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handoutMasterIdLst>
    <p:handoutMasterId r:id="rId25"/>
  </p:handoutMasterIdLst>
  <p:sldIdLst>
    <p:sldId id="259" r:id="rId2"/>
    <p:sldId id="257" r:id="rId3"/>
    <p:sldId id="270" r:id="rId4"/>
    <p:sldId id="286" r:id="rId5"/>
    <p:sldId id="262" r:id="rId6"/>
    <p:sldId id="285" r:id="rId7"/>
    <p:sldId id="263" r:id="rId8"/>
    <p:sldId id="264" r:id="rId9"/>
    <p:sldId id="265" r:id="rId10"/>
    <p:sldId id="268" r:id="rId11"/>
    <p:sldId id="277" r:id="rId12"/>
    <p:sldId id="278" r:id="rId13"/>
    <p:sldId id="267" r:id="rId14"/>
    <p:sldId id="280" r:id="rId15"/>
    <p:sldId id="281" r:id="rId16"/>
    <p:sldId id="282" r:id="rId17"/>
    <p:sldId id="283" r:id="rId18"/>
    <p:sldId id="258" r:id="rId19"/>
    <p:sldId id="284" r:id="rId20"/>
    <p:sldId id="287" r:id="rId21"/>
    <p:sldId id="269" r:id="rId22"/>
    <p:sldId id="260" r:id="rId23"/>
  </p:sldIdLst>
  <p:sldSz cx="12192000" cy="6858000"/>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2" autoAdjust="0"/>
    <p:restoredTop sz="90929"/>
  </p:normalViewPr>
  <p:slideViewPr>
    <p:cSldViewPr>
      <p:cViewPr varScale="1">
        <p:scale>
          <a:sx n="88" d="100"/>
          <a:sy n="88" d="100"/>
        </p:scale>
        <p:origin x="640" y="37"/>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8ED6AE7F-61F2-4269-A598-310BA15ADB8D}"/>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50" tIns="0" rIns="19050" bIns="0" numCol="1" anchor="t" anchorCtr="0" compatLnSpc="1">
            <a:prstTxWarp prst="textNoShape">
              <a:avLst/>
            </a:prstTxWarp>
          </a:bodyPr>
          <a:lstStyle>
            <a:lvl1pPr>
              <a:defRPr sz="1000" i="1"/>
            </a:lvl1pPr>
          </a:lstStyle>
          <a:p>
            <a:endParaRPr lang="en-US" altLang="en-US"/>
          </a:p>
        </p:txBody>
      </p:sp>
      <p:sp>
        <p:nvSpPr>
          <p:cNvPr id="3075" name="Rectangle 3">
            <a:extLst>
              <a:ext uri="{FF2B5EF4-FFF2-40B4-BE49-F238E27FC236}">
                <a16:creationId xmlns:a16="http://schemas.microsoft.com/office/drawing/2014/main" id="{528154D7-22C0-47F4-9392-B11916C00BA0}"/>
              </a:ext>
            </a:extLst>
          </p:cNvPr>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50" tIns="0" rIns="19050" bIns="0" numCol="1" anchor="t" anchorCtr="0" compatLnSpc="1">
            <a:prstTxWarp prst="textNoShape">
              <a:avLst/>
            </a:prstTxWarp>
          </a:bodyPr>
          <a:lstStyle>
            <a:lvl1pPr algn="r">
              <a:defRPr sz="1000" i="1"/>
            </a:lvl1pPr>
          </a:lstStyle>
          <a:p>
            <a:endParaRPr lang="en-US" altLang="en-US"/>
          </a:p>
        </p:txBody>
      </p:sp>
      <p:sp>
        <p:nvSpPr>
          <p:cNvPr id="3076" name="Rectangle 4">
            <a:extLst>
              <a:ext uri="{FF2B5EF4-FFF2-40B4-BE49-F238E27FC236}">
                <a16:creationId xmlns:a16="http://schemas.microsoft.com/office/drawing/2014/main" id="{B58A2FE9-0DBD-46F4-91BE-0C71A2BF2072}"/>
              </a:ext>
            </a:extLst>
          </p:cNvPr>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50" tIns="0" rIns="19050" bIns="0" numCol="1" anchor="b" anchorCtr="0" compatLnSpc="1">
            <a:prstTxWarp prst="textNoShape">
              <a:avLst/>
            </a:prstTxWarp>
          </a:bodyPr>
          <a:lstStyle>
            <a:lvl1pPr>
              <a:defRPr sz="1000" i="1"/>
            </a:lvl1pPr>
          </a:lstStyle>
          <a:p>
            <a:endParaRPr lang="en-US" altLang="en-US"/>
          </a:p>
        </p:txBody>
      </p:sp>
      <p:sp>
        <p:nvSpPr>
          <p:cNvPr id="3077" name="Rectangle 5">
            <a:extLst>
              <a:ext uri="{FF2B5EF4-FFF2-40B4-BE49-F238E27FC236}">
                <a16:creationId xmlns:a16="http://schemas.microsoft.com/office/drawing/2014/main" id="{70676B12-B5E8-47FB-B5E7-CC8D6CB1A906}"/>
              </a:ext>
            </a:extLst>
          </p:cNvPr>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50" tIns="0" rIns="19050" bIns="0" numCol="1" anchor="b" anchorCtr="0" compatLnSpc="1">
            <a:prstTxWarp prst="textNoShape">
              <a:avLst/>
            </a:prstTxWarp>
          </a:bodyPr>
          <a:lstStyle>
            <a:lvl1pPr algn="r">
              <a:defRPr sz="1000" i="1"/>
            </a:lvl1pPr>
          </a:lstStyle>
          <a:p>
            <a:fld id="{02152073-7708-41D0-95F8-01076709875C}"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8273ABE9-C5D5-4F35-8D01-60224A10967A}"/>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50" tIns="0" rIns="19050" bIns="0" numCol="1" anchor="t" anchorCtr="0" compatLnSpc="1">
            <a:prstTxWarp prst="textNoShape">
              <a:avLst/>
            </a:prstTxWarp>
          </a:bodyPr>
          <a:lstStyle>
            <a:lvl1pPr>
              <a:defRPr sz="1000" i="1"/>
            </a:lvl1pPr>
          </a:lstStyle>
          <a:p>
            <a:endParaRPr lang="en-US" altLang="en-US"/>
          </a:p>
        </p:txBody>
      </p:sp>
      <p:sp>
        <p:nvSpPr>
          <p:cNvPr id="2051" name="Rectangle 3">
            <a:extLst>
              <a:ext uri="{FF2B5EF4-FFF2-40B4-BE49-F238E27FC236}">
                <a16:creationId xmlns:a16="http://schemas.microsoft.com/office/drawing/2014/main" id="{A469CABA-8B2F-4877-A534-DCAE622A5D99}"/>
              </a:ext>
            </a:extLst>
          </p:cNvPr>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50" tIns="0" rIns="19050" bIns="0" numCol="1" anchor="t" anchorCtr="0" compatLnSpc="1">
            <a:prstTxWarp prst="textNoShape">
              <a:avLst/>
            </a:prstTxWarp>
          </a:bodyPr>
          <a:lstStyle>
            <a:lvl1pPr algn="r">
              <a:defRPr sz="1000" i="1"/>
            </a:lvl1pPr>
          </a:lstStyle>
          <a:p>
            <a:endParaRPr lang="en-US" altLang="en-US"/>
          </a:p>
        </p:txBody>
      </p:sp>
      <p:sp>
        <p:nvSpPr>
          <p:cNvPr id="2052" name="Rectangle 4">
            <a:extLst>
              <a:ext uri="{FF2B5EF4-FFF2-40B4-BE49-F238E27FC236}">
                <a16:creationId xmlns:a16="http://schemas.microsoft.com/office/drawing/2014/main" id="{68655541-7BAF-4CED-943A-39CA9BD1F171}"/>
              </a:ext>
            </a:extLst>
          </p:cNvPr>
          <p:cNvSpPr>
            <a:spLocks noGrp="1" noRot="1" noChangeAspect="1" noChangeArrowheads="1" noTextEdit="1"/>
          </p:cNvSpPr>
          <p:nvPr>
            <p:ph type="sldImg" idx="2"/>
          </p:nvPr>
        </p:nvSpPr>
        <p:spPr bwMode="auto">
          <a:xfrm>
            <a:off x="393700" y="692150"/>
            <a:ext cx="6070600" cy="3416300"/>
          </a:xfrm>
          <a:prstGeom prst="rect">
            <a:avLst/>
          </a:prstGeom>
          <a:noFill/>
          <a:ln w="127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3" name="Rectangle 5">
            <a:extLst>
              <a:ext uri="{FF2B5EF4-FFF2-40B4-BE49-F238E27FC236}">
                <a16:creationId xmlns:a16="http://schemas.microsoft.com/office/drawing/2014/main" id="{B51A1D21-FF55-4CC3-93F1-0153D73DACA1}"/>
              </a:ext>
            </a:extLst>
          </p:cNvPr>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54" name="Rectangle 6">
            <a:extLst>
              <a:ext uri="{FF2B5EF4-FFF2-40B4-BE49-F238E27FC236}">
                <a16:creationId xmlns:a16="http://schemas.microsoft.com/office/drawing/2014/main" id="{321B754D-78AB-4DAD-8985-9A98042D5650}"/>
              </a:ext>
            </a:extLst>
          </p:cNvPr>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50" tIns="0" rIns="19050" bIns="0" numCol="1" anchor="b" anchorCtr="0" compatLnSpc="1">
            <a:prstTxWarp prst="textNoShape">
              <a:avLst/>
            </a:prstTxWarp>
          </a:bodyPr>
          <a:lstStyle>
            <a:lvl1pPr>
              <a:defRPr sz="1000" i="1"/>
            </a:lvl1pPr>
          </a:lstStyle>
          <a:p>
            <a:endParaRPr lang="en-US" altLang="en-US"/>
          </a:p>
        </p:txBody>
      </p:sp>
      <p:sp>
        <p:nvSpPr>
          <p:cNvPr id="2055" name="Rectangle 7">
            <a:extLst>
              <a:ext uri="{FF2B5EF4-FFF2-40B4-BE49-F238E27FC236}">
                <a16:creationId xmlns:a16="http://schemas.microsoft.com/office/drawing/2014/main" id="{1119CDF5-3902-408E-B31D-461AB622D2C5}"/>
              </a:ext>
            </a:extLst>
          </p:cNvPr>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50" tIns="0" rIns="19050" bIns="0" numCol="1" anchor="b" anchorCtr="0" compatLnSpc="1">
            <a:prstTxWarp prst="textNoShape">
              <a:avLst/>
            </a:prstTxWarp>
          </a:bodyPr>
          <a:lstStyle>
            <a:lvl1pPr algn="r">
              <a:defRPr sz="1000" i="1"/>
            </a:lvl1pPr>
          </a:lstStyle>
          <a:p>
            <a:fld id="{D2215999-B5AD-4CDC-B3AD-34851AC2089F}"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07FC2-8C38-4D42-A325-65B9050FE7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8A28B5-8E98-464D-AD66-71386E93EB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0B9476-0D15-4743-AC6A-6EA27DFC00F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51716F6-3062-41F3-8461-E7D66BB42BEC}"/>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D740AD64-1E2A-4E88-B920-056103AA7F59}"/>
              </a:ext>
            </a:extLst>
          </p:cNvPr>
          <p:cNvSpPr>
            <a:spLocks noGrp="1"/>
          </p:cNvSpPr>
          <p:nvPr>
            <p:ph type="sldNum" sz="quarter" idx="12"/>
          </p:nvPr>
        </p:nvSpPr>
        <p:spPr/>
        <p:txBody>
          <a:bodyPr/>
          <a:lstStyle>
            <a:lvl1pPr>
              <a:defRPr/>
            </a:lvl1pPr>
          </a:lstStyle>
          <a:p>
            <a:fld id="{5C77F6BD-B116-4EF1-AC23-4E527D401B39}" type="slidenum">
              <a:rPr lang="en-US" altLang="en-US"/>
              <a:pPr/>
              <a:t>‹#›</a:t>
            </a:fld>
            <a:endParaRPr lang="en-US" altLang="en-US"/>
          </a:p>
        </p:txBody>
      </p:sp>
    </p:spTree>
    <p:extLst>
      <p:ext uri="{BB962C8B-B14F-4D97-AF65-F5344CB8AC3E}">
        <p14:creationId xmlns:p14="http://schemas.microsoft.com/office/powerpoint/2010/main" val="35092880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596D1-2527-4557-A019-534EAC322AC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96DC98-3B35-4280-8923-E2AA06535D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E5DA7A-1E53-4541-B664-3C0BDAEC15D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D2C74CA-89C2-4816-AC16-0774286EBC5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715DD94-05F7-4D59-9C5E-DD0139D549AA}"/>
              </a:ext>
            </a:extLst>
          </p:cNvPr>
          <p:cNvSpPr>
            <a:spLocks noGrp="1"/>
          </p:cNvSpPr>
          <p:nvPr>
            <p:ph type="sldNum" sz="quarter" idx="12"/>
          </p:nvPr>
        </p:nvSpPr>
        <p:spPr/>
        <p:txBody>
          <a:bodyPr/>
          <a:lstStyle>
            <a:lvl1pPr>
              <a:defRPr/>
            </a:lvl1pPr>
          </a:lstStyle>
          <a:p>
            <a:fld id="{63990242-9E1D-48B3-A13B-765E072AC161}" type="slidenum">
              <a:rPr lang="en-US" altLang="en-US"/>
              <a:pPr/>
              <a:t>‹#›</a:t>
            </a:fld>
            <a:endParaRPr lang="en-US" altLang="en-US"/>
          </a:p>
        </p:txBody>
      </p:sp>
    </p:spTree>
    <p:extLst>
      <p:ext uri="{BB962C8B-B14F-4D97-AF65-F5344CB8AC3E}">
        <p14:creationId xmlns:p14="http://schemas.microsoft.com/office/powerpoint/2010/main" val="33113524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215A45-39F5-42E2-A045-0457EA333DE5}"/>
              </a:ext>
            </a:extLst>
          </p:cNvPr>
          <p:cNvSpPr>
            <a:spLocks noGrp="1"/>
          </p:cNvSpPr>
          <p:nvPr>
            <p:ph type="title" orient="vert"/>
          </p:nvPr>
        </p:nvSpPr>
        <p:spPr>
          <a:xfrm>
            <a:off x="9067800" y="0"/>
            <a:ext cx="2921000" cy="61722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0D623A-AB26-4ADA-A23C-DAE352ACFAE9}"/>
              </a:ext>
            </a:extLst>
          </p:cNvPr>
          <p:cNvSpPr>
            <a:spLocks noGrp="1"/>
          </p:cNvSpPr>
          <p:nvPr>
            <p:ph type="body" orient="vert" idx="1"/>
          </p:nvPr>
        </p:nvSpPr>
        <p:spPr>
          <a:xfrm>
            <a:off x="304800" y="0"/>
            <a:ext cx="8559800" cy="6172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22E0BF-2B89-477D-975F-2B8759CB28E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FA05981-4122-4323-8ACE-3F9DE28E2A7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C456598-8A5B-4A86-8F40-32ADB48520A2}"/>
              </a:ext>
            </a:extLst>
          </p:cNvPr>
          <p:cNvSpPr>
            <a:spLocks noGrp="1"/>
          </p:cNvSpPr>
          <p:nvPr>
            <p:ph type="sldNum" sz="quarter" idx="12"/>
          </p:nvPr>
        </p:nvSpPr>
        <p:spPr/>
        <p:txBody>
          <a:bodyPr/>
          <a:lstStyle>
            <a:lvl1pPr>
              <a:defRPr/>
            </a:lvl1pPr>
          </a:lstStyle>
          <a:p>
            <a:fld id="{E4646603-002D-431C-8B50-0058D12320DC}" type="slidenum">
              <a:rPr lang="en-US" altLang="en-US"/>
              <a:pPr/>
              <a:t>‹#›</a:t>
            </a:fld>
            <a:endParaRPr lang="en-US" altLang="en-US"/>
          </a:p>
        </p:txBody>
      </p:sp>
    </p:spTree>
    <p:extLst>
      <p:ext uri="{BB962C8B-B14F-4D97-AF65-F5344CB8AC3E}">
        <p14:creationId xmlns:p14="http://schemas.microsoft.com/office/powerpoint/2010/main" val="937923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EF94C-D5AB-4924-A42A-B56EEA56D4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6D3ED6-5EEB-424C-AF5B-E74D347AC6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9B84D6-3216-4168-ADE1-2738D25CCA6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222437A-1E76-4F09-A981-3BAE0097D20C}"/>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7BFFD28-AD65-4E8D-B8BC-1C6D31159427}"/>
              </a:ext>
            </a:extLst>
          </p:cNvPr>
          <p:cNvSpPr>
            <a:spLocks noGrp="1"/>
          </p:cNvSpPr>
          <p:nvPr>
            <p:ph type="sldNum" sz="quarter" idx="12"/>
          </p:nvPr>
        </p:nvSpPr>
        <p:spPr/>
        <p:txBody>
          <a:bodyPr/>
          <a:lstStyle>
            <a:lvl1pPr>
              <a:defRPr/>
            </a:lvl1pPr>
          </a:lstStyle>
          <a:p>
            <a:fld id="{4BC84D67-EABF-4971-AA4E-BC7686819ED8}" type="slidenum">
              <a:rPr lang="en-US" altLang="en-US"/>
              <a:pPr/>
              <a:t>‹#›</a:t>
            </a:fld>
            <a:endParaRPr lang="en-US" altLang="en-US"/>
          </a:p>
        </p:txBody>
      </p:sp>
    </p:spTree>
    <p:extLst>
      <p:ext uri="{BB962C8B-B14F-4D97-AF65-F5344CB8AC3E}">
        <p14:creationId xmlns:p14="http://schemas.microsoft.com/office/powerpoint/2010/main" val="3004468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A81D4-A40D-44C3-BC4A-90065D5C3C7A}"/>
              </a:ext>
            </a:extLst>
          </p:cNvPr>
          <p:cNvSpPr>
            <a:spLocks noGrp="1"/>
          </p:cNvSpPr>
          <p:nvPr>
            <p:ph type="title"/>
          </p:nvPr>
        </p:nvSpPr>
        <p:spPr>
          <a:xfrm>
            <a:off x="831851" y="1709741"/>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B812DC-2F22-477C-A5A2-F118BB6AB1A5}"/>
              </a:ext>
            </a:extLst>
          </p:cNvPr>
          <p:cNvSpPr>
            <a:spLocks noGrp="1"/>
          </p:cNvSpPr>
          <p:nvPr>
            <p:ph type="body" idx="1"/>
          </p:nvPr>
        </p:nvSpPr>
        <p:spPr>
          <a:xfrm>
            <a:off x="831851" y="4589466"/>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EEFFF816-3992-4CAD-9F16-FBECCECBA90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F8AFD9C-E84B-4507-980D-D5F55285701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1ADAA4D-5415-4541-938E-02E736C3CCD5}"/>
              </a:ext>
            </a:extLst>
          </p:cNvPr>
          <p:cNvSpPr>
            <a:spLocks noGrp="1"/>
          </p:cNvSpPr>
          <p:nvPr>
            <p:ph type="sldNum" sz="quarter" idx="12"/>
          </p:nvPr>
        </p:nvSpPr>
        <p:spPr/>
        <p:txBody>
          <a:bodyPr/>
          <a:lstStyle>
            <a:lvl1pPr>
              <a:defRPr/>
            </a:lvl1pPr>
          </a:lstStyle>
          <a:p>
            <a:fld id="{D0328F5E-2C73-4041-938B-FD64A530FE45}" type="slidenum">
              <a:rPr lang="en-US" altLang="en-US"/>
              <a:pPr/>
              <a:t>‹#›</a:t>
            </a:fld>
            <a:endParaRPr lang="en-US" altLang="en-US"/>
          </a:p>
        </p:txBody>
      </p:sp>
    </p:spTree>
    <p:extLst>
      <p:ext uri="{BB962C8B-B14F-4D97-AF65-F5344CB8AC3E}">
        <p14:creationId xmlns:p14="http://schemas.microsoft.com/office/powerpoint/2010/main" val="25633787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E2857-93D2-4736-80D4-BC44E235EB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39F261-4DB0-401F-BC30-E08250455873}"/>
              </a:ext>
            </a:extLst>
          </p:cNvPr>
          <p:cNvSpPr>
            <a:spLocks noGrp="1"/>
          </p:cNvSpPr>
          <p:nvPr>
            <p:ph sz="half" idx="1"/>
          </p:nvPr>
        </p:nvSpPr>
        <p:spPr>
          <a:xfrm>
            <a:off x="304800" y="1066800"/>
            <a:ext cx="5740400" cy="510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80819AE-B2E3-47A5-BC26-82A17382CEB9}"/>
              </a:ext>
            </a:extLst>
          </p:cNvPr>
          <p:cNvSpPr>
            <a:spLocks noGrp="1"/>
          </p:cNvSpPr>
          <p:nvPr>
            <p:ph sz="half" idx="2"/>
          </p:nvPr>
        </p:nvSpPr>
        <p:spPr>
          <a:xfrm>
            <a:off x="6248400" y="1066800"/>
            <a:ext cx="5740400" cy="510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2DEC21-A1E7-4342-AF3A-86CF146BE6A7}"/>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B81FC9D-BCEA-4B02-ADA0-D8192A5DCA55}"/>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8F9FAD5-57DC-4871-B827-BABB82508C4B}"/>
              </a:ext>
            </a:extLst>
          </p:cNvPr>
          <p:cNvSpPr>
            <a:spLocks noGrp="1"/>
          </p:cNvSpPr>
          <p:nvPr>
            <p:ph type="sldNum" sz="quarter" idx="12"/>
          </p:nvPr>
        </p:nvSpPr>
        <p:spPr/>
        <p:txBody>
          <a:bodyPr/>
          <a:lstStyle>
            <a:lvl1pPr>
              <a:defRPr/>
            </a:lvl1pPr>
          </a:lstStyle>
          <a:p>
            <a:fld id="{FA46B10D-04E2-4C1D-92BC-A32BAB0DDD91}" type="slidenum">
              <a:rPr lang="en-US" altLang="en-US"/>
              <a:pPr/>
              <a:t>‹#›</a:t>
            </a:fld>
            <a:endParaRPr lang="en-US" altLang="en-US"/>
          </a:p>
        </p:txBody>
      </p:sp>
    </p:spTree>
    <p:extLst>
      <p:ext uri="{BB962C8B-B14F-4D97-AF65-F5344CB8AC3E}">
        <p14:creationId xmlns:p14="http://schemas.microsoft.com/office/powerpoint/2010/main" val="1404925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2E711-D97B-4CBB-92E2-EC72C034C1CC}"/>
              </a:ext>
            </a:extLst>
          </p:cNvPr>
          <p:cNvSpPr>
            <a:spLocks noGrp="1"/>
          </p:cNvSpPr>
          <p:nvPr>
            <p:ph type="title"/>
          </p:nvPr>
        </p:nvSpPr>
        <p:spPr>
          <a:xfrm>
            <a:off x="840317" y="365128"/>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DDD6BF-1641-4BC2-BB3B-C6460E959B73}"/>
              </a:ext>
            </a:extLst>
          </p:cNvPr>
          <p:cNvSpPr>
            <a:spLocks noGrp="1"/>
          </p:cNvSpPr>
          <p:nvPr>
            <p:ph type="body" idx="1"/>
          </p:nvPr>
        </p:nvSpPr>
        <p:spPr>
          <a:xfrm>
            <a:off x="840319"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B4F82A7-82C3-433B-B2C4-DD6063E79389}"/>
              </a:ext>
            </a:extLst>
          </p:cNvPr>
          <p:cNvSpPr>
            <a:spLocks noGrp="1"/>
          </p:cNvSpPr>
          <p:nvPr>
            <p:ph sz="half" idx="2"/>
          </p:nvPr>
        </p:nvSpPr>
        <p:spPr>
          <a:xfrm>
            <a:off x="840319"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C9B4E1-1E75-4C69-BBE8-9A11F568D9F1}"/>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4E93568-E65F-4125-B180-B223A0175156}"/>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463C8BD-9D2B-4AF2-8760-8B483F5C1680}"/>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ACF8E2B5-337D-40C7-B44A-80A9E1FE542F}"/>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4EB8FBA7-3A6C-433C-8C91-608FC463B124}"/>
              </a:ext>
            </a:extLst>
          </p:cNvPr>
          <p:cNvSpPr>
            <a:spLocks noGrp="1"/>
          </p:cNvSpPr>
          <p:nvPr>
            <p:ph type="sldNum" sz="quarter" idx="12"/>
          </p:nvPr>
        </p:nvSpPr>
        <p:spPr/>
        <p:txBody>
          <a:bodyPr/>
          <a:lstStyle>
            <a:lvl1pPr>
              <a:defRPr/>
            </a:lvl1pPr>
          </a:lstStyle>
          <a:p>
            <a:fld id="{5063EAFB-CCA9-412E-AEA4-CF360B38D08A}" type="slidenum">
              <a:rPr lang="en-US" altLang="en-US"/>
              <a:pPr/>
              <a:t>‹#›</a:t>
            </a:fld>
            <a:endParaRPr lang="en-US" altLang="en-US"/>
          </a:p>
        </p:txBody>
      </p:sp>
    </p:spTree>
    <p:extLst>
      <p:ext uri="{BB962C8B-B14F-4D97-AF65-F5344CB8AC3E}">
        <p14:creationId xmlns:p14="http://schemas.microsoft.com/office/powerpoint/2010/main" val="38700314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65849-3C64-473F-9712-7FF5E88908A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BD01B87-7B47-4819-8A47-D7FC0A3C8CDB}"/>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B04980A4-AE02-429D-827E-28BD70340A87}"/>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8166878A-C0D8-447B-B99E-BE9E3E563857}"/>
              </a:ext>
            </a:extLst>
          </p:cNvPr>
          <p:cNvSpPr>
            <a:spLocks noGrp="1"/>
          </p:cNvSpPr>
          <p:nvPr>
            <p:ph type="sldNum" sz="quarter" idx="12"/>
          </p:nvPr>
        </p:nvSpPr>
        <p:spPr/>
        <p:txBody>
          <a:bodyPr/>
          <a:lstStyle>
            <a:lvl1pPr>
              <a:defRPr/>
            </a:lvl1pPr>
          </a:lstStyle>
          <a:p>
            <a:fld id="{6A6819BE-B3B2-42E4-B0F8-9BA92FF64978}" type="slidenum">
              <a:rPr lang="en-US" altLang="en-US"/>
              <a:pPr/>
              <a:t>‹#›</a:t>
            </a:fld>
            <a:endParaRPr lang="en-US" altLang="en-US"/>
          </a:p>
        </p:txBody>
      </p:sp>
    </p:spTree>
    <p:extLst>
      <p:ext uri="{BB962C8B-B14F-4D97-AF65-F5344CB8AC3E}">
        <p14:creationId xmlns:p14="http://schemas.microsoft.com/office/powerpoint/2010/main" val="28184067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0F3283-4F74-4A8E-8864-097313E00888}"/>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01DC5109-44E9-44DF-A506-5D8005B037A1}"/>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92D4BA58-EBB3-43E2-811C-ACEC0016A822}"/>
              </a:ext>
            </a:extLst>
          </p:cNvPr>
          <p:cNvSpPr>
            <a:spLocks noGrp="1"/>
          </p:cNvSpPr>
          <p:nvPr>
            <p:ph type="sldNum" sz="quarter" idx="12"/>
          </p:nvPr>
        </p:nvSpPr>
        <p:spPr/>
        <p:txBody>
          <a:bodyPr/>
          <a:lstStyle>
            <a:lvl1pPr>
              <a:defRPr/>
            </a:lvl1pPr>
          </a:lstStyle>
          <a:p>
            <a:fld id="{3BC74D3D-D614-432F-B377-A95E606D6A7E}" type="slidenum">
              <a:rPr lang="en-US" altLang="en-US"/>
              <a:pPr/>
              <a:t>‹#›</a:t>
            </a:fld>
            <a:endParaRPr lang="en-US" altLang="en-US"/>
          </a:p>
        </p:txBody>
      </p:sp>
    </p:spTree>
    <p:extLst>
      <p:ext uri="{BB962C8B-B14F-4D97-AF65-F5344CB8AC3E}">
        <p14:creationId xmlns:p14="http://schemas.microsoft.com/office/powerpoint/2010/main" val="30631610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6E7ED-ECF1-4531-85CE-409D5A43E019}"/>
              </a:ext>
            </a:extLst>
          </p:cNvPr>
          <p:cNvSpPr>
            <a:spLocks noGrp="1"/>
          </p:cNvSpPr>
          <p:nvPr>
            <p:ph type="title"/>
          </p:nvPr>
        </p:nvSpPr>
        <p:spPr>
          <a:xfrm>
            <a:off x="840319"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71556E-0ACA-4640-AFED-A2193DBF515A}"/>
              </a:ext>
            </a:extLst>
          </p:cNvPr>
          <p:cNvSpPr>
            <a:spLocks noGrp="1"/>
          </p:cNvSpPr>
          <p:nvPr>
            <p:ph idx="1"/>
          </p:nvPr>
        </p:nvSpPr>
        <p:spPr>
          <a:xfrm>
            <a:off x="5183717"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27534C-084A-4320-84E6-8BC1410058CF}"/>
              </a:ext>
            </a:extLst>
          </p:cNvPr>
          <p:cNvSpPr>
            <a:spLocks noGrp="1"/>
          </p:cNvSpPr>
          <p:nvPr>
            <p:ph type="body" sz="half" idx="2"/>
          </p:nvPr>
        </p:nvSpPr>
        <p:spPr>
          <a:xfrm>
            <a:off x="840319"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2F665D-67C0-4777-9E91-BB7646A43449}"/>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642DF92-EE94-4B50-BE6B-1A08F2B4D333}"/>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B04358F-4E73-49FD-87A9-E2283240829F}"/>
              </a:ext>
            </a:extLst>
          </p:cNvPr>
          <p:cNvSpPr>
            <a:spLocks noGrp="1"/>
          </p:cNvSpPr>
          <p:nvPr>
            <p:ph type="sldNum" sz="quarter" idx="12"/>
          </p:nvPr>
        </p:nvSpPr>
        <p:spPr/>
        <p:txBody>
          <a:bodyPr/>
          <a:lstStyle>
            <a:lvl1pPr>
              <a:defRPr/>
            </a:lvl1pPr>
          </a:lstStyle>
          <a:p>
            <a:fld id="{DDB066C6-4753-4DCC-A15B-39D4603C57C1}" type="slidenum">
              <a:rPr lang="en-US" altLang="en-US"/>
              <a:pPr/>
              <a:t>‹#›</a:t>
            </a:fld>
            <a:endParaRPr lang="en-US" altLang="en-US"/>
          </a:p>
        </p:txBody>
      </p:sp>
    </p:spTree>
    <p:extLst>
      <p:ext uri="{BB962C8B-B14F-4D97-AF65-F5344CB8AC3E}">
        <p14:creationId xmlns:p14="http://schemas.microsoft.com/office/powerpoint/2010/main" val="15177842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D2A02-8E29-48A1-BC6A-4BAA3E531E15}"/>
              </a:ext>
            </a:extLst>
          </p:cNvPr>
          <p:cNvSpPr>
            <a:spLocks noGrp="1"/>
          </p:cNvSpPr>
          <p:nvPr>
            <p:ph type="title"/>
          </p:nvPr>
        </p:nvSpPr>
        <p:spPr>
          <a:xfrm>
            <a:off x="840319"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D978821-CB7B-4492-B2BB-C5A7C3CB9DB8}"/>
              </a:ext>
            </a:extLst>
          </p:cNvPr>
          <p:cNvSpPr>
            <a:spLocks noGrp="1"/>
          </p:cNvSpPr>
          <p:nvPr>
            <p:ph type="pic" idx="1"/>
          </p:nvPr>
        </p:nvSpPr>
        <p:spPr>
          <a:xfrm>
            <a:off x="5183717" y="987428"/>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621693B-B0E2-4A54-BBA6-7A7729333B58}"/>
              </a:ext>
            </a:extLst>
          </p:cNvPr>
          <p:cNvSpPr>
            <a:spLocks noGrp="1"/>
          </p:cNvSpPr>
          <p:nvPr>
            <p:ph type="body" sz="half" idx="2"/>
          </p:nvPr>
        </p:nvSpPr>
        <p:spPr>
          <a:xfrm>
            <a:off x="840319"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D69D37-1425-4863-B5A4-18BB0D5B7C90}"/>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CD2AA225-06FF-45F3-B45E-29B94BD42115}"/>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4CB5C09-2E0B-4C67-B5C3-14E7D5C5570B}"/>
              </a:ext>
            </a:extLst>
          </p:cNvPr>
          <p:cNvSpPr>
            <a:spLocks noGrp="1"/>
          </p:cNvSpPr>
          <p:nvPr>
            <p:ph type="sldNum" sz="quarter" idx="12"/>
          </p:nvPr>
        </p:nvSpPr>
        <p:spPr/>
        <p:txBody>
          <a:bodyPr/>
          <a:lstStyle>
            <a:lvl1pPr>
              <a:defRPr/>
            </a:lvl1pPr>
          </a:lstStyle>
          <a:p>
            <a:fld id="{668F97AE-2CF5-434F-B3F7-A8D00564BC83}" type="slidenum">
              <a:rPr lang="en-US" altLang="en-US"/>
              <a:pPr/>
              <a:t>‹#›</a:t>
            </a:fld>
            <a:endParaRPr lang="en-US" altLang="en-US"/>
          </a:p>
        </p:txBody>
      </p:sp>
    </p:spTree>
    <p:extLst>
      <p:ext uri="{BB962C8B-B14F-4D97-AF65-F5344CB8AC3E}">
        <p14:creationId xmlns:p14="http://schemas.microsoft.com/office/powerpoint/2010/main" val="1212130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100000"/>
                <a:invGamma/>
              </a:schemeClr>
            </a:gs>
          </a:gsLst>
          <a:lin ang="5400000" scaled="1"/>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34B0E47-9C49-4817-97EE-215D7F87928A}"/>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defRPr sz="1400"/>
            </a:lvl1pPr>
          </a:lstStyle>
          <a:p>
            <a:endParaRPr lang="en-US" altLang="en-US"/>
          </a:p>
        </p:txBody>
      </p:sp>
      <p:sp>
        <p:nvSpPr>
          <p:cNvPr id="1027" name="Rectangle 3">
            <a:extLst>
              <a:ext uri="{FF2B5EF4-FFF2-40B4-BE49-F238E27FC236}">
                <a16:creationId xmlns:a16="http://schemas.microsoft.com/office/drawing/2014/main" id="{088A8F6B-D594-4A5C-BC56-16BCA733EEC8}"/>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ctr">
              <a:defRPr sz="1400"/>
            </a:lvl1pPr>
          </a:lstStyle>
          <a:p>
            <a:endParaRPr lang="en-US" altLang="en-US"/>
          </a:p>
        </p:txBody>
      </p:sp>
      <p:sp>
        <p:nvSpPr>
          <p:cNvPr id="1028" name="Rectangle 4">
            <a:extLst>
              <a:ext uri="{FF2B5EF4-FFF2-40B4-BE49-F238E27FC236}">
                <a16:creationId xmlns:a16="http://schemas.microsoft.com/office/drawing/2014/main" id="{3DA6B0A9-F201-4548-B8CB-0519E87AA05A}"/>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r">
              <a:defRPr sz="1400"/>
            </a:lvl1pPr>
          </a:lstStyle>
          <a:p>
            <a:fld id="{204101AA-6415-4EB5-B5A5-A55F63E46CA4}" type="slidenum">
              <a:rPr lang="en-US" altLang="en-US"/>
              <a:pPr/>
              <a:t>‹#›</a:t>
            </a:fld>
            <a:endParaRPr lang="en-US" altLang="en-US"/>
          </a:p>
        </p:txBody>
      </p:sp>
      <p:pic>
        <p:nvPicPr>
          <p:cNvPr id="1029" name="Picture 5">
            <a:extLst>
              <a:ext uri="{FF2B5EF4-FFF2-40B4-BE49-F238E27FC236}">
                <a16:creationId xmlns:a16="http://schemas.microsoft.com/office/drawing/2014/main" id="{B7AA0D79-5618-4ED7-B901-A65E08005AF0}"/>
              </a:ext>
            </a:extLst>
          </p:cNvPr>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30" name="Rectangle 6">
            <a:extLst>
              <a:ext uri="{FF2B5EF4-FFF2-40B4-BE49-F238E27FC236}">
                <a16:creationId xmlns:a16="http://schemas.microsoft.com/office/drawing/2014/main" id="{4DCB4AD8-8B4F-4A79-AF1B-EAAE2F521469}"/>
              </a:ext>
            </a:extLst>
          </p:cNvPr>
          <p:cNvSpPr>
            <a:spLocks noGrp="1" noChangeArrowheads="1"/>
          </p:cNvSpPr>
          <p:nvPr>
            <p:ph type="title"/>
          </p:nvPr>
        </p:nvSpPr>
        <p:spPr bwMode="auto">
          <a:xfrm>
            <a:off x="2438400" y="0"/>
            <a:ext cx="5892800" cy="70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p>
            <a:pPr lvl="0"/>
            <a:r>
              <a:rPr lang="en-US" altLang="en-US"/>
              <a:t>Title</a:t>
            </a:r>
          </a:p>
        </p:txBody>
      </p:sp>
      <p:sp>
        <p:nvSpPr>
          <p:cNvPr id="1031" name="Rectangle 7">
            <a:extLst>
              <a:ext uri="{FF2B5EF4-FFF2-40B4-BE49-F238E27FC236}">
                <a16:creationId xmlns:a16="http://schemas.microsoft.com/office/drawing/2014/main" id="{88ABFF95-0508-4EAA-BF3F-9CD6265FDDB2}"/>
              </a:ext>
            </a:extLst>
          </p:cNvPr>
          <p:cNvSpPr>
            <a:spLocks noGrp="1" noChangeArrowheads="1"/>
          </p:cNvSpPr>
          <p:nvPr>
            <p:ph type="body" idx="1"/>
          </p:nvPr>
        </p:nvSpPr>
        <p:spPr bwMode="auto">
          <a:xfrm>
            <a:off x="304800" y="1066800"/>
            <a:ext cx="116840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1" fontAlgn="base" hangingPunct="1">
        <a:spcBef>
          <a:spcPct val="0"/>
        </a:spcBef>
        <a:spcAft>
          <a:spcPct val="0"/>
        </a:spcAft>
        <a:defRPr sz="3200" i="1" kern="1200">
          <a:solidFill>
            <a:srgbClr val="FFFFFF"/>
          </a:solidFill>
          <a:latin typeface="+mj-lt"/>
          <a:ea typeface="+mj-ea"/>
          <a:cs typeface="+mj-cs"/>
        </a:defRPr>
      </a:lvl1pPr>
      <a:lvl2pPr algn="l" rtl="0" eaLnBrk="1" fontAlgn="base" hangingPunct="1">
        <a:spcBef>
          <a:spcPct val="0"/>
        </a:spcBef>
        <a:spcAft>
          <a:spcPct val="0"/>
        </a:spcAft>
        <a:defRPr sz="3200" i="1">
          <a:solidFill>
            <a:srgbClr val="FFFFFF"/>
          </a:solidFill>
          <a:latin typeface="Arial" panose="020B0604020202020204" pitchFamily="34" charset="0"/>
        </a:defRPr>
      </a:lvl2pPr>
      <a:lvl3pPr algn="l" rtl="0" eaLnBrk="1" fontAlgn="base" hangingPunct="1">
        <a:spcBef>
          <a:spcPct val="0"/>
        </a:spcBef>
        <a:spcAft>
          <a:spcPct val="0"/>
        </a:spcAft>
        <a:defRPr sz="3200" i="1">
          <a:solidFill>
            <a:srgbClr val="FFFFFF"/>
          </a:solidFill>
          <a:latin typeface="Arial" panose="020B0604020202020204" pitchFamily="34" charset="0"/>
        </a:defRPr>
      </a:lvl3pPr>
      <a:lvl4pPr algn="l" rtl="0" eaLnBrk="1" fontAlgn="base" hangingPunct="1">
        <a:spcBef>
          <a:spcPct val="0"/>
        </a:spcBef>
        <a:spcAft>
          <a:spcPct val="0"/>
        </a:spcAft>
        <a:defRPr sz="3200" i="1">
          <a:solidFill>
            <a:srgbClr val="FFFFFF"/>
          </a:solidFill>
          <a:latin typeface="Arial" panose="020B0604020202020204" pitchFamily="34" charset="0"/>
        </a:defRPr>
      </a:lvl4pPr>
      <a:lvl5pPr algn="l" rtl="0" eaLnBrk="1" fontAlgn="base" hangingPunct="1">
        <a:spcBef>
          <a:spcPct val="0"/>
        </a:spcBef>
        <a:spcAft>
          <a:spcPct val="0"/>
        </a:spcAft>
        <a:defRPr sz="3200" i="1">
          <a:solidFill>
            <a:srgbClr val="FFFFFF"/>
          </a:solidFill>
          <a:latin typeface="Arial" panose="020B0604020202020204" pitchFamily="34" charset="0"/>
        </a:defRPr>
      </a:lvl5pPr>
      <a:lvl6pPr marL="457200" algn="l" rtl="0" eaLnBrk="1" fontAlgn="base" hangingPunct="1">
        <a:spcBef>
          <a:spcPct val="0"/>
        </a:spcBef>
        <a:spcAft>
          <a:spcPct val="0"/>
        </a:spcAft>
        <a:defRPr sz="3200" i="1">
          <a:solidFill>
            <a:srgbClr val="FFFFFF"/>
          </a:solidFill>
          <a:latin typeface="Arial" panose="020B0604020202020204" pitchFamily="34" charset="0"/>
        </a:defRPr>
      </a:lvl6pPr>
      <a:lvl7pPr marL="914400" algn="l" rtl="0" eaLnBrk="1" fontAlgn="base" hangingPunct="1">
        <a:spcBef>
          <a:spcPct val="0"/>
        </a:spcBef>
        <a:spcAft>
          <a:spcPct val="0"/>
        </a:spcAft>
        <a:defRPr sz="3200" i="1">
          <a:solidFill>
            <a:srgbClr val="FFFFFF"/>
          </a:solidFill>
          <a:latin typeface="Arial" panose="020B0604020202020204" pitchFamily="34" charset="0"/>
        </a:defRPr>
      </a:lvl7pPr>
      <a:lvl8pPr marL="1371600" algn="l" rtl="0" eaLnBrk="1" fontAlgn="base" hangingPunct="1">
        <a:spcBef>
          <a:spcPct val="0"/>
        </a:spcBef>
        <a:spcAft>
          <a:spcPct val="0"/>
        </a:spcAft>
        <a:defRPr sz="3200" i="1">
          <a:solidFill>
            <a:srgbClr val="FFFFFF"/>
          </a:solidFill>
          <a:latin typeface="Arial" panose="020B0604020202020204" pitchFamily="34" charset="0"/>
        </a:defRPr>
      </a:lvl8pPr>
      <a:lvl9pPr marL="1828800" algn="l" rtl="0" eaLnBrk="1" fontAlgn="base" hangingPunct="1">
        <a:spcBef>
          <a:spcPct val="0"/>
        </a:spcBef>
        <a:spcAft>
          <a:spcPct val="0"/>
        </a:spcAft>
        <a:defRPr sz="3200" i="1">
          <a:solidFill>
            <a:srgbClr val="FFFFFF"/>
          </a:solidFill>
          <a:latin typeface="Arial" panose="020B0604020202020204" pitchFamily="34" charset="0"/>
        </a:defRPr>
      </a:lvl9pPr>
    </p:titleStyle>
    <p:bodyStyle>
      <a:lvl1pPr marL="342900" indent="-342900" algn="l" rtl="0" eaLnBrk="1" fontAlgn="base" hangingPunct="1">
        <a:spcBef>
          <a:spcPct val="20000"/>
        </a:spcBef>
        <a:spcAft>
          <a:spcPct val="0"/>
        </a:spcAft>
        <a:buFont typeface="Times New Roman" panose="02020603050405020304" pitchFamily="18" charset="0"/>
        <a:buChar char="•"/>
        <a:defRPr sz="3200" kern="1200">
          <a:solidFill>
            <a:srgbClr val="FFFFFF"/>
          </a:solidFill>
          <a:latin typeface="+mn-lt"/>
          <a:ea typeface="+mn-ea"/>
          <a:cs typeface="+mn-cs"/>
        </a:defRPr>
      </a:lvl1pPr>
      <a:lvl2pPr marL="742950" indent="-285750" algn="l" rtl="0" eaLnBrk="1" fontAlgn="base" hangingPunct="1">
        <a:spcBef>
          <a:spcPct val="20000"/>
        </a:spcBef>
        <a:spcAft>
          <a:spcPct val="0"/>
        </a:spcAft>
        <a:buFont typeface="Times New Roman" panose="02020603050405020304" pitchFamily="18" charset="0"/>
        <a:buChar char="–"/>
        <a:defRPr sz="2800" kern="1200">
          <a:solidFill>
            <a:srgbClr val="FFFFFF"/>
          </a:solidFill>
          <a:latin typeface="+mn-lt"/>
          <a:ea typeface="+mn-ea"/>
          <a:cs typeface="+mn-cs"/>
        </a:defRPr>
      </a:lvl2pPr>
      <a:lvl3pPr marL="1143000" indent="-228600" algn="l" rtl="0" eaLnBrk="1" fontAlgn="base" hangingPunct="1">
        <a:spcBef>
          <a:spcPct val="20000"/>
        </a:spcBef>
        <a:spcAft>
          <a:spcPct val="0"/>
        </a:spcAft>
        <a:buFont typeface="Times New Roman" panose="02020603050405020304" pitchFamily="18" charset="0"/>
        <a:buChar char="•"/>
        <a:defRPr sz="2400" kern="1200">
          <a:solidFill>
            <a:srgbClr val="FFFFFF"/>
          </a:solidFill>
          <a:latin typeface="+mn-lt"/>
          <a:ea typeface="+mn-ea"/>
          <a:cs typeface="+mn-cs"/>
        </a:defRPr>
      </a:lvl3pPr>
      <a:lvl4pPr marL="1600200" indent="-228600" algn="l" rtl="0" eaLnBrk="1" fontAlgn="base" hangingPunct="1">
        <a:spcBef>
          <a:spcPct val="20000"/>
        </a:spcBef>
        <a:spcAft>
          <a:spcPct val="0"/>
        </a:spcAft>
        <a:buFont typeface="Times New Roman" panose="02020603050405020304" pitchFamily="18" charset="0"/>
        <a:buChar char="–"/>
        <a:defRPr sz="2000" kern="1200">
          <a:solidFill>
            <a:srgbClr val="FFFFFF"/>
          </a:solidFill>
          <a:latin typeface="+mn-lt"/>
          <a:ea typeface="+mn-ea"/>
          <a:cs typeface="+mn-cs"/>
        </a:defRPr>
      </a:lvl4pPr>
      <a:lvl5pPr marL="2057400" indent="-228600" algn="l" rtl="0" eaLnBrk="1" fontAlgn="base" hangingPunct="1">
        <a:spcBef>
          <a:spcPct val="20000"/>
        </a:spcBef>
        <a:spcAft>
          <a:spcPct val="0"/>
        </a:spcAft>
        <a:buFont typeface="Times New Roman" panose="02020603050405020304" pitchFamily="18" charset="0"/>
        <a:buChar char="»"/>
        <a:defRPr sz="20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bg>
      <p:bgPr>
        <a:gradFill>
          <a:gsLst>
            <a:gs pos="0">
              <a:schemeClr val="bg1"/>
            </a:gs>
            <a:gs pos="100000">
              <a:schemeClr val="bg1">
                <a:gamma/>
                <a:shade val="100000"/>
                <a:invGamma/>
              </a:schemeClr>
            </a:gs>
          </a:gsLst>
          <a:lin ang="5400000" scaled="1"/>
        </a:gra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73872742-61B7-4EE6-BAA6-E43FBCD98E71}"/>
              </a:ext>
            </a:extLst>
          </p:cNvPr>
          <p:cNvSpPr>
            <a:spLocks noGrp="1" noChangeArrowheads="1"/>
          </p:cNvSpPr>
          <p:nvPr>
            <p:ph type="ctrTitle"/>
          </p:nvPr>
        </p:nvSpPr>
        <p:spPr>
          <a:xfrm>
            <a:off x="2209800" y="2286000"/>
            <a:ext cx="7772400" cy="1143000"/>
          </a:xfrm>
          <a:noFill/>
          <a:ln/>
        </p:spPr>
        <p:txBody>
          <a:bodyPr anchor="ctr"/>
          <a:lstStyle/>
          <a:p>
            <a:r>
              <a:rPr lang="en-US" altLang="en-US" sz="5400" i="0" dirty="0">
                <a:solidFill>
                  <a:srgbClr val="FFFFCC"/>
                </a:solidFill>
                <a:latin typeface="Calisto MT" panose="02040603050505030304" pitchFamily="18" charset="0"/>
              </a:rPr>
              <a:t>Ancient and Medieval </a:t>
            </a:r>
            <a:br>
              <a:rPr lang="en-US" altLang="en-US" sz="5400" i="0" dirty="0">
                <a:solidFill>
                  <a:srgbClr val="FFFFCC"/>
                </a:solidFill>
                <a:latin typeface="Calisto MT" panose="02040603050505030304" pitchFamily="18" charset="0"/>
              </a:rPr>
            </a:br>
            <a:r>
              <a:rPr lang="en-US" altLang="en-US" sz="5400" i="0" dirty="0">
                <a:solidFill>
                  <a:srgbClr val="FFFFCC"/>
                </a:solidFill>
                <a:latin typeface="Calisto MT" panose="02040603050505030304" pitchFamily="18" charset="0"/>
              </a:rPr>
              <a:t>Economic Thought</a:t>
            </a:r>
          </a:p>
        </p:txBody>
      </p:sp>
      <p:sp>
        <p:nvSpPr>
          <p:cNvPr id="4099" name="Rectangle 3">
            <a:extLst>
              <a:ext uri="{FF2B5EF4-FFF2-40B4-BE49-F238E27FC236}">
                <a16:creationId xmlns:a16="http://schemas.microsoft.com/office/drawing/2014/main" id="{D05A438A-3A55-4331-BC1F-A0D566E35AC1}"/>
              </a:ext>
            </a:extLst>
          </p:cNvPr>
          <p:cNvSpPr>
            <a:spLocks noGrp="1" noChangeArrowheads="1"/>
          </p:cNvSpPr>
          <p:nvPr>
            <p:ph type="subTitle" idx="1"/>
          </p:nvPr>
        </p:nvSpPr>
        <p:spPr>
          <a:xfrm>
            <a:off x="2895600" y="3886200"/>
            <a:ext cx="6400800" cy="1752600"/>
          </a:xfrm>
          <a:noFill/>
          <a:ln/>
        </p:spPr>
        <p:txBody>
          <a:bodyPr/>
          <a:lstStyle/>
          <a:p>
            <a:pPr marL="342900" indent="-342900"/>
            <a:r>
              <a:rPr lang="en-US" altLang="en-US" sz="3200" dirty="0">
                <a:solidFill>
                  <a:srgbClr val="FFFFCC"/>
                </a:solidFill>
                <a:latin typeface="Calisto MT" panose="02040603050505030304" pitchFamily="18" charset="0"/>
              </a:rPr>
              <a:t>Part 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D97D6C1C-F71C-4EF8-9F0C-628A1619DD25}"/>
              </a:ext>
            </a:extLst>
          </p:cNvPr>
          <p:cNvSpPr>
            <a:spLocks noGrp="1" noChangeArrowheads="1"/>
          </p:cNvSpPr>
          <p:nvPr>
            <p:ph type="title"/>
          </p:nvPr>
        </p:nvSpPr>
        <p:spPr>
          <a:xfrm>
            <a:off x="76200" y="0"/>
            <a:ext cx="11963400" cy="704850"/>
          </a:xfrm>
          <a:noFill/>
          <a:ln/>
        </p:spPr>
        <p:txBody>
          <a:bodyPr/>
          <a:lstStyle/>
          <a:p>
            <a:pPr algn="ctr"/>
            <a:r>
              <a:rPr lang="en-US" altLang="en-US" i="0" dirty="0">
                <a:solidFill>
                  <a:srgbClr val="FFFFCC"/>
                </a:solidFill>
                <a:latin typeface="Calisto MT" panose="02040603050505030304" pitchFamily="18" charset="0"/>
              </a:rPr>
              <a:t>Accumulation of Wealth</a:t>
            </a:r>
          </a:p>
        </p:txBody>
      </p:sp>
      <p:sp>
        <p:nvSpPr>
          <p:cNvPr id="11267" name="Rectangle 3">
            <a:extLst>
              <a:ext uri="{FF2B5EF4-FFF2-40B4-BE49-F238E27FC236}">
                <a16:creationId xmlns:a16="http://schemas.microsoft.com/office/drawing/2014/main" id="{3F895B73-CEAC-49DC-AFFD-3B5C62E3D96C}"/>
              </a:ext>
            </a:extLst>
          </p:cNvPr>
          <p:cNvSpPr>
            <a:spLocks noGrp="1" noChangeArrowheads="1"/>
          </p:cNvSpPr>
          <p:nvPr>
            <p:ph type="body" idx="1"/>
          </p:nvPr>
        </p:nvSpPr>
        <p:spPr>
          <a:xfrm>
            <a:off x="304800" y="1752600"/>
            <a:ext cx="11684000" cy="4419600"/>
          </a:xfrm>
          <a:noFill/>
          <a:ln/>
        </p:spPr>
        <p:txBody>
          <a:bodyPr/>
          <a:lstStyle/>
          <a:p>
            <a:pPr lvl="1"/>
            <a:r>
              <a:rPr lang="en-US" altLang="en-US" dirty="0"/>
              <a:t>Old Testament--wealth often a sign of favor </a:t>
            </a:r>
          </a:p>
          <a:p>
            <a:pPr lvl="2"/>
            <a:r>
              <a:rPr lang="en-US" altLang="en-US" dirty="0"/>
              <a:t>Prov. 13:21-22 “Misfortune pursues sinners, but prosperity rewards the righteous.  A good man leaves an inheritance to his children's children.” </a:t>
            </a:r>
          </a:p>
          <a:p>
            <a:pPr lvl="2"/>
            <a:r>
              <a:rPr lang="en-US" altLang="en-US" dirty="0"/>
              <a:t>Lives of Abraham, Job, and Solomon</a:t>
            </a:r>
          </a:p>
          <a:p>
            <a:pPr lvl="2"/>
            <a:r>
              <a:rPr lang="en-US" altLang="en-US" dirty="0"/>
              <a:t>BUT: Isaiah 5:8 “Woe to those who join house to house, who add field to field, until there is no more room, and you are made to dwell alone in the midst of the land.”</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1AA2B11E-D38E-45B1-ABF5-420014F2A790}"/>
              </a:ext>
            </a:extLst>
          </p:cNvPr>
          <p:cNvSpPr>
            <a:spLocks noGrp="1" noChangeArrowheads="1"/>
          </p:cNvSpPr>
          <p:nvPr>
            <p:ph type="title"/>
          </p:nvPr>
        </p:nvSpPr>
        <p:spPr>
          <a:xfrm>
            <a:off x="152400" y="0"/>
            <a:ext cx="11963400" cy="704850"/>
          </a:xfrm>
          <a:noFill/>
          <a:ln/>
        </p:spPr>
        <p:txBody>
          <a:bodyPr/>
          <a:lstStyle/>
          <a:p>
            <a:pPr algn="ctr"/>
            <a:r>
              <a:rPr lang="en-US" altLang="en-US" i="0" dirty="0">
                <a:solidFill>
                  <a:srgbClr val="FFFFCC"/>
                </a:solidFill>
                <a:latin typeface="Calisto MT" panose="02040603050505030304" pitchFamily="18" charset="0"/>
              </a:rPr>
              <a:t>Accumulation of Wealth</a:t>
            </a:r>
            <a:endParaRPr lang="en-US" altLang="en-US" dirty="0"/>
          </a:p>
        </p:txBody>
      </p:sp>
      <p:sp>
        <p:nvSpPr>
          <p:cNvPr id="12291" name="Rectangle 3">
            <a:extLst>
              <a:ext uri="{FF2B5EF4-FFF2-40B4-BE49-F238E27FC236}">
                <a16:creationId xmlns:a16="http://schemas.microsoft.com/office/drawing/2014/main" id="{CF26D12C-77A8-44F3-883C-F57FF8FB16D9}"/>
              </a:ext>
            </a:extLst>
          </p:cNvPr>
          <p:cNvSpPr>
            <a:spLocks noGrp="1" noChangeArrowheads="1"/>
          </p:cNvSpPr>
          <p:nvPr>
            <p:ph type="body" idx="1"/>
          </p:nvPr>
        </p:nvSpPr>
        <p:spPr>
          <a:xfrm>
            <a:off x="3048000" y="1066800"/>
            <a:ext cx="8940800" cy="4808422"/>
          </a:xfrm>
          <a:noFill/>
          <a:ln/>
        </p:spPr>
        <p:txBody>
          <a:bodyPr/>
          <a:lstStyle/>
          <a:p>
            <a:pPr marL="457200" lvl="1" indent="0">
              <a:buNone/>
            </a:pPr>
            <a:endParaRPr lang="en-US" altLang="en-US" dirty="0"/>
          </a:p>
          <a:p>
            <a:pPr marL="457200" lvl="1" indent="0">
              <a:buNone/>
            </a:pPr>
            <a:r>
              <a:rPr lang="en-US" altLang="en-US" dirty="0"/>
              <a:t>New Testament-</a:t>
            </a:r>
            <a:r>
              <a:rPr lang="en-US" altLang="en-US" sz="2400" dirty="0"/>
              <a:t>-“Jesus Christ strips wealth of the sacramental character that we have recognized in the Old Testament,” Jacques Ellul, </a:t>
            </a:r>
            <a:r>
              <a:rPr lang="en-US" altLang="en-US" sz="2400" i="1" dirty="0"/>
              <a:t>Money and Power</a:t>
            </a:r>
            <a:r>
              <a:rPr lang="en-US" altLang="en-US" sz="2400" dirty="0"/>
              <a:t> (1984)</a:t>
            </a:r>
            <a:br>
              <a:rPr lang="en-US" altLang="en-US" sz="2400" dirty="0"/>
            </a:br>
            <a:r>
              <a:rPr lang="en-US" altLang="en-US" sz="800" dirty="0"/>
              <a:t> </a:t>
            </a:r>
          </a:p>
          <a:p>
            <a:pPr lvl="2"/>
            <a:r>
              <a:rPr lang="en-US" altLang="en-US" sz="2500" dirty="0">
                <a:latin typeface="Times" panose="02020603050405020304" pitchFamily="18" charset="0"/>
              </a:rPr>
              <a:t>[1Tim 6:10] “For the love of money is the root of all evil; it is through this craving that some have wandered away from the faith…</a:t>
            </a:r>
            <a:r>
              <a:rPr lang="en-US" altLang="en-US" sz="2500" dirty="0"/>
              <a:t>”</a:t>
            </a:r>
          </a:p>
          <a:p>
            <a:pPr lvl="2"/>
            <a:r>
              <a:rPr lang="en-US" altLang="en-US" sz="2500" dirty="0">
                <a:latin typeface="Times" panose="02020603050405020304" pitchFamily="18" charset="0"/>
              </a:rPr>
              <a:t>[Mat 19:23-24] And Jesus said . . . , "Truly, I say to you, it will be hard for a rich man to enter the kingdom of heaven . . .  it is easier for a camel to go through the eye of a needle than for a rich man to enter the kingdom of God."</a:t>
            </a:r>
          </a:p>
        </p:txBody>
      </p:sp>
      <p:pic>
        <p:nvPicPr>
          <p:cNvPr id="3" name="Picture 2">
            <a:extLst>
              <a:ext uri="{FF2B5EF4-FFF2-40B4-BE49-F238E27FC236}">
                <a16:creationId xmlns:a16="http://schemas.microsoft.com/office/drawing/2014/main" id="{A042791F-D380-4FD2-86E4-32472CB78781}"/>
              </a:ext>
            </a:extLst>
          </p:cNvPr>
          <p:cNvPicPr>
            <a:picLocks noChangeAspect="1"/>
          </p:cNvPicPr>
          <p:nvPr/>
        </p:nvPicPr>
        <p:blipFill>
          <a:blip r:embed="rId2"/>
          <a:stretch>
            <a:fillRect/>
          </a:stretch>
        </p:blipFill>
        <p:spPr>
          <a:xfrm>
            <a:off x="457200" y="1104078"/>
            <a:ext cx="1936999" cy="1790700"/>
          </a:xfrm>
          <a:prstGeom prst="rect">
            <a:avLst/>
          </a:prstGeom>
        </p:spPr>
      </p:pic>
      <p:pic>
        <p:nvPicPr>
          <p:cNvPr id="4" name="Picture 3">
            <a:extLst>
              <a:ext uri="{FF2B5EF4-FFF2-40B4-BE49-F238E27FC236}">
                <a16:creationId xmlns:a16="http://schemas.microsoft.com/office/drawing/2014/main" id="{40929C2F-A1A9-4E7C-9A10-0557ABA7AB4A}"/>
              </a:ext>
            </a:extLst>
          </p:cNvPr>
          <p:cNvPicPr>
            <a:picLocks noChangeAspect="1"/>
          </p:cNvPicPr>
          <p:nvPr/>
        </p:nvPicPr>
        <p:blipFill>
          <a:blip r:embed="rId3"/>
          <a:stretch>
            <a:fillRect/>
          </a:stretch>
        </p:blipFill>
        <p:spPr>
          <a:xfrm>
            <a:off x="457200" y="3124200"/>
            <a:ext cx="1974327" cy="290342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C581AB2A-12CD-4EAC-B296-935A578ECCB7}"/>
              </a:ext>
            </a:extLst>
          </p:cNvPr>
          <p:cNvSpPr>
            <a:spLocks noGrp="1" noChangeArrowheads="1"/>
          </p:cNvSpPr>
          <p:nvPr>
            <p:ph type="title"/>
          </p:nvPr>
        </p:nvSpPr>
        <p:spPr>
          <a:xfrm>
            <a:off x="76200" y="0"/>
            <a:ext cx="12039600" cy="704850"/>
          </a:xfrm>
          <a:noFill/>
          <a:ln/>
        </p:spPr>
        <p:txBody>
          <a:bodyPr/>
          <a:lstStyle/>
          <a:p>
            <a:pPr algn="ctr"/>
            <a:r>
              <a:rPr lang="en-US" altLang="en-US" i="0" dirty="0">
                <a:solidFill>
                  <a:srgbClr val="FFFFCC"/>
                </a:solidFill>
                <a:latin typeface="Calisto MT" panose="02040603050505030304" pitchFamily="18" charset="0"/>
              </a:rPr>
              <a:t>Accumulation of Wealth</a:t>
            </a:r>
            <a:endParaRPr lang="en-US" altLang="en-US" dirty="0"/>
          </a:p>
        </p:txBody>
      </p:sp>
      <p:sp>
        <p:nvSpPr>
          <p:cNvPr id="13315" name="Rectangle 3">
            <a:extLst>
              <a:ext uri="{FF2B5EF4-FFF2-40B4-BE49-F238E27FC236}">
                <a16:creationId xmlns:a16="http://schemas.microsoft.com/office/drawing/2014/main" id="{E6301DC3-D2FF-4D5F-BE0A-A50AEF2D59BC}"/>
              </a:ext>
            </a:extLst>
          </p:cNvPr>
          <p:cNvSpPr>
            <a:spLocks noGrp="1" noChangeArrowheads="1"/>
          </p:cNvSpPr>
          <p:nvPr>
            <p:ph type="body" idx="1"/>
          </p:nvPr>
        </p:nvSpPr>
        <p:spPr>
          <a:xfrm>
            <a:off x="304800" y="1371600"/>
            <a:ext cx="10896600" cy="4800600"/>
          </a:xfrm>
          <a:noFill/>
          <a:ln/>
        </p:spPr>
        <p:txBody>
          <a:bodyPr/>
          <a:lstStyle/>
          <a:p>
            <a:pPr marL="457200" lvl="1" indent="0">
              <a:lnSpc>
                <a:spcPct val="90000"/>
              </a:lnSpc>
              <a:buNone/>
            </a:pPr>
            <a:r>
              <a:rPr lang="en-US" altLang="en-US" dirty="0"/>
              <a:t>Balanced approach in OT and NT</a:t>
            </a:r>
          </a:p>
          <a:p>
            <a:pPr lvl="2">
              <a:lnSpc>
                <a:spcPct val="90000"/>
              </a:lnSpc>
            </a:pPr>
            <a:r>
              <a:rPr lang="en-US" altLang="en-US" dirty="0">
                <a:latin typeface="+mj-lt"/>
              </a:rPr>
              <a:t>[Prov 30:8-9] Give me neither poverty nor riches; feed me with the food that is needful for me, lest I be full, and deny thee, and say, "Who is the LORD?" or lest I be poor, and steal, and profane the name of my God.</a:t>
            </a:r>
            <a:br>
              <a:rPr lang="en-US" altLang="en-US" dirty="0">
                <a:latin typeface="+mj-lt"/>
              </a:rPr>
            </a:br>
            <a:endParaRPr lang="en-US" altLang="en-US" dirty="0">
              <a:latin typeface="+mj-lt"/>
            </a:endParaRPr>
          </a:p>
          <a:p>
            <a:pPr lvl="2">
              <a:lnSpc>
                <a:spcPct val="90000"/>
              </a:lnSpc>
            </a:pPr>
            <a:r>
              <a:rPr lang="en-US" altLang="en-US" dirty="0">
                <a:latin typeface="+mj-lt"/>
              </a:rPr>
              <a:t>[Phil 4:11-13] I have learned, in whatever state I am, to be content. I know how to get along with humble means, and I know how to live in prosperity; . . .. I can do all things in him who strengthens me.</a:t>
            </a:r>
            <a:br>
              <a:rPr lang="en-US" altLang="en-US" dirty="0">
                <a:latin typeface="+mj-lt"/>
              </a:rPr>
            </a:br>
            <a:endParaRPr lang="en-US" altLang="en-US" dirty="0">
              <a:latin typeface="+mj-lt"/>
            </a:endParaRPr>
          </a:p>
          <a:p>
            <a:pPr lvl="2">
              <a:lnSpc>
                <a:spcPct val="90000"/>
              </a:lnSpc>
            </a:pPr>
            <a:r>
              <a:rPr lang="en-US" altLang="en-US" dirty="0">
                <a:latin typeface="+mj-lt"/>
              </a:rPr>
              <a:t>[Gal 3:28] There is neither Jew nor Greek, there is neither slave nor free, there is neither male nor female; for you are all one in Christ Jesus.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565F6B32-1538-442D-A5E1-0B58DC19FF8D}"/>
              </a:ext>
            </a:extLst>
          </p:cNvPr>
          <p:cNvSpPr>
            <a:spLocks noGrp="1" noChangeArrowheads="1"/>
          </p:cNvSpPr>
          <p:nvPr>
            <p:ph type="title"/>
          </p:nvPr>
        </p:nvSpPr>
        <p:spPr>
          <a:xfrm>
            <a:off x="76200" y="0"/>
            <a:ext cx="12039600" cy="704850"/>
          </a:xfrm>
          <a:noFill/>
          <a:ln/>
        </p:spPr>
        <p:txBody>
          <a:bodyPr/>
          <a:lstStyle/>
          <a:p>
            <a:pPr algn="ctr">
              <a:lnSpc>
                <a:spcPct val="90000"/>
              </a:lnSpc>
            </a:pPr>
            <a:r>
              <a:rPr lang="en-US" altLang="en-US" i="0" dirty="0">
                <a:solidFill>
                  <a:srgbClr val="FFFFCC"/>
                </a:solidFill>
                <a:latin typeface="Calisto MT" panose="02040603050505030304" pitchFamily="18" charset="0"/>
              </a:rPr>
              <a:t>Work and Providence</a:t>
            </a:r>
          </a:p>
        </p:txBody>
      </p:sp>
      <p:sp>
        <p:nvSpPr>
          <p:cNvPr id="14339" name="Rectangle 3">
            <a:extLst>
              <a:ext uri="{FF2B5EF4-FFF2-40B4-BE49-F238E27FC236}">
                <a16:creationId xmlns:a16="http://schemas.microsoft.com/office/drawing/2014/main" id="{7773C35E-A12C-49F2-822B-41E3D823879E}"/>
              </a:ext>
            </a:extLst>
          </p:cNvPr>
          <p:cNvSpPr>
            <a:spLocks noGrp="1" noChangeArrowheads="1"/>
          </p:cNvSpPr>
          <p:nvPr>
            <p:ph type="body" idx="1"/>
          </p:nvPr>
        </p:nvSpPr>
        <p:spPr>
          <a:xfrm>
            <a:off x="304800" y="1600200"/>
            <a:ext cx="11684000" cy="4572000"/>
          </a:xfrm>
          <a:noFill/>
          <a:ln/>
        </p:spPr>
        <p:txBody>
          <a:bodyPr/>
          <a:lstStyle/>
          <a:p>
            <a:pPr lvl="1">
              <a:lnSpc>
                <a:spcPct val="90000"/>
              </a:lnSpc>
            </a:pPr>
            <a:r>
              <a:rPr lang="en-US" altLang="en-US" dirty="0"/>
              <a:t>Old Testament Work Ethic</a:t>
            </a:r>
          </a:p>
          <a:p>
            <a:pPr lvl="2">
              <a:lnSpc>
                <a:spcPct val="90000"/>
              </a:lnSpc>
            </a:pPr>
            <a:r>
              <a:rPr lang="en-US" altLang="en-US" dirty="0"/>
              <a:t>[Gen 2:15]  People put in Garden to “keep and to till it.” Humans were </a:t>
            </a:r>
            <a:r>
              <a:rPr lang="en-US" altLang="en-US" i="1" dirty="0"/>
              <a:t>made</a:t>
            </a:r>
            <a:r>
              <a:rPr lang="en-US" altLang="en-US" dirty="0"/>
              <a:t> to work and care for creation.</a:t>
            </a:r>
          </a:p>
          <a:p>
            <a:pPr lvl="2">
              <a:lnSpc>
                <a:spcPct val="90000"/>
              </a:lnSpc>
            </a:pPr>
            <a:r>
              <a:rPr lang="en-US" altLang="en-US" dirty="0"/>
              <a:t>[Gen 3:17] Cursed is the ground because of you; in toil you shall eat of it all the days of your life.”</a:t>
            </a:r>
          </a:p>
          <a:p>
            <a:pPr lvl="2">
              <a:lnSpc>
                <a:spcPct val="90000"/>
              </a:lnSpc>
            </a:pPr>
            <a:r>
              <a:rPr lang="en-US" altLang="en-US" dirty="0"/>
              <a:t>[Prov 14:23] In all labor there is profit, but mere talk tends only to want.</a:t>
            </a:r>
          </a:p>
          <a:p>
            <a:pPr lvl="2">
              <a:lnSpc>
                <a:spcPct val="90000"/>
              </a:lnSpc>
            </a:pPr>
            <a:r>
              <a:rPr lang="en-US" altLang="en-US" dirty="0"/>
              <a:t>[Ecclesiastes 5:18]</a:t>
            </a:r>
            <a:r>
              <a:rPr lang="en-US" altLang="en-US" b="1" dirty="0"/>
              <a:t> </a:t>
            </a:r>
            <a:r>
              <a:rPr lang="en-US" altLang="en-US" dirty="0"/>
              <a:t>Behold, what I have seen to be good and to be fitting is to eat and drink and find enjoyment in all the toil with which one toils under the sun the few days of his life which God has given him, for this is his reward.</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6B4FBCB7-BDB4-411A-9400-BC9E3D04B8DD}"/>
              </a:ext>
            </a:extLst>
          </p:cNvPr>
          <p:cNvSpPr>
            <a:spLocks noGrp="1" noChangeArrowheads="1"/>
          </p:cNvSpPr>
          <p:nvPr>
            <p:ph type="title"/>
          </p:nvPr>
        </p:nvSpPr>
        <p:spPr>
          <a:xfrm>
            <a:off x="76200" y="0"/>
            <a:ext cx="12039600" cy="704850"/>
          </a:xfrm>
          <a:noFill/>
          <a:ln/>
        </p:spPr>
        <p:txBody>
          <a:bodyPr/>
          <a:lstStyle/>
          <a:p>
            <a:pPr algn="ctr"/>
            <a:r>
              <a:rPr kumimoji="0" lang="en-US" altLang="en-US" sz="3200" b="0" i="0" u="none" strike="noStrike" kern="1200" cap="none" spc="0" normalizeH="0" baseline="0" noProof="0" dirty="0">
                <a:ln>
                  <a:noFill/>
                </a:ln>
                <a:solidFill>
                  <a:srgbClr val="FFFFCC"/>
                </a:solidFill>
                <a:effectLst/>
                <a:uLnTx/>
                <a:uFillTx/>
                <a:latin typeface="Calisto MT" panose="02040603050505030304" pitchFamily="18" charset="0"/>
                <a:ea typeface="+mn-ea"/>
                <a:cs typeface="+mn-cs"/>
              </a:rPr>
              <a:t>Work and Providence</a:t>
            </a:r>
            <a:endParaRPr lang="en-US" altLang="en-US" i="0" dirty="0">
              <a:solidFill>
                <a:srgbClr val="FFFFCC"/>
              </a:solidFill>
              <a:latin typeface="Calisto MT" panose="02040603050505030304" pitchFamily="18" charset="0"/>
            </a:endParaRPr>
          </a:p>
        </p:txBody>
      </p:sp>
      <p:sp>
        <p:nvSpPr>
          <p:cNvPr id="15363" name="Rectangle 3">
            <a:extLst>
              <a:ext uri="{FF2B5EF4-FFF2-40B4-BE49-F238E27FC236}">
                <a16:creationId xmlns:a16="http://schemas.microsoft.com/office/drawing/2014/main" id="{85C0BA0F-80B2-4BDB-A8CA-7ED64541710A}"/>
              </a:ext>
            </a:extLst>
          </p:cNvPr>
          <p:cNvSpPr>
            <a:spLocks noGrp="1" noChangeArrowheads="1"/>
          </p:cNvSpPr>
          <p:nvPr>
            <p:ph type="body" idx="1"/>
          </p:nvPr>
        </p:nvSpPr>
        <p:spPr>
          <a:xfrm>
            <a:off x="304800" y="1524000"/>
            <a:ext cx="11684000" cy="5105400"/>
          </a:xfrm>
          <a:noFill/>
          <a:ln/>
        </p:spPr>
        <p:txBody>
          <a:bodyPr/>
          <a:lstStyle/>
          <a:p>
            <a:pPr marL="457200" lvl="1" indent="0">
              <a:buNone/>
            </a:pPr>
            <a:r>
              <a:rPr lang="en-US" altLang="en-US" dirty="0"/>
              <a:t>Other side of the Old Testament</a:t>
            </a:r>
          </a:p>
          <a:p>
            <a:pPr lvl="2"/>
            <a:r>
              <a:rPr lang="en-US" altLang="en-US" sz="2600" dirty="0"/>
              <a:t>Institutions of the Sabbath Day, the Sabbath Year, and the Year of Jubilee.  Unique in ancient world.</a:t>
            </a:r>
          </a:p>
          <a:p>
            <a:pPr lvl="2"/>
            <a:r>
              <a:rPr lang="en-US" altLang="en-US" sz="2600" dirty="0"/>
              <a:t>[Ecclesiastes 4:7-8]</a:t>
            </a:r>
            <a:r>
              <a:rPr lang="en-US" altLang="en-US" sz="2600" b="1" dirty="0"/>
              <a:t>  </a:t>
            </a:r>
            <a:r>
              <a:rPr lang="en-US" altLang="en-US" sz="2600" dirty="0"/>
              <a:t>Again, I saw vanity under the sun: a person who has no one, either son or brother, yet there is no end to all his toil, and his eyes are never satisfied with riches, so that he never asks, "For whom am I toiling and depriving myself of pleasure?" This also is vanity and an unhappy business.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71AEE35A-7B3C-4275-880B-3AD0DEA9A925}"/>
              </a:ext>
            </a:extLst>
          </p:cNvPr>
          <p:cNvSpPr>
            <a:spLocks noGrp="1" noChangeArrowheads="1"/>
          </p:cNvSpPr>
          <p:nvPr>
            <p:ph type="title"/>
          </p:nvPr>
        </p:nvSpPr>
        <p:spPr>
          <a:xfrm>
            <a:off x="76200" y="0"/>
            <a:ext cx="12039600" cy="704850"/>
          </a:xfrm>
          <a:noFill/>
          <a:ln/>
        </p:spPr>
        <p:txBody>
          <a:bodyPr/>
          <a:lstStyle/>
          <a:p>
            <a:pPr algn="ctr"/>
            <a:r>
              <a:rPr lang="en-US" altLang="en-US" i="0" dirty="0">
                <a:solidFill>
                  <a:srgbClr val="FFFFCC"/>
                </a:solidFill>
                <a:latin typeface="Calisto MT" panose="02040603050505030304" pitchFamily="18" charset="0"/>
              </a:rPr>
              <a:t>Work and Providence</a:t>
            </a:r>
            <a:endParaRPr lang="en-US" altLang="en-US" dirty="0"/>
          </a:p>
        </p:txBody>
      </p:sp>
      <p:sp>
        <p:nvSpPr>
          <p:cNvPr id="16387" name="Rectangle 3">
            <a:extLst>
              <a:ext uri="{FF2B5EF4-FFF2-40B4-BE49-F238E27FC236}">
                <a16:creationId xmlns:a16="http://schemas.microsoft.com/office/drawing/2014/main" id="{9EC4B9B0-F35F-428B-82BD-5938E53FEFA5}"/>
              </a:ext>
            </a:extLst>
          </p:cNvPr>
          <p:cNvSpPr>
            <a:spLocks noGrp="1" noChangeArrowheads="1"/>
          </p:cNvSpPr>
          <p:nvPr>
            <p:ph type="body" idx="1"/>
          </p:nvPr>
        </p:nvSpPr>
        <p:spPr>
          <a:xfrm>
            <a:off x="304800" y="1143000"/>
            <a:ext cx="11201400" cy="5105400"/>
          </a:xfrm>
          <a:noFill/>
          <a:ln/>
        </p:spPr>
        <p:txBody>
          <a:bodyPr/>
          <a:lstStyle/>
          <a:p>
            <a:pPr lvl="1"/>
            <a:r>
              <a:rPr lang="en-US" altLang="en-US" sz="3200" dirty="0"/>
              <a:t>New Testament Work Ethic</a:t>
            </a:r>
          </a:p>
          <a:p>
            <a:pPr lvl="2"/>
            <a:r>
              <a:rPr lang="en-US" altLang="en-US" sz="2800" dirty="0"/>
              <a:t>Barry Gordon, in </a:t>
            </a:r>
            <a:r>
              <a:rPr lang="en-US" altLang="en-US" sz="2800" i="1" dirty="0"/>
              <a:t>Economic Analysis Before Adam Smith </a:t>
            </a:r>
            <a:r>
              <a:rPr lang="en-US" altLang="en-US" sz="2800" dirty="0"/>
              <a:t>(1975), claims it was weakened by Greek influence.</a:t>
            </a:r>
          </a:p>
          <a:p>
            <a:pPr lvl="3"/>
            <a:r>
              <a:rPr lang="en-US" altLang="en-US" sz="2400" dirty="0"/>
              <a:t>Paul’s expectation of end times.</a:t>
            </a:r>
          </a:p>
          <a:p>
            <a:pPr lvl="3"/>
            <a:r>
              <a:rPr lang="en-US" altLang="en-US" sz="2400" dirty="0">
                <a:latin typeface="Times" panose="02020603050405020304" pitchFamily="18" charset="0"/>
              </a:rPr>
              <a:t>[Luke 10:38-41] He entered a village; and a woman named Martha received him into her house. And she had a sister called Mary, who sat at the Lord's feet and listened to his teaching. But Martha was distracted with much serving; and she went to him and said, "Lord, do you not care that my sister has left me to serve alone? Tell her then to help me." But the Lord answered her, "Martha, Martha, you are anxious and troubled about many things; one thing is needful. Mary has chosen the better part, which shall not be taken away from her."</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CD53927E-1D2D-438A-8E04-2B150CB64070}"/>
              </a:ext>
            </a:extLst>
          </p:cNvPr>
          <p:cNvSpPr>
            <a:spLocks noGrp="1" noChangeArrowheads="1"/>
          </p:cNvSpPr>
          <p:nvPr>
            <p:ph type="title"/>
          </p:nvPr>
        </p:nvSpPr>
        <p:spPr>
          <a:xfrm>
            <a:off x="76200" y="0"/>
            <a:ext cx="12039600" cy="704850"/>
          </a:xfrm>
          <a:noFill/>
          <a:ln/>
        </p:spPr>
        <p:txBody>
          <a:bodyPr/>
          <a:lstStyle/>
          <a:p>
            <a:pPr algn="ctr"/>
            <a:r>
              <a:rPr lang="en-US" altLang="en-US" i="0" dirty="0">
                <a:solidFill>
                  <a:srgbClr val="FFFFCC"/>
                </a:solidFill>
                <a:latin typeface="Calisto MT" panose="02040603050505030304" pitchFamily="18" charset="0"/>
              </a:rPr>
              <a:t>Work and Providence</a:t>
            </a:r>
            <a:endParaRPr lang="en-US" altLang="en-US" dirty="0"/>
          </a:p>
        </p:txBody>
      </p:sp>
      <p:sp>
        <p:nvSpPr>
          <p:cNvPr id="17411" name="Rectangle 3">
            <a:extLst>
              <a:ext uri="{FF2B5EF4-FFF2-40B4-BE49-F238E27FC236}">
                <a16:creationId xmlns:a16="http://schemas.microsoft.com/office/drawing/2014/main" id="{67DEE65A-6E98-427E-A2AF-C5238E68A62B}"/>
              </a:ext>
            </a:extLst>
          </p:cNvPr>
          <p:cNvSpPr>
            <a:spLocks noGrp="1" noChangeArrowheads="1"/>
          </p:cNvSpPr>
          <p:nvPr>
            <p:ph type="body" idx="1"/>
          </p:nvPr>
        </p:nvSpPr>
        <p:spPr>
          <a:xfrm>
            <a:off x="304800" y="1219200"/>
            <a:ext cx="11684000" cy="4953000"/>
          </a:xfrm>
          <a:noFill/>
          <a:ln/>
        </p:spPr>
        <p:txBody>
          <a:bodyPr/>
          <a:lstStyle/>
          <a:p>
            <a:pPr lvl="2">
              <a:lnSpc>
                <a:spcPct val="90000"/>
              </a:lnSpc>
            </a:pPr>
            <a:r>
              <a:rPr lang="en-US" altLang="en-US" sz="2800" dirty="0"/>
              <a:t>New Testament Work Ethic (continued)</a:t>
            </a:r>
          </a:p>
          <a:p>
            <a:pPr lvl="3">
              <a:lnSpc>
                <a:spcPct val="90000"/>
              </a:lnSpc>
            </a:pPr>
            <a:r>
              <a:rPr lang="en-US" altLang="en-US" sz="2400" dirty="0"/>
              <a:t>In defense of NT work ethic:</a:t>
            </a:r>
          </a:p>
          <a:p>
            <a:pPr lvl="3">
              <a:lnSpc>
                <a:spcPct val="90000"/>
              </a:lnSpc>
            </a:pPr>
            <a:r>
              <a:rPr lang="en-US" altLang="en-US" sz="2400" dirty="0"/>
              <a:t>Jesus born into a carpenter’s family</a:t>
            </a:r>
          </a:p>
          <a:p>
            <a:pPr lvl="3">
              <a:lnSpc>
                <a:spcPct val="90000"/>
              </a:lnSpc>
            </a:pPr>
            <a:r>
              <a:rPr lang="en-US" altLang="en-US" sz="2400" dirty="0"/>
              <a:t>Martha was criticized for “worrying,” not for working</a:t>
            </a:r>
          </a:p>
          <a:p>
            <a:pPr lvl="3">
              <a:lnSpc>
                <a:spcPct val="90000"/>
              </a:lnSpc>
            </a:pPr>
            <a:r>
              <a:rPr lang="en-US" altLang="en-US" sz="2400" dirty="0">
                <a:latin typeface="Times" panose="02020603050405020304" pitchFamily="18" charset="0"/>
              </a:rPr>
              <a:t>[II Thessalonians 3:7-12] You know how you ought to imitate us; we were not idle when we were with you, we did not eat any one's bread without paying, but with toil and labor we worked night and day, that we might not burden any of you. It was not because we have not that right, but to give you in our conduct an example to imitate. For even when we were with you, we gave you this command: If any one will not work, let him not eat. For we hear that some of you are living in idleness, mere busybodies, not doing any work. Now such persons we command and exhort in the Lord Jesus Christ to work in quietness and to earn their own living.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10768227-2292-4C97-BA38-257F3E0F3A76}"/>
              </a:ext>
            </a:extLst>
          </p:cNvPr>
          <p:cNvSpPr>
            <a:spLocks noGrp="1" noChangeArrowheads="1"/>
          </p:cNvSpPr>
          <p:nvPr>
            <p:ph type="title"/>
          </p:nvPr>
        </p:nvSpPr>
        <p:spPr>
          <a:xfrm>
            <a:off x="152400" y="0"/>
            <a:ext cx="11887200" cy="704850"/>
          </a:xfrm>
          <a:noFill/>
          <a:ln/>
        </p:spPr>
        <p:txBody>
          <a:bodyPr/>
          <a:lstStyle/>
          <a:p>
            <a:pPr algn="ctr"/>
            <a:r>
              <a:rPr lang="en-US" altLang="en-US" i="0" dirty="0">
                <a:solidFill>
                  <a:srgbClr val="FFFFCC"/>
                </a:solidFill>
                <a:latin typeface="Calisto MT" panose="02040603050505030304" pitchFamily="18" charset="0"/>
              </a:rPr>
              <a:t>Work and Providence</a:t>
            </a:r>
            <a:endParaRPr lang="en-US" altLang="en-US" dirty="0"/>
          </a:p>
        </p:txBody>
      </p:sp>
      <p:sp>
        <p:nvSpPr>
          <p:cNvPr id="18435" name="Rectangle 3">
            <a:extLst>
              <a:ext uri="{FF2B5EF4-FFF2-40B4-BE49-F238E27FC236}">
                <a16:creationId xmlns:a16="http://schemas.microsoft.com/office/drawing/2014/main" id="{21AEA9FA-F527-4A17-9A68-C312242F7E1E}"/>
              </a:ext>
            </a:extLst>
          </p:cNvPr>
          <p:cNvSpPr>
            <a:spLocks noGrp="1" noChangeArrowheads="1"/>
          </p:cNvSpPr>
          <p:nvPr>
            <p:ph type="body" idx="1"/>
          </p:nvPr>
        </p:nvSpPr>
        <p:spPr>
          <a:xfrm>
            <a:off x="304800" y="1295400"/>
            <a:ext cx="11684000" cy="4876800"/>
          </a:xfrm>
          <a:noFill/>
          <a:ln/>
        </p:spPr>
        <p:txBody>
          <a:bodyPr/>
          <a:lstStyle/>
          <a:p>
            <a:r>
              <a:rPr lang="en-US" altLang="en-US" dirty="0"/>
              <a:t>Gardner Conclusion (OK if it’s not yours)</a:t>
            </a:r>
          </a:p>
          <a:p>
            <a:pPr lvl="2"/>
            <a:r>
              <a:rPr lang="en-US" altLang="en-US" dirty="0"/>
              <a:t>Purpose of work is to live creative and disciplined life.  Providing for ourselves is the incentive system, not the ultimate purpose of work.</a:t>
            </a:r>
          </a:p>
          <a:p>
            <a:pPr lvl="2"/>
            <a:r>
              <a:rPr lang="en-US" altLang="en-US" dirty="0"/>
              <a:t>“Miraculous” providence is given in Bible when people are told </a:t>
            </a:r>
            <a:r>
              <a:rPr lang="en-US" altLang="en-US" u="sng" dirty="0"/>
              <a:t>not</a:t>
            </a:r>
            <a:r>
              <a:rPr lang="en-US" altLang="en-US" dirty="0"/>
              <a:t> to work:</a:t>
            </a:r>
          </a:p>
          <a:p>
            <a:pPr lvl="3"/>
            <a:r>
              <a:rPr lang="en-US" altLang="en-US" sz="2400" dirty="0"/>
              <a:t>[Exodus 16]  Manna from heaven</a:t>
            </a:r>
          </a:p>
          <a:p>
            <a:pPr lvl="3"/>
            <a:r>
              <a:rPr lang="en-US" altLang="en-US" sz="2400" dirty="0"/>
              <a:t>[Leviticus 25: 20-22] And if you say, `What shall we eat in the seventh year, if we may not sow or gather in our crop?'  I will command my blessing upon you in the sixth year, so that it will bring forth fruit for three years.</a:t>
            </a:r>
          </a:p>
          <a:p>
            <a:pPr lvl="3"/>
            <a:r>
              <a:rPr lang="en-US" altLang="en-US" sz="2400" dirty="0">
                <a:latin typeface="Times" panose="02020603050405020304" pitchFamily="18" charset="0"/>
              </a:rPr>
              <a:t>[</a:t>
            </a:r>
            <a:r>
              <a:rPr lang="en-US" altLang="en-US" sz="2400" dirty="0">
                <a:latin typeface="Arial" panose="020B0604020202020204" pitchFamily="34" charset="0"/>
                <a:cs typeface="Arial" panose="020B0604020202020204" pitchFamily="34" charset="0"/>
              </a:rPr>
              <a:t>John 7: 1-29</a:t>
            </a:r>
            <a:r>
              <a:rPr lang="en-US" altLang="en-US" sz="2400" dirty="0">
                <a:latin typeface="Times" panose="02020603050405020304" pitchFamily="18" charset="0"/>
              </a:rPr>
              <a:t>]  </a:t>
            </a:r>
            <a:r>
              <a:rPr lang="en-US" altLang="en-US" sz="2400" dirty="0"/>
              <a:t>Loaves and fish to feed the crowd</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27E739B4-2070-49BA-B26B-6D6661EC722D}"/>
              </a:ext>
            </a:extLst>
          </p:cNvPr>
          <p:cNvSpPr>
            <a:spLocks noGrp="1" noChangeArrowheads="1"/>
          </p:cNvSpPr>
          <p:nvPr>
            <p:ph type="title"/>
          </p:nvPr>
        </p:nvSpPr>
        <p:spPr>
          <a:xfrm>
            <a:off x="76200" y="0"/>
            <a:ext cx="12039600" cy="704850"/>
          </a:xfrm>
          <a:noFill/>
          <a:ln/>
        </p:spPr>
        <p:txBody>
          <a:bodyPr/>
          <a:lstStyle/>
          <a:p>
            <a:pPr algn="ctr"/>
            <a:r>
              <a:rPr lang="en-US" altLang="en-US" i="0" dirty="0">
                <a:solidFill>
                  <a:srgbClr val="FFFFCC"/>
                </a:solidFill>
                <a:latin typeface="Calisto MT" panose="02040603050505030304" pitchFamily="18" charset="0"/>
              </a:rPr>
              <a:t>Care for the Poor</a:t>
            </a:r>
          </a:p>
        </p:txBody>
      </p:sp>
      <p:sp>
        <p:nvSpPr>
          <p:cNvPr id="19459" name="Rectangle 3">
            <a:extLst>
              <a:ext uri="{FF2B5EF4-FFF2-40B4-BE49-F238E27FC236}">
                <a16:creationId xmlns:a16="http://schemas.microsoft.com/office/drawing/2014/main" id="{071AC425-4372-46CC-A03C-7F0AE537912E}"/>
              </a:ext>
            </a:extLst>
          </p:cNvPr>
          <p:cNvSpPr>
            <a:spLocks noGrp="1" noChangeArrowheads="1"/>
          </p:cNvSpPr>
          <p:nvPr>
            <p:ph type="body" idx="1"/>
          </p:nvPr>
        </p:nvSpPr>
        <p:spPr>
          <a:xfrm>
            <a:off x="304800" y="1066800"/>
            <a:ext cx="11684000" cy="4953000"/>
          </a:xfrm>
          <a:noFill/>
          <a:ln/>
        </p:spPr>
        <p:txBody>
          <a:bodyPr/>
          <a:lstStyle/>
          <a:p>
            <a:pPr lvl="1"/>
            <a:r>
              <a:rPr lang="en-US" altLang="en-US" dirty="0"/>
              <a:t>Old Testament</a:t>
            </a:r>
          </a:p>
          <a:p>
            <a:pPr lvl="2"/>
            <a:r>
              <a:rPr lang="en-US" altLang="en-US" sz="2300" dirty="0"/>
              <a:t>Sabbath Day--rest for workers, slaves, animals</a:t>
            </a:r>
          </a:p>
          <a:p>
            <a:pPr lvl="2"/>
            <a:r>
              <a:rPr lang="en-US" altLang="en-US" sz="2300" dirty="0"/>
              <a:t>Sabbath Year (7th year)</a:t>
            </a:r>
          </a:p>
          <a:p>
            <a:pPr lvl="3"/>
            <a:r>
              <a:rPr lang="en-US" altLang="en-US" dirty="0"/>
              <a:t>Land fallow</a:t>
            </a:r>
          </a:p>
          <a:p>
            <a:pPr lvl="3"/>
            <a:r>
              <a:rPr lang="en-US" altLang="en-US" dirty="0"/>
              <a:t>Cancel debts (don’t withhold loans </a:t>
            </a:r>
            <a:r>
              <a:rPr lang="en-US" altLang="en-US" dirty="0" err="1"/>
              <a:t>Deut</a:t>
            </a:r>
            <a:r>
              <a:rPr lang="en-US" altLang="en-US" dirty="0"/>
              <a:t> 15:9)</a:t>
            </a:r>
          </a:p>
          <a:p>
            <a:pPr lvl="3"/>
            <a:r>
              <a:rPr lang="en-US" altLang="en-US" dirty="0"/>
              <a:t>Release Hebrew slaves</a:t>
            </a:r>
          </a:p>
          <a:p>
            <a:pPr lvl="2"/>
            <a:r>
              <a:rPr lang="en-US" altLang="en-US" sz="2300" dirty="0"/>
              <a:t>Jubilee Year (50th year)</a:t>
            </a:r>
          </a:p>
          <a:p>
            <a:pPr lvl="3"/>
            <a:r>
              <a:rPr lang="en-US" altLang="en-US" dirty="0"/>
              <a:t>Land fallow additional year</a:t>
            </a:r>
          </a:p>
          <a:p>
            <a:pPr lvl="3"/>
            <a:r>
              <a:rPr lang="en-US" altLang="en-US" dirty="0"/>
              <a:t>Land returns to previous owners (Lev 25:13-16).   </a:t>
            </a:r>
          </a:p>
          <a:p>
            <a:pPr lvl="2"/>
            <a:r>
              <a:rPr lang="en-US" altLang="en-US" sz="2300" dirty="0"/>
              <a:t>Tithes for care of the poor (</a:t>
            </a:r>
            <a:r>
              <a:rPr lang="en-US" altLang="en-US" sz="2300" dirty="0" err="1"/>
              <a:t>Deut</a:t>
            </a:r>
            <a:r>
              <a:rPr lang="en-US" altLang="en-US" sz="2300" dirty="0"/>
              <a:t> 14: 28-29)</a:t>
            </a:r>
          </a:p>
          <a:p>
            <a:pPr lvl="2"/>
            <a:r>
              <a:rPr lang="en-US" altLang="en-US" sz="2300" dirty="0"/>
              <a:t>Leaving grain in fields for the poor (Lev 19-: 9-10)</a:t>
            </a:r>
          </a:p>
          <a:p>
            <a:pPr lvl="2"/>
            <a:r>
              <a:rPr lang="en-US" altLang="en-US" sz="2300" dirty="0"/>
              <a:t>No interest charges on Hebrews (</a:t>
            </a:r>
            <a:r>
              <a:rPr lang="en-US" altLang="en-US" sz="2300" dirty="0" err="1"/>
              <a:t>Deut</a:t>
            </a:r>
            <a:r>
              <a:rPr lang="en-US" altLang="en-US" sz="2300" dirty="0"/>
              <a:t> 23: 19-20)</a:t>
            </a:r>
          </a:p>
          <a:p>
            <a:pPr lvl="2"/>
            <a:r>
              <a:rPr lang="en-US" altLang="en-US" sz="2300" dirty="0"/>
              <a:t>Don’t hold pledges that risk livelihood (</a:t>
            </a:r>
            <a:r>
              <a:rPr lang="en-US" altLang="en-US" sz="2300" dirty="0" err="1"/>
              <a:t>Deut</a:t>
            </a:r>
            <a:r>
              <a:rPr lang="en-US" altLang="en-US" sz="2300" dirty="0"/>
              <a:t> 24: 6-17)</a:t>
            </a:r>
          </a:p>
          <a:p>
            <a:pPr lvl="2"/>
            <a:endParaRPr lang="en-US" alt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8B7533CD-9DD2-486B-8982-3DB06F5AC28D}"/>
              </a:ext>
            </a:extLst>
          </p:cNvPr>
          <p:cNvSpPr>
            <a:spLocks noGrp="1" noChangeArrowheads="1"/>
          </p:cNvSpPr>
          <p:nvPr>
            <p:ph type="title"/>
          </p:nvPr>
        </p:nvSpPr>
        <p:spPr>
          <a:xfrm>
            <a:off x="76200" y="0"/>
            <a:ext cx="12039600" cy="704850"/>
          </a:xfrm>
          <a:noFill/>
          <a:ln/>
        </p:spPr>
        <p:txBody>
          <a:bodyPr/>
          <a:lstStyle/>
          <a:p>
            <a:pPr algn="ctr"/>
            <a:r>
              <a:rPr lang="en-US" altLang="en-US" i="0" dirty="0">
                <a:solidFill>
                  <a:srgbClr val="FFFFCC"/>
                </a:solidFill>
                <a:latin typeface="Calisto MT" panose="02040603050505030304" pitchFamily="18" charset="0"/>
              </a:rPr>
              <a:t>Care for the Poor</a:t>
            </a:r>
            <a:endParaRPr lang="en-US" altLang="en-US" dirty="0"/>
          </a:p>
        </p:txBody>
      </p:sp>
      <p:sp>
        <p:nvSpPr>
          <p:cNvPr id="20483" name="Rectangle 3">
            <a:extLst>
              <a:ext uri="{FF2B5EF4-FFF2-40B4-BE49-F238E27FC236}">
                <a16:creationId xmlns:a16="http://schemas.microsoft.com/office/drawing/2014/main" id="{E111A1BA-ED59-469D-8222-D90559D98812}"/>
              </a:ext>
            </a:extLst>
          </p:cNvPr>
          <p:cNvSpPr>
            <a:spLocks noGrp="1" noChangeArrowheads="1"/>
          </p:cNvSpPr>
          <p:nvPr>
            <p:ph type="body" idx="1"/>
          </p:nvPr>
        </p:nvSpPr>
        <p:spPr>
          <a:xfrm>
            <a:off x="228600" y="1066800"/>
            <a:ext cx="11760200" cy="5105400"/>
          </a:xfrm>
          <a:noFill/>
          <a:ln/>
        </p:spPr>
        <p:txBody>
          <a:bodyPr/>
          <a:lstStyle/>
          <a:p>
            <a:pPr lvl="1"/>
            <a:r>
              <a:rPr lang="en-US" altLang="en-US" dirty="0"/>
              <a:t>New Testament</a:t>
            </a:r>
          </a:p>
          <a:p>
            <a:pPr lvl="2"/>
            <a:r>
              <a:rPr lang="en-US" altLang="en-US" sz="2300" dirty="0">
                <a:latin typeface="+mj-lt"/>
              </a:rPr>
              <a:t>Old Testament laws elevated. [Luke 6:34-35]</a:t>
            </a:r>
            <a:r>
              <a:rPr lang="en-US" altLang="en-US" sz="2300" b="1" dirty="0">
                <a:latin typeface="+mj-lt"/>
              </a:rPr>
              <a:t>  “</a:t>
            </a:r>
            <a:r>
              <a:rPr lang="en-US" altLang="en-US" sz="2300" dirty="0">
                <a:latin typeface="+mj-lt"/>
              </a:rPr>
              <a:t>And if you lend to those from whom you hope to receive, what credit is that to you? Even sinners lend to sinners, to receive as much again. But love your enemies, and do good, and lend, expecting nothing in return; and your reward will be great…”</a:t>
            </a:r>
          </a:p>
          <a:p>
            <a:pPr lvl="2"/>
            <a:r>
              <a:rPr lang="en-US" altLang="en-US" sz="2300" dirty="0"/>
              <a:t>[Acts 4: 32-37]  Believers had “all things in common” and there were “no poor among them.”</a:t>
            </a:r>
          </a:p>
          <a:p>
            <a:pPr lvl="2"/>
            <a:r>
              <a:rPr lang="en-US" altLang="en-US" sz="2300" dirty="0"/>
              <a:t>[Mat 25:34-40] Then the King will say to those at his right hand, `... inherit the kingdom prepared for you ... for I was hungry and you gave me food, I was thirsty and you gave me drink, I was a stranger and you welcomed me, I was naked and you clothed me, I was sick and you visited me ... Then the righteous will answer him, `Lord, when did we [do these things]? . . . And the King will answer , ‘…As you did it to one of the least of these …, you did it to me.'</a:t>
            </a:r>
          </a:p>
          <a:p>
            <a:pPr lvl="2"/>
            <a:endParaRPr lang="en-US" altLang="en-US" dirty="0">
              <a:latin typeface="+mj-l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A2BE462D-4A88-4A58-8497-D5E18ACED649}"/>
              </a:ext>
            </a:extLst>
          </p:cNvPr>
          <p:cNvSpPr>
            <a:spLocks noGrp="1" noChangeArrowheads="1"/>
          </p:cNvSpPr>
          <p:nvPr>
            <p:ph type="title"/>
          </p:nvPr>
        </p:nvSpPr>
        <p:spPr>
          <a:xfrm>
            <a:off x="0" y="0"/>
            <a:ext cx="12192000" cy="704850"/>
          </a:xfrm>
          <a:noFill/>
          <a:ln/>
        </p:spPr>
        <p:txBody>
          <a:bodyPr/>
          <a:lstStyle/>
          <a:p>
            <a:pPr algn="ctr"/>
            <a:r>
              <a:rPr lang="en-US" altLang="en-US" i="0" dirty="0">
                <a:solidFill>
                  <a:srgbClr val="FFFFCC"/>
                </a:solidFill>
                <a:latin typeface="Calisto MT" panose="02040603050505030304" pitchFamily="18" charset="0"/>
              </a:rPr>
              <a:t>Introduction</a:t>
            </a:r>
          </a:p>
        </p:txBody>
      </p:sp>
      <p:sp>
        <p:nvSpPr>
          <p:cNvPr id="5123" name="Rectangle 3">
            <a:extLst>
              <a:ext uri="{FF2B5EF4-FFF2-40B4-BE49-F238E27FC236}">
                <a16:creationId xmlns:a16="http://schemas.microsoft.com/office/drawing/2014/main" id="{3FD2E96F-324B-414B-94AC-1D60D09D12AE}"/>
              </a:ext>
            </a:extLst>
          </p:cNvPr>
          <p:cNvSpPr>
            <a:spLocks noGrp="1" noChangeArrowheads="1"/>
          </p:cNvSpPr>
          <p:nvPr>
            <p:ph type="body" idx="1"/>
          </p:nvPr>
        </p:nvSpPr>
        <p:spPr>
          <a:xfrm>
            <a:off x="1371600" y="1447800"/>
            <a:ext cx="9525000" cy="4191000"/>
          </a:xfrm>
          <a:noFill/>
          <a:ln/>
        </p:spPr>
        <p:txBody>
          <a:bodyPr/>
          <a:lstStyle/>
          <a:p>
            <a:r>
              <a:rPr lang="en-US" altLang="en-US" dirty="0"/>
              <a:t>“Where shall we start ...?” </a:t>
            </a:r>
            <a:r>
              <a:rPr lang="en-US" altLang="en-US" sz="2800" dirty="0"/>
              <a:t>Buchholz, 5-7</a:t>
            </a:r>
            <a:endParaRPr lang="en-US" altLang="en-US" dirty="0"/>
          </a:p>
          <a:p>
            <a:pPr lvl="1"/>
            <a:r>
              <a:rPr lang="en-US" altLang="en-US" dirty="0"/>
              <a:t>“The Bible</a:t>
            </a:r>
            <a:r>
              <a:rPr lang="en-US" altLang="en-US" dirty="0">
                <a:solidFill>
                  <a:schemeClr val="bg1"/>
                </a:solidFill>
              </a:rPr>
              <a:t> </a:t>
            </a:r>
            <a:r>
              <a:rPr lang="en-US" altLang="en-US" dirty="0"/>
              <a:t>provided</a:t>
            </a:r>
            <a:r>
              <a:rPr lang="en-US" altLang="en-US" dirty="0">
                <a:solidFill>
                  <a:schemeClr val="bg1"/>
                </a:solidFill>
              </a:rPr>
              <a:t> </a:t>
            </a:r>
            <a:r>
              <a:rPr lang="en-US" altLang="en-US" dirty="0"/>
              <a:t>little inspiration</a:t>
            </a:r>
            <a:r>
              <a:rPr lang="en-US" altLang="en-US" dirty="0">
                <a:solidFill>
                  <a:schemeClr val="bg1"/>
                </a:solidFill>
              </a:rPr>
              <a:t> </a:t>
            </a:r>
            <a:r>
              <a:rPr lang="en-US" altLang="en-US" dirty="0"/>
              <a:t>for</a:t>
            </a:r>
            <a:r>
              <a:rPr lang="en-US" altLang="en-US" dirty="0">
                <a:solidFill>
                  <a:schemeClr val="bg1"/>
                </a:solidFill>
              </a:rPr>
              <a:t> </a:t>
            </a:r>
            <a:r>
              <a:rPr lang="en-US" altLang="en-US" dirty="0"/>
              <a:t>[Adam Smith’s] theorizing.”</a:t>
            </a:r>
          </a:p>
          <a:p>
            <a:pPr lvl="1"/>
            <a:r>
              <a:rPr lang="en-US" altLang="en-US" dirty="0"/>
              <a:t>“The Middle Ages theologians . . . duty was to guide the flock to Heaven, not to a higher standard of living.”</a:t>
            </a:r>
          </a:p>
          <a:p>
            <a:pPr lvl="1"/>
            <a:r>
              <a:rPr lang="en-US" altLang="en-US" dirty="0"/>
              <a:t>“Aristotle left few marks on the annals of economic discipline.”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8B7533CD-9DD2-486B-8982-3DB06F5AC28D}"/>
              </a:ext>
            </a:extLst>
          </p:cNvPr>
          <p:cNvSpPr>
            <a:spLocks noGrp="1" noChangeArrowheads="1"/>
          </p:cNvSpPr>
          <p:nvPr>
            <p:ph type="title"/>
          </p:nvPr>
        </p:nvSpPr>
        <p:spPr>
          <a:xfrm>
            <a:off x="76200" y="0"/>
            <a:ext cx="12039600" cy="704850"/>
          </a:xfrm>
          <a:noFill/>
          <a:ln/>
        </p:spPr>
        <p:txBody>
          <a:bodyPr/>
          <a:lstStyle/>
          <a:p>
            <a:pPr algn="ctr"/>
            <a:r>
              <a:rPr lang="en-US" altLang="en-US" i="0" dirty="0">
                <a:solidFill>
                  <a:srgbClr val="FFFFCC"/>
                </a:solidFill>
                <a:latin typeface="Calisto MT" panose="02040603050505030304" pitchFamily="18" charset="0"/>
              </a:rPr>
              <a:t>Immigration/Refugees</a:t>
            </a:r>
            <a:endParaRPr lang="en-US" altLang="en-US" dirty="0"/>
          </a:p>
        </p:txBody>
      </p:sp>
      <p:sp>
        <p:nvSpPr>
          <p:cNvPr id="20483" name="Rectangle 3">
            <a:extLst>
              <a:ext uri="{FF2B5EF4-FFF2-40B4-BE49-F238E27FC236}">
                <a16:creationId xmlns:a16="http://schemas.microsoft.com/office/drawing/2014/main" id="{E111A1BA-ED59-469D-8222-D90559D98812}"/>
              </a:ext>
            </a:extLst>
          </p:cNvPr>
          <p:cNvSpPr>
            <a:spLocks noGrp="1" noChangeArrowheads="1"/>
          </p:cNvSpPr>
          <p:nvPr>
            <p:ph type="body" idx="1"/>
          </p:nvPr>
        </p:nvSpPr>
        <p:spPr>
          <a:xfrm>
            <a:off x="228600" y="1066800"/>
            <a:ext cx="11760200" cy="5105400"/>
          </a:xfrm>
          <a:noFill/>
          <a:ln/>
        </p:spPr>
        <p:txBody>
          <a:bodyPr/>
          <a:lstStyle/>
          <a:p>
            <a:pPr lvl="1"/>
            <a:r>
              <a:rPr lang="en-US" altLang="en-US" dirty="0"/>
              <a:t>Old Testament</a:t>
            </a:r>
          </a:p>
          <a:p>
            <a:pPr lvl="2"/>
            <a:r>
              <a:rPr lang="en-US" altLang="en-US" sz="2300" dirty="0"/>
              <a:t>[Leviticus 19:34] “The alien who resides with you shall be to you as the citizen among you; you shall love the alien as yourself, for you were aliens in the land of Egypt.”</a:t>
            </a:r>
          </a:p>
          <a:p>
            <a:pPr lvl="2"/>
            <a:r>
              <a:rPr lang="en-US" altLang="en-US" sz="2300" dirty="0"/>
              <a:t>[Psalm146:9] “The Lord watches over the strangers; he upholds the orphan and the widow, but the way of the wicked he brings to ruin.”</a:t>
            </a:r>
          </a:p>
          <a:p>
            <a:pPr lvl="1"/>
            <a:r>
              <a:rPr lang="en-US" altLang="en-US" dirty="0"/>
              <a:t>New Testament</a:t>
            </a:r>
          </a:p>
          <a:p>
            <a:pPr lvl="2"/>
            <a:r>
              <a:rPr lang="en-US" altLang="en-US" sz="2300" dirty="0"/>
              <a:t>[Matthew 25:35]  “I was hungry and you gave me food, I was thirsty and you gave me drink, I was a stranger and you welcomed me.”</a:t>
            </a:r>
          </a:p>
          <a:p>
            <a:pPr lvl="2"/>
            <a:r>
              <a:rPr lang="en-US" altLang="en-US" sz="2300" dirty="0"/>
              <a:t>[Hebrews 13:1-2] “Let mutual love continue. Do not neglect to show hospitality to strangers, for by doing that some have entertained angels without knowing it.” </a:t>
            </a:r>
          </a:p>
          <a:p>
            <a:pPr lvl="2"/>
            <a:r>
              <a:rPr lang="en-US" altLang="en-US" sz="2300" dirty="0"/>
              <a:t>An important part of Catholic social teaching. In 2018, the U.S. Conference of Catholic Bishops filed a Supreme Court brief against the Trump Muslim ban.</a:t>
            </a:r>
          </a:p>
          <a:p>
            <a:pPr lvl="2"/>
            <a:endParaRPr lang="en-US" altLang="en-US" dirty="0">
              <a:latin typeface="+mj-lt"/>
            </a:endParaRPr>
          </a:p>
        </p:txBody>
      </p:sp>
    </p:spTree>
    <p:extLst>
      <p:ext uri="{BB962C8B-B14F-4D97-AF65-F5344CB8AC3E}">
        <p14:creationId xmlns:p14="http://schemas.microsoft.com/office/powerpoint/2010/main" val="26449360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D3F82CC4-8D86-4705-8E73-1D59EE342550}"/>
              </a:ext>
            </a:extLst>
          </p:cNvPr>
          <p:cNvSpPr>
            <a:spLocks noGrp="1" noChangeArrowheads="1"/>
          </p:cNvSpPr>
          <p:nvPr>
            <p:ph type="title"/>
          </p:nvPr>
        </p:nvSpPr>
        <p:spPr>
          <a:xfrm>
            <a:off x="76200" y="0"/>
            <a:ext cx="12039600" cy="704850"/>
          </a:xfrm>
          <a:noFill/>
          <a:ln/>
        </p:spPr>
        <p:txBody>
          <a:bodyPr/>
          <a:lstStyle/>
          <a:p>
            <a:pPr algn="ctr"/>
            <a:r>
              <a:rPr lang="en-US" altLang="en-US" i="0" dirty="0">
                <a:solidFill>
                  <a:srgbClr val="FFFFCC"/>
                </a:solidFill>
                <a:latin typeface="Calisto MT" panose="02040603050505030304" pitchFamily="18" charset="0"/>
              </a:rPr>
              <a:t>Value, Price, and Exchange</a:t>
            </a:r>
          </a:p>
        </p:txBody>
      </p:sp>
      <p:sp>
        <p:nvSpPr>
          <p:cNvPr id="22531" name="Rectangle 3">
            <a:extLst>
              <a:ext uri="{FF2B5EF4-FFF2-40B4-BE49-F238E27FC236}">
                <a16:creationId xmlns:a16="http://schemas.microsoft.com/office/drawing/2014/main" id="{AF2AF563-B80C-4905-B0A2-0B4AEB8FE270}"/>
              </a:ext>
            </a:extLst>
          </p:cNvPr>
          <p:cNvSpPr>
            <a:spLocks noGrp="1" noChangeArrowheads="1"/>
          </p:cNvSpPr>
          <p:nvPr>
            <p:ph type="body" idx="1"/>
          </p:nvPr>
        </p:nvSpPr>
        <p:spPr>
          <a:xfrm>
            <a:off x="457200" y="1295400"/>
            <a:ext cx="10896600" cy="4038600"/>
          </a:xfrm>
          <a:noFill/>
          <a:ln/>
        </p:spPr>
        <p:txBody>
          <a:bodyPr/>
          <a:lstStyle/>
          <a:p>
            <a:pPr lvl="1">
              <a:spcAft>
                <a:spcPts val="600"/>
              </a:spcAft>
            </a:pPr>
            <a:r>
              <a:rPr lang="en-US" altLang="en-US" sz="2400" dirty="0"/>
              <a:t>[Lev 25:13-17 – </a:t>
            </a:r>
            <a:r>
              <a:rPr lang="en-US" altLang="en-US" sz="2400" i="1" dirty="0"/>
              <a:t>The Message </a:t>
            </a:r>
            <a:r>
              <a:rPr lang="en-US" altLang="en-US" sz="2400" dirty="0"/>
              <a:t>paraphrase] “If you sell or buy property from one of your countrymen, don’t cheat him. Calculate the purchase price on the basis of the number of years since the Jubilee. He is obliged to set the sale price on the basis of the number of harvests remaining until the next Jubilee. The more years left, the more money; you can raise the price. But the fewer years left, the less money; decrease the price. What you are buying and selling in fact is the number of crops you’re going to harvest. Don’t cheat each other. Fear your God. I am God, your God.”</a:t>
            </a:r>
          </a:p>
          <a:p>
            <a:pPr lvl="1"/>
            <a:r>
              <a:rPr lang="en-US" altLang="en-US" sz="2400" dirty="0"/>
              <a:t>[II Kings 6:25 </a:t>
            </a:r>
            <a:r>
              <a:rPr lang="en-US" altLang="en-US" sz="2400" i="1" dirty="0"/>
              <a:t>The Message</a:t>
            </a:r>
            <a:r>
              <a:rPr lang="en-US" altLang="en-US" sz="2400" dirty="0"/>
              <a:t>] A siege on Samaria “brought on a terrible famine, so bad that food prices soared astronomically. Eighty shekels for a donkey’s head! Five shekels for a bowl of field greens!.”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24FD25BE-4E29-4571-86BC-4BD93A70C257}"/>
              </a:ext>
            </a:extLst>
          </p:cNvPr>
          <p:cNvSpPr>
            <a:spLocks noGrp="1" noChangeArrowheads="1"/>
          </p:cNvSpPr>
          <p:nvPr>
            <p:ph type="title"/>
          </p:nvPr>
        </p:nvSpPr>
        <p:spPr>
          <a:xfrm>
            <a:off x="76200" y="0"/>
            <a:ext cx="12039600" cy="704850"/>
          </a:xfrm>
          <a:noFill/>
          <a:ln/>
        </p:spPr>
        <p:txBody>
          <a:bodyPr/>
          <a:lstStyle/>
          <a:p>
            <a:pPr algn="ctr"/>
            <a:r>
              <a:rPr lang="en-US" altLang="en-US" i="0" dirty="0">
                <a:solidFill>
                  <a:srgbClr val="FFFFCC"/>
                </a:solidFill>
                <a:latin typeface="Calisto MT" panose="02040603050505030304" pitchFamily="18" charset="0"/>
              </a:rPr>
              <a:t>Specialization</a:t>
            </a:r>
          </a:p>
        </p:txBody>
      </p:sp>
      <p:sp>
        <p:nvSpPr>
          <p:cNvPr id="23555" name="Rectangle 3">
            <a:extLst>
              <a:ext uri="{FF2B5EF4-FFF2-40B4-BE49-F238E27FC236}">
                <a16:creationId xmlns:a16="http://schemas.microsoft.com/office/drawing/2014/main" id="{0CCA6F8B-22AA-40A8-B45D-9B87BF6363EC}"/>
              </a:ext>
            </a:extLst>
          </p:cNvPr>
          <p:cNvSpPr>
            <a:spLocks noGrp="1" noChangeArrowheads="1"/>
          </p:cNvSpPr>
          <p:nvPr>
            <p:ph type="body" idx="1"/>
          </p:nvPr>
        </p:nvSpPr>
        <p:spPr>
          <a:xfrm>
            <a:off x="304800" y="1371600"/>
            <a:ext cx="10668000" cy="4800600"/>
          </a:xfrm>
          <a:noFill/>
          <a:ln/>
        </p:spPr>
        <p:txBody>
          <a:bodyPr/>
          <a:lstStyle/>
          <a:p>
            <a:pPr lvl="2">
              <a:lnSpc>
                <a:spcPct val="90000"/>
              </a:lnSpc>
              <a:spcAft>
                <a:spcPts val="1200"/>
              </a:spcAft>
            </a:pPr>
            <a:r>
              <a:rPr lang="en-US" altLang="en-US" dirty="0"/>
              <a:t>[Gen 25:27] When the boys grew up, Esau was </a:t>
            </a:r>
            <a:r>
              <a:rPr lang="en-US" altLang="en-US"/>
              <a:t>a skillful </a:t>
            </a:r>
            <a:r>
              <a:rPr lang="en-US" altLang="en-US" dirty="0"/>
              <a:t>hunter, a man of the field, while Jacob was a quiet man, dwelling in tents.</a:t>
            </a:r>
          </a:p>
          <a:p>
            <a:pPr lvl="2">
              <a:lnSpc>
                <a:spcPct val="90000"/>
              </a:lnSpc>
              <a:spcAft>
                <a:spcPts val="1200"/>
              </a:spcAft>
            </a:pPr>
            <a:r>
              <a:rPr lang="en-US" altLang="en-US" dirty="0"/>
              <a:t>[Romans 12:-6-7] </a:t>
            </a:r>
            <a:r>
              <a:rPr lang="en-US" dirty="0"/>
              <a:t>Having gifts that differ according to the grace given to us, let us use them: if prophecy, in proportion to our faith; if service, in our serving; the one who teaches, in his teaching; </a:t>
            </a:r>
            <a:endParaRPr lang="en-US" altLang="en-US" dirty="0"/>
          </a:p>
          <a:p>
            <a:pPr lvl="2">
              <a:lnSpc>
                <a:spcPct val="90000"/>
              </a:lnSpc>
              <a:spcAft>
                <a:spcPts val="1200"/>
              </a:spcAft>
            </a:pPr>
            <a:r>
              <a:rPr lang="en-US" altLang="en-US" dirty="0"/>
              <a:t>[1Cor 12:14-] For the body does not consist of one member but of many. If the foot should say, "Because I am not a hand, I do not belong to the body," that would not make it any less a part of the body. . . . As it is, there are many parts, yet one body. . . . If one member suffers, all suffer together; if one member is honored, all rejoice together. Now you are the body of Christ and individually members of it.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B374E449-BE6C-4625-9BA2-6CCD7389FA67}"/>
              </a:ext>
            </a:extLst>
          </p:cNvPr>
          <p:cNvSpPr>
            <a:spLocks noGrp="1" noChangeArrowheads="1"/>
          </p:cNvSpPr>
          <p:nvPr>
            <p:ph type="title"/>
          </p:nvPr>
        </p:nvSpPr>
        <p:spPr>
          <a:xfrm>
            <a:off x="76200" y="0"/>
            <a:ext cx="12039600" cy="704850"/>
          </a:xfrm>
          <a:noFill/>
          <a:ln/>
        </p:spPr>
        <p:txBody>
          <a:bodyPr/>
          <a:lstStyle/>
          <a:p>
            <a:pPr algn="ctr"/>
            <a:r>
              <a:rPr lang="en-US" altLang="en-US" i="0" dirty="0">
                <a:solidFill>
                  <a:srgbClr val="FFFFCC"/>
                </a:solidFill>
                <a:latin typeface="Calisto MT" panose="02040603050505030304" pitchFamily="18" charset="0"/>
              </a:rPr>
              <a:t>Introduction</a:t>
            </a:r>
          </a:p>
        </p:txBody>
      </p:sp>
      <p:sp>
        <p:nvSpPr>
          <p:cNvPr id="6147" name="Rectangle 3">
            <a:extLst>
              <a:ext uri="{FF2B5EF4-FFF2-40B4-BE49-F238E27FC236}">
                <a16:creationId xmlns:a16="http://schemas.microsoft.com/office/drawing/2014/main" id="{626AF84C-5915-4E82-8A09-99647042A35B}"/>
              </a:ext>
            </a:extLst>
          </p:cNvPr>
          <p:cNvSpPr>
            <a:spLocks noGrp="1" noChangeArrowheads="1"/>
          </p:cNvSpPr>
          <p:nvPr>
            <p:ph type="body" idx="1"/>
          </p:nvPr>
        </p:nvSpPr>
        <p:spPr>
          <a:xfrm>
            <a:off x="304800" y="1371600"/>
            <a:ext cx="11684000" cy="4419600"/>
          </a:xfrm>
          <a:noFill/>
          <a:ln/>
        </p:spPr>
        <p:txBody>
          <a:bodyPr/>
          <a:lstStyle/>
          <a:p>
            <a:r>
              <a:rPr lang="en-US" altLang="en-US" dirty="0"/>
              <a:t>I respectfully disagree--</a:t>
            </a:r>
            <a:br>
              <a:rPr lang="en-US" altLang="en-US" dirty="0"/>
            </a:br>
            <a:r>
              <a:rPr lang="en-US" altLang="en-US" dirty="0"/>
              <a:t>                the ancient writers</a:t>
            </a:r>
          </a:p>
          <a:p>
            <a:pPr lvl="1"/>
            <a:r>
              <a:rPr lang="en-US" altLang="en-US" dirty="0"/>
              <a:t>raised ethical and conceptual issues that would be addressed by Smith and others</a:t>
            </a:r>
          </a:p>
          <a:p>
            <a:pPr lvl="1"/>
            <a:r>
              <a:rPr lang="en-US" altLang="en-US" dirty="0"/>
              <a:t>established influential habits of thought and reasoning </a:t>
            </a:r>
          </a:p>
          <a:p>
            <a:pPr lvl="1"/>
            <a:endParaRPr lang="en-US" altLang="en-US" dirty="0"/>
          </a:p>
          <a:p>
            <a:pPr lvl="1">
              <a:buFont typeface="Times New Roman" panose="02020603050405020304" pitchFamily="18" charset="0"/>
              <a:buNone/>
            </a:pPr>
            <a:r>
              <a:rPr lang="en-US" altLang="en-US" dirty="0"/>
              <a:t>Secularization of economics is a recent phenomenon (see Francis Wayland (1845) and George W. Harris (1929)</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B374E449-BE6C-4625-9BA2-6CCD7389FA67}"/>
              </a:ext>
            </a:extLst>
          </p:cNvPr>
          <p:cNvSpPr>
            <a:spLocks noGrp="1" noChangeArrowheads="1"/>
          </p:cNvSpPr>
          <p:nvPr>
            <p:ph type="title"/>
          </p:nvPr>
        </p:nvSpPr>
        <p:spPr>
          <a:xfrm>
            <a:off x="76200" y="0"/>
            <a:ext cx="12039600" cy="704850"/>
          </a:xfrm>
          <a:noFill/>
          <a:ln/>
        </p:spPr>
        <p:txBody>
          <a:bodyPr/>
          <a:lstStyle/>
          <a:p>
            <a:pPr algn="ctr"/>
            <a:r>
              <a:rPr lang="en-US" altLang="en-US" i="0" dirty="0">
                <a:solidFill>
                  <a:srgbClr val="FFFFCC"/>
                </a:solidFill>
                <a:latin typeface="Calisto MT" panose="02040603050505030304" pitchFamily="18" charset="0"/>
              </a:rPr>
              <a:t>Introduction</a:t>
            </a:r>
          </a:p>
        </p:txBody>
      </p:sp>
      <p:pic>
        <p:nvPicPr>
          <p:cNvPr id="4" name="Picture 3">
            <a:extLst>
              <a:ext uri="{FF2B5EF4-FFF2-40B4-BE49-F238E27FC236}">
                <a16:creationId xmlns:a16="http://schemas.microsoft.com/office/drawing/2014/main" id="{52274C85-6ACB-4FFF-A013-FAFBB8879153}"/>
              </a:ext>
            </a:extLst>
          </p:cNvPr>
          <p:cNvPicPr>
            <a:picLocks noChangeAspect="1"/>
          </p:cNvPicPr>
          <p:nvPr/>
        </p:nvPicPr>
        <p:blipFill>
          <a:blip r:embed="rId2"/>
          <a:stretch>
            <a:fillRect/>
          </a:stretch>
        </p:blipFill>
        <p:spPr>
          <a:xfrm>
            <a:off x="4953001" y="1295400"/>
            <a:ext cx="6310244" cy="4724400"/>
          </a:xfrm>
          <a:prstGeom prst="rect">
            <a:avLst/>
          </a:prstGeom>
        </p:spPr>
      </p:pic>
      <p:pic>
        <p:nvPicPr>
          <p:cNvPr id="5" name="Picture 4">
            <a:extLst>
              <a:ext uri="{FF2B5EF4-FFF2-40B4-BE49-F238E27FC236}">
                <a16:creationId xmlns:a16="http://schemas.microsoft.com/office/drawing/2014/main" id="{5EC3ED85-0DF0-466D-83E5-51A6F40918FC}"/>
              </a:ext>
            </a:extLst>
          </p:cNvPr>
          <p:cNvPicPr>
            <a:picLocks noChangeAspect="1"/>
          </p:cNvPicPr>
          <p:nvPr/>
        </p:nvPicPr>
        <p:blipFill>
          <a:blip r:embed="rId3"/>
          <a:stretch>
            <a:fillRect/>
          </a:stretch>
        </p:blipFill>
        <p:spPr>
          <a:xfrm>
            <a:off x="1219200" y="1295400"/>
            <a:ext cx="2064241" cy="2667000"/>
          </a:xfrm>
          <a:prstGeom prst="rect">
            <a:avLst/>
          </a:prstGeom>
        </p:spPr>
      </p:pic>
      <p:sp>
        <p:nvSpPr>
          <p:cNvPr id="6" name="TextBox 5">
            <a:extLst>
              <a:ext uri="{FF2B5EF4-FFF2-40B4-BE49-F238E27FC236}">
                <a16:creationId xmlns:a16="http://schemas.microsoft.com/office/drawing/2014/main" id="{550DA556-8C24-4A9D-9BDA-51EDA759AD29}"/>
              </a:ext>
            </a:extLst>
          </p:cNvPr>
          <p:cNvSpPr txBox="1"/>
          <p:nvPr/>
        </p:nvSpPr>
        <p:spPr>
          <a:xfrm>
            <a:off x="381000" y="4114800"/>
            <a:ext cx="4495800" cy="2123658"/>
          </a:xfrm>
          <a:prstGeom prst="rect">
            <a:avLst/>
          </a:prstGeom>
          <a:noFill/>
        </p:spPr>
        <p:txBody>
          <a:bodyPr wrap="square" rtlCol="0">
            <a:spAutoFit/>
          </a:bodyPr>
          <a:lstStyle/>
          <a:p>
            <a:r>
              <a:rPr lang="en-US" dirty="0">
                <a:solidFill>
                  <a:srgbClr val="FFFFFF"/>
                </a:solidFill>
              </a:rPr>
              <a:t>George Winfield Harris</a:t>
            </a:r>
          </a:p>
          <a:p>
            <a:r>
              <a:rPr lang="en-US" dirty="0">
                <a:solidFill>
                  <a:srgbClr val="FFFFFF"/>
                </a:solidFill>
              </a:rPr>
              <a:t>Lived: 1869-1932</a:t>
            </a:r>
          </a:p>
          <a:p>
            <a:r>
              <a:rPr lang="en-US" dirty="0">
                <a:solidFill>
                  <a:srgbClr val="FFFFFF"/>
                </a:solidFill>
              </a:rPr>
              <a:t>Taught at Baylor: 1920-1932</a:t>
            </a:r>
          </a:p>
          <a:p>
            <a:r>
              <a:rPr lang="en-US" sz="2000" dirty="0">
                <a:solidFill>
                  <a:srgbClr val="FFFFFF"/>
                </a:solidFill>
              </a:rPr>
              <a:t>Became “chairman” of the Business Department in 1927, and later had sabbatical to write an economics textbook</a:t>
            </a:r>
          </a:p>
        </p:txBody>
      </p:sp>
    </p:spTree>
    <p:extLst>
      <p:ext uri="{BB962C8B-B14F-4D97-AF65-F5344CB8AC3E}">
        <p14:creationId xmlns:p14="http://schemas.microsoft.com/office/powerpoint/2010/main" val="24651994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11D5EA6F-0F31-45D3-B28A-7D7E898F9D3F}"/>
              </a:ext>
            </a:extLst>
          </p:cNvPr>
          <p:cNvSpPr>
            <a:spLocks noGrp="1" noChangeArrowheads="1"/>
          </p:cNvSpPr>
          <p:nvPr>
            <p:ph type="title"/>
          </p:nvPr>
        </p:nvSpPr>
        <p:spPr>
          <a:xfrm>
            <a:off x="76200" y="0"/>
            <a:ext cx="12039600" cy="704850"/>
          </a:xfrm>
          <a:noFill/>
          <a:ln/>
        </p:spPr>
        <p:txBody>
          <a:bodyPr/>
          <a:lstStyle/>
          <a:p>
            <a:pPr algn="ctr"/>
            <a:r>
              <a:rPr lang="en-US" altLang="en-US" i="0" dirty="0">
                <a:solidFill>
                  <a:srgbClr val="FFFFCC"/>
                </a:solidFill>
                <a:latin typeface="Calisto MT" panose="02040603050505030304" pitchFamily="18" charset="0"/>
              </a:rPr>
              <a:t>The Bible</a:t>
            </a:r>
          </a:p>
        </p:txBody>
      </p:sp>
      <p:pic>
        <p:nvPicPr>
          <p:cNvPr id="5" name="Picture 4">
            <a:extLst>
              <a:ext uri="{FF2B5EF4-FFF2-40B4-BE49-F238E27FC236}">
                <a16:creationId xmlns:a16="http://schemas.microsoft.com/office/drawing/2014/main" id="{56257433-3D27-4C02-B5BB-A4408E25EC39}"/>
              </a:ext>
            </a:extLst>
          </p:cNvPr>
          <p:cNvPicPr>
            <a:picLocks noChangeAspect="1"/>
          </p:cNvPicPr>
          <p:nvPr/>
        </p:nvPicPr>
        <p:blipFill>
          <a:blip r:embed="rId2"/>
          <a:stretch>
            <a:fillRect/>
          </a:stretch>
        </p:blipFill>
        <p:spPr>
          <a:xfrm>
            <a:off x="2971800" y="990600"/>
            <a:ext cx="2743201" cy="4193815"/>
          </a:xfrm>
          <a:prstGeom prst="rect">
            <a:avLst/>
          </a:prstGeom>
        </p:spPr>
      </p:pic>
      <p:pic>
        <p:nvPicPr>
          <p:cNvPr id="7" name="Picture 6">
            <a:extLst>
              <a:ext uri="{FF2B5EF4-FFF2-40B4-BE49-F238E27FC236}">
                <a16:creationId xmlns:a16="http://schemas.microsoft.com/office/drawing/2014/main" id="{313819D9-B116-4BAA-986F-BF1FC8E26092}"/>
              </a:ext>
            </a:extLst>
          </p:cNvPr>
          <p:cNvPicPr>
            <a:picLocks noChangeAspect="1"/>
          </p:cNvPicPr>
          <p:nvPr/>
        </p:nvPicPr>
        <p:blipFill>
          <a:blip r:embed="rId3"/>
          <a:stretch>
            <a:fillRect/>
          </a:stretch>
        </p:blipFill>
        <p:spPr>
          <a:xfrm>
            <a:off x="6297706" y="990600"/>
            <a:ext cx="2895600" cy="4194311"/>
          </a:xfrm>
          <a:prstGeom prst="rect">
            <a:avLst/>
          </a:prstGeom>
        </p:spPr>
      </p:pic>
      <p:sp>
        <p:nvSpPr>
          <p:cNvPr id="8" name="TextBox 7">
            <a:extLst>
              <a:ext uri="{FF2B5EF4-FFF2-40B4-BE49-F238E27FC236}">
                <a16:creationId xmlns:a16="http://schemas.microsoft.com/office/drawing/2014/main" id="{7270C881-0825-4C72-B4CC-FFAE3A9F96A4}"/>
              </a:ext>
            </a:extLst>
          </p:cNvPr>
          <p:cNvSpPr txBox="1"/>
          <p:nvPr/>
        </p:nvSpPr>
        <p:spPr>
          <a:xfrm>
            <a:off x="609600" y="5387806"/>
            <a:ext cx="11201400" cy="800219"/>
          </a:xfrm>
          <a:prstGeom prst="rect">
            <a:avLst/>
          </a:prstGeom>
          <a:noFill/>
        </p:spPr>
        <p:txBody>
          <a:bodyPr wrap="square" rtlCol="0">
            <a:spAutoFit/>
          </a:bodyPr>
          <a:lstStyle/>
          <a:p>
            <a:r>
              <a:rPr lang="en-US" sz="2300" dirty="0">
                <a:solidFill>
                  <a:srgbClr val="FFFFFF"/>
                </a:solidFill>
                <a:latin typeface="+mj-lt"/>
              </a:rPr>
              <a:t>As you know, The Bible has been used to support VERY different political agendas. Our purpose here is to explore how it influenced later economic thought.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11D5EA6F-0F31-45D3-B28A-7D7E898F9D3F}"/>
              </a:ext>
            </a:extLst>
          </p:cNvPr>
          <p:cNvSpPr>
            <a:spLocks noGrp="1" noChangeArrowheads="1"/>
          </p:cNvSpPr>
          <p:nvPr>
            <p:ph type="title"/>
          </p:nvPr>
        </p:nvSpPr>
        <p:spPr>
          <a:xfrm>
            <a:off x="76200" y="0"/>
            <a:ext cx="12039600" cy="704850"/>
          </a:xfrm>
          <a:noFill/>
          <a:ln/>
        </p:spPr>
        <p:txBody>
          <a:bodyPr/>
          <a:lstStyle/>
          <a:p>
            <a:pPr algn="ctr"/>
            <a:r>
              <a:rPr lang="en-US" altLang="en-US" i="0" dirty="0">
                <a:solidFill>
                  <a:srgbClr val="FFFFCC"/>
                </a:solidFill>
                <a:latin typeface="Calisto MT" panose="02040603050505030304" pitchFamily="18" charset="0"/>
              </a:rPr>
              <a:t>The Bible</a:t>
            </a:r>
          </a:p>
        </p:txBody>
      </p:sp>
      <p:sp>
        <p:nvSpPr>
          <p:cNvPr id="7171" name="Rectangle 3">
            <a:extLst>
              <a:ext uri="{FF2B5EF4-FFF2-40B4-BE49-F238E27FC236}">
                <a16:creationId xmlns:a16="http://schemas.microsoft.com/office/drawing/2014/main" id="{57B564B5-8AAF-4346-A0C5-0A6972F607F1}"/>
              </a:ext>
            </a:extLst>
          </p:cNvPr>
          <p:cNvSpPr>
            <a:spLocks noGrp="1" noChangeArrowheads="1"/>
          </p:cNvSpPr>
          <p:nvPr>
            <p:ph type="body" idx="1"/>
          </p:nvPr>
        </p:nvSpPr>
        <p:spPr>
          <a:xfrm>
            <a:off x="762000" y="1371600"/>
            <a:ext cx="10363200" cy="5105400"/>
          </a:xfrm>
          <a:noFill/>
          <a:ln/>
        </p:spPr>
        <p:txBody>
          <a:bodyPr/>
          <a:lstStyle/>
          <a:p>
            <a:pPr>
              <a:lnSpc>
                <a:spcPct val="90000"/>
              </a:lnSpc>
            </a:pPr>
            <a:r>
              <a:rPr lang="en-US" altLang="en-US" sz="2600" dirty="0"/>
              <a:t>Methodology</a:t>
            </a:r>
          </a:p>
          <a:p>
            <a:pPr lvl="1">
              <a:lnSpc>
                <a:spcPct val="90000"/>
              </a:lnSpc>
            </a:pPr>
            <a:r>
              <a:rPr lang="en-US" altLang="en-US" sz="2600" dirty="0"/>
              <a:t>Mainly normative and inductive</a:t>
            </a:r>
          </a:p>
          <a:p>
            <a:pPr>
              <a:lnSpc>
                <a:spcPct val="90000"/>
              </a:lnSpc>
            </a:pPr>
            <a:r>
              <a:rPr lang="en-US" altLang="en-US" sz="2600" dirty="0"/>
              <a:t>Rational Choice</a:t>
            </a:r>
          </a:p>
          <a:p>
            <a:pPr lvl="1">
              <a:lnSpc>
                <a:spcPct val="90000"/>
              </a:lnSpc>
            </a:pPr>
            <a:r>
              <a:rPr lang="en-US" altLang="en-US" sz="2600" dirty="0"/>
              <a:t>I Cor 3:19 “The wisdom of this world is foolishness with God.”</a:t>
            </a:r>
          </a:p>
          <a:p>
            <a:pPr lvl="1">
              <a:lnSpc>
                <a:spcPct val="90000"/>
              </a:lnSpc>
            </a:pPr>
            <a:r>
              <a:rPr lang="en-US" altLang="en-US" sz="2600" dirty="0"/>
              <a:t>Philippians 4:8 “Whatsoever things are true … honest … pure … lovely … good report … think on these things.”</a:t>
            </a:r>
          </a:p>
          <a:p>
            <a:pPr>
              <a:lnSpc>
                <a:spcPct val="90000"/>
              </a:lnSpc>
            </a:pPr>
            <a:r>
              <a:rPr lang="en-US" altLang="en-US" sz="2600" dirty="0"/>
              <a:t>Self Interest</a:t>
            </a:r>
          </a:p>
          <a:p>
            <a:pPr lvl="1">
              <a:lnSpc>
                <a:spcPct val="90000"/>
              </a:lnSpc>
            </a:pPr>
            <a:r>
              <a:rPr lang="en-US" altLang="en-US" sz="2600" dirty="0"/>
              <a:t>Golden Rule—Love your neighbor </a:t>
            </a:r>
            <a:r>
              <a:rPr lang="en-US" altLang="en-US" sz="2600" i="1" dirty="0"/>
              <a:t>as yourself</a:t>
            </a:r>
            <a:r>
              <a:rPr lang="en-US" altLang="en-US" sz="2600" dirty="0"/>
              <a:t>-- Lev 19:18, Mat 19:19, Mat 22:39, Mark 12:31</a:t>
            </a:r>
          </a:p>
          <a:p>
            <a:pPr lvl="1">
              <a:lnSpc>
                <a:spcPct val="90000"/>
              </a:lnSpc>
            </a:pPr>
            <a:r>
              <a:rPr lang="en-US" altLang="en-US" sz="2600" dirty="0"/>
              <a:t>I Cor 10:24  “Let no man seek his own, but every man another’s wealth.”</a:t>
            </a:r>
          </a:p>
        </p:txBody>
      </p:sp>
    </p:spTree>
    <p:extLst>
      <p:ext uri="{BB962C8B-B14F-4D97-AF65-F5344CB8AC3E}">
        <p14:creationId xmlns:p14="http://schemas.microsoft.com/office/powerpoint/2010/main" val="39881876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795C1D26-277B-41F8-855E-A9FE070E10BC}"/>
              </a:ext>
            </a:extLst>
          </p:cNvPr>
          <p:cNvSpPr>
            <a:spLocks noGrp="1" noChangeArrowheads="1"/>
          </p:cNvSpPr>
          <p:nvPr>
            <p:ph type="title"/>
          </p:nvPr>
        </p:nvSpPr>
        <p:spPr>
          <a:xfrm>
            <a:off x="76200" y="0"/>
            <a:ext cx="12039600" cy="704850"/>
          </a:xfrm>
          <a:noFill/>
          <a:ln/>
        </p:spPr>
        <p:txBody>
          <a:bodyPr/>
          <a:lstStyle/>
          <a:p>
            <a:pPr algn="ctr"/>
            <a:r>
              <a:rPr lang="en-US" altLang="en-US" i="0" dirty="0">
                <a:solidFill>
                  <a:srgbClr val="FFFFCC"/>
                </a:solidFill>
                <a:latin typeface="Calisto MT" panose="02040603050505030304" pitchFamily="18" charset="0"/>
              </a:rPr>
              <a:t>Ownership</a:t>
            </a:r>
          </a:p>
        </p:txBody>
      </p:sp>
      <p:sp>
        <p:nvSpPr>
          <p:cNvPr id="8195" name="Rectangle 3">
            <a:extLst>
              <a:ext uri="{FF2B5EF4-FFF2-40B4-BE49-F238E27FC236}">
                <a16:creationId xmlns:a16="http://schemas.microsoft.com/office/drawing/2014/main" id="{3AD93476-6D8A-4BD0-8AE9-36BFC6ED5B5A}"/>
              </a:ext>
            </a:extLst>
          </p:cNvPr>
          <p:cNvSpPr>
            <a:spLocks noGrp="1" noChangeArrowheads="1"/>
          </p:cNvSpPr>
          <p:nvPr>
            <p:ph type="body" idx="1"/>
          </p:nvPr>
        </p:nvSpPr>
        <p:spPr>
          <a:xfrm>
            <a:off x="152400" y="1752600"/>
            <a:ext cx="11430000" cy="5105400"/>
          </a:xfrm>
          <a:noFill/>
          <a:ln/>
        </p:spPr>
        <p:txBody>
          <a:bodyPr/>
          <a:lstStyle/>
          <a:p>
            <a:pPr marL="457200" lvl="1" indent="0">
              <a:buNone/>
            </a:pPr>
            <a:r>
              <a:rPr lang="en-US" altLang="en-US" dirty="0"/>
              <a:t>Ultimately divine—feudal model</a:t>
            </a:r>
          </a:p>
          <a:p>
            <a:pPr lvl="2"/>
            <a:r>
              <a:rPr lang="en-US" altLang="en-US" sz="2800" i="1" dirty="0"/>
              <a:t>Gen. 1</a:t>
            </a:r>
            <a:r>
              <a:rPr lang="en-US" altLang="en-US" sz="2800" dirty="0"/>
              <a:t>—Creation</a:t>
            </a:r>
          </a:p>
          <a:p>
            <a:pPr lvl="2"/>
            <a:r>
              <a:rPr lang="en-US" altLang="en-US" sz="2800" i="1" dirty="0"/>
              <a:t>Lev 25:23</a:t>
            </a:r>
            <a:r>
              <a:rPr lang="en-US" altLang="en-US" sz="2800" dirty="0"/>
              <a:t> --“The land shall not be sold permanently, for the land is Mine; for you are but aliens and sojourners with me.”</a:t>
            </a:r>
            <a:endParaRPr lang="en-US" altLang="en-US" sz="2800" i="1" dirty="0"/>
          </a:p>
          <a:p>
            <a:pPr lvl="2"/>
            <a:r>
              <a:rPr lang="en-US" altLang="en-US" sz="2800" i="1" dirty="0"/>
              <a:t>Psalm 24:1</a:t>
            </a:r>
            <a:r>
              <a:rPr lang="en-US" altLang="en-US" sz="2800" dirty="0"/>
              <a:t>—“The earth is the Lord’s and the fullness thereof. . . for He has founded it upon the seas.”</a:t>
            </a:r>
          </a:p>
          <a:p>
            <a:pPr lvl="2"/>
            <a:r>
              <a:rPr lang="en-US" altLang="en-US" sz="2800" i="1" dirty="0"/>
              <a:t>Matthew 25:14-30</a:t>
            </a:r>
            <a:r>
              <a:rPr lang="en-US" altLang="en-US" sz="2800" dirty="0"/>
              <a:t>—Parable of the talents—master is still owner</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094C036D-474A-4065-8F06-866D026BD0B5}"/>
              </a:ext>
            </a:extLst>
          </p:cNvPr>
          <p:cNvSpPr>
            <a:spLocks noGrp="1" noChangeArrowheads="1"/>
          </p:cNvSpPr>
          <p:nvPr>
            <p:ph type="title"/>
          </p:nvPr>
        </p:nvSpPr>
        <p:spPr>
          <a:xfrm>
            <a:off x="152400" y="0"/>
            <a:ext cx="11963400" cy="704850"/>
          </a:xfrm>
          <a:noFill/>
          <a:ln/>
        </p:spPr>
        <p:txBody>
          <a:bodyPr/>
          <a:lstStyle/>
          <a:p>
            <a:pPr algn="ctr"/>
            <a:r>
              <a:rPr lang="en-US" altLang="en-US" sz="3200" i="0" dirty="0">
                <a:solidFill>
                  <a:srgbClr val="FFFFCC"/>
                </a:solidFill>
                <a:latin typeface="Calisto MT" panose="02040603050505030304" pitchFamily="18" charset="0"/>
              </a:rPr>
              <a:t>Public/Private Ownership</a:t>
            </a:r>
          </a:p>
        </p:txBody>
      </p:sp>
      <p:sp>
        <p:nvSpPr>
          <p:cNvPr id="9219" name="Rectangle 3">
            <a:extLst>
              <a:ext uri="{FF2B5EF4-FFF2-40B4-BE49-F238E27FC236}">
                <a16:creationId xmlns:a16="http://schemas.microsoft.com/office/drawing/2014/main" id="{FFEFD157-0446-4955-8684-08B94B436C46}"/>
              </a:ext>
            </a:extLst>
          </p:cNvPr>
          <p:cNvSpPr>
            <a:spLocks noGrp="1" noChangeArrowheads="1"/>
          </p:cNvSpPr>
          <p:nvPr>
            <p:ph type="body" idx="1"/>
          </p:nvPr>
        </p:nvSpPr>
        <p:spPr>
          <a:xfrm>
            <a:off x="762000" y="914400"/>
            <a:ext cx="10439400" cy="4724400"/>
          </a:xfrm>
          <a:noFill/>
          <a:ln/>
        </p:spPr>
        <p:txBody>
          <a:bodyPr/>
          <a:lstStyle/>
          <a:p>
            <a:pPr marL="457200" lvl="1" indent="0">
              <a:buNone/>
            </a:pPr>
            <a:endParaRPr lang="en-US" altLang="en-US" sz="2600" dirty="0"/>
          </a:p>
          <a:p>
            <a:pPr marL="457200" lvl="1" indent="0">
              <a:buNone/>
            </a:pPr>
            <a:r>
              <a:rPr lang="en-US" altLang="en-US" sz="2600" dirty="0"/>
              <a:t>Recognition of </a:t>
            </a:r>
            <a:r>
              <a:rPr lang="en-US" altLang="en-US" sz="2600" u="sng" dirty="0"/>
              <a:t>private ownership</a:t>
            </a:r>
            <a:r>
              <a:rPr lang="en-US" altLang="en-US" sz="2600" dirty="0"/>
              <a:t> rights in Ten Commandments (</a:t>
            </a:r>
            <a:r>
              <a:rPr lang="en-US" altLang="en-US" sz="2600" i="1" dirty="0"/>
              <a:t>Exodus 20:1-17) </a:t>
            </a:r>
            <a:r>
              <a:rPr lang="en-US" altLang="en-US" sz="2600" dirty="0"/>
              <a:t>and laws of inheritance (Numbers 27:8-11).  </a:t>
            </a:r>
          </a:p>
          <a:p>
            <a:pPr lvl="2"/>
            <a:r>
              <a:rPr lang="en-US" altLang="en-US" sz="2600" dirty="0"/>
              <a:t>`If a man dies, and has no </a:t>
            </a:r>
            <a:r>
              <a:rPr lang="en-US" altLang="en-US" sz="2600" u="sng" dirty="0"/>
              <a:t>son</a:t>
            </a:r>
            <a:r>
              <a:rPr lang="en-US" altLang="en-US" sz="2600" dirty="0"/>
              <a:t>, you shall cause his inheritance to pass to his </a:t>
            </a:r>
            <a:r>
              <a:rPr lang="en-US" altLang="en-US" sz="2600" u="sng" dirty="0"/>
              <a:t>daughter</a:t>
            </a:r>
            <a:r>
              <a:rPr lang="en-US" altLang="en-US" sz="2600" dirty="0"/>
              <a:t>. And if he has no daughter, you shall give his inheritance to his </a:t>
            </a:r>
            <a:r>
              <a:rPr lang="en-US" altLang="en-US" sz="2600" u="sng" dirty="0"/>
              <a:t>brothers</a:t>
            </a:r>
            <a:r>
              <a:rPr lang="en-US" altLang="en-US" sz="2600" dirty="0"/>
              <a:t>. And if he has no brothers, . . . to his </a:t>
            </a:r>
            <a:r>
              <a:rPr lang="en-US" altLang="en-US" sz="2600" u="sng" dirty="0"/>
              <a:t>father's brothers</a:t>
            </a:r>
            <a:r>
              <a:rPr lang="en-US" altLang="en-US" sz="2600" dirty="0"/>
              <a:t>. And if his father has no brothers, . . . to his </a:t>
            </a:r>
            <a:r>
              <a:rPr lang="en-US" altLang="en-US" sz="2600" u="sng" dirty="0"/>
              <a:t>kinsman</a:t>
            </a:r>
            <a:r>
              <a:rPr lang="en-US" altLang="en-US" sz="2600" dirty="0"/>
              <a:t> that is next to him of his family, and he shall possess it. And it shall be to the people of Israel a statute and ordinance, as the LORD commanded Moses."</a:t>
            </a:r>
            <a:r>
              <a:rPr lang="en-US" altLang="en-US" sz="2600" dirty="0">
                <a:latin typeface="Times New Roman" panose="02020603050405020304" pitchFamily="18" charset="0"/>
              </a:rPr>
              <a:t>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D6AF0F67-72CA-4F5D-838F-73C816EC3536}"/>
              </a:ext>
            </a:extLst>
          </p:cNvPr>
          <p:cNvSpPr>
            <a:spLocks noGrp="1" noChangeArrowheads="1"/>
          </p:cNvSpPr>
          <p:nvPr>
            <p:ph type="title"/>
          </p:nvPr>
        </p:nvSpPr>
        <p:spPr>
          <a:xfrm>
            <a:off x="76200" y="0"/>
            <a:ext cx="12039600" cy="704850"/>
          </a:xfrm>
          <a:noFill/>
          <a:ln/>
        </p:spPr>
        <p:txBody>
          <a:bodyPr/>
          <a:lstStyle/>
          <a:p>
            <a:pPr algn="ctr"/>
            <a:r>
              <a:rPr lang="en-US" altLang="en-US" sz="3200" i="0" dirty="0">
                <a:solidFill>
                  <a:srgbClr val="FFFFCC"/>
                </a:solidFill>
                <a:latin typeface="Calisto MT" panose="02040603050505030304" pitchFamily="18" charset="0"/>
              </a:rPr>
              <a:t>Public/Private Ownership</a:t>
            </a:r>
            <a:endParaRPr lang="en-US" altLang="en-US" dirty="0"/>
          </a:p>
        </p:txBody>
      </p:sp>
      <p:sp>
        <p:nvSpPr>
          <p:cNvPr id="10243" name="Rectangle 3">
            <a:extLst>
              <a:ext uri="{FF2B5EF4-FFF2-40B4-BE49-F238E27FC236}">
                <a16:creationId xmlns:a16="http://schemas.microsoft.com/office/drawing/2014/main" id="{DB6D09D7-644E-402F-9413-CDFB48E9CF4F}"/>
              </a:ext>
            </a:extLst>
          </p:cNvPr>
          <p:cNvSpPr>
            <a:spLocks noGrp="1" noChangeArrowheads="1"/>
          </p:cNvSpPr>
          <p:nvPr>
            <p:ph type="body" idx="1"/>
          </p:nvPr>
        </p:nvSpPr>
        <p:spPr>
          <a:noFill/>
          <a:ln/>
        </p:spPr>
        <p:txBody>
          <a:bodyPr/>
          <a:lstStyle/>
          <a:p>
            <a:pPr marL="457200" lvl="1" indent="0">
              <a:buNone/>
            </a:pPr>
            <a:endParaRPr lang="en-US" altLang="en-US" sz="2600" dirty="0"/>
          </a:p>
          <a:p>
            <a:pPr marL="457200" lvl="1" indent="0">
              <a:buNone/>
            </a:pPr>
            <a:r>
              <a:rPr lang="en-US" altLang="en-US" sz="2600" dirty="0"/>
              <a:t>Also recognized </a:t>
            </a:r>
            <a:r>
              <a:rPr lang="en-US" altLang="en-US" sz="2600" u="sng" dirty="0"/>
              <a:t>communal ownership</a:t>
            </a:r>
            <a:r>
              <a:rPr lang="en-US" altLang="en-US" sz="2600" dirty="0"/>
              <a:t>, at least under special circumstances (Acts 4:32-37).</a:t>
            </a:r>
            <a:r>
              <a:rPr lang="en-US" altLang="en-US" dirty="0"/>
              <a:t>  </a:t>
            </a:r>
          </a:p>
          <a:p>
            <a:pPr lvl="2"/>
            <a:r>
              <a:rPr lang="en-US" altLang="en-US" dirty="0">
                <a:latin typeface="Times New Roman" panose="02020603050405020304" pitchFamily="18" charset="0"/>
              </a:rPr>
              <a:t>“</a:t>
            </a:r>
            <a:r>
              <a:rPr lang="en-US" altLang="en-US" dirty="0"/>
              <a:t>Those who believed were of one heart and soul, and no one said that any of the things which he possessed was his own, but they had everything in common. . . There was not a needy person among them, for as many as were possessors of lands or houses sold them, and brought the proceeds of what was sold and laid it at the apostles' feet; and distribution was made to each as any had need.”</a:t>
            </a:r>
          </a:p>
          <a:p>
            <a:pPr lvl="1"/>
            <a:r>
              <a:rPr lang="en-US" altLang="en-US" dirty="0"/>
              <a:t>But this was voluntary and particular</a:t>
            </a:r>
          </a:p>
        </p:txBody>
      </p:sp>
    </p:spTree>
  </p:cSld>
  <p:clrMapOvr>
    <a:masterClrMapping/>
  </p:clrMapOvr>
</p:sld>
</file>

<file path=ppt/theme/theme1.xml><?xml version="1.0" encoding="utf-8"?>
<a:theme xmlns:a="http://schemas.openxmlformats.org/drawingml/2006/main" name="Default Design">
  <a:themeElements>
    <a:clrScheme name="">
      <a:dk1>
        <a:srgbClr val="000000"/>
      </a:dk1>
      <a:lt1>
        <a:srgbClr val="DDDDDD"/>
      </a:lt1>
      <a:dk2>
        <a:srgbClr val="000000"/>
      </a:dk2>
      <a:lt2>
        <a:srgbClr val="808080"/>
      </a:lt2>
      <a:accent1>
        <a:srgbClr val="00CC99"/>
      </a:accent1>
      <a:accent2>
        <a:srgbClr val="3333CC"/>
      </a:accent2>
      <a:accent3>
        <a:srgbClr val="EBEBEB"/>
      </a:accent3>
      <a:accent4>
        <a:srgbClr val="000000"/>
      </a:accent4>
      <a:accent5>
        <a:srgbClr val="AAE2CA"/>
      </a:accent5>
      <a:accent6>
        <a:srgbClr val="2D2DB9"/>
      </a:accent6>
      <a:hlink>
        <a:srgbClr val="000099"/>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Default Desig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ancient.ppt  -  Compatibility Mode" id="{46C0E60F-205F-41E5-82B1-0EAF448EB7F8}" vid="{A89CAAF5-8406-4B36-9C08-4BB8E2C6C492}"/>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ancient</Template>
  <TotalTime>1986</TotalTime>
  <Words>2478</Words>
  <Application>Microsoft Office PowerPoint</Application>
  <PresentationFormat>Widescreen</PresentationFormat>
  <Paragraphs>121</Paragraphs>
  <Slides>22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Calisto MT</vt:lpstr>
      <vt:lpstr>Times</vt:lpstr>
      <vt:lpstr>Times New Roman</vt:lpstr>
      <vt:lpstr>Default Design</vt:lpstr>
      <vt:lpstr>Ancient and Medieval  Economic Thought</vt:lpstr>
      <vt:lpstr>Introduction</vt:lpstr>
      <vt:lpstr>Introduction</vt:lpstr>
      <vt:lpstr>Introduction</vt:lpstr>
      <vt:lpstr>The Bible</vt:lpstr>
      <vt:lpstr>The Bible</vt:lpstr>
      <vt:lpstr>Ownership</vt:lpstr>
      <vt:lpstr>Public/Private Ownership</vt:lpstr>
      <vt:lpstr>Public/Private Ownership</vt:lpstr>
      <vt:lpstr>Accumulation of Wealth</vt:lpstr>
      <vt:lpstr>Accumulation of Wealth</vt:lpstr>
      <vt:lpstr>Accumulation of Wealth</vt:lpstr>
      <vt:lpstr>Work and Providence</vt:lpstr>
      <vt:lpstr>Work and Providence</vt:lpstr>
      <vt:lpstr>Work and Providence</vt:lpstr>
      <vt:lpstr>Work and Providence</vt:lpstr>
      <vt:lpstr>Work and Providence</vt:lpstr>
      <vt:lpstr>Care for the Poor</vt:lpstr>
      <vt:lpstr>Care for the Poor</vt:lpstr>
      <vt:lpstr>Immigration/Refugees</vt:lpstr>
      <vt:lpstr>Value, Price, and Exchange</vt:lpstr>
      <vt:lpstr>Specialization</vt:lpstr>
    </vt:vector>
  </TitlesOfParts>
  <Company>Dell Computer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Ancient and Medieval  Economic Thought</dc:title>
  <dc:creator>Steve Gardner</dc:creator>
  <cp:lastModifiedBy>Steve Gardner</cp:lastModifiedBy>
  <cp:revision>23</cp:revision>
  <dcterms:created xsi:type="dcterms:W3CDTF">2020-08-28T21:17:01Z</dcterms:created>
  <dcterms:modified xsi:type="dcterms:W3CDTF">2021-08-30T03:08:47Z</dcterms:modified>
</cp:coreProperties>
</file>