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9" r:id="rId2"/>
    <p:sldId id="300" r:id="rId3"/>
    <p:sldId id="289" r:id="rId4"/>
    <p:sldId id="290" r:id="rId5"/>
    <p:sldId id="298" r:id="rId6"/>
    <p:sldId id="299" r:id="rId7"/>
    <p:sldId id="301" r:id="rId8"/>
    <p:sldId id="302" r:id="rId9"/>
    <p:sldId id="291" r:id="rId10"/>
    <p:sldId id="292" r:id="rId11"/>
    <p:sldId id="293" r:id="rId12"/>
    <p:sldId id="294" r:id="rId13"/>
    <p:sldId id="295" r:id="rId14"/>
    <p:sldId id="296" r:id="rId15"/>
    <p:sldId id="297" r:id="rId1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55" d="100"/>
          <a:sy n="55" d="100"/>
        </p:scale>
        <p:origin x="50" y="5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2C72DED-2C33-4872-9B3B-1A3B3F0E684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ltLang="en-US"/>
          </a:p>
        </p:txBody>
      </p:sp>
      <p:sp>
        <p:nvSpPr>
          <p:cNvPr id="3075" name="Rectangle 3">
            <a:extLst>
              <a:ext uri="{FF2B5EF4-FFF2-40B4-BE49-F238E27FC236}">
                <a16:creationId xmlns:a16="http://schemas.microsoft.com/office/drawing/2014/main" id="{6796C426-7EBA-4E1F-B325-C45BC67E6AF7}"/>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ltLang="en-US"/>
          </a:p>
        </p:txBody>
      </p:sp>
      <p:sp>
        <p:nvSpPr>
          <p:cNvPr id="3076" name="Rectangle 4">
            <a:extLst>
              <a:ext uri="{FF2B5EF4-FFF2-40B4-BE49-F238E27FC236}">
                <a16:creationId xmlns:a16="http://schemas.microsoft.com/office/drawing/2014/main" id="{3E3C336E-0A2F-4E20-910B-302DDBE19715}"/>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ltLang="en-US"/>
          </a:p>
        </p:txBody>
      </p:sp>
      <p:sp>
        <p:nvSpPr>
          <p:cNvPr id="3077" name="Rectangle 5">
            <a:extLst>
              <a:ext uri="{FF2B5EF4-FFF2-40B4-BE49-F238E27FC236}">
                <a16:creationId xmlns:a16="http://schemas.microsoft.com/office/drawing/2014/main" id="{5ABB4A12-8699-496A-835B-D905E3A486D7}"/>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1003F55A-5555-49F1-BF06-7875A53D0C0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F1A4964-6BA3-44D3-BDEE-4986D1EA3AD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ltLang="en-US"/>
          </a:p>
        </p:txBody>
      </p:sp>
      <p:sp>
        <p:nvSpPr>
          <p:cNvPr id="2051" name="Rectangle 3">
            <a:extLst>
              <a:ext uri="{FF2B5EF4-FFF2-40B4-BE49-F238E27FC236}">
                <a16:creationId xmlns:a16="http://schemas.microsoft.com/office/drawing/2014/main" id="{809204C2-2B62-4322-8AAD-F74F0431870C}"/>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ltLang="en-US"/>
          </a:p>
        </p:txBody>
      </p:sp>
      <p:sp>
        <p:nvSpPr>
          <p:cNvPr id="2052" name="Rectangle 4">
            <a:extLst>
              <a:ext uri="{FF2B5EF4-FFF2-40B4-BE49-F238E27FC236}">
                <a16:creationId xmlns:a16="http://schemas.microsoft.com/office/drawing/2014/main" id="{DD37F35C-6480-4916-A17E-9D168FD901A5}"/>
              </a:ext>
            </a:extLst>
          </p:cNvPr>
          <p:cNvSpPr>
            <a:spLocks noChangeArrowheads="1" noTextEdit="1"/>
          </p:cNvSpPr>
          <p:nvPr>
            <p:ph type="sldImg" idx="2"/>
          </p:nvPr>
        </p:nvSpPr>
        <p:spPr bwMode="auto">
          <a:xfrm>
            <a:off x="393700" y="692150"/>
            <a:ext cx="60706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F7DD10FA-61A0-4CB7-91A1-101B5A554FF7}"/>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24413E74-5F2A-4AC2-A8E2-5F6BA6C51E78}"/>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ltLang="en-US"/>
          </a:p>
        </p:txBody>
      </p:sp>
      <p:sp>
        <p:nvSpPr>
          <p:cNvPr id="2055" name="Rectangle 7">
            <a:extLst>
              <a:ext uri="{FF2B5EF4-FFF2-40B4-BE49-F238E27FC236}">
                <a16:creationId xmlns:a16="http://schemas.microsoft.com/office/drawing/2014/main" id="{3C162247-8C61-4AD5-B525-713031F2ACA5}"/>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56F13EE3-5D87-4905-BE3E-457AA3DD8E9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F13EE3-5D87-4905-BE3E-457AA3DD8E92}" type="slidenum">
              <a:rPr lang="en-US" altLang="en-US" smtClean="0"/>
              <a:pPr/>
              <a:t>1</a:t>
            </a:fld>
            <a:endParaRPr lang="en-US" altLang="en-US"/>
          </a:p>
        </p:txBody>
      </p:sp>
    </p:spTree>
    <p:extLst>
      <p:ext uri="{BB962C8B-B14F-4D97-AF65-F5344CB8AC3E}">
        <p14:creationId xmlns:p14="http://schemas.microsoft.com/office/powerpoint/2010/main" val="159389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68EA-A5F6-48E4-A75F-8AB67B28B9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F17060-3203-45CF-BEE9-1BB27381D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4A5132-609E-497C-A609-D434D15BC11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4447F9F-CB90-4907-BC4C-238FAACAD07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3AEFEB0-83FA-41ED-97B2-5E7B3AC3F0CC}"/>
              </a:ext>
            </a:extLst>
          </p:cNvPr>
          <p:cNvSpPr>
            <a:spLocks noGrp="1"/>
          </p:cNvSpPr>
          <p:nvPr>
            <p:ph type="sldNum" sz="quarter" idx="12"/>
          </p:nvPr>
        </p:nvSpPr>
        <p:spPr/>
        <p:txBody>
          <a:bodyPr/>
          <a:lstStyle>
            <a:lvl1pPr>
              <a:defRPr/>
            </a:lvl1pPr>
          </a:lstStyle>
          <a:p>
            <a:fld id="{1F56794D-1CD2-4D80-B3E7-38E8C37FCCA2}" type="slidenum">
              <a:rPr lang="en-US" altLang="en-US"/>
              <a:pPr/>
              <a:t>‹#›</a:t>
            </a:fld>
            <a:endParaRPr lang="en-US" altLang="en-US"/>
          </a:p>
        </p:txBody>
      </p:sp>
    </p:spTree>
    <p:extLst>
      <p:ext uri="{BB962C8B-B14F-4D97-AF65-F5344CB8AC3E}">
        <p14:creationId xmlns:p14="http://schemas.microsoft.com/office/powerpoint/2010/main" val="64584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5972-30CF-417D-A151-F68E6BF50D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9A2397-FFD5-48CE-A398-F9B15FA128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43C12-149F-4F1D-9A8E-BCD9D9D2466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EDAE7B0-EDBA-4ACE-A690-047A1C456F8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8EB196F-8647-445A-A65E-6EF06337C71F}"/>
              </a:ext>
            </a:extLst>
          </p:cNvPr>
          <p:cNvSpPr>
            <a:spLocks noGrp="1"/>
          </p:cNvSpPr>
          <p:nvPr>
            <p:ph type="sldNum" sz="quarter" idx="12"/>
          </p:nvPr>
        </p:nvSpPr>
        <p:spPr/>
        <p:txBody>
          <a:bodyPr/>
          <a:lstStyle>
            <a:lvl1pPr>
              <a:defRPr/>
            </a:lvl1pPr>
          </a:lstStyle>
          <a:p>
            <a:fld id="{867970FE-ADC6-4DCC-9A46-2E85C6EF5946}" type="slidenum">
              <a:rPr lang="en-US" altLang="en-US"/>
              <a:pPr/>
              <a:t>‹#›</a:t>
            </a:fld>
            <a:endParaRPr lang="en-US" altLang="en-US"/>
          </a:p>
        </p:txBody>
      </p:sp>
    </p:spTree>
    <p:extLst>
      <p:ext uri="{BB962C8B-B14F-4D97-AF65-F5344CB8AC3E}">
        <p14:creationId xmlns:p14="http://schemas.microsoft.com/office/powerpoint/2010/main" val="297925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5BC83-E86E-4B1F-9B45-0C6D4369E0D7}"/>
              </a:ext>
            </a:extLst>
          </p:cNvPr>
          <p:cNvSpPr>
            <a:spLocks noGrp="1"/>
          </p:cNvSpPr>
          <p:nvPr>
            <p:ph type="title" orient="vert"/>
          </p:nvPr>
        </p:nvSpPr>
        <p:spPr>
          <a:xfrm>
            <a:off x="9067800" y="0"/>
            <a:ext cx="2921000" cy="6172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419B5B-67A1-4FE6-A13B-064534C2A42A}"/>
              </a:ext>
            </a:extLst>
          </p:cNvPr>
          <p:cNvSpPr>
            <a:spLocks noGrp="1"/>
          </p:cNvSpPr>
          <p:nvPr>
            <p:ph type="body" orient="vert" idx="1"/>
          </p:nvPr>
        </p:nvSpPr>
        <p:spPr>
          <a:xfrm>
            <a:off x="304800" y="0"/>
            <a:ext cx="85598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E7CEA-C3E7-48F7-BA40-708C831884A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FAEC34-D166-42EA-BD44-B1124D40F8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7F6A86E-ADDA-462D-868B-3FDC9D65C55C}"/>
              </a:ext>
            </a:extLst>
          </p:cNvPr>
          <p:cNvSpPr>
            <a:spLocks noGrp="1"/>
          </p:cNvSpPr>
          <p:nvPr>
            <p:ph type="sldNum" sz="quarter" idx="12"/>
          </p:nvPr>
        </p:nvSpPr>
        <p:spPr/>
        <p:txBody>
          <a:bodyPr/>
          <a:lstStyle>
            <a:lvl1pPr>
              <a:defRPr/>
            </a:lvl1pPr>
          </a:lstStyle>
          <a:p>
            <a:fld id="{5DEE4292-65C0-45B1-AA04-B628933F6BBC}" type="slidenum">
              <a:rPr lang="en-US" altLang="en-US"/>
              <a:pPr/>
              <a:t>‹#›</a:t>
            </a:fld>
            <a:endParaRPr lang="en-US" altLang="en-US"/>
          </a:p>
        </p:txBody>
      </p:sp>
    </p:spTree>
    <p:extLst>
      <p:ext uri="{BB962C8B-B14F-4D97-AF65-F5344CB8AC3E}">
        <p14:creationId xmlns:p14="http://schemas.microsoft.com/office/powerpoint/2010/main" val="393410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C95-A98A-4792-8260-B8622DC49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ADCD4-5050-4662-8CD2-F82DE40AB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F0E8C-3BEB-40AA-B64B-46FF2B0944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01706B-A9D1-4DDD-9B7E-D060648A69D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344622D-60AE-430E-8B46-48AC810ABF90}"/>
              </a:ext>
            </a:extLst>
          </p:cNvPr>
          <p:cNvSpPr>
            <a:spLocks noGrp="1"/>
          </p:cNvSpPr>
          <p:nvPr>
            <p:ph type="sldNum" sz="quarter" idx="12"/>
          </p:nvPr>
        </p:nvSpPr>
        <p:spPr/>
        <p:txBody>
          <a:bodyPr/>
          <a:lstStyle>
            <a:lvl1pPr>
              <a:defRPr/>
            </a:lvl1pPr>
          </a:lstStyle>
          <a:p>
            <a:fld id="{025FBBB9-9703-40E9-852F-EC97FB8280C7}" type="slidenum">
              <a:rPr lang="en-US" altLang="en-US"/>
              <a:pPr/>
              <a:t>‹#›</a:t>
            </a:fld>
            <a:endParaRPr lang="en-US" altLang="en-US"/>
          </a:p>
        </p:txBody>
      </p:sp>
    </p:spTree>
    <p:extLst>
      <p:ext uri="{BB962C8B-B14F-4D97-AF65-F5344CB8AC3E}">
        <p14:creationId xmlns:p14="http://schemas.microsoft.com/office/powerpoint/2010/main" val="308240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CF93-69DB-4970-9040-D9D115AE069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57C979-07AC-4596-9DAD-EC900ECC931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97C0C0B-25F1-46D7-A780-B88CBCA43B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28CA7-9B75-4FA2-AEA1-9447137AA58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6F69761-0D17-4FB5-AF79-809DAB4DE4A1}"/>
              </a:ext>
            </a:extLst>
          </p:cNvPr>
          <p:cNvSpPr>
            <a:spLocks noGrp="1"/>
          </p:cNvSpPr>
          <p:nvPr>
            <p:ph type="sldNum" sz="quarter" idx="12"/>
          </p:nvPr>
        </p:nvSpPr>
        <p:spPr/>
        <p:txBody>
          <a:bodyPr/>
          <a:lstStyle>
            <a:lvl1pPr>
              <a:defRPr/>
            </a:lvl1pPr>
          </a:lstStyle>
          <a:p>
            <a:fld id="{59092CC0-6691-434D-A6B6-EA16E240C386}" type="slidenum">
              <a:rPr lang="en-US" altLang="en-US"/>
              <a:pPr/>
              <a:t>‹#›</a:t>
            </a:fld>
            <a:endParaRPr lang="en-US" altLang="en-US"/>
          </a:p>
        </p:txBody>
      </p:sp>
    </p:spTree>
    <p:extLst>
      <p:ext uri="{BB962C8B-B14F-4D97-AF65-F5344CB8AC3E}">
        <p14:creationId xmlns:p14="http://schemas.microsoft.com/office/powerpoint/2010/main" val="301548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4A1E-A195-499F-9B2D-4AC1DB2393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81E81-CEBF-4950-AFF5-B6971618A996}"/>
              </a:ext>
            </a:extLst>
          </p:cNvPr>
          <p:cNvSpPr>
            <a:spLocks noGrp="1"/>
          </p:cNvSpPr>
          <p:nvPr>
            <p:ph sz="half" idx="1"/>
          </p:nvPr>
        </p:nvSpPr>
        <p:spPr>
          <a:xfrm>
            <a:off x="304800" y="1066800"/>
            <a:ext cx="5740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A7EE0A-46FE-4327-A66B-E26D72BA2734}"/>
              </a:ext>
            </a:extLst>
          </p:cNvPr>
          <p:cNvSpPr>
            <a:spLocks noGrp="1"/>
          </p:cNvSpPr>
          <p:nvPr>
            <p:ph sz="half" idx="2"/>
          </p:nvPr>
        </p:nvSpPr>
        <p:spPr>
          <a:xfrm>
            <a:off x="6248400" y="1066800"/>
            <a:ext cx="5740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57B46-A40F-4957-A8F9-00F86F5636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888F0F6-10D2-48AB-ABA6-3D7AF66871E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397B983-29CC-4795-A4F2-CA2408B68B70}"/>
              </a:ext>
            </a:extLst>
          </p:cNvPr>
          <p:cNvSpPr>
            <a:spLocks noGrp="1"/>
          </p:cNvSpPr>
          <p:nvPr>
            <p:ph type="sldNum" sz="quarter" idx="12"/>
          </p:nvPr>
        </p:nvSpPr>
        <p:spPr/>
        <p:txBody>
          <a:bodyPr/>
          <a:lstStyle>
            <a:lvl1pPr>
              <a:defRPr/>
            </a:lvl1pPr>
          </a:lstStyle>
          <a:p>
            <a:fld id="{A82B0E5C-7C8B-407D-BFA1-2ABB6746A85A}" type="slidenum">
              <a:rPr lang="en-US" altLang="en-US"/>
              <a:pPr/>
              <a:t>‹#›</a:t>
            </a:fld>
            <a:endParaRPr lang="en-US" altLang="en-US"/>
          </a:p>
        </p:txBody>
      </p:sp>
    </p:spTree>
    <p:extLst>
      <p:ext uri="{BB962C8B-B14F-4D97-AF65-F5344CB8AC3E}">
        <p14:creationId xmlns:p14="http://schemas.microsoft.com/office/powerpoint/2010/main" val="295018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49B0-8450-4CAF-9575-D12CA4370141}"/>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6CCE0-80F3-44F1-BE1A-45B547866DE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F940E3-AEDF-4012-84D2-99FE635F9DA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628C0E-F8AD-40E7-9485-7FCD071F904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7D717D-340C-405A-8CF1-9FC95FCB8491}"/>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6F453D-9C44-4D80-8883-507E4731E2D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ADB9404-8060-4A1F-B356-B588EBF0B41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F916311-2BDF-4093-A471-0D5F9D91097A}"/>
              </a:ext>
            </a:extLst>
          </p:cNvPr>
          <p:cNvSpPr>
            <a:spLocks noGrp="1"/>
          </p:cNvSpPr>
          <p:nvPr>
            <p:ph type="sldNum" sz="quarter" idx="12"/>
          </p:nvPr>
        </p:nvSpPr>
        <p:spPr/>
        <p:txBody>
          <a:bodyPr/>
          <a:lstStyle>
            <a:lvl1pPr>
              <a:defRPr/>
            </a:lvl1pPr>
          </a:lstStyle>
          <a:p>
            <a:fld id="{A63B27EB-7F77-41EA-8A8F-9C8D2791CB21}" type="slidenum">
              <a:rPr lang="en-US" altLang="en-US"/>
              <a:pPr/>
              <a:t>‹#›</a:t>
            </a:fld>
            <a:endParaRPr lang="en-US" altLang="en-US"/>
          </a:p>
        </p:txBody>
      </p:sp>
    </p:spTree>
    <p:extLst>
      <p:ext uri="{BB962C8B-B14F-4D97-AF65-F5344CB8AC3E}">
        <p14:creationId xmlns:p14="http://schemas.microsoft.com/office/powerpoint/2010/main" val="48298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5E28-F9CD-49F4-AFE3-B66D463D5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0CD1D1-8956-4993-B603-1E2BD15C8A4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E8D821B-D323-4653-A4D9-2ED1DE81A66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15B5B61-2699-4DD0-97F7-DDF31A9A0FF3}"/>
              </a:ext>
            </a:extLst>
          </p:cNvPr>
          <p:cNvSpPr>
            <a:spLocks noGrp="1"/>
          </p:cNvSpPr>
          <p:nvPr>
            <p:ph type="sldNum" sz="quarter" idx="12"/>
          </p:nvPr>
        </p:nvSpPr>
        <p:spPr/>
        <p:txBody>
          <a:bodyPr/>
          <a:lstStyle>
            <a:lvl1pPr>
              <a:defRPr/>
            </a:lvl1pPr>
          </a:lstStyle>
          <a:p>
            <a:fld id="{37CEABF7-37D2-4C51-961C-FC5572184B90}" type="slidenum">
              <a:rPr lang="en-US" altLang="en-US"/>
              <a:pPr/>
              <a:t>‹#›</a:t>
            </a:fld>
            <a:endParaRPr lang="en-US" altLang="en-US"/>
          </a:p>
        </p:txBody>
      </p:sp>
    </p:spTree>
    <p:extLst>
      <p:ext uri="{BB962C8B-B14F-4D97-AF65-F5344CB8AC3E}">
        <p14:creationId xmlns:p14="http://schemas.microsoft.com/office/powerpoint/2010/main" val="406572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418046-0C90-4739-8984-B647387B076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3A489A2-908B-4AD7-B208-F0E2E2F5A77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79A3F0D-CBFD-4D80-A7FB-A45D9ECC41EC}"/>
              </a:ext>
            </a:extLst>
          </p:cNvPr>
          <p:cNvSpPr>
            <a:spLocks noGrp="1"/>
          </p:cNvSpPr>
          <p:nvPr>
            <p:ph type="sldNum" sz="quarter" idx="12"/>
          </p:nvPr>
        </p:nvSpPr>
        <p:spPr/>
        <p:txBody>
          <a:bodyPr/>
          <a:lstStyle>
            <a:lvl1pPr>
              <a:defRPr/>
            </a:lvl1pPr>
          </a:lstStyle>
          <a:p>
            <a:fld id="{6100DE30-7AFD-404E-A464-01DEBB7E02FC}" type="slidenum">
              <a:rPr lang="en-US" altLang="en-US"/>
              <a:pPr/>
              <a:t>‹#›</a:t>
            </a:fld>
            <a:endParaRPr lang="en-US" altLang="en-US"/>
          </a:p>
        </p:txBody>
      </p:sp>
    </p:spTree>
    <p:extLst>
      <p:ext uri="{BB962C8B-B14F-4D97-AF65-F5344CB8AC3E}">
        <p14:creationId xmlns:p14="http://schemas.microsoft.com/office/powerpoint/2010/main" val="122017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EE4C-AA3C-41EF-A40F-D60B8D10282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B1BEFE-75F4-41D4-8498-C3DDAC58560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95D65-C2E5-4053-A8DF-ACB779F712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B03D4-35BC-4F42-9004-04DF8FF4012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52BFEA3-943F-4955-A3F8-F3032F6F647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CB702BA-18DA-4D36-AABB-CDC6E9CA7EFF}"/>
              </a:ext>
            </a:extLst>
          </p:cNvPr>
          <p:cNvSpPr>
            <a:spLocks noGrp="1"/>
          </p:cNvSpPr>
          <p:nvPr>
            <p:ph type="sldNum" sz="quarter" idx="12"/>
          </p:nvPr>
        </p:nvSpPr>
        <p:spPr/>
        <p:txBody>
          <a:bodyPr/>
          <a:lstStyle>
            <a:lvl1pPr>
              <a:defRPr/>
            </a:lvl1pPr>
          </a:lstStyle>
          <a:p>
            <a:fld id="{EB5439C6-D74F-42CA-85D7-5FF92F16B232}" type="slidenum">
              <a:rPr lang="en-US" altLang="en-US"/>
              <a:pPr/>
              <a:t>‹#›</a:t>
            </a:fld>
            <a:endParaRPr lang="en-US" altLang="en-US"/>
          </a:p>
        </p:txBody>
      </p:sp>
    </p:spTree>
    <p:extLst>
      <p:ext uri="{BB962C8B-B14F-4D97-AF65-F5344CB8AC3E}">
        <p14:creationId xmlns:p14="http://schemas.microsoft.com/office/powerpoint/2010/main" val="94701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B665-71B0-4C60-8F3E-3B79357F1B6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D42B65-B8B3-45C9-A203-2C7EDE91809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BAC60C-4A0D-4316-BB5F-03DA4644ADD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8177B-BADF-4FEE-BD68-0DC31FE23B6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2F95A02-7B1A-4E8D-9814-5E06E6F708A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D61D20-96B3-4EAB-96F2-A635ECD1E8D6}"/>
              </a:ext>
            </a:extLst>
          </p:cNvPr>
          <p:cNvSpPr>
            <a:spLocks noGrp="1"/>
          </p:cNvSpPr>
          <p:nvPr>
            <p:ph type="sldNum" sz="quarter" idx="12"/>
          </p:nvPr>
        </p:nvSpPr>
        <p:spPr/>
        <p:txBody>
          <a:bodyPr/>
          <a:lstStyle>
            <a:lvl1pPr>
              <a:defRPr/>
            </a:lvl1pPr>
          </a:lstStyle>
          <a:p>
            <a:fld id="{D7AF84BC-398F-4B78-9948-91A931AF730C}" type="slidenum">
              <a:rPr lang="en-US" altLang="en-US"/>
              <a:pPr/>
              <a:t>‹#›</a:t>
            </a:fld>
            <a:endParaRPr lang="en-US" altLang="en-US"/>
          </a:p>
        </p:txBody>
      </p:sp>
    </p:spTree>
    <p:extLst>
      <p:ext uri="{BB962C8B-B14F-4D97-AF65-F5344CB8AC3E}">
        <p14:creationId xmlns:p14="http://schemas.microsoft.com/office/powerpoint/2010/main" val="292947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C5A4B5-7F18-4604-A069-4D7AC65483EF}"/>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27" name="Rectangle 3">
            <a:extLst>
              <a:ext uri="{FF2B5EF4-FFF2-40B4-BE49-F238E27FC236}">
                <a16:creationId xmlns:a16="http://schemas.microsoft.com/office/drawing/2014/main" id="{37AA6D07-9252-4F3E-B057-38E3F5A001E7}"/>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28" name="Rectangle 4">
            <a:extLst>
              <a:ext uri="{FF2B5EF4-FFF2-40B4-BE49-F238E27FC236}">
                <a16:creationId xmlns:a16="http://schemas.microsoft.com/office/drawing/2014/main" id="{AB4D82BE-12D4-4A95-9CE8-DF931CD71AD9}"/>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B23D5C52-225B-4C6A-A57E-7B54D1946643}" type="slidenum">
              <a:rPr lang="en-US" altLang="en-US"/>
              <a:pPr/>
              <a:t>‹#›</a:t>
            </a:fld>
            <a:endParaRPr lang="en-US" altLang="en-US"/>
          </a:p>
        </p:txBody>
      </p:sp>
      <p:pic>
        <p:nvPicPr>
          <p:cNvPr id="1029" name="Picture 5">
            <a:extLst>
              <a:ext uri="{FF2B5EF4-FFF2-40B4-BE49-F238E27FC236}">
                <a16:creationId xmlns:a16="http://schemas.microsoft.com/office/drawing/2014/main" id="{803FF387-78AE-42F7-9798-9F7E904BA85E}"/>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Rectangle 6">
            <a:extLst>
              <a:ext uri="{FF2B5EF4-FFF2-40B4-BE49-F238E27FC236}">
                <a16:creationId xmlns:a16="http://schemas.microsoft.com/office/drawing/2014/main" id="{40556F3A-3727-4199-A6F5-65C4103013ED}"/>
              </a:ext>
            </a:extLst>
          </p:cNvPr>
          <p:cNvSpPr>
            <a:spLocks noGrp="1" noChangeArrowheads="1"/>
          </p:cNvSpPr>
          <p:nvPr>
            <p:ph type="title"/>
          </p:nvPr>
        </p:nvSpPr>
        <p:spPr bwMode="auto">
          <a:xfrm>
            <a:off x="2438400" y="0"/>
            <a:ext cx="58928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a:t>Title</a:t>
            </a:r>
          </a:p>
        </p:txBody>
      </p:sp>
      <p:sp>
        <p:nvSpPr>
          <p:cNvPr id="1031" name="Rectangle 7">
            <a:extLst>
              <a:ext uri="{FF2B5EF4-FFF2-40B4-BE49-F238E27FC236}">
                <a16:creationId xmlns:a16="http://schemas.microsoft.com/office/drawing/2014/main" id="{AC2FA1CD-910B-4C78-8A0A-44944EEA8093}"/>
              </a:ext>
            </a:extLst>
          </p:cNvPr>
          <p:cNvSpPr>
            <a:spLocks noGrp="1" noChangeArrowheads="1"/>
          </p:cNvSpPr>
          <p:nvPr>
            <p:ph type="body" idx="1"/>
          </p:nvPr>
        </p:nvSpPr>
        <p:spPr bwMode="auto">
          <a:xfrm>
            <a:off x="304800" y="1066800"/>
            <a:ext cx="1168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i="1" kern="1200">
          <a:solidFill>
            <a:srgbClr val="FFFFFF"/>
          </a:solidFill>
          <a:latin typeface="+mj-lt"/>
          <a:ea typeface="+mj-ea"/>
          <a:cs typeface="+mj-cs"/>
        </a:defRPr>
      </a:lvl1pPr>
      <a:lvl2pPr algn="l" rtl="0" fontAlgn="base">
        <a:spcBef>
          <a:spcPct val="0"/>
        </a:spcBef>
        <a:spcAft>
          <a:spcPct val="0"/>
        </a:spcAft>
        <a:defRPr sz="3200" i="1">
          <a:solidFill>
            <a:srgbClr val="FFFFFF"/>
          </a:solidFill>
          <a:latin typeface="Arial" panose="020B0604020202020204" pitchFamily="34" charset="0"/>
        </a:defRPr>
      </a:lvl2pPr>
      <a:lvl3pPr algn="l" rtl="0" fontAlgn="base">
        <a:spcBef>
          <a:spcPct val="0"/>
        </a:spcBef>
        <a:spcAft>
          <a:spcPct val="0"/>
        </a:spcAft>
        <a:defRPr sz="3200" i="1">
          <a:solidFill>
            <a:srgbClr val="FFFFFF"/>
          </a:solidFill>
          <a:latin typeface="Arial" panose="020B0604020202020204" pitchFamily="34" charset="0"/>
        </a:defRPr>
      </a:lvl3pPr>
      <a:lvl4pPr algn="l" rtl="0" fontAlgn="base">
        <a:spcBef>
          <a:spcPct val="0"/>
        </a:spcBef>
        <a:spcAft>
          <a:spcPct val="0"/>
        </a:spcAft>
        <a:defRPr sz="3200" i="1">
          <a:solidFill>
            <a:srgbClr val="FFFFFF"/>
          </a:solidFill>
          <a:latin typeface="Arial" panose="020B0604020202020204" pitchFamily="34" charset="0"/>
        </a:defRPr>
      </a:lvl4pPr>
      <a:lvl5pPr algn="l" rtl="0" fontAlgn="base">
        <a:spcBef>
          <a:spcPct val="0"/>
        </a:spcBef>
        <a:spcAft>
          <a:spcPct val="0"/>
        </a:spcAft>
        <a:defRPr sz="3200" i="1">
          <a:solidFill>
            <a:srgbClr val="FFFFFF"/>
          </a:solidFill>
          <a:latin typeface="Arial" panose="020B0604020202020204" pitchFamily="34" charset="0"/>
        </a:defRPr>
      </a:lvl5pPr>
      <a:lvl6pPr marL="457200" algn="l" rtl="0" fontAlgn="base">
        <a:spcBef>
          <a:spcPct val="0"/>
        </a:spcBef>
        <a:spcAft>
          <a:spcPct val="0"/>
        </a:spcAft>
        <a:defRPr sz="3200" i="1">
          <a:solidFill>
            <a:srgbClr val="FFFFFF"/>
          </a:solidFill>
          <a:latin typeface="Arial" panose="020B0604020202020204" pitchFamily="34" charset="0"/>
        </a:defRPr>
      </a:lvl6pPr>
      <a:lvl7pPr marL="914400" algn="l" rtl="0" fontAlgn="base">
        <a:spcBef>
          <a:spcPct val="0"/>
        </a:spcBef>
        <a:spcAft>
          <a:spcPct val="0"/>
        </a:spcAft>
        <a:defRPr sz="3200" i="1">
          <a:solidFill>
            <a:srgbClr val="FFFFFF"/>
          </a:solidFill>
          <a:latin typeface="Arial" panose="020B0604020202020204" pitchFamily="34" charset="0"/>
        </a:defRPr>
      </a:lvl7pPr>
      <a:lvl8pPr marL="1371600" algn="l" rtl="0" fontAlgn="base">
        <a:spcBef>
          <a:spcPct val="0"/>
        </a:spcBef>
        <a:spcAft>
          <a:spcPct val="0"/>
        </a:spcAft>
        <a:defRPr sz="3200" i="1">
          <a:solidFill>
            <a:srgbClr val="FFFFFF"/>
          </a:solidFill>
          <a:latin typeface="Arial" panose="020B0604020202020204" pitchFamily="34" charset="0"/>
        </a:defRPr>
      </a:lvl8pPr>
      <a:lvl9pPr marL="1828800" algn="l" rtl="0" fontAlgn="base">
        <a:spcBef>
          <a:spcPct val="0"/>
        </a:spcBef>
        <a:spcAft>
          <a:spcPct val="0"/>
        </a:spcAft>
        <a:defRPr sz="3200" i="1">
          <a:solidFill>
            <a:srgbClr val="FFFFFF"/>
          </a:solidFill>
          <a:latin typeface="Arial" panose="020B0604020202020204" pitchFamily="34" charset="0"/>
        </a:defRPr>
      </a:lvl9pPr>
    </p:titleStyle>
    <p:bodyStyle>
      <a:lvl1pPr marL="342900" indent="-342900" algn="l" rtl="0" fontAlgn="base">
        <a:spcBef>
          <a:spcPct val="20000"/>
        </a:spcBef>
        <a:spcAft>
          <a:spcPct val="0"/>
        </a:spcAft>
        <a:buFont typeface="Times New Roman" panose="02020603050405020304" pitchFamily="18" charset="0"/>
        <a:buChar char="•"/>
        <a:defRPr sz="3200" kern="1200">
          <a:solidFill>
            <a:srgbClr val="FFFFFF"/>
          </a:solidFill>
          <a:latin typeface="+mn-lt"/>
          <a:ea typeface="+mn-ea"/>
          <a:cs typeface="+mn-cs"/>
        </a:defRPr>
      </a:lvl1pPr>
      <a:lvl2pPr marL="742950" indent="-285750" algn="l" rtl="0" fontAlgn="base">
        <a:spcBef>
          <a:spcPct val="20000"/>
        </a:spcBef>
        <a:spcAft>
          <a:spcPct val="0"/>
        </a:spcAft>
        <a:buFont typeface="Times New Roman" panose="02020603050405020304" pitchFamily="18" charset="0"/>
        <a:buChar char="–"/>
        <a:defRPr sz="2800" kern="1200">
          <a:solidFill>
            <a:srgbClr val="FFFFFF"/>
          </a:solidFill>
          <a:latin typeface="+mn-lt"/>
          <a:ea typeface="+mn-ea"/>
          <a:cs typeface="+mn-cs"/>
        </a:defRPr>
      </a:lvl2pPr>
      <a:lvl3pPr marL="1143000" indent="-228600" algn="l" rtl="0" fontAlgn="base">
        <a:spcBef>
          <a:spcPct val="20000"/>
        </a:spcBef>
        <a:spcAft>
          <a:spcPct val="0"/>
        </a:spcAft>
        <a:buFont typeface="Times New Roman" panose="02020603050405020304" pitchFamily="18" charset="0"/>
        <a:buChar char="•"/>
        <a:defRPr sz="2400" kern="1200">
          <a:solidFill>
            <a:srgbClr val="FFFFFF"/>
          </a:solidFill>
          <a:latin typeface="+mn-lt"/>
          <a:ea typeface="+mn-ea"/>
          <a:cs typeface="+mn-cs"/>
        </a:defRPr>
      </a:lvl3pPr>
      <a:lvl4pPr marL="1600200" indent="-228600" algn="l" rtl="0" fontAlgn="base">
        <a:spcBef>
          <a:spcPct val="20000"/>
        </a:spcBef>
        <a:spcAft>
          <a:spcPct val="0"/>
        </a:spcAft>
        <a:buFont typeface="Times New Roman" panose="02020603050405020304" pitchFamily="18" charset="0"/>
        <a:buChar char="–"/>
        <a:defRPr sz="2000" kern="1200">
          <a:solidFill>
            <a:srgbClr val="FFFFFF"/>
          </a:solidFill>
          <a:latin typeface="+mn-lt"/>
          <a:ea typeface="+mn-ea"/>
          <a:cs typeface="+mn-cs"/>
        </a:defRPr>
      </a:lvl4pPr>
      <a:lvl5pPr marL="2057400" indent="-228600" algn="l" rtl="0" fontAlgn="base">
        <a:spcBef>
          <a:spcPct val="20000"/>
        </a:spcBef>
        <a:spcAft>
          <a:spcPct val="0"/>
        </a:spcAft>
        <a:buFont typeface="Times New Roman" panose="02020603050405020304" pitchFamily="18" charset="0"/>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C5CE4F0-085C-4463-8DF1-A84833DEEAAC}"/>
              </a:ext>
            </a:extLst>
          </p:cNvPr>
          <p:cNvSpPr>
            <a:spLocks noGrp="1" noChangeArrowheads="1"/>
          </p:cNvSpPr>
          <p:nvPr>
            <p:ph type="ctrTitle"/>
          </p:nvPr>
        </p:nvSpPr>
        <p:spPr>
          <a:xfrm>
            <a:off x="6629400" y="3276600"/>
            <a:ext cx="4953000" cy="1143000"/>
          </a:xfrm>
          <a:noFill/>
          <a:ln/>
        </p:spPr>
        <p:txBody>
          <a:bodyPr anchor="ctr"/>
          <a:lstStyle/>
          <a:p>
            <a:r>
              <a:rPr lang="en-US" altLang="en-US" sz="4800" i="0" dirty="0">
                <a:solidFill>
                  <a:srgbClr val="FFFFCC"/>
                </a:solidFill>
                <a:latin typeface="Calisto MT" panose="02040603050505030304" pitchFamily="18" charset="0"/>
              </a:rPr>
              <a:t>The Physiocrats</a:t>
            </a:r>
            <a:br>
              <a:rPr lang="en-US" altLang="en-US" sz="4800" i="0" dirty="0">
                <a:solidFill>
                  <a:srgbClr val="FFFFCC"/>
                </a:solidFill>
                <a:latin typeface="Calisto MT" panose="02040603050505030304" pitchFamily="18" charset="0"/>
              </a:rPr>
            </a:br>
            <a:r>
              <a:rPr lang="en-US" altLang="en-US" sz="4800" i="0" dirty="0">
                <a:solidFill>
                  <a:srgbClr val="FFFFCC"/>
                </a:solidFill>
                <a:latin typeface="Calisto MT" panose="02040603050505030304" pitchFamily="18" charset="0"/>
              </a:rPr>
              <a:t>or</a:t>
            </a:r>
            <a:br>
              <a:rPr lang="en-US" altLang="en-US" sz="4800" i="0" dirty="0">
                <a:solidFill>
                  <a:srgbClr val="FFFFCC"/>
                </a:solidFill>
                <a:latin typeface="Calisto MT" panose="02040603050505030304" pitchFamily="18" charset="0"/>
              </a:rPr>
            </a:br>
            <a:r>
              <a:rPr lang="en-US" altLang="en-US" sz="4800" dirty="0">
                <a:solidFill>
                  <a:srgbClr val="FFFFCC"/>
                </a:solidFill>
                <a:latin typeface="Calisto MT" panose="02040603050505030304" pitchFamily="18" charset="0"/>
              </a:rPr>
              <a:t>Les </a:t>
            </a:r>
            <a:r>
              <a:rPr lang="en-US" altLang="en-US" sz="4800" dirty="0" err="1">
                <a:solidFill>
                  <a:srgbClr val="FFFFCC"/>
                </a:solidFill>
                <a:latin typeface="Calisto MT" panose="02040603050505030304" pitchFamily="18" charset="0"/>
              </a:rPr>
              <a:t>Économistes</a:t>
            </a:r>
            <a:br>
              <a:rPr lang="en-US" altLang="en-US" sz="4800" dirty="0">
                <a:solidFill>
                  <a:srgbClr val="FFFFCC"/>
                </a:solidFill>
                <a:latin typeface="Calisto MT" panose="02040603050505030304" pitchFamily="18" charset="0"/>
              </a:rPr>
            </a:br>
            <a:r>
              <a:rPr lang="en-US" altLang="en-US" sz="4800" i="0" dirty="0">
                <a:solidFill>
                  <a:srgbClr val="FFFFCC"/>
                </a:solidFill>
                <a:latin typeface="Calisto MT" panose="02040603050505030304" pitchFamily="18" charset="0"/>
              </a:rPr>
              <a:t>or</a:t>
            </a:r>
            <a:br>
              <a:rPr lang="en-US" altLang="en-US" sz="4800" i="0" dirty="0">
                <a:solidFill>
                  <a:srgbClr val="FFFFCC"/>
                </a:solidFill>
                <a:latin typeface="Calisto MT" panose="02040603050505030304" pitchFamily="18" charset="0"/>
              </a:rPr>
            </a:br>
            <a:r>
              <a:rPr lang="en-US" altLang="en-US" sz="4800" i="0" dirty="0">
                <a:solidFill>
                  <a:srgbClr val="FFFFCC"/>
                </a:solidFill>
                <a:latin typeface="Calisto MT" panose="02040603050505030304" pitchFamily="18" charset="0"/>
              </a:rPr>
              <a:t>The Agricultural System of Political Economy</a:t>
            </a:r>
            <a:br>
              <a:rPr lang="en-US" altLang="en-US" sz="4800" i="0" dirty="0">
                <a:solidFill>
                  <a:srgbClr val="FFFFCC"/>
                </a:solidFill>
                <a:latin typeface="Calisto MT" panose="02040603050505030304" pitchFamily="18" charset="0"/>
              </a:rPr>
            </a:br>
            <a:r>
              <a:rPr lang="en-US" altLang="en-US" sz="4800" dirty="0">
                <a:solidFill>
                  <a:srgbClr val="FFFFCC"/>
                </a:solidFill>
                <a:latin typeface="Calisto MT" panose="02040603050505030304" pitchFamily="18" charset="0"/>
              </a:rPr>
              <a:t> </a:t>
            </a:r>
          </a:p>
        </p:txBody>
      </p:sp>
      <p:pic>
        <p:nvPicPr>
          <p:cNvPr id="2" name="Picture 1">
            <a:extLst>
              <a:ext uri="{FF2B5EF4-FFF2-40B4-BE49-F238E27FC236}">
                <a16:creationId xmlns:a16="http://schemas.microsoft.com/office/drawing/2014/main" id="{D73371C4-391E-4E61-A9BE-ED73396806AC}"/>
              </a:ext>
            </a:extLst>
          </p:cNvPr>
          <p:cNvPicPr>
            <a:picLocks noChangeAspect="1"/>
          </p:cNvPicPr>
          <p:nvPr/>
        </p:nvPicPr>
        <p:blipFill>
          <a:blip r:embed="rId3"/>
          <a:stretch>
            <a:fillRect/>
          </a:stretch>
        </p:blipFill>
        <p:spPr>
          <a:xfrm>
            <a:off x="914400" y="1219200"/>
            <a:ext cx="4961419" cy="480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6144EFF-CAA4-490E-9C53-FE87FA355B5E}"/>
              </a:ext>
            </a:extLst>
          </p:cNvPr>
          <p:cNvSpPr>
            <a:spLocks noGrp="1" noChangeArrowheads="1"/>
          </p:cNvSpPr>
          <p:nvPr>
            <p:ph type="title"/>
          </p:nvPr>
        </p:nvSpPr>
        <p:spPr>
          <a:xfrm>
            <a:off x="152400" y="0"/>
            <a:ext cx="11887200" cy="704850"/>
          </a:xfrm>
          <a:noFill/>
          <a:ln/>
        </p:spPr>
        <p:txBody>
          <a:bodyPr/>
          <a:lstStyle/>
          <a:p>
            <a:pPr algn="ctr"/>
            <a:r>
              <a:rPr lang="en-US" altLang="en-US" sz="2800" i="0" dirty="0">
                <a:latin typeface="Calisto MT" panose="02040603050505030304" pitchFamily="18" charset="0"/>
              </a:rPr>
              <a:t>Turgot, Reflections on . . . Wealth, 1774</a:t>
            </a:r>
          </a:p>
        </p:txBody>
      </p:sp>
      <p:sp>
        <p:nvSpPr>
          <p:cNvPr id="10243" name="Rectangle 3">
            <a:extLst>
              <a:ext uri="{FF2B5EF4-FFF2-40B4-BE49-F238E27FC236}">
                <a16:creationId xmlns:a16="http://schemas.microsoft.com/office/drawing/2014/main" id="{FF0FE715-897B-466E-82D0-7BC437A231B4}"/>
              </a:ext>
            </a:extLst>
          </p:cNvPr>
          <p:cNvSpPr>
            <a:spLocks noGrp="1" noChangeArrowheads="1"/>
          </p:cNvSpPr>
          <p:nvPr>
            <p:ph type="body" idx="1"/>
          </p:nvPr>
        </p:nvSpPr>
        <p:spPr>
          <a:xfrm>
            <a:off x="533400" y="990600"/>
            <a:ext cx="11277600" cy="5562600"/>
          </a:xfrm>
          <a:noFill/>
          <a:ln/>
        </p:spPr>
        <p:txBody>
          <a:bodyPr/>
          <a:lstStyle/>
          <a:p>
            <a:pPr>
              <a:buFont typeface="Times New Roman" panose="02020603050405020304" pitchFamily="18" charset="0"/>
              <a:buNone/>
            </a:pPr>
            <a:r>
              <a:rPr lang="en-US" altLang="en-US" sz="2800" b="1" dirty="0">
                <a:latin typeface="Times New Roman" panose="02020603050405020304" pitchFamily="18" charset="0"/>
              </a:rPr>
              <a:t> 6. The wages of the workman is limited by the competition among those who work for a subsistence. </a:t>
            </a:r>
          </a:p>
          <a:p>
            <a:pPr>
              <a:buFont typeface="Times New Roman" panose="02020603050405020304" pitchFamily="18" charset="0"/>
              <a:buNone/>
            </a:pPr>
            <a:r>
              <a:rPr lang="en-US" altLang="en-US" sz="2800" dirty="0">
                <a:latin typeface="Times New Roman" panose="02020603050405020304" pitchFamily="18" charset="0"/>
              </a:rPr>
              <a:t>    </a:t>
            </a:r>
            <a:r>
              <a:rPr lang="en-US" altLang="en-US" sz="2600" dirty="0">
                <a:latin typeface="Times New Roman" panose="02020603050405020304" pitchFamily="18" charset="0"/>
              </a:rPr>
              <a:t>The mere workman, who depends only on his hands and his industry, has nothing but the </a:t>
            </a:r>
            <a:r>
              <a:rPr lang="en-US" altLang="en-US" sz="2600" dirty="0" err="1">
                <a:latin typeface="Times New Roman" panose="02020603050405020304" pitchFamily="18" charset="0"/>
              </a:rPr>
              <a:t>labour</a:t>
            </a:r>
            <a:r>
              <a:rPr lang="en-US" altLang="en-US" sz="2600" dirty="0">
                <a:latin typeface="Times New Roman" panose="02020603050405020304" pitchFamily="18" charset="0"/>
              </a:rPr>
              <a:t> he is able to dispose of to others. He sells it at a cheaper or a dearer price; but this high or low price does not depend on himself alone; it results from the agreement he has made with the person who employs him. The latter pays him as little as he can help, and as he has the choice from among a great number of workmen, he prefers the person who works cheapest. The workmen are therefore obliged to lower their price in opposition to each other. In every species of </a:t>
            </a:r>
            <a:r>
              <a:rPr lang="en-US" altLang="en-US" sz="2600" dirty="0" err="1">
                <a:latin typeface="Times New Roman" panose="02020603050405020304" pitchFamily="18" charset="0"/>
              </a:rPr>
              <a:t>labour</a:t>
            </a:r>
            <a:r>
              <a:rPr lang="en-US" altLang="en-US" sz="2600" dirty="0">
                <a:latin typeface="Times New Roman" panose="02020603050405020304" pitchFamily="18" charset="0"/>
              </a:rPr>
              <a:t> it must, and, in effect, it does happen, that the wages of the workman is confined merely to what is necessary to procure him a subsistence.</a:t>
            </a:r>
            <a:endParaRPr lang="en-US" altLang="en-US" sz="2600" dirty="0"/>
          </a:p>
          <a:p>
            <a:pPr>
              <a:buFont typeface="Times New Roman" panose="02020603050405020304" pitchFamily="18" charset="0"/>
              <a:buNone/>
            </a:pPr>
            <a:endParaRPr lang="en-US"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AD0411-D961-4105-A206-426160630563}"/>
              </a:ext>
            </a:extLst>
          </p:cNvPr>
          <p:cNvSpPr>
            <a:spLocks noGrp="1" noChangeArrowheads="1"/>
          </p:cNvSpPr>
          <p:nvPr>
            <p:ph type="title"/>
          </p:nvPr>
        </p:nvSpPr>
        <p:spPr>
          <a:xfrm>
            <a:off x="76200" y="0"/>
            <a:ext cx="11963400" cy="704850"/>
          </a:xfrm>
          <a:noFill/>
          <a:ln/>
        </p:spPr>
        <p:txBody>
          <a:bodyPr/>
          <a:lstStyle/>
          <a:p>
            <a:pPr algn="ctr"/>
            <a:r>
              <a:rPr lang="en-US" altLang="en-US" sz="2800" i="0" dirty="0">
                <a:latin typeface="Calisto MT" panose="02040603050505030304" pitchFamily="18" charset="0"/>
              </a:rPr>
              <a:t>Turgot, Reflections on . . . Wealth, 1774</a:t>
            </a:r>
          </a:p>
        </p:txBody>
      </p:sp>
      <p:sp>
        <p:nvSpPr>
          <p:cNvPr id="11267" name="Rectangle 3">
            <a:extLst>
              <a:ext uri="{FF2B5EF4-FFF2-40B4-BE49-F238E27FC236}">
                <a16:creationId xmlns:a16="http://schemas.microsoft.com/office/drawing/2014/main" id="{BDEADDB7-FB1B-4A61-B006-E2129843723C}"/>
              </a:ext>
            </a:extLst>
          </p:cNvPr>
          <p:cNvSpPr>
            <a:spLocks noGrp="1" noChangeArrowheads="1"/>
          </p:cNvSpPr>
          <p:nvPr>
            <p:ph type="body" idx="1"/>
          </p:nvPr>
        </p:nvSpPr>
        <p:spPr>
          <a:xfrm>
            <a:off x="762000" y="1447800"/>
            <a:ext cx="10744200" cy="5105400"/>
          </a:xfrm>
          <a:noFill/>
          <a:ln/>
        </p:spPr>
        <p:txBody>
          <a:bodyPr/>
          <a:lstStyle/>
          <a:p>
            <a:pPr>
              <a:buFont typeface="Times New Roman" panose="02020603050405020304" pitchFamily="18" charset="0"/>
              <a:buNone/>
            </a:pPr>
            <a:r>
              <a:rPr lang="en-US" altLang="en-US" sz="2800" b="1" dirty="0">
                <a:latin typeface="Times New Roman" panose="02020603050405020304" pitchFamily="18" charset="0"/>
              </a:rPr>
              <a:t> </a:t>
            </a:r>
            <a:r>
              <a:rPr lang="en-US" altLang="en-US" b="1" dirty="0">
                <a:latin typeface="Times New Roman" panose="02020603050405020304" pitchFamily="18" charset="0"/>
              </a:rPr>
              <a:t>7. The husbandman is the only one whose industry produces more than the wages of his </a:t>
            </a:r>
            <a:r>
              <a:rPr lang="en-US" altLang="en-US" b="1" dirty="0" err="1">
                <a:latin typeface="Times New Roman" panose="02020603050405020304" pitchFamily="18" charset="0"/>
              </a:rPr>
              <a:t>labour</a:t>
            </a:r>
            <a:r>
              <a:rPr lang="en-US" altLang="en-US" b="1" dirty="0">
                <a:latin typeface="Times New Roman" panose="02020603050405020304" pitchFamily="18" charset="0"/>
              </a:rPr>
              <a:t>. He, therefore, is the only source of all Wealth.</a:t>
            </a:r>
          </a:p>
          <a:p>
            <a:pPr>
              <a:buFont typeface="Times New Roman" panose="02020603050405020304" pitchFamily="18" charset="0"/>
              <a:buNone/>
            </a:pPr>
            <a:r>
              <a:rPr lang="en-US" altLang="en-US" dirty="0">
                <a:latin typeface="Times New Roman" panose="02020603050405020304" pitchFamily="18" charset="0"/>
              </a:rPr>
              <a:t>    The situation of the husbandman is materially different. The soil, independent of any other man, or of any agreement, pays him immediately the price of his toil. Nature does not bargain with him, or compel him to content himself with what is absolutely necessary. </a:t>
            </a:r>
          </a:p>
          <a:p>
            <a:pPr>
              <a:buFont typeface="Times New Roman" panose="02020603050405020304" pitchFamily="18" charset="0"/>
              <a:buNone/>
            </a:pPr>
            <a:endParaRPr lang="en-US" altLang="en-US" sz="2800" dirty="0"/>
          </a:p>
          <a:p>
            <a:pPr>
              <a:buFont typeface="Times New Roman" panose="02020603050405020304" pitchFamily="18" charset="0"/>
              <a:buNone/>
            </a:pPr>
            <a:endParaRPr lang="en-US"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F4A6194-5F04-4D29-94FE-37A58EC7CB0F}"/>
              </a:ext>
            </a:extLst>
          </p:cNvPr>
          <p:cNvSpPr>
            <a:spLocks noGrp="1" noChangeArrowheads="1"/>
          </p:cNvSpPr>
          <p:nvPr>
            <p:ph type="title"/>
          </p:nvPr>
        </p:nvSpPr>
        <p:spPr>
          <a:xfrm>
            <a:off x="152400" y="0"/>
            <a:ext cx="11887200" cy="704850"/>
          </a:xfrm>
          <a:noFill/>
          <a:ln/>
        </p:spPr>
        <p:txBody>
          <a:bodyPr/>
          <a:lstStyle/>
          <a:p>
            <a:pPr algn="ctr"/>
            <a:r>
              <a:rPr lang="en-US" altLang="en-US" sz="2800" i="0" dirty="0">
                <a:latin typeface="Calisto MT" panose="02040603050505030304" pitchFamily="18" charset="0"/>
              </a:rPr>
              <a:t>Turgot, Reflections on . . . Wealth, 1774</a:t>
            </a:r>
          </a:p>
        </p:txBody>
      </p:sp>
      <p:sp>
        <p:nvSpPr>
          <p:cNvPr id="12291" name="Rectangle 3">
            <a:extLst>
              <a:ext uri="{FF2B5EF4-FFF2-40B4-BE49-F238E27FC236}">
                <a16:creationId xmlns:a16="http://schemas.microsoft.com/office/drawing/2014/main" id="{41F742C6-64E8-4426-BFB4-646555DFEB1D}"/>
              </a:ext>
            </a:extLst>
          </p:cNvPr>
          <p:cNvSpPr>
            <a:spLocks noGrp="1" noChangeArrowheads="1"/>
          </p:cNvSpPr>
          <p:nvPr>
            <p:ph type="body" idx="1"/>
          </p:nvPr>
        </p:nvSpPr>
        <p:spPr>
          <a:xfrm>
            <a:off x="457200" y="1219200"/>
            <a:ext cx="11125200" cy="5334000"/>
          </a:xfrm>
          <a:noFill/>
          <a:ln/>
        </p:spPr>
        <p:txBody>
          <a:bodyPr/>
          <a:lstStyle/>
          <a:p>
            <a:pPr>
              <a:spcAft>
                <a:spcPts val="600"/>
              </a:spcAft>
              <a:buFont typeface="Times New Roman" panose="02020603050405020304" pitchFamily="18" charset="0"/>
              <a:buNone/>
            </a:pPr>
            <a:r>
              <a:rPr lang="en-US" altLang="en-US" sz="2600" b="1" dirty="0">
                <a:latin typeface="Times New Roman" panose="02020603050405020304" pitchFamily="18" charset="0"/>
              </a:rPr>
              <a:t> </a:t>
            </a:r>
            <a:r>
              <a:rPr lang="en-US" altLang="en-US" sz="2550" b="1" dirty="0">
                <a:latin typeface="Times New Roman" panose="02020603050405020304" pitchFamily="18" charset="0"/>
              </a:rPr>
              <a:t>12. Inequality in the division of property: causes which render that inevitable.</a:t>
            </a:r>
          </a:p>
          <a:p>
            <a:pPr>
              <a:buFont typeface="Times New Roman" panose="02020603050405020304" pitchFamily="18" charset="0"/>
              <a:buNone/>
            </a:pPr>
            <a:r>
              <a:rPr lang="en-US" altLang="en-US" sz="2550" dirty="0">
                <a:latin typeface="Times New Roman" panose="02020603050405020304" pitchFamily="18" charset="0"/>
              </a:rPr>
              <a:t>    The original proprietors would . . .occupy as much land as their strength would permit them with their families to cultivate. A man of greater strength, more laborious, more attentive about the future, would occupy more than a man of a contrary character. He, whose family is the most numerous having greater wants and more hands, extends his possessions further; this is a first cause of inequality. -- Every piece of ground is not equally fertile; . . . this is a second source of inequality. Property in descending from fathers to their children, divides into greater or less portions, . . . this is a third source of inequality. The difference of knowledge, of activity, and, above all, the </a:t>
            </a:r>
            <a:r>
              <a:rPr lang="en-US" altLang="en-US" sz="2550" dirty="0" err="1">
                <a:latin typeface="Times New Roman" panose="02020603050405020304" pitchFamily="18" charset="0"/>
              </a:rPr>
              <a:t>oeconomy</a:t>
            </a:r>
            <a:r>
              <a:rPr lang="en-US" altLang="en-US" sz="2550" dirty="0">
                <a:latin typeface="Times New Roman" panose="02020603050405020304" pitchFamily="18" charset="0"/>
              </a:rPr>
              <a:t> of some, contrasted with the indolence, inaction, and dissipation of others, is a fourth principle of inequality, and the most powerful of all: . . . .</a:t>
            </a:r>
            <a:endParaRPr lang="en-US" altLang="en-US" sz="2550" dirty="0"/>
          </a:p>
          <a:p>
            <a:pPr>
              <a:buFont typeface="Times New Roman" panose="02020603050405020304" pitchFamily="18" charset="0"/>
              <a:buNone/>
            </a:pPr>
            <a:endParaRPr lang="en-US"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2D02CDB-C7AB-4393-A9BF-496E23097ABA}"/>
              </a:ext>
            </a:extLst>
          </p:cNvPr>
          <p:cNvSpPr>
            <a:spLocks noGrp="1" noChangeArrowheads="1"/>
          </p:cNvSpPr>
          <p:nvPr>
            <p:ph type="title"/>
          </p:nvPr>
        </p:nvSpPr>
        <p:spPr>
          <a:xfrm>
            <a:off x="76200" y="0"/>
            <a:ext cx="12039600" cy="704850"/>
          </a:xfrm>
          <a:noFill/>
          <a:ln/>
        </p:spPr>
        <p:txBody>
          <a:bodyPr/>
          <a:lstStyle/>
          <a:p>
            <a:pPr algn="ctr"/>
            <a:r>
              <a:rPr lang="en-US" altLang="en-US" sz="2800" i="0" dirty="0">
                <a:latin typeface="Calisto MT" panose="02040603050505030304" pitchFamily="18" charset="0"/>
              </a:rPr>
              <a:t>Turgot, Reflections on . . . Wealth, 1774</a:t>
            </a:r>
          </a:p>
        </p:txBody>
      </p:sp>
      <p:sp>
        <p:nvSpPr>
          <p:cNvPr id="13315" name="Rectangle 3">
            <a:extLst>
              <a:ext uri="{FF2B5EF4-FFF2-40B4-BE49-F238E27FC236}">
                <a16:creationId xmlns:a16="http://schemas.microsoft.com/office/drawing/2014/main" id="{FCDDF8B8-903E-4685-852A-579D91F619BE}"/>
              </a:ext>
            </a:extLst>
          </p:cNvPr>
          <p:cNvSpPr>
            <a:spLocks noGrp="1" noChangeArrowheads="1"/>
          </p:cNvSpPr>
          <p:nvPr>
            <p:ph type="body" idx="1"/>
          </p:nvPr>
        </p:nvSpPr>
        <p:spPr>
          <a:xfrm>
            <a:off x="685800" y="1260764"/>
            <a:ext cx="10972800" cy="5562600"/>
          </a:xfrm>
          <a:noFill/>
          <a:ln/>
        </p:spPr>
        <p:txBody>
          <a:bodyPr/>
          <a:lstStyle/>
          <a:p>
            <a:pPr>
              <a:spcAft>
                <a:spcPts val="600"/>
              </a:spcAft>
              <a:buFont typeface="Times New Roman" panose="02020603050405020304" pitchFamily="18" charset="0"/>
              <a:buNone/>
            </a:pPr>
            <a:r>
              <a:rPr lang="en-US" altLang="en-US" sz="2800" b="1" dirty="0">
                <a:latin typeface="Times New Roman" panose="02020603050405020304" pitchFamily="18" charset="0"/>
              </a:rPr>
              <a:t> </a:t>
            </a:r>
            <a:r>
              <a:rPr lang="en-US" altLang="en-US" sz="2550" b="1" dirty="0">
                <a:latin typeface="Times New Roman" panose="02020603050405020304" pitchFamily="18" charset="0"/>
              </a:rPr>
              <a:t>15. A new division of society into three classes. Cultivators, Artisans, and Proprietors, or the productive, stipendiary, and </a:t>
            </a:r>
            <a:r>
              <a:rPr lang="en-US" altLang="en-US" sz="2550" b="1" dirty="0" err="1">
                <a:latin typeface="Times New Roman" panose="02020603050405020304" pitchFamily="18" charset="0"/>
              </a:rPr>
              <a:t>disposible</a:t>
            </a:r>
            <a:r>
              <a:rPr lang="en-US" altLang="en-US" sz="2550" b="1" dirty="0">
                <a:latin typeface="Times New Roman" panose="02020603050405020304" pitchFamily="18" charset="0"/>
              </a:rPr>
              <a:t> classes.</a:t>
            </a:r>
          </a:p>
          <a:p>
            <a:pPr>
              <a:buFont typeface="Times New Roman" panose="02020603050405020304" pitchFamily="18" charset="0"/>
              <a:buNone/>
            </a:pPr>
            <a:r>
              <a:rPr lang="en-US" altLang="en-US" sz="2550" dirty="0">
                <a:latin typeface="Times New Roman" panose="02020603050405020304" pitchFamily="18" charset="0"/>
              </a:rPr>
              <a:t>    We now behold society divided into three branches; the class of husbandmen, whom we may denominate cultivators; the class of artisans and others, who work for hire upon the productions of the earth; and the class of proprietors, the only one which, not being confined by a want of support to a particular species of </a:t>
            </a:r>
            <a:r>
              <a:rPr lang="en-US" altLang="en-US" sz="2550" dirty="0" err="1">
                <a:latin typeface="Times New Roman" panose="02020603050405020304" pitchFamily="18" charset="0"/>
              </a:rPr>
              <a:t>labour</a:t>
            </a:r>
            <a:r>
              <a:rPr lang="en-US" altLang="en-US" sz="2550" dirty="0">
                <a:latin typeface="Times New Roman" panose="02020603050405020304" pitchFamily="18" charset="0"/>
              </a:rPr>
              <a:t>, may be employed in the general service of society, as for war, and the administration of justice, either by a personal service, or by the payment of a part of their revenue, with which the state may hire others to fill these employments. The appellation which suits the best with this division, for this reason, is that of the disposable class.</a:t>
            </a:r>
            <a:endParaRPr lang="en-US" altLang="en-US" sz="2550" dirty="0"/>
          </a:p>
          <a:p>
            <a:pPr>
              <a:buFont typeface="Times New Roman" panose="02020603050405020304" pitchFamily="18" charset="0"/>
              <a:buNone/>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26C3A11-5F08-4FFE-A3AA-75B1B0B5586E}"/>
              </a:ext>
            </a:extLst>
          </p:cNvPr>
          <p:cNvSpPr>
            <a:spLocks noGrp="1" noChangeArrowheads="1"/>
          </p:cNvSpPr>
          <p:nvPr>
            <p:ph type="title"/>
          </p:nvPr>
        </p:nvSpPr>
        <p:spPr>
          <a:xfrm>
            <a:off x="152400" y="0"/>
            <a:ext cx="11963400" cy="704850"/>
          </a:xfrm>
          <a:noFill/>
          <a:ln/>
        </p:spPr>
        <p:txBody>
          <a:bodyPr/>
          <a:lstStyle/>
          <a:p>
            <a:pPr algn="ctr"/>
            <a:r>
              <a:rPr lang="en-US" altLang="en-US" sz="2800" i="0" dirty="0">
                <a:latin typeface="Calisto MT" panose="02040603050505030304" pitchFamily="18" charset="0"/>
              </a:rPr>
              <a:t>Turgot, Reflections on . . . Wealth, 1774</a:t>
            </a:r>
          </a:p>
        </p:txBody>
      </p:sp>
      <p:sp>
        <p:nvSpPr>
          <p:cNvPr id="14339" name="Rectangle 3">
            <a:extLst>
              <a:ext uri="{FF2B5EF4-FFF2-40B4-BE49-F238E27FC236}">
                <a16:creationId xmlns:a16="http://schemas.microsoft.com/office/drawing/2014/main" id="{C892F720-986E-4507-8CCB-EEFF234C249B}"/>
              </a:ext>
            </a:extLst>
          </p:cNvPr>
          <p:cNvSpPr>
            <a:spLocks noGrp="1" noChangeArrowheads="1"/>
          </p:cNvSpPr>
          <p:nvPr>
            <p:ph type="body" idx="1"/>
          </p:nvPr>
        </p:nvSpPr>
        <p:spPr>
          <a:xfrm>
            <a:off x="762000" y="1295400"/>
            <a:ext cx="10744200" cy="5257800"/>
          </a:xfrm>
          <a:noFill/>
          <a:ln/>
        </p:spPr>
        <p:txBody>
          <a:bodyPr/>
          <a:lstStyle/>
          <a:p>
            <a:pPr>
              <a:spcAft>
                <a:spcPts val="600"/>
              </a:spcAft>
              <a:buFont typeface="Times New Roman" panose="02020603050405020304" pitchFamily="18" charset="0"/>
              <a:buNone/>
            </a:pPr>
            <a:r>
              <a:rPr lang="en-US" altLang="en-US" sz="2550" b="1" dirty="0">
                <a:latin typeface="Times New Roman" panose="02020603050405020304" pitchFamily="18" charset="0"/>
              </a:rPr>
              <a:t>73. Errors of the schoolmen refuted.</a:t>
            </a:r>
          </a:p>
          <a:p>
            <a:pPr>
              <a:buFont typeface="Times New Roman" panose="02020603050405020304" pitchFamily="18" charset="0"/>
              <a:buNone/>
            </a:pPr>
            <a:r>
              <a:rPr lang="en-US" altLang="en-US" sz="2550" dirty="0">
                <a:latin typeface="Times New Roman" panose="02020603050405020304" pitchFamily="18" charset="0"/>
              </a:rPr>
              <a:t>    It is for want of having examined the lending of money on interest in its true point of view that moralists, more rigid than enlightened, would </a:t>
            </a:r>
            <a:r>
              <a:rPr lang="en-US" altLang="en-US" sz="2550" dirty="0" err="1">
                <a:latin typeface="Times New Roman" panose="02020603050405020304" pitchFamily="18" charset="0"/>
              </a:rPr>
              <a:t>endeavour</a:t>
            </a:r>
            <a:r>
              <a:rPr lang="en-US" altLang="en-US" sz="2550" dirty="0">
                <a:latin typeface="Times New Roman" panose="02020603050405020304" pitchFamily="18" charset="0"/>
              </a:rPr>
              <a:t> to make us look on it as a crime.. . A loan of money is a reciprocal contract, free between both parties, and entered into only by reason of its being mutually advantageous. It is evident, if the lender finds an advantage in receiving an interest for his money, the borrower is not less interested in finding that money he stands in need of, since otherwise he would not borrow and submit himself to the payment of interest. Now on this principle, can any one look on such an advantageous contract as a crime, in which both parties are content, and which certainly does no injury to any other person? </a:t>
            </a:r>
            <a:endParaRPr lang="en-US" altLang="en-US" sz="2550" dirty="0"/>
          </a:p>
          <a:p>
            <a:pPr>
              <a:buFont typeface="Times New Roman" panose="02020603050405020304" pitchFamily="18" charset="0"/>
              <a:buNone/>
            </a:pPr>
            <a:endParaRPr lang="en-US"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DDC7FB3-BA7D-4A89-912E-F28F7BE22B9C}"/>
              </a:ext>
            </a:extLst>
          </p:cNvPr>
          <p:cNvSpPr>
            <a:spLocks noGrp="1" noChangeArrowheads="1"/>
          </p:cNvSpPr>
          <p:nvPr>
            <p:ph type="title"/>
          </p:nvPr>
        </p:nvSpPr>
        <p:spPr>
          <a:xfrm>
            <a:off x="152400" y="0"/>
            <a:ext cx="11887200" cy="704850"/>
          </a:xfrm>
          <a:noFill/>
          <a:ln/>
        </p:spPr>
        <p:txBody>
          <a:bodyPr/>
          <a:lstStyle/>
          <a:p>
            <a:pPr algn="ctr"/>
            <a:r>
              <a:rPr lang="en-US" altLang="en-US" sz="2800" i="0" dirty="0">
                <a:latin typeface="Calisto MT" panose="02040603050505030304" pitchFamily="18" charset="0"/>
              </a:rPr>
              <a:t>Turgot, Reflections on . . . Wealth, 1774</a:t>
            </a:r>
          </a:p>
        </p:txBody>
      </p:sp>
      <p:sp>
        <p:nvSpPr>
          <p:cNvPr id="15363" name="Rectangle 3">
            <a:extLst>
              <a:ext uri="{FF2B5EF4-FFF2-40B4-BE49-F238E27FC236}">
                <a16:creationId xmlns:a16="http://schemas.microsoft.com/office/drawing/2014/main" id="{D98C2882-1D59-480E-88EE-1B34EDDD0736}"/>
              </a:ext>
            </a:extLst>
          </p:cNvPr>
          <p:cNvSpPr>
            <a:spLocks noGrp="1" noChangeArrowheads="1"/>
          </p:cNvSpPr>
          <p:nvPr>
            <p:ph type="body" idx="1"/>
          </p:nvPr>
        </p:nvSpPr>
        <p:spPr>
          <a:xfrm>
            <a:off x="685800" y="838200"/>
            <a:ext cx="10972800" cy="5715000"/>
          </a:xfrm>
          <a:noFill/>
          <a:ln/>
        </p:spPr>
        <p:txBody>
          <a:bodyPr/>
          <a:lstStyle/>
          <a:p>
            <a:pPr>
              <a:spcAft>
                <a:spcPts val="600"/>
              </a:spcAft>
              <a:buFont typeface="Times New Roman" panose="02020603050405020304" pitchFamily="18" charset="0"/>
              <a:buNone/>
            </a:pPr>
            <a:r>
              <a:rPr lang="en-US" altLang="en-US" sz="2550" b="1" dirty="0">
                <a:latin typeface="Times New Roman" panose="02020603050405020304" pitchFamily="18" charset="0"/>
              </a:rPr>
              <a:t>76. The rate of interest ought to be fixed, as the price of every other merchandise, by the course of trade alone.</a:t>
            </a:r>
          </a:p>
          <a:p>
            <a:pPr>
              <a:buFont typeface="Times New Roman" panose="02020603050405020304" pitchFamily="18" charset="0"/>
              <a:buNone/>
            </a:pPr>
            <a:r>
              <a:rPr lang="en-US" altLang="en-US" sz="2550" dirty="0">
                <a:latin typeface="Times New Roman" panose="02020603050405020304" pitchFamily="18" charset="0"/>
              </a:rPr>
              <a:t>    I have already said, that the price of money borrowed, is regulated like the price of all other merchandize, by the proportion of the money at market with the demand for it: thus, when there are many borrowers who are in want of money, the interest of money rises; when there are many possessors who are ready to lend, it falls. It is therefore an error to believe that the interest of money in trade ought to be fixed by the laws of princes. It has a current price fixed like that of all other merchandize. This price varies a little, according to the greater or less security which the lender has; but on equal security, he ought to raise and fall his price in proportion to the abundance of the demand, and the law no more ought to fix the interest of money than it ought to regulate the price of any other merchandizes which have a currency in trade.</a:t>
            </a:r>
          </a:p>
          <a:p>
            <a:pPr>
              <a:buFont typeface="Times New Roman" panose="02020603050405020304" pitchFamily="18" charset="0"/>
              <a:buNone/>
            </a:pPr>
            <a:endParaRPr lang="en-US" altLang="en-US" sz="2400" dirty="0"/>
          </a:p>
          <a:p>
            <a:pPr>
              <a:buFont typeface="Times New Roman" panose="02020603050405020304" pitchFamily="18" charset="0"/>
              <a:buNone/>
            </a:pPr>
            <a:endParaRPr lang="en-US"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A19DDB6-64C0-4B36-B422-B26ED428F307}"/>
              </a:ext>
            </a:extLst>
          </p:cNvPr>
          <p:cNvSpPr>
            <a:spLocks noGrp="1" noChangeArrowheads="1"/>
          </p:cNvSpPr>
          <p:nvPr>
            <p:ph type="title"/>
          </p:nvPr>
        </p:nvSpPr>
        <p:spPr>
          <a:xfrm>
            <a:off x="111579" y="0"/>
            <a:ext cx="12004221" cy="704850"/>
          </a:xfrm>
          <a:noFill/>
          <a:ln/>
        </p:spPr>
        <p:txBody>
          <a:bodyPr/>
          <a:lstStyle/>
          <a:p>
            <a:pPr algn="ctr"/>
            <a:r>
              <a:rPr lang="en-US" altLang="en-US" i="0" dirty="0">
                <a:latin typeface="Calisto MT" panose="02040603050505030304" pitchFamily="18" charset="0"/>
              </a:rPr>
              <a:t>Who Were They?</a:t>
            </a:r>
          </a:p>
        </p:txBody>
      </p:sp>
      <p:sp>
        <p:nvSpPr>
          <p:cNvPr id="6147" name="Rectangle 3">
            <a:extLst>
              <a:ext uri="{FF2B5EF4-FFF2-40B4-BE49-F238E27FC236}">
                <a16:creationId xmlns:a16="http://schemas.microsoft.com/office/drawing/2014/main" id="{D03B883B-E639-4843-82DE-4EAFC0C7F177}"/>
              </a:ext>
            </a:extLst>
          </p:cNvPr>
          <p:cNvSpPr>
            <a:spLocks noGrp="1" noChangeArrowheads="1"/>
          </p:cNvSpPr>
          <p:nvPr>
            <p:ph type="body" idx="1"/>
          </p:nvPr>
        </p:nvSpPr>
        <p:spPr>
          <a:xfrm>
            <a:off x="1524000" y="1066800"/>
            <a:ext cx="10591800" cy="1524000"/>
          </a:xfrm>
          <a:noFill/>
          <a:ln/>
        </p:spPr>
        <p:txBody>
          <a:bodyPr/>
          <a:lstStyle/>
          <a:p>
            <a:r>
              <a:rPr lang="en-US" altLang="en-US" sz="2400" u="sng" dirty="0"/>
              <a:t>François Quesnay</a:t>
            </a:r>
            <a:r>
              <a:rPr lang="en-US" altLang="en-US" sz="2400" dirty="0"/>
              <a:t> (1694-1774) - Leader of the school and inventor of the </a:t>
            </a:r>
            <a:r>
              <a:rPr lang="en-US" altLang="en-US" sz="2400" i="1" dirty="0"/>
              <a:t>Tableau </a:t>
            </a:r>
            <a:r>
              <a:rPr lang="en-US" altLang="en-US" sz="2400" i="1" dirty="0" err="1"/>
              <a:t>économique</a:t>
            </a:r>
            <a:r>
              <a:rPr lang="en-US" altLang="en-US" sz="2400" dirty="0"/>
              <a:t>. Came to economics in his 60s, after serving as physician to King Louis XV at Versailles and writing in medicine, biology, and philosophy</a:t>
            </a:r>
          </a:p>
        </p:txBody>
      </p:sp>
      <p:pic>
        <p:nvPicPr>
          <p:cNvPr id="3" name="Picture 2">
            <a:extLst>
              <a:ext uri="{FF2B5EF4-FFF2-40B4-BE49-F238E27FC236}">
                <a16:creationId xmlns:a16="http://schemas.microsoft.com/office/drawing/2014/main" id="{DF0400F9-6A16-4A80-9B7B-59247C46E2A1}"/>
              </a:ext>
            </a:extLst>
          </p:cNvPr>
          <p:cNvPicPr>
            <a:picLocks noChangeAspect="1"/>
          </p:cNvPicPr>
          <p:nvPr/>
        </p:nvPicPr>
        <p:blipFill>
          <a:blip r:embed="rId2"/>
          <a:stretch>
            <a:fillRect/>
          </a:stretch>
        </p:blipFill>
        <p:spPr>
          <a:xfrm>
            <a:off x="111579" y="1066800"/>
            <a:ext cx="1471246" cy="1524000"/>
          </a:xfrm>
          <a:prstGeom prst="rect">
            <a:avLst/>
          </a:prstGeom>
        </p:spPr>
      </p:pic>
      <p:sp>
        <p:nvSpPr>
          <p:cNvPr id="6" name="TextBox 5">
            <a:extLst>
              <a:ext uri="{FF2B5EF4-FFF2-40B4-BE49-F238E27FC236}">
                <a16:creationId xmlns:a16="http://schemas.microsoft.com/office/drawing/2014/main" id="{44D3498F-D0F8-4DEB-9392-9CA191114F4B}"/>
              </a:ext>
            </a:extLst>
          </p:cNvPr>
          <p:cNvSpPr txBox="1"/>
          <p:nvPr/>
        </p:nvSpPr>
        <p:spPr>
          <a:xfrm>
            <a:off x="147069" y="2667000"/>
            <a:ext cx="8989558" cy="83099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Times New Roman" panose="02020603050405020304" pitchFamily="18" charset="0"/>
              <a:buChar char="•"/>
              <a:tabLst/>
              <a:defRPr/>
            </a:pPr>
            <a:r>
              <a:rPr kumimoji="0" lang="en-US" altLang="en-US" sz="2400" b="0" i="0" u="sng" strike="noStrike" kern="1200" cap="none" spc="0" normalizeH="0" baseline="0" noProof="0" dirty="0">
                <a:ln>
                  <a:noFill/>
                </a:ln>
                <a:solidFill>
                  <a:srgbClr val="FFFFFF"/>
                </a:solidFill>
                <a:effectLst/>
                <a:uLnTx/>
                <a:uFillTx/>
                <a:latin typeface="Arial"/>
                <a:ea typeface="+mn-ea"/>
                <a:cs typeface="+mn-cs"/>
              </a:rPr>
              <a:t>Victor </a:t>
            </a:r>
            <a:r>
              <a:rPr kumimoji="0" lang="en-US" altLang="en-US" sz="2400" b="0" i="0" u="sng" strike="noStrike" kern="1200" cap="none" spc="0" normalizeH="0" baseline="0" noProof="0" dirty="0" err="1">
                <a:ln>
                  <a:noFill/>
                </a:ln>
                <a:solidFill>
                  <a:srgbClr val="FFFFFF"/>
                </a:solidFill>
                <a:effectLst/>
                <a:uLnTx/>
                <a:uFillTx/>
                <a:latin typeface="Arial"/>
                <a:ea typeface="+mn-ea"/>
                <a:cs typeface="+mn-cs"/>
              </a:rPr>
              <a:t>Riqueti</a:t>
            </a:r>
            <a:r>
              <a:rPr kumimoji="0" lang="en-US" altLang="en-US" sz="2400" b="0" i="0" u="sng" strike="noStrike" kern="1200" cap="none" spc="0" normalizeH="0" baseline="0" noProof="0" dirty="0">
                <a:ln>
                  <a:noFill/>
                </a:ln>
                <a:solidFill>
                  <a:srgbClr val="FFFFFF"/>
                </a:solidFill>
                <a:effectLst/>
                <a:uLnTx/>
                <a:uFillTx/>
                <a:latin typeface="Arial"/>
                <a:ea typeface="+mn-ea"/>
                <a:cs typeface="+mn-cs"/>
              </a:rPr>
              <a:t>, Marquis de Mirabeau</a:t>
            </a:r>
            <a:r>
              <a:rPr kumimoji="0" lang="en-US" altLang="en-US" sz="2400" b="0" i="0" u="none" strike="noStrike" kern="1200" cap="none" spc="0" normalizeH="0" baseline="0" noProof="0" dirty="0">
                <a:ln>
                  <a:noFill/>
                </a:ln>
                <a:solidFill>
                  <a:srgbClr val="FFFFFF"/>
                </a:solidFill>
                <a:effectLst/>
                <a:uLnTx/>
                <a:uFillTx/>
                <a:latin typeface="Arial"/>
                <a:ea typeface="+mn-ea"/>
                <a:cs typeface="+mn-cs"/>
              </a:rPr>
              <a:t> (1715-1789) – Quesnay’s first disciple. Wrote </a:t>
            </a:r>
            <a:r>
              <a:rPr kumimoji="0" lang="en-US" altLang="en-US" sz="2400" b="0" i="1" u="none" strike="noStrike" kern="1200" cap="none" spc="0" normalizeH="0" baseline="0" noProof="0" dirty="0">
                <a:ln>
                  <a:noFill/>
                </a:ln>
                <a:solidFill>
                  <a:srgbClr val="FFFFFF"/>
                </a:solidFill>
                <a:effectLst/>
                <a:uLnTx/>
                <a:uFillTx/>
                <a:latin typeface="Arial"/>
                <a:ea typeface="+mn-ea"/>
                <a:cs typeface="+mn-cs"/>
              </a:rPr>
              <a:t>Explication du Tableau </a:t>
            </a:r>
            <a:r>
              <a:rPr kumimoji="0" lang="en-US" altLang="en-US" sz="2400" b="0" i="1" u="none" strike="noStrike" kern="1200" cap="none" spc="0" normalizeH="0" baseline="0" noProof="0" dirty="0" err="1">
                <a:ln>
                  <a:noFill/>
                </a:ln>
                <a:solidFill>
                  <a:srgbClr val="FFFFFF"/>
                </a:solidFill>
                <a:effectLst/>
                <a:uLnTx/>
                <a:uFillTx/>
                <a:latin typeface="Arial"/>
                <a:ea typeface="+mn-ea"/>
                <a:cs typeface="+mn-cs"/>
              </a:rPr>
              <a:t>économique</a:t>
            </a:r>
            <a:r>
              <a:rPr kumimoji="0" lang="en-US" altLang="en-US" sz="2400" b="0" i="0" u="none" strike="noStrike" kern="1200" cap="none" spc="0" normalizeH="0" baseline="0" noProof="0" dirty="0">
                <a:ln>
                  <a:noFill/>
                </a:ln>
                <a:solidFill>
                  <a:srgbClr val="FFFFFF"/>
                </a:solidFill>
                <a:effectLst/>
                <a:uLnTx/>
                <a:uFillTx/>
                <a:latin typeface="Arial"/>
                <a:ea typeface="+mn-ea"/>
                <a:cs typeface="+mn-cs"/>
              </a:rPr>
              <a:t> (1759)</a:t>
            </a:r>
          </a:p>
        </p:txBody>
      </p:sp>
      <p:pic>
        <p:nvPicPr>
          <p:cNvPr id="5" name="Picture 4">
            <a:extLst>
              <a:ext uri="{FF2B5EF4-FFF2-40B4-BE49-F238E27FC236}">
                <a16:creationId xmlns:a16="http://schemas.microsoft.com/office/drawing/2014/main" id="{4181E97E-0E76-4A90-8F07-2DF65BBF42B1}"/>
              </a:ext>
            </a:extLst>
          </p:cNvPr>
          <p:cNvPicPr>
            <a:picLocks noChangeAspect="1"/>
          </p:cNvPicPr>
          <p:nvPr/>
        </p:nvPicPr>
        <p:blipFill>
          <a:blip r:embed="rId3"/>
          <a:stretch>
            <a:fillRect/>
          </a:stretch>
        </p:blipFill>
        <p:spPr>
          <a:xfrm>
            <a:off x="9296400" y="2275702"/>
            <a:ext cx="1447800" cy="1298495"/>
          </a:xfrm>
          <a:prstGeom prst="rect">
            <a:avLst/>
          </a:prstGeom>
        </p:spPr>
      </p:pic>
      <p:sp>
        <p:nvSpPr>
          <p:cNvPr id="10" name="TextBox 9">
            <a:extLst>
              <a:ext uri="{FF2B5EF4-FFF2-40B4-BE49-F238E27FC236}">
                <a16:creationId xmlns:a16="http://schemas.microsoft.com/office/drawing/2014/main" id="{FFE1550F-B45D-42DD-BC9E-EE49693B2BAA}"/>
              </a:ext>
            </a:extLst>
          </p:cNvPr>
          <p:cNvSpPr txBox="1"/>
          <p:nvPr/>
        </p:nvSpPr>
        <p:spPr>
          <a:xfrm>
            <a:off x="1676294" y="3530356"/>
            <a:ext cx="10287106" cy="156966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Times New Roman" panose="02020603050405020304" pitchFamily="18" charset="0"/>
              <a:buChar char="•"/>
              <a:tabLst/>
              <a:defRPr/>
            </a:pPr>
            <a:r>
              <a:rPr kumimoji="0" lang="en-US" altLang="en-US" sz="2400" b="0" i="0" u="sng" strike="noStrike" kern="1200" cap="none" spc="0" normalizeH="0" baseline="0" noProof="0" dirty="0">
                <a:ln>
                  <a:noFill/>
                </a:ln>
                <a:solidFill>
                  <a:srgbClr val="FFFFFF"/>
                </a:solidFill>
                <a:effectLst/>
                <a:uLnTx/>
                <a:uFillTx/>
                <a:latin typeface="Arial"/>
                <a:ea typeface="+mn-ea"/>
                <a:cs typeface="+mn-cs"/>
              </a:rPr>
              <a:t>Pierre Samuel du Pont de Nemours</a:t>
            </a:r>
            <a:r>
              <a:rPr kumimoji="0" lang="en-US" altLang="en-US" sz="2400" b="0" i="0" u="none" strike="noStrike" kern="1200" cap="none" spc="0" normalizeH="0" baseline="0" noProof="0" dirty="0">
                <a:ln>
                  <a:noFill/>
                </a:ln>
                <a:solidFill>
                  <a:srgbClr val="FFFFFF"/>
                </a:solidFill>
                <a:effectLst/>
                <a:uLnTx/>
                <a:uFillTx/>
                <a:latin typeface="Arial"/>
                <a:ea typeface="+mn-ea"/>
                <a:cs typeface="+mn-cs"/>
              </a:rPr>
              <a:t> (1739-1817) Editor of school’s journal and published </a:t>
            </a:r>
            <a:r>
              <a:rPr kumimoji="0" lang="en-US" altLang="en-US" sz="2400" b="0" i="1" u="none" strike="noStrike" kern="1200" cap="none" spc="0" normalizeH="0" baseline="0" noProof="0" dirty="0">
                <a:ln>
                  <a:noFill/>
                </a:ln>
                <a:solidFill>
                  <a:srgbClr val="FFFFFF"/>
                </a:solidFill>
                <a:effectLst/>
                <a:uLnTx/>
                <a:uFillTx/>
                <a:latin typeface="Arial"/>
                <a:ea typeface="+mn-ea"/>
                <a:cs typeface="+mn-cs"/>
              </a:rPr>
              <a:t>La </a:t>
            </a:r>
            <a:r>
              <a:rPr kumimoji="0" lang="en-US" altLang="en-US" sz="2400" b="0" i="1" u="none" strike="noStrike" kern="1200" cap="none" spc="0" normalizeH="0" baseline="0" noProof="0" dirty="0" err="1">
                <a:ln>
                  <a:noFill/>
                </a:ln>
                <a:solidFill>
                  <a:srgbClr val="FFFFFF"/>
                </a:solidFill>
                <a:effectLst/>
                <a:uLnTx/>
                <a:uFillTx/>
                <a:latin typeface="Arial"/>
                <a:ea typeface="+mn-ea"/>
                <a:cs typeface="+mn-cs"/>
              </a:rPr>
              <a:t>Physiocratie</a:t>
            </a:r>
            <a:r>
              <a:rPr kumimoji="0" lang="en-US" altLang="en-US" sz="2400" b="0" i="0" u="none" strike="noStrike" kern="1200" cap="none" spc="0" normalizeH="0" baseline="0" noProof="0" dirty="0">
                <a:ln>
                  <a:noFill/>
                </a:ln>
                <a:solidFill>
                  <a:srgbClr val="FFFFFF"/>
                </a:solidFill>
                <a:effectLst/>
                <a:uLnTx/>
                <a:uFillTx/>
                <a:latin typeface="Arial"/>
                <a:ea typeface="+mn-ea"/>
                <a:cs typeface="+mn-cs"/>
              </a:rPr>
              <a:t> (1767). During the French Revolution, he  moved to U.S., and his son, a chemist, founded a major corporation that continues today.</a:t>
            </a:r>
          </a:p>
        </p:txBody>
      </p:sp>
      <p:pic>
        <p:nvPicPr>
          <p:cNvPr id="9" name="Picture 8">
            <a:extLst>
              <a:ext uri="{FF2B5EF4-FFF2-40B4-BE49-F238E27FC236}">
                <a16:creationId xmlns:a16="http://schemas.microsoft.com/office/drawing/2014/main" id="{8E4021F9-F82F-4D8E-ADE2-899198F4055C}"/>
              </a:ext>
            </a:extLst>
          </p:cNvPr>
          <p:cNvPicPr>
            <a:picLocks noChangeAspect="1"/>
          </p:cNvPicPr>
          <p:nvPr/>
        </p:nvPicPr>
        <p:blipFill>
          <a:blip r:embed="rId4"/>
          <a:stretch>
            <a:fillRect/>
          </a:stretch>
        </p:blipFill>
        <p:spPr>
          <a:xfrm>
            <a:off x="439042" y="3574197"/>
            <a:ext cx="1241239" cy="1302603"/>
          </a:xfrm>
          <a:prstGeom prst="rect">
            <a:avLst/>
          </a:prstGeom>
        </p:spPr>
      </p:pic>
      <p:sp>
        <p:nvSpPr>
          <p:cNvPr id="16" name="TextBox 15">
            <a:extLst>
              <a:ext uri="{FF2B5EF4-FFF2-40B4-BE49-F238E27FC236}">
                <a16:creationId xmlns:a16="http://schemas.microsoft.com/office/drawing/2014/main" id="{DE47C2A2-E875-4461-B31F-1D781CBFF5D1}"/>
              </a:ext>
            </a:extLst>
          </p:cNvPr>
          <p:cNvSpPr txBox="1"/>
          <p:nvPr/>
        </p:nvSpPr>
        <p:spPr>
          <a:xfrm>
            <a:off x="147069" y="5094152"/>
            <a:ext cx="9123235" cy="120032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Times New Roman" panose="02020603050405020304" pitchFamily="18" charset="0"/>
              <a:buChar char="•"/>
              <a:tabLst/>
              <a:defRPr/>
            </a:pPr>
            <a:r>
              <a:rPr kumimoji="0" lang="en-US" altLang="en-US" sz="2400" b="0" i="0" u="sng" strike="noStrike" kern="1200" cap="none" spc="0" normalizeH="0" baseline="0" noProof="0" dirty="0">
                <a:ln>
                  <a:noFill/>
                </a:ln>
                <a:solidFill>
                  <a:srgbClr val="FFFFFF"/>
                </a:solidFill>
                <a:effectLst/>
                <a:uLnTx/>
                <a:uFillTx/>
                <a:latin typeface="Arial"/>
                <a:ea typeface="+mn-ea"/>
                <a:cs typeface="+mn-cs"/>
              </a:rPr>
              <a:t>Anne Robert Jacques Turgot</a:t>
            </a:r>
            <a:r>
              <a:rPr kumimoji="0" lang="en-US" altLang="en-US" sz="2400" b="0" i="0" u="none" strike="noStrike" kern="1200" cap="none" spc="0" normalizeH="0" baseline="0" noProof="0" dirty="0">
                <a:ln>
                  <a:noFill/>
                </a:ln>
                <a:solidFill>
                  <a:srgbClr val="FFFFFF"/>
                </a:solidFill>
                <a:effectLst/>
                <a:uLnTx/>
                <a:uFillTx/>
                <a:latin typeface="Arial"/>
                <a:ea typeface="+mn-ea"/>
                <a:cs typeface="+mn-cs"/>
              </a:rPr>
              <a:t> (1727-81) Not fully a Physiocrat, but defended and popularized their doctrines and implemented them as </a:t>
            </a:r>
            <a:r>
              <a:rPr kumimoji="0" lang="en-US" altLang="en-US" sz="2400" b="0" i="0" u="none" strike="noStrike" kern="1200" cap="none" spc="0" normalizeH="0" baseline="0" noProof="0" dirty="0" err="1">
                <a:ln>
                  <a:noFill/>
                </a:ln>
                <a:solidFill>
                  <a:srgbClr val="FFFFFF"/>
                </a:solidFill>
                <a:effectLst/>
                <a:uLnTx/>
                <a:uFillTx/>
                <a:latin typeface="Arial"/>
                <a:ea typeface="+mn-ea"/>
                <a:cs typeface="+mn-cs"/>
              </a:rPr>
              <a:t>as</a:t>
            </a:r>
            <a:r>
              <a:rPr kumimoji="0" lang="en-US" altLang="en-US" sz="2400" b="0" i="0" u="none" strike="noStrike" kern="1200" cap="none" spc="0" normalizeH="0" baseline="0" noProof="0" dirty="0">
                <a:ln>
                  <a:noFill/>
                </a:ln>
                <a:solidFill>
                  <a:srgbClr val="FFFFFF"/>
                </a:solidFill>
                <a:effectLst/>
                <a:uLnTx/>
                <a:uFillTx/>
                <a:latin typeface="Arial"/>
                <a:ea typeface="+mn-ea"/>
                <a:cs typeface="+mn-cs"/>
              </a:rPr>
              <a:t> Finance Minister, 1774-76.</a:t>
            </a:r>
          </a:p>
        </p:txBody>
      </p:sp>
      <p:pic>
        <p:nvPicPr>
          <p:cNvPr id="15" name="Picture 14">
            <a:extLst>
              <a:ext uri="{FF2B5EF4-FFF2-40B4-BE49-F238E27FC236}">
                <a16:creationId xmlns:a16="http://schemas.microsoft.com/office/drawing/2014/main" id="{6B1D8995-F559-40B8-8EC6-757C114C9375}"/>
              </a:ext>
            </a:extLst>
          </p:cNvPr>
          <p:cNvPicPr>
            <a:picLocks noChangeAspect="1"/>
          </p:cNvPicPr>
          <p:nvPr/>
        </p:nvPicPr>
        <p:blipFill>
          <a:blip r:embed="rId5"/>
          <a:stretch>
            <a:fillRect/>
          </a:stretch>
        </p:blipFill>
        <p:spPr>
          <a:xfrm>
            <a:off x="9601200" y="4991877"/>
            <a:ext cx="1200329" cy="1200329"/>
          </a:xfrm>
          <a:prstGeom prst="rect">
            <a:avLst/>
          </a:prstGeom>
        </p:spPr>
      </p:pic>
    </p:spTree>
    <p:extLst>
      <p:ext uri="{BB962C8B-B14F-4D97-AF65-F5344CB8AC3E}">
        <p14:creationId xmlns:p14="http://schemas.microsoft.com/office/powerpoint/2010/main" val="39650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61A8CCC-C76D-45DD-BAE5-7292300C5C2B}"/>
              </a:ext>
            </a:extLst>
          </p:cNvPr>
          <p:cNvSpPr>
            <a:spLocks noGrp="1" noChangeArrowheads="1"/>
          </p:cNvSpPr>
          <p:nvPr>
            <p:ph type="title"/>
          </p:nvPr>
        </p:nvSpPr>
        <p:spPr>
          <a:xfrm>
            <a:off x="228600" y="0"/>
            <a:ext cx="11811000" cy="704850"/>
          </a:xfrm>
          <a:noFill/>
          <a:ln/>
        </p:spPr>
        <p:txBody>
          <a:bodyPr/>
          <a:lstStyle/>
          <a:p>
            <a:pPr algn="ctr"/>
            <a:r>
              <a:rPr lang="en-US" altLang="en-US" i="0" dirty="0">
                <a:latin typeface="Calisto MT" panose="02040603050505030304" pitchFamily="18" charset="0"/>
              </a:rPr>
              <a:t>Significance</a:t>
            </a:r>
          </a:p>
        </p:txBody>
      </p:sp>
      <p:sp>
        <p:nvSpPr>
          <p:cNvPr id="7171" name="Rectangle 3">
            <a:extLst>
              <a:ext uri="{FF2B5EF4-FFF2-40B4-BE49-F238E27FC236}">
                <a16:creationId xmlns:a16="http://schemas.microsoft.com/office/drawing/2014/main" id="{75114668-9111-4F7E-BE96-A9A73D430D59}"/>
              </a:ext>
            </a:extLst>
          </p:cNvPr>
          <p:cNvSpPr>
            <a:spLocks noGrp="1" noChangeArrowheads="1"/>
          </p:cNvSpPr>
          <p:nvPr>
            <p:ph type="body" idx="1"/>
          </p:nvPr>
        </p:nvSpPr>
        <p:spPr>
          <a:xfrm>
            <a:off x="990600" y="990600"/>
            <a:ext cx="9448800" cy="5562600"/>
          </a:xfrm>
          <a:noFill/>
          <a:ln/>
        </p:spPr>
        <p:txBody>
          <a:bodyPr/>
          <a:lstStyle/>
          <a:p>
            <a:pPr>
              <a:lnSpc>
                <a:spcPct val="90000"/>
              </a:lnSpc>
            </a:pPr>
            <a:r>
              <a:rPr lang="en-US" altLang="en-US" sz="2800" dirty="0"/>
              <a:t>First school of economists</a:t>
            </a:r>
          </a:p>
          <a:p>
            <a:pPr>
              <a:lnSpc>
                <a:spcPct val="90000"/>
              </a:lnSpc>
            </a:pPr>
            <a:r>
              <a:rPr lang="en-US" altLang="en-US" sz="2800" dirty="0"/>
              <a:t>Policy</a:t>
            </a:r>
          </a:p>
          <a:p>
            <a:pPr lvl="1">
              <a:lnSpc>
                <a:spcPct val="90000"/>
              </a:lnSpc>
            </a:pPr>
            <a:r>
              <a:rPr lang="en-US" altLang="en-US" dirty="0"/>
              <a:t>Brief impact  (Turgot, Fin. Min., 1774-76)</a:t>
            </a:r>
          </a:p>
          <a:p>
            <a:pPr lvl="1">
              <a:lnSpc>
                <a:spcPct val="90000"/>
              </a:lnSpc>
            </a:pPr>
            <a:r>
              <a:rPr lang="en-US" altLang="en-US" dirty="0"/>
              <a:t>Laissez faire rooted in natural law</a:t>
            </a:r>
          </a:p>
          <a:p>
            <a:pPr lvl="1">
              <a:lnSpc>
                <a:spcPct val="90000"/>
              </a:lnSpc>
            </a:pPr>
            <a:r>
              <a:rPr lang="en-US" altLang="en-US" dirty="0"/>
              <a:t>Single tax on agricultural rents</a:t>
            </a:r>
          </a:p>
          <a:p>
            <a:pPr lvl="1">
              <a:lnSpc>
                <a:spcPct val="90000"/>
              </a:lnSpc>
            </a:pPr>
            <a:r>
              <a:rPr lang="en-US" altLang="en-US" dirty="0"/>
              <a:t>Defense of usury</a:t>
            </a:r>
          </a:p>
          <a:p>
            <a:pPr>
              <a:lnSpc>
                <a:spcPct val="90000"/>
              </a:lnSpc>
            </a:pPr>
            <a:r>
              <a:rPr lang="en-US" altLang="en-US" sz="2800" dirty="0"/>
              <a:t>Theory (Tableau </a:t>
            </a:r>
            <a:r>
              <a:rPr lang="en-US" altLang="en-US" sz="2800" dirty="0" err="1"/>
              <a:t>Economique</a:t>
            </a:r>
            <a:r>
              <a:rPr lang="en-US" altLang="en-US" sz="2800" dirty="0"/>
              <a:t>)</a:t>
            </a:r>
          </a:p>
          <a:p>
            <a:pPr lvl="1">
              <a:lnSpc>
                <a:spcPct val="90000"/>
              </a:lnSpc>
            </a:pPr>
            <a:r>
              <a:rPr lang="en-US" altLang="en-US" dirty="0"/>
              <a:t>Wealth = consumables</a:t>
            </a:r>
          </a:p>
          <a:p>
            <a:pPr lvl="1">
              <a:lnSpc>
                <a:spcPct val="90000"/>
              </a:lnSpc>
            </a:pPr>
            <a:r>
              <a:rPr lang="en-US" altLang="en-US" dirty="0"/>
              <a:t>Importance of domestic trade</a:t>
            </a:r>
          </a:p>
          <a:p>
            <a:pPr lvl="1">
              <a:lnSpc>
                <a:spcPct val="90000"/>
              </a:lnSpc>
            </a:pPr>
            <a:r>
              <a:rPr lang="en-US" altLang="en-US" dirty="0"/>
              <a:t>Circular flow concept (Marx, Keynes, Leontief)</a:t>
            </a:r>
          </a:p>
          <a:p>
            <a:pPr lvl="1">
              <a:lnSpc>
                <a:spcPct val="90000"/>
              </a:lnSpc>
            </a:pPr>
            <a:r>
              <a:rPr lang="en-US" altLang="en-US" dirty="0"/>
              <a:t>Analysis of productive/unproductive classes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up)">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up)">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up)">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up)">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up)">
                                      <p:cBhvr>
                                        <p:cTn id="27" dur="5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wipe(up)">
                                      <p:cBhvr>
                                        <p:cTn id="32" dur="500"/>
                                        <p:tgtEl>
                                          <p:spTgt spid="7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wipe(up)">
                                      <p:cBhvr>
                                        <p:cTn id="37" dur="500"/>
                                        <p:tgtEl>
                                          <p:spTgt spid="71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wipe(up)">
                                      <p:cBhvr>
                                        <p:cTn id="42" dur="500"/>
                                        <p:tgtEl>
                                          <p:spTgt spid="71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wipe(up)">
                                      <p:cBhvr>
                                        <p:cTn id="47" dur="500"/>
                                        <p:tgtEl>
                                          <p:spTgt spid="71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wipe(up)">
                                      <p:cBhvr>
                                        <p:cTn id="52" dur="500"/>
                                        <p:tgtEl>
                                          <p:spTgt spid="717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wipe(up)">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1BE5296C-420C-4D79-9D26-825BCF546C6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4" y="152401"/>
            <a:ext cx="5081587"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a:extLst>
              <a:ext uri="{FF2B5EF4-FFF2-40B4-BE49-F238E27FC236}">
                <a16:creationId xmlns:a16="http://schemas.microsoft.com/office/drawing/2014/main" id="{F94F364D-6A37-49D0-8057-8A2853ED540B}"/>
              </a:ext>
            </a:extLst>
          </p:cNvPr>
          <p:cNvSpPr>
            <a:spLocks noChangeArrowheads="1"/>
          </p:cNvSpPr>
          <p:nvPr/>
        </p:nvSpPr>
        <p:spPr bwMode="auto">
          <a:xfrm>
            <a:off x="1828800" y="1524001"/>
            <a:ext cx="3276600" cy="347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sz="3200" dirty="0">
                <a:solidFill>
                  <a:srgbClr val="FFFFFF"/>
                </a:solidFill>
              </a:rPr>
              <a:t>“</a:t>
            </a:r>
            <a:r>
              <a:rPr lang="en-US" altLang="en-US" sz="3200" i="1" dirty="0">
                <a:solidFill>
                  <a:srgbClr val="FFFFFF"/>
                </a:solidFill>
              </a:rPr>
              <a:t>Incontestably the most brilliant idea of which political economy had hitherto been guilty</a:t>
            </a:r>
            <a:r>
              <a:rPr lang="en-US" altLang="en-US" sz="3200" dirty="0">
                <a:solidFill>
                  <a:srgbClr val="FFFFFF"/>
                </a:solidFill>
              </a:rPr>
              <a:t>.”</a:t>
            </a:r>
            <a:br>
              <a:rPr lang="en-US" altLang="en-US" sz="2800" dirty="0">
                <a:solidFill>
                  <a:srgbClr val="FFFFFF"/>
                </a:solidFill>
              </a:rPr>
            </a:br>
            <a:r>
              <a:rPr lang="en-US" altLang="en-US" sz="2800" dirty="0">
                <a:solidFill>
                  <a:srgbClr val="FFFFFF"/>
                </a:solidFill>
              </a:rPr>
              <a:t>                Karl Marx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A379258-0FF8-44D2-B9F4-B8F710C1C984}"/>
              </a:ext>
            </a:extLst>
          </p:cNvPr>
          <p:cNvGraphicFramePr>
            <a:graphicFrameLocks noGrp="1"/>
          </p:cNvGraphicFramePr>
          <p:nvPr>
            <p:extLst>
              <p:ext uri="{D42A27DB-BD31-4B8C-83A1-F6EECF244321}">
                <p14:modId xmlns:p14="http://schemas.microsoft.com/office/powerpoint/2010/main" val="1503713820"/>
              </p:ext>
            </p:extLst>
          </p:nvPr>
        </p:nvGraphicFramePr>
        <p:xfrm>
          <a:off x="2438400" y="4876800"/>
          <a:ext cx="7620000" cy="914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7592526"/>
                    </a:ext>
                  </a:extLst>
                </a:gridCol>
                <a:gridCol w="1524000">
                  <a:extLst>
                    <a:ext uri="{9D8B030D-6E8A-4147-A177-3AD203B41FA5}">
                      <a16:colId xmlns:a16="http://schemas.microsoft.com/office/drawing/2014/main" val="1444229889"/>
                    </a:ext>
                  </a:extLst>
                </a:gridCol>
                <a:gridCol w="1524000">
                  <a:extLst>
                    <a:ext uri="{9D8B030D-6E8A-4147-A177-3AD203B41FA5}">
                      <a16:colId xmlns:a16="http://schemas.microsoft.com/office/drawing/2014/main" val="3650838434"/>
                    </a:ext>
                  </a:extLst>
                </a:gridCol>
                <a:gridCol w="1524000">
                  <a:extLst>
                    <a:ext uri="{9D8B030D-6E8A-4147-A177-3AD203B41FA5}">
                      <a16:colId xmlns:a16="http://schemas.microsoft.com/office/drawing/2014/main" val="291277152"/>
                    </a:ext>
                  </a:extLst>
                </a:gridCol>
                <a:gridCol w="1524000">
                  <a:extLst>
                    <a:ext uri="{9D8B030D-6E8A-4147-A177-3AD203B41FA5}">
                      <a16:colId xmlns:a16="http://schemas.microsoft.com/office/drawing/2014/main" val="170157580"/>
                    </a:ext>
                  </a:extLst>
                </a:gridCol>
              </a:tblGrid>
              <a:tr h="609600">
                <a:tc>
                  <a:txBody>
                    <a:bodyPr/>
                    <a:lstStyle/>
                    <a:p>
                      <a:pPr algn="ctr"/>
                      <a:r>
                        <a:rPr lang="en-US" dirty="0"/>
                        <a:t>Food</a:t>
                      </a:r>
                    </a:p>
                  </a:txBody>
                  <a:tcPr anchor="ctr">
                    <a:solidFill>
                      <a:schemeClr val="tx1"/>
                    </a:solidFill>
                  </a:tcPr>
                </a:tc>
                <a:tc>
                  <a:txBody>
                    <a:bodyPr/>
                    <a:lstStyle/>
                    <a:p>
                      <a:pPr algn="ctr"/>
                      <a:r>
                        <a:rPr lang="en-US" dirty="0"/>
                        <a:t>Food</a:t>
                      </a:r>
                    </a:p>
                  </a:txBody>
                  <a:tcPr anchor="ctr">
                    <a:solidFill>
                      <a:schemeClr val="tx1"/>
                    </a:solidFill>
                  </a:tcPr>
                </a:tc>
                <a:tc>
                  <a:txBody>
                    <a:bodyPr/>
                    <a:lstStyle/>
                    <a:p>
                      <a:pPr algn="ctr"/>
                      <a:r>
                        <a:rPr lang="en-US" dirty="0"/>
                        <a:t>Food</a:t>
                      </a:r>
                    </a:p>
                  </a:txBody>
                  <a:tcPr anchor="ctr">
                    <a:solidFill>
                      <a:schemeClr val="tx1"/>
                    </a:solidFill>
                  </a:tcPr>
                </a:tc>
                <a:tc>
                  <a:txBody>
                    <a:bodyPr/>
                    <a:lstStyle/>
                    <a:p>
                      <a:pPr algn="ctr"/>
                      <a:r>
                        <a:rPr lang="en-US" dirty="0"/>
                        <a:t>Agricultural Raw Materials</a:t>
                      </a:r>
                    </a:p>
                  </a:txBody>
                  <a:tcPr anchor="ctr">
                    <a:solidFill>
                      <a:schemeClr val="tx1"/>
                    </a:solidFill>
                  </a:tcPr>
                </a:tc>
                <a:tc>
                  <a:txBody>
                    <a:bodyPr/>
                    <a:lstStyle/>
                    <a:p>
                      <a:pPr algn="ctr"/>
                      <a:r>
                        <a:rPr lang="en-US" dirty="0"/>
                        <a:t>Artisan Raw Materials</a:t>
                      </a:r>
                    </a:p>
                  </a:txBody>
                  <a:tcPr anchor="ctr">
                    <a:solidFill>
                      <a:schemeClr val="tx1"/>
                    </a:solidFill>
                  </a:tcPr>
                </a:tc>
                <a:extLst>
                  <a:ext uri="{0D108BD9-81ED-4DB2-BD59-A6C34878D82A}">
                    <a16:rowId xmlns:a16="http://schemas.microsoft.com/office/drawing/2014/main" val="2521365705"/>
                  </a:ext>
                </a:extLst>
              </a:tr>
            </a:tbl>
          </a:graphicData>
        </a:graphic>
      </p:graphicFrame>
      <p:sp>
        <p:nvSpPr>
          <p:cNvPr id="3" name="TextBox 2">
            <a:extLst>
              <a:ext uri="{FF2B5EF4-FFF2-40B4-BE49-F238E27FC236}">
                <a16:creationId xmlns:a16="http://schemas.microsoft.com/office/drawing/2014/main" id="{C1085B73-C70C-430D-93E4-9ACB351CDCE3}"/>
              </a:ext>
            </a:extLst>
          </p:cNvPr>
          <p:cNvSpPr txBox="1"/>
          <p:nvPr/>
        </p:nvSpPr>
        <p:spPr>
          <a:xfrm>
            <a:off x="3525498" y="5791200"/>
            <a:ext cx="6075702" cy="461665"/>
          </a:xfrm>
          <a:prstGeom prst="rect">
            <a:avLst/>
          </a:prstGeom>
          <a:noFill/>
        </p:spPr>
        <p:txBody>
          <a:bodyPr wrap="none" rtlCol="0">
            <a:spAutoFit/>
          </a:bodyPr>
          <a:lstStyle/>
          <a:p>
            <a:r>
              <a:rPr lang="en-US" b="1" dirty="0">
                <a:solidFill>
                  <a:srgbClr val="FFC000"/>
                </a:solidFill>
                <a:latin typeface="+mj-lt"/>
              </a:rPr>
              <a:t>Farmers / “Husbandmen” / “Cultivators”</a:t>
            </a:r>
          </a:p>
        </p:txBody>
      </p:sp>
      <p:sp>
        <p:nvSpPr>
          <p:cNvPr id="5" name="TextBox 4">
            <a:extLst>
              <a:ext uri="{FF2B5EF4-FFF2-40B4-BE49-F238E27FC236}">
                <a16:creationId xmlns:a16="http://schemas.microsoft.com/office/drawing/2014/main" id="{EBC26485-2D70-4F2D-A7A5-F1AA492F7754}"/>
              </a:ext>
            </a:extLst>
          </p:cNvPr>
          <p:cNvSpPr txBox="1"/>
          <p:nvPr/>
        </p:nvSpPr>
        <p:spPr>
          <a:xfrm>
            <a:off x="7581900" y="1235078"/>
            <a:ext cx="4191000" cy="461665"/>
          </a:xfrm>
          <a:prstGeom prst="rect">
            <a:avLst/>
          </a:prstGeom>
          <a:noFill/>
        </p:spPr>
        <p:txBody>
          <a:bodyPr wrap="square">
            <a:spAutoFit/>
          </a:bodyPr>
          <a:lstStyle/>
          <a:p>
            <a:pPr algn="r"/>
            <a:r>
              <a:rPr lang="en-US" b="1" dirty="0">
                <a:solidFill>
                  <a:srgbClr val="FFC000"/>
                </a:solidFill>
                <a:latin typeface="Arial"/>
              </a:rPr>
              <a:t>Manufacturers / “Artisans”</a:t>
            </a:r>
            <a:endParaRPr lang="en-US" b="1" dirty="0"/>
          </a:p>
        </p:txBody>
      </p:sp>
      <p:graphicFrame>
        <p:nvGraphicFramePr>
          <p:cNvPr id="6" name="Table 6">
            <a:extLst>
              <a:ext uri="{FF2B5EF4-FFF2-40B4-BE49-F238E27FC236}">
                <a16:creationId xmlns:a16="http://schemas.microsoft.com/office/drawing/2014/main" id="{52672D60-453D-4D67-8303-2C2AA89DC624}"/>
              </a:ext>
            </a:extLst>
          </p:cNvPr>
          <p:cNvGraphicFramePr>
            <a:graphicFrameLocks noGrp="1"/>
          </p:cNvGraphicFramePr>
          <p:nvPr>
            <p:extLst>
              <p:ext uri="{D42A27DB-BD31-4B8C-83A1-F6EECF244321}">
                <p14:modId xmlns:p14="http://schemas.microsoft.com/office/powerpoint/2010/main" val="3586803222"/>
              </p:ext>
            </p:extLst>
          </p:nvPr>
        </p:nvGraphicFramePr>
        <p:xfrm>
          <a:off x="7924800" y="1795780"/>
          <a:ext cx="3505200" cy="6400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23769340"/>
                    </a:ext>
                  </a:extLst>
                </a:gridCol>
                <a:gridCol w="1752600">
                  <a:extLst>
                    <a:ext uri="{9D8B030D-6E8A-4147-A177-3AD203B41FA5}">
                      <a16:colId xmlns:a16="http://schemas.microsoft.com/office/drawing/2014/main" val="2527817270"/>
                    </a:ext>
                  </a:extLst>
                </a:gridCol>
              </a:tblGrid>
              <a:tr h="370840">
                <a:tc>
                  <a:txBody>
                    <a:bodyPr/>
                    <a:lstStyle/>
                    <a:p>
                      <a:pPr algn="ctr"/>
                      <a:r>
                        <a:rPr lang="en-US" dirty="0"/>
                        <a:t>Luxury Goods</a:t>
                      </a:r>
                    </a:p>
                  </a:txBody>
                  <a:tcPr anchor="ctr">
                    <a:solidFill>
                      <a:schemeClr val="tx2"/>
                    </a:solidFill>
                  </a:tcPr>
                </a:tc>
                <a:tc>
                  <a:txBody>
                    <a:bodyPr/>
                    <a:lstStyle/>
                    <a:p>
                      <a:pPr algn="ctr"/>
                      <a:r>
                        <a:rPr lang="en-US" dirty="0"/>
                        <a:t>Agricultural Tools</a:t>
                      </a:r>
                    </a:p>
                  </a:txBody>
                  <a:tcPr>
                    <a:solidFill>
                      <a:schemeClr val="tx2"/>
                    </a:solidFill>
                  </a:tcPr>
                </a:tc>
                <a:extLst>
                  <a:ext uri="{0D108BD9-81ED-4DB2-BD59-A6C34878D82A}">
                    <a16:rowId xmlns:a16="http://schemas.microsoft.com/office/drawing/2014/main" val="2345807004"/>
                  </a:ext>
                </a:extLst>
              </a:tr>
            </a:tbl>
          </a:graphicData>
        </a:graphic>
      </p:graphicFrame>
      <p:sp>
        <p:nvSpPr>
          <p:cNvPr id="9" name="TextBox 8">
            <a:extLst>
              <a:ext uri="{FF2B5EF4-FFF2-40B4-BE49-F238E27FC236}">
                <a16:creationId xmlns:a16="http://schemas.microsoft.com/office/drawing/2014/main" id="{E4611A31-4E13-4995-B4EF-4C83820E51A5}"/>
              </a:ext>
            </a:extLst>
          </p:cNvPr>
          <p:cNvSpPr txBox="1"/>
          <p:nvPr/>
        </p:nvSpPr>
        <p:spPr>
          <a:xfrm>
            <a:off x="474424" y="1219200"/>
            <a:ext cx="3962400" cy="461665"/>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rial"/>
                <a:ea typeface="+mn-ea"/>
                <a:cs typeface="+mn-cs"/>
              </a:rPr>
              <a:t>Landlords / “Proprietors”</a:t>
            </a:r>
            <a:endParaRPr kumimoji="0" lang="en-US" sz="2400" b="1" i="0" u="none" strike="noStrike" kern="1200" cap="none" spc="0" normalizeH="0" baseline="0" noProof="0" dirty="0">
              <a:ln>
                <a:noFill/>
              </a:ln>
              <a:solidFill>
                <a:srgbClr val="000000"/>
              </a:solidFill>
              <a:effectLst/>
              <a:uLnTx/>
              <a:uFillTx/>
              <a:ea typeface="+mn-ea"/>
              <a:cs typeface="+mn-cs"/>
            </a:endParaRPr>
          </a:p>
        </p:txBody>
      </p:sp>
      <p:cxnSp>
        <p:nvCxnSpPr>
          <p:cNvPr id="11" name="Straight Arrow Connector 10">
            <a:extLst>
              <a:ext uri="{FF2B5EF4-FFF2-40B4-BE49-F238E27FC236}">
                <a16:creationId xmlns:a16="http://schemas.microsoft.com/office/drawing/2014/main" id="{84677694-25C3-4078-AF7C-72AD9FC1BF3C}"/>
              </a:ext>
            </a:extLst>
          </p:cNvPr>
          <p:cNvCxnSpPr/>
          <p:nvPr/>
        </p:nvCxnSpPr>
        <p:spPr bwMode="auto">
          <a:xfrm flipH="1" flipV="1">
            <a:off x="2133600" y="2057400"/>
            <a:ext cx="1066800" cy="2667000"/>
          </a:xfrm>
          <a:prstGeom prst="straightConnector1">
            <a:avLst/>
          </a:prstGeom>
          <a:solidFill>
            <a:schemeClr val="accent1"/>
          </a:solidFill>
          <a:ln w="50800" cap="flat" cmpd="sng" algn="ctr">
            <a:solidFill>
              <a:srgbClr val="FFFF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ED1E7674-D74F-4361-864E-8C91C2EA5EC3}"/>
              </a:ext>
            </a:extLst>
          </p:cNvPr>
          <p:cNvCxnSpPr/>
          <p:nvPr/>
        </p:nvCxnSpPr>
        <p:spPr bwMode="auto">
          <a:xfrm flipH="1" flipV="1">
            <a:off x="3581400" y="2021533"/>
            <a:ext cx="1066800" cy="2667000"/>
          </a:xfrm>
          <a:prstGeom prst="straightConnector1">
            <a:avLst/>
          </a:prstGeom>
          <a:solidFill>
            <a:schemeClr val="accent1"/>
          </a:solidFill>
          <a:ln w="50800" cap="flat" cmpd="sng" algn="ctr">
            <a:solidFill>
              <a:srgbClr val="FFFF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E42E81D3-9BA1-481C-93D2-05A7462EC012}"/>
              </a:ext>
            </a:extLst>
          </p:cNvPr>
          <p:cNvCxnSpPr/>
          <p:nvPr/>
        </p:nvCxnSpPr>
        <p:spPr bwMode="auto">
          <a:xfrm flipV="1">
            <a:off x="3810000" y="1981200"/>
            <a:ext cx="3810000" cy="40333"/>
          </a:xfrm>
          <a:prstGeom prst="straightConnector1">
            <a:avLst/>
          </a:prstGeom>
          <a:solidFill>
            <a:schemeClr val="accent1"/>
          </a:solidFill>
          <a:ln w="50800" cap="flat" cmpd="sng" algn="ctr">
            <a:solidFill>
              <a:srgbClr val="FFFF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F2C65D70-C89E-41C2-AA50-63811C746167}"/>
              </a:ext>
            </a:extLst>
          </p:cNvPr>
          <p:cNvCxnSpPr/>
          <p:nvPr/>
        </p:nvCxnSpPr>
        <p:spPr bwMode="auto">
          <a:xfrm flipH="1" flipV="1">
            <a:off x="4191000" y="2209800"/>
            <a:ext cx="3962400" cy="76200"/>
          </a:xfrm>
          <a:prstGeom prst="straightConnector1">
            <a:avLst/>
          </a:prstGeom>
          <a:solidFill>
            <a:schemeClr val="accent1"/>
          </a:solidFill>
          <a:ln w="50800" cap="flat" cmpd="sng" algn="ctr">
            <a:solidFill>
              <a:srgbClr val="FFFF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49C2AB41-8089-476E-8BF9-B7E20D00C884}"/>
              </a:ext>
            </a:extLst>
          </p:cNvPr>
          <p:cNvSpPr txBox="1"/>
          <p:nvPr/>
        </p:nvSpPr>
        <p:spPr>
          <a:xfrm>
            <a:off x="2323140" y="2949553"/>
            <a:ext cx="2135521" cy="461665"/>
          </a:xfrm>
          <a:prstGeom prst="rect">
            <a:avLst/>
          </a:prstGeom>
          <a:solidFill>
            <a:schemeClr val="tx1"/>
          </a:solidFill>
        </p:spPr>
        <p:txBody>
          <a:bodyPr wrap="none" rtlCol="0">
            <a:spAutoFit/>
          </a:bodyPr>
          <a:lstStyle/>
          <a:p>
            <a:r>
              <a:rPr lang="en-US" dirty="0">
                <a:solidFill>
                  <a:srgbClr val="FFFFFF"/>
                </a:solidFill>
                <a:latin typeface="Arial" panose="020B0604020202020204" pitchFamily="34" charset="0"/>
                <a:cs typeface="Arial" panose="020B0604020202020204" pitchFamily="34" charset="0"/>
              </a:rPr>
              <a:t>Rent Payment</a:t>
            </a:r>
          </a:p>
        </p:txBody>
      </p:sp>
      <p:cxnSp>
        <p:nvCxnSpPr>
          <p:cNvPr id="19" name="Straight Arrow Connector 18">
            <a:extLst>
              <a:ext uri="{FF2B5EF4-FFF2-40B4-BE49-F238E27FC236}">
                <a16:creationId xmlns:a16="http://schemas.microsoft.com/office/drawing/2014/main" id="{5E928F37-7D41-450E-B877-F96E5B168CC8}"/>
              </a:ext>
            </a:extLst>
          </p:cNvPr>
          <p:cNvCxnSpPr/>
          <p:nvPr/>
        </p:nvCxnSpPr>
        <p:spPr bwMode="auto">
          <a:xfrm flipV="1">
            <a:off x="9220200" y="2590800"/>
            <a:ext cx="762000" cy="2209800"/>
          </a:xfrm>
          <a:prstGeom prst="straightConnector1">
            <a:avLst/>
          </a:prstGeom>
          <a:solidFill>
            <a:schemeClr val="accent1"/>
          </a:solidFill>
          <a:ln w="50800" cap="flat" cmpd="sng" algn="ctr">
            <a:solidFill>
              <a:srgbClr val="FFFF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E45C5497-FF22-435D-A729-14020B9F51E6}"/>
              </a:ext>
            </a:extLst>
          </p:cNvPr>
          <p:cNvCxnSpPr/>
          <p:nvPr/>
        </p:nvCxnSpPr>
        <p:spPr bwMode="auto">
          <a:xfrm flipH="1">
            <a:off x="9677400" y="2667000"/>
            <a:ext cx="762000" cy="2133600"/>
          </a:xfrm>
          <a:prstGeom prst="straightConnector1">
            <a:avLst/>
          </a:prstGeom>
          <a:solidFill>
            <a:schemeClr val="accent1"/>
          </a:solidFill>
          <a:ln w="50800" cap="flat" cmpd="sng" algn="ctr">
            <a:solidFill>
              <a:srgbClr val="FFFF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a:extLst>
              <a:ext uri="{FF2B5EF4-FFF2-40B4-BE49-F238E27FC236}">
                <a16:creationId xmlns:a16="http://schemas.microsoft.com/office/drawing/2014/main" id="{A2FB8045-4760-4F6D-8E41-DC9E058F9E81}"/>
              </a:ext>
            </a:extLst>
          </p:cNvPr>
          <p:cNvSpPr txBox="1"/>
          <p:nvPr/>
        </p:nvSpPr>
        <p:spPr>
          <a:xfrm>
            <a:off x="76200" y="152400"/>
            <a:ext cx="11963400" cy="523220"/>
          </a:xfrm>
          <a:prstGeom prst="rect">
            <a:avLst/>
          </a:prstGeom>
          <a:noFill/>
        </p:spPr>
        <p:txBody>
          <a:bodyPr wrap="square" rtlCol="0">
            <a:spAutoFit/>
          </a:bodyPr>
          <a:lstStyle/>
          <a:p>
            <a:pPr algn="ctr"/>
            <a:r>
              <a:rPr lang="en-US" sz="2800" dirty="0">
                <a:solidFill>
                  <a:srgbClr val="FFFFFF"/>
                </a:solidFill>
                <a:latin typeface="Calisto MT" panose="02040603050505030304" pitchFamily="18" charset="0"/>
              </a:rPr>
              <a:t>Social Classes, Production, and Exchange</a:t>
            </a:r>
          </a:p>
        </p:txBody>
      </p:sp>
    </p:spTree>
    <p:extLst>
      <p:ext uri="{BB962C8B-B14F-4D97-AF65-F5344CB8AC3E}">
        <p14:creationId xmlns:p14="http://schemas.microsoft.com/office/powerpoint/2010/main" val="14079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A379258-0FF8-44D2-B9F4-B8F710C1C984}"/>
              </a:ext>
            </a:extLst>
          </p:cNvPr>
          <p:cNvGraphicFramePr>
            <a:graphicFrameLocks noGrp="1"/>
          </p:cNvGraphicFramePr>
          <p:nvPr>
            <p:extLst>
              <p:ext uri="{D42A27DB-BD31-4B8C-83A1-F6EECF244321}">
                <p14:modId xmlns:p14="http://schemas.microsoft.com/office/powerpoint/2010/main" val="3514771183"/>
              </p:ext>
            </p:extLst>
          </p:nvPr>
        </p:nvGraphicFramePr>
        <p:xfrm>
          <a:off x="4191000" y="4579005"/>
          <a:ext cx="4572000" cy="914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7592526"/>
                    </a:ext>
                  </a:extLst>
                </a:gridCol>
                <a:gridCol w="1524000">
                  <a:extLst>
                    <a:ext uri="{9D8B030D-6E8A-4147-A177-3AD203B41FA5}">
                      <a16:colId xmlns:a16="http://schemas.microsoft.com/office/drawing/2014/main" val="291277152"/>
                    </a:ext>
                  </a:extLst>
                </a:gridCol>
                <a:gridCol w="1524000">
                  <a:extLst>
                    <a:ext uri="{9D8B030D-6E8A-4147-A177-3AD203B41FA5}">
                      <a16:colId xmlns:a16="http://schemas.microsoft.com/office/drawing/2014/main" val="170157580"/>
                    </a:ext>
                  </a:extLst>
                </a:gridCol>
              </a:tblGrid>
              <a:tr h="609600">
                <a:tc>
                  <a:txBody>
                    <a:bodyPr/>
                    <a:lstStyle/>
                    <a:p>
                      <a:pPr algn="ctr"/>
                      <a:r>
                        <a:rPr lang="en-US" dirty="0"/>
                        <a:t>Food</a:t>
                      </a:r>
                    </a:p>
                  </a:txBody>
                  <a:tcPr anchor="ctr">
                    <a:solidFill>
                      <a:schemeClr val="tx1"/>
                    </a:solidFill>
                  </a:tcPr>
                </a:tc>
                <a:tc>
                  <a:txBody>
                    <a:bodyPr/>
                    <a:lstStyle/>
                    <a:p>
                      <a:pPr algn="ctr"/>
                      <a:r>
                        <a:rPr lang="en-US" dirty="0"/>
                        <a:t>Agricultural Raw Materials</a:t>
                      </a:r>
                    </a:p>
                  </a:txBody>
                  <a:tcPr anchor="ctr">
                    <a:solidFill>
                      <a:schemeClr val="tx1"/>
                    </a:solidFill>
                  </a:tcPr>
                </a:tc>
                <a:tc>
                  <a:txBody>
                    <a:bodyPr/>
                    <a:lstStyle/>
                    <a:p>
                      <a:pPr algn="ctr"/>
                      <a:r>
                        <a:rPr lang="en-US" dirty="0"/>
                        <a:t>Agricultural Tools</a:t>
                      </a:r>
                    </a:p>
                  </a:txBody>
                  <a:tcPr anchor="ctr">
                    <a:solidFill>
                      <a:schemeClr val="tx1"/>
                    </a:solidFill>
                  </a:tcPr>
                </a:tc>
                <a:extLst>
                  <a:ext uri="{0D108BD9-81ED-4DB2-BD59-A6C34878D82A}">
                    <a16:rowId xmlns:a16="http://schemas.microsoft.com/office/drawing/2014/main" val="2521365705"/>
                  </a:ext>
                </a:extLst>
              </a:tr>
            </a:tbl>
          </a:graphicData>
        </a:graphic>
      </p:graphicFrame>
      <p:sp>
        <p:nvSpPr>
          <p:cNvPr id="3" name="TextBox 2">
            <a:extLst>
              <a:ext uri="{FF2B5EF4-FFF2-40B4-BE49-F238E27FC236}">
                <a16:creationId xmlns:a16="http://schemas.microsoft.com/office/drawing/2014/main" id="{C1085B73-C70C-430D-93E4-9ACB351CDCE3}"/>
              </a:ext>
            </a:extLst>
          </p:cNvPr>
          <p:cNvSpPr txBox="1"/>
          <p:nvPr/>
        </p:nvSpPr>
        <p:spPr>
          <a:xfrm>
            <a:off x="4724400" y="5791200"/>
            <a:ext cx="3913251" cy="461665"/>
          </a:xfrm>
          <a:prstGeom prst="rect">
            <a:avLst/>
          </a:prstGeom>
          <a:noFill/>
        </p:spPr>
        <p:txBody>
          <a:bodyPr wrap="none" rtlCol="0">
            <a:spAutoFit/>
          </a:bodyPr>
          <a:lstStyle/>
          <a:p>
            <a:r>
              <a:rPr lang="en-US" b="1" dirty="0">
                <a:solidFill>
                  <a:srgbClr val="FFC000"/>
                </a:solidFill>
                <a:latin typeface="+mj-lt"/>
              </a:rPr>
              <a:t>Farmers / “Husbandmen”</a:t>
            </a:r>
          </a:p>
        </p:txBody>
      </p:sp>
      <p:sp>
        <p:nvSpPr>
          <p:cNvPr id="5" name="TextBox 4">
            <a:extLst>
              <a:ext uri="{FF2B5EF4-FFF2-40B4-BE49-F238E27FC236}">
                <a16:creationId xmlns:a16="http://schemas.microsoft.com/office/drawing/2014/main" id="{EBC26485-2D70-4F2D-A7A5-F1AA492F7754}"/>
              </a:ext>
            </a:extLst>
          </p:cNvPr>
          <p:cNvSpPr txBox="1"/>
          <p:nvPr/>
        </p:nvSpPr>
        <p:spPr>
          <a:xfrm>
            <a:off x="7467600" y="1147885"/>
            <a:ext cx="4191000" cy="461665"/>
          </a:xfrm>
          <a:prstGeom prst="rect">
            <a:avLst/>
          </a:prstGeom>
          <a:noFill/>
        </p:spPr>
        <p:txBody>
          <a:bodyPr wrap="square">
            <a:spAutoFit/>
          </a:bodyPr>
          <a:lstStyle/>
          <a:p>
            <a:pPr algn="r"/>
            <a:r>
              <a:rPr lang="en-US" b="1" dirty="0">
                <a:solidFill>
                  <a:srgbClr val="FFC000"/>
                </a:solidFill>
                <a:latin typeface="Arial"/>
              </a:rPr>
              <a:t>Manufacturers / “Artisans”</a:t>
            </a:r>
            <a:endParaRPr lang="en-US" b="1" dirty="0"/>
          </a:p>
        </p:txBody>
      </p:sp>
      <p:graphicFrame>
        <p:nvGraphicFramePr>
          <p:cNvPr id="6" name="Table 6">
            <a:extLst>
              <a:ext uri="{FF2B5EF4-FFF2-40B4-BE49-F238E27FC236}">
                <a16:creationId xmlns:a16="http://schemas.microsoft.com/office/drawing/2014/main" id="{52672D60-453D-4D67-8303-2C2AA89DC624}"/>
              </a:ext>
            </a:extLst>
          </p:cNvPr>
          <p:cNvGraphicFramePr>
            <a:graphicFrameLocks noGrp="1"/>
          </p:cNvGraphicFramePr>
          <p:nvPr>
            <p:extLst>
              <p:ext uri="{D42A27DB-BD31-4B8C-83A1-F6EECF244321}">
                <p14:modId xmlns:p14="http://schemas.microsoft.com/office/powerpoint/2010/main" val="3979385579"/>
              </p:ext>
            </p:extLst>
          </p:nvPr>
        </p:nvGraphicFramePr>
        <p:xfrm>
          <a:off x="8229600" y="1795780"/>
          <a:ext cx="3200400" cy="6400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23769340"/>
                    </a:ext>
                  </a:extLst>
                </a:gridCol>
                <a:gridCol w="1752600">
                  <a:extLst>
                    <a:ext uri="{9D8B030D-6E8A-4147-A177-3AD203B41FA5}">
                      <a16:colId xmlns:a16="http://schemas.microsoft.com/office/drawing/2014/main" val="2527817270"/>
                    </a:ext>
                  </a:extLst>
                </a:gridCol>
              </a:tblGrid>
              <a:tr h="370840">
                <a:tc>
                  <a:txBody>
                    <a:bodyPr/>
                    <a:lstStyle/>
                    <a:p>
                      <a:pPr algn="ctr"/>
                      <a:r>
                        <a:rPr lang="en-US" dirty="0"/>
                        <a:t>Food</a:t>
                      </a:r>
                    </a:p>
                  </a:txBody>
                  <a:tcPr anchor="ctr">
                    <a:solidFill>
                      <a:schemeClr val="tx2"/>
                    </a:solidFill>
                  </a:tcPr>
                </a:tc>
                <a:tc>
                  <a:txBody>
                    <a:bodyPr/>
                    <a:lstStyle/>
                    <a:p>
                      <a:pPr algn="ctr"/>
                      <a:r>
                        <a:rPr lang="en-US" dirty="0"/>
                        <a:t>Artisan Raw Materials</a:t>
                      </a:r>
                    </a:p>
                  </a:txBody>
                  <a:tcPr>
                    <a:solidFill>
                      <a:schemeClr val="tx2"/>
                    </a:solidFill>
                  </a:tcPr>
                </a:tc>
                <a:extLst>
                  <a:ext uri="{0D108BD9-81ED-4DB2-BD59-A6C34878D82A}">
                    <a16:rowId xmlns:a16="http://schemas.microsoft.com/office/drawing/2014/main" val="2345807004"/>
                  </a:ext>
                </a:extLst>
              </a:tr>
            </a:tbl>
          </a:graphicData>
        </a:graphic>
      </p:graphicFrame>
      <p:sp>
        <p:nvSpPr>
          <p:cNvPr id="9" name="TextBox 8">
            <a:extLst>
              <a:ext uri="{FF2B5EF4-FFF2-40B4-BE49-F238E27FC236}">
                <a16:creationId xmlns:a16="http://schemas.microsoft.com/office/drawing/2014/main" id="{E4611A31-4E13-4995-B4EF-4C83820E51A5}"/>
              </a:ext>
            </a:extLst>
          </p:cNvPr>
          <p:cNvSpPr txBox="1"/>
          <p:nvPr/>
        </p:nvSpPr>
        <p:spPr>
          <a:xfrm>
            <a:off x="474424" y="1219200"/>
            <a:ext cx="3962400" cy="461665"/>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rial"/>
                <a:ea typeface="+mn-ea"/>
                <a:cs typeface="+mn-cs"/>
              </a:rPr>
              <a:t>Landlords / “Proprietors”</a:t>
            </a:r>
            <a:endParaRPr kumimoji="0" lang="en-US" sz="2400" b="1" i="0" u="none" strike="noStrike" kern="1200" cap="none" spc="0" normalizeH="0" baseline="0" noProof="0" dirty="0">
              <a:ln>
                <a:noFill/>
              </a:ln>
              <a:solidFill>
                <a:srgbClr val="000000"/>
              </a:solidFill>
              <a:effectLst/>
              <a:uLnTx/>
              <a:uFillTx/>
              <a:ea typeface="+mn-ea"/>
              <a:cs typeface="+mn-cs"/>
            </a:endParaRPr>
          </a:p>
        </p:txBody>
      </p:sp>
      <p:sp>
        <p:nvSpPr>
          <p:cNvPr id="22" name="TextBox 21">
            <a:extLst>
              <a:ext uri="{FF2B5EF4-FFF2-40B4-BE49-F238E27FC236}">
                <a16:creationId xmlns:a16="http://schemas.microsoft.com/office/drawing/2014/main" id="{A2FB8045-4760-4F6D-8E41-DC9E058F9E81}"/>
              </a:ext>
            </a:extLst>
          </p:cNvPr>
          <p:cNvSpPr txBox="1"/>
          <p:nvPr/>
        </p:nvSpPr>
        <p:spPr>
          <a:xfrm>
            <a:off x="76200" y="152400"/>
            <a:ext cx="11963400" cy="523220"/>
          </a:xfrm>
          <a:prstGeom prst="rect">
            <a:avLst/>
          </a:prstGeom>
          <a:noFill/>
        </p:spPr>
        <p:txBody>
          <a:bodyPr wrap="square" rtlCol="0">
            <a:spAutoFit/>
          </a:bodyPr>
          <a:lstStyle/>
          <a:p>
            <a:pPr algn="ctr"/>
            <a:r>
              <a:rPr lang="en-US" sz="2800" dirty="0">
                <a:solidFill>
                  <a:srgbClr val="FFFFFF"/>
                </a:solidFill>
                <a:latin typeface="Calisto MT" panose="02040603050505030304" pitchFamily="18" charset="0"/>
              </a:rPr>
              <a:t>After Exchange – Basis for New Production</a:t>
            </a:r>
          </a:p>
        </p:txBody>
      </p:sp>
      <p:graphicFrame>
        <p:nvGraphicFramePr>
          <p:cNvPr id="4" name="Table 3">
            <a:extLst>
              <a:ext uri="{FF2B5EF4-FFF2-40B4-BE49-F238E27FC236}">
                <a16:creationId xmlns:a16="http://schemas.microsoft.com/office/drawing/2014/main" id="{B9B0A100-2F0E-4A4D-80B1-7565DA26E9E3}"/>
              </a:ext>
            </a:extLst>
          </p:cNvPr>
          <p:cNvGraphicFramePr>
            <a:graphicFrameLocks noGrp="1"/>
          </p:cNvGraphicFramePr>
          <p:nvPr>
            <p:extLst>
              <p:ext uri="{D42A27DB-BD31-4B8C-83A1-F6EECF244321}">
                <p14:modId xmlns:p14="http://schemas.microsoft.com/office/powerpoint/2010/main" val="1546029118"/>
              </p:ext>
            </p:extLst>
          </p:nvPr>
        </p:nvGraphicFramePr>
        <p:xfrm>
          <a:off x="990600" y="1939736"/>
          <a:ext cx="3200400" cy="6451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502163023"/>
                    </a:ext>
                  </a:extLst>
                </a:gridCol>
                <a:gridCol w="1752600">
                  <a:extLst>
                    <a:ext uri="{9D8B030D-6E8A-4147-A177-3AD203B41FA5}">
                      <a16:colId xmlns:a16="http://schemas.microsoft.com/office/drawing/2014/main" val="86393329"/>
                    </a:ext>
                  </a:extLst>
                </a:gridCol>
              </a:tblGrid>
              <a:tr h="645160">
                <a:tc>
                  <a:txBody>
                    <a:bodyPr/>
                    <a:lstStyle/>
                    <a:p>
                      <a:pPr algn="ctr"/>
                      <a:r>
                        <a:rPr lang="en-US" dirty="0"/>
                        <a:t>Food</a:t>
                      </a:r>
                    </a:p>
                  </a:txBody>
                  <a:tcPr anchor="ctr">
                    <a:solidFill>
                      <a:schemeClr val="tx2"/>
                    </a:solidFill>
                  </a:tcPr>
                </a:tc>
                <a:tc>
                  <a:txBody>
                    <a:bodyPr/>
                    <a:lstStyle/>
                    <a:p>
                      <a:pPr algn="ctr"/>
                      <a:r>
                        <a:rPr lang="en-US" dirty="0"/>
                        <a:t>Luxury </a:t>
                      </a:r>
                      <a:br>
                        <a:rPr lang="en-US" dirty="0"/>
                      </a:br>
                      <a:r>
                        <a:rPr lang="en-US" dirty="0"/>
                        <a:t>Goods</a:t>
                      </a:r>
                    </a:p>
                  </a:txBody>
                  <a:tcPr>
                    <a:solidFill>
                      <a:schemeClr val="tx2"/>
                    </a:solidFill>
                  </a:tcPr>
                </a:tc>
                <a:extLst>
                  <a:ext uri="{0D108BD9-81ED-4DB2-BD59-A6C34878D82A}">
                    <a16:rowId xmlns:a16="http://schemas.microsoft.com/office/drawing/2014/main" val="3162794753"/>
                  </a:ext>
                </a:extLst>
              </a:tr>
            </a:tbl>
          </a:graphicData>
        </a:graphic>
      </p:graphicFrame>
    </p:spTree>
    <p:extLst>
      <p:ext uri="{BB962C8B-B14F-4D97-AF65-F5344CB8AC3E}">
        <p14:creationId xmlns:p14="http://schemas.microsoft.com/office/powerpoint/2010/main" val="181629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A379258-0FF8-44D2-B9F4-B8F710C1C984}"/>
              </a:ext>
            </a:extLst>
          </p:cNvPr>
          <p:cNvGraphicFramePr>
            <a:graphicFrameLocks noGrp="1"/>
          </p:cNvGraphicFramePr>
          <p:nvPr/>
        </p:nvGraphicFramePr>
        <p:xfrm>
          <a:off x="2438400" y="4876800"/>
          <a:ext cx="7620000" cy="914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7592526"/>
                    </a:ext>
                  </a:extLst>
                </a:gridCol>
                <a:gridCol w="1524000">
                  <a:extLst>
                    <a:ext uri="{9D8B030D-6E8A-4147-A177-3AD203B41FA5}">
                      <a16:colId xmlns:a16="http://schemas.microsoft.com/office/drawing/2014/main" val="1444229889"/>
                    </a:ext>
                  </a:extLst>
                </a:gridCol>
                <a:gridCol w="1524000">
                  <a:extLst>
                    <a:ext uri="{9D8B030D-6E8A-4147-A177-3AD203B41FA5}">
                      <a16:colId xmlns:a16="http://schemas.microsoft.com/office/drawing/2014/main" val="3650838434"/>
                    </a:ext>
                  </a:extLst>
                </a:gridCol>
                <a:gridCol w="1524000">
                  <a:extLst>
                    <a:ext uri="{9D8B030D-6E8A-4147-A177-3AD203B41FA5}">
                      <a16:colId xmlns:a16="http://schemas.microsoft.com/office/drawing/2014/main" val="291277152"/>
                    </a:ext>
                  </a:extLst>
                </a:gridCol>
                <a:gridCol w="1524000">
                  <a:extLst>
                    <a:ext uri="{9D8B030D-6E8A-4147-A177-3AD203B41FA5}">
                      <a16:colId xmlns:a16="http://schemas.microsoft.com/office/drawing/2014/main" val="170157580"/>
                    </a:ext>
                  </a:extLst>
                </a:gridCol>
              </a:tblGrid>
              <a:tr h="609600">
                <a:tc>
                  <a:txBody>
                    <a:bodyPr/>
                    <a:lstStyle/>
                    <a:p>
                      <a:pPr algn="ctr"/>
                      <a:r>
                        <a:rPr lang="en-US" dirty="0"/>
                        <a:t>Food</a:t>
                      </a:r>
                    </a:p>
                  </a:txBody>
                  <a:tcPr anchor="ctr">
                    <a:solidFill>
                      <a:schemeClr val="tx1"/>
                    </a:solidFill>
                  </a:tcPr>
                </a:tc>
                <a:tc>
                  <a:txBody>
                    <a:bodyPr/>
                    <a:lstStyle/>
                    <a:p>
                      <a:pPr algn="ctr"/>
                      <a:r>
                        <a:rPr lang="en-US" dirty="0"/>
                        <a:t>Food</a:t>
                      </a:r>
                    </a:p>
                  </a:txBody>
                  <a:tcPr anchor="ctr">
                    <a:solidFill>
                      <a:schemeClr val="tx1"/>
                    </a:solidFill>
                  </a:tcPr>
                </a:tc>
                <a:tc>
                  <a:txBody>
                    <a:bodyPr/>
                    <a:lstStyle/>
                    <a:p>
                      <a:pPr algn="ctr"/>
                      <a:r>
                        <a:rPr lang="en-US" dirty="0"/>
                        <a:t>Food</a:t>
                      </a:r>
                    </a:p>
                  </a:txBody>
                  <a:tcPr anchor="ctr">
                    <a:solidFill>
                      <a:schemeClr val="tx1"/>
                    </a:solidFill>
                  </a:tcPr>
                </a:tc>
                <a:tc>
                  <a:txBody>
                    <a:bodyPr/>
                    <a:lstStyle/>
                    <a:p>
                      <a:pPr algn="ctr"/>
                      <a:r>
                        <a:rPr lang="en-US" dirty="0"/>
                        <a:t>Agricultural Raw Materials</a:t>
                      </a:r>
                    </a:p>
                  </a:txBody>
                  <a:tcPr anchor="ctr">
                    <a:solidFill>
                      <a:schemeClr val="tx1"/>
                    </a:solidFill>
                  </a:tcPr>
                </a:tc>
                <a:tc>
                  <a:txBody>
                    <a:bodyPr/>
                    <a:lstStyle/>
                    <a:p>
                      <a:pPr algn="ctr"/>
                      <a:r>
                        <a:rPr lang="en-US" dirty="0"/>
                        <a:t>Artisan Raw Materials</a:t>
                      </a:r>
                    </a:p>
                  </a:txBody>
                  <a:tcPr anchor="ctr">
                    <a:solidFill>
                      <a:schemeClr val="tx1"/>
                    </a:solidFill>
                  </a:tcPr>
                </a:tc>
                <a:extLst>
                  <a:ext uri="{0D108BD9-81ED-4DB2-BD59-A6C34878D82A}">
                    <a16:rowId xmlns:a16="http://schemas.microsoft.com/office/drawing/2014/main" val="2521365705"/>
                  </a:ext>
                </a:extLst>
              </a:tr>
            </a:tbl>
          </a:graphicData>
        </a:graphic>
      </p:graphicFrame>
      <p:sp>
        <p:nvSpPr>
          <p:cNvPr id="3" name="TextBox 2">
            <a:extLst>
              <a:ext uri="{FF2B5EF4-FFF2-40B4-BE49-F238E27FC236}">
                <a16:creationId xmlns:a16="http://schemas.microsoft.com/office/drawing/2014/main" id="{C1085B73-C70C-430D-93E4-9ACB351CDCE3}"/>
              </a:ext>
            </a:extLst>
          </p:cNvPr>
          <p:cNvSpPr txBox="1"/>
          <p:nvPr/>
        </p:nvSpPr>
        <p:spPr>
          <a:xfrm>
            <a:off x="3525498" y="5791200"/>
            <a:ext cx="6075702" cy="461665"/>
          </a:xfrm>
          <a:prstGeom prst="rect">
            <a:avLst/>
          </a:prstGeom>
          <a:noFill/>
        </p:spPr>
        <p:txBody>
          <a:bodyPr wrap="none" rtlCol="0">
            <a:spAutoFit/>
          </a:bodyPr>
          <a:lstStyle/>
          <a:p>
            <a:r>
              <a:rPr lang="en-US" b="1" dirty="0">
                <a:solidFill>
                  <a:srgbClr val="FFC000"/>
                </a:solidFill>
                <a:latin typeface="+mj-lt"/>
              </a:rPr>
              <a:t>Farmers / “Husbandmen” / “Cultivators”</a:t>
            </a:r>
          </a:p>
        </p:txBody>
      </p:sp>
      <p:sp>
        <p:nvSpPr>
          <p:cNvPr id="5" name="TextBox 4">
            <a:extLst>
              <a:ext uri="{FF2B5EF4-FFF2-40B4-BE49-F238E27FC236}">
                <a16:creationId xmlns:a16="http://schemas.microsoft.com/office/drawing/2014/main" id="{EBC26485-2D70-4F2D-A7A5-F1AA492F7754}"/>
              </a:ext>
            </a:extLst>
          </p:cNvPr>
          <p:cNvSpPr txBox="1"/>
          <p:nvPr/>
        </p:nvSpPr>
        <p:spPr>
          <a:xfrm>
            <a:off x="7581900" y="1235078"/>
            <a:ext cx="4191000" cy="461665"/>
          </a:xfrm>
          <a:prstGeom prst="rect">
            <a:avLst/>
          </a:prstGeom>
          <a:noFill/>
        </p:spPr>
        <p:txBody>
          <a:bodyPr wrap="square">
            <a:spAutoFit/>
          </a:bodyPr>
          <a:lstStyle/>
          <a:p>
            <a:pPr algn="r"/>
            <a:r>
              <a:rPr lang="en-US" b="1" dirty="0">
                <a:solidFill>
                  <a:srgbClr val="FFC000"/>
                </a:solidFill>
                <a:latin typeface="Arial"/>
              </a:rPr>
              <a:t>Manufacturers / “Artisans”</a:t>
            </a:r>
            <a:endParaRPr lang="en-US" b="1" dirty="0"/>
          </a:p>
        </p:txBody>
      </p:sp>
      <p:graphicFrame>
        <p:nvGraphicFramePr>
          <p:cNvPr id="6" name="Table 6">
            <a:extLst>
              <a:ext uri="{FF2B5EF4-FFF2-40B4-BE49-F238E27FC236}">
                <a16:creationId xmlns:a16="http://schemas.microsoft.com/office/drawing/2014/main" id="{52672D60-453D-4D67-8303-2C2AA89DC624}"/>
              </a:ext>
            </a:extLst>
          </p:cNvPr>
          <p:cNvGraphicFramePr>
            <a:graphicFrameLocks noGrp="1"/>
          </p:cNvGraphicFramePr>
          <p:nvPr/>
        </p:nvGraphicFramePr>
        <p:xfrm>
          <a:off x="7924800" y="1795780"/>
          <a:ext cx="3505200" cy="6400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23769340"/>
                    </a:ext>
                  </a:extLst>
                </a:gridCol>
                <a:gridCol w="1752600">
                  <a:extLst>
                    <a:ext uri="{9D8B030D-6E8A-4147-A177-3AD203B41FA5}">
                      <a16:colId xmlns:a16="http://schemas.microsoft.com/office/drawing/2014/main" val="2527817270"/>
                    </a:ext>
                  </a:extLst>
                </a:gridCol>
              </a:tblGrid>
              <a:tr h="370840">
                <a:tc>
                  <a:txBody>
                    <a:bodyPr/>
                    <a:lstStyle/>
                    <a:p>
                      <a:pPr algn="ctr"/>
                      <a:r>
                        <a:rPr lang="en-US" dirty="0"/>
                        <a:t>Luxury Goods</a:t>
                      </a:r>
                    </a:p>
                  </a:txBody>
                  <a:tcPr anchor="ctr">
                    <a:solidFill>
                      <a:schemeClr val="tx2"/>
                    </a:solidFill>
                  </a:tcPr>
                </a:tc>
                <a:tc>
                  <a:txBody>
                    <a:bodyPr/>
                    <a:lstStyle/>
                    <a:p>
                      <a:pPr algn="ctr"/>
                      <a:r>
                        <a:rPr lang="en-US" dirty="0"/>
                        <a:t>Agricultural Tools</a:t>
                      </a:r>
                    </a:p>
                  </a:txBody>
                  <a:tcPr>
                    <a:solidFill>
                      <a:schemeClr val="tx2"/>
                    </a:solidFill>
                  </a:tcPr>
                </a:tc>
                <a:extLst>
                  <a:ext uri="{0D108BD9-81ED-4DB2-BD59-A6C34878D82A}">
                    <a16:rowId xmlns:a16="http://schemas.microsoft.com/office/drawing/2014/main" val="2345807004"/>
                  </a:ext>
                </a:extLst>
              </a:tr>
            </a:tbl>
          </a:graphicData>
        </a:graphic>
      </p:graphicFrame>
      <p:sp>
        <p:nvSpPr>
          <p:cNvPr id="9" name="TextBox 8">
            <a:extLst>
              <a:ext uri="{FF2B5EF4-FFF2-40B4-BE49-F238E27FC236}">
                <a16:creationId xmlns:a16="http://schemas.microsoft.com/office/drawing/2014/main" id="{E4611A31-4E13-4995-B4EF-4C83820E51A5}"/>
              </a:ext>
            </a:extLst>
          </p:cNvPr>
          <p:cNvSpPr txBox="1"/>
          <p:nvPr/>
        </p:nvSpPr>
        <p:spPr>
          <a:xfrm>
            <a:off x="474424" y="1219200"/>
            <a:ext cx="3962400" cy="461665"/>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rial"/>
                <a:ea typeface="+mn-ea"/>
                <a:cs typeface="+mn-cs"/>
              </a:rPr>
              <a:t>Landlords / “Proprietors”</a:t>
            </a:r>
            <a:endParaRPr kumimoji="0" lang="en-US" sz="2400" b="1" i="0" u="none" strike="noStrike" kern="1200" cap="none" spc="0" normalizeH="0" baseline="0" noProof="0" dirty="0">
              <a:ln>
                <a:noFill/>
              </a:ln>
              <a:solidFill>
                <a:srgbClr val="000000"/>
              </a:solidFill>
              <a:effectLst/>
              <a:uLnTx/>
              <a:uFillTx/>
              <a:ea typeface="+mn-ea"/>
              <a:cs typeface="+mn-cs"/>
            </a:endParaRPr>
          </a:p>
        </p:txBody>
      </p:sp>
      <p:sp>
        <p:nvSpPr>
          <p:cNvPr id="22" name="TextBox 21">
            <a:extLst>
              <a:ext uri="{FF2B5EF4-FFF2-40B4-BE49-F238E27FC236}">
                <a16:creationId xmlns:a16="http://schemas.microsoft.com/office/drawing/2014/main" id="{A2FB8045-4760-4F6D-8E41-DC9E058F9E81}"/>
              </a:ext>
            </a:extLst>
          </p:cNvPr>
          <p:cNvSpPr txBox="1"/>
          <p:nvPr/>
        </p:nvSpPr>
        <p:spPr>
          <a:xfrm>
            <a:off x="76200" y="152400"/>
            <a:ext cx="11963400" cy="523220"/>
          </a:xfrm>
          <a:prstGeom prst="rect">
            <a:avLst/>
          </a:prstGeom>
          <a:noFill/>
        </p:spPr>
        <p:txBody>
          <a:bodyPr wrap="square" rtlCol="0">
            <a:spAutoFit/>
          </a:bodyPr>
          <a:lstStyle/>
          <a:p>
            <a:pPr algn="ctr"/>
            <a:r>
              <a:rPr lang="en-US" sz="2800" dirty="0">
                <a:solidFill>
                  <a:srgbClr val="FFFFFF"/>
                </a:solidFill>
                <a:latin typeface="Calisto MT" panose="02040603050505030304" pitchFamily="18" charset="0"/>
              </a:rPr>
              <a:t>After next round of production, back to previous output (steady state)</a:t>
            </a:r>
          </a:p>
        </p:txBody>
      </p:sp>
      <p:sp>
        <p:nvSpPr>
          <p:cNvPr id="4" name="TextBox 3">
            <a:extLst>
              <a:ext uri="{FF2B5EF4-FFF2-40B4-BE49-F238E27FC236}">
                <a16:creationId xmlns:a16="http://schemas.microsoft.com/office/drawing/2014/main" id="{5764AC0B-7BDC-4D4A-AA6B-DBC86C31D134}"/>
              </a:ext>
            </a:extLst>
          </p:cNvPr>
          <p:cNvSpPr txBox="1"/>
          <p:nvPr/>
        </p:nvSpPr>
        <p:spPr>
          <a:xfrm>
            <a:off x="1107418" y="1696743"/>
            <a:ext cx="3139001" cy="892552"/>
          </a:xfrm>
          <a:prstGeom prst="rect">
            <a:avLst/>
          </a:prstGeom>
          <a:noFill/>
        </p:spPr>
        <p:txBody>
          <a:bodyPr wrap="none" rtlCol="0">
            <a:spAutoFit/>
          </a:bodyPr>
          <a:lstStyle/>
          <a:p>
            <a:pPr algn="ctr"/>
            <a:r>
              <a:rPr lang="en-US" sz="2600" dirty="0">
                <a:solidFill>
                  <a:srgbClr val="FFFFFF"/>
                </a:solidFill>
              </a:rPr>
              <a:t>Consumed two boxes,</a:t>
            </a:r>
            <a:br>
              <a:rPr lang="en-US" sz="2600" dirty="0">
                <a:solidFill>
                  <a:srgbClr val="FFFFFF"/>
                </a:solidFill>
              </a:rPr>
            </a:br>
            <a:r>
              <a:rPr lang="en-US" sz="2600" dirty="0">
                <a:solidFill>
                  <a:srgbClr val="FFFFFF"/>
                </a:solidFill>
              </a:rPr>
              <a:t>produced nothing</a:t>
            </a:r>
          </a:p>
        </p:txBody>
      </p:sp>
      <p:sp>
        <p:nvSpPr>
          <p:cNvPr id="18" name="TextBox 17">
            <a:extLst>
              <a:ext uri="{FF2B5EF4-FFF2-40B4-BE49-F238E27FC236}">
                <a16:creationId xmlns:a16="http://schemas.microsoft.com/office/drawing/2014/main" id="{A1FBBB02-77B2-4C6B-8CB4-71CACFB6C3D9}"/>
              </a:ext>
            </a:extLst>
          </p:cNvPr>
          <p:cNvSpPr txBox="1"/>
          <p:nvPr/>
        </p:nvSpPr>
        <p:spPr>
          <a:xfrm>
            <a:off x="7696200" y="2470937"/>
            <a:ext cx="3886200" cy="129266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Consumed two boxes,</a:t>
            </a:r>
            <a:br>
              <a:rPr kumimoji="0" lang="en-US" sz="2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br>
            <a:r>
              <a:rPr kumimoji="0" lang="en-US" sz="2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produced two – no “surplus”</a:t>
            </a:r>
          </a:p>
        </p:txBody>
      </p:sp>
      <p:sp>
        <p:nvSpPr>
          <p:cNvPr id="20" name="TextBox 19">
            <a:extLst>
              <a:ext uri="{FF2B5EF4-FFF2-40B4-BE49-F238E27FC236}">
                <a16:creationId xmlns:a16="http://schemas.microsoft.com/office/drawing/2014/main" id="{9DFDFA09-68CC-4F08-BE77-5078B57E2B40}"/>
              </a:ext>
            </a:extLst>
          </p:cNvPr>
          <p:cNvSpPr txBox="1"/>
          <p:nvPr/>
        </p:nvSpPr>
        <p:spPr>
          <a:xfrm>
            <a:off x="1219200" y="3897635"/>
            <a:ext cx="9982200" cy="89255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Consumed three boxes,</a:t>
            </a:r>
            <a:br>
              <a:rPr kumimoji="0" lang="en-US" sz="2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br>
            <a:r>
              <a:rPr kumimoji="0" lang="en-US" sz="2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produced five – a “surplus” that made it possible to pay rent</a:t>
            </a:r>
          </a:p>
        </p:txBody>
      </p:sp>
    </p:spTree>
    <p:extLst>
      <p:ext uri="{BB962C8B-B14F-4D97-AF65-F5344CB8AC3E}">
        <p14:creationId xmlns:p14="http://schemas.microsoft.com/office/powerpoint/2010/main" val="229064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5269F-213B-401C-9139-43F85B574767}"/>
              </a:ext>
            </a:extLst>
          </p:cNvPr>
          <p:cNvSpPr txBox="1"/>
          <p:nvPr/>
        </p:nvSpPr>
        <p:spPr>
          <a:xfrm>
            <a:off x="76200" y="152400"/>
            <a:ext cx="11963400" cy="523220"/>
          </a:xfrm>
          <a:prstGeom prst="rect">
            <a:avLst/>
          </a:prstGeom>
          <a:noFill/>
        </p:spPr>
        <p:txBody>
          <a:bodyPr wrap="square" rtlCol="0">
            <a:spAutoFit/>
          </a:bodyPr>
          <a:lstStyle/>
          <a:p>
            <a:pPr algn="ctr"/>
            <a:r>
              <a:rPr lang="en-US" sz="2800" dirty="0">
                <a:solidFill>
                  <a:srgbClr val="FFFFFF"/>
                </a:solidFill>
                <a:latin typeface="Calisto MT" panose="02040603050505030304" pitchFamily="18" charset="0"/>
              </a:rPr>
              <a:t>Conclusion from the Tableau</a:t>
            </a:r>
          </a:p>
        </p:txBody>
      </p:sp>
      <p:sp>
        <p:nvSpPr>
          <p:cNvPr id="3" name="TextBox 2">
            <a:extLst>
              <a:ext uri="{FF2B5EF4-FFF2-40B4-BE49-F238E27FC236}">
                <a16:creationId xmlns:a16="http://schemas.microsoft.com/office/drawing/2014/main" id="{66A7113C-6932-4F25-BA14-0DC88DE496EA}"/>
              </a:ext>
            </a:extLst>
          </p:cNvPr>
          <p:cNvSpPr txBox="1"/>
          <p:nvPr/>
        </p:nvSpPr>
        <p:spPr>
          <a:xfrm>
            <a:off x="990600" y="1676400"/>
            <a:ext cx="10287000" cy="3939540"/>
          </a:xfrm>
          <a:prstGeom prst="rect">
            <a:avLst/>
          </a:prstGeom>
          <a:noFill/>
        </p:spPr>
        <p:txBody>
          <a:bodyPr wrap="square" rtlCol="0">
            <a:spAutoFit/>
          </a:bodyPr>
          <a:lstStyle/>
          <a:p>
            <a:r>
              <a:rPr lang="en-US" sz="2500" dirty="0">
                <a:solidFill>
                  <a:srgbClr val="FFFFFF"/>
                </a:solidFill>
                <a:latin typeface="+mj-lt"/>
              </a:rPr>
              <a:t>This may have been a reasonably accurate description of patterns of production in France in and before the 18</a:t>
            </a:r>
            <a:r>
              <a:rPr lang="en-US" sz="2500" baseline="30000" dirty="0">
                <a:solidFill>
                  <a:srgbClr val="FFFFFF"/>
                </a:solidFill>
                <a:latin typeface="+mj-lt"/>
              </a:rPr>
              <a:t>th</a:t>
            </a:r>
            <a:r>
              <a:rPr lang="en-US" sz="2500" dirty="0">
                <a:solidFill>
                  <a:srgbClr val="FFFFFF"/>
                </a:solidFill>
                <a:latin typeface="+mj-lt"/>
              </a:rPr>
              <a:t> century. However…</a:t>
            </a:r>
          </a:p>
          <a:p>
            <a:endParaRPr lang="en-US" sz="2500" dirty="0">
              <a:solidFill>
                <a:srgbClr val="FFFFFF"/>
              </a:solidFill>
              <a:latin typeface="+mj-lt"/>
            </a:endParaRPr>
          </a:p>
          <a:p>
            <a:r>
              <a:rPr lang="en-US" sz="2500" dirty="0">
                <a:solidFill>
                  <a:srgbClr val="FFFFFF"/>
                </a:solidFill>
                <a:latin typeface="+mj-lt"/>
              </a:rPr>
              <a:t>Logical errors:</a:t>
            </a:r>
          </a:p>
          <a:p>
            <a:pPr marL="457200" indent="-457200">
              <a:buFont typeface="+mj-lt"/>
              <a:buAutoNum type="arabicPeriod"/>
            </a:pPr>
            <a:r>
              <a:rPr lang="en-US" sz="2500" dirty="0">
                <a:solidFill>
                  <a:srgbClr val="FFFFFF"/>
                </a:solidFill>
                <a:latin typeface="+mj-lt"/>
              </a:rPr>
              <a:t>Asserting that the future will be the same as the past, because the past is a reflection of the unchanging “natural” system. Led to the conclusion that artisans/manufacturers will never generate wealth and the ability to pay rent.</a:t>
            </a:r>
          </a:p>
          <a:p>
            <a:pPr marL="457200" indent="-457200">
              <a:buFont typeface="+mj-lt"/>
              <a:buAutoNum type="arabicPeriod"/>
            </a:pPr>
            <a:r>
              <a:rPr lang="en-US" sz="2500" dirty="0">
                <a:solidFill>
                  <a:srgbClr val="FFFFFF"/>
                </a:solidFill>
                <a:latin typeface="+mj-lt"/>
              </a:rPr>
              <a:t>Confusion of a physical surplus (seed growing into plants) with a value surplus (dependent on prices).</a:t>
            </a:r>
          </a:p>
        </p:txBody>
      </p:sp>
    </p:spTree>
    <p:extLst>
      <p:ext uri="{BB962C8B-B14F-4D97-AF65-F5344CB8AC3E}">
        <p14:creationId xmlns:p14="http://schemas.microsoft.com/office/powerpoint/2010/main" val="96491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8B992EA-615F-49A4-82EE-F7C5D4F03B65}"/>
              </a:ext>
            </a:extLst>
          </p:cNvPr>
          <p:cNvSpPr>
            <a:spLocks noGrp="1" noChangeArrowheads="1"/>
          </p:cNvSpPr>
          <p:nvPr>
            <p:ph type="title"/>
          </p:nvPr>
        </p:nvSpPr>
        <p:spPr>
          <a:xfrm>
            <a:off x="152400" y="0"/>
            <a:ext cx="11887200" cy="704850"/>
          </a:xfrm>
          <a:noFill/>
          <a:ln/>
        </p:spPr>
        <p:txBody>
          <a:bodyPr/>
          <a:lstStyle/>
          <a:p>
            <a:pPr algn="ctr"/>
            <a:r>
              <a:rPr lang="en-US" altLang="en-US" sz="2800" i="0" dirty="0">
                <a:latin typeface="Calisto MT" panose="02040603050505030304" pitchFamily="18" charset="0"/>
              </a:rPr>
              <a:t>Turgot, Reflections on . . . Wealth, 1774</a:t>
            </a:r>
          </a:p>
        </p:txBody>
      </p:sp>
      <p:sp>
        <p:nvSpPr>
          <p:cNvPr id="9219" name="Rectangle 3">
            <a:extLst>
              <a:ext uri="{FF2B5EF4-FFF2-40B4-BE49-F238E27FC236}">
                <a16:creationId xmlns:a16="http://schemas.microsoft.com/office/drawing/2014/main" id="{5DBF975D-06F4-4D6B-843F-BCC87304BDAF}"/>
              </a:ext>
            </a:extLst>
          </p:cNvPr>
          <p:cNvSpPr>
            <a:spLocks noGrp="1" noChangeArrowheads="1"/>
          </p:cNvSpPr>
          <p:nvPr>
            <p:ph type="body" idx="1"/>
          </p:nvPr>
        </p:nvSpPr>
        <p:spPr>
          <a:xfrm>
            <a:off x="2133600" y="1066800"/>
            <a:ext cx="9829800" cy="5562600"/>
          </a:xfrm>
          <a:noFill/>
          <a:ln/>
        </p:spPr>
        <p:txBody>
          <a:bodyPr/>
          <a:lstStyle/>
          <a:p>
            <a:pPr>
              <a:buFont typeface="Times New Roman" panose="02020603050405020304" pitchFamily="18" charset="0"/>
              <a:buNone/>
            </a:pPr>
            <a:r>
              <a:rPr lang="en-US" altLang="en-US" sz="2800" b="1" dirty="0">
                <a:latin typeface="Times New Roman" panose="02020603050405020304" pitchFamily="18" charset="0"/>
              </a:rPr>
              <a:t>5. Pre-eminence of the husbandman who produces, over the artisan who prepares. The husbandman is the first mover in the circulation of </a:t>
            </a:r>
            <a:r>
              <a:rPr lang="en-US" altLang="en-US" sz="2800" b="1" dirty="0" err="1">
                <a:latin typeface="Times New Roman" panose="02020603050405020304" pitchFamily="18" charset="0"/>
              </a:rPr>
              <a:t>labour</a:t>
            </a:r>
            <a:r>
              <a:rPr lang="en-US" altLang="en-US" sz="2800" b="1" dirty="0">
                <a:latin typeface="Times New Roman" panose="02020603050405020304" pitchFamily="18" charset="0"/>
              </a:rPr>
              <a:t>: it is he who causes the earth to produce the wages of every artificer.</a:t>
            </a:r>
          </a:p>
          <a:p>
            <a:pPr>
              <a:buFont typeface="Times New Roman" panose="02020603050405020304" pitchFamily="18" charset="0"/>
              <a:buNone/>
            </a:pPr>
            <a:r>
              <a:rPr lang="en-US" altLang="en-US" sz="2800" dirty="0">
                <a:latin typeface="Times New Roman" panose="02020603050405020304" pitchFamily="18" charset="0"/>
              </a:rPr>
              <a:t>    </a:t>
            </a:r>
            <a:r>
              <a:rPr lang="en-US" altLang="en-US" sz="2700" dirty="0">
                <a:latin typeface="Times New Roman" panose="02020603050405020304" pitchFamily="18" charset="0"/>
              </a:rPr>
              <a:t>This is not a pre-eminence of </a:t>
            </a:r>
            <a:r>
              <a:rPr lang="en-US" altLang="en-US" sz="2700" dirty="0" err="1">
                <a:latin typeface="Times New Roman" panose="02020603050405020304" pitchFamily="18" charset="0"/>
              </a:rPr>
              <a:t>honour</a:t>
            </a:r>
            <a:r>
              <a:rPr lang="en-US" altLang="en-US" sz="2700" dirty="0">
                <a:latin typeface="Times New Roman" panose="02020603050405020304" pitchFamily="18" charset="0"/>
              </a:rPr>
              <a:t> or of dignity, but of physical necessity. The husbandman can, generally speaking, subsist without the </a:t>
            </a:r>
            <a:r>
              <a:rPr lang="en-US" altLang="en-US" sz="2700" dirty="0" err="1">
                <a:latin typeface="Times New Roman" panose="02020603050405020304" pitchFamily="18" charset="0"/>
              </a:rPr>
              <a:t>labour</a:t>
            </a:r>
            <a:r>
              <a:rPr lang="en-US" altLang="en-US" sz="2700" dirty="0">
                <a:latin typeface="Times New Roman" panose="02020603050405020304" pitchFamily="18" charset="0"/>
              </a:rPr>
              <a:t> of other workmen; but no other workmen can </a:t>
            </a:r>
            <a:r>
              <a:rPr lang="en-US" altLang="en-US" sz="2700" dirty="0" err="1">
                <a:latin typeface="Times New Roman" panose="02020603050405020304" pitchFamily="18" charset="0"/>
              </a:rPr>
              <a:t>labour</a:t>
            </a:r>
            <a:r>
              <a:rPr lang="en-US" altLang="en-US" sz="2700" dirty="0">
                <a:latin typeface="Times New Roman" panose="02020603050405020304" pitchFamily="18" charset="0"/>
              </a:rPr>
              <a:t>, if the husbandman does not provide him wherewith to exist. . . . There is here a very essential difference between these two species of </a:t>
            </a:r>
            <a:r>
              <a:rPr lang="en-US" altLang="en-US" sz="2700" dirty="0" err="1">
                <a:latin typeface="Times New Roman" panose="02020603050405020304" pitchFamily="18" charset="0"/>
              </a:rPr>
              <a:t>labour</a:t>
            </a:r>
            <a:r>
              <a:rPr lang="en-US" altLang="en-US" sz="2700" dirty="0">
                <a:latin typeface="Times New Roman" panose="02020603050405020304" pitchFamily="18" charset="0"/>
              </a:rPr>
              <a:t>, on which it is necessary to reflect...</a:t>
            </a:r>
          </a:p>
        </p:txBody>
      </p:sp>
      <p:pic>
        <p:nvPicPr>
          <p:cNvPr id="3" name="Picture 2">
            <a:extLst>
              <a:ext uri="{FF2B5EF4-FFF2-40B4-BE49-F238E27FC236}">
                <a16:creationId xmlns:a16="http://schemas.microsoft.com/office/drawing/2014/main" id="{1ABB04D2-154B-4C39-8289-92469FDC9057}"/>
              </a:ext>
            </a:extLst>
          </p:cNvPr>
          <p:cNvPicPr>
            <a:picLocks noChangeAspect="1"/>
          </p:cNvPicPr>
          <p:nvPr/>
        </p:nvPicPr>
        <p:blipFill>
          <a:blip r:embed="rId2"/>
          <a:stretch>
            <a:fillRect/>
          </a:stretch>
        </p:blipFill>
        <p:spPr>
          <a:xfrm>
            <a:off x="290745" y="762000"/>
            <a:ext cx="1420491" cy="4115157"/>
          </a:xfrm>
          <a:prstGeom prst="rect">
            <a:avLst/>
          </a:prstGeom>
        </p:spPr>
      </p:pic>
      <p:sp>
        <p:nvSpPr>
          <p:cNvPr id="7" name="TextBox 6">
            <a:extLst>
              <a:ext uri="{FF2B5EF4-FFF2-40B4-BE49-F238E27FC236}">
                <a16:creationId xmlns:a16="http://schemas.microsoft.com/office/drawing/2014/main" id="{10CC5A4F-20AE-4959-9E6C-2460B50601CC}"/>
              </a:ext>
            </a:extLst>
          </p:cNvPr>
          <p:cNvSpPr txBox="1"/>
          <p:nvPr/>
        </p:nvSpPr>
        <p:spPr>
          <a:xfrm>
            <a:off x="-27709" y="4953000"/>
            <a:ext cx="2057400"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mn-cs"/>
              </a:rPr>
              <a:t>Statue of Turgot at the Hôtel de Ville, Paris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up)">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up)">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5" autoUpdateAnimBg="0"/>
    </p:bldLst>
  </p:timing>
</p:sld>
</file>

<file path=ppt/theme/theme1.xml><?xml version="1.0" encoding="utf-8"?>
<a:theme xmlns:a="http://schemas.openxmlformats.org/drawingml/2006/main" name="Default Design">
  <a:themeElements>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000099"/>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hysiocrats.ppt  -  Read-Only  -  Compatibility Mode" id="{85D3B74C-0370-4E21-ACEE-8EDBCF920EBA}" vid="{1821114B-0C26-4186-BFBB-C4EDFD664A5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1909</TotalTime>
  <Words>1669</Words>
  <Application>Microsoft Office PowerPoint</Application>
  <PresentationFormat>Widescreen</PresentationFormat>
  <Paragraphs>85</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Times New Roman</vt:lpstr>
      <vt:lpstr>Arial</vt:lpstr>
      <vt:lpstr>Carleton</vt:lpstr>
      <vt:lpstr>Default Design</vt:lpstr>
      <vt:lpstr>The Physiocrats or Les Économistes or The Agricultural System of Political Economy  </vt:lpstr>
      <vt:lpstr>Who Were They?</vt:lpstr>
      <vt:lpstr>Significance</vt:lpstr>
      <vt:lpstr>PowerPoint Presentation</vt:lpstr>
      <vt:lpstr>PowerPoint Presentation</vt:lpstr>
      <vt:lpstr>PowerPoint Presentation</vt:lpstr>
      <vt:lpstr>PowerPoint Presentation</vt:lpstr>
      <vt:lpstr>PowerPoint Presentation</vt:lpstr>
      <vt:lpstr>Turgot, Reflections on . . . Wealth, 1774</vt:lpstr>
      <vt:lpstr>Turgot, Reflections on . . . Wealth, 1774</vt:lpstr>
      <vt:lpstr>Turgot, Reflections on . . . Wealth, 1774</vt:lpstr>
      <vt:lpstr>Turgot, Reflections on . . . Wealth, 1774</vt:lpstr>
      <vt:lpstr>Turgot, Reflections on . . . Wealth, 1774</vt:lpstr>
      <vt:lpstr>Turgot, Reflections on . . . Wealth, 1774</vt:lpstr>
      <vt:lpstr>Turgot, Reflections on . . . Wealth, 1774</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Profile</dc:title>
  <dc:creator>Damian Bazadona</dc:creator>
  <cp:lastModifiedBy>Steve Gardner</cp:lastModifiedBy>
  <cp:revision>115</cp:revision>
  <dcterms:created xsi:type="dcterms:W3CDTF">2000-03-28T00:51:01Z</dcterms:created>
  <dcterms:modified xsi:type="dcterms:W3CDTF">2020-09-13T04:11:20Z</dcterms:modified>
</cp:coreProperties>
</file>