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3" r:id="rId6"/>
    <p:sldId id="260" r:id="rId7"/>
    <p:sldId id="261" r:id="rId8"/>
    <p:sldId id="262" r:id="rId9"/>
    <p:sldId id="264" r:id="rId10"/>
    <p:sldId id="265" r:id="rId11"/>
    <p:sldId id="266" r:id="rId12"/>
    <p:sldId id="267" r:id="rId13"/>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880B6"/>
    <a:srgbClr val="4EA5D8"/>
    <a:srgbClr val="7B9038"/>
    <a:srgbClr val="A7BF59"/>
    <a:srgbClr val="C2D38C"/>
    <a:srgbClr val="388EBE"/>
    <a:srgbClr val="79B6D7"/>
    <a:srgbClr val="A25406"/>
    <a:srgbClr val="F07F09"/>
    <a:srgbClr val="8EC1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696" y="36"/>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2286"/>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88595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46304" y="4793743"/>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114550"/>
            <a:ext cx="6400800" cy="131445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025FB44E-FCBD-474D-AA28-2E63AC37A713}" type="datetimeFigureOut">
              <a:rPr lang="en-US" smtClean="0"/>
              <a:t>11/8/2020</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155448" y="1815084"/>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14300"/>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1586484"/>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 13"/>
          <p:cNvSpPr/>
          <p:nvPr/>
        </p:nvSpPr>
        <p:spPr>
          <a:xfrm>
            <a:off x="4361688" y="1657350"/>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a:xfrm>
            <a:off x="4343400" y="1649588"/>
            <a:ext cx="457200" cy="330994"/>
          </a:xfrm>
        </p:spPr>
        <p:txBody>
          <a:bodyPr/>
          <a:lstStyle>
            <a:lvl1pPr>
              <a:defRPr>
                <a:solidFill>
                  <a:schemeClr val="accent3">
                    <a:shade val="75000"/>
                  </a:schemeClr>
                </a:solidFill>
              </a:defRPr>
            </a:lvl1pPr>
          </a:lstStyle>
          <a:p>
            <a:fld id="{DA3E286B-C7F5-4550-9B56-F316B0D83482}" type="slidenum">
              <a:rPr lang="en-US" smtClean="0"/>
              <a:t>‹#›</a:t>
            </a:fld>
            <a:endParaRPr lang="en-US" dirty="0"/>
          </a:p>
        </p:txBody>
      </p:sp>
      <p:sp>
        <p:nvSpPr>
          <p:cNvPr id="8" name="Title 7"/>
          <p:cNvSpPr>
            <a:spLocks noGrp="1"/>
          </p:cNvSpPr>
          <p:nvPr>
            <p:ph type="ctrTitle"/>
          </p:nvPr>
        </p:nvSpPr>
        <p:spPr>
          <a:xfrm>
            <a:off x="685800" y="285750"/>
            <a:ext cx="7772400" cy="131445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25FB44E-FCBD-474D-AA28-2E63AC37A713}" type="datetimeFigureOut">
              <a:rPr lang="en-US" smtClean="0"/>
              <a:t>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3E286B-C7F5-4550-9B56-F316B0D83482}"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16586"/>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4793743"/>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16586"/>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802505" y="2458593"/>
            <a:ext cx="468401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 13"/>
          <p:cNvSpPr/>
          <p:nvPr/>
        </p:nvSpPr>
        <p:spPr>
          <a:xfrm>
            <a:off x="6839712" y="2194322"/>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6934200" y="2265188"/>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6915912" y="2257426"/>
            <a:ext cx="457200" cy="330994"/>
          </a:xfrm>
        </p:spPr>
        <p:txBody>
          <a:bodyPr/>
          <a:lstStyle/>
          <a:p>
            <a:fld id="{DA3E286B-C7F5-4550-9B56-F316B0D83482}" type="slidenum">
              <a:rPr lang="en-US" smtClean="0"/>
              <a:t>‹#›</a:t>
            </a:fld>
            <a:endParaRPr lang="en-US" dirty="0"/>
          </a:p>
        </p:txBody>
      </p:sp>
      <p:sp>
        <p:nvSpPr>
          <p:cNvPr id="3" name="Vertical Text Placeholder 2"/>
          <p:cNvSpPr>
            <a:spLocks noGrp="1"/>
          </p:cNvSpPr>
          <p:nvPr>
            <p:ph type="body" orient="vert" idx="1"/>
          </p:nvPr>
        </p:nvSpPr>
        <p:spPr>
          <a:xfrm>
            <a:off x="304800" y="228600"/>
            <a:ext cx="6553200" cy="43660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25FB44E-FCBD-474D-AA28-2E63AC37A713}" type="datetimeFigureOut">
              <a:rPr lang="en-US" smtClean="0"/>
              <a:t>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228601"/>
            <a:ext cx="1447800" cy="4388644"/>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025FB44E-FCBD-474D-AA28-2E63AC37A713}" type="datetimeFigureOut">
              <a:rPr lang="en-US" smtClean="0"/>
              <a:t>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88" y="769779"/>
            <a:ext cx="457200" cy="330994"/>
          </a:xfrm>
        </p:spPr>
        <p:txBody>
          <a:bodyPr/>
          <a:lstStyle/>
          <a:p>
            <a:fld id="{DA3E286B-C7F5-4550-9B56-F316B0D83482}" type="slidenum">
              <a:rPr lang="en-US" smtClean="0"/>
              <a:t>‹#›</a:t>
            </a:fld>
            <a:endParaRPr lang="en-US" dirty="0"/>
          </a:p>
        </p:txBody>
      </p:sp>
      <p:sp>
        <p:nvSpPr>
          <p:cNvPr id="8" name="Content Placeholder 7"/>
          <p:cNvSpPr>
            <a:spLocks noGrp="1"/>
          </p:cNvSpPr>
          <p:nvPr>
            <p:ph sz="quarter" idx="1"/>
          </p:nvPr>
        </p:nvSpPr>
        <p:spPr>
          <a:xfrm>
            <a:off x="301752" y="1145286"/>
            <a:ext cx="8503920" cy="3429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14288"/>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1714500"/>
            <a:ext cx="8833104" cy="228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5448" y="106764"/>
            <a:ext cx="8833104" cy="1604772"/>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6" y="2057400"/>
            <a:ext cx="6480174" cy="1254919"/>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4793743"/>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Rectangle 13"/>
          <p:cNvSpPr>
            <a:spLocks noChangeArrowheads="1"/>
          </p:cNvSpPr>
          <p:nvPr/>
        </p:nvSpPr>
        <p:spPr bwMode="auto">
          <a:xfrm>
            <a:off x="152400" y="114300"/>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025FB44E-FCBD-474D-AA28-2E63AC37A713}" type="datetimeFigureOut">
              <a:rPr lang="en-US" smtClean="0"/>
              <a:t>11/8/2020</a:t>
            </a:fld>
            <a:endParaRPr lang="en-US" dirty="0"/>
          </a:p>
        </p:txBody>
      </p:sp>
      <p:sp>
        <p:nvSpPr>
          <p:cNvPr id="8" name="Straight Connector 7"/>
          <p:cNvSpPr>
            <a:spLocks noChangeShapeType="1"/>
          </p:cNvSpPr>
          <p:nvPr/>
        </p:nvSpPr>
        <p:spPr bwMode="auto">
          <a:xfrm>
            <a:off x="152400" y="18288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4267200" y="1586484"/>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4361688" y="1657350"/>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4343400" y="1649588"/>
            <a:ext cx="457200" cy="330994"/>
          </a:xfrm>
        </p:spPr>
        <p:txBody>
          <a:bodyPr/>
          <a:lstStyle>
            <a:lvl1pPr>
              <a:defRPr>
                <a:solidFill>
                  <a:schemeClr val="accent3">
                    <a:shade val="75000"/>
                  </a:schemeClr>
                </a:solidFill>
              </a:defRPr>
            </a:lvl1pPr>
          </a:lstStyle>
          <a:p>
            <a:fld id="{DA3E286B-C7F5-4550-9B56-F316B0D83482}" type="slidenum">
              <a:rPr lang="en-US" smtClean="0"/>
              <a:t>‹#›</a:t>
            </a:fld>
            <a:endParaRPr lang="en-US" dirty="0"/>
          </a:p>
        </p:txBody>
      </p:sp>
      <p:sp>
        <p:nvSpPr>
          <p:cNvPr id="2" name="Title 1"/>
          <p:cNvSpPr>
            <a:spLocks noGrp="1"/>
          </p:cNvSpPr>
          <p:nvPr>
            <p:ph type="title"/>
          </p:nvPr>
        </p:nvSpPr>
        <p:spPr>
          <a:xfrm>
            <a:off x="722313" y="400050"/>
            <a:ext cx="7772400" cy="1143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171450"/>
            <a:ext cx="8534400" cy="569214"/>
          </a:xfrm>
        </p:spPr>
        <p:txBody>
          <a:bodyPr/>
          <a:lstStyle/>
          <a:p>
            <a:r>
              <a:rPr kumimoji="0" lang="en-US"/>
              <a:t>Click to edit Master title style</a:t>
            </a:r>
          </a:p>
        </p:txBody>
      </p:sp>
      <p:sp>
        <p:nvSpPr>
          <p:cNvPr id="5" name="Date Placeholder 4"/>
          <p:cNvSpPr>
            <a:spLocks noGrp="1"/>
          </p:cNvSpPr>
          <p:nvPr>
            <p:ph type="dt" sz="half" idx="10"/>
          </p:nvPr>
        </p:nvSpPr>
        <p:spPr>
          <a:xfrm>
            <a:off x="5791200" y="4807458"/>
            <a:ext cx="3044952" cy="274320"/>
          </a:xfrm>
        </p:spPr>
        <p:txBody>
          <a:bodyPr/>
          <a:lstStyle/>
          <a:p>
            <a:fld id="{025FB44E-FCBD-474D-AA28-2E63AC37A713}" type="datetimeFigureOut">
              <a:rPr lang="en-US" smtClean="0"/>
              <a:t>11/8/2020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3E286B-C7F5-4550-9B56-F316B0D83482}" type="slidenum">
              <a:rPr lang="en-US" smtClean="0"/>
              <a:t>‹#›</a:t>
            </a:fld>
            <a:endParaRPr lang="en-US" dirty="0"/>
          </a:p>
        </p:txBody>
      </p:sp>
      <p:sp>
        <p:nvSpPr>
          <p:cNvPr id="8" name="Straight Connector 7"/>
          <p:cNvSpPr>
            <a:spLocks noChangeShapeType="1"/>
          </p:cNvSpPr>
          <p:nvPr/>
        </p:nvSpPr>
        <p:spPr bwMode="auto">
          <a:xfrm flipV="1">
            <a:off x="4563081" y="1181739"/>
            <a:ext cx="8921" cy="3614668"/>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Content Placeholder 9"/>
          <p:cNvSpPr>
            <a:spLocks noGrp="1"/>
          </p:cNvSpPr>
          <p:nvPr>
            <p:ph sz="half" idx="1"/>
          </p:nvPr>
        </p:nvSpPr>
        <p:spPr>
          <a:xfrm>
            <a:off x="301752" y="1028700"/>
            <a:ext cx="4038600" cy="3511296"/>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028700"/>
            <a:ext cx="4038600" cy="3511296"/>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1650206"/>
            <a:ext cx="0" cy="3140964"/>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08585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52400" y="1028700"/>
            <a:ext cx="8833104" cy="6858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a:spLocks noChangeArrowheads="1"/>
          </p:cNvSpPr>
          <p:nvPr/>
        </p:nvSpPr>
        <p:spPr bwMode="auto">
          <a:xfrm>
            <a:off x="145923" y="4793742"/>
            <a:ext cx="8833104" cy="233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301752" y="1143000"/>
            <a:ext cx="4040188" cy="549731"/>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1" y="1143000"/>
            <a:ext cx="4041775" cy="54864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025FB44E-FCBD-474D-AA28-2E63AC37A713}" type="datetimeFigureOut">
              <a:rPr lang="en-US" smtClean="0"/>
              <a:t>11/8/2020</a:t>
            </a:fld>
            <a:endParaRPr lang="en-US" dirty="0"/>
          </a:p>
        </p:txBody>
      </p:sp>
      <p:sp>
        <p:nvSpPr>
          <p:cNvPr id="8" name="Footer Placeholder 7"/>
          <p:cNvSpPr>
            <a:spLocks noGrp="1"/>
          </p:cNvSpPr>
          <p:nvPr>
            <p:ph type="ftr" sz="quarter" idx="11"/>
          </p:nvPr>
        </p:nvSpPr>
        <p:spPr>
          <a:xfrm>
            <a:off x="304800" y="4807458"/>
            <a:ext cx="3581400" cy="274320"/>
          </a:xfrm>
        </p:spPr>
        <p:txBody>
          <a:bodyPr/>
          <a:lstStyle/>
          <a:p>
            <a:endParaRPr lang="en-US" dirty="0"/>
          </a:p>
        </p:txBody>
      </p:sp>
      <p:sp>
        <p:nvSpPr>
          <p:cNvPr id="15" name="Straight Connector 14"/>
          <p:cNvSpPr>
            <a:spLocks noChangeShapeType="1"/>
          </p:cNvSpPr>
          <p:nvPr/>
        </p:nvSpPr>
        <p:spPr bwMode="auto">
          <a:xfrm>
            <a:off x="152400" y="96012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16586"/>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1853537"/>
            <a:ext cx="4041648" cy="2863803"/>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1853537"/>
            <a:ext cx="4038600" cy="286664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717027"/>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 26"/>
          <p:cNvSpPr/>
          <p:nvPr/>
        </p:nvSpPr>
        <p:spPr>
          <a:xfrm>
            <a:off x="4361688" y="787893"/>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lide Number Placeholder 8"/>
          <p:cNvSpPr>
            <a:spLocks noGrp="1"/>
          </p:cNvSpPr>
          <p:nvPr>
            <p:ph type="sldNum" sz="quarter" idx="12"/>
          </p:nvPr>
        </p:nvSpPr>
        <p:spPr>
          <a:xfrm>
            <a:off x="4343400" y="781812"/>
            <a:ext cx="457200" cy="330994"/>
          </a:xfrm>
        </p:spPr>
        <p:txBody>
          <a:bodyPr/>
          <a:lstStyle>
            <a:lvl1pPr algn="ctr">
              <a:defRPr/>
            </a:lvl1pPr>
          </a:lstStyle>
          <a:p>
            <a:fld id="{DA3E286B-C7F5-4550-9B56-F316B0D83482}" type="slidenum">
              <a:rPr lang="en-US" smtClean="0"/>
              <a:t>‹#›</a:t>
            </a:fld>
            <a:endParaRPr lang="en-US" dirty="0"/>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025FB44E-FCBD-474D-AA28-2E63AC37A713}" type="datetimeFigureOut">
              <a:rPr lang="en-US" smtClean="0"/>
              <a:t>11/8/2020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0" y="777015"/>
            <a:ext cx="457200" cy="330994"/>
          </a:xfrm>
        </p:spPr>
        <p:txBody>
          <a:bodyPr/>
          <a:lstStyle/>
          <a:p>
            <a:fld id="{DA3E286B-C7F5-4550-9B56-F316B0D83482}"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16586"/>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4793743"/>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18872"/>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025FB44E-FCBD-474D-AA28-2E63AC37A713}" type="datetimeFigureOut">
              <a:rPr lang="en-US" smtClean="0"/>
              <a:t>11/8/2020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4743450"/>
            <a:ext cx="609600" cy="330993"/>
          </a:xfrm>
        </p:spPr>
        <p:txBody>
          <a:bodyPr/>
          <a:lstStyle>
            <a:lvl1pPr>
              <a:defRPr>
                <a:solidFill>
                  <a:srgbClr val="FFFFFF"/>
                </a:solidFill>
              </a:defRPr>
            </a:lvl1pPr>
          </a:lstStyle>
          <a:p>
            <a:fld id="{DA3E286B-C7F5-4550-9B56-F316B0D83482}"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14300"/>
            <a:ext cx="8833104" cy="2286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89154"/>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457200"/>
            <a:ext cx="2743200" cy="440055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685800"/>
            <a:ext cx="2362200" cy="74295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485901"/>
            <a:ext cx="2362200" cy="3108722"/>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14300"/>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40005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Content Placeholder 19"/>
          <p:cNvSpPr>
            <a:spLocks noGrp="1"/>
          </p:cNvSpPr>
          <p:nvPr>
            <p:ph sz="quarter" idx="1"/>
          </p:nvPr>
        </p:nvSpPr>
        <p:spPr>
          <a:xfrm>
            <a:off x="3124200" y="514350"/>
            <a:ext cx="5638800" cy="405765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171450"/>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1389888" y="242316"/>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234554"/>
            <a:ext cx="457200" cy="330994"/>
          </a:xfrm>
        </p:spPr>
        <p:txBody>
          <a:bodyPr/>
          <a:lstStyle>
            <a:lvl1pPr>
              <a:defRPr>
                <a:solidFill>
                  <a:schemeClr val="accent3">
                    <a:shade val="75000"/>
                  </a:schemeClr>
                </a:solidFill>
              </a:defRPr>
            </a:lvl1pPr>
          </a:lstStyle>
          <a:p>
            <a:fld id="{DA3E286B-C7F5-4550-9B56-F316B0D83482}" type="slidenum">
              <a:rPr lang="en-US" smtClean="0"/>
              <a:t>‹#›</a:t>
            </a:fld>
            <a:endParaRPr lang="en-US" dirty="0"/>
          </a:p>
        </p:txBody>
      </p:sp>
      <p:sp>
        <p:nvSpPr>
          <p:cNvPr id="21" name="Rectangle 20"/>
          <p:cNvSpPr>
            <a:spLocks noChangeArrowheads="1"/>
          </p:cNvSpPr>
          <p:nvPr/>
        </p:nvSpPr>
        <p:spPr bwMode="auto">
          <a:xfrm>
            <a:off x="149352" y="4791289"/>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p:txBody>
          <a:bodyPr/>
          <a:lstStyle/>
          <a:p>
            <a:fld id="{025FB44E-FCBD-474D-AA28-2E63AC37A713}" type="datetimeFigureOut">
              <a:rPr lang="en-US" smtClean="0"/>
              <a:t>11/8/2020</a:t>
            </a:fld>
            <a:endParaRPr lang="en-US" dirty="0"/>
          </a:p>
        </p:txBody>
      </p:sp>
      <p:sp>
        <p:nvSpPr>
          <p:cNvPr id="6" name="Footer Placeholder 5"/>
          <p:cNvSpPr>
            <a:spLocks noGrp="1"/>
          </p:cNvSpPr>
          <p:nvPr>
            <p:ph type="ftr" sz="quarter" idx="11"/>
          </p:nvPr>
        </p:nvSpPr>
        <p:spPr>
          <a:xfrm>
            <a:off x="301752" y="4808136"/>
            <a:ext cx="3383280" cy="274320"/>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40005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14300"/>
            <a:ext cx="8833104" cy="226314"/>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457200"/>
            <a:ext cx="2743200" cy="440055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16586"/>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171450"/>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 12"/>
          <p:cNvSpPr/>
          <p:nvPr/>
        </p:nvSpPr>
        <p:spPr>
          <a:xfrm>
            <a:off x="1389888" y="242316"/>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234554"/>
            <a:ext cx="457200" cy="330994"/>
          </a:xfrm>
        </p:spPr>
        <p:txBody>
          <a:bodyPr/>
          <a:lstStyle/>
          <a:p>
            <a:fld id="{DA3E286B-C7F5-4550-9B56-F316B0D83482}" type="slidenum">
              <a:rPr lang="en-US" smtClean="0"/>
              <a:t>‹#›</a:t>
            </a:fld>
            <a:endParaRPr lang="en-US" dirty="0"/>
          </a:p>
        </p:txBody>
      </p:sp>
      <p:sp>
        <p:nvSpPr>
          <p:cNvPr id="2" name="Title 1"/>
          <p:cNvSpPr>
            <a:spLocks noGrp="1"/>
          </p:cNvSpPr>
          <p:nvPr>
            <p:ph type="title"/>
          </p:nvPr>
        </p:nvSpPr>
        <p:spPr>
          <a:xfrm>
            <a:off x="3000375" y="3771900"/>
            <a:ext cx="5867400" cy="9144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457200"/>
            <a:ext cx="5867400" cy="3200400"/>
          </a:xfrm>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381000" y="742950"/>
            <a:ext cx="2438400" cy="394335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4791289"/>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a:xfrm>
            <a:off x="5788152" y="4803738"/>
            <a:ext cx="3044952" cy="274320"/>
          </a:xfrm>
        </p:spPr>
        <p:txBody>
          <a:bodyPr/>
          <a:lstStyle/>
          <a:p>
            <a:fld id="{025FB44E-FCBD-474D-AA28-2E63AC37A713}" type="datetimeFigureOut">
              <a:rPr lang="en-US" smtClean="0"/>
              <a:t>11/8/2020</a:t>
            </a:fld>
            <a:endParaRPr lang="en-US" dirty="0"/>
          </a:p>
        </p:txBody>
      </p:sp>
      <p:sp>
        <p:nvSpPr>
          <p:cNvPr id="6" name="Footer Placeholder 5"/>
          <p:cNvSpPr>
            <a:spLocks noGrp="1"/>
          </p:cNvSpPr>
          <p:nvPr>
            <p:ph type="ftr" sz="quarter" idx="11"/>
          </p:nvPr>
        </p:nvSpPr>
        <p:spPr>
          <a:xfrm>
            <a:off x="301752" y="4808136"/>
            <a:ext cx="3584448" cy="27432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1"/>
            <a:ext cx="9144000" cy="104502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auto">
          <a:xfrm>
            <a:off x="149352" y="4791289"/>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e Placeholder 13"/>
          <p:cNvSpPr>
            <a:spLocks noGrp="1"/>
          </p:cNvSpPr>
          <p:nvPr>
            <p:ph type="dt" sz="half" idx="2"/>
          </p:nvPr>
        </p:nvSpPr>
        <p:spPr>
          <a:xfrm>
            <a:off x="5791200" y="4803738"/>
            <a:ext cx="3044952" cy="274320"/>
          </a:xfrm>
          <a:prstGeom prst="rect">
            <a:avLst/>
          </a:prstGeom>
        </p:spPr>
        <p:txBody>
          <a:bodyPr vert="horz"/>
          <a:lstStyle>
            <a:lvl1pPr algn="r" eaLnBrk="1" latinLnBrk="0" hangingPunct="1">
              <a:defRPr kumimoji="0" sz="1400">
                <a:solidFill>
                  <a:srgbClr val="FFFFFF"/>
                </a:solidFill>
              </a:defRPr>
            </a:lvl1pPr>
          </a:lstStyle>
          <a:p>
            <a:fld id="{025FB44E-FCBD-474D-AA28-2E63AC37A713}" type="datetimeFigureOut">
              <a:rPr lang="en-US" smtClean="0"/>
              <a:t>11/8/2020</a:t>
            </a:fld>
            <a:endParaRPr lang="en-US" dirty="0"/>
          </a:p>
        </p:txBody>
      </p:sp>
      <p:sp>
        <p:nvSpPr>
          <p:cNvPr id="3" name="Footer Placeholder 2"/>
          <p:cNvSpPr>
            <a:spLocks noGrp="1"/>
          </p:cNvSpPr>
          <p:nvPr>
            <p:ph type="ftr" sz="quarter" idx="3"/>
          </p:nvPr>
        </p:nvSpPr>
        <p:spPr>
          <a:xfrm>
            <a:off x="304800" y="4808136"/>
            <a:ext cx="3581400" cy="27432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16586"/>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957557"/>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7200" y="717027"/>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4361688" y="787893"/>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4343400" y="780131"/>
            <a:ext cx="457200" cy="330994"/>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A3E286B-C7F5-4550-9B56-F316B0D83482}" type="slidenum">
              <a:rPr lang="en-US" smtClean="0"/>
              <a:t>‹#›</a:t>
            </a:fld>
            <a:endParaRPr lang="en-US" dirty="0"/>
          </a:p>
        </p:txBody>
      </p:sp>
      <p:sp>
        <p:nvSpPr>
          <p:cNvPr id="22" name="Title Placeholder 21"/>
          <p:cNvSpPr>
            <a:spLocks noGrp="1"/>
          </p:cNvSpPr>
          <p:nvPr>
            <p:ph type="title"/>
          </p:nvPr>
        </p:nvSpPr>
        <p:spPr>
          <a:xfrm>
            <a:off x="301752" y="171450"/>
            <a:ext cx="8534400" cy="569214"/>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143000"/>
            <a:ext cx="8534400" cy="3449574"/>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books.google.com/books?id=2jSYdhaOmMEC&amp;pg=PR3#v=onepage&amp;q&amp;f=fals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oll.libertyfund.org/titles/625#Jevons_0237_325"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oll.libertyfund.org/titles/625#Jevons_0237_494"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oll.libertyfund.org/titles/625#Jevons_0237_494"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oll.libertyfund.org/titles/625#Jevons_0237_49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historyofeconomicthought.mcmaster.ca/edgeworth/mathpsychics.pdf" TargetMode="External"/><Relationship Id="rId1" Type="http://schemas.openxmlformats.org/officeDocument/2006/relationships/slideLayout" Target="../slideLayouts/slideLayout2.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2038350"/>
            <a:ext cx="8839200" cy="457200"/>
          </a:xfrm>
        </p:spPr>
        <p:txBody>
          <a:bodyPr>
            <a:normAutofit/>
          </a:bodyPr>
          <a:lstStyle/>
          <a:p>
            <a:r>
              <a:rPr lang="en-US" sz="2200" dirty="0"/>
              <a:t>Part 2</a:t>
            </a:r>
          </a:p>
          <a:p>
            <a:endParaRPr lang="en-US" sz="800" dirty="0"/>
          </a:p>
        </p:txBody>
      </p:sp>
      <p:sp>
        <p:nvSpPr>
          <p:cNvPr id="2" name="Title 1"/>
          <p:cNvSpPr>
            <a:spLocks noGrp="1"/>
          </p:cNvSpPr>
          <p:nvPr>
            <p:ph type="ctrTitle"/>
          </p:nvPr>
        </p:nvSpPr>
        <p:spPr/>
        <p:txBody>
          <a:bodyPr>
            <a:normAutofit fontScale="90000"/>
          </a:bodyPr>
          <a:lstStyle/>
          <a:p>
            <a:r>
              <a:rPr lang="en-US" dirty="0"/>
              <a:t>Early Neoclassical </a:t>
            </a:r>
            <a:br>
              <a:rPr lang="en-US" dirty="0"/>
            </a:br>
            <a:r>
              <a:rPr lang="en-US" dirty="0"/>
              <a:t>Economists</a:t>
            </a:r>
          </a:p>
        </p:txBody>
      </p:sp>
      <p:pic>
        <p:nvPicPr>
          <p:cNvPr id="6" name="Picture 5">
            <a:extLst>
              <a:ext uri="{FF2B5EF4-FFF2-40B4-BE49-F238E27FC236}">
                <a16:creationId xmlns:a16="http://schemas.microsoft.com/office/drawing/2014/main" id="{F88FB7CA-C7AC-476E-8A84-DCA5D9A3CC5C}"/>
              </a:ext>
            </a:extLst>
          </p:cNvPr>
          <p:cNvPicPr>
            <a:picLocks noChangeAspect="1"/>
          </p:cNvPicPr>
          <p:nvPr/>
        </p:nvPicPr>
        <p:blipFill>
          <a:blip r:embed="rId2"/>
          <a:stretch>
            <a:fillRect/>
          </a:stretch>
        </p:blipFill>
        <p:spPr>
          <a:xfrm>
            <a:off x="2657105" y="2343150"/>
            <a:ext cx="1325697" cy="1609122"/>
          </a:xfrm>
          <a:prstGeom prst="rect">
            <a:avLst/>
          </a:prstGeom>
        </p:spPr>
      </p:pic>
      <p:sp>
        <p:nvSpPr>
          <p:cNvPr id="8" name="TextBox 7">
            <a:extLst>
              <a:ext uri="{FF2B5EF4-FFF2-40B4-BE49-F238E27FC236}">
                <a16:creationId xmlns:a16="http://schemas.microsoft.com/office/drawing/2014/main" id="{3651AB75-3646-4732-AA20-CB21FEC4A9CE}"/>
              </a:ext>
            </a:extLst>
          </p:cNvPr>
          <p:cNvSpPr txBox="1"/>
          <p:nvPr/>
        </p:nvSpPr>
        <p:spPr>
          <a:xfrm>
            <a:off x="2117300" y="3952272"/>
            <a:ext cx="2590800" cy="523220"/>
          </a:xfrm>
          <a:prstGeom prst="rect">
            <a:avLst/>
          </a:prstGeom>
          <a:noFill/>
        </p:spPr>
        <p:txBody>
          <a:bodyPr wrap="square">
            <a:spAutoFit/>
          </a:bodyPr>
          <a:lstStyle/>
          <a:p>
            <a:pPr algn="ctr"/>
            <a:r>
              <a:rPr lang="en-US" sz="1400" dirty="0"/>
              <a:t>William Stanley Jevons</a:t>
            </a:r>
            <a:br>
              <a:rPr lang="en-US" sz="1400" dirty="0"/>
            </a:br>
            <a:r>
              <a:rPr lang="en-US" sz="1400" dirty="0"/>
              <a:t>1835-1882</a:t>
            </a:r>
          </a:p>
        </p:txBody>
      </p:sp>
      <p:pic>
        <p:nvPicPr>
          <p:cNvPr id="9" name="Picture 8">
            <a:extLst>
              <a:ext uri="{FF2B5EF4-FFF2-40B4-BE49-F238E27FC236}">
                <a16:creationId xmlns:a16="http://schemas.microsoft.com/office/drawing/2014/main" id="{97B47142-AD23-4C30-A271-CB42FA8F9556}"/>
              </a:ext>
            </a:extLst>
          </p:cNvPr>
          <p:cNvPicPr>
            <a:picLocks noChangeAspect="1"/>
          </p:cNvPicPr>
          <p:nvPr/>
        </p:nvPicPr>
        <p:blipFill>
          <a:blip r:embed="rId3"/>
          <a:stretch>
            <a:fillRect/>
          </a:stretch>
        </p:blipFill>
        <p:spPr>
          <a:xfrm>
            <a:off x="685800" y="2343150"/>
            <a:ext cx="1268058" cy="1609122"/>
          </a:xfrm>
          <a:prstGeom prst="rect">
            <a:avLst/>
          </a:prstGeom>
        </p:spPr>
      </p:pic>
      <p:sp>
        <p:nvSpPr>
          <p:cNvPr id="11" name="TextBox 10">
            <a:extLst>
              <a:ext uri="{FF2B5EF4-FFF2-40B4-BE49-F238E27FC236}">
                <a16:creationId xmlns:a16="http://schemas.microsoft.com/office/drawing/2014/main" id="{605C67CE-83FC-48E7-8C54-5150FA566A15}"/>
              </a:ext>
            </a:extLst>
          </p:cNvPr>
          <p:cNvSpPr txBox="1"/>
          <p:nvPr/>
        </p:nvSpPr>
        <p:spPr>
          <a:xfrm>
            <a:off x="712808" y="3952272"/>
            <a:ext cx="1196049" cy="523220"/>
          </a:xfrm>
          <a:prstGeom prst="rect">
            <a:avLst/>
          </a:prstGeom>
          <a:noFill/>
        </p:spPr>
        <p:txBody>
          <a:bodyPr wrap="square">
            <a:spAutoFit/>
          </a:bodyPr>
          <a:lstStyle/>
          <a:p>
            <a:pPr algn="ctr"/>
            <a:r>
              <a:rPr lang="en-US" sz="1400" dirty="0"/>
              <a:t>Léon Walras</a:t>
            </a:r>
            <a:br>
              <a:rPr lang="en-US" sz="1400" dirty="0"/>
            </a:br>
            <a:r>
              <a:rPr lang="en-US" sz="1400" dirty="0"/>
              <a:t>1834-1910</a:t>
            </a:r>
          </a:p>
        </p:txBody>
      </p:sp>
      <p:pic>
        <p:nvPicPr>
          <p:cNvPr id="12" name="Picture 11">
            <a:extLst>
              <a:ext uri="{FF2B5EF4-FFF2-40B4-BE49-F238E27FC236}">
                <a16:creationId xmlns:a16="http://schemas.microsoft.com/office/drawing/2014/main" id="{19A7BD2F-1ACF-40CA-9DD9-58FE7B00E1DF}"/>
              </a:ext>
            </a:extLst>
          </p:cNvPr>
          <p:cNvPicPr>
            <a:picLocks noChangeAspect="1"/>
          </p:cNvPicPr>
          <p:nvPr/>
        </p:nvPicPr>
        <p:blipFill>
          <a:blip r:embed="rId4"/>
          <a:stretch>
            <a:fillRect/>
          </a:stretch>
        </p:blipFill>
        <p:spPr>
          <a:xfrm>
            <a:off x="5247905" y="2343150"/>
            <a:ext cx="1080198" cy="1609122"/>
          </a:xfrm>
          <a:prstGeom prst="rect">
            <a:avLst/>
          </a:prstGeom>
        </p:spPr>
      </p:pic>
      <p:pic>
        <p:nvPicPr>
          <p:cNvPr id="13" name="Picture 12">
            <a:extLst>
              <a:ext uri="{FF2B5EF4-FFF2-40B4-BE49-F238E27FC236}">
                <a16:creationId xmlns:a16="http://schemas.microsoft.com/office/drawing/2014/main" id="{8B114D7F-3B42-4240-9CAF-3ED578EE1C68}"/>
              </a:ext>
            </a:extLst>
          </p:cNvPr>
          <p:cNvPicPr>
            <a:picLocks noChangeAspect="1"/>
          </p:cNvPicPr>
          <p:nvPr/>
        </p:nvPicPr>
        <p:blipFill>
          <a:blip r:embed="rId5"/>
          <a:stretch>
            <a:fillRect/>
          </a:stretch>
        </p:blipFill>
        <p:spPr>
          <a:xfrm>
            <a:off x="7086600" y="2343150"/>
            <a:ext cx="1080198" cy="1571874"/>
          </a:xfrm>
          <a:prstGeom prst="rect">
            <a:avLst/>
          </a:prstGeom>
        </p:spPr>
      </p:pic>
      <p:sp>
        <p:nvSpPr>
          <p:cNvPr id="15" name="TextBox 14">
            <a:extLst>
              <a:ext uri="{FF2B5EF4-FFF2-40B4-BE49-F238E27FC236}">
                <a16:creationId xmlns:a16="http://schemas.microsoft.com/office/drawing/2014/main" id="{1A68EA0F-2A0F-4C46-A05D-DBE1D0049250}"/>
              </a:ext>
            </a:extLst>
          </p:cNvPr>
          <p:cNvSpPr txBox="1"/>
          <p:nvPr/>
        </p:nvSpPr>
        <p:spPr>
          <a:xfrm>
            <a:off x="4840299" y="3952272"/>
            <a:ext cx="1752600" cy="523220"/>
          </a:xfrm>
          <a:prstGeom prst="rect">
            <a:avLst/>
          </a:prstGeom>
          <a:noFill/>
        </p:spPr>
        <p:txBody>
          <a:bodyPr wrap="square">
            <a:spAutoFit/>
          </a:bodyPr>
          <a:lstStyle/>
          <a:p>
            <a:pPr algn="ctr"/>
            <a:r>
              <a:rPr lang="en-US" sz="1400" dirty="0"/>
              <a:t>Francis Edgeworth</a:t>
            </a:r>
            <a:br>
              <a:rPr lang="en-US" sz="1400" dirty="0"/>
            </a:br>
            <a:r>
              <a:rPr lang="en-US" sz="1400" dirty="0"/>
              <a:t>1845-1926</a:t>
            </a:r>
          </a:p>
        </p:txBody>
      </p:sp>
      <p:sp>
        <p:nvSpPr>
          <p:cNvPr id="17" name="TextBox 16">
            <a:extLst>
              <a:ext uri="{FF2B5EF4-FFF2-40B4-BE49-F238E27FC236}">
                <a16:creationId xmlns:a16="http://schemas.microsoft.com/office/drawing/2014/main" id="{16EC8699-E1BC-4ABC-AA2B-0DF68F828984}"/>
              </a:ext>
            </a:extLst>
          </p:cNvPr>
          <p:cNvSpPr txBox="1"/>
          <p:nvPr/>
        </p:nvSpPr>
        <p:spPr>
          <a:xfrm>
            <a:off x="6929100" y="3952272"/>
            <a:ext cx="1405637" cy="523220"/>
          </a:xfrm>
          <a:prstGeom prst="rect">
            <a:avLst/>
          </a:prstGeom>
          <a:noFill/>
        </p:spPr>
        <p:txBody>
          <a:bodyPr wrap="square">
            <a:spAutoFit/>
          </a:bodyPr>
          <a:lstStyle/>
          <a:p>
            <a:pPr algn="ctr"/>
            <a:r>
              <a:rPr lang="en-US" sz="1400" dirty="0"/>
              <a:t>Vilfredo Pareto</a:t>
            </a:r>
            <a:br>
              <a:rPr lang="en-US" sz="1400" dirty="0"/>
            </a:br>
            <a:r>
              <a:rPr lang="en-US" sz="1400" dirty="0"/>
              <a:t>1848-1923</a:t>
            </a:r>
          </a:p>
        </p:txBody>
      </p:sp>
    </p:spTree>
    <p:extLst>
      <p:ext uri="{BB962C8B-B14F-4D97-AF65-F5344CB8AC3E}">
        <p14:creationId xmlns:p14="http://schemas.microsoft.com/office/powerpoint/2010/main" val="966148925"/>
      </p:ext>
    </p:extLst>
  </p:cSld>
  <p:clrMapOvr>
    <a:masterClrMapping/>
  </p:clrMapOvr>
  <mc:AlternateContent xmlns:mc="http://schemas.openxmlformats.org/markup-compatibility/2006" xmlns:p14="http://schemas.microsoft.com/office/powerpoint/2010/main">
    <mc:Choice Requires="p14">
      <p:transition spd="slow" p14:dur="2000" advTm="55045"/>
    </mc:Choice>
    <mc:Fallback xmlns="">
      <p:transition spd="slow" advTm="55045"/>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dirty="0"/>
              <a:t>Francis Edgeworth, 1845-1926</a:t>
            </a:r>
          </a:p>
        </p:txBody>
      </p:sp>
      <p:pic>
        <p:nvPicPr>
          <p:cNvPr id="4" name="Picture 3">
            <a:extLst>
              <a:ext uri="{FF2B5EF4-FFF2-40B4-BE49-F238E27FC236}">
                <a16:creationId xmlns:a16="http://schemas.microsoft.com/office/drawing/2014/main" id="{DE84F24E-6065-4EBF-8A4B-8929E23A02E2}"/>
              </a:ext>
            </a:extLst>
          </p:cNvPr>
          <p:cNvPicPr>
            <a:picLocks noChangeAspect="1"/>
          </p:cNvPicPr>
          <p:nvPr/>
        </p:nvPicPr>
        <p:blipFill>
          <a:blip r:embed="rId2"/>
          <a:stretch>
            <a:fillRect/>
          </a:stretch>
        </p:blipFill>
        <p:spPr>
          <a:xfrm>
            <a:off x="381000" y="1276350"/>
            <a:ext cx="4320738" cy="3352800"/>
          </a:xfrm>
          <a:prstGeom prst="rect">
            <a:avLst/>
          </a:prstGeom>
        </p:spPr>
      </p:pic>
      <p:sp>
        <p:nvSpPr>
          <p:cNvPr id="5" name="TextBox 4">
            <a:extLst>
              <a:ext uri="{FF2B5EF4-FFF2-40B4-BE49-F238E27FC236}">
                <a16:creationId xmlns:a16="http://schemas.microsoft.com/office/drawing/2014/main" id="{005C839E-D6B3-4C6F-9479-36994472216E}"/>
              </a:ext>
            </a:extLst>
          </p:cNvPr>
          <p:cNvSpPr txBox="1"/>
          <p:nvPr/>
        </p:nvSpPr>
        <p:spPr>
          <a:xfrm>
            <a:off x="4800601" y="1504950"/>
            <a:ext cx="4114800" cy="1200329"/>
          </a:xfrm>
          <a:prstGeom prst="rect">
            <a:avLst/>
          </a:prstGeom>
          <a:noFill/>
        </p:spPr>
        <p:txBody>
          <a:bodyPr wrap="square" rtlCol="0">
            <a:spAutoFit/>
          </a:bodyPr>
          <a:lstStyle/>
          <a:p>
            <a:r>
              <a:rPr lang="en-US" dirty="0"/>
              <a:t>Three indifference curves and a budget line, B</a:t>
            </a:r>
            <a:r>
              <a:rPr lang="en-US" baseline="-25000" dirty="0"/>
              <a:t>0</a:t>
            </a:r>
            <a:r>
              <a:rPr lang="en-US" dirty="0"/>
              <a:t>.  At point A, utility is maximized and the Jevons </a:t>
            </a:r>
            <a:r>
              <a:rPr lang="en-US" dirty="0" err="1"/>
              <a:t>equimarginal</a:t>
            </a:r>
            <a:r>
              <a:rPr lang="en-US" dirty="0"/>
              <a:t> condition is fulfilled:</a:t>
            </a:r>
          </a:p>
        </p:txBody>
      </p:sp>
      <p:pic>
        <p:nvPicPr>
          <p:cNvPr id="7" name="Picture 6">
            <a:extLst>
              <a:ext uri="{FF2B5EF4-FFF2-40B4-BE49-F238E27FC236}">
                <a16:creationId xmlns:a16="http://schemas.microsoft.com/office/drawing/2014/main" id="{FF902F81-3BDF-4E6A-BC48-0ECCDDF0DE7B}"/>
              </a:ext>
            </a:extLst>
          </p:cNvPr>
          <p:cNvPicPr>
            <a:picLocks noChangeAspect="1"/>
          </p:cNvPicPr>
          <p:nvPr/>
        </p:nvPicPr>
        <p:blipFill>
          <a:blip r:embed="rId3"/>
          <a:stretch>
            <a:fillRect/>
          </a:stretch>
        </p:blipFill>
        <p:spPr>
          <a:xfrm>
            <a:off x="5943600" y="2682419"/>
            <a:ext cx="1355945" cy="745415"/>
          </a:xfrm>
          <a:prstGeom prst="rect">
            <a:avLst/>
          </a:prstGeom>
        </p:spPr>
      </p:pic>
    </p:spTree>
    <p:extLst>
      <p:ext uri="{BB962C8B-B14F-4D97-AF65-F5344CB8AC3E}">
        <p14:creationId xmlns:p14="http://schemas.microsoft.com/office/powerpoint/2010/main" val="336407155"/>
      </p:ext>
    </p:extLst>
  </p:cSld>
  <p:clrMapOvr>
    <a:masterClrMapping/>
  </p:clrMapOvr>
  <mc:AlternateContent xmlns:mc="http://schemas.openxmlformats.org/markup-compatibility/2006">
    <mc:Choice xmlns:p14="http://schemas.microsoft.com/office/powerpoint/2010/main" Requires="p14">
      <p:transition spd="slow" p14:dur="2000" advTm="196882"/>
    </mc:Choice>
    <mc:Fallback>
      <p:transition spd="slow" advTm="196882"/>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dirty="0"/>
              <a:t>The Edgeworth-Pareto-Bowley Box Diagram</a:t>
            </a:r>
          </a:p>
        </p:txBody>
      </p:sp>
      <p:pic>
        <p:nvPicPr>
          <p:cNvPr id="6" name="Picture 5">
            <a:extLst>
              <a:ext uri="{FF2B5EF4-FFF2-40B4-BE49-F238E27FC236}">
                <a16:creationId xmlns:a16="http://schemas.microsoft.com/office/drawing/2014/main" id="{D32065D7-A96D-43EE-BA9C-6FE1E01A18F3}"/>
              </a:ext>
            </a:extLst>
          </p:cNvPr>
          <p:cNvPicPr>
            <a:picLocks noChangeAspect="1"/>
          </p:cNvPicPr>
          <p:nvPr/>
        </p:nvPicPr>
        <p:blipFill>
          <a:blip r:embed="rId2"/>
          <a:stretch>
            <a:fillRect/>
          </a:stretch>
        </p:blipFill>
        <p:spPr>
          <a:xfrm>
            <a:off x="6934200" y="1123950"/>
            <a:ext cx="1851801" cy="1753995"/>
          </a:xfrm>
          <a:prstGeom prst="rect">
            <a:avLst/>
          </a:prstGeom>
        </p:spPr>
      </p:pic>
      <p:sp>
        <p:nvSpPr>
          <p:cNvPr id="8" name="TextBox 7">
            <a:extLst>
              <a:ext uri="{FF2B5EF4-FFF2-40B4-BE49-F238E27FC236}">
                <a16:creationId xmlns:a16="http://schemas.microsoft.com/office/drawing/2014/main" id="{1E98E34D-8ED9-4F5C-A796-7D4EFCAC4AFE}"/>
              </a:ext>
            </a:extLst>
          </p:cNvPr>
          <p:cNvSpPr txBox="1"/>
          <p:nvPr/>
        </p:nvSpPr>
        <p:spPr>
          <a:xfrm>
            <a:off x="6858000" y="2800350"/>
            <a:ext cx="2114681" cy="338554"/>
          </a:xfrm>
          <a:prstGeom prst="rect">
            <a:avLst/>
          </a:prstGeom>
          <a:noFill/>
        </p:spPr>
        <p:txBody>
          <a:bodyPr wrap="none" rtlCol="0">
            <a:spAutoFit/>
          </a:bodyPr>
          <a:lstStyle/>
          <a:p>
            <a:r>
              <a:rPr lang="en-US" sz="1600" dirty="0"/>
              <a:t>Pareto 1906 Diagram</a:t>
            </a:r>
          </a:p>
        </p:txBody>
      </p:sp>
      <p:sp>
        <p:nvSpPr>
          <p:cNvPr id="9" name="Rectangle 8">
            <a:extLst>
              <a:ext uri="{FF2B5EF4-FFF2-40B4-BE49-F238E27FC236}">
                <a16:creationId xmlns:a16="http://schemas.microsoft.com/office/drawing/2014/main" id="{07B5AE54-1B4A-4CC6-AD6F-DE0B703B380C}"/>
              </a:ext>
            </a:extLst>
          </p:cNvPr>
          <p:cNvSpPr/>
          <p:nvPr/>
        </p:nvSpPr>
        <p:spPr>
          <a:xfrm>
            <a:off x="1185055" y="1643896"/>
            <a:ext cx="4724400" cy="2743200"/>
          </a:xfrm>
          <a:prstGeom prst="rect">
            <a:avLst/>
          </a:prstGeom>
          <a:noFill/>
          <a:ln w="222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C32331EE-B241-41E9-9AA0-B7610557409A}"/>
              </a:ext>
            </a:extLst>
          </p:cNvPr>
          <p:cNvSpPr txBox="1"/>
          <p:nvPr/>
        </p:nvSpPr>
        <p:spPr>
          <a:xfrm>
            <a:off x="457200" y="4063930"/>
            <a:ext cx="838691" cy="646331"/>
          </a:xfrm>
          <a:prstGeom prst="rect">
            <a:avLst/>
          </a:prstGeom>
          <a:noFill/>
        </p:spPr>
        <p:txBody>
          <a:bodyPr wrap="none" rtlCol="0">
            <a:spAutoFit/>
          </a:bodyPr>
          <a:lstStyle/>
          <a:p>
            <a:r>
              <a:rPr lang="en-US" dirty="0">
                <a:solidFill>
                  <a:srgbClr val="FF0000"/>
                </a:solidFill>
              </a:rPr>
              <a:t>Bob’s </a:t>
            </a:r>
            <a:br>
              <a:rPr lang="en-US" dirty="0">
                <a:solidFill>
                  <a:srgbClr val="FF0000"/>
                </a:solidFill>
              </a:rPr>
            </a:br>
            <a:r>
              <a:rPr lang="en-US" dirty="0">
                <a:solidFill>
                  <a:srgbClr val="FF0000"/>
                </a:solidFill>
              </a:rPr>
              <a:t>Origin</a:t>
            </a:r>
          </a:p>
        </p:txBody>
      </p:sp>
      <p:sp>
        <p:nvSpPr>
          <p:cNvPr id="11" name="TextBox 10">
            <a:extLst>
              <a:ext uri="{FF2B5EF4-FFF2-40B4-BE49-F238E27FC236}">
                <a16:creationId xmlns:a16="http://schemas.microsoft.com/office/drawing/2014/main" id="{C0995FC8-868F-4836-BEA8-AAEF05ADE9D7}"/>
              </a:ext>
            </a:extLst>
          </p:cNvPr>
          <p:cNvSpPr txBox="1"/>
          <p:nvPr/>
        </p:nvSpPr>
        <p:spPr>
          <a:xfrm>
            <a:off x="5684520" y="1288018"/>
            <a:ext cx="1007007" cy="646331"/>
          </a:xfrm>
          <a:prstGeom prst="rect">
            <a:avLst/>
          </a:prstGeom>
          <a:noFill/>
        </p:spPr>
        <p:txBody>
          <a:bodyPr wrap="none" rtlCol="0">
            <a:spAutoFit/>
          </a:bodyPr>
          <a:lstStyle/>
          <a:p>
            <a:r>
              <a:rPr lang="en-US" dirty="0">
                <a:solidFill>
                  <a:srgbClr val="2880B6"/>
                </a:solidFill>
              </a:rPr>
              <a:t>Jill’s</a:t>
            </a:r>
            <a:br>
              <a:rPr lang="en-US" dirty="0">
                <a:solidFill>
                  <a:srgbClr val="2880B6"/>
                </a:solidFill>
              </a:rPr>
            </a:br>
            <a:r>
              <a:rPr lang="en-US" dirty="0">
                <a:solidFill>
                  <a:srgbClr val="2880B6"/>
                </a:solidFill>
              </a:rPr>
              <a:t>   Origin</a:t>
            </a:r>
          </a:p>
        </p:txBody>
      </p:sp>
      <p:sp>
        <p:nvSpPr>
          <p:cNvPr id="12" name="TextBox 11">
            <a:extLst>
              <a:ext uri="{FF2B5EF4-FFF2-40B4-BE49-F238E27FC236}">
                <a16:creationId xmlns:a16="http://schemas.microsoft.com/office/drawing/2014/main" id="{032A7B90-9870-4775-AA67-ABED99C91A75}"/>
              </a:ext>
            </a:extLst>
          </p:cNvPr>
          <p:cNvSpPr txBox="1"/>
          <p:nvPr/>
        </p:nvSpPr>
        <p:spPr>
          <a:xfrm>
            <a:off x="2819400" y="4400550"/>
            <a:ext cx="880369" cy="369332"/>
          </a:xfrm>
          <a:prstGeom prst="rect">
            <a:avLst/>
          </a:prstGeom>
          <a:noFill/>
        </p:spPr>
        <p:txBody>
          <a:bodyPr wrap="none" rtlCol="0">
            <a:spAutoFit/>
          </a:bodyPr>
          <a:lstStyle/>
          <a:p>
            <a:r>
              <a:rPr lang="en-US" dirty="0"/>
              <a:t>Apples</a:t>
            </a:r>
          </a:p>
        </p:txBody>
      </p:sp>
      <p:sp>
        <p:nvSpPr>
          <p:cNvPr id="13" name="TextBox 12">
            <a:extLst>
              <a:ext uri="{FF2B5EF4-FFF2-40B4-BE49-F238E27FC236}">
                <a16:creationId xmlns:a16="http://schemas.microsoft.com/office/drawing/2014/main" id="{93505101-2577-42E2-B36F-F1DB007A3C5B}"/>
              </a:ext>
            </a:extLst>
          </p:cNvPr>
          <p:cNvSpPr txBox="1"/>
          <p:nvPr/>
        </p:nvSpPr>
        <p:spPr>
          <a:xfrm>
            <a:off x="201799" y="2484581"/>
            <a:ext cx="1032655" cy="369332"/>
          </a:xfrm>
          <a:prstGeom prst="rect">
            <a:avLst/>
          </a:prstGeom>
          <a:noFill/>
        </p:spPr>
        <p:txBody>
          <a:bodyPr wrap="none" rtlCol="0">
            <a:spAutoFit/>
          </a:bodyPr>
          <a:lstStyle/>
          <a:p>
            <a:r>
              <a:rPr lang="en-US" dirty="0"/>
              <a:t>Oranges</a:t>
            </a:r>
          </a:p>
        </p:txBody>
      </p:sp>
      <p:sp>
        <p:nvSpPr>
          <p:cNvPr id="14" name="Freeform: Shape 13">
            <a:extLst>
              <a:ext uri="{FF2B5EF4-FFF2-40B4-BE49-F238E27FC236}">
                <a16:creationId xmlns:a16="http://schemas.microsoft.com/office/drawing/2014/main" id="{E695C0E1-1505-495C-ADE3-415CD1F9E6E8}"/>
              </a:ext>
            </a:extLst>
          </p:cNvPr>
          <p:cNvSpPr/>
          <p:nvPr/>
        </p:nvSpPr>
        <p:spPr>
          <a:xfrm>
            <a:off x="1181100" y="1657350"/>
            <a:ext cx="4712970" cy="2716530"/>
          </a:xfrm>
          <a:custGeom>
            <a:avLst/>
            <a:gdLst>
              <a:gd name="connsiteX0" fmla="*/ 0 w 4712970"/>
              <a:gd name="connsiteY0" fmla="*/ 2716530 h 2716530"/>
              <a:gd name="connsiteX1" fmla="*/ 2628900 w 4712970"/>
              <a:gd name="connsiteY1" fmla="*/ 1912620 h 2716530"/>
              <a:gd name="connsiteX2" fmla="*/ 4712970 w 4712970"/>
              <a:gd name="connsiteY2" fmla="*/ 0 h 2716530"/>
              <a:gd name="connsiteX3" fmla="*/ 4712970 w 4712970"/>
              <a:gd name="connsiteY3" fmla="*/ 0 h 2716530"/>
            </a:gdLst>
            <a:ahLst/>
            <a:cxnLst>
              <a:cxn ang="0">
                <a:pos x="connsiteX0" y="connsiteY0"/>
              </a:cxn>
              <a:cxn ang="0">
                <a:pos x="connsiteX1" y="connsiteY1"/>
              </a:cxn>
              <a:cxn ang="0">
                <a:pos x="connsiteX2" y="connsiteY2"/>
              </a:cxn>
              <a:cxn ang="0">
                <a:pos x="connsiteX3" y="connsiteY3"/>
              </a:cxn>
            </a:cxnLst>
            <a:rect l="l" t="t" r="r" b="b"/>
            <a:pathLst>
              <a:path w="4712970" h="2716530">
                <a:moveTo>
                  <a:pt x="0" y="2716530"/>
                </a:moveTo>
                <a:cubicBezTo>
                  <a:pt x="921702" y="2540952"/>
                  <a:pt x="1843405" y="2365375"/>
                  <a:pt x="2628900" y="1912620"/>
                </a:cubicBezTo>
                <a:cubicBezTo>
                  <a:pt x="3414395" y="1459865"/>
                  <a:pt x="4712970" y="0"/>
                  <a:pt x="4712970" y="0"/>
                </a:cubicBezTo>
                <a:lnTo>
                  <a:pt x="4712970" y="0"/>
                </a:lnTo>
              </a:path>
            </a:pathLst>
          </a:cu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26E26263-940A-42A0-B256-2C00961C4092}"/>
              </a:ext>
            </a:extLst>
          </p:cNvPr>
          <p:cNvSpPr/>
          <p:nvPr/>
        </p:nvSpPr>
        <p:spPr>
          <a:xfrm>
            <a:off x="3006090" y="3173730"/>
            <a:ext cx="1470660" cy="685800"/>
          </a:xfrm>
          <a:custGeom>
            <a:avLst/>
            <a:gdLst>
              <a:gd name="connsiteX0" fmla="*/ 0 w 1470660"/>
              <a:gd name="connsiteY0" fmla="*/ 0 h 685800"/>
              <a:gd name="connsiteX1" fmla="*/ 457200 w 1470660"/>
              <a:gd name="connsiteY1" fmla="*/ 556260 h 685800"/>
              <a:gd name="connsiteX2" fmla="*/ 1470660 w 1470660"/>
              <a:gd name="connsiteY2" fmla="*/ 685800 h 685800"/>
            </a:gdLst>
            <a:ahLst/>
            <a:cxnLst>
              <a:cxn ang="0">
                <a:pos x="connsiteX0" y="connsiteY0"/>
              </a:cxn>
              <a:cxn ang="0">
                <a:pos x="connsiteX1" y="connsiteY1"/>
              </a:cxn>
              <a:cxn ang="0">
                <a:pos x="connsiteX2" y="connsiteY2"/>
              </a:cxn>
            </a:cxnLst>
            <a:rect l="l" t="t" r="r" b="b"/>
            <a:pathLst>
              <a:path w="1470660" h="685800">
                <a:moveTo>
                  <a:pt x="0" y="0"/>
                </a:moveTo>
                <a:cubicBezTo>
                  <a:pt x="106045" y="220980"/>
                  <a:pt x="212090" y="441960"/>
                  <a:pt x="457200" y="556260"/>
                </a:cubicBezTo>
                <a:cubicBezTo>
                  <a:pt x="702310" y="670560"/>
                  <a:pt x="1086485" y="678180"/>
                  <a:pt x="1470660" y="685800"/>
                </a:cubicBezTo>
              </a:path>
            </a:pathLst>
          </a:cu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A8C00F96-4C35-4D21-9D53-3BE278E0CBB0}"/>
              </a:ext>
            </a:extLst>
          </p:cNvPr>
          <p:cNvSpPr/>
          <p:nvPr/>
        </p:nvSpPr>
        <p:spPr>
          <a:xfrm>
            <a:off x="4019405" y="2511251"/>
            <a:ext cx="1470660" cy="685800"/>
          </a:xfrm>
          <a:custGeom>
            <a:avLst/>
            <a:gdLst>
              <a:gd name="connsiteX0" fmla="*/ 0 w 1470660"/>
              <a:gd name="connsiteY0" fmla="*/ 0 h 685800"/>
              <a:gd name="connsiteX1" fmla="*/ 457200 w 1470660"/>
              <a:gd name="connsiteY1" fmla="*/ 556260 h 685800"/>
              <a:gd name="connsiteX2" fmla="*/ 1470660 w 1470660"/>
              <a:gd name="connsiteY2" fmla="*/ 685800 h 685800"/>
            </a:gdLst>
            <a:ahLst/>
            <a:cxnLst>
              <a:cxn ang="0">
                <a:pos x="connsiteX0" y="connsiteY0"/>
              </a:cxn>
              <a:cxn ang="0">
                <a:pos x="connsiteX1" y="connsiteY1"/>
              </a:cxn>
              <a:cxn ang="0">
                <a:pos x="connsiteX2" y="connsiteY2"/>
              </a:cxn>
            </a:cxnLst>
            <a:rect l="l" t="t" r="r" b="b"/>
            <a:pathLst>
              <a:path w="1470660" h="685800">
                <a:moveTo>
                  <a:pt x="0" y="0"/>
                </a:moveTo>
                <a:cubicBezTo>
                  <a:pt x="106045" y="220980"/>
                  <a:pt x="212090" y="441960"/>
                  <a:pt x="457200" y="556260"/>
                </a:cubicBezTo>
                <a:cubicBezTo>
                  <a:pt x="702310" y="670560"/>
                  <a:pt x="1086485" y="678180"/>
                  <a:pt x="1470660" y="685800"/>
                </a:cubicBezTo>
              </a:path>
            </a:pathLst>
          </a:cu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D8D93D7D-D23A-4321-8FB9-216AE82F216F}"/>
              </a:ext>
            </a:extLst>
          </p:cNvPr>
          <p:cNvSpPr/>
          <p:nvPr/>
        </p:nvSpPr>
        <p:spPr>
          <a:xfrm>
            <a:off x="1808233" y="3602355"/>
            <a:ext cx="1470660" cy="685800"/>
          </a:xfrm>
          <a:custGeom>
            <a:avLst/>
            <a:gdLst>
              <a:gd name="connsiteX0" fmla="*/ 0 w 1470660"/>
              <a:gd name="connsiteY0" fmla="*/ 0 h 685800"/>
              <a:gd name="connsiteX1" fmla="*/ 457200 w 1470660"/>
              <a:gd name="connsiteY1" fmla="*/ 556260 h 685800"/>
              <a:gd name="connsiteX2" fmla="*/ 1470660 w 1470660"/>
              <a:gd name="connsiteY2" fmla="*/ 685800 h 685800"/>
            </a:gdLst>
            <a:ahLst/>
            <a:cxnLst>
              <a:cxn ang="0">
                <a:pos x="connsiteX0" y="connsiteY0"/>
              </a:cxn>
              <a:cxn ang="0">
                <a:pos x="connsiteX1" y="connsiteY1"/>
              </a:cxn>
              <a:cxn ang="0">
                <a:pos x="connsiteX2" y="connsiteY2"/>
              </a:cxn>
            </a:cxnLst>
            <a:rect l="l" t="t" r="r" b="b"/>
            <a:pathLst>
              <a:path w="1470660" h="685800">
                <a:moveTo>
                  <a:pt x="0" y="0"/>
                </a:moveTo>
                <a:cubicBezTo>
                  <a:pt x="106045" y="220980"/>
                  <a:pt x="212090" y="441960"/>
                  <a:pt x="457200" y="556260"/>
                </a:cubicBezTo>
                <a:cubicBezTo>
                  <a:pt x="702310" y="670560"/>
                  <a:pt x="1086485" y="678180"/>
                  <a:pt x="1470660" y="685800"/>
                </a:cubicBezTo>
              </a:path>
            </a:pathLst>
          </a:cu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B14AD740-93D4-4B0E-AB21-2106599DFF50}"/>
              </a:ext>
            </a:extLst>
          </p:cNvPr>
          <p:cNvSpPr/>
          <p:nvPr/>
        </p:nvSpPr>
        <p:spPr>
          <a:xfrm>
            <a:off x="4648200" y="1934349"/>
            <a:ext cx="1143000" cy="1018401"/>
          </a:xfrm>
          <a:custGeom>
            <a:avLst/>
            <a:gdLst>
              <a:gd name="connsiteX0" fmla="*/ 0 w 979170"/>
              <a:gd name="connsiteY0" fmla="*/ 0 h 914400"/>
              <a:gd name="connsiteX1" fmla="*/ 594360 w 979170"/>
              <a:gd name="connsiteY1" fmla="*/ 228600 h 914400"/>
              <a:gd name="connsiteX2" fmla="*/ 979170 w 979170"/>
              <a:gd name="connsiteY2" fmla="*/ 914400 h 914400"/>
            </a:gdLst>
            <a:ahLst/>
            <a:cxnLst>
              <a:cxn ang="0">
                <a:pos x="connsiteX0" y="connsiteY0"/>
              </a:cxn>
              <a:cxn ang="0">
                <a:pos x="connsiteX1" y="connsiteY1"/>
              </a:cxn>
              <a:cxn ang="0">
                <a:pos x="connsiteX2" y="connsiteY2"/>
              </a:cxn>
            </a:cxnLst>
            <a:rect l="l" t="t" r="r" b="b"/>
            <a:pathLst>
              <a:path w="979170" h="914400">
                <a:moveTo>
                  <a:pt x="0" y="0"/>
                </a:moveTo>
                <a:cubicBezTo>
                  <a:pt x="215582" y="38100"/>
                  <a:pt x="431165" y="76200"/>
                  <a:pt x="594360" y="228600"/>
                </a:cubicBezTo>
                <a:cubicBezTo>
                  <a:pt x="757555" y="381000"/>
                  <a:pt x="868362" y="647700"/>
                  <a:pt x="979170" y="914400"/>
                </a:cubicBezTo>
              </a:path>
            </a:pathLst>
          </a:custGeom>
          <a:noFill/>
          <a:ln w="15875">
            <a:solidFill>
              <a:srgbClr val="2880B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B96B30E5-59A4-4173-A253-F38704AE629D}"/>
              </a:ext>
            </a:extLst>
          </p:cNvPr>
          <p:cNvSpPr/>
          <p:nvPr/>
        </p:nvSpPr>
        <p:spPr>
          <a:xfrm>
            <a:off x="3657600" y="2800350"/>
            <a:ext cx="1286263" cy="1022092"/>
          </a:xfrm>
          <a:custGeom>
            <a:avLst/>
            <a:gdLst>
              <a:gd name="connsiteX0" fmla="*/ 0 w 979170"/>
              <a:gd name="connsiteY0" fmla="*/ 0 h 914400"/>
              <a:gd name="connsiteX1" fmla="*/ 594360 w 979170"/>
              <a:gd name="connsiteY1" fmla="*/ 228600 h 914400"/>
              <a:gd name="connsiteX2" fmla="*/ 979170 w 979170"/>
              <a:gd name="connsiteY2" fmla="*/ 914400 h 914400"/>
            </a:gdLst>
            <a:ahLst/>
            <a:cxnLst>
              <a:cxn ang="0">
                <a:pos x="connsiteX0" y="connsiteY0"/>
              </a:cxn>
              <a:cxn ang="0">
                <a:pos x="connsiteX1" y="connsiteY1"/>
              </a:cxn>
              <a:cxn ang="0">
                <a:pos x="connsiteX2" y="connsiteY2"/>
              </a:cxn>
            </a:cxnLst>
            <a:rect l="l" t="t" r="r" b="b"/>
            <a:pathLst>
              <a:path w="979170" h="914400">
                <a:moveTo>
                  <a:pt x="0" y="0"/>
                </a:moveTo>
                <a:cubicBezTo>
                  <a:pt x="215582" y="38100"/>
                  <a:pt x="431165" y="76200"/>
                  <a:pt x="594360" y="228600"/>
                </a:cubicBezTo>
                <a:cubicBezTo>
                  <a:pt x="757555" y="381000"/>
                  <a:pt x="868362" y="647700"/>
                  <a:pt x="979170" y="914400"/>
                </a:cubicBezTo>
              </a:path>
            </a:pathLst>
          </a:custGeom>
          <a:noFill/>
          <a:ln w="15875">
            <a:solidFill>
              <a:srgbClr val="2880B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FE317926-1329-4CCC-BC5C-390DCB67B076}"/>
              </a:ext>
            </a:extLst>
          </p:cNvPr>
          <p:cNvSpPr/>
          <p:nvPr/>
        </p:nvSpPr>
        <p:spPr>
          <a:xfrm>
            <a:off x="2548890" y="3562350"/>
            <a:ext cx="1501140" cy="636270"/>
          </a:xfrm>
          <a:custGeom>
            <a:avLst/>
            <a:gdLst>
              <a:gd name="connsiteX0" fmla="*/ 0 w 1501140"/>
              <a:gd name="connsiteY0" fmla="*/ 0 h 636270"/>
              <a:gd name="connsiteX1" fmla="*/ 925830 w 1501140"/>
              <a:gd name="connsiteY1" fmla="*/ 163830 h 636270"/>
              <a:gd name="connsiteX2" fmla="*/ 1501140 w 1501140"/>
              <a:gd name="connsiteY2" fmla="*/ 636270 h 636270"/>
            </a:gdLst>
            <a:ahLst/>
            <a:cxnLst>
              <a:cxn ang="0">
                <a:pos x="connsiteX0" y="connsiteY0"/>
              </a:cxn>
              <a:cxn ang="0">
                <a:pos x="connsiteX1" y="connsiteY1"/>
              </a:cxn>
              <a:cxn ang="0">
                <a:pos x="connsiteX2" y="connsiteY2"/>
              </a:cxn>
            </a:cxnLst>
            <a:rect l="l" t="t" r="r" b="b"/>
            <a:pathLst>
              <a:path w="1501140" h="636270">
                <a:moveTo>
                  <a:pt x="0" y="0"/>
                </a:moveTo>
                <a:cubicBezTo>
                  <a:pt x="337820" y="28892"/>
                  <a:pt x="675640" y="57785"/>
                  <a:pt x="925830" y="163830"/>
                </a:cubicBezTo>
                <a:cubicBezTo>
                  <a:pt x="1176020" y="269875"/>
                  <a:pt x="1338580" y="453072"/>
                  <a:pt x="1501140" y="636270"/>
                </a:cubicBezTo>
              </a:path>
            </a:pathLst>
          </a:custGeom>
          <a:noFill/>
          <a:ln w="15875">
            <a:solidFill>
              <a:srgbClr val="2880B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C1808D14-7EF3-41B2-991A-1D08255A9AA6}"/>
              </a:ext>
            </a:extLst>
          </p:cNvPr>
          <p:cNvSpPr/>
          <p:nvPr/>
        </p:nvSpPr>
        <p:spPr>
          <a:xfrm>
            <a:off x="2727960" y="3268980"/>
            <a:ext cx="1691640" cy="803910"/>
          </a:xfrm>
          <a:custGeom>
            <a:avLst/>
            <a:gdLst>
              <a:gd name="connsiteX0" fmla="*/ 0 w 1691640"/>
              <a:gd name="connsiteY0" fmla="*/ 0 h 803910"/>
              <a:gd name="connsiteX1" fmla="*/ 403860 w 1691640"/>
              <a:gd name="connsiteY1" fmla="*/ 613410 h 803910"/>
              <a:gd name="connsiteX2" fmla="*/ 1691640 w 1691640"/>
              <a:gd name="connsiteY2" fmla="*/ 803910 h 803910"/>
            </a:gdLst>
            <a:ahLst/>
            <a:cxnLst>
              <a:cxn ang="0">
                <a:pos x="connsiteX0" y="connsiteY0"/>
              </a:cxn>
              <a:cxn ang="0">
                <a:pos x="connsiteX1" y="connsiteY1"/>
              </a:cxn>
              <a:cxn ang="0">
                <a:pos x="connsiteX2" y="connsiteY2"/>
              </a:cxn>
            </a:cxnLst>
            <a:rect l="l" t="t" r="r" b="b"/>
            <a:pathLst>
              <a:path w="1691640" h="803910">
                <a:moveTo>
                  <a:pt x="0" y="0"/>
                </a:moveTo>
                <a:cubicBezTo>
                  <a:pt x="60960" y="239712"/>
                  <a:pt x="121920" y="479425"/>
                  <a:pt x="403860" y="613410"/>
                </a:cubicBezTo>
                <a:cubicBezTo>
                  <a:pt x="685800" y="747395"/>
                  <a:pt x="1188720" y="775652"/>
                  <a:pt x="1691640" y="803910"/>
                </a:cubicBezTo>
              </a:path>
            </a:pathLst>
          </a:custGeom>
          <a:noFill/>
          <a:ln w="15875">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36B6981F-B96D-41D3-8C18-81586A1CED54}"/>
              </a:ext>
            </a:extLst>
          </p:cNvPr>
          <p:cNvSpPr txBox="1"/>
          <p:nvPr/>
        </p:nvSpPr>
        <p:spPr>
          <a:xfrm>
            <a:off x="2667161" y="3023116"/>
            <a:ext cx="336952" cy="769441"/>
          </a:xfrm>
          <a:prstGeom prst="rect">
            <a:avLst/>
          </a:prstGeom>
          <a:noFill/>
        </p:spPr>
        <p:txBody>
          <a:bodyPr wrap="none" rtlCol="0">
            <a:spAutoFit/>
          </a:bodyPr>
          <a:lstStyle/>
          <a:p>
            <a:r>
              <a:rPr lang="en-US" sz="4400" dirty="0"/>
              <a:t>.</a:t>
            </a:r>
          </a:p>
        </p:txBody>
      </p:sp>
      <p:sp>
        <p:nvSpPr>
          <p:cNvPr id="28" name="TextBox 27">
            <a:extLst>
              <a:ext uri="{FF2B5EF4-FFF2-40B4-BE49-F238E27FC236}">
                <a16:creationId xmlns:a16="http://schemas.microsoft.com/office/drawing/2014/main" id="{F2D8764F-0A7D-43C0-8028-51C4D7E8693C}"/>
              </a:ext>
            </a:extLst>
          </p:cNvPr>
          <p:cNvSpPr txBox="1"/>
          <p:nvPr/>
        </p:nvSpPr>
        <p:spPr>
          <a:xfrm>
            <a:off x="3320648" y="3177629"/>
            <a:ext cx="336952" cy="769441"/>
          </a:xfrm>
          <a:prstGeom prst="rect">
            <a:avLst/>
          </a:prstGeom>
          <a:noFill/>
        </p:spPr>
        <p:txBody>
          <a:bodyPr wrap="none" rtlCol="0">
            <a:spAutoFit/>
          </a:bodyPr>
          <a:lstStyle/>
          <a:p>
            <a:r>
              <a:rPr lang="en-US" sz="4400" dirty="0"/>
              <a:t>.</a:t>
            </a:r>
          </a:p>
        </p:txBody>
      </p:sp>
      <p:sp>
        <p:nvSpPr>
          <p:cNvPr id="29" name="TextBox 28">
            <a:extLst>
              <a:ext uri="{FF2B5EF4-FFF2-40B4-BE49-F238E27FC236}">
                <a16:creationId xmlns:a16="http://schemas.microsoft.com/office/drawing/2014/main" id="{5E96DC04-D146-47FE-89FC-372178DDA904}"/>
              </a:ext>
            </a:extLst>
          </p:cNvPr>
          <p:cNvSpPr txBox="1"/>
          <p:nvPr/>
        </p:nvSpPr>
        <p:spPr>
          <a:xfrm>
            <a:off x="2558358" y="3250942"/>
            <a:ext cx="340158" cy="369332"/>
          </a:xfrm>
          <a:prstGeom prst="rect">
            <a:avLst/>
          </a:prstGeom>
          <a:noFill/>
        </p:spPr>
        <p:txBody>
          <a:bodyPr wrap="none" rtlCol="0">
            <a:spAutoFit/>
          </a:bodyPr>
          <a:lstStyle/>
          <a:p>
            <a:r>
              <a:rPr lang="en-US" dirty="0"/>
              <a:t>A</a:t>
            </a:r>
          </a:p>
        </p:txBody>
      </p:sp>
      <p:sp>
        <p:nvSpPr>
          <p:cNvPr id="30" name="TextBox 29">
            <a:extLst>
              <a:ext uri="{FF2B5EF4-FFF2-40B4-BE49-F238E27FC236}">
                <a16:creationId xmlns:a16="http://schemas.microsoft.com/office/drawing/2014/main" id="{4E1F15D7-1427-4B8E-86E8-D54576E05EEC}"/>
              </a:ext>
            </a:extLst>
          </p:cNvPr>
          <p:cNvSpPr txBox="1"/>
          <p:nvPr/>
        </p:nvSpPr>
        <p:spPr>
          <a:xfrm>
            <a:off x="3333871" y="3387090"/>
            <a:ext cx="335348" cy="369332"/>
          </a:xfrm>
          <a:prstGeom prst="rect">
            <a:avLst/>
          </a:prstGeom>
          <a:noFill/>
        </p:spPr>
        <p:txBody>
          <a:bodyPr wrap="none" rtlCol="0">
            <a:spAutoFit/>
          </a:bodyPr>
          <a:lstStyle/>
          <a:p>
            <a:r>
              <a:rPr lang="en-US" dirty="0"/>
              <a:t>B</a:t>
            </a:r>
          </a:p>
        </p:txBody>
      </p:sp>
      <p:cxnSp>
        <p:nvCxnSpPr>
          <p:cNvPr id="32" name="Straight Arrow Connector 31">
            <a:extLst>
              <a:ext uri="{FF2B5EF4-FFF2-40B4-BE49-F238E27FC236}">
                <a16:creationId xmlns:a16="http://schemas.microsoft.com/office/drawing/2014/main" id="{B976D997-6A7E-42D3-B602-F75A0032B227}"/>
              </a:ext>
            </a:extLst>
          </p:cNvPr>
          <p:cNvCxnSpPr/>
          <p:nvPr/>
        </p:nvCxnSpPr>
        <p:spPr>
          <a:xfrm>
            <a:off x="3501545" y="2038350"/>
            <a:ext cx="1451455" cy="533400"/>
          </a:xfrm>
          <a:prstGeom prst="straightConnector1">
            <a:avLst/>
          </a:prstGeom>
          <a:ln>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81C731F2-6A5C-4B57-B026-A041D6AA9432}"/>
              </a:ext>
            </a:extLst>
          </p:cNvPr>
          <p:cNvSpPr txBox="1"/>
          <p:nvPr/>
        </p:nvSpPr>
        <p:spPr>
          <a:xfrm>
            <a:off x="2898516" y="1698278"/>
            <a:ext cx="1069524" cy="646331"/>
          </a:xfrm>
          <a:prstGeom prst="rect">
            <a:avLst/>
          </a:prstGeom>
          <a:noFill/>
        </p:spPr>
        <p:txBody>
          <a:bodyPr wrap="none" rtlCol="0">
            <a:spAutoFit/>
          </a:bodyPr>
          <a:lstStyle/>
          <a:p>
            <a:r>
              <a:rPr lang="en-US" dirty="0"/>
              <a:t>Contract</a:t>
            </a:r>
            <a:br>
              <a:rPr lang="en-US" dirty="0"/>
            </a:br>
            <a:r>
              <a:rPr lang="en-US" dirty="0"/>
              <a:t>Line</a:t>
            </a:r>
          </a:p>
        </p:txBody>
      </p:sp>
    </p:spTree>
    <p:extLst>
      <p:ext uri="{BB962C8B-B14F-4D97-AF65-F5344CB8AC3E}">
        <p14:creationId xmlns:p14="http://schemas.microsoft.com/office/powerpoint/2010/main" val="1752225485"/>
      </p:ext>
    </p:extLst>
  </p:cSld>
  <p:clrMapOvr>
    <a:masterClrMapping/>
  </p:clrMapOvr>
  <mc:AlternateContent xmlns:mc="http://schemas.openxmlformats.org/markup-compatibility/2006">
    <mc:Choice xmlns:p14="http://schemas.microsoft.com/office/powerpoint/2010/main" Requires="p14">
      <p:transition spd="slow" p14:dur="2000" advTm="196882"/>
    </mc:Choice>
    <mc:Fallback>
      <p:transition spd="slow" advTm="196882"/>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dirty="0"/>
              <a:t>Vilfredo Pareto, 1848-1923</a:t>
            </a:r>
          </a:p>
        </p:txBody>
      </p:sp>
      <p:sp>
        <p:nvSpPr>
          <p:cNvPr id="3" name="Content Placeholder 2"/>
          <p:cNvSpPr>
            <a:spLocks noGrp="1"/>
          </p:cNvSpPr>
          <p:nvPr>
            <p:ph sz="quarter" idx="1"/>
          </p:nvPr>
        </p:nvSpPr>
        <p:spPr>
          <a:xfrm>
            <a:off x="228600" y="1200150"/>
            <a:ext cx="7768696" cy="3369564"/>
          </a:xfrm>
        </p:spPr>
        <p:txBody>
          <a:bodyPr>
            <a:normAutofit fontScale="62500" lnSpcReduction="20000"/>
          </a:bodyPr>
          <a:lstStyle/>
          <a:p>
            <a:pPr marL="0" indent="0">
              <a:buNone/>
            </a:pPr>
            <a:r>
              <a:rPr lang="en-US" dirty="0"/>
              <a:t>Born into a wealthy family in Italy, and lived most of his life there. He read Smith’s </a:t>
            </a:r>
            <a:r>
              <a:rPr lang="en-US" i="1" dirty="0"/>
              <a:t>Wealth of Nations </a:t>
            </a:r>
            <a:r>
              <a:rPr lang="en-US" dirty="0"/>
              <a:t>at an early age and opposed growing state power in Italy (which was influenced by Bismarck in Germany), but he was also exposed to the mathematical economics of Walras, and from 1893-1907 he lived in Switzerland to take over Walras’ chair in political economy at the University of Lausanne, which became known for its mathematical approach to economics. </a:t>
            </a:r>
          </a:p>
          <a:p>
            <a:pPr marL="0" indent="0">
              <a:buNone/>
            </a:pPr>
            <a:endParaRPr lang="en-US" dirty="0"/>
          </a:p>
          <a:p>
            <a:pPr marL="0" indent="0">
              <a:buNone/>
            </a:pPr>
            <a:r>
              <a:rPr lang="en-US" dirty="0"/>
              <a:t>In 1906, he published his </a:t>
            </a:r>
            <a:r>
              <a:rPr lang="en-US" i="1" dirty="0">
                <a:hlinkClick r:id="rId2"/>
              </a:rPr>
              <a:t>Manual of Political Economy</a:t>
            </a:r>
            <a:r>
              <a:rPr lang="en-US" dirty="0"/>
              <a:t>, which first included the “Edgeworth” box diagram. However, he is best known for the idea of “Pareto Optimality:” we have reached an optimum when you cannot improve the situation of one person without worsening the situation of another person. This is the kind of optimality that markets may be able to achieve, but it is a weak standard of optimality – every point on the contract curve is a Pareto Optimum, including the origins for Bob and Sue.</a:t>
            </a:r>
          </a:p>
        </p:txBody>
      </p:sp>
      <p:pic>
        <p:nvPicPr>
          <p:cNvPr id="4" name="Picture 3">
            <a:extLst>
              <a:ext uri="{FF2B5EF4-FFF2-40B4-BE49-F238E27FC236}">
                <a16:creationId xmlns:a16="http://schemas.microsoft.com/office/drawing/2014/main" id="{D4D09460-1565-46E9-A8F4-774D80C8B140}"/>
              </a:ext>
            </a:extLst>
          </p:cNvPr>
          <p:cNvPicPr>
            <a:picLocks noChangeAspect="1"/>
          </p:cNvPicPr>
          <p:nvPr/>
        </p:nvPicPr>
        <p:blipFill>
          <a:blip r:embed="rId3"/>
          <a:stretch>
            <a:fillRect/>
          </a:stretch>
        </p:blipFill>
        <p:spPr>
          <a:xfrm>
            <a:off x="7880122" y="102299"/>
            <a:ext cx="1121003" cy="1631252"/>
          </a:xfrm>
          <a:prstGeom prst="rect">
            <a:avLst/>
          </a:prstGeom>
        </p:spPr>
      </p:pic>
    </p:spTree>
    <p:extLst>
      <p:ext uri="{BB962C8B-B14F-4D97-AF65-F5344CB8AC3E}">
        <p14:creationId xmlns:p14="http://schemas.microsoft.com/office/powerpoint/2010/main" val="718317449"/>
      </p:ext>
    </p:extLst>
  </p:cSld>
  <p:clrMapOvr>
    <a:masterClrMapping/>
  </p:clrMapOvr>
  <mc:AlternateContent xmlns:mc="http://schemas.openxmlformats.org/markup-compatibility/2006">
    <mc:Choice xmlns:p14="http://schemas.microsoft.com/office/powerpoint/2010/main" Requires="p14">
      <p:transition spd="slow" p14:dur="2000" advTm="196882"/>
    </mc:Choice>
    <mc:Fallback>
      <p:transition spd="slow" advTm="196882"/>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dirty="0"/>
              <a:t>Léon Walras, 1834-1910</a:t>
            </a:r>
          </a:p>
        </p:txBody>
      </p:sp>
      <p:sp>
        <p:nvSpPr>
          <p:cNvPr id="3" name="Content Placeholder 2"/>
          <p:cNvSpPr>
            <a:spLocks noGrp="1"/>
          </p:cNvSpPr>
          <p:nvPr>
            <p:ph sz="quarter" idx="1"/>
          </p:nvPr>
        </p:nvSpPr>
        <p:spPr>
          <a:xfrm>
            <a:off x="301752" y="1145286"/>
            <a:ext cx="8156448" cy="3864864"/>
          </a:xfrm>
        </p:spPr>
        <p:txBody>
          <a:bodyPr>
            <a:normAutofit fontScale="62500" lnSpcReduction="20000"/>
          </a:bodyPr>
          <a:lstStyle/>
          <a:p>
            <a:pPr marL="0" indent="0">
              <a:buNone/>
            </a:pPr>
            <a:r>
              <a:rPr lang="en-US" dirty="0"/>
              <a:t>Born in Normandy, France, the son of Auguste Walras, who had been a </a:t>
            </a:r>
          </a:p>
          <a:p>
            <a:pPr marL="0" indent="0">
              <a:buNone/>
            </a:pPr>
            <a:r>
              <a:rPr lang="en-US" dirty="0"/>
              <a:t>classmate of Cournot, who believed the economy could be described </a:t>
            </a:r>
          </a:p>
          <a:p>
            <a:pPr marL="0" indent="0">
              <a:buNone/>
            </a:pPr>
            <a:r>
              <a:rPr lang="en-US" dirty="0"/>
              <a:t>by systems of simultaneous equations. Léon Walras built on that foundation </a:t>
            </a:r>
          </a:p>
          <a:p>
            <a:pPr marL="0" indent="0">
              <a:buNone/>
            </a:pPr>
            <a:r>
              <a:rPr lang="en-US" dirty="0"/>
              <a:t>to develop and champion general equilibrium analysis.</a:t>
            </a:r>
          </a:p>
          <a:p>
            <a:r>
              <a:rPr lang="en-US" dirty="0"/>
              <a:t>Individuals seek to maximize utility (thus, he’s part of the “marginal revolution”) selling their labor and earning income on other resources, and purchasing final goods, taking account of their relative prices. </a:t>
            </a:r>
          </a:p>
          <a:p>
            <a:r>
              <a:rPr lang="en-US" dirty="0"/>
              <a:t>Firms purchase resources and intermediate goods to produce final consumer products (production functions) and are assumed to be perfectly competitive, so their revenues must be equal to their full economic costs.</a:t>
            </a:r>
          </a:p>
          <a:p>
            <a:r>
              <a:rPr lang="en-US" dirty="0"/>
              <a:t>The market for each final product and each resource (land, labor, capital) must “clear” (Qd = Qs) simultaneously to achieve a general equilibrium.</a:t>
            </a:r>
          </a:p>
          <a:p>
            <a:r>
              <a:rPr lang="en-US" dirty="0"/>
              <a:t>The general equilibrium approach contrasts with the step-by-step partial equilibrium process, based on ceteris paribus assumptions, used by Marshall.</a:t>
            </a:r>
          </a:p>
          <a:p>
            <a:endParaRPr lang="en-US" dirty="0"/>
          </a:p>
        </p:txBody>
      </p:sp>
      <p:pic>
        <p:nvPicPr>
          <p:cNvPr id="6" name="Picture 5">
            <a:extLst>
              <a:ext uri="{FF2B5EF4-FFF2-40B4-BE49-F238E27FC236}">
                <a16:creationId xmlns:a16="http://schemas.microsoft.com/office/drawing/2014/main" id="{8C16517A-98FF-46A5-A61A-243ABE4A6C8C}"/>
              </a:ext>
            </a:extLst>
          </p:cNvPr>
          <p:cNvPicPr>
            <a:picLocks noChangeAspect="1"/>
          </p:cNvPicPr>
          <p:nvPr/>
        </p:nvPicPr>
        <p:blipFill>
          <a:blip r:embed="rId2"/>
          <a:stretch>
            <a:fillRect/>
          </a:stretch>
        </p:blipFill>
        <p:spPr>
          <a:xfrm>
            <a:off x="7696200" y="133350"/>
            <a:ext cx="1268078" cy="1609483"/>
          </a:xfrm>
          <a:prstGeom prst="rect">
            <a:avLst/>
          </a:prstGeom>
        </p:spPr>
      </p:pic>
    </p:spTree>
    <p:extLst>
      <p:ext uri="{BB962C8B-B14F-4D97-AF65-F5344CB8AC3E}">
        <p14:creationId xmlns:p14="http://schemas.microsoft.com/office/powerpoint/2010/main" val="1055508893"/>
      </p:ext>
    </p:extLst>
  </p:cSld>
  <p:clrMapOvr>
    <a:masterClrMapping/>
  </p:clrMapOvr>
  <mc:AlternateContent xmlns:mc="http://schemas.openxmlformats.org/markup-compatibility/2006" xmlns:p14="http://schemas.microsoft.com/office/powerpoint/2010/main">
    <mc:Choice Requires="p14">
      <p:transition spd="slow" p14:dur="2000" advTm="196882"/>
    </mc:Choice>
    <mc:Fallback xmlns="">
      <p:transition spd="slow" advTm="196882"/>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dirty="0"/>
              <a:t>William Stanley Jevons, 1835-1882</a:t>
            </a:r>
          </a:p>
        </p:txBody>
      </p:sp>
      <p:sp>
        <p:nvSpPr>
          <p:cNvPr id="3" name="Content Placeholder 2"/>
          <p:cNvSpPr>
            <a:spLocks noGrp="1"/>
          </p:cNvSpPr>
          <p:nvPr>
            <p:ph sz="quarter" idx="1"/>
          </p:nvPr>
        </p:nvSpPr>
        <p:spPr>
          <a:xfrm>
            <a:off x="308504" y="1107186"/>
            <a:ext cx="8156448" cy="3864864"/>
          </a:xfrm>
        </p:spPr>
        <p:txBody>
          <a:bodyPr>
            <a:normAutofit fontScale="85000" lnSpcReduction="20000"/>
          </a:bodyPr>
          <a:lstStyle/>
          <a:p>
            <a:pPr marL="0" indent="0">
              <a:buNone/>
            </a:pPr>
            <a:r>
              <a:rPr lang="en-US" dirty="0"/>
              <a:t>Born in Liverpool and educated in London, he eventually served as a professor of logic and moral philosophy at </a:t>
            </a:r>
            <a:br>
              <a:rPr lang="en-US" dirty="0"/>
            </a:br>
            <a:r>
              <a:rPr lang="en-US" dirty="0"/>
              <a:t>Owens College, Manchester. Along with Hermann Gossen in Germany, Cournot/Walras in France and Carl Menger in Austria, he was the British name in the Marginal Revolution (initially reaching a larger audience), replacing the “objective” labor theory of value with a “subjective” marginal utility theory. His emphasis on utility is clearly influenced by Bentham’s  analysis of pleasure and pain, which Jevons reviews in Chapter 2 of his </a:t>
            </a:r>
            <a:r>
              <a:rPr lang="en-US" i="1" dirty="0"/>
              <a:t>The Theory of Political Economy</a:t>
            </a:r>
            <a:r>
              <a:rPr lang="en-US" dirty="0"/>
              <a:t>, 1871, but Jevons modifies Bentham’s theory to emphasize the importance of marginal utility in our decisions.</a:t>
            </a:r>
          </a:p>
        </p:txBody>
      </p:sp>
      <p:pic>
        <p:nvPicPr>
          <p:cNvPr id="5" name="Picture 4">
            <a:extLst>
              <a:ext uri="{FF2B5EF4-FFF2-40B4-BE49-F238E27FC236}">
                <a16:creationId xmlns:a16="http://schemas.microsoft.com/office/drawing/2014/main" id="{72C9AA3E-30EE-462A-973C-48F49ED52BB7}"/>
              </a:ext>
            </a:extLst>
          </p:cNvPr>
          <p:cNvPicPr>
            <a:picLocks noChangeAspect="1"/>
          </p:cNvPicPr>
          <p:nvPr/>
        </p:nvPicPr>
        <p:blipFill>
          <a:blip r:embed="rId2"/>
          <a:stretch>
            <a:fillRect/>
          </a:stretch>
        </p:blipFill>
        <p:spPr>
          <a:xfrm>
            <a:off x="7772400" y="57150"/>
            <a:ext cx="1322947" cy="1609483"/>
          </a:xfrm>
          <a:prstGeom prst="rect">
            <a:avLst/>
          </a:prstGeom>
        </p:spPr>
      </p:pic>
    </p:spTree>
    <p:extLst>
      <p:ext uri="{BB962C8B-B14F-4D97-AF65-F5344CB8AC3E}">
        <p14:creationId xmlns:p14="http://schemas.microsoft.com/office/powerpoint/2010/main" val="2172340376"/>
      </p:ext>
    </p:extLst>
  </p:cSld>
  <p:clrMapOvr>
    <a:masterClrMapping/>
  </p:clrMapOvr>
  <mc:AlternateContent xmlns:mc="http://schemas.openxmlformats.org/markup-compatibility/2006">
    <mc:Choice xmlns:p14="http://schemas.microsoft.com/office/powerpoint/2010/main" Requires="p14">
      <p:transition spd="slow" p14:dur="2000" advTm="196882"/>
    </mc:Choice>
    <mc:Fallback>
      <p:transition spd="slow" advTm="196882"/>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dirty="0"/>
              <a:t>William Stanley Jevons, 1835-1882</a:t>
            </a:r>
          </a:p>
        </p:txBody>
      </p:sp>
      <p:sp>
        <p:nvSpPr>
          <p:cNvPr id="3" name="Content Placeholder 2"/>
          <p:cNvSpPr>
            <a:spLocks noGrp="1"/>
          </p:cNvSpPr>
          <p:nvPr>
            <p:ph sz="quarter" idx="1"/>
          </p:nvPr>
        </p:nvSpPr>
        <p:spPr>
          <a:xfrm>
            <a:off x="301752" y="1145286"/>
            <a:ext cx="8156448" cy="512064"/>
          </a:xfrm>
        </p:spPr>
        <p:txBody>
          <a:bodyPr>
            <a:normAutofit/>
          </a:bodyPr>
          <a:lstStyle/>
          <a:p>
            <a:pPr marL="0" indent="0" algn="ctr">
              <a:buNone/>
            </a:pPr>
            <a:r>
              <a:rPr lang="en-US" dirty="0">
                <a:hlinkClick r:id="rId2"/>
              </a:rPr>
              <a:t>Consumer Utility Maximization and Exchange</a:t>
            </a:r>
            <a:endParaRPr lang="en-US" dirty="0"/>
          </a:p>
        </p:txBody>
      </p:sp>
      <p:sp>
        <p:nvSpPr>
          <p:cNvPr id="6" name="TextBox 5">
            <a:extLst>
              <a:ext uri="{FF2B5EF4-FFF2-40B4-BE49-F238E27FC236}">
                <a16:creationId xmlns:a16="http://schemas.microsoft.com/office/drawing/2014/main" id="{34871D72-D217-4567-AD56-70354E72C8F1}"/>
              </a:ext>
            </a:extLst>
          </p:cNvPr>
          <p:cNvSpPr txBox="1"/>
          <p:nvPr/>
        </p:nvSpPr>
        <p:spPr>
          <a:xfrm>
            <a:off x="685800" y="1962150"/>
            <a:ext cx="7848600" cy="2308324"/>
          </a:xfrm>
          <a:prstGeom prst="rect">
            <a:avLst/>
          </a:prstGeom>
          <a:noFill/>
        </p:spPr>
        <p:txBody>
          <a:bodyPr wrap="square">
            <a:spAutoFit/>
          </a:bodyPr>
          <a:lstStyle/>
          <a:p>
            <a:r>
              <a:rPr lang="en-US" dirty="0"/>
              <a:t>“The keystone of the whole Theory of Exchange, and of the principal problems of Economics, lies in this proposition—</a:t>
            </a:r>
            <a:r>
              <a:rPr lang="en-US" i="1" dirty="0"/>
              <a:t>The ratio of exchange of any two commodities will be the reciprocal of the ratio of the final degrees of utility of the quantities of commodity available for consumption after the exchange is completed</a:t>
            </a:r>
            <a:r>
              <a:rPr lang="en-US" dirty="0"/>
              <a:t>. When the reader has reflected a little upon the meaning of this proposition, he will see, I think, that it is necessarily true, if the principles of human nature have been correctly represented in previous pages.”</a:t>
            </a:r>
          </a:p>
        </p:txBody>
      </p:sp>
    </p:spTree>
    <p:extLst>
      <p:ext uri="{BB962C8B-B14F-4D97-AF65-F5344CB8AC3E}">
        <p14:creationId xmlns:p14="http://schemas.microsoft.com/office/powerpoint/2010/main" val="937423947"/>
      </p:ext>
    </p:extLst>
  </p:cSld>
  <p:clrMapOvr>
    <a:masterClrMapping/>
  </p:clrMapOvr>
  <mc:AlternateContent xmlns:mc="http://schemas.openxmlformats.org/markup-compatibility/2006">
    <mc:Choice xmlns:p14="http://schemas.microsoft.com/office/powerpoint/2010/main" Requires="p14">
      <p:transition spd="slow" p14:dur="2000" advTm="196882"/>
    </mc:Choice>
    <mc:Fallback>
      <p:transition spd="slow" advTm="196882"/>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dirty="0"/>
              <a:t>William Stanley Jevons, 1835-1882</a:t>
            </a:r>
          </a:p>
        </p:txBody>
      </p:sp>
      <p:sp>
        <p:nvSpPr>
          <p:cNvPr id="3" name="Content Placeholder 2"/>
          <p:cNvSpPr>
            <a:spLocks noGrp="1"/>
          </p:cNvSpPr>
          <p:nvPr>
            <p:ph sz="quarter" idx="1"/>
          </p:nvPr>
        </p:nvSpPr>
        <p:spPr>
          <a:xfrm>
            <a:off x="301752" y="1145286"/>
            <a:ext cx="8156448" cy="512064"/>
          </a:xfrm>
        </p:spPr>
        <p:txBody>
          <a:bodyPr>
            <a:normAutofit/>
          </a:bodyPr>
          <a:lstStyle/>
          <a:p>
            <a:pPr marL="0" indent="0" algn="ctr">
              <a:buNone/>
            </a:pPr>
            <a:r>
              <a:rPr lang="en-US" dirty="0"/>
              <a:t>The Equimarginal Principle</a:t>
            </a:r>
          </a:p>
        </p:txBody>
      </p:sp>
      <p:sp>
        <p:nvSpPr>
          <p:cNvPr id="6" name="TextBox 5">
            <a:extLst>
              <a:ext uri="{FF2B5EF4-FFF2-40B4-BE49-F238E27FC236}">
                <a16:creationId xmlns:a16="http://schemas.microsoft.com/office/drawing/2014/main" id="{34871D72-D217-4567-AD56-70354E72C8F1}"/>
              </a:ext>
            </a:extLst>
          </p:cNvPr>
          <p:cNvSpPr txBox="1"/>
          <p:nvPr/>
        </p:nvSpPr>
        <p:spPr>
          <a:xfrm>
            <a:off x="4438650" y="1985010"/>
            <a:ext cx="838200" cy="830997"/>
          </a:xfrm>
          <a:prstGeom prst="rect">
            <a:avLst/>
          </a:prstGeom>
          <a:noFill/>
        </p:spPr>
        <p:txBody>
          <a:bodyPr wrap="square">
            <a:spAutoFit/>
          </a:bodyPr>
          <a:lstStyle/>
          <a:p>
            <a:r>
              <a:rPr lang="en-US" sz="2400" u="sng" dirty="0"/>
              <a:t>MU</a:t>
            </a:r>
            <a:r>
              <a:rPr lang="en-US" sz="2400" baseline="-25000" dirty="0"/>
              <a:t>c</a:t>
            </a:r>
          </a:p>
          <a:p>
            <a:r>
              <a:rPr lang="en-US" sz="2400" dirty="0"/>
              <a:t>   P</a:t>
            </a:r>
            <a:r>
              <a:rPr lang="en-US" sz="2400" baseline="-25000" dirty="0"/>
              <a:t>c</a:t>
            </a:r>
          </a:p>
        </p:txBody>
      </p:sp>
      <p:sp>
        <p:nvSpPr>
          <p:cNvPr id="4" name="TextBox 3">
            <a:extLst>
              <a:ext uri="{FF2B5EF4-FFF2-40B4-BE49-F238E27FC236}">
                <a16:creationId xmlns:a16="http://schemas.microsoft.com/office/drawing/2014/main" id="{C51F59BB-69FF-483F-84F4-B9A475DCAB87}"/>
              </a:ext>
            </a:extLst>
          </p:cNvPr>
          <p:cNvSpPr txBox="1"/>
          <p:nvPr/>
        </p:nvSpPr>
        <p:spPr>
          <a:xfrm>
            <a:off x="2438400" y="1962150"/>
            <a:ext cx="838200" cy="830997"/>
          </a:xfrm>
          <a:prstGeom prst="rect">
            <a:avLst/>
          </a:prstGeom>
          <a:noFill/>
        </p:spPr>
        <p:txBody>
          <a:bodyPr wrap="square">
            <a:spAutoFit/>
          </a:bodyPr>
          <a:lstStyle/>
          <a:p>
            <a:r>
              <a:rPr lang="en-US" sz="2400" u="sng" dirty="0"/>
              <a:t>MU</a:t>
            </a:r>
            <a:r>
              <a:rPr lang="en-US" sz="2400" baseline="-25000" dirty="0"/>
              <a:t>a</a:t>
            </a:r>
          </a:p>
          <a:p>
            <a:r>
              <a:rPr lang="en-US" sz="2400" dirty="0"/>
              <a:t>   P</a:t>
            </a:r>
            <a:r>
              <a:rPr lang="en-US" sz="2400" baseline="-25000" dirty="0"/>
              <a:t>a</a:t>
            </a:r>
          </a:p>
        </p:txBody>
      </p:sp>
      <p:sp>
        <p:nvSpPr>
          <p:cNvPr id="8" name="TextBox 7">
            <a:extLst>
              <a:ext uri="{FF2B5EF4-FFF2-40B4-BE49-F238E27FC236}">
                <a16:creationId xmlns:a16="http://schemas.microsoft.com/office/drawing/2014/main" id="{CE79B5D2-1048-4B0D-A89B-7EBAF2BE0942}"/>
              </a:ext>
            </a:extLst>
          </p:cNvPr>
          <p:cNvSpPr txBox="1"/>
          <p:nvPr/>
        </p:nvSpPr>
        <p:spPr>
          <a:xfrm>
            <a:off x="5715000" y="1985010"/>
            <a:ext cx="838200" cy="830997"/>
          </a:xfrm>
          <a:prstGeom prst="rect">
            <a:avLst/>
          </a:prstGeom>
          <a:noFill/>
        </p:spPr>
        <p:txBody>
          <a:bodyPr wrap="square">
            <a:spAutoFit/>
          </a:bodyPr>
          <a:lstStyle/>
          <a:p>
            <a:r>
              <a:rPr lang="en-US" sz="2400" u="sng" dirty="0"/>
              <a:t>MU</a:t>
            </a:r>
            <a:r>
              <a:rPr lang="en-US" sz="2400" baseline="-25000" dirty="0"/>
              <a:t>n</a:t>
            </a:r>
          </a:p>
          <a:p>
            <a:r>
              <a:rPr lang="en-US" sz="2400" dirty="0"/>
              <a:t>   P</a:t>
            </a:r>
            <a:r>
              <a:rPr lang="en-US" sz="2400" baseline="-25000" dirty="0"/>
              <a:t>n</a:t>
            </a:r>
          </a:p>
        </p:txBody>
      </p:sp>
      <p:sp>
        <p:nvSpPr>
          <p:cNvPr id="10" name="TextBox 9">
            <a:extLst>
              <a:ext uri="{FF2B5EF4-FFF2-40B4-BE49-F238E27FC236}">
                <a16:creationId xmlns:a16="http://schemas.microsoft.com/office/drawing/2014/main" id="{9115CF99-CCA1-4BA4-A6D7-4807208DEB9B}"/>
              </a:ext>
            </a:extLst>
          </p:cNvPr>
          <p:cNvSpPr txBox="1"/>
          <p:nvPr/>
        </p:nvSpPr>
        <p:spPr>
          <a:xfrm>
            <a:off x="3451861" y="1977390"/>
            <a:ext cx="838200" cy="830997"/>
          </a:xfrm>
          <a:prstGeom prst="rect">
            <a:avLst/>
          </a:prstGeom>
          <a:noFill/>
        </p:spPr>
        <p:txBody>
          <a:bodyPr wrap="square">
            <a:spAutoFit/>
          </a:bodyPr>
          <a:lstStyle/>
          <a:p>
            <a:r>
              <a:rPr lang="en-US" sz="2400" u="sng" dirty="0"/>
              <a:t>MU</a:t>
            </a:r>
            <a:r>
              <a:rPr lang="en-US" sz="2400" baseline="-25000" dirty="0"/>
              <a:t>b</a:t>
            </a:r>
          </a:p>
          <a:p>
            <a:r>
              <a:rPr lang="en-US" sz="2400" dirty="0"/>
              <a:t>   P</a:t>
            </a:r>
            <a:r>
              <a:rPr lang="en-US" sz="2400" baseline="-25000" dirty="0"/>
              <a:t>b</a:t>
            </a:r>
          </a:p>
        </p:txBody>
      </p:sp>
      <p:sp>
        <p:nvSpPr>
          <p:cNvPr id="11" name="TextBox 10">
            <a:extLst>
              <a:ext uri="{FF2B5EF4-FFF2-40B4-BE49-F238E27FC236}">
                <a16:creationId xmlns:a16="http://schemas.microsoft.com/office/drawing/2014/main" id="{E08F18A1-EA0E-4F59-BC13-7E65C42D1E69}"/>
              </a:ext>
            </a:extLst>
          </p:cNvPr>
          <p:cNvSpPr txBox="1"/>
          <p:nvPr/>
        </p:nvSpPr>
        <p:spPr>
          <a:xfrm>
            <a:off x="5109977" y="2127349"/>
            <a:ext cx="333746" cy="369332"/>
          </a:xfrm>
          <a:prstGeom prst="rect">
            <a:avLst/>
          </a:prstGeom>
          <a:noFill/>
        </p:spPr>
        <p:txBody>
          <a:bodyPr wrap="none" rtlCol="0">
            <a:spAutoFit/>
          </a:bodyPr>
          <a:lstStyle/>
          <a:p>
            <a:r>
              <a:rPr lang="en-US" dirty="0"/>
              <a:t>=</a:t>
            </a:r>
          </a:p>
        </p:txBody>
      </p:sp>
      <p:sp>
        <p:nvSpPr>
          <p:cNvPr id="13" name="TextBox 12">
            <a:extLst>
              <a:ext uri="{FF2B5EF4-FFF2-40B4-BE49-F238E27FC236}">
                <a16:creationId xmlns:a16="http://schemas.microsoft.com/office/drawing/2014/main" id="{696E3125-55B6-4713-A9EE-6751D7FFDE85}"/>
              </a:ext>
            </a:extLst>
          </p:cNvPr>
          <p:cNvSpPr txBox="1"/>
          <p:nvPr/>
        </p:nvSpPr>
        <p:spPr>
          <a:xfrm>
            <a:off x="3161929" y="2106513"/>
            <a:ext cx="333746" cy="369332"/>
          </a:xfrm>
          <a:prstGeom prst="rect">
            <a:avLst/>
          </a:prstGeom>
          <a:noFill/>
        </p:spPr>
        <p:txBody>
          <a:bodyPr wrap="none" rtlCol="0">
            <a:spAutoFit/>
          </a:bodyPr>
          <a:lstStyle/>
          <a:p>
            <a:r>
              <a:rPr lang="en-US" dirty="0"/>
              <a:t>=</a:t>
            </a:r>
          </a:p>
        </p:txBody>
      </p:sp>
      <p:sp>
        <p:nvSpPr>
          <p:cNvPr id="15" name="TextBox 14">
            <a:extLst>
              <a:ext uri="{FF2B5EF4-FFF2-40B4-BE49-F238E27FC236}">
                <a16:creationId xmlns:a16="http://schemas.microsoft.com/office/drawing/2014/main" id="{3D812556-4860-45F5-B6EC-2996678B1359}"/>
              </a:ext>
            </a:extLst>
          </p:cNvPr>
          <p:cNvSpPr txBox="1"/>
          <p:nvPr/>
        </p:nvSpPr>
        <p:spPr>
          <a:xfrm>
            <a:off x="4175390" y="2127349"/>
            <a:ext cx="333746" cy="369332"/>
          </a:xfrm>
          <a:prstGeom prst="rect">
            <a:avLst/>
          </a:prstGeom>
          <a:noFill/>
        </p:spPr>
        <p:txBody>
          <a:bodyPr wrap="none" rtlCol="0">
            <a:spAutoFit/>
          </a:bodyPr>
          <a:lstStyle/>
          <a:p>
            <a:r>
              <a:rPr lang="en-US" dirty="0"/>
              <a:t>=</a:t>
            </a:r>
          </a:p>
        </p:txBody>
      </p:sp>
      <p:sp>
        <p:nvSpPr>
          <p:cNvPr id="16" name="TextBox 15">
            <a:extLst>
              <a:ext uri="{FF2B5EF4-FFF2-40B4-BE49-F238E27FC236}">
                <a16:creationId xmlns:a16="http://schemas.microsoft.com/office/drawing/2014/main" id="{B652A701-96D2-408E-AD11-2BF2ECA10506}"/>
              </a:ext>
            </a:extLst>
          </p:cNvPr>
          <p:cNvSpPr txBox="1"/>
          <p:nvPr/>
        </p:nvSpPr>
        <p:spPr>
          <a:xfrm>
            <a:off x="5373436" y="2061972"/>
            <a:ext cx="372218" cy="369332"/>
          </a:xfrm>
          <a:prstGeom prst="rect">
            <a:avLst/>
          </a:prstGeom>
          <a:noFill/>
        </p:spPr>
        <p:txBody>
          <a:bodyPr wrap="none" rtlCol="0">
            <a:spAutoFit/>
          </a:bodyPr>
          <a:lstStyle/>
          <a:p>
            <a:r>
              <a:rPr lang="en-US" dirty="0"/>
              <a:t>…</a:t>
            </a:r>
          </a:p>
        </p:txBody>
      </p:sp>
      <p:sp>
        <p:nvSpPr>
          <p:cNvPr id="17" name="TextBox 16">
            <a:extLst>
              <a:ext uri="{FF2B5EF4-FFF2-40B4-BE49-F238E27FC236}">
                <a16:creationId xmlns:a16="http://schemas.microsoft.com/office/drawing/2014/main" id="{861D5735-1ABD-4879-9FB2-7060EE877FE2}"/>
              </a:ext>
            </a:extLst>
          </p:cNvPr>
          <p:cNvSpPr txBox="1"/>
          <p:nvPr/>
        </p:nvSpPr>
        <p:spPr>
          <a:xfrm>
            <a:off x="2758408" y="2943761"/>
            <a:ext cx="3797835" cy="369332"/>
          </a:xfrm>
          <a:prstGeom prst="rect">
            <a:avLst/>
          </a:prstGeom>
          <a:noFill/>
        </p:spPr>
        <p:txBody>
          <a:bodyPr wrap="none" rtlCol="0">
            <a:spAutoFit/>
          </a:bodyPr>
          <a:lstStyle/>
          <a:p>
            <a:r>
              <a:rPr lang="en-US" dirty="0"/>
              <a:t>For any two products, that suggests</a:t>
            </a:r>
          </a:p>
        </p:txBody>
      </p:sp>
      <p:sp>
        <p:nvSpPr>
          <p:cNvPr id="19" name="TextBox 18">
            <a:extLst>
              <a:ext uri="{FF2B5EF4-FFF2-40B4-BE49-F238E27FC236}">
                <a16:creationId xmlns:a16="http://schemas.microsoft.com/office/drawing/2014/main" id="{5830CBE4-7E4F-48B9-8CE9-27F058DAB935}"/>
              </a:ext>
            </a:extLst>
          </p:cNvPr>
          <p:cNvSpPr txBox="1"/>
          <p:nvPr/>
        </p:nvSpPr>
        <p:spPr>
          <a:xfrm>
            <a:off x="3451861" y="3466148"/>
            <a:ext cx="838200" cy="1077218"/>
          </a:xfrm>
          <a:prstGeom prst="rect">
            <a:avLst/>
          </a:prstGeom>
          <a:noFill/>
        </p:spPr>
        <p:txBody>
          <a:bodyPr wrap="square">
            <a:spAutoFit/>
          </a:bodyPr>
          <a:lstStyle/>
          <a:p>
            <a:r>
              <a:rPr lang="en-US" sz="2400" u="sng" dirty="0"/>
              <a:t>MU</a:t>
            </a:r>
            <a:r>
              <a:rPr lang="en-US" sz="2400" baseline="-25000" dirty="0"/>
              <a:t>a</a:t>
            </a:r>
            <a:r>
              <a:rPr lang="en-US" sz="2400" dirty="0"/>
              <a:t> MU</a:t>
            </a:r>
            <a:r>
              <a:rPr lang="en-US" sz="2400" baseline="-25000" dirty="0"/>
              <a:t>b</a:t>
            </a:r>
          </a:p>
          <a:p>
            <a:endParaRPr lang="en-US" sz="2400" baseline="-25000" dirty="0"/>
          </a:p>
        </p:txBody>
      </p:sp>
      <p:sp>
        <p:nvSpPr>
          <p:cNvPr id="21" name="TextBox 20">
            <a:extLst>
              <a:ext uri="{FF2B5EF4-FFF2-40B4-BE49-F238E27FC236}">
                <a16:creationId xmlns:a16="http://schemas.microsoft.com/office/drawing/2014/main" id="{C21FD90B-E6A8-4234-8D03-3BE7E499223E}"/>
              </a:ext>
            </a:extLst>
          </p:cNvPr>
          <p:cNvSpPr txBox="1"/>
          <p:nvPr/>
        </p:nvSpPr>
        <p:spPr>
          <a:xfrm>
            <a:off x="4438650" y="3466148"/>
            <a:ext cx="838200" cy="830997"/>
          </a:xfrm>
          <a:prstGeom prst="rect">
            <a:avLst/>
          </a:prstGeom>
          <a:noFill/>
        </p:spPr>
        <p:txBody>
          <a:bodyPr wrap="square">
            <a:spAutoFit/>
          </a:bodyPr>
          <a:lstStyle/>
          <a:p>
            <a:r>
              <a:rPr lang="en-US" sz="2400" u="sng" dirty="0"/>
              <a:t>P</a:t>
            </a:r>
            <a:r>
              <a:rPr lang="en-US" sz="2400" baseline="-25000" dirty="0"/>
              <a:t>a</a:t>
            </a:r>
          </a:p>
          <a:p>
            <a:r>
              <a:rPr lang="en-US" sz="2400" dirty="0"/>
              <a:t>P</a:t>
            </a:r>
            <a:r>
              <a:rPr lang="en-US" sz="2400" baseline="-25000" dirty="0"/>
              <a:t>b</a:t>
            </a:r>
          </a:p>
        </p:txBody>
      </p:sp>
      <p:sp>
        <p:nvSpPr>
          <p:cNvPr id="23" name="TextBox 22">
            <a:extLst>
              <a:ext uri="{FF2B5EF4-FFF2-40B4-BE49-F238E27FC236}">
                <a16:creationId xmlns:a16="http://schemas.microsoft.com/office/drawing/2014/main" id="{96BEBEEC-362E-465D-B14C-CB6090457C7C}"/>
              </a:ext>
            </a:extLst>
          </p:cNvPr>
          <p:cNvSpPr txBox="1"/>
          <p:nvPr/>
        </p:nvSpPr>
        <p:spPr>
          <a:xfrm>
            <a:off x="4175390" y="3640884"/>
            <a:ext cx="333746" cy="369332"/>
          </a:xfrm>
          <a:prstGeom prst="rect">
            <a:avLst/>
          </a:prstGeom>
          <a:noFill/>
        </p:spPr>
        <p:txBody>
          <a:bodyPr wrap="none" rtlCol="0">
            <a:spAutoFit/>
          </a:bodyPr>
          <a:lstStyle/>
          <a:p>
            <a:r>
              <a:rPr lang="en-US" dirty="0"/>
              <a:t>=</a:t>
            </a:r>
          </a:p>
        </p:txBody>
      </p:sp>
      <p:sp>
        <p:nvSpPr>
          <p:cNvPr id="24" name="TextBox 23">
            <a:extLst>
              <a:ext uri="{FF2B5EF4-FFF2-40B4-BE49-F238E27FC236}">
                <a16:creationId xmlns:a16="http://schemas.microsoft.com/office/drawing/2014/main" id="{9B3EE2A9-8717-40C4-9DD9-51164CAF2982}"/>
              </a:ext>
            </a:extLst>
          </p:cNvPr>
          <p:cNvSpPr txBox="1"/>
          <p:nvPr/>
        </p:nvSpPr>
        <p:spPr>
          <a:xfrm>
            <a:off x="862144" y="4317499"/>
            <a:ext cx="7293984" cy="369332"/>
          </a:xfrm>
          <a:prstGeom prst="rect">
            <a:avLst/>
          </a:prstGeom>
          <a:noFill/>
        </p:spPr>
        <p:txBody>
          <a:bodyPr wrap="none" rtlCol="0">
            <a:spAutoFit/>
          </a:bodyPr>
          <a:lstStyle/>
          <a:p>
            <a:r>
              <a:rPr lang="en-US" dirty="0"/>
              <a:t>This, of course, is the basic result lying behind indifference curves, etc.</a:t>
            </a:r>
          </a:p>
        </p:txBody>
      </p:sp>
    </p:spTree>
    <p:extLst>
      <p:ext uri="{BB962C8B-B14F-4D97-AF65-F5344CB8AC3E}">
        <p14:creationId xmlns:p14="http://schemas.microsoft.com/office/powerpoint/2010/main" val="2542852665"/>
      </p:ext>
    </p:extLst>
  </p:cSld>
  <p:clrMapOvr>
    <a:masterClrMapping/>
  </p:clrMapOvr>
  <mc:AlternateContent xmlns:mc="http://schemas.openxmlformats.org/markup-compatibility/2006">
    <mc:Choice xmlns:p14="http://schemas.microsoft.com/office/powerpoint/2010/main" Requires="p14">
      <p:transition spd="slow" p14:dur="2000" advTm="196882"/>
    </mc:Choice>
    <mc:Fallback>
      <p:transition spd="slow" advTm="196882"/>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dirty="0"/>
              <a:t>William Stanley Jevons, 1835-1882</a:t>
            </a:r>
          </a:p>
        </p:txBody>
      </p:sp>
      <p:sp>
        <p:nvSpPr>
          <p:cNvPr id="3" name="Content Placeholder 2"/>
          <p:cNvSpPr>
            <a:spLocks noGrp="1"/>
          </p:cNvSpPr>
          <p:nvPr>
            <p:ph sz="quarter" idx="1"/>
          </p:nvPr>
        </p:nvSpPr>
        <p:spPr>
          <a:xfrm>
            <a:off x="301752" y="1123950"/>
            <a:ext cx="8156448" cy="3712464"/>
          </a:xfrm>
        </p:spPr>
        <p:txBody>
          <a:bodyPr>
            <a:normAutofit/>
          </a:bodyPr>
          <a:lstStyle/>
          <a:p>
            <a:pPr marL="0" indent="0" algn="ctr">
              <a:buNone/>
            </a:pPr>
            <a:r>
              <a:rPr lang="en-US" dirty="0">
                <a:hlinkClick r:id="rId2"/>
              </a:rPr>
              <a:t>Jevons Labor Supply Theory</a:t>
            </a:r>
            <a:endParaRPr lang="en-US" dirty="0"/>
          </a:p>
        </p:txBody>
      </p:sp>
      <p:sp>
        <p:nvSpPr>
          <p:cNvPr id="28" name="TextBox 27">
            <a:extLst>
              <a:ext uri="{FF2B5EF4-FFF2-40B4-BE49-F238E27FC236}">
                <a16:creationId xmlns:a16="http://schemas.microsoft.com/office/drawing/2014/main" id="{7F03EA32-F7BA-41B2-AF82-6CBD0A3E5117}"/>
              </a:ext>
            </a:extLst>
          </p:cNvPr>
          <p:cNvSpPr txBox="1"/>
          <p:nvPr/>
        </p:nvSpPr>
        <p:spPr>
          <a:xfrm>
            <a:off x="4744323" y="4043071"/>
            <a:ext cx="2374661" cy="656563"/>
          </a:xfrm>
          <a:prstGeom prst="rect">
            <a:avLst/>
          </a:prstGeom>
          <a:noFill/>
        </p:spPr>
        <p:txBody>
          <a:bodyPr wrap="none" rtlCol="0">
            <a:spAutoFit/>
          </a:bodyPr>
          <a:lstStyle/>
          <a:p>
            <a:r>
              <a:rPr lang="en-US" dirty="0"/>
              <a:t>Marginal Utility or </a:t>
            </a:r>
            <a:br>
              <a:rPr lang="en-US" dirty="0"/>
            </a:br>
            <a:r>
              <a:rPr lang="en-US" dirty="0"/>
              <a:t>Disutility of Laboring</a:t>
            </a:r>
          </a:p>
        </p:txBody>
      </p:sp>
      <p:sp>
        <p:nvSpPr>
          <p:cNvPr id="34" name="TextBox 33">
            <a:extLst>
              <a:ext uri="{FF2B5EF4-FFF2-40B4-BE49-F238E27FC236}">
                <a16:creationId xmlns:a16="http://schemas.microsoft.com/office/drawing/2014/main" id="{384B90FD-FA06-4B26-B999-DCF58F0A8A52}"/>
              </a:ext>
            </a:extLst>
          </p:cNvPr>
          <p:cNvSpPr txBox="1"/>
          <p:nvPr/>
        </p:nvSpPr>
        <p:spPr>
          <a:xfrm>
            <a:off x="4333090" y="1581010"/>
            <a:ext cx="4572000" cy="1546577"/>
          </a:xfrm>
          <a:prstGeom prst="rect">
            <a:avLst/>
          </a:prstGeom>
          <a:noFill/>
        </p:spPr>
        <p:txBody>
          <a:bodyPr wrap="square">
            <a:spAutoFit/>
          </a:bodyPr>
          <a:lstStyle/>
          <a:p>
            <a:r>
              <a:rPr lang="en-US" sz="1050" dirty="0">
                <a:latin typeface="Calibri" panose="020F0502020204030204" pitchFamily="34" charset="0"/>
                <a:cs typeface="Calibri" panose="020F0502020204030204" pitchFamily="34" charset="0"/>
              </a:rPr>
              <a:t>We may imagine the painfulness of labor in proportion to produce to be represented by some such curve as abcd in Fig. VIII. In this diagram the height of points above the line ox denotes pleasure, and depth below it pain. At the moment of commencing labor, it is usually more irksome than when the mind and body are well bent to the work. Thus, at first, the pain is measured by oa. At b there is neither pain nor pleasure. Between b and c an excess of pleasure is represented as due to the exertion itself. But after c the energy begins to be rapidly exhausted, and the resulting pain is shown by the downward tendency of the line cd.</a:t>
            </a:r>
          </a:p>
        </p:txBody>
      </p:sp>
      <p:grpSp>
        <p:nvGrpSpPr>
          <p:cNvPr id="37" name="Group 36">
            <a:extLst>
              <a:ext uri="{FF2B5EF4-FFF2-40B4-BE49-F238E27FC236}">
                <a16:creationId xmlns:a16="http://schemas.microsoft.com/office/drawing/2014/main" id="{CB185583-BAA4-4D8B-AD36-28BB8E3BD0F2}"/>
              </a:ext>
            </a:extLst>
          </p:cNvPr>
          <p:cNvGrpSpPr/>
          <p:nvPr/>
        </p:nvGrpSpPr>
        <p:grpSpPr>
          <a:xfrm>
            <a:off x="674370" y="1512570"/>
            <a:ext cx="7757160" cy="3038058"/>
            <a:chOff x="674370" y="1512570"/>
            <a:chExt cx="7757160" cy="3038058"/>
          </a:xfrm>
        </p:grpSpPr>
        <p:sp>
          <p:nvSpPr>
            <p:cNvPr id="16" name="Freeform: Shape 15">
              <a:extLst>
                <a:ext uri="{FF2B5EF4-FFF2-40B4-BE49-F238E27FC236}">
                  <a16:creationId xmlns:a16="http://schemas.microsoft.com/office/drawing/2014/main" id="{5A33095A-126C-43F5-A8C2-3A5938A09C66}"/>
                </a:ext>
              </a:extLst>
            </p:cNvPr>
            <p:cNvSpPr/>
            <p:nvPr/>
          </p:nvSpPr>
          <p:spPr>
            <a:xfrm>
              <a:off x="1002513" y="3023735"/>
              <a:ext cx="3777466" cy="1290803"/>
            </a:xfrm>
            <a:custGeom>
              <a:avLst/>
              <a:gdLst>
                <a:gd name="connsiteX0" fmla="*/ 0 w 3771900"/>
                <a:gd name="connsiteY0" fmla="*/ 1247827 h 1270687"/>
                <a:gd name="connsiteX1" fmla="*/ 339090 w 3771900"/>
                <a:gd name="connsiteY1" fmla="*/ 501067 h 1270687"/>
                <a:gd name="connsiteX2" fmla="*/ 1581150 w 3771900"/>
                <a:gd name="connsiteY2" fmla="*/ 24817 h 1270687"/>
                <a:gd name="connsiteX3" fmla="*/ 3771900 w 3771900"/>
                <a:gd name="connsiteY3" fmla="*/ 1270687 h 1270687"/>
              </a:gdLst>
              <a:ahLst/>
              <a:cxnLst>
                <a:cxn ang="0">
                  <a:pos x="connsiteX0" y="connsiteY0"/>
                </a:cxn>
                <a:cxn ang="0">
                  <a:pos x="connsiteX1" y="connsiteY1"/>
                </a:cxn>
                <a:cxn ang="0">
                  <a:pos x="connsiteX2" y="connsiteY2"/>
                </a:cxn>
                <a:cxn ang="0">
                  <a:pos x="connsiteX3" y="connsiteY3"/>
                </a:cxn>
              </a:cxnLst>
              <a:rect l="l" t="t" r="r" b="b"/>
              <a:pathLst>
                <a:path w="3771900" h="1270687">
                  <a:moveTo>
                    <a:pt x="0" y="1247827"/>
                  </a:moveTo>
                  <a:cubicBezTo>
                    <a:pt x="37782" y="976364"/>
                    <a:pt x="75565" y="704902"/>
                    <a:pt x="339090" y="501067"/>
                  </a:cubicBezTo>
                  <a:cubicBezTo>
                    <a:pt x="602615" y="297232"/>
                    <a:pt x="1009015" y="-103453"/>
                    <a:pt x="1581150" y="24817"/>
                  </a:cubicBezTo>
                  <a:cubicBezTo>
                    <a:pt x="2153285" y="153087"/>
                    <a:pt x="2962592" y="711887"/>
                    <a:pt x="3771900" y="1270687"/>
                  </a:cubicBezTo>
                </a:path>
              </a:pathLst>
            </a:custGeom>
            <a:noFill/>
            <a:ln w="222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6" name="Group 35">
              <a:extLst>
                <a:ext uri="{FF2B5EF4-FFF2-40B4-BE49-F238E27FC236}">
                  <a16:creationId xmlns:a16="http://schemas.microsoft.com/office/drawing/2014/main" id="{483B398D-465B-42DF-9650-EE783D7C702B}"/>
                </a:ext>
              </a:extLst>
            </p:cNvPr>
            <p:cNvGrpSpPr/>
            <p:nvPr/>
          </p:nvGrpSpPr>
          <p:grpSpPr>
            <a:xfrm>
              <a:off x="674370" y="1512570"/>
              <a:ext cx="7757160" cy="3038058"/>
              <a:chOff x="674370" y="1512570"/>
              <a:chExt cx="7757160" cy="3038058"/>
            </a:xfrm>
          </p:grpSpPr>
          <p:cxnSp>
            <p:nvCxnSpPr>
              <p:cNvPr id="14" name="Straight Connector 13">
                <a:extLst>
                  <a:ext uri="{FF2B5EF4-FFF2-40B4-BE49-F238E27FC236}">
                    <a16:creationId xmlns:a16="http://schemas.microsoft.com/office/drawing/2014/main" id="{CEE8A593-35BC-498C-993A-83A1C18A94CE}"/>
                  </a:ext>
                </a:extLst>
              </p:cNvPr>
              <p:cNvCxnSpPr/>
              <p:nvPr/>
            </p:nvCxnSpPr>
            <p:spPr>
              <a:xfrm>
                <a:off x="991067" y="3544346"/>
                <a:ext cx="404455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0356CCB3-6D60-4F01-8842-A6985A06FB1B}"/>
                  </a:ext>
                </a:extLst>
              </p:cNvPr>
              <p:cNvCxnSpPr>
                <a:cxnSpLocks/>
              </p:cNvCxnSpPr>
              <p:nvPr/>
            </p:nvCxnSpPr>
            <p:spPr>
              <a:xfrm>
                <a:off x="991067" y="1609188"/>
                <a:ext cx="0" cy="294144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Freeform: Shape 18">
                <a:extLst>
                  <a:ext uri="{FF2B5EF4-FFF2-40B4-BE49-F238E27FC236}">
                    <a16:creationId xmlns:a16="http://schemas.microsoft.com/office/drawing/2014/main" id="{E9569C6F-E313-4D57-8C93-1E1F2A9054F1}"/>
                  </a:ext>
                </a:extLst>
              </p:cNvPr>
              <p:cNvSpPr/>
              <p:nvPr/>
            </p:nvSpPr>
            <p:spPr>
              <a:xfrm>
                <a:off x="1155138" y="1647891"/>
                <a:ext cx="4082715" cy="1575219"/>
              </a:xfrm>
              <a:custGeom>
                <a:avLst/>
                <a:gdLst>
                  <a:gd name="connsiteX0" fmla="*/ 0 w 4076700"/>
                  <a:gd name="connsiteY0" fmla="*/ 0 h 1550670"/>
                  <a:gd name="connsiteX1" fmla="*/ 1352550 w 4076700"/>
                  <a:gd name="connsiteY1" fmla="*/ 1021080 h 1550670"/>
                  <a:gd name="connsiteX2" fmla="*/ 4076700 w 4076700"/>
                  <a:gd name="connsiteY2" fmla="*/ 1550670 h 1550670"/>
                </a:gdLst>
                <a:ahLst/>
                <a:cxnLst>
                  <a:cxn ang="0">
                    <a:pos x="connsiteX0" y="connsiteY0"/>
                  </a:cxn>
                  <a:cxn ang="0">
                    <a:pos x="connsiteX1" y="connsiteY1"/>
                  </a:cxn>
                  <a:cxn ang="0">
                    <a:pos x="connsiteX2" y="connsiteY2"/>
                  </a:cxn>
                </a:cxnLst>
                <a:rect l="l" t="t" r="r" b="b"/>
                <a:pathLst>
                  <a:path w="4076700" h="1550670">
                    <a:moveTo>
                      <a:pt x="0" y="0"/>
                    </a:moveTo>
                    <a:cubicBezTo>
                      <a:pt x="336550" y="381317"/>
                      <a:pt x="673100" y="762635"/>
                      <a:pt x="1352550" y="1021080"/>
                    </a:cubicBezTo>
                    <a:cubicBezTo>
                      <a:pt x="2032000" y="1279525"/>
                      <a:pt x="3054350" y="1415097"/>
                      <a:pt x="4076700" y="1550670"/>
                    </a:cubicBezTo>
                  </a:path>
                </a:pathLst>
              </a:custGeom>
              <a:noFill/>
              <a:ln w="222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1" name="Straight Connector 20">
                <a:extLst>
                  <a:ext uri="{FF2B5EF4-FFF2-40B4-BE49-F238E27FC236}">
                    <a16:creationId xmlns:a16="http://schemas.microsoft.com/office/drawing/2014/main" id="{71B66470-5E24-4228-BD00-DCA1CB698D31}"/>
                  </a:ext>
                </a:extLst>
              </p:cNvPr>
              <p:cNvCxnSpPr/>
              <p:nvPr/>
            </p:nvCxnSpPr>
            <p:spPr>
              <a:xfrm flipV="1">
                <a:off x="4385444" y="3079908"/>
                <a:ext cx="0" cy="928876"/>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B11C5CCA-8D17-434D-9528-7002AEBF7E57}"/>
                  </a:ext>
                </a:extLst>
              </p:cNvPr>
              <p:cNvSpPr txBox="1"/>
              <p:nvPr/>
            </p:nvSpPr>
            <p:spPr>
              <a:xfrm>
                <a:off x="746867" y="3311495"/>
                <a:ext cx="326211" cy="375179"/>
              </a:xfrm>
              <a:prstGeom prst="rect">
                <a:avLst/>
              </a:prstGeom>
              <a:noFill/>
            </p:spPr>
            <p:txBody>
              <a:bodyPr wrap="none" rtlCol="0">
                <a:spAutoFit/>
              </a:bodyPr>
              <a:lstStyle/>
              <a:p>
                <a:r>
                  <a:rPr lang="en-US" dirty="0"/>
                  <a:t>0</a:t>
                </a:r>
              </a:p>
            </p:txBody>
          </p:sp>
          <p:sp>
            <p:nvSpPr>
              <p:cNvPr id="23" name="TextBox 22">
                <a:extLst>
                  <a:ext uri="{FF2B5EF4-FFF2-40B4-BE49-F238E27FC236}">
                    <a16:creationId xmlns:a16="http://schemas.microsoft.com/office/drawing/2014/main" id="{1C3E6DC9-24AA-4DE4-AE68-A9ABBEAE6FD1}"/>
                  </a:ext>
                </a:extLst>
              </p:cNvPr>
              <p:cNvSpPr txBox="1"/>
              <p:nvPr/>
            </p:nvSpPr>
            <p:spPr>
              <a:xfrm>
                <a:off x="922012" y="4046472"/>
                <a:ext cx="302131" cy="375179"/>
              </a:xfrm>
              <a:prstGeom prst="rect">
                <a:avLst/>
              </a:prstGeom>
              <a:noFill/>
            </p:spPr>
            <p:txBody>
              <a:bodyPr wrap="none" rtlCol="0">
                <a:spAutoFit/>
              </a:bodyPr>
              <a:lstStyle/>
              <a:p>
                <a:r>
                  <a:rPr lang="en-US" dirty="0"/>
                  <a:t>a</a:t>
                </a:r>
              </a:p>
            </p:txBody>
          </p:sp>
          <p:sp>
            <p:nvSpPr>
              <p:cNvPr id="24" name="TextBox 23">
                <a:extLst>
                  <a:ext uri="{FF2B5EF4-FFF2-40B4-BE49-F238E27FC236}">
                    <a16:creationId xmlns:a16="http://schemas.microsoft.com/office/drawing/2014/main" id="{B30B9AAC-885B-4D64-8534-B44BCD7011F7}"/>
                  </a:ext>
                </a:extLst>
              </p:cNvPr>
              <p:cNvSpPr txBox="1"/>
              <p:nvPr/>
            </p:nvSpPr>
            <p:spPr>
              <a:xfrm>
                <a:off x="1283634" y="3499084"/>
                <a:ext cx="45786" cy="375179"/>
              </a:xfrm>
              <a:prstGeom prst="rect">
                <a:avLst/>
              </a:prstGeom>
              <a:noFill/>
            </p:spPr>
            <p:txBody>
              <a:bodyPr wrap="square" rtlCol="0">
                <a:spAutoFit/>
              </a:bodyPr>
              <a:lstStyle/>
              <a:p>
                <a:r>
                  <a:rPr lang="en-US" dirty="0"/>
                  <a:t>b</a:t>
                </a:r>
              </a:p>
            </p:txBody>
          </p:sp>
          <p:sp>
            <p:nvSpPr>
              <p:cNvPr id="25" name="TextBox 24">
                <a:extLst>
                  <a:ext uri="{FF2B5EF4-FFF2-40B4-BE49-F238E27FC236}">
                    <a16:creationId xmlns:a16="http://schemas.microsoft.com/office/drawing/2014/main" id="{A0BF406D-395C-4214-A88E-0043D891D31C}"/>
                  </a:ext>
                </a:extLst>
              </p:cNvPr>
              <p:cNvSpPr txBox="1"/>
              <p:nvPr/>
            </p:nvSpPr>
            <p:spPr>
              <a:xfrm>
                <a:off x="3509377" y="3446548"/>
                <a:ext cx="289288" cy="375179"/>
              </a:xfrm>
              <a:prstGeom prst="rect">
                <a:avLst/>
              </a:prstGeom>
              <a:noFill/>
            </p:spPr>
            <p:txBody>
              <a:bodyPr wrap="none" rtlCol="0">
                <a:spAutoFit/>
              </a:bodyPr>
              <a:lstStyle/>
              <a:p>
                <a:r>
                  <a:rPr lang="en-US" dirty="0"/>
                  <a:t>c</a:t>
                </a:r>
              </a:p>
            </p:txBody>
          </p:sp>
          <p:sp>
            <p:nvSpPr>
              <p:cNvPr id="26" name="TextBox 25">
                <a:extLst>
                  <a:ext uri="{FF2B5EF4-FFF2-40B4-BE49-F238E27FC236}">
                    <a16:creationId xmlns:a16="http://schemas.microsoft.com/office/drawing/2014/main" id="{8DDCDD02-AD2F-496E-918C-49280E963769}"/>
                  </a:ext>
                </a:extLst>
              </p:cNvPr>
              <p:cNvSpPr txBox="1"/>
              <p:nvPr/>
            </p:nvSpPr>
            <p:spPr>
              <a:xfrm>
                <a:off x="4226351" y="4054045"/>
                <a:ext cx="318185" cy="375179"/>
              </a:xfrm>
              <a:prstGeom prst="rect">
                <a:avLst/>
              </a:prstGeom>
              <a:noFill/>
            </p:spPr>
            <p:txBody>
              <a:bodyPr wrap="none" rtlCol="0">
                <a:spAutoFit/>
              </a:bodyPr>
              <a:lstStyle/>
              <a:p>
                <a:r>
                  <a:rPr lang="en-US" dirty="0"/>
                  <a:t>d</a:t>
                </a:r>
              </a:p>
            </p:txBody>
          </p:sp>
          <p:sp>
            <p:nvSpPr>
              <p:cNvPr id="27" name="TextBox 26">
                <a:extLst>
                  <a:ext uri="{FF2B5EF4-FFF2-40B4-BE49-F238E27FC236}">
                    <a16:creationId xmlns:a16="http://schemas.microsoft.com/office/drawing/2014/main" id="{E53DB89F-D58F-4F82-A878-382E3D3B4326}"/>
                  </a:ext>
                </a:extLst>
              </p:cNvPr>
              <p:cNvSpPr txBox="1"/>
              <p:nvPr/>
            </p:nvSpPr>
            <p:spPr>
              <a:xfrm>
                <a:off x="4744323" y="3502081"/>
                <a:ext cx="1339199" cy="375179"/>
              </a:xfrm>
              <a:prstGeom prst="rect">
                <a:avLst/>
              </a:prstGeom>
              <a:noFill/>
            </p:spPr>
            <p:txBody>
              <a:bodyPr wrap="none" rtlCol="0">
                <a:spAutoFit/>
              </a:bodyPr>
              <a:lstStyle/>
              <a:p>
                <a:r>
                  <a:rPr lang="en-US" dirty="0"/>
                  <a:t>Hours/Day</a:t>
                </a:r>
              </a:p>
            </p:txBody>
          </p:sp>
          <p:sp>
            <p:nvSpPr>
              <p:cNvPr id="29" name="TextBox 28">
                <a:extLst>
                  <a:ext uri="{FF2B5EF4-FFF2-40B4-BE49-F238E27FC236}">
                    <a16:creationId xmlns:a16="http://schemas.microsoft.com/office/drawing/2014/main" id="{90A18346-2C03-462D-B8D6-AB6E27F1ED46}"/>
                  </a:ext>
                </a:extLst>
              </p:cNvPr>
              <p:cNvSpPr txBox="1"/>
              <p:nvPr/>
            </p:nvSpPr>
            <p:spPr>
              <a:xfrm>
                <a:off x="5340875" y="3042220"/>
                <a:ext cx="3090655" cy="375179"/>
              </a:xfrm>
              <a:prstGeom prst="rect">
                <a:avLst/>
              </a:prstGeom>
              <a:noFill/>
            </p:spPr>
            <p:txBody>
              <a:bodyPr wrap="none" rtlCol="0">
                <a:spAutoFit/>
              </a:bodyPr>
              <a:lstStyle/>
              <a:p>
                <a:r>
                  <a:rPr lang="en-US" dirty="0"/>
                  <a:t>Marginal Utility of the Wage</a:t>
                </a:r>
              </a:p>
            </p:txBody>
          </p:sp>
          <p:sp>
            <p:nvSpPr>
              <p:cNvPr id="30" name="TextBox 29">
                <a:extLst>
                  <a:ext uri="{FF2B5EF4-FFF2-40B4-BE49-F238E27FC236}">
                    <a16:creationId xmlns:a16="http://schemas.microsoft.com/office/drawing/2014/main" id="{856975B4-3CA7-4DE8-822E-7B1046D3D155}"/>
                  </a:ext>
                </a:extLst>
              </p:cNvPr>
              <p:cNvSpPr txBox="1"/>
              <p:nvPr/>
            </p:nvSpPr>
            <p:spPr>
              <a:xfrm>
                <a:off x="674370" y="1512570"/>
                <a:ext cx="359924" cy="375179"/>
              </a:xfrm>
              <a:prstGeom prst="rect">
                <a:avLst/>
              </a:prstGeom>
              <a:noFill/>
            </p:spPr>
            <p:txBody>
              <a:bodyPr wrap="none" rtlCol="0">
                <a:spAutoFit/>
              </a:bodyPr>
              <a:lstStyle/>
              <a:p>
                <a:r>
                  <a:rPr lang="en-US" dirty="0"/>
                  <a:t>U</a:t>
                </a:r>
              </a:p>
            </p:txBody>
          </p:sp>
          <p:sp>
            <p:nvSpPr>
              <p:cNvPr id="35" name="TextBox 34">
                <a:extLst>
                  <a:ext uri="{FF2B5EF4-FFF2-40B4-BE49-F238E27FC236}">
                    <a16:creationId xmlns:a16="http://schemas.microsoft.com/office/drawing/2014/main" id="{8ABC21E5-D602-4C1E-8C3F-743B37F85C93}"/>
                  </a:ext>
                </a:extLst>
              </p:cNvPr>
              <p:cNvSpPr txBox="1"/>
              <p:nvPr/>
            </p:nvSpPr>
            <p:spPr>
              <a:xfrm>
                <a:off x="4978140" y="3329817"/>
                <a:ext cx="301686" cy="369332"/>
              </a:xfrm>
              <a:prstGeom prst="rect">
                <a:avLst/>
              </a:prstGeom>
              <a:noFill/>
            </p:spPr>
            <p:txBody>
              <a:bodyPr wrap="none" rtlCol="0">
                <a:spAutoFit/>
              </a:bodyPr>
              <a:lstStyle/>
              <a:p>
                <a:r>
                  <a:rPr lang="en-US" i="1" dirty="0"/>
                  <a:t>x</a:t>
                </a:r>
              </a:p>
            </p:txBody>
          </p:sp>
        </p:grpSp>
      </p:grpSp>
    </p:spTree>
    <p:extLst>
      <p:ext uri="{BB962C8B-B14F-4D97-AF65-F5344CB8AC3E}">
        <p14:creationId xmlns:p14="http://schemas.microsoft.com/office/powerpoint/2010/main" val="1427276926"/>
      </p:ext>
    </p:extLst>
  </p:cSld>
  <p:clrMapOvr>
    <a:masterClrMapping/>
  </p:clrMapOvr>
  <mc:AlternateContent xmlns:mc="http://schemas.openxmlformats.org/markup-compatibility/2006">
    <mc:Choice xmlns:p14="http://schemas.microsoft.com/office/powerpoint/2010/main" Requires="p14">
      <p:transition spd="slow" p14:dur="2000" advTm="196882"/>
    </mc:Choice>
    <mc:Fallback>
      <p:transition spd="slow" advTm="196882"/>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dirty="0"/>
              <a:t>William Stanley Jevons, 1835-1882</a:t>
            </a:r>
          </a:p>
        </p:txBody>
      </p:sp>
      <p:sp>
        <p:nvSpPr>
          <p:cNvPr id="3" name="Content Placeholder 2"/>
          <p:cNvSpPr>
            <a:spLocks noGrp="1"/>
          </p:cNvSpPr>
          <p:nvPr>
            <p:ph sz="quarter" idx="1"/>
          </p:nvPr>
        </p:nvSpPr>
        <p:spPr>
          <a:xfrm>
            <a:off x="301752" y="1123950"/>
            <a:ext cx="8156448" cy="3712464"/>
          </a:xfrm>
        </p:spPr>
        <p:txBody>
          <a:bodyPr>
            <a:normAutofit/>
          </a:bodyPr>
          <a:lstStyle/>
          <a:p>
            <a:pPr marL="0" indent="0" algn="ctr">
              <a:buNone/>
            </a:pPr>
            <a:r>
              <a:rPr lang="en-US" dirty="0">
                <a:hlinkClick r:id="rId2"/>
              </a:rPr>
              <a:t>Jevons Labor Supply Theory</a:t>
            </a:r>
            <a:endParaRPr lang="en-US" dirty="0"/>
          </a:p>
        </p:txBody>
      </p:sp>
      <p:sp>
        <p:nvSpPr>
          <p:cNvPr id="28" name="TextBox 27">
            <a:extLst>
              <a:ext uri="{FF2B5EF4-FFF2-40B4-BE49-F238E27FC236}">
                <a16:creationId xmlns:a16="http://schemas.microsoft.com/office/drawing/2014/main" id="{7F03EA32-F7BA-41B2-AF82-6CBD0A3E5117}"/>
              </a:ext>
            </a:extLst>
          </p:cNvPr>
          <p:cNvSpPr txBox="1"/>
          <p:nvPr/>
        </p:nvSpPr>
        <p:spPr>
          <a:xfrm>
            <a:off x="4972224" y="4008784"/>
            <a:ext cx="2374661" cy="656563"/>
          </a:xfrm>
          <a:prstGeom prst="rect">
            <a:avLst/>
          </a:prstGeom>
          <a:noFill/>
        </p:spPr>
        <p:txBody>
          <a:bodyPr wrap="none" rtlCol="0">
            <a:spAutoFit/>
          </a:bodyPr>
          <a:lstStyle/>
          <a:p>
            <a:r>
              <a:rPr lang="en-US" dirty="0"/>
              <a:t>Marginal Utility or </a:t>
            </a:r>
            <a:br>
              <a:rPr lang="en-US" dirty="0"/>
            </a:br>
            <a:r>
              <a:rPr lang="en-US" dirty="0"/>
              <a:t>Disutility of Laboring</a:t>
            </a:r>
          </a:p>
        </p:txBody>
      </p:sp>
      <p:sp>
        <p:nvSpPr>
          <p:cNvPr id="16" name="Freeform: Shape 15">
            <a:extLst>
              <a:ext uri="{FF2B5EF4-FFF2-40B4-BE49-F238E27FC236}">
                <a16:creationId xmlns:a16="http://schemas.microsoft.com/office/drawing/2014/main" id="{5A33095A-126C-43F5-A8C2-3A5938A09C66}"/>
              </a:ext>
            </a:extLst>
          </p:cNvPr>
          <p:cNvSpPr/>
          <p:nvPr/>
        </p:nvSpPr>
        <p:spPr>
          <a:xfrm>
            <a:off x="1002513" y="3023735"/>
            <a:ext cx="3777466" cy="1290803"/>
          </a:xfrm>
          <a:custGeom>
            <a:avLst/>
            <a:gdLst>
              <a:gd name="connsiteX0" fmla="*/ 0 w 3771900"/>
              <a:gd name="connsiteY0" fmla="*/ 1247827 h 1270687"/>
              <a:gd name="connsiteX1" fmla="*/ 339090 w 3771900"/>
              <a:gd name="connsiteY1" fmla="*/ 501067 h 1270687"/>
              <a:gd name="connsiteX2" fmla="*/ 1581150 w 3771900"/>
              <a:gd name="connsiteY2" fmla="*/ 24817 h 1270687"/>
              <a:gd name="connsiteX3" fmla="*/ 3771900 w 3771900"/>
              <a:gd name="connsiteY3" fmla="*/ 1270687 h 1270687"/>
            </a:gdLst>
            <a:ahLst/>
            <a:cxnLst>
              <a:cxn ang="0">
                <a:pos x="connsiteX0" y="connsiteY0"/>
              </a:cxn>
              <a:cxn ang="0">
                <a:pos x="connsiteX1" y="connsiteY1"/>
              </a:cxn>
              <a:cxn ang="0">
                <a:pos x="connsiteX2" y="connsiteY2"/>
              </a:cxn>
              <a:cxn ang="0">
                <a:pos x="connsiteX3" y="connsiteY3"/>
              </a:cxn>
            </a:cxnLst>
            <a:rect l="l" t="t" r="r" b="b"/>
            <a:pathLst>
              <a:path w="3771900" h="1270687">
                <a:moveTo>
                  <a:pt x="0" y="1247827"/>
                </a:moveTo>
                <a:cubicBezTo>
                  <a:pt x="37782" y="976364"/>
                  <a:pt x="75565" y="704902"/>
                  <a:pt x="339090" y="501067"/>
                </a:cubicBezTo>
                <a:cubicBezTo>
                  <a:pt x="602615" y="297232"/>
                  <a:pt x="1009015" y="-103453"/>
                  <a:pt x="1581150" y="24817"/>
                </a:cubicBezTo>
                <a:cubicBezTo>
                  <a:pt x="2153285" y="153087"/>
                  <a:pt x="2962592" y="711887"/>
                  <a:pt x="3771900" y="1270687"/>
                </a:cubicBezTo>
              </a:path>
            </a:pathLst>
          </a:custGeom>
          <a:noFill/>
          <a:ln w="222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CEE8A593-35BC-498C-993A-83A1C18A94CE}"/>
              </a:ext>
            </a:extLst>
          </p:cNvPr>
          <p:cNvCxnSpPr/>
          <p:nvPr/>
        </p:nvCxnSpPr>
        <p:spPr>
          <a:xfrm>
            <a:off x="991067" y="3544346"/>
            <a:ext cx="404455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0356CCB3-6D60-4F01-8842-A6985A06FB1B}"/>
              </a:ext>
            </a:extLst>
          </p:cNvPr>
          <p:cNvCxnSpPr>
            <a:cxnSpLocks/>
          </p:cNvCxnSpPr>
          <p:nvPr/>
        </p:nvCxnSpPr>
        <p:spPr>
          <a:xfrm>
            <a:off x="991067" y="1609188"/>
            <a:ext cx="0" cy="294144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Freeform: Shape 18">
            <a:extLst>
              <a:ext uri="{FF2B5EF4-FFF2-40B4-BE49-F238E27FC236}">
                <a16:creationId xmlns:a16="http://schemas.microsoft.com/office/drawing/2014/main" id="{E9569C6F-E313-4D57-8C93-1E1F2A9054F1}"/>
              </a:ext>
            </a:extLst>
          </p:cNvPr>
          <p:cNvSpPr/>
          <p:nvPr/>
        </p:nvSpPr>
        <p:spPr>
          <a:xfrm>
            <a:off x="1155138" y="1647891"/>
            <a:ext cx="4082715" cy="1575219"/>
          </a:xfrm>
          <a:custGeom>
            <a:avLst/>
            <a:gdLst>
              <a:gd name="connsiteX0" fmla="*/ 0 w 4076700"/>
              <a:gd name="connsiteY0" fmla="*/ 0 h 1550670"/>
              <a:gd name="connsiteX1" fmla="*/ 1352550 w 4076700"/>
              <a:gd name="connsiteY1" fmla="*/ 1021080 h 1550670"/>
              <a:gd name="connsiteX2" fmla="*/ 4076700 w 4076700"/>
              <a:gd name="connsiteY2" fmla="*/ 1550670 h 1550670"/>
            </a:gdLst>
            <a:ahLst/>
            <a:cxnLst>
              <a:cxn ang="0">
                <a:pos x="connsiteX0" y="connsiteY0"/>
              </a:cxn>
              <a:cxn ang="0">
                <a:pos x="connsiteX1" y="connsiteY1"/>
              </a:cxn>
              <a:cxn ang="0">
                <a:pos x="connsiteX2" y="connsiteY2"/>
              </a:cxn>
            </a:cxnLst>
            <a:rect l="l" t="t" r="r" b="b"/>
            <a:pathLst>
              <a:path w="4076700" h="1550670">
                <a:moveTo>
                  <a:pt x="0" y="0"/>
                </a:moveTo>
                <a:cubicBezTo>
                  <a:pt x="336550" y="381317"/>
                  <a:pt x="673100" y="762635"/>
                  <a:pt x="1352550" y="1021080"/>
                </a:cubicBezTo>
                <a:cubicBezTo>
                  <a:pt x="2032000" y="1279525"/>
                  <a:pt x="3054350" y="1415097"/>
                  <a:pt x="4076700" y="1550670"/>
                </a:cubicBezTo>
              </a:path>
            </a:pathLst>
          </a:custGeom>
          <a:noFill/>
          <a:ln w="222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1" name="Straight Connector 20">
            <a:extLst>
              <a:ext uri="{FF2B5EF4-FFF2-40B4-BE49-F238E27FC236}">
                <a16:creationId xmlns:a16="http://schemas.microsoft.com/office/drawing/2014/main" id="{71B66470-5E24-4228-BD00-DCA1CB698D31}"/>
              </a:ext>
            </a:extLst>
          </p:cNvPr>
          <p:cNvCxnSpPr/>
          <p:nvPr/>
        </p:nvCxnSpPr>
        <p:spPr>
          <a:xfrm flipV="1">
            <a:off x="4385444" y="3079908"/>
            <a:ext cx="0" cy="928876"/>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B11C5CCA-8D17-434D-9528-7002AEBF7E57}"/>
              </a:ext>
            </a:extLst>
          </p:cNvPr>
          <p:cNvSpPr txBox="1"/>
          <p:nvPr/>
        </p:nvSpPr>
        <p:spPr>
          <a:xfrm>
            <a:off x="746867" y="3311495"/>
            <a:ext cx="326211" cy="375179"/>
          </a:xfrm>
          <a:prstGeom prst="rect">
            <a:avLst/>
          </a:prstGeom>
          <a:noFill/>
        </p:spPr>
        <p:txBody>
          <a:bodyPr wrap="none" rtlCol="0">
            <a:spAutoFit/>
          </a:bodyPr>
          <a:lstStyle/>
          <a:p>
            <a:r>
              <a:rPr lang="en-US" dirty="0"/>
              <a:t>0</a:t>
            </a:r>
          </a:p>
        </p:txBody>
      </p:sp>
      <p:sp>
        <p:nvSpPr>
          <p:cNvPr id="27" name="TextBox 26">
            <a:extLst>
              <a:ext uri="{FF2B5EF4-FFF2-40B4-BE49-F238E27FC236}">
                <a16:creationId xmlns:a16="http://schemas.microsoft.com/office/drawing/2014/main" id="{E53DB89F-D58F-4F82-A878-382E3D3B4326}"/>
              </a:ext>
            </a:extLst>
          </p:cNvPr>
          <p:cNvSpPr txBox="1"/>
          <p:nvPr/>
        </p:nvSpPr>
        <p:spPr>
          <a:xfrm>
            <a:off x="5035626" y="3514483"/>
            <a:ext cx="1339199" cy="375179"/>
          </a:xfrm>
          <a:prstGeom prst="rect">
            <a:avLst/>
          </a:prstGeom>
          <a:noFill/>
        </p:spPr>
        <p:txBody>
          <a:bodyPr wrap="none" rtlCol="0">
            <a:spAutoFit/>
          </a:bodyPr>
          <a:lstStyle/>
          <a:p>
            <a:r>
              <a:rPr lang="en-US" dirty="0"/>
              <a:t>Hours/Day</a:t>
            </a:r>
          </a:p>
        </p:txBody>
      </p:sp>
      <p:sp>
        <p:nvSpPr>
          <p:cNvPr id="29" name="TextBox 28">
            <a:extLst>
              <a:ext uri="{FF2B5EF4-FFF2-40B4-BE49-F238E27FC236}">
                <a16:creationId xmlns:a16="http://schemas.microsoft.com/office/drawing/2014/main" id="{90A18346-2C03-462D-B8D6-AB6E27F1ED46}"/>
              </a:ext>
            </a:extLst>
          </p:cNvPr>
          <p:cNvSpPr txBox="1"/>
          <p:nvPr/>
        </p:nvSpPr>
        <p:spPr>
          <a:xfrm>
            <a:off x="5340875" y="3042220"/>
            <a:ext cx="3090655" cy="375179"/>
          </a:xfrm>
          <a:prstGeom prst="rect">
            <a:avLst/>
          </a:prstGeom>
          <a:noFill/>
        </p:spPr>
        <p:txBody>
          <a:bodyPr wrap="none" rtlCol="0">
            <a:spAutoFit/>
          </a:bodyPr>
          <a:lstStyle/>
          <a:p>
            <a:r>
              <a:rPr lang="en-US" dirty="0"/>
              <a:t>Marginal Utility of the Wage</a:t>
            </a:r>
          </a:p>
        </p:txBody>
      </p:sp>
      <p:sp>
        <p:nvSpPr>
          <p:cNvPr id="30" name="TextBox 29">
            <a:extLst>
              <a:ext uri="{FF2B5EF4-FFF2-40B4-BE49-F238E27FC236}">
                <a16:creationId xmlns:a16="http://schemas.microsoft.com/office/drawing/2014/main" id="{856975B4-3CA7-4DE8-822E-7B1046D3D155}"/>
              </a:ext>
            </a:extLst>
          </p:cNvPr>
          <p:cNvSpPr txBox="1"/>
          <p:nvPr/>
        </p:nvSpPr>
        <p:spPr>
          <a:xfrm>
            <a:off x="674370" y="1512570"/>
            <a:ext cx="359924" cy="375179"/>
          </a:xfrm>
          <a:prstGeom prst="rect">
            <a:avLst/>
          </a:prstGeom>
          <a:noFill/>
        </p:spPr>
        <p:txBody>
          <a:bodyPr wrap="none" rtlCol="0">
            <a:spAutoFit/>
          </a:bodyPr>
          <a:lstStyle/>
          <a:p>
            <a:r>
              <a:rPr lang="en-US" dirty="0"/>
              <a:t>U</a:t>
            </a:r>
          </a:p>
        </p:txBody>
      </p:sp>
      <p:sp>
        <p:nvSpPr>
          <p:cNvPr id="35" name="TextBox 34">
            <a:extLst>
              <a:ext uri="{FF2B5EF4-FFF2-40B4-BE49-F238E27FC236}">
                <a16:creationId xmlns:a16="http://schemas.microsoft.com/office/drawing/2014/main" id="{8ABC21E5-D602-4C1E-8C3F-743B37F85C93}"/>
              </a:ext>
            </a:extLst>
          </p:cNvPr>
          <p:cNvSpPr txBox="1"/>
          <p:nvPr/>
        </p:nvSpPr>
        <p:spPr>
          <a:xfrm>
            <a:off x="4978140" y="3329817"/>
            <a:ext cx="301686" cy="369332"/>
          </a:xfrm>
          <a:prstGeom prst="rect">
            <a:avLst/>
          </a:prstGeom>
          <a:noFill/>
        </p:spPr>
        <p:txBody>
          <a:bodyPr wrap="none" rtlCol="0">
            <a:spAutoFit/>
          </a:bodyPr>
          <a:lstStyle/>
          <a:p>
            <a:r>
              <a:rPr lang="en-US" i="1" dirty="0"/>
              <a:t>x</a:t>
            </a:r>
          </a:p>
        </p:txBody>
      </p:sp>
      <p:sp>
        <p:nvSpPr>
          <p:cNvPr id="6" name="Freeform: Shape 5">
            <a:extLst>
              <a:ext uri="{FF2B5EF4-FFF2-40B4-BE49-F238E27FC236}">
                <a16:creationId xmlns:a16="http://schemas.microsoft.com/office/drawing/2014/main" id="{E4AF4780-7B8A-4029-B724-896EA8110D39}"/>
              </a:ext>
            </a:extLst>
          </p:cNvPr>
          <p:cNvSpPr/>
          <p:nvPr/>
        </p:nvSpPr>
        <p:spPr>
          <a:xfrm>
            <a:off x="1258160" y="1469780"/>
            <a:ext cx="4082715" cy="1575219"/>
          </a:xfrm>
          <a:custGeom>
            <a:avLst/>
            <a:gdLst>
              <a:gd name="connsiteX0" fmla="*/ 0 w 4076700"/>
              <a:gd name="connsiteY0" fmla="*/ 0 h 1550670"/>
              <a:gd name="connsiteX1" fmla="*/ 1352550 w 4076700"/>
              <a:gd name="connsiteY1" fmla="*/ 1021080 h 1550670"/>
              <a:gd name="connsiteX2" fmla="*/ 4076700 w 4076700"/>
              <a:gd name="connsiteY2" fmla="*/ 1550670 h 1550670"/>
            </a:gdLst>
            <a:ahLst/>
            <a:cxnLst>
              <a:cxn ang="0">
                <a:pos x="connsiteX0" y="connsiteY0"/>
              </a:cxn>
              <a:cxn ang="0">
                <a:pos x="connsiteX1" y="connsiteY1"/>
              </a:cxn>
              <a:cxn ang="0">
                <a:pos x="connsiteX2" y="connsiteY2"/>
              </a:cxn>
            </a:cxnLst>
            <a:rect l="l" t="t" r="r" b="b"/>
            <a:pathLst>
              <a:path w="4076700" h="1550670">
                <a:moveTo>
                  <a:pt x="0" y="0"/>
                </a:moveTo>
                <a:cubicBezTo>
                  <a:pt x="336550" y="381317"/>
                  <a:pt x="673100" y="762635"/>
                  <a:pt x="1352550" y="1021080"/>
                </a:cubicBezTo>
                <a:cubicBezTo>
                  <a:pt x="2032000" y="1279525"/>
                  <a:pt x="3054350" y="1415097"/>
                  <a:pt x="4076700" y="1550670"/>
                </a:cubicBezTo>
              </a:path>
            </a:pathLst>
          </a:custGeom>
          <a:noFill/>
          <a:ln w="22225">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a:extLst>
              <a:ext uri="{FF2B5EF4-FFF2-40B4-BE49-F238E27FC236}">
                <a16:creationId xmlns:a16="http://schemas.microsoft.com/office/drawing/2014/main" id="{34A8D869-08BD-4072-9C18-89FECBFB3D6D}"/>
              </a:ext>
            </a:extLst>
          </p:cNvPr>
          <p:cNvCxnSpPr/>
          <p:nvPr/>
        </p:nvCxnSpPr>
        <p:spPr>
          <a:xfrm>
            <a:off x="4648200" y="2965992"/>
            <a:ext cx="0" cy="1241422"/>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45BABCB4-1592-4A09-A94E-F63C0805075D}"/>
              </a:ext>
            </a:extLst>
          </p:cNvPr>
          <p:cNvSpPr txBox="1"/>
          <p:nvPr/>
        </p:nvSpPr>
        <p:spPr>
          <a:xfrm>
            <a:off x="1676400" y="2317193"/>
            <a:ext cx="420308" cy="369332"/>
          </a:xfrm>
          <a:prstGeom prst="rect">
            <a:avLst/>
          </a:prstGeom>
          <a:noFill/>
        </p:spPr>
        <p:txBody>
          <a:bodyPr wrap="none" rtlCol="0">
            <a:spAutoFit/>
          </a:bodyPr>
          <a:lstStyle/>
          <a:p>
            <a:r>
              <a:rPr lang="en-US" dirty="0"/>
              <a:t>w</a:t>
            </a:r>
            <a:r>
              <a:rPr lang="en-US" baseline="-25000" dirty="0"/>
              <a:t>1</a:t>
            </a:r>
          </a:p>
        </p:txBody>
      </p:sp>
      <p:sp>
        <p:nvSpPr>
          <p:cNvPr id="10" name="TextBox 9">
            <a:extLst>
              <a:ext uri="{FF2B5EF4-FFF2-40B4-BE49-F238E27FC236}">
                <a16:creationId xmlns:a16="http://schemas.microsoft.com/office/drawing/2014/main" id="{1F9400EA-B36B-48BC-A2D8-9808588204EF}"/>
              </a:ext>
            </a:extLst>
          </p:cNvPr>
          <p:cNvSpPr txBox="1"/>
          <p:nvPr/>
        </p:nvSpPr>
        <p:spPr>
          <a:xfrm>
            <a:off x="2209932" y="2066168"/>
            <a:ext cx="441146" cy="369332"/>
          </a:xfrm>
          <a:prstGeom prst="rect">
            <a:avLst/>
          </a:prstGeom>
          <a:noFill/>
        </p:spPr>
        <p:txBody>
          <a:bodyPr wrap="none" rtlCol="0">
            <a:spAutoFit/>
          </a:bodyPr>
          <a:lstStyle/>
          <a:p>
            <a:r>
              <a:rPr lang="en-US" dirty="0"/>
              <a:t>w</a:t>
            </a:r>
            <a:r>
              <a:rPr lang="en-US" baseline="-25000" dirty="0"/>
              <a:t>2</a:t>
            </a:r>
          </a:p>
        </p:txBody>
      </p:sp>
      <p:sp>
        <p:nvSpPr>
          <p:cNvPr id="11" name="TextBox 10">
            <a:extLst>
              <a:ext uri="{FF2B5EF4-FFF2-40B4-BE49-F238E27FC236}">
                <a16:creationId xmlns:a16="http://schemas.microsoft.com/office/drawing/2014/main" id="{0157A78B-7FAF-45CD-B19B-99ECE7625B63}"/>
              </a:ext>
            </a:extLst>
          </p:cNvPr>
          <p:cNvSpPr txBox="1"/>
          <p:nvPr/>
        </p:nvSpPr>
        <p:spPr>
          <a:xfrm>
            <a:off x="4171421" y="3197543"/>
            <a:ext cx="385042" cy="369332"/>
          </a:xfrm>
          <a:prstGeom prst="rect">
            <a:avLst/>
          </a:prstGeom>
          <a:noFill/>
        </p:spPr>
        <p:txBody>
          <a:bodyPr wrap="none" rtlCol="0">
            <a:spAutoFit/>
          </a:bodyPr>
          <a:lstStyle/>
          <a:p>
            <a:r>
              <a:rPr lang="en-US" dirty="0"/>
              <a:t>h</a:t>
            </a:r>
            <a:r>
              <a:rPr lang="en-US" baseline="-25000" dirty="0"/>
              <a:t>1</a:t>
            </a:r>
          </a:p>
        </p:txBody>
      </p:sp>
      <p:sp>
        <p:nvSpPr>
          <p:cNvPr id="13" name="TextBox 12">
            <a:extLst>
              <a:ext uri="{FF2B5EF4-FFF2-40B4-BE49-F238E27FC236}">
                <a16:creationId xmlns:a16="http://schemas.microsoft.com/office/drawing/2014/main" id="{19228AFB-0ACB-4A7E-A771-CB0952EB2B80}"/>
              </a:ext>
            </a:extLst>
          </p:cNvPr>
          <p:cNvSpPr txBox="1"/>
          <p:nvPr/>
        </p:nvSpPr>
        <p:spPr>
          <a:xfrm>
            <a:off x="4446494" y="3190988"/>
            <a:ext cx="405880" cy="369332"/>
          </a:xfrm>
          <a:prstGeom prst="rect">
            <a:avLst/>
          </a:prstGeom>
          <a:noFill/>
        </p:spPr>
        <p:txBody>
          <a:bodyPr wrap="none" rtlCol="0">
            <a:spAutoFit/>
          </a:bodyPr>
          <a:lstStyle/>
          <a:p>
            <a:r>
              <a:rPr lang="en-US" dirty="0"/>
              <a:t>h</a:t>
            </a:r>
            <a:r>
              <a:rPr lang="en-US" baseline="-25000" dirty="0"/>
              <a:t>2</a:t>
            </a:r>
          </a:p>
        </p:txBody>
      </p:sp>
    </p:spTree>
    <p:extLst>
      <p:ext uri="{BB962C8B-B14F-4D97-AF65-F5344CB8AC3E}">
        <p14:creationId xmlns:p14="http://schemas.microsoft.com/office/powerpoint/2010/main" val="1931460234"/>
      </p:ext>
    </p:extLst>
  </p:cSld>
  <p:clrMapOvr>
    <a:masterClrMapping/>
  </p:clrMapOvr>
  <mc:AlternateContent xmlns:mc="http://schemas.openxmlformats.org/markup-compatibility/2006">
    <mc:Choice xmlns:p14="http://schemas.microsoft.com/office/powerpoint/2010/main" Requires="p14">
      <p:transition spd="slow" p14:dur="2000" advTm="196882"/>
    </mc:Choice>
    <mc:Fallback>
      <p:transition spd="slow" advTm="196882"/>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dirty="0"/>
              <a:t>William Stanley Jevons, 1835-1882</a:t>
            </a:r>
          </a:p>
        </p:txBody>
      </p:sp>
      <p:sp>
        <p:nvSpPr>
          <p:cNvPr id="3" name="Content Placeholder 2"/>
          <p:cNvSpPr>
            <a:spLocks noGrp="1"/>
          </p:cNvSpPr>
          <p:nvPr>
            <p:ph sz="quarter" idx="1"/>
          </p:nvPr>
        </p:nvSpPr>
        <p:spPr>
          <a:xfrm>
            <a:off x="301752" y="1123950"/>
            <a:ext cx="8156448" cy="3712464"/>
          </a:xfrm>
        </p:spPr>
        <p:txBody>
          <a:bodyPr>
            <a:normAutofit/>
          </a:bodyPr>
          <a:lstStyle/>
          <a:p>
            <a:pPr marL="0" indent="0" algn="ctr">
              <a:buNone/>
            </a:pPr>
            <a:r>
              <a:rPr lang="en-US" dirty="0">
                <a:hlinkClick r:id="rId2"/>
              </a:rPr>
              <a:t>Jevons Labor Supply Theory</a:t>
            </a:r>
            <a:endParaRPr lang="en-US" dirty="0"/>
          </a:p>
        </p:txBody>
      </p:sp>
      <p:cxnSp>
        <p:nvCxnSpPr>
          <p:cNvPr id="14" name="Straight Connector 13">
            <a:extLst>
              <a:ext uri="{FF2B5EF4-FFF2-40B4-BE49-F238E27FC236}">
                <a16:creationId xmlns:a16="http://schemas.microsoft.com/office/drawing/2014/main" id="{CEE8A593-35BC-498C-993A-83A1C18A94CE}"/>
              </a:ext>
            </a:extLst>
          </p:cNvPr>
          <p:cNvCxnSpPr>
            <a:cxnSpLocks/>
          </p:cNvCxnSpPr>
          <p:nvPr/>
        </p:nvCxnSpPr>
        <p:spPr>
          <a:xfrm>
            <a:off x="991067" y="4552950"/>
            <a:ext cx="327613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0356CCB3-6D60-4F01-8842-A6985A06FB1B}"/>
              </a:ext>
            </a:extLst>
          </p:cNvPr>
          <p:cNvCxnSpPr>
            <a:cxnSpLocks/>
          </p:cNvCxnSpPr>
          <p:nvPr/>
        </p:nvCxnSpPr>
        <p:spPr>
          <a:xfrm>
            <a:off x="991067" y="1609188"/>
            <a:ext cx="0" cy="294144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E53DB89F-D58F-4F82-A878-382E3D3B4326}"/>
              </a:ext>
            </a:extLst>
          </p:cNvPr>
          <p:cNvSpPr txBox="1"/>
          <p:nvPr/>
        </p:nvSpPr>
        <p:spPr>
          <a:xfrm>
            <a:off x="4251937" y="4324350"/>
            <a:ext cx="1339199" cy="375179"/>
          </a:xfrm>
          <a:prstGeom prst="rect">
            <a:avLst/>
          </a:prstGeom>
          <a:noFill/>
        </p:spPr>
        <p:txBody>
          <a:bodyPr wrap="none" rtlCol="0">
            <a:spAutoFit/>
          </a:bodyPr>
          <a:lstStyle/>
          <a:p>
            <a:r>
              <a:rPr lang="en-US" dirty="0"/>
              <a:t>Hours/Day</a:t>
            </a:r>
          </a:p>
        </p:txBody>
      </p:sp>
      <p:sp>
        <p:nvSpPr>
          <p:cNvPr id="5" name="TextBox 4">
            <a:extLst>
              <a:ext uri="{FF2B5EF4-FFF2-40B4-BE49-F238E27FC236}">
                <a16:creationId xmlns:a16="http://schemas.microsoft.com/office/drawing/2014/main" id="{C0D21FB0-9B06-496A-8F5E-9F83969D5891}"/>
              </a:ext>
            </a:extLst>
          </p:cNvPr>
          <p:cNvSpPr txBox="1"/>
          <p:nvPr/>
        </p:nvSpPr>
        <p:spPr>
          <a:xfrm>
            <a:off x="339852" y="1321915"/>
            <a:ext cx="755335" cy="646331"/>
          </a:xfrm>
          <a:prstGeom prst="rect">
            <a:avLst/>
          </a:prstGeom>
          <a:noFill/>
        </p:spPr>
        <p:txBody>
          <a:bodyPr wrap="none" rtlCol="0">
            <a:spAutoFit/>
          </a:bodyPr>
          <a:lstStyle/>
          <a:p>
            <a:r>
              <a:rPr lang="en-US" dirty="0"/>
              <a:t>Wage</a:t>
            </a:r>
            <a:br>
              <a:rPr lang="en-US" dirty="0"/>
            </a:br>
            <a:r>
              <a:rPr lang="en-US" dirty="0"/>
              <a:t>Rate</a:t>
            </a:r>
          </a:p>
        </p:txBody>
      </p:sp>
      <p:sp>
        <p:nvSpPr>
          <p:cNvPr id="9" name="Freeform: Shape 8">
            <a:extLst>
              <a:ext uri="{FF2B5EF4-FFF2-40B4-BE49-F238E27FC236}">
                <a16:creationId xmlns:a16="http://schemas.microsoft.com/office/drawing/2014/main" id="{DBA0D796-2F97-41D2-9576-145C988C0600}"/>
              </a:ext>
            </a:extLst>
          </p:cNvPr>
          <p:cNvSpPr/>
          <p:nvPr/>
        </p:nvSpPr>
        <p:spPr>
          <a:xfrm>
            <a:off x="1337310" y="1924050"/>
            <a:ext cx="2567940" cy="2305050"/>
          </a:xfrm>
          <a:custGeom>
            <a:avLst/>
            <a:gdLst>
              <a:gd name="connsiteX0" fmla="*/ 0 w 2567940"/>
              <a:gd name="connsiteY0" fmla="*/ 2305050 h 2305050"/>
              <a:gd name="connsiteX1" fmla="*/ 1584960 w 2567940"/>
              <a:gd name="connsiteY1" fmla="*/ 1653540 h 2305050"/>
              <a:gd name="connsiteX2" fmla="*/ 2567940 w 2567940"/>
              <a:gd name="connsiteY2" fmla="*/ 0 h 2305050"/>
            </a:gdLst>
            <a:ahLst/>
            <a:cxnLst>
              <a:cxn ang="0">
                <a:pos x="connsiteX0" y="connsiteY0"/>
              </a:cxn>
              <a:cxn ang="0">
                <a:pos x="connsiteX1" y="connsiteY1"/>
              </a:cxn>
              <a:cxn ang="0">
                <a:pos x="connsiteX2" y="connsiteY2"/>
              </a:cxn>
            </a:cxnLst>
            <a:rect l="l" t="t" r="r" b="b"/>
            <a:pathLst>
              <a:path w="2567940" h="2305050">
                <a:moveTo>
                  <a:pt x="0" y="2305050"/>
                </a:moveTo>
                <a:cubicBezTo>
                  <a:pt x="578485" y="2171382"/>
                  <a:pt x="1156970" y="2037715"/>
                  <a:pt x="1584960" y="1653540"/>
                </a:cubicBezTo>
                <a:cubicBezTo>
                  <a:pt x="2012950" y="1269365"/>
                  <a:pt x="2290445" y="634682"/>
                  <a:pt x="2567940" y="0"/>
                </a:cubicBezTo>
              </a:path>
            </a:pathLst>
          </a:custGeom>
          <a:noFill/>
          <a:ln w="2540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D405EE74-691A-4E74-BD6D-9D528CC67203}"/>
              </a:ext>
            </a:extLst>
          </p:cNvPr>
          <p:cNvSpPr txBox="1"/>
          <p:nvPr/>
        </p:nvSpPr>
        <p:spPr>
          <a:xfrm>
            <a:off x="3853683" y="1802405"/>
            <a:ext cx="1552028" cy="646331"/>
          </a:xfrm>
          <a:prstGeom prst="rect">
            <a:avLst/>
          </a:prstGeom>
          <a:noFill/>
        </p:spPr>
        <p:txBody>
          <a:bodyPr wrap="none" rtlCol="0">
            <a:spAutoFit/>
          </a:bodyPr>
          <a:lstStyle/>
          <a:p>
            <a:pPr algn="ctr"/>
            <a:r>
              <a:rPr lang="en-US" dirty="0"/>
              <a:t>Labor Supply</a:t>
            </a:r>
            <a:br>
              <a:rPr lang="en-US" dirty="0"/>
            </a:br>
            <a:r>
              <a:rPr lang="en-US" dirty="0"/>
              <a:t>Curve</a:t>
            </a:r>
          </a:p>
        </p:txBody>
      </p:sp>
      <p:cxnSp>
        <p:nvCxnSpPr>
          <p:cNvPr id="13" name="Straight Connector 12">
            <a:extLst>
              <a:ext uri="{FF2B5EF4-FFF2-40B4-BE49-F238E27FC236}">
                <a16:creationId xmlns:a16="http://schemas.microsoft.com/office/drawing/2014/main" id="{B0E94728-C3D7-4BCA-883F-62BE15176B02}"/>
              </a:ext>
            </a:extLst>
          </p:cNvPr>
          <p:cNvCxnSpPr/>
          <p:nvPr/>
        </p:nvCxnSpPr>
        <p:spPr>
          <a:xfrm>
            <a:off x="991067" y="2952750"/>
            <a:ext cx="2361733" cy="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D839DBAE-1DCE-4EF4-BD89-8E7135AB624C}"/>
              </a:ext>
            </a:extLst>
          </p:cNvPr>
          <p:cNvCxnSpPr>
            <a:cxnSpLocks/>
          </p:cNvCxnSpPr>
          <p:nvPr/>
        </p:nvCxnSpPr>
        <p:spPr>
          <a:xfrm>
            <a:off x="990600" y="3257550"/>
            <a:ext cx="2209800" cy="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65E649D-C1B3-4122-82F2-8C77ADC9A922}"/>
              </a:ext>
            </a:extLst>
          </p:cNvPr>
          <p:cNvCxnSpPr/>
          <p:nvPr/>
        </p:nvCxnSpPr>
        <p:spPr>
          <a:xfrm>
            <a:off x="3200400" y="3257550"/>
            <a:ext cx="0" cy="1293078"/>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3EFE7591-0608-4280-AD52-8FB616A923A6}"/>
              </a:ext>
            </a:extLst>
          </p:cNvPr>
          <p:cNvCxnSpPr>
            <a:cxnSpLocks/>
          </p:cNvCxnSpPr>
          <p:nvPr/>
        </p:nvCxnSpPr>
        <p:spPr>
          <a:xfrm>
            <a:off x="3429000" y="2952750"/>
            <a:ext cx="0" cy="1597878"/>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E38A73FD-9FF7-435A-A677-2D94E81D2F74}"/>
              </a:ext>
            </a:extLst>
          </p:cNvPr>
          <p:cNvSpPr txBox="1"/>
          <p:nvPr/>
        </p:nvSpPr>
        <p:spPr>
          <a:xfrm>
            <a:off x="603015" y="3055358"/>
            <a:ext cx="420308" cy="369332"/>
          </a:xfrm>
          <a:prstGeom prst="rect">
            <a:avLst/>
          </a:prstGeom>
          <a:noFill/>
        </p:spPr>
        <p:txBody>
          <a:bodyPr wrap="none" rtlCol="0">
            <a:spAutoFit/>
          </a:bodyPr>
          <a:lstStyle/>
          <a:p>
            <a:r>
              <a:rPr lang="en-US" dirty="0"/>
              <a:t>w</a:t>
            </a:r>
            <a:r>
              <a:rPr lang="en-US" baseline="-25000" dirty="0"/>
              <a:t>1</a:t>
            </a:r>
          </a:p>
        </p:txBody>
      </p:sp>
      <p:sp>
        <p:nvSpPr>
          <p:cNvPr id="34" name="TextBox 33">
            <a:extLst>
              <a:ext uri="{FF2B5EF4-FFF2-40B4-BE49-F238E27FC236}">
                <a16:creationId xmlns:a16="http://schemas.microsoft.com/office/drawing/2014/main" id="{015BEF58-D1C3-44FA-A82A-5D725EF55E68}"/>
              </a:ext>
            </a:extLst>
          </p:cNvPr>
          <p:cNvSpPr txBox="1"/>
          <p:nvPr/>
        </p:nvSpPr>
        <p:spPr>
          <a:xfrm>
            <a:off x="630985" y="2721079"/>
            <a:ext cx="441146" cy="369332"/>
          </a:xfrm>
          <a:prstGeom prst="rect">
            <a:avLst/>
          </a:prstGeom>
          <a:noFill/>
        </p:spPr>
        <p:txBody>
          <a:bodyPr wrap="none" rtlCol="0">
            <a:spAutoFit/>
          </a:bodyPr>
          <a:lstStyle/>
          <a:p>
            <a:r>
              <a:rPr lang="en-US" dirty="0"/>
              <a:t>w</a:t>
            </a:r>
            <a:r>
              <a:rPr lang="en-US" baseline="-25000" dirty="0"/>
              <a:t>2</a:t>
            </a:r>
          </a:p>
        </p:txBody>
      </p:sp>
      <p:sp>
        <p:nvSpPr>
          <p:cNvPr id="37" name="TextBox 36">
            <a:extLst>
              <a:ext uri="{FF2B5EF4-FFF2-40B4-BE49-F238E27FC236}">
                <a16:creationId xmlns:a16="http://schemas.microsoft.com/office/drawing/2014/main" id="{99DE15A4-9D88-4C03-BDDD-701B0971A213}"/>
              </a:ext>
            </a:extLst>
          </p:cNvPr>
          <p:cNvSpPr txBox="1"/>
          <p:nvPr/>
        </p:nvSpPr>
        <p:spPr>
          <a:xfrm>
            <a:off x="3064014" y="4483166"/>
            <a:ext cx="385042" cy="369332"/>
          </a:xfrm>
          <a:prstGeom prst="rect">
            <a:avLst/>
          </a:prstGeom>
          <a:noFill/>
        </p:spPr>
        <p:txBody>
          <a:bodyPr wrap="none" rtlCol="0">
            <a:spAutoFit/>
          </a:bodyPr>
          <a:lstStyle/>
          <a:p>
            <a:r>
              <a:rPr lang="en-US" dirty="0"/>
              <a:t>h</a:t>
            </a:r>
            <a:r>
              <a:rPr lang="en-US" baseline="-25000" dirty="0"/>
              <a:t>1</a:t>
            </a:r>
          </a:p>
        </p:txBody>
      </p:sp>
      <p:sp>
        <p:nvSpPr>
          <p:cNvPr id="39" name="TextBox 38">
            <a:extLst>
              <a:ext uri="{FF2B5EF4-FFF2-40B4-BE49-F238E27FC236}">
                <a16:creationId xmlns:a16="http://schemas.microsoft.com/office/drawing/2014/main" id="{C0472295-E51C-4B2A-A299-C5343CF8228A}"/>
              </a:ext>
            </a:extLst>
          </p:cNvPr>
          <p:cNvSpPr txBox="1"/>
          <p:nvPr/>
        </p:nvSpPr>
        <p:spPr>
          <a:xfrm>
            <a:off x="3320289" y="4468243"/>
            <a:ext cx="405880" cy="369332"/>
          </a:xfrm>
          <a:prstGeom prst="rect">
            <a:avLst/>
          </a:prstGeom>
          <a:noFill/>
        </p:spPr>
        <p:txBody>
          <a:bodyPr wrap="none" rtlCol="0">
            <a:spAutoFit/>
          </a:bodyPr>
          <a:lstStyle/>
          <a:p>
            <a:r>
              <a:rPr lang="en-US" dirty="0"/>
              <a:t>h</a:t>
            </a:r>
            <a:r>
              <a:rPr lang="en-US" baseline="-25000" dirty="0"/>
              <a:t>2</a:t>
            </a:r>
          </a:p>
        </p:txBody>
      </p:sp>
    </p:spTree>
    <p:extLst>
      <p:ext uri="{BB962C8B-B14F-4D97-AF65-F5344CB8AC3E}">
        <p14:creationId xmlns:p14="http://schemas.microsoft.com/office/powerpoint/2010/main" val="1200427311"/>
      </p:ext>
    </p:extLst>
  </p:cSld>
  <p:clrMapOvr>
    <a:masterClrMapping/>
  </p:clrMapOvr>
  <mc:AlternateContent xmlns:mc="http://schemas.openxmlformats.org/markup-compatibility/2006">
    <mc:Choice xmlns:p14="http://schemas.microsoft.com/office/powerpoint/2010/main" Requires="p14">
      <p:transition spd="slow" p14:dur="2000" advTm="196882"/>
    </mc:Choice>
    <mc:Fallback>
      <p:transition spd="slow" advTm="196882"/>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dirty="0"/>
              <a:t>Francis Edgeworth, 1845-1926</a:t>
            </a:r>
          </a:p>
        </p:txBody>
      </p:sp>
      <p:sp>
        <p:nvSpPr>
          <p:cNvPr id="3" name="Content Placeholder 2"/>
          <p:cNvSpPr>
            <a:spLocks noGrp="1"/>
          </p:cNvSpPr>
          <p:nvPr>
            <p:ph sz="quarter" idx="1"/>
          </p:nvPr>
        </p:nvSpPr>
        <p:spPr>
          <a:xfrm>
            <a:off x="308504" y="1107186"/>
            <a:ext cx="7164118" cy="3674364"/>
          </a:xfrm>
        </p:spPr>
        <p:txBody>
          <a:bodyPr>
            <a:normAutofit fontScale="85000" lnSpcReduction="20000"/>
          </a:bodyPr>
          <a:lstStyle/>
          <a:p>
            <a:pPr marL="0" indent="0">
              <a:buNone/>
            </a:pPr>
            <a:r>
              <a:rPr lang="en-US" dirty="0"/>
              <a:t>Born into a wealthy family in Ireland, he studied at ancient and modern languages at Trinity College, Dublin, and Balliol College, Oxford, and then studied math and economics on his own – but mastered both at a VERY high level. While Jevons, Marshall, Keynes, and other British economists tried to minimize math notation in their books, Edgeworth’s </a:t>
            </a:r>
            <a:r>
              <a:rPr lang="en-US" i="1" dirty="0">
                <a:hlinkClick r:id="rId2"/>
              </a:rPr>
              <a:t>Mathematical Psychics: An essay on the application of mathematics to the moral sciences</a:t>
            </a:r>
            <a:r>
              <a:rPr lang="en-US" dirty="0">
                <a:hlinkClick r:id="rId2"/>
              </a:rPr>
              <a:t> </a:t>
            </a:r>
            <a:r>
              <a:rPr lang="en-US" dirty="0"/>
              <a:t>(1881) was full of that notation, extending Jevons’s analysis, including the math behind the famous “Edgeworth Box Diagram” that was actually drawn first by Pareto in 1906.</a:t>
            </a:r>
          </a:p>
        </p:txBody>
      </p:sp>
      <p:pic>
        <p:nvPicPr>
          <p:cNvPr id="8" name="Picture 7">
            <a:extLst>
              <a:ext uri="{FF2B5EF4-FFF2-40B4-BE49-F238E27FC236}">
                <a16:creationId xmlns:a16="http://schemas.microsoft.com/office/drawing/2014/main" id="{45CC1C8A-EE40-42D9-96EC-DBF6DC6F3E6E}"/>
              </a:ext>
            </a:extLst>
          </p:cNvPr>
          <p:cNvPicPr>
            <a:picLocks noChangeAspect="1"/>
          </p:cNvPicPr>
          <p:nvPr/>
        </p:nvPicPr>
        <p:blipFill>
          <a:blip r:embed="rId3"/>
          <a:stretch>
            <a:fillRect/>
          </a:stretch>
        </p:blipFill>
        <p:spPr>
          <a:xfrm>
            <a:off x="7925409" y="96324"/>
            <a:ext cx="1079086" cy="1609483"/>
          </a:xfrm>
          <a:prstGeom prst="rect">
            <a:avLst/>
          </a:prstGeom>
        </p:spPr>
      </p:pic>
      <p:pic>
        <p:nvPicPr>
          <p:cNvPr id="10" name="Picture 9">
            <a:extLst>
              <a:ext uri="{FF2B5EF4-FFF2-40B4-BE49-F238E27FC236}">
                <a16:creationId xmlns:a16="http://schemas.microsoft.com/office/drawing/2014/main" id="{0C4B2D4D-3176-4221-83DD-F55B9F649007}"/>
              </a:ext>
            </a:extLst>
          </p:cNvPr>
          <p:cNvPicPr>
            <a:picLocks noChangeAspect="1"/>
          </p:cNvPicPr>
          <p:nvPr/>
        </p:nvPicPr>
        <p:blipFill>
          <a:blip r:embed="rId4"/>
          <a:stretch>
            <a:fillRect/>
          </a:stretch>
        </p:blipFill>
        <p:spPr>
          <a:xfrm>
            <a:off x="7472622" y="1809750"/>
            <a:ext cx="1656138" cy="2810092"/>
          </a:xfrm>
          <a:prstGeom prst="rect">
            <a:avLst/>
          </a:prstGeom>
        </p:spPr>
      </p:pic>
    </p:spTree>
    <p:extLst>
      <p:ext uri="{BB962C8B-B14F-4D97-AF65-F5344CB8AC3E}">
        <p14:creationId xmlns:p14="http://schemas.microsoft.com/office/powerpoint/2010/main" val="837472479"/>
      </p:ext>
    </p:extLst>
  </p:cSld>
  <p:clrMapOvr>
    <a:masterClrMapping/>
  </p:clrMapOvr>
  <mc:AlternateContent xmlns:mc="http://schemas.openxmlformats.org/markup-compatibility/2006">
    <mc:Choice xmlns:p14="http://schemas.microsoft.com/office/powerpoint/2010/main" Requires="p14">
      <p:transition spd="slow" p14:dur="2000" advTm="196882"/>
    </mc:Choice>
    <mc:Fallback>
      <p:transition spd="slow" advTm="196882"/>
    </mc:Fallback>
  </mc:AlternateContent>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arl Marx 1">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Karl Marx 1</Template>
  <TotalTime>4052</TotalTime>
  <Words>1082</Words>
  <Application>Microsoft Office PowerPoint</Application>
  <PresentationFormat>On-screen Show (16:9)</PresentationFormat>
  <Paragraphs>93</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Calibri</vt:lpstr>
      <vt:lpstr>Georgia</vt:lpstr>
      <vt:lpstr>Wingdings</vt:lpstr>
      <vt:lpstr>Wingdings 2</vt:lpstr>
      <vt:lpstr>Karl Marx 1</vt:lpstr>
      <vt:lpstr>Early Neoclassical  Economists</vt:lpstr>
      <vt:lpstr> Léon Walras, 1834-1910</vt:lpstr>
      <vt:lpstr> William Stanley Jevons, 1835-1882</vt:lpstr>
      <vt:lpstr> William Stanley Jevons, 1835-1882</vt:lpstr>
      <vt:lpstr> William Stanley Jevons, 1835-1882</vt:lpstr>
      <vt:lpstr> William Stanley Jevons, 1835-1882</vt:lpstr>
      <vt:lpstr> William Stanley Jevons, 1835-1882</vt:lpstr>
      <vt:lpstr> William Stanley Jevons, 1835-1882</vt:lpstr>
      <vt:lpstr> Francis Edgeworth, 1845-1926</vt:lpstr>
      <vt:lpstr> Francis Edgeworth, 1845-1926</vt:lpstr>
      <vt:lpstr> The Edgeworth-Pareto-Bowley Box Diagram</vt:lpstr>
      <vt:lpstr> Vilfredo Pareto, 1848-1923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Karl Marx</dc:title>
  <dc:creator>Steve</dc:creator>
  <cp:lastModifiedBy>Steve Gardner</cp:lastModifiedBy>
  <cp:revision>152</cp:revision>
  <dcterms:created xsi:type="dcterms:W3CDTF">2019-10-17T06:37:10Z</dcterms:created>
  <dcterms:modified xsi:type="dcterms:W3CDTF">2020-11-10T07:33:07Z</dcterms:modified>
</cp:coreProperties>
</file>