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0" r:id="rId3"/>
    <p:sldId id="257" r:id="rId4"/>
    <p:sldId id="261" r:id="rId5"/>
    <p:sldId id="258" r:id="rId6"/>
    <p:sldId id="262" r:id="rId7"/>
    <p:sldId id="263" r:id="rId8"/>
    <p:sldId id="259" r:id="rId9"/>
    <p:sldId id="264" r:id="rId10"/>
    <p:sldId id="265" r:id="rId11"/>
    <p:sldId id="266" r:id="rId12"/>
    <p:sldId id="267" r:id="rId13"/>
    <p:sldId id="268" r:id="rId14"/>
    <p:sldId id="270" r:id="rId15"/>
    <p:sldId id="271" r:id="rId16"/>
    <p:sldId id="272" r:id="rId17"/>
    <p:sldId id="274" r:id="rId18"/>
    <p:sldId id="273" r:id="rId19"/>
    <p:sldId id="269"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5D8"/>
    <a:srgbClr val="7B9038"/>
    <a:srgbClr val="A7BF59"/>
    <a:srgbClr val="C2D38C"/>
    <a:srgbClr val="388EBE"/>
    <a:srgbClr val="79B6D7"/>
    <a:srgbClr val="A25406"/>
    <a:srgbClr val="F07F09"/>
    <a:srgbClr val="8EC11E"/>
    <a:srgbClr val="8EC1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74" y="4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25FB44E-FCBD-474D-AA28-2E63AC37A713}" type="datetimeFigureOut">
              <a:rPr lang="en-US" smtClean="0"/>
              <a:t>11/3/2020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DA3E286B-C7F5-4550-9B56-F316B0D83482}" type="slidenum">
              <a:rPr lang="en-US" smtClean="0"/>
              <a:t>‹#›</a:t>
            </a:fld>
            <a:endParaRPr lang="en-US" dirty="0"/>
          </a:p>
        </p:txBody>
      </p:sp>
      <p:sp>
        <p:nvSpPr>
          <p:cNvPr id="8" name="Titl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5FB44E-FCBD-474D-AA28-2E63AC37A713}"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3E286B-C7F5-4550-9B56-F316B0D8348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2257426"/>
            <a:ext cx="457200" cy="330994"/>
          </a:xfrm>
        </p:spPr>
        <p:txBody>
          <a:bodyPr/>
          <a:lstStyle/>
          <a:p>
            <a:fld id="{DA3E286B-C7F5-4550-9B56-F316B0D83482}" type="slidenum">
              <a:rPr lang="en-US" smtClean="0"/>
              <a:t>‹#›</a:t>
            </a:fld>
            <a:endParaRPr lang="en-US" dirty="0"/>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5FB44E-FCBD-474D-AA28-2E63AC37A713}"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228601"/>
            <a:ext cx="1447800" cy="4388644"/>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25FB44E-FCBD-474D-AA28-2E63AC37A713}"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769779"/>
            <a:ext cx="457200" cy="330994"/>
          </a:xfrm>
        </p:spPr>
        <p:txBody>
          <a:bodyPr/>
          <a:lstStyle/>
          <a:p>
            <a:fld id="{DA3E286B-C7F5-4550-9B56-F316B0D83482}" type="slidenum">
              <a:rPr lang="en-US" smtClean="0"/>
              <a:t>‹#›</a:t>
            </a:fld>
            <a:endParaRPr lang="en-US" dirty="0"/>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25FB44E-FCBD-474D-AA28-2E63AC37A713}" type="datetimeFigureOut">
              <a:rPr lang="en-US" smtClean="0"/>
              <a:t>11/3/2020</a:t>
            </a:fld>
            <a:endParaRPr lang="en-US" dirty="0"/>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DA3E286B-C7F5-4550-9B56-F316B0D83482}" type="slidenum">
              <a:rPr lang="en-US" smtClean="0"/>
              <a:t>‹#›</a:t>
            </a:fld>
            <a:endParaRPr lang="en-US" dirty="0"/>
          </a:p>
        </p:txBody>
      </p:sp>
      <p:sp>
        <p:nvSpPr>
          <p:cNvPr id="2" name="Title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a:t>Click to edit Master title style</a:t>
            </a:r>
          </a:p>
        </p:txBody>
      </p:sp>
      <p:sp>
        <p:nvSpPr>
          <p:cNvPr id="5" name="Date Placeholder 4"/>
          <p:cNvSpPr>
            <a:spLocks noGrp="1"/>
          </p:cNvSpPr>
          <p:nvPr>
            <p:ph type="dt" sz="half" idx="10"/>
          </p:nvPr>
        </p:nvSpPr>
        <p:spPr>
          <a:xfrm>
            <a:off x="5791200" y="4807458"/>
            <a:ext cx="3044952" cy="274320"/>
          </a:xfrm>
        </p:spPr>
        <p:txBody>
          <a:bodyPr/>
          <a:lstStyle/>
          <a:p>
            <a:fld id="{025FB44E-FCBD-474D-AA28-2E63AC37A713}"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3E286B-C7F5-4550-9B56-F316B0D83482}" type="slidenum">
              <a:rPr lang="en-US" smtClean="0"/>
              <a:t>‹#›</a:t>
            </a:fld>
            <a:endParaRPr lang="en-US" dirty="0"/>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028700"/>
            <a:ext cx="4038600" cy="3511296"/>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25FB44E-FCBD-474D-AA28-2E63AC37A713}" type="datetimeFigureOut">
              <a:rPr lang="en-US" smtClean="0"/>
              <a:t>11/3/2020</a:t>
            </a:fld>
            <a:endParaRPr lang="en-US" dirty="0"/>
          </a:p>
        </p:txBody>
      </p:sp>
      <p:sp>
        <p:nvSpPr>
          <p:cNvPr id="8" name="Footer Placeholder 7"/>
          <p:cNvSpPr>
            <a:spLocks noGrp="1"/>
          </p:cNvSpPr>
          <p:nvPr>
            <p:ph type="ftr" sz="quarter" idx="11"/>
          </p:nvPr>
        </p:nvSpPr>
        <p:spPr>
          <a:xfrm>
            <a:off x="304800" y="4807458"/>
            <a:ext cx="3581400" cy="274320"/>
          </a:xfrm>
        </p:spPr>
        <p:txBody>
          <a:bodyPr/>
          <a:lstStyle/>
          <a:p>
            <a:endParaRPr lang="en-US" dirty="0"/>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fld id="{DA3E286B-C7F5-4550-9B56-F316B0D83482}"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25FB44E-FCBD-474D-AA28-2E63AC37A713}" type="datetimeFigureOut">
              <a:rPr lang="en-US" smtClean="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777015"/>
            <a:ext cx="457200" cy="330994"/>
          </a:xfrm>
        </p:spPr>
        <p:txBody>
          <a:bodyPr/>
          <a:lstStyle/>
          <a:p>
            <a:fld id="{DA3E286B-C7F5-4550-9B56-F316B0D8348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25FB44E-FCBD-474D-AA28-2E63AC37A713}" type="datetimeFigureOut">
              <a:rPr lang="en-US" smtClean="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fld id="{DA3E286B-C7F5-4550-9B56-F316B0D8348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DA3E286B-C7F5-4550-9B56-F316B0D83482}" type="slidenum">
              <a:rPr lang="en-US" smtClean="0"/>
              <a:t>‹#›</a:t>
            </a:fld>
            <a:endParaRPr lang="en-US" dirty="0"/>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25FB44E-FCBD-474D-AA28-2E63AC37A713}" type="datetimeFigureOut">
              <a:rPr lang="en-US" smtClean="0"/>
              <a:t>11/3/2020</a:t>
            </a:fld>
            <a:endParaRPr lang="en-US" dirty="0"/>
          </a:p>
        </p:txBody>
      </p:sp>
      <p:sp>
        <p:nvSpPr>
          <p:cNvPr id="6" name="Footer Placeholder 5"/>
          <p:cNvSpPr>
            <a:spLocks noGrp="1"/>
          </p:cNvSpPr>
          <p:nvPr>
            <p:ph type="ftr" sz="quarter" idx="11"/>
          </p:nvPr>
        </p:nvSpPr>
        <p:spPr>
          <a:xfrm>
            <a:off x="301752" y="4808136"/>
            <a:ext cx="3383280" cy="27432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234554"/>
            <a:ext cx="457200" cy="330994"/>
          </a:xfrm>
        </p:spPr>
        <p:txBody>
          <a:bodyPr/>
          <a:lstStyle/>
          <a:p>
            <a:fld id="{DA3E286B-C7F5-4550-9B56-F316B0D83482}" type="slidenum">
              <a:rPr lang="en-US" smtClean="0"/>
              <a:t>‹#›</a:t>
            </a:fld>
            <a:endParaRPr lang="en-US" dirty="0"/>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457200"/>
            <a:ext cx="5867400" cy="32004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4803738"/>
            <a:ext cx="3044952" cy="274320"/>
          </a:xfrm>
        </p:spPr>
        <p:txBody>
          <a:bodyPr/>
          <a:lstStyle/>
          <a:p>
            <a:fld id="{025FB44E-FCBD-474D-AA28-2E63AC37A713}" type="datetimeFigureOut">
              <a:rPr lang="en-US" smtClean="0"/>
              <a:t>11/3/2020</a:t>
            </a:fld>
            <a:endParaRPr lang="en-US" dirty="0"/>
          </a:p>
        </p:txBody>
      </p:sp>
      <p:sp>
        <p:nvSpPr>
          <p:cNvPr id="6" name="Footer Placeholder 5"/>
          <p:cNvSpPr>
            <a:spLocks noGrp="1"/>
          </p:cNvSpPr>
          <p:nvPr>
            <p:ph type="ftr" sz="quarter" idx="11"/>
          </p:nvPr>
        </p:nvSpPr>
        <p:spPr>
          <a:xfrm>
            <a:off x="301752" y="4808136"/>
            <a:ext cx="3584448" cy="27432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025FB44E-FCBD-474D-AA28-2E63AC37A713}" type="datetimeFigureOut">
              <a:rPr lang="en-US" smtClean="0"/>
              <a:t>11/3/2020</a:t>
            </a:fld>
            <a:endParaRPr lang="en-US" dirty="0"/>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A3E286B-C7F5-4550-9B56-F316B0D83482}" type="slidenum">
              <a:rPr lang="en-US" smtClean="0"/>
              <a:t>‹#›</a:t>
            </a:fld>
            <a:endParaRPr lang="en-US" dirty="0"/>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190750"/>
            <a:ext cx="6400800" cy="1314450"/>
          </a:xfrm>
        </p:spPr>
        <p:txBody>
          <a:bodyPr>
            <a:normAutofit/>
          </a:bodyPr>
          <a:lstStyle/>
          <a:p>
            <a:r>
              <a:rPr lang="en-US" dirty="0"/>
              <a:t>Part 1</a:t>
            </a:r>
          </a:p>
          <a:p>
            <a:endParaRPr lang="en-US" sz="800" dirty="0"/>
          </a:p>
          <a:p>
            <a:r>
              <a:rPr lang="en-US" sz="1800" dirty="0" err="1">
                <a:effectLst/>
              </a:rPr>
              <a:t>Thünen</a:t>
            </a:r>
            <a:r>
              <a:rPr lang="en-US" sz="1800" dirty="0">
                <a:effectLst/>
              </a:rPr>
              <a:t> and Cournot</a:t>
            </a:r>
            <a:endParaRPr lang="en-US" dirty="0"/>
          </a:p>
        </p:txBody>
      </p:sp>
      <p:sp>
        <p:nvSpPr>
          <p:cNvPr id="2" name="Title 1"/>
          <p:cNvSpPr>
            <a:spLocks noGrp="1"/>
          </p:cNvSpPr>
          <p:nvPr>
            <p:ph type="ctrTitle"/>
          </p:nvPr>
        </p:nvSpPr>
        <p:spPr/>
        <p:txBody>
          <a:bodyPr>
            <a:normAutofit fontScale="90000"/>
          </a:bodyPr>
          <a:lstStyle/>
          <a:p>
            <a:r>
              <a:rPr lang="en-US" dirty="0"/>
              <a:t>Early Neoclassical </a:t>
            </a:r>
            <a:br>
              <a:rPr lang="en-US" dirty="0"/>
            </a:br>
            <a:r>
              <a:rPr lang="en-US" dirty="0"/>
              <a:t>Economists</a:t>
            </a:r>
          </a:p>
        </p:txBody>
      </p:sp>
      <p:pic>
        <p:nvPicPr>
          <p:cNvPr id="4" name="Picture 3">
            <a:extLst>
              <a:ext uri="{FF2B5EF4-FFF2-40B4-BE49-F238E27FC236}">
                <a16:creationId xmlns:a16="http://schemas.microsoft.com/office/drawing/2014/main" id="{8C9DD6E3-519B-45D8-AD72-6438B9E80A09}"/>
              </a:ext>
            </a:extLst>
          </p:cNvPr>
          <p:cNvPicPr>
            <a:picLocks noChangeAspect="1"/>
          </p:cNvPicPr>
          <p:nvPr/>
        </p:nvPicPr>
        <p:blipFill>
          <a:blip r:embed="rId2"/>
          <a:stretch>
            <a:fillRect/>
          </a:stretch>
        </p:blipFill>
        <p:spPr>
          <a:xfrm>
            <a:off x="2895600" y="3061022"/>
            <a:ext cx="1309095" cy="1579943"/>
          </a:xfrm>
          <a:prstGeom prst="rect">
            <a:avLst/>
          </a:prstGeom>
        </p:spPr>
      </p:pic>
      <p:pic>
        <p:nvPicPr>
          <p:cNvPr id="5" name="Picture 4">
            <a:extLst>
              <a:ext uri="{FF2B5EF4-FFF2-40B4-BE49-F238E27FC236}">
                <a16:creationId xmlns:a16="http://schemas.microsoft.com/office/drawing/2014/main" id="{DB8114A7-F9D6-4F1D-9B62-151CF4CCBF6F}"/>
              </a:ext>
            </a:extLst>
          </p:cNvPr>
          <p:cNvPicPr>
            <a:picLocks noChangeAspect="1"/>
          </p:cNvPicPr>
          <p:nvPr/>
        </p:nvPicPr>
        <p:blipFill>
          <a:blip r:embed="rId3"/>
          <a:stretch>
            <a:fillRect/>
          </a:stretch>
        </p:blipFill>
        <p:spPr>
          <a:xfrm>
            <a:off x="5105400" y="3028950"/>
            <a:ext cx="1184993" cy="1569093"/>
          </a:xfrm>
          <a:prstGeom prst="rect">
            <a:avLst/>
          </a:prstGeom>
        </p:spPr>
      </p:pic>
    </p:spTree>
    <p:extLst>
      <p:ext uri="{BB962C8B-B14F-4D97-AF65-F5344CB8AC3E}">
        <p14:creationId xmlns:p14="http://schemas.microsoft.com/office/powerpoint/2010/main" val="966148925"/>
      </p:ext>
    </p:extLst>
  </p:cSld>
  <p:clrMapOvr>
    <a:masterClrMapping/>
  </p:clrMapOvr>
  <mc:AlternateContent xmlns:mc="http://schemas.openxmlformats.org/markup-compatibility/2006" xmlns:p14="http://schemas.microsoft.com/office/powerpoint/2010/main">
    <mc:Choice Requires="p14">
      <p:transition spd="slow" p14:dur="2000" advTm="55045"/>
    </mc:Choice>
    <mc:Fallback xmlns="">
      <p:transition spd="slow" advTm="550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Isolated State</a:t>
            </a:r>
          </a:p>
        </p:txBody>
      </p:sp>
      <p:cxnSp>
        <p:nvCxnSpPr>
          <p:cNvPr id="9" name="Straight Connector 8">
            <a:extLst>
              <a:ext uri="{FF2B5EF4-FFF2-40B4-BE49-F238E27FC236}">
                <a16:creationId xmlns:a16="http://schemas.microsoft.com/office/drawing/2014/main" id="{623F7989-1BED-4A6F-AA0B-5E65B7722FEE}"/>
              </a:ext>
            </a:extLst>
          </p:cNvPr>
          <p:cNvCxnSpPr/>
          <p:nvPr/>
        </p:nvCxnSpPr>
        <p:spPr>
          <a:xfrm>
            <a:off x="1524000" y="1428750"/>
            <a:ext cx="0" cy="3048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1E87B3-C914-44ED-972C-23C0184BB8B0}"/>
              </a:ext>
            </a:extLst>
          </p:cNvPr>
          <p:cNvCxnSpPr/>
          <p:nvPr/>
        </p:nvCxnSpPr>
        <p:spPr>
          <a:xfrm>
            <a:off x="1524000" y="4476750"/>
            <a:ext cx="533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EB9B9EB-BFA5-4564-85F6-C4458015503E}"/>
              </a:ext>
            </a:extLst>
          </p:cNvPr>
          <p:cNvSpPr txBox="1"/>
          <p:nvPr/>
        </p:nvSpPr>
        <p:spPr>
          <a:xfrm>
            <a:off x="6858000" y="4324350"/>
            <a:ext cx="114646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Distance</a:t>
            </a:r>
          </a:p>
        </p:txBody>
      </p:sp>
      <p:sp>
        <p:nvSpPr>
          <p:cNvPr id="16" name="TextBox 15">
            <a:extLst>
              <a:ext uri="{FF2B5EF4-FFF2-40B4-BE49-F238E27FC236}">
                <a16:creationId xmlns:a16="http://schemas.microsoft.com/office/drawing/2014/main" id="{64A75943-B37F-467A-BAEA-34B00B0DC1F1}"/>
              </a:ext>
            </a:extLst>
          </p:cNvPr>
          <p:cNvSpPr txBox="1"/>
          <p:nvPr/>
        </p:nvSpPr>
        <p:spPr>
          <a:xfrm>
            <a:off x="1167854" y="1177815"/>
            <a:ext cx="37061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R</a:t>
            </a:r>
          </a:p>
        </p:txBody>
      </p:sp>
      <p:cxnSp>
        <p:nvCxnSpPr>
          <p:cNvPr id="18" name="Straight Connector 17">
            <a:extLst>
              <a:ext uri="{FF2B5EF4-FFF2-40B4-BE49-F238E27FC236}">
                <a16:creationId xmlns:a16="http://schemas.microsoft.com/office/drawing/2014/main" id="{5BBB1B4C-313D-4D1A-A29A-F170CB19C6E1}"/>
              </a:ext>
            </a:extLst>
          </p:cNvPr>
          <p:cNvCxnSpPr/>
          <p:nvPr/>
        </p:nvCxnSpPr>
        <p:spPr>
          <a:xfrm>
            <a:off x="1524000" y="1733550"/>
            <a:ext cx="1600200" cy="2743200"/>
          </a:xfrm>
          <a:prstGeom prst="line">
            <a:avLst/>
          </a:prstGeom>
          <a:ln w="22225">
            <a:solidFill>
              <a:srgbClr val="F07F0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9A1DE6-E2C2-4B69-BF59-E64B739BBAA8}"/>
              </a:ext>
            </a:extLst>
          </p:cNvPr>
          <p:cNvCxnSpPr/>
          <p:nvPr/>
        </p:nvCxnSpPr>
        <p:spPr>
          <a:xfrm>
            <a:off x="1524000" y="2647950"/>
            <a:ext cx="3048000" cy="1828800"/>
          </a:xfrm>
          <a:prstGeom prst="line">
            <a:avLst/>
          </a:prstGeom>
          <a:ln w="22225">
            <a:solidFill>
              <a:srgbClr val="4EA5D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01F7E2-C5EE-48D0-B889-E27747396E9E}"/>
              </a:ext>
            </a:extLst>
          </p:cNvPr>
          <p:cNvCxnSpPr/>
          <p:nvPr/>
        </p:nvCxnSpPr>
        <p:spPr>
          <a:xfrm>
            <a:off x="1524000" y="3638550"/>
            <a:ext cx="5029200" cy="838200"/>
          </a:xfrm>
          <a:prstGeom prst="line">
            <a:avLst/>
          </a:prstGeom>
          <a:ln w="22225">
            <a:solidFill>
              <a:srgbClr val="8EC18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D569629-D604-4840-B34E-51E7AD50E4B3}"/>
              </a:ext>
            </a:extLst>
          </p:cNvPr>
          <p:cNvSpPr txBox="1"/>
          <p:nvPr/>
        </p:nvSpPr>
        <p:spPr>
          <a:xfrm>
            <a:off x="1698052" y="1885950"/>
            <a:ext cx="655949" cy="369332"/>
          </a:xfrm>
          <a:prstGeom prst="rect">
            <a:avLst/>
          </a:prstGeom>
          <a:noFill/>
        </p:spPr>
        <p:txBody>
          <a:bodyPr wrap="none" rtlCol="0">
            <a:spAutoFit/>
          </a:bodyPr>
          <a:lstStyle/>
          <a:p>
            <a:r>
              <a:rPr lang="en-US" dirty="0">
                <a:solidFill>
                  <a:srgbClr val="F07F09"/>
                </a:solidFill>
              </a:rPr>
              <a:t>Milk</a:t>
            </a:r>
          </a:p>
        </p:txBody>
      </p:sp>
      <p:sp>
        <p:nvSpPr>
          <p:cNvPr id="24" name="TextBox 23">
            <a:extLst>
              <a:ext uri="{FF2B5EF4-FFF2-40B4-BE49-F238E27FC236}">
                <a16:creationId xmlns:a16="http://schemas.microsoft.com/office/drawing/2014/main" id="{C78DE02C-52AA-44DB-8F01-A7CD0E624EE2}"/>
              </a:ext>
            </a:extLst>
          </p:cNvPr>
          <p:cNvSpPr txBox="1"/>
          <p:nvPr/>
        </p:nvSpPr>
        <p:spPr>
          <a:xfrm>
            <a:off x="2548565" y="3072884"/>
            <a:ext cx="1058303" cy="369332"/>
          </a:xfrm>
          <a:prstGeom prst="rect">
            <a:avLst/>
          </a:prstGeom>
          <a:noFill/>
        </p:spPr>
        <p:txBody>
          <a:bodyPr wrap="none" rtlCol="0">
            <a:spAutoFit/>
          </a:bodyPr>
          <a:lstStyle/>
          <a:p>
            <a:r>
              <a:rPr lang="en-US" dirty="0">
                <a:solidFill>
                  <a:srgbClr val="4EA5D8"/>
                </a:solidFill>
              </a:rPr>
              <a:t>Clothing</a:t>
            </a:r>
          </a:p>
        </p:txBody>
      </p:sp>
      <p:sp>
        <p:nvSpPr>
          <p:cNvPr id="25" name="TextBox 24">
            <a:extLst>
              <a:ext uri="{FF2B5EF4-FFF2-40B4-BE49-F238E27FC236}">
                <a16:creationId xmlns:a16="http://schemas.microsoft.com/office/drawing/2014/main" id="{C0D2A7B5-4AE4-474E-9BF2-7AB6038BDB40}"/>
              </a:ext>
            </a:extLst>
          </p:cNvPr>
          <p:cNvSpPr txBox="1"/>
          <p:nvPr/>
        </p:nvSpPr>
        <p:spPr>
          <a:xfrm>
            <a:off x="4876800" y="3922753"/>
            <a:ext cx="853119" cy="369332"/>
          </a:xfrm>
          <a:prstGeom prst="rect">
            <a:avLst/>
          </a:prstGeom>
          <a:noFill/>
        </p:spPr>
        <p:txBody>
          <a:bodyPr wrap="none" rtlCol="0">
            <a:spAutoFit/>
          </a:bodyPr>
          <a:lstStyle/>
          <a:p>
            <a:r>
              <a:rPr lang="en-US" dirty="0">
                <a:solidFill>
                  <a:srgbClr val="68AC58"/>
                </a:solidFill>
              </a:rPr>
              <a:t>Wheat</a:t>
            </a:r>
          </a:p>
        </p:txBody>
      </p:sp>
      <p:cxnSp>
        <p:nvCxnSpPr>
          <p:cNvPr id="27" name="Straight Connector 26">
            <a:extLst>
              <a:ext uri="{FF2B5EF4-FFF2-40B4-BE49-F238E27FC236}">
                <a16:creationId xmlns:a16="http://schemas.microsoft.com/office/drawing/2014/main" id="{B0A1AB33-06C5-4EC9-97C1-C069C2663404}"/>
              </a:ext>
            </a:extLst>
          </p:cNvPr>
          <p:cNvCxnSpPr/>
          <p:nvPr/>
        </p:nvCxnSpPr>
        <p:spPr>
          <a:xfrm>
            <a:off x="2324100" y="3105150"/>
            <a:ext cx="0" cy="137160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F938BF9-D78B-4E02-B8F7-2318BE71E0EF}"/>
              </a:ext>
            </a:extLst>
          </p:cNvPr>
          <p:cNvCxnSpPr/>
          <p:nvPr/>
        </p:nvCxnSpPr>
        <p:spPr>
          <a:xfrm>
            <a:off x="3810000" y="4019550"/>
            <a:ext cx="0" cy="45720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40C9D14-A232-402C-A050-D0863E1AD966}"/>
              </a:ext>
            </a:extLst>
          </p:cNvPr>
          <p:cNvSpPr txBox="1"/>
          <p:nvPr/>
        </p:nvSpPr>
        <p:spPr>
          <a:xfrm>
            <a:off x="2174381" y="4432816"/>
            <a:ext cx="399468" cy="369332"/>
          </a:xfrm>
          <a:prstGeom prst="rect">
            <a:avLst/>
          </a:prstGeom>
          <a:noFill/>
        </p:spPr>
        <p:txBody>
          <a:bodyPr wrap="none" rtlCol="0">
            <a:spAutoFit/>
          </a:bodyPr>
          <a:lstStyle/>
          <a:p>
            <a:r>
              <a:rPr lang="en-US" dirty="0"/>
              <a:t>M</a:t>
            </a:r>
          </a:p>
        </p:txBody>
      </p:sp>
      <p:sp>
        <p:nvSpPr>
          <p:cNvPr id="31" name="TextBox 30">
            <a:extLst>
              <a:ext uri="{FF2B5EF4-FFF2-40B4-BE49-F238E27FC236}">
                <a16:creationId xmlns:a16="http://schemas.microsoft.com/office/drawing/2014/main" id="{E974D61E-6AED-4520-A795-15C142C9C71C}"/>
              </a:ext>
            </a:extLst>
          </p:cNvPr>
          <p:cNvSpPr txBox="1"/>
          <p:nvPr/>
        </p:nvSpPr>
        <p:spPr>
          <a:xfrm>
            <a:off x="3643929" y="4444484"/>
            <a:ext cx="332142" cy="369332"/>
          </a:xfrm>
          <a:prstGeom prst="rect">
            <a:avLst/>
          </a:prstGeom>
          <a:noFill/>
        </p:spPr>
        <p:txBody>
          <a:bodyPr wrap="none" rtlCol="0">
            <a:spAutoFit/>
          </a:bodyPr>
          <a:lstStyle/>
          <a:p>
            <a:r>
              <a:rPr lang="en-US" dirty="0"/>
              <a:t>C</a:t>
            </a:r>
          </a:p>
        </p:txBody>
      </p:sp>
      <p:sp>
        <p:nvSpPr>
          <p:cNvPr id="32" name="TextBox 31">
            <a:extLst>
              <a:ext uri="{FF2B5EF4-FFF2-40B4-BE49-F238E27FC236}">
                <a16:creationId xmlns:a16="http://schemas.microsoft.com/office/drawing/2014/main" id="{2105DDDB-D3F1-4B1D-AE14-5133A4758808}"/>
              </a:ext>
            </a:extLst>
          </p:cNvPr>
          <p:cNvSpPr txBox="1"/>
          <p:nvPr/>
        </p:nvSpPr>
        <p:spPr>
          <a:xfrm>
            <a:off x="6388090" y="4444484"/>
            <a:ext cx="409086" cy="369332"/>
          </a:xfrm>
          <a:prstGeom prst="rect">
            <a:avLst/>
          </a:prstGeom>
          <a:noFill/>
        </p:spPr>
        <p:txBody>
          <a:bodyPr wrap="none" rtlCol="0">
            <a:spAutoFit/>
          </a:bodyPr>
          <a:lstStyle/>
          <a:p>
            <a:r>
              <a:rPr lang="en-US" dirty="0"/>
              <a:t>W</a:t>
            </a:r>
          </a:p>
        </p:txBody>
      </p:sp>
      <p:cxnSp>
        <p:nvCxnSpPr>
          <p:cNvPr id="4" name="Straight Connector 3">
            <a:extLst>
              <a:ext uri="{FF2B5EF4-FFF2-40B4-BE49-F238E27FC236}">
                <a16:creationId xmlns:a16="http://schemas.microsoft.com/office/drawing/2014/main" id="{032E1902-B6F6-413D-B5F9-7B881CAEB20A}"/>
              </a:ext>
            </a:extLst>
          </p:cNvPr>
          <p:cNvCxnSpPr/>
          <p:nvPr/>
        </p:nvCxnSpPr>
        <p:spPr>
          <a:xfrm>
            <a:off x="1538468" y="2419350"/>
            <a:ext cx="3338332" cy="2025134"/>
          </a:xfrm>
          <a:prstGeom prst="line">
            <a:avLst/>
          </a:prstGeom>
          <a:ln w="19050">
            <a:solidFill>
              <a:srgbClr val="4EA5D8"/>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165E4A-94BD-443B-BEC2-96C7F5BF7FAD}"/>
              </a:ext>
            </a:extLst>
          </p:cNvPr>
          <p:cNvCxnSpPr/>
          <p:nvPr/>
        </p:nvCxnSpPr>
        <p:spPr>
          <a:xfrm>
            <a:off x="2124366" y="2800350"/>
            <a:ext cx="0" cy="167640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0B6B9B9-8AA8-4CF0-A569-3D105032C01E}"/>
              </a:ext>
            </a:extLst>
          </p:cNvPr>
          <p:cNvSpPr txBox="1"/>
          <p:nvPr/>
        </p:nvSpPr>
        <p:spPr>
          <a:xfrm>
            <a:off x="1863808" y="4412218"/>
            <a:ext cx="449162" cy="369332"/>
          </a:xfrm>
          <a:prstGeom prst="rect">
            <a:avLst/>
          </a:prstGeom>
          <a:noFill/>
        </p:spPr>
        <p:txBody>
          <a:bodyPr wrap="none" rtlCol="0">
            <a:spAutoFit/>
          </a:bodyPr>
          <a:lstStyle/>
          <a:p>
            <a:r>
              <a:rPr lang="en-US" dirty="0"/>
              <a:t>M’</a:t>
            </a:r>
          </a:p>
        </p:txBody>
      </p:sp>
      <p:cxnSp>
        <p:nvCxnSpPr>
          <p:cNvPr id="10" name="Straight Connector 9">
            <a:extLst>
              <a:ext uri="{FF2B5EF4-FFF2-40B4-BE49-F238E27FC236}">
                <a16:creationId xmlns:a16="http://schemas.microsoft.com/office/drawing/2014/main" id="{39F9220A-C8DA-4D8A-BE15-CE768CD7A073}"/>
              </a:ext>
            </a:extLst>
          </p:cNvPr>
          <p:cNvCxnSpPr/>
          <p:nvPr/>
        </p:nvCxnSpPr>
        <p:spPr>
          <a:xfrm>
            <a:off x="4267200" y="4095750"/>
            <a:ext cx="0" cy="38100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F712FCD-042A-435B-9118-C23049821A1D}"/>
              </a:ext>
            </a:extLst>
          </p:cNvPr>
          <p:cNvSpPr txBox="1"/>
          <p:nvPr/>
        </p:nvSpPr>
        <p:spPr>
          <a:xfrm>
            <a:off x="4089953" y="4415353"/>
            <a:ext cx="381836" cy="369332"/>
          </a:xfrm>
          <a:prstGeom prst="rect">
            <a:avLst/>
          </a:prstGeom>
          <a:noFill/>
        </p:spPr>
        <p:txBody>
          <a:bodyPr wrap="none" rtlCol="0">
            <a:spAutoFit/>
          </a:bodyPr>
          <a:lstStyle/>
          <a:p>
            <a:r>
              <a:rPr lang="en-US" dirty="0"/>
              <a:t>C’</a:t>
            </a:r>
          </a:p>
        </p:txBody>
      </p:sp>
      <p:sp>
        <p:nvSpPr>
          <p:cNvPr id="12" name="TextBox 11">
            <a:extLst>
              <a:ext uri="{FF2B5EF4-FFF2-40B4-BE49-F238E27FC236}">
                <a16:creationId xmlns:a16="http://schemas.microsoft.com/office/drawing/2014/main" id="{F0B6B8DA-6037-41B5-935C-934B1F97580E}"/>
              </a:ext>
            </a:extLst>
          </p:cNvPr>
          <p:cNvSpPr txBox="1"/>
          <p:nvPr/>
        </p:nvSpPr>
        <p:spPr>
          <a:xfrm>
            <a:off x="2895600" y="1285732"/>
            <a:ext cx="5791197" cy="1569660"/>
          </a:xfrm>
          <a:prstGeom prst="rect">
            <a:avLst/>
          </a:prstGeom>
          <a:noFill/>
        </p:spPr>
        <p:txBody>
          <a:bodyPr wrap="square" rtlCol="0">
            <a:spAutoFit/>
          </a:bodyPr>
          <a:lstStyle/>
          <a:p>
            <a:r>
              <a:rPr lang="en-US" sz="1600" dirty="0"/>
              <a:t>A shortage of clothing would cause its price to rise, causing its rent/distance line to shift upward, causing more land (M’C’) to be allocated to clothing production, reducing the shortage. These adjustments would continue until </a:t>
            </a:r>
            <a:r>
              <a:rPr lang="en-US" sz="1600" dirty="0" err="1"/>
              <a:t>themarkets</a:t>
            </a:r>
            <a:r>
              <a:rPr lang="en-US" sz="1600" dirty="0"/>
              <a:t> for the three products are in a general (simultaneous) equilibrium with a corresponding allocation of land.</a:t>
            </a:r>
          </a:p>
        </p:txBody>
      </p:sp>
    </p:spTree>
    <p:extLst>
      <p:ext uri="{BB962C8B-B14F-4D97-AF65-F5344CB8AC3E}">
        <p14:creationId xmlns:p14="http://schemas.microsoft.com/office/powerpoint/2010/main" val="3495745309"/>
      </p:ext>
    </p:extLst>
  </p:cSld>
  <p:clrMapOvr>
    <a:masterClrMapping/>
  </p:clrMapOvr>
  <mc:AlternateContent xmlns:mc="http://schemas.openxmlformats.org/markup-compatibility/2006">
    <mc:Choice xmlns:p14="http://schemas.microsoft.com/office/powerpoint/2010/main" Requires="p14">
      <p:transition spd="slow" p14:dur="2000" advTm="196882"/>
    </mc:Choice>
    <mc:Fallback>
      <p:transition spd="slow" advTm="19688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95F-E5A1-443E-A8EA-D7AA372A05AC}"/>
              </a:ext>
            </a:extLst>
          </p:cNvPr>
          <p:cNvSpPr>
            <a:spLocks noGrp="1"/>
          </p:cNvSpPr>
          <p:nvPr>
            <p:ph type="title"/>
          </p:nvPr>
        </p:nvSpPr>
        <p:spPr/>
        <p:txBody>
          <a:bodyPr>
            <a:normAutofit fontScale="90000"/>
          </a:bodyPr>
          <a:lstStyle/>
          <a:p>
            <a:r>
              <a:rPr lang="en-US" dirty="0"/>
              <a:t>Antoine Augustin Cournot</a:t>
            </a:r>
          </a:p>
        </p:txBody>
      </p:sp>
      <p:sp>
        <p:nvSpPr>
          <p:cNvPr id="3" name="Content Placeholder 2">
            <a:extLst>
              <a:ext uri="{FF2B5EF4-FFF2-40B4-BE49-F238E27FC236}">
                <a16:creationId xmlns:a16="http://schemas.microsoft.com/office/drawing/2014/main" id="{39344D63-DB84-479A-8B1B-A80E751E0293}"/>
              </a:ext>
            </a:extLst>
          </p:cNvPr>
          <p:cNvSpPr>
            <a:spLocks noGrp="1"/>
          </p:cNvSpPr>
          <p:nvPr>
            <p:ph sz="quarter" idx="1"/>
          </p:nvPr>
        </p:nvSpPr>
        <p:spPr>
          <a:xfrm>
            <a:off x="301752" y="1145286"/>
            <a:ext cx="6784848" cy="3429000"/>
          </a:xfrm>
        </p:spPr>
        <p:txBody>
          <a:bodyPr>
            <a:normAutofit fontScale="62500" lnSpcReduction="20000"/>
          </a:bodyPr>
          <a:lstStyle/>
          <a:p>
            <a:r>
              <a:rPr lang="en-US" dirty="0"/>
              <a:t>Born and educated in the small town of Gray in northern France, Cournot first worked as a legal clerk, but continued to study philosophy and law. Inspired by the work of Laplace, he enrolled in a math prep course, and then was accepted by the prestigious École </a:t>
            </a:r>
            <a:r>
              <a:rPr lang="en-US" dirty="0" err="1"/>
              <a:t>Normale</a:t>
            </a:r>
            <a:r>
              <a:rPr lang="en-US" dirty="0"/>
              <a:t> Supérieure in Paris, continuing his studies at the Sorbonne with Laplace and Lagrange.  For 10 years, he was a literary advisor for a military Marshal and tutor to his son – providing free time to continue studies in mechanics and astronomy. </a:t>
            </a:r>
          </a:p>
          <a:p>
            <a:r>
              <a:rPr lang="en-US" dirty="0"/>
              <a:t>With help from Poisson,  he launched an administrative and academic career, and published his economics masterpiece (which, again, was not well known at the time), the </a:t>
            </a:r>
            <a:r>
              <a:rPr lang="en-US" i="1" dirty="0" err="1"/>
              <a:t>Recherches</a:t>
            </a:r>
            <a:r>
              <a:rPr lang="en-US" i="1" dirty="0"/>
              <a:t> sur les </a:t>
            </a:r>
            <a:r>
              <a:rPr lang="en-US" i="1" dirty="0" err="1"/>
              <a:t>principes</a:t>
            </a:r>
            <a:r>
              <a:rPr lang="en-US" i="1" dirty="0"/>
              <a:t> </a:t>
            </a:r>
            <a:r>
              <a:rPr lang="en-US" i="1" dirty="0" err="1"/>
              <a:t>mathématiques</a:t>
            </a:r>
            <a:r>
              <a:rPr lang="en-US" i="1" dirty="0"/>
              <a:t> de la </a:t>
            </a:r>
            <a:r>
              <a:rPr lang="en-US" i="1" dirty="0" err="1"/>
              <a:t>théorie</a:t>
            </a:r>
            <a:r>
              <a:rPr lang="en-US" i="1" dirty="0"/>
              <a:t> des richesses.</a:t>
            </a:r>
            <a:r>
              <a:rPr lang="en-US" dirty="0"/>
              <a:t>   During his life, his contributions in probability were better known, laying groundwork for modern-day econometrics.</a:t>
            </a:r>
          </a:p>
          <a:p>
            <a:endParaRPr lang="en-US" dirty="0"/>
          </a:p>
        </p:txBody>
      </p:sp>
      <p:pic>
        <p:nvPicPr>
          <p:cNvPr id="5" name="Picture 4">
            <a:extLst>
              <a:ext uri="{FF2B5EF4-FFF2-40B4-BE49-F238E27FC236}">
                <a16:creationId xmlns:a16="http://schemas.microsoft.com/office/drawing/2014/main" id="{168D23CB-90B6-4BAE-98BD-0AC31803F008}"/>
              </a:ext>
            </a:extLst>
          </p:cNvPr>
          <p:cNvPicPr>
            <a:picLocks noChangeAspect="1"/>
          </p:cNvPicPr>
          <p:nvPr/>
        </p:nvPicPr>
        <p:blipFill>
          <a:blip r:embed="rId2"/>
          <a:stretch>
            <a:fillRect/>
          </a:stretch>
        </p:blipFill>
        <p:spPr>
          <a:xfrm>
            <a:off x="7239000" y="1047750"/>
            <a:ext cx="1751252" cy="3733800"/>
          </a:xfrm>
          <a:prstGeom prst="rect">
            <a:avLst/>
          </a:prstGeom>
        </p:spPr>
      </p:pic>
    </p:spTree>
    <p:extLst>
      <p:ext uri="{BB962C8B-B14F-4D97-AF65-F5344CB8AC3E}">
        <p14:creationId xmlns:p14="http://schemas.microsoft.com/office/powerpoint/2010/main" val="312647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95F-E5A1-443E-A8EA-D7AA372A05AC}"/>
              </a:ext>
            </a:extLst>
          </p:cNvPr>
          <p:cNvSpPr>
            <a:spLocks noGrp="1"/>
          </p:cNvSpPr>
          <p:nvPr>
            <p:ph type="title"/>
          </p:nvPr>
        </p:nvSpPr>
        <p:spPr/>
        <p:txBody>
          <a:bodyPr>
            <a:normAutofit fontScale="90000"/>
          </a:bodyPr>
          <a:lstStyle/>
          <a:p>
            <a:r>
              <a:rPr lang="en-US" dirty="0"/>
              <a:t>Duopoly Theory</a:t>
            </a:r>
          </a:p>
        </p:txBody>
      </p:sp>
      <p:sp>
        <p:nvSpPr>
          <p:cNvPr id="3" name="Content Placeholder 2">
            <a:extLst>
              <a:ext uri="{FF2B5EF4-FFF2-40B4-BE49-F238E27FC236}">
                <a16:creationId xmlns:a16="http://schemas.microsoft.com/office/drawing/2014/main" id="{39344D63-DB84-479A-8B1B-A80E751E0293}"/>
              </a:ext>
            </a:extLst>
          </p:cNvPr>
          <p:cNvSpPr>
            <a:spLocks noGrp="1"/>
          </p:cNvSpPr>
          <p:nvPr>
            <p:ph sz="quarter" idx="1"/>
          </p:nvPr>
        </p:nvSpPr>
        <p:spPr/>
        <p:txBody>
          <a:bodyPr>
            <a:normAutofit fontScale="92500" lnSpcReduction="10000"/>
          </a:bodyPr>
          <a:lstStyle/>
          <a:p>
            <a:r>
              <a:rPr lang="en-US" dirty="0"/>
              <a:t>Duopoly (2 producers) is a special case of oligopoly theory (small number of producers).</a:t>
            </a:r>
          </a:p>
          <a:p>
            <a:r>
              <a:rPr lang="en-US" dirty="0"/>
              <a:t>Why is it more difficult to formulate an oligopoly theory than one for perfect competition or monopoly? Because of interdependence of strategies – the substance of modern-day game theory.</a:t>
            </a:r>
          </a:p>
          <a:p>
            <a:r>
              <a:rPr lang="en-US" dirty="0"/>
              <a:t>Any oligopoly theory is based on the theorist’s assumptions about the assumptions that the agents (business people) make about each other.</a:t>
            </a:r>
          </a:p>
        </p:txBody>
      </p:sp>
    </p:spTree>
    <p:extLst>
      <p:ext uri="{BB962C8B-B14F-4D97-AF65-F5344CB8AC3E}">
        <p14:creationId xmlns:p14="http://schemas.microsoft.com/office/powerpoint/2010/main" val="400547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95F-E5A1-443E-A8EA-D7AA372A05AC}"/>
              </a:ext>
            </a:extLst>
          </p:cNvPr>
          <p:cNvSpPr>
            <a:spLocks noGrp="1"/>
          </p:cNvSpPr>
          <p:nvPr>
            <p:ph type="title"/>
          </p:nvPr>
        </p:nvSpPr>
        <p:spPr/>
        <p:txBody>
          <a:bodyPr>
            <a:normAutofit fontScale="90000"/>
          </a:bodyPr>
          <a:lstStyle/>
          <a:p>
            <a:r>
              <a:rPr lang="en-US" dirty="0"/>
              <a:t>Duopoly Theory</a:t>
            </a:r>
          </a:p>
        </p:txBody>
      </p:sp>
      <p:sp>
        <p:nvSpPr>
          <p:cNvPr id="3" name="Content Placeholder 2">
            <a:extLst>
              <a:ext uri="{FF2B5EF4-FFF2-40B4-BE49-F238E27FC236}">
                <a16:creationId xmlns:a16="http://schemas.microsoft.com/office/drawing/2014/main" id="{39344D63-DB84-479A-8B1B-A80E751E0293}"/>
              </a:ext>
            </a:extLst>
          </p:cNvPr>
          <p:cNvSpPr>
            <a:spLocks noGrp="1"/>
          </p:cNvSpPr>
          <p:nvPr>
            <p:ph sz="quarter" idx="1"/>
          </p:nvPr>
        </p:nvSpPr>
        <p:spPr/>
        <p:txBody>
          <a:bodyPr>
            <a:normAutofit fontScale="92500" lnSpcReduction="20000"/>
          </a:bodyPr>
          <a:lstStyle/>
          <a:p>
            <a:r>
              <a:rPr lang="en-US" dirty="0"/>
              <a:t>Let’s start with monopoly theory, and then move to duopoly. And Cournot starts with the simplified case of a monopolist selling high-quality mineral water at zero cost. The purchasers pay a price per bucket of taking water from the owner’s spring, so it costs nothing to “produce” the water. The seller will set a price that maximizes revenues, which equal profits. Also, to keep things simple, the demand curves are straight lines. All of these simplifying assumptions can be relaxed, but the analysis and results will grow more complex.</a:t>
            </a:r>
          </a:p>
        </p:txBody>
      </p:sp>
    </p:spTree>
    <p:extLst>
      <p:ext uri="{BB962C8B-B14F-4D97-AF65-F5344CB8AC3E}">
        <p14:creationId xmlns:p14="http://schemas.microsoft.com/office/powerpoint/2010/main" val="427060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95F-E5A1-443E-A8EA-D7AA372A05AC}"/>
              </a:ext>
            </a:extLst>
          </p:cNvPr>
          <p:cNvSpPr>
            <a:spLocks noGrp="1"/>
          </p:cNvSpPr>
          <p:nvPr>
            <p:ph type="title"/>
          </p:nvPr>
        </p:nvSpPr>
        <p:spPr/>
        <p:txBody>
          <a:bodyPr>
            <a:normAutofit fontScale="90000"/>
          </a:bodyPr>
          <a:lstStyle/>
          <a:p>
            <a:r>
              <a:rPr lang="en-US" dirty="0"/>
              <a:t>Duopoly Theory</a:t>
            </a:r>
          </a:p>
        </p:txBody>
      </p:sp>
      <p:cxnSp>
        <p:nvCxnSpPr>
          <p:cNvPr id="5" name="Straight Connector 4">
            <a:extLst>
              <a:ext uri="{FF2B5EF4-FFF2-40B4-BE49-F238E27FC236}">
                <a16:creationId xmlns:a16="http://schemas.microsoft.com/office/drawing/2014/main" id="{8F85B2A5-21BF-4845-9D44-77377BCD7B8F}"/>
              </a:ext>
            </a:extLst>
          </p:cNvPr>
          <p:cNvCxnSpPr/>
          <p:nvPr/>
        </p:nvCxnSpPr>
        <p:spPr>
          <a:xfrm>
            <a:off x="1447800" y="1428750"/>
            <a:ext cx="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6710600-A8AE-4C17-B1DE-548ED8433990}"/>
              </a:ext>
            </a:extLst>
          </p:cNvPr>
          <p:cNvCxnSpPr/>
          <p:nvPr/>
        </p:nvCxnSpPr>
        <p:spPr>
          <a:xfrm>
            <a:off x="1447800" y="4324350"/>
            <a:ext cx="3581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F36B2D-8339-4C54-9BCB-4611B52D7276}"/>
              </a:ext>
            </a:extLst>
          </p:cNvPr>
          <p:cNvSpPr txBox="1"/>
          <p:nvPr/>
        </p:nvSpPr>
        <p:spPr>
          <a:xfrm>
            <a:off x="4114800" y="2114309"/>
            <a:ext cx="65" cy="276999"/>
          </a:xfrm>
          <a:prstGeom prst="rect">
            <a:avLst/>
          </a:prstGeom>
          <a:noFill/>
        </p:spPr>
        <p:txBody>
          <a:bodyPr wrap="none" lIns="0" tIns="0" rIns="0" bIns="0" rtlCol="0">
            <a:spAutoFit/>
          </a:bodyPr>
          <a:lstStyle/>
          <a:p>
            <a:endParaRPr lang="en-US" dirty="0"/>
          </a:p>
        </p:txBody>
      </p:sp>
      <p:sp>
        <p:nvSpPr>
          <p:cNvPr id="9" name="TextBox 8">
            <a:extLst>
              <a:ext uri="{FF2B5EF4-FFF2-40B4-BE49-F238E27FC236}">
                <a16:creationId xmlns:a16="http://schemas.microsoft.com/office/drawing/2014/main" id="{B879753C-161F-4279-BDB6-22822C7D6B17}"/>
              </a:ext>
            </a:extLst>
          </p:cNvPr>
          <p:cNvSpPr txBox="1"/>
          <p:nvPr/>
        </p:nvSpPr>
        <p:spPr>
          <a:xfrm>
            <a:off x="762000" y="1276350"/>
            <a:ext cx="704039" cy="369332"/>
          </a:xfrm>
          <a:prstGeom prst="rect">
            <a:avLst/>
          </a:prstGeom>
          <a:noFill/>
        </p:spPr>
        <p:txBody>
          <a:bodyPr wrap="none" rtlCol="0">
            <a:spAutoFit/>
          </a:bodyPr>
          <a:lstStyle/>
          <a:p>
            <a:r>
              <a:rPr lang="en-US" dirty="0"/>
              <a:t>Price</a:t>
            </a:r>
          </a:p>
        </p:txBody>
      </p:sp>
      <p:sp>
        <p:nvSpPr>
          <p:cNvPr id="10" name="TextBox 9">
            <a:extLst>
              <a:ext uri="{FF2B5EF4-FFF2-40B4-BE49-F238E27FC236}">
                <a16:creationId xmlns:a16="http://schemas.microsoft.com/office/drawing/2014/main" id="{0F8CEDDE-6F86-497E-AC72-0BA852A10448}"/>
              </a:ext>
            </a:extLst>
          </p:cNvPr>
          <p:cNvSpPr txBox="1"/>
          <p:nvPr/>
        </p:nvSpPr>
        <p:spPr>
          <a:xfrm>
            <a:off x="5029200" y="4139684"/>
            <a:ext cx="1083951" cy="369332"/>
          </a:xfrm>
          <a:prstGeom prst="rect">
            <a:avLst/>
          </a:prstGeom>
          <a:noFill/>
        </p:spPr>
        <p:txBody>
          <a:bodyPr wrap="none" rtlCol="0">
            <a:spAutoFit/>
          </a:bodyPr>
          <a:lstStyle/>
          <a:p>
            <a:r>
              <a:rPr lang="en-US" dirty="0"/>
              <a:t>Quantity</a:t>
            </a:r>
          </a:p>
        </p:txBody>
      </p:sp>
      <p:cxnSp>
        <p:nvCxnSpPr>
          <p:cNvPr id="12" name="Straight Connector 11">
            <a:extLst>
              <a:ext uri="{FF2B5EF4-FFF2-40B4-BE49-F238E27FC236}">
                <a16:creationId xmlns:a16="http://schemas.microsoft.com/office/drawing/2014/main" id="{E0A3D568-374A-42F8-8326-9DCF9BD66CDD}"/>
              </a:ext>
            </a:extLst>
          </p:cNvPr>
          <p:cNvCxnSpPr/>
          <p:nvPr/>
        </p:nvCxnSpPr>
        <p:spPr>
          <a:xfrm>
            <a:off x="1447800" y="1733550"/>
            <a:ext cx="3048000" cy="25908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E6FC072-219F-474D-8820-11B4CD24C737}"/>
              </a:ext>
            </a:extLst>
          </p:cNvPr>
          <p:cNvSpPr txBox="1"/>
          <p:nvPr/>
        </p:nvSpPr>
        <p:spPr>
          <a:xfrm>
            <a:off x="3962400" y="3663660"/>
            <a:ext cx="3084499" cy="369332"/>
          </a:xfrm>
          <a:prstGeom prst="rect">
            <a:avLst/>
          </a:prstGeom>
          <a:noFill/>
        </p:spPr>
        <p:txBody>
          <a:bodyPr wrap="none" rtlCol="0">
            <a:spAutoFit/>
          </a:bodyPr>
          <a:lstStyle/>
          <a:p>
            <a:r>
              <a:rPr lang="en-US" dirty="0"/>
              <a:t>Demand = Average Revenue</a:t>
            </a:r>
          </a:p>
        </p:txBody>
      </p:sp>
      <p:cxnSp>
        <p:nvCxnSpPr>
          <p:cNvPr id="15" name="Straight Connector 14">
            <a:extLst>
              <a:ext uri="{FF2B5EF4-FFF2-40B4-BE49-F238E27FC236}">
                <a16:creationId xmlns:a16="http://schemas.microsoft.com/office/drawing/2014/main" id="{15E273D9-04F4-4543-BF8F-D0A76258EEC5}"/>
              </a:ext>
            </a:extLst>
          </p:cNvPr>
          <p:cNvCxnSpPr/>
          <p:nvPr/>
        </p:nvCxnSpPr>
        <p:spPr>
          <a:xfrm>
            <a:off x="1447799" y="1733549"/>
            <a:ext cx="1447801" cy="25908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E87FD9-8A3E-42C3-BED4-D63CB34534B3}"/>
              </a:ext>
            </a:extLst>
          </p:cNvPr>
          <p:cNvSpPr txBox="1"/>
          <p:nvPr/>
        </p:nvSpPr>
        <p:spPr>
          <a:xfrm rot="3660301">
            <a:off x="1258614" y="3298574"/>
            <a:ext cx="2053767" cy="369332"/>
          </a:xfrm>
          <a:prstGeom prst="rect">
            <a:avLst/>
          </a:prstGeom>
          <a:noFill/>
        </p:spPr>
        <p:txBody>
          <a:bodyPr wrap="none" rtlCol="0">
            <a:spAutoFit/>
          </a:bodyPr>
          <a:lstStyle/>
          <a:p>
            <a:r>
              <a:rPr lang="en-US" dirty="0"/>
              <a:t>Marginal Revenue</a:t>
            </a:r>
          </a:p>
        </p:txBody>
      </p:sp>
      <p:sp>
        <p:nvSpPr>
          <p:cNvPr id="17" name="TextBox 16">
            <a:extLst>
              <a:ext uri="{FF2B5EF4-FFF2-40B4-BE49-F238E27FC236}">
                <a16:creationId xmlns:a16="http://schemas.microsoft.com/office/drawing/2014/main" id="{0EEFFC13-051C-46DC-9690-75C8B932EF8C}"/>
              </a:ext>
            </a:extLst>
          </p:cNvPr>
          <p:cNvSpPr txBox="1"/>
          <p:nvPr/>
        </p:nvSpPr>
        <p:spPr>
          <a:xfrm>
            <a:off x="4343400" y="4285363"/>
            <a:ext cx="492443" cy="369332"/>
          </a:xfrm>
          <a:prstGeom prst="rect">
            <a:avLst/>
          </a:prstGeom>
          <a:noFill/>
        </p:spPr>
        <p:txBody>
          <a:bodyPr wrap="none" rtlCol="0">
            <a:spAutoFit/>
          </a:bodyPr>
          <a:lstStyle/>
          <a:p>
            <a:r>
              <a:rPr lang="en-US" dirty="0" err="1"/>
              <a:t>Q</a:t>
            </a:r>
            <a:r>
              <a:rPr lang="en-US" baseline="-25000" dirty="0" err="1"/>
              <a:t>m</a:t>
            </a:r>
            <a:endParaRPr lang="en-US" baseline="-25000" dirty="0"/>
          </a:p>
        </p:txBody>
      </p:sp>
      <p:sp>
        <p:nvSpPr>
          <p:cNvPr id="18" name="TextBox 17">
            <a:extLst>
              <a:ext uri="{FF2B5EF4-FFF2-40B4-BE49-F238E27FC236}">
                <a16:creationId xmlns:a16="http://schemas.microsoft.com/office/drawing/2014/main" id="{6DBDA076-BAE8-44A3-AC4D-EDD9BFF9D239}"/>
              </a:ext>
            </a:extLst>
          </p:cNvPr>
          <p:cNvSpPr txBox="1"/>
          <p:nvPr/>
        </p:nvSpPr>
        <p:spPr>
          <a:xfrm>
            <a:off x="2531234" y="4285363"/>
            <a:ext cx="729687" cy="369332"/>
          </a:xfrm>
          <a:prstGeom prst="rect">
            <a:avLst/>
          </a:prstGeom>
          <a:noFill/>
        </p:spPr>
        <p:txBody>
          <a:bodyPr wrap="none" rtlCol="0">
            <a:spAutoFit/>
          </a:bodyPr>
          <a:lstStyle/>
          <a:p>
            <a:r>
              <a:rPr lang="en-US" dirty="0" err="1"/>
              <a:t>Q</a:t>
            </a:r>
            <a:r>
              <a:rPr lang="en-US" baseline="-25000" dirty="0" err="1"/>
              <a:t>m</a:t>
            </a:r>
            <a:r>
              <a:rPr lang="en-US" dirty="0"/>
              <a:t>/2</a:t>
            </a:r>
          </a:p>
        </p:txBody>
      </p:sp>
      <p:cxnSp>
        <p:nvCxnSpPr>
          <p:cNvPr id="20" name="Straight Connector 19">
            <a:extLst>
              <a:ext uri="{FF2B5EF4-FFF2-40B4-BE49-F238E27FC236}">
                <a16:creationId xmlns:a16="http://schemas.microsoft.com/office/drawing/2014/main" id="{05279AB2-477B-4C8E-ABAB-86C60FFC5B7E}"/>
              </a:ext>
            </a:extLst>
          </p:cNvPr>
          <p:cNvCxnSpPr>
            <a:stCxn id="18" idx="0"/>
          </p:cNvCxnSpPr>
          <p:nvPr/>
        </p:nvCxnSpPr>
        <p:spPr>
          <a:xfrm flipH="1" flipV="1">
            <a:off x="2895600" y="2952750"/>
            <a:ext cx="478" cy="1332613"/>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2A01316-C2EF-437E-BE61-44058B58016E}"/>
              </a:ext>
            </a:extLst>
          </p:cNvPr>
          <p:cNvCxnSpPr/>
          <p:nvPr/>
        </p:nvCxnSpPr>
        <p:spPr>
          <a:xfrm flipH="1">
            <a:off x="1466039" y="2952750"/>
            <a:ext cx="1453913"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BDF3CE3-1E41-4FA5-84C1-4852EE9C1442}"/>
              </a:ext>
            </a:extLst>
          </p:cNvPr>
          <p:cNvSpPr txBox="1"/>
          <p:nvPr/>
        </p:nvSpPr>
        <p:spPr>
          <a:xfrm>
            <a:off x="1092707" y="2768084"/>
            <a:ext cx="434734" cy="369332"/>
          </a:xfrm>
          <a:prstGeom prst="rect">
            <a:avLst/>
          </a:prstGeom>
          <a:noFill/>
        </p:spPr>
        <p:txBody>
          <a:bodyPr wrap="none" rtlCol="0">
            <a:spAutoFit/>
          </a:bodyPr>
          <a:lstStyle/>
          <a:p>
            <a:r>
              <a:rPr lang="en-US" dirty="0"/>
              <a:t>P*</a:t>
            </a:r>
          </a:p>
        </p:txBody>
      </p:sp>
      <p:sp>
        <p:nvSpPr>
          <p:cNvPr id="24" name="TextBox 23">
            <a:extLst>
              <a:ext uri="{FF2B5EF4-FFF2-40B4-BE49-F238E27FC236}">
                <a16:creationId xmlns:a16="http://schemas.microsoft.com/office/drawing/2014/main" id="{8C4467C2-AE76-43AD-8575-7C2F6B34F9E4}"/>
              </a:ext>
            </a:extLst>
          </p:cNvPr>
          <p:cNvSpPr txBox="1"/>
          <p:nvPr/>
        </p:nvSpPr>
        <p:spPr>
          <a:xfrm>
            <a:off x="3238500" y="1657350"/>
            <a:ext cx="5524103" cy="1200329"/>
          </a:xfrm>
          <a:prstGeom prst="rect">
            <a:avLst/>
          </a:prstGeom>
          <a:noFill/>
        </p:spPr>
        <p:txBody>
          <a:bodyPr wrap="square" rtlCol="0">
            <a:spAutoFit/>
          </a:bodyPr>
          <a:lstStyle/>
          <a:p>
            <a:r>
              <a:rPr lang="en-US" dirty="0"/>
              <a:t>For the zero-cost monopolist, revenues/profits will maximize where marginal revenue = 0, which will happen (with linear demand) at </a:t>
            </a:r>
            <a:r>
              <a:rPr lang="en-US" dirty="0" err="1"/>
              <a:t>Q</a:t>
            </a:r>
            <a:r>
              <a:rPr lang="en-US" baseline="-25000" dirty="0" err="1"/>
              <a:t>m</a:t>
            </a:r>
            <a:r>
              <a:rPr lang="en-US" dirty="0"/>
              <a:t>/2 and the corresponding price on the demand curve.</a:t>
            </a:r>
          </a:p>
        </p:txBody>
      </p:sp>
    </p:spTree>
    <p:extLst>
      <p:ext uri="{BB962C8B-B14F-4D97-AF65-F5344CB8AC3E}">
        <p14:creationId xmlns:p14="http://schemas.microsoft.com/office/powerpoint/2010/main" val="159797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95F-E5A1-443E-A8EA-D7AA372A05AC}"/>
              </a:ext>
            </a:extLst>
          </p:cNvPr>
          <p:cNvSpPr>
            <a:spLocks noGrp="1"/>
          </p:cNvSpPr>
          <p:nvPr>
            <p:ph type="title"/>
          </p:nvPr>
        </p:nvSpPr>
        <p:spPr/>
        <p:txBody>
          <a:bodyPr>
            <a:normAutofit fontScale="90000"/>
          </a:bodyPr>
          <a:lstStyle/>
          <a:p>
            <a:r>
              <a:rPr lang="en-US" dirty="0"/>
              <a:t>Duopoly Theory</a:t>
            </a:r>
          </a:p>
        </p:txBody>
      </p:sp>
      <p:cxnSp>
        <p:nvCxnSpPr>
          <p:cNvPr id="5" name="Straight Connector 4">
            <a:extLst>
              <a:ext uri="{FF2B5EF4-FFF2-40B4-BE49-F238E27FC236}">
                <a16:creationId xmlns:a16="http://schemas.microsoft.com/office/drawing/2014/main" id="{8F85B2A5-21BF-4845-9D44-77377BCD7B8F}"/>
              </a:ext>
            </a:extLst>
          </p:cNvPr>
          <p:cNvCxnSpPr/>
          <p:nvPr/>
        </p:nvCxnSpPr>
        <p:spPr>
          <a:xfrm>
            <a:off x="1447800" y="1428750"/>
            <a:ext cx="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6710600-A8AE-4C17-B1DE-548ED8433990}"/>
              </a:ext>
            </a:extLst>
          </p:cNvPr>
          <p:cNvCxnSpPr/>
          <p:nvPr/>
        </p:nvCxnSpPr>
        <p:spPr>
          <a:xfrm>
            <a:off x="1447800" y="4324350"/>
            <a:ext cx="3581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F36B2D-8339-4C54-9BCB-4611B52D7276}"/>
              </a:ext>
            </a:extLst>
          </p:cNvPr>
          <p:cNvSpPr txBox="1"/>
          <p:nvPr/>
        </p:nvSpPr>
        <p:spPr>
          <a:xfrm>
            <a:off x="4114800" y="2114309"/>
            <a:ext cx="65" cy="276999"/>
          </a:xfrm>
          <a:prstGeom prst="rect">
            <a:avLst/>
          </a:prstGeom>
          <a:noFill/>
        </p:spPr>
        <p:txBody>
          <a:bodyPr wrap="none" lIns="0" tIns="0" rIns="0" bIns="0" rtlCol="0">
            <a:spAutoFit/>
          </a:bodyPr>
          <a:lstStyle/>
          <a:p>
            <a:endParaRPr lang="en-US" dirty="0"/>
          </a:p>
        </p:txBody>
      </p:sp>
      <p:sp>
        <p:nvSpPr>
          <p:cNvPr id="9" name="TextBox 8">
            <a:extLst>
              <a:ext uri="{FF2B5EF4-FFF2-40B4-BE49-F238E27FC236}">
                <a16:creationId xmlns:a16="http://schemas.microsoft.com/office/drawing/2014/main" id="{B879753C-161F-4279-BDB6-22822C7D6B17}"/>
              </a:ext>
            </a:extLst>
          </p:cNvPr>
          <p:cNvSpPr txBox="1"/>
          <p:nvPr/>
        </p:nvSpPr>
        <p:spPr>
          <a:xfrm>
            <a:off x="762000" y="1276350"/>
            <a:ext cx="704039" cy="369332"/>
          </a:xfrm>
          <a:prstGeom prst="rect">
            <a:avLst/>
          </a:prstGeom>
          <a:noFill/>
        </p:spPr>
        <p:txBody>
          <a:bodyPr wrap="none" rtlCol="0">
            <a:spAutoFit/>
          </a:bodyPr>
          <a:lstStyle/>
          <a:p>
            <a:r>
              <a:rPr lang="en-US" dirty="0"/>
              <a:t>Price</a:t>
            </a:r>
          </a:p>
        </p:txBody>
      </p:sp>
      <p:sp>
        <p:nvSpPr>
          <p:cNvPr id="10" name="TextBox 9">
            <a:extLst>
              <a:ext uri="{FF2B5EF4-FFF2-40B4-BE49-F238E27FC236}">
                <a16:creationId xmlns:a16="http://schemas.microsoft.com/office/drawing/2014/main" id="{0F8CEDDE-6F86-497E-AC72-0BA852A10448}"/>
              </a:ext>
            </a:extLst>
          </p:cNvPr>
          <p:cNvSpPr txBox="1"/>
          <p:nvPr/>
        </p:nvSpPr>
        <p:spPr>
          <a:xfrm>
            <a:off x="5029200" y="4139684"/>
            <a:ext cx="1083951" cy="369332"/>
          </a:xfrm>
          <a:prstGeom prst="rect">
            <a:avLst/>
          </a:prstGeom>
          <a:noFill/>
        </p:spPr>
        <p:txBody>
          <a:bodyPr wrap="none" rtlCol="0">
            <a:spAutoFit/>
          </a:bodyPr>
          <a:lstStyle/>
          <a:p>
            <a:r>
              <a:rPr lang="en-US" dirty="0"/>
              <a:t>Quantity</a:t>
            </a:r>
          </a:p>
        </p:txBody>
      </p:sp>
      <p:cxnSp>
        <p:nvCxnSpPr>
          <p:cNvPr id="12" name="Straight Connector 11">
            <a:extLst>
              <a:ext uri="{FF2B5EF4-FFF2-40B4-BE49-F238E27FC236}">
                <a16:creationId xmlns:a16="http://schemas.microsoft.com/office/drawing/2014/main" id="{E0A3D568-374A-42F8-8326-9DCF9BD66CDD}"/>
              </a:ext>
            </a:extLst>
          </p:cNvPr>
          <p:cNvCxnSpPr/>
          <p:nvPr/>
        </p:nvCxnSpPr>
        <p:spPr>
          <a:xfrm>
            <a:off x="1447800" y="1733550"/>
            <a:ext cx="3048000" cy="25908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E6FC072-219F-474D-8820-11B4CD24C737}"/>
              </a:ext>
            </a:extLst>
          </p:cNvPr>
          <p:cNvSpPr txBox="1"/>
          <p:nvPr/>
        </p:nvSpPr>
        <p:spPr>
          <a:xfrm>
            <a:off x="3962400" y="3663660"/>
            <a:ext cx="3084499" cy="369332"/>
          </a:xfrm>
          <a:prstGeom prst="rect">
            <a:avLst/>
          </a:prstGeom>
          <a:noFill/>
        </p:spPr>
        <p:txBody>
          <a:bodyPr wrap="none" rtlCol="0">
            <a:spAutoFit/>
          </a:bodyPr>
          <a:lstStyle/>
          <a:p>
            <a:r>
              <a:rPr lang="en-US" dirty="0"/>
              <a:t>Demand = Average Revenue</a:t>
            </a:r>
          </a:p>
        </p:txBody>
      </p:sp>
      <p:cxnSp>
        <p:nvCxnSpPr>
          <p:cNvPr id="15" name="Straight Connector 14">
            <a:extLst>
              <a:ext uri="{FF2B5EF4-FFF2-40B4-BE49-F238E27FC236}">
                <a16:creationId xmlns:a16="http://schemas.microsoft.com/office/drawing/2014/main" id="{15E273D9-04F4-4543-BF8F-D0A76258EEC5}"/>
              </a:ext>
            </a:extLst>
          </p:cNvPr>
          <p:cNvCxnSpPr/>
          <p:nvPr/>
        </p:nvCxnSpPr>
        <p:spPr>
          <a:xfrm>
            <a:off x="1447799" y="1733549"/>
            <a:ext cx="1447801" cy="25908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E87FD9-8A3E-42C3-BED4-D63CB34534B3}"/>
              </a:ext>
            </a:extLst>
          </p:cNvPr>
          <p:cNvSpPr txBox="1"/>
          <p:nvPr/>
        </p:nvSpPr>
        <p:spPr>
          <a:xfrm rot="3660301">
            <a:off x="921451" y="2928342"/>
            <a:ext cx="2265364" cy="369332"/>
          </a:xfrm>
          <a:prstGeom prst="rect">
            <a:avLst/>
          </a:prstGeom>
          <a:noFill/>
        </p:spPr>
        <p:txBody>
          <a:bodyPr wrap="none" rtlCol="0">
            <a:spAutoFit/>
          </a:bodyPr>
          <a:lstStyle/>
          <a:p>
            <a:r>
              <a:rPr lang="en-US" dirty="0"/>
              <a:t>Marginal Revenue A</a:t>
            </a:r>
          </a:p>
        </p:txBody>
      </p:sp>
      <p:sp>
        <p:nvSpPr>
          <p:cNvPr id="17" name="TextBox 16">
            <a:extLst>
              <a:ext uri="{FF2B5EF4-FFF2-40B4-BE49-F238E27FC236}">
                <a16:creationId xmlns:a16="http://schemas.microsoft.com/office/drawing/2014/main" id="{0EEFFC13-051C-46DC-9690-75C8B932EF8C}"/>
              </a:ext>
            </a:extLst>
          </p:cNvPr>
          <p:cNvSpPr txBox="1"/>
          <p:nvPr/>
        </p:nvSpPr>
        <p:spPr>
          <a:xfrm>
            <a:off x="4343400" y="4285363"/>
            <a:ext cx="492443" cy="369332"/>
          </a:xfrm>
          <a:prstGeom prst="rect">
            <a:avLst/>
          </a:prstGeom>
          <a:noFill/>
        </p:spPr>
        <p:txBody>
          <a:bodyPr wrap="none" rtlCol="0">
            <a:spAutoFit/>
          </a:bodyPr>
          <a:lstStyle/>
          <a:p>
            <a:r>
              <a:rPr lang="en-US" dirty="0" err="1"/>
              <a:t>Q</a:t>
            </a:r>
            <a:r>
              <a:rPr lang="en-US" baseline="-25000" dirty="0" err="1"/>
              <a:t>m</a:t>
            </a:r>
            <a:endParaRPr lang="en-US" baseline="-25000" dirty="0"/>
          </a:p>
        </p:txBody>
      </p:sp>
      <p:sp>
        <p:nvSpPr>
          <p:cNvPr id="18" name="TextBox 17">
            <a:extLst>
              <a:ext uri="{FF2B5EF4-FFF2-40B4-BE49-F238E27FC236}">
                <a16:creationId xmlns:a16="http://schemas.microsoft.com/office/drawing/2014/main" id="{6DBDA076-BAE8-44A3-AC4D-EDD9BFF9D239}"/>
              </a:ext>
            </a:extLst>
          </p:cNvPr>
          <p:cNvSpPr txBox="1"/>
          <p:nvPr/>
        </p:nvSpPr>
        <p:spPr>
          <a:xfrm>
            <a:off x="2531234" y="4285363"/>
            <a:ext cx="729687" cy="369332"/>
          </a:xfrm>
          <a:prstGeom prst="rect">
            <a:avLst/>
          </a:prstGeom>
          <a:noFill/>
        </p:spPr>
        <p:txBody>
          <a:bodyPr wrap="none" rtlCol="0">
            <a:spAutoFit/>
          </a:bodyPr>
          <a:lstStyle/>
          <a:p>
            <a:r>
              <a:rPr lang="en-US" dirty="0" err="1"/>
              <a:t>Q</a:t>
            </a:r>
            <a:r>
              <a:rPr lang="en-US" baseline="-25000" dirty="0" err="1"/>
              <a:t>m</a:t>
            </a:r>
            <a:r>
              <a:rPr lang="en-US" dirty="0"/>
              <a:t>/2</a:t>
            </a:r>
          </a:p>
        </p:txBody>
      </p:sp>
      <p:cxnSp>
        <p:nvCxnSpPr>
          <p:cNvPr id="20" name="Straight Connector 19">
            <a:extLst>
              <a:ext uri="{FF2B5EF4-FFF2-40B4-BE49-F238E27FC236}">
                <a16:creationId xmlns:a16="http://schemas.microsoft.com/office/drawing/2014/main" id="{05279AB2-477B-4C8E-ABAB-86C60FFC5B7E}"/>
              </a:ext>
            </a:extLst>
          </p:cNvPr>
          <p:cNvCxnSpPr>
            <a:stCxn id="18" idx="0"/>
          </p:cNvCxnSpPr>
          <p:nvPr/>
        </p:nvCxnSpPr>
        <p:spPr>
          <a:xfrm flipH="1" flipV="1">
            <a:off x="2895600" y="2952750"/>
            <a:ext cx="478" cy="1332613"/>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2A01316-C2EF-437E-BE61-44058B58016E}"/>
              </a:ext>
            </a:extLst>
          </p:cNvPr>
          <p:cNvCxnSpPr/>
          <p:nvPr/>
        </p:nvCxnSpPr>
        <p:spPr>
          <a:xfrm flipH="1">
            <a:off x="1466039" y="2952750"/>
            <a:ext cx="1453913"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BDF3CE3-1E41-4FA5-84C1-4852EE9C1442}"/>
              </a:ext>
            </a:extLst>
          </p:cNvPr>
          <p:cNvSpPr txBox="1"/>
          <p:nvPr/>
        </p:nvSpPr>
        <p:spPr>
          <a:xfrm>
            <a:off x="1092707" y="2768084"/>
            <a:ext cx="434734" cy="369332"/>
          </a:xfrm>
          <a:prstGeom prst="rect">
            <a:avLst/>
          </a:prstGeom>
          <a:noFill/>
        </p:spPr>
        <p:txBody>
          <a:bodyPr wrap="none" rtlCol="0">
            <a:spAutoFit/>
          </a:bodyPr>
          <a:lstStyle/>
          <a:p>
            <a:r>
              <a:rPr lang="en-US" dirty="0"/>
              <a:t>P*</a:t>
            </a:r>
          </a:p>
        </p:txBody>
      </p:sp>
      <p:cxnSp>
        <p:nvCxnSpPr>
          <p:cNvPr id="4" name="Straight Connector 3">
            <a:extLst>
              <a:ext uri="{FF2B5EF4-FFF2-40B4-BE49-F238E27FC236}">
                <a16:creationId xmlns:a16="http://schemas.microsoft.com/office/drawing/2014/main" id="{FF39DD34-EE4D-4BF6-8A1E-D14D4348315A}"/>
              </a:ext>
            </a:extLst>
          </p:cNvPr>
          <p:cNvCxnSpPr/>
          <p:nvPr/>
        </p:nvCxnSpPr>
        <p:spPr>
          <a:xfrm>
            <a:off x="2919952" y="2952750"/>
            <a:ext cx="737648" cy="1371599"/>
          </a:xfrm>
          <a:prstGeom prst="line">
            <a:avLst/>
          </a:prstGeom>
          <a:ln w="1270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DA9809-4165-4963-87C9-E506BF3B69BA}"/>
              </a:ext>
            </a:extLst>
          </p:cNvPr>
          <p:cNvSpPr txBox="1"/>
          <p:nvPr/>
        </p:nvSpPr>
        <p:spPr>
          <a:xfrm>
            <a:off x="2022379" y="4285363"/>
            <a:ext cx="663964" cy="369332"/>
          </a:xfrm>
          <a:prstGeom prst="rect">
            <a:avLst/>
          </a:prstGeom>
          <a:noFill/>
        </p:spPr>
        <p:txBody>
          <a:bodyPr wrap="none" rtlCol="0">
            <a:spAutoFit/>
          </a:bodyPr>
          <a:lstStyle/>
          <a:p>
            <a:r>
              <a:rPr lang="en-US" dirty="0"/>
              <a:t>Q</a:t>
            </a:r>
            <a:r>
              <a:rPr lang="en-US" baseline="-25000" dirty="0"/>
              <a:t>A</a:t>
            </a:r>
            <a:r>
              <a:rPr lang="en-US" dirty="0"/>
              <a:t> =</a:t>
            </a:r>
          </a:p>
        </p:txBody>
      </p:sp>
      <p:sp>
        <p:nvSpPr>
          <p:cNvPr id="11" name="TextBox 10">
            <a:extLst>
              <a:ext uri="{FF2B5EF4-FFF2-40B4-BE49-F238E27FC236}">
                <a16:creationId xmlns:a16="http://schemas.microsoft.com/office/drawing/2014/main" id="{46C12B2B-9E7A-4E9E-859D-B182DCF06482}"/>
              </a:ext>
            </a:extLst>
          </p:cNvPr>
          <p:cNvSpPr txBox="1"/>
          <p:nvPr/>
        </p:nvSpPr>
        <p:spPr>
          <a:xfrm>
            <a:off x="3477937" y="4268273"/>
            <a:ext cx="457176" cy="369332"/>
          </a:xfrm>
          <a:prstGeom prst="rect">
            <a:avLst/>
          </a:prstGeom>
          <a:noFill/>
        </p:spPr>
        <p:txBody>
          <a:bodyPr wrap="none" rtlCol="0">
            <a:spAutoFit/>
          </a:bodyPr>
          <a:lstStyle/>
          <a:p>
            <a:r>
              <a:rPr lang="en-US" dirty="0"/>
              <a:t>Q</a:t>
            </a:r>
            <a:r>
              <a:rPr lang="en-US" baseline="-25000" dirty="0"/>
              <a:t>B</a:t>
            </a:r>
          </a:p>
        </p:txBody>
      </p:sp>
      <p:sp>
        <p:nvSpPr>
          <p:cNvPr id="14" name="TextBox 13">
            <a:extLst>
              <a:ext uri="{FF2B5EF4-FFF2-40B4-BE49-F238E27FC236}">
                <a16:creationId xmlns:a16="http://schemas.microsoft.com/office/drawing/2014/main" id="{DCFB8BE2-3453-4DD2-A416-AC3A84E2D52F}"/>
              </a:ext>
            </a:extLst>
          </p:cNvPr>
          <p:cNvSpPr txBox="1"/>
          <p:nvPr/>
        </p:nvSpPr>
        <p:spPr>
          <a:xfrm>
            <a:off x="3034238" y="1218228"/>
            <a:ext cx="5474224" cy="2031325"/>
          </a:xfrm>
          <a:prstGeom prst="rect">
            <a:avLst/>
          </a:prstGeom>
          <a:noFill/>
        </p:spPr>
        <p:txBody>
          <a:bodyPr wrap="square" rtlCol="0">
            <a:spAutoFit/>
          </a:bodyPr>
          <a:lstStyle/>
          <a:p>
            <a:r>
              <a:rPr lang="en-US" dirty="0"/>
              <a:t>Now, if Producer B discovers a new source of zero-cost mineral water and enters the market, what quantity will she decide to sell?  If she assumes that Producer A will continue to sell what he is already selling, Producer B will want to produce and sell half of the remaining available market: </a:t>
            </a:r>
            <a:br>
              <a:rPr lang="en-US" dirty="0"/>
            </a:br>
            <a:r>
              <a:rPr lang="en-US" dirty="0"/>
              <a:t>                                               Q</a:t>
            </a:r>
            <a:r>
              <a:rPr lang="en-US" baseline="-25000" dirty="0"/>
              <a:t>A</a:t>
            </a:r>
            <a:r>
              <a:rPr lang="en-US" dirty="0"/>
              <a:t> = (Q</a:t>
            </a:r>
            <a:r>
              <a:rPr lang="en-US" baseline="-25000" dirty="0"/>
              <a:t>M</a:t>
            </a:r>
            <a:r>
              <a:rPr lang="en-US" dirty="0"/>
              <a:t>-Q</a:t>
            </a:r>
            <a:r>
              <a:rPr lang="en-US" baseline="-25000" dirty="0"/>
              <a:t>A</a:t>
            </a:r>
            <a:r>
              <a:rPr lang="en-US" dirty="0"/>
              <a:t>)/2 = Q</a:t>
            </a:r>
            <a:r>
              <a:rPr lang="en-US" baseline="-25000" dirty="0"/>
              <a:t>M</a:t>
            </a:r>
            <a:r>
              <a:rPr lang="en-US" dirty="0"/>
              <a:t>/4</a:t>
            </a:r>
          </a:p>
        </p:txBody>
      </p:sp>
      <p:sp>
        <p:nvSpPr>
          <p:cNvPr id="19" name="TextBox 18">
            <a:extLst>
              <a:ext uri="{FF2B5EF4-FFF2-40B4-BE49-F238E27FC236}">
                <a16:creationId xmlns:a16="http://schemas.microsoft.com/office/drawing/2014/main" id="{ADED8C99-C24B-4BA6-8524-C512CB8346EC}"/>
              </a:ext>
            </a:extLst>
          </p:cNvPr>
          <p:cNvSpPr txBox="1"/>
          <p:nvPr/>
        </p:nvSpPr>
        <p:spPr>
          <a:xfrm rot="3561872">
            <a:off x="2987803" y="3733183"/>
            <a:ext cx="662361" cy="369332"/>
          </a:xfrm>
          <a:prstGeom prst="rect">
            <a:avLst/>
          </a:prstGeom>
          <a:noFill/>
        </p:spPr>
        <p:txBody>
          <a:bodyPr wrap="none" rtlCol="0">
            <a:spAutoFit/>
          </a:bodyPr>
          <a:lstStyle/>
          <a:p>
            <a:r>
              <a:rPr lang="en-US" dirty="0"/>
              <a:t>MR</a:t>
            </a:r>
            <a:r>
              <a:rPr lang="en-US" baseline="-25000" dirty="0"/>
              <a:t>B</a:t>
            </a:r>
          </a:p>
        </p:txBody>
      </p:sp>
    </p:spTree>
    <p:extLst>
      <p:ext uri="{BB962C8B-B14F-4D97-AF65-F5344CB8AC3E}">
        <p14:creationId xmlns:p14="http://schemas.microsoft.com/office/powerpoint/2010/main" val="171456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95F-E5A1-443E-A8EA-D7AA372A05AC}"/>
              </a:ext>
            </a:extLst>
          </p:cNvPr>
          <p:cNvSpPr>
            <a:spLocks noGrp="1"/>
          </p:cNvSpPr>
          <p:nvPr>
            <p:ph type="title"/>
          </p:nvPr>
        </p:nvSpPr>
        <p:spPr/>
        <p:txBody>
          <a:bodyPr>
            <a:normAutofit fontScale="90000"/>
          </a:bodyPr>
          <a:lstStyle/>
          <a:p>
            <a:r>
              <a:rPr lang="en-US" dirty="0"/>
              <a:t>Duopoly Theory</a:t>
            </a:r>
          </a:p>
        </p:txBody>
      </p:sp>
      <p:cxnSp>
        <p:nvCxnSpPr>
          <p:cNvPr id="5" name="Straight Connector 4">
            <a:extLst>
              <a:ext uri="{FF2B5EF4-FFF2-40B4-BE49-F238E27FC236}">
                <a16:creationId xmlns:a16="http://schemas.microsoft.com/office/drawing/2014/main" id="{8F85B2A5-21BF-4845-9D44-77377BCD7B8F}"/>
              </a:ext>
            </a:extLst>
          </p:cNvPr>
          <p:cNvCxnSpPr/>
          <p:nvPr/>
        </p:nvCxnSpPr>
        <p:spPr>
          <a:xfrm>
            <a:off x="1447800" y="1428750"/>
            <a:ext cx="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6710600-A8AE-4C17-B1DE-548ED8433990}"/>
              </a:ext>
            </a:extLst>
          </p:cNvPr>
          <p:cNvCxnSpPr/>
          <p:nvPr/>
        </p:nvCxnSpPr>
        <p:spPr>
          <a:xfrm>
            <a:off x="1447800" y="4324350"/>
            <a:ext cx="3581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F36B2D-8339-4C54-9BCB-4611B52D7276}"/>
              </a:ext>
            </a:extLst>
          </p:cNvPr>
          <p:cNvSpPr txBox="1"/>
          <p:nvPr/>
        </p:nvSpPr>
        <p:spPr>
          <a:xfrm>
            <a:off x="4114800" y="2114309"/>
            <a:ext cx="65" cy="276999"/>
          </a:xfrm>
          <a:prstGeom prst="rect">
            <a:avLst/>
          </a:prstGeom>
          <a:noFill/>
        </p:spPr>
        <p:txBody>
          <a:bodyPr wrap="none" lIns="0" tIns="0" rIns="0" bIns="0" rtlCol="0">
            <a:spAutoFit/>
          </a:bodyPr>
          <a:lstStyle/>
          <a:p>
            <a:endParaRPr lang="en-US" dirty="0"/>
          </a:p>
        </p:txBody>
      </p:sp>
      <p:sp>
        <p:nvSpPr>
          <p:cNvPr id="9" name="TextBox 8">
            <a:extLst>
              <a:ext uri="{FF2B5EF4-FFF2-40B4-BE49-F238E27FC236}">
                <a16:creationId xmlns:a16="http://schemas.microsoft.com/office/drawing/2014/main" id="{B879753C-161F-4279-BDB6-22822C7D6B17}"/>
              </a:ext>
            </a:extLst>
          </p:cNvPr>
          <p:cNvSpPr txBox="1"/>
          <p:nvPr/>
        </p:nvSpPr>
        <p:spPr>
          <a:xfrm>
            <a:off x="762000" y="1276350"/>
            <a:ext cx="704039" cy="369332"/>
          </a:xfrm>
          <a:prstGeom prst="rect">
            <a:avLst/>
          </a:prstGeom>
          <a:noFill/>
        </p:spPr>
        <p:txBody>
          <a:bodyPr wrap="none" rtlCol="0">
            <a:spAutoFit/>
          </a:bodyPr>
          <a:lstStyle/>
          <a:p>
            <a:r>
              <a:rPr lang="en-US" dirty="0"/>
              <a:t>Price</a:t>
            </a:r>
          </a:p>
        </p:txBody>
      </p:sp>
      <p:sp>
        <p:nvSpPr>
          <p:cNvPr id="10" name="TextBox 9">
            <a:extLst>
              <a:ext uri="{FF2B5EF4-FFF2-40B4-BE49-F238E27FC236}">
                <a16:creationId xmlns:a16="http://schemas.microsoft.com/office/drawing/2014/main" id="{0F8CEDDE-6F86-497E-AC72-0BA852A10448}"/>
              </a:ext>
            </a:extLst>
          </p:cNvPr>
          <p:cNvSpPr txBox="1"/>
          <p:nvPr/>
        </p:nvSpPr>
        <p:spPr>
          <a:xfrm>
            <a:off x="5029200" y="4139684"/>
            <a:ext cx="1083951" cy="369332"/>
          </a:xfrm>
          <a:prstGeom prst="rect">
            <a:avLst/>
          </a:prstGeom>
          <a:noFill/>
        </p:spPr>
        <p:txBody>
          <a:bodyPr wrap="none" rtlCol="0">
            <a:spAutoFit/>
          </a:bodyPr>
          <a:lstStyle/>
          <a:p>
            <a:r>
              <a:rPr lang="en-US" dirty="0"/>
              <a:t>Quantity</a:t>
            </a:r>
          </a:p>
        </p:txBody>
      </p:sp>
      <p:cxnSp>
        <p:nvCxnSpPr>
          <p:cNvPr id="12" name="Straight Connector 11">
            <a:extLst>
              <a:ext uri="{FF2B5EF4-FFF2-40B4-BE49-F238E27FC236}">
                <a16:creationId xmlns:a16="http://schemas.microsoft.com/office/drawing/2014/main" id="{E0A3D568-374A-42F8-8326-9DCF9BD66CDD}"/>
              </a:ext>
            </a:extLst>
          </p:cNvPr>
          <p:cNvCxnSpPr/>
          <p:nvPr/>
        </p:nvCxnSpPr>
        <p:spPr>
          <a:xfrm>
            <a:off x="1447800" y="1733550"/>
            <a:ext cx="3048000" cy="25908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E6FC072-219F-474D-8820-11B4CD24C737}"/>
              </a:ext>
            </a:extLst>
          </p:cNvPr>
          <p:cNvSpPr txBox="1"/>
          <p:nvPr/>
        </p:nvSpPr>
        <p:spPr>
          <a:xfrm>
            <a:off x="3962400" y="3663660"/>
            <a:ext cx="3084499" cy="369332"/>
          </a:xfrm>
          <a:prstGeom prst="rect">
            <a:avLst/>
          </a:prstGeom>
          <a:noFill/>
        </p:spPr>
        <p:txBody>
          <a:bodyPr wrap="none" rtlCol="0">
            <a:spAutoFit/>
          </a:bodyPr>
          <a:lstStyle/>
          <a:p>
            <a:r>
              <a:rPr lang="en-US" dirty="0"/>
              <a:t>Demand = Average Revenue</a:t>
            </a:r>
          </a:p>
        </p:txBody>
      </p:sp>
      <p:sp>
        <p:nvSpPr>
          <p:cNvPr id="17" name="TextBox 16">
            <a:extLst>
              <a:ext uri="{FF2B5EF4-FFF2-40B4-BE49-F238E27FC236}">
                <a16:creationId xmlns:a16="http://schemas.microsoft.com/office/drawing/2014/main" id="{0EEFFC13-051C-46DC-9690-75C8B932EF8C}"/>
              </a:ext>
            </a:extLst>
          </p:cNvPr>
          <p:cNvSpPr txBox="1"/>
          <p:nvPr/>
        </p:nvSpPr>
        <p:spPr>
          <a:xfrm>
            <a:off x="4343400" y="4285363"/>
            <a:ext cx="492443" cy="369332"/>
          </a:xfrm>
          <a:prstGeom prst="rect">
            <a:avLst/>
          </a:prstGeom>
          <a:noFill/>
        </p:spPr>
        <p:txBody>
          <a:bodyPr wrap="none" rtlCol="0">
            <a:spAutoFit/>
          </a:bodyPr>
          <a:lstStyle/>
          <a:p>
            <a:r>
              <a:rPr lang="en-US" dirty="0" err="1"/>
              <a:t>Q</a:t>
            </a:r>
            <a:r>
              <a:rPr lang="en-US" baseline="-25000" dirty="0" err="1"/>
              <a:t>m</a:t>
            </a:r>
            <a:endParaRPr lang="en-US" baseline="-25000" dirty="0"/>
          </a:p>
        </p:txBody>
      </p:sp>
      <p:sp>
        <p:nvSpPr>
          <p:cNvPr id="23" name="TextBox 22">
            <a:extLst>
              <a:ext uri="{FF2B5EF4-FFF2-40B4-BE49-F238E27FC236}">
                <a16:creationId xmlns:a16="http://schemas.microsoft.com/office/drawing/2014/main" id="{ABDF3CE3-1E41-4FA5-84C1-4852EE9C1442}"/>
              </a:ext>
            </a:extLst>
          </p:cNvPr>
          <p:cNvSpPr txBox="1"/>
          <p:nvPr/>
        </p:nvSpPr>
        <p:spPr>
          <a:xfrm>
            <a:off x="1092707" y="2768084"/>
            <a:ext cx="434734" cy="369332"/>
          </a:xfrm>
          <a:prstGeom prst="rect">
            <a:avLst/>
          </a:prstGeom>
          <a:noFill/>
        </p:spPr>
        <p:txBody>
          <a:bodyPr wrap="none" rtlCol="0">
            <a:spAutoFit/>
          </a:bodyPr>
          <a:lstStyle/>
          <a:p>
            <a:r>
              <a:rPr lang="en-US" dirty="0"/>
              <a:t>P*</a:t>
            </a:r>
          </a:p>
        </p:txBody>
      </p:sp>
      <p:sp>
        <p:nvSpPr>
          <p:cNvPr id="11" name="TextBox 10">
            <a:extLst>
              <a:ext uri="{FF2B5EF4-FFF2-40B4-BE49-F238E27FC236}">
                <a16:creationId xmlns:a16="http://schemas.microsoft.com/office/drawing/2014/main" id="{46C12B2B-9E7A-4E9E-859D-B182DCF06482}"/>
              </a:ext>
            </a:extLst>
          </p:cNvPr>
          <p:cNvSpPr txBox="1"/>
          <p:nvPr/>
        </p:nvSpPr>
        <p:spPr>
          <a:xfrm>
            <a:off x="1371600" y="4285363"/>
            <a:ext cx="1271502" cy="369332"/>
          </a:xfrm>
          <a:prstGeom prst="rect">
            <a:avLst/>
          </a:prstGeom>
          <a:noFill/>
        </p:spPr>
        <p:txBody>
          <a:bodyPr wrap="none" rtlCol="0">
            <a:spAutoFit/>
          </a:bodyPr>
          <a:lstStyle/>
          <a:p>
            <a:r>
              <a:rPr lang="en-US" dirty="0"/>
              <a:t>Q</a:t>
            </a:r>
            <a:r>
              <a:rPr lang="en-US" baseline="-25000" dirty="0"/>
              <a:t>B</a:t>
            </a:r>
            <a:r>
              <a:rPr lang="en-US" dirty="0"/>
              <a:t> = Q</a:t>
            </a:r>
            <a:r>
              <a:rPr lang="en-US" baseline="-25000" dirty="0"/>
              <a:t>M</a:t>
            </a:r>
            <a:r>
              <a:rPr lang="en-US" dirty="0"/>
              <a:t>/4</a:t>
            </a:r>
            <a:endParaRPr lang="en-US" baseline="-25000" dirty="0"/>
          </a:p>
        </p:txBody>
      </p:sp>
      <p:sp>
        <p:nvSpPr>
          <p:cNvPr id="14" name="TextBox 13">
            <a:extLst>
              <a:ext uri="{FF2B5EF4-FFF2-40B4-BE49-F238E27FC236}">
                <a16:creationId xmlns:a16="http://schemas.microsoft.com/office/drawing/2014/main" id="{DCFB8BE2-3453-4DD2-A416-AC3A84E2D52F}"/>
              </a:ext>
            </a:extLst>
          </p:cNvPr>
          <p:cNvSpPr txBox="1"/>
          <p:nvPr/>
        </p:nvSpPr>
        <p:spPr>
          <a:xfrm>
            <a:off x="3034238" y="1218228"/>
            <a:ext cx="5474224" cy="646331"/>
          </a:xfrm>
          <a:prstGeom prst="rect">
            <a:avLst/>
          </a:prstGeom>
          <a:noFill/>
        </p:spPr>
        <p:txBody>
          <a:bodyPr wrap="square" rtlCol="0">
            <a:spAutoFit/>
          </a:bodyPr>
          <a:lstStyle/>
          <a:p>
            <a:br>
              <a:rPr lang="en-US" dirty="0"/>
            </a:br>
            <a:r>
              <a:rPr lang="en-US" dirty="0"/>
              <a:t>                                               </a:t>
            </a:r>
          </a:p>
        </p:txBody>
      </p:sp>
      <p:cxnSp>
        <p:nvCxnSpPr>
          <p:cNvPr id="21" name="Straight Connector 20">
            <a:extLst>
              <a:ext uri="{FF2B5EF4-FFF2-40B4-BE49-F238E27FC236}">
                <a16:creationId xmlns:a16="http://schemas.microsoft.com/office/drawing/2014/main" id="{D88DB38B-5B50-4E73-B2CC-212C5DAF20B0}"/>
              </a:ext>
            </a:extLst>
          </p:cNvPr>
          <p:cNvCxnSpPr/>
          <p:nvPr/>
        </p:nvCxnSpPr>
        <p:spPr>
          <a:xfrm flipV="1">
            <a:off x="2209800" y="2343150"/>
            <a:ext cx="0" cy="1981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45122E-E624-4F61-9B32-412620109E95}"/>
              </a:ext>
            </a:extLst>
          </p:cNvPr>
          <p:cNvCxnSpPr/>
          <p:nvPr/>
        </p:nvCxnSpPr>
        <p:spPr>
          <a:xfrm>
            <a:off x="2209800" y="2391308"/>
            <a:ext cx="1143000" cy="19330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2DDE65A-6FF4-4E2D-95DF-96619731843A}"/>
              </a:ext>
            </a:extLst>
          </p:cNvPr>
          <p:cNvSpPr txBox="1"/>
          <p:nvPr/>
        </p:nvSpPr>
        <p:spPr>
          <a:xfrm>
            <a:off x="3172213" y="4284111"/>
            <a:ext cx="458780" cy="369332"/>
          </a:xfrm>
          <a:prstGeom prst="rect">
            <a:avLst/>
          </a:prstGeom>
          <a:noFill/>
        </p:spPr>
        <p:txBody>
          <a:bodyPr wrap="none" rtlCol="0">
            <a:spAutoFit/>
          </a:bodyPr>
          <a:lstStyle/>
          <a:p>
            <a:r>
              <a:rPr lang="en-US" dirty="0"/>
              <a:t>Q</a:t>
            </a:r>
            <a:r>
              <a:rPr lang="en-US" baseline="-25000" dirty="0"/>
              <a:t>A</a:t>
            </a:r>
          </a:p>
        </p:txBody>
      </p:sp>
      <p:sp>
        <p:nvSpPr>
          <p:cNvPr id="27" name="TextBox 26">
            <a:extLst>
              <a:ext uri="{FF2B5EF4-FFF2-40B4-BE49-F238E27FC236}">
                <a16:creationId xmlns:a16="http://schemas.microsoft.com/office/drawing/2014/main" id="{81A6EB88-6645-49E5-9CC3-C4D7131D71F6}"/>
              </a:ext>
            </a:extLst>
          </p:cNvPr>
          <p:cNvSpPr txBox="1"/>
          <p:nvPr/>
        </p:nvSpPr>
        <p:spPr>
          <a:xfrm>
            <a:off x="3276600" y="1287457"/>
            <a:ext cx="5347586" cy="2031325"/>
          </a:xfrm>
          <a:prstGeom prst="rect">
            <a:avLst/>
          </a:prstGeom>
          <a:noFill/>
        </p:spPr>
        <p:txBody>
          <a:bodyPr wrap="square" rtlCol="0">
            <a:spAutoFit/>
          </a:bodyPr>
          <a:lstStyle/>
          <a:p>
            <a:r>
              <a:rPr lang="en-US" dirty="0"/>
              <a:t>In the first round, Producer B assumed that Producer A would keep his quantity unchanged, but she was wrong!  Producer A will now recalibrate, using the same assumptions and logic that Producer B used in  round one. Producer A will try to maximize income by producing </a:t>
            </a:r>
            <a:br>
              <a:rPr lang="en-US" dirty="0"/>
            </a:br>
            <a:r>
              <a:rPr lang="en-US" dirty="0"/>
              <a:t>                                  (Q</a:t>
            </a:r>
            <a:r>
              <a:rPr lang="en-US" baseline="-25000" dirty="0"/>
              <a:t>M</a:t>
            </a:r>
            <a:r>
              <a:rPr lang="en-US" dirty="0"/>
              <a:t> –   Q</a:t>
            </a:r>
            <a:r>
              <a:rPr lang="en-US" baseline="-25000" dirty="0"/>
              <a:t>B</a:t>
            </a:r>
            <a:r>
              <a:rPr lang="en-US" dirty="0"/>
              <a:t>)/2 = 3/8 of Q</a:t>
            </a:r>
            <a:r>
              <a:rPr lang="en-US" baseline="-25000" dirty="0"/>
              <a:t>M</a:t>
            </a:r>
          </a:p>
        </p:txBody>
      </p:sp>
    </p:spTree>
    <p:extLst>
      <p:ext uri="{BB962C8B-B14F-4D97-AF65-F5344CB8AC3E}">
        <p14:creationId xmlns:p14="http://schemas.microsoft.com/office/powerpoint/2010/main" val="184285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95F-E5A1-443E-A8EA-D7AA372A05AC}"/>
              </a:ext>
            </a:extLst>
          </p:cNvPr>
          <p:cNvSpPr>
            <a:spLocks noGrp="1"/>
          </p:cNvSpPr>
          <p:nvPr>
            <p:ph type="title"/>
          </p:nvPr>
        </p:nvSpPr>
        <p:spPr/>
        <p:txBody>
          <a:bodyPr>
            <a:normAutofit fontScale="90000"/>
          </a:bodyPr>
          <a:lstStyle/>
          <a:p>
            <a:r>
              <a:rPr lang="en-US" dirty="0"/>
              <a:t>Duopoly Theory</a:t>
            </a:r>
          </a:p>
        </p:txBody>
      </p:sp>
      <p:sp>
        <p:nvSpPr>
          <p:cNvPr id="8" name="TextBox 7">
            <a:extLst>
              <a:ext uri="{FF2B5EF4-FFF2-40B4-BE49-F238E27FC236}">
                <a16:creationId xmlns:a16="http://schemas.microsoft.com/office/drawing/2014/main" id="{29F36B2D-8339-4C54-9BCB-4611B52D7276}"/>
              </a:ext>
            </a:extLst>
          </p:cNvPr>
          <p:cNvSpPr txBox="1"/>
          <p:nvPr/>
        </p:nvSpPr>
        <p:spPr>
          <a:xfrm>
            <a:off x="4114800" y="2114309"/>
            <a:ext cx="65" cy="276999"/>
          </a:xfrm>
          <a:prstGeom prst="rect">
            <a:avLst/>
          </a:prstGeom>
          <a:noFill/>
        </p:spPr>
        <p:txBody>
          <a:bodyPr wrap="none" lIns="0" tIns="0" rIns="0" bIns="0" rtlCol="0">
            <a:spAutoFit/>
          </a:bodyPr>
          <a:lstStyle/>
          <a:p>
            <a:endParaRPr lang="en-US" dirty="0"/>
          </a:p>
        </p:txBody>
      </p:sp>
      <p:sp>
        <p:nvSpPr>
          <p:cNvPr id="3" name="TextBox 2">
            <a:extLst>
              <a:ext uri="{FF2B5EF4-FFF2-40B4-BE49-F238E27FC236}">
                <a16:creationId xmlns:a16="http://schemas.microsoft.com/office/drawing/2014/main" id="{8D688678-D3EB-4821-B279-8D77C79F8B28}"/>
              </a:ext>
            </a:extLst>
          </p:cNvPr>
          <p:cNvSpPr txBox="1"/>
          <p:nvPr/>
        </p:nvSpPr>
        <p:spPr>
          <a:xfrm>
            <a:off x="609600" y="1200150"/>
            <a:ext cx="8077200" cy="3231654"/>
          </a:xfrm>
          <a:prstGeom prst="rect">
            <a:avLst/>
          </a:prstGeom>
          <a:noFill/>
        </p:spPr>
        <p:txBody>
          <a:bodyPr wrap="square" rtlCol="0">
            <a:spAutoFit/>
          </a:bodyPr>
          <a:lstStyle/>
          <a:p>
            <a:r>
              <a:rPr lang="en-US" dirty="0"/>
              <a:t>In each round, the two producers attempt to adjust production so that:</a:t>
            </a:r>
          </a:p>
          <a:p>
            <a:r>
              <a:rPr lang="en-US" dirty="0"/>
              <a:t>Q</a:t>
            </a:r>
            <a:r>
              <a:rPr lang="en-US" baseline="-25000" dirty="0"/>
              <a:t>A</a:t>
            </a:r>
            <a:r>
              <a:rPr lang="en-US" dirty="0"/>
              <a:t> = (Q</a:t>
            </a:r>
            <a:r>
              <a:rPr lang="en-US" baseline="-25000" dirty="0"/>
              <a:t>M</a:t>
            </a:r>
            <a:r>
              <a:rPr lang="en-US" dirty="0"/>
              <a:t> –   Q</a:t>
            </a:r>
            <a:r>
              <a:rPr lang="en-US" baseline="-25000" dirty="0"/>
              <a:t>B</a:t>
            </a:r>
            <a:r>
              <a:rPr lang="en-US" dirty="0"/>
              <a:t>)/2  and</a:t>
            </a:r>
            <a:br>
              <a:rPr lang="en-US" dirty="0"/>
            </a:br>
            <a:endParaRPr lang="en-US" sz="800" dirty="0"/>
          </a:p>
          <a:p>
            <a:r>
              <a:rPr lang="en-US" dirty="0"/>
              <a:t>Q</a:t>
            </a:r>
            <a:r>
              <a:rPr lang="en-US" baseline="-25000" dirty="0"/>
              <a:t>B</a:t>
            </a:r>
            <a:r>
              <a:rPr lang="en-US" dirty="0"/>
              <a:t> = (Q</a:t>
            </a:r>
            <a:r>
              <a:rPr lang="en-US" baseline="-25000" dirty="0"/>
              <a:t>M</a:t>
            </a:r>
            <a:r>
              <a:rPr lang="en-US" dirty="0"/>
              <a:t> –   Q</a:t>
            </a:r>
            <a:r>
              <a:rPr lang="en-US" baseline="-25000" dirty="0"/>
              <a:t>A</a:t>
            </a:r>
            <a:r>
              <a:rPr lang="en-US" dirty="0"/>
              <a:t>)/2</a:t>
            </a:r>
          </a:p>
          <a:p>
            <a:endParaRPr lang="en-US" sz="800" dirty="0"/>
          </a:p>
          <a:p>
            <a:r>
              <a:rPr lang="en-US" dirty="0"/>
              <a:t>Q</a:t>
            </a:r>
            <a:r>
              <a:rPr lang="en-US" baseline="-25000" dirty="0"/>
              <a:t>M</a:t>
            </a:r>
            <a:r>
              <a:rPr lang="en-US" dirty="0"/>
              <a:t> is a known quantity, so we have two simultaneous equations in two unknowns that  can be solved by simple substitution, leading to these results:</a:t>
            </a:r>
          </a:p>
          <a:p>
            <a:endParaRPr lang="en-US" sz="800" dirty="0"/>
          </a:p>
          <a:p>
            <a:r>
              <a:rPr lang="en-US" dirty="0"/>
              <a:t>Q</a:t>
            </a:r>
            <a:r>
              <a:rPr lang="en-US" baseline="-25000" dirty="0"/>
              <a:t>A</a:t>
            </a:r>
            <a:r>
              <a:rPr lang="en-US" dirty="0"/>
              <a:t> = Q</a:t>
            </a:r>
            <a:r>
              <a:rPr lang="en-US" baseline="-25000" dirty="0"/>
              <a:t>M</a:t>
            </a:r>
            <a:r>
              <a:rPr lang="en-US" dirty="0"/>
              <a:t>/3   and   Q</a:t>
            </a:r>
            <a:r>
              <a:rPr lang="en-US" baseline="-25000" dirty="0"/>
              <a:t>B</a:t>
            </a:r>
            <a:r>
              <a:rPr lang="en-US" dirty="0"/>
              <a:t> = Q</a:t>
            </a:r>
            <a:r>
              <a:rPr lang="en-US" baseline="-25000" dirty="0"/>
              <a:t>M</a:t>
            </a:r>
            <a:r>
              <a:rPr lang="en-US" dirty="0"/>
              <a:t>/3   Total production = (2/3)Q</a:t>
            </a:r>
            <a:r>
              <a:rPr lang="en-US" baseline="-25000" dirty="0"/>
              <a:t>M</a:t>
            </a:r>
          </a:p>
          <a:p>
            <a:endParaRPr lang="en-US" dirty="0"/>
          </a:p>
          <a:p>
            <a:r>
              <a:rPr lang="en-US" dirty="0"/>
              <a:t>This is a Cournot Equilibrium (very similar to a Nash </a:t>
            </a:r>
            <a:r>
              <a:rPr lang="en-US" dirty="0" err="1"/>
              <a:t>Equalibrium</a:t>
            </a:r>
            <a:r>
              <a:rPr lang="en-US" dirty="0"/>
              <a:t> in game theory), because at those production levels, neither producer has an incentive to change her/his production again.</a:t>
            </a:r>
          </a:p>
        </p:txBody>
      </p:sp>
    </p:spTree>
    <p:extLst>
      <p:ext uri="{BB962C8B-B14F-4D97-AF65-F5344CB8AC3E}">
        <p14:creationId xmlns:p14="http://schemas.microsoft.com/office/powerpoint/2010/main" val="411961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D15C-96A5-479C-A574-5E0C8C4E3F2F}"/>
              </a:ext>
            </a:extLst>
          </p:cNvPr>
          <p:cNvSpPr>
            <a:spLocks noGrp="1"/>
          </p:cNvSpPr>
          <p:nvPr>
            <p:ph type="title"/>
          </p:nvPr>
        </p:nvSpPr>
        <p:spPr/>
        <p:txBody>
          <a:bodyPr>
            <a:normAutofit fontScale="90000"/>
          </a:bodyPr>
          <a:lstStyle/>
          <a:p>
            <a:r>
              <a:rPr lang="en-US" dirty="0"/>
              <a:t>Monopoly to Perfect Competition</a:t>
            </a:r>
          </a:p>
        </p:txBody>
      </p:sp>
      <p:sp>
        <p:nvSpPr>
          <p:cNvPr id="3" name="Content Placeholder 2">
            <a:extLst>
              <a:ext uri="{FF2B5EF4-FFF2-40B4-BE49-F238E27FC236}">
                <a16:creationId xmlns:a16="http://schemas.microsoft.com/office/drawing/2014/main" id="{2B2B0325-2616-4AAC-9789-75EA9978D4C6}"/>
              </a:ext>
            </a:extLst>
          </p:cNvPr>
          <p:cNvSpPr>
            <a:spLocks noGrp="1"/>
          </p:cNvSpPr>
          <p:nvPr>
            <p:ph sz="quarter" idx="1"/>
          </p:nvPr>
        </p:nvSpPr>
        <p:spPr>
          <a:xfrm>
            <a:off x="301752" y="1145286"/>
            <a:ext cx="8503920" cy="3636264"/>
          </a:xfrm>
        </p:spPr>
        <p:txBody>
          <a:bodyPr>
            <a:normAutofit fontScale="85000" lnSpcReduction="20000"/>
          </a:bodyPr>
          <a:lstStyle/>
          <a:p>
            <a:r>
              <a:rPr lang="en-US" dirty="0"/>
              <a:t>In the Monopoly case, total production was (1/2)Q</a:t>
            </a:r>
            <a:r>
              <a:rPr lang="en-US" baseline="-25000" dirty="0"/>
              <a:t>M</a:t>
            </a:r>
          </a:p>
          <a:p>
            <a:r>
              <a:rPr lang="en-US" dirty="0"/>
              <a:t>In the Duopoly case, total production was (2/3)Q</a:t>
            </a:r>
            <a:r>
              <a:rPr lang="en-US" baseline="-25000" dirty="0"/>
              <a:t>M</a:t>
            </a:r>
          </a:p>
          <a:p>
            <a:r>
              <a:rPr lang="en-US" dirty="0"/>
              <a:t>If we had a third competitor, there would be three equations in three unknowns , and total production would be (3/4)Q</a:t>
            </a:r>
            <a:r>
              <a:rPr lang="en-US" baseline="-25000" dirty="0"/>
              <a:t>M</a:t>
            </a:r>
          </a:p>
          <a:p>
            <a:r>
              <a:rPr lang="en-US" dirty="0"/>
              <a:t>With 1,000 competitors, the total would be (1000/1001)Q</a:t>
            </a:r>
            <a:r>
              <a:rPr lang="en-US" baseline="-25000" dirty="0"/>
              <a:t>M</a:t>
            </a:r>
            <a:r>
              <a:rPr lang="en-US" dirty="0"/>
              <a:t>, which is roughly equal to Q</a:t>
            </a:r>
            <a:r>
              <a:rPr lang="en-US" baseline="-25000" dirty="0"/>
              <a:t>M</a:t>
            </a:r>
            <a:r>
              <a:rPr lang="en-US" dirty="0"/>
              <a:t>, the result we would expect in a zero-cost competitive industry.</a:t>
            </a:r>
          </a:p>
          <a:p>
            <a:r>
              <a:rPr lang="en-US" dirty="0"/>
              <a:t>So Cournot’s theory gives results for everything from monopoly to perfect competition, but it is only one of many theories of oligopoly because of the problem of interdependence or strategic behavior.</a:t>
            </a:r>
          </a:p>
        </p:txBody>
      </p:sp>
    </p:spTree>
    <p:extLst>
      <p:ext uri="{BB962C8B-B14F-4D97-AF65-F5344CB8AC3E}">
        <p14:creationId xmlns:p14="http://schemas.microsoft.com/office/powerpoint/2010/main" val="293672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95F-E5A1-443E-A8EA-D7AA372A05AC}"/>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9344D63-DB84-479A-8B1B-A80E751E0293}"/>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14344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Calculus and Economics</a:t>
            </a:r>
          </a:p>
        </p:txBody>
      </p:sp>
      <p:sp>
        <p:nvSpPr>
          <p:cNvPr id="3" name="Content Placeholder 2"/>
          <p:cNvSpPr>
            <a:spLocks noGrp="1"/>
          </p:cNvSpPr>
          <p:nvPr>
            <p:ph sz="quarter" idx="1"/>
          </p:nvPr>
        </p:nvSpPr>
        <p:spPr>
          <a:xfrm>
            <a:off x="301752" y="1145286"/>
            <a:ext cx="8503920" cy="3636264"/>
          </a:xfrm>
        </p:spPr>
        <p:txBody>
          <a:bodyPr>
            <a:normAutofit fontScale="77500" lnSpcReduction="20000"/>
          </a:bodyPr>
          <a:lstStyle/>
          <a:p>
            <a:r>
              <a:rPr lang="en-US" dirty="0"/>
              <a:t>Informally, Neoclassical Economics = Classical Economics (the market-oriented ideas of Adam Smith and his followers) + Differential Calculus</a:t>
            </a:r>
          </a:p>
          <a:p>
            <a:r>
              <a:rPr lang="en-US" dirty="0"/>
              <a:t>Differential Calculus was first developed in the late 17</a:t>
            </a:r>
            <a:r>
              <a:rPr lang="en-US" baseline="30000" dirty="0"/>
              <a:t>th</a:t>
            </a:r>
            <a:r>
              <a:rPr lang="en-US" dirty="0"/>
              <a:t> century by Isaac Newton and Gottfried Wilhelm Leibniz, who were great philosophers and theoretical mathematicians, </a:t>
            </a:r>
          </a:p>
          <a:p>
            <a:r>
              <a:rPr lang="en-US" dirty="0"/>
              <a:t>Calculus found its way into economics in the early 19</a:t>
            </a:r>
            <a:r>
              <a:rPr lang="en-US" baseline="30000" dirty="0"/>
              <a:t>th</a:t>
            </a:r>
            <a:r>
              <a:rPr lang="en-US" dirty="0"/>
              <a:t> century in Germany and France, led by a farm owner (</a:t>
            </a:r>
            <a:r>
              <a:rPr lang="en-US" dirty="0" err="1"/>
              <a:t>Thünen</a:t>
            </a:r>
            <a:r>
              <a:rPr lang="en-US" dirty="0"/>
              <a:t>) who wanted to improve the efficiency of his operation and a mathematician (Cournot) who was looking for practical applications of his skills.</a:t>
            </a:r>
          </a:p>
          <a:p>
            <a:r>
              <a:rPr lang="en-US" dirty="0"/>
              <a:t>These methods reached a larger audience in the English-speaking world in the late 19</a:t>
            </a:r>
            <a:r>
              <a:rPr lang="en-US" baseline="30000" dirty="0"/>
              <a:t>th</a:t>
            </a:r>
            <a:r>
              <a:rPr lang="en-US" dirty="0"/>
              <a:t> century through the work of W.S. Jevons and Alfred Marshall.</a:t>
            </a:r>
          </a:p>
        </p:txBody>
      </p:sp>
    </p:spTree>
    <p:extLst>
      <p:ext uri="{BB962C8B-B14F-4D97-AF65-F5344CB8AC3E}">
        <p14:creationId xmlns:p14="http://schemas.microsoft.com/office/powerpoint/2010/main" val="2751347360"/>
      </p:ext>
    </p:extLst>
  </p:cSld>
  <p:clrMapOvr>
    <a:masterClrMapping/>
  </p:clrMapOvr>
  <mc:AlternateContent xmlns:mc="http://schemas.openxmlformats.org/markup-compatibility/2006">
    <mc:Choice xmlns:p14="http://schemas.microsoft.com/office/powerpoint/2010/main" Requires="p14">
      <p:transition spd="slow" p14:dur="2000" advTm="196882"/>
    </mc:Choice>
    <mc:Fallback>
      <p:transition spd="slow" advTm="19688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Johann Heinrich von </a:t>
            </a:r>
            <a:r>
              <a:rPr lang="en-US" dirty="0" err="1"/>
              <a:t>Thünen</a:t>
            </a:r>
            <a:r>
              <a:rPr lang="en-US" dirty="0"/>
              <a:t> (1783-1850)</a:t>
            </a:r>
          </a:p>
        </p:txBody>
      </p:sp>
      <p:sp>
        <p:nvSpPr>
          <p:cNvPr id="3" name="Content Placeholder 2"/>
          <p:cNvSpPr>
            <a:spLocks noGrp="1"/>
          </p:cNvSpPr>
          <p:nvPr>
            <p:ph sz="quarter" idx="1"/>
          </p:nvPr>
        </p:nvSpPr>
        <p:spPr>
          <a:xfrm>
            <a:off x="301752" y="1145286"/>
            <a:ext cx="7013448" cy="3636264"/>
          </a:xfrm>
        </p:spPr>
        <p:txBody>
          <a:bodyPr>
            <a:normAutofit fontScale="85000" lnSpcReduction="10000"/>
          </a:bodyPr>
          <a:lstStyle/>
          <a:p>
            <a:r>
              <a:rPr lang="en-US" dirty="0"/>
              <a:t>Born to a landed family in Mecklenburg (northeast) Germany, he attended an agricultural college and spent two semesters at the University of Göttingen. Farmed most of the year, but wrote books in the winter. Later, Marshall would say he loved </a:t>
            </a:r>
            <a:r>
              <a:rPr lang="en-US" dirty="0" err="1"/>
              <a:t>Thünen’s</a:t>
            </a:r>
            <a:r>
              <a:rPr lang="en-US" dirty="0"/>
              <a:t> work “above my other masters,” and Schumpeter would declare him to be a better theorist in his time than Ricardo. Still, his work was poorly understood during his life and initially reached a small audience. Unlike Ricardo, was not aimed at changing public policy.</a:t>
            </a:r>
          </a:p>
        </p:txBody>
      </p:sp>
      <p:pic>
        <p:nvPicPr>
          <p:cNvPr id="5" name="Picture 4">
            <a:extLst>
              <a:ext uri="{FF2B5EF4-FFF2-40B4-BE49-F238E27FC236}">
                <a16:creationId xmlns:a16="http://schemas.microsoft.com/office/drawing/2014/main" id="{96328CA5-EB1E-4BD0-B21C-1E620C1EB7D9}"/>
              </a:ext>
            </a:extLst>
          </p:cNvPr>
          <p:cNvPicPr>
            <a:picLocks noChangeAspect="1"/>
          </p:cNvPicPr>
          <p:nvPr/>
        </p:nvPicPr>
        <p:blipFill>
          <a:blip r:embed="rId2"/>
          <a:stretch>
            <a:fillRect/>
          </a:stretch>
        </p:blipFill>
        <p:spPr>
          <a:xfrm>
            <a:off x="7391400" y="1047750"/>
            <a:ext cx="1601285" cy="3790950"/>
          </a:xfrm>
          <a:prstGeom prst="rect">
            <a:avLst/>
          </a:prstGeom>
        </p:spPr>
      </p:pic>
    </p:spTree>
    <p:extLst>
      <p:ext uri="{BB962C8B-B14F-4D97-AF65-F5344CB8AC3E}">
        <p14:creationId xmlns:p14="http://schemas.microsoft.com/office/powerpoint/2010/main" val="1055508893"/>
      </p:ext>
    </p:extLst>
  </p:cSld>
  <p:clrMapOvr>
    <a:masterClrMapping/>
  </p:clrMapOvr>
  <mc:AlternateContent xmlns:mc="http://schemas.openxmlformats.org/markup-compatibility/2006" xmlns:p14="http://schemas.microsoft.com/office/powerpoint/2010/main">
    <mc:Choice Requires="p14">
      <p:transition spd="slow" p14:dur="2000" advTm="196882"/>
    </mc:Choice>
    <mc:Fallback xmlns="">
      <p:transition spd="slow" advTm="1968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Johann Heinrich von </a:t>
            </a:r>
            <a:r>
              <a:rPr lang="en-US" dirty="0" err="1"/>
              <a:t>Thünen</a:t>
            </a:r>
            <a:r>
              <a:rPr lang="en-US" dirty="0"/>
              <a:t> (1783-1850)</a:t>
            </a:r>
          </a:p>
        </p:txBody>
      </p:sp>
      <p:sp>
        <p:nvSpPr>
          <p:cNvPr id="3" name="Content Placeholder 2"/>
          <p:cNvSpPr>
            <a:spLocks noGrp="1"/>
          </p:cNvSpPr>
          <p:nvPr>
            <p:ph sz="quarter" idx="1"/>
          </p:nvPr>
        </p:nvSpPr>
        <p:spPr>
          <a:xfrm>
            <a:off x="301752" y="1145286"/>
            <a:ext cx="8503920" cy="3712464"/>
          </a:xfrm>
        </p:spPr>
        <p:txBody>
          <a:bodyPr>
            <a:normAutofit fontScale="85000" lnSpcReduction="20000"/>
          </a:bodyPr>
          <a:lstStyle/>
          <a:p>
            <a:r>
              <a:rPr lang="en-US" dirty="0"/>
              <a:t>Schumpeter lists these accomplishments:</a:t>
            </a:r>
          </a:p>
          <a:p>
            <a:pPr lvl="1">
              <a:lnSpc>
                <a:spcPct val="120000"/>
              </a:lnSpc>
            </a:pPr>
            <a:r>
              <a:rPr lang="en-US" dirty="0"/>
              <a:t>First to use calculus in economic reasoning</a:t>
            </a:r>
          </a:p>
          <a:p>
            <a:pPr lvl="1">
              <a:lnSpc>
                <a:spcPct val="120000"/>
              </a:lnSpc>
            </a:pPr>
            <a:r>
              <a:rPr lang="en-US" dirty="0"/>
              <a:t>Derived his results from numerical data – Schumpeter says he should be considered a “patron saint of econometrics”</a:t>
            </a:r>
          </a:p>
          <a:p>
            <a:pPr lvl="1">
              <a:lnSpc>
                <a:spcPct val="120000"/>
              </a:lnSpc>
            </a:pPr>
            <a:r>
              <a:rPr lang="en-US" dirty="0"/>
              <a:t>His theory of rent and founding of the economics of location (focus here)</a:t>
            </a:r>
          </a:p>
          <a:p>
            <a:pPr lvl="1">
              <a:lnSpc>
                <a:spcPct val="120000"/>
              </a:lnSpc>
            </a:pPr>
            <a:r>
              <a:rPr lang="en-US" dirty="0"/>
              <a:t>Second after Cournot to represent the economy with a </a:t>
            </a:r>
            <a:r>
              <a:rPr lang="en-US" i="1" dirty="0"/>
              <a:t>system</a:t>
            </a:r>
            <a:r>
              <a:rPr lang="en-US" dirty="0"/>
              <a:t> of equations.</a:t>
            </a:r>
          </a:p>
          <a:p>
            <a:pPr lvl="1">
              <a:lnSpc>
                <a:spcPct val="120000"/>
              </a:lnSpc>
            </a:pPr>
            <a:r>
              <a:rPr lang="en-US" dirty="0"/>
              <a:t>Introduced explicitly the idea of a steady state in economics – a long-run equilibrium.</a:t>
            </a:r>
          </a:p>
          <a:p>
            <a:pPr lvl="1">
              <a:lnSpc>
                <a:spcPct val="120000"/>
              </a:lnSpc>
            </a:pPr>
            <a:r>
              <a:rPr lang="en-US" dirty="0"/>
              <a:t>Developed a marginal productivity theory of income distribution, setting wages and interest rates.</a:t>
            </a:r>
          </a:p>
        </p:txBody>
      </p:sp>
    </p:spTree>
    <p:extLst>
      <p:ext uri="{BB962C8B-B14F-4D97-AF65-F5344CB8AC3E}">
        <p14:creationId xmlns:p14="http://schemas.microsoft.com/office/powerpoint/2010/main" val="928978797"/>
      </p:ext>
    </p:extLst>
  </p:cSld>
  <p:clrMapOvr>
    <a:masterClrMapping/>
  </p:clrMapOvr>
  <mc:AlternateContent xmlns:mc="http://schemas.openxmlformats.org/markup-compatibility/2006">
    <mc:Choice xmlns:p14="http://schemas.microsoft.com/office/powerpoint/2010/main" Requires="p14">
      <p:transition spd="slow" p14:dur="2000" advTm="196882"/>
    </mc:Choice>
    <mc:Fallback>
      <p:transition spd="slow" advTm="19688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Isolated State</a:t>
            </a:r>
          </a:p>
        </p:txBody>
      </p:sp>
      <p:sp>
        <p:nvSpPr>
          <p:cNvPr id="3" name="Content Placeholder 2"/>
          <p:cNvSpPr>
            <a:spLocks noGrp="1"/>
          </p:cNvSpPr>
          <p:nvPr>
            <p:ph sz="quarter" idx="1"/>
          </p:nvPr>
        </p:nvSpPr>
        <p:spPr>
          <a:xfrm>
            <a:off x="301752" y="1145286"/>
            <a:ext cx="8503920" cy="3712464"/>
          </a:xfrm>
        </p:spPr>
        <p:txBody>
          <a:bodyPr>
            <a:normAutofit fontScale="85000" lnSpcReduction="20000"/>
          </a:bodyPr>
          <a:lstStyle/>
          <a:p>
            <a:r>
              <a:rPr lang="en-US" dirty="0"/>
              <a:t>In the first volume of his book, </a:t>
            </a:r>
            <a:r>
              <a:rPr lang="en-US" i="1" dirty="0"/>
              <a:t>The Isolated State</a:t>
            </a:r>
            <a:r>
              <a:rPr lang="en-US" dirty="0"/>
              <a:t>, published in 1826, </a:t>
            </a:r>
            <a:r>
              <a:rPr lang="en-US" dirty="0" err="1"/>
              <a:t>Thünen</a:t>
            </a:r>
            <a:r>
              <a:rPr lang="en-US" dirty="0"/>
              <a:t> developed a theory of economic geography/location and rent, based on several strong simplifying assumptions:</a:t>
            </a:r>
          </a:p>
          <a:p>
            <a:pPr lvl="1"/>
            <a:r>
              <a:rPr lang="en-US" dirty="0"/>
              <a:t>A town is located in the center of a vast plane of land. </a:t>
            </a:r>
          </a:p>
          <a:p>
            <a:pPr lvl="1"/>
            <a:r>
              <a:rPr lang="en-US" dirty="0"/>
              <a:t>The town does not trade with other towns – all products come from the surrounding land, and are not exported.</a:t>
            </a:r>
          </a:p>
          <a:p>
            <a:pPr lvl="1"/>
            <a:r>
              <a:rPr lang="en-US" dirty="0"/>
              <a:t>All of the land has equal/uniform fertility (unlike Ricardo)</a:t>
            </a:r>
          </a:p>
          <a:p>
            <a:pPr lvl="1"/>
            <a:r>
              <a:rPr lang="en-US" dirty="0"/>
              <a:t>There are no roads or streams that make one acre of land more desirable than another – transportation with overland carts and watering with rain.</a:t>
            </a:r>
          </a:p>
          <a:p>
            <a:pPr lvl="1"/>
            <a:r>
              <a:rPr lang="en-US" dirty="0"/>
              <a:t>So the ONLY thing that makes one acre of land different from another is its proximity to the population center – the market.</a:t>
            </a:r>
          </a:p>
        </p:txBody>
      </p:sp>
    </p:spTree>
    <p:extLst>
      <p:ext uri="{BB962C8B-B14F-4D97-AF65-F5344CB8AC3E}">
        <p14:creationId xmlns:p14="http://schemas.microsoft.com/office/powerpoint/2010/main" val="1094413423"/>
      </p:ext>
    </p:extLst>
  </p:cSld>
  <p:clrMapOvr>
    <a:masterClrMapping/>
  </p:clrMapOvr>
  <mc:AlternateContent xmlns:mc="http://schemas.openxmlformats.org/markup-compatibility/2006">
    <mc:Choice xmlns:p14="http://schemas.microsoft.com/office/powerpoint/2010/main" Requires="p14">
      <p:transition spd="slow" p14:dur="2000" advTm="196882"/>
    </mc:Choice>
    <mc:Fallback>
      <p:transition spd="slow" advTm="19688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Isolated State</a:t>
            </a:r>
          </a:p>
        </p:txBody>
      </p:sp>
      <p:sp>
        <p:nvSpPr>
          <p:cNvPr id="3" name="Content Placeholder 2"/>
          <p:cNvSpPr>
            <a:spLocks noGrp="1"/>
          </p:cNvSpPr>
          <p:nvPr>
            <p:ph sz="quarter" idx="1"/>
          </p:nvPr>
        </p:nvSpPr>
        <p:spPr>
          <a:xfrm>
            <a:off x="301752" y="1145286"/>
            <a:ext cx="8503920" cy="3712464"/>
          </a:xfrm>
        </p:spPr>
        <p:txBody>
          <a:bodyPr>
            <a:normAutofit fontScale="92500" lnSpcReduction="20000"/>
          </a:bodyPr>
          <a:lstStyle/>
          <a:p>
            <a:r>
              <a:rPr lang="en-US" dirty="0"/>
              <a:t>An acre of land will be used by the sector of the economy that is willing/able to pay the highest rent for it, where:</a:t>
            </a:r>
          </a:p>
          <a:p>
            <a:pPr marL="0" indent="0" algn="ctr">
              <a:buNone/>
            </a:pPr>
            <a:r>
              <a:rPr lang="en-US" dirty="0" err="1"/>
              <a:t>R</a:t>
            </a:r>
            <a:r>
              <a:rPr lang="en-US" baseline="-25000" dirty="0" err="1"/>
              <a:t>ij</a:t>
            </a:r>
            <a:r>
              <a:rPr lang="en-US" dirty="0"/>
              <a:t> = (P</a:t>
            </a:r>
            <a:r>
              <a:rPr lang="en-US" baseline="-25000" dirty="0"/>
              <a:t>i</a:t>
            </a:r>
            <a:r>
              <a:rPr lang="en-US" dirty="0"/>
              <a:t> – C</a:t>
            </a:r>
            <a:r>
              <a:rPr lang="en-US" baseline="-25000" dirty="0"/>
              <a:t>i</a:t>
            </a:r>
            <a:r>
              <a:rPr lang="en-US" dirty="0"/>
              <a:t>)Q</a:t>
            </a:r>
            <a:r>
              <a:rPr lang="en-US" baseline="-25000" dirty="0"/>
              <a:t>i</a:t>
            </a:r>
            <a:r>
              <a:rPr lang="en-US" dirty="0"/>
              <a:t> – </a:t>
            </a:r>
            <a:r>
              <a:rPr lang="en-US" dirty="0" err="1"/>
              <a:t>F</a:t>
            </a:r>
            <a:r>
              <a:rPr lang="en-US" baseline="-25000" dirty="0" err="1"/>
              <a:t>i</a:t>
            </a:r>
            <a:r>
              <a:rPr lang="en-US" dirty="0" err="1"/>
              <a:t>Q</a:t>
            </a:r>
            <a:r>
              <a:rPr lang="en-US" baseline="-25000" dirty="0" err="1"/>
              <a:t>i</a:t>
            </a:r>
            <a:r>
              <a:rPr lang="en-US" dirty="0" err="1"/>
              <a:t>D</a:t>
            </a:r>
            <a:r>
              <a:rPr lang="en-US" baseline="-25000" dirty="0" err="1"/>
              <a:t>j</a:t>
            </a:r>
            <a:endParaRPr lang="en-US" baseline="-25000" dirty="0"/>
          </a:p>
          <a:p>
            <a:pPr marL="0" indent="0">
              <a:buNone/>
            </a:pPr>
            <a:r>
              <a:rPr lang="en-US" dirty="0" err="1"/>
              <a:t>R</a:t>
            </a:r>
            <a:r>
              <a:rPr lang="en-US" baseline="-25000" dirty="0" err="1"/>
              <a:t>ij</a:t>
            </a:r>
            <a:r>
              <a:rPr lang="en-US" baseline="-25000" dirty="0"/>
              <a:t> </a:t>
            </a:r>
            <a:r>
              <a:rPr lang="en-US" dirty="0"/>
              <a:t>= Willingness/ability of product </a:t>
            </a:r>
            <a:r>
              <a:rPr lang="en-US" dirty="0" err="1"/>
              <a:t>i</a:t>
            </a:r>
            <a:r>
              <a:rPr lang="en-US" dirty="0"/>
              <a:t> to pay rent on acre j.</a:t>
            </a:r>
          </a:p>
          <a:p>
            <a:pPr marL="0" indent="0">
              <a:buNone/>
            </a:pPr>
            <a:r>
              <a:rPr lang="en-US" dirty="0"/>
              <a:t>P</a:t>
            </a:r>
            <a:r>
              <a:rPr lang="en-US" baseline="-25000" dirty="0"/>
              <a:t>i</a:t>
            </a:r>
            <a:r>
              <a:rPr lang="en-US" dirty="0"/>
              <a:t> and C</a:t>
            </a:r>
            <a:r>
              <a:rPr lang="en-US" baseline="-25000" dirty="0"/>
              <a:t>i </a:t>
            </a:r>
            <a:r>
              <a:rPr lang="en-US" dirty="0"/>
              <a:t>= Selling price and unit cost (including normal profit) of producing product </a:t>
            </a:r>
            <a:r>
              <a:rPr lang="en-US" dirty="0" err="1"/>
              <a:t>i</a:t>
            </a:r>
            <a:r>
              <a:rPr lang="en-US" dirty="0"/>
              <a:t> </a:t>
            </a:r>
          </a:p>
          <a:p>
            <a:pPr marL="0" indent="0">
              <a:buNone/>
            </a:pPr>
            <a:r>
              <a:rPr lang="en-US" dirty="0"/>
              <a:t>Q</a:t>
            </a:r>
            <a:r>
              <a:rPr lang="en-US" baseline="-25000" dirty="0"/>
              <a:t>i</a:t>
            </a:r>
            <a:r>
              <a:rPr lang="en-US" dirty="0"/>
              <a:t> = Quantity (tons) of product </a:t>
            </a:r>
            <a:r>
              <a:rPr lang="en-US" dirty="0" err="1"/>
              <a:t>i</a:t>
            </a:r>
            <a:r>
              <a:rPr lang="en-US" dirty="0"/>
              <a:t> that be produced on an acre of land in a month</a:t>
            </a:r>
          </a:p>
          <a:p>
            <a:pPr marL="0" indent="0">
              <a:buNone/>
            </a:pPr>
            <a:r>
              <a:rPr lang="en-US" dirty="0"/>
              <a:t>F</a:t>
            </a:r>
            <a:r>
              <a:rPr lang="en-US" baseline="-25000" dirty="0"/>
              <a:t>i</a:t>
            </a:r>
            <a:r>
              <a:rPr lang="en-US" dirty="0"/>
              <a:t> = Freight rate ($/ton/mile) for product I</a:t>
            </a:r>
          </a:p>
          <a:p>
            <a:pPr marL="0" indent="0">
              <a:buNone/>
            </a:pPr>
            <a:r>
              <a:rPr lang="en-US" dirty="0" err="1"/>
              <a:t>D</a:t>
            </a:r>
            <a:r>
              <a:rPr lang="en-US" baseline="-25000" dirty="0" err="1"/>
              <a:t>j</a:t>
            </a:r>
            <a:r>
              <a:rPr lang="en-US" dirty="0"/>
              <a:t> = Distance of acre j from the population center.</a:t>
            </a:r>
          </a:p>
        </p:txBody>
      </p:sp>
    </p:spTree>
    <p:extLst>
      <p:ext uri="{BB962C8B-B14F-4D97-AF65-F5344CB8AC3E}">
        <p14:creationId xmlns:p14="http://schemas.microsoft.com/office/powerpoint/2010/main" val="104746663"/>
      </p:ext>
    </p:extLst>
  </p:cSld>
  <p:clrMapOvr>
    <a:masterClrMapping/>
  </p:clrMapOvr>
  <mc:AlternateContent xmlns:mc="http://schemas.openxmlformats.org/markup-compatibility/2006">
    <mc:Choice xmlns:p14="http://schemas.microsoft.com/office/powerpoint/2010/main" Requires="p14">
      <p:transition spd="slow" p14:dur="2000" advTm="196882"/>
    </mc:Choice>
    <mc:Fallback>
      <p:transition spd="slow" advTm="19688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Isolated State</a:t>
            </a:r>
          </a:p>
        </p:txBody>
      </p:sp>
      <p:sp>
        <p:nvSpPr>
          <p:cNvPr id="3" name="Content Placeholder 2"/>
          <p:cNvSpPr>
            <a:spLocks noGrp="1"/>
          </p:cNvSpPr>
          <p:nvPr>
            <p:ph sz="quarter" idx="1"/>
          </p:nvPr>
        </p:nvSpPr>
        <p:spPr>
          <a:xfrm>
            <a:off x="301752" y="1145286"/>
            <a:ext cx="8503920" cy="3712464"/>
          </a:xfrm>
        </p:spPr>
        <p:txBody>
          <a:bodyPr>
            <a:normAutofit fontScale="92500" lnSpcReduction="20000"/>
          </a:bodyPr>
          <a:lstStyle/>
          <a:p>
            <a:pPr marL="0" indent="0">
              <a:buNone/>
            </a:pPr>
            <a:r>
              <a:rPr lang="en-US" dirty="0"/>
              <a:t>If P</a:t>
            </a:r>
            <a:r>
              <a:rPr lang="en-US" baseline="-25000" dirty="0"/>
              <a:t>i</a:t>
            </a:r>
            <a:r>
              <a:rPr lang="en-US" dirty="0"/>
              <a:t>, C</a:t>
            </a:r>
            <a:r>
              <a:rPr lang="en-US" baseline="-25000" dirty="0"/>
              <a:t>i</a:t>
            </a:r>
            <a:r>
              <a:rPr lang="en-US" dirty="0"/>
              <a:t>, Q</a:t>
            </a:r>
            <a:r>
              <a:rPr lang="en-US" baseline="-25000" dirty="0"/>
              <a:t>i</a:t>
            </a:r>
            <a:r>
              <a:rPr lang="en-US" dirty="0"/>
              <a:t>, and F</a:t>
            </a:r>
            <a:r>
              <a:rPr lang="en-US" baseline="-25000" dirty="0"/>
              <a:t>i  </a:t>
            </a:r>
            <a:r>
              <a:rPr lang="en-US" dirty="0"/>
              <a:t>are all known constants, then the rent formula becomes a linear equation with </a:t>
            </a:r>
            <a:r>
              <a:rPr lang="en-US" dirty="0" err="1"/>
              <a:t>R</a:t>
            </a:r>
            <a:r>
              <a:rPr lang="en-US" baseline="-25000" dirty="0" err="1"/>
              <a:t>ij</a:t>
            </a:r>
            <a:r>
              <a:rPr lang="en-US" dirty="0"/>
              <a:t> as the dependent variable and </a:t>
            </a:r>
            <a:r>
              <a:rPr lang="en-US" dirty="0" err="1"/>
              <a:t>D</a:t>
            </a:r>
            <a:r>
              <a:rPr lang="en-US" baseline="-25000" dirty="0" err="1"/>
              <a:t>j</a:t>
            </a:r>
            <a:r>
              <a:rPr lang="en-US" dirty="0"/>
              <a:t> as the independent variable</a:t>
            </a:r>
          </a:p>
          <a:p>
            <a:pPr marL="0" indent="0" algn="ctr">
              <a:buNone/>
            </a:pPr>
            <a:r>
              <a:rPr lang="en-US" dirty="0" err="1"/>
              <a:t>R</a:t>
            </a:r>
            <a:r>
              <a:rPr lang="en-US" baseline="-25000" dirty="0" err="1"/>
              <a:t>ij</a:t>
            </a:r>
            <a:r>
              <a:rPr lang="en-US" dirty="0"/>
              <a:t>  = (P</a:t>
            </a:r>
            <a:r>
              <a:rPr lang="en-US" baseline="-25000" dirty="0"/>
              <a:t>i</a:t>
            </a:r>
            <a:r>
              <a:rPr lang="en-US" dirty="0"/>
              <a:t> – C</a:t>
            </a:r>
            <a:r>
              <a:rPr lang="en-US" baseline="-25000" dirty="0"/>
              <a:t>i</a:t>
            </a:r>
            <a:r>
              <a:rPr lang="en-US" dirty="0"/>
              <a:t>)Q</a:t>
            </a:r>
            <a:r>
              <a:rPr lang="en-US" baseline="-25000" dirty="0"/>
              <a:t>i</a:t>
            </a:r>
            <a:r>
              <a:rPr lang="en-US" dirty="0"/>
              <a:t> – </a:t>
            </a:r>
            <a:r>
              <a:rPr lang="en-US" dirty="0" err="1"/>
              <a:t>F</a:t>
            </a:r>
            <a:r>
              <a:rPr lang="en-US" baseline="-25000" dirty="0" err="1"/>
              <a:t>i</a:t>
            </a:r>
            <a:r>
              <a:rPr lang="en-US" dirty="0" err="1"/>
              <a:t>Q</a:t>
            </a:r>
            <a:r>
              <a:rPr lang="en-US" baseline="-25000" dirty="0" err="1"/>
              <a:t>i</a:t>
            </a:r>
            <a:r>
              <a:rPr lang="en-US" baseline="-25000" dirty="0"/>
              <a:t>    </a:t>
            </a:r>
            <a:r>
              <a:rPr lang="en-US" dirty="0" err="1"/>
              <a:t>D</a:t>
            </a:r>
            <a:r>
              <a:rPr lang="en-US" baseline="-25000" dirty="0" err="1"/>
              <a:t>j</a:t>
            </a:r>
            <a:br>
              <a:rPr lang="en-US" baseline="-25000" dirty="0"/>
            </a:br>
            <a:r>
              <a:rPr lang="en-US" dirty="0" err="1"/>
              <a:t>R</a:t>
            </a:r>
            <a:r>
              <a:rPr lang="en-US" baseline="-25000" dirty="0" err="1"/>
              <a:t>ij</a:t>
            </a:r>
            <a:r>
              <a:rPr lang="en-US" dirty="0"/>
              <a:t> =   intercept   – slope</a:t>
            </a:r>
            <a:r>
              <a:rPr lang="en-US" baseline="-25000" dirty="0"/>
              <a:t>  </a:t>
            </a:r>
            <a:r>
              <a:rPr lang="en-US" dirty="0" err="1"/>
              <a:t>D</a:t>
            </a:r>
            <a:r>
              <a:rPr lang="en-US" baseline="-25000" dirty="0" err="1"/>
              <a:t>j</a:t>
            </a:r>
            <a:endParaRPr lang="en-US" baseline="-25000" dirty="0"/>
          </a:p>
          <a:p>
            <a:pPr marL="0" indent="0">
              <a:buNone/>
            </a:pPr>
            <a:r>
              <a:rPr lang="en-US" dirty="0"/>
              <a:t>The intercept term will be larger for products that can generate a lot of profits on an acre of land, and the negative slope will be steeper for products that are expensive to transport, either because they are heavy (steel) and/or have high freight rates (milk, for example, needs refrigeration).</a:t>
            </a:r>
          </a:p>
          <a:p>
            <a:pPr marL="0" indent="0">
              <a:buNone/>
            </a:pPr>
            <a:endParaRPr lang="en-US" dirty="0"/>
          </a:p>
        </p:txBody>
      </p:sp>
    </p:spTree>
    <p:extLst>
      <p:ext uri="{BB962C8B-B14F-4D97-AF65-F5344CB8AC3E}">
        <p14:creationId xmlns:p14="http://schemas.microsoft.com/office/powerpoint/2010/main" val="738341129"/>
      </p:ext>
    </p:extLst>
  </p:cSld>
  <p:clrMapOvr>
    <a:masterClrMapping/>
  </p:clrMapOvr>
  <mc:AlternateContent xmlns:mc="http://schemas.openxmlformats.org/markup-compatibility/2006">
    <mc:Choice xmlns:p14="http://schemas.microsoft.com/office/powerpoint/2010/main" Requires="p14">
      <p:transition spd="slow" p14:dur="2000" advTm="196882"/>
    </mc:Choice>
    <mc:Fallback>
      <p:transition spd="slow" advTm="19688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Isolated State</a:t>
            </a:r>
          </a:p>
        </p:txBody>
      </p:sp>
      <p:cxnSp>
        <p:nvCxnSpPr>
          <p:cNvPr id="9" name="Straight Connector 8">
            <a:extLst>
              <a:ext uri="{FF2B5EF4-FFF2-40B4-BE49-F238E27FC236}">
                <a16:creationId xmlns:a16="http://schemas.microsoft.com/office/drawing/2014/main" id="{623F7989-1BED-4A6F-AA0B-5E65B7722FEE}"/>
              </a:ext>
            </a:extLst>
          </p:cNvPr>
          <p:cNvCxnSpPr/>
          <p:nvPr/>
        </p:nvCxnSpPr>
        <p:spPr>
          <a:xfrm>
            <a:off x="1524000" y="1428750"/>
            <a:ext cx="0" cy="3048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1E87B3-C914-44ED-972C-23C0184BB8B0}"/>
              </a:ext>
            </a:extLst>
          </p:cNvPr>
          <p:cNvCxnSpPr/>
          <p:nvPr/>
        </p:nvCxnSpPr>
        <p:spPr>
          <a:xfrm>
            <a:off x="1524000" y="4476750"/>
            <a:ext cx="533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EB9B9EB-BFA5-4564-85F6-C4458015503E}"/>
              </a:ext>
            </a:extLst>
          </p:cNvPr>
          <p:cNvSpPr txBox="1"/>
          <p:nvPr/>
        </p:nvSpPr>
        <p:spPr>
          <a:xfrm>
            <a:off x="6858000" y="4324350"/>
            <a:ext cx="114646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Distance</a:t>
            </a:r>
          </a:p>
        </p:txBody>
      </p:sp>
      <p:sp>
        <p:nvSpPr>
          <p:cNvPr id="16" name="TextBox 15">
            <a:extLst>
              <a:ext uri="{FF2B5EF4-FFF2-40B4-BE49-F238E27FC236}">
                <a16:creationId xmlns:a16="http://schemas.microsoft.com/office/drawing/2014/main" id="{64A75943-B37F-467A-BAEA-34B00B0DC1F1}"/>
              </a:ext>
            </a:extLst>
          </p:cNvPr>
          <p:cNvSpPr txBox="1"/>
          <p:nvPr/>
        </p:nvSpPr>
        <p:spPr>
          <a:xfrm>
            <a:off x="1167854" y="1177815"/>
            <a:ext cx="37061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R</a:t>
            </a:r>
          </a:p>
        </p:txBody>
      </p:sp>
      <p:cxnSp>
        <p:nvCxnSpPr>
          <p:cNvPr id="18" name="Straight Connector 17">
            <a:extLst>
              <a:ext uri="{FF2B5EF4-FFF2-40B4-BE49-F238E27FC236}">
                <a16:creationId xmlns:a16="http://schemas.microsoft.com/office/drawing/2014/main" id="{5BBB1B4C-313D-4D1A-A29A-F170CB19C6E1}"/>
              </a:ext>
            </a:extLst>
          </p:cNvPr>
          <p:cNvCxnSpPr/>
          <p:nvPr/>
        </p:nvCxnSpPr>
        <p:spPr>
          <a:xfrm>
            <a:off x="1524000" y="1733550"/>
            <a:ext cx="1600200" cy="2743200"/>
          </a:xfrm>
          <a:prstGeom prst="line">
            <a:avLst/>
          </a:prstGeom>
          <a:ln w="22225">
            <a:solidFill>
              <a:srgbClr val="F07F0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9A1DE6-E2C2-4B69-BF59-E64B739BBAA8}"/>
              </a:ext>
            </a:extLst>
          </p:cNvPr>
          <p:cNvCxnSpPr/>
          <p:nvPr/>
        </p:nvCxnSpPr>
        <p:spPr>
          <a:xfrm>
            <a:off x="1524000" y="2647950"/>
            <a:ext cx="3048000" cy="1828800"/>
          </a:xfrm>
          <a:prstGeom prst="line">
            <a:avLst/>
          </a:prstGeom>
          <a:ln w="22225">
            <a:solidFill>
              <a:srgbClr val="4EA5D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01F7E2-C5EE-48D0-B889-E27747396E9E}"/>
              </a:ext>
            </a:extLst>
          </p:cNvPr>
          <p:cNvCxnSpPr/>
          <p:nvPr/>
        </p:nvCxnSpPr>
        <p:spPr>
          <a:xfrm>
            <a:off x="1524000" y="3638550"/>
            <a:ext cx="5029200" cy="838200"/>
          </a:xfrm>
          <a:prstGeom prst="line">
            <a:avLst/>
          </a:prstGeom>
          <a:ln w="22225">
            <a:solidFill>
              <a:srgbClr val="8EC18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D569629-D604-4840-B34E-51E7AD50E4B3}"/>
              </a:ext>
            </a:extLst>
          </p:cNvPr>
          <p:cNvSpPr txBox="1"/>
          <p:nvPr/>
        </p:nvSpPr>
        <p:spPr>
          <a:xfrm>
            <a:off x="1698052" y="1885950"/>
            <a:ext cx="655949" cy="369332"/>
          </a:xfrm>
          <a:prstGeom prst="rect">
            <a:avLst/>
          </a:prstGeom>
          <a:noFill/>
        </p:spPr>
        <p:txBody>
          <a:bodyPr wrap="none" rtlCol="0">
            <a:spAutoFit/>
          </a:bodyPr>
          <a:lstStyle/>
          <a:p>
            <a:r>
              <a:rPr lang="en-US" dirty="0">
                <a:solidFill>
                  <a:srgbClr val="F07F09"/>
                </a:solidFill>
              </a:rPr>
              <a:t>Milk</a:t>
            </a:r>
          </a:p>
        </p:txBody>
      </p:sp>
      <p:sp>
        <p:nvSpPr>
          <p:cNvPr id="24" name="TextBox 23">
            <a:extLst>
              <a:ext uri="{FF2B5EF4-FFF2-40B4-BE49-F238E27FC236}">
                <a16:creationId xmlns:a16="http://schemas.microsoft.com/office/drawing/2014/main" id="{C78DE02C-52AA-44DB-8F01-A7CD0E624EE2}"/>
              </a:ext>
            </a:extLst>
          </p:cNvPr>
          <p:cNvSpPr txBox="1"/>
          <p:nvPr/>
        </p:nvSpPr>
        <p:spPr>
          <a:xfrm>
            <a:off x="2548565" y="3072884"/>
            <a:ext cx="1058303" cy="369332"/>
          </a:xfrm>
          <a:prstGeom prst="rect">
            <a:avLst/>
          </a:prstGeom>
          <a:noFill/>
        </p:spPr>
        <p:txBody>
          <a:bodyPr wrap="none" rtlCol="0">
            <a:spAutoFit/>
          </a:bodyPr>
          <a:lstStyle/>
          <a:p>
            <a:r>
              <a:rPr lang="en-US" dirty="0">
                <a:solidFill>
                  <a:srgbClr val="4EA5D8"/>
                </a:solidFill>
              </a:rPr>
              <a:t>Clothing</a:t>
            </a:r>
          </a:p>
        </p:txBody>
      </p:sp>
      <p:sp>
        <p:nvSpPr>
          <p:cNvPr id="25" name="TextBox 24">
            <a:extLst>
              <a:ext uri="{FF2B5EF4-FFF2-40B4-BE49-F238E27FC236}">
                <a16:creationId xmlns:a16="http://schemas.microsoft.com/office/drawing/2014/main" id="{C0D2A7B5-4AE4-474E-9BF2-7AB6038BDB40}"/>
              </a:ext>
            </a:extLst>
          </p:cNvPr>
          <p:cNvSpPr txBox="1"/>
          <p:nvPr/>
        </p:nvSpPr>
        <p:spPr>
          <a:xfrm>
            <a:off x="4876800" y="3922753"/>
            <a:ext cx="853119" cy="369332"/>
          </a:xfrm>
          <a:prstGeom prst="rect">
            <a:avLst/>
          </a:prstGeom>
          <a:noFill/>
        </p:spPr>
        <p:txBody>
          <a:bodyPr wrap="none" rtlCol="0">
            <a:spAutoFit/>
          </a:bodyPr>
          <a:lstStyle/>
          <a:p>
            <a:r>
              <a:rPr lang="en-US" dirty="0">
                <a:solidFill>
                  <a:srgbClr val="68AC58"/>
                </a:solidFill>
              </a:rPr>
              <a:t>Wheat</a:t>
            </a:r>
          </a:p>
        </p:txBody>
      </p:sp>
      <p:cxnSp>
        <p:nvCxnSpPr>
          <p:cNvPr id="27" name="Straight Connector 26">
            <a:extLst>
              <a:ext uri="{FF2B5EF4-FFF2-40B4-BE49-F238E27FC236}">
                <a16:creationId xmlns:a16="http://schemas.microsoft.com/office/drawing/2014/main" id="{B0A1AB33-06C5-4EC9-97C1-C069C2663404}"/>
              </a:ext>
            </a:extLst>
          </p:cNvPr>
          <p:cNvCxnSpPr/>
          <p:nvPr/>
        </p:nvCxnSpPr>
        <p:spPr>
          <a:xfrm>
            <a:off x="2324100" y="3105150"/>
            <a:ext cx="0" cy="137160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F938BF9-D78B-4E02-B8F7-2318BE71E0EF}"/>
              </a:ext>
            </a:extLst>
          </p:cNvPr>
          <p:cNvCxnSpPr/>
          <p:nvPr/>
        </p:nvCxnSpPr>
        <p:spPr>
          <a:xfrm>
            <a:off x="3810000" y="4019550"/>
            <a:ext cx="0" cy="45720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40C9D14-A232-402C-A050-D0863E1AD966}"/>
              </a:ext>
            </a:extLst>
          </p:cNvPr>
          <p:cNvSpPr txBox="1"/>
          <p:nvPr/>
        </p:nvSpPr>
        <p:spPr>
          <a:xfrm>
            <a:off x="2124366" y="4444484"/>
            <a:ext cx="399468" cy="369332"/>
          </a:xfrm>
          <a:prstGeom prst="rect">
            <a:avLst/>
          </a:prstGeom>
          <a:noFill/>
        </p:spPr>
        <p:txBody>
          <a:bodyPr wrap="none" rtlCol="0">
            <a:spAutoFit/>
          </a:bodyPr>
          <a:lstStyle/>
          <a:p>
            <a:r>
              <a:rPr lang="en-US" dirty="0"/>
              <a:t>M</a:t>
            </a:r>
          </a:p>
        </p:txBody>
      </p:sp>
      <p:sp>
        <p:nvSpPr>
          <p:cNvPr id="31" name="TextBox 30">
            <a:extLst>
              <a:ext uri="{FF2B5EF4-FFF2-40B4-BE49-F238E27FC236}">
                <a16:creationId xmlns:a16="http://schemas.microsoft.com/office/drawing/2014/main" id="{E974D61E-6AED-4520-A795-15C142C9C71C}"/>
              </a:ext>
            </a:extLst>
          </p:cNvPr>
          <p:cNvSpPr txBox="1"/>
          <p:nvPr/>
        </p:nvSpPr>
        <p:spPr>
          <a:xfrm>
            <a:off x="3643929" y="4444484"/>
            <a:ext cx="332142" cy="369332"/>
          </a:xfrm>
          <a:prstGeom prst="rect">
            <a:avLst/>
          </a:prstGeom>
          <a:noFill/>
        </p:spPr>
        <p:txBody>
          <a:bodyPr wrap="none" rtlCol="0">
            <a:spAutoFit/>
          </a:bodyPr>
          <a:lstStyle/>
          <a:p>
            <a:r>
              <a:rPr lang="en-US" dirty="0"/>
              <a:t>C</a:t>
            </a:r>
          </a:p>
        </p:txBody>
      </p:sp>
      <p:sp>
        <p:nvSpPr>
          <p:cNvPr id="32" name="TextBox 31">
            <a:extLst>
              <a:ext uri="{FF2B5EF4-FFF2-40B4-BE49-F238E27FC236}">
                <a16:creationId xmlns:a16="http://schemas.microsoft.com/office/drawing/2014/main" id="{2105DDDB-D3F1-4B1D-AE14-5133A4758808}"/>
              </a:ext>
            </a:extLst>
          </p:cNvPr>
          <p:cNvSpPr txBox="1"/>
          <p:nvPr/>
        </p:nvSpPr>
        <p:spPr>
          <a:xfrm>
            <a:off x="6388090" y="4444484"/>
            <a:ext cx="409086" cy="369332"/>
          </a:xfrm>
          <a:prstGeom prst="rect">
            <a:avLst/>
          </a:prstGeom>
          <a:noFill/>
        </p:spPr>
        <p:txBody>
          <a:bodyPr wrap="none" rtlCol="0">
            <a:spAutoFit/>
          </a:bodyPr>
          <a:lstStyle/>
          <a:p>
            <a:r>
              <a:rPr lang="en-US" dirty="0"/>
              <a:t>W</a:t>
            </a:r>
          </a:p>
        </p:txBody>
      </p:sp>
    </p:spTree>
    <p:extLst>
      <p:ext uri="{BB962C8B-B14F-4D97-AF65-F5344CB8AC3E}">
        <p14:creationId xmlns:p14="http://schemas.microsoft.com/office/powerpoint/2010/main" val="2792347363"/>
      </p:ext>
    </p:extLst>
  </p:cSld>
  <p:clrMapOvr>
    <a:masterClrMapping/>
  </p:clrMapOvr>
  <mc:AlternateContent xmlns:mc="http://schemas.openxmlformats.org/markup-compatibility/2006">
    <mc:Choice xmlns:p14="http://schemas.microsoft.com/office/powerpoint/2010/main" Requires="p14">
      <p:transition spd="slow" p14:dur="2000" advTm="196882"/>
    </mc:Choice>
    <mc:Fallback>
      <p:transition spd="slow" advTm="19688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Isolated State</a:t>
            </a:r>
          </a:p>
        </p:txBody>
      </p:sp>
      <p:sp>
        <p:nvSpPr>
          <p:cNvPr id="3" name="TextBox 2">
            <a:extLst>
              <a:ext uri="{FF2B5EF4-FFF2-40B4-BE49-F238E27FC236}">
                <a16:creationId xmlns:a16="http://schemas.microsoft.com/office/drawing/2014/main" id="{351B37C4-D100-4720-9FE6-EA97EC32527E}"/>
              </a:ext>
            </a:extLst>
          </p:cNvPr>
          <p:cNvSpPr txBox="1"/>
          <p:nvPr/>
        </p:nvSpPr>
        <p:spPr>
          <a:xfrm>
            <a:off x="4343400" y="2800350"/>
            <a:ext cx="357790" cy="369332"/>
          </a:xfrm>
          <a:prstGeom prst="rect">
            <a:avLst/>
          </a:prstGeom>
          <a:noFill/>
        </p:spPr>
        <p:txBody>
          <a:bodyPr wrap="none" rtlCol="0">
            <a:spAutoFit/>
          </a:bodyPr>
          <a:lstStyle/>
          <a:p>
            <a:r>
              <a:rPr lang="en-US" dirty="0">
                <a:sym typeface="Wingdings" panose="05000000000000000000" pitchFamily="2" charset="2"/>
              </a:rPr>
              <a:t></a:t>
            </a:r>
            <a:endParaRPr lang="en-US" dirty="0"/>
          </a:p>
        </p:txBody>
      </p:sp>
      <p:sp>
        <p:nvSpPr>
          <p:cNvPr id="4" name="Oval 3">
            <a:extLst>
              <a:ext uri="{FF2B5EF4-FFF2-40B4-BE49-F238E27FC236}">
                <a16:creationId xmlns:a16="http://schemas.microsoft.com/office/drawing/2014/main" id="{DB2AD4F5-2654-42D2-AB46-8476A6680DD1}"/>
              </a:ext>
            </a:extLst>
          </p:cNvPr>
          <p:cNvSpPr/>
          <p:nvPr/>
        </p:nvSpPr>
        <p:spPr>
          <a:xfrm>
            <a:off x="4065095" y="2495550"/>
            <a:ext cx="914400" cy="914400"/>
          </a:xfrm>
          <a:prstGeom prst="ellipse">
            <a:avLst/>
          </a:prstGeom>
          <a:noFill/>
          <a:ln w="19050">
            <a:solidFill>
              <a:srgbClr val="F07F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C2BE8D3-ECDC-4038-A214-EE9AFEAC2B93}"/>
              </a:ext>
            </a:extLst>
          </p:cNvPr>
          <p:cNvSpPr/>
          <p:nvPr/>
        </p:nvSpPr>
        <p:spPr>
          <a:xfrm>
            <a:off x="3621142" y="2051597"/>
            <a:ext cx="1802305" cy="1802305"/>
          </a:xfrm>
          <a:prstGeom prst="ellipse">
            <a:avLst/>
          </a:prstGeom>
          <a:noFill/>
          <a:ln w="19050">
            <a:solidFill>
              <a:srgbClr val="4EA5D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2265B3E-890B-4F4F-836D-2CEF020A9AAF}"/>
              </a:ext>
            </a:extLst>
          </p:cNvPr>
          <p:cNvSpPr/>
          <p:nvPr/>
        </p:nvSpPr>
        <p:spPr>
          <a:xfrm>
            <a:off x="2883994" y="1346716"/>
            <a:ext cx="3276600" cy="3276600"/>
          </a:xfrm>
          <a:prstGeom prst="ellipse">
            <a:avLst/>
          </a:prstGeom>
          <a:noFill/>
          <a:ln w="15875">
            <a:solidFill>
              <a:srgbClr val="8EC11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CDB4B7E-C7DF-476E-B984-A580929DF215}"/>
              </a:ext>
            </a:extLst>
          </p:cNvPr>
          <p:cNvSpPr txBox="1"/>
          <p:nvPr/>
        </p:nvSpPr>
        <p:spPr>
          <a:xfrm>
            <a:off x="4194319" y="2638110"/>
            <a:ext cx="655949" cy="369332"/>
          </a:xfrm>
          <a:prstGeom prst="rect">
            <a:avLst/>
          </a:prstGeom>
          <a:noFill/>
        </p:spPr>
        <p:txBody>
          <a:bodyPr wrap="none" rtlCol="0">
            <a:spAutoFit/>
          </a:bodyPr>
          <a:lstStyle/>
          <a:p>
            <a:r>
              <a:rPr lang="en-US" dirty="0">
                <a:solidFill>
                  <a:srgbClr val="CE6B08"/>
                </a:solidFill>
              </a:rPr>
              <a:t>Milk</a:t>
            </a:r>
          </a:p>
        </p:txBody>
      </p:sp>
      <p:sp>
        <p:nvSpPr>
          <p:cNvPr id="8" name="TextBox 7">
            <a:extLst>
              <a:ext uri="{FF2B5EF4-FFF2-40B4-BE49-F238E27FC236}">
                <a16:creationId xmlns:a16="http://schemas.microsoft.com/office/drawing/2014/main" id="{FC5F39A4-A95F-47D2-AC06-8ECABDB1EF17}"/>
              </a:ext>
            </a:extLst>
          </p:cNvPr>
          <p:cNvSpPr txBox="1"/>
          <p:nvPr/>
        </p:nvSpPr>
        <p:spPr>
          <a:xfrm>
            <a:off x="3993141" y="2165232"/>
            <a:ext cx="1058303" cy="369332"/>
          </a:xfrm>
          <a:prstGeom prst="rect">
            <a:avLst/>
          </a:prstGeom>
          <a:noFill/>
        </p:spPr>
        <p:txBody>
          <a:bodyPr wrap="none" rtlCol="0">
            <a:spAutoFit/>
          </a:bodyPr>
          <a:lstStyle/>
          <a:p>
            <a:r>
              <a:rPr lang="en-US" dirty="0">
                <a:solidFill>
                  <a:srgbClr val="388EBE"/>
                </a:solidFill>
              </a:rPr>
              <a:t>Clothing</a:t>
            </a:r>
          </a:p>
        </p:txBody>
      </p:sp>
      <p:sp>
        <p:nvSpPr>
          <p:cNvPr id="10" name="TextBox 9">
            <a:extLst>
              <a:ext uri="{FF2B5EF4-FFF2-40B4-BE49-F238E27FC236}">
                <a16:creationId xmlns:a16="http://schemas.microsoft.com/office/drawing/2014/main" id="{FD107666-4732-47EB-B431-4017D3C83B66}"/>
              </a:ext>
            </a:extLst>
          </p:cNvPr>
          <p:cNvSpPr txBox="1"/>
          <p:nvPr/>
        </p:nvSpPr>
        <p:spPr>
          <a:xfrm>
            <a:off x="4028830" y="1530114"/>
            <a:ext cx="853119" cy="369332"/>
          </a:xfrm>
          <a:prstGeom prst="rect">
            <a:avLst/>
          </a:prstGeom>
          <a:noFill/>
        </p:spPr>
        <p:txBody>
          <a:bodyPr wrap="none" rtlCol="0">
            <a:spAutoFit/>
          </a:bodyPr>
          <a:lstStyle/>
          <a:p>
            <a:r>
              <a:rPr lang="en-US" dirty="0">
                <a:solidFill>
                  <a:srgbClr val="7B9038"/>
                </a:solidFill>
              </a:rPr>
              <a:t>Wheat</a:t>
            </a:r>
          </a:p>
        </p:txBody>
      </p:sp>
      <p:sp>
        <p:nvSpPr>
          <p:cNvPr id="11" name="TextBox 10">
            <a:extLst>
              <a:ext uri="{FF2B5EF4-FFF2-40B4-BE49-F238E27FC236}">
                <a16:creationId xmlns:a16="http://schemas.microsoft.com/office/drawing/2014/main" id="{DAA47101-8CA4-4564-8A2D-21FB17F36358}"/>
              </a:ext>
            </a:extLst>
          </p:cNvPr>
          <p:cNvSpPr txBox="1"/>
          <p:nvPr/>
        </p:nvSpPr>
        <p:spPr>
          <a:xfrm>
            <a:off x="301752" y="1428750"/>
            <a:ext cx="2517648" cy="2862322"/>
          </a:xfrm>
          <a:prstGeom prst="rect">
            <a:avLst/>
          </a:prstGeom>
          <a:noFill/>
        </p:spPr>
        <p:txBody>
          <a:bodyPr wrap="square" rtlCol="0">
            <a:spAutoFit/>
          </a:bodyPr>
          <a:lstStyle/>
          <a:p>
            <a:r>
              <a:rPr lang="en-US" dirty="0"/>
              <a:t>Under the strong assumptions of the theory, production would arrange itself in concentric circles. Roads or streams would cause some rearrangement.</a:t>
            </a:r>
          </a:p>
          <a:p>
            <a:endParaRPr lang="en-US" dirty="0"/>
          </a:p>
          <a:p>
            <a:endParaRPr lang="en-US" dirty="0"/>
          </a:p>
        </p:txBody>
      </p:sp>
      <p:sp>
        <p:nvSpPr>
          <p:cNvPr id="12" name="TextBox 11">
            <a:extLst>
              <a:ext uri="{FF2B5EF4-FFF2-40B4-BE49-F238E27FC236}">
                <a16:creationId xmlns:a16="http://schemas.microsoft.com/office/drawing/2014/main" id="{D6CAE420-ADE4-4D1D-975F-2106B12202B0}"/>
              </a:ext>
            </a:extLst>
          </p:cNvPr>
          <p:cNvSpPr txBox="1"/>
          <p:nvPr/>
        </p:nvSpPr>
        <p:spPr>
          <a:xfrm>
            <a:off x="6290481" y="1151751"/>
            <a:ext cx="2511552" cy="3693319"/>
          </a:xfrm>
          <a:prstGeom prst="rect">
            <a:avLst/>
          </a:prstGeom>
          <a:noFill/>
        </p:spPr>
        <p:txBody>
          <a:bodyPr wrap="square" rtlCol="0">
            <a:spAutoFit/>
          </a:bodyPr>
          <a:lstStyle/>
          <a:p>
            <a:r>
              <a:rPr lang="en-US" dirty="0"/>
              <a:t>The circles allocate land to those who can pay the highest rent.  Suppose that this allocation produces less clothing than is demanded by consumers at current prices. The shortage would cause the price of clothing to rise, which would cause a land reallocation…</a:t>
            </a:r>
          </a:p>
        </p:txBody>
      </p:sp>
    </p:spTree>
    <p:extLst>
      <p:ext uri="{BB962C8B-B14F-4D97-AF65-F5344CB8AC3E}">
        <p14:creationId xmlns:p14="http://schemas.microsoft.com/office/powerpoint/2010/main" val="1573701776"/>
      </p:ext>
    </p:extLst>
  </p:cSld>
  <p:clrMapOvr>
    <a:masterClrMapping/>
  </p:clrMapOvr>
  <mc:AlternateContent xmlns:mc="http://schemas.openxmlformats.org/markup-compatibility/2006">
    <mc:Choice xmlns:p14="http://schemas.microsoft.com/office/powerpoint/2010/main" Requires="p14">
      <p:transition spd="slow" p14:dur="2000" advTm="196882"/>
    </mc:Choice>
    <mc:Fallback>
      <p:transition spd="slow" advTm="196882"/>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rl Marx 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Karl Marx 1</Template>
  <TotalTime>2439</TotalTime>
  <Words>1676</Words>
  <Application>Microsoft Office PowerPoint</Application>
  <PresentationFormat>On-screen Show (16:9)</PresentationFormat>
  <Paragraphs>122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Georgia</vt:lpstr>
      <vt:lpstr>Wingdings</vt:lpstr>
      <vt:lpstr>Wingdings 2</vt:lpstr>
      <vt:lpstr>Karl Marx 1</vt:lpstr>
      <vt:lpstr>Early Neoclassical  Economists</vt:lpstr>
      <vt:lpstr>Calculus and Economics</vt:lpstr>
      <vt:lpstr> Johann Heinrich von Thünen (1783-1850)</vt:lpstr>
      <vt:lpstr> Johann Heinrich von Thünen (1783-1850)</vt:lpstr>
      <vt:lpstr>The Isolated State</vt:lpstr>
      <vt:lpstr>The Isolated State</vt:lpstr>
      <vt:lpstr>The Isolated State</vt:lpstr>
      <vt:lpstr>The Isolated State</vt:lpstr>
      <vt:lpstr>The Isolated State</vt:lpstr>
      <vt:lpstr>The Isolated State</vt:lpstr>
      <vt:lpstr>Antoine Augustin Cournot</vt:lpstr>
      <vt:lpstr>Duopoly Theory</vt:lpstr>
      <vt:lpstr>Duopoly Theory</vt:lpstr>
      <vt:lpstr>Duopoly Theory</vt:lpstr>
      <vt:lpstr>Duopoly Theory</vt:lpstr>
      <vt:lpstr>Duopoly Theory</vt:lpstr>
      <vt:lpstr>Duopoly Theory</vt:lpstr>
      <vt:lpstr>Monopoly to Perfect Competition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Karl Marx</dc:title>
  <dc:creator>Steve</dc:creator>
  <cp:lastModifiedBy>Steve Gardner</cp:lastModifiedBy>
  <cp:revision>108</cp:revision>
  <dcterms:created xsi:type="dcterms:W3CDTF">2019-10-17T06:37:10Z</dcterms:created>
  <dcterms:modified xsi:type="dcterms:W3CDTF">2020-11-05T09:02:43Z</dcterms:modified>
</cp:coreProperties>
</file>