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57" r:id="rId3"/>
    <p:sldId id="256" r:id="rId4"/>
    <p:sldId id="291" r:id="rId5"/>
    <p:sldId id="293" r:id="rId6"/>
    <p:sldId id="295" r:id="rId7"/>
    <p:sldId id="296" r:id="rId8"/>
    <p:sldId id="297" r:id="rId9"/>
    <p:sldId id="298" r:id="rId10"/>
    <p:sldId id="299" r:id="rId11"/>
    <p:sldId id="300" r:id="rId12"/>
    <p:sldId id="301" r:id="rId13"/>
    <p:sldId id="302" r:id="rId14"/>
    <p:sldId id="304" r:id="rId15"/>
    <p:sldId id="307" r:id="rId16"/>
    <p:sldId id="308" r:id="rId1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36" y="3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890E537-03D4-4BBE-B6A4-4D91F36596B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ltLang="en-US"/>
          </a:p>
        </p:txBody>
      </p:sp>
      <p:sp>
        <p:nvSpPr>
          <p:cNvPr id="3075" name="Rectangle 3">
            <a:extLst>
              <a:ext uri="{FF2B5EF4-FFF2-40B4-BE49-F238E27FC236}">
                <a16:creationId xmlns:a16="http://schemas.microsoft.com/office/drawing/2014/main" id="{7573BCCF-66DE-4E29-A149-2A98C92BDA3C}"/>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ltLang="en-US"/>
          </a:p>
        </p:txBody>
      </p:sp>
      <p:sp>
        <p:nvSpPr>
          <p:cNvPr id="3076" name="Rectangle 4">
            <a:extLst>
              <a:ext uri="{FF2B5EF4-FFF2-40B4-BE49-F238E27FC236}">
                <a16:creationId xmlns:a16="http://schemas.microsoft.com/office/drawing/2014/main" id="{76505A9F-6176-4C72-96EF-3DC5412D75A9}"/>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ltLang="en-US"/>
          </a:p>
        </p:txBody>
      </p:sp>
      <p:sp>
        <p:nvSpPr>
          <p:cNvPr id="3077" name="Rectangle 5">
            <a:extLst>
              <a:ext uri="{FF2B5EF4-FFF2-40B4-BE49-F238E27FC236}">
                <a16:creationId xmlns:a16="http://schemas.microsoft.com/office/drawing/2014/main" id="{92E78A74-1365-42DB-B920-98E1D118574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F5A4A497-D69D-484C-BBC9-DE7DBB1EF07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050C23-18CA-40C7-8631-14E0CB8E15D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ltLang="en-US"/>
          </a:p>
        </p:txBody>
      </p:sp>
      <p:sp>
        <p:nvSpPr>
          <p:cNvPr id="2051" name="Rectangle 3">
            <a:extLst>
              <a:ext uri="{FF2B5EF4-FFF2-40B4-BE49-F238E27FC236}">
                <a16:creationId xmlns:a16="http://schemas.microsoft.com/office/drawing/2014/main" id="{546127B1-1793-43F9-92CF-A5F210CFFAD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ltLang="en-US"/>
          </a:p>
        </p:txBody>
      </p:sp>
      <p:sp>
        <p:nvSpPr>
          <p:cNvPr id="2052" name="Rectangle 4">
            <a:extLst>
              <a:ext uri="{FF2B5EF4-FFF2-40B4-BE49-F238E27FC236}">
                <a16:creationId xmlns:a16="http://schemas.microsoft.com/office/drawing/2014/main" id="{133D9FEF-AEF2-4BEB-97AF-F628A5FF6EAC}"/>
              </a:ext>
            </a:extLst>
          </p:cNvPr>
          <p:cNvSpPr>
            <a:spLocks noRo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00479724-42DD-4080-89A0-CBF4FFB93C2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94ECCA80-1438-40A0-A284-59AB941A9DF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ltLang="en-US"/>
          </a:p>
        </p:txBody>
      </p:sp>
      <p:sp>
        <p:nvSpPr>
          <p:cNvPr id="2055" name="Rectangle 7">
            <a:extLst>
              <a:ext uri="{FF2B5EF4-FFF2-40B4-BE49-F238E27FC236}">
                <a16:creationId xmlns:a16="http://schemas.microsoft.com/office/drawing/2014/main" id="{5BB2CB10-4639-4DE2-A612-B05A8022A00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A7234266-945E-429F-B9BE-961DD68CED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5229-6B81-4F7B-9DF5-CBEFCD4D25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26E208-A894-4444-9DA0-45C37D111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A1D83-830C-4127-9C00-9128FECA9F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BA498BC-0A3C-4D01-9217-47C97A3F448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D1F852-0786-40BE-9478-339BC7872B50}"/>
              </a:ext>
            </a:extLst>
          </p:cNvPr>
          <p:cNvSpPr>
            <a:spLocks noGrp="1"/>
          </p:cNvSpPr>
          <p:nvPr>
            <p:ph type="sldNum" sz="quarter" idx="12"/>
          </p:nvPr>
        </p:nvSpPr>
        <p:spPr/>
        <p:txBody>
          <a:bodyPr/>
          <a:lstStyle>
            <a:lvl1pPr>
              <a:defRPr/>
            </a:lvl1pPr>
          </a:lstStyle>
          <a:p>
            <a:fld id="{9FE5FF34-A770-4BCE-920A-6345084AFB9F}" type="slidenum">
              <a:rPr lang="en-US" altLang="en-US"/>
              <a:pPr/>
              <a:t>‹#›</a:t>
            </a:fld>
            <a:endParaRPr lang="en-US" altLang="en-US"/>
          </a:p>
        </p:txBody>
      </p:sp>
    </p:spTree>
    <p:extLst>
      <p:ext uri="{BB962C8B-B14F-4D97-AF65-F5344CB8AC3E}">
        <p14:creationId xmlns:p14="http://schemas.microsoft.com/office/powerpoint/2010/main" val="37498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437D-C6B9-4C0B-9771-142BB78771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54230F-1005-404C-888C-EAADDA4B4C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F84E0-A3FC-4AA0-8844-262025DD6A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457FDB-2579-4E17-ACBA-DC435FE8FB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A25A41-DEE2-48E4-9A13-CB56E67BC00D}"/>
              </a:ext>
            </a:extLst>
          </p:cNvPr>
          <p:cNvSpPr>
            <a:spLocks noGrp="1"/>
          </p:cNvSpPr>
          <p:nvPr>
            <p:ph type="sldNum" sz="quarter" idx="12"/>
          </p:nvPr>
        </p:nvSpPr>
        <p:spPr/>
        <p:txBody>
          <a:bodyPr/>
          <a:lstStyle>
            <a:lvl1pPr>
              <a:defRPr/>
            </a:lvl1pPr>
          </a:lstStyle>
          <a:p>
            <a:fld id="{AD4A7EFD-D20A-4CFD-97B4-826897CD42D8}" type="slidenum">
              <a:rPr lang="en-US" altLang="en-US"/>
              <a:pPr/>
              <a:t>‹#›</a:t>
            </a:fld>
            <a:endParaRPr lang="en-US" altLang="en-US"/>
          </a:p>
        </p:txBody>
      </p:sp>
    </p:spTree>
    <p:extLst>
      <p:ext uri="{BB962C8B-B14F-4D97-AF65-F5344CB8AC3E}">
        <p14:creationId xmlns:p14="http://schemas.microsoft.com/office/powerpoint/2010/main" val="183147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204F7-C3BA-478C-820D-A270F611528B}"/>
              </a:ext>
            </a:extLst>
          </p:cNvPr>
          <p:cNvSpPr>
            <a:spLocks noGrp="1"/>
          </p:cNvSpPr>
          <p:nvPr>
            <p:ph type="title" orient="vert"/>
          </p:nvPr>
        </p:nvSpPr>
        <p:spPr>
          <a:xfrm>
            <a:off x="9067800" y="0"/>
            <a:ext cx="2921000" cy="6172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EC44A9-FA25-4DF0-8FDB-161E4D7DA8C7}"/>
              </a:ext>
            </a:extLst>
          </p:cNvPr>
          <p:cNvSpPr>
            <a:spLocks noGrp="1"/>
          </p:cNvSpPr>
          <p:nvPr>
            <p:ph type="body" orient="vert" idx="1"/>
          </p:nvPr>
        </p:nvSpPr>
        <p:spPr>
          <a:xfrm>
            <a:off x="304800" y="0"/>
            <a:ext cx="8559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2E430-82B9-48D7-BEFF-1222D833F0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73BFAB-BC23-4116-A9AF-6BB0BFB4FE3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69687B-6612-4E5B-83D7-574615C7FA49}"/>
              </a:ext>
            </a:extLst>
          </p:cNvPr>
          <p:cNvSpPr>
            <a:spLocks noGrp="1"/>
          </p:cNvSpPr>
          <p:nvPr>
            <p:ph type="sldNum" sz="quarter" idx="12"/>
          </p:nvPr>
        </p:nvSpPr>
        <p:spPr/>
        <p:txBody>
          <a:bodyPr/>
          <a:lstStyle>
            <a:lvl1pPr>
              <a:defRPr/>
            </a:lvl1pPr>
          </a:lstStyle>
          <a:p>
            <a:fld id="{E36C40E1-231B-43C0-95AB-370CE63C4C3A}" type="slidenum">
              <a:rPr lang="en-US" altLang="en-US"/>
              <a:pPr/>
              <a:t>‹#›</a:t>
            </a:fld>
            <a:endParaRPr lang="en-US" altLang="en-US"/>
          </a:p>
        </p:txBody>
      </p:sp>
    </p:spTree>
    <p:extLst>
      <p:ext uri="{BB962C8B-B14F-4D97-AF65-F5344CB8AC3E}">
        <p14:creationId xmlns:p14="http://schemas.microsoft.com/office/powerpoint/2010/main" val="19190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FAAE-D049-44F2-9283-71475C485B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CB8C3-0793-4792-B9C1-AAEDC726E7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8D92E-256A-4BF0-9924-9561111EFB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907B2F-5810-4656-BB1B-5F0186FC417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CCC135-14EB-4D71-B6C1-4D1725AC1B1E}"/>
              </a:ext>
            </a:extLst>
          </p:cNvPr>
          <p:cNvSpPr>
            <a:spLocks noGrp="1"/>
          </p:cNvSpPr>
          <p:nvPr>
            <p:ph type="sldNum" sz="quarter" idx="12"/>
          </p:nvPr>
        </p:nvSpPr>
        <p:spPr/>
        <p:txBody>
          <a:bodyPr/>
          <a:lstStyle>
            <a:lvl1pPr>
              <a:defRPr/>
            </a:lvl1pPr>
          </a:lstStyle>
          <a:p>
            <a:fld id="{66836177-25FA-4E8C-B49B-D0F42752CE8E}" type="slidenum">
              <a:rPr lang="en-US" altLang="en-US"/>
              <a:pPr/>
              <a:t>‹#›</a:t>
            </a:fld>
            <a:endParaRPr lang="en-US" altLang="en-US"/>
          </a:p>
        </p:txBody>
      </p:sp>
    </p:spTree>
    <p:extLst>
      <p:ext uri="{BB962C8B-B14F-4D97-AF65-F5344CB8AC3E}">
        <p14:creationId xmlns:p14="http://schemas.microsoft.com/office/powerpoint/2010/main" val="35255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D8D8-30F0-4877-B58E-2B51DF9D691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DC43E-34C1-406E-8CFB-CF015944BAA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1170615-4FA7-4FF8-BF06-77AE13C342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281CC01-EF58-4FE7-A29D-31EB0BC593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D9B657-2FA9-43E5-953A-4CCAC8EE391A}"/>
              </a:ext>
            </a:extLst>
          </p:cNvPr>
          <p:cNvSpPr>
            <a:spLocks noGrp="1"/>
          </p:cNvSpPr>
          <p:nvPr>
            <p:ph type="sldNum" sz="quarter" idx="12"/>
          </p:nvPr>
        </p:nvSpPr>
        <p:spPr/>
        <p:txBody>
          <a:bodyPr/>
          <a:lstStyle>
            <a:lvl1pPr>
              <a:defRPr/>
            </a:lvl1pPr>
          </a:lstStyle>
          <a:p>
            <a:fld id="{F2BEA5DA-C1D0-4817-91E3-13FF5A79483B}" type="slidenum">
              <a:rPr lang="en-US" altLang="en-US"/>
              <a:pPr/>
              <a:t>‹#›</a:t>
            </a:fld>
            <a:endParaRPr lang="en-US" altLang="en-US"/>
          </a:p>
        </p:txBody>
      </p:sp>
    </p:spTree>
    <p:extLst>
      <p:ext uri="{BB962C8B-B14F-4D97-AF65-F5344CB8AC3E}">
        <p14:creationId xmlns:p14="http://schemas.microsoft.com/office/powerpoint/2010/main" val="154361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1B59-9AAB-4964-BE8C-DFA9EBDC0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0EBDE-E410-497B-9D30-4F9F40D84967}"/>
              </a:ext>
            </a:extLst>
          </p:cNvPr>
          <p:cNvSpPr>
            <a:spLocks noGrp="1"/>
          </p:cNvSpPr>
          <p:nvPr>
            <p:ph sz="half" idx="1"/>
          </p:nvPr>
        </p:nvSpPr>
        <p:spPr>
          <a:xfrm>
            <a:off x="304800" y="1066800"/>
            <a:ext cx="5740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26C673-91F3-43FB-8977-0D90985105B8}"/>
              </a:ext>
            </a:extLst>
          </p:cNvPr>
          <p:cNvSpPr>
            <a:spLocks noGrp="1"/>
          </p:cNvSpPr>
          <p:nvPr>
            <p:ph sz="half" idx="2"/>
          </p:nvPr>
        </p:nvSpPr>
        <p:spPr>
          <a:xfrm>
            <a:off x="6248400" y="1066800"/>
            <a:ext cx="5740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D1711-BA4A-48D0-9A57-750EB74819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DFB8767-EBA4-4CD6-AAFC-88DD3E4690B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19ED64-B473-4360-A1F3-8809277101ED}"/>
              </a:ext>
            </a:extLst>
          </p:cNvPr>
          <p:cNvSpPr>
            <a:spLocks noGrp="1"/>
          </p:cNvSpPr>
          <p:nvPr>
            <p:ph type="sldNum" sz="quarter" idx="12"/>
          </p:nvPr>
        </p:nvSpPr>
        <p:spPr/>
        <p:txBody>
          <a:bodyPr/>
          <a:lstStyle>
            <a:lvl1pPr>
              <a:defRPr/>
            </a:lvl1pPr>
          </a:lstStyle>
          <a:p>
            <a:fld id="{554C51BD-0847-4FFB-A4EF-1014E815F2E0}" type="slidenum">
              <a:rPr lang="en-US" altLang="en-US"/>
              <a:pPr/>
              <a:t>‹#›</a:t>
            </a:fld>
            <a:endParaRPr lang="en-US" altLang="en-US"/>
          </a:p>
        </p:txBody>
      </p:sp>
    </p:spTree>
    <p:extLst>
      <p:ext uri="{BB962C8B-B14F-4D97-AF65-F5344CB8AC3E}">
        <p14:creationId xmlns:p14="http://schemas.microsoft.com/office/powerpoint/2010/main" val="229932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53B6-143C-4AF9-AA1D-456D5FFEE90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3264A-1741-482F-AF0F-6005ACECCEC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54CB7-56FD-4DE9-98A7-2901D3F10C8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8BD650-6035-4CF4-855B-1B4F2BDF71A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3C782-A1AD-4C80-8104-D0478D4E503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00AF7-910F-4F71-A121-39F54B55528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A7CBB65-B196-419A-9FFA-1FCE7740E81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C41A9A6-CB2B-49BA-A952-236AFCDA5EBB}"/>
              </a:ext>
            </a:extLst>
          </p:cNvPr>
          <p:cNvSpPr>
            <a:spLocks noGrp="1"/>
          </p:cNvSpPr>
          <p:nvPr>
            <p:ph type="sldNum" sz="quarter" idx="12"/>
          </p:nvPr>
        </p:nvSpPr>
        <p:spPr/>
        <p:txBody>
          <a:bodyPr/>
          <a:lstStyle>
            <a:lvl1pPr>
              <a:defRPr/>
            </a:lvl1pPr>
          </a:lstStyle>
          <a:p>
            <a:fld id="{64D5AC1D-173B-4227-BEB8-233E35EE5604}" type="slidenum">
              <a:rPr lang="en-US" altLang="en-US"/>
              <a:pPr/>
              <a:t>‹#›</a:t>
            </a:fld>
            <a:endParaRPr lang="en-US" altLang="en-US"/>
          </a:p>
        </p:txBody>
      </p:sp>
    </p:spTree>
    <p:extLst>
      <p:ext uri="{BB962C8B-B14F-4D97-AF65-F5344CB8AC3E}">
        <p14:creationId xmlns:p14="http://schemas.microsoft.com/office/powerpoint/2010/main" val="389664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12C3-B839-4589-9EE3-208625BAAE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3E53D-A89D-45CF-AD2B-2FBC0B38965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2509CDA-C6C5-4726-A2E9-662F7C2A462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B62760F-3763-4923-88D2-D30A8E0F5355}"/>
              </a:ext>
            </a:extLst>
          </p:cNvPr>
          <p:cNvSpPr>
            <a:spLocks noGrp="1"/>
          </p:cNvSpPr>
          <p:nvPr>
            <p:ph type="sldNum" sz="quarter" idx="12"/>
          </p:nvPr>
        </p:nvSpPr>
        <p:spPr/>
        <p:txBody>
          <a:bodyPr/>
          <a:lstStyle>
            <a:lvl1pPr>
              <a:defRPr/>
            </a:lvl1pPr>
          </a:lstStyle>
          <a:p>
            <a:fld id="{E359DAD1-9FB4-4A6A-801A-3E291F935919}" type="slidenum">
              <a:rPr lang="en-US" altLang="en-US"/>
              <a:pPr/>
              <a:t>‹#›</a:t>
            </a:fld>
            <a:endParaRPr lang="en-US" altLang="en-US"/>
          </a:p>
        </p:txBody>
      </p:sp>
    </p:spTree>
    <p:extLst>
      <p:ext uri="{BB962C8B-B14F-4D97-AF65-F5344CB8AC3E}">
        <p14:creationId xmlns:p14="http://schemas.microsoft.com/office/powerpoint/2010/main" val="424899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7FD62-B949-4511-BD81-AD031FFDB68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9D53FAE-E800-4721-B238-504124A2081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D8BAF07-76DF-4FFE-B301-9D8EDC66E515}"/>
              </a:ext>
            </a:extLst>
          </p:cNvPr>
          <p:cNvSpPr>
            <a:spLocks noGrp="1"/>
          </p:cNvSpPr>
          <p:nvPr>
            <p:ph type="sldNum" sz="quarter" idx="12"/>
          </p:nvPr>
        </p:nvSpPr>
        <p:spPr/>
        <p:txBody>
          <a:bodyPr/>
          <a:lstStyle>
            <a:lvl1pPr>
              <a:defRPr/>
            </a:lvl1pPr>
          </a:lstStyle>
          <a:p>
            <a:fld id="{5B201A31-9BB6-437F-9BEE-A4B9B2D4F773}" type="slidenum">
              <a:rPr lang="en-US" altLang="en-US"/>
              <a:pPr/>
              <a:t>‹#›</a:t>
            </a:fld>
            <a:endParaRPr lang="en-US" altLang="en-US"/>
          </a:p>
        </p:txBody>
      </p:sp>
    </p:spTree>
    <p:extLst>
      <p:ext uri="{BB962C8B-B14F-4D97-AF65-F5344CB8AC3E}">
        <p14:creationId xmlns:p14="http://schemas.microsoft.com/office/powerpoint/2010/main" val="417350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044C-3F64-48A2-9177-00C1CF26688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C0572-28B5-475E-95BE-566032F4335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A249B-C088-49BD-BEF8-85B17E1396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C4193-73EC-4DFF-92C5-C320EDA6F8F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09B25D8-80AA-4644-992C-052F77CFA84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A4CA35-A9D3-4241-9E57-417FE86EFD9D}"/>
              </a:ext>
            </a:extLst>
          </p:cNvPr>
          <p:cNvSpPr>
            <a:spLocks noGrp="1"/>
          </p:cNvSpPr>
          <p:nvPr>
            <p:ph type="sldNum" sz="quarter" idx="12"/>
          </p:nvPr>
        </p:nvSpPr>
        <p:spPr/>
        <p:txBody>
          <a:bodyPr/>
          <a:lstStyle>
            <a:lvl1pPr>
              <a:defRPr/>
            </a:lvl1pPr>
          </a:lstStyle>
          <a:p>
            <a:fld id="{4B9A129F-0323-44D9-BB1D-A20CCADB76EF}" type="slidenum">
              <a:rPr lang="en-US" altLang="en-US"/>
              <a:pPr/>
              <a:t>‹#›</a:t>
            </a:fld>
            <a:endParaRPr lang="en-US" altLang="en-US"/>
          </a:p>
        </p:txBody>
      </p:sp>
    </p:spTree>
    <p:extLst>
      <p:ext uri="{BB962C8B-B14F-4D97-AF65-F5344CB8AC3E}">
        <p14:creationId xmlns:p14="http://schemas.microsoft.com/office/powerpoint/2010/main" val="103510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58B6-9154-4935-8251-3D51CF1F059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D7376-1CF4-4E1C-8017-8ECFFD68E60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2606B-FAA3-459B-9C47-9B0D64A01BB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EE664-103F-49C7-B4D4-69547DE64A4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054586D-DF64-41FC-818B-4531E2F1479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5A7F039-DB81-4AA3-96CA-922F22F340C3}"/>
              </a:ext>
            </a:extLst>
          </p:cNvPr>
          <p:cNvSpPr>
            <a:spLocks noGrp="1"/>
          </p:cNvSpPr>
          <p:nvPr>
            <p:ph type="sldNum" sz="quarter" idx="12"/>
          </p:nvPr>
        </p:nvSpPr>
        <p:spPr/>
        <p:txBody>
          <a:bodyPr/>
          <a:lstStyle>
            <a:lvl1pPr>
              <a:defRPr/>
            </a:lvl1pPr>
          </a:lstStyle>
          <a:p>
            <a:fld id="{F5E1FDAA-A8AF-4C8D-91E8-800A3B8A7323}" type="slidenum">
              <a:rPr lang="en-US" altLang="en-US"/>
              <a:pPr/>
              <a:t>‹#›</a:t>
            </a:fld>
            <a:endParaRPr lang="en-US" altLang="en-US"/>
          </a:p>
        </p:txBody>
      </p:sp>
    </p:spTree>
    <p:extLst>
      <p:ext uri="{BB962C8B-B14F-4D97-AF65-F5344CB8AC3E}">
        <p14:creationId xmlns:p14="http://schemas.microsoft.com/office/powerpoint/2010/main" val="37667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941101-7128-4E65-AFAE-0D9F7370254C}"/>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7" name="Rectangle 3">
            <a:extLst>
              <a:ext uri="{FF2B5EF4-FFF2-40B4-BE49-F238E27FC236}">
                <a16:creationId xmlns:a16="http://schemas.microsoft.com/office/drawing/2014/main" id="{8A695083-2BC6-45F7-9826-3D18683FA2AE}"/>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28" name="Rectangle 4">
            <a:extLst>
              <a:ext uri="{FF2B5EF4-FFF2-40B4-BE49-F238E27FC236}">
                <a16:creationId xmlns:a16="http://schemas.microsoft.com/office/drawing/2014/main" id="{5666D2F1-F1EF-4FAF-94A1-AEA939361927}"/>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2CDAD780-714B-4F69-92B4-527B0B1483BD}" type="slidenum">
              <a:rPr lang="en-US" altLang="en-US"/>
              <a:pPr/>
              <a:t>‹#›</a:t>
            </a:fld>
            <a:endParaRPr lang="en-US" altLang="en-US"/>
          </a:p>
        </p:txBody>
      </p:sp>
      <p:pic>
        <p:nvPicPr>
          <p:cNvPr id="1029" name="Picture 5">
            <a:extLst>
              <a:ext uri="{FF2B5EF4-FFF2-40B4-BE49-F238E27FC236}">
                <a16:creationId xmlns:a16="http://schemas.microsoft.com/office/drawing/2014/main" id="{CEA13093-2EC4-4289-AEA4-21FD78C9874F}"/>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Rectangle 6">
            <a:extLst>
              <a:ext uri="{FF2B5EF4-FFF2-40B4-BE49-F238E27FC236}">
                <a16:creationId xmlns:a16="http://schemas.microsoft.com/office/drawing/2014/main" id="{22AC94F8-B6BD-4BBA-8D91-B9F90BE9DBA4}"/>
              </a:ext>
            </a:extLst>
          </p:cNvPr>
          <p:cNvSpPr>
            <a:spLocks noGrp="1" noChangeArrowheads="1"/>
          </p:cNvSpPr>
          <p:nvPr>
            <p:ph type="title"/>
          </p:nvPr>
        </p:nvSpPr>
        <p:spPr bwMode="auto">
          <a:xfrm>
            <a:off x="2438400" y="0"/>
            <a:ext cx="58928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Title</a:t>
            </a:r>
          </a:p>
        </p:txBody>
      </p:sp>
      <p:sp>
        <p:nvSpPr>
          <p:cNvPr id="1031" name="Rectangle 7">
            <a:extLst>
              <a:ext uri="{FF2B5EF4-FFF2-40B4-BE49-F238E27FC236}">
                <a16:creationId xmlns:a16="http://schemas.microsoft.com/office/drawing/2014/main" id="{BE3962B6-E371-433F-A982-4EB0813E9BD6}"/>
              </a:ext>
            </a:extLst>
          </p:cNvPr>
          <p:cNvSpPr>
            <a:spLocks noGrp="1" noChangeArrowheads="1"/>
          </p:cNvSpPr>
          <p:nvPr>
            <p:ph type="body" idx="1"/>
          </p:nvPr>
        </p:nvSpPr>
        <p:spPr bwMode="auto">
          <a:xfrm>
            <a:off x="304800" y="1066800"/>
            <a:ext cx="1168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i="1" kern="1200">
          <a:solidFill>
            <a:srgbClr val="FFFFFF"/>
          </a:solidFill>
          <a:latin typeface="+mj-lt"/>
          <a:ea typeface="+mj-ea"/>
          <a:cs typeface="+mj-cs"/>
        </a:defRPr>
      </a:lvl1pPr>
      <a:lvl2pPr algn="l" rtl="0" fontAlgn="base">
        <a:spcBef>
          <a:spcPct val="0"/>
        </a:spcBef>
        <a:spcAft>
          <a:spcPct val="0"/>
        </a:spcAft>
        <a:defRPr sz="3200" i="1">
          <a:solidFill>
            <a:srgbClr val="FFFFFF"/>
          </a:solidFill>
          <a:latin typeface="Arial" panose="020B0604020202020204" pitchFamily="34" charset="0"/>
        </a:defRPr>
      </a:lvl2pPr>
      <a:lvl3pPr algn="l" rtl="0" fontAlgn="base">
        <a:spcBef>
          <a:spcPct val="0"/>
        </a:spcBef>
        <a:spcAft>
          <a:spcPct val="0"/>
        </a:spcAft>
        <a:defRPr sz="3200" i="1">
          <a:solidFill>
            <a:srgbClr val="FFFFFF"/>
          </a:solidFill>
          <a:latin typeface="Arial" panose="020B0604020202020204" pitchFamily="34" charset="0"/>
        </a:defRPr>
      </a:lvl3pPr>
      <a:lvl4pPr algn="l" rtl="0" fontAlgn="base">
        <a:spcBef>
          <a:spcPct val="0"/>
        </a:spcBef>
        <a:spcAft>
          <a:spcPct val="0"/>
        </a:spcAft>
        <a:defRPr sz="3200" i="1">
          <a:solidFill>
            <a:srgbClr val="FFFFFF"/>
          </a:solidFill>
          <a:latin typeface="Arial" panose="020B0604020202020204" pitchFamily="34" charset="0"/>
        </a:defRPr>
      </a:lvl4pPr>
      <a:lvl5pPr algn="l" rtl="0" fontAlgn="base">
        <a:spcBef>
          <a:spcPct val="0"/>
        </a:spcBef>
        <a:spcAft>
          <a:spcPct val="0"/>
        </a:spcAft>
        <a:defRPr sz="3200" i="1">
          <a:solidFill>
            <a:srgbClr val="FFFFFF"/>
          </a:solidFill>
          <a:latin typeface="Arial" panose="020B0604020202020204" pitchFamily="34" charset="0"/>
        </a:defRPr>
      </a:lvl5pPr>
      <a:lvl6pPr marL="457200" algn="l" rtl="0" fontAlgn="base">
        <a:spcBef>
          <a:spcPct val="0"/>
        </a:spcBef>
        <a:spcAft>
          <a:spcPct val="0"/>
        </a:spcAft>
        <a:defRPr sz="3200" i="1">
          <a:solidFill>
            <a:srgbClr val="FFFFFF"/>
          </a:solidFill>
          <a:latin typeface="Arial" panose="020B0604020202020204" pitchFamily="34" charset="0"/>
        </a:defRPr>
      </a:lvl6pPr>
      <a:lvl7pPr marL="914400" algn="l" rtl="0" fontAlgn="base">
        <a:spcBef>
          <a:spcPct val="0"/>
        </a:spcBef>
        <a:spcAft>
          <a:spcPct val="0"/>
        </a:spcAft>
        <a:defRPr sz="3200" i="1">
          <a:solidFill>
            <a:srgbClr val="FFFFFF"/>
          </a:solidFill>
          <a:latin typeface="Arial" panose="020B0604020202020204" pitchFamily="34" charset="0"/>
        </a:defRPr>
      </a:lvl7pPr>
      <a:lvl8pPr marL="1371600" algn="l" rtl="0" fontAlgn="base">
        <a:spcBef>
          <a:spcPct val="0"/>
        </a:spcBef>
        <a:spcAft>
          <a:spcPct val="0"/>
        </a:spcAft>
        <a:defRPr sz="3200" i="1">
          <a:solidFill>
            <a:srgbClr val="FFFFFF"/>
          </a:solidFill>
          <a:latin typeface="Arial" panose="020B0604020202020204" pitchFamily="34" charset="0"/>
        </a:defRPr>
      </a:lvl8pPr>
      <a:lvl9pPr marL="1828800" algn="l" rtl="0" fontAlgn="base">
        <a:spcBef>
          <a:spcPct val="0"/>
        </a:spcBef>
        <a:spcAft>
          <a:spcPct val="0"/>
        </a:spcAft>
        <a:defRPr sz="3200" i="1">
          <a:solidFill>
            <a:srgbClr val="FFFFFF"/>
          </a:solidFill>
          <a:latin typeface="Arial" panose="020B0604020202020204" pitchFamily="34" charset="0"/>
        </a:defRPr>
      </a:lvl9pPr>
    </p:titleStyle>
    <p:bodyStyle>
      <a:lvl1pPr marL="342900" indent="-342900" algn="l" rtl="0" fontAlgn="base">
        <a:spcBef>
          <a:spcPct val="20000"/>
        </a:spcBef>
        <a:spcAft>
          <a:spcPct val="0"/>
        </a:spcAft>
        <a:buFont typeface="Times New Roman" panose="02020603050405020304" pitchFamily="18" charset="0"/>
        <a:buChar char="•"/>
        <a:defRPr sz="3200" kern="1200">
          <a:solidFill>
            <a:srgbClr val="FFFFFF"/>
          </a:solidFill>
          <a:latin typeface="+mn-lt"/>
          <a:ea typeface="+mn-ea"/>
          <a:cs typeface="+mn-cs"/>
        </a:defRPr>
      </a:lvl1pPr>
      <a:lvl2pPr marL="742950" indent="-285750" algn="l" rtl="0" fontAlgn="base">
        <a:spcBef>
          <a:spcPct val="20000"/>
        </a:spcBef>
        <a:spcAft>
          <a:spcPct val="0"/>
        </a:spcAft>
        <a:buFont typeface="Times New Roman" panose="02020603050405020304" pitchFamily="18" charset="0"/>
        <a:buChar char="–"/>
        <a:defRPr sz="2800" kern="1200">
          <a:solidFill>
            <a:srgbClr val="FFFFFF"/>
          </a:solidFill>
          <a:latin typeface="+mn-lt"/>
          <a:ea typeface="+mn-ea"/>
          <a:cs typeface="+mn-cs"/>
        </a:defRPr>
      </a:lvl2pPr>
      <a:lvl3pPr marL="1143000" indent="-228600" algn="l" rtl="0" fontAlgn="base">
        <a:spcBef>
          <a:spcPct val="20000"/>
        </a:spcBef>
        <a:spcAft>
          <a:spcPct val="0"/>
        </a:spcAft>
        <a:buFont typeface="Times New Roman" panose="02020603050405020304" pitchFamily="18" charset="0"/>
        <a:buChar char="•"/>
        <a:defRPr sz="2400" kern="1200">
          <a:solidFill>
            <a:srgbClr val="FFFFFF"/>
          </a:solidFill>
          <a:latin typeface="+mn-lt"/>
          <a:ea typeface="+mn-ea"/>
          <a:cs typeface="+mn-cs"/>
        </a:defRPr>
      </a:lvl3pPr>
      <a:lvl4pPr marL="1600200" indent="-228600" algn="l" rtl="0" fontAlgn="base">
        <a:spcBef>
          <a:spcPct val="20000"/>
        </a:spcBef>
        <a:spcAft>
          <a:spcPct val="0"/>
        </a:spcAft>
        <a:buFont typeface="Times New Roman" panose="02020603050405020304" pitchFamily="18" charset="0"/>
        <a:buChar char="–"/>
        <a:defRPr sz="2000" kern="1200">
          <a:solidFill>
            <a:srgbClr val="FFFFFF"/>
          </a:solidFill>
          <a:latin typeface="+mn-lt"/>
          <a:ea typeface="+mn-ea"/>
          <a:cs typeface="+mn-cs"/>
        </a:defRPr>
      </a:lvl4pPr>
      <a:lvl5pPr marL="2057400" indent="-228600" algn="l" rtl="0" fontAlgn="base">
        <a:spcBef>
          <a:spcPct val="20000"/>
        </a:spcBef>
        <a:spcAft>
          <a:spcPct val="0"/>
        </a:spcAft>
        <a:buFont typeface="Times New Roman" panose="02020603050405020304" pitchFamily="18" charset="0"/>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87CF549-3A1A-4F26-B7A2-BCA2E11A2207}"/>
              </a:ext>
            </a:extLst>
          </p:cNvPr>
          <p:cNvSpPr>
            <a:spLocks noGrp="1" noChangeArrowheads="1"/>
          </p:cNvSpPr>
          <p:nvPr>
            <p:ph type="ctrTitle"/>
          </p:nvPr>
        </p:nvSpPr>
        <p:spPr>
          <a:xfrm>
            <a:off x="2209800" y="2286000"/>
            <a:ext cx="7772400" cy="1143000"/>
          </a:xfrm>
          <a:noFill/>
          <a:ln/>
        </p:spPr>
        <p:txBody>
          <a:bodyPr anchor="ctr"/>
          <a:lstStyle/>
          <a:p>
            <a:r>
              <a:rPr lang="en-US" altLang="en-US" i="0" dirty="0">
                <a:solidFill>
                  <a:srgbClr val="FFFFCC"/>
                </a:solidFill>
                <a:latin typeface="Calisto MT" panose="02040603050505030304" pitchFamily="18" charset="0"/>
              </a:rPr>
              <a:t>Mercantilism</a:t>
            </a:r>
          </a:p>
        </p:txBody>
      </p:sp>
      <p:sp>
        <p:nvSpPr>
          <p:cNvPr id="4099" name="Rectangle 3">
            <a:extLst>
              <a:ext uri="{FF2B5EF4-FFF2-40B4-BE49-F238E27FC236}">
                <a16:creationId xmlns:a16="http://schemas.microsoft.com/office/drawing/2014/main" id="{0E165471-4824-49B1-A1A9-C687D12D0F80}"/>
              </a:ext>
            </a:extLst>
          </p:cNvPr>
          <p:cNvSpPr>
            <a:spLocks noGrp="1" noChangeArrowheads="1"/>
          </p:cNvSpPr>
          <p:nvPr>
            <p:ph type="subTitle" idx="1"/>
          </p:nvPr>
        </p:nvSpPr>
        <p:spPr>
          <a:xfrm>
            <a:off x="2895600" y="3886200"/>
            <a:ext cx="6400800" cy="1752600"/>
          </a:xfrm>
          <a:noFill/>
          <a:ln/>
        </p:spPr>
        <p:txBody>
          <a:bodyPr/>
          <a:lstStyle/>
          <a:p>
            <a:pPr marL="342900" indent="-342900"/>
            <a:r>
              <a:rPr lang="en-US" altLang="en-US" sz="3200" dirty="0">
                <a:solidFill>
                  <a:srgbClr val="FFFFCC"/>
                </a:solidFill>
                <a:latin typeface="Calisto MT" panose="02040603050505030304" pitchFamily="18" charset="0"/>
              </a:rPr>
              <a:t>Part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up)">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AA48F2D-EBC9-4DDA-8CFA-DE9C10BE9C19}"/>
              </a:ext>
            </a:extLst>
          </p:cNvPr>
          <p:cNvSpPr>
            <a:spLocks noGrp="1" noChangeArrowheads="1"/>
          </p:cNvSpPr>
          <p:nvPr>
            <p:ph type="title"/>
          </p:nvPr>
        </p:nvSpPr>
        <p:spPr>
          <a:xfrm>
            <a:off x="1905000" y="0"/>
            <a:ext cx="8458200" cy="704850"/>
          </a:xfrm>
          <a:noFill/>
          <a:ln/>
        </p:spPr>
        <p:txBody>
          <a:bodyPr/>
          <a:lstStyle/>
          <a:p>
            <a:r>
              <a:rPr lang="en-US" altLang="en-US"/>
              <a:t>Adam Smith on Mercantilism</a:t>
            </a:r>
          </a:p>
        </p:txBody>
      </p:sp>
      <p:sp>
        <p:nvSpPr>
          <p:cNvPr id="13315" name="Rectangle 3">
            <a:extLst>
              <a:ext uri="{FF2B5EF4-FFF2-40B4-BE49-F238E27FC236}">
                <a16:creationId xmlns:a16="http://schemas.microsoft.com/office/drawing/2014/main" id="{E4489F60-F46E-4B89-9468-4C77578FD882}"/>
              </a:ext>
            </a:extLst>
          </p:cNvPr>
          <p:cNvSpPr>
            <a:spLocks noGrp="1" noChangeArrowheads="1"/>
          </p:cNvSpPr>
          <p:nvPr>
            <p:ph type="body" idx="1"/>
          </p:nvPr>
        </p:nvSpPr>
        <p:spPr>
          <a:xfrm>
            <a:off x="762000" y="1447800"/>
            <a:ext cx="10439400" cy="4648200"/>
          </a:xfrm>
          <a:noFill/>
          <a:ln/>
        </p:spPr>
        <p:txBody>
          <a:bodyPr/>
          <a:lstStyle/>
          <a:p>
            <a:pPr>
              <a:lnSpc>
                <a:spcPct val="80000"/>
              </a:lnSpc>
              <a:buFont typeface="Times New Roman" panose="02020603050405020304" pitchFamily="18" charset="0"/>
              <a:buNone/>
            </a:pPr>
            <a:r>
              <a:rPr lang="en-US" altLang="en-US" dirty="0"/>
              <a:t>Source of the misconception: Fallacy of composition</a:t>
            </a:r>
          </a:p>
          <a:p>
            <a:pPr>
              <a:lnSpc>
                <a:spcPct val="80000"/>
              </a:lnSpc>
              <a:buFont typeface="Times New Roman" panose="02020603050405020304" pitchFamily="18" charset="0"/>
              <a:buNone/>
            </a:pPr>
            <a:r>
              <a:rPr lang="en-US" altLang="en-US" sz="2400" dirty="0"/>
              <a:t>    </a:t>
            </a:r>
            <a:r>
              <a:rPr lang="en-US" altLang="en-US" dirty="0"/>
              <a:t>[Wealth of Nations IV, 1, 1, p. 429]</a:t>
            </a:r>
          </a:p>
          <a:p>
            <a:pPr>
              <a:lnSpc>
                <a:spcPct val="80000"/>
              </a:lnSpc>
              <a:buFont typeface="Times New Roman" panose="02020603050405020304" pitchFamily="18" charset="0"/>
              <a:buNone/>
            </a:pPr>
            <a:r>
              <a:rPr lang="en-US" altLang="en-US" sz="2400" dirty="0"/>
              <a:t>    </a:t>
            </a:r>
            <a:r>
              <a:rPr lang="en-US" altLang="en-US" sz="2800" dirty="0"/>
              <a:t>That wealth consists in money, or and silver, is a popular notion which naturally arises from the double function of money, as the instrument of commerce and as the measure of value... We say of a rich man that he is worth a great deal, and of a poor man that he is worth very little money.... </a:t>
            </a:r>
            <a:br>
              <a:rPr lang="en-US" altLang="en-US" sz="2800" dirty="0"/>
            </a:br>
            <a:r>
              <a:rPr lang="en-US" altLang="en-US" sz="2800" dirty="0"/>
              <a:t>     A rich country, in the same manner as a rich man, is supposed to be a country abounding in money; and to heap up gold and saver in any country is supposed to be the readiest way to enrich it. </a:t>
            </a:r>
          </a:p>
          <a:p>
            <a:pPr>
              <a:lnSpc>
                <a:spcPct val="80000"/>
              </a:lnSpc>
              <a:buFont typeface="Times New Roman" panose="02020603050405020304" pitchFamily="18" charset="0"/>
              <a:buNone/>
            </a:pPr>
            <a:endParaRPr lang="en-US" altLang="en-US" sz="2800" dirty="0"/>
          </a:p>
          <a:p>
            <a:pPr>
              <a:lnSpc>
                <a:spcPct val="80000"/>
              </a:lnSpc>
              <a:buFont typeface="Times New Roman" panose="02020603050405020304" pitchFamily="18" charset="0"/>
              <a:buNone/>
            </a:pPr>
            <a:endParaRPr lang="en-US" altLang="en-US"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up)">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up)">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523CFB4-51B6-4249-9D0B-7134C8DE070B}"/>
              </a:ext>
            </a:extLst>
          </p:cNvPr>
          <p:cNvSpPr>
            <a:spLocks noGrp="1" noChangeArrowheads="1"/>
          </p:cNvSpPr>
          <p:nvPr>
            <p:ph type="title"/>
          </p:nvPr>
        </p:nvSpPr>
        <p:spPr>
          <a:xfrm>
            <a:off x="1905000" y="0"/>
            <a:ext cx="8458200" cy="704850"/>
          </a:xfrm>
          <a:noFill/>
          <a:ln/>
        </p:spPr>
        <p:txBody>
          <a:bodyPr/>
          <a:lstStyle/>
          <a:p>
            <a:r>
              <a:rPr lang="en-US" altLang="en-US"/>
              <a:t>Defense of Wealth Conception</a:t>
            </a:r>
          </a:p>
        </p:txBody>
      </p:sp>
      <p:sp>
        <p:nvSpPr>
          <p:cNvPr id="14339" name="Rectangle 3">
            <a:extLst>
              <a:ext uri="{FF2B5EF4-FFF2-40B4-BE49-F238E27FC236}">
                <a16:creationId xmlns:a16="http://schemas.microsoft.com/office/drawing/2014/main" id="{5C2FA9B3-B811-4C69-B68E-1FA5C838C733}"/>
              </a:ext>
            </a:extLst>
          </p:cNvPr>
          <p:cNvSpPr>
            <a:spLocks noGrp="1" noChangeArrowheads="1"/>
          </p:cNvSpPr>
          <p:nvPr>
            <p:ph type="body" idx="1"/>
          </p:nvPr>
        </p:nvSpPr>
        <p:spPr>
          <a:xfrm>
            <a:off x="1752600" y="1524000"/>
            <a:ext cx="8763000" cy="4648200"/>
          </a:xfrm>
          <a:noFill/>
          <a:ln/>
        </p:spPr>
        <p:txBody>
          <a:bodyPr/>
          <a:lstStyle/>
          <a:p>
            <a:pPr>
              <a:lnSpc>
                <a:spcPct val="90000"/>
              </a:lnSpc>
              <a:buFont typeface="Times New Roman" panose="02020603050405020304" pitchFamily="18" charset="0"/>
              <a:buNone/>
            </a:pPr>
            <a:r>
              <a:rPr lang="en-US" altLang="en-US" dirty="0"/>
              <a:t>Historical Relativism</a:t>
            </a:r>
          </a:p>
          <a:p>
            <a:pPr>
              <a:lnSpc>
                <a:spcPct val="90000"/>
              </a:lnSpc>
            </a:pPr>
            <a:r>
              <a:rPr lang="en-US" altLang="en-US" dirty="0"/>
              <a:t>Gold was important during era of nation-building to buy armaments, hire mercenaries, etc.</a:t>
            </a:r>
          </a:p>
          <a:p>
            <a:pPr>
              <a:lnSpc>
                <a:spcPct val="90000"/>
              </a:lnSpc>
              <a:buFont typeface="Times New Roman" panose="02020603050405020304" pitchFamily="18" charset="0"/>
              <a:buNone/>
            </a:pPr>
            <a:endParaRPr lang="en-US" altLang="en-US" dirty="0"/>
          </a:p>
          <a:p>
            <a:pPr>
              <a:lnSpc>
                <a:spcPct val="90000"/>
              </a:lnSpc>
              <a:buFont typeface="Times New Roman" panose="02020603050405020304" pitchFamily="18" charset="0"/>
              <a:buNone/>
            </a:pPr>
            <a:r>
              <a:rPr lang="en-US" altLang="en-US" dirty="0"/>
              <a:t>J.M. Keynes</a:t>
            </a:r>
          </a:p>
          <a:p>
            <a:pPr>
              <a:lnSpc>
                <a:spcPct val="90000"/>
              </a:lnSpc>
            </a:pPr>
            <a:r>
              <a:rPr lang="en-US" altLang="en-US" dirty="0"/>
              <a:t>Control of the trade balance was a tool of expansionary monetary policy to stimulate growth and employment.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wipe(up)">
                                      <p:cBhvr>
                                        <p:cTn id="13" dur="500"/>
                                        <p:tgtEl>
                                          <p:spTgt spid="143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wipe(up)">
                                      <p:cBhvr>
                                        <p:cTn id="18" dur="500"/>
                                        <p:tgtEl>
                                          <p:spTgt spid="143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wipe(up)">
                                      <p:cBhvr>
                                        <p:cTn id="23" dur="500"/>
                                        <p:tgtEl>
                                          <p:spTgt spid="1433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339">
                                            <p:txEl>
                                              <p:pRg st="4" end="4"/>
                                            </p:txEl>
                                          </p:spTgt>
                                        </p:tgtEl>
                                        <p:attrNameLst>
                                          <p:attrName>style.visibility</p:attrName>
                                        </p:attrNameLst>
                                      </p:cBhvr>
                                      <p:to>
                                        <p:strVal val="visible"/>
                                      </p:to>
                                    </p:set>
                                    <p:animEffect transition="in" filter="wipe(up)">
                                      <p:cBhvr>
                                        <p:cTn id="28"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5967850-3D0C-47D1-8DBE-7715B528F83B}"/>
              </a:ext>
            </a:extLst>
          </p:cNvPr>
          <p:cNvSpPr>
            <a:spLocks noGrp="1" noChangeArrowheads="1"/>
          </p:cNvSpPr>
          <p:nvPr>
            <p:ph type="title"/>
          </p:nvPr>
        </p:nvSpPr>
        <p:spPr>
          <a:xfrm>
            <a:off x="1905000" y="0"/>
            <a:ext cx="8458200" cy="704850"/>
          </a:xfrm>
          <a:noFill/>
          <a:ln/>
        </p:spPr>
        <p:txBody>
          <a:bodyPr/>
          <a:lstStyle/>
          <a:p>
            <a:r>
              <a:rPr lang="en-US" altLang="en-US"/>
              <a:t>Defense of Wealth Conception</a:t>
            </a:r>
          </a:p>
        </p:txBody>
      </p:sp>
      <p:sp>
        <p:nvSpPr>
          <p:cNvPr id="15363" name="Rectangle 3">
            <a:extLst>
              <a:ext uri="{FF2B5EF4-FFF2-40B4-BE49-F238E27FC236}">
                <a16:creationId xmlns:a16="http://schemas.microsoft.com/office/drawing/2014/main" id="{7AFB042E-C09E-4E4B-8E68-28B49A752D0F}"/>
              </a:ext>
            </a:extLst>
          </p:cNvPr>
          <p:cNvSpPr>
            <a:spLocks noGrp="1" noChangeArrowheads="1"/>
          </p:cNvSpPr>
          <p:nvPr>
            <p:ph type="body" idx="1"/>
          </p:nvPr>
        </p:nvSpPr>
        <p:spPr>
          <a:xfrm>
            <a:off x="838200" y="1524000"/>
            <a:ext cx="10210800" cy="4648200"/>
          </a:xfrm>
          <a:noFill/>
          <a:ln/>
        </p:spPr>
        <p:txBody>
          <a:bodyPr/>
          <a:lstStyle/>
          <a:p>
            <a:pPr>
              <a:buFont typeface="Times New Roman" panose="02020603050405020304" pitchFamily="18" charset="0"/>
              <a:buNone/>
            </a:pPr>
            <a:r>
              <a:rPr lang="en-US" altLang="en-US" sz="2800" dirty="0">
                <a:latin typeface="Times New Roman" panose="02020603050405020304" pitchFamily="18" charset="0"/>
              </a:rPr>
              <a:t>    </a:t>
            </a:r>
            <a:r>
              <a:rPr lang="en-US" altLang="en-US" dirty="0"/>
              <a:t>[Mun, </a:t>
            </a:r>
            <a:r>
              <a:rPr lang="en-US" altLang="en-US" i="1" dirty="0"/>
              <a:t>England's Treasure by Foreign Trade</a:t>
            </a:r>
            <a:r>
              <a:rPr lang="en-US" altLang="en-US" dirty="0"/>
              <a:t>, Ch. 21]</a:t>
            </a:r>
          </a:p>
          <a:p>
            <a:pPr>
              <a:buFont typeface="Times New Roman" panose="02020603050405020304" pitchFamily="18" charset="0"/>
              <a:buNone/>
            </a:pPr>
            <a:r>
              <a:rPr lang="en-US" altLang="en-US" sz="2800" dirty="0"/>
              <a:t>    Behold then the true form and worth of foreign Trade, which is, The great Revenue of the King, The honor of the Kingdom, The Noble profession of the Merchant, The School of our Arts, The supply of our wants, The employment of our poor, The improvement of our Lands, The Nursery of our Mariners, The walls of the Kingdoms, The means of our Treasure, The Sinews of our wars, The terror of our Enemies.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wipe(up)">
                                      <p:cBhvr>
                                        <p:cTn id="13" dur="500"/>
                                        <p:tgtEl>
                                          <p:spTgt spid="153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Effect transition="in" filter="wipe(up)">
                                      <p:cBhvr>
                                        <p:cTn id="18"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79CF74-2120-4C6D-94F3-48CE3F8FC4D3}"/>
              </a:ext>
            </a:extLst>
          </p:cNvPr>
          <p:cNvSpPr>
            <a:spLocks noGrp="1" noChangeArrowheads="1"/>
          </p:cNvSpPr>
          <p:nvPr>
            <p:ph type="title"/>
          </p:nvPr>
        </p:nvSpPr>
        <p:spPr>
          <a:xfrm>
            <a:off x="1905000" y="0"/>
            <a:ext cx="8458200" cy="704850"/>
          </a:xfrm>
          <a:noFill/>
          <a:ln/>
        </p:spPr>
        <p:txBody>
          <a:bodyPr/>
          <a:lstStyle/>
          <a:p>
            <a:r>
              <a:rPr lang="en-US" altLang="en-US"/>
              <a:t>Hume’s Specie Flow Mechanism</a:t>
            </a:r>
          </a:p>
        </p:txBody>
      </p:sp>
      <p:sp>
        <p:nvSpPr>
          <p:cNvPr id="16387" name="Rectangle 3">
            <a:extLst>
              <a:ext uri="{FF2B5EF4-FFF2-40B4-BE49-F238E27FC236}">
                <a16:creationId xmlns:a16="http://schemas.microsoft.com/office/drawing/2014/main" id="{5E0102B3-5AF6-4A0C-836C-658CE05A838A}"/>
              </a:ext>
            </a:extLst>
          </p:cNvPr>
          <p:cNvSpPr>
            <a:spLocks noGrp="1" noChangeArrowheads="1"/>
          </p:cNvSpPr>
          <p:nvPr>
            <p:ph type="body" idx="1"/>
          </p:nvPr>
        </p:nvSpPr>
        <p:spPr>
          <a:xfrm>
            <a:off x="3124200" y="1371600"/>
            <a:ext cx="8305800" cy="4648200"/>
          </a:xfrm>
          <a:noFill/>
          <a:ln/>
        </p:spPr>
        <p:txBody>
          <a:bodyPr/>
          <a:lstStyle/>
          <a:p>
            <a:pPr>
              <a:buFont typeface="Times New Roman" panose="02020603050405020304" pitchFamily="18" charset="0"/>
              <a:buNone/>
            </a:pPr>
            <a:endParaRPr lang="en-US" altLang="en-US" dirty="0">
              <a:latin typeface="Times New Roman" panose="02020603050405020304" pitchFamily="18" charset="0"/>
            </a:endParaRPr>
          </a:p>
          <a:p>
            <a:pPr>
              <a:buFont typeface="Times New Roman" panose="02020603050405020304" pitchFamily="18" charset="0"/>
              <a:buNone/>
            </a:pPr>
            <a:r>
              <a:rPr lang="en-US" altLang="en-US" sz="4000" dirty="0"/>
              <a:t>X&gt;I =&gt; +G =&gt; +M =&gt; +P =&gt; -X,+I</a:t>
            </a:r>
            <a:br>
              <a:rPr lang="en-US" altLang="en-US" sz="4000" dirty="0"/>
            </a:br>
            <a:r>
              <a:rPr lang="en-US" altLang="en-US" sz="3600" dirty="0"/>
              <a:t>Where:		X = Exports</a:t>
            </a:r>
          </a:p>
          <a:p>
            <a:pPr>
              <a:buFont typeface="Times New Roman" panose="02020603050405020304" pitchFamily="18" charset="0"/>
              <a:buNone/>
            </a:pPr>
            <a:r>
              <a:rPr lang="en-US" altLang="en-US" sz="3600" dirty="0"/>
              <a:t>				 I  = Imports</a:t>
            </a:r>
            <a:br>
              <a:rPr lang="en-US" altLang="en-US" sz="3600" dirty="0"/>
            </a:br>
            <a:r>
              <a:rPr lang="en-US" altLang="en-US" sz="3600" dirty="0"/>
              <a:t>			G = Gold Stock</a:t>
            </a:r>
            <a:br>
              <a:rPr lang="en-US" altLang="en-US" sz="3600" dirty="0"/>
            </a:br>
            <a:r>
              <a:rPr lang="en-US" altLang="en-US" sz="3600" dirty="0"/>
              <a:t>			M = Money Supply</a:t>
            </a:r>
            <a:br>
              <a:rPr lang="en-US" altLang="en-US" sz="3600" dirty="0"/>
            </a:br>
            <a:r>
              <a:rPr lang="en-US" altLang="en-US" sz="3600" dirty="0"/>
              <a:t>			P = Price Level</a:t>
            </a:r>
          </a:p>
        </p:txBody>
      </p:sp>
      <p:pic>
        <p:nvPicPr>
          <p:cNvPr id="3" name="Picture 2">
            <a:extLst>
              <a:ext uri="{FF2B5EF4-FFF2-40B4-BE49-F238E27FC236}">
                <a16:creationId xmlns:a16="http://schemas.microsoft.com/office/drawing/2014/main" id="{931DE910-7424-4C2B-A257-02C8F6AD6E36}"/>
              </a:ext>
            </a:extLst>
          </p:cNvPr>
          <p:cNvPicPr>
            <a:picLocks noChangeAspect="1"/>
          </p:cNvPicPr>
          <p:nvPr/>
        </p:nvPicPr>
        <p:blipFill>
          <a:blip r:embed="rId2"/>
          <a:stretch>
            <a:fillRect/>
          </a:stretch>
        </p:blipFill>
        <p:spPr>
          <a:xfrm>
            <a:off x="457200" y="1676400"/>
            <a:ext cx="2103302" cy="2770110"/>
          </a:xfrm>
          <a:prstGeom prst="rect">
            <a:avLst/>
          </a:prstGeom>
        </p:spPr>
      </p:pic>
      <p:sp>
        <p:nvSpPr>
          <p:cNvPr id="6" name="TextBox 5">
            <a:extLst>
              <a:ext uri="{FF2B5EF4-FFF2-40B4-BE49-F238E27FC236}">
                <a16:creationId xmlns:a16="http://schemas.microsoft.com/office/drawing/2014/main" id="{CD45AEEB-D970-439B-A5DB-F500488C7B4E}"/>
              </a:ext>
            </a:extLst>
          </p:cNvPr>
          <p:cNvSpPr txBox="1"/>
          <p:nvPr/>
        </p:nvSpPr>
        <p:spPr>
          <a:xfrm>
            <a:off x="685800" y="4482646"/>
            <a:ext cx="1765227" cy="830997"/>
          </a:xfrm>
          <a:prstGeom prst="rect">
            <a:avLst/>
          </a:prstGeom>
          <a:noFill/>
        </p:spPr>
        <p:txBody>
          <a:bodyPr wrap="none" rtlCol="0">
            <a:spAutoFit/>
          </a:bodyPr>
          <a:lstStyle/>
          <a:p>
            <a:pPr algn="ctr"/>
            <a:r>
              <a:rPr lang="en-US" dirty="0">
                <a:solidFill>
                  <a:srgbClr val="FFFF00"/>
                </a:solidFill>
              </a:rPr>
              <a:t>David Hume</a:t>
            </a:r>
            <a:br>
              <a:rPr lang="en-US" dirty="0">
                <a:solidFill>
                  <a:srgbClr val="FFFF00"/>
                </a:solidFill>
              </a:rPr>
            </a:br>
            <a:r>
              <a:rPr lang="en-US" dirty="0">
                <a:solidFill>
                  <a:srgbClr val="FFFF00"/>
                </a:solidFill>
              </a:rPr>
              <a:t>1711-1776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Effect transition="in" filter="wipe(up)">
                                      <p:cBhvr>
                                        <p:cTn id="13" dur="500"/>
                                        <p:tgtEl>
                                          <p:spTgt spid="1638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387">
                                            <p:txEl>
                                              <p:pRg st="2" end="2"/>
                                            </p:txEl>
                                          </p:spTgt>
                                        </p:tgtEl>
                                        <p:attrNameLst>
                                          <p:attrName>style.visibility</p:attrName>
                                        </p:attrNameLst>
                                      </p:cBhvr>
                                      <p:to>
                                        <p:strVal val="visible"/>
                                      </p:to>
                                    </p:set>
                                    <p:animEffect transition="in" filter="wipe(up)">
                                      <p:cBhvr>
                                        <p:cTn id="18"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CEF00EB-91FB-42E9-BBFC-170B46D7FD17}"/>
              </a:ext>
            </a:extLst>
          </p:cNvPr>
          <p:cNvSpPr>
            <a:spLocks noGrp="1" noChangeArrowheads="1"/>
          </p:cNvSpPr>
          <p:nvPr>
            <p:ph type="title"/>
          </p:nvPr>
        </p:nvSpPr>
        <p:spPr>
          <a:xfrm>
            <a:off x="1905000" y="0"/>
            <a:ext cx="8458200" cy="704850"/>
          </a:xfrm>
          <a:noFill/>
          <a:ln/>
        </p:spPr>
        <p:txBody>
          <a:bodyPr/>
          <a:lstStyle/>
          <a:p>
            <a:r>
              <a:rPr lang="en-US" altLang="en-US"/>
              <a:t>Answers to Specie Flow Mechanism</a:t>
            </a:r>
          </a:p>
        </p:txBody>
      </p:sp>
      <p:sp>
        <p:nvSpPr>
          <p:cNvPr id="17411" name="Rectangle 3">
            <a:extLst>
              <a:ext uri="{FF2B5EF4-FFF2-40B4-BE49-F238E27FC236}">
                <a16:creationId xmlns:a16="http://schemas.microsoft.com/office/drawing/2014/main" id="{A7117890-8F80-499E-AED3-096F6027B203}"/>
              </a:ext>
            </a:extLst>
          </p:cNvPr>
          <p:cNvSpPr>
            <a:spLocks noGrp="1" noChangeArrowheads="1"/>
          </p:cNvSpPr>
          <p:nvPr>
            <p:ph type="body" idx="1"/>
          </p:nvPr>
        </p:nvSpPr>
        <p:spPr>
          <a:xfrm>
            <a:off x="914400" y="990600"/>
            <a:ext cx="10439400" cy="5181600"/>
          </a:xfrm>
          <a:noFill/>
          <a:ln/>
        </p:spPr>
        <p:txBody>
          <a:bodyPr/>
          <a:lstStyle/>
          <a:p>
            <a:pPr>
              <a:lnSpc>
                <a:spcPct val="80000"/>
              </a:lnSpc>
              <a:buFont typeface="Times New Roman" panose="02020603050405020304" pitchFamily="18" charset="0"/>
              <a:buNone/>
            </a:pPr>
            <a:r>
              <a:rPr lang="en-US" altLang="en-US" dirty="0">
                <a:latin typeface="Times New Roman" panose="02020603050405020304" pitchFamily="18" charset="0"/>
              </a:rPr>
              <a:t>  </a:t>
            </a:r>
            <a:r>
              <a:rPr lang="en-US" altLang="en-US" dirty="0"/>
              <a:t>X&gt;I =&gt; [+G  =</a:t>
            </a:r>
            <a:r>
              <a:rPr lang="en-US" altLang="en-US" sz="3600" dirty="0"/>
              <a:t>?</a:t>
            </a:r>
            <a:r>
              <a:rPr lang="en-US" altLang="en-US" dirty="0"/>
              <a:t>&gt;  +M] =&gt; +P =&gt; -X,+I</a:t>
            </a:r>
            <a:br>
              <a:rPr lang="en-US" altLang="en-US" dirty="0"/>
            </a:br>
            <a:br>
              <a:rPr lang="en-US" altLang="en-US" sz="1200" dirty="0"/>
            </a:br>
            <a:r>
              <a:rPr lang="en-US" altLang="en-US" sz="2800" dirty="0"/>
              <a:t>Mun versus Bullionists (</a:t>
            </a:r>
            <a:r>
              <a:rPr lang="en-US" altLang="en-US" sz="2800" i="1" dirty="0"/>
              <a:t>England’s Treasure</a:t>
            </a:r>
            <a:r>
              <a:rPr lang="en-US" altLang="en-US" sz="2800" dirty="0"/>
              <a:t>, Ch. 4)</a:t>
            </a:r>
            <a:endParaRPr lang="en-US" altLang="en-US" dirty="0"/>
          </a:p>
          <a:p>
            <a:pPr>
              <a:lnSpc>
                <a:spcPct val="80000"/>
              </a:lnSpc>
              <a:buFont typeface="Times New Roman" panose="02020603050405020304" pitchFamily="18" charset="0"/>
              <a:buNone/>
            </a:pPr>
            <a:r>
              <a:rPr lang="en-US" altLang="en-US" sz="2400" dirty="0"/>
              <a:t>    </a:t>
            </a:r>
            <a:r>
              <a:rPr lang="en-US" altLang="en-US" sz="2500" dirty="0"/>
              <a:t>If we were once poor, and now having gained some store of money by trade with resolution to keep it still in the Realm; shall this cause other Nations to spend more of our commodities than formerly they have done, whereby we might say that our trade is Quickened and Enlarged? No verily, it will produce no such good effect: but rather ... we may expect the contrary; for all men do consent that plenty of money in a Kingdom doth make the native commodities dearer, which as it is to the profit of some private men in their revenues, so is it directly against the benefit of the Public in the quantity of the trade; for as plenty of money makes wares dearer, so dear wares decline their use and consumption.</a:t>
            </a:r>
          </a:p>
          <a:p>
            <a:pPr>
              <a:lnSpc>
                <a:spcPct val="80000"/>
              </a:lnSpc>
              <a:buFont typeface="Times New Roman" panose="02020603050405020304" pitchFamily="18" charset="0"/>
              <a:buNone/>
            </a:pPr>
            <a:endParaRPr lang="en-US" altLang="en-US" sz="1000" dirty="0"/>
          </a:p>
          <a:p>
            <a:pPr>
              <a:lnSpc>
                <a:spcPct val="80000"/>
              </a:lnSpc>
              <a:buFont typeface="Times New Roman" panose="02020603050405020304" pitchFamily="18" charset="0"/>
              <a:buNone/>
            </a:pPr>
            <a:r>
              <a:rPr lang="en-US" altLang="en-US" sz="2500" dirty="0"/>
              <a:t>So Mun apparently understood the Specie Flow Mechanism, but wanted to avoid it.</a:t>
            </a:r>
          </a:p>
          <a:p>
            <a:pPr>
              <a:lnSpc>
                <a:spcPct val="80000"/>
              </a:lnSpc>
              <a:buFont typeface="Times New Roman" panose="02020603050405020304" pitchFamily="18" charset="0"/>
              <a:buNone/>
            </a:pPr>
            <a:endParaRPr lang="en-US" altLang="en-US" sz="3600" dirty="0"/>
          </a:p>
          <a:p>
            <a:pPr>
              <a:lnSpc>
                <a:spcPct val="80000"/>
              </a:lnSpc>
              <a:buFont typeface="Times New Roman" panose="02020603050405020304" pitchFamily="18" charset="0"/>
              <a:buNone/>
            </a:pPr>
            <a:endParaRPr lang="en-US" altLang="en-US" sz="36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wipe(up)">
                                      <p:cBhvr>
                                        <p:cTn id="13" dur="500"/>
                                        <p:tgtEl>
                                          <p:spTgt spid="174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wipe(up)">
                                      <p:cBhvr>
                                        <p:cTn id="18" dur="500"/>
                                        <p:tgtEl>
                                          <p:spTgt spid="174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wipe(up)">
                                      <p:cBhvr>
                                        <p:cTn id="23"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A265BB3-B912-4CE9-B93E-D50FB239D175}"/>
              </a:ext>
            </a:extLst>
          </p:cNvPr>
          <p:cNvSpPr>
            <a:spLocks noGrp="1" noChangeArrowheads="1"/>
          </p:cNvSpPr>
          <p:nvPr>
            <p:ph type="title"/>
          </p:nvPr>
        </p:nvSpPr>
        <p:spPr>
          <a:xfrm>
            <a:off x="1905000" y="0"/>
            <a:ext cx="8458200" cy="704850"/>
          </a:xfrm>
          <a:noFill/>
          <a:ln/>
        </p:spPr>
        <p:txBody>
          <a:bodyPr/>
          <a:lstStyle/>
          <a:p>
            <a:r>
              <a:rPr lang="en-US" altLang="en-US"/>
              <a:t>Answers to Specie Flow Mechanism</a:t>
            </a:r>
          </a:p>
        </p:txBody>
      </p:sp>
      <p:sp>
        <p:nvSpPr>
          <p:cNvPr id="18435" name="Rectangle 3">
            <a:extLst>
              <a:ext uri="{FF2B5EF4-FFF2-40B4-BE49-F238E27FC236}">
                <a16:creationId xmlns:a16="http://schemas.microsoft.com/office/drawing/2014/main" id="{7060BDCA-E6CB-4662-A225-92FACC5F1F69}"/>
              </a:ext>
            </a:extLst>
          </p:cNvPr>
          <p:cNvSpPr>
            <a:spLocks noGrp="1" noChangeArrowheads="1"/>
          </p:cNvSpPr>
          <p:nvPr>
            <p:ph type="body" idx="1"/>
          </p:nvPr>
        </p:nvSpPr>
        <p:spPr>
          <a:xfrm>
            <a:off x="2743200" y="1219200"/>
            <a:ext cx="8763000" cy="4953000"/>
          </a:xfrm>
          <a:noFill/>
          <a:ln/>
        </p:spPr>
        <p:txBody>
          <a:bodyPr/>
          <a:lstStyle/>
          <a:p>
            <a:pPr>
              <a:buFont typeface="Times New Roman" panose="02020603050405020304" pitchFamily="18" charset="0"/>
              <a:buNone/>
            </a:pPr>
            <a:r>
              <a:rPr lang="en-US" altLang="en-US" dirty="0"/>
              <a:t>X&gt;I =&gt; +G =&gt; [+M  =</a:t>
            </a:r>
            <a:r>
              <a:rPr lang="en-US" altLang="en-US" sz="3600" dirty="0"/>
              <a:t>?</a:t>
            </a:r>
            <a:r>
              <a:rPr lang="en-US" altLang="en-US" dirty="0"/>
              <a:t>&gt;  +P] =&gt; -X,+I</a:t>
            </a:r>
            <a:br>
              <a:rPr lang="en-US" altLang="en-US" dirty="0"/>
            </a:br>
            <a:endParaRPr lang="en-US" altLang="en-US" dirty="0"/>
          </a:p>
          <a:p>
            <a:pPr>
              <a:buFont typeface="Times New Roman" panose="02020603050405020304" pitchFamily="18" charset="0"/>
              <a:buNone/>
            </a:pPr>
            <a:r>
              <a:rPr lang="en-US" altLang="en-US" dirty="0"/>
              <a:t>J.M. Keynes:  </a:t>
            </a:r>
            <a:br>
              <a:rPr lang="en-US" altLang="en-US" dirty="0"/>
            </a:br>
            <a:r>
              <a:rPr lang="en-US" altLang="en-US" dirty="0"/>
              <a:t>If  the economy is </a:t>
            </a:r>
            <a:r>
              <a:rPr lang="en-US" altLang="en-US" u="sng" dirty="0"/>
              <a:t>not</a:t>
            </a:r>
            <a:r>
              <a:rPr lang="en-US" altLang="en-US" dirty="0"/>
              <a:t> fully employed, </a:t>
            </a:r>
            <a:br>
              <a:rPr lang="en-US" altLang="en-US" dirty="0"/>
            </a:br>
            <a:br>
              <a:rPr lang="en-US" altLang="en-US" dirty="0"/>
            </a:br>
            <a:r>
              <a:rPr lang="en-US" altLang="en-US" dirty="0"/>
              <a:t>+M =&gt; -Interest rate =&gt; + production and employment, not +P</a:t>
            </a:r>
            <a:br>
              <a:rPr lang="en-US" altLang="en-US" dirty="0"/>
            </a:br>
            <a:br>
              <a:rPr lang="en-US" altLang="en-US" dirty="0"/>
            </a:br>
            <a:r>
              <a:rPr lang="en-US" altLang="en-US" dirty="0"/>
              <a:t>see Keynes, pp. 335-338</a:t>
            </a:r>
          </a:p>
          <a:p>
            <a:pPr>
              <a:buFont typeface="Times New Roman" panose="02020603050405020304" pitchFamily="18" charset="0"/>
              <a:buNone/>
            </a:pPr>
            <a:endParaRPr lang="en-US" altLang="en-US" dirty="0">
              <a:latin typeface="Times New Roman" panose="02020603050405020304" pitchFamily="18" charset="0"/>
            </a:endParaRPr>
          </a:p>
          <a:p>
            <a:pPr>
              <a:buFont typeface="Times New Roman" panose="02020603050405020304" pitchFamily="18" charset="0"/>
              <a:buNone/>
            </a:pPr>
            <a:endParaRPr lang="en-US" altLang="en-US" dirty="0">
              <a:latin typeface="Times New Roman" panose="02020603050405020304" pitchFamily="18" charset="0"/>
            </a:endParaRPr>
          </a:p>
        </p:txBody>
      </p:sp>
      <p:pic>
        <p:nvPicPr>
          <p:cNvPr id="3" name="Picture 2">
            <a:extLst>
              <a:ext uri="{FF2B5EF4-FFF2-40B4-BE49-F238E27FC236}">
                <a16:creationId xmlns:a16="http://schemas.microsoft.com/office/drawing/2014/main" id="{2AD18753-0777-40F3-8BFB-CCE7F25BE181}"/>
              </a:ext>
            </a:extLst>
          </p:cNvPr>
          <p:cNvPicPr>
            <a:picLocks noChangeAspect="1"/>
          </p:cNvPicPr>
          <p:nvPr/>
        </p:nvPicPr>
        <p:blipFill>
          <a:blip r:embed="rId2"/>
          <a:stretch>
            <a:fillRect/>
          </a:stretch>
        </p:blipFill>
        <p:spPr>
          <a:xfrm>
            <a:off x="457200" y="1981200"/>
            <a:ext cx="1943268" cy="2503387"/>
          </a:xfrm>
          <a:prstGeom prst="rect">
            <a:avLst/>
          </a:prstGeom>
        </p:spPr>
      </p:pic>
      <p:sp>
        <p:nvSpPr>
          <p:cNvPr id="6" name="TextBox 5">
            <a:extLst>
              <a:ext uri="{FF2B5EF4-FFF2-40B4-BE49-F238E27FC236}">
                <a16:creationId xmlns:a16="http://schemas.microsoft.com/office/drawing/2014/main" id="{D9CB5BB9-C427-4BF3-B14A-52C3BFFDDFA2}"/>
              </a:ext>
            </a:extLst>
          </p:cNvPr>
          <p:cNvSpPr txBox="1"/>
          <p:nvPr/>
        </p:nvSpPr>
        <p:spPr>
          <a:xfrm>
            <a:off x="533400" y="4503441"/>
            <a:ext cx="1954381" cy="1200329"/>
          </a:xfrm>
          <a:prstGeom prst="rect">
            <a:avLst/>
          </a:prstGeom>
          <a:noFill/>
        </p:spPr>
        <p:txBody>
          <a:bodyPr wrap="none" rtlCol="0">
            <a:spAutoFit/>
          </a:bodyPr>
          <a:lstStyle/>
          <a:p>
            <a:pPr algn="ctr"/>
            <a:r>
              <a:rPr lang="en-US" dirty="0">
                <a:solidFill>
                  <a:srgbClr val="FFFF00"/>
                </a:solidFill>
              </a:rPr>
              <a:t>John Maynard</a:t>
            </a:r>
            <a:br>
              <a:rPr lang="en-US" dirty="0">
                <a:solidFill>
                  <a:srgbClr val="FFFF00"/>
                </a:solidFill>
              </a:rPr>
            </a:br>
            <a:r>
              <a:rPr lang="en-US" dirty="0">
                <a:solidFill>
                  <a:srgbClr val="FFFF00"/>
                </a:solidFill>
              </a:rPr>
              <a:t>Keynes</a:t>
            </a:r>
            <a:br>
              <a:rPr lang="en-US" dirty="0">
                <a:solidFill>
                  <a:srgbClr val="FFFF00"/>
                </a:solidFill>
              </a:rPr>
            </a:br>
            <a:r>
              <a:rPr lang="en-US" dirty="0">
                <a:solidFill>
                  <a:srgbClr val="FFFF00"/>
                </a:solidFill>
              </a:rPr>
              <a:t>1883-1946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up)">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974F1F6-7D26-4405-9F97-7EF8CEDFD05A}"/>
              </a:ext>
            </a:extLst>
          </p:cNvPr>
          <p:cNvSpPr>
            <a:spLocks noGrp="1" noChangeArrowheads="1"/>
          </p:cNvSpPr>
          <p:nvPr>
            <p:ph type="title"/>
          </p:nvPr>
        </p:nvSpPr>
        <p:spPr>
          <a:xfrm>
            <a:off x="1905000" y="0"/>
            <a:ext cx="8458200" cy="704850"/>
          </a:xfrm>
          <a:noFill/>
          <a:ln/>
        </p:spPr>
        <p:txBody>
          <a:bodyPr/>
          <a:lstStyle/>
          <a:p>
            <a:r>
              <a:rPr lang="en-US" altLang="en-US"/>
              <a:t>Answers to Specie Flow Mechanism</a:t>
            </a:r>
          </a:p>
        </p:txBody>
      </p:sp>
      <p:sp>
        <p:nvSpPr>
          <p:cNvPr id="19459" name="Rectangle 3">
            <a:extLst>
              <a:ext uri="{FF2B5EF4-FFF2-40B4-BE49-F238E27FC236}">
                <a16:creationId xmlns:a16="http://schemas.microsoft.com/office/drawing/2014/main" id="{4EFC59BC-55CF-4EE7-8E64-1D74244DE6B4}"/>
              </a:ext>
            </a:extLst>
          </p:cNvPr>
          <p:cNvSpPr>
            <a:spLocks noGrp="1" noChangeArrowheads="1"/>
          </p:cNvSpPr>
          <p:nvPr>
            <p:ph type="body" idx="1"/>
          </p:nvPr>
        </p:nvSpPr>
        <p:spPr>
          <a:xfrm>
            <a:off x="2133600" y="1143000"/>
            <a:ext cx="9677400" cy="4572000"/>
          </a:xfrm>
          <a:noFill/>
          <a:ln/>
        </p:spPr>
        <p:txBody>
          <a:bodyPr/>
          <a:lstStyle/>
          <a:p>
            <a:pPr>
              <a:lnSpc>
                <a:spcPct val="80000"/>
              </a:lnSpc>
              <a:buFont typeface="Times New Roman" panose="02020603050405020304" pitchFamily="18" charset="0"/>
              <a:buNone/>
            </a:pPr>
            <a:r>
              <a:rPr lang="en-US" altLang="en-US" dirty="0"/>
              <a:t>X&gt;I =&gt; +G =&gt; +M  =&gt; [+P =</a:t>
            </a:r>
            <a:r>
              <a:rPr lang="en-US" altLang="en-US" sz="3600" dirty="0"/>
              <a:t>?</a:t>
            </a:r>
            <a:r>
              <a:rPr lang="en-US" altLang="en-US" dirty="0"/>
              <a:t>&gt; -X,+I]</a:t>
            </a:r>
          </a:p>
          <a:p>
            <a:pPr>
              <a:buFont typeface="Times New Roman" panose="02020603050405020304" pitchFamily="18" charset="0"/>
              <a:buNone/>
            </a:pPr>
            <a:r>
              <a:rPr lang="en-US" altLang="en-US" sz="2800" dirty="0"/>
              <a:t>    </a:t>
            </a:r>
            <a:r>
              <a:rPr lang="en-US" altLang="en-US" sz="2400" dirty="0"/>
              <a:t>[Richard Cantillon, </a:t>
            </a:r>
            <a:r>
              <a:rPr lang="en-US" altLang="en-US" sz="2400" i="1" dirty="0"/>
              <a:t>Essay on the Nature of Commerce,</a:t>
            </a:r>
            <a:r>
              <a:rPr lang="en-US" altLang="en-US" sz="2400" dirty="0"/>
              <a:t> III, 1]</a:t>
            </a:r>
            <a:br>
              <a:rPr lang="en-US" altLang="en-US" sz="2400" dirty="0"/>
            </a:br>
            <a:r>
              <a:rPr lang="en-US" altLang="en-US" sz="2400" dirty="0"/>
              <a:t>The increase in the quantity of silver circulating in a state gives it great advantages in foreign trade so long as this abundance of money lasts. The state then exchanges a small quantity of produce and labor for greater. It raises its taxes more easily and finds no difficulty in obtaining money in case of public need.</a:t>
            </a:r>
            <a:br>
              <a:rPr lang="en-US" altLang="en-US" sz="2400" dirty="0"/>
            </a:br>
            <a:r>
              <a:rPr lang="en-US" altLang="en-US" sz="2400" dirty="0"/>
              <a:t>     It is true that the continued increase of money will at length by it abundance cause a dearness of land and labor in the state. The goods and manufactures will in the long run cost so much that the foreigner will gradually cease to buy them, and will accustom himself to get them cheaper elsewhere, and this will by imperceptible degrees ruin the work and manufactures of the state.</a:t>
            </a:r>
          </a:p>
          <a:p>
            <a:pPr>
              <a:lnSpc>
                <a:spcPct val="80000"/>
              </a:lnSpc>
              <a:buFont typeface="Times New Roman" panose="02020603050405020304" pitchFamily="18" charset="0"/>
              <a:buNone/>
            </a:pPr>
            <a:endParaRPr lang="en-US" altLang="en-US" dirty="0"/>
          </a:p>
        </p:txBody>
      </p:sp>
      <p:pic>
        <p:nvPicPr>
          <p:cNvPr id="3" name="Picture 2">
            <a:extLst>
              <a:ext uri="{FF2B5EF4-FFF2-40B4-BE49-F238E27FC236}">
                <a16:creationId xmlns:a16="http://schemas.microsoft.com/office/drawing/2014/main" id="{5A1BFB46-4449-446E-B1C8-6F29C16A2217}"/>
              </a:ext>
            </a:extLst>
          </p:cNvPr>
          <p:cNvPicPr>
            <a:picLocks noChangeAspect="1"/>
          </p:cNvPicPr>
          <p:nvPr/>
        </p:nvPicPr>
        <p:blipFill>
          <a:blip r:embed="rId2"/>
          <a:stretch>
            <a:fillRect/>
          </a:stretch>
        </p:blipFill>
        <p:spPr>
          <a:xfrm>
            <a:off x="435323" y="1752600"/>
            <a:ext cx="1627011" cy="2057578"/>
          </a:xfrm>
          <a:prstGeom prst="rect">
            <a:avLst/>
          </a:prstGeom>
        </p:spPr>
      </p:pic>
      <p:sp>
        <p:nvSpPr>
          <p:cNvPr id="6" name="TextBox 5">
            <a:extLst>
              <a:ext uri="{FF2B5EF4-FFF2-40B4-BE49-F238E27FC236}">
                <a16:creationId xmlns:a16="http://schemas.microsoft.com/office/drawing/2014/main" id="{E3372CA2-FAB1-4CDB-B4D7-60799E975C0B}"/>
              </a:ext>
            </a:extLst>
          </p:cNvPr>
          <p:cNvSpPr txBox="1"/>
          <p:nvPr/>
        </p:nvSpPr>
        <p:spPr>
          <a:xfrm>
            <a:off x="489646" y="3886200"/>
            <a:ext cx="1518364" cy="1200329"/>
          </a:xfrm>
          <a:prstGeom prst="rect">
            <a:avLst/>
          </a:prstGeom>
          <a:noFill/>
        </p:spPr>
        <p:txBody>
          <a:bodyPr wrap="none" rtlCol="0">
            <a:spAutoFit/>
          </a:bodyPr>
          <a:lstStyle/>
          <a:p>
            <a:pPr algn="ctr"/>
            <a:r>
              <a:rPr lang="en-US" dirty="0">
                <a:solidFill>
                  <a:srgbClr val="FFFF00"/>
                </a:solidFill>
              </a:rPr>
              <a:t>Richard </a:t>
            </a:r>
            <a:br>
              <a:rPr lang="en-US" dirty="0">
                <a:solidFill>
                  <a:srgbClr val="FFFF00"/>
                </a:solidFill>
              </a:rPr>
            </a:br>
            <a:r>
              <a:rPr lang="en-US" dirty="0">
                <a:solidFill>
                  <a:srgbClr val="FFFF00"/>
                </a:solidFill>
              </a:rPr>
              <a:t>Cantillon</a:t>
            </a:r>
            <a:br>
              <a:rPr lang="en-US" dirty="0">
                <a:solidFill>
                  <a:srgbClr val="FFFF00"/>
                </a:solidFill>
              </a:rPr>
            </a:br>
            <a:r>
              <a:rPr lang="en-US" dirty="0">
                <a:solidFill>
                  <a:srgbClr val="FFFF00"/>
                </a:solidFill>
              </a:rPr>
              <a:t>1680-1734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up)">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up)">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D4C30AD-DBCA-4EBF-8B61-F93471FAF51A}"/>
              </a:ext>
            </a:extLst>
          </p:cNvPr>
          <p:cNvSpPr>
            <a:spLocks noGrp="1" noChangeArrowheads="1"/>
          </p:cNvSpPr>
          <p:nvPr>
            <p:ph type="title"/>
          </p:nvPr>
        </p:nvSpPr>
        <p:spPr>
          <a:xfrm>
            <a:off x="1676400" y="0"/>
            <a:ext cx="8763000" cy="704850"/>
          </a:xfrm>
          <a:noFill/>
          <a:ln/>
        </p:spPr>
        <p:txBody>
          <a:bodyPr/>
          <a:lstStyle/>
          <a:p>
            <a:r>
              <a:rPr lang="en-US" altLang="en-US"/>
              <a:t>Questions Raised by Studying Mercantilism</a:t>
            </a:r>
          </a:p>
        </p:txBody>
      </p:sp>
      <p:sp>
        <p:nvSpPr>
          <p:cNvPr id="5123" name="Rectangle 3">
            <a:extLst>
              <a:ext uri="{FF2B5EF4-FFF2-40B4-BE49-F238E27FC236}">
                <a16:creationId xmlns:a16="http://schemas.microsoft.com/office/drawing/2014/main" id="{E0FF0A1B-827C-4268-BBD7-A6154868021E}"/>
              </a:ext>
            </a:extLst>
          </p:cNvPr>
          <p:cNvSpPr>
            <a:spLocks noGrp="1" noChangeArrowheads="1"/>
          </p:cNvSpPr>
          <p:nvPr>
            <p:ph type="body" idx="1"/>
          </p:nvPr>
        </p:nvSpPr>
        <p:spPr>
          <a:xfrm>
            <a:off x="1066800" y="1371600"/>
            <a:ext cx="9982200" cy="4800600"/>
          </a:xfrm>
          <a:noFill/>
          <a:ln/>
        </p:spPr>
        <p:txBody>
          <a:bodyPr/>
          <a:lstStyle/>
          <a:p>
            <a:r>
              <a:rPr lang="en-US" altLang="en-US" dirty="0"/>
              <a:t>Why do countries trade with one another?</a:t>
            </a:r>
          </a:p>
          <a:p>
            <a:r>
              <a:rPr lang="en-US" altLang="en-US" dirty="0"/>
              <a:t>Is a trade surplus a good thing?</a:t>
            </a:r>
          </a:p>
          <a:p>
            <a:r>
              <a:rPr lang="en-US" altLang="en-US" dirty="0"/>
              <a:t>How important is monetary growth?</a:t>
            </a:r>
          </a:p>
          <a:p>
            <a:r>
              <a:rPr lang="en-US" altLang="en-US" dirty="0"/>
              <a:t>What are the proper economic functions of government?</a:t>
            </a:r>
          </a:p>
          <a:p>
            <a:r>
              <a:rPr lang="en-US" altLang="en-US" dirty="0"/>
              <a:t>Is industry superior, in some sense, to agriculture?  Should we protect industry to aid its development?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up)">
                                      <p:cBhvr>
                                        <p:cTn id="13" dur="5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wipe(up)">
                                      <p:cBhvr>
                                        <p:cTn id="18" dur="500"/>
                                        <p:tgtEl>
                                          <p:spTgt spid="51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wipe(up)">
                                      <p:cBhvr>
                                        <p:cTn id="23" dur="500"/>
                                        <p:tgtEl>
                                          <p:spTgt spid="51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wipe(up)">
                                      <p:cBhvr>
                                        <p:cTn id="28" dur="500"/>
                                        <p:tgtEl>
                                          <p:spTgt spid="512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Effect transition="in" filter="wipe(up)">
                                      <p:cBhvr>
                                        <p:cTn id="33"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542B1B2-33D0-4BE3-9C05-FEF0D018D9C6}"/>
              </a:ext>
            </a:extLst>
          </p:cNvPr>
          <p:cNvSpPr>
            <a:spLocks noGrp="1" noChangeArrowheads="1"/>
          </p:cNvSpPr>
          <p:nvPr>
            <p:ph type="title"/>
          </p:nvPr>
        </p:nvSpPr>
        <p:spPr>
          <a:xfrm>
            <a:off x="2209800" y="0"/>
            <a:ext cx="5562600" cy="704850"/>
          </a:xfrm>
          <a:noFill/>
          <a:ln/>
        </p:spPr>
        <p:txBody>
          <a:bodyPr/>
          <a:lstStyle/>
          <a:p>
            <a:r>
              <a:rPr lang="en-US" altLang="en-US"/>
              <a:t>Who Were They?</a:t>
            </a:r>
          </a:p>
        </p:txBody>
      </p:sp>
      <p:sp>
        <p:nvSpPr>
          <p:cNvPr id="6147" name="Rectangle 3">
            <a:extLst>
              <a:ext uri="{FF2B5EF4-FFF2-40B4-BE49-F238E27FC236}">
                <a16:creationId xmlns:a16="http://schemas.microsoft.com/office/drawing/2014/main" id="{DA10D6DA-7B66-498F-B82E-53B8E32F2804}"/>
              </a:ext>
            </a:extLst>
          </p:cNvPr>
          <p:cNvSpPr>
            <a:spLocks noGrp="1" noChangeArrowheads="1"/>
          </p:cNvSpPr>
          <p:nvPr>
            <p:ph type="body" idx="1"/>
          </p:nvPr>
        </p:nvSpPr>
        <p:spPr>
          <a:xfrm>
            <a:off x="914400" y="1524000"/>
            <a:ext cx="9601200" cy="4648200"/>
          </a:xfrm>
          <a:noFill/>
          <a:ln/>
        </p:spPr>
        <p:txBody>
          <a:bodyPr/>
          <a:lstStyle/>
          <a:p>
            <a:r>
              <a:rPr lang="en-US" altLang="en-US" dirty="0"/>
              <a:t>Not a single “school”</a:t>
            </a:r>
          </a:p>
          <a:p>
            <a:r>
              <a:rPr lang="en-US" altLang="en-US" dirty="0"/>
              <a:t>Wrote over long time in several countries</a:t>
            </a:r>
          </a:p>
          <a:p>
            <a:pPr lvl="1"/>
            <a:r>
              <a:rPr lang="en-US" altLang="en-US" dirty="0"/>
              <a:t>Thomas Mun 1571-1641</a:t>
            </a:r>
          </a:p>
          <a:p>
            <a:pPr lvl="1"/>
            <a:r>
              <a:rPr lang="en-US" altLang="en-US" dirty="0"/>
              <a:t>Edward </a:t>
            </a:r>
            <a:r>
              <a:rPr lang="en-US" altLang="en-US" dirty="0" err="1"/>
              <a:t>Misseldon</a:t>
            </a:r>
            <a:r>
              <a:rPr lang="en-US" altLang="en-US" dirty="0"/>
              <a:t> 1608-1654</a:t>
            </a:r>
          </a:p>
          <a:p>
            <a:pPr lvl="1"/>
            <a:r>
              <a:rPr lang="en-US" altLang="en-US" dirty="0"/>
              <a:t>John Locke 1632-1704</a:t>
            </a:r>
          </a:p>
          <a:p>
            <a:pPr lvl="1"/>
            <a:r>
              <a:rPr lang="en-US" altLang="en-US" dirty="0"/>
              <a:t>Charles Davenant 1656-1714</a:t>
            </a:r>
          </a:p>
          <a:p>
            <a:pPr lvl="1"/>
            <a:r>
              <a:rPr lang="en-US" altLang="en-US" dirty="0"/>
              <a:t>Richard Cantillon 1685-1734 (but he was a genius whose work both supported the Mercantilists in some ways, and inspired the Physiocrats and Smith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wipe(up)">
                                      <p:cBhvr>
                                        <p:cTn id="13" dur="500"/>
                                        <p:tgtEl>
                                          <p:spTgt spid="61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Effect transition="in" filter="wipe(up)">
                                      <p:cBhvr>
                                        <p:cTn id="18" dur="500"/>
                                        <p:tgtEl>
                                          <p:spTgt spid="61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Effect transition="in" filter="wipe(up)">
                                      <p:cBhvr>
                                        <p:cTn id="23" dur="500"/>
                                        <p:tgtEl>
                                          <p:spTgt spid="6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wipe(up)">
                                      <p:cBhvr>
                                        <p:cTn id="28" dur="500"/>
                                        <p:tgtEl>
                                          <p:spTgt spid="61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147">
                                            <p:txEl>
                                              <p:pRg st="4" end="4"/>
                                            </p:txEl>
                                          </p:spTgt>
                                        </p:tgtEl>
                                        <p:attrNameLst>
                                          <p:attrName>style.visibility</p:attrName>
                                        </p:attrNameLst>
                                      </p:cBhvr>
                                      <p:to>
                                        <p:strVal val="visible"/>
                                      </p:to>
                                    </p:set>
                                    <p:animEffect transition="in" filter="wipe(up)">
                                      <p:cBhvr>
                                        <p:cTn id="33" dur="500"/>
                                        <p:tgtEl>
                                          <p:spTgt spid="614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147">
                                            <p:txEl>
                                              <p:pRg st="5" end="5"/>
                                            </p:txEl>
                                          </p:spTgt>
                                        </p:tgtEl>
                                        <p:attrNameLst>
                                          <p:attrName>style.visibility</p:attrName>
                                        </p:attrNameLst>
                                      </p:cBhvr>
                                      <p:to>
                                        <p:strVal val="visible"/>
                                      </p:to>
                                    </p:set>
                                    <p:animEffect transition="in" filter="wipe(up)">
                                      <p:cBhvr>
                                        <p:cTn id="38" dur="500"/>
                                        <p:tgtEl>
                                          <p:spTgt spid="614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Effect transition="in" filter="wipe(up)">
                                      <p:cBhvr>
                                        <p:cTn id="43"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08F9015-54C2-4952-ABA4-4197765D2561}"/>
              </a:ext>
            </a:extLst>
          </p:cNvPr>
          <p:cNvSpPr>
            <a:spLocks noGrp="1" noChangeArrowheads="1"/>
          </p:cNvSpPr>
          <p:nvPr>
            <p:ph type="title"/>
          </p:nvPr>
        </p:nvSpPr>
        <p:spPr>
          <a:xfrm>
            <a:off x="2209800" y="0"/>
            <a:ext cx="5562600" cy="704850"/>
          </a:xfrm>
          <a:noFill/>
          <a:ln/>
        </p:spPr>
        <p:txBody>
          <a:bodyPr/>
          <a:lstStyle/>
          <a:p>
            <a:r>
              <a:rPr lang="en-US" altLang="en-US"/>
              <a:t>Doctrines:</a:t>
            </a:r>
          </a:p>
        </p:txBody>
      </p:sp>
      <p:sp>
        <p:nvSpPr>
          <p:cNvPr id="7171" name="Rectangle 3">
            <a:extLst>
              <a:ext uri="{FF2B5EF4-FFF2-40B4-BE49-F238E27FC236}">
                <a16:creationId xmlns:a16="http://schemas.microsoft.com/office/drawing/2014/main" id="{6580C4E5-BEAD-4CB3-96EE-9FE960733B52}"/>
              </a:ext>
            </a:extLst>
          </p:cNvPr>
          <p:cNvSpPr>
            <a:spLocks noGrp="1" noChangeArrowheads="1"/>
          </p:cNvSpPr>
          <p:nvPr>
            <p:ph type="body" idx="1"/>
          </p:nvPr>
        </p:nvSpPr>
        <p:spPr>
          <a:xfrm>
            <a:off x="1752600" y="1828800"/>
            <a:ext cx="8763000" cy="4343400"/>
          </a:xfrm>
          <a:noFill/>
          <a:ln/>
        </p:spPr>
        <p:txBody>
          <a:bodyPr/>
          <a:lstStyle/>
          <a:p>
            <a:r>
              <a:rPr lang="en-US" altLang="en-US" dirty="0"/>
              <a:t>Wealth consists of specie (gold and/or silver)</a:t>
            </a:r>
          </a:p>
          <a:p>
            <a:r>
              <a:rPr lang="en-US" altLang="en-US" dirty="0"/>
              <a:t>To increase wealth, maintain a positive trade balance (exports greater than imports)</a:t>
            </a:r>
          </a:p>
          <a:p>
            <a:r>
              <a:rPr lang="en-US" altLang="en-US" dirty="0"/>
              <a:t>This requires government intervention</a:t>
            </a:r>
          </a:p>
          <a:p>
            <a:pPr lvl="1"/>
            <a:r>
              <a:rPr lang="en-US" altLang="en-US" dirty="0"/>
              <a:t>Support exports</a:t>
            </a:r>
          </a:p>
          <a:p>
            <a:pPr lvl="1"/>
            <a:r>
              <a:rPr lang="en-US" altLang="en-US" dirty="0"/>
              <a:t>Restrict imports</a:t>
            </a:r>
          </a:p>
          <a:p>
            <a:pPr lvl="1"/>
            <a:r>
              <a:rPr lang="en-US" altLang="en-US" dirty="0"/>
              <a:t>Favor industry over primary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wipe(up)">
                                      <p:cBhvr>
                                        <p:cTn id="13" dur="500"/>
                                        <p:tgtEl>
                                          <p:spTgt spid="717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wipe(up)">
                                      <p:cBhvr>
                                        <p:cTn id="18" dur="500"/>
                                        <p:tgtEl>
                                          <p:spTgt spid="71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wipe(up)">
                                      <p:cBhvr>
                                        <p:cTn id="23" dur="500"/>
                                        <p:tgtEl>
                                          <p:spTgt spid="71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wipe(up)">
                                      <p:cBhvr>
                                        <p:cTn id="28" dur="500"/>
                                        <p:tgtEl>
                                          <p:spTgt spid="717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Effect transition="in" filter="wipe(up)">
                                      <p:cBhvr>
                                        <p:cTn id="33" dur="500"/>
                                        <p:tgtEl>
                                          <p:spTgt spid="7171">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171">
                                            <p:txEl>
                                              <p:pRg st="5" end="5"/>
                                            </p:txEl>
                                          </p:spTgt>
                                        </p:tgtEl>
                                        <p:attrNameLst>
                                          <p:attrName>style.visibility</p:attrName>
                                        </p:attrNameLst>
                                      </p:cBhvr>
                                      <p:to>
                                        <p:strVal val="visible"/>
                                      </p:to>
                                    </p:set>
                                    <p:animEffect transition="in" filter="wipe(up)">
                                      <p:cBhvr>
                                        <p:cTn id="38"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0C1F0AE-4564-491E-9A99-D4954663124A}"/>
              </a:ext>
            </a:extLst>
          </p:cNvPr>
          <p:cNvSpPr>
            <a:spLocks noGrp="1" noChangeArrowheads="1"/>
          </p:cNvSpPr>
          <p:nvPr>
            <p:ph type="title"/>
          </p:nvPr>
        </p:nvSpPr>
        <p:spPr>
          <a:xfrm>
            <a:off x="1905000" y="0"/>
            <a:ext cx="8458200" cy="704850"/>
          </a:xfrm>
          <a:noFill/>
          <a:ln/>
        </p:spPr>
        <p:txBody>
          <a:bodyPr/>
          <a:lstStyle/>
          <a:p>
            <a:r>
              <a:rPr lang="en-US" altLang="en-US" dirty="0"/>
              <a:t>Mun, England’s Treasure, </a:t>
            </a:r>
            <a:r>
              <a:rPr lang="en-US" altLang="en-US" i="0" dirty="0"/>
              <a:t>1664 </a:t>
            </a:r>
            <a:r>
              <a:rPr lang="en-US" altLang="en-US" sz="2800" i="0" dirty="0"/>
              <a:t>(after his death)</a:t>
            </a:r>
          </a:p>
        </p:txBody>
      </p:sp>
      <p:sp>
        <p:nvSpPr>
          <p:cNvPr id="8195" name="Rectangle 3">
            <a:extLst>
              <a:ext uri="{FF2B5EF4-FFF2-40B4-BE49-F238E27FC236}">
                <a16:creationId xmlns:a16="http://schemas.microsoft.com/office/drawing/2014/main" id="{5310623F-F09D-4070-A3D7-91FA84C07587}"/>
              </a:ext>
            </a:extLst>
          </p:cNvPr>
          <p:cNvSpPr>
            <a:spLocks noGrp="1" noChangeArrowheads="1"/>
          </p:cNvSpPr>
          <p:nvPr>
            <p:ph type="body" idx="1"/>
          </p:nvPr>
        </p:nvSpPr>
        <p:spPr>
          <a:xfrm>
            <a:off x="2362200" y="1524000"/>
            <a:ext cx="8915400" cy="4648200"/>
          </a:xfrm>
          <a:noFill/>
          <a:ln/>
        </p:spPr>
        <p:txBody>
          <a:bodyPr/>
          <a:lstStyle/>
          <a:p>
            <a:pPr>
              <a:buFont typeface="Times New Roman" panose="02020603050405020304" pitchFamily="18" charset="0"/>
              <a:buNone/>
            </a:pPr>
            <a:r>
              <a:rPr lang="en-US" altLang="en-US" sz="2800" dirty="0">
                <a:latin typeface="Times New Roman" panose="02020603050405020304" pitchFamily="18" charset="0"/>
              </a:rPr>
              <a:t> </a:t>
            </a:r>
            <a:r>
              <a:rPr lang="en-US" altLang="en-US" dirty="0"/>
              <a:t>Ch.1 Qualities . . . required in a perfect Merchant... </a:t>
            </a:r>
          </a:p>
          <a:p>
            <a:pPr>
              <a:buFont typeface="Times New Roman" panose="02020603050405020304" pitchFamily="18" charset="0"/>
              <a:buNone/>
            </a:pPr>
            <a:endParaRPr lang="en-US" altLang="en-US" sz="1000" dirty="0"/>
          </a:p>
          <a:p>
            <a:r>
              <a:rPr lang="en-US" altLang="en-US" sz="2800" dirty="0"/>
              <a:t>A good Penman, a good Arithmetician, and a good Accountant</a:t>
            </a:r>
          </a:p>
          <a:p>
            <a:r>
              <a:rPr lang="en-US" altLang="en-US" sz="2800" dirty="0"/>
              <a:t>Attain the speaking of divers Languages, . . . laws, customs, policies, manners, religions, arts . . .</a:t>
            </a:r>
          </a:p>
          <a:p>
            <a:r>
              <a:rPr lang="en-US" altLang="en-US" sz="2800" dirty="0"/>
              <a:t>It (at least) required, that in his youth he learn the Latin tongue, which will the better enable him in all the rest of his endeavors</a:t>
            </a:r>
          </a:p>
        </p:txBody>
      </p:sp>
      <p:pic>
        <p:nvPicPr>
          <p:cNvPr id="2" name="Picture 1">
            <a:extLst>
              <a:ext uri="{FF2B5EF4-FFF2-40B4-BE49-F238E27FC236}">
                <a16:creationId xmlns:a16="http://schemas.microsoft.com/office/drawing/2014/main" id="{D0187053-C7AE-4B05-8288-852836F58C49}"/>
              </a:ext>
            </a:extLst>
          </p:cNvPr>
          <p:cNvPicPr>
            <a:picLocks noChangeAspect="1"/>
          </p:cNvPicPr>
          <p:nvPr/>
        </p:nvPicPr>
        <p:blipFill>
          <a:blip r:embed="rId2"/>
          <a:stretch>
            <a:fillRect/>
          </a:stretch>
        </p:blipFill>
        <p:spPr>
          <a:xfrm>
            <a:off x="304800" y="1524000"/>
            <a:ext cx="1905000" cy="2390775"/>
          </a:xfrm>
          <a:prstGeom prst="rect">
            <a:avLst/>
          </a:prstGeom>
        </p:spPr>
      </p:pic>
      <p:sp>
        <p:nvSpPr>
          <p:cNvPr id="8" name="TextBox 7">
            <a:extLst>
              <a:ext uri="{FF2B5EF4-FFF2-40B4-BE49-F238E27FC236}">
                <a16:creationId xmlns:a16="http://schemas.microsoft.com/office/drawing/2014/main" id="{B0EE37D2-D292-4D90-8764-31FE34F42FA8}"/>
              </a:ext>
            </a:extLst>
          </p:cNvPr>
          <p:cNvSpPr txBox="1"/>
          <p:nvPr/>
        </p:nvSpPr>
        <p:spPr>
          <a:xfrm>
            <a:off x="304800" y="3962400"/>
            <a:ext cx="1905000" cy="830997"/>
          </a:xfrm>
          <a:prstGeom prst="rect">
            <a:avLst/>
          </a:prstGeom>
          <a:noFill/>
        </p:spPr>
        <p:txBody>
          <a:bodyPr wrap="square">
            <a:spAutoFit/>
          </a:bodyPr>
          <a:lstStyle/>
          <a:p>
            <a:pPr algn="ctr"/>
            <a:r>
              <a:rPr lang="en-US" dirty="0">
                <a:solidFill>
                  <a:srgbClr val="FFFF00"/>
                </a:solidFill>
              </a:rPr>
              <a:t>Thomas Mun </a:t>
            </a:r>
            <a:br>
              <a:rPr lang="en-US" dirty="0">
                <a:solidFill>
                  <a:srgbClr val="FFFF00"/>
                </a:solidFill>
              </a:rPr>
            </a:br>
            <a:r>
              <a:rPr lang="en-US" dirty="0">
                <a:solidFill>
                  <a:srgbClr val="FFFF00"/>
                </a:solidFill>
              </a:rPr>
              <a:t>1571-1641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wipe(up)">
                                      <p:cBhvr>
                                        <p:cTn id="13" dur="500"/>
                                        <p:tgtEl>
                                          <p:spTgt spid="81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wipe(up)">
                                      <p:cBhvr>
                                        <p:cTn id="18" dur="500"/>
                                        <p:tgtEl>
                                          <p:spTgt spid="819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Effect transition="in" filter="wipe(up)">
                                      <p:cBhvr>
                                        <p:cTn id="23" dur="500"/>
                                        <p:tgtEl>
                                          <p:spTgt spid="819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wipe(up)">
                                      <p:cBhvr>
                                        <p:cTn id="28"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24CB9B-6169-4646-9895-7BC1BEE3030A}"/>
              </a:ext>
            </a:extLst>
          </p:cNvPr>
          <p:cNvSpPr>
            <a:spLocks noGrp="1" noChangeArrowheads="1"/>
          </p:cNvSpPr>
          <p:nvPr>
            <p:ph type="title"/>
          </p:nvPr>
        </p:nvSpPr>
        <p:spPr>
          <a:xfrm>
            <a:off x="1905000" y="0"/>
            <a:ext cx="8458200" cy="704850"/>
          </a:xfrm>
          <a:noFill/>
          <a:ln/>
        </p:spPr>
        <p:txBody>
          <a:bodyPr/>
          <a:lstStyle/>
          <a:p>
            <a:r>
              <a:rPr lang="en-US" altLang="en-US"/>
              <a:t>Mun, England’s Treasure, </a:t>
            </a:r>
            <a:r>
              <a:rPr lang="en-US" altLang="en-US" i="0"/>
              <a:t>1664</a:t>
            </a:r>
          </a:p>
        </p:txBody>
      </p:sp>
      <p:sp>
        <p:nvSpPr>
          <p:cNvPr id="9219" name="Rectangle 3">
            <a:extLst>
              <a:ext uri="{FF2B5EF4-FFF2-40B4-BE49-F238E27FC236}">
                <a16:creationId xmlns:a16="http://schemas.microsoft.com/office/drawing/2014/main" id="{7C2718DE-A6CA-4CB4-9A11-213CEF3D8577}"/>
              </a:ext>
            </a:extLst>
          </p:cNvPr>
          <p:cNvSpPr>
            <a:spLocks noGrp="1" noChangeArrowheads="1"/>
          </p:cNvSpPr>
          <p:nvPr>
            <p:ph type="body" idx="1"/>
          </p:nvPr>
        </p:nvSpPr>
        <p:spPr>
          <a:xfrm>
            <a:off x="304800" y="1447800"/>
            <a:ext cx="11684000" cy="4724400"/>
          </a:xfrm>
          <a:noFill/>
          <a:ln/>
        </p:spPr>
        <p:txBody>
          <a:bodyPr/>
          <a:lstStyle/>
          <a:p>
            <a:pPr>
              <a:lnSpc>
                <a:spcPct val="90000"/>
              </a:lnSpc>
              <a:buFont typeface="Times New Roman" panose="02020603050405020304" pitchFamily="18" charset="0"/>
              <a:buNone/>
            </a:pPr>
            <a:r>
              <a:rPr lang="en-US" altLang="en-US" dirty="0">
                <a:latin typeface="Times New Roman" panose="02020603050405020304" pitchFamily="18" charset="0"/>
              </a:rPr>
              <a:t> </a:t>
            </a:r>
            <a:r>
              <a:rPr lang="en-US" altLang="en-US" dirty="0"/>
              <a:t>Ch.2   The Means to Enrich this Kingdom</a:t>
            </a:r>
          </a:p>
          <a:p>
            <a:pPr>
              <a:lnSpc>
                <a:spcPct val="90000"/>
              </a:lnSpc>
              <a:buFont typeface="Times New Roman" panose="02020603050405020304" pitchFamily="18" charset="0"/>
              <a:buNone/>
            </a:pPr>
            <a:endParaRPr lang="en-US" altLang="en-US" sz="1200" dirty="0"/>
          </a:p>
          <a:p>
            <a:pPr>
              <a:lnSpc>
                <a:spcPct val="90000"/>
              </a:lnSpc>
            </a:pPr>
            <a:r>
              <a:rPr lang="en-US" altLang="en-US" sz="2600" dirty="0"/>
              <a:t>Although a Kingdom may be enriched by gifts received, or by purchase taken from some other Nations, yet these are things uncertain and of small consideration when they happen. The ordinary means therefore to increase our wealth and treasure is by Foreign Trade, wherein we must ever observe this rule; to sell more to strangers yearly than wee consume of theirs in value. </a:t>
            </a:r>
          </a:p>
          <a:p>
            <a:pPr>
              <a:lnSpc>
                <a:spcPct val="90000"/>
              </a:lnSpc>
            </a:pPr>
            <a:r>
              <a:rPr lang="en-US" altLang="en-US" sz="2600" dirty="0"/>
              <a:t>It cometh to pass in the stock of a Kingdom, as in the estate of a private man; who has …two thousand pounds of ready money in his Chest: If such a man through excess shall spend one thousand five hundred pounds per annum, all his ready money will be gone in four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wipe(up)">
                                      <p:cBhvr>
                                        <p:cTn id="13" dur="500"/>
                                        <p:tgtEl>
                                          <p:spTgt spid="92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wipe(up)">
                                      <p:cBhvr>
                                        <p:cTn id="18" dur="500"/>
                                        <p:tgtEl>
                                          <p:spTgt spid="921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Effect transition="in" filter="wipe(up)">
                                      <p:cBhvr>
                                        <p:cTn id="23"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4161CE1-6937-4962-AD72-D4EB38ACEBBA}"/>
              </a:ext>
            </a:extLst>
          </p:cNvPr>
          <p:cNvSpPr>
            <a:spLocks noGrp="1" noChangeArrowheads="1"/>
          </p:cNvSpPr>
          <p:nvPr>
            <p:ph type="title"/>
          </p:nvPr>
        </p:nvSpPr>
        <p:spPr>
          <a:xfrm>
            <a:off x="1905000" y="0"/>
            <a:ext cx="8458200" cy="704850"/>
          </a:xfrm>
          <a:noFill/>
          <a:ln/>
        </p:spPr>
        <p:txBody>
          <a:bodyPr/>
          <a:lstStyle/>
          <a:p>
            <a:r>
              <a:rPr lang="en-US" altLang="en-US"/>
              <a:t>Mun, England’s Treasure, </a:t>
            </a:r>
            <a:r>
              <a:rPr lang="en-US" altLang="en-US" i="0"/>
              <a:t>1664</a:t>
            </a:r>
          </a:p>
        </p:txBody>
      </p:sp>
      <p:sp>
        <p:nvSpPr>
          <p:cNvPr id="10243" name="Rectangle 3">
            <a:extLst>
              <a:ext uri="{FF2B5EF4-FFF2-40B4-BE49-F238E27FC236}">
                <a16:creationId xmlns:a16="http://schemas.microsoft.com/office/drawing/2014/main" id="{407AA17E-4156-41E9-AEF9-60F0122FDCE4}"/>
              </a:ext>
            </a:extLst>
          </p:cNvPr>
          <p:cNvSpPr>
            <a:spLocks noGrp="1" noChangeArrowheads="1"/>
          </p:cNvSpPr>
          <p:nvPr>
            <p:ph type="body" idx="1"/>
          </p:nvPr>
        </p:nvSpPr>
        <p:spPr>
          <a:xfrm>
            <a:off x="609600" y="1600200"/>
            <a:ext cx="11049000" cy="4572000"/>
          </a:xfrm>
          <a:noFill/>
          <a:ln/>
        </p:spPr>
        <p:txBody>
          <a:bodyPr/>
          <a:lstStyle/>
          <a:p>
            <a:pPr>
              <a:lnSpc>
                <a:spcPct val="80000"/>
              </a:lnSpc>
              <a:buFont typeface="Times New Roman" panose="02020603050405020304" pitchFamily="18" charset="0"/>
              <a:buNone/>
            </a:pPr>
            <a:r>
              <a:rPr lang="en-US" altLang="en-US" sz="2400" dirty="0">
                <a:latin typeface="Times New Roman" panose="02020603050405020304" pitchFamily="18" charset="0"/>
              </a:rPr>
              <a:t> </a:t>
            </a:r>
            <a:r>
              <a:rPr lang="en-US" altLang="en-US" dirty="0"/>
              <a:t>Ch.3 The … Ways and Means to Increase … Exportation … and decrease ... Consumption of Foreign Wares</a:t>
            </a:r>
          </a:p>
          <a:p>
            <a:pPr>
              <a:lnSpc>
                <a:spcPct val="80000"/>
              </a:lnSpc>
              <a:buFont typeface="Times New Roman" panose="02020603050405020304" pitchFamily="18" charset="0"/>
              <a:buNone/>
            </a:pPr>
            <a:endParaRPr lang="en-US" altLang="en-US" sz="600" dirty="0"/>
          </a:p>
          <a:p>
            <a:pPr>
              <a:lnSpc>
                <a:spcPct val="80000"/>
              </a:lnSpc>
            </a:pPr>
            <a:r>
              <a:rPr lang="en-US" altLang="en-US" sz="2600" dirty="0"/>
              <a:t>Laying the waste grounds ... into ... employments </a:t>
            </a:r>
          </a:p>
          <a:p>
            <a:pPr>
              <a:lnSpc>
                <a:spcPct val="80000"/>
              </a:lnSpc>
            </a:pPr>
            <a:r>
              <a:rPr lang="en-US" altLang="en-US" sz="2600" dirty="0"/>
              <a:t>Soberly refrain from excessive consumption of foreign wares in our diet and raiment, with such often change of fashions </a:t>
            </a:r>
          </a:p>
          <a:p>
            <a:pPr>
              <a:lnSpc>
                <a:spcPct val="80000"/>
              </a:lnSpc>
            </a:pPr>
            <a:r>
              <a:rPr lang="en-US" altLang="en-US" sz="2600" dirty="0"/>
              <a:t>Not only regard our .. superfluities, but ...our neighbors’ necessities</a:t>
            </a:r>
          </a:p>
          <a:p>
            <a:pPr>
              <a:lnSpc>
                <a:spcPct val="80000"/>
              </a:lnSpc>
            </a:pPr>
            <a:r>
              <a:rPr lang="en-US" altLang="en-US" sz="2600" dirty="0"/>
              <a:t>Exportations ... perform it ourselves in our own Ships</a:t>
            </a:r>
          </a:p>
          <a:p>
            <a:pPr>
              <a:lnSpc>
                <a:spcPct val="80000"/>
              </a:lnSpc>
            </a:pPr>
            <a:r>
              <a:rPr lang="en-US" altLang="en-US" sz="2600" dirty="0"/>
              <a:t>It is needful also not to charge the native commodities with too great customs, lest by endearing them to the strangers use, it hinder their vent…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Effect transition="in" filter="wipe(up)">
                                      <p:cBhvr>
                                        <p:cTn id="13" dur="500"/>
                                        <p:tgtEl>
                                          <p:spTgt spid="1024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wipe(up)">
                                      <p:cBhvr>
                                        <p:cTn id="18" dur="500"/>
                                        <p:tgtEl>
                                          <p:spTgt spid="102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wipe(up)">
                                      <p:cBhvr>
                                        <p:cTn id="23" dur="500"/>
                                        <p:tgtEl>
                                          <p:spTgt spid="1024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243">
                                            <p:txEl>
                                              <p:pRg st="4" end="4"/>
                                            </p:txEl>
                                          </p:spTgt>
                                        </p:tgtEl>
                                        <p:attrNameLst>
                                          <p:attrName>style.visibility</p:attrName>
                                        </p:attrNameLst>
                                      </p:cBhvr>
                                      <p:to>
                                        <p:strVal val="visible"/>
                                      </p:to>
                                    </p:set>
                                    <p:animEffect transition="in" filter="wipe(up)">
                                      <p:cBhvr>
                                        <p:cTn id="28" dur="500"/>
                                        <p:tgtEl>
                                          <p:spTgt spid="1024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243">
                                            <p:txEl>
                                              <p:pRg st="5" end="5"/>
                                            </p:txEl>
                                          </p:spTgt>
                                        </p:tgtEl>
                                        <p:attrNameLst>
                                          <p:attrName>style.visibility</p:attrName>
                                        </p:attrNameLst>
                                      </p:cBhvr>
                                      <p:to>
                                        <p:strVal val="visible"/>
                                      </p:to>
                                    </p:set>
                                    <p:animEffect transition="in" filter="wipe(up)">
                                      <p:cBhvr>
                                        <p:cTn id="33" dur="500"/>
                                        <p:tgtEl>
                                          <p:spTgt spid="1024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243">
                                            <p:txEl>
                                              <p:pRg st="6" end="6"/>
                                            </p:txEl>
                                          </p:spTgt>
                                        </p:tgtEl>
                                        <p:attrNameLst>
                                          <p:attrName>style.visibility</p:attrName>
                                        </p:attrNameLst>
                                      </p:cBhvr>
                                      <p:to>
                                        <p:strVal val="visible"/>
                                      </p:to>
                                    </p:set>
                                    <p:animEffect transition="in" filter="wipe(up)">
                                      <p:cBhvr>
                                        <p:cTn id="38"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658B4F9-B665-4303-9D08-DBF653465813}"/>
              </a:ext>
            </a:extLst>
          </p:cNvPr>
          <p:cNvSpPr>
            <a:spLocks noGrp="1" noChangeArrowheads="1"/>
          </p:cNvSpPr>
          <p:nvPr>
            <p:ph type="title"/>
          </p:nvPr>
        </p:nvSpPr>
        <p:spPr>
          <a:xfrm>
            <a:off x="1905000" y="0"/>
            <a:ext cx="8458200" cy="704850"/>
          </a:xfrm>
          <a:noFill/>
          <a:ln/>
        </p:spPr>
        <p:txBody>
          <a:bodyPr/>
          <a:lstStyle/>
          <a:p>
            <a:r>
              <a:rPr lang="en-US" altLang="en-US"/>
              <a:t>Criticisms of Mercantilism</a:t>
            </a:r>
          </a:p>
        </p:txBody>
      </p:sp>
      <p:sp>
        <p:nvSpPr>
          <p:cNvPr id="11267" name="Rectangle 3">
            <a:extLst>
              <a:ext uri="{FF2B5EF4-FFF2-40B4-BE49-F238E27FC236}">
                <a16:creationId xmlns:a16="http://schemas.microsoft.com/office/drawing/2014/main" id="{699B7EB3-7E88-4B3A-8770-6E598C4A9188}"/>
              </a:ext>
            </a:extLst>
          </p:cNvPr>
          <p:cNvSpPr>
            <a:spLocks noGrp="1" noChangeArrowheads="1"/>
          </p:cNvSpPr>
          <p:nvPr>
            <p:ph type="body" idx="1"/>
          </p:nvPr>
        </p:nvSpPr>
        <p:spPr>
          <a:xfrm>
            <a:off x="1752600" y="1524000"/>
            <a:ext cx="9525000" cy="4648200"/>
          </a:xfrm>
          <a:noFill/>
          <a:ln/>
        </p:spPr>
        <p:txBody>
          <a:bodyPr/>
          <a:lstStyle/>
          <a:p>
            <a:pPr>
              <a:buFont typeface="Times New Roman" panose="02020603050405020304" pitchFamily="18" charset="0"/>
              <a:buNone/>
            </a:pPr>
            <a:r>
              <a:rPr lang="en-US" altLang="en-US" dirty="0"/>
              <a:t>Adam Smith</a:t>
            </a:r>
          </a:p>
          <a:p>
            <a:r>
              <a:rPr lang="en-US" altLang="en-US" dirty="0"/>
              <a:t>Mercantilists have wrong conception of wealth</a:t>
            </a:r>
          </a:p>
          <a:p>
            <a:pPr>
              <a:buFont typeface="Times New Roman" panose="02020603050405020304" pitchFamily="18" charset="0"/>
              <a:buNone/>
            </a:pPr>
            <a:endParaRPr lang="en-US" altLang="en-US" dirty="0"/>
          </a:p>
          <a:p>
            <a:pPr>
              <a:buFont typeface="Times New Roman" panose="02020603050405020304" pitchFamily="18" charset="0"/>
              <a:buNone/>
            </a:pPr>
            <a:r>
              <a:rPr lang="en-US" altLang="en-US" dirty="0"/>
              <a:t>David Hume</a:t>
            </a:r>
          </a:p>
          <a:p>
            <a:r>
              <a:rPr lang="en-US" altLang="en-US" dirty="0"/>
              <a:t>Mercantilist trade surpluses are unsustainable and self limiting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wipe(up)">
                                      <p:cBhvr>
                                        <p:cTn id="13" dur="500"/>
                                        <p:tgtEl>
                                          <p:spTgt spid="1126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wipe(up)">
                                      <p:cBhvr>
                                        <p:cTn id="18" dur="500"/>
                                        <p:tgtEl>
                                          <p:spTgt spid="1126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wipe(up)">
                                      <p:cBhvr>
                                        <p:cTn id="23" dur="500"/>
                                        <p:tgtEl>
                                          <p:spTgt spid="1126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wipe(up)">
                                      <p:cBhvr>
                                        <p:cTn id="28"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264490C-2F34-4564-880F-98CF65A272ED}"/>
              </a:ext>
            </a:extLst>
          </p:cNvPr>
          <p:cNvSpPr>
            <a:spLocks noGrp="1" noChangeArrowheads="1"/>
          </p:cNvSpPr>
          <p:nvPr>
            <p:ph type="title"/>
          </p:nvPr>
        </p:nvSpPr>
        <p:spPr>
          <a:xfrm>
            <a:off x="1905000" y="0"/>
            <a:ext cx="8458200" cy="704850"/>
          </a:xfrm>
          <a:noFill/>
          <a:ln/>
        </p:spPr>
        <p:txBody>
          <a:bodyPr/>
          <a:lstStyle/>
          <a:p>
            <a:r>
              <a:rPr lang="en-US" altLang="en-US"/>
              <a:t>Adam Smith on Mercantilism</a:t>
            </a:r>
          </a:p>
        </p:txBody>
      </p:sp>
      <p:sp>
        <p:nvSpPr>
          <p:cNvPr id="12291" name="Rectangle 3">
            <a:extLst>
              <a:ext uri="{FF2B5EF4-FFF2-40B4-BE49-F238E27FC236}">
                <a16:creationId xmlns:a16="http://schemas.microsoft.com/office/drawing/2014/main" id="{12376E63-CC47-40EB-93C7-CBCEDA204F61}"/>
              </a:ext>
            </a:extLst>
          </p:cNvPr>
          <p:cNvSpPr>
            <a:spLocks noGrp="1" noChangeArrowheads="1"/>
          </p:cNvSpPr>
          <p:nvPr>
            <p:ph type="body" idx="1"/>
          </p:nvPr>
        </p:nvSpPr>
        <p:spPr>
          <a:xfrm>
            <a:off x="2667000" y="1447800"/>
            <a:ext cx="8839200" cy="4724400"/>
          </a:xfrm>
          <a:noFill/>
          <a:ln/>
        </p:spPr>
        <p:txBody>
          <a:bodyPr/>
          <a:lstStyle/>
          <a:p>
            <a:pPr>
              <a:lnSpc>
                <a:spcPct val="80000"/>
              </a:lnSpc>
              <a:buFont typeface="Times New Roman" panose="02020603050405020304" pitchFamily="18" charset="0"/>
              <a:buNone/>
            </a:pPr>
            <a:r>
              <a:rPr lang="en-US" altLang="en-US" dirty="0"/>
              <a:t>Erroneous conception of wealth</a:t>
            </a:r>
          </a:p>
          <a:p>
            <a:pPr>
              <a:buFont typeface="Times New Roman" panose="02020603050405020304" pitchFamily="18" charset="0"/>
              <a:buNone/>
            </a:pPr>
            <a:r>
              <a:rPr lang="en-US" altLang="en-US" sz="2400" dirty="0"/>
              <a:t>    </a:t>
            </a:r>
            <a:r>
              <a:rPr lang="en-US" altLang="en-US" sz="2500" dirty="0"/>
              <a:t>[Adam Smith, Wealth of Nations IV, 8, 49, p. 660]  </a:t>
            </a:r>
            <a:br>
              <a:rPr lang="en-US" altLang="en-US" sz="2500" dirty="0"/>
            </a:br>
            <a:r>
              <a:rPr lang="en-US" altLang="en-US" sz="2500" dirty="0"/>
              <a:t>Consumption is the sole end and purpose of all production; and the interest of the producer ought to be attended to only so far as it may be necessary for promoting that of the consumer. The maxim is so perfectly self evident that it would be absurd to attempt to prove it. But in the mercantile system the interest of the consumer is almost constantly sacrificed to that of the producer; and it seems to consider production, and not consumption, as the ultimate end and object of all industry and commerce. </a:t>
            </a:r>
          </a:p>
          <a:p>
            <a:pPr>
              <a:lnSpc>
                <a:spcPct val="80000"/>
              </a:lnSpc>
              <a:buFont typeface="Times New Roman" panose="02020603050405020304" pitchFamily="18" charset="0"/>
              <a:buNone/>
            </a:pPr>
            <a:endParaRPr lang="en-US" altLang="en-US" sz="2800" dirty="0"/>
          </a:p>
        </p:txBody>
      </p:sp>
      <p:pic>
        <p:nvPicPr>
          <p:cNvPr id="3" name="Picture 2">
            <a:extLst>
              <a:ext uri="{FF2B5EF4-FFF2-40B4-BE49-F238E27FC236}">
                <a16:creationId xmlns:a16="http://schemas.microsoft.com/office/drawing/2014/main" id="{9132383C-8F36-4E5D-894E-69D650DA6D31}"/>
              </a:ext>
            </a:extLst>
          </p:cNvPr>
          <p:cNvPicPr>
            <a:picLocks noChangeAspect="1"/>
          </p:cNvPicPr>
          <p:nvPr/>
        </p:nvPicPr>
        <p:blipFill>
          <a:blip r:embed="rId2"/>
          <a:stretch>
            <a:fillRect/>
          </a:stretch>
        </p:blipFill>
        <p:spPr>
          <a:xfrm>
            <a:off x="228600" y="2133600"/>
            <a:ext cx="2077994" cy="2228573"/>
          </a:xfrm>
          <a:prstGeom prst="rect">
            <a:avLst/>
          </a:prstGeom>
        </p:spPr>
      </p:pic>
      <p:sp>
        <p:nvSpPr>
          <p:cNvPr id="6" name="TextBox 5">
            <a:extLst>
              <a:ext uri="{FF2B5EF4-FFF2-40B4-BE49-F238E27FC236}">
                <a16:creationId xmlns:a16="http://schemas.microsoft.com/office/drawing/2014/main" id="{14FE7C1D-03FA-4E3A-A891-20DA2F1C6FAC}"/>
              </a:ext>
            </a:extLst>
          </p:cNvPr>
          <p:cNvSpPr txBox="1"/>
          <p:nvPr/>
        </p:nvSpPr>
        <p:spPr>
          <a:xfrm>
            <a:off x="393800" y="4362173"/>
            <a:ext cx="1747594" cy="830997"/>
          </a:xfrm>
          <a:prstGeom prst="rect">
            <a:avLst/>
          </a:prstGeom>
          <a:noFill/>
        </p:spPr>
        <p:txBody>
          <a:bodyPr wrap="none" rtlCol="0">
            <a:spAutoFit/>
          </a:bodyPr>
          <a:lstStyle/>
          <a:p>
            <a:pPr algn="ctr"/>
            <a:r>
              <a:rPr lang="en-US" dirty="0">
                <a:solidFill>
                  <a:srgbClr val="FFFF00"/>
                </a:solidFill>
              </a:rPr>
              <a:t>Adam Smith</a:t>
            </a:r>
            <a:br>
              <a:rPr lang="en-US" dirty="0">
                <a:solidFill>
                  <a:srgbClr val="FFFF00"/>
                </a:solidFill>
              </a:rPr>
            </a:br>
            <a:r>
              <a:rPr lang="en-US" dirty="0">
                <a:solidFill>
                  <a:srgbClr val="FFFF00"/>
                </a:solidFill>
              </a:rPr>
              <a:t>1723-1790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wipe(up)">
                                      <p:cBhvr>
                                        <p:cTn id="13" dur="500"/>
                                        <p:tgtEl>
                                          <p:spTgt spid="122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Effect transition="in" filter="wipe(up)">
                                      <p:cBhvr>
                                        <p:cTn id="18"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bldLvl="5" autoUpdateAnimBg="0"/>
    </p:bldLst>
  </p:timing>
</p:sld>
</file>

<file path=ppt/theme/theme1.xml><?xml version="1.0" encoding="utf-8"?>
<a:theme xmlns:a="http://schemas.openxmlformats.org/drawingml/2006/main" name="Default Design">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000099"/>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rcantilism.ppt  -  Compatibility Mode" id="{15109502-1190-492B-975C-1D60CE570079}" vid="{BD9E7E48-CF91-4752-B82C-847873B73D3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2028</TotalTime>
  <Words>1451</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Mercantilism</vt:lpstr>
      <vt:lpstr>Questions Raised by Studying Mercantilism</vt:lpstr>
      <vt:lpstr>Who Were They?</vt:lpstr>
      <vt:lpstr>Doctrines:</vt:lpstr>
      <vt:lpstr>Mun, England’s Treasure, 1664 (after his death)</vt:lpstr>
      <vt:lpstr>Mun, England’s Treasure, 1664</vt:lpstr>
      <vt:lpstr>Mun, England’s Treasure, 1664</vt:lpstr>
      <vt:lpstr>Criticisms of Mercantilism</vt:lpstr>
      <vt:lpstr>Adam Smith on Mercantilism</vt:lpstr>
      <vt:lpstr>Adam Smith on Mercantilism</vt:lpstr>
      <vt:lpstr>Defense of Wealth Conception</vt:lpstr>
      <vt:lpstr>Defense of Wealth Conception</vt:lpstr>
      <vt:lpstr>Hume’s Specie Flow Mechanism</vt:lpstr>
      <vt:lpstr>Answers to Specie Flow Mechanism</vt:lpstr>
      <vt:lpstr>Answers to Specie Flow Mechanism</vt:lpstr>
      <vt:lpstr>Answers to Specie Flow Mechanism</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Profile</dc:title>
  <dc:creator>Damian Bazadona</dc:creator>
  <cp:lastModifiedBy>Steve Gardner</cp:lastModifiedBy>
  <cp:revision>133</cp:revision>
  <dcterms:created xsi:type="dcterms:W3CDTF">2000-03-28T00:51:01Z</dcterms:created>
  <dcterms:modified xsi:type="dcterms:W3CDTF">2020-09-05T02:41:37Z</dcterms:modified>
</cp:coreProperties>
</file>