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9" r:id="rId4"/>
    <p:sldId id="260" r:id="rId5"/>
    <p:sldId id="261" r:id="rId6"/>
    <p:sldId id="262" r:id="rId7"/>
    <p:sldId id="263" r:id="rId8"/>
    <p:sldId id="264" r:id="rId9"/>
    <p:sldId id="265" r:id="rId10"/>
    <p:sldId id="266" r:id="rId11"/>
    <p:sldId id="267"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A5D8"/>
    <a:srgbClr val="2880B6"/>
    <a:srgbClr val="7B9038"/>
    <a:srgbClr val="A7BF59"/>
    <a:srgbClr val="C2D38C"/>
    <a:srgbClr val="388EBE"/>
    <a:srgbClr val="79B6D7"/>
    <a:srgbClr val="A25406"/>
    <a:srgbClr val="F07F09"/>
    <a:srgbClr val="8EC1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50" y="70"/>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2286"/>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8859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114550"/>
            <a:ext cx="6400800" cy="131445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025FB44E-FCBD-474D-AA28-2E63AC37A713}" type="datetimeFigureOut">
              <a:rPr lang="en-US" smtClean="0"/>
              <a:t>11/16/2020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1815084"/>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1649588"/>
            <a:ext cx="457200" cy="330994"/>
          </a:xfrm>
        </p:spPr>
        <p:txBody>
          <a:bodyPr/>
          <a:lstStyle>
            <a:lvl1pPr>
              <a:defRPr>
                <a:solidFill>
                  <a:schemeClr val="accent3">
                    <a:shade val="75000"/>
                  </a:schemeClr>
                </a:solidFill>
              </a:defRPr>
            </a:lvl1pPr>
          </a:lstStyle>
          <a:p>
            <a:fld id="{DA3E286B-C7F5-4550-9B56-F316B0D83482}" type="slidenum">
              <a:rPr lang="en-US" smtClean="0"/>
              <a:t>‹#›</a:t>
            </a:fld>
            <a:endParaRPr lang="en-US" dirty="0"/>
          </a:p>
        </p:txBody>
      </p:sp>
      <p:sp>
        <p:nvSpPr>
          <p:cNvPr id="8" name="Title 7"/>
          <p:cNvSpPr>
            <a:spLocks noGrp="1"/>
          </p:cNvSpPr>
          <p:nvPr>
            <p:ph type="ctrTitle"/>
          </p:nvPr>
        </p:nvSpPr>
        <p:spPr>
          <a:xfrm>
            <a:off x="685800" y="285750"/>
            <a:ext cx="7772400" cy="131445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5FB44E-FCBD-474D-AA28-2E63AC37A713}" type="datetimeFigureOut">
              <a:rPr lang="en-US" smtClean="0"/>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3E286B-C7F5-4550-9B56-F316B0D8348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802505" y="2458593"/>
            <a:ext cx="468401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194322"/>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2265188"/>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2257426"/>
            <a:ext cx="457200" cy="330994"/>
          </a:xfrm>
        </p:spPr>
        <p:txBody>
          <a:bodyPr/>
          <a:lstStyle/>
          <a:p>
            <a:fld id="{DA3E286B-C7F5-4550-9B56-F316B0D83482}" type="slidenum">
              <a:rPr lang="en-US" smtClean="0"/>
              <a:t>‹#›</a:t>
            </a:fld>
            <a:endParaRPr lang="en-US" dirty="0"/>
          </a:p>
        </p:txBody>
      </p:sp>
      <p:sp>
        <p:nvSpPr>
          <p:cNvPr id="3" name="Vertical Text Placeholder 2"/>
          <p:cNvSpPr>
            <a:spLocks noGrp="1"/>
          </p:cNvSpPr>
          <p:nvPr>
            <p:ph type="body" orient="vert" idx="1"/>
          </p:nvPr>
        </p:nvSpPr>
        <p:spPr>
          <a:xfrm>
            <a:off x="304800" y="228600"/>
            <a:ext cx="6553200" cy="43660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5FB44E-FCBD-474D-AA28-2E63AC37A713}" type="datetimeFigureOut">
              <a:rPr lang="en-US" smtClean="0"/>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228601"/>
            <a:ext cx="1447800" cy="4388644"/>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025FB44E-FCBD-474D-AA28-2E63AC37A713}" type="datetimeFigureOut">
              <a:rPr lang="en-US" smtClean="0"/>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769779"/>
            <a:ext cx="457200" cy="330994"/>
          </a:xfrm>
        </p:spPr>
        <p:txBody>
          <a:bodyPr/>
          <a:lstStyle/>
          <a:p>
            <a:fld id="{DA3E286B-C7F5-4550-9B56-F316B0D83482}" type="slidenum">
              <a:rPr lang="en-US" smtClean="0"/>
              <a:t>‹#›</a:t>
            </a:fld>
            <a:endParaRPr lang="en-US" dirty="0"/>
          </a:p>
        </p:txBody>
      </p:sp>
      <p:sp>
        <p:nvSpPr>
          <p:cNvPr id="8" name="Content Placeholder 7"/>
          <p:cNvSpPr>
            <a:spLocks noGrp="1"/>
          </p:cNvSpPr>
          <p:nvPr>
            <p:ph sz="quarter" idx="1"/>
          </p:nvPr>
        </p:nvSpPr>
        <p:spPr>
          <a:xfrm>
            <a:off x="301752" y="1145286"/>
            <a:ext cx="8503920" cy="3429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4288"/>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1714500"/>
            <a:ext cx="8833104" cy="228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06764"/>
            <a:ext cx="8833104" cy="1604772"/>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057400"/>
            <a:ext cx="6480174" cy="1254919"/>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025FB44E-FCBD-474D-AA28-2E63AC37A713}" type="datetimeFigureOut">
              <a:rPr lang="en-US" smtClean="0"/>
              <a:t>11/16/2020</a:t>
            </a:fld>
            <a:endParaRPr lang="en-US" dirty="0"/>
          </a:p>
        </p:txBody>
      </p:sp>
      <p:sp>
        <p:nvSpPr>
          <p:cNvPr id="8" name="Straight Connector 7"/>
          <p:cNvSpPr>
            <a:spLocks noChangeShapeType="1"/>
          </p:cNvSpPr>
          <p:nvPr/>
        </p:nvSpPr>
        <p:spPr bwMode="auto">
          <a:xfrm>
            <a:off x="152400" y="18288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1649588"/>
            <a:ext cx="457200" cy="330994"/>
          </a:xfrm>
        </p:spPr>
        <p:txBody>
          <a:bodyPr/>
          <a:lstStyle>
            <a:lvl1pPr>
              <a:defRPr>
                <a:solidFill>
                  <a:schemeClr val="accent3">
                    <a:shade val="75000"/>
                  </a:schemeClr>
                </a:solidFill>
              </a:defRPr>
            </a:lvl1pPr>
          </a:lstStyle>
          <a:p>
            <a:fld id="{DA3E286B-C7F5-4550-9B56-F316B0D83482}" type="slidenum">
              <a:rPr lang="en-US" smtClean="0"/>
              <a:t>‹#›</a:t>
            </a:fld>
            <a:endParaRPr lang="en-US" dirty="0"/>
          </a:p>
        </p:txBody>
      </p:sp>
      <p:sp>
        <p:nvSpPr>
          <p:cNvPr id="2" name="Title 1"/>
          <p:cNvSpPr>
            <a:spLocks noGrp="1"/>
          </p:cNvSpPr>
          <p:nvPr>
            <p:ph type="title"/>
          </p:nvPr>
        </p:nvSpPr>
        <p:spPr>
          <a:xfrm>
            <a:off x="722313" y="400050"/>
            <a:ext cx="7772400" cy="1143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171450"/>
            <a:ext cx="8534400" cy="569214"/>
          </a:xfrm>
        </p:spPr>
        <p:txBody>
          <a:bodyPr/>
          <a:lstStyle/>
          <a:p>
            <a:r>
              <a:rPr kumimoji="0" lang="en-US"/>
              <a:t>Click to edit Master title style</a:t>
            </a:r>
          </a:p>
        </p:txBody>
      </p:sp>
      <p:sp>
        <p:nvSpPr>
          <p:cNvPr id="5" name="Date Placeholder 4"/>
          <p:cNvSpPr>
            <a:spLocks noGrp="1"/>
          </p:cNvSpPr>
          <p:nvPr>
            <p:ph type="dt" sz="half" idx="10"/>
          </p:nvPr>
        </p:nvSpPr>
        <p:spPr>
          <a:xfrm>
            <a:off x="5791200" y="4807458"/>
            <a:ext cx="3044952" cy="274320"/>
          </a:xfrm>
        </p:spPr>
        <p:txBody>
          <a:bodyPr/>
          <a:lstStyle/>
          <a:p>
            <a:fld id="{025FB44E-FCBD-474D-AA28-2E63AC37A713}" type="datetimeFigureOut">
              <a:rPr lang="en-US" smtClean="0"/>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3E286B-C7F5-4550-9B56-F316B0D83482}" type="slidenum">
              <a:rPr lang="en-US" smtClean="0"/>
              <a:t>‹#›</a:t>
            </a:fld>
            <a:endParaRPr lang="en-US" dirty="0"/>
          </a:p>
        </p:txBody>
      </p:sp>
      <p:sp>
        <p:nvSpPr>
          <p:cNvPr id="8" name="Straight Connector 7"/>
          <p:cNvSpPr>
            <a:spLocks noChangeShapeType="1"/>
          </p:cNvSpPr>
          <p:nvPr/>
        </p:nvSpPr>
        <p:spPr bwMode="auto">
          <a:xfrm flipV="1">
            <a:off x="4563081" y="1181739"/>
            <a:ext cx="8921" cy="3614668"/>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028700"/>
            <a:ext cx="4038600" cy="3511296"/>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028700"/>
            <a:ext cx="4038600" cy="3511296"/>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1650206"/>
            <a:ext cx="0" cy="3140964"/>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0858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028700"/>
            <a:ext cx="8833104" cy="6858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4793742"/>
            <a:ext cx="8833104" cy="233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143000"/>
            <a:ext cx="4040188" cy="549731"/>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1" y="1143000"/>
            <a:ext cx="4041775" cy="54864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25FB44E-FCBD-474D-AA28-2E63AC37A713}" type="datetimeFigureOut">
              <a:rPr lang="en-US" smtClean="0"/>
              <a:t>11/16/2020</a:t>
            </a:fld>
            <a:endParaRPr lang="en-US" dirty="0"/>
          </a:p>
        </p:txBody>
      </p:sp>
      <p:sp>
        <p:nvSpPr>
          <p:cNvPr id="8" name="Footer Placeholder 7"/>
          <p:cNvSpPr>
            <a:spLocks noGrp="1"/>
          </p:cNvSpPr>
          <p:nvPr>
            <p:ph type="ftr" sz="quarter" idx="11"/>
          </p:nvPr>
        </p:nvSpPr>
        <p:spPr>
          <a:xfrm>
            <a:off x="304800" y="4807458"/>
            <a:ext cx="3581400" cy="274320"/>
          </a:xfrm>
        </p:spPr>
        <p:txBody>
          <a:bodyPr/>
          <a:lstStyle/>
          <a:p>
            <a:endParaRPr lang="en-US" dirty="0"/>
          </a:p>
        </p:txBody>
      </p:sp>
      <p:sp>
        <p:nvSpPr>
          <p:cNvPr id="15" name="Straight Connector 14"/>
          <p:cNvSpPr>
            <a:spLocks noChangeShapeType="1"/>
          </p:cNvSpPr>
          <p:nvPr/>
        </p:nvSpPr>
        <p:spPr bwMode="auto">
          <a:xfrm>
            <a:off x="152400" y="96012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1853537"/>
            <a:ext cx="4041648" cy="2863803"/>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1853537"/>
            <a:ext cx="4038600" cy="286664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781812"/>
            <a:ext cx="457200" cy="330994"/>
          </a:xfrm>
        </p:spPr>
        <p:txBody>
          <a:bodyPr/>
          <a:lstStyle>
            <a:lvl1pPr algn="ctr">
              <a:defRPr/>
            </a:lvl1pPr>
          </a:lstStyle>
          <a:p>
            <a:fld id="{DA3E286B-C7F5-4550-9B56-F316B0D83482}"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25FB44E-FCBD-474D-AA28-2E63AC37A713}" type="datetimeFigureOut">
              <a:rPr lang="en-US" smtClean="0"/>
              <a:t>11/16/2020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777015"/>
            <a:ext cx="457200" cy="330994"/>
          </a:xfrm>
        </p:spPr>
        <p:txBody>
          <a:bodyPr/>
          <a:lstStyle/>
          <a:p>
            <a:fld id="{DA3E286B-C7F5-4550-9B56-F316B0D8348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18872"/>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25FB44E-FCBD-474D-AA28-2E63AC37A713}" type="datetimeFigureOut">
              <a:rPr lang="en-US" smtClean="0"/>
              <a:t>11/16/2020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4743450"/>
            <a:ext cx="609600" cy="330993"/>
          </a:xfrm>
        </p:spPr>
        <p:txBody>
          <a:bodyPr/>
          <a:lstStyle>
            <a:lvl1pPr>
              <a:defRPr>
                <a:solidFill>
                  <a:srgbClr val="FFFFFF"/>
                </a:solidFill>
              </a:defRPr>
            </a:lvl1pPr>
          </a:lstStyle>
          <a:p>
            <a:fld id="{DA3E286B-C7F5-4550-9B56-F316B0D8348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14300"/>
            <a:ext cx="8833104" cy="2286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89154"/>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685800"/>
            <a:ext cx="2362200" cy="74295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485901"/>
            <a:ext cx="2362200" cy="3108722"/>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514350"/>
            <a:ext cx="5638800" cy="405765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234554"/>
            <a:ext cx="457200" cy="330994"/>
          </a:xfrm>
        </p:spPr>
        <p:txBody>
          <a:bodyPr/>
          <a:lstStyle>
            <a:lvl1pPr>
              <a:defRPr>
                <a:solidFill>
                  <a:schemeClr val="accent3">
                    <a:shade val="75000"/>
                  </a:schemeClr>
                </a:solidFill>
              </a:defRPr>
            </a:lvl1pPr>
          </a:lstStyle>
          <a:p>
            <a:fld id="{DA3E286B-C7F5-4550-9B56-F316B0D83482}" type="slidenum">
              <a:rPr lang="en-US" smtClean="0"/>
              <a:t>‹#›</a:t>
            </a:fld>
            <a:endParaRPr lang="en-US" dirty="0"/>
          </a:p>
        </p:txBody>
      </p:sp>
      <p:sp>
        <p:nvSpPr>
          <p:cNvPr id="21" name="Rectangle 20"/>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025FB44E-FCBD-474D-AA28-2E63AC37A713}" type="datetimeFigureOut">
              <a:rPr lang="en-US" smtClean="0"/>
              <a:t>11/16/2020</a:t>
            </a:fld>
            <a:endParaRPr lang="en-US" dirty="0"/>
          </a:p>
        </p:txBody>
      </p:sp>
      <p:sp>
        <p:nvSpPr>
          <p:cNvPr id="6" name="Footer Placeholder 5"/>
          <p:cNvSpPr>
            <a:spLocks noGrp="1"/>
          </p:cNvSpPr>
          <p:nvPr>
            <p:ph type="ftr" sz="quarter" idx="11"/>
          </p:nvPr>
        </p:nvSpPr>
        <p:spPr>
          <a:xfrm>
            <a:off x="301752" y="4808136"/>
            <a:ext cx="3383280" cy="27432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14300"/>
            <a:ext cx="8833104" cy="226314"/>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234554"/>
            <a:ext cx="457200" cy="330994"/>
          </a:xfrm>
        </p:spPr>
        <p:txBody>
          <a:bodyPr/>
          <a:lstStyle/>
          <a:p>
            <a:fld id="{DA3E286B-C7F5-4550-9B56-F316B0D83482}" type="slidenum">
              <a:rPr lang="en-US" smtClean="0"/>
              <a:t>‹#›</a:t>
            </a:fld>
            <a:endParaRPr lang="en-US" dirty="0"/>
          </a:p>
        </p:txBody>
      </p:sp>
      <p:sp>
        <p:nvSpPr>
          <p:cNvPr id="2" name="Title 1"/>
          <p:cNvSpPr>
            <a:spLocks noGrp="1"/>
          </p:cNvSpPr>
          <p:nvPr>
            <p:ph type="title"/>
          </p:nvPr>
        </p:nvSpPr>
        <p:spPr>
          <a:xfrm>
            <a:off x="3000375" y="3771900"/>
            <a:ext cx="5867400" cy="9144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457200"/>
            <a:ext cx="5867400" cy="32004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381000" y="742950"/>
            <a:ext cx="2438400" cy="394335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4803738"/>
            <a:ext cx="3044952" cy="274320"/>
          </a:xfrm>
        </p:spPr>
        <p:txBody>
          <a:bodyPr/>
          <a:lstStyle/>
          <a:p>
            <a:fld id="{025FB44E-FCBD-474D-AA28-2E63AC37A713}" type="datetimeFigureOut">
              <a:rPr lang="en-US" smtClean="0"/>
              <a:t>11/16/2020</a:t>
            </a:fld>
            <a:endParaRPr lang="en-US" dirty="0"/>
          </a:p>
        </p:txBody>
      </p:sp>
      <p:sp>
        <p:nvSpPr>
          <p:cNvPr id="6" name="Footer Placeholder 5"/>
          <p:cNvSpPr>
            <a:spLocks noGrp="1"/>
          </p:cNvSpPr>
          <p:nvPr>
            <p:ph type="ftr" sz="quarter" idx="11"/>
          </p:nvPr>
        </p:nvSpPr>
        <p:spPr>
          <a:xfrm>
            <a:off x="301752" y="4808136"/>
            <a:ext cx="3584448" cy="27432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1"/>
            <a:ext cx="9144000" cy="104502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4803738"/>
            <a:ext cx="3044952" cy="274320"/>
          </a:xfrm>
          <a:prstGeom prst="rect">
            <a:avLst/>
          </a:prstGeom>
        </p:spPr>
        <p:txBody>
          <a:bodyPr vert="horz"/>
          <a:lstStyle>
            <a:lvl1pPr algn="r" eaLnBrk="1" latinLnBrk="0" hangingPunct="1">
              <a:defRPr kumimoji="0" sz="1400">
                <a:solidFill>
                  <a:srgbClr val="FFFFFF"/>
                </a:solidFill>
              </a:defRPr>
            </a:lvl1pPr>
          </a:lstStyle>
          <a:p>
            <a:fld id="{025FB44E-FCBD-474D-AA28-2E63AC37A713}" type="datetimeFigureOut">
              <a:rPr lang="en-US" smtClean="0"/>
              <a:t>11/16/2020</a:t>
            </a:fld>
            <a:endParaRPr lang="en-US" dirty="0"/>
          </a:p>
        </p:txBody>
      </p:sp>
      <p:sp>
        <p:nvSpPr>
          <p:cNvPr id="3" name="Footer Placeholder 2"/>
          <p:cNvSpPr>
            <a:spLocks noGrp="1"/>
          </p:cNvSpPr>
          <p:nvPr>
            <p:ph type="ftr" sz="quarter" idx="3"/>
          </p:nvPr>
        </p:nvSpPr>
        <p:spPr>
          <a:xfrm>
            <a:off x="304800" y="4808136"/>
            <a:ext cx="3581400" cy="27432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957557"/>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780131"/>
            <a:ext cx="457200" cy="330994"/>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A3E286B-C7F5-4550-9B56-F316B0D83482}" type="slidenum">
              <a:rPr lang="en-US" smtClean="0"/>
              <a:t>‹#›</a:t>
            </a:fld>
            <a:endParaRPr lang="en-US" dirty="0"/>
          </a:p>
        </p:txBody>
      </p:sp>
      <p:sp>
        <p:nvSpPr>
          <p:cNvPr id="22" name="Title Placeholder 21"/>
          <p:cNvSpPr>
            <a:spLocks noGrp="1"/>
          </p:cNvSpPr>
          <p:nvPr>
            <p:ph type="title"/>
          </p:nvPr>
        </p:nvSpPr>
        <p:spPr>
          <a:xfrm>
            <a:off x="301752" y="171450"/>
            <a:ext cx="8534400" cy="569214"/>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143000"/>
            <a:ext cx="8534400" cy="344957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oll.libertyfund.org/titles/1676#Marshall_0197_90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0" y="2038350"/>
            <a:ext cx="6324600" cy="2133600"/>
          </a:xfrm>
        </p:spPr>
        <p:txBody>
          <a:bodyPr>
            <a:normAutofit fontScale="92500" lnSpcReduction="10000"/>
          </a:bodyPr>
          <a:lstStyle/>
          <a:p>
            <a:r>
              <a:rPr lang="en-US" sz="2200" dirty="0"/>
              <a:t>Part 2</a:t>
            </a:r>
          </a:p>
          <a:p>
            <a:endParaRPr lang="en-US" sz="2200" dirty="0"/>
          </a:p>
          <a:p>
            <a:r>
              <a:rPr lang="en-US" sz="2200" dirty="0"/>
              <a:t>Competitive Supply </a:t>
            </a:r>
          </a:p>
          <a:p>
            <a:r>
              <a:rPr lang="en-US" sz="2200" dirty="0"/>
              <a:t>and Demand:</a:t>
            </a:r>
          </a:p>
          <a:p>
            <a:r>
              <a:rPr lang="en-US" sz="2200" dirty="0"/>
              <a:t>Short Run and </a:t>
            </a:r>
          </a:p>
          <a:p>
            <a:r>
              <a:rPr lang="en-US" sz="2200" dirty="0"/>
              <a:t>Long Run</a:t>
            </a:r>
          </a:p>
          <a:p>
            <a:endParaRPr lang="en-US" sz="800" dirty="0"/>
          </a:p>
        </p:txBody>
      </p:sp>
      <p:sp>
        <p:nvSpPr>
          <p:cNvPr id="2" name="Title 1"/>
          <p:cNvSpPr>
            <a:spLocks noGrp="1"/>
          </p:cNvSpPr>
          <p:nvPr>
            <p:ph type="ctrTitle"/>
          </p:nvPr>
        </p:nvSpPr>
        <p:spPr>
          <a:xfrm>
            <a:off x="2667000" y="285750"/>
            <a:ext cx="6248400" cy="762000"/>
          </a:xfrm>
        </p:spPr>
        <p:txBody>
          <a:bodyPr>
            <a:normAutofit/>
          </a:bodyPr>
          <a:lstStyle/>
          <a:p>
            <a:r>
              <a:rPr lang="en-US" dirty="0"/>
              <a:t>Alfred Marshall</a:t>
            </a:r>
          </a:p>
        </p:txBody>
      </p:sp>
      <p:pic>
        <p:nvPicPr>
          <p:cNvPr id="1026" name="Picture 2" descr="Alfred Marshall">
            <a:extLst>
              <a:ext uri="{FF2B5EF4-FFF2-40B4-BE49-F238E27FC236}">
                <a16:creationId xmlns:a16="http://schemas.microsoft.com/office/drawing/2014/main" id="{BE5541A6-7EE3-482E-BAF4-138820FC7D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61950"/>
            <a:ext cx="2286000" cy="4200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148925"/>
      </p:ext>
    </p:extLst>
  </p:cSld>
  <p:clrMapOvr>
    <a:masterClrMapping/>
  </p:clrMapOvr>
  <mc:AlternateContent xmlns:mc="http://schemas.openxmlformats.org/markup-compatibility/2006" xmlns:p14="http://schemas.microsoft.com/office/powerpoint/2010/main">
    <mc:Choice Requires="p14">
      <p:transition spd="slow" p14:dur="2000" advTm="55045"/>
    </mc:Choice>
    <mc:Fallback xmlns="">
      <p:transition spd="slow" advTm="5504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6E5B-E635-4302-A222-906BBBD60E42}"/>
              </a:ext>
            </a:extLst>
          </p:cNvPr>
          <p:cNvSpPr>
            <a:spLocks noGrp="1"/>
          </p:cNvSpPr>
          <p:nvPr>
            <p:ph type="title"/>
          </p:nvPr>
        </p:nvSpPr>
        <p:spPr>
          <a:xfrm>
            <a:off x="304800" y="230834"/>
            <a:ext cx="8534400" cy="569214"/>
          </a:xfrm>
        </p:spPr>
        <p:txBody>
          <a:bodyPr>
            <a:normAutofit fontScale="90000"/>
          </a:bodyPr>
          <a:lstStyle/>
          <a:p>
            <a:r>
              <a:rPr lang="en-US" sz="2700" dirty="0"/>
              <a:t>Decreasing-Cost Industry</a:t>
            </a:r>
            <a:br>
              <a:rPr lang="en-US" dirty="0"/>
            </a:br>
            <a:r>
              <a:rPr lang="en-US" sz="1600" dirty="0"/>
              <a:t>External Economies of Scale</a:t>
            </a:r>
          </a:p>
        </p:txBody>
      </p:sp>
      <p:grpSp>
        <p:nvGrpSpPr>
          <p:cNvPr id="13" name="Group 12">
            <a:extLst>
              <a:ext uri="{FF2B5EF4-FFF2-40B4-BE49-F238E27FC236}">
                <a16:creationId xmlns:a16="http://schemas.microsoft.com/office/drawing/2014/main" id="{4895F9F3-623D-4A9E-91DB-211D6805887C}"/>
              </a:ext>
            </a:extLst>
          </p:cNvPr>
          <p:cNvGrpSpPr/>
          <p:nvPr/>
        </p:nvGrpSpPr>
        <p:grpSpPr>
          <a:xfrm>
            <a:off x="990600" y="1962150"/>
            <a:ext cx="2209800" cy="2209800"/>
            <a:chOff x="990600" y="1962150"/>
            <a:chExt cx="2209800" cy="2209800"/>
          </a:xfrm>
        </p:grpSpPr>
        <p:cxnSp>
          <p:nvCxnSpPr>
            <p:cNvPr id="5" name="Straight Connector 4">
              <a:extLst>
                <a:ext uri="{FF2B5EF4-FFF2-40B4-BE49-F238E27FC236}">
                  <a16:creationId xmlns:a16="http://schemas.microsoft.com/office/drawing/2014/main" id="{3C457485-A581-4C6E-8CC1-F8CBD534966D}"/>
                </a:ext>
              </a:extLst>
            </p:cNvPr>
            <p:cNvCxnSpPr/>
            <p:nvPr/>
          </p:nvCxnSpPr>
          <p:spPr>
            <a:xfrm>
              <a:off x="990600" y="1962150"/>
              <a:ext cx="0" cy="2209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9D3B8C6-F46B-4FE3-974F-74CE5CD7CA5C}"/>
                </a:ext>
              </a:extLst>
            </p:cNvPr>
            <p:cNvCxnSpPr/>
            <p:nvPr/>
          </p:nvCxnSpPr>
          <p:spPr>
            <a:xfrm>
              <a:off x="990600" y="4171950"/>
              <a:ext cx="2209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Freeform: Shape 8">
            <a:extLst>
              <a:ext uri="{FF2B5EF4-FFF2-40B4-BE49-F238E27FC236}">
                <a16:creationId xmlns:a16="http://schemas.microsoft.com/office/drawing/2014/main" id="{A879C5CC-0B6F-4C8B-993E-AFAB0BBE5D69}"/>
              </a:ext>
            </a:extLst>
          </p:cNvPr>
          <p:cNvSpPr/>
          <p:nvPr/>
        </p:nvSpPr>
        <p:spPr>
          <a:xfrm>
            <a:off x="1284051" y="2081719"/>
            <a:ext cx="1867711" cy="1852147"/>
          </a:xfrm>
          <a:custGeom>
            <a:avLst/>
            <a:gdLst>
              <a:gd name="connsiteX0" fmla="*/ 0 w 1867711"/>
              <a:gd name="connsiteY0" fmla="*/ 0 h 1852147"/>
              <a:gd name="connsiteX1" fmla="*/ 552531 w 1867711"/>
              <a:gd name="connsiteY1" fmla="*/ 1077825 h 1852147"/>
              <a:gd name="connsiteX2" fmla="*/ 1867711 w 1867711"/>
              <a:gd name="connsiteY2" fmla="*/ 1852147 h 1852147"/>
              <a:gd name="connsiteX3" fmla="*/ 1867711 w 1867711"/>
              <a:gd name="connsiteY3" fmla="*/ 1852147 h 1852147"/>
            </a:gdLst>
            <a:ahLst/>
            <a:cxnLst>
              <a:cxn ang="0">
                <a:pos x="connsiteX0" y="connsiteY0"/>
              </a:cxn>
              <a:cxn ang="0">
                <a:pos x="connsiteX1" y="connsiteY1"/>
              </a:cxn>
              <a:cxn ang="0">
                <a:pos x="connsiteX2" y="connsiteY2"/>
              </a:cxn>
              <a:cxn ang="0">
                <a:pos x="connsiteX3" y="connsiteY3"/>
              </a:cxn>
            </a:cxnLst>
            <a:rect l="l" t="t" r="r" b="b"/>
            <a:pathLst>
              <a:path w="1867711" h="1852147">
                <a:moveTo>
                  <a:pt x="0" y="0"/>
                </a:moveTo>
                <a:cubicBezTo>
                  <a:pt x="120623" y="384567"/>
                  <a:pt x="241246" y="769134"/>
                  <a:pt x="552531" y="1077825"/>
                </a:cubicBezTo>
                <a:cubicBezTo>
                  <a:pt x="863816" y="1386516"/>
                  <a:pt x="1867711" y="1852147"/>
                  <a:pt x="1867711" y="1852147"/>
                </a:cubicBezTo>
                <a:lnTo>
                  <a:pt x="1867711" y="1852147"/>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992E4EE1-16EF-49E7-A9E4-3E6DDD6C9C27}"/>
              </a:ext>
            </a:extLst>
          </p:cNvPr>
          <p:cNvSpPr/>
          <p:nvPr/>
        </p:nvSpPr>
        <p:spPr>
          <a:xfrm>
            <a:off x="1276269" y="2155649"/>
            <a:ext cx="1645920" cy="1704286"/>
          </a:xfrm>
          <a:custGeom>
            <a:avLst/>
            <a:gdLst>
              <a:gd name="connsiteX0" fmla="*/ 0 w 1645920"/>
              <a:gd name="connsiteY0" fmla="*/ 1704286 h 1704286"/>
              <a:gd name="connsiteX1" fmla="*/ 852143 w 1645920"/>
              <a:gd name="connsiteY1" fmla="*/ 918291 h 1704286"/>
              <a:gd name="connsiteX2" fmla="*/ 1645920 w 1645920"/>
              <a:gd name="connsiteY2" fmla="*/ 0 h 1704286"/>
            </a:gdLst>
            <a:ahLst/>
            <a:cxnLst>
              <a:cxn ang="0">
                <a:pos x="connsiteX0" y="connsiteY0"/>
              </a:cxn>
              <a:cxn ang="0">
                <a:pos x="connsiteX1" y="connsiteY1"/>
              </a:cxn>
              <a:cxn ang="0">
                <a:pos x="connsiteX2" y="connsiteY2"/>
              </a:cxn>
            </a:cxnLst>
            <a:rect l="l" t="t" r="r" b="b"/>
            <a:pathLst>
              <a:path w="1645920" h="1704286">
                <a:moveTo>
                  <a:pt x="0" y="1704286"/>
                </a:moveTo>
                <a:cubicBezTo>
                  <a:pt x="288911" y="1453312"/>
                  <a:pt x="577823" y="1202339"/>
                  <a:pt x="852143" y="918291"/>
                </a:cubicBezTo>
                <a:cubicBezTo>
                  <a:pt x="1126463" y="634243"/>
                  <a:pt x="1386191" y="317121"/>
                  <a:pt x="1645920" y="0"/>
                </a:cubicBez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2ED6683-51DB-4D39-B01F-50431104D1F6}"/>
              </a:ext>
            </a:extLst>
          </p:cNvPr>
          <p:cNvCxnSpPr/>
          <p:nvPr/>
        </p:nvCxnSpPr>
        <p:spPr>
          <a:xfrm>
            <a:off x="1066800" y="3257550"/>
            <a:ext cx="6019800" cy="0"/>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BF38BC22-5EBC-4A04-A32C-B1D2B12920DB}"/>
              </a:ext>
            </a:extLst>
          </p:cNvPr>
          <p:cNvGrpSpPr/>
          <p:nvPr/>
        </p:nvGrpSpPr>
        <p:grpSpPr>
          <a:xfrm>
            <a:off x="3962399" y="1962150"/>
            <a:ext cx="3124197" cy="2209708"/>
            <a:chOff x="990600" y="1962150"/>
            <a:chExt cx="2209800" cy="2209800"/>
          </a:xfrm>
        </p:grpSpPr>
        <p:cxnSp>
          <p:nvCxnSpPr>
            <p:cNvPr id="15" name="Straight Connector 14">
              <a:extLst>
                <a:ext uri="{FF2B5EF4-FFF2-40B4-BE49-F238E27FC236}">
                  <a16:creationId xmlns:a16="http://schemas.microsoft.com/office/drawing/2014/main" id="{5F637529-72E7-4DE9-BDEB-227C6C8D8A38}"/>
                </a:ext>
              </a:extLst>
            </p:cNvPr>
            <p:cNvCxnSpPr/>
            <p:nvPr/>
          </p:nvCxnSpPr>
          <p:spPr>
            <a:xfrm>
              <a:off x="990600" y="1962150"/>
              <a:ext cx="0" cy="2209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C3FDD36-A908-4920-B76D-9C85852FCE68}"/>
                </a:ext>
              </a:extLst>
            </p:cNvPr>
            <p:cNvCxnSpPr/>
            <p:nvPr/>
          </p:nvCxnSpPr>
          <p:spPr>
            <a:xfrm>
              <a:off x="990600" y="4171950"/>
              <a:ext cx="2209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Freeform: Shape 17">
            <a:extLst>
              <a:ext uri="{FF2B5EF4-FFF2-40B4-BE49-F238E27FC236}">
                <a16:creationId xmlns:a16="http://schemas.microsoft.com/office/drawing/2014/main" id="{8DD2B356-EFB2-4FB3-9BE4-DE642054BC43}"/>
              </a:ext>
            </a:extLst>
          </p:cNvPr>
          <p:cNvSpPr/>
          <p:nvPr/>
        </p:nvSpPr>
        <p:spPr>
          <a:xfrm>
            <a:off x="4120637" y="2272381"/>
            <a:ext cx="3112851" cy="972819"/>
          </a:xfrm>
          <a:custGeom>
            <a:avLst/>
            <a:gdLst>
              <a:gd name="connsiteX0" fmla="*/ 0 w 3112851"/>
              <a:gd name="connsiteY0" fmla="*/ 35020 h 972819"/>
              <a:gd name="connsiteX1" fmla="*/ 1377436 w 3112851"/>
              <a:gd name="connsiteY1" fmla="*/ 972766 h 972819"/>
              <a:gd name="connsiteX2" fmla="*/ 3112851 w 3112851"/>
              <a:gd name="connsiteY2" fmla="*/ 0 h 972819"/>
              <a:gd name="connsiteX3" fmla="*/ 3112851 w 3112851"/>
              <a:gd name="connsiteY3" fmla="*/ 0 h 972819"/>
            </a:gdLst>
            <a:ahLst/>
            <a:cxnLst>
              <a:cxn ang="0">
                <a:pos x="connsiteX0" y="connsiteY0"/>
              </a:cxn>
              <a:cxn ang="0">
                <a:pos x="connsiteX1" y="connsiteY1"/>
              </a:cxn>
              <a:cxn ang="0">
                <a:pos x="connsiteX2" y="connsiteY2"/>
              </a:cxn>
              <a:cxn ang="0">
                <a:pos x="connsiteX3" y="connsiteY3"/>
              </a:cxn>
            </a:cxnLst>
            <a:rect l="l" t="t" r="r" b="b"/>
            <a:pathLst>
              <a:path w="3112851" h="972819">
                <a:moveTo>
                  <a:pt x="0" y="35020"/>
                </a:moveTo>
                <a:cubicBezTo>
                  <a:pt x="429314" y="506811"/>
                  <a:pt x="858628" y="978603"/>
                  <a:pt x="1377436" y="972766"/>
                </a:cubicBezTo>
                <a:cubicBezTo>
                  <a:pt x="1896244" y="966929"/>
                  <a:pt x="3112851" y="0"/>
                  <a:pt x="3112851" y="0"/>
                </a:cubicBezTo>
                <a:lnTo>
                  <a:pt x="3112851" y="0"/>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2A42EE1E-9420-4318-A44E-92B1D260E8D6}"/>
              </a:ext>
            </a:extLst>
          </p:cNvPr>
          <p:cNvSpPr txBox="1"/>
          <p:nvPr/>
        </p:nvSpPr>
        <p:spPr>
          <a:xfrm>
            <a:off x="1486149" y="1240662"/>
            <a:ext cx="1064715" cy="369332"/>
          </a:xfrm>
          <a:prstGeom prst="rect">
            <a:avLst/>
          </a:prstGeom>
          <a:noFill/>
        </p:spPr>
        <p:txBody>
          <a:bodyPr wrap="none" rtlCol="0">
            <a:spAutoFit/>
          </a:bodyPr>
          <a:lstStyle/>
          <a:p>
            <a:r>
              <a:rPr lang="en-US" dirty="0"/>
              <a:t>Industry</a:t>
            </a:r>
          </a:p>
        </p:txBody>
      </p:sp>
      <p:sp>
        <p:nvSpPr>
          <p:cNvPr id="23" name="TextBox 22">
            <a:extLst>
              <a:ext uri="{FF2B5EF4-FFF2-40B4-BE49-F238E27FC236}">
                <a16:creationId xmlns:a16="http://schemas.microsoft.com/office/drawing/2014/main" id="{492B0BA0-E46B-495C-8384-8C607BB33465}"/>
              </a:ext>
            </a:extLst>
          </p:cNvPr>
          <p:cNvSpPr txBox="1"/>
          <p:nvPr/>
        </p:nvSpPr>
        <p:spPr>
          <a:xfrm>
            <a:off x="4710135" y="1330640"/>
            <a:ext cx="2465740" cy="369332"/>
          </a:xfrm>
          <a:prstGeom prst="rect">
            <a:avLst/>
          </a:prstGeom>
          <a:noFill/>
        </p:spPr>
        <p:txBody>
          <a:bodyPr wrap="none" rtlCol="0">
            <a:spAutoFit/>
          </a:bodyPr>
          <a:lstStyle/>
          <a:p>
            <a:r>
              <a:rPr lang="en-US" dirty="0"/>
              <a:t>“Representative Firm”</a:t>
            </a:r>
          </a:p>
        </p:txBody>
      </p:sp>
      <p:sp>
        <p:nvSpPr>
          <p:cNvPr id="32" name="TextBox 31">
            <a:extLst>
              <a:ext uri="{FF2B5EF4-FFF2-40B4-BE49-F238E27FC236}">
                <a16:creationId xmlns:a16="http://schemas.microsoft.com/office/drawing/2014/main" id="{78C594B6-2B76-444C-A59E-3F93D37C41F6}"/>
              </a:ext>
            </a:extLst>
          </p:cNvPr>
          <p:cNvSpPr txBox="1"/>
          <p:nvPr/>
        </p:nvSpPr>
        <p:spPr>
          <a:xfrm>
            <a:off x="385060" y="1792872"/>
            <a:ext cx="646331" cy="338554"/>
          </a:xfrm>
          <a:prstGeom prst="rect">
            <a:avLst/>
          </a:prstGeom>
          <a:noFill/>
        </p:spPr>
        <p:txBody>
          <a:bodyPr wrap="none" rtlCol="0">
            <a:spAutoFit/>
          </a:bodyPr>
          <a:lstStyle/>
          <a:p>
            <a:r>
              <a:rPr lang="en-US" sz="1600" dirty="0"/>
              <a:t>Price</a:t>
            </a:r>
          </a:p>
        </p:txBody>
      </p:sp>
      <p:sp>
        <p:nvSpPr>
          <p:cNvPr id="33" name="TextBox 32">
            <a:extLst>
              <a:ext uri="{FF2B5EF4-FFF2-40B4-BE49-F238E27FC236}">
                <a16:creationId xmlns:a16="http://schemas.microsoft.com/office/drawing/2014/main" id="{E181A72C-E7B4-40E6-BF09-1F5B40EA7677}"/>
              </a:ext>
            </a:extLst>
          </p:cNvPr>
          <p:cNvSpPr txBox="1"/>
          <p:nvPr/>
        </p:nvSpPr>
        <p:spPr>
          <a:xfrm>
            <a:off x="3054030" y="4133673"/>
            <a:ext cx="984565" cy="338554"/>
          </a:xfrm>
          <a:prstGeom prst="rect">
            <a:avLst/>
          </a:prstGeom>
          <a:noFill/>
        </p:spPr>
        <p:txBody>
          <a:bodyPr wrap="none" rtlCol="0">
            <a:spAutoFit/>
          </a:bodyPr>
          <a:lstStyle/>
          <a:p>
            <a:r>
              <a:rPr lang="en-US" sz="1600" dirty="0"/>
              <a:t>Quantity</a:t>
            </a:r>
          </a:p>
        </p:txBody>
      </p:sp>
      <p:sp>
        <p:nvSpPr>
          <p:cNvPr id="34" name="TextBox 33">
            <a:extLst>
              <a:ext uri="{FF2B5EF4-FFF2-40B4-BE49-F238E27FC236}">
                <a16:creationId xmlns:a16="http://schemas.microsoft.com/office/drawing/2014/main" id="{CDFE511F-D084-4981-BF93-729FBF13E8E8}"/>
              </a:ext>
            </a:extLst>
          </p:cNvPr>
          <p:cNvSpPr txBox="1"/>
          <p:nvPr/>
        </p:nvSpPr>
        <p:spPr>
          <a:xfrm>
            <a:off x="3671936" y="1831058"/>
            <a:ext cx="325730" cy="369332"/>
          </a:xfrm>
          <a:prstGeom prst="rect">
            <a:avLst/>
          </a:prstGeom>
          <a:noFill/>
        </p:spPr>
        <p:txBody>
          <a:bodyPr wrap="none" rtlCol="0">
            <a:spAutoFit/>
          </a:bodyPr>
          <a:lstStyle/>
          <a:p>
            <a:r>
              <a:rPr lang="en-US" dirty="0"/>
              <a:t>$</a:t>
            </a:r>
          </a:p>
        </p:txBody>
      </p:sp>
      <p:sp>
        <p:nvSpPr>
          <p:cNvPr id="36" name="TextBox 35">
            <a:extLst>
              <a:ext uri="{FF2B5EF4-FFF2-40B4-BE49-F238E27FC236}">
                <a16:creationId xmlns:a16="http://schemas.microsoft.com/office/drawing/2014/main" id="{C93AE87F-EEB2-4BBC-820D-56C7175FFD90}"/>
              </a:ext>
            </a:extLst>
          </p:cNvPr>
          <p:cNvSpPr txBox="1"/>
          <p:nvPr/>
        </p:nvSpPr>
        <p:spPr>
          <a:xfrm>
            <a:off x="7010400" y="4115879"/>
            <a:ext cx="984565" cy="338554"/>
          </a:xfrm>
          <a:prstGeom prst="rect">
            <a:avLst/>
          </a:prstGeom>
          <a:noFill/>
        </p:spPr>
        <p:txBody>
          <a:bodyPr wrap="none" rtlCol="0">
            <a:spAutoFit/>
          </a:bodyPr>
          <a:lstStyle/>
          <a:p>
            <a:r>
              <a:rPr lang="en-US" sz="1600" dirty="0"/>
              <a:t>Quantity</a:t>
            </a:r>
          </a:p>
        </p:txBody>
      </p:sp>
      <p:cxnSp>
        <p:nvCxnSpPr>
          <p:cNvPr id="38" name="Straight Connector 37">
            <a:extLst>
              <a:ext uri="{FF2B5EF4-FFF2-40B4-BE49-F238E27FC236}">
                <a16:creationId xmlns:a16="http://schemas.microsoft.com/office/drawing/2014/main" id="{F813DF40-89B0-4B03-88A1-B91491F79E70}"/>
              </a:ext>
            </a:extLst>
          </p:cNvPr>
          <p:cNvCxnSpPr/>
          <p:nvPr/>
        </p:nvCxnSpPr>
        <p:spPr>
          <a:xfrm>
            <a:off x="1981200" y="3257550"/>
            <a:ext cx="0" cy="914308"/>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AF43CA3-FC68-43E7-B677-6A1361D8BA36}"/>
              </a:ext>
            </a:extLst>
          </p:cNvPr>
          <p:cNvSpPr txBox="1"/>
          <p:nvPr/>
        </p:nvSpPr>
        <p:spPr>
          <a:xfrm>
            <a:off x="686118" y="3000682"/>
            <a:ext cx="369012" cy="338554"/>
          </a:xfrm>
          <a:prstGeom prst="rect">
            <a:avLst/>
          </a:prstGeom>
          <a:noFill/>
        </p:spPr>
        <p:txBody>
          <a:bodyPr wrap="none" rtlCol="0">
            <a:spAutoFit/>
          </a:bodyPr>
          <a:lstStyle/>
          <a:p>
            <a:r>
              <a:rPr lang="en-US" sz="1600" dirty="0"/>
              <a:t>P</a:t>
            </a:r>
            <a:r>
              <a:rPr lang="en-US" sz="1600" baseline="-25000" dirty="0"/>
              <a:t>1</a:t>
            </a:r>
          </a:p>
        </p:txBody>
      </p:sp>
      <p:sp>
        <p:nvSpPr>
          <p:cNvPr id="40" name="TextBox 39">
            <a:extLst>
              <a:ext uri="{FF2B5EF4-FFF2-40B4-BE49-F238E27FC236}">
                <a16:creationId xmlns:a16="http://schemas.microsoft.com/office/drawing/2014/main" id="{A928610E-0E0F-440C-BBA0-279EC2FE4824}"/>
              </a:ext>
            </a:extLst>
          </p:cNvPr>
          <p:cNvSpPr txBox="1"/>
          <p:nvPr/>
        </p:nvSpPr>
        <p:spPr>
          <a:xfrm>
            <a:off x="1784947" y="4121034"/>
            <a:ext cx="396262" cy="338554"/>
          </a:xfrm>
          <a:prstGeom prst="rect">
            <a:avLst/>
          </a:prstGeom>
          <a:noFill/>
        </p:spPr>
        <p:txBody>
          <a:bodyPr wrap="none" rtlCol="0">
            <a:spAutoFit/>
          </a:bodyPr>
          <a:lstStyle/>
          <a:p>
            <a:r>
              <a:rPr lang="en-US" sz="1600" dirty="0"/>
              <a:t>Q</a:t>
            </a:r>
            <a:r>
              <a:rPr lang="en-US" sz="1600" baseline="-25000" dirty="0"/>
              <a:t>1</a:t>
            </a:r>
          </a:p>
        </p:txBody>
      </p:sp>
      <p:sp>
        <p:nvSpPr>
          <p:cNvPr id="3" name="Freeform: Shape 2">
            <a:extLst>
              <a:ext uri="{FF2B5EF4-FFF2-40B4-BE49-F238E27FC236}">
                <a16:creationId xmlns:a16="http://schemas.microsoft.com/office/drawing/2014/main" id="{9123EFA5-035C-46A6-B87D-BE7D65FF40D1}"/>
              </a:ext>
            </a:extLst>
          </p:cNvPr>
          <p:cNvSpPr/>
          <p:nvPr/>
        </p:nvSpPr>
        <p:spPr>
          <a:xfrm>
            <a:off x="1676404" y="1951290"/>
            <a:ext cx="1771351" cy="1707163"/>
          </a:xfrm>
          <a:custGeom>
            <a:avLst/>
            <a:gdLst>
              <a:gd name="connsiteX0" fmla="*/ 0 w 1867711"/>
              <a:gd name="connsiteY0" fmla="*/ 0 h 1852147"/>
              <a:gd name="connsiteX1" fmla="*/ 552531 w 1867711"/>
              <a:gd name="connsiteY1" fmla="*/ 1077825 h 1852147"/>
              <a:gd name="connsiteX2" fmla="*/ 1867711 w 1867711"/>
              <a:gd name="connsiteY2" fmla="*/ 1852147 h 1852147"/>
              <a:gd name="connsiteX3" fmla="*/ 1867711 w 1867711"/>
              <a:gd name="connsiteY3" fmla="*/ 1852147 h 1852147"/>
            </a:gdLst>
            <a:ahLst/>
            <a:cxnLst>
              <a:cxn ang="0">
                <a:pos x="connsiteX0" y="connsiteY0"/>
              </a:cxn>
              <a:cxn ang="0">
                <a:pos x="connsiteX1" y="connsiteY1"/>
              </a:cxn>
              <a:cxn ang="0">
                <a:pos x="connsiteX2" y="connsiteY2"/>
              </a:cxn>
              <a:cxn ang="0">
                <a:pos x="connsiteX3" y="connsiteY3"/>
              </a:cxn>
            </a:cxnLst>
            <a:rect l="l" t="t" r="r" b="b"/>
            <a:pathLst>
              <a:path w="1867711" h="1852147">
                <a:moveTo>
                  <a:pt x="0" y="0"/>
                </a:moveTo>
                <a:cubicBezTo>
                  <a:pt x="120623" y="384567"/>
                  <a:pt x="241246" y="769134"/>
                  <a:pt x="552531" y="1077825"/>
                </a:cubicBezTo>
                <a:cubicBezTo>
                  <a:pt x="863816" y="1386516"/>
                  <a:pt x="1867711" y="1852147"/>
                  <a:pt x="1867711" y="1852147"/>
                </a:cubicBezTo>
                <a:lnTo>
                  <a:pt x="1867711" y="1852147"/>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C784E30-9E7E-4D24-B6DC-880094099B24}"/>
              </a:ext>
            </a:extLst>
          </p:cNvPr>
          <p:cNvSpPr txBox="1"/>
          <p:nvPr/>
        </p:nvSpPr>
        <p:spPr>
          <a:xfrm>
            <a:off x="3090504" y="3774583"/>
            <a:ext cx="423514" cy="369332"/>
          </a:xfrm>
          <a:prstGeom prst="rect">
            <a:avLst/>
          </a:prstGeom>
          <a:noFill/>
        </p:spPr>
        <p:txBody>
          <a:bodyPr wrap="none" rtlCol="0">
            <a:spAutoFit/>
          </a:bodyPr>
          <a:lstStyle/>
          <a:p>
            <a:r>
              <a:rPr lang="en-US" dirty="0"/>
              <a:t>D</a:t>
            </a:r>
            <a:r>
              <a:rPr lang="en-US" baseline="-25000" dirty="0"/>
              <a:t>1</a:t>
            </a:r>
          </a:p>
        </p:txBody>
      </p:sp>
      <p:sp>
        <p:nvSpPr>
          <p:cNvPr id="6" name="TextBox 5">
            <a:extLst>
              <a:ext uri="{FF2B5EF4-FFF2-40B4-BE49-F238E27FC236}">
                <a16:creationId xmlns:a16="http://schemas.microsoft.com/office/drawing/2014/main" id="{8255AFFC-71E9-4605-9004-D1D41D7EF059}"/>
              </a:ext>
            </a:extLst>
          </p:cNvPr>
          <p:cNvSpPr txBox="1"/>
          <p:nvPr/>
        </p:nvSpPr>
        <p:spPr>
          <a:xfrm>
            <a:off x="3360543" y="3464065"/>
            <a:ext cx="444352" cy="369332"/>
          </a:xfrm>
          <a:prstGeom prst="rect">
            <a:avLst/>
          </a:prstGeom>
          <a:noFill/>
        </p:spPr>
        <p:txBody>
          <a:bodyPr wrap="none" rtlCol="0">
            <a:spAutoFit/>
          </a:bodyPr>
          <a:lstStyle/>
          <a:p>
            <a:r>
              <a:rPr lang="en-US" dirty="0"/>
              <a:t>D</a:t>
            </a:r>
            <a:r>
              <a:rPr lang="en-US" baseline="-25000" dirty="0"/>
              <a:t>2</a:t>
            </a:r>
          </a:p>
        </p:txBody>
      </p:sp>
      <p:cxnSp>
        <p:nvCxnSpPr>
          <p:cNvPr id="11" name="Straight Connector 10">
            <a:extLst>
              <a:ext uri="{FF2B5EF4-FFF2-40B4-BE49-F238E27FC236}">
                <a16:creationId xmlns:a16="http://schemas.microsoft.com/office/drawing/2014/main" id="{108E5D17-BC97-4B5B-A639-FC833B46B195}"/>
              </a:ext>
            </a:extLst>
          </p:cNvPr>
          <p:cNvCxnSpPr/>
          <p:nvPr/>
        </p:nvCxnSpPr>
        <p:spPr>
          <a:xfrm>
            <a:off x="1006752" y="2952750"/>
            <a:ext cx="6079844"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9CA136E-0CF1-4F78-AB89-E157BAAA2619}"/>
              </a:ext>
            </a:extLst>
          </p:cNvPr>
          <p:cNvSpPr txBox="1"/>
          <p:nvPr/>
        </p:nvSpPr>
        <p:spPr>
          <a:xfrm>
            <a:off x="650743" y="2687586"/>
            <a:ext cx="386644" cy="338554"/>
          </a:xfrm>
          <a:prstGeom prst="rect">
            <a:avLst/>
          </a:prstGeom>
          <a:noFill/>
        </p:spPr>
        <p:txBody>
          <a:bodyPr wrap="none" rtlCol="0">
            <a:spAutoFit/>
          </a:bodyPr>
          <a:lstStyle/>
          <a:p>
            <a:r>
              <a:rPr lang="en-US" sz="1600" dirty="0"/>
              <a:t>P</a:t>
            </a:r>
            <a:r>
              <a:rPr lang="en-US" sz="1600" baseline="-25000" dirty="0"/>
              <a:t>2</a:t>
            </a:r>
          </a:p>
        </p:txBody>
      </p:sp>
      <p:sp>
        <p:nvSpPr>
          <p:cNvPr id="54" name="TextBox 53">
            <a:extLst>
              <a:ext uri="{FF2B5EF4-FFF2-40B4-BE49-F238E27FC236}">
                <a16:creationId xmlns:a16="http://schemas.microsoft.com/office/drawing/2014/main" id="{2788F7F9-7711-4599-84E1-654C4F616837}"/>
              </a:ext>
            </a:extLst>
          </p:cNvPr>
          <p:cNvSpPr txBox="1"/>
          <p:nvPr/>
        </p:nvSpPr>
        <p:spPr>
          <a:xfrm>
            <a:off x="2755385" y="1854409"/>
            <a:ext cx="380232" cy="369332"/>
          </a:xfrm>
          <a:prstGeom prst="rect">
            <a:avLst/>
          </a:prstGeom>
          <a:noFill/>
        </p:spPr>
        <p:txBody>
          <a:bodyPr wrap="none" rtlCol="0">
            <a:spAutoFit/>
          </a:bodyPr>
          <a:lstStyle/>
          <a:p>
            <a:r>
              <a:rPr lang="en-US" dirty="0"/>
              <a:t>S</a:t>
            </a:r>
            <a:r>
              <a:rPr lang="en-US" baseline="-25000" dirty="0"/>
              <a:t>1</a:t>
            </a:r>
          </a:p>
        </p:txBody>
      </p:sp>
      <p:cxnSp>
        <p:nvCxnSpPr>
          <p:cNvPr id="56" name="Straight Connector 55">
            <a:extLst>
              <a:ext uri="{FF2B5EF4-FFF2-40B4-BE49-F238E27FC236}">
                <a16:creationId xmlns:a16="http://schemas.microsoft.com/office/drawing/2014/main" id="{EA5C1349-3517-4BAD-B2D5-22F420C96680}"/>
              </a:ext>
            </a:extLst>
          </p:cNvPr>
          <p:cNvCxnSpPr>
            <a:cxnSpLocks/>
          </p:cNvCxnSpPr>
          <p:nvPr/>
        </p:nvCxnSpPr>
        <p:spPr>
          <a:xfrm>
            <a:off x="2217729" y="2945812"/>
            <a:ext cx="17477" cy="121152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BEC51C38-AFF0-4DCB-BAF2-2938973DEBD3}"/>
              </a:ext>
            </a:extLst>
          </p:cNvPr>
          <p:cNvSpPr txBox="1"/>
          <p:nvPr/>
        </p:nvSpPr>
        <p:spPr>
          <a:xfrm>
            <a:off x="2067235" y="4111377"/>
            <a:ext cx="413896" cy="338554"/>
          </a:xfrm>
          <a:prstGeom prst="rect">
            <a:avLst/>
          </a:prstGeom>
          <a:noFill/>
        </p:spPr>
        <p:txBody>
          <a:bodyPr wrap="none" rtlCol="0">
            <a:spAutoFit/>
          </a:bodyPr>
          <a:lstStyle/>
          <a:p>
            <a:r>
              <a:rPr lang="en-US" sz="1600" dirty="0"/>
              <a:t>Q</a:t>
            </a:r>
            <a:r>
              <a:rPr lang="en-US" sz="1600" baseline="-25000" dirty="0"/>
              <a:t>2</a:t>
            </a:r>
          </a:p>
        </p:txBody>
      </p:sp>
      <p:sp>
        <p:nvSpPr>
          <p:cNvPr id="8" name="Freeform: Shape 7">
            <a:extLst>
              <a:ext uri="{FF2B5EF4-FFF2-40B4-BE49-F238E27FC236}">
                <a16:creationId xmlns:a16="http://schemas.microsoft.com/office/drawing/2014/main" id="{5A743026-B1EF-4E85-AC55-6400E2C07352}"/>
              </a:ext>
            </a:extLst>
          </p:cNvPr>
          <p:cNvSpPr/>
          <p:nvPr/>
        </p:nvSpPr>
        <p:spPr>
          <a:xfrm>
            <a:off x="2241409" y="2647331"/>
            <a:ext cx="1378212" cy="1423741"/>
          </a:xfrm>
          <a:custGeom>
            <a:avLst/>
            <a:gdLst>
              <a:gd name="connsiteX0" fmla="*/ 0 w 1645920"/>
              <a:gd name="connsiteY0" fmla="*/ 1704286 h 1704286"/>
              <a:gd name="connsiteX1" fmla="*/ 852143 w 1645920"/>
              <a:gd name="connsiteY1" fmla="*/ 918291 h 1704286"/>
              <a:gd name="connsiteX2" fmla="*/ 1645920 w 1645920"/>
              <a:gd name="connsiteY2" fmla="*/ 0 h 1704286"/>
            </a:gdLst>
            <a:ahLst/>
            <a:cxnLst>
              <a:cxn ang="0">
                <a:pos x="connsiteX0" y="connsiteY0"/>
              </a:cxn>
              <a:cxn ang="0">
                <a:pos x="connsiteX1" y="connsiteY1"/>
              </a:cxn>
              <a:cxn ang="0">
                <a:pos x="connsiteX2" y="connsiteY2"/>
              </a:cxn>
            </a:cxnLst>
            <a:rect l="l" t="t" r="r" b="b"/>
            <a:pathLst>
              <a:path w="1645920" h="1704286">
                <a:moveTo>
                  <a:pt x="0" y="1704286"/>
                </a:moveTo>
                <a:cubicBezTo>
                  <a:pt x="288911" y="1453312"/>
                  <a:pt x="577823" y="1202339"/>
                  <a:pt x="852143" y="918291"/>
                </a:cubicBezTo>
                <a:cubicBezTo>
                  <a:pt x="1126463" y="634243"/>
                  <a:pt x="1386191" y="317121"/>
                  <a:pt x="1645920" y="0"/>
                </a:cubicBez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Connector 19">
            <a:extLst>
              <a:ext uri="{FF2B5EF4-FFF2-40B4-BE49-F238E27FC236}">
                <a16:creationId xmlns:a16="http://schemas.microsoft.com/office/drawing/2014/main" id="{F43B7E40-B3EF-49BD-ADB4-D88FCAF3EA9A}"/>
              </a:ext>
            </a:extLst>
          </p:cNvPr>
          <p:cNvCxnSpPr>
            <a:cxnSpLocks/>
          </p:cNvCxnSpPr>
          <p:nvPr/>
        </p:nvCxnSpPr>
        <p:spPr>
          <a:xfrm>
            <a:off x="2944349" y="3417039"/>
            <a:ext cx="32894" cy="747603"/>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0967EE3-7122-4E81-930F-13EF3CE4A8CE}"/>
              </a:ext>
            </a:extLst>
          </p:cNvPr>
          <p:cNvSpPr txBox="1"/>
          <p:nvPr/>
        </p:nvSpPr>
        <p:spPr>
          <a:xfrm>
            <a:off x="3448050" y="2358039"/>
            <a:ext cx="401072" cy="369332"/>
          </a:xfrm>
          <a:prstGeom prst="rect">
            <a:avLst/>
          </a:prstGeom>
          <a:noFill/>
        </p:spPr>
        <p:txBody>
          <a:bodyPr wrap="none" rtlCol="0">
            <a:spAutoFit/>
          </a:bodyPr>
          <a:lstStyle/>
          <a:p>
            <a:r>
              <a:rPr lang="en-US" dirty="0"/>
              <a:t>S</a:t>
            </a:r>
            <a:r>
              <a:rPr lang="en-US" baseline="-25000" dirty="0"/>
              <a:t>2</a:t>
            </a:r>
          </a:p>
        </p:txBody>
      </p:sp>
      <p:sp>
        <p:nvSpPr>
          <p:cNvPr id="25" name="TextBox 24">
            <a:extLst>
              <a:ext uri="{FF2B5EF4-FFF2-40B4-BE49-F238E27FC236}">
                <a16:creationId xmlns:a16="http://schemas.microsoft.com/office/drawing/2014/main" id="{1E5380F1-8E2E-4144-8723-8FD5638F2D9E}"/>
              </a:ext>
            </a:extLst>
          </p:cNvPr>
          <p:cNvSpPr txBox="1"/>
          <p:nvPr/>
        </p:nvSpPr>
        <p:spPr>
          <a:xfrm>
            <a:off x="2766918" y="4137621"/>
            <a:ext cx="413896" cy="338554"/>
          </a:xfrm>
          <a:prstGeom prst="rect">
            <a:avLst/>
          </a:prstGeom>
          <a:noFill/>
        </p:spPr>
        <p:txBody>
          <a:bodyPr wrap="none" rtlCol="0">
            <a:spAutoFit/>
          </a:bodyPr>
          <a:lstStyle/>
          <a:p>
            <a:r>
              <a:rPr lang="en-US" sz="1600" dirty="0"/>
              <a:t>Q</a:t>
            </a:r>
            <a:r>
              <a:rPr lang="en-US" sz="1600" baseline="-25000" dirty="0"/>
              <a:t>3</a:t>
            </a:r>
          </a:p>
        </p:txBody>
      </p:sp>
      <p:sp>
        <p:nvSpPr>
          <p:cNvPr id="28" name="TextBox 27">
            <a:extLst>
              <a:ext uri="{FF2B5EF4-FFF2-40B4-BE49-F238E27FC236}">
                <a16:creationId xmlns:a16="http://schemas.microsoft.com/office/drawing/2014/main" id="{7C326725-3D62-40FF-AF09-02D8B38E7E2D}"/>
              </a:ext>
            </a:extLst>
          </p:cNvPr>
          <p:cNvSpPr txBox="1"/>
          <p:nvPr/>
        </p:nvSpPr>
        <p:spPr>
          <a:xfrm>
            <a:off x="3468659" y="3212304"/>
            <a:ext cx="567784" cy="338554"/>
          </a:xfrm>
          <a:prstGeom prst="rect">
            <a:avLst/>
          </a:prstGeom>
          <a:noFill/>
        </p:spPr>
        <p:txBody>
          <a:bodyPr wrap="none" rtlCol="0">
            <a:spAutoFit/>
          </a:bodyPr>
          <a:lstStyle/>
          <a:p>
            <a:r>
              <a:rPr lang="en-US" sz="1600" dirty="0">
                <a:solidFill>
                  <a:srgbClr val="C00000"/>
                </a:solidFill>
              </a:rPr>
              <a:t>LRS</a:t>
            </a:r>
          </a:p>
        </p:txBody>
      </p:sp>
      <p:sp>
        <p:nvSpPr>
          <p:cNvPr id="19" name="Freeform: Shape 18">
            <a:extLst>
              <a:ext uri="{FF2B5EF4-FFF2-40B4-BE49-F238E27FC236}">
                <a16:creationId xmlns:a16="http://schemas.microsoft.com/office/drawing/2014/main" id="{99DC1B72-6E22-4380-AFE1-84245CF22F32}"/>
              </a:ext>
            </a:extLst>
          </p:cNvPr>
          <p:cNvSpPr/>
          <p:nvPr/>
        </p:nvSpPr>
        <p:spPr>
          <a:xfrm>
            <a:off x="4119904" y="2459402"/>
            <a:ext cx="3112851" cy="972819"/>
          </a:xfrm>
          <a:custGeom>
            <a:avLst/>
            <a:gdLst>
              <a:gd name="connsiteX0" fmla="*/ 0 w 3112851"/>
              <a:gd name="connsiteY0" fmla="*/ 35020 h 972819"/>
              <a:gd name="connsiteX1" fmla="*/ 1377436 w 3112851"/>
              <a:gd name="connsiteY1" fmla="*/ 972766 h 972819"/>
              <a:gd name="connsiteX2" fmla="*/ 3112851 w 3112851"/>
              <a:gd name="connsiteY2" fmla="*/ 0 h 972819"/>
              <a:gd name="connsiteX3" fmla="*/ 3112851 w 3112851"/>
              <a:gd name="connsiteY3" fmla="*/ 0 h 972819"/>
            </a:gdLst>
            <a:ahLst/>
            <a:cxnLst>
              <a:cxn ang="0">
                <a:pos x="connsiteX0" y="connsiteY0"/>
              </a:cxn>
              <a:cxn ang="0">
                <a:pos x="connsiteX1" y="connsiteY1"/>
              </a:cxn>
              <a:cxn ang="0">
                <a:pos x="connsiteX2" y="connsiteY2"/>
              </a:cxn>
              <a:cxn ang="0">
                <a:pos x="connsiteX3" y="connsiteY3"/>
              </a:cxn>
            </a:cxnLst>
            <a:rect l="l" t="t" r="r" b="b"/>
            <a:pathLst>
              <a:path w="3112851" h="972819">
                <a:moveTo>
                  <a:pt x="0" y="35020"/>
                </a:moveTo>
                <a:cubicBezTo>
                  <a:pt x="429314" y="506811"/>
                  <a:pt x="858628" y="978603"/>
                  <a:pt x="1377436" y="972766"/>
                </a:cubicBezTo>
                <a:cubicBezTo>
                  <a:pt x="1896244" y="966929"/>
                  <a:pt x="3112851" y="0"/>
                  <a:pt x="3112851" y="0"/>
                </a:cubicBezTo>
                <a:lnTo>
                  <a:pt x="3112851" y="0"/>
                </a:lnTo>
              </a:path>
            </a:pathLst>
          </a:custGeom>
          <a:noFill/>
          <a:ln w="19050">
            <a:solidFill>
              <a:schemeClr val="accent3">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D1886211-3456-4DAF-9CAB-E20237AD7B09}"/>
              </a:ext>
            </a:extLst>
          </p:cNvPr>
          <p:cNvSpPr txBox="1"/>
          <p:nvPr/>
        </p:nvSpPr>
        <p:spPr>
          <a:xfrm>
            <a:off x="7152484" y="2027338"/>
            <a:ext cx="809837" cy="338554"/>
          </a:xfrm>
          <a:prstGeom prst="rect">
            <a:avLst/>
          </a:prstGeom>
          <a:noFill/>
        </p:spPr>
        <p:txBody>
          <a:bodyPr wrap="none" rtlCol="0">
            <a:spAutoFit/>
          </a:bodyPr>
          <a:lstStyle/>
          <a:p>
            <a:r>
              <a:rPr lang="en-US" sz="1600" dirty="0"/>
              <a:t>LRAC</a:t>
            </a:r>
            <a:r>
              <a:rPr lang="en-US" sz="1600" baseline="-25000" dirty="0"/>
              <a:t>1</a:t>
            </a:r>
          </a:p>
        </p:txBody>
      </p:sp>
      <p:sp>
        <p:nvSpPr>
          <p:cNvPr id="29" name="TextBox 28">
            <a:extLst>
              <a:ext uri="{FF2B5EF4-FFF2-40B4-BE49-F238E27FC236}">
                <a16:creationId xmlns:a16="http://schemas.microsoft.com/office/drawing/2014/main" id="{F339B78E-4B80-4FFD-B431-FF76AF9DE7D0}"/>
              </a:ext>
            </a:extLst>
          </p:cNvPr>
          <p:cNvSpPr txBox="1"/>
          <p:nvPr/>
        </p:nvSpPr>
        <p:spPr>
          <a:xfrm>
            <a:off x="7165664" y="2331369"/>
            <a:ext cx="809837" cy="338554"/>
          </a:xfrm>
          <a:prstGeom prst="rect">
            <a:avLst/>
          </a:prstGeom>
          <a:noFill/>
        </p:spPr>
        <p:txBody>
          <a:bodyPr wrap="none" rtlCol="0">
            <a:spAutoFit/>
          </a:bodyPr>
          <a:lstStyle/>
          <a:p>
            <a:r>
              <a:rPr lang="en-US" sz="1600" dirty="0">
                <a:solidFill>
                  <a:srgbClr val="4EA5D8"/>
                </a:solidFill>
              </a:rPr>
              <a:t>LRAC</a:t>
            </a:r>
            <a:r>
              <a:rPr lang="en-US" sz="1600" baseline="-25000" dirty="0">
                <a:solidFill>
                  <a:srgbClr val="4EA5D8"/>
                </a:solidFill>
              </a:rPr>
              <a:t>2</a:t>
            </a:r>
          </a:p>
        </p:txBody>
      </p:sp>
      <p:cxnSp>
        <p:nvCxnSpPr>
          <p:cNvPr id="31" name="Straight Connector 30">
            <a:extLst>
              <a:ext uri="{FF2B5EF4-FFF2-40B4-BE49-F238E27FC236}">
                <a16:creationId xmlns:a16="http://schemas.microsoft.com/office/drawing/2014/main" id="{35FB5096-F718-4307-9431-39B62DFD0AFB}"/>
              </a:ext>
            </a:extLst>
          </p:cNvPr>
          <p:cNvCxnSpPr>
            <a:cxnSpLocks/>
          </p:cNvCxnSpPr>
          <p:nvPr/>
        </p:nvCxnSpPr>
        <p:spPr>
          <a:xfrm>
            <a:off x="990600" y="3431248"/>
            <a:ext cx="6109130"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2BC58914-608B-4BAC-B75A-07FB78530A1E}"/>
              </a:ext>
            </a:extLst>
          </p:cNvPr>
          <p:cNvSpPr txBox="1"/>
          <p:nvPr/>
        </p:nvSpPr>
        <p:spPr>
          <a:xfrm>
            <a:off x="672833" y="3247762"/>
            <a:ext cx="385042" cy="338554"/>
          </a:xfrm>
          <a:prstGeom prst="rect">
            <a:avLst/>
          </a:prstGeom>
          <a:noFill/>
        </p:spPr>
        <p:txBody>
          <a:bodyPr wrap="none" rtlCol="0">
            <a:spAutoFit/>
          </a:bodyPr>
          <a:lstStyle/>
          <a:p>
            <a:r>
              <a:rPr lang="en-US" sz="1600" dirty="0"/>
              <a:t>P</a:t>
            </a:r>
            <a:r>
              <a:rPr lang="en-US" sz="1600" baseline="-25000" dirty="0"/>
              <a:t>3</a:t>
            </a:r>
          </a:p>
        </p:txBody>
      </p:sp>
      <p:sp>
        <p:nvSpPr>
          <p:cNvPr id="30" name="Freeform: Shape 29">
            <a:extLst>
              <a:ext uri="{FF2B5EF4-FFF2-40B4-BE49-F238E27FC236}">
                <a16:creationId xmlns:a16="http://schemas.microsoft.com/office/drawing/2014/main" id="{4011E303-B8D7-446D-99ED-93A16D8D53B9}"/>
              </a:ext>
            </a:extLst>
          </p:cNvPr>
          <p:cNvSpPr/>
          <p:nvPr/>
        </p:nvSpPr>
        <p:spPr>
          <a:xfrm>
            <a:off x="1306830" y="3120390"/>
            <a:ext cx="2392680" cy="361950"/>
          </a:xfrm>
          <a:custGeom>
            <a:avLst/>
            <a:gdLst>
              <a:gd name="connsiteX0" fmla="*/ 0 w 2392680"/>
              <a:gd name="connsiteY0" fmla="*/ 0 h 361950"/>
              <a:gd name="connsiteX1" fmla="*/ 643890 w 2392680"/>
              <a:gd name="connsiteY1" fmla="*/ 137160 h 361950"/>
              <a:gd name="connsiteX2" fmla="*/ 1642110 w 2392680"/>
              <a:gd name="connsiteY2" fmla="*/ 289560 h 361950"/>
              <a:gd name="connsiteX3" fmla="*/ 2392680 w 2392680"/>
              <a:gd name="connsiteY3" fmla="*/ 361950 h 361950"/>
              <a:gd name="connsiteX4" fmla="*/ 2392680 w 2392680"/>
              <a:gd name="connsiteY4" fmla="*/ 361950 h 361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2680" h="361950">
                <a:moveTo>
                  <a:pt x="0" y="0"/>
                </a:moveTo>
                <a:cubicBezTo>
                  <a:pt x="185102" y="44450"/>
                  <a:pt x="370205" y="88900"/>
                  <a:pt x="643890" y="137160"/>
                </a:cubicBezTo>
                <a:cubicBezTo>
                  <a:pt x="917575" y="185420"/>
                  <a:pt x="1350645" y="252095"/>
                  <a:pt x="1642110" y="289560"/>
                </a:cubicBezTo>
                <a:cubicBezTo>
                  <a:pt x="1933575" y="327025"/>
                  <a:pt x="2392680" y="361950"/>
                  <a:pt x="2392680" y="361950"/>
                </a:cubicBezTo>
                <a:lnTo>
                  <a:pt x="2392680" y="361950"/>
                </a:lnTo>
              </a:path>
            </a:pathLst>
          </a:custGeom>
          <a:noFill/>
          <a:ln w="254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2170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866B9-C9AE-4104-B758-FACE4BDE28AC}"/>
              </a:ext>
            </a:extLst>
          </p:cNvPr>
          <p:cNvSpPr>
            <a:spLocks noGrp="1"/>
          </p:cNvSpPr>
          <p:nvPr>
            <p:ph type="title"/>
          </p:nvPr>
        </p:nvSpPr>
        <p:spPr/>
        <p:txBody>
          <a:bodyPr>
            <a:normAutofit/>
          </a:bodyPr>
          <a:lstStyle/>
          <a:p>
            <a:r>
              <a:rPr lang="en-US" sz="2800" dirty="0"/>
              <a:t>REPEAT: Market Equilibrium – Short and Long Run</a:t>
            </a:r>
          </a:p>
        </p:txBody>
      </p:sp>
      <p:sp>
        <p:nvSpPr>
          <p:cNvPr id="3" name="Content Placeholder 2">
            <a:extLst>
              <a:ext uri="{FF2B5EF4-FFF2-40B4-BE49-F238E27FC236}">
                <a16:creationId xmlns:a16="http://schemas.microsoft.com/office/drawing/2014/main" id="{E45FAFAA-6299-4F56-B733-D191FA29473F}"/>
              </a:ext>
            </a:extLst>
          </p:cNvPr>
          <p:cNvSpPr>
            <a:spLocks noGrp="1"/>
          </p:cNvSpPr>
          <p:nvPr>
            <p:ph sz="quarter" idx="1"/>
          </p:nvPr>
        </p:nvSpPr>
        <p:spPr>
          <a:xfrm>
            <a:off x="301752" y="1145286"/>
            <a:ext cx="8503920" cy="3636264"/>
          </a:xfrm>
        </p:spPr>
        <p:txBody>
          <a:bodyPr>
            <a:normAutofit fontScale="47500" lnSpcReduction="20000"/>
          </a:bodyPr>
          <a:lstStyle/>
          <a:p>
            <a:endParaRPr lang="en-US" dirty="0"/>
          </a:p>
          <a:p>
            <a:pPr marL="0" indent="0">
              <a:spcBef>
                <a:spcPts val="0"/>
              </a:spcBef>
              <a:spcAft>
                <a:spcPts val="600"/>
              </a:spcAft>
              <a:buNone/>
            </a:pPr>
            <a:r>
              <a:rPr lang="en-US" b="1" dirty="0"/>
              <a:t>Book 5, Chapter 3, “Equilibrium of Normal Demand and Supply”</a:t>
            </a:r>
          </a:p>
          <a:p>
            <a:pPr marL="0" indent="0">
              <a:spcBef>
                <a:spcPts val="0"/>
              </a:spcBef>
              <a:spcAft>
                <a:spcPts val="600"/>
              </a:spcAft>
              <a:buNone/>
            </a:pPr>
            <a:r>
              <a:rPr lang="en-US" dirty="0"/>
              <a:t>The conditions of normal supply are less definite [than those governing demand</a:t>
            </a:r>
            <a:r>
              <a:rPr lang="en-US" i="1" dirty="0"/>
              <a:t> (</a:t>
            </a:r>
            <a:r>
              <a:rPr lang="en-US" i="1" dirty="0" err="1"/>
              <a:t>hsg</a:t>
            </a:r>
            <a:r>
              <a:rPr lang="en-US" i="1" dirty="0"/>
              <a:t>)</a:t>
            </a:r>
            <a:r>
              <a:rPr lang="en-US" dirty="0"/>
              <a:t>]... They will be found to vary in detail with the length of the period of time to which the investigation refers…</a:t>
            </a:r>
          </a:p>
          <a:p>
            <a:pPr marL="0" indent="0">
              <a:spcBef>
                <a:spcPts val="0"/>
              </a:spcBef>
              <a:spcAft>
                <a:spcPts val="600"/>
              </a:spcAft>
              <a:buNone/>
            </a:pPr>
            <a:r>
              <a:rPr lang="en-US" dirty="0"/>
              <a:t>The remainder of the present volume will be chiefly occupied with interpreting and limiting this doctrine that the value of a thing tends in the </a:t>
            </a:r>
            <a:r>
              <a:rPr lang="en-US" dirty="0">
                <a:highlight>
                  <a:srgbClr val="FFFF00"/>
                </a:highlight>
              </a:rPr>
              <a:t>long run</a:t>
            </a:r>
            <a:r>
              <a:rPr lang="en-US" dirty="0"/>
              <a:t> to correspond to its cost of production…</a:t>
            </a:r>
          </a:p>
          <a:p>
            <a:pPr marL="0" indent="0">
              <a:spcBef>
                <a:spcPts val="0"/>
              </a:spcBef>
              <a:spcAft>
                <a:spcPts val="600"/>
              </a:spcAft>
              <a:buNone/>
            </a:pPr>
            <a:r>
              <a:rPr lang="en-US" dirty="0"/>
              <a:t>We might as reasonably dispute whether it is the </a:t>
            </a:r>
            <a:r>
              <a:rPr lang="en-US" dirty="0">
                <a:highlight>
                  <a:srgbClr val="FFFF00"/>
                </a:highlight>
              </a:rPr>
              <a:t>upper or the under blade of a pair of scissors that cuts a piece of paper</a:t>
            </a:r>
            <a:r>
              <a:rPr lang="en-US" dirty="0"/>
              <a:t>, as whether value is governed by utility or cost of production. It is true that when one blade is held still, and the cutting is effected by moving the other, we may say with careless brevity that the cutting is done by the second; but the statement is not strictly accurate, and is to be excused only so long as it claims to be merely a popular and not a strictly scientific account of what happens. . .</a:t>
            </a:r>
          </a:p>
          <a:p>
            <a:pPr marL="0" indent="0">
              <a:spcBef>
                <a:spcPts val="0"/>
              </a:spcBef>
              <a:spcAft>
                <a:spcPts val="600"/>
              </a:spcAft>
              <a:buNone/>
            </a:pPr>
            <a:r>
              <a:rPr lang="en-US" dirty="0"/>
              <a:t>Thus we may conclude that, as a general rule, </a:t>
            </a:r>
            <a:r>
              <a:rPr lang="en-US" dirty="0">
                <a:highlight>
                  <a:srgbClr val="FFFF00"/>
                </a:highlight>
              </a:rPr>
              <a:t>the shorter the period which we are considering, the greater must be the share of our attention which is given to the influence of demand on value; and the longer the period, the more important will be the influence of cost of production on value.</a:t>
            </a:r>
            <a:r>
              <a:rPr lang="en-US" dirty="0"/>
              <a:t> For the influence of changes in cost of production takes as a rule a longer time to work itself out than does the influence of changes in demand. The actual value at any time, the market value as it is often called, is often more influenced by passing events and by causes whose action is fitful and short lived, than by those which work persistently. But in long periods these fitful and irregular causes in large measure efface one another's influence; so that in the long run persistent causes dominate value completely. . .</a:t>
            </a:r>
          </a:p>
        </p:txBody>
      </p:sp>
    </p:spTree>
    <p:extLst>
      <p:ext uri="{BB962C8B-B14F-4D97-AF65-F5344CB8AC3E}">
        <p14:creationId xmlns:p14="http://schemas.microsoft.com/office/powerpoint/2010/main" val="1333811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Time in Marshall’s Analysis</a:t>
            </a:r>
          </a:p>
        </p:txBody>
      </p:sp>
      <p:sp>
        <p:nvSpPr>
          <p:cNvPr id="3" name="Content Placeholder 2"/>
          <p:cNvSpPr>
            <a:spLocks noGrp="1"/>
          </p:cNvSpPr>
          <p:nvPr>
            <p:ph sz="quarter" idx="1"/>
          </p:nvPr>
        </p:nvSpPr>
        <p:spPr>
          <a:xfrm>
            <a:off x="301752" y="1145286"/>
            <a:ext cx="8461248" cy="3636264"/>
          </a:xfrm>
        </p:spPr>
        <p:txBody>
          <a:bodyPr>
            <a:normAutofit fontScale="92500" lnSpcReduction="20000"/>
          </a:bodyPr>
          <a:lstStyle/>
          <a:p>
            <a:pPr marL="0" marR="0" indent="0">
              <a:lnSpc>
                <a:spcPct val="107000"/>
              </a:lnSpc>
              <a:spcBef>
                <a:spcPts val="0"/>
              </a:spcBef>
              <a:spcAft>
                <a:spcPts val="800"/>
              </a:spcAft>
              <a:buNone/>
            </a:pPr>
            <a:r>
              <a:rPr lang="en-US" sz="1800" dirty="0">
                <a:effectLst/>
                <a:latin typeface="+mj-lt"/>
                <a:ea typeface="Calibri" panose="020F0502020204030204" pitchFamily="34" charset="0"/>
                <a:cs typeface="Times New Roman" panose="02020603050405020304" pitchFamily="18" charset="0"/>
              </a:rPr>
              <a:t>Alfred Marshall gave us  microeconomic analysis in something fairly close to its current version, and there’s relatively little controversy between different “schools of thought” in microeconomics. </a:t>
            </a:r>
          </a:p>
          <a:p>
            <a:pPr marL="0" marR="0" indent="0">
              <a:lnSpc>
                <a:spcPct val="107000"/>
              </a:lnSpc>
              <a:spcBef>
                <a:spcPts val="0"/>
              </a:spcBef>
              <a:spcAft>
                <a:spcPts val="800"/>
              </a:spcAft>
              <a:buNone/>
            </a:pPr>
            <a:r>
              <a:rPr lang="en-US" sz="1800" dirty="0">
                <a:latin typeface="+mj-lt"/>
                <a:ea typeface="Calibri" panose="020F0502020204030204" pitchFamily="34" charset="0"/>
                <a:cs typeface="Times New Roman" panose="02020603050405020304" pitchFamily="18" charset="0"/>
              </a:rPr>
              <a:t>On the other hand, Marshall’s student, John Maynard Keynes, was, in many ways, the Father of Macroeconomics, but hi presentation of it led to endless controversies between Keynesians, Monetarists, New Classicals, </a:t>
            </a:r>
            <a:r>
              <a:rPr lang="en-US" sz="1800" dirty="0" err="1">
                <a:latin typeface="+mj-lt"/>
                <a:ea typeface="Calibri" panose="020F0502020204030204" pitchFamily="34" charset="0"/>
                <a:cs typeface="Times New Roman" panose="02020603050405020304" pitchFamily="18" charset="0"/>
              </a:rPr>
              <a:t>etc</a:t>
            </a:r>
            <a:r>
              <a:rPr lang="en-US" sz="1800" dirty="0">
                <a:latin typeface="+mj-lt"/>
                <a:ea typeface="Calibri" panose="020F0502020204030204" pitchFamily="34" charset="0"/>
                <a:cs typeface="Times New Roman" panose="02020603050405020304" pitchFamily="18" charset="0"/>
              </a:rPr>
              <a:t>, etc.</a:t>
            </a:r>
          </a:p>
          <a:p>
            <a:pPr marL="0" marR="0" indent="0">
              <a:lnSpc>
                <a:spcPct val="107000"/>
              </a:lnSpc>
              <a:spcBef>
                <a:spcPts val="0"/>
              </a:spcBef>
              <a:spcAft>
                <a:spcPts val="800"/>
              </a:spcAft>
              <a:buNone/>
            </a:pPr>
            <a:r>
              <a:rPr lang="en-US" sz="1800" dirty="0">
                <a:effectLst/>
                <a:latin typeface="+mj-lt"/>
                <a:ea typeface="Calibri" panose="020F0502020204030204" pitchFamily="34" charset="0"/>
                <a:cs typeface="Times New Roman" panose="02020603050405020304" pitchFamily="18" charset="0"/>
              </a:rPr>
              <a:t>What’s the difference?  Partly the prominence of macroeconomic issues for basic economic stability, but partly the fact (in my opinion) that Marshall made a clear distinction between the microeconomics of the short run and the long run in a way that is intellectually satisfying.</a:t>
            </a:r>
          </a:p>
          <a:p>
            <a:pPr marL="0" marR="0" indent="0">
              <a:lnSpc>
                <a:spcPct val="107000"/>
              </a:lnSpc>
              <a:spcBef>
                <a:spcPts val="0"/>
              </a:spcBef>
              <a:spcAft>
                <a:spcPts val="800"/>
              </a:spcAft>
              <a:buNone/>
            </a:pPr>
            <a:r>
              <a:rPr lang="en-US" sz="1800" dirty="0">
                <a:latin typeface="+mj-lt"/>
                <a:ea typeface="Calibri" panose="020F0502020204030204" pitchFamily="34" charset="0"/>
                <a:cs typeface="Times New Roman" panose="02020603050405020304" pitchFamily="18" charset="0"/>
              </a:rPr>
              <a:t>Keynes’s macroeconomics, I’ll argue a bit later, is the macroeconomics of the short run, and is not inconsistent with the classical macroeconomics of the long run.  But there’s a tendency for people to needlessly “take sides” in the macro debates, because the two systems are not understood to be analyses of different time periods. </a:t>
            </a:r>
            <a:endParaRPr lang="en-US" sz="18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5508893"/>
      </p:ext>
    </p:extLst>
  </p:cSld>
  <p:clrMapOvr>
    <a:masterClrMapping/>
  </p:clrMapOvr>
  <mc:AlternateContent xmlns:mc="http://schemas.openxmlformats.org/markup-compatibility/2006" xmlns:p14="http://schemas.microsoft.com/office/powerpoint/2010/main">
    <mc:Choice Requires="p14">
      <p:transition spd="slow" p14:dur="2000" advTm="196882"/>
    </mc:Choice>
    <mc:Fallback xmlns="">
      <p:transition spd="slow" advTm="19688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Time in Marshall’s Analysis</a:t>
            </a:r>
          </a:p>
        </p:txBody>
      </p:sp>
      <p:sp>
        <p:nvSpPr>
          <p:cNvPr id="3" name="Content Placeholder 2"/>
          <p:cNvSpPr>
            <a:spLocks noGrp="1"/>
          </p:cNvSpPr>
          <p:nvPr>
            <p:ph sz="quarter" idx="1"/>
          </p:nvPr>
        </p:nvSpPr>
        <p:spPr>
          <a:xfrm>
            <a:off x="301752" y="1145286"/>
            <a:ext cx="8156448" cy="3788664"/>
          </a:xfrm>
        </p:spPr>
        <p:txBody>
          <a:bodyPr>
            <a:normAutofit fontScale="77500" lnSpcReduction="20000"/>
          </a:bodyPr>
          <a:lstStyle/>
          <a:p>
            <a:pPr marL="0" marR="0" indent="0">
              <a:lnSpc>
                <a:spcPct val="107000"/>
              </a:lnSpc>
              <a:spcBef>
                <a:spcPts val="0"/>
              </a:spcBef>
              <a:spcAft>
                <a:spcPts val="800"/>
              </a:spcAft>
              <a:buNone/>
            </a:pPr>
            <a:r>
              <a:rPr lang="en-US" sz="1800" b="1" i="1" dirty="0">
                <a:effectLst/>
                <a:latin typeface="+mj-lt"/>
                <a:ea typeface="Calibri" panose="020F0502020204030204" pitchFamily="34" charset="0"/>
                <a:cs typeface="Times New Roman" panose="02020603050405020304" pitchFamily="18" charset="0"/>
              </a:rPr>
              <a:t>Principles</a:t>
            </a:r>
            <a:r>
              <a:rPr lang="en-US" sz="1800" b="1" dirty="0">
                <a:effectLst/>
                <a:latin typeface="+mj-lt"/>
                <a:ea typeface="Calibri" panose="020F0502020204030204" pitchFamily="34" charset="0"/>
                <a:cs typeface="Times New Roman" panose="02020603050405020304" pitchFamily="18" charset="0"/>
              </a:rPr>
              <a:t>, </a:t>
            </a:r>
            <a:r>
              <a:rPr lang="en-US" sz="1800" b="1" dirty="0">
                <a:effectLst/>
                <a:latin typeface="+mj-lt"/>
                <a:ea typeface="Calibri" panose="020F0502020204030204" pitchFamily="34" charset="0"/>
                <a:cs typeface="Times New Roman" panose="02020603050405020304" pitchFamily="18" charset="0"/>
                <a:hlinkClick r:id="rId2"/>
              </a:rPr>
              <a:t>Book 5, Chapter 5</a:t>
            </a:r>
            <a:endParaRPr lang="en-US" sz="1800" b="1" dirty="0">
              <a:effectLst/>
              <a:latin typeface="+mj-lt"/>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mj-lt"/>
                <a:ea typeface="Calibri" panose="020F0502020204030204" pitchFamily="34" charset="0"/>
                <a:cs typeface="Times New Roman" panose="02020603050405020304" pitchFamily="18" charset="0"/>
              </a:rPr>
              <a:t>The element of time is a chief cause of those difficulties in economic investigations which make it necessary for man with his limited powers to go step by step; breaking up a complex question, studying one bit at a time, and at last combining his partial solutions into a more or less complete solution of the whole riddle. In breaking it up, he segregates those disturbing causes, whose wanderings happen to be inconvenient, for the time in a pound called </a:t>
            </a:r>
            <a:r>
              <a:rPr lang="en-US" sz="1800" i="1" dirty="0" err="1">
                <a:effectLst/>
                <a:latin typeface="+mj-lt"/>
                <a:ea typeface="Calibri" panose="020F0502020204030204" pitchFamily="34" charset="0"/>
                <a:cs typeface="Times New Roman" panose="02020603050405020304" pitchFamily="18" charset="0"/>
              </a:rPr>
              <a:t>Cœteris</a:t>
            </a:r>
            <a:r>
              <a:rPr lang="en-US" sz="1800" i="1" dirty="0">
                <a:effectLst/>
                <a:latin typeface="+mj-lt"/>
                <a:ea typeface="Calibri" panose="020F0502020204030204" pitchFamily="34" charset="0"/>
                <a:cs typeface="Times New Roman" panose="02020603050405020304" pitchFamily="18" charset="0"/>
              </a:rPr>
              <a:t> Paribus</a:t>
            </a:r>
            <a:r>
              <a:rPr lang="en-US" sz="1800" dirty="0">
                <a:effectLst/>
                <a:latin typeface="+mj-lt"/>
                <a:ea typeface="Calibri" panose="020F0502020204030204" pitchFamily="34" charset="0"/>
                <a:cs typeface="Times New Roman" panose="02020603050405020304" pitchFamily="18" charset="0"/>
              </a:rPr>
              <a:t>… With each step more things can be let out of the pound; exact discussions can be made less abstract, realistic discussions can be made less inexact than was possible at an earlier stage…</a:t>
            </a:r>
          </a:p>
          <a:p>
            <a:pPr marL="0" marR="0" indent="0">
              <a:lnSpc>
                <a:spcPct val="107000"/>
              </a:lnSpc>
              <a:spcBef>
                <a:spcPts val="0"/>
              </a:spcBef>
              <a:spcAft>
                <a:spcPts val="800"/>
              </a:spcAft>
              <a:buNone/>
            </a:pPr>
            <a:r>
              <a:rPr lang="en-US" sz="1800" dirty="0">
                <a:effectLst/>
                <a:latin typeface="+mj-lt"/>
                <a:ea typeface="Calibri" panose="020F0502020204030204" pitchFamily="34" charset="0"/>
                <a:cs typeface="Times New Roman" panose="02020603050405020304" pitchFamily="18" charset="0"/>
              </a:rPr>
              <a:t>To sum up then as regards </a:t>
            </a:r>
            <a:r>
              <a:rPr lang="en-US" sz="1800" b="1" dirty="0">
                <a:effectLst/>
                <a:latin typeface="+mj-lt"/>
                <a:ea typeface="Calibri" panose="020F0502020204030204" pitchFamily="34" charset="0"/>
                <a:cs typeface="Times New Roman" panose="02020603050405020304" pitchFamily="18" charset="0"/>
              </a:rPr>
              <a:t>short periods</a:t>
            </a:r>
            <a:r>
              <a:rPr lang="en-US" sz="1800" dirty="0">
                <a:effectLst/>
                <a:latin typeface="+mj-lt"/>
                <a:ea typeface="Calibri" panose="020F0502020204030204" pitchFamily="34" charset="0"/>
                <a:cs typeface="Times New Roman" panose="02020603050405020304" pitchFamily="18" charset="0"/>
              </a:rPr>
              <a:t>. The supply of specialized skill and ability, of suitable machinery and other material capital, and of the appropriate industrial organization has not time to be fully adapted to demand; but the producers have to adjust their supply to the demand as best they can with the appliances already at their disposal…</a:t>
            </a:r>
          </a:p>
          <a:p>
            <a:pPr marL="0" marR="0" indent="0">
              <a:lnSpc>
                <a:spcPct val="107000"/>
              </a:lnSpc>
              <a:spcBef>
                <a:spcPts val="0"/>
              </a:spcBef>
              <a:spcAft>
                <a:spcPts val="800"/>
              </a:spcAft>
              <a:buNone/>
            </a:pPr>
            <a:r>
              <a:rPr lang="en-US" sz="1800" dirty="0">
                <a:effectLst/>
                <a:latin typeface="+mj-lt"/>
                <a:ea typeface="Calibri" panose="020F0502020204030204" pitchFamily="34" charset="0"/>
                <a:cs typeface="Times New Roman" panose="02020603050405020304" pitchFamily="18" charset="0"/>
              </a:rPr>
              <a:t>In </a:t>
            </a:r>
            <a:r>
              <a:rPr lang="en-US" sz="1800" b="1" dirty="0">
                <a:effectLst/>
                <a:latin typeface="+mj-lt"/>
                <a:ea typeface="Calibri" panose="020F0502020204030204" pitchFamily="34" charset="0"/>
                <a:cs typeface="Times New Roman" panose="02020603050405020304" pitchFamily="18" charset="0"/>
              </a:rPr>
              <a:t>long periods </a:t>
            </a:r>
            <a:r>
              <a:rPr lang="en-US" sz="1800" dirty="0">
                <a:effectLst/>
                <a:latin typeface="+mj-lt"/>
                <a:ea typeface="Calibri" panose="020F0502020204030204" pitchFamily="34" charset="0"/>
                <a:cs typeface="Times New Roman" panose="02020603050405020304" pitchFamily="18" charset="0"/>
              </a:rPr>
              <a:t>on the other hand all investments of capital and effort in providing the material plant and the organization of a business, and in acquiring trade knowledge and specialized ability, have time to be adjusted to the incomes which are expected to be earned by them: and the estimates of those incomes therefore directly govern supply, and are the true long-period normal supply price of the commodities produced.</a:t>
            </a:r>
          </a:p>
          <a:p>
            <a:pPr marL="0" marR="0" indent="0">
              <a:lnSpc>
                <a:spcPct val="107000"/>
              </a:lnSpc>
              <a:spcBef>
                <a:spcPts val="0"/>
              </a:spcBef>
              <a:spcAft>
                <a:spcPts val="800"/>
              </a:spcAft>
              <a:buNone/>
            </a:pPr>
            <a:endParaRPr lang="en-US" sz="1800" b="1"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9599083"/>
      </p:ext>
    </p:extLst>
  </p:cSld>
  <p:clrMapOvr>
    <a:masterClrMapping/>
  </p:clrMapOvr>
  <mc:AlternateContent xmlns:mc="http://schemas.openxmlformats.org/markup-compatibility/2006" xmlns:p14="http://schemas.microsoft.com/office/powerpoint/2010/main">
    <mc:Choice Requires="p14">
      <p:transition spd="slow" p14:dur="2000" advTm="196882"/>
    </mc:Choice>
    <mc:Fallback xmlns="">
      <p:transition spd="slow" advTm="19688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B54FB-F704-49F9-BA21-4C00D9015E85}"/>
              </a:ext>
            </a:extLst>
          </p:cNvPr>
          <p:cNvSpPr>
            <a:spLocks noGrp="1"/>
          </p:cNvSpPr>
          <p:nvPr>
            <p:ph type="title"/>
          </p:nvPr>
        </p:nvSpPr>
        <p:spPr/>
        <p:txBody>
          <a:bodyPr>
            <a:normAutofit fontScale="90000"/>
          </a:bodyPr>
          <a:lstStyle/>
          <a:p>
            <a:r>
              <a:rPr lang="en-US" dirty="0"/>
              <a:t>Internal and External Economies of Scale</a:t>
            </a:r>
          </a:p>
        </p:txBody>
      </p:sp>
      <p:sp>
        <p:nvSpPr>
          <p:cNvPr id="3" name="Content Placeholder 2">
            <a:extLst>
              <a:ext uri="{FF2B5EF4-FFF2-40B4-BE49-F238E27FC236}">
                <a16:creationId xmlns:a16="http://schemas.microsoft.com/office/drawing/2014/main" id="{46F6D3DE-D1BC-4A22-A50E-063C9F27BAE2}"/>
              </a:ext>
            </a:extLst>
          </p:cNvPr>
          <p:cNvSpPr>
            <a:spLocks noGrp="1"/>
          </p:cNvSpPr>
          <p:nvPr>
            <p:ph sz="quarter" idx="1"/>
          </p:nvPr>
        </p:nvSpPr>
        <p:spPr>
          <a:xfrm>
            <a:off x="301752" y="1047750"/>
            <a:ext cx="8613648" cy="3810000"/>
          </a:xfrm>
        </p:spPr>
        <p:txBody>
          <a:bodyPr>
            <a:normAutofit fontScale="55000" lnSpcReduction="20000"/>
          </a:bodyPr>
          <a:lstStyle/>
          <a:p>
            <a:pPr marL="0" indent="0">
              <a:spcBef>
                <a:spcPts val="0"/>
              </a:spcBef>
              <a:spcAft>
                <a:spcPts val="600"/>
              </a:spcAft>
              <a:buNone/>
            </a:pPr>
            <a:r>
              <a:rPr lang="en-US" b="1" i="1" dirty="0">
                <a:latin typeface="+mj-lt"/>
                <a:cs typeface="Calibri" panose="020F0502020204030204" pitchFamily="34" charset="0"/>
              </a:rPr>
              <a:t>Principles</a:t>
            </a:r>
            <a:r>
              <a:rPr lang="en-US" b="1" dirty="0">
                <a:latin typeface="+mj-lt"/>
                <a:cs typeface="Calibri" panose="020F0502020204030204" pitchFamily="34" charset="0"/>
              </a:rPr>
              <a:t>, Book 4, Chapter 9</a:t>
            </a:r>
            <a:endParaRPr lang="en-US" dirty="0">
              <a:latin typeface="+mj-lt"/>
              <a:cs typeface="Calibri" panose="020F0502020204030204" pitchFamily="34" charset="0"/>
            </a:endParaRPr>
          </a:p>
          <a:p>
            <a:pPr marL="0" indent="0">
              <a:spcBef>
                <a:spcPts val="0"/>
              </a:spcBef>
              <a:spcAft>
                <a:spcPts val="600"/>
              </a:spcAft>
              <a:buNone/>
            </a:pPr>
            <a:r>
              <a:rPr lang="en-US" dirty="0">
                <a:latin typeface="+mj-lt"/>
                <a:cs typeface="Calibri" panose="020F0502020204030204" pitchFamily="34" charset="0"/>
              </a:rPr>
              <a:t>It is obvious that the efficiency of specialized machinery or specialized skill is but one condition of its economic use; the other is that sufficient work should be found to keep it well employed...</a:t>
            </a:r>
          </a:p>
          <a:p>
            <a:pPr marL="0" indent="0">
              <a:spcBef>
                <a:spcPts val="0"/>
              </a:spcBef>
              <a:spcAft>
                <a:spcPts val="600"/>
              </a:spcAft>
              <a:buNone/>
            </a:pPr>
            <a:r>
              <a:rPr lang="en-US" dirty="0">
                <a:latin typeface="+mj-lt"/>
                <a:cs typeface="Calibri" panose="020F0502020204030204" pitchFamily="34" charset="0"/>
              </a:rPr>
              <a:t>Many of those economies in the use of specialized skill and machinery which are commonly regarded as within the reach of very large establishments, do not depend on the size of individual factories. Some depend on the aggregate volume of production of the kind in the neighborhood; while others again, especially those connected with the growth of knowledge and the progress of the arts, depend chiefly on the aggregate volume of production in the whole civilized world. And here we may introduce two technical terms. </a:t>
            </a:r>
          </a:p>
          <a:p>
            <a:pPr marL="0" indent="0">
              <a:spcBef>
                <a:spcPts val="0"/>
              </a:spcBef>
              <a:spcAft>
                <a:spcPts val="600"/>
              </a:spcAft>
              <a:buNone/>
            </a:pPr>
            <a:r>
              <a:rPr lang="en-US" dirty="0">
                <a:latin typeface="+mj-lt"/>
                <a:cs typeface="Calibri" panose="020F0502020204030204" pitchFamily="34" charset="0"/>
              </a:rPr>
              <a:t>We may divide the economies arising from an increase in the scale of production of any kind of goods, into two classes—firstly, those dependent on the general development of the industry; and, secondly, those dependent on the resources of the individual houses of business engaged in it, on their organization and the efficiency of their management. We may call the former </a:t>
            </a:r>
            <a:r>
              <a:rPr lang="en-US" b="1" i="1" dirty="0">
                <a:latin typeface="+mj-lt"/>
                <a:cs typeface="Calibri" panose="020F0502020204030204" pitchFamily="34" charset="0"/>
              </a:rPr>
              <a:t>external economies</a:t>
            </a:r>
            <a:r>
              <a:rPr lang="en-US" dirty="0">
                <a:latin typeface="+mj-lt"/>
                <a:cs typeface="Calibri" panose="020F0502020204030204" pitchFamily="34" charset="0"/>
              </a:rPr>
              <a:t>, and the latter </a:t>
            </a:r>
            <a:r>
              <a:rPr lang="en-US" b="1" i="1" dirty="0">
                <a:latin typeface="+mj-lt"/>
                <a:cs typeface="Calibri" panose="020F0502020204030204" pitchFamily="34" charset="0"/>
              </a:rPr>
              <a:t>internal economies</a:t>
            </a:r>
            <a:r>
              <a:rPr lang="en-US" dirty="0">
                <a:latin typeface="+mj-lt"/>
                <a:cs typeface="Calibri" panose="020F0502020204030204" pitchFamily="34" charset="0"/>
              </a:rPr>
              <a:t>. In the present chapter we have been chiefly discussing internal economies; but we now proceed to examine those very important external economies which can often be secured by the concentration of many small businesses of a similar character in particular localities: or, as is commonly said, by the localization of industry.</a:t>
            </a:r>
          </a:p>
        </p:txBody>
      </p:sp>
    </p:spTree>
    <p:extLst>
      <p:ext uri="{BB962C8B-B14F-4D97-AF65-F5344CB8AC3E}">
        <p14:creationId xmlns:p14="http://schemas.microsoft.com/office/powerpoint/2010/main" val="654250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866B9-C9AE-4104-B758-FACE4BDE28AC}"/>
              </a:ext>
            </a:extLst>
          </p:cNvPr>
          <p:cNvSpPr>
            <a:spLocks noGrp="1"/>
          </p:cNvSpPr>
          <p:nvPr>
            <p:ph type="title"/>
          </p:nvPr>
        </p:nvSpPr>
        <p:spPr/>
        <p:txBody>
          <a:bodyPr>
            <a:normAutofit fontScale="90000"/>
          </a:bodyPr>
          <a:lstStyle/>
          <a:p>
            <a:r>
              <a:rPr lang="en-US" dirty="0"/>
              <a:t>Market Equilibrium – Short and Long Run</a:t>
            </a:r>
          </a:p>
        </p:txBody>
      </p:sp>
      <p:sp>
        <p:nvSpPr>
          <p:cNvPr id="3" name="Content Placeholder 2">
            <a:extLst>
              <a:ext uri="{FF2B5EF4-FFF2-40B4-BE49-F238E27FC236}">
                <a16:creationId xmlns:a16="http://schemas.microsoft.com/office/drawing/2014/main" id="{E45FAFAA-6299-4F56-B733-D191FA29473F}"/>
              </a:ext>
            </a:extLst>
          </p:cNvPr>
          <p:cNvSpPr>
            <a:spLocks noGrp="1"/>
          </p:cNvSpPr>
          <p:nvPr>
            <p:ph sz="quarter" idx="1"/>
          </p:nvPr>
        </p:nvSpPr>
        <p:spPr>
          <a:xfrm>
            <a:off x="301752" y="1145286"/>
            <a:ext cx="8503920" cy="3636264"/>
          </a:xfrm>
        </p:spPr>
        <p:txBody>
          <a:bodyPr>
            <a:normAutofit fontScale="47500" lnSpcReduction="20000"/>
          </a:bodyPr>
          <a:lstStyle/>
          <a:p>
            <a:endParaRPr lang="en-US" dirty="0"/>
          </a:p>
          <a:p>
            <a:pPr marL="0" indent="0">
              <a:spcBef>
                <a:spcPts val="0"/>
              </a:spcBef>
              <a:spcAft>
                <a:spcPts val="600"/>
              </a:spcAft>
              <a:buNone/>
            </a:pPr>
            <a:r>
              <a:rPr lang="en-US" b="1" dirty="0"/>
              <a:t>Book 5, Chapter 3, “Equilibrium of Normal Demand and Supply”</a:t>
            </a:r>
          </a:p>
          <a:p>
            <a:pPr marL="0" indent="0">
              <a:spcBef>
                <a:spcPts val="0"/>
              </a:spcBef>
              <a:spcAft>
                <a:spcPts val="600"/>
              </a:spcAft>
              <a:buNone/>
            </a:pPr>
            <a:r>
              <a:rPr lang="en-US" dirty="0"/>
              <a:t>The conditions of normal supply are less definite [than those governing demand</a:t>
            </a:r>
            <a:r>
              <a:rPr lang="en-US" i="1" dirty="0"/>
              <a:t> (</a:t>
            </a:r>
            <a:r>
              <a:rPr lang="en-US" i="1" dirty="0" err="1"/>
              <a:t>hsg</a:t>
            </a:r>
            <a:r>
              <a:rPr lang="en-US" i="1" dirty="0"/>
              <a:t>)</a:t>
            </a:r>
            <a:r>
              <a:rPr lang="en-US" dirty="0"/>
              <a:t>]... They will be found to vary in detail with the length of the period of time to which the investigation refers…</a:t>
            </a:r>
          </a:p>
          <a:p>
            <a:pPr marL="0" indent="0">
              <a:spcBef>
                <a:spcPts val="0"/>
              </a:spcBef>
              <a:spcAft>
                <a:spcPts val="600"/>
              </a:spcAft>
              <a:buNone/>
            </a:pPr>
            <a:r>
              <a:rPr lang="en-US" dirty="0"/>
              <a:t>The remainder of the present volume will be chiefly occupied with interpreting and limiting this doctrine that the value of a thing tends in the </a:t>
            </a:r>
            <a:r>
              <a:rPr lang="en-US" dirty="0">
                <a:highlight>
                  <a:srgbClr val="FFFF00"/>
                </a:highlight>
              </a:rPr>
              <a:t>long run</a:t>
            </a:r>
            <a:r>
              <a:rPr lang="en-US" dirty="0"/>
              <a:t> to correspond to its cost of production…</a:t>
            </a:r>
          </a:p>
          <a:p>
            <a:pPr marL="0" indent="0">
              <a:spcBef>
                <a:spcPts val="0"/>
              </a:spcBef>
              <a:spcAft>
                <a:spcPts val="600"/>
              </a:spcAft>
              <a:buNone/>
            </a:pPr>
            <a:r>
              <a:rPr lang="en-US" dirty="0"/>
              <a:t>We might as reasonably dispute whether it is the </a:t>
            </a:r>
            <a:r>
              <a:rPr lang="en-US" dirty="0">
                <a:highlight>
                  <a:srgbClr val="FFFF00"/>
                </a:highlight>
              </a:rPr>
              <a:t>upper or the under blade of a pair of scissors that cuts a piece of paper</a:t>
            </a:r>
            <a:r>
              <a:rPr lang="en-US" dirty="0"/>
              <a:t>, as whether value is governed by utility or cost of production. It is true that when one blade is held still, and the cutting is effected by moving the other, we may say with careless brevity that the cutting is done by the second; but the statement is not strictly accurate, and is to be excused only so long as it claims to be merely a popular and not a strictly scientific account of what happens. . .</a:t>
            </a:r>
          </a:p>
          <a:p>
            <a:pPr marL="0" indent="0">
              <a:spcBef>
                <a:spcPts val="0"/>
              </a:spcBef>
              <a:spcAft>
                <a:spcPts val="600"/>
              </a:spcAft>
              <a:buNone/>
            </a:pPr>
            <a:r>
              <a:rPr lang="en-US" dirty="0"/>
              <a:t>Thus we may conclude that, as a general rule, </a:t>
            </a:r>
            <a:r>
              <a:rPr lang="en-US" dirty="0">
                <a:highlight>
                  <a:srgbClr val="FFFF00"/>
                </a:highlight>
              </a:rPr>
              <a:t>the shorter the period which we are considering, the greater must be the share of our attention which is given to the influence of demand on value; and the longer the period, the more important will be the influence of cost of production on value.</a:t>
            </a:r>
            <a:r>
              <a:rPr lang="en-US" dirty="0"/>
              <a:t> For the influence of changes in cost of production takes as a rule a longer time to work itself out than does the influence of changes in demand. The actual value at any time, the market value as it is often called, is often more influenced by passing events and by causes whose action is fitful and short lived, than by those which work persistently. But in long periods these fitful and irregular causes in large measure efface one another's influence; so that in the long run persistent causes dominate value completely. . .</a:t>
            </a:r>
          </a:p>
        </p:txBody>
      </p:sp>
    </p:spTree>
    <p:extLst>
      <p:ext uri="{BB962C8B-B14F-4D97-AF65-F5344CB8AC3E}">
        <p14:creationId xmlns:p14="http://schemas.microsoft.com/office/powerpoint/2010/main" val="311648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6E5B-E635-4302-A222-906BBBD60E42}"/>
              </a:ext>
            </a:extLst>
          </p:cNvPr>
          <p:cNvSpPr>
            <a:spLocks noGrp="1"/>
          </p:cNvSpPr>
          <p:nvPr>
            <p:ph type="title"/>
          </p:nvPr>
        </p:nvSpPr>
        <p:spPr/>
        <p:txBody>
          <a:bodyPr>
            <a:normAutofit fontScale="90000"/>
          </a:bodyPr>
          <a:lstStyle/>
          <a:p>
            <a:r>
              <a:rPr lang="en-US" dirty="0"/>
              <a:t>Initial Long-Run Equilibrium</a:t>
            </a:r>
          </a:p>
        </p:txBody>
      </p:sp>
      <p:grpSp>
        <p:nvGrpSpPr>
          <p:cNvPr id="13" name="Group 12">
            <a:extLst>
              <a:ext uri="{FF2B5EF4-FFF2-40B4-BE49-F238E27FC236}">
                <a16:creationId xmlns:a16="http://schemas.microsoft.com/office/drawing/2014/main" id="{4895F9F3-623D-4A9E-91DB-211D6805887C}"/>
              </a:ext>
            </a:extLst>
          </p:cNvPr>
          <p:cNvGrpSpPr/>
          <p:nvPr/>
        </p:nvGrpSpPr>
        <p:grpSpPr>
          <a:xfrm>
            <a:off x="990600" y="1962150"/>
            <a:ext cx="2209800" cy="2209800"/>
            <a:chOff x="990600" y="1962150"/>
            <a:chExt cx="2209800" cy="2209800"/>
          </a:xfrm>
        </p:grpSpPr>
        <p:cxnSp>
          <p:nvCxnSpPr>
            <p:cNvPr id="5" name="Straight Connector 4">
              <a:extLst>
                <a:ext uri="{FF2B5EF4-FFF2-40B4-BE49-F238E27FC236}">
                  <a16:creationId xmlns:a16="http://schemas.microsoft.com/office/drawing/2014/main" id="{3C457485-A581-4C6E-8CC1-F8CBD534966D}"/>
                </a:ext>
              </a:extLst>
            </p:cNvPr>
            <p:cNvCxnSpPr/>
            <p:nvPr/>
          </p:nvCxnSpPr>
          <p:spPr>
            <a:xfrm>
              <a:off x="990600" y="1962150"/>
              <a:ext cx="0" cy="2209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9D3B8C6-F46B-4FE3-974F-74CE5CD7CA5C}"/>
                </a:ext>
              </a:extLst>
            </p:cNvPr>
            <p:cNvCxnSpPr/>
            <p:nvPr/>
          </p:nvCxnSpPr>
          <p:spPr>
            <a:xfrm>
              <a:off x="990600" y="4171950"/>
              <a:ext cx="2209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Freeform: Shape 8">
            <a:extLst>
              <a:ext uri="{FF2B5EF4-FFF2-40B4-BE49-F238E27FC236}">
                <a16:creationId xmlns:a16="http://schemas.microsoft.com/office/drawing/2014/main" id="{A879C5CC-0B6F-4C8B-993E-AFAB0BBE5D69}"/>
              </a:ext>
            </a:extLst>
          </p:cNvPr>
          <p:cNvSpPr/>
          <p:nvPr/>
        </p:nvSpPr>
        <p:spPr>
          <a:xfrm>
            <a:off x="1284051" y="2081719"/>
            <a:ext cx="1867711" cy="1852147"/>
          </a:xfrm>
          <a:custGeom>
            <a:avLst/>
            <a:gdLst>
              <a:gd name="connsiteX0" fmla="*/ 0 w 1867711"/>
              <a:gd name="connsiteY0" fmla="*/ 0 h 1852147"/>
              <a:gd name="connsiteX1" fmla="*/ 552531 w 1867711"/>
              <a:gd name="connsiteY1" fmla="*/ 1077825 h 1852147"/>
              <a:gd name="connsiteX2" fmla="*/ 1867711 w 1867711"/>
              <a:gd name="connsiteY2" fmla="*/ 1852147 h 1852147"/>
              <a:gd name="connsiteX3" fmla="*/ 1867711 w 1867711"/>
              <a:gd name="connsiteY3" fmla="*/ 1852147 h 1852147"/>
            </a:gdLst>
            <a:ahLst/>
            <a:cxnLst>
              <a:cxn ang="0">
                <a:pos x="connsiteX0" y="connsiteY0"/>
              </a:cxn>
              <a:cxn ang="0">
                <a:pos x="connsiteX1" y="connsiteY1"/>
              </a:cxn>
              <a:cxn ang="0">
                <a:pos x="connsiteX2" y="connsiteY2"/>
              </a:cxn>
              <a:cxn ang="0">
                <a:pos x="connsiteX3" y="connsiteY3"/>
              </a:cxn>
            </a:cxnLst>
            <a:rect l="l" t="t" r="r" b="b"/>
            <a:pathLst>
              <a:path w="1867711" h="1852147">
                <a:moveTo>
                  <a:pt x="0" y="0"/>
                </a:moveTo>
                <a:cubicBezTo>
                  <a:pt x="120623" y="384567"/>
                  <a:pt x="241246" y="769134"/>
                  <a:pt x="552531" y="1077825"/>
                </a:cubicBezTo>
                <a:cubicBezTo>
                  <a:pt x="863816" y="1386516"/>
                  <a:pt x="1867711" y="1852147"/>
                  <a:pt x="1867711" y="1852147"/>
                </a:cubicBezTo>
                <a:lnTo>
                  <a:pt x="1867711" y="1852147"/>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992E4EE1-16EF-49E7-A9E4-3E6DDD6C9C27}"/>
              </a:ext>
            </a:extLst>
          </p:cNvPr>
          <p:cNvSpPr/>
          <p:nvPr/>
        </p:nvSpPr>
        <p:spPr>
          <a:xfrm>
            <a:off x="1276269" y="2155649"/>
            <a:ext cx="1645920" cy="1704286"/>
          </a:xfrm>
          <a:custGeom>
            <a:avLst/>
            <a:gdLst>
              <a:gd name="connsiteX0" fmla="*/ 0 w 1645920"/>
              <a:gd name="connsiteY0" fmla="*/ 1704286 h 1704286"/>
              <a:gd name="connsiteX1" fmla="*/ 852143 w 1645920"/>
              <a:gd name="connsiteY1" fmla="*/ 918291 h 1704286"/>
              <a:gd name="connsiteX2" fmla="*/ 1645920 w 1645920"/>
              <a:gd name="connsiteY2" fmla="*/ 0 h 1704286"/>
            </a:gdLst>
            <a:ahLst/>
            <a:cxnLst>
              <a:cxn ang="0">
                <a:pos x="connsiteX0" y="connsiteY0"/>
              </a:cxn>
              <a:cxn ang="0">
                <a:pos x="connsiteX1" y="connsiteY1"/>
              </a:cxn>
              <a:cxn ang="0">
                <a:pos x="connsiteX2" y="connsiteY2"/>
              </a:cxn>
            </a:cxnLst>
            <a:rect l="l" t="t" r="r" b="b"/>
            <a:pathLst>
              <a:path w="1645920" h="1704286">
                <a:moveTo>
                  <a:pt x="0" y="1704286"/>
                </a:moveTo>
                <a:cubicBezTo>
                  <a:pt x="288911" y="1453312"/>
                  <a:pt x="577823" y="1202339"/>
                  <a:pt x="852143" y="918291"/>
                </a:cubicBezTo>
                <a:cubicBezTo>
                  <a:pt x="1126463" y="634243"/>
                  <a:pt x="1386191" y="317121"/>
                  <a:pt x="1645920" y="0"/>
                </a:cubicBez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2ED6683-51DB-4D39-B01F-50431104D1F6}"/>
              </a:ext>
            </a:extLst>
          </p:cNvPr>
          <p:cNvCxnSpPr/>
          <p:nvPr/>
        </p:nvCxnSpPr>
        <p:spPr>
          <a:xfrm>
            <a:off x="1066800" y="3257550"/>
            <a:ext cx="6019800" cy="0"/>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BF38BC22-5EBC-4A04-A32C-B1D2B12920DB}"/>
              </a:ext>
            </a:extLst>
          </p:cNvPr>
          <p:cNvGrpSpPr/>
          <p:nvPr/>
        </p:nvGrpSpPr>
        <p:grpSpPr>
          <a:xfrm>
            <a:off x="3962399" y="1962150"/>
            <a:ext cx="3124197" cy="2209708"/>
            <a:chOff x="990600" y="1962150"/>
            <a:chExt cx="2209800" cy="2209800"/>
          </a:xfrm>
        </p:grpSpPr>
        <p:cxnSp>
          <p:nvCxnSpPr>
            <p:cNvPr id="15" name="Straight Connector 14">
              <a:extLst>
                <a:ext uri="{FF2B5EF4-FFF2-40B4-BE49-F238E27FC236}">
                  <a16:creationId xmlns:a16="http://schemas.microsoft.com/office/drawing/2014/main" id="{5F637529-72E7-4DE9-BDEB-227C6C8D8A38}"/>
                </a:ext>
              </a:extLst>
            </p:cNvPr>
            <p:cNvCxnSpPr/>
            <p:nvPr/>
          </p:nvCxnSpPr>
          <p:spPr>
            <a:xfrm>
              <a:off x="990600" y="1962150"/>
              <a:ext cx="0" cy="2209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C3FDD36-A908-4920-B76D-9C85852FCE68}"/>
                </a:ext>
              </a:extLst>
            </p:cNvPr>
            <p:cNvCxnSpPr/>
            <p:nvPr/>
          </p:nvCxnSpPr>
          <p:spPr>
            <a:xfrm>
              <a:off x="990600" y="4171950"/>
              <a:ext cx="2209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Freeform: Shape 17">
            <a:extLst>
              <a:ext uri="{FF2B5EF4-FFF2-40B4-BE49-F238E27FC236}">
                <a16:creationId xmlns:a16="http://schemas.microsoft.com/office/drawing/2014/main" id="{8DD2B356-EFB2-4FB3-9BE4-DE642054BC43}"/>
              </a:ext>
            </a:extLst>
          </p:cNvPr>
          <p:cNvSpPr/>
          <p:nvPr/>
        </p:nvSpPr>
        <p:spPr>
          <a:xfrm>
            <a:off x="4120637" y="2272381"/>
            <a:ext cx="3112851" cy="972819"/>
          </a:xfrm>
          <a:custGeom>
            <a:avLst/>
            <a:gdLst>
              <a:gd name="connsiteX0" fmla="*/ 0 w 3112851"/>
              <a:gd name="connsiteY0" fmla="*/ 35020 h 972819"/>
              <a:gd name="connsiteX1" fmla="*/ 1377436 w 3112851"/>
              <a:gd name="connsiteY1" fmla="*/ 972766 h 972819"/>
              <a:gd name="connsiteX2" fmla="*/ 3112851 w 3112851"/>
              <a:gd name="connsiteY2" fmla="*/ 0 h 972819"/>
              <a:gd name="connsiteX3" fmla="*/ 3112851 w 3112851"/>
              <a:gd name="connsiteY3" fmla="*/ 0 h 972819"/>
            </a:gdLst>
            <a:ahLst/>
            <a:cxnLst>
              <a:cxn ang="0">
                <a:pos x="connsiteX0" y="connsiteY0"/>
              </a:cxn>
              <a:cxn ang="0">
                <a:pos x="connsiteX1" y="connsiteY1"/>
              </a:cxn>
              <a:cxn ang="0">
                <a:pos x="connsiteX2" y="connsiteY2"/>
              </a:cxn>
              <a:cxn ang="0">
                <a:pos x="connsiteX3" y="connsiteY3"/>
              </a:cxn>
            </a:cxnLst>
            <a:rect l="l" t="t" r="r" b="b"/>
            <a:pathLst>
              <a:path w="3112851" h="972819">
                <a:moveTo>
                  <a:pt x="0" y="35020"/>
                </a:moveTo>
                <a:cubicBezTo>
                  <a:pt x="429314" y="506811"/>
                  <a:pt x="858628" y="978603"/>
                  <a:pt x="1377436" y="972766"/>
                </a:cubicBezTo>
                <a:cubicBezTo>
                  <a:pt x="1896244" y="966929"/>
                  <a:pt x="3112851" y="0"/>
                  <a:pt x="3112851" y="0"/>
                </a:cubicBezTo>
                <a:lnTo>
                  <a:pt x="3112851" y="0"/>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6751F62B-7FD2-4799-92BB-BA8DC1196A0A}"/>
              </a:ext>
            </a:extLst>
          </p:cNvPr>
          <p:cNvSpPr/>
          <p:nvPr/>
        </p:nvSpPr>
        <p:spPr>
          <a:xfrm>
            <a:off x="4307408" y="2276272"/>
            <a:ext cx="486383" cy="387036"/>
          </a:xfrm>
          <a:custGeom>
            <a:avLst/>
            <a:gdLst>
              <a:gd name="connsiteX0" fmla="*/ 0 w 486383"/>
              <a:gd name="connsiteY0" fmla="*/ 0 h 387036"/>
              <a:gd name="connsiteX1" fmla="*/ 116732 w 486383"/>
              <a:gd name="connsiteY1" fmla="*/ 338523 h 387036"/>
              <a:gd name="connsiteX2" fmla="*/ 486383 w 486383"/>
              <a:gd name="connsiteY2" fmla="*/ 377434 h 387036"/>
            </a:gdLst>
            <a:ahLst/>
            <a:cxnLst>
              <a:cxn ang="0">
                <a:pos x="connsiteX0" y="connsiteY0"/>
              </a:cxn>
              <a:cxn ang="0">
                <a:pos x="connsiteX1" y="connsiteY1"/>
              </a:cxn>
              <a:cxn ang="0">
                <a:pos x="connsiteX2" y="connsiteY2"/>
              </a:cxn>
            </a:cxnLst>
            <a:rect l="l" t="t" r="r" b="b"/>
            <a:pathLst>
              <a:path w="486383" h="387036">
                <a:moveTo>
                  <a:pt x="0" y="0"/>
                </a:moveTo>
                <a:cubicBezTo>
                  <a:pt x="17834" y="137808"/>
                  <a:pt x="35668" y="275617"/>
                  <a:pt x="116732" y="338523"/>
                </a:cubicBezTo>
                <a:cubicBezTo>
                  <a:pt x="197796" y="401429"/>
                  <a:pt x="342089" y="389431"/>
                  <a:pt x="486383" y="377434"/>
                </a:cubicBezTo>
              </a:path>
            </a:pathLst>
          </a:custGeom>
          <a:noFill/>
          <a:ln>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B8E7370-F521-42E0-A08B-E1550CFE2359}"/>
              </a:ext>
            </a:extLst>
          </p:cNvPr>
          <p:cNvSpPr/>
          <p:nvPr/>
        </p:nvSpPr>
        <p:spPr>
          <a:xfrm>
            <a:off x="5284065" y="2996119"/>
            <a:ext cx="463036" cy="249202"/>
          </a:xfrm>
          <a:custGeom>
            <a:avLst/>
            <a:gdLst>
              <a:gd name="connsiteX0" fmla="*/ 0 w 463036"/>
              <a:gd name="connsiteY0" fmla="*/ 31129 h 249202"/>
              <a:gd name="connsiteX1" fmla="*/ 182880 w 463036"/>
              <a:gd name="connsiteY1" fmla="*/ 249028 h 249202"/>
              <a:gd name="connsiteX2" fmla="*/ 463036 w 463036"/>
              <a:gd name="connsiteY2" fmla="*/ 0 h 249202"/>
            </a:gdLst>
            <a:ahLst/>
            <a:cxnLst>
              <a:cxn ang="0">
                <a:pos x="connsiteX0" y="connsiteY0"/>
              </a:cxn>
              <a:cxn ang="0">
                <a:pos x="connsiteX1" y="connsiteY1"/>
              </a:cxn>
              <a:cxn ang="0">
                <a:pos x="connsiteX2" y="connsiteY2"/>
              </a:cxn>
            </a:cxnLst>
            <a:rect l="l" t="t" r="r" b="b"/>
            <a:pathLst>
              <a:path w="463036" h="249202">
                <a:moveTo>
                  <a:pt x="0" y="31129"/>
                </a:moveTo>
                <a:cubicBezTo>
                  <a:pt x="52853" y="142672"/>
                  <a:pt x="105707" y="254216"/>
                  <a:pt x="182880" y="249028"/>
                </a:cubicBezTo>
                <a:cubicBezTo>
                  <a:pt x="260053" y="243840"/>
                  <a:pt x="361544" y="121920"/>
                  <a:pt x="463036" y="0"/>
                </a:cubicBezTo>
              </a:path>
            </a:pathLst>
          </a:cu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AEF326B-6DED-4A4D-A6C7-C4F2196CEDEF}"/>
              </a:ext>
            </a:extLst>
          </p:cNvPr>
          <p:cNvSpPr/>
          <p:nvPr/>
        </p:nvSpPr>
        <p:spPr>
          <a:xfrm>
            <a:off x="6252940" y="2233471"/>
            <a:ext cx="680936" cy="457697"/>
          </a:xfrm>
          <a:custGeom>
            <a:avLst/>
            <a:gdLst>
              <a:gd name="connsiteX0" fmla="*/ 0 w 680936"/>
              <a:gd name="connsiteY0" fmla="*/ 420235 h 457697"/>
              <a:gd name="connsiteX1" fmla="*/ 447472 w 680936"/>
              <a:gd name="connsiteY1" fmla="*/ 416343 h 457697"/>
              <a:gd name="connsiteX2" fmla="*/ 680936 w 680936"/>
              <a:gd name="connsiteY2" fmla="*/ 0 h 457697"/>
            </a:gdLst>
            <a:ahLst/>
            <a:cxnLst>
              <a:cxn ang="0">
                <a:pos x="connsiteX0" y="connsiteY0"/>
              </a:cxn>
              <a:cxn ang="0">
                <a:pos x="connsiteX1" y="connsiteY1"/>
              </a:cxn>
              <a:cxn ang="0">
                <a:pos x="connsiteX2" y="connsiteY2"/>
              </a:cxn>
            </a:cxnLst>
            <a:rect l="l" t="t" r="r" b="b"/>
            <a:pathLst>
              <a:path w="680936" h="457697">
                <a:moveTo>
                  <a:pt x="0" y="420235"/>
                </a:moveTo>
                <a:cubicBezTo>
                  <a:pt x="166991" y="453308"/>
                  <a:pt x="333983" y="486382"/>
                  <a:pt x="447472" y="416343"/>
                </a:cubicBezTo>
                <a:cubicBezTo>
                  <a:pt x="560961" y="346304"/>
                  <a:pt x="620948" y="173152"/>
                  <a:pt x="680936" y="0"/>
                </a:cubicBezTo>
              </a:path>
            </a:pathLst>
          </a:cu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2A42EE1E-9420-4318-A44E-92B1D260E8D6}"/>
              </a:ext>
            </a:extLst>
          </p:cNvPr>
          <p:cNvSpPr txBox="1"/>
          <p:nvPr/>
        </p:nvSpPr>
        <p:spPr>
          <a:xfrm>
            <a:off x="1524000" y="1448649"/>
            <a:ext cx="1064715" cy="369332"/>
          </a:xfrm>
          <a:prstGeom prst="rect">
            <a:avLst/>
          </a:prstGeom>
          <a:noFill/>
        </p:spPr>
        <p:txBody>
          <a:bodyPr wrap="none" rtlCol="0">
            <a:spAutoFit/>
          </a:bodyPr>
          <a:lstStyle/>
          <a:p>
            <a:r>
              <a:rPr lang="en-US" dirty="0"/>
              <a:t>Industry</a:t>
            </a:r>
          </a:p>
        </p:txBody>
      </p:sp>
      <p:sp>
        <p:nvSpPr>
          <p:cNvPr id="23" name="TextBox 22">
            <a:extLst>
              <a:ext uri="{FF2B5EF4-FFF2-40B4-BE49-F238E27FC236}">
                <a16:creationId xmlns:a16="http://schemas.microsoft.com/office/drawing/2014/main" id="{492B0BA0-E46B-495C-8384-8C607BB33465}"/>
              </a:ext>
            </a:extLst>
          </p:cNvPr>
          <p:cNvSpPr txBox="1"/>
          <p:nvPr/>
        </p:nvSpPr>
        <p:spPr>
          <a:xfrm>
            <a:off x="4734998" y="1445896"/>
            <a:ext cx="2465740" cy="369332"/>
          </a:xfrm>
          <a:prstGeom prst="rect">
            <a:avLst/>
          </a:prstGeom>
          <a:noFill/>
        </p:spPr>
        <p:txBody>
          <a:bodyPr wrap="none" rtlCol="0">
            <a:spAutoFit/>
          </a:bodyPr>
          <a:lstStyle/>
          <a:p>
            <a:r>
              <a:rPr lang="en-US" dirty="0"/>
              <a:t>“Representative Firm”</a:t>
            </a:r>
          </a:p>
        </p:txBody>
      </p:sp>
      <p:sp>
        <p:nvSpPr>
          <p:cNvPr id="24" name="TextBox 23">
            <a:extLst>
              <a:ext uri="{FF2B5EF4-FFF2-40B4-BE49-F238E27FC236}">
                <a16:creationId xmlns:a16="http://schemas.microsoft.com/office/drawing/2014/main" id="{1E35F0D9-505F-48C0-8417-E1DEE832D1EF}"/>
              </a:ext>
            </a:extLst>
          </p:cNvPr>
          <p:cNvSpPr txBox="1"/>
          <p:nvPr/>
        </p:nvSpPr>
        <p:spPr>
          <a:xfrm>
            <a:off x="7175875" y="2028651"/>
            <a:ext cx="1366080" cy="584775"/>
          </a:xfrm>
          <a:prstGeom prst="rect">
            <a:avLst/>
          </a:prstGeom>
          <a:noFill/>
        </p:spPr>
        <p:txBody>
          <a:bodyPr wrap="none" rtlCol="0">
            <a:spAutoFit/>
          </a:bodyPr>
          <a:lstStyle/>
          <a:p>
            <a:r>
              <a:rPr lang="en-US" sz="1600" dirty="0"/>
              <a:t>Long-Run</a:t>
            </a:r>
            <a:br>
              <a:rPr lang="en-US" sz="1600" dirty="0"/>
            </a:br>
            <a:r>
              <a:rPr lang="en-US" sz="1600" dirty="0"/>
              <a:t>Average Cost</a:t>
            </a:r>
          </a:p>
        </p:txBody>
      </p:sp>
      <p:sp>
        <p:nvSpPr>
          <p:cNvPr id="25" name="TextBox 24">
            <a:extLst>
              <a:ext uri="{FF2B5EF4-FFF2-40B4-BE49-F238E27FC236}">
                <a16:creationId xmlns:a16="http://schemas.microsoft.com/office/drawing/2014/main" id="{F7DBB76A-6559-44C4-9E22-9412AE387CA2}"/>
              </a:ext>
            </a:extLst>
          </p:cNvPr>
          <p:cNvSpPr txBox="1"/>
          <p:nvPr/>
        </p:nvSpPr>
        <p:spPr>
          <a:xfrm>
            <a:off x="4994022" y="1834305"/>
            <a:ext cx="1366079" cy="584775"/>
          </a:xfrm>
          <a:prstGeom prst="rect">
            <a:avLst/>
          </a:prstGeom>
          <a:noFill/>
        </p:spPr>
        <p:txBody>
          <a:bodyPr wrap="none" rtlCol="0">
            <a:spAutoFit/>
          </a:bodyPr>
          <a:lstStyle/>
          <a:p>
            <a:pPr algn="ctr"/>
            <a:r>
              <a:rPr lang="en-US" sz="1600" dirty="0"/>
              <a:t>Short-Run</a:t>
            </a:r>
            <a:br>
              <a:rPr lang="en-US" sz="1600" dirty="0"/>
            </a:br>
            <a:r>
              <a:rPr lang="en-US" sz="1600" dirty="0"/>
              <a:t>Average Cost</a:t>
            </a:r>
          </a:p>
        </p:txBody>
      </p:sp>
      <p:cxnSp>
        <p:nvCxnSpPr>
          <p:cNvPr id="27" name="Straight Arrow Connector 26">
            <a:extLst>
              <a:ext uri="{FF2B5EF4-FFF2-40B4-BE49-F238E27FC236}">
                <a16:creationId xmlns:a16="http://schemas.microsoft.com/office/drawing/2014/main" id="{8F98613C-88B2-4467-ADD8-C46DB8600EE3}"/>
              </a:ext>
            </a:extLst>
          </p:cNvPr>
          <p:cNvCxnSpPr>
            <a:stCxn id="25" idx="1"/>
          </p:cNvCxnSpPr>
          <p:nvPr/>
        </p:nvCxnSpPr>
        <p:spPr>
          <a:xfrm flipH="1">
            <a:off x="4550599" y="2126693"/>
            <a:ext cx="443423" cy="3356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CA81ADAB-A08F-4117-92A4-910D97D7C6D5}"/>
              </a:ext>
            </a:extLst>
          </p:cNvPr>
          <p:cNvCxnSpPr/>
          <p:nvPr/>
        </p:nvCxnSpPr>
        <p:spPr>
          <a:xfrm flipH="1">
            <a:off x="5515583" y="2343150"/>
            <a:ext cx="47017" cy="533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A6763343-37F5-4B98-A24C-29C7504BC64B}"/>
              </a:ext>
            </a:extLst>
          </p:cNvPr>
          <p:cNvCxnSpPr/>
          <p:nvPr/>
        </p:nvCxnSpPr>
        <p:spPr>
          <a:xfrm>
            <a:off x="6248400" y="2233471"/>
            <a:ext cx="311932" cy="25706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8C594B6-2B76-444C-A59E-3F93D37C41F6}"/>
              </a:ext>
            </a:extLst>
          </p:cNvPr>
          <p:cNvSpPr txBox="1"/>
          <p:nvPr/>
        </p:nvSpPr>
        <p:spPr>
          <a:xfrm>
            <a:off x="385060" y="1792872"/>
            <a:ext cx="646331" cy="338554"/>
          </a:xfrm>
          <a:prstGeom prst="rect">
            <a:avLst/>
          </a:prstGeom>
          <a:noFill/>
        </p:spPr>
        <p:txBody>
          <a:bodyPr wrap="none" rtlCol="0">
            <a:spAutoFit/>
          </a:bodyPr>
          <a:lstStyle/>
          <a:p>
            <a:r>
              <a:rPr lang="en-US" sz="1600" dirty="0"/>
              <a:t>Price</a:t>
            </a:r>
          </a:p>
        </p:txBody>
      </p:sp>
      <p:sp>
        <p:nvSpPr>
          <p:cNvPr id="33" name="TextBox 32">
            <a:extLst>
              <a:ext uri="{FF2B5EF4-FFF2-40B4-BE49-F238E27FC236}">
                <a16:creationId xmlns:a16="http://schemas.microsoft.com/office/drawing/2014/main" id="{E181A72C-E7B4-40E6-BF09-1F5B40EA7677}"/>
              </a:ext>
            </a:extLst>
          </p:cNvPr>
          <p:cNvSpPr txBox="1"/>
          <p:nvPr/>
        </p:nvSpPr>
        <p:spPr>
          <a:xfrm>
            <a:off x="2876667" y="4115879"/>
            <a:ext cx="984565" cy="338554"/>
          </a:xfrm>
          <a:prstGeom prst="rect">
            <a:avLst/>
          </a:prstGeom>
          <a:noFill/>
        </p:spPr>
        <p:txBody>
          <a:bodyPr wrap="none" rtlCol="0">
            <a:spAutoFit/>
          </a:bodyPr>
          <a:lstStyle/>
          <a:p>
            <a:r>
              <a:rPr lang="en-US" sz="1600" dirty="0"/>
              <a:t>Quantity</a:t>
            </a:r>
          </a:p>
        </p:txBody>
      </p:sp>
      <p:sp>
        <p:nvSpPr>
          <p:cNvPr id="34" name="TextBox 33">
            <a:extLst>
              <a:ext uri="{FF2B5EF4-FFF2-40B4-BE49-F238E27FC236}">
                <a16:creationId xmlns:a16="http://schemas.microsoft.com/office/drawing/2014/main" id="{CDFE511F-D084-4981-BF93-729FBF13E8E8}"/>
              </a:ext>
            </a:extLst>
          </p:cNvPr>
          <p:cNvSpPr txBox="1"/>
          <p:nvPr/>
        </p:nvSpPr>
        <p:spPr>
          <a:xfrm>
            <a:off x="3671936" y="1831058"/>
            <a:ext cx="325730" cy="369332"/>
          </a:xfrm>
          <a:prstGeom prst="rect">
            <a:avLst/>
          </a:prstGeom>
          <a:noFill/>
        </p:spPr>
        <p:txBody>
          <a:bodyPr wrap="none" rtlCol="0">
            <a:spAutoFit/>
          </a:bodyPr>
          <a:lstStyle/>
          <a:p>
            <a:r>
              <a:rPr lang="en-US" dirty="0"/>
              <a:t>$</a:t>
            </a:r>
          </a:p>
        </p:txBody>
      </p:sp>
      <p:sp>
        <p:nvSpPr>
          <p:cNvPr id="36" name="TextBox 35">
            <a:extLst>
              <a:ext uri="{FF2B5EF4-FFF2-40B4-BE49-F238E27FC236}">
                <a16:creationId xmlns:a16="http://schemas.microsoft.com/office/drawing/2014/main" id="{C93AE87F-EEB2-4BBC-820D-56C7175FFD90}"/>
              </a:ext>
            </a:extLst>
          </p:cNvPr>
          <p:cNvSpPr txBox="1"/>
          <p:nvPr/>
        </p:nvSpPr>
        <p:spPr>
          <a:xfrm>
            <a:off x="7010400" y="4115879"/>
            <a:ext cx="984565" cy="338554"/>
          </a:xfrm>
          <a:prstGeom prst="rect">
            <a:avLst/>
          </a:prstGeom>
          <a:noFill/>
        </p:spPr>
        <p:txBody>
          <a:bodyPr wrap="none" rtlCol="0">
            <a:spAutoFit/>
          </a:bodyPr>
          <a:lstStyle/>
          <a:p>
            <a:r>
              <a:rPr lang="en-US" sz="1600" dirty="0"/>
              <a:t>Quantity</a:t>
            </a:r>
          </a:p>
        </p:txBody>
      </p:sp>
      <p:cxnSp>
        <p:nvCxnSpPr>
          <p:cNvPr id="38" name="Straight Connector 37">
            <a:extLst>
              <a:ext uri="{FF2B5EF4-FFF2-40B4-BE49-F238E27FC236}">
                <a16:creationId xmlns:a16="http://schemas.microsoft.com/office/drawing/2014/main" id="{F813DF40-89B0-4B03-88A1-B91491F79E70}"/>
              </a:ext>
            </a:extLst>
          </p:cNvPr>
          <p:cNvCxnSpPr/>
          <p:nvPr/>
        </p:nvCxnSpPr>
        <p:spPr>
          <a:xfrm>
            <a:off x="1981200" y="3257550"/>
            <a:ext cx="0" cy="914308"/>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AF43CA3-FC68-43E7-B677-6A1361D8BA36}"/>
              </a:ext>
            </a:extLst>
          </p:cNvPr>
          <p:cNvSpPr txBox="1"/>
          <p:nvPr/>
        </p:nvSpPr>
        <p:spPr>
          <a:xfrm>
            <a:off x="660145" y="2996119"/>
            <a:ext cx="391454" cy="369332"/>
          </a:xfrm>
          <a:prstGeom prst="rect">
            <a:avLst/>
          </a:prstGeom>
          <a:noFill/>
        </p:spPr>
        <p:txBody>
          <a:bodyPr wrap="none" rtlCol="0">
            <a:spAutoFit/>
          </a:bodyPr>
          <a:lstStyle/>
          <a:p>
            <a:r>
              <a:rPr lang="en-US" dirty="0"/>
              <a:t>P</a:t>
            </a:r>
            <a:r>
              <a:rPr lang="en-US" baseline="-25000" dirty="0"/>
              <a:t>1</a:t>
            </a:r>
          </a:p>
        </p:txBody>
      </p:sp>
      <p:sp>
        <p:nvSpPr>
          <p:cNvPr id="40" name="TextBox 39">
            <a:extLst>
              <a:ext uri="{FF2B5EF4-FFF2-40B4-BE49-F238E27FC236}">
                <a16:creationId xmlns:a16="http://schemas.microsoft.com/office/drawing/2014/main" id="{A928610E-0E0F-440C-BBA0-279EC2FE4824}"/>
              </a:ext>
            </a:extLst>
          </p:cNvPr>
          <p:cNvSpPr txBox="1"/>
          <p:nvPr/>
        </p:nvSpPr>
        <p:spPr>
          <a:xfrm>
            <a:off x="1785106" y="4132422"/>
            <a:ext cx="421910" cy="369332"/>
          </a:xfrm>
          <a:prstGeom prst="rect">
            <a:avLst/>
          </a:prstGeom>
          <a:noFill/>
        </p:spPr>
        <p:txBody>
          <a:bodyPr wrap="none" rtlCol="0">
            <a:spAutoFit/>
          </a:bodyPr>
          <a:lstStyle/>
          <a:p>
            <a:r>
              <a:rPr lang="en-US" dirty="0"/>
              <a:t>Q</a:t>
            </a:r>
            <a:r>
              <a:rPr lang="en-US" baseline="-25000" dirty="0"/>
              <a:t>1</a:t>
            </a:r>
          </a:p>
        </p:txBody>
      </p:sp>
      <p:cxnSp>
        <p:nvCxnSpPr>
          <p:cNvPr id="42" name="Straight Connector 41">
            <a:extLst>
              <a:ext uri="{FF2B5EF4-FFF2-40B4-BE49-F238E27FC236}">
                <a16:creationId xmlns:a16="http://schemas.microsoft.com/office/drawing/2014/main" id="{B567C2D1-FBB8-48CD-AAAA-953A57EAE6A3}"/>
              </a:ext>
            </a:extLst>
          </p:cNvPr>
          <p:cNvCxnSpPr>
            <a:stCxn id="20" idx="1"/>
          </p:cNvCxnSpPr>
          <p:nvPr/>
        </p:nvCxnSpPr>
        <p:spPr>
          <a:xfrm>
            <a:off x="5466945" y="3245147"/>
            <a:ext cx="19455" cy="91436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1D05BEEA-1D7C-4FC3-887B-1D0AE65EFFD6}"/>
              </a:ext>
            </a:extLst>
          </p:cNvPr>
          <p:cNvSpPr txBox="1"/>
          <p:nvPr/>
        </p:nvSpPr>
        <p:spPr>
          <a:xfrm>
            <a:off x="5283460" y="4115879"/>
            <a:ext cx="405880" cy="369332"/>
          </a:xfrm>
          <a:prstGeom prst="rect">
            <a:avLst/>
          </a:prstGeom>
          <a:noFill/>
        </p:spPr>
        <p:txBody>
          <a:bodyPr wrap="none" rtlCol="0">
            <a:spAutoFit/>
          </a:bodyPr>
          <a:lstStyle/>
          <a:p>
            <a:r>
              <a:rPr lang="en-US" dirty="0" err="1"/>
              <a:t>Q</a:t>
            </a:r>
            <a:r>
              <a:rPr lang="en-US" baseline="-25000" dirty="0" err="1"/>
              <a:t>f</a:t>
            </a:r>
            <a:endParaRPr lang="en-US" baseline="-25000" dirty="0"/>
          </a:p>
        </p:txBody>
      </p:sp>
      <p:sp>
        <p:nvSpPr>
          <p:cNvPr id="44" name="TextBox 43">
            <a:extLst>
              <a:ext uri="{FF2B5EF4-FFF2-40B4-BE49-F238E27FC236}">
                <a16:creationId xmlns:a16="http://schemas.microsoft.com/office/drawing/2014/main" id="{956497D7-50E6-466B-8C2B-96DB52135617}"/>
              </a:ext>
            </a:extLst>
          </p:cNvPr>
          <p:cNvSpPr txBox="1"/>
          <p:nvPr/>
        </p:nvSpPr>
        <p:spPr>
          <a:xfrm>
            <a:off x="2196138" y="1839073"/>
            <a:ext cx="1435008" cy="338554"/>
          </a:xfrm>
          <a:prstGeom prst="rect">
            <a:avLst/>
          </a:prstGeom>
          <a:noFill/>
        </p:spPr>
        <p:txBody>
          <a:bodyPr wrap="none" rtlCol="0">
            <a:spAutoFit/>
          </a:bodyPr>
          <a:lstStyle/>
          <a:p>
            <a:r>
              <a:rPr lang="en-US" sz="1600" dirty="0" err="1"/>
              <a:t>Supply</a:t>
            </a:r>
            <a:r>
              <a:rPr lang="en-US" sz="1600" baseline="-25000" dirty="0" err="1"/>
              <a:t>Short</a:t>
            </a:r>
            <a:r>
              <a:rPr lang="en-US" sz="1600" baseline="-25000" dirty="0"/>
              <a:t> Run</a:t>
            </a:r>
          </a:p>
        </p:txBody>
      </p:sp>
      <p:sp>
        <p:nvSpPr>
          <p:cNvPr id="45" name="TextBox 44">
            <a:extLst>
              <a:ext uri="{FF2B5EF4-FFF2-40B4-BE49-F238E27FC236}">
                <a16:creationId xmlns:a16="http://schemas.microsoft.com/office/drawing/2014/main" id="{30727CFC-2D65-47C4-9E2C-3C623ACEE799}"/>
              </a:ext>
            </a:extLst>
          </p:cNvPr>
          <p:cNvSpPr txBox="1"/>
          <p:nvPr/>
        </p:nvSpPr>
        <p:spPr>
          <a:xfrm>
            <a:off x="2854509" y="3812304"/>
            <a:ext cx="963725" cy="338554"/>
          </a:xfrm>
          <a:prstGeom prst="rect">
            <a:avLst/>
          </a:prstGeom>
          <a:noFill/>
        </p:spPr>
        <p:txBody>
          <a:bodyPr wrap="none" rtlCol="0">
            <a:spAutoFit/>
          </a:bodyPr>
          <a:lstStyle/>
          <a:p>
            <a:r>
              <a:rPr lang="en-US" sz="1600" dirty="0"/>
              <a:t>Demand</a:t>
            </a:r>
          </a:p>
        </p:txBody>
      </p:sp>
    </p:spTree>
    <p:extLst>
      <p:ext uri="{BB962C8B-B14F-4D97-AF65-F5344CB8AC3E}">
        <p14:creationId xmlns:p14="http://schemas.microsoft.com/office/powerpoint/2010/main" val="652616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6E5B-E635-4302-A222-906BBBD60E42}"/>
              </a:ext>
            </a:extLst>
          </p:cNvPr>
          <p:cNvSpPr>
            <a:spLocks noGrp="1"/>
          </p:cNvSpPr>
          <p:nvPr>
            <p:ph type="title"/>
          </p:nvPr>
        </p:nvSpPr>
        <p:spPr/>
        <p:txBody>
          <a:bodyPr>
            <a:normAutofit fontScale="90000"/>
          </a:bodyPr>
          <a:lstStyle/>
          <a:p>
            <a:r>
              <a:rPr lang="en-US" dirty="0"/>
              <a:t>Increase in Demand Causes LR Disequilibrium</a:t>
            </a:r>
          </a:p>
        </p:txBody>
      </p:sp>
      <p:grpSp>
        <p:nvGrpSpPr>
          <p:cNvPr id="13" name="Group 12">
            <a:extLst>
              <a:ext uri="{FF2B5EF4-FFF2-40B4-BE49-F238E27FC236}">
                <a16:creationId xmlns:a16="http://schemas.microsoft.com/office/drawing/2014/main" id="{4895F9F3-623D-4A9E-91DB-211D6805887C}"/>
              </a:ext>
            </a:extLst>
          </p:cNvPr>
          <p:cNvGrpSpPr/>
          <p:nvPr/>
        </p:nvGrpSpPr>
        <p:grpSpPr>
          <a:xfrm>
            <a:off x="990600" y="1962150"/>
            <a:ext cx="2209800" cy="2209800"/>
            <a:chOff x="990600" y="1962150"/>
            <a:chExt cx="2209800" cy="2209800"/>
          </a:xfrm>
        </p:grpSpPr>
        <p:cxnSp>
          <p:nvCxnSpPr>
            <p:cNvPr id="5" name="Straight Connector 4">
              <a:extLst>
                <a:ext uri="{FF2B5EF4-FFF2-40B4-BE49-F238E27FC236}">
                  <a16:creationId xmlns:a16="http://schemas.microsoft.com/office/drawing/2014/main" id="{3C457485-A581-4C6E-8CC1-F8CBD534966D}"/>
                </a:ext>
              </a:extLst>
            </p:cNvPr>
            <p:cNvCxnSpPr/>
            <p:nvPr/>
          </p:nvCxnSpPr>
          <p:spPr>
            <a:xfrm>
              <a:off x="990600" y="1962150"/>
              <a:ext cx="0" cy="2209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9D3B8C6-F46B-4FE3-974F-74CE5CD7CA5C}"/>
                </a:ext>
              </a:extLst>
            </p:cNvPr>
            <p:cNvCxnSpPr/>
            <p:nvPr/>
          </p:nvCxnSpPr>
          <p:spPr>
            <a:xfrm>
              <a:off x="990600" y="4171950"/>
              <a:ext cx="2209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Freeform: Shape 8">
            <a:extLst>
              <a:ext uri="{FF2B5EF4-FFF2-40B4-BE49-F238E27FC236}">
                <a16:creationId xmlns:a16="http://schemas.microsoft.com/office/drawing/2014/main" id="{A879C5CC-0B6F-4C8B-993E-AFAB0BBE5D69}"/>
              </a:ext>
            </a:extLst>
          </p:cNvPr>
          <p:cNvSpPr/>
          <p:nvPr/>
        </p:nvSpPr>
        <p:spPr>
          <a:xfrm>
            <a:off x="1284051" y="2081719"/>
            <a:ext cx="1867711" cy="1852147"/>
          </a:xfrm>
          <a:custGeom>
            <a:avLst/>
            <a:gdLst>
              <a:gd name="connsiteX0" fmla="*/ 0 w 1867711"/>
              <a:gd name="connsiteY0" fmla="*/ 0 h 1852147"/>
              <a:gd name="connsiteX1" fmla="*/ 552531 w 1867711"/>
              <a:gd name="connsiteY1" fmla="*/ 1077825 h 1852147"/>
              <a:gd name="connsiteX2" fmla="*/ 1867711 w 1867711"/>
              <a:gd name="connsiteY2" fmla="*/ 1852147 h 1852147"/>
              <a:gd name="connsiteX3" fmla="*/ 1867711 w 1867711"/>
              <a:gd name="connsiteY3" fmla="*/ 1852147 h 1852147"/>
            </a:gdLst>
            <a:ahLst/>
            <a:cxnLst>
              <a:cxn ang="0">
                <a:pos x="connsiteX0" y="connsiteY0"/>
              </a:cxn>
              <a:cxn ang="0">
                <a:pos x="connsiteX1" y="connsiteY1"/>
              </a:cxn>
              <a:cxn ang="0">
                <a:pos x="connsiteX2" y="connsiteY2"/>
              </a:cxn>
              <a:cxn ang="0">
                <a:pos x="connsiteX3" y="connsiteY3"/>
              </a:cxn>
            </a:cxnLst>
            <a:rect l="l" t="t" r="r" b="b"/>
            <a:pathLst>
              <a:path w="1867711" h="1852147">
                <a:moveTo>
                  <a:pt x="0" y="0"/>
                </a:moveTo>
                <a:cubicBezTo>
                  <a:pt x="120623" y="384567"/>
                  <a:pt x="241246" y="769134"/>
                  <a:pt x="552531" y="1077825"/>
                </a:cubicBezTo>
                <a:cubicBezTo>
                  <a:pt x="863816" y="1386516"/>
                  <a:pt x="1867711" y="1852147"/>
                  <a:pt x="1867711" y="1852147"/>
                </a:cubicBezTo>
                <a:lnTo>
                  <a:pt x="1867711" y="1852147"/>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992E4EE1-16EF-49E7-A9E4-3E6DDD6C9C27}"/>
              </a:ext>
            </a:extLst>
          </p:cNvPr>
          <p:cNvSpPr/>
          <p:nvPr/>
        </p:nvSpPr>
        <p:spPr>
          <a:xfrm>
            <a:off x="1276269" y="2155649"/>
            <a:ext cx="1645920" cy="1704286"/>
          </a:xfrm>
          <a:custGeom>
            <a:avLst/>
            <a:gdLst>
              <a:gd name="connsiteX0" fmla="*/ 0 w 1645920"/>
              <a:gd name="connsiteY0" fmla="*/ 1704286 h 1704286"/>
              <a:gd name="connsiteX1" fmla="*/ 852143 w 1645920"/>
              <a:gd name="connsiteY1" fmla="*/ 918291 h 1704286"/>
              <a:gd name="connsiteX2" fmla="*/ 1645920 w 1645920"/>
              <a:gd name="connsiteY2" fmla="*/ 0 h 1704286"/>
            </a:gdLst>
            <a:ahLst/>
            <a:cxnLst>
              <a:cxn ang="0">
                <a:pos x="connsiteX0" y="connsiteY0"/>
              </a:cxn>
              <a:cxn ang="0">
                <a:pos x="connsiteX1" y="connsiteY1"/>
              </a:cxn>
              <a:cxn ang="0">
                <a:pos x="connsiteX2" y="connsiteY2"/>
              </a:cxn>
            </a:cxnLst>
            <a:rect l="l" t="t" r="r" b="b"/>
            <a:pathLst>
              <a:path w="1645920" h="1704286">
                <a:moveTo>
                  <a:pt x="0" y="1704286"/>
                </a:moveTo>
                <a:cubicBezTo>
                  <a:pt x="288911" y="1453312"/>
                  <a:pt x="577823" y="1202339"/>
                  <a:pt x="852143" y="918291"/>
                </a:cubicBezTo>
                <a:cubicBezTo>
                  <a:pt x="1126463" y="634243"/>
                  <a:pt x="1386191" y="317121"/>
                  <a:pt x="1645920" y="0"/>
                </a:cubicBez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2ED6683-51DB-4D39-B01F-50431104D1F6}"/>
              </a:ext>
            </a:extLst>
          </p:cNvPr>
          <p:cNvCxnSpPr/>
          <p:nvPr/>
        </p:nvCxnSpPr>
        <p:spPr>
          <a:xfrm>
            <a:off x="1066800" y="3257550"/>
            <a:ext cx="6019800" cy="0"/>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BF38BC22-5EBC-4A04-A32C-B1D2B12920DB}"/>
              </a:ext>
            </a:extLst>
          </p:cNvPr>
          <p:cNvGrpSpPr/>
          <p:nvPr/>
        </p:nvGrpSpPr>
        <p:grpSpPr>
          <a:xfrm>
            <a:off x="3962399" y="1962150"/>
            <a:ext cx="3124197" cy="2209708"/>
            <a:chOff x="990600" y="1962150"/>
            <a:chExt cx="2209800" cy="2209800"/>
          </a:xfrm>
        </p:grpSpPr>
        <p:cxnSp>
          <p:nvCxnSpPr>
            <p:cNvPr id="15" name="Straight Connector 14">
              <a:extLst>
                <a:ext uri="{FF2B5EF4-FFF2-40B4-BE49-F238E27FC236}">
                  <a16:creationId xmlns:a16="http://schemas.microsoft.com/office/drawing/2014/main" id="{5F637529-72E7-4DE9-BDEB-227C6C8D8A38}"/>
                </a:ext>
              </a:extLst>
            </p:cNvPr>
            <p:cNvCxnSpPr/>
            <p:nvPr/>
          </p:nvCxnSpPr>
          <p:spPr>
            <a:xfrm>
              <a:off x="990600" y="1962150"/>
              <a:ext cx="0" cy="2209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C3FDD36-A908-4920-B76D-9C85852FCE68}"/>
                </a:ext>
              </a:extLst>
            </p:cNvPr>
            <p:cNvCxnSpPr/>
            <p:nvPr/>
          </p:nvCxnSpPr>
          <p:spPr>
            <a:xfrm>
              <a:off x="990600" y="4171950"/>
              <a:ext cx="2209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Freeform: Shape 17">
            <a:extLst>
              <a:ext uri="{FF2B5EF4-FFF2-40B4-BE49-F238E27FC236}">
                <a16:creationId xmlns:a16="http://schemas.microsoft.com/office/drawing/2014/main" id="{8DD2B356-EFB2-4FB3-9BE4-DE642054BC43}"/>
              </a:ext>
            </a:extLst>
          </p:cNvPr>
          <p:cNvSpPr/>
          <p:nvPr/>
        </p:nvSpPr>
        <p:spPr>
          <a:xfrm>
            <a:off x="4120637" y="2272381"/>
            <a:ext cx="3112851" cy="972819"/>
          </a:xfrm>
          <a:custGeom>
            <a:avLst/>
            <a:gdLst>
              <a:gd name="connsiteX0" fmla="*/ 0 w 3112851"/>
              <a:gd name="connsiteY0" fmla="*/ 35020 h 972819"/>
              <a:gd name="connsiteX1" fmla="*/ 1377436 w 3112851"/>
              <a:gd name="connsiteY1" fmla="*/ 972766 h 972819"/>
              <a:gd name="connsiteX2" fmla="*/ 3112851 w 3112851"/>
              <a:gd name="connsiteY2" fmla="*/ 0 h 972819"/>
              <a:gd name="connsiteX3" fmla="*/ 3112851 w 3112851"/>
              <a:gd name="connsiteY3" fmla="*/ 0 h 972819"/>
            </a:gdLst>
            <a:ahLst/>
            <a:cxnLst>
              <a:cxn ang="0">
                <a:pos x="connsiteX0" y="connsiteY0"/>
              </a:cxn>
              <a:cxn ang="0">
                <a:pos x="connsiteX1" y="connsiteY1"/>
              </a:cxn>
              <a:cxn ang="0">
                <a:pos x="connsiteX2" y="connsiteY2"/>
              </a:cxn>
              <a:cxn ang="0">
                <a:pos x="connsiteX3" y="connsiteY3"/>
              </a:cxn>
            </a:cxnLst>
            <a:rect l="l" t="t" r="r" b="b"/>
            <a:pathLst>
              <a:path w="3112851" h="972819">
                <a:moveTo>
                  <a:pt x="0" y="35020"/>
                </a:moveTo>
                <a:cubicBezTo>
                  <a:pt x="429314" y="506811"/>
                  <a:pt x="858628" y="978603"/>
                  <a:pt x="1377436" y="972766"/>
                </a:cubicBezTo>
                <a:cubicBezTo>
                  <a:pt x="1896244" y="966929"/>
                  <a:pt x="3112851" y="0"/>
                  <a:pt x="3112851" y="0"/>
                </a:cubicBezTo>
                <a:lnTo>
                  <a:pt x="3112851" y="0"/>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2A42EE1E-9420-4318-A44E-92B1D260E8D6}"/>
              </a:ext>
            </a:extLst>
          </p:cNvPr>
          <p:cNvSpPr txBox="1"/>
          <p:nvPr/>
        </p:nvSpPr>
        <p:spPr>
          <a:xfrm>
            <a:off x="1486149" y="1240662"/>
            <a:ext cx="1064715" cy="369332"/>
          </a:xfrm>
          <a:prstGeom prst="rect">
            <a:avLst/>
          </a:prstGeom>
          <a:noFill/>
        </p:spPr>
        <p:txBody>
          <a:bodyPr wrap="none" rtlCol="0">
            <a:spAutoFit/>
          </a:bodyPr>
          <a:lstStyle/>
          <a:p>
            <a:r>
              <a:rPr lang="en-US" dirty="0"/>
              <a:t>Industry</a:t>
            </a:r>
          </a:p>
        </p:txBody>
      </p:sp>
      <p:sp>
        <p:nvSpPr>
          <p:cNvPr id="23" name="TextBox 22">
            <a:extLst>
              <a:ext uri="{FF2B5EF4-FFF2-40B4-BE49-F238E27FC236}">
                <a16:creationId xmlns:a16="http://schemas.microsoft.com/office/drawing/2014/main" id="{492B0BA0-E46B-495C-8384-8C607BB33465}"/>
              </a:ext>
            </a:extLst>
          </p:cNvPr>
          <p:cNvSpPr txBox="1"/>
          <p:nvPr/>
        </p:nvSpPr>
        <p:spPr>
          <a:xfrm>
            <a:off x="4710135" y="1330640"/>
            <a:ext cx="2465740" cy="369332"/>
          </a:xfrm>
          <a:prstGeom prst="rect">
            <a:avLst/>
          </a:prstGeom>
          <a:noFill/>
        </p:spPr>
        <p:txBody>
          <a:bodyPr wrap="none" rtlCol="0">
            <a:spAutoFit/>
          </a:bodyPr>
          <a:lstStyle/>
          <a:p>
            <a:r>
              <a:rPr lang="en-US" dirty="0"/>
              <a:t>“Representative Firm”</a:t>
            </a:r>
          </a:p>
        </p:txBody>
      </p:sp>
      <p:sp>
        <p:nvSpPr>
          <p:cNvPr id="24" name="TextBox 23">
            <a:extLst>
              <a:ext uri="{FF2B5EF4-FFF2-40B4-BE49-F238E27FC236}">
                <a16:creationId xmlns:a16="http://schemas.microsoft.com/office/drawing/2014/main" id="{1E35F0D9-505F-48C0-8417-E1DEE832D1EF}"/>
              </a:ext>
            </a:extLst>
          </p:cNvPr>
          <p:cNvSpPr txBox="1"/>
          <p:nvPr/>
        </p:nvSpPr>
        <p:spPr>
          <a:xfrm>
            <a:off x="7175875" y="2028651"/>
            <a:ext cx="1366080" cy="584775"/>
          </a:xfrm>
          <a:prstGeom prst="rect">
            <a:avLst/>
          </a:prstGeom>
          <a:noFill/>
        </p:spPr>
        <p:txBody>
          <a:bodyPr wrap="none" rtlCol="0">
            <a:spAutoFit/>
          </a:bodyPr>
          <a:lstStyle/>
          <a:p>
            <a:r>
              <a:rPr lang="en-US" sz="1600" dirty="0"/>
              <a:t>Long-Run</a:t>
            </a:r>
            <a:br>
              <a:rPr lang="en-US" sz="1600" dirty="0"/>
            </a:br>
            <a:r>
              <a:rPr lang="en-US" sz="1600" dirty="0"/>
              <a:t>Average Cost</a:t>
            </a:r>
          </a:p>
        </p:txBody>
      </p:sp>
      <p:sp>
        <p:nvSpPr>
          <p:cNvPr id="32" name="TextBox 31">
            <a:extLst>
              <a:ext uri="{FF2B5EF4-FFF2-40B4-BE49-F238E27FC236}">
                <a16:creationId xmlns:a16="http://schemas.microsoft.com/office/drawing/2014/main" id="{78C594B6-2B76-444C-A59E-3F93D37C41F6}"/>
              </a:ext>
            </a:extLst>
          </p:cNvPr>
          <p:cNvSpPr txBox="1"/>
          <p:nvPr/>
        </p:nvSpPr>
        <p:spPr>
          <a:xfrm>
            <a:off x="385060" y="1792872"/>
            <a:ext cx="646331" cy="338554"/>
          </a:xfrm>
          <a:prstGeom prst="rect">
            <a:avLst/>
          </a:prstGeom>
          <a:noFill/>
        </p:spPr>
        <p:txBody>
          <a:bodyPr wrap="none" rtlCol="0">
            <a:spAutoFit/>
          </a:bodyPr>
          <a:lstStyle/>
          <a:p>
            <a:r>
              <a:rPr lang="en-US" sz="1600" dirty="0"/>
              <a:t>Price</a:t>
            </a:r>
          </a:p>
        </p:txBody>
      </p:sp>
      <p:sp>
        <p:nvSpPr>
          <p:cNvPr id="33" name="TextBox 32">
            <a:extLst>
              <a:ext uri="{FF2B5EF4-FFF2-40B4-BE49-F238E27FC236}">
                <a16:creationId xmlns:a16="http://schemas.microsoft.com/office/drawing/2014/main" id="{E181A72C-E7B4-40E6-BF09-1F5B40EA7677}"/>
              </a:ext>
            </a:extLst>
          </p:cNvPr>
          <p:cNvSpPr txBox="1"/>
          <p:nvPr/>
        </p:nvSpPr>
        <p:spPr>
          <a:xfrm>
            <a:off x="2876667" y="4115879"/>
            <a:ext cx="984565" cy="338554"/>
          </a:xfrm>
          <a:prstGeom prst="rect">
            <a:avLst/>
          </a:prstGeom>
          <a:noFill/>
        </p:spPr>
        <p:txBody>
          <a:bodyPr wrap="none" rtlCol="0">
            <a:spAutoFit/>
          </a:bodyPr>
          <a:lstStyle/>
          <a:p>
            <a:r>
              <a:rPr lang="en-US" sz="1600" dirty="0"/>
              <a:t>Quantity</a:t>
            </a:r>
          </a:p>
        </p:txBody>
      </p:sp>
      <p:sp>
        <p:nvSpPr>
          <p:cNvPr id="34" name="TextBox 33">
            <a:extLst>
              <a:ext uri="{FF2B5EF4-FFF2-40B4-BE49-F238E27FC236}">
                <a16:creationId xmlns:a16="http://schemas.microsoft.com/office/drawing/2014/main" id="{CDFE511F-D084-4981-BF93-729FBF13E8E8}"/>
              </a:ext>
            </a:extLst>
          </p:cNvPr>
          <p:cNvSpPr txBox="1"/>
          <p:nvPr/>
        </p:nvSpPr>
        <p:spPr>
          <a:xfrm>
            <a:off x="3671936" y="1831058"/>
            <a:ext cx="325730" cy="369332"/>
          </a:xfrm>
          <a:prstGeom prst="rect">
            <a:avLst/>
          </a:prstGeom>
          <a:noFill/>
        </p:spPr>
        <p:txBody>
          <a:bodyPr wrap="none" rtlCol="0">
            <a:spAutoFit/>
          </a:bodyPr>
          <a:lstStyle/>
          <a:p>
            <a:r>
              <a:rPr lang="en-US" dirty="0"/>
              <a:t>$</a:t>
            </a:r>
          </a:p>
        </p:txBody>
      </p:sp>
      <p:sp>
        <p:nvSpPr>
          <p:cNvPr id="36" name="TextBox 35">
            <a:extLst>
              <a:ext uri="{FF2B5EF4-FFF2-40B4-BE49-F238E27FC236}">
                <a16:creationId xmlns:a16="http://schemas.microsoft.com/office/drawing/2014/main" id="{C93AE87F-EEB2-4BBC-820D-56C7175FFD90}"/>
              </a:ext>
            </a:extLst>
          </p:cNvPr>
          <p:cNvSpPr txBox="1"/>
          <p:nvPr/>
        </p:nvSpPr>
        <p:spPr>
          <a:xfrm>
            <a:off x="7010400" y="4115879"/>
            <a:ext cx="984565" cy="338554"/>
          </a:xfrm>
          <a:prstGeom prst="rect">
            <a:avLst/>
          </a:prstGeom>
          <a:noFill/>
        </p:spPr>
        <p:txBody>
          <a:bodyPr wrap="none" rtlCol="0">
            <a:spAutoFit/>
          </a:bodyPr>
          <a:lstStyle/>
          <a:p>
            <a:r>
              <a:rPr lang="en-US" sz="1600" dirty="0"/>
              <a:t>Quantity</a:t>
            </a:r>
          </a:p>
        </p:txBody>
      </p:sp>
      <p:cxnSp>
        <p:nvCxnSpPr>
          <p:cNvPr id="38" name="Straight Connector 37">
            <a:extLst>
              <a:ext uri="{FF2B5EF4-FFF2-40B4-BE49-F238E27FC236}">
                <a16:creationId xmlns:a16="http://schemas.microsoft.com/office/drawing/2014/main" id="{F813DF40-89B0-4B03-88A1-B91491F79E70}"/>
              </a:ext>
            </a:extLst>
          </p:cNvPr>
          <p:cNvCxnSpPr/>
          <p:nvPr/>
        </p:nvCxnSpPr>
        <p:spPr>
          <a:xfrm>
            <a:off x="1981200" y="3257550"/>
            <a:ext cx="0" cy="914308"/>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AF43CA3-FC68-43E7-B677-6A1361D8BA36}"/>
              </a:ext>
            </a:extLst>
          </p:cNvPr>
          <p:cNvSpPr txBox="1"/>
          <p:nvPr/>
        </p:nvSpPr>
        <p:spPr>
          <a:xfrm>
            <a:off x="671200" y="3056825"/>
            <a:ext cx="369012" cy="338554"/>
          </a:xfrm>
          <a:prstGeom prst="rect">
            <a:avLst/>
          </a:prstGeom>
          <a:noFill/>
        </p:spPr>
        <p:txBody>
          <a:bodyPr wrap="none" rtlCol="0">
            <a:spAutoFit/>
          </a:bodyPr>
          <a:lstStyle/>
          <a:p>
            <a:r>
              <a:rPr lang="en-US" sz="1600" dirty="0"/>
              <a:t>P</a:t>
            </a:r>
            <a:r>
              <a:rPr lang="en-US" sz="1600" baseline="-25000" dirty="0"/>
              <a:t>1</a:t>
            </a:r>
          </a:p>
        </p:txBody>
      </p:sp>
      <p:sp>
        <p:nvSpPr>
          <p:cNvPr id="40" name="TextBox 39">
            <a:extLst>
              <a:ext uri="{FF2B5EF4-FFF2-40B4-BE49-F238E27FC236}">
                <a16:creationId xmlns:a16="http://schemas.microsoft.com/office/drawing/2014/main" id="{A928610E-0E0F-440C-BBA0-279EC2FE4824}"/>
              </a:ext>
            </a:extLst>
          </p:cNvPr>
          <p:cNvSpPr txBox="1"/>
          <p:nvPr/>
        </p:nvSpPr>
        <p:spPr>
          <a:xfrm>
            <a:off x="1784947" y="4121034"/>
            <a:ext cx="396262" cy="338554"/>
          </a:xfrm>
          <a:prstGeom prst="rect">
            <a:avLst/>
          </a:prstGeom>
          <a:noFill/>
        </p:spPr>
        <p:txBody>
          <a:bodyPr wrap="none" rtlCol="0">
            <a:spAutoFit/>
          </a:bodyPr>
          <a:lstStyle/>
          <a:p>
            <a:r>
              <a:rPr lang="en-US" sz="1600" dirty="0"/>
              <a:t>Q</a:t>
            </a:r>
            <a:r>
              <a:rPr lang="en-US" sz="1600" baseline="-25000" dirty="0"/>
              <a:t>1</a:t>
            </a:r>
          </a:p>
        </p:txBody>
      </p:sp>
      <p:cxnSp>
        <p:nvCxnSpPr>
          <p:cNvPr id="42" name="Straight Connector 41">
            <a:extLst>
              <a:ext uri="{FF2B5EF4-FFF2-40B4-BE49-F238E27FC236}">
                <a16:creationId xmlns:a16="http://schemas.microsoft.com/office/drawing/2014/main" id="{B567C2D1-FBB8-48CD-AAAA-953A57EAE6A3}"/>
              </a:ext>
            </a:extLst>
          </p:cNvPr>
          <p:cNvCxnSpPr>
            <a:cxnSpLocks/>
          </p:cNvCxnSpPr>
          <p:nvPr/>
        </p:nvCxnSpPr>
        <p:spPr>
          <a:xfrm>
            <a:off x="5466945" y="3245147"/>
            <a:ext cx="19455" cy="91436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1D05BEEA-1D7C-4FC3-887B-1D0AE65EFFD6}"/>
              </a:ext>
            </a:extLst>
          </p:cNvPr>
          <p:cNvSpPr txBox="1"/>
          <p:nvPr/>
        </p:nvSpPr>
        <p:spPr>
          <a:xfrm>
            <a:off x="5226826" y="4100224"/>
            <a:ext cx="407484" cy="307777"/>
          </a:xfrm>
          <a:prstGeom prst="rect">
            <a:avLst/>
          </a:prstGeom>
          <a:noFill/>
        </p:spPr>
        <p:txBody>
          <a:bodyPr wrap="none" rtlCol="0">
            <a:spAutoFit/>
          </a:bodyPr>
          <a:lstStyle/>
          <a:p>
            <a:r>
              <a:rPr lang="en-US" sz="1400" dirty="0"/>
              <a:t>Q</a:t>
            </a:r>
            <a:r>
              <a:rPr lang="en-US" sz="1400" baseline="-25000" dirty="0"/>
              <a:t>f1</a:t>
            </a:r>
          </a:p>
        </p:txBody>
      </p:sp>
      <p:sp>
        <p:nvSpPr>
          <p:cNvPr id="3" name="Freeform: Shape 2">
            <a:extLst>
              <a:ext uri="{FF2B5EF4-FFF2-40B4-BE49-F238E27FC236}">
                <a16:creationId xmlns:a16="http://schemas.microsoft.com/office/drawing/2014/main" id="{9123EFA5-035C-46A6-B87D-BE7D65FF40D1}"/>
              </a:ext>
            </a:extLst>
          </p:cNvPr>
          <p:cNvSpPr/>
          <p:nvPr/>
        </p:nvSpPr>
        <p:spPr>
          <a:xfrm>
            <a:off x="1676404" y="1951290"/>
            <a:ext cx="1771351" cy="1707163"/>
          </a:xfrm>
          <a:custGeom>
            <a:avLst/>
            <a:gdLst>
              <a:gd name="connsiteX0" fmla="*/ 0 w 1867711"/>
              <a:gd name="connsiteY0" fmla="*/ 0 h 1852147"/>
              <a:gd name="connsiteX1" fmla="*/ 552531 w 1867711"/>
              <a:gd name="connsiteY1" fmla="*/ 1077825 h 1852147"/>
              <a:gd name="connsiteX2" fmla="*/ 1867711 w 1867711"/>
              <a:gd name="connsiteY2" fmla="*/ 1852147 h 1852147"/>
              <a:gd name="connsiteX3" fmla="*/ 1867711 w 1867711"/>
              <a:gd name="connsiteY3" fmla="*/ 1852147 h 1852147"/>
            </a:gdLst>
            <a:ahLst/>
            <a:cxnLst>
              <a:cxn ang="0">
                <a:pos x="connsiteX0" y="connsiteY0"/>
              </a:cxn>
              <a:cxn ang="0">
                <a:pos x="connsiteX1" y="connsiteY1"/>
              </a:cxn>
              <a:cxn ang="0">
                <a:pos x="connsiteX2" y="connsiteY2"/>
              </a:cxn>
              <a:cxn ang="0">
                <a:pos x="connsiteX3" y="connsiteY3"/>
              </a:cxn>
            </a:cxnLst>
            <a:rect l="l" t="t" r="r" b="b"/>
            <a:pathLst>
              <a:path w="1867711" h="1852147">
                <a:moveTo>
                  <a:pt x="0" y="0"/>
                </a:moveTo>
                <a:cubicBezTo>
                  <a:pt x="120623" y="384567"/>
                  <a:pt x="241246" y="769134"/>
                  <a:pt x="552531" y="1077825"/>
                </a:cubicBezTo>
                <a:cubicBezTo>
                  <a:pt x="863816" y="1386516"/>
                  <a:pt x="1867711" y="1852147"/>
                  <a:pt x="1867711" y="1852147"/>
                </a:cubicBezTo>
                <a:lnTo>
                  <a:pt x="1867711" y="1852147"/>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C784E30-9E7E-4D24-B6DC-880094099B24}"/>
              </a:ext>
            </a:extLst>
          </p:cNvPr>
          <p:cNvSpPr txBox="1"/>
          <p:nvPr/>
        </p:nvSpPr>
        <p:spPr>
          <a:xfrm>
            <a:off x="3090504" y="3774583"/>
            <a:ext cx="423514" cy="369332"/>
          </a:xfrm>
          <a:prstGeom prst="rect">
            <a:avLst/>
          </a:prstGeom>
          <a:noFill/>
        </p:spPr>
        <p:txBody>
          <a:bodyPr wrap="none" rtlCol="0">
            <a:spAutoFit/>
          </a:bodyPr>
          <a:lstStyle/>
          <a:p>
            <a:r>
              <a:rPr lang="en-US" dirty="0"/>
              <a:t>D</a:t>
            </a:r>
            <a:r>
              <a:rPr lang="en-US" baseline="-25000" dirty="0"/>
              <a:t>1</a:t>
            </a:r>
          </a:p>
        </p:txBody>
      </p:sp>
      <p:sp>
        <p:nvSpPr>
          <p:cNvPr id="6" name="TextBox 5">
            <a:extLst>
              <a:ext uri="{FF2B5EF4-FFF2-40B4-BE49-F238E27FC236}">
                <a16:creationId xmlns:a16="http://schemas.microsoft.com/office/drawing/2014/main" id="{8255AFFC-71E9-4605-9004-D1D41D7EF059}"/>
              </a:ext>
            </a:extLst>
          </p:cNvPr>
          <p:cNvSpPr txBox="1"/>
          <p:nvPr/>
        </p:nvSpPr>
        <p:spPr>
          <a:xfrm>
            <a:off x="3360543" y="3464065"/>
            <a:ext cx="444352" cy="369332"/>
          </a:xfrm>
          <a:prstGeom prst="rect">
            <a:avLst/>
          </a:prstGeom>
          <a:noFill/>
        </p:spPr>
        <p:txBody>
          <a:bodyPr wrap="none" rtlCol="0">
            <a:spAutoFit/>
          </a:bodyPr>
          <a:lstStyle/>
          <a:p>
            <a:r>
              <a:rPr lang="en-US" dirty="0"/>
              <a:t>D</a:t>
            </a:r>
            <a:r>
              <a:rPr lang="en-US" baseline="-25000" dirty="0"/>
              <a:t>2</a:t>
            </a:r>
          </a:p>
        </p:txBody>
      </p:sp>
      <p:cxnSp>
        <p:nvCxnSpPr>
          <p:cNvPr id="11" name="Straight Connector 10">
            <a:extLst>
              <a:ext uri="{FF2B5EF4-FFF2-40B4-BE49-F238E27FC236}">
                <a16:creationId xmlns:a16="http://schemas.microsoft.com/office/drawing/2014/main" id="{108E5D17-BC97-4B5B-A639-FC833B46B195}"/>
              </a:ext>
            </a:extLst>
          </p:cNvPr>
          <p:cNvCxnSpPr/>
          <p:nvPr/>
        </p:nvCxnSpPr>
        <p:spPr>
          <a:xfrm>
            <a:off x="1006752" y="2952750"/>
            <a:ext cx="6079844"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9CA136E-0CF1-4F78-AB89-E157BAAA2619}"/>
              </a:ext>
            </a:extLst>
          </p:cNvPr>
          <p:cNvSpPr txBox="1"/>
          <p:nvPr/>
        </p:nvSpPr>
        <p:spPr>
          <a:xfrm>
            <a:off x="645720" y="2783473"/>
            <a:ext cx="386644" cy="338554"/>
          </a:xfrm>
          <a:prstGeom prst="rect">
            <a:avLst/>
          </a:prstGeom>
          <a:noFill/>
        </p:spPr>
        <p:txBody>
          <a:bodyPr wrap="none" rtlCol="0">
            <a:spAutoFit/>
          </a:bodyPr>
          <a:lstStyle/>
          <a:p>
            <a:r>
              <a:rPr lang="en-US" sz="1600" dirty="0"/>
              <a:t>P</a:t>
            </a:r>
            <a:r>
              <a:rPr lang="en-US" sz="1600" baseline="-25000" dirty="0"/>
              <a:t>2</a:t>
            </a:r>
          </a:p>
        </p:txBody>
      </p:sp>
      <p:sp>
        <p:nvSpPr>
          <p:cNvPr id="30" name="Freeform: Shape 29">
            <a:extLst>
              <a:ext uri="{FF2B5EF4-FFF2-40B4-BE49-F238E27FC236}">
                <a16:creationId xmlns:a16="http://schemas.microsoft.com/office/drawing/2014/main" id="{CB11481E-F240-4F2D-933E-836F77085AFE}"/>
              </a:ext>
            </a:extLst>
          </p:cNvPr>
          <p:cNvSpPr/>
          <p:nvPr/>
        </p:nvSpPr>
        <p:spPr>
          <a:xfrm>
            <a:off x="5162550" y="2350770"/>
            <a:ext cx="605790" cy="1489710"/>
          </a:xfrm>
          <a:custGeom>
            <a:avLst/>
            <a:gdLst>
              <a:gd name="connsiteX0" fmla="*/ 0 w 605790"/>
              <a:gd name="connsiteY0" fmla="*/ 1489710 h 1489710"/>
              <a:gd name="connsiteX1" fmla="*/ 316230 w 605790"/>
              <a:gd name="connsiteY1" fmla="*/ 887730 h 1489710"/>
              <a:gd name="connsiteX2" fmla="*/ 605790 w 605790"/>
              <a:gd name="connsiteY2" fmla="*/ 0 h 1489710"/>
            </a:gdLst>
            <a:ahLst/>
            <a:cxnLst>
              <a:cxn ang="0">
                <a:pos x="connsiteX0" y="connsiteY0"/>
              </a:cxn>
              <a:cxn ang="0">
                <a:pos x="connsiteX1" y="connsiteY1"/>
              </a:cxn>
              <a:cxn ang="0">
                <a:pos x="connsiteX2" y="connsiteY2"/>
              </a:cxn>
            </a:cxnLst>
            <a:rect l="l" t="t" r="r" b="b"/>
            <a:pathLst>
              <a:path w="605790" h="1489710">
                <a:moveTo>
                  <a:pt x="0" y="1489710"/>
                </a:moveTo>
                <a:cubicBezTo>
                  <a:pt x="107632" y="1312862"/>
                  <a:pt x="215265" y="1136015"/>
                  <a:pt x="316230" y="887730"/>
                </a:cubicBezTo>
                <a:cubicBezTo>
                  <a:pt x="417195" y="639445"/>
                  <a:pt x="511492" y="319722"/>
                  <a:pt x="605790" y="0"/>
                </a:cubicBezTo>
              </a:path>
            </a:pathLst>
          </a:cu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855C4AA-8569-488D-B764-F48D1363214C}"/>
              </a:ext>
            </a:extLst>
          </p:cNvPr>
          <p:cNvSpPr txBox="1"/>
          <p:nvPr/>
        </p:nvSpPr>
        <p:spPr>
          <a:xfrm>
            <a:off x="5203187" y="1807954"/>
            <a:ext cx="1463862" cy="584775"/>
          </a:xfrm>
          <a:prstGeom prst="rect">
            <a:avLst/>
          </a:prstGeom>
          <a:noFill/>
        </p:spPr>
        <p:txBody>
          <a:bodyPr wrap="none" rtlCol="0">
            <a:spAutoFit/>
          </a:bodyPr>
          <a:lstStyle/>
          <a:p>
            <a:r>
              <a:rPr lang="en-US" sz="1600" dirty="0"/>
              <a:t>Short-Run</a:t>
            </a:r>
            <a:br>
              <a:rPr lang="en-US" sz="1600" dirty="0"/>
            </a:br>
            <a:r>
              <a:rPr lang="en-US" sz="1600" dirty="0"/>
              <a:t>Marginal Cost</a:t>
            </a:r>
          </a:p>
        </p:txBody>
      </p:sp>
      <p:cxnSp>
        <p:nvCxnSpPr>
          <p:cNvPr id="48" name="Straight Connector 47">
            <a:extLst>
              <a:ext uri="{FF2B5EF4-FFF2-40B4-BE49-F238E27FC236}">
                <a16:creationId xmlns:a16="http://schemas.microsoft.com/office/drawing/2014/main" id="{94CF0AA8-6A23-490C-B6C1-C9C44D388343}"/>
              </a:ext>
            </a:extLst>
          </p:cNvPr>
          <p:cNvCxnSpPr>
            <a:cxnSpLocks/>
          </p:cNvCxnSpPr>
          <p:nvPr/>
        </p:nvCxnSpPr>
        <p:spPr>
          <a:xfrm>
            <a:off x="5562600" y="2952750"/>
            <a:ext cx="26670" cy="120675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7CC1DDFE-3DE7-409E-8B1E-ED81F886CA9D}"/>
              </a:ext>
            </a:extLst>
          </p:cNvPr>
          <p:cNvSpPr txBox="1"/>
          <p:nvPr/>
        </p:nvSpPr>
        <p:spPr>
          <a:xfrm>
            <a:off x="5476672" y="4100223"/>
            <a:ext cx="423514" cy="307777"/>
          </a:xfrm>
          <a:prstGeom prst="rect">
            <a:avLst/>
          </a:prstGeom>
          <a:noFill/>
        </p:spPr>
        <p:txBody>
          <a:bodyPr wrap="none" rtlCol="0">
            <a:spAutoFit/>
          </a:bodyPr>
          <a:lstStyle/>
          <a:p>
            <a:r>
              <a:rPr lang="en-US" sz="1400" dirty="0"/>
              <a:t>Q</a:t>
            </a:r>
            <a:r>
              <a:rPr lang="en-US" sz="1400" baseline="-25000" dirty="0"/>
              <a:t>f2</a:t>
            </a:r>
          </a:p>
        </p:txBody>
      </p:sp>
      <p:sp>
        <p:nvSpPr>
          <p:cNvPr id="53" name="TextBox 52">
            <a:extLst>
              <a:ext uri="{FF2B5EF4-FFF2-40B4-BE49-F238E27FC236}">
                <a16:creationId xmlns:a16="http://schemas.microsoft.com/office/drawing/2014/main" id="{4A4BE2D6-1D5E-479C-9186-A6E329552467}"/>
              </a:ext>
            </a:extLst>
          </p:cNvPr>
          <p:cNvSpPr txBox="1"/>
          <p:nvPr/>
        </p:nvSpPr>
        <p:spPr>
          <a:xfrm>
            <a:off x="3988988" y="2890674"/>
            <a:ext cx="946093" cy="400110"/>
          </a:xfrm>
          <a:prstGeom prst="rect">
            <a:avLst/>
          </a:prstGeom>
          <a:noFill/>
        </p:spPr>
        <p:txBody>
          <a:bodyPr wrap="none" rtlCol="0">
            <a:spAutoFit/>
          </a:bodyPr>
          <a:lstStyle/>
          <a:p>
            <a:r>
              <a:rPr lang="en-US" sz="1000" dirty="0"/>
              <a:t>greater-than-</a:t>
            </a:r>
            <a:br>
              <a:rPr lang="en-US" sz="1000" dirty="0"/>
            </a:br>
            <a:r>
              <a:rPr lang="en-US" sz="1000" dirty="0"/>
              <a:t>normal profit</a:t>
            </a:r>
          </a:p>
        </p:txBody>
      </p:sp>
      <p:sp>
        <p:nvSpPr>
          <p:cNvPr id="54" name="TextBox 53">
            <a:extLst>
              <a:ext uri="{FF2B5EF4-FFF2-40B4-BE49-F238E27FC236}">
                <a16:creationId xmlns:a16="http://schemas.microsoft.com/office/drawing/2014/main" id="{2788F7F9-7711-4599-84E1-654C4F616837}"/>
              </a:ext>
            </a:extLst>
          </p:cNvPr>
          <p:cNvSpPr txBox="1"/>
          <p:nvPr/>
        </p:nvSpPr>
        <p:spPr>
          <a:xfrm>
            <a:off x="2865188" y="1952805"/>
            <a:ext cx="380232" cy="369332"/>
          </a:xfrm>
          <a:prstGeom prst="rect">
            <a:avLst/>
          </a:prstGeom>
          <a:noFill/>
        </p:spPr>
        <p:txBody>
          <a:bodyPr wrap="none" rtlCol="0">
            <a:spAutoFit/>
          </a:bodyPr>
          <a:lstStyle/>
          <a:p>
            <a:r>
              <a:rPr lang="en-US" dirty="0"/>
              <a:t>S</a:t>
            </a:r>
            <a:r>
              <a:rPr lang="en-US" baseline="-25000" dirty="0"/>
              <a:t>1</a:t>
            </a:r>
          </a:p>
        </p:txBody>
      </p:sp>
      <p:cxnSp>
        <p:nvCxnSpPr>
          <p:cNvPr id="56" name="Straight Connector 55">
            <a:extLst>
              <a:ext uri="{FF2B5EF4-FFF2-40B4-BE49-F238E27FC236}">
                <a16:creationId xmlns:a16="http://schemas.microsoft.com/office/drawing/2014/main" id="{EA5C1349-3517-4BAD-B2D5-22F420C96680}"/>
              </a:ext>
            </a:extLst>
          </p:cNvPr>
          <p:cNvCxnSpPr>
            <a:cxnSpLocks/>
          </p:cNvCxnSpPr>
          <p:nvPr/>
        </p:nvCxnSpPr>
        <p:spPr>
          <a:xfrm>
            <a:off x="2217729" y="2945812"/>
            <a:ext cx="17477" cy="121152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BEC51C38-AFF0-4DCB-BAF2-2938973DEBD3}"/>
              </a:ext>
            </a:extLst>
          </p:cNvPr>
          <p:cNvSpPr txBox="1"/>
          <p:nvPr/>
        </p:nvSpPr>
        <p:spPr>
          <a:xfrm>
            <a:off x="2067235" y="4111377"/>
            <a:ext cx="413896" cy="338554"/>
          </a:xfrm>
          <a:prstGeom prst="rect">
            <a:avLst/>
          </a:prstGeom>
          <a:noFill/>
        </p:spPr>
        <p:txBody>
          <a:bodyPr wrap="none" rtlCol="0">
            <a:spAutoFit/>
          </a:bodyPr>
          <a:lstStyle/>
          <a:p>
            <a:r>
              <a:rPr lang="en-US" sz="1600" dirty="0"/>
              <a:t>Q</a:t>
            </a:r>
            <a:r>
              <a:rPr lang="en-US" sz="1600" baseline="-25000" dirty="0"/>
              <a:t>2</a:t>
            </a:r>
          </a:p>
        </p:txBody>
      </p:sp>
    </p:spTree>
    <p:extLst>
      <p:ext uri="{BB962C8B-B14F-4D97-AF65-F5344CB8AC3E}">
        <p14:creationId xmlns:p14="http://schemas.microsoft.com/office/powerpoint/2010/main" val="4258182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6E5B-E635-4302-A222-906BBBD60E42}"/>
              </a:ext>
            </a:extLst>
          </p:cNvPr>
          <p:cNvSpPr>
            <a:spLocks noGrp="1"/>
          </p:cNvSpPr>
          <p:nvPr>
            <p:ph type="title"/>
          </p:nvPr>
        </p:nvSpPr>
        <p:spPr>
          <a:xfrm>
            <a:off x="304800" y="230834"/>
            <a:ext cx="8534400" cy="569214"/>
          </a:xfrm>
        </p:spPr>
        <p:txBody>
          <a:bodyPr>
            <a:normAutofit fontScale="90000"/>
          </a:bodyPr>
          <a:lstStyle/>
          <a:p>
            <a:r>
              <a:rPr lang="en-US" sz="2700" dirty="0"/>
              <a:t>Constant-Cost Industry</a:t>
            </a:r>
            <a:br>
              <a:rPr lang="en-US" dirty="0"/>
            </a:br>
            <a:r>
              <a:rPr lang="en-US" sz="1600" dirty="0"/>
              <a:t>No external economies or diseconomies of scale</a:t>
            </a:r>
          </a:p>
        </p:txBody>
      </p:sp>
      <p:grpSp>
        <p:nvGrpSpPr>
          <p:cNvPr id="13" name="Group 12">
            <a:extLst>
              <a:ext uri="{FF2B5EF4-FFF2-40B4-BE49-F238E27FC236}">
                <a16:creationId xmlns:a16="http://schemas.microsoft.com/office/drawing/2014/main" id="{4895F9F3-623D-4A9E-91DB-211D6805887C}"/>
              </a:ext>
            </a:extLst>
          </p:cNvPr>
          <p:cNvGrpSpPr/>
          <p:nvPr/>
        </p:nvGrpSpPr>
        <p:grpSpPr>
          <a:xfrm>
            <a:off x="990600" y="1962150"/>
            <a:ext cx="2209800" cy="2209800"/>
            <a:chOff x="990600" y="1962150"/>
            <a:chExt cx="2209800" cy="2209800"/>
          </a:xfrm>
        </p:grpSpPr>
        <p:cxnSp>
          <p:nvCxnSpPr>
            <p:cNvPr id="5" name="Straight Connector 4">
              <a:extLst>
                <a:ext uri="{FF2B5EF4-FFF2-40B4-BE49-F238E27FC236}">
                  <a16:creationId xmlns:a16="http://schemas.microsoft.com/office/drawing/2014/main" id="{3C457485-A581-4C6E-8CC1-F8CBD534966D}"/>
                </a:ext>
              </a:extLst>
            </p:cNvPr>
            <p:cNvCxnSpPr/>
            <p:nvPr/>
          </p:nvCxnSpPr>
          <p:spPr>
            <a:xfrm>
              <a:off x="990600" y="1962150"/>
              <a:ext cx="0" cy="2209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9D3B8C6-F46B-4FE3-974F-74CE5CD7CA5C}"/>
                </a:ext>
              </a:extLst>
            </p:cNvPr>
            <p:cNvCxnSpPr/>
            <p:nvPr/>
          </p:nvCxnSpPr>
          <p:spPr>
            <a:xfrm>
              <a:off x="990600" y="4171950"/>
              <a:ext cx="2209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Freeform: Shape 8">
            <a:extLst>
              <a:ext uri="{FF2B5EF4-FFF2-40B4-BE49-F238E27FC236}">
                <a16:creationId xmlns:a16="http://schemas.microsoft.com/office/drawing/2014/main" id="{A879C5CC-0B6F-4C8B-993E-AFAB0BBE5D69}"/>
              </a:ext>
            </a:extLst>
          </p:cNvPr>
          <p:cNvSpPr/>
          <p:nvPr/>
        </p:nvSpPr>
        <p:spPr>
          <a:xfrm>
            <a:off x="1284051" y="2081719"/>
            <a:ext cx="1867711" cy="1852147"/>
          </a:xfrm>
          <a:custGeom>
            <a:avLst/>
            <a:gdLst>
              <a:gd name="connsiteX0" fmla="*/ 0 w 1867711"/>
              <a:gd name="connsiteY0" fmla="*/ 0 h 1852147"/>
              <a:gd name="connsiteX1" fmla="*/ 552531 w 1867711"/>
              <a:gd name="connsiteY1" fmla="*/ 1077825 h 1852147"/>
              <a:gd name="connsiteX2" fmla="*/ 1867711 w 1867711"/>
              <a:gd name="connsiteY2" fmla="*/ 1852147 h 1852147"/>
              <a:gd name="connsiteX3" fmla="*/ 1867711 w 1867711"/>
              <a:gd name="connsiteY3" fmla="*/ 1852147 h 1852147"/>
            </a:gdLst>
            <a:ahLst/>
            <a:cxnLst>
              <a:cxn ang="0">
                <a:pos x="connsiteX0" y="connsiteY0"/>
              </a:cxn>
              <a:cxn ang="0">
                <a:pos x="connsiteX1" y="connsiteY1"/>
              </a:cxn>
              <a:cxn ang="0">
                <a:pos x="connsiteX2" y="connsiteY2"/>
              </a:cxn>
              <a:cxn ang="0">
                <a:pos x="connsiteX3" y="connsiteY3"/>
              </a:cxn>
            </a:cxnLst>
            <a:rect l="l" t="t" r="r" b="b"/>
            <a:pathLst>
              <a:path w="1867711" h="1852147">
                <a:moveTo>
                  <a:pt x="0" y="0"/>
                </a:moveTo>
                <a:cubicBezTo>
                  <a:pt x="120623" y="384567"/>
                  <a:pt x="241246" y="769134"/>
                  <a:pt x="552531" y="1077825"/>
                </a:cubicBezTo>
                <a:cubicBezTo>
                  <a:pt x="863816" y="1386516"/>
                  <a:pt x="1867711" y="1852147"/>
                  <a:pt x="1867711" y="1852147"/>
                </a:cubicBezTo>
                <a:lnTo>
                  <a:pt x="1867711" y="1852147"/>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992E4EE1-16EF-49E7-A9E4-3E6DDD6C9C27}"/>
              </a:ext>
            </a:extLst>
          </p:cNvPr>
          <p:cNvSpPr/>
          <p:nvPr/>
        </p:nvSpPr>
        <p:spPr>
          <a:xfrm>
            <a:off x="1276269" y="2155649"/>
            <a:ext cx="1645920" cy="1704286"/>
          </a:xfrm>
          <a:custGeom>
            <a:avLst/>
            <a:gdLst>
              <a:gd name="connsiteX0" fmla="*/ 0 w 1645920"/>
              <a:gd name="connsiteY0" fmla="*/ 1704286 h 1704286"/>
              <a:gd name="connsiteX1" fmla="*/ 852143 w 1645920"/>
              <a:gd name="connsiteY1" fmla="*/ 918291 h 1704286"/>
              <a:gd name="connsiteX2" fmla="*/ 1645920 w 1645920"/>
              <a:gd name="connsiteY2" fmla="*/ 0 h 1704286"/>
            </a:gdLst>
            <a:ahLst/>
            <a:cxnLst>
              <a:cxn ang="0">
                <a:pos x="connsiteX0" y="connsiteY0"/>
              </a:cxn>
              <a:cxn ang="0">
                <a:pos x="connsiteX1" y="connsiteY1"/>
              </a:cxn>
              <a:cxn ang="0">
                <a:pos x="connsiteX2" y="connsiteY2"/>
              </a:cxn>
            </a:cxnLst>
            <a:rect l="l" t="t" r="r" b="b"/>
            <a:pathLst>
              <a:path w="1645920" h="1704286">
                <a:moveTo>
                  <a:pt x="0" y="1704286"/>
                </a:moveTo>
                <a:cubicBezTo>
                  <a:pt x="288911" y="1453312"/>
                  <a:pt x="577823" y="1202339"/>
                  <a:pt x="852143" y="918291"/>
                </a:cubicBezTo>
                <a:cubicBezTo>
                  <a:pt x="1126463" y="634243"/>
                  <a:pt x="1386191" y="317121"/>
                  <a:pt x="1645920" y="0"/>
                </a:cubicBez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2ED6683-51DB-4D39-B01F-50431104D1F6}"/>
              </a:ext>
            </a:extLst>
          </p:cNvPr>
          <p:cNvCxnSpPr/>
          <p:nvPr/>
        </p:nvCxnSpPr>
        <p:spPr>
          <a:xfrm>
            <a:off x="1066800" y="3257550"/>
            <a:ext cx="6019800" cy="0"/>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BF38BC22-5EBC-4A04-A32C-B1D2B12920DB}"/>
              </a:ext>
            </a:extLst>
          </p:cNvPr>
          <p:cNvGrpSpPr/>
          <p:nvPr/>
        </p:nvGrpSpPr>
        <p:grpSpPr>
          <a:xfrm>
            <a:off x="3962399" y="1962150"/>
            <a:ext cx="3124197" cy="2209708"/>
            <a:chOff x="990600" y="1962150"/>
            <a:chExt cx="2209800" cy="2209800"/>
          </a:xfrm>
        </p:grpSpPr>
        <p:cxnSp>
          <p:nvCxnSpPr>
            <p:cNvPr id="15" name="Straight Connector 14">
              <a:extLst>
                <a:ext uri="{FF2B5EF4-FFF2-40B4-BE49-F238E27FC236}">
                  <a16:creationId xmlns:a16="http://schemas.microsoft.com/office/drawing/2014/main" id="{5F637529-72E7-4DE9-BDEB-227C6C8D8A38}"/>
                </a:ext>
              </a:extLst>
            </p:cNvPr>
            <p:cNvCxnSpPr/>
            <p:nvPr/>
          </p:nvCxnSpPr>
          <p:spPr>
            <a:xfrm>
              <a:off x="990600" y="1962150"/>
              <a:ext cx="0" cy="2209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C3FDD36-A908-4920-B76D-9C85852FCE68}"/>
                </a:ext>
              </a:extLst>
            </p:cNvPr>
            <p:cNvCxnSpPr/>
            <p:nvPr/>
          </p:nvCxnSpPr>
          <p:spPr>
            <a:xfrm>
              <a:off x="990600" y="4171950"/>
              <a:ext cx="2209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Freeform: Shape 17">
            <a:extLst>
              <a:ext uri="{FF2B5EF4-FFF2-40B4-BE49-F238E27FC236}">
                <a16:creationId xmlns:a16="http://schemas.microsoft.com/office/drawing/2014/main" id="{8DD2B356-EFB2-4FB3-9BE4-DE642054BC43}"/>
              </a:ext>
            </a:extLst>
          </p:cNvPr>
          <p:cNvSpPr/>
          <p:nvPr/>
        </p:nvSpPr>
        <p:spPr>
          <a:xfrm>
            <a:off x="4120637" y="2272381"/>
            <a:ext cx="3112851" cy="972819"/>
          </a:xfrm>
          <a:custGeom>
            <a:avLst/>
            <a:gdLst>
              <a:gd name="connsiteX0" fmla="*/ 0 w 3112851"/>
              <a:gd name="connsiteY0" fmla="*/ 35020 h 972819"/>
              <a:gd name="connsiteX1" fmla="*/ 1377436 w 3112851"/>
              <a:gd name="connsiteY1" fmla="*/ 972766 h 972819"/>
              <a:gd name="connsiteX2" fmla="*/ 3112851 w 3112851"/>
              <a:gd name="connsiteY2" fmla="*/ 0 h 972819"/>
              <a:gd name="connsiteX3" fmla="*/ 3112851 w 3112851"/>
              <a:gd name="connsiteY3" fmla="*/ 0 h 972819"/>
            </a:gdLst>
            <a:ahLst/>
            <a:cxnLst>
              <a:cxn ang="0">
                <a:pos x="connsiteX0" y="connsiteY0"/>
              </a:cxn>
              <a:cxn ang="0">
                <a:pos x="connsiteX1" y="connsiteY1"/>
              </a:cxn>
              <a:cxn ang="0">
                <a:pos x="connsiteX2" y="connsiteY2"/>
              </a:cxn>
              <a:cxn ang="0">
                <a:pos x="connsiteX3" y="connsiteY3"/>
              </a:cxn>
            </a:cxnLst>
            <a:rect l="l" t="t" r="r" b="b"/>
            <a:pathLst>
              <a:path w="3112851" h="972819">
                <a:moveTo>
                  <a:pt x="0" y="35020"/>
                </a:moveTo>
                <a:cubicBezTo>
                  <a:pt x="429314" y="506811"/>
                  <a:pt x="858628" y="978603"/>
                  <a:pt x="1377436" y="972766"/>
                </a:cubicBezTo>
                <a:cubicBezTo>
                  <a:pt x="1896244" y="966929"/>
                  <a:pt x="3112851" y="0"/>
                  <a:pt x="3112851" y="0"/>
                </a:cubicBezTo>
                <a:lnTo>
                  <a:pt x="3112851" y="0"/>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2A42EE1E-9420-4318-A44E-92B1D260E8D6}"/>
              </a:ext>
            </a:extLst>
          </p:cNvPr>
          <p:cNvSpPr txBox="1"/>
          <p:nvPr/>
        </p:nvSpPr>
        <p:spPr>
          <a:xfrm>
            <a:off x="1486149" y="1240662"/>
            <a:ext cx="1064715" cy="369332"/>
          </a:xfrm>
          <a:prstGeom prst="rect">
            <a:avLst/>
          </a:prstGeom>
          <a:noFill/>
        </p:spPr>
        <p:txBody>
          <a:bodyPr wrap="none" rtlCol="0">
            <a:spAutoFit/>
          </a:bodyPr>
          <a:lstStyle/>
          <a:p>
            <a:r>
              <a:rPr lang="en-US" dirty="0"/>
              <a:t>Industry</a:t>
            </a:r>
          </a:p>
        </p:txBody>
      </p:sp>
      <p:sp>
        <p:nvSpPr>
          <p:cNvPr id="23" name="TextBox 22">
            <a:extLst>
              <a:ext uri="{FF2B5EF4-FFF2-40B4-BE49-F238E27FC236}">
                <a16:creationId xmlns:a16="http://schemas.microsoft.com/office/drawing/2014/main" id="{492B0BA0-E46B-495C-8384-8C607BB33465}"/>
              </a:ext>
            </a:extLst>
          </p:cNvPr>
          <p:cNvSpPr txBox="1"/>
          <p:nvPr/>
        </p:nvSpPr>
        <p:spPr>
          <a:xfrm>
            <a:off x="4710135" y="1330640"/>
            <a:ext cx="2465740" cy="369332"/>
          </a:xfrm>
          <a:prstGeom prst="rect">
            <a:avLst/>
          </a:prstGeom>
          <a:noFill/>
        </p:spPr>
        <p:txBody>
          <a:bodyPr wrap="none" rtlCol="0">
            <a:spAutoFit/>
          </a:bodyPr>
          <a:lstStyle/>
          <a:p>
            <a:r>
              <a:rPr lang="en-US" dirty="0"/>
              <a:t>“Representative Firm”</a:t>
            </a:r>
          </a:p>
        </p:txBody>
      </p:sp>
      <p:sp>
        <p:nvSpPr>
          <p:cNvPr id="24" name="TextBox 23">
            <a:extLst>
              <a:ext uri="{FF2B5EF4-FFF2-40B4-BE49-F238E27FC236}">
                <a16:creationId xmlns:a16="http://schemas.microsoft.com/office/drawing/2014/main" id="{1E35F0D9-505F-48C0-8417-E1DEE832D1EF}"/>
              </a:ext>
            </a:extLst>
          </p:cNvPr>
          <p:cNvSpPr txBox="1"/>
          <p:nvPr/>
        </p:nvSpPr>
        <p:spPr>
          <a:xfrm>
            <a:off x="7175875" y="2028651"/>
            <a:ext cx="1366080" cy="584775"/>
          </a:xfrm>
          <a:prstGeom prst="rect">
            <a:avLst/>
          </a:prstGeom>
          <a:noFill/>
        </p:spPr>
        <p:txBody>
          <a:bodyPr wrap="none" rtlCol="0">
            <a:spAutoFit/>
          </a:bodyPr>
          <a:lstStyle/>
          <a:p>
            <a:r>
              <a:rPr lang="en-US" sz="1600" dirty="0"/>
              <a:t>Long-Run</a:t>
            </a:r>
            <a:br>
              <a:rPr lang="en-US" sz="1600" dirty="0"/>
            </a:br>
            <a:r>
              <a:rPr lang="en-US" sz="1600" dirty="0"/>
              <a:t>Average Cost</a:t>
            </a:r>
          </a:p>
        </p:txBody>
      </p:sp>
      <p:sp>
        <p:nvSpPr>
          <p:cNvPr id="32" name="TextBox 31">
            <a:extLst>
              <a:ext uri="{FF2B5EF4-FFF2-40B4-BE49-F238E27FC236}">
                <a16:creationId xmlns:a16="http://schemas.microsoft.com/office/drawing/2014/main" id="{78C594B6-2B76-444C-A59E-3F93D37C41F6}"/>
              </a:ext>
            </a:extLst>
          </p:cNvPr>
          <p:cNvSpPr txBox="1"/>
          <p:nvPr/>
        </p:nvSpPr>
        <p:spPr>
          <a:xfrm>
            <a:off x="385060" y="1792872"/>
            <a:ext cx="646331" cy="338554"/>
          </a:xfrm>
          <a:prstGeom prst="rect">
            <a:avLst/>
          </a:prstGeom>
          <a:noFill/>
        </p:spPr>
        <p:txBody>
          <a:bodyPr wrap="none" rtlCol="0">
            <a:spAutoFit/>
          </a:bodyPr>
          <a:lstStyle/>
          <a:p>
            <a:r>
              <a:rPr lang="en-US" sz="1600" dirty="0"/>
              <a:t>Price</a:t>
            </a:r>
          </a:p>
        </p:txBody>
      </p:sp>
      <p:sp>
        <p:nvSpPr>
          <p:cNvPr id="33" name="TextBox 32">
            <a:extLst>
              <a:ext uri="{FF2B5EF4-FFF2-40B4-BE49-F238E27FC236}">
                <a16:creationId xmlns:a16="http://schemas.microsoft.com/office/drawing/2014/main" id="{E181A72C-E7B4-40E6-BF09-1F5B40EA7677}"/>
              </a:ext>
            </a:extLst>
          </p:cNvPr>
          <p:cNvSpPr txBox="1"/>
          <p:nvPr/>
        </p:nvSpPr>
        <p:spPr>
          <a:xfrm>
            <a:off x="2876667" y="4115879"/>
            <a:ext cx="984565" cy="338554"/>
          </a:xfrm>
          <a:prstGeom prst="rect">
            <a:avLst/>
          </a:prstGeom>
          <a:noFill/>
        </p:spPr>
        <p:txBody>
          <a:bodyPr wrap="none" rtlCol="0">
            <a:spAutoFit/>
          </a:bodyPr>
          <a:lstStyle/>
          <a:p>
            <a:r>
              <a:rPr lang="en-US" sz="1600" dirty="0"/>
              <a:t>Quantity</a:t>
            </a:r>
          </a:p>
        </p:txBody>
      </p:sp>
      <p:sp>
        <p:nvSpPr>
          <p:cNvPr id="34" name="TextBox 33">
            <a:extLst>
              <a:ext uri="{FF2B5EF4-FFF2-40B4-BE49-F238E27FC236}">
                <a16:creationId xmlns:a16="http://schemas.microsoft.com/office/drawing/2014/main" id="{CDFE511F-D084-4981-BF93-729FBF13E8E8}"/>
              </a:ext>
            </a:extLst>
          </p:cNvPr>
          <p:cNvSpPr txBox="1"/>
          <p:nvPr/>
        </p:nvSpPr>
        <p:spPr>
          <a:xfrm>
            <a:off x="3671936" y="1831058"/>
            <a:ext cx="325730" cy="369332"/>
          </a:xfrm>
          <a:prstGeom prst="rect">
            <a:avLst/>
          </a:prstGeom>
          <a:noFill/>
        </p:spPr>
        <p:txBody>
          <a:bodyPr wrap="none" rtlCol="0">
            <a:spAutoFit/>
          </a:bodyPr>
          <a:lstStyle/>
          <a:p>
            <a:r>
              <a:rPr lang="en-US" dirty="0"/>
              <a:t>$</a:t>
            </a:r>
          </a:p>
        </p:txBody>
      </p:sp>
      <p:sp>
        <p:nvSpPr>
          <p:cNvPr id="36" name="TextBox 35">
            <a:extLst>
              <a:ext uri="{FF2B5EF4-FFF2-40B4-BE49-F238E27FC236}">
                <a16:creationId xmlns:a16="http://schemas.microsoft.com/office/drawing/2014/main" id="{C93AE87F-EEB2-4BBC-820D-56C7175FFD90}"/>
              </a:ext>
            </a:extLst>
          </p:cNvPr>
          <p:cNvSpPr txBox="1"/>
          <p:nvPr/>
        </p:nvSpPr>
        <p:spPr>
          <a:xfrm>
            <a:off x="7010400" y="4115879"/>
            <a:ext cx="984565" cy="338554"/>
          </a:xfrm>
          <a:prstGeom prst="rect">
            <a:avLst/>
          </a:prstGeom>
          <a:noFill/>
        </p:spPr>
        <p:txBody>
          <a:bodyPr wrap="none" rtlCol="0">
            <a:spAutoFit/>
          </a:bodyPr>
          <a:lstStyle/>
          <a:p>
            <a:r>
              <a:rPr lang="en-US" sz="1600" dirty="0"/>
              <a:t>Quantity</a:t>
            </a:r>
          </a:p>
        </p:txBody>
      </p:sp>
      <p:cxnSp>
        <p:nvCxnSpPr>
          <p:cNvPr id="38" name="Straight Connector 37">
            <a:extLst>
              <a:ext uri="{FF2B5EF4-FFF2-40B4-BE49-F238E27FC236}">
                <a16:creationId xmlns:a16="http://schemas.microsoft.com/office/drawing/2014/main" id="{F813DF40-89B0-4B03-88A1-B91491F79E70}"/>
              </a:ext>
            </a:extLst>
          </p:cNvPr>
          <p:cNvCxnSpPr/>
          <p:nvPr/>
        </p:nvCxnSpPr>
        <p:spPr>
          <a:xfrm>
            <a:off x="1981200" y="3257550"/>
            <a:ext cx="0" cy="914308"/>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AF43CA3-FC68-43E7-B677-6A1361D8BA36}"/>
              </a:ext>
            </a:extLst>
          </p:cNvPr>
          <p:cNvSpPr txBox="1"/>
          <p:nvPr/>
        </p:nvSpPr>
        <p:spPr>
          <a:xfrm>
            <a:off x="347707" y="3075870"/>
            <a:ext cx="700833" cy="338554"/>
          </a:xfrm>
          <a:prstGeom prst="rect">
            <a:avLst/>
          </a:prstGeom>
          <a:noFill/>
        </p:spPr>
        <p:txBody>
          <a:bodyPr wrap="none" rtlCol="0">
            <a:spAutoFit/>
          </a:bodyPr>
          <a:lstStyle/>
          <a:p>
            <a:r>
              <a:rPr lang="en-US" sz="1600" dirty="0"/>
              <a:t>P</a:t>
            </a:r>
            <a:r>
              <a:rPr lang="en-US" sz="1600" baseline="-25000" dirty="0"/>
              <a:t>3</a:t>
            </a:r>
            <a:r>
              <a:rPr lang="en-US" sz="1600" dirty="0"/>
              <a:t>=P</a:t>
            </a:r>
            <a:r>
              <a:rPr lang="en-US" sz="1600" baseline="-25000" dirty="0"/>
              <a:t>1</a:t>
            </a:r>
          </a:p>
        </p:txBody>
      </p:sp>
      <p:sp>
        <p:nvSpPr>
          <p:cNvPr id="40" name="TextBox 39">
            <a:extLst>
              <a:ext uri="{FF2B5EF4-FFF2-40B4-BE49-F238E27FC236}">
                <a16:creationId xmlns:a16="http://schemas.microsoft.com/office/drawing/2014/main" id="{A928610E-0E0F-440C-BBA0-279EC2FE4824}"/>
              </a:ext>
            </a:extLst>
          </p:cNvPr>
          <p:cNvSpPr txBox="1"/>
          <p:nvPr/>
        </p:nvSpPr>
        <p:spPr>
          <a:xfrm>
            <a:off x="1784947" y="4121034"/>
            <a:ext cx="396262" cy="338554"/>
          </a:xfrm>
          <a:prstGeom prst="rect">
            <a:avLst/>
          </a:prstGeom>
          <a:noFill/>
        </p:spPr>
        <p:txBody>
          <a:bodyPr wrap="none" rtlCol="0">
            <a:spAutoFit/>
          </a:bodyPr>
          <a:lstStyle/>
          <a:p>
            <a:r>
              <a:rPr lang="en-US" sz="1600" dirty="0"/>
              <a:t>Q</a:t>
            </a:r>
            <a:r>
              <a:rPr lang="en-US" sz="1600" baseline="-25000" dirty="0"/>
              <a:t>1</a:t>
            </a:r>
          </a:p>
        </p:txBody>
      </p:sp>
      <p:cxnSp>
        <p:nvCxnSpPr>
          <p:cNvPr id="42" name="Straight Connector 41">
            <a:extLst>
              <a:ext uri="{FF2B5EF4-FFF2-40B4-BE49-F238E27FC236}">
                <a16:creationId xmlns:a16="http://schemas.microsoft.com/office/drawing/2014/main" id="{B567C2D1-FBB8-48CD-AAAA-953A57EAE6A3}"/>
              </a:ext>
            </a:extLst>
          </p:cNvPr>
          <p:cNvCxnSpPr>
            <a:cxnSpLocks/>
          </p:cNvCxnSpPr>
          <p:nvPr/>
        </p:nvCxnSpPr>
        <p:spPr>
          <a:xfrm>
            <a:off x="5466945" y="3245147"/>
            <a:ext cx="19455" cy="91436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1D05BEEA-1D7C-4FC3-887B-1D0AE65EFFD6}"/>
              </a:ext>
            </a:extLst>
          </p:cNvPr>
          <p:cNvSpPr txBox="1"/>
          <p:nvPr/>
        </p:nvSpPr>
        <p:spPr>
          <a:xfrm>
            <a:off x="5162550" y="4122409"/>
            <a:ext cx="407484" cy="307777"/>
          </a:xfrm>
          <a:prstGeom prst="rect">
            <a:avLst/>
          </a:prstGeom>
          <a:noFill/>
        </p:spPr>
        <p:txBody>
          <a:bodyPr wrap="none" rtlCol="0">
            <a:spAutoFit/>
          </a:bodyPr>
          <a:lstStyle/>
          <a:p>
            <a:r>
              <a:rPr lang="en-US" sz="1400" dirty="0"/>
              <a:t>Q</a:t>
            </a:r>
            <a:r>
              <a:rPr lang="en-US" sz="1400" baseline="-25000" dirty="0"/>
              <a:t>f1</a:t>
            </a:r>
          </a:p>
        </p:txBody>
      </p:sp>
      <p:sp>
        <p:nvSpPr>
          <p:cNvPr id="3" name="Freeform: Shape 2">
            <a:extLst>
              <a:ext uri="{FF2B5EF4-FFF2-40B4-BE49-F238E27FC236}">
                <a16:creationId xmlns:a16="http://schemas.microsoft.com/office/drawing/2014/main" id="{9123EFA5-035C-46A6-B87D-BE7D65FF40D1}"/>
              </a:ext>
            </a:extLst>
          </p:cNvPr>
          <p:cNvSpPr/>
          <p:nvPr/>
        </p:nvSpPr>
        <p:spPr>
          <a:xfrm>
            <a:off x="1676404" y="1951290"/>
            <a:ext cx="1771351" cy="1707163"/>
          </a:xfrm>
          <a:custGeom>
            <a:avLst/>
            <a:gdLst>
              <a:gd name="connsiteX0" fmla="*/ 0 w 1867711"/>
              <a:gd name="connsiteY0" fmla="*/ 0 h 1852147"/>
              <a:gd name="connsiteX1" fmla="*/ 552531 w 1867711"/>
              <a:gd name="connsiteY1" fmla="*/ 1077825 h 1852147"/>
              <a:gd name="connsiteX2" fmla="*/ 1867711 w 1867711"/>
              <a:gd name="connsiteY2" fmla="*/ 1852147 h 1852147"/>
              <a:gd name="connsiteX3" fmla="*/ 1867711 w 1867711"/>
              <a:gd name="connsiteY3" fmla="*/ 1852147 h 1852147"/>
            </a:gdLst>
            <a:ahLst/>
            <a:cxnLst>
              <a:cxn ang="0">
                <a:pos x="connsiteX0" y="connsiteY0"/>
              </a:cxn>
              <a:cxn ang="0">
                <a:pos x="connsiteX1" y="connsiteY1"/>
              </a:cxn>
              <a:cxn ang="0">
                <a:pos x="connsiteX2" y="connsiteY2"/>
              </a:cxn>
              <a:cxn ang="0">
                <a:pos x="connsiteX3" y="connsiteY3"/>
              </a:cxn>
            </a:cxnLst>
            <a:rect l="l" t="t" r="r" b="b"/>
            <a:pathLst>
              <a:path w="1867711" h="1852147">
                <a:moveTo>
                  <a:pt x="0" y="0"/>
                </a:moveTo>
                <a:cubicBezTo>
                  <a:pt x="120623" y="384567"/>
                  <a:pt x="241246" y="769134"/>
                  <a:pt x="552531" y="1077825"/>
                </a:cubicBezTo>
                <a:cubicBezTo>
                  <a:pt x="863816" y="1386516"/>
                  <a:pt x="1867711" y="1852147"/>
                  <a:pt x="1867711" y="1852147"/>
                </a:cubicBezTo>
                <a:lnTo>
                  <a:pt x="1867711" y="1852147"/>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C784E30-9E7E-4D24-B6DC-880094099B24}"/>
              </a:ext>
            </a:extLst>
          </p:cNvPr>
          <p:cNvSpPr txBox="1"/>
          <p:nvPr/>
        </p:nvSpPr>
        <p:spPr>
          <a:xfrm>
            <a:off x="3090504" y="3774583"/>
            <a:ext cx="423514" cy="369332"/>
          </a:xfrm>
          <a:prstGeom prst="rect">
            <a:avLst/>
          </a:prstGeom>
          <a:noFill/>
        </p:spPr>
        <p:txBody>
          <a:bodyPr wrap="none" rtlCol="0">
            <a:spAutoFit/>
          </a:bodyPr>
          <a:lstStyle/>
          <a:p>
            <a:r>
              <a:rPr lang="en-US" dirty="0"/>
              <a:t>D</a:t>
            </a:r>
            <a:r>
              <a:rPr lang="en-US" baseline="-25000" dirty="0"/>
              <a:t>1</a:t>
            </a:r>
          </a:p>
        </p:txBody>
      </p:sp>
      <p:sp>
        <p:nvSpPr>
          <p:cNvPr id="6" name="TextBox 5">
            <a:extLst>
              <a:ext uri="{FF2B5EF4-FFF2-40B4-BE49-F238E27FC236}">
                <a16:creationId xmlns:a16="http://schemas.microsoft.com/office/drawing/2014/main" id="{8255AFFC-71E9-4605-9004-D1D41D7EF059}"/>
              </a:ext>
            </a:extLst>
          </p:cNvPr>
          <p:cNvSpPr txBox="1"/>
          <p:nvPr/>
        </p:nvSpPr>
        <p:spPr>
          <a:xfrm>
            <a:off x="3360543" y="3464065"/>
            <a:ext cx="444352" cy="369332"/>
          </a:xfrm>
          <a:prstGeom prst="rect">
            <a:avLst/>
          </a:prstGeom>
          <a:noFill/>
        </p:spPr>
        <p:txBody>
          <a:bodyPr wrap="none" rtlCol="0">
            <a:spAutoFit/>
          </a:bodyPr>
          <a:lstStyle/>
          <a:p>
            <a:r>
              <a:rPr lang="en-US" dirty="0"/>
              <a:t>D</a:t>
            </a:r>
            <a:r>
              <a:rPr lang="en-US" baseline="-25000" dirty="0"/>
              <a:t>2</a:t>
            </a:r>
          </a:p>
        </p:txBody>
      </p:sp>
      <p:cxnSp>
        <p:nvCxnSpPr>
          <p:cNvPr id="11" name="Straight Connector 10">
            <a:extLst>
              <a:ext uri="{FF2B5EF4-FFF2-40B4-BE49-F238E27FC236}">
                <a16:creationId xmlns:a16="http://schemas.microsoft.com/office/drawing/2014/main" id="{108E5D17-BC97-4B5B-A639-FC833B46B195}"/>
              </a:ext>
            </a:extLst>
          </p:cNvPr>
          <p:cNvCxnSpPr/>
          <p:nvPr/>
        </p:nvCxnSpPr>
        <p:spPr>
          <a:xfrm>
            <a:off x="1006752" y="2952750"/>
            <a:ext cx="6079844"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9CA136E-0CF1-4F78-AB89-E157BAAA2619}"/>
              </a:ext>
            </a:extLst>
          </p:cNvPr>
          <p:cNvSpPr txBox="1"/>
          <p:nvPr/>
        </p:nvSpPr>
        <p:spPr>
          <a:xfrm>
            <a:off x="645720" y="2783473"/>
            <a:ext cx="386644" cy="338554"/>
          </a:xfrm>
          <a:prstGeom prst="rect">
            <a:avLst/>
          </a:prstGeom>
          <a:noFill/>
        </p:spPr>
        <p:txBody>
          <a:bodyPr wrap="none" rtlCol="0">
            <a:spAutoFit/>
          </a:bodyPr>
          <a:lstStyle/>
          <a:p>
            <a:r>
              <a:rPr lang="en-US" sz="1600" dirty="0"/>
              <a:t>P</a:t>
            </a:r>
            <a:r>
              <a:rPr lang="en-US" sz="1600" baseline="-25000" dirty="0"/>
              <a:t>2</a:t>
            </a:r>
          </a:p>
        </p:txBody>
      </p:sp>
      <p:sp>
        <p:nvSpPr>
          <p:cNvPr id="52" name="TextBox 51">
            <a:extLst>
              <a:ext uri="{FF2B5EF4-FFF2-40B4-BE49-F238E27FC236}">
                <a16:creationId xmlns:a16="http://schemas.microsoft.com/office/drawing/2014/main" id="{7CC1DDFE-3DE7-409E-8B1E-ED81F886CA9D}"/>
              </a:ext>
            </a:extLst>
          </p:cNvPr>
          <p:cNvSpPr txBox="1"/>
          <p:nvPr/>
        </p:nvSpPr>
        <p:spPr>
          <a:xfrm>
            <a:off x="5402766" y="4130270"/>
            <a:ext cx="580608" cy="307777"/>
          </a:xfrm>
          <a:prstGeom prst="rect">
            <a:avLst/>
          </a:prstGeom>
          <a:noFill/>
        </p:spPr>
        <p:txBody>
          <a:bodyPr wrap="none" rtlCol="0">
            <a:spAutoFit/>
          </a:bodyPr>
          <a:lstStyle/>
          <a:p>
            <a:r>
              <a:rPr lang="en-US" sz="1400" dirty="0"/>
              <a:t>= Q</a:t>
            </a:r>
            <a:r>
              <a:rPr lang="en-US" sz="1400" baseline="-25000" dirty="0"/>
              <a:t>f3</a:t>
            </a:r>
          </a:p>
        </p:txBody>
      </p:sp>
      <p:sp>
        <p:nvSpPr>
          <p:cNvPr id="54" name="TextBox 53">
            <a:extLst>
              <a:ext uri="{FF2B5EF4-FFF2-40B4-BE49-F238E27FC236}">
                <a16:creationId xmlns:a16="http://schemas.microsoft.com/office/drawing/2014/main" id="{2788F7F9-7711-4599-84E1-654C4F616837}"/>
              </a:ext>
            </a:extLst>
          </p:cNvPr>
          <p:cNvSpPr txBox="1"/>
          <p:nvPr/>
        </p:nvSpPr>
        <p:spPr>
          <a:xfrm>
            <a:off x="2865188" y="1952805"/>
            <a:ext cx="380232" cy="369332"/>
          </a:xfrm>
          <a:prstGeom prst="rect">
            <a:avLst/>
          </a:prstGeom>
          <a:noFill/>
        </p:spPr>
        <p:txBody>
          <a:bodyPr wrap="none" rtlCol="0">
            <a:spAutoFit/>
          </a:bodyPr>
          <a:lstStyle/>
          <a:p>
            <a:r>
              <a:rPr lang="en-US" dirty="0"/>
              <a:t>S</a:t>
            </a:r>
            <a:r>
              <a:rPr lang="en-US" baseline="-25000" dirty="0"/>
              <a:t>1</a:t>
            </a:r>
          </a:p>
        </p:txBody>
      </p:sp>
      <p:cxnSp>
        <p:nvCxnSpPr>
          <p:cNvPr id="56" name="Straight Connector 55">
            <a:extLst>
              <a:ext uri="{FF2B5EF4-FFF2-40B4-BE49-F238E27FC236}">
                <a16:creationId xmlns:a16="http://schemas.microsoft.com/office/drawing/2014/main" id="{EA5C1349-3517-4BAD-B2D5-22F420C96680}"/>
              </a:ext>
            </a:extLst>
          </p:cNvPr>
          <p:cNvCxnSpPr>
            <a:cxnSpLocks/>
          </p:cNvCxnSpPr>
          <p:nvPr/>
        </p:nvCxnSpPr>
        <p:spPr>
          <a:xfrm>
            <a:off x="2217729" y="2945812"/>
            <a:ext cx="17477" cy="121152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BEC51C38-AFF0-4DCB-BAF2-2938973DEBD3}"/>
              </a:ext>
            </a:extLst>
          </p:cNvPr>
          <p:cNvSpPr txBox="1"/>
          <p:nvPr/>
        </p:nvSpPr>
        <p:spPr>
          <a:xfrm>
            <a:off x="2067235" y="4111377"/>
            <a:ext cx="413896" cy="338554"/>
          </a:xfrm>
          <a:prstGeom prst="rect">
            <a:avLst/>
          </a:prstGeom>
          <a:noFill/>
        </p:spPr>
        <p:txBody>
          <a:bodyPr wrap="none" rtlCol="0">
            <a:spAutoFit/>
          </a:bodyPr>
          <a:lstStyle/>
          <a:p>
            <a:r>
              <a:rPr lang="en-US" sz="1600" dirty="0"/>
              <a:t>Q</a:t>
            </a:r>
            <a:r>
              <a:rPr lang="en-US" sz="1600" baseline="-25000" dirty="0"/>
              <a:t>2</a:t>
            </a:r>
          </a:p>
        </p:txBody>
      </p:sp>
      <p:sp>
        <p:nvSpPr>
          <p:cNvPr id="8" name="Freeform: Shape 7">
            <a:extLst>
              <a:ext uri="{FF2B5EF4-FFF2-40B4-BE49-F238E27FC236}">
                <a16:creationId xmlns:a16="http://schemas.microsoft.com/office/drawing/2014/main" id="{5A743026-B1EF-4E85-AC55-6400E2C07352}"/>
              </a:ext>
            </a:extLst>
          </p:cNvPr>
          <p:cNvSpPr/>
          <p:nvPr/>
        </p:nvSpPr>
        <p:spPr>
          <a:xfrm>
            <a:off x="1792952" y="2358494"/>
            <a:ext cx="1645920" cy="1704286"/>
          </a:xfrm>
          <a:custGeom>
            <a:avLst/>
            <a:gdLst>
              <a:gd name="connsiteX0" fmla="*/ 0 w 1645920"/>
              <a:gd name="connsiteY0" fmla="*/ 1704286 h 1704286"/>
              <a:gd name="connsiteX1" fmla="*/ 852143 w 1645920"/>
              <a:gd name="connsiteY1" fmla="*/ 918291 h 1704286"/>
              <a:gd name="connsiteX2" fmla="*/ 1645920 w 1645920"/>
              <a:gd name="connsiteY2" fmla="*/ 0 h 1704286"/>
            </a:gdLst>
            <a:ahLst/>
            <a:cxnLst>
              <a:cxn ang="0">
                <a:pos x="connsiteX0" y="connsiteY0"/>
              </a:cxn>
              <a:cxn ang="0">
                <a:pos x="connsiteX1" y="connsiteY1"/>
              </a:cxn>
              <a:cxn ang="0">
                <a:pos x="connsiteX2" y="connsiteY2"/>
              </a:cxn>
            </a:cxnLst>
            <a:rect l="l" t="t" r="r" b="b"/>
            <a:pathLst>
              <a:path w="1645920" h="1704286">
                <a:moveTo>
                  <a:pt x="0" y="1704286"/>
                </a:moveTo>
                <a:cubicBezTo>
                  <a:pt x="288911" y="1453312"/>
                  <a:pt x="577823" y="1202339"/>
                  <a:pt x="852143" y="918291"/>
                </a:cubicBezTo>
                <a:cubicBezTo>
                  <a:pt x="1126463" y="634243"/>
                  <a:pt x="1386191" y="317121"/>
                  <a:pt x="1645920" y="0"/>
                </a:cubicBez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Connector 19">
            <a:extLst>
              <a:ext uri="{FF2B5EF4-FFF2-40B4-BE49-F238E27FC236}">
                <a16:creationId xmlns:a16="http://schemas.microsoft.com/office/drawing/2014/main" id="{F43B7E40-B3EF-49BD-ADB4-D88FCAF3EA9A}"/>
              </a:ext>
            </a:extLst>
          </p:cNvPr>
          <p:cNvCxnSpPr>
            <a:stCxn id="8" idx="1"/>
          </p:cNvCxnSpPr>
          <p:nvPr/>
        </p:nvCxnSpPr>
        <p:spPr>
          <a:xfrm>
            <a:off x="2645095" y="3276785"/>
            <a:ext cx="21905" cy="86713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0967EE3-7122-4E81-930F-13EF3CE4A8CE}"/>
              </a:ext>
            </a:extLst>
          </p:cNvPr>
          <p:cNvSpPr txBox="1"/>
          <p:nvPr/>
        </p:nvSpPr>
        <p:spPr>
          <a:xfrm>
            <a:off x="3280848" y="2053680"/>
            <a:ext cx="401072" cy="369332"/>
          </a:xfrm>
          <a:prstGeom prst="rect">
            <a:avLst/>
          </a:prstGeom>
          <a:noFill/>
        </p:spPr>
        <p:txBody>
          <a:bodyPr wrap="none" rtlCol="0">
            <a:spAutoFit/>
          </a:bodyPr>
          <a:lstStyle/>
          <a:p>
            <a:r>
              <a:rPr lang="en-US" dirty="0"/>
              <a:t>S</a:t>
            </a:r>
            <a:r>
              <a:rPr lang="en-US" baseline="-25000" dirty="0"/>
              <a:t>2</a:t>
            </a:r>
          </a:p>
        </p:txBody>
      </p:sp>
      <p:sp>
        <p:nvSpPr>
          <p:cNvPr id="25" name="TextBox 24">
            <a:extLst>
              <a:ext uri="{FF2B5EF4-FFF2-40B4-BE49-F238E27FC236}">
                <a16:creationId xmlns:a16="http://schemas.microsoft.com/office/drawing/2014/main" id="{1E5380F1-8E2E-4144-8723-8FD5638F2D9E}"/>
              </a:ext>
            </a:extLst>
          </p:cNvPr>
          <p:cNvSpPr txBox="1"/>
          <p:nvPr/>
        </p:nvSpPr>
        <p:spPr>
          <a:xfrm>
            <a:off x="2460052" y="4111377"/>
            <a:ext cx="413896" cy="338554"/>
          </a:xfrm>
          <a:prstGeom prst="rect">
            <a:avLst/>
          </a:prstGeom>
          <a:noFill/>
        </p:spPr>
        <p:txBody>
          <a:bodyPr wrap="none" rtlCol="0">
            <a:spAutoFit/>
          </a:bodyPr>
          <a:lstStyle/>
          <a:p>
            <a:r>
              <a:rPr lang="en-US" sz="1600" dirty="0"/>
              <a:t>Q</a:t>
            </a:r>
            <a:r>
              <a:rPr lang="en-US" sz="1600" baseline="-25000" dirty="0"/>
              <a:t>3</a:t>
            </a:r>
          </a:p>
        </p:txBody>
      </p:sp>
      <p:cxnSp>
        <p:nvCxnSpPr>
          <p:cNvPr id="27" name="Straight Connector 26">
            <a:extLst>
              <a:ext uri="{FF2B5EF4-FFF2-40B4-BE49-F238E27FC236}">
                <a16:creationId xmlns:a16="http://schemas.microsoft.com/office/drawing/2014/main" id="{554016A9-1FA0-4ECD-AE04-6A410FB23983}"/>
              </a:ext>
            </a:extLst>
          </p:cNvPr>
          <p:cNvCxnSpPr/>
          <p:nvPr/>
        </p:nvCxnSpPr>
        <p:spPr>
          <a:xfrm>
            <a:off x="1284051" y="3245147"/>
            <a:ext cx="2154821"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7C326725-3D62-40FF-AF09-02D8B38E7E2D}"/>
              </a:ext>
            </a:extLst>
          </p:cNvPr>
          <p:cNvSpPr txBox="1"/>
          <p:nvPr/>
        </p:nvSpPr>
        <p:spPr>
          <a:xfrm>
            <a:off x="3359925" y="3065405"/>
            <a:ext cx="567784" cy="338554"/>
          </a:xfrm>
          <a:prstGeom prst="rect">
            <a:avLst/>
          </a:prstGeom>
          <a:noFill/>
        </p:spPr>
        <p:txBody>
          <a:bodyPr wrap="none" rtlCol="0">
            <a:spAutoFit/>
          </a:bodyPr>
          <a:lstStyle/>
          <a:p>
            <a:r>
              <a:rPr lang="en-US" sz="1600" dirty="0">
                <a:solidFill>
                  <a:srgbClr val="C00000"/>
                </a:solidFill>
              </a:rPr>
              <a:t>LRS</a:t>
            </a:r>
          </a:p>
        </p:txBody>
      </p:sp>
    </p:spTree>
    <p:extLst>
      <p:ext uri="{BB962C8B-B14F-4D97-AF65-F5344CB8AC3E}">
        <p14:creationId xmlns:p14="http://schemas.microsoft.com/office/powerpoint/2010/main" val="3315962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6E5B-E635-4302-A222-906BBBD60E42}"/>
              </a:ext>
            </a:extLst>
          </p:cNvPr>
          <p:cNvSpPr>
            <a:spLocks noGrp="1"/>
          </p:cNvSpPr>
          <p:nvPr>
            <p:ph type="title"/>
          </p:nvPr>
        </p:nvSpPr>
        <p:spPr>
          <a:xfrm>
            <a:off x="304800" y="230834"/>
            <a:ext cx="8534400" cy="569214"/>
          </a:xfrm>
        </p:spPr>
        <p:txBody>
          <a:bodyPr>
            <a:normAutofit fontScale="90000"/>
          </a:bodyPr>
          <a:lstStyle/>
          <a:p>
            <a:r>
              <a:rPr lang="en-US" sz="2700" dirty="0"/>
              <a:t>Increasing-Cost Industry</a:t>
            </a:r>
            <a:br>
              <a:rPr lang="en-US" dirty="0"/>
            </a:br>
            <a:r>
              <a:rPr lang="en-US" sz="1600" dirty="0"/>
              <a:t>External diseconomies of scale</a:t>
            </a:r>
          </a:p>
        </p:txBody>
      </p:sp>
      <p:grpSp>
        <p:nvGrpSpPr>
          <p:cNvPr id="13" name="Group 12">
            <a:extLst>
              <a:ext uri="{FF2B5EF4-FFF2-40B4-BE49-F238E27FC236}">
                <a16:creationId xmlns:a16="http://schemas.microsoft.com/office/drawing/2014/main" id="{4895F9F3-623D-4A9E-91DB-211D6805887C}"/>
              </a:ext>
            </a:extLst>
          </p:cNvPr>
          <p:cNvGrpSpPr/>
          <p:nvPr/>
        </p:nvGrpSpPr>
        <p:grpSpPr>
          <a:xfrm>
            <a:off x="990600" y="1962150"/>
            <a:ext cx="2209800" cy="2209800"/>
            <a:chOff x="990600" y="1962150"/>
            <a:chExt cx="2209800" cy="2209800"/>
          </a:xfrm>
        </p:grpSpPr>
        <p:cxnSp>
          <p:nvCxnSpPr>
            <p:cNvPr id="5" name="Straight Connector 4">
              <a:extLst>
                <a:ext uri="{FF2B5EF4-FFF2-40B4-BE49-F238E27FC236}">
                  <a16:creationId xmlns:a16="http://schemas.microsoft.com/office/drawing/2014/main" id="{3C457485-A581-4C6E-8CC1-F8CBD534966D}"/>
                </a:ext>
              </a:extLst>
            </p:cNvPr>
            <p:cNvCxnSpPr/>
            <p:nvPr/>
          </p:nvCxnSpPr>
          <p:spPr>
            <a:xfrm>
              <a:off x="990600" y="1962150"/>
              <a:ext cx="0" cy="2209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9D3B8C6-F46B-4FE3-974F-74CE5CD7CA5C}"/>
                </a:ext>
              </a:extLst>
            </p:cNvPr>
            <p:cNvCxnSpPr/>
            <p:nvPr/>
          </p:nvCxnSpPr>
          <p:spPr>
            <a:xfrm>
              <a:off x="990600" y="4171950"/>
              <a:ext cx="2209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Freeform: Shape 8">
            <a:extLst>
              <a:ext uri="{FF2B5EF4-FFF2-40B4-BE49-F238E27FC236}">
                <a16:creationId xmlns:a16="http://schemas.microsoft.com/office/drawing/2014/main" id="{A879C5CC-0B6F-4C8B-993E-AFAB0BBE5D69}"/>
              </a:ext>
            </a:extLst>
          </p:cNvPr>
          <p:cNvSpPr/>
          <p:nvPr/>
        </p:nvSpPr>
        <p:spPr>
          <a:xfrm>
            <a:off x="1284051" y="2081719"/>
            <a:ext cx="1867711" cy="1852147"/>
          </a:xfrm>
          <a:custGeom>
            <a:avLst/>
            <a:gdLst>
              <a:gd name="connsiteX0" fmla="*/ 0 w 1867711"/>
              <a:gd name="connsiteY0" fmla="*/ 0 h 1852147"/>
              <a:gd name="connsiteX1" fmla="*/ 552531 w 1867711"/>
              <a:gd name="connsiteY1" fmla="*/ 1077825 h 1852147"/>
              <a:gd name="connsiteX2" fmla="*/ 1867711 w 1867711"/>
              <a:gd name="connsiteY2" fmla="*/ 1852147 h 1852147"/>
              <a:gd name="connsiteX3" fmla="*/ 1867711 w 1867711"/>
              <a:gd name="connsiteY3" fmla="*/ 1852147 h 1852147"/>
            </a:gdLst>
            <a:ahLst/>
            <a:cxnLst>
              <a:cxn ang="0">
                <a:pos x="connsiteX0" y="connsiteY0"/>
              </a:cxn>
              <a:cxn ang="0">
                <a:pos x="connsiteX1" y="connsiteY1"/>
              </a:cxn>
              <a:cxn ang="0">
                <a:pos x="connsiteX2" y="connsiteY2"/>
              </a:cxn>
              <a:cxn ang="0">
                <a:pos x="connsiteX3" y="connsiteY3"/>
              </a:cxn>
            </a:cxnLst>
            <a:rect l="l" t="t" r="r" b="b"/>
            <a:pathLst>
              <a:path w="1867711" h="1852147">
                <a:moveTo>
                  <a:pt x="0" y="0"/>
                </a:moveTo>
                <a:cubicBezTo>
                  <a:pt x="120623" y="384567"/>
                  <a:pt x="241246" y="769134"/>
                  <a:pt x="552531" y="1077825"/>
                </a:cubicBezTo>
                <a:cubicBezTo>
                  <a:pt x="863816" y="1386516"/>
                  <a:pt x="1867711" y="1852147"/>
                  <a:pt x="1867711" y="1852147"/>
                </a:cubicBezTo>
                <a:lnTo>
                  <a:pt x="1867711" y="1852147"/>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992E4EE1-16EF-49E7-A9E4-3E6DDD6C9C27}"/>
              </a:ext>
            </a:extLst>
          </p:cNvPr>
          <p:cNvSpPr/>
          <p:nvPr/>
        </p:nvSpPr>
        <p:spPr>
          <a:xfrm>
            <a:off x="1276269" y="2155649"/>
            <a:ext cx="1645920" cy="1704286"/>
          </a:xfrm>
          <a:custGeom>
            <a:avLst/>
            <a:gdLst>
              <a:gd name="connsiteX0" fmla="*/ 0 w 1645920"/>
              <a:gd name="connsiteY0" fmla="*/ 1704286 h 1704286"/>
              <a:gd name="connsiteX1" fmla="*/ 852143 w 1645920"/>
              <a:gd name="connsiteY1" fmla="*/ 918291 h 1704286"/>
              <a:gd name="connsiteX2" fmla="*/ 1645920 w 1645920"/>
              <a:gd name="connsiteY2" fmla="*/ 0 h 1704286"/>
            </a:gdLst>
            <a:ahLst/>
            <a:cxnLst>
              <a:cxn ang="0">
                <a:pos x="connsiteX0" y="connsiteY0"/>
              </a:cxn>
              <a:cxn ang="0">
                <a:pos x="connsiteX1" y="connsiteY1"/>
              </a:cxn>
              <a:cxn ang="0">
                <a:pos x="connsiteX2" y="connsiteY2"/>
              </a:cxn>
            </a:cxnLst>
            <a:rect l="l" t="t" r="r" b="b"/>
            <a:pathLst>
              <a:path w="1645920" h="1704286">
                <a:moveTo>
                  <a:pt x="0" y="1704286"/>
                </a:moveTo>
                <a:cubicBezTo>
                  <a:pt x="288911" y="1453312"/>
                  <a:pt x="577823" y="1202339"/>
                  <a:pt x="852143" y="918291"/>
                </a:cubicBezTo>
                <a:cubicBezTo>
                  <a:pt x="1126463" y="634243"/>
                  <a:pt x="1386191" y="317121"/>
                  <a:pt x="1645920" y="0"/>
                </a:cubicBez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2ED6683-51DB-4D39-B01F-50431104D1F6}"/>
              </a:ext>
            </a:extLst>
          </p:cNvPr>
          <p:cNvCxnSpPr/>
          <p:nvPr/>
        </p:nvCxnSpPr>
        <p:spPr>
          <a:xfrm>
            <a:off x="1066800" y="3257550"/>
            <a:ext cx="6019800" cy="0"/>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BF38BC22-5EBC-4A04-A32C-B1D2B12920DB}"/>
              </a:ext>
            </a:extLst>
          </p:cNvPr>
          <p:cNvGrpSpPr/>
          <p:nvPr/>
        </p:nvGrpSpPr>
        <p:grpSpPr>
          <a:xfrm>
            <a:off x="3962399" y="1962150"/>
            <a:ext cx="3124197" cy="2209708"/>
            <a:chOff x="990600" y="1962150"/>
            <a:chExt cx="2209800" cy="2209800"/>
          </a:xfrm>
        </p:grpSpPr>
        <p:cxnSp>
          <p:nvCxnSpPr>
            <p:cNvPr id="15" name="Straight Connector 14">
              <a:extLst>
                <a:ext uri="{FF2B5EF4-FFF2-40B4-BE49-F238E27FC236}">
                  <a16:creationId xmlns:a16="http://schemas.microsoft.com/office/drawing/2014/main" id="{5F637529-72E7-4DE9-BDEB-227C6C8D8A38}"/>
                </a:ext>
              </a:extLst>
            </p:cNvPr>
            <p:cNvCxnSpPr/>
            <p:nvPr/>
          </p:nvCxnSpPr>
          <p:spPr>
            <a:xfrm>
              <a:off x="990600" y="1962150"/>
              <a:ext cx="0" cy="2209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C3FDD36-A908-4920-B76D-9C85852FCE68}"/>
                </a:ext>
              </a:extLst>
            </p:cNvPr>
            <p:cNvCxnSpPr/>
            <p:nvPr/>
          </p:nvCxnSpPr>
          <p:spPr>
            <a:xfrm>
              <a:off x="990600" y="4171950"/>
              <a:ext cx="2209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Freeform: Shape 17">
            <a:extLst>
              <a:ext uri="{FF2B5EF4-FFF2-40B4-BE49-F238E27FC236}">
                <a16:creationId xmlns:a16="http://schemas.microsoft.com/office/drawing/2014/main" id="{8DD2B356-EFB2-4FB3-9BE4-DE642054BC43}"/>
              </a:ext>
            </a:extLst>
          </p:cNvPr>
          <p:cNvSpPr/>
          <p:nvPr/>
        </p:nvSpPr>
        <p:spPr>
          <a:xfrm>
            <a:off x="4120637" y="2272381"/>
            <a:ext cx="3112851" cy="972819"/>
          </a:xfrm>
          <a:custGeom>
            <a:avLst/>
            <a:gdLst>
              <a:gd name="connsiteX0" fmla="*/ 0 w 3112851"/>
              <a:gd name="connsiteY0" fmla="*/ 35020 h 972819"/>
              <a:gd name="connsiteX1" fmla="*/ 1377436 w 3112851"/>
              <a:gd name="connsiteY1" fmla="*/ 972766 h 972819"/>
              <a:gd name="connsiteX2" fmla="*/ 3112851 w 3112851"/>
              <a:gd name="connsiteY2" fmla="*/ 0 h 972819"/>
              <a:gd name="connsiteX3" fmla="*/ 3112851 w 3112851"/>
              <a:gd name="connsiteY3" fmla="*/ 0 h 972819"/>
            </a:gdLst>
            <a:ahLst/>
            <a:cxnLst>
              <a:cxn ang="0">
                <a:pos x="connsiteX0" y="connsiteY0"/>
              </a:cxn>
              <a:cxn ang="0">
                <a:pos x="connsiteX1" y="connsiteY1"/>
              </a:cxn>
              <a:cxn ang="0">
                <a:pos x="connsiteX2" y="connsiteY2"/>
              </a:cxn>
              <a:cxn ang="0">
                <a:pos x="connsiteX3" y="connsiteY3"/>
              </a:cxn>
            </a:cxnLst>
            <a:rect l="l" t="t" r="r" b="b"/>
            <a:pathLst>
              <a:path w="3112851" h="972819">
                <a:moveTo>
                  <a:pt x="0" y="35020"/>
                </a:moveTo>
                <a:cubicBezTo>
                  <a:pt x="429314" y="506811"/>
                  <a:pt x="858628" y="978603"/>
                  <a:pt x="1377436" y="972766"/>
                </a:cubicBezTo>
                <a:cubicBezTo>
                  <a:pt x="1896244" y="966929"/>
                  <a:pt x="3112851" y="0"/>
                  <a:pt x="3112851" y="0"/>
                </a:cubicBezTo>
                <a:lnTo>
                  <a:pt x="3112851" y="0"/>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2A42EE1E-9420-4318-A44E-92B1D260E8D6}"/>
              </a:ext>
            </a:extLst>
          </p:cNvPr>
          <p:cNvSpPr txBox="1"/>
          <p:nvPr/>
        </p:nvSpPr>
        <p:spPr>
          <a:xfrm>
            <a:off x="1486149" y="1240662"/>
            <a:ext cx="1064715" cy="369332"/>
          </a:xfrm>
          <a:prstGeom prst="rect">
            <a:avLst/>
          </a:prstGeom>
          <a:noFill/>
        </p:spPr>
        <p:txBody>
          <a:bodyPr wrap="none" rtlCol="0">
            <a:spAutoFit/>
          </a:bodyPr>
          <a:lstStyle/>
          <a:p>
            <a:r>
              <a:rPr lang="en-US" dirty="0"/>
              <a:t>Industry</a:t>
            </a:r>
          </a:p>
        </p:txBody>
      </p:sp>
      <p:sp>
        <p:nvSpPr>
          <p:cNvPr id="23" name="TextBox 22">
            <a:extLst>
              <a:ext uri="{FF2B5EF4-FFF2-40B4-BE49-F238E27FC236}">
                <a16:creationId xmlns:a16="http://schemas.microsoft.com/office/drawing/2014/main" id="{492B0BA0-E46B-495C-8384-8C607BB33465}"/>
              </a:ext>
            </a:extLst>
          </p:cNvPr>
          <p:cNvSpPr txBox="1"/>
          <p:nvPr/>
        </p:nvSpPr>
        <p:spPr>
          <a:xfrm>
            <a:off x="4710135" y="1330640"/>
            <a:ext cx="2465740" cy="369332"/>
          </a:xfrm>
          <a:prstGeom prst="rect">
            <a:avLst/>
          </a:prstGeom>
          <a:noFill/>
        </p:spPr>
        <p:txBody>
          <a:bodyPr wrap="none" rtlCol="0">
            <a:spAutoFit/>
          </a:bodyPr>
          <a:lstStyle/>
          <a:p>
            <a:r>
              <a:rPr lang="en-US" dirty="0"/>
              <a:t>“Representative Firm”</a:t>
            </a:r>
          </a:p>
        </p:txBody>
      </p:sp>
      <p:sp>
        <p:nvSpPr>
          <p:cNvPr id="32" name="TextBox 31">
            <a:extLst>
              <a:ext uri="{FF2B5EF4-FFF2-40B4-BE49-F238E27FC236}">
                <a16:creationId xmlns:a16="http://schemas.microsoft.com/office/drawing/2014/main" id="{78C594B6-2B76-444C-A59E-3F93D37C41F6}"/>
              </a:ext>
            </a:extLst>
          </p:cNvPr>
          <p:cNvSpPr txBox="1"/>
          <p:nvPr/>
        </p:nvSpPr>
        <p:spPr>
          <a:xfrm>
            <a:off x="385060" y="1792872"/>
            <a:ext cx="646331" cy="338554"/>
          </a:xfrm>
          <a:prstGeom prst="rect">
            <a:avLst/>
          </a:prstGeom>
          <a:noFill/>
        </p:spPr>
        <p:txBody>
          <a:bodyPr wrap="none" rtlCol="0">
            <a:spAutoFit/>
          </a:bodyPr>
          <a:lstStyle/>
          <a:p>
            <a:r>
              <a:rPr lang="en-US" sz="1600" dirty="0"/>
              <a:t>Price</a:t>
            </a:r>
          </a:p>
        </p:txBody>
      </p:sp>
      <p:sp>
        <p:nvSpPr>
          <p:cNvPr id="33" name="TextBox 32">
            <a:extLst>
              <a:ext uri="{FF2B5EF4-FFF2-40B4-BE49-F238E27FC236}">
                <a16:creationId xmlns:a16="http://schemas.microsoft.com/office/drawing/2014/main" id="{E181A72C-E7B4-40E6-BF09-1F5B40EA7677}"/>
              </a:ext>
            </a:extLst>
          </p:cNvPr>
          <p:cNvSpPr txBox="1"/>
          <p:nvPr/>
        </p:nvSpPr>
        <p:spPr>
          <a:xfrm>
            <a:off x="2876667" y="4115879"/>
            <a:ext cx="984565" cy="338554"/>
          </a:xfrm>
          <a:prstGeom prst="rect">
            <a:avLst/>
          </a:prstGeom>
          <a:noFill/>
        </p:spPr>
        <p:txBody>
          <a:bodyPr wrap="none" rtlCol="0">
            <a:spAutoFit/>
          </a:bodyPr>
          <a:lstStyle/>
          <a:p>
            <a:r>
              <a:rPr lang="en-US" sz="1600" dirty="0"/>
              <a:t>Quantity</a:t>
            </a:r>
          </a:p>
        </p:txBody>
      </p:sp>
      <p:sp>
        <p:nvSpPr>
          <p:cNvPr id="34" name="TextBox 33">
            <a:extLst>
              <a:ext uri="{FF2B5EF4-FFF2-40B4-BE49-F238E27FC236}">
                <a16:creationId xmlns:a16="http://schemas.microsoft.com/office/drawing/2014/main" id="{CDFE511F-D084-4981-BF93-729FBF13E8E8}"/>
              </a:ext>
            </a:extLst>
          </p:cNvPr>
          <p:cNvSpPr txBox="1"/>
          <p:nvPr/>
        </p:nvSpPr>
        <p:spPr>
          <a:xfrm>
            <a:off x="3671936" y="1831058"/>
            <a:ext cx="325730" cy="369332"/>
          </a:xfrm>
          <a:prstGeom prst="rect">
            <a:avLst/>
          </a:prstGeom>
          <a:noFill/>
        </p:spPr>
        <p:txBody>
          <a:bodyPr wrap="none" rtlCol="0">
            <a:spAutoFit/>
          </a:bodyPr>
          <a:lstStyle/>
          <a:p>
            <a:r>
              <a:rPr lang="en-US" dirty="0"/>
              <a:t>$</a:t>
            </a:r>
          </a:p>
        </p:txBody>
      </p:sp>
      <p:sp>
        <p:nvSpPr>
          <p:cNvPr id="36" name="TextBox 35">
            <a:extLst>
              <a:ext uri="{FF2B5EF4-FFF2-40B4-BE49-F238E27FC236}">
                <a16:creationId xmlns:a16="http://schemas.microsoft.com/office/drawing/2014/main" id="{C93AE87F-EEB2-4BBC-820D-56C7175FFD90}"/>
              </a:ext>
            </a:extLst>
          </p:cNvPr>
          <p:cNvSpPr txBox="1"/>
          <p:nvPr/>
        </p:nvSpPr>
        <p:spPr>
          <a:xfrm>
            <a:off x="7010400" y="4115879"/>
            <a:ext cx="984565" cy="338554"/>
          </a:xfrm>
          <a:prstGeom prst="rect">
            <a:avLst/>
          </a:prstGeom>
          <a:noFill/>
        </p:spPr>
        <p:txBody>
          <a:bodyPr wrap="none" rtlCol="0">
            <a:spAutoFit/>
          </a:bodyPr>
          <a:lstStyle/>
          <a:p>
            <a:r>
              <a:rPr lang="en-US" sz="1600" dirty="0"/>
              <a:t>Quantity</a:t>
            </a:r>
          </a:p>
        </p:txBody>
      </p:sp>
      <p:cxnSp>
        <p:nvCxnSpPr>
          <p:cNvPr id="38" name="Straight Connector 37">
            <a:extLst>
              <a:ext uri="{FF2B5EF4-FFF2-40B4-BE49-F238E27FC236}">
                <a16:creationId xmlns:a16="http://schemas.microsoft.com/office/drawing/2014/main" id="{F813DF40-89B0-4B03-88A1-B91491F79E70}"/>
              </a:ext>
            </a:extLst>
          </p:cNvPr>
          <p:cNvCxnSpPr/>
          <p:nvPr/>
        </p:nvCxnSpPr>
        <p:spPr>
          <a:xfrm>
            <a:off x="1981200" y="3257550"/>
            <a:ext cx="0" cy="914308"/>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AF43CA3-FC68-43E7-B677-6A1361D8BA36}"/>
              </a:ext>
            </a:extLst>
          </p:cNvPr>
          <p:cNvSpPr txBox="1"/>
          <p:nvPr/>
        </p:nvSpPr>
        <p:spPr>
          <a:xfrm>
            <a:off x="697590" y="3134843"/>
            <a:ext cx="369012" cy="338554"/>
          </a:xfrm>
          <a:prstGeom prst="rect">
            <a:avLst/>
          </a:prstGeom>
          <a:noFill/>
        </p:spPr>
        <p:txBody>
          <a:bodyPr wrap="none" rtlCol="0">
            <a:spAutoFit/>
          </a:bodyPr>
          <a:lstStyle/>
          <a:p>
            <a:r>
              <a:rPr lang="en-US" sz="1600" dirty="0"/>
              <a:t>P</a:t>
            </a:r>
            <a:r>
              <a:rPr lang="en-US" sz="1600" baseline="-25000" dirty="0"/>
              <a:t>1</a:t>
            </a:r>
          </a:p>
        </p:txBody>
      </p:sp>
      <p:sp>
        <p:nvSpPr>
          <p:cNvPr id="40" name="TextBox 39">
            <a:extLst>
              <a:ext uri="{FF2B5EF4-FFF2-40B4-BE49-F238E27FC236}">
                <a16:creationId xmlns:a16="http://schemas.microsoft.com/office/drawing/2014/main" id="{A928610E-0E0F-440C-BBA0-279EC2FE4824}"/>
              </a:ext>
            </a:extLst>
          </p:cNvPr>
          <p:cNvSpPr txBox="1"/>
          <p:nvPr/>
        </p:nvSpPr>
        <p:spPr>
          <a:xfrm>
            <a:off x="1784947" y="4121034"/>
            <a:ext cx="396262" cy="338554"/>
          </a:xfrm>
          <a:prstGeom prst="rect">
            <a:avLst/>
          </a:prstGeom>
          <a:noFill/>
        </p:spPr>
        <p:txBody>
          <a:bodyPr wrap="none" rtlCol="0">
            <a:spAutoFit/>
          </a:bodyPr>
          <a:lstStyle/>
          <a:p>
            <a:r>
              <a:rPr lang="en-US" sz="1600" dirty="0"/>
              <a:t>Q</a:t>
            </a:r>
            <a:r>
              <a:rPr lang="en-US" sz="1600" baseline="-25000" dirty="0"/>
              <a:t>1</a:t>
            </a:r>
          </a:p>
        </p:txBody>
      </p:sp>
      <p:sp>
        <p:nvSpPr>
          <p:cNvPr id="3" name="Freeform: Shape 2">
            <a:extLst>
              <a:ext uri="{FF2B5EF4-FFF2-40B4-BE49-F238E27FC236}">
                <a16:creationId xmlns:a16="http://schemas.microsoft.com/office/drawing/2014/main" id="{9123EFA5-035C-46A6-B87D-BE7D65FF40D1}"/>
              </a:ext>
            </a:extLst>
          </p:cNvPr>
          <p:cNvSpPr/>
          <p:nvPr/>
        </p:nvSpPr>
        <p:spPr>
          <a:xfrm>
            <a:off x="1676404" y="1951290"/>
            <a:ext cx="1771351" cy="1707163"/>
          </a:xfrm>
          <a:custGeom>
            <a:avLst/>
            <a:gdLst>
              <a:gd name="connsiteX0" fmla="*/ 0 w 1867711"/>
              <a:gd name="connsiteY0" fmla="*/ 0 h 1852147"/>
              <a:gd name="connsiteX1" fmla="*/ 552531 w 1867711"/>
              <a:gd name="connsiteY1" fmla="*/ 1077825 h 1852147"/>
              <a:gd name="connsiteX2" fmla="*/ 1867711 w 1867711"/>
              <a:gd name="connsiteY2" fmla="*/ 1852147 h 1852147"/>
              <a:gd name="connsiteX3" fmla="*/ 1867711 w 1867711"/>
              <a:gd name="connsiteY3" fmla="*/ 1852147 h 1852147"/>
            </a:gdLst>
            <a:ahLst/>
            <a:cxnLst>
              <a:cxn ang="0">
                <a:pos x="connsiteX0" y="connsiteY0"/>
              </a:cxn>
              <a:cxn ang="0">
                <a:pos x="connsiteX1" y="connsiteY1"/>
              </a:cxn>
              <a:cxn ang="0">
                <a:pos x="connsiteX2" y="connsiteY2"/>
              </a:cxn>
              <a:cxn ang="0">
                <a:pos x="connsiteX3" y="connsiteY3"/>
              </a:cxn>
            </a:cxnLst>
            <a:rect l="l" t="t" r="r" b="b"/>
            <a:pathLst>
              <a:path w="1867711" h="1852147">
                <a:moveTo>
                  <a:pt x="0" y="0"/>
                </a:moveTo>
                <a:cubicBezTo>
                  <a:pt x="120623" y="384567"/>
                  <a:pt x="241246" y="769134"/>
                  <a:pt x="552531" y="1077825"/>
                </a:cubicBezTo>
                <a:cubicBezTo>
                  <a:pt x="863816" y="1386516"/>
                  <a:pt x="1867711" y="1852147"/>
                  <a:pt x="1867711" y="1852147"/>
                </a:cubicBezTo>
                <a:lnTo>
                  <a:pt x="1867711" y="1852147"/>
                </a:ln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C784E30-9E7E-4D24-B6DC-880094099B24}"/>
              </a:ext>
            </a:extLst>
          </p:cNvPr>
          <p:cNvSpPr txBox="1"/>
          <p:nvPr/>
        </p:nvSpPr>
        <p:spPr>
          <a:xfrm>
            <a:off x="3090504" y="3774583"/>
            <a:ext cx="423514" cy="369332"/>
          </a:xfrm>
          <a:prstGeom prst="rect">
            <a:avLst/>
          </a:prstGeom>
          <a:noFill/>
        </p:spPr>
        <p:txBody>
          <a:bodyPr wrap="none" rtlCol="0">
            <a:spAutoFit/>
          </a:bodyPr>
          <a:lstStyle/>
          <a:p>
            <a:r>
              <a:rPr lang="en-US" dirty="0"/>
              <a:t>D</a:t>
            </a:r>
            <a:r>
              <a:rPr lang="en-US" baseline="-25000" dirty="0"/>
              <a:t>1</a:t>
            </a:r>
          </a:p>
        </p:txBody>
      </p:sp>
      <p:sp>
        <p:nvSpPr>
          <p:cNvPr id="6" name="TextBox 5">
            <a:extLst>
              <a:ext uri="{FF2B5EF4-FFF2-40B4-BE49-F238E27FC236}">
                <a16:creationId xmlns:a16="http://schemas.microsoft.com/office/drawing/2014/main" id="{8255AFFC-71E9-4605-9004-D1D41D7EF059}"/>
              </a:ext>
            </a:extLst>
          </p:cNvPr>
          <p:cNvSpPr txBox="1"/>
          <p:nvPr/>
        </p:nvSpPr>
        <p:spPr>
          <a:xfrm>
            <a:off x="3360543" y="3464065"/>
            <a:ext cx="444352" cy="369332"/>
          </a:xfrm>
          <a:prstGeom prst="rect">
            <a:avLst/>
          </a:prstGeom>
          <a:noFill/>
        </p:spPr>
        <p:txBody>
          <a:bodyPr wrap="none" rtlCol="0">
            <a:spAutoFit/>
          </a:bodyPr>
          <a:lstStyle/>
          <a:p>
            <a:r>
              <a:rPr lang="en-US" dirty="0"/>
              <a:t>D</a:t>
            </a:r>
            <a:r>
              <a:rPr lang="en-US" baseline="-25000" dirty="0"/>
              <a:t>2</a:t>
            </a:r>
          </a:p>
        </p:txBody>
      </p:sp>
      <p:cxnSp>
        <p:nvCxnSpPr>
          <p:cNvPr id="11" name="Straight Connector 10">
            <a:extLst>
              <a:ext uri="{FF2B5EF4-FFF2-40B4-BE49-F238E27FC236}">
                <a16:creationId xmlns:a16="http://schemas.microsoft.com/office/drawing/2014/main" id="{108E5D17-BC97-4B5B-A639-FC833B46B195}"/>
              </a:ext>
            </a:extLst>
          </p:cNvPr>
          <p:cNvCxnSpPr/>
          <p:nvPr/>
        </p:nvCxnSpPr>
        <p:spPr>
          <a:xfrm>
            <a:off x="1006752" y="2952750"/>
            <a:ext cx="6079844"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9CA136E-0CF1-4F78-AB89-E157BAAA2619}"/>
              </a:ext>
            </a:extLst>
          </p:cNvPr>
          <p:cNvSpPr txBox="1"/>
          <p:nvPr/>
        </p:nvSpPr>
        <p:spPr>
          <a:xfrm>
            <a:off x="650743" y="2687586"/>
            <a:ext cx="386644" cy="338554"/>
          </a:xfrm>
          <a:prstGeom prst="rect">
            <a:avLst/>
          </a:prstGeom>
          <a:noFill/>
        </p:spPr>
        <p:txBody>
          <a:bodyPr wrap="none" rtlCol="0">
            <a:spAutoFit/>
          </a:bodyPr>
          <a:lstStyle/>
          <a:p>
            <a:r>
              <a:rPr lang="en-US" sz="1600" dirty="0"/>
              <a:t>P</a:t>
            </a:r>
            <a:r>
              <a:rPr lang="en-US" sz="1600" baseline="-25000" dirty="0"/>
              <a:t>2</a:t>
            </a:r>
          </a:p>
        </p:txBody>
      </p:sp>
      <p:sp>
        <p:nvSpPr>
          <p:cNvPr id="54" name="TextBox 53">
            <a:extLst>
              <a:ext uri="{FF2B5EF4-FFF2-40B4-BE49-F238E27FC236}">
                <a16:creationId xmlns:a16="http://schemas.microsoft.com/office/drawing/2014/main" id="{2788F7F9-7711-4599-84E1-654C4F616837}"/>
              </a:ext>
            </a:extLst>
          </p:cNvPr>
          <p:cNvSpPr txBox="1"/>
          <p:nvPr/>
        </p:nvSpPr>
        <p:spPr>
          <a:xfrm>
            <a:off x="2755385" y="1854409"/>
            <a:ext cx="380232" cy="369332"/>
          </a:xfrm>
          <a:prstGeom prst="rect">
            <a:avLst/>
          </a:prstGeom>
          <a:noFill/>
        </p:spPr>
        <p:txBody>
          <a:bodyPr wrap="none" rtlCol="0">
            <a:spAutoFit/>
          </a:bodyPr>
          <a:lstStyle/>
          <a:p>
            <a:r>
              <a:rPr lang="en-US" dirty="0"/>
              <a:t>S</a:t>
            </a:r>
            <a:r>
              <a:rPr lang="en-US" baseline="-25000" dirty="0"/>
              <a:t>1</a:t>
            </a:r>
          </a:p>
        </p:txBody>
      </p:sp>
      <p:cxnSp>
        <p:nvCxnSpPr>
          <p:cNvPr id="56" name="Straight Connector 55">
            <a:extLst>
              <a:ext uri="{FF2B5EF4-FFF2-40B4-BE49-F238E27FC236}">
                <a16:creationId xmlns:a16="http://schemas.microsoft.com/office/drawing/2014/main" id="{EA5C1349-3517-4BAD-B2D5-22F420C96680}"/>
              </a:ext>
            </a:extLst>
          </p:cNvPr>
          <p:cNvCxnSpPr>
            <a:cxnSpLocks/>
          </p:cNvCxnSpPr>
          <p:nvPr/>
        </p:nvCxnSpPr>
        <p:spPr>
          <a:xfrm>
            <a:off x="2217729" y="2945812"/>
            <a:ext cx="17477" cy="121152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BEC51C38-AFF0-4DCB-BAF2-2938973DEBD3}"/>
              </a:ext>
            </a:extLst>
          </p:cNvPr>
          <p:cNvSpPr txBox="1"/>
          <p:nvPr/>
        </p:nvSpPr>
        <p:spPr>
          <a:xfrm>
            <a:off x="2067235" y="4111377"/>
            <a:ext cx="413896" cy="338554"/>
          </a:xfrm>
          <a:prstGeom prst="rect">
            <a:avLst/>
          </a:prstGeom>
          <a:noFill/>
        </p:spPr>
        <p:txBody>
          <a:bodyPr wrap="none" rtlCol="0">
            <a:spAutoFit/>
          </a:bodyPr>
          <a:lstStyle/>
          <a:p>
            <a:r>
              <a:rPr lang="en-US" sz="1600" dirty="0"/>
              <a:t>Q</a:t>
            </a:r>
            <a:r>
              <a:rPr lang="en-US" sz="1600" baseline="-25000" dirty="0"/>
              <a:t>2</a:t>
            </a:r>
          </a:p>
        </p:txBody>
      </p:sp>
      <p:sp>
        <p:nvSpPr>
          <p:cNvPr id="8" name="Freeform: Shape 7">
            <a:extLst>
              <a:ext uri="{FF2B5EF4-FFF2-40B4-BE49-F238E27FC236}">
                <a16:creationId xmlns:a16="http://schemas.microsoft.com/office/drawing/2014/main" id="{5A743026-B1EF-4E85-AC55-6400E2C07352}"/>
              </a:ext>
            </a:extLst>
          </p:cNvPr>
          <p:cNvSpPr/>
          <p:nvPr/>
        </p:nvSpPr>
        <p:spPr>
          <a:xfrm>
            <a:off x="1618512" y="2125234"/>
            <a:ext cx="1645920" cy="1704286"/>
          </a:xfrm>
          <a:custGeom>
            <a:avLst/>
            <a:gdLst>
              <a:gd name="connsiteX0" fmla="*/ 0 w 1645920"/>
              <a:gd name="connsiteY0" fmla="*/ 1704286 h 1704286"/>
              <a:gd name="connsiteX1" fmla="*/ 852143 w 1645920"/>
              <a:gd name="connsiteY1" fmla="*/ 918291 h 1704286"/>
              <a:gd name="connsiteX2" fmla="*/ 1645920 w 1645920"/>
              <a:gd name="connsiteY2" fmla="*/ 0 h 1704286"/>
            </a:gdLst>
            <a:ahLst/>
            <a:cxnLst>
              <a:cxn ang="0">
                <a:pos x="connsiteX0" y="connsiteY0"/>
              </a:cxn>
              <a:cxn ang="0">
                <a:pos x="connsiteX1" y="connsiteY1"/>
              </a:cxn>
              <a:cxn ang="0">
                <a:pos x="connsiteX2" y="connsiteY2"/>
              </a:cxn>
            </a:cxnLst>
            <a:rect l="l" t="t" r="r" b="b"/>
            <a:pathLst>
              <a:path w="1645920" h="1704286">
                <a:moveTo>
                  <a:pt x="0" y="1704286"/>
                </a:moveTo>
                <a:cubicBezTo>
                  <a:pt x="288911" y="1453312"/>
                  <a:pt x="577823" y="1202339"/>
                  <a:pt x="852143" y="918291"/>
                </a:cubicBezTo>
                <a:cubicBezTo>
                  <a:pt x="1126463" y="634243"/>
                  <a:pt x="1386191" y="317121"/>
                  <a:pt x="1645920" y="0"/>
                </a:cubicBezTo>
              </a:path>
            </a:pathLst>
          </a:cu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Connector 19">
            <a:extLst>
              <a:ext uri="{FF2B5EF4-FFF2-40B4-BE49-F238E27FC236}">
                <a16:creationId xmlns:a16="http://schemas.microsoft.com/office/drawing/2014/main" id="{F43B7E40-B3EF-49BD-ADB4-D88FCAF3EA9A}"/>
              </a:ext>
            </a:extLst>
          </p:cNvPr>
          <p:cNvCxnSpPr>
            <a:cxnSpLocks/>
          </p:cNvCxnSpPr>
          <p:nvPr/>
        </p:nvCxnSpPr>
        <p:spPr>
          <a:xfrm>
            <a:off x="2413505" y="3106866"/>
            <a:ext cx="26137" cy="1034669"/>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0967EE3-7122-4E81-930F-13EF3CE4A8CE}"/>
              </a:ext>
            </a:extLst>
          </p:cNvPr>
          <p:cNvSpPr txBox="1"/>
          <p:nvPr/>
        </p:nvSpPr>
        <p:spPr>
          <a:xfrm>
            <a:off x="3168413" y="1858557"/>
            <a:ext cx="401072" cy="369332"/>
          </a:xfrm>
          <a:prstGeom prst="rect">
            <a:avLst/>
          </a:prstGeom>
          <a:noFill/>
        </p:spPr>
        <p:txBody>
          <a:bodyPr wrap="none" rtlCol="0">
            <a:spAutoFit/>
          </a:bodyPr>
          <a:lstStyle/>
          <a:p>
            <a:r>
              <a:rPr lang="en-US" dirty="0"/>
              <a:t>S</a:t>
            </a:r>
            <a:r>
              <a:rPr lang="en-US" baseline="-25000" dirty="0"/>
              <a:t>2</a:t>
            </a:r>
          </a:p>
        </p:txBody>
      </p:sp>
      <p:sp>
        <p:nvSpPr>
          <p:cNvPr id="25" name="TextBox 24">
            <a:extLst>
              <a:ext uri="{FF2B5EF4-FFF2-40B4-BE49-F238E27FC236}">
                <a16:creationId xmlns:a16="http://schemas.microsoft.com/office/drawing/2014/main" id="{1E5380F1-8E2E-4144-8723-8FD5638F2D9E}"/>
              </a:ext>
            </a:extLst>
          </p:cNvPr>
          <p:cNvSpPr txBox="1"/>
          <p:nvPr/>
        </p:nvSpPr>
        <p:spPr>
          <a:xfrm>
            <a:off x="2345094" y="4107810"/>
            <a:ext cx="413896" cy="338554"/>
          </a:xfrm>
          <a:prstGeom prst="rect">
            <a:avLst/>
          </a:prstGeom>
          <a:noFill/>
        </p:spPr>
        <p:txBody>
          <a:bodyPr wrap="none" rtlCol="0">
            <a:spAutoFit/>
          </a:bodyPr>
          <a:lstStyle/>
          <a:p>
            <a:r>
              <a:rPr lang="en-US" sz="1600" dirty="0"/>
              <a:t>Q</a:t>
            </a:r>
            <a:r>
              <a:rPr lang="en-US" sz="1600" baseline="-25000" dirty="0"/>
              <a:t>3</a:t>
            </a:r>
          </a:p>
        </p:txBody>
      </p:sp>
      <p:sp>
        <p:nvSpPr>
          <p:cNvPr id="28" name="TextBox 27">
            <a:extLst>
              <a:ext uri="{FF2B5EF4-FFF2-40B4-BE49-F238E27FC236}">
                <a16:creationId xmlns:a16="http://schemas.microsoft.com/office/drawing/2014/main" id="{7C326725-3D62-40FF-AF09-02D8B38E7E2D}"/>
              </a:ext>
            </a:extLst>
          </p:cNvPr>
          <p:cNvSpPr txBox="1"/>
          <p:nvPr/>
        </p:nvSpPr>
        <p:spPr>
          <a:xfrm>
            <a:off x="3370015" y="2565756"/>
            <a:ext cx="567784" cy="338554"/>
          </a:xfrm>
          <a:prstGeom prst="rect">
            <a:avLst/>
          </a:prstGeom>
          <a:noFill/>
        </p:spPr>
        <p:txBody>
          <a:bodyPr wrap="none" rtlCol="0">
            <a:spAutoFit/>
          </a:bodyPr>
          <a:lstStyle/>
          <a:p>
            <a:r>
              <a:rPr lang="en-US" sz="1600" dirty="0">
                <a:solidFill>
                  <a:srgbClr val="C00000"/>
                </a:solidFill>
              </a:rPr>
              <a:t>LRS</a:t>
            </a:r>
          </a:p>
        </p:txBody>
      </p:sp>
      <p:sp>
        <p:nvSpPr>
          <p:cNvPr id="19" name="Freeform: Shape 18">
            <a:extLst>
              <a:ext uri="{FF2B5EF4-FFF2-40B4-BE49-F238E27FC236}">
                <a16:creationId xmlns:a16="http://schemas.microsoft.com/office/drawing/2014/main" id="{99DC1B72-6E22-4380-AFE1-84245CF22F32}"/>
              </a:ext>
            </a:extLst>
          </p:cNvPr>
          <p:cNvSpPr/>
          <p:nvPr/>
        </p:nvSpPr>
        <p:spPr>
          <a:xfrm>
            <a:off x="4104221" y="2119928"/>
            <a:ext cx="3112851" cy="972819"/>
          </a:xfrm>
          <a:custGeom>
            <a:avLst/>
            <a:gdLst>
              <a:gd name="connsiteX0" fmla="*/ 0 w 3112851"/>
              <a:gd name="connsiteY0" fmla="*/ 35020 h 972819"/>
              <a:gd name="connsiteX1" fmla="*/ 1377436 w 3112851"/>
              <a:gd name="connsiteY1" fmla="*/ 972766 h 972819"/>
              <a:gd name="connsiteX2" fmla="*/ 3112851 w 3112851"/>
              <a:gd name="connsiteY2" fmla="*/ 0 h 972819"/>
              <a:gd name="connsiteX3" fmla="*/ 3112851 w 3112851"/>
              <a:gd name="connsiteY3" fmla="*/ 0 h 972819"/>
            </a:gdLst>
            <a:ahLst/>
            <a:cxnLst>
              <a:cxn ang="0">
                <a:pos x="connsiteX0" y="connsiteY0"/>
              </a:cxn>
              <a:cxn ang="0">
                <a:pos x="connsiteX1" y="connsiteY1"/>
              </a:cxn>
              <a:cxn ang="0">
                <a:pos x="connsiteX2" y="connsiteY2"/>
              </a:cxn>
              <a:cxn ang="0">
                <a:pos x="connsiteX3" y="connsiteY3"/>
              </a:cxn>
            </a:cxnLst>
            <a:rect l="l" t="t" r="r" b="b"/>
            <a:pathLst>
              <a:path w="3112851" h="972819">
                <a:moveTo>
                  <a:pt x="0" y="35020"/>
                </a:moveTo>
                <a:cubicBezTo>
                  <a:pt x="429314" y="506811"/>
                  <a:pt x="858628" y="978603"/>
                  <a:pt x="1377436" y="972766"/>
                </a:cubicBezTo>
                <a:cubicBezTo>
                  <a:pt x="1896244" y="966929"/>
                  <a:pt x="3112851" y="0"/>
                  <a:pt x="3112851" y="0"/>
                </a:cubicBezTo>
                <a:lnTo>
                  <a:pt x="3112851" y="0"/>
                </a:lnTo>
              </a:path>
            </a:pathLst>
          </a:custGeom>
          <a:noFill/>
          <a:ln w="19050">
            <a:solidFill>
              <a:schemeClr val="accent3">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D1886211-3456-4DAF-9CAB-E20237AD7B09}"/>
              </a:ext>
            </a:extLst>
          </p:cNvPr>
          <p:cNvSpPr txBox="1"/>
          <p:nvPr/>
        </p:nvSpPr>
        <p:spPr>
          <a:xfrm>
            <a:off x="7162800" y="2200740"/>
            <a:ext cx="809837" cy="338554"/>
          </a:xfrm>
          <a:prstGeom prst="rect">
            <a:avLst/>
          </a:prstGeom>
          <a:noFill/>
        </p:spPr>
        <p:txBody>
          <a:bodyPr wrap="none" rtlCol="0">
            <a:spAutoFit/>
          </a:bodyPr>
          <a:lstStyle/>
          <a:p>
            <a:r>
              <a:rPr lang="en-US" sz="1600" dirty="0"/>
              <a:t>LRAC</a:t>
            </a:r>
            <a:r>
              <a:rPr lang="en-US" sz="1600" baseline="-25000" dirty="0"/>
              <a:t>1</a:t>
            </a:r>
          </a:p>
        </p:txBody>
      </p:sp>
      <p:sp>
        <p:nvSpPr>
          <p:cNvPr id="29" name="TextBox 28">
            <a:extLst>
              <a:ext uri="{FF2B5EF4-FFF2-40B4-BE49-F238E27FC236}">
                <a16:creationId xmlns:a16="http://schemas.microsoft.com/office/drawing/2014/main" id="{F339B78E-4B80-4FFD-B431-FF76AF9DE7D0}"/>
              </a:ext>
            </a:extLst>
          </p:cNvPr>
          <p:cNvSpPr txBox="1"/>
          <p:nvPr/>
        </p:nvSpPr>
        <p:spPr>
          <a:xfrm>
            <a:off x="7132320" y="1849836"/>
            <a:ext cx="809837" cy="338554"/>
          </a:xfrm>
          <a:prstGeom prst="rect">
            <a:avLst/>
          </a:prstGeom>
          <a:noFill/>
        </p:spPr>
        <p:txBody>
          <a:bodyPr wrap="none" rtlCol="0">
            <a:spAutoFit/>
          </a:bodyPr>
          <a:lstStyle/>
          <a:p>
            <a:r>
              <a:rPr lang="en-US" sz="1600" dirty="0">
                <a:solidFill>
                  <a:srgbClr val="4EA5D8"/>
                </a:solidFill>
              </a:rPr>
              <a:t>LRAC</a:t>
            </a:r>
            <a:r>
              <a:rPr lang="en-US" sz="1600" baseline="-25000" dirty="0">
                <a:solidFill>
                  <a:srgbClr val="4EA5D8"/>
                </a:solidFill>
              </a:rPr>
              <a:t>2</a:t>
            </a:r>
          </a:p>
        </p:txBody>
      </p:sp>
      <p:cxnSp>
        <p:nvCxnSpPr>
          <p:cNvPr id="31" name="Straight Connector 30">
            <a:extLst>
              <a:ext uri="{FF2B5EF4-FFF2-40B4-BE49-F238E27FC236}">
                <a16:creationId xmlns:a16="http://schemas.microsoft.com/office/drawing/2014/main" id="{35FB5096-F718-4307-9431-39B62DFD0AFB}"/>
              </a:ext>
            </a:extLst>
          </p:cNvPr>
          <p:cNvCxnSpPr/>
          <p:nvPr/>
        </p:nvCxnSpPr>
        <p:spPr>
          <a:xfrm>
            <a:off x="609600" y="3092747"/>
            <a:ext cx="6476996"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2BC58914-608B-4BAC-B75A-07FB78530A1E}"/>
              </a:ext>
            </a:extLst>
          </p:cNvPr>
          <p:cNvSpPr txBox="1"/>
          <p:nvPr/>
        </p:nvSpPr>
        <p:spPr>
          <a:xfrm>
            <a:off x="319266" y="2896128"/>
            <a:ext cx="385042" cy="338554"/>
          </a:xfrm>
          <a:prstGeom prst="rect">
            <a:avLst/>
          </a:prstGeom>
          <a:noFill/>
        </p:spPr>
        <p:txBody>
          <a:bodyPr wrap="none" rtlCol="0">
            <a:spAutoFit/>
          </a:bodyPr>
          <a:lstStyle/>
          <a:p>
            <a:r>
              <a:rPr lang="en-US" sz="1600" dirty="0"/>
              <a:t>P</a:t>
            </a:r>
            <a:r>
              <a:rPr lang="en-US" sz="1600" baseline="-25000" dirty="0"/>
              <a:t>3</a:t>
            </a:r>
          </a:p>
        </p:txBody>
      </p:sp>
      <p:sp>
        <p:nvSpPr>
          <p:cNvPr id="45" name="Freeform: Shape 44">
            <a:extLst>
              <a:ext uri="{FF2B5EF4-FFF2-40B4-BE49-F238E27FC236}">
                <a16:creationId xmlns:a16="http://schemas.microsoft.com/office/drawing/2014/main" id="{BAD85A44-B773-404F-B515-F13822689C8A}"/>
              </a:ext>
            </a:extLst>
          </p:cNvPr>
          <p:cNvSpPr/>
          <p:nvPr/>
        </p:nvSpPr>
        <p:spPr>
          <a:xfrm>
            <a:off x="1226820" y="2769870"/>
            <a:ext cx="2217420" cy="685800"/>
          </a:xfrm>
          <a:custGeom>
            <a:avLst/>
            <a:gdLst>
              <a:gd name="connsiteX0" fmla="*/ 0 w 2217420"/>
              <a:gd name="connsiteY0" fmla="*/ 685800 h 685800"/>
              <a:gd name="connsiteX1" fmla="*/ 739140 w 2217420"/>
              <a:gd name="connsiteY1" fmla="*/ 487680 h 685800"/>
              <a:gd name="connsiteX2" fmla="*/ 1211580 w 2217420"/>
              <a:gd name="connsiteY2" fmla="*/ 331470 h 685800"/>
              <a:gd name="connsiteX3" fmla="*/ 2217420 w 2217420"/>
              <a:gd name="connsiteY3" fmla="*/ 0 h 685800"/>
              <a:gd name="connsiteX4" fmla="*/ 2217420 w 2217420"/>
              <a:gd name="connsiteY4" fmla="*/ 0 h 685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7420" h="685800">
                <a:moveTo>
                  <a:pt x="0" y="685800"/>
                </a:moveTo>
                <a:lnTo>
                  <a:pt x="739140" y="487680"/>
                </a:lnTo>
                <a:cubicBezTo>
                  <a:pt x="941070" y="428625"/>
                  <a:pt x="1211580" y="331470"/>
                  <a:pt x="1211580" y="331470"/>
                </a:cubicBezTo>
                <a:lnTo>
                  <a:pt x="2217420" y="0"/>
                </a:lnTo>
                <a:lnTo>
                  <a:pt x="2217420" y="0"/>
                </a:lnTo>
              </a:path>
            </a:pathLst>
          </a:custGeom>
          <a:noFill/>
          <a:ln w="25400">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950638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rl Marx 1">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Karl Marx 1</Template>
  <TotalTime>6876</TotalTime>
  <Words>1647</Words>
  <Application>Microsoft Office PowerPoint</Application>
  <PresentationFormat>On-screen Show (16:9)</PresentationFormat>
  <Paragraphs>129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Georgia</vt:lpstr>
      <vt:lpstr>Wingdings</vt:lpstr>
      <vt:lpstr>Wingdings 2</vt:lpstr>
      <vt:lpstr>Karl Marx 1</vt:lpstr>
      <vt:lpstr>Alfred Marshall</vt:lpstr>
      <vt:lpstr> Time in Marshall’s Analysis</vt:lpstr>
      <vt:lpstr> Time in Marshall’s Analysis</vt:lpstr>
      <vt:lpstr>Internal and External Economies of Scale</vt:lpstr>
      <vt:lpstr>Market Equilibrium – Short and Long Run</vt:lpstr>
      <vt:lpstr>Initial Long-Run Equilibrium</vt:lpstr>
      <vt:lpstr>Increase in Demand Causes LR Disequilibrium</vt:lpstr>
      <vt:lpstr>Constant-Cost Industry No external economies or diseconomies of scale</vt:lpstr>
      <vt:lpstr>Increasing-Cost Industry External diseconomies of scale</vt:lpstr>
      <vt:lpstr>Decreasing-Cost Industry External Economies of Scale</vt:lpstr>
      <vt:lpstr>REPEAT: Market Equilibrium – Short and Long Run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Karl Marx</dc:title>
  <dc:creator>Steve</dc:creator>
  <cp:lastModifiedBy>Steve Gardner</cp:lastModifiedBy>
  <cp:revision>184</cp:revision>
  <dcterms:created xsi:type="dcterms:W3CDTF">2019-10-17T06:37:10Z</dcterms:created>
  <dcterms:modified xsi:type="dcterms:W3CDTF">2020-11-16T18:04:45Z</dcterms:modified>
</cp:coreProperties>
</file>