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6" r:id="rId28"/>
    <p:sldId id="283" r:id="rId29"/>
    <p:sldId id="284" r:id="rId30"/>
    <p:sldId id="285"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B0"/>
    <a:srgbClr val="0069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245" y="-77"/>
      </p:cViewPr>
      <p:guideLst>
        <p:guide orient="horz" pos="1620"/>
        <p:guide pos="2880"/>
      </p:guideLst>
    </p:cSldViewPr>
  </p:slideViewPr>
  <p:notesTextViewPr>
    <p:cViewPr>
      <p:scale>
        <a:sx n="1" d="1"/>
        <a:sy n="1" d="1"/>
      </p:scale>
      <p:origin x="0" y="0"/>
    </p:cViewPr>
  </p:notesTextViewPr>
  <p:sorterViewPr>
    <p:cViewPr>
      <p:scale>
        <a:sx n="100" d="100"/>
        <a:sy n="100" d="100"/>
      </p:scale>
      <p:origin x="0" y="127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A265C-13CE-4581-94B0-C50A54BC8E3E}" type="datetimeFigureOut">
              <a:rPr lang="en-US" smtClean="0"/>
              <a:t>12/7/2019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41B96-7A6E-492D-8A9D-E58A12E16183}" type="slidenum">
              <a:rPr lang="en-US" smtClean="0"/>
              <a:t>‹#›</a:t>
            </a:fld>
            <a:endParaRPr lang="en-US"/>
          </a:p>
        </p:txBody>
      </p:sp>
    </p:spTree>
    <p:extLst>
      <p:ext uri="{BB962C8B-B14F-4D97-AF65-F5344CB8AC3E}">
        <p14:creationId xmlns:p14="http://schemas.microsoft.com/office/powerpoint/2010/main" val="3326973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2</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11</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12</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13</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14</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15</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16</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17</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18</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19</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20</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3</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21</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26</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27</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30</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4</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5</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6</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7</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8</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9</a:t>
            </a:fld>
            <a:endParaRPr lang="en-US"/>
          </a:p>
        </p:txBody>
      </p:sp>
    </p:spTree>
    <p:extLst>
      <p:ext uri="{BB962C8B-B14F-4D97-AF65-F5344CB8AC3E}">
        <p14:creationId xmlns:p14="http://schemas.microsoft.com/office/powerpoint/2010/main" val="1908562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41B96-7A6E-492D-8A9D-E58A12E16183}" type="slidenum">
              <a:rPr lang="en-US" smtClean="0"/>
              <a:t>10</a:t>
            </a:fld>
            <a:endParaRPr lang="en-US"/>
          </a:p>
        </p:txBody>
      </p:sp>
    </p:spTree>
    <p:extLst>
      <p:ext uri="{BB962C8B-B14F-4D97-AF65-F5344CB8AC3E}">
        <p14:creationId xmlns:p14="http://schemas.microsoft.com/office/powerpoint/2010/main" val="1908562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8" name="Title 7"/>
          <p:cNvSpPr>
            <a:spLocks noGrp="1"/>
          </p:cNvSpPr>
          <p:nvPr>
            <p:ph type="ctrTitle"/>
          </p:nvPr>
        </p:nvSpPr>
        <p:spPr>
          <a:xfrm>
            <a:off x="685800" y="285750"/>
            <a:ext cx="7772400" cy="131445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3E286B-C7F5-4550-9B56-F316B0D834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2257426"/>
            <a:ext cx="457200" cy="330994"/>
          </a:xfrm>
        </p:spPr>
        <p:txBody>
          <a:bodyPr/>
          <a:lstStyle/>
          <a:p>
            <a:fld id="{DA3E286B-C7F5-4550-9B56-F316B0D83482}" type="slidenum">
              <a:rPr lang="en-US" smtClean="0"/>
              <a:t>‹#›</a:t>
            </a:fld>
            <a:endParaRPr lang="en-US" dirty="0"/>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228601"/>
            <a:ext cx="1447800" cy="4388644"/>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769779"/>
            <a:ext cx="457200" cy="330994"/>
          </a:xfrm>
        </p:spPr>
        <p:txBody>
          <a:bodyPr/>
          <a:lstStyle/>
          <a:p>
            <a:fld id="{DA3E286B-C7F5-4550-9B56-F316B0D83482}" type="slidenum">
              <a:rPr lang="en-US" smtClean="0"/>
              <a:t>‹#›</a:t>
            </a:fld>
            <a:endParaRPr lang="en-US" dirty="0"/>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 name="Title 1"/>
          <p:cNvSpPr>
            <a:spLocks noGrp="1"/>
          </p:cNvSpPr>
          <p:nvPr>
            <p:ph type="title"/>
          </p:nvPr>
        </p:nvSpPr>
        <p:spPr>
          <a:xfrm>
            <a:off x="722313" y="400050"/>
            <a:ext cx="7772400" cy="1143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4807458"/>
            <a:ext cx="3044952" cy="274320"/>
          </a:xfrm>
        </p:spPr>
        <p:txBody>
          <a:bodyPr/>
          <a:lstStyle/>
          <a:p>
            <a:fld id="{025FB44E-FCBD-474D-AA28-2E63AC37A713}" type="datetimeFigureOut">
              <a:rPr lang="en-US" smtClean="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3E286B-C7F5-4550-9B56-F316B0D83482}" type="slidenum">
              <a:rPr lang="en-US" smtClean="0"/>
              <a:t>‹#›</a:t>
            </a:fld>
            <a:endParaRPr lang="en-US" dirty="0"/>
          </a:p>
        </p:txBody>
      </p:sp>
      <p:sp>
        <p:nvSpPr>
          <p:cNvPr id="8" name="Straight Connector 7"/>
          <p:cNvSpPr>
            <a:spLocks noChangeShapeType="1"/>
          </p:cNvSpPr>
          <p:nvPr/>
        </p:nvSpPr>
        <p:spPr bwMode="auto">
          <a:xfrm flipV="1">
            <a:off x="4563081" y="1181739"/>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028700"/>
            <a:ext cx="4038600"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8" name="Footer Placeholder 7"/>
          <p:cNvSpPr>
            <a:spLocks noGrp="1"/>
          </p:cNvSpPr>
          <p:nvPr>
            <p:ph type="ftr" sz="quarter" idx="11"/>
          </p:nvPr>
        </p:nvSpPr>
        <p:spPr>
          <a:xfrm>
            <a:off x="304800" y="4807458"/>
            <a:ext cx="3581400" cy="274320"/>
          </a:xfrm>
        </p:spPr>
        <p:txBody>
          <a:bodyPr/>
          <a:lstStyle/>
          <a:p>
            <a:endParaRPr lang="en-US" dirty="0"/>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781812"/>
            <a:ext cx="457200" cy="330994"/>
          </a:xfrm>
        </p:spPr>
        <p:txBody>
          <a:bodyPr/>
          <a:lstStyle>
            <a:lvl1pPr algn="ctr">
              <a:defRPr/>
            </a:lvl1pPr>
          </a:lstStyle>
          <a:p>
            <a:fld id="{DA3E286B-C7F5-4550-9B56-F316B0D83482}"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777015"/>
            <a:ext cx="457200" cy="330994"/>
          </a:xfrm>
        </p:spPr>
        <p:txBody>
          <a:bodyPr/>
          <a:lstStyle/>
          <a:p>
            <a:fld id="{DA3E286B-C7F5-4550-9B56-F316B0D8348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DA3E286B-C7F5-4550-9B56-F316B0D834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685800"/>
            <a:ext cx="2362200" cy="74295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485901"/>
            <a:ext cx="2362200"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lvl1pPr>
              <a:defRPr>
                <a:solidFill>
                  <a:schemeClr val="accent3">
                    <a:shade val="75000"/>
                  </a:schemeClr>
                </a:solidFill>
              </a:defRPr>
            </a:lvl1pPr>
          </a:lstStyle>
          <a:p>
            <a:fld id="{DA3E286B-C7F5-4550-9B56-F316B0D83482}" type="slidenum">
              <a:rPr lang="en-US" smtClean="0"/>
              <a:t>‹#›</a:t>
            </a:fld>
            <a:endParaRPr lang="en-US" dirty="0"/>
          </a:p>
        </p:txBody>
      </p:sp>
      <p:sp>
        <p:nvSpPr>
          <p:cNvPr id="21" name="Rectangle 20"/>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25FB44E-FCBD-474D-AA28-2E63AC37A713}" type="datetimeFigureOut">
              <a:rPr lang="en-US" smtClean="0"/>
              <a:t>12/7/2019</a:t>
            </a:fld>
            <a:endParaRPr lang="en-US" dirty="0"/>
          </a:p>
        </p:txBody>
      </p:sp>
      <p:sp>
        <p:nvSpPr>
          <p:cNvPr id="6" name="Footer Placeholder 5"/>
          <p:cNvSpPr>
            <a:spLocks noGrp="1"/>
          </p:cNvSpPr>
          <p:nvPr>
            <p:ph type="ftr" sz="quarter" idx="11"/>
          </p:nvPr>
        </p:nvSpPr>
        <p:spPr>
          <a:xfrm>
            <a:off x="301752" y="4808136"/>
            <a:ext cx="3383280" cy="27432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234554"/>
            <a:ext cx="457200" cy="330994"/>
          </a:xfrm>
        </p:spPr>
        <p:txBody>
          <a:bodyPr/>
          <a:lstStyle/>
          <a:p>
            <a:fld id="{DA3E286B-C7F5-4550-9B56-F316B0D83482}" type="slidenum">
              <a:rPr lang="en-US" smtClean="0"/>
              <a:t>‹#›</a:t>
            </a:fld>
            <a:endParaRPr lang="en-US" dirty="0"/>
          </a:p>
        </p:txBody>
      </p:sp>
      <p:sp>
        <p:nvSpPr>
          <p:cNvPr id="2" name="Title 1"/>
          <p:cNvSpPr>
            <a:spLocks noGrp="1"/>
          </p:cNvSpPr>
          <p:nvPr>
            <p:ph type="title"/>
          </p:nvPr>
        </p:nvSpPr>
        <p:spPr>
          <a:xfrm>
            <a:off x="3000375" y="3771900"/>
            <a:ext cx="5867400" cy="9144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457200"/>
            <a:ext cx="5867400" cy="32004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4803738"/>
            <a:ext cx="3044952" cy="274320"/>
          </a:xfrm>
        </p:spPr>
        <p:txBody>
          <a:bodyPr/>
          <a:lstStyle/>
          <a:p>
            <a:fld id="{025FB44E-FCBD-474D-AA28-2E63AC37A713}" type="datetimeFigureOut">
              <a:rPr lang="en-US" smtClean="0"/>
              <a:t>12/7/2019</a:t>
            </a:fld>
            <a:endParaRPr lang="en-US" dirty="0"/>
          </a:p>
        </p:txBody>
      </p:sp>
      <p:sp>
        <p:nvSpPr>
          <p:cNvPr id="6" name="Footer Placeholder 5"/>
          <p:cNvSpPr>
            <a:spLocks noGrp="1"/>
          </p:cNvSpPr>
          <p:nvPr>
            <p:ph type="ftr" sz="quarter" idx="11"/>
          </p:nvPr>
        </p:nvSpPr>
        <p:spPr>
          <a:xfrm>
            <a:off x="301752" y="4808136"/>
            <a:ext cx="3584448" cy="27432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4803738"/>
            <a:ext cx="3044952" cy="274320"/>
          </a:xfrm>
          <a:prstGeom prst="rect">
            <a:avLst/>
          </a:prstGeom>
        </p:spPr>
        <p:txBody>
          <a:bodyPr vert="horz"/>
          <a:lstStyle>
            <a:lvl1pPr algn="r" eaLnBrk="1" latinLnBrk="0" hangingPunct="1">
              <a:defRPr kumimoji="0" sz="1400">
                <a:solidFill>
                  <a:srgbClr val="FFFFFF"/>
                </a:solidFill>
              </a:defRPr>
            </a:lvl1pPr>
          </a:lstStyle>
          <a:p>
            <a:fld id="{025FB44E-FCBD-474D-AA28-2E63AC37A713}" type="datetimeFigureOut">
              <a:rPr lang="en-US" smtClean="0"/>
              <a:t>12/7/2019</a:t>
            </a:fld>
            <a:endParaRPr lang="en-US" dirty="0"/>
          </a:p>
        </p:txBody>
      </p:sp>
      <p:sp>
        <p:nvSpPr>
          <p:cNvPr id="3" name="Footer Placeholder 2"/>
          <p:cNvSpPr>
            <a:spLocks noGrp="1"/>
          </p:cNvSpPr>
          <p:nvPr>
            <p:ph type="ftr" sz="quarter" idx="3"/>
          </p:nvPr>
        </p:nvSpPr>
        <p:spPr>
          <a:xfrm>
            <a:off x="304800" y="4808136"/>
            <a:ext cx="3581400" cy="27432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780131"/>
            <a:ext cx="457200" cy="330994"/>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3E286B-C7F5-4550-9B56-F316B0D83482}" type="slidenum">
              <a:rPr lang="en-US" smtClean="0"/>
              <a:t>‹#›</a:t>
            </a:fld>
            <a:endParaRPr lang="en-US" dirty="0"/>
          </a:p>
        </p:txBody>
      </p:sp>
      <p:sp>
        <p:nvSpPr>
          <p:cNvPr id="22" name="Title Placeholder 21"/>
          <p:cNvSpPr>
            <a:spLocks noGrp="1"/>
          </p:cNvSpPr>
          <p:nvPr>
            <p:ph type="title"/>
          </p:nvPr>
        </p:nvSpPr>
        <p:spPr>
          <a:xfrm>
            <a:off x="301752" y="171450"/>
            <a:ext cx="8534400" cy="569214"/>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143000"/>
            <a:ext cx="8534400" cy="344957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John_Maynard_Keyn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economicsdiscussion.net/employment-theories/keynesian-theory-of-involuntary-unemployment-with-diagram/6209"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egmankiw.blogspot.com/2006/10/pigou-club-manifesto.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30827" y="285750"/>
            <a:ext cx="2509020" cy="1261884"/>
          </a:xfrm>
          <a:prstGeom prst="rect">
            <a:avLst/>
          </a:prstGeom>
          <a:noFill/>
        </p:spPr>
        <p:txBody>
          <a:bodyPr wrap="none" rtlCol="0">
            <a:spAutoFit/>
          </a:bodyPr>
          <a:lstStyle/>
          <a:p>
            <a:pPr algn="ctr"/>
            <a:r>
              <a:rPr lang="en-US" sz="2800" dirty="0" smtClean="0"/>
              <a:t>John Maynard</a:t>
            </a:r>
            <a:br>
              <a:rPr lang="en-US" sz="2800" dirty="0" smtClean="0"/>
            </a:br>
            <a:r>
              <a:rPr lang="en-US" sz="2800" dirty="0" smtClean="0"/>
              <a:t>Keynes</a:t>
            </a:r>
            <a:br>
              <a:rPr lang="en-US" sz="2800" dirty="0" smtClean="0"/>
            </a:br>
            <a:r>
              <a:rPr lang="en-US" sz="2000" dirty="0" smtClean="0"/>
              <a:t>(1883-1946)</a:t>
            </a:r>
            <a:endParaRPr lang="en-US" sz="2000" dirty="0"/>
          </a:p>
        </p:txBody>
      </p:sp>
      <p:sp>
        <p:nvSpPr>
          <p:cNvPr id="6" name="Rectangle 5"/>
          <p:cNvSpPr/>
          <p:nvPr/>
        </p:nvSpPr>
        <p:spPr>
          <a:xfrm>
            <a:off x="1239524" y="285750"/>
            <a:ext cx="2207656" cy="1569660"/>
          </a:xfrm>
          <a:prstGeom prst="rect">
            <a:avLst/>
          </a:prstGeom>
        </p:spPr>
        <p:txBody>
          <a:bodyPr wrap="none">
            <a:spAutoFit/>
          </a:bodyPr>
          <a:lstStyle/>
          <a:p>
            <a:pPr algn="ctr"/>
            <a:r>
              <a:rPr lang="en-US" sz="2800" dirty="0"/>
              <a:t>Arthur Cecil </a:t>
            </a:r>
            <a:r>
              <a:rPr lang="en-US" sz="2800" dirty="0" smtClean="0"/>
              <a:t/>
            </a:r>
            <a:br>
              <a:rPr lang="en-US" sz="2800" dirty="0" smtClean="0"/>
            </a:br>
            <a:r>
              <a:rPr lang="en-US" sz="2800" dirty="0" smtClean="0"/>
              <a:t>Pigou</a:t>
            </a:r>
            <a:br>
              <a:rPr lang="en-US" sz="2800" dirty="0" smtClean="0"/>
            </a:br>
            <a:r>
              <a:rPr lang="en-US" sz="2000" dirty="0" smtClean="0"/>
              <a:t>(1877-1959)</a:t>
            </a:r>
            <a:br>
              <a:rPr lang="en-US" sz="2000" dirty="0" smtClean="0"/>
            </a:br>
            <a:endParaRPr lang="en-US" sz="2000" dirty="0"/>
          </a:p>
        </p:txBody>
      </p:sp>
      <p:sp>
        <p:nvSpPr>
          <p:cNvPr id="8" name="TextBox 7"/>
          <p:cNvSpPr txBox="1"/>
          <p:nvPr/>
        </p:nvSpPr>
        <p:spPr>
          <a:xfrm>
            <a:off x="4193344" y="819150"/>
            <a:ext cx="718466" cy="461665"/>
          </a:xfrm>
          <a:prstGeom prst="rect">
            <a:avLst/>
          </a:prstGeom>
          <a:noFill/>
        </p:spPr>
        <p:txBody>
          <a:bodyPr wrap="none" rtlCol="0">
            <a:spAutoFit/>
          </a:bodyPr>
          <a:lstStyle/>
          <a:p>
            <a:r>
              <a:rPr lang="en-US" sz="2400" i="1" dirty="0" smtClean="0"/>
              <a:t>and</a:t>
            </a:r>
            <a:endParaRPr lang="en-US" sz="2400" i="1"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524" y="1809750"/>
            <a:ext cx="2207656" cy="30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809750"/>
            <a:ext cx="2133600" cy="3014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6148925"/>
      </p:ext>
    </p:extLst>
  </p:cSld>
  <p:clrMapOvr>
    <a:masterClrMapping/>
  </p:clrMapOvr>
  <mc:AlternateContent xmlns:mc="http://schemas.openxmlformats.org/markup-compatibility/2006" xmlns:p14="http://schemas.microsoft.com/office/powerpoint/2010/main">
    <mc:Choice Requires="p14">
      <p:transition spd="slow" p14:dur="2000" advTm="43295"/>
    </mc:Choice>
    <mc:Fallback xmlns="">
      <p:transition spd="slow" advTm="4329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Labor Market and Unemployment</a:t>
            </a:r>
          </a:p>
        </p:txBody>
      </p:sp>
      <p:sp>
        <p:nvSpPr>
          <p:cNvPr id="3" name="Content Placeholder 2"/>
          <p:cNvSpPr>
            <a:spLocks noGrp="1"/>
          </p:cNvSpPr>
          <p:nvPr>
            <p:ph sz="quarter" idx="1"/>
          </p:nvPr>
        </p:nvSpPr>
        <p:spPr>
          <a:xfrm>
            <a:off x="301752" y="1200150"/>
            <a:ext cx="8537448" cy="3374136"/>
          </a:xfrm>
        </p:spPr>
        <p:txBody>
          <a:bodyPr>
            <a:normAutofit fontScale="85000" lnSpcReduction="10000"/>
          </a:bodyPr>
          <a:lstStyle/>
          <a:p>
            <a:r>
              <a:rPr lang="en-US" dirty="0" smtClean="0"/>
              <a:t>Keynes and the Classical authors have different answers to the question that was posed on the previous slide, but the difference between them has been misinterpreted in many (not all) textbooks, web pages, and other literature.  Often, they have said (incorrectly) that the Classical authors believed the real wage would </a:t>
            </a:r>
            <a:r>
              <a:rPr lang="en-US" i="1" dirty="0" smtClean="0"/>
              <a:t>always</a:t>
            </a:r>
            <a:r>
              <a:rPr lang="en-US" dirty="0" smtClean="0"/>
              <a:t> fall quickly to the equilibrium level, so sustained unemployment would never happen.  Keynes, they have said, was the guy who noted that nominal wages are “sticky” downward because of long-term union labor contracts, minimum-wage laws, and other institutions.</a:t>
            </a:r>
          </a:p>
        </p:txBody>
      </p:sp>
    </p:spTree>
    <p:extLst>
      <p:ext uri="{BB962C8B-B14F-4D97-AF65-F5344CB8AC3E}">
        <p14:creationId xmlns:p14="http://schemas.microsoft.com/office/powerpoint/2010/main" val="479205367"/>
      </p:ext>
    </p:extLst>
  </p:cSld>
  <p:clrMapOvr>
    <a:masterClrMapping/>
  </p:clrMapOvr>
  <mc:AlternateContent xmlns:mc="http://schemas.openxmlformats.org/markup-compatibility/2006" xmlns:p14="http://schemas.microsoft.com/office/powerpoint/2010/main">
    <mc:Choice Requires="p14">
      <p:transition spd="slow" p14:dur="2000" advTm="95338"/>
    </mc:Choice>
    <mc:Fallback xmlns="">
      <p:transition spd="slow" advTm="95338"/>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Labor Market and Unemployment</a:t>
            </a:r>
          </a:p>
        </p:txBody>
      </p:sp>
      <p:sp>
        <p:nvSpPr>
          <p:cNvPr id="3" name="Content Placeholder 2"/>
          <p:cNvSpPr>
            <a:spLocks noGrp="1"/>
          </p:cNvSpPr>
          <p:nvPr>
            <p:ph sz="quarter" idx="1"/>
          </p:nvPr>
        </p:nvSpPr>
        <p:spPr>
          <a:xfrm>
            <a:off x="301752" y="1200150"/>
            <a:ext cx="8537448" cy="3374136"/>
          </a:xfrm>
        </p:spPr>
        <p:txBody>
          <a:bodyPr>
            <a:normAutofit fontScale="77500" lnSpcReduction="20000"/>
          </a:bodyPr>
          <a:lstStyle/>
          <a:p>
            <a:r>
              <a:rPr lang="en-US" dirty="0" smtClean="0"/>
              <a:t>Here are a couple of online examples of the incorrect distinction that I noted on the previous side:</a:t>
            </a:r>
          </a:p>
          <a:p>
            <a:pPr lvl="1"/>
            <a:r>
              <a:rPr lang="en-US" dirty="0" smtClean="0"/>
              <a:t>“An </a:t>
            </a:r>
            <a:r>
              <a:rPr lang="en-US" dirty="0"/>
              <a:t>innovation from Keynes was the concept of price stickiness – the recognition that in reality workers often refuse to lower their wage demands even in cases where a classical economist might argue it is rational for them to </a:t>
            </a:r>
            <a:r>
              <a:rPr lang="en-US" dirty="0" smtClean="0"/>
              <a:t>do so. </a:t>
            </a:r>
            <a:br>
              <a:rPr lang="en-US" dirty="0" smtClean="0"/>
            </a:br>
            <a:r>
              <a:rPr lang="en-US" sz="1800" dirty="0"/>
              <a:t> </a:t>
            </a:r>
            <a:r>
              <a:rPr lang="en-US" sz="2100" u="sng" dirty="0" smtClean="0">
                <a:hlinkClick r:id="rId3"/>
              </a:rPr>
              <a:t>https</a:t>
            </a:r>
            <a:r>
              <a:rPr lang="en-US" sz="2100" u="sng" dirty="0">
                <a:hlinkClick r:id="rId3"/>
              </a:rPr>
              <a:t>://en.wikipedia.org/wiki/John_Maynard_Keynes</a:t>
            </a:r>
            <a:r>
              <a:rPr lang="en-US" sz="2100" dirty="0"/>
              <a:t> </a:t>
            </a:r>
            <a:endParaRPr lang="en-US" sz="2100" dirty="0" smtClean="0"/>
          </a:p>
          <a:p>
            <a:pPr lvl="1"/>
            <a:r>
              <a:rPr lang="en-US" sz="2300" dirty="0"/>
              <a:t>In establishing his theory of involuntary unemployment, Keynes rejected the classical assumption of wage-price flexibility. Money wages are rigid or inflexible in the downward </a:t>
            </a:r>
            <a:r>
              <a:rPr lang="en-US" sz="2300" dirty="0" smtClean="0"/>
              <a:t>direction… There </a:t>
            </a:r>
            <a:r>
              <a:rPr lang="en-US" sz="2300" dirty="0"/>
              <a:t>are two reasons for wage inflexibility. First is the money illusion. Second is the institutional reason. Trade unions prevent wage rate from falling. Thus, any wage cut will be </a:t>
            </a:r>
            <a:r>
              <a:rPr lang="en-US" sz="2300" dirty="0" smtClean="0"/>
              <a:t>resisted.</a:t>
            </a:r>
            <a:br>
              <a:rPr lang="en-US" sz="2300" dirty="0" smtClean="0"/>
            </a:br>
            <a:r>
              <a:rPr lang="en-US" sz="2000" u="sng" dirty="0" smtClean="0">
                <a:hlinkClick r:id="rId4"/>
              </a:rPr>
              <a:t>http</a:t>
            </a:r>
            <a:r>
              <a:rPr lang="en-US" sz="2000" u="sng" dirty="0">
                <a:hlinkClick r:id="rId4"/>
              </a:rPr>
              <a:t>://www.economicsdiscussion.net/employment-theories/keynesian-theory-of-involuntary-unemployment-with-diagram/6209</a:t>
            </a:r>
            <a:endParaRPr lang="en-US" sz="2000" dirty="0" smtClean="0"/>
          </a:p>
          <a:p>
            <a:pPr lvl="1"/>
            <a:endParaRPr lang="en-US" dirty="0"/>
          </a:p>
          <a:p>
            <a:endParaRPr lang="en-US" dirty="0" smtClean="0"/>
          </a:p>
        </p:txBody>
      </p:sp>
    </p:spTree>
    <p:extLst>
      <p:ext uri="{BB962C8B-B14F-4D97-AF65-F5344CB8AC3E}">
        <p14:creationId xmlns:p14="http://schemas.microsoft.com/office/powerpoint/2010/main" val="3339471513"/>
      </p:ext>
    </p:extLst>
  </p:cSld>
  <p:clrMapOvr>
    <a:masterClrMapping/>
  </p:clrMapOvr>
  <mc:AlternateContent xmlns:mc="http://schemas.openxmlformats.org/markup-compatibility/2006" xmlns:p14="http://schemas.microsoft.com/office/powerpoint/2010/main">
    <mc:Choice Requires="p14">
      <p:transition spd="slow" p14:dur="2000" advTm="98860"/>
    </mc:Choice>
    <mc:Fallback xmlns="">
      <p:transition spd="slow" advTm="9886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Labor Market and Unemployment</a:t>
            </a:r>
          </a:p>
        </p:txBody>
      </p:sp>
      <p:sp>
        <p:nvSpPr>
          <p:cNvPr id="3" name="Content Placeholder 2"/>
          <p:cNvSpPr>
            <a:spLocks noGrp="1"/>
          </p:cNvSpPr>
          <p:nvPr>
            <p:ph sz="quarter" idx="1"/>
          </p:nvPr>
        </p:nvSpPr>
        <p:spPr>
          <a:xfrm>
            <a:off x="301752" y="1200150"/>
            <a:ext cx="8537448" cy="3374136"/>
          </a:xfrm>
        </p:spPr>
        <p:txBody>
          <a:bodyPr>
            <a:normAutofit fontScale="92500" lnSpcReduction="20000"/>
          </a:bodyPr>
          <a:lstStyle/>
          <a:p>
            <a:r>
              <a:rPr lang="en-US" dirty="0" smtClean="0"/>
              <a:t>Why do I say that this is an incorrect distinction? First, because Pigou and other Classical authors were quite aware of the possibility that wage rigidity caused by union contracts and minimum-wage laws could cause long-term unemployment.  Wage rigidities played a role in explaining unemployment in Pigou’s book,  </a:t>
            </a:r>
            <a:r>
              <a:rPr lang="en-US" i="1" dirty="0" smtClean="0"/>
              <a:t>Unemployment</a:t>
            </a:r>
            <a:r>
              <a:rPr lang="en-US" dirty="0" smtClean="0"/>
              <a:t> (1914) and he noted that this problem had grown more serious in his </a:t>
            </a:r>
            <a:r>
              <a:rPr lang="en-US" i="1" dirty="0" smtClean="0"/>
              <a:t>Theory of Unemployment </a:t>
            </a:r>
            <a:r>
              <a:rPr lang="en-US" dirty="0" smtClean="0"/>
              <a:t>(1933, published 2 years before Keynes’s </a:t>
            </a:r>
            <a:r>
              <a:rPr lang="en-US" i="1" dirty="0" smtClean="0"/>
              <a:t>General Theory</a:t>
            </a:r>
            <a:r>
              <a:rPr lang="en-US" dirty="0" smtClean="0"/>
              <a:t>). </a:t>
            </a:r>
          </a:p>
          <a:p>
            <a:pPr lvl="1"/>
            <a:endParaRPr lang="en-US" dirty="0"/>
          </a:p>
          <a:p>
            <a:endParaRPr lang="en-US" dirty="0" smtClean="0"/>
          </a:p>
        </p:txBody>
      </p:sp>
    </p:spTree>
    <p:extLst>
      <p:ext uri="{BB962C8B-B14F-4D97-AF65-F5344CB8AC3E}">
        <p14:creationId xmlns:p14="http://schemas.microsoft.com/office/powerpoint/2010/main" val="1010762228"/>
      </p:ext>
    </p:extLst>
  </p:cSld>
  <p:clrMapOvr>
    <a:masterClrMapping/>
  </p:clrMapOvr>
  <mc:AlternateContent xmlns:mc="http://schemas.openxmlformats.org/markup-compatibility/2006" xmlns:p14="http://schemas.microsoft.com/office/powerpoint/2010/main">
    <mc:Choice Requires="p14">
      <p:transition spd="slow" p14:dur="2000" advTm="50613"/>
    </mc:Choice>
    <mc:Fallback xmlns="">
      <p:transition spd="slow" advTm="5061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Pigou on Wages and </a:t>
            </a:r>
            <a:r>
              <a:rPr lang="en-US" dirty="0"/>
              <a:t>Unemployment</a:t>
            </a:r>
          </a:p>
        </p:txBody>
      </p:sp>
      <p:sp>
        <p:nvSpPr>
          <p:cNvPr id="3" name="Content Placeholder 2"/>
          <p:cNvSpPr>
            <a:spLocks noGrp="1"/>
          </p:cNvSpPr>
          <p:nvPr>
            <p:ph sz="quarter" idx="1"/>
          </p:nvPr>
        </p:nvSpPr>
        <p:spPr>
          <a:xfrm>
            <a:off x="301752" y="1200150"/>
            <a:ext cx="8537448" cy="3581400"/>
          </a:xfrm>
        </p:spPr>
        <p:txBody>
          <a:bodyPr>
            <a:normAutofit fontScale="55000" lnSpcReduction="20000"/>
          </a:bodyPr>
          <a:lstStyle/>
          <a:p>
            <a:r>
              <a:rPr lang="en-US" sz="2900" dirty="0" smtClean="0"/>
              <a:t>Here’s what Pigou said on pp. 255-256 of his </a:t>
            </a:r>
            <a:r>
              <a:rPr lang="en-US" sz="2900" i="1" dirty="0"/>
              <a:t>Theory of Unemployment </a:t>
            </a:r>
            <a:r>
              <a:rPr lang="en-US" sz="2900" dirty="0"/>
              <a:t>(1933, published 2 years before Keynes’s </a:t>
            </a:r>
            <a:r>
              <a:rPr lang="en-US" sz="2900" i="1" dirty="0"/>
              <a:t>General Theory</a:t>
            </a:r>
            <a:r>
              <a:rPr lang="en-US" sz="2900" dirty="0" smtClean="0"/>
              <a:t>): </a:t>
            </a:r>
          </a:p>
          <a:p>
            <a:r>
              <a:rPr lang="en-US" sz="2900" dirty="0" smtClean="0"/>
              <a:t>“Students </a:t>
            </a:r>
            <a:r>
              <a:rPr lang="en-US" sz="2900" dirty="0"/>
              <a:t>of our problem in this country before </a:t>
            </a:r>
            <a:r>
              <a:rPr lang="en-US" sz="2900" dirty="0" smtClean="0"/>
              <a:t>[World War I], </a:t>
            </a:r>
            <a:r>
              <a:rPr lang="en-US" sz="2900" dirty="0"/>
              <a:t>while recognizing maladjustments of a long-run character associated with </a:t>
            </a:r>
            <a:r>
              <a:rPr lang="en-US" sz="2900" dirty="0">
                <a:solidFill>
                  <a:srgbClr val="FF0000"/>
                </a:solidFill>
              </a:rPr>
              <a:t>wage policy </a:t>
            </a:r>
            <a:r>
              <a:rPr lang="en-US" sz="2900" dirty="0"/>
              <a:t>as one of the factors responsible for unemployment, in general took the view that the part played by them was small. Unemployment, for these writers, </a:t>
            </a:r>
            <a:r>
              <a:rPr lang="en-US" sz="2900" dirty="0" smtClean="0"/>
              <a:t>was</a:t>
            </a:r>
            <a:r>
              <a:rPr lang="en-US" sz="2900" dirty="0"/>
              <a:t>, in the main, a function of industrial fluctuations and labor immobility — of short-run frictions rather than of long-run tendencies… Since the post-Armistice boom, however, the unemployment situation has been very </a:t>
            </a:r>
            <a:r>
              <a:rPr lang="en-US" sz="2900" dirty="0" smtClean="0"/>
              <a:t>different…  Instead </a:t>
            </a:r>
            <a:r>
              <a:rPr lang="en-US" sz="2900" dirty="0"/>
              <a:t>of a percentage of unemployment </a:t>
            </a:r>
            <a:r>
              <a:rPr lang="en-US" sz="2900" dirty="0" smtClean="0"/>
              <a:t>amounting… to </a:t>
            </a:r>
            <a:r>
              <a:rPr lang="en-US" sz="2900" dirty="0"/>
              <a:t>some 4.5 per cent, post-war unemployment has moved about a mean from twice to three times as large as this. This circumstance suggests strongly that the goal of long-run tendencies in recent times has been a </a:t>
            </a:r>
            <a:r>
              <a:rPr lang="en-US" sz="2900" dirty="0">
                <a:solidFill>
                  <a:srgbClr val="FF0000"/>
                </a:solidFill>
              </a:rPr>
              <a:t>wage level substantially above that proper to nil unemployment</a:t>
            </a:r>
            <a:r>
              <a:rPr lang="en-US" sz="2900" dirty="0"/>
              <a:t>, and that a substantial part of post-war unemployment is attributable to that fact… Wage policy as a possible long-run determinant of unemployment calls, therefore, at the present time, for closer study than would have been thought necessary twenty years ago</a:t>
            </a:r>
            <a:r>
              <a:rPr lang="en-US" sz="2900" dirty="0" smtClean="0"/>
              <a:t>.”</a:t>
            </a:r>
          </a:p>
          <a:p>
            <a:r>
              <a:rPr lang="en-US" sz="2900" dirty="0" smtClean="0"/>
              <a:t>So Pigou and the other Classical economists knew that wage rigidities  could, and sometimes did, cause prolonged bouts of unemployment.  So how was Keynes different?</a:t>
            </a:r>
            <a:endParaRPr lang="en-US" sz="2900" dirty="0"/>
          </a:p>
          <a:p>
            <a:endParaRPr lang="en-US" dirty="0" smtClean="0"/>
          </a:p>
        </p:txBody>
      </p:sp>
    </p:spTree>
    <p:extLst>
      <p:ext uri="{BB962C8B-B14F-4D97-AF65-F5344CB8AC3E}">
        <p14:creationId xmlns:p14="http://schemas.microsoft.com/office/powerpoint/2010/main" val="3462146689"/>
      </p:ext>
    </p:extLst>
  </p:cSld>
  <p:clrMapOvr>
    <a:masterClrMapping/>
  </p:clrMapOvr>
  <mc:AlternateContent xmlns:mc="http://schemas.openxmlformats.org/markup-compatibility/2006" xmlns:p14="http://schemas.microsoft.com/office/powerpoint/2010/main">
    <mc:Choice Requires="p14">
      <p:transition spd="slow" p14:dur="2000" advTm="145711"/>
    </mc:Choice>
    <mc:Fallback xmlns="">
      <p:transition spd="slow" advTm="14571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Preface</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55000" lnSpcReduction="20000"/>
          </a:bodyPr>
          <a:lstStyle/>
          <a:p>
            <a:r>
              <a:rPr lang="en-US" dirty="0"/>
              <a:t>THIS book is chiefly addressed to my fellow economists. I hope that it will be intelligible to others. But its main purpose is to deal with difficult questions of theory, and only in the second place with the applications of this theory to practice... </a:t>
            </a:r>
            <a:r>
              <a:rPr lang="en-US" dirty="0" smtClean="0"/>
              <a:t>Those</a:t>
            </a:r>
            <a:r>
              <a:rPr lang="en-US" dirty="0"/>
              <a:t>, who are strongly wedded to what I shall call “the classical theory”, will fluctuate, I expect, between a belief that I am quite wrong and a belief that I am saying nothing new...</a:t>
            </a:r>
          </a:p>
          <a:p>
            <a:r>
              <a:rPr lang="en-US" dirty="0"/>
              <a:t>This book ... has evolved into what is primarily a study of the forces which determine changes in the scale of output and employment as a whole; and, whilst it is found that money enters into the economic scheme in an essential and peculiar manner, technical monetary detail falls into the background. A monetary economy, we shall find, is essentially one in which </a:t>
            </a:r>
            <a:r>
              <a:rPr lang="en-US" dirty="0">
                <a:solidFill>
                  <a:srgbClr val="FF0000"/>
                </a:solidFill>
              </a:rPr>
              <a:t>changing views about the future </a:t>
            </a:r>
            <a:r>
              <a:rPr lang="en-US" dirty="0"/>
              <a:t>are capable of influencing the quantity of employment and not merely its direction...  We are thus led to a more general theory, which includes the classical theory with which we are familiar, as a special case...</a:t>
            </a:r>
          </a:p>
          <a:p>
            <a:r>
              <a:rPr lang="en-US" dirty="0"/>
              <a:t>The composition of this book has been for the author a </a:t>
            </a:r>
            <a:r>
              <a:rPr lang="en-US" dirty="0">
                <a:solidFill>
                  <a:srgbClr val="FF0000"/>
                </a:solidFill>
              </a:rPr>
              <a:t>long struggle of escape</a:t>
            </a:r>
            <a:r>
              <a:rPr lang="en-US" dirty="0"/>
              <a:t>, and so must the reading of it be for most readers if the author’s assault upon them is to be successful,— a struggle of escape from habitual modes of thought and expression. The ideas which are here expressed so laboriously are extremely simple and should be obvious. The difficulty lies, not in the new ideas, but in escaping from the old ones, which ramify, for those brought up as most of us have been, into every corner of our minds.</a:t>
            </a:r>
          </a:p>
          <a:p>
            <a:endParaRPr lang="en-US" dirty="0" smtClean="0"/>
          </a:p>
        </p:txBody>
      </p:sp>
    </p:spTree>
    <p:extLst>
      <p:ext uri="{BB962C8B-B14F-4D97-AF65-F5344CB8AC3E}">
        <p14:creationId xmlns:p14="http://schemas.microsoft.com/office/powerpoint/2010/main" val="426224853"/>
      </p:ext>
    </p:extLst>
  </p:cSld>
  <p:clrMapOvr>
    <a:masterClrMapping/>
  </p:clrMapOvr>
  <mc:AlternateContent xmlns:mc="http://schemas.openxmlformats.org/markup-compatibility/2006" xmlns:p14="http://schemas.microsoft.com/office/powerpoint/2010/main">
    <mc:Choice Requires="p14">
      <p:transition spd="slow" p14:dur="2000" advTm="176242"/>
    </mc:Choice>
    <mc:Fallback xmlns="">
      <p:transition spd="slow" advTm="17624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Chapter 2 Introduction</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62500" lnSpcReduction="20000"/>
          </a:bodyPr>
          <a:lstStyle/>
          <a:p>
            <a:r>
              <a:rPr lang="en-US" dirty="0" smtClean="0"/>
              <a:t>MOST </a:t>
            </a:r>
            <a:r>
              <a:rPr lang="en-US" dirty="0"/>
              <a:t>treatises on the theory of value and production are primarily concerned with the </a:t>
            </a:r>
            <a:r>
              <a:rPr lang="en-US" dirty="0">
                <a:solidFill>
                  <a:srgbClr val="FF0000"/>
                </a:solidFill>
              </a:rPr>
              <a:t>distribution of a </a:t>
            </a:r>
            <a:r>
              <a:rPr lang="en-US" i="1" dirty="0">
                <a:solidFill>
                  <a:srgbClr val="FF0000"/>
                </a:solidFill>
              </a:rPr>
              <a:t>given</a:t>
            </a:r>
            <a:r>
              <a:rPr lang="en-US" dirty="0">
                <a:solidFill>
                  <a:srgbClr val="FF0000"/>
                </a:solidFill>
              </a:rPr>
              <a:t> volume of employed resources between different uses and with the conditions which, assuming the employment of this quantity of resources, determine their relative rewards and the relative values of their products</a:t>
            </a:r>
            <a:r>
              <a:rPr lang="en-US" dirty="0" smtClean="0">
                <a:solidFill>
                  <a:srgbClr val="FF0000"/>
                </a:solidFill>
              </a:rPr>
              <a:t>.</a:t>
            </a:r>
            <a:endParaRPr lang="en-US" dirty="0">
              <a:solidFill>
                <a:srgbClr val="FF0000"/>
              </a:solidFill>
            </a:endParaRPr>
          </a:p>
          <a:p>
            <a:r>
              <a:rPr lang="en-US" dirty="0"/>
              <a:t>The question, also, of the volume of the </a:t>
            </a:r>
            <a:r>
              <a:rPr lang="en-US" i="1" dirty="0"/>
              <a:t>available</a:t>
            </a:r>
            <a:r>
              <a:rPr lang="en-US" dirty="0"/>
              <a:t> resources, in the sense of the size of the employable population, the extent of natural wealth and the accumulated capital equipment, has often been treated descriptively. But </a:t>
            </a:r>
            <a:r>
              <a:rPr lang="en-US" dirty="0">
                <a:solidFill>
                  <a:srgbClr val="FF0000"/>
                </a:solidFill>
              </a:rPr>
              <a:t>the pure theory of what determines </a:t>
            </a:r>
            <a:r>
              <a:rPr lang="en-US" i="1" dirty="0">
                <a:solidFill>
                  <a:srgbClr val="FF0000"/>
                </a:solidFill>
              </a:rPr>
              <a:t>the actual employment </a:t>
            </a:r>
            <a:r>
              <a:rPr lang="en-US" dirty="0">
                <a:solidFill>
                  <a:srgbClr val="FF0000"/>
                </a:solidFill>
              </a:rPr>
              <a:t>of the available resources has seldom been examined in great detail.</a:t>
            </a:r>
            <a:r>
              <a:rPr lang="en-US" dirty="0"/>
              <a:t> To say that it has not been examined at all would, of course, be absurd. For every discussion concerning fluctuations of employment, of which there have been many, has been concerned with it. I mean, not that the topic has been overlooked, but that the fundamental theory underlying it has been deemed so simple and obvious that it has received, at the most, a bare mention.</a:t>
            </a:r>
          </a:p>
          <a:p>
            <a:r>
              <a:rPr lang="en-US" b="1" dirty="0" smtClean="0">
                <a:solidFill>
                  <a:schemeClr val="accent4">
                    <a:lumMod val="75000"/>
                  </a:schemeClr>
                </a:solidFill>
              </a:rPr>
              <a:t>[Clearly a reflection on Ricardian economics, focusing on distribution and value]</a:t>
            </a:r>
          </a:p>
        </p:txBody>
      </p:sp>
    </p:spTree>
    <p:extLst>
      <p:ext uri="{BB962C8B-B14F-4D97-AF65-F5344CB8AC3E}">
        <p14:creationId xmlns:p14="http://schemas.microsoft.com/office/powerpoint/2010/main" val="2105433543"/>
      </p:ext>
    </p:extLst>
  </p:cSld>
  <p:clrMapOvr>
    <a:masterClrMapping/>
  </p:clrMapOvr>
  <mc:AlternateContent xmlns:mc="http://schemas.openxmlformats.org/markup-compatibility/2006" xmlns:p14="http://schemas.microsoft.com/office/powerpoint/2010/main">
    <mc:Choice Requires="p14">
      <p:transition spd="slow" p14:dur="2000" advTm="146860"/>
    </mc:Choice>
    <mc:Fallback xmlns="">
      <p:transition spd="slow" advTm="14686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Chapter 2</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55000" lnSpcReduction="20000"/>
          </a:bodyPr>
          <a:lstStyle/>
          <a:p>
            <a:r>
              <a:rPr lang="en-US" b="1" dirty="0"/>
              <a:t>The Postulates of the Classical Economics</a:t>
            </a:r>
          </a:p>
          <a:p>
            <a:r>
              <a:rPr lang="en-US" dirty="0" smtClean="0"/>
              <a:t>The </a:t>
            </a:r>
            <a:r>
              <a:rPr lang="en-US" dirty="0"/>
              <a:t>classical theory of employment — supposedly simple and obvious — has been based. I think, on two fundamental postulates, though practically without discussion, namely:</a:t>
            </a:r>
          </a:p>
          <a:p>
            <a:r>
              <a:rPr lang="en-US" b="1" dirty="0"/>
              <a:t>i. The wage is equal to the marginal product of </a:t>
            </a:r>
            <a:r>
              <a:rPr lang="en-US" b="1" dirty="0" err="1"/>
              <a:t>labour</a:t>
            </a:r>
            <a:endParaRPr lang="en-US" b="1" dirty="0"/>
          </a:p>
          <a:p>
            <a:r>
              <a:rPr lang="en-US" dirty="0"/>
              <a:t>That is to say, the wage of an employed person is equal to the value which would be lost if employment were to be reduced by one unit (after deducting any other costs which this reduction of output would avoid); subject, however, to the qualification that the equality may be disturbed, in accordance with certain principles, if competition and markets are imperfect.</a:t>
            </a:r>
          </a:p>
          <a:p>
            <a:r>
              <a:rPr lang="en-US" b="1" dirty="0"/>
              <a:t>ii. The utility of the wage when a given volume of </a:t>
            </a:r>
            <a:r>
              <a:rPr lang="en-US" b="1" dirty="0" err="1"/>
              <a:t>labour</a:t>
            </a:r>
            <a:r>
              <a:rPr lang="en-US" b="1" dirty="0"/>
              <a:t> is employed is equal to the marginal disutility of that amount of employment.</a:t>
            </a:r>
          </a:p>
          <a:p>
            <a:r>
              <a:rPr lang="en-US" dirty="0"/>
              <a:t>That is to say, the real wage of an employed person is that which is just sufficient (in the estimation of the employed persons themselves) to induce the volume of </a:t>
            </a:r>
            <a:r>
              <a:rPr lang="en-US" dirty="0" err="1"/>
              <a:t>labour</a:t>
            </a:r>
            <a:r>
              <a:rPr lang="en-US" dirty="0"/>
              <a:t> actually employed to be </a:t>
            </a:r>
            <a:r>
              <a:rPr lang="en-US" dirty="0" smtClean="0"/>
              <a:t>forthcoming…</a:t>
            </a:r>
          </a:p>
          <a:p>
            <a:r>
              <a:rPr lang="en-US" b="1" dirty="0" smtClean="0">
                <a:solidFill>
                  <a:schemeClr val="accent4">
                    <a:lumMod val="50000"/>
                  </a:schemeClr>
                </a:solidFill>
              </a:rPr>
              <a:t>[So the demand for labor is determined by marginal productivity (employers will want to hire more workers when the value of their marginal is higher than the wage), and the supply of labor is explained by Jevons’s theory of utility maximization that we studied.]</a:t>
            </a:r>
            <a:endParaRPr lang="en-US" b="1" dirty="0">
              <a:solidFill>
                <a:schemeClr val="accent4">
                  <a:lumMod val="50000"/>
                </a:schemeClr>
              </a:solidFill>
            </a:endParaRPr>
          </a:p>
          <a:p>
            <a:endParaRPr lang="en-US" b="1" dirty="0" smtClean="0">
              <a:solidFill>
                <a:schemeClr val="accent4">
                  <a:lumMod val="75000"/>
                </a:schemeClr>
              </a:solidFill>
            </a:endParaRPr>
          </a:p>
        </p:txBody>
      </p:sp>
    </p:spTree>
    <p:extLst>
      <p:ext uri="{BB962C8B-B14F-4D97-AF65-F5344CB8AC3E}">
        <p14:creationId xmlns:p14="http://schemas.microsoft.com/office/powerpoint/2010/main" val="4249327635"/>
      </p:ext>
    </p:extLst>
  </p:cSld>
  <p:clrMapOvr>
    <a:masterClrMapping/>
  </p:clrMapOvr>
  <mc:AlternateContent xmlns:mc="http://schemas.openxmlformats.org/markup-compatibility/2006" xmlns:p14="http://schemas.microsoft.com/office/powerpoint/2010/main">
    <mc:Choice Requires="p14">
      <p:transition spd="slow" p14:dur="2000" advTm="178741"/>
    </mc:Choice>
    <mc:Fallback xmlns="">
      <p:transition spd="slow" advTm="178741"/>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Chapter 2</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55000" lnSpcReduction="20000"/>
          </a:bodyPr>
          <a:lstStyle/>
          <a:p>
            <a:pPr marL="0" indent="0">
              <a:buNone/>
            </a:pPr>
            <a:r>
              <a:rPr lang="en-US" sz="2900" dirty="0"/>
              <a:t>This </a:t>
            </a:r>
            <a:r>
              <a:rPr lang="en-US" sz="2900" dirty="0" smtClean="0"/>
              <a:t>[second postulate of Classical economics] </a:t>
            </a:r>
            <a:r>
              <a:rPr lang="en-US" sz="2900" dirty="0"/>
              <a:t>is compatible with what may be called ‘</a:t>
            </a:r>
            <a:r>
              <a:rPr lang="en-US" sz="2900" dirty="0">
                <a:solidFill>
                  <a:srgbClr val="FF0000"/>
                </a:solidFill>
              </a:rPr>
              <a:t>frictional</a:t>
            </a:r>
            <a:r>
              <a:rPr lang="en-US" sz="2900" dirty="0"/>
              <a:t>’ unemployment. For a realistic interpretation of it legitimately allows for various inexactnesses of adjustment which stand in the way of continuous full employment: for example, unemployment due to </a:t>
            </a:r>
            <a:r>
              <a:rPr lang="en-US" sz="2900" dirty="0" smtClean="0"/>
              <a:t>… the </a:t>
            </a:r>
            <a:r>
              <a:rPr lang="en-US" sz="2900" dirty="0"/>
              <a:t>fact that the change-over from one employment to another cannot be effected without a certain delay, so that there will always exist </a:t>
            </a:r>
            <a:r>
              <a:rPr lang="en-US" sz="2900" dirty="0" smtClean="0"/>
              <a:t>… </a:t>
            </a:r>
            <a:r>
              <a:rPr lang="en-US" sz="2900" dirty="0"/>
              <a:t>resources unemployed ‘between jobs’. In addition to ‘frictional’ unemployment, the postulate is also compatible with ‘</a:t>
            </a:r>
            <a:r>
              <a:rPr lang="en-US" sz="2900" dirty="0">
                <a:solidFill>
                  <a:srgbClr val="FF0000"/>
                </a:solidFill>
              </a:rPr>
              <a:t>voluntary</a:t>
            </a:r>
            <a:r>
              <a:rPr lang="en-US" sz="2900" dirty="0"/>
              <a:t>’ unemployment due to the refusal or inability of a unit of </a:t>
            </a:r>
            <a:r>
              <a:rPr lang="en-US" sz="2900" dirty="0" smtClean="0"/>
              <a:t>labor</a:t>
            </a:r>
            <a:r>
              <a:rPr lang="en-US" sz="2900" dirty="0"/>
              <a:t>, as a result of legislation or social practices or of combination for collective bargaining or of slow response to change or of mere human obstinacy, to accept a reward corresponding to the value of the product attributable to its marginal productivity. But these two categories of ‘frictional’ unemployment and ‘voluntary’ unemployment are comprehensive. The classical postulates do not admit of the possibility of the third category, which I shall define below as ‘</a:t>
            </a:r>
            <a:r>
              <a:rPr lang="en-US" sz="2900" dirty="0">
                <a:solidFill>
                  <a:srgbClr val="FF0000"/>
                </a:solidFill>
              </a:rPr>
              <a:t>involuntary</a:t>
            </a:r>
            <a:r>
              <a:rPr lang="en-US" sz="2900" dirty="0"/>
              <a:t>’ unemployment</a:t>
            </a:r>
            <a:r>
              <a:rPr lang="en-US" sz="2900" dirty="0" smtClean="0"/>
              <a:t>.</a:t>
            </a:r>
          </a:p>
          <a:p>
            <a:r>
              <a:rPr lang="en-US" b="1" dirty="0" smtClean="0">
                <a:solidFill>
                  <a:schemeClr val="accent4">
                    <a:lumMod val="75000"/>
                  </a:schemeClr>
                </a:solidFill>
              </a:rPr>
              <a:t>[So Keynes acknowledged that the Classical authors were aware of unemployment caused by institutional wage inflexibility – but that’s voluntary.  His contribution would be to explain the source of involuntary unemployment]</a:t>
            </a:r>
          </a:p>
        </p:txBody>
      </p:sp>
    </p:spTree>
    <p:extLst>
      <p:ext uri="{BB962C8B-B14F-4D97-AF65-F5344CB8AC3E}">
        <p14:creationId xmlns:p14="http://schemas.microsoft.com/office/powerpoint/2010/main" val="3600935643"/>
      </p:ext>
    </p:extLst>
  </p:cSld>
  <p:clrMapOvr>
    <a:masterClrMapping/>
  </p:clrMapOvr>
  <mc:AlternateContent xmlns:mc="http://schemas.openxmlformats.org/markup-compatibility/2006" xmlns:p14="http://schemas.microsoft.com/office/powerpoint/2010/main">
    <mc:Choice Requires="p14">
      <p:transition spd="slow" p14:dur="2000" advTm="312973"/>
    </mc:Choice>
    <mc:Fallback xmlns="">
      <p:transition spd="slow" advTm="312973"/>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Chapter 2</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77500" lnSpcReduction="20000"/>
          </a:bodyPr>
          <a:lstStyle/>
          <a:p>
            <a:pPr marL="0" indent="0">
              <a:buNone/>
            </a:pPr>
            <a:r>
              <a:rPr lang="en-US" dirty="0"/>
              <a:t>...[T]he contention that the unemployment which </a:t>
            </a:r>
            <a:r>
              <a:rPr lang="en-US" dirty="0" smtClean="0"/>
              <a:t>characterizes </a:t>
            </a:r>
            <a:r>
              <a:rPr lang="en-US" dirty="0"/>
              <a:t>a depression is due to a refusal by </a:t>
            </a:r>
            <a:r>
              <a:rPr lang="en-US" dirty="0" smtClean="0"/>
              <a:t>labor </a:t>
            </a:r>
            <a:r>
              <a:rPr lang="en-US" dirty="0"/>
              <a:t>to accept a reduction of money-wages is not clearly supported by the facts. It is not very plausible to assert that unemployment in the United States in 1932 was due either to </a:t>
            </a:r>
            <a:r>
              <a:rPr lang="en-US" dirty="0" smtClean="0"/>
              <a:t>labor </a:t>
            </a:r>
            <a:r>
              <a:rPr lang="en-US" dirty="0"/>
              <a:t>obstinately refusing to accept a reduction of money-wages or to its obstinately demanding a real wage beyond what the productivity of the economic machine was capable of furnishing wide variations are experienced in the volume of employment without any apparent change either in the minimum real demands of </a:t>
            </a:r>
            <a:r>
              <a:rPr lang="en-US" dirty="0" smtClean="0"/>
              <a:t>labor </a:t>
            </a:r>
            <a:r>
              <a:rPr lang="en-US" dirty="0"/>
              <a:t>or in its productivity. </a:t>
            </a:r>
            <a:r>
              <a:rPr lang="en-US" dirty="0" smtClean="0"/>
              <a:t>Labor </a:t>
            </a:r>
            <a:r>
              <a:rPr lang="en-US" dirty="0"/>
              <a:t>is not more truculent in the depression than in the boom — far from it. Nor is its physical productivity less. These facts from experience are a </a:t>
            </a:r>
            <a:r>
              <a:rPr lang="en-US" i="1" dirty="0"/>
              <a:t>prima facie </a:t>
            </a:r>
            <a:r>
              <a:rPr lang="en-US" dirty="0"/>
              <a:t>ground for questioning the adequacy of the classical analysis...</a:t>
            </a:r>
            <a:endParaRPr lang="en-US" b="1" dirty="0" smtClean="0">
              <a:solidFill>
                <a:schemeClr val="accent4">
                  <a:lumMod val="75000"/>
                </a:schemeClr>
              </a:solidFill>
            </a:endParaRPr>
          </a:p>
        </p:txBody>
      </p:sp>
    </p:spTree>
    <p:extLst>
      <p:ext uri="{BB962C8B-B14F-4D97-AF65-F5344CB8AC3E}">
        <p14:creationId xmlns:p14="http://schemas.microsoft.com/office/powerpoint/2010/main" val="1127528108"/>
      </p:ext>
    </p:extLst>
  </p:cSld>
  <p:clrMapOvr>
    <a:masterClrMapping/>
  </p:clrMapOvr>
  <mc:AlternateContent xmlns:mc="http://schemas.openxmlformats.org/markup-compatibility/2006" xmlns:p14="http://schemas.microsoft.com/office/powerpoint/2010/main">
    <mc:Choice Requires="p14">
      <p:transition spd="slow" p14:dur="2000" advTm="110485"/>
    </mc:Choice>
    <mc:Fallback xmlns="">
      <p:transition spd="slow" advTm="110485"/>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Chapter 2</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70000" lnSpcReduction="20000"/>
          </a:bodyPr>
          <a:lstStyle/>
          <a:p>
            <a:pPr marL="0" indent="0">
              <a:buNone/>
            </a:pPr>
            <a:r>
              <a:rPr lang="en-US" dirty="0"/>
              <a:t>But there is a more fundamental objection. The second postulate flows from the idea that the real wages of </a:t>
            </a:r>
            <a:r>
              <a:rPr lang="en-US" dirty="0" smtClean="0"/>
              <a:t>labor </a:t>
            </a:r>
            <a:r>
              <a:rPr lang="en-US" dirty="0"/>
              <a:t>depend on the wage bargains which </a:t>
            </a:r>
            <a:r>
              <a:rPr lang="en-US" dirty="0" smtClean="0"/>
              <a:t>labor </a:t>
            </a:r>
            <a:r>
              <a:rPr lang="en-US" dirty="0"/>
              <a:t>makes with the </a:t>
            </a:r>
            <a:r>
              <a:rPr lang="en-US" dirty="0" smtClean="0"/>
              <a:t>entrepreneurs…</a:t>
            </a:r>
            <a:r>
              <a:rPr lang="en-US" dirty="0"/>
              <a:t> The traditional theory maintains, in short, </a:t>
            </a:r>
            <a:r>
              <a:rPr lang="en-US" i="1" dirty="0"/>
              <a:t>that the wage bargains between the entrepreneurs and the workers determine the real </a:t>
            </a:r>
            <a:r>
              <a:rPr lang="en-US" i="1" dirty="0" smtClean="0"/>
              <a:t>wage… </a:t>
            </a:r>
            <a:r>
              <a:rPr lang="en-US" dirty="0"/>
              <a:t>Now the assumption that the general level of real wages depends on the money-wage bargains between the employers and the workers is not obviously true. Indeed it is strange that so little attempt should have been made to prove or to refute it. For it is far from being consistent with the general tenor of the classical theory, which has taught us to believe that prices are governed by marginal prime cost in terms of money and that money-wages largely govern marginal prime cost. Thus if money-wages change, one would have expected the classical school to argue that prices would change in almost the same proportion, leaving the real wage and the level of unemployment practically the same as before...</a:t>
            </a:r>
            <a:endParaRPr lang="en-US" b="1" dirty="0" smtClean="0">
              <a:solidFill>
                <a:schemeClr val="accent4">
                  <a:lumMod val="75000"/>
                </a:schemeClr>
              </a:solidFill>
            </a:endParaRPr>
          </a:p>
        </p:txBody>
      </p:sp>
    </p:spTree>
    <p:extLst>
      <p:ext uri="{BB962C8B-B14F-4D97-AF65-F5344CB8AC3E}">
        <p14:creationId xmlns:p14="http://schemas.microsoft.com/office/powerpoint/2010/main" val="1108575088"/>
      </p:ext>
    </p:extLst>
  </p:cSld>
  <p:clrMapOvr>
    <a:masterClrMapping/>
  </p:clrMapOvr>
  <mc:AlternateContent xmlns:mc="http://schemas.openxmlformats.org/markup-compatibility/2006" xmlns:p14="http://schemas.microsoft.com/office/powerpoint/2010/main">
    <mc:Choice Requires="p14">
      <p:transition spd="slow" p14:dur="2000" advTm="102000"/>
    </mc:Choice>
    <mc:Fallback xmlns="">
      <p:transition spd="slow" advTm="102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Pigou and Keynes - Backgrounds</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Our primary focus will be on JM Keynes – generally considered the father of modern macroeconomics. So why pair him with AC Pigou?  Because they were contemporaries and colleagues who were alike in some ways and very different in others, and they both continue to influence economic theory and policy.</a:t>
            </a:r>
          </a:p>
          <a:p>
            <a:r>
              <a:rPr lang="en-US" dirty="0" smtClean="0"/>
              <a:t>Pigou was the son of an army officer, and he lived a disciplined, straight-laced, and fairly solitary and academic life.  He inherited Marshall’s position as head of the economics program at Cambridge, and for a time was Keynes’s supervisor. </a:t>
            </a:r>
          </a:p>
          <a:p>
            <a:r>
              <a:rPr lang="en-US" dirty="0" smtClean="0"/>
              <a:t>Keynes was the son of a Cambridge economist, and had a huge social and public life as </a:t>
            </a:r>
            <a:r>
              <a:rPr lang="en-US" dirty="0"/>
              <a:t>a member of the Bloomsbury Group of prominent intellectuals and </a:t>
            </a:r>
            <a:r>
              <a:rPr lang="en-US" dirty="0" smtClean="0"/>
              <a:t>artists. He studied economics formally for only 8 weeks under Marshall, and never completed his degree. He moved quickly into public service at the India Office (in London), the Treasury, and the Bank of England. He eventually returned to academia to teach at Cambridge and to serve as editor of the </a:t>
            </a:r>
            <a:r>
              <a:rPr lang="en-US" i="1" dirty="0" smtClean="0"/>
              <a:t>Economic Journal</a:t>
            </a:r>
            <a:r>
              <a:rPr lang="en-US" dirty="0" smtClean="0"/>
              <a:t> (the premier British journal).  He was among the leaders of the Bretton Woods Conference after World War II that created the IMF and established a system of fixed exchange rates.</a:t>
            </a:r>
          </a:p>
        </p:txBody>
      </p:sp>
    </p:spTree>
    <p:extLst>
      <p:ext uri="{BB962C8B-B14F-4D97-AF65-F5344CB8AC3E}">
        <p14:creationId xmlns:p14="http://schemas.microsoft.com/office/powerpoint/2010/main" val="1039245405"/>
      </p:ext>
    </p:extLst>
  </p:cSld>
  <p:clrMapOvr>
    <a:masterClrMapping/>
  </p:clrMapOvr>
  <mc:AlternateContent xmlns:mc="http://schemas.openxmlformats.org/markup-compatibility/2006" xmlns:p14="http://schemas.microsoft.com/office/powerpoint/2010/main">
    <mc:Choice Requires="p14">
      <p:transition spd="slow" p14:dur="2000" advTm="172902"/>
    </mc:Choice>
    <mc:Fallback xmlns="">
      <p:transition spd="slow" advTm="17290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Keynes’s General Theory: Chapter 2</a:t>
            </a:r>
            <a:endParaRPr lang="en-US" dirty="0"/>
          </a:p>
        </p:txBody>
      </p:sp>
      <p:sp>
        <p:nvSpPr>
          <p:cNvPr id="3" name="Content Placeholder 2"/>
          <p:cNvSpPr>
            <a:spLocks noGrp="1"/>
          </p:cNvSpPr>
          <p:nvPr>
            <p:ph sz="quarter" idx="1"/>
          </p:nvPr>
        </p:nvSpPr>
        <p:spPr>
          <a:xfrm>
            <a:off x="301752" y="1200150"/>
            <a:ext cx="8537448" cy="3581400"/>
          </a:xfrm>
        </p:spPr>
        <p:txBody>
          <a:bodyPr>
            <a:normAutofit fontScale="85000" lnSpcReduction="20000"/>
          </a:bodyPr>
          <a:lstStyle/>
          <a:p>
            <a:pPr marL="0" indent="0">
              <a:buNone/>
            </a:pPr>
            <a:r>
              <a:rPr lang="en-US" dirty="0" smtClean="0"/>
              <a:t>[The] fundamental </a:t>
            </a:r>
            <a:r>
              <a:rPr lang="en-US" dirty="0"/>
              <a:t>objection, which we shall develop in the ensuing chapters, flows from our disputing the assumption that the general level of real wages is directly determined by the character of the wage bargain. In assuming that the wage bargain determines the real wage the classical school have </a:t>
            </a:r>
            <a:r>
              <a:rPr lang="en-US" dirty="0" err="1"/>
              <a:t>slipt</a:t>
            </a:r>
            <a:r>
              <a:rPr lang="en-US" dirty="0"/>
              <a:t> in an illicit assumption. For there may be </a:t>
            </a:r>
            <a:r>
              <a:rPr lang="en-US" i="1" dirty="0"/>
              <a:t>no</a:t>
            </a:r>
            <a:r>
              <a:rPr lang="en-US" dirty="0"/>
              <a:t> method available to </a:t>
            </a:r>
            <a:r>
              <a:rPr lang="en-US" dirty="0" smtClean="0"/>
              <a:t>labor </a:t>
            </a:r>
            <a:r>
              <a:rPr lang="en-US" dirty="0"/>
              <a:t>as a whole whereby it can bring the general level of money-wages into conformity with the marginal disutility of the current volume of employment. There may exist no expedient by which </a:t>
            </a:r>
            <a:r>
              <a:rPr lang="en-US" dirty="0" smtClean="0"/>
              <a:t>labor </a:t>
            </a:r>
            <a:r>
              <a:rPr lang="en-US" dirty="0"/>
              <a:t>as a whole can reduce its </a:t>
            </a:r>
            <a:r>
              <a:rPr lang="en-US" i="1" dirty="0"/>
              <a:t>real </a:t>
            </a:r>
            <a:r>
              <a:rPr lang="en-US" dirty="0"/>
              <a:t>wage to a given figure by making revised </a:t>
            </a:r>
            <a:r>
              <a:rPr lang="en-US" i="1" dirty="0"/>
              <a:t>money</a:t>
            </a:r>
            <a:r>
              <a:rPr lang="en-US" dirty="0"/>
              <a:t> bargains with the entrepreneurs. This will be our contention...</a:t>
            </a:r>
            <a:endParaRPr lang="en-US" b="1" dirty="0" smtClean="0">
              <a:solidFill>
                <a:schemeClr val="accent4">
                  <a:lumMod val="75000"/>
                </a:schemeClr>
              </a:solidFill>
            </a:endParaRPr>
          </a:p>
        </p:txBody>
      </p:sp>
    </p:spTree>
    <p:extLst>
      <p:ext uri="{BB962C8B-B14F-4D97-AF65-F5344CB8AC3E}">
        <p14:creationId xmlns:p14="http://schemas.microsoft.com/office/powerpoint/2010/main" val="3001763139"/>
      </p:ext>
    </p:extLst>
  </p:cSld>
  <p:clrMapOvr>
    <a:masterClrMapping/>
  </p:clrMapOvr>
  <mc:AlternateContent xmlns:mc="http://schemas.openxmlformats.org/markup-compatibility/2006" xmlns:p14="http://schemas.microsoft.com/office/powerpoint/2010/main">
    <mc:Choice Requires="p14">
      <p:transition spd="slow" p14:dur="2000" advTm="69156"/>
    </mc:Choice>
    <mc:Fallback xmlns="">
      <p:transition spd="slow" advTm="69156"/>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Keynes’s General Theory: Chapter 2</a:t>
            </a:r>
          </a:p>
        </p:txBody>
      </p:sp>
      <p:sp>
        <p:nvSpPr>
          <p:cNvPr id="3" name="Content Placeholder 2"/>
          <p:cNvSpPr>
            <a:spLocks noGrp="1"/>
          </p:cNvSpPr>
          <p:nvPr>
            <p:ph sz="quarter" idx="1"/>
          </p:nvPr>
        </p:nvSpPr>
        <p:spPr>
          <a:xfrm>
            <a:off x="304800" y="1276350"/>
            <a:ext cx="3897468" cy="3473278"/>
          </a:xfrm>
        </p:spPr>
        <p:txBody>
          <a:bodyPr>
            <a:normAutofit fontScale="62500" lnSpcReduction="20000"/>
          </a:bodyPr>
          <a:lstStyle/>
          <a:p>
            <a:pPr marL="0" indent="0">
              <a:buNone/>
            </a:pPr>
            <a:r>
              <a:rPr lang="en-US" dirty="0" smtClean="0"/>
              <a:t>So, according to Keynes, if unemployed workers accept a reduction in their nominal wage (W), that may cause a proportional reduction in the price level (P), so W/P may not change, and </a:t>
            </a:r>
            <a:r>
              <a:rPr lang="en-US" i="1" dirty="0" smtClean="0"/>
              <a:t>involuntary</a:t>
            </a:r>
            <a:r>
              <a:rPr lang="en-US" dirty="0" smtClean="0"/>
              <a:t> unemployment may persist.  The macro labor market may be unable to equilibrate itself. The failure of other authors to recognize this problem may have been another fallacy of composition, because this problem doesn’t exist in microeconomic labor markets that have little effect on the general price level.</a:t>
            </a:r>
          </a:p>
        </p:txBody>
      </p:sp>
      <p:sp>
        <p:nvSpPr>
          <p:cNvPr id="21" name="TextBox 20"/>
          <p:cNvSpPr txBox="1"/>
          <p:nvPr/>
        </p:nvSpPr>
        <p:spPr>
          <a:xfrm>
            <a:off x="5127612" y="4380296"/>
            <a:ext cx="3425938" cy="369332"/>
          </a:xfrm>
          <a:prstGeom prst="rect">
            <a:avLst/>
          </a:prstGeom>
          <a:noFill/>
        </p:spPr>
        <p:txBody>
          <a:bodyPr wrap="none" rtlCol="0">
            <a:spAutoFit/>
          </a:bodyPr>
          <a:lstStyle/>
          <a:p>
            <a:r>
              <a:rPr lang="en-US" dirty="0" smtClean="0"/>
              <a:t>Where: N = number of workers </a:t>
            </a:r>
            <a:endParaRPr lang="en-US" dirty="0"/>
          </a:p>
        </p:txBody>
      </p:sp>
      <p:grpSp>
        <p:nvGrpSpPr>
          <p:cNvPr id="25" name="Group 24"/>
          <p:cNvGrpSpPr/>
          <p:nvPr/>
        </p:nvGrpSpPr>
        <p:grpSpPr>
          <a:xfrm>
            <a:off x="4373880" y="1200150"/>
            <a:ext cx="3883818" cy="3232666"/>
            <a:chOff x="3688080" y="1352550"/>
            <a:chExt cx="3883818" cy="3232666"/>
          </a:xfrm>
        </p:grpSpPr>
        <p:cxnSp>
          <p:nvCxnSpPr>
            <p:cNvPr id="7" name="Straight Connector 6"/>
            <p:cNvCxnSpPr/>
            <p:nvPr/>
          </p:nvCxnSpPr>
          <p:spPr>
            <a:xfrm>
              <a:off x="4419600" y="1428750"/>
              <a:ext cx="0" cy="2819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24815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00600" y="1809750"/>
              <a:ext cx="2133600" cy="1905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4876800" y="1809750"/>
              <a:ext cx="1981200" cy="1981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10902" y="4215884"/>
              <a:ext cx="360996" cy="369332"/>
            </a:xfrm>
            <a:prstGeom prst="rect">
              <a:avLst/>
            </a:prstGeom>
            <a:noFill/>
          </p:spPr>
          <p:txBody>
            <a:bodyPr wrap="none" rtlCol="0">
              <a:spAutoFit/>
            </a:bodyPr>
            <a:lstStyle/>
            <a:p>
              <a:r>
                <a:rPr lang="en-US" dirty="0" smtClean="0"/>
                <a:t>N</a:t>
              </a:r>
              <a:endParaRPr lang="en-US" dirty="0"/>
            </a:p>
          </p:txBody>
        </p:sp>
        <p:sp>
          <p:nvSpPr>
            <p:cNvPr id="15" name="TextBox 14"/>
            <p:cNvSpPr txBox="1"/>
            <p:nvPr/>
          </p:nvSpPr>
          <p:spPr>
            <a:xfrm>
              <a:off x="3688080" y="1352550"/>
              <a:ext cx="659155" cy="369332"/>
            </a:xfrm>
            <a:prstGeom prst="rect">
              <a:avLst/>
            </a:prstGeom>
            <a:noFill/>
          </p:spPr>
          <p:txBody>
            <a:bodyPr wrap="none" rtlCol="0">
              <a:spAutoFit/>
            </a:bodyPr>
            <a:lstStyle/>
            <a:p>
              <a:r>
                <a:rPr lang="en-US" dirty="0" smtClean="0"/>
                <a:t>W/P</a:t>
              </a:r>
              <a:endParaRPr lang="en-US" dirty="0"/>
            </a:p>
          </p:txBody>
        </p:sp>
        <p:cxnSp>
          <p:nvCxnSpPr>
            <p:cNvPr id="17" name="Straight Connector 16"/>
            <p:cNvCxnSpPr/>
            <p:nvPr/>
          </p:nvCxnSpPr>
          <p:spPr>
            <a:xfrm>
              <a:off x="4419600" y="2343150"/>
              <a:ext cx="1905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5437163" y="2208628"/>
              <a:ext cx="844062" cy="84406"/>
            </a:xfrm>
            <a:custGeom>
              <a:avLst/>
              <a:gdLst>
                <a:gd name="connsiteX0" fmla="*/ 0 w 844062"/>
                <a:gd name="connsiteY0" fmla="*/ 84406 h 84406"/>
                <a:gd name="connsiteX1" fmla="*/ 35169 w 844062"/>
                <a:gd name="connsiteY1" fmla="*/ 56270 h 84406"/>
                <a:gd name="connsiteX2" fmla="*/ 42203 w 844062"/>
                <a:gd name="connsiteY2" fmla="*/ 35169 h 84406"/>
                <a:gd name="connsiteX3" fmla="*/ 63305 w 844062"/>
                <a:gd name="connsiteY3" fmla="*/ 21101 h 84406"/>
                <a:gd name="connsiteX4" fmla="*/ 154745 w 844062"/>
                <a:gd name="connsiteY4" fmla="*/ 0 h 84406"/>
                <a:gd name="connsiteX5" fmla="*/ 260252 w 844062"/>
                <a:gd name="connsiteY5" fmla="*/ 14067 h 84406"/>
                <a:gd name="connsiteX6" fmla="*/ 316523 w 844062"/>
                <a:gd name="connsiteY6" fmla="*/ 28135 h 84406"/>
                <a:gd name="connsiteX7" fmla="*/ 358726 w 844062"/>
                <a:gd name="connsiteY7" fmla="*/ 21101 h 84406"/>
                <a:gd name="connsiteX8" fmla="*/ 379828 w 844062"/>
                <a:gd name="connsiteY8" fmla="*/ 14067 h 84406"/>
                <a:gd name="connsiteX9" fmla="*/ 400929 w 844062"/>
                <a:gd name="connsiteY9" fmla="*/ 28135 h 84406"/>
                <a:gd name="connsiteX10" fmla="*/ 422031 w 844062"/>
                <a:gd name="connsiteY10" fmla="*/ 35169 h 84406"/>
                <a:gd name="connsiteX11" fmla="*/ 527539 w 844062"/>
                <a:gd name="connsiteY11" fmla="*/ 28135 h 84406"/>
                <a:gd name="connsiteX12" fmla="*/ 611945 w 844062"/>
                <a:gd name="connsiteY12" fmla="*/ 14067 h 84406"/>
                <a:gd name="connsiteX13" fmla="*/ 738554 w 844062"/>
                <a:gd name="connsiteY13" fmla="*/ 21101 h 84406"/>
                <a:gd name="connsiteX14" fmla="*/ 773723 w 844062"/>
                <a:gd name="connsiteY14" fmla="*/ 28135 h 84406"/>
                <a:gd name="connsiteX15" fmla="*/ 815926 w 844062"/>
                <a:gd name="connsiteY15" fmla="*/ 56270 h 84406"/>
                <a:gd name="connsiteX16" fmla="*/ 844062 w 844062"/>
                <a:gd name="connsiteY16" fmla="*/ 70338 h 8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44062" h="84406">
                  <a:moveTo>
                    <a:pt x="0" y="84406"/>
                  </a:moveTo>
                  <a:cubicBezTo>
                    <a:pt x="11723" y="75027"/>
                    <a:pt x="25399" y="67669"/>
                    <a:pt x="35169" y="56270"/>
                  </a:cubicBezTo>
                  <a:cubicBezTo>
                    <a:pt x="39994" y="50641"/>
                    <a:pt x="37571" y="40958"/>
                    <a:pt x="42203" y="35169"/>
                  </a:cubicBezTo>
                  <a:cubicBezTo>
                    <a:pt x="47484" y="28568"/>
                    <a:pt x="55580" y="24534"/>
                    <a:pt x="63305" y="21101"/>
                  </a:cubicBezTo>
                  <a:cubicBezTo>
                    <a:pt x="99891" y="4841"/>
                    <a:pt x="114693" y="5722"/>
                    <a:pt x="154745" y="0"/>
                  </a:cubicBezTo>
                  <a:cubicBezTo>
                    <a:pt x="304868" y="12511"/>
                    <a:pt x="197049" y="-3170"/>
                    <a:pt x="260252" y="14067"/>
                  </a:cubicBezTo>
                  <a:cubicBezTo>
                    <a:pt x="278905" y="19154"/>
                    <a:pt x="316523" y="28135"/>
                    <a:pt x="316523" y="28135"/>
                  </a:cubicBezTo>
                  <a:cubicBezTo>
                    <a:pt x="330591" y="25790"/>
                    <a:pt x="344804" y="24195"/>
                    <a:pt x="358726" y="21101"/>
                  </a:cubicBezTo>
                  <a:cubicBezTo>
                    <a:pt x="365964" y="19493"/>
                    <a:pt x="372514" y="12848"/>
                    <a:pt x="379828" y="14067"/>
                  </a:cubicBezTo>
                  <a:cubicBezTo>
                    <a:pt x="388167" y="15457"/>
                    <a:pt x="393368" y="24354"/>
                    <a:pt x="400929" y="28135"/>
                  </a:cubicBezTo>
                  <a:cubicBezTo>
                    <a:pt x="407561" y="31451"/>
                    <a:pt x="414997" y="32824"/>
                    <a:pt x="422031" y="35169"/>
                  </a:cubicBezTo>
                  <a:cubicBezTo>
                    <a:pt x="457200" y="32824"/>
                    <a:pt x="492507" y="32028"/>
                    <a:pt x="527539" y="28135"/>
                  </a:cubicBezTo>
                  <a:cubicBezTo>
                    <a:pt x="555888" y="24985"/>
                    <a:pt x="611945" y="14067"/>
                    <a:pt x="611945" y="14067"/>
                  </a:cubicBezTo>
                  <a:cubicBezTo>
                    <a:pt x="654148" y="16412"/>
                    <a:pt x="696445" y="17439"/>
                    <a:pt x="738554" y="21101"/>
                  </a:cubicBezTo>
                  <a:cubicBezTo>
                    <a:pt x="750464" y="22137"/>
                    <a:pt x="762839" y="23188"/>
                    <a:pt x="773723" y="28135"/>
                  </a:cubicBezTo>
                  <a:cubicBezTo>
                    <a:pt x="789115" y="35131"/>
                    <a:pt x="801858" y="46892"/>
                    <a:pt x="815926" y="56270"/>
                  </a:cubicBezTo>
                  <a:cubicBezTo>
                    <a:pt x="838979" y="71639"/>
                    <a:pt x="828574" y="70338"/>
                    <a:pt x="844062" y="7033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76850" y="1962407"/>
              <a:ext cx="1181100" cy="246221"/>
            </a:xfrm>
            <a:prstGeom prst="rect">
              <a:avLst/>
            </a:prstGeom>
            <a:noFill/>
          </p:spPr>
          <p:txBody>
            <a:bodyPr wrap="square" rtlCol="0">
              <a:spAutoFit/>
            </a:bodyPr>
            <a:lstStyle/>
            <a:p>
              <a:r>
                <a:rPr lang="en-US" sz="1000" dirty="0" smtClean="0"/>
                <a:t>unemployment</a:t>
              </a:r>
              <a:endParaRPr lang="en-US" sz="1000" dirty="0"/>
            </a:p>
          </p:txBody>
        </p:sp>
        <p:sp>
          <p:nvSpPr>
            <p:cNvPr id="22" name="TextBox 21"/>
            <p:cNvSpPr txBox="1"/>
            <p:nvPr/>
          </p:nvSpPr>
          <p:spPr>
            <a:xfrm>
              <a:off x="6805118" y="1504950"/>
              <a:ext cx="314510" cy="369332"/>
            </a:xfrm>
            <a:prstGeom prst="rect">
              <a:avLst/>
            </a:prstGeom>
            <a:noFill/>
          </p:spPr>
          <p:txBody>
            <a:bodyPr wrap="none" rtlCol="0">
              <a:spAutoFit/>
            </a:bodyPr>
            <a:lstStyle/>
            <a:p>
              <a:r>
                <a:rPr lang="en-US" dirty="0" smtClean="0"/>
                <a:t>S</a:t>
              </a:r>
              <a:endParaRPr lang="en-US" dirty="0"/>
            </a:p>
          </p:txBody>
        </p:sp>
        <p:sp>
          <p:nvSpPr>
            <p:cNvPr id="23" name="TextBox 22"/>
            <p:cNvSpPr txBox="1"/>
            <p:nvPr/>
          </p:nvSpPr>
          <p:spPr>
            <a:xfrm>
              <a:off x="6900203" y="3606284"/>
              <a:ext cx="357790" cy="369332"/>
            </a:xfrm>
            <a:prstGeom prst="rect">
              <a:avLst/>
            </a:prstGeom>
            <a:noFill/>
          </p:spPr>
          <p:txBody>
            <a:bodyPr wrap="none" rtlCol="0">
              <a:spAutoFit/>
            </a:bodyPr>
            <a:lstStyle/>
            <a:p>
              <a:r>
                <a:rPr lang="en-US" dirty="0" smtClean="0"/>
                <a:t>D</a:t>
              </a:r>
              <a:endParaRPr lang="en-US" dirty="0"/>
            </a:p>
          </p:txBody>
        </p:sp>
      </p:grpSp>
      <p:sp>
        <p:nvSpPr>
          <p:cNvPr id="26" name="TextBox 25"/>
          <p:cNvSpPr txBox="1"/>
          <p:nvPr/>
        </p:nvSpPr>
        <p:spPr>
          <a:xfrm>
            <a:off x="4373880" y="2036861"/>
            <a:ext cx="753732" cy="307777"/>
          </a:xfrm>
          <a:prstGeom prst="rect">
            <a:avLst/>
          </a:prstGeom>
          <a:noFill/>
        </p:spPr>
        <p:txBody>
          <a:bodyPr wrap="none" rtlCol="0">
            <a:spAutoFit/>
          </a:bodyPr>
          <a:lstStyle/>
          <a:p>
            <a:r>
              <a:rPr lang="en-US" sz="1400" dirty="0" smtClean="0"/>
              <a:t>(W/P)</a:t>
            </a:r>
            <a:r>
              <a:rPr lang="en-US" baseline="30000" dirty="0" smtClean="0"/>
              <a:t>1</a:t>
            </a:r>
            <a:endParaRPr lang="en-US" baseline="30000" dirty="0"/>
          </a:p>
        </p:txBody>
      </p:sp>
      <p:cxnSp>
        <p:nvCxnSpPr>
          <p:cNvPr id="28" name="Straight Connector 27"/>
          <p:cNvCxnSpPr/>
          <p:nvPr/>
        </p:nvCxnSpPr>
        <p:spPr>
          <a:xfrm flipH="1">
            <a:off x="5127612" y="2647950"/>
            <a:ext cx="1425588"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343653" y="2532161"/>
            <a:ext cx="761747" cy="307777"/>
          </a:xfrm>
          <a:prstGeom prst="rect">
            <a:avLst/>
          </a:prstGeom>
          <a:noFill/>
        </p:spPr>
        <p:txBody>
          <a:bodyPr wrap="none" rtlCol="0">
            <a:spAutoFit/>
          </a:bodyPr>
          <a:lstStyle/>
          <a:p>
            <a:r>
              <a:rPr lang="en-US" sz="1400" dirty="0"/>
              <a:t>(</a:t>
            </a:r>
            <a:r>
              <a:rPr lang="en-US" sz="1400" dirty="0" smtClean="0"/>
              <a:t>W/P)</a:t>
            </a:r>
            <a:r>
              <a:rPr lang="en-US" baseline="30000" dirty="0" smtClean="0"/>
              <a:t>e</a:t>
            </a:r>
            <a:endParaRPr lang="en-US" baseline="30000" dirty="0"/>
          </a:p>
        </p:txBody>
      </p:sp>
      <p:cxnSp>
        <p:nvCxnSpPr>
          <p:cNvPr id="31" name="Straight Connector 30"/>
          <p:cNvCxnSpPr/>
          <p:nvPr/>
        </p:nvCxnSpPr>
        <p:spPr>
          <a:xfrm>
            <a:off x="6057900" y="2190749"/>
            <a:ext cx="0" cy="1905001"/>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995746" y="2190748"/>
            <a:ext cx="0" cy="1905001"/>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568441" y="2647950"/>
            <a:ext cx="0" cy="14478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835717" y="4095750"/>
            <a:ext cx="388248" cy="307777"/>
          </a:xfrm>
          <a:prstGeom prst="rect">
            <a:avLst/>
          </a:prstGeom>
          <a:noFill/>
        </p:spPr>
        <p:txBody>
          <a:bodyPr wrap="none" rtlCol="0">
            <a:spAutoFit/>
          </a:bodyPr>
          <a:lstStyle/>
          <a:p>
            <a:r>
              <a:rPr lang="en-US" sz="1400" dirty="0" smtClean="0"/>
              <a:t>N</a:t>
            </a:r>
            <a:r>
              <a:rPr lang="en-US" baseline="-25000" dirty="0" smtClean="0"/>
              <a:t>1</a:t>
            </a:r>
            <a:endParaRPr lang="en-US" baseline="-25000" dirty="0"/>
          </a:p>
        </p:txBody>
      </p:sp>
      <p:sp>
        <p:nvSpPr>
          <p:cNvPr id="38" name="Rectangle 37"/>
          <p:cNvSpPr/>
          <p:nvPr/>
        </p:nvSpPr>
        <p:spPr>
          <a:xfrm>
            <a:off x="6374317" y="4063484"/>
            <a:ext cx="396262" cy="307777"/>
          </a:xfrm>
          <a:prstGeom prst="rect">
            <a:avLst/>
          </a:prstGeom>
        </p:spPr>
        <p:txBody>
          <a:bodyPr wrap="none">
            <a:spAutoFit/>
          </a:bodyPr>
          <a:lstStyle/>
          <a:p>
            <a:r>
              <a:rPr lang="en-US" sz="1400" dirty="0" smtClean="0"/>
              <a:t>N</a:t>
            </a:r>
            <a:r>
              <a:rPr lang="en-US" baseline="-25000" dirty="0" smtClean="0"/>
              <a:t>e</a:t>
            </a:r>
            <a:endParaRPr lang="en-US" baseline="-25000" dirty="0"/>
          </a:p>
        </p:txBody>
      </p:sp>
      <p:sp>
        <p:nvSpPr>
          <p:cNvPr id="39" name="Rectangle 38"/>
          <p:cNvSpPr/>
          <p:nvPr/>
        </p:nvSpPr>
        <p:spPr>
          <a:xfrm>
            <a:off x="6862875" y="4072519"/>
            <a:ext cx="409086" cy="307777"/>
          </a:xfrm>
          <a:prstGeom prst="rect">
            <a:avLst/>
          </a:prstGeom>
        </p:spPr>
        <p:txBody>
          <a:bodyPr wrap="none">
            <a:spAutoFit/>
          </a:bodyPr>
          <a:lstStyle/>
          <a:p>
            <a:r>
              <a:rPr lang="en-US" sz="1400" dirty="0" smtClean="0"/>
              <a:t>N</a:t>
            </a:r>
            <a:r>
              <a:rPr lang="en-US" baseline="-25000" dirty="0" smtClean="0"/>
              <a:t>2</a:t>
            </a:r>
            <a:endParaRPr lang="en-US" baseline="-25000" dirty="0"/>
          </a:p>
        </p:txBody>
      </p:sp>
    </p:spTree>
    <p:extLst>
      <p:ext uri="{BB962C8B-B14F-4D97-AF65-F5344CB8AC3E}">
        <p14:creationId xmlns:p14="http://schemas.microsoft.com/office/powerpoint/2010/main" val="192833677"/>
      </p:ext>
    </p:extLst>
  </p:cSld>
  <p:clrMapOvr>
    <a:masterClrMapping/>
  </p:clrMapOvr>
  <mc:AlternateContent xmlns:mc="http://schemas.openxmlformats.org/markup-compatibility/2006" xmlns:p14="http://schemas.microsoft.com/office/powerpoint/2010/main">
    <mc:Choice Requires="p14">
      <p:transition spd="slow" p14:dur="2000" advTm="131493"/>
    </mc:Choice>
    <mc:Fallback xmlns="">
      <p:transition spd="slow" advTm="131493"/>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Product Market</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Now, moving from the labor market to the product market, we begin with the formula for national income and product and the components of demand:</a:t>
            </a:r>
          </a:p>
          <a:p>
            <a:r>
              <a:rPr lang="en-US" dirty="0" smtClean="0"/>
              <a:t>y = c + i + g + (x-m)</a:t>
            </a:r>
          </a:p>
          <a:p>
            <a:r>
              <a:rPr lang="en-US" dirty="0" smtClean="0"/>
              <a:t>Where y = national income and product</a:t>
            </a:r>
          </a:p>
          <a:p>
            <a:pPr marL="0" indent="0">
              <a:buNone/>
            </a:pPr>
            <a:r>
              <a:rPr lang="en-US" dirty="0"/>
              <a:t> </a:t>
            </a:r>
            <a:r>
              <a:rPr lang="en-US" dirty="0" smtClean="0"/>
              <a:t>                c = consumer purchases</a:t>
            </a:r>
            <a:br>
              <a:rPr lang="en-US" dirty="0" smtClean="0"/>
            </a:br>
            <a:r>
              <a:rPr lang="en-US" dirty="0" smtClean="0"/>
              <a:t>                  i = investment</a:t>
            </a:r>
            <a:br>
              <a:rPr lang="en-US" dirty="0" smtClean="0"/>
            </a:br>
            <a:r>
              <a:rPr lang="en-US" dirty="0" smtClean="0"/>
              <a:t>                  g = government purchases</a:t>
            </a:r>
            <a:br>
              <a:rPr lang="en-US" dirty="0" smtClean="0"/>
            </a:br>
            <a:r>
              <a:rPr lang="en-US" dirty="0" smtClean="0"/>
              <a:t>                  x = exports</a:t>
            </a:r>
            <a:br>
              <a:rPr lang="en-US" dirty="0" smtClean="0"/>
            </a:br>
            <a:r>
              <a:rPr lang="en-US" dirty="0" smtClean="0"/>
              <a:t>                  m = imports</a:t>
            </a:r>
            <a:br>
              <a:rPr lang="en-US" dirty="0" smtClean="0"/>
            </a:br>
            <a:r>
              <a:rPr lang="en-US" dirty="0" smtClean="0"/>
              <a:t>which just says that everything that is produced (y) ends up in somebody’s possession.</a:t>
            </a:r>
            <a:endParaRPr lang="en-US" dirty="0"/>
          </a:p>
        </p:txBody>
      </p:sp>
    </p:spTree>
    <p:extLst>
      <p:ext uri="{BB962C8B-B14F-4D97-AF65-F5344CB8AC3E}">
        <p14:creationId xmlns:p14="http://schemas.microsoft.com/office/powerpoint/2010/main" val="4222401827"/>
      </p:ext>
    </p:extLst>
  </p:cSld>
  <p:clrMapOvr>
    <a:masterClrMapping/>
  </p:clrMapOvr>
  <mc:AlternateContent xmlns:mc="http://schemas.openxmlformats.org/markup-compatibility/2006" xmlns:p14="http://schemas.microsoft.com/office/powerpoint/2010/main">
    <mc:Choice Requires="p14">
      <p:transition spd="slow" p14:dur="2000" advTm="82973"/>
    </mc:Choice>
    <mc:Fallback xmlns="">
      <p:transition spd="slow" advTm="82973"/>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Product Market</a:t>
            </a:r>
            <a:endParaRPr lang="en-US" dirty="0"/>
          </a:p>
        </p:txBody>
      </p:sp>
      <p:sp>
        <p:nvSpPr>
          <p:cNvPr id="3" name="Content Placeholder 2"/>
          <p:cNvSpPr>
            <a:spLocks noGrp="1"/>
          </p:cNvSpPr>
          <p:nvPr>
            <p:ph sz="quarter" idx="1"/>
          </p:nvPr>
        </p:nvSpPr>
        <p:spPr/>
        <p:txBody>
          <a:bodyPr>
            <a:normAutofit fontScale="92500"/>
          </a:bodyPr>
          <a:lstStyle/>
          <a:p>
            <a:r>
              <a:rPr lang="en-US" dirty="0" smtClean="0"/>
              <a:t>If we simplify the analysis by ignoring government and foreign trade (g, x, and m), the equation above becomes</a:t>
            </a:r>
          </a:p>
          <a:p>
            <a:r>
              <a:rPr lang="en-US" dirty="0" smtClean="0"/>
              <a:t>y = c + i</a:t>
            </a:r>
          </a:p>
          <a:p>
            <a:r>
              <a:rPr lang="en-US" dirty="0" smtClean="0"/>
              <a:t>Which can be rearranged to:</a:t>
            </a:r>
            <a:br>
              <a:rPr lang="en-US" dirty="0" smtClean="0"/>
            </a:br>
            <a:r>
              <a:rPr lang="en-US" dirty="0" smtClean="0"/>
              <a:t>y - c = i  or s = i  because our personal income (y) minus what we spend on consumer goods (c), is what we save (s).  So it’s always true that saving (s) equals total investment (i).</a:t>
            </a:r>
            <a:endParaRPr lang="en-US" dirty="0"/>
          </a:p>
        </p:txBody>
      </p:sp>
    </p:spTree>
    <p:extLst>
      <p:ext uri="{BB962C8B-B14F-4D97-AF65-F5344CB8AC3E}">
        <p14:creationId xmlns:p14="http://schemas.microsoft.com/office/powerpoint/2010/main" val="2045787111"/>
      </p:ext>
    </p:extLst>
  </p:cSld>
  <p:clrMapOvr>
    <a:masterClrMapping/>
  </p:clrMapOvr>
  <mc:AlternateContent xmlns:mc="http://schemas.openxmlformats.org/markup-compatibility/2006" xmlns:p14="http://schemas.microsoft.com/office/powerpoint/2010/main">
    <mc:Choice Requires="p14">
      <p:transition spd="slow" p14:dur="2000" advTm="79698"/>
    </mc:Choice>
    <mc:Fallback xmlns="">
      <p:transition spd="slow" advTm="79698"/>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Product Market</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However, total investment (i) has several components.  Important for our purposes, part of investment is </a:t>
            </a:r>
            <a:r>
              <a:rPr lang="en-US" i="1" dirty="0" smtClean="0"/>
              <a:t>intended</a:t>
            </a:r>
            <a:r>
              <a:rPr lang="en-US" dirty="0" smtClean="0"/>
              <a:t>, and part is often </a:t>
            </a:r>
            <a:r>
              <a:rPr lang="en-US" i="1" dirty="0" smtClean="0"/>
              <a:t>unintended</a:t>
            </a:r>
            <a:r>
              <a:rPr lang="en-US" dirty="0" smtClean="0"/>
              <a:t>. Companies intentionally invest in plant and equipment and families intentionally invest in houses. </a:t>
            </a:r>
            <a:r>
              <a:rPr lang="en-US" dirty="0"/>
              <a:t> </a:t>
            </a:r>
            <a:r>
              <a:rPr lang="en-US" dirty="0" smtClean="0"/>
              <a:t>If a company willingly increases its stock of inventories to serve its customers better, that’s also a form of intentional investment. However, if a company’s sales fall short of expectations, and it “gets stuck” with additional inventories that it didn’t intend to accumulate, that’s called “unintended investment in inventories.” Conversely, if sales are better than expected, the company may experience “unintended disinvestment in inventories.”  If companies are unintentionally gaining or losing inventories, they are likely to take corrective action, so we will say the product market is </a:t>
            </a:r>
            <a:r>
              <a:rPr lang="en-US" i="1" dirty="0" smtClean="0"/>
              <a:t>not</a:t>
            </a:r>
            <a:r>
              <a:rPr lang="en-US" dirty="0" smtClean="0"/>
              <a:t> in equilibrium. If unintentional investment is zero, and businesses are operating according to plan, we’ll say the product market </a:t>
            </a:r>
            <a:r>
              <a:rPr lang="en-US" i="1" dirty="0" smtClean="0"/>
              <a:t>is</a:t>
            </a:r>
            <a:r>
              <a:rPr lang="en-US" dirty="0" smtClean="0"/>
              <a:t> in equilibrium.</a:t>
            </a:r>
            <a:endParaRPr lang="en-US" dirty="0"/>
          </a:p>
        </p:txBody>
      </p:sp>
    </p:spTree>
    <p:extLst>
      <p:ext uri="{BB962C8B-B14F-4D97-AF65-F5344CB8AC3E}">
        <p14:creationId xmlns:p14="http://schemas.microsoft.com/office/powerpoint/2010/main" val="3077630999"/>
      </p:ext>
    </p:extLst>
  </p:cSld>
  <p:clrMapOvr>
    <a:masterClrMapping/>
  </p:clrMapOvr>
  <mc:AlternateContent xmlns:mc="http://schemas.openxmlformats.org/markup-compatibility/2006" xmlns:p14="http://schemas.microsoft.com/office/powerpoint/2010/main">
    <mc:Choice Requires="p14">
      <p:transition spd="slow" p14:dur="2000" advTm="263696"/>
    </mc:Choice>
    <mc:Fallback xmlns="">
      <p:transition spd="slow" advTm="263696"/>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Product Market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Once again, s = i  or s = i</a:t>
            </a:r>
            <a:r>
              <a:rPr lang="en-US" baseline="-25000" dirty="0" smtClean="0"/>
              <a:t>i</a:t>
            </a:r>
            <a:r>
              <a:rPr lang="en-US" dirty="0" smtClean="0"/>
              <a:t> + </a:t>
            </a:r>
            <a:r>
              <a:rPr lang="en-US" dirty="0" err="1" smtClean="0"/>
              <a:t>i</a:t>
            </a:r>
            <a:r>
              <a:rPr lang="en-US" baseline="-25000" dirty="0" err="1" smtClean="0"/>
              <a:t>u</a:t>
            </a:r>
            <a:r>
              <a:rPr lang="en-US" baseline="-25000" dirty="0" smtClean="0"/>
              <a:t> </a:t>
            </a:r>
            <a:r>
              <a:rPr lang="en-US" dirty="0" smtClean="0"/>
              <a:t>(intended +unintended investment)</a:t>
            </a:r>
          </a:p>
          <a:p>
            <a:r>
              <a:rPr lang="en-US" dirty="0" smtClean="0"/>
              <a:t>In equilibrium, </a:t>
            </a:r>
            <a:r>
              <a:rPr lang="en-US" dirty="0" err="1" smtClean="0"/>
              <a:t>i</a:t>
            </a:r>
            <a:r>
              <a:rPr lang="en-US" baseline="-25000" dirty="0" err="1" smtClean="0"/>
              <a:t>u</a:t>
            </a:r>
            <a:r>
              <a:rPr lang="en-US" baseline="-25000" dirty="0" smtClean="0"/>
              <a:t> </a:t>
            </a:r>
            <a:r>
              <a:rPr lang="en-US" dirty="0" smtClean="0"/>
              <a:t>= 0  or s = i</a:t>
            </a:r>
            <a:r>
              <a:rPr lang="en-US" baseline="-25000" dirty="0" smtClean="0"/>
              <a:t>i</a:t>
            </a:r>
            <a:br>
              <a:rPr lang="en-US" baseline="-25000" dirty="0" smtClean="0"/>
            </a:br>
            <a:r>
              <a:rPr lang="en-US" dirty="0" smtClean="0"/>
              <a:t>Also note that  </a:t>
            </a:r>
            <a:r>
              <a:rPr lang="en-US" dirty="0" err="1" smtClean="0"/>
              <a:t>i</a:t>
            </a:r>
            <a:r>
              <a:rPr lang="en-US" baseline="-25000" dirty="0" err="1" smtClean="0"/>
              <a:t>u</a:t>
            </a:r>
            <a:r>
              <a:rPr lang="en-US" baseline="-25000" dirty="0" smtClean="0"/>
              <a:t> </a:t>
            </a:r>
            <a:r>
              <a:rPr lang="en-US" dirty="0" smtClean="0"/>
              <a:t>= s - </a:t>
            </a:r>
            <a:r>
              <a:rPr lang="en-US" dirty="0"/>
              <a:t>i</a:t>
            </a:r>
            <a:r>
              <a:rPr lang="en-US" baseline="-25000" dirty="0"/>
              <a:t>i</a:t>
            </a:r>
            <a:r>
              <a:rPr lang="en-US" dirty="0" smtClean="0"/>
              <a:t> , so </a:t>
            </a:r>
            <a:r>
              <a:rPr lang="en-US" dirty="0" err="1" smtClean="0"/>
              <a:t>i</a:t>
            </a:r>
            <a:r>
              <a:rPr lang="en-US" baseline="-25000" dirty="0" err="1" smtClean="0"/>
              <a:t>u</a:t>
            </a:r>
            <a:r>
              <a:rPr lang="en-US" dirty="0" smtClean="0"/>
              <a:t> will be positive (there will be unintended investment in inventories) if s &gt; </a:t>
            </a:r>
            <a:r>
              <a:rPr lang="en-US" dirty="0"/>
              <a:t>i</a:t>
            </a:r>
            <a:r>
              <a:rPr lang="en-US" baseline="-25000" dirty="0"/>
              <a:t>i</a:t>
            </a:r>
            <a:r>
              <a:rPr lang="en-US" dirty="0" smtClean="0"/>
              <a:t> </a:t>
            </a:r>
          </a:p>
          <a:p>
            <a:r>
              <a:rPr lang="en-US" dirty="0" smtClean="0"/>
              <a:t>So, for the product market, the question is, according to the Classics and Keynes, if </a:t>
            </a:r>
            <a:r>
              <a:rPr lang="en-US" dirty="0"/>
              <a:t>s </a:t>
            </a:r>
            <a:r>
              <a:rPr lang="en-US" dirty="0" smtClean="0"/>
              <a:t>≠ i</a:t>
            </a:r>
            <a:r>
              <a:rPr lang="en-US" baseline="-25000" dirty="0" smtClean="0"/>
              <a:t>i </a:t>
            </a:r>
            <a:r>
              <a:rPr lang="en-US" dirty="0" smtClean="0"/>
              <a:t>, what will draw them into equality?</a:t>
            </a:r>
            <a:r>
              <a:rPr lang="en-US" baseline="-25000" dirty="0"/>
              <a:t/>
            </a:r>
            <a:br>
              <a:rPr lang="en-US" baseline="-25000" dirty="0"/>
            </a:br>
            <a:endParaRPr lang="en-US" dirty="0"/>
          </a:p>
        </p:txBody>
      </p:sp>
    </p:spTree>
    <p:extLst>
      <p:ext uri="{BB962C8B-B14F-4D97-AF65-F5344CB8AC3E}">
        <p14:creationId xmlns:p14="http://schemas.microsoft.com/office/powerpoint/2010/main" val="1260528619"/>
      </p:ext>
    </p:extLst>
  </p:cSld>
  <p:clrMapOvr>
    <a:masterClrMapping/>
  </p:clrMapOvr>
  <mc:AlternateContent xmlns:mc="http://schemas.openxmlformats.org/markup-compatibility/2006" xmlns:p14="http://schemas.microsoft.com/office/powerpoint/2010/main">
    <mc:Choice Requires="p14">
      <p:transition spd="slow" p14:dur="2000" advTm="102761"/>
    </mc:Choice>
    <mc:Fallback xmlns="">
      <p:transition spd="slow" advTm="102761"/>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Classical Product Market</a:t>
            </a:r>
            <a:endParaRPr lang="en-US" dirty="0"/>
          </a:p>
        </p:txBody>
      </p:sp>
      <p:sp>
        <p:nvSpPr>
          <p:cNvPr id="3" name="Content Placeholder 2"/>
          <p:cNvSpPr>
            <a:spLocks noGrp="1"/>
          </p:cNvSpPr>
          <p:nvPr>
            <p:ph sz="quarter" idx="1"/>
          </p:nvPr>
        </p:nvSpPr>
        <p:spPr>
          <a:xfrm>
            <a:off x="304800" y="1200150"/>
            <a:ext cx="8610601" cy="3473278"/>
          </a:xfrm>
        </p:spPr>
        <p:txBody>
          <a:bodyPr>
            <a:normAutofit fontScale="85000" lnSpcReduction="20000"/>
          </a:bodyPr>
          <a:lstStyle/>
          <a:p>
            <a:pPr marL="0" indent="0">
              <a:buNone/>
            </a:pPr>
            <a:r>
              <a:rPr lang="en-US" dirty="0" smtClean="0"/>
              <a:t>The Classical idea of the product markets was based on Say’s Law, which Keynes summarized with the phrase, “supply creates its own demand.”  If goods are produced in the right proportions to one another, the market will adjust to ensure that any volume of goods can be bought. If I produce goods, I will want to quickly sell them, and I will typically use the proceeds to buy other goods.  If I save part of the proceeds, my savings will be loaned to somebody else who wants to buy goods, and the interest rate will adjust to insure that my willingness to loan is matched by the willingness of others to borrow and spend. So, in the end, the full value of production will be converted into a demand for goods, and production can grow without interruption. </a:t>
            </a:r>
          </a:p>
        </p:txBody>
      </p:sp>
    </p:spTree>
    <p:extLst>
      <p:ext uri="{BB962C8B-B14F-4D97-AF65-F5344CB8AC3E}">
        <p14:creationId xmlns:p14="http://schemas.microsoft.com/office/powerpoint/2010/main" val="497332124"/>
      </p:ext>
    </p:extLst>
  </p:cSld>
  <p:clrMapOvr>
    <a:masterClrMapping/>
  </p:clrMapOvr>
  <mc:AlternateContent xmlns:mc="http://schemas.openxmlformats.org/markup-compatibility/2006" xmlns:p14="http://schemas.microsoft.com/office/powerpoint/2010/main">
    <mc:Choice Requires="p14">
      <p:transition spd="slow" p14:dur="2000" advTm="178500"/>
    </mc:Choice>
    <mc:Fallback xmlns="">
      <p:transition spd="slow" advTm="1785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Classical Product Market</a:t>
            </a:r>
            <a:endParaRPr lang="en-US" dirty="0"/>
          </a:p>
        </p:txBody>
      </p:sp>
      <p:sp>
        <p:nvSpPr>
          <p:cNvPr id="3" name="Content Placeholder 2"/>
          <p:cNvSpPr>
            <a:spLocks noGrp="1"/>
          </p:cNvSpPr>
          <p:nvPr>
            <p:ph sz="quarter" idx="1"/>
          </p:nvPr>
        </p:nvSpPr>
        <p:spPr>
          <a:xfrm>
            <a:off x="304799" y="1276350"/>
            <a:ext cx="4467725" cy="3473278"/>
          </a:xfrm>
        </p:spPr>
        <p:txBody>
          <a:bodyPr>
            <a:normAutofit fontScale="62500" lnSpcReduction="20000"/>
          </a:bodyPr>
          <a:lstStyle/>
          <a:p>
            <a:pPr marL="0" indent="0">
              <a:buNone/>
            </a:pPr>
            <a:r>
              <a:rPr lang="en-US" dirty="0" smtClean="0"/>
              <a:t>Classical theory suggested that saving and intended investment were both responsive to the interest rate – that interest was the reward for saving and the cost of investing.  Savers provide a supply of loanable funds and investors exercise a demand for funds.  At r</a:t>
            </a:r>
            <a:r>
              <a:rPr lang="en-US" baseline="-25000" dirty="0" smtClean="0"/>
              <a:t>1</a:t>
            </a:r>
            <a:r>
              <a:rPr lang="en-US" dirty="0" smtClean="0"/>
              <a:t>, there’s too much saving (too little consumer spending) and too little investment demand, so inventories pile up.  But that will be remedied by a drop in interest rates, because, at </a:t>
            </a:r>
            <a:r>
              <a:rPr lang="en-US" dirty="0"/>
              <a:t>r</a:t>
            </a:r>
            <a:r>
              <a:rPr lang="en-US" baseline="-25000" dirty="0"/>
              <a:t>1</a:t>
            </a:r>
            <a:r>
              <a:rPr lang="en-US" dirty="0" smtClean="0"/>
              <a:t>, more people want to lend  than to borrow, and competition between lenders, will pull the interest rate down, and the product market into equilibrium.  </a:t>
            </a:r>
          </a:p>
        </p:txBody>
      </p:sp>
      <p:grpSp>
        <p:nvGrpSpPr>
          <p:cNvPr id="25" name="Group 24"/>
          <p:cNvGrpSpPr/>
          <p:nvPr/>
        </p:nvGrpSpPr>
        <p:grpSpPr>
          <a:xfrm>
            <a:off x="4724526" y="1200150"/>
            <a:ext cx="3497906" cy="3232666"/>
            <a:chOff x="4038726" y="1352550"/>
            <a:chExt cx="3497906" cy="3232666"/>
          </a:xfrm>
        </p:grpSpPr>
        <p:cxnSp>
          <p:nvCxnSpPr>
            <p:cNvPr id="7" name="Straight Connector 6"/>
            <p:cNvCxnSpPr/>
            <p:nvPr/>
          </p:nvCxnSpPr>
          <p:spPr>
            <a:xfrm>
              <a:off x="4419600" y="1428750"/>
              <a:ext cx="0" cy="2819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24815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00600" y="1809750"/>
              <a:ext cx="2133600" cy="1905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4876800" y="1809750"/>
              <a:ext cx="1981200" cy="1981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10902" y="4215884"/>
              <a:ext cx="325730" cy="369332"/>
            </a:xfrm>
            <a:prstGeom prst="rect">
              <a:avLst/>
            </a:prstGeom>
            <a:noFill/>
          </p:spPr>
          <p:txBody>
            <a:bodyPr wrap="none" rtlCol="0">
              <a:spAutoFit/>
            </a:bodyPr>
            <a:lstStyle/>
            <a:p>
              <a:r>
                <a:rPr lang="en-US" dirty="0" smtClean="0"/>
                <a:t>$</a:t>
              </a:r>
              <a:endParaRPr lang="en-US" dirty="0"/>
            </a:p>
          </p:txBody>
        </p:sp>
        <p:sp>
          <p:nvSpPr>
            <p:cNvPr id="15" name="TextBox 14"/>
            <p:cNvSpPr txBox="1"/>
            <p:nvPr/>
          </p:nvSpPr>
          <p:spPr>
            <a:xfrm>
              <a:off x="4038726" y="1352550"/>
              <a:ext cx="279244" cy="369332"/>
            </a:xfrm>
            <a:prstGeom prst="rect">
              <a:avLst/>
            </a:prstGeom>
            <a:noFill/>
          </p:spPr>
          <p:txBody>
            <a:bodyPr wrap="none" rtlCol="0">
              <a:spAutoFit/>
            </a:bodyPr>
            <a:lstStyle/>
            <a:p>
              <a:r>
                <a:rPr lang="en-US" dirty="0" smtClean="0"/>
                <a:t>r</a:t>
              </a:r>
              <a:endParaRPr lang="en-US" dirty="0"/>
            </a:p>
          </p:txBody>
        </p:sp>
        <p:cxnSp>
          <p:nvCxnSpPr>
            <p:cNvPr id="17" name="Straight Connector 16"/>
            <p:cNvCxnSpPr/>
            <p:nvPr/>
          </p:nvCxnSpPr>
          <p:spPr>
            <a:xfrm>
              <a:off x="4419600" y="2343150"/>
              <a:ext cx="1905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5437163" y="2208628"/>
              <a:ext cx="844062" cy="84406"/>
            </a:xfrm>
            <a:custGeom>
              <a:avLst/>
              <a:gdLst>
                <a:gd name="connsiteX0" fmla="*/ 0 w 844062"/>
                <a:gd name="connsiteY0" fmla="*/ 84406 h 84406"/>
                <a:gd name="connsiteX1" fmla="*/ 35169 w 844062"/>
                <a:gd name="connsiteY1" fmla="*/ 56270 h 84406"/>
                <a:gd name="connsiteX2" fmla="*/ 42203 w 844062"/>
                <a:gd name="connsiteY2" fmla="*/ 35169 h 84406"/>
                <a:gd name="connsiteX3" fmla="*/ 63305 w 844062"/>
                <a:gd name="connsiteY3" fmla="*/ 21101 h 84406"/>
                <a:gd name="connsiteX4" fmla="*/ 154745 w 844062"/>
                <a:gd name="connsiteY4" fmla="*/ 0 h 84406"/>
                <a:gd name="connsiteX5" fmla="*/ 260252 w 844062"/>
                <a:gd name="connsiteY5" fmla="*/ 14067 h 84406"/>
                <a:gd name="connsiteX6" fmla="*/ 316523 w 844062"/>
                <a:gd name="connsiteY6" fmla="*/ 28135 h 84406"/>
                <a:gd name="connsiteX7" fmla="*/ 358726 w 844062"/>
                <a:gd name="connsiteY7" fmla="*/ 21101 h 84406"/>
                <a:gd name="connsiteX8" fmla="*/ 379828 w 844062"/>
                <a:gd name="connsiteY8" fmla="*/ 14067 h 84406"/>
                <a:gd name="connsiteX9" fmla="*/ 400929 w 844062"/>
                <a:gd name="connsiteY9" fmla="*/ 28135 h 84406"/>
                <a:gd name="connsiteX10" fmla="*/ 422031 w 844062"/>
                <a:gd name="connsiteY10" fmla="*/ 35169 h 84406"/>
                <a:gd name="connsiteX11" fmla="*/ 527539 w 844062"/>
                <a:gd name="connsiteY11" fmla="*/ 28135 h 84406"/>
                <a:gd name="connsiteX12" fmla="*/ 611945 w 844062"/>
                <a:gd name="connsiteY12" fmla="*/ 14067 h 84406"/>
                <a:gd name="connsiteX13" fmla="*/ 738554 w 844062"/>
                <a:gd name="connsiteY13" fmla="*/ 21101 h 84406"/>
                <a:gd name="connsiteX14" fmla="*/ 773723 w 844062"/>
                <a:gd name="connsiteY14" fmla="*/ 28135 h 84406"/>
                <a:gd name="connsiteX15" fmla="*/ 815926 w 844062"/>
                <a:gd name="connsiteY15" fmla="*/ 56270 h 84406"/>
                <a:gd name="connsiteX16" fmla="*/ 844062 w 844062"/>
                <a:gd name="connsiteY16" fmla="*/ 70338 h 8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44062" h="84406">
                  <a:moveTo>
                    <a:pt x="0" y="84406"/>
                  </a:moveTo>
                  <a:cubicBezTo>
                    <a:pt x="11723" y="75027"/>
                    <a:pt x="25399" y="67669"/>
                    <a:pt x="35169" y="56270"/>
                  </a:cubicBezTo>
                  <a:cubicBezTo>
                    <a:pt x="39994" y="50641"/>
                    <a:pt x="37571" y="40958"/>
                    <a:pt x="42203" y="35169"/>
                  </a:cubicBezTo>
                  <a:cubicBezTo>
                    <a:pt x="47484" y="28568"/>
                    <a:pt x="55580" y="24534"/>
                    <a:pt x="63305" y="21101"/>
                  </a:cubicBezTo>
                  <a:cubicBezTo>
                    <a:pt x="99891" y="4841"/>
                    <a:pt x="114693" y="5722"/>
                    <a:pt x="154745" y="0"/>
                  </a:cubicBezTo>
                  <a:cubicBezTo>
                    <a:pt x="304868" y="12511"/>
                    <a:pt x="197049" y="-3170"/>
                    <a:pt x="260252" y="14067"/>
                  </a:cubicBezTo>
                  <a:cubicBezTo>
                    <a:pt x="278905" y="19154"/>
                    <a:pt x="316523" y="28135"/>
                    <a:pt x="316523" y="28135"/>
                  </a:cubicBezTo>
                  <a:cubicBezTo>
                    <a:pt x="330591" y="25790"/>
                    <a:pt x="344804" y="24195"/>
                    <a:pt x="358726" y="21101"/>
                  </a:cubicBezTo>
                  <a:cubicBezTo>
                    <a:pt x="365964" y="19493"/>
                    <a:pt x="372514" y="12848"/>
                    <a:pt x="379828" y="14067"/>
                  </a:cubicBezTo>
                  <a:cubicBezTo>
                    <a:pt x="388167" y="15457"/>
                    <a:pt x="393368" y="24354"/>
                    <a:pt x="400929" y="28135"/>
                  </a:cubicBezTo>
                  <a:cubicBezTo>
                    <a:pt x="407561" y="31451"/>
                    <a:pt x="414997" y="32824"/>
                    <a:pt x="422031" y="35169"/>
                  </a:cubicBezTo>
                  <a:cubicBezTo>
                    <a:pt x="457200" y="32824"/>
                    <a:pt x="492507" y="32028"/>
                    <a:pt x="527539" y="28135"/>
                  </a:cubicBezTo>
                  <a:cubicBezTo>
                    <a:pt x="555888" y="24985"/>
                    <a:pt x="611945" y="14067"/>
                    <a:pt x="611945" y="14067"/>
                  </a:cubicBezTo>
                  <a:cubicBezTo>
                    <a:pt x="654148" y="16412"/>
                    <a:pt x="696445" y="17439"/>
                    <a:pt x="738554" y="21101"/>
                  </a:cubicBezTo>
                  <a:cubicBezTo>
                    <a:pt x="750464" y="22137"/>
                    <a:pt x="762839" y="23188"/>
                    <a:pt x="773723" y="28135"/>
                  </a:cubicBezTo>
                  <a:cubicBezTo>
                    <a:pt x="789115" y="35131"/>
                    <a:pt x="801858" y="46892"/>
                    <a:pt x="815926" y="56270"/>
                  </a:cubicBezTo>
                  <a:cubicBezTo>
                    <a:pt x="838979" y="71639"/>
                    <a:pt x="828574" y="70338"/>
                    <a:pt x="844062" y="7033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68644" y="1689616"/>
              <a:ext cx="1181100" cy="553998"/>
            </a:xfrm>
            <a:prstGeom prst="rect">
              <a:avLst/>
            </a:prstGeom>
            <a:noFill/>
          </p:spPr>
          <p:txBody>
            <a:bodyPr wrap="square" rtlCol="0">
              <a:spAutoFit/>
            </a:bodyPr>
            <a:lstStyle/>
            <a:p>
              <a:pPr algn="ctr"/>
              <a:r>
                <a:rPr lang="en-US" sz="1000" dirty="0"/>
                <a:t>u</a:t>
              </a:r>
              <a:r>
                <a:rPr lang="en-US" sz="1000" dirty="0" smtClean="0"/>
                <a:t>nintended investment in inventories</a:t>
              </a:r>
              <a:endParaRPr lang="en-US" sz="1000" dirty="0"/>
            </a:p>
          </p:txBody>
        </p:sp>
        <p:sp>
          <p:nvSpPr>
            <p:cNvPr id="22" name="TextBox 21"/>
            <p:cNvSpPr txBox="1"/>
            <p:nvPr/>
          </p:nvSpPr>
          <p:spPr>
            <a:xfrm>
              <a:off x="6805118" y="1504950"/>
              <a:ext cx="284052" cy="369332"/>
            </a:xfrm>
            <a:prstGeom prst="rect">
              <a:avLst/>
            </a:prstGeom>
            <a:noFill/>
          </p:spPr>
          <p:txBody>
            <a:bodyPr wrap="none" rtlCol="0">
              <a:spAutoFit/>
            </a:bodyPr>
            <a:lstStyle/>
            <a:p>
              <a:r>
                <a:rPr lang="en-US" dirty="0" smtClean="0"/>
                <a:t>s</a:t>
              </a:r>
              <a:endParaRPr lang="en-US" dirty="0"/>
            </a:p>
          </p:txBody>
        </p:sp>
        <p:sp>
          <p:nvSpPr>
            <p:cNvPr id="23" name="TextBox 22"/>
            <p:cNvSpPr txBox="1"/>
            <p:nvPr/>
          </p:nvSpPr>
          <p:spPr>
            <a:xfrm>
              <a:off x="6900203" y="3606284"/>
              <a:ext cx="296876" cy="369332"/>
            </a:xfrm>
            <a:prstGeom prst="rect">
              <a:avLst/>
            </a:prstGeom>
            <a:noFill/>
          </p:spPr>
          <p:txBody>
            <a:bodyPr wrap="none" rtlCol="0">
              <a:spAutoFit/>
            </a:bodyPr>
            <a:lstStyle/>
            <a:p>
              <a:r>
                <a:rPr lang="en-US" dirty="0" smtClean="0"/>
                <a:t>i</a:t>
              </a:r>
              <a:r>
                <a:rPr lang="en-US" baseline="-25000" dirty="0" smtClean="0"/>
                <a:t>i</a:t>
              </a:r>
              <a:endParaRPr lang="en-US" baseline="-25000" dirty="0"/>
            </a:p>
          </p:txBody>
        </p:sp>
      </p:grpSp>
      <p:sp>
        <p:nvSpPr>
          <p:cNvPr id="26" name="TextBox 25"/>
          <p:cNvSpPr txBox="1"/>
          <p:nvPr/>
        </p:nvSpPr>
        <p:spPr>
          <a:xfrm>
            <a:off x="4781272" y="2052980"/>
            <a:ext cx="324128" cy="307777"/>
          </a:xfrm>
          <a:prstGeom prst="rect">
            <a:avLst/>
          </a:prstGeom>
          <a:noFill/>
        </p:spPr>
        <p:txBody>
          <a:bodyPr wrap="none" rtlCol="0">
            <a:spAutoFit/>
          </a:bodyPr>
          <a:lstStyle/>
          <a:p>
            <a:r>
              <a:rPr lang="en-US" sz="1400" dirty="0" smtClean="0"/>
              <a:t>r</a:t>
            </a:r>
            <a:r>
              <a:rPr lang="en-US" baseline="30000" dirty="0" smtClean="0"/>
              <a:t>1</a:t>
            </a:r>
            <a:endParaRPr lang="en-US" baseline="30000" dirty="0"/>
          </a:p>
        </p:txBody>
      </p:sp>
      <p:cxnSp>
        <p:nvCxnSpPr>
          <p:cNvPr id="28" name="Straight Connector 27"/>
          <p:cNvCxnSpPr/>
          <p:nvPr/>
        </p:nvCxnSpPr>
        <p:spPr>
          <a:xfrm flipH="1">
            <a:off x="5127612" y="2647950"/>
            <a:ext cx="1425588"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772525" y="2532160"/>
            <a:ext cx="332142" cy="307777"/>
          </a:xfrm>
          <a:prstGeom prst="rect">
            <a:avLst/>
          </a:prstGeom>
          <a:noFill/>
        </p:spPr>
        <p:txBody>
          <a:bodyPr wrap="none" rtlCol="0">
            <a:spAutoFit/>
          </a:bodyPr>
          <a:lstStyle/>
          <a:p>
            <a:r>
              <a:rPr lang="en-US" sz="1400" dirty="0" smtClean="0"/>
              <a:t>r</a:t>
            </a:r>
            <a:r>
              <a:rPr lang="en-US" baseline="30000" dirty="0" smtClean="0"/>
              <a:t>e</a:t>
            </a:r>
            <a:endParaRPr lang="en-US" baseline="30000" dirty="0"/>
          </a:p>
        </p:txBody>
      </p:sp>
    </p:spTree>
    <p:extLst>
      <p:ext uri="{BB962C8B-B14F-4D97-AF65-F5344CB8AC3E}">
        <p14:creationId xmlns:p14="http://schemas.microsoft.com/office/powerpoint/2010/main" val="1737788371"/>
      </p:ext>
    </p:extLst>
  </p:cSld>
  <p:clrMapOvr>
    <a:masterClrMapping/>
  </p:clrMapOvr>
  <mc:AlternateContent xmlns:mc="http://schemas.openxmlformats.org/markup-compatibility/2006" xmlns:p14="http://schemas.microsoft.com/office/powerpoint/2010/main">
    <mc:Choice Requires="p14">
      <p:transition spd="slow" p14:dur="2000" advTm="191366"/>
    </mc:Choice>
    <mc:Fallback xmlns="">
      <p:transition spd="slow" advTm="191366"/>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613648" cy="569214"/>
          </a:xfrm>
        </p:spPr>
        <p:txBody>
          <a:bodyPr>
            <a:normAutofit/>
          </a:bodyPr>
          <a:lstStyle/>
          <a:p>
            <a:r>
              <a:rPr lang="en-US" sz="2800" dirty="0"/>
              <a:t>Keynes’s Critique of Classical Product Market Theory</a:t>
            </a:r>
          </a:p>
        </p:txBody>
      </p:sp>
      <p:sp>
        <p:nvSpPr>
          <p:cNvPr id="3" name="Content Placeholder 2"/>
          <p:cNvSpPr>
            <a:spLocks noGrp="1"/>
          </p:cNvSpPr>
          <p:nvPr>
            <p:ph sz="quarter" idx="1"/>
          </p:nvPr>
        </p:nvSpPr>
        <p:spPr/>
        <p:txBody>
          <a:bodyPr>
            <a:normAutofit fontScale="62500" lnSpcReduction="20000"/>
          </a:bodyPr>
          <a:lstStyle/>
          <a:p>
            <a:r>
              <a:rPr lang="en-US" dirty="0" smtClean="0"/>
              <a:t>Keynes argued that the interest rate didn’t have sufficient power over intended investment to draw it into equality with saving.</a:t>
            </a:r>
          </a:p>
          <a:p>
            <a:pPr lvl="1"/>
            <a:r>
              <a:rPr lang="en-US" sz="2400" dirty="0"/>
              <a:t>I</a:t>
            </a:r>
            <a:r>
              <a:rPr lang="en-US" sz="2400" dirty="0" smtClean="0"/>
              <a:t>t </a:t>
            </a:r>
            <a:r>
              <a:rPr lang="en-US" sz="2400" dirty="0"/>
              <a:t>has been supposed that any individual act of abstaining from consumption necessarily leads to, and amounts to the same thing as, causing the </a:t>
            </a:r>
            <a:r>
              <a:rPr lang="en-US" sz="2400" dirty="0" smtClean="0"/>
              <a:t>labor </a:t>
            </a:r>
            <a:r>
              <a:rPr lang="en-US" sz="2400" dirty="0"/>
              <a:t>and commodities thus released from supplying consumption to be invested in the production of capital wealth...</a:t>
            </a:r>
          </a:p>
          <a:p>
            <a:pPr lvl="1"/>
            <a:r>
              <a:rPr lang="en-US" sz="2400" dirty="0"/>
              <a:t>Those who think in this way are deceived, nevertheless, by an optical illusion, which makes two essentially different activities appear to be the same. They are fallaciously supposing that there is a nexus which unites decisions to abstain from present consumption with decisions to provide for future consumption; whereas the motives which determine the latter are not linked in any simple way with the motives which determine the former...</a:t>
            </a:r>
          </a:p>
          <a:p>
            <a:r>
              <a:rPr lang="en-US" dirty="0" smtClean="0"/>
              <a:t>Investment is driven, Keynes said, by the “animal spirits” or the optimism/pessimism of investors who must make decisions today without knowing the future. I will not borrow money today, even at a zero interest rate, to build a factory if I am fearful that an impending recession will make it impossible to sell the output of the factory.</a:t>
            </a:r>
            <a:r>
              <a:rPr lang="en-US" baseline="-25000" dirty="0"/>
              <a:t/>
            </a:r>
            <a:br>
              <a:rPr lang="en-US" baseline="-25000" dirty="0"/>
            </a:br>
            <a:endParaRPr lang="en-US" dirty="0"/>
          </a:p>
        </p:txBody>
      </p:sp>
    </p:spTree>
    <p:extLst>
      <p:ext uri="{BB962C8B-B14F-4D97-AF65-F5344CB8AC3E}">
        <p14:creationId xmlns:p14="http://schemas.microsoft.com/office/powerpoint/2010/main" val="1737597983"/>
      </p:ext>
    </p:extLst>
  </p:cSld>
  <p:clrMapOvr>
    <a:masterClrMapping/>
  </p:clrMapOvr>
  <mc:AlternateContent xmlns:mc="http://schemas.openxmlformats.org/markup-compatibility/2006" xmlns:p14="http://schemas.microsoft.com/office/powerpoint/2010/main">
    <mc:Choice Requires="p14">
      <p:transition spd="slow" p14:dur="2000" advTm="220733"/>
    </mc:Choice>
    <mc:Fallback xmlns="">
      <p:transition spd="slow" advTm="220733"/>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613648" cy="569214"/>
          </a:xfrm>
        </p:spPr>
        <p:txBody>
          <a:bodyPr>
            <a:normAutofit/>
          </a:bodyPr>
          <a:lstStyle/>
          <a:p>
            <a:r>
              <a:rPr lang="en-US" sz="2800" dirty="0" smtClean="0"/>
              <a:t>Keynesian </a:t>
            </a:r>
            <a:r>
              <a:rPr lang="en-US" sz="2800" dirty="0"/>
              <a:t>Product Market Theory</a:t>
            </a:r>
          </a:p>
        </p:txBody>
      </p:sp>
      <p:sp>
        <p:nvSpPr>
          <p:cNvPr id="3" name="Content Placeholder 2"/>
          <p:cNvSpPr>
            <a:spLocks noGrp="1"/>
          </p:cNvSpPr>
          <p:nvPr>
            <p:ph sz="quarter" idx="1"/>
          </p:nvPr>
        </p:nvSpPr>
        <p:spPr>
          <a:xfrm>
            <a:off x="301752" y="1145286"/>
            <a:ext cx="4270248" cy="3429000"/>
          </a:xfrm>
        </p:spPr>
        <p:txBody>
          <a:bodyPr>
            <a:normAutofit fontScale="77500" lnSpcReduction="20000"/>
          </a:bodyPr>
          <a:lstStyle/>
          <a:p>
            <a:r>
              <a:rPr lang="en-US" dirty="0" smtClean="0"/>
              <a:t>A simple Keynesian model treats intended investment as being largely exogenous (explained outside the model by expectations and other factors), and saving (s) is mainly related to income (y). The equilibrium level of national income that draws s and i</a:t>
            </a:r>
            <a:r>
              <a:rPr lang="en-US" baseline="-25000" dirty="0" smtClean="0"/>
              <a:t>i</a:t>
            </a:r>
            <a:r>
              <a:rPr lang="en-US" dirty="0" smtClean="0"/>
              <a:t> into equality is y</a:t>
            </a:r>
            <a:r>
              <a:rPr lang="en-US" baseline="-25000" dirty="0" smtClean="0"/>
              <a:t>e</a:t>
            </a:r>
            <a:r>
              <a:rPr lang="en-US" dirty="0" smtClean="0"/>
              <a:t>. At higher y, there’s unintended investment in inventories.  At lower y, unintended disinvestment.</a:t>
            </a:r>
            <a:endParaRPr lang="en-US" dirty="0"/>
          </a:p>
        </p:txBody>
      </p:sp>
      <p:grpSp>
        <p:nvGrpSpPr>
          <p:cNvPr id="38" name="Group 37"/>
          <p:cNvGrpSpPr/>
          <p:nvPr/>
        </p:nvGrpSpPr>
        <p:grpSpPr>
          <a:xfrm>
            <a:off x="4954044" y="1733550"/>
            <a:ext cx="3956080" cy="2514600"/>
            <a:chOff x="4724400" y="1733550"/>
            <a:chExt cx="3956080" cy="2514600"/>
          </a:xfrm>
        </p:grpSpPr>
        <p:cxnSp>
          <p:nvCxnSpPr>
            <p:cNvPr id="11" name="Straight Connector 10"/>
            <p:cNvCxnSpPr/>
            <p:nvPr/>
          </p:nvCxnSpPr>
          <p:spPr>
            <a:xfrm flipV="1">
              <a:off x="4737295" y="2331482"/>
              <a:ext cx="3565345" cy="1230868"/>
            </a:xfrm>
            <a:prstGeom prst="line">
              <a:avLst/>
            </a:prstGeom>
            <a:ln w="38100">
              <a:solidFill>
                <a:srgbClr val="0082B0"/>
              </a:solidFill>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4724400" y="1733550"/>
              <a:ext cx="3956080" cy="2514600"/>
              <a:chOff x="5410200" y="1733550"/>
              <a:chExt cx="3956080" cy="2514600"/>
            </a:xfrm>
          </p:grpSpPr>
          <p:cxnSp>
            <p:nvCxnSpPr>
              <p:cNvPr id="5" name="Straight Connector 4"/>
              <p:cNvCxnSpPr/>
              <p:nvPr/>
            </p:nvCxnSpPr>
            <p:spPr>
              <a:xfrm>
                <a:off x="5410200" y="1733550"/>
                <a:ext cx="0" cy="2514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410200" y="3257550"/>
                <a:ext cx="37229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endCxn id="17" idx="1"/>
              </p:cNvCxnSpPr>
              <p:nvPr/>
            </p:nvCxnSpPr>
            <p:spPr>
              <a:xfrm>
                <a:off x="5410200" y="2647950"/>
                <a:ext cx="3580942" cy="0"/>
              </a:xfrm>
              <a:prstGeom prst="line">
                <a:avLst/>
              </a:prstGeom>
              <a:ln w="38100">
                <a:solidFill>
                  <a:srgbClr val="0082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067800" y="3072884"/>
                <a:ext cx="298480" cy="369332"/>
              </a:xfrm>
              <a:prstGeom prst="rect">
                <a:avLst/>
              </a:prstGeom>
              <a:noFill/>
            </p:spPr>
            <p:txBody>
              <a:bodyPr wrap="none" rtlCol="0">
                <a:spAutoFit/>
              </a:bodyPr>
              <a:lstStyle/>
              <a:p>
                <a:r>
                  <a:rPr lang="en-US" dirty="0" smtClean="0"/>
                  <a:t>y</a:t>
                </a:r>
                <a:endParaRPr lang="en-US" dirty="0"/>
              </a:p>
            </p:txBody>
          </p:sp>
          <p:sp>
            <p:nvSpPr>
              <p:cNvPr id="13" name="TextBox 12"/>
              <p:cNvSpPr txBox="1"/>
              <p:nvPr/>
            </p:nvSpPr>
            <p:spPr>
              <a:xfrm>
                <a:off x="8849116" y="2038350"/>
                <a:ext cx="284052" cy="369332"/>
              </a:xfrm>
              <a:prstGeom prst="rect">
                <a:avLst/>
              </a:prstGeom>
              <a:noFill/>
            </p:spPr>
            <p:txBody>
              <a:bodyPr wrap="none" rtlCol="0">
                <a:spAutoFit/>
              </a:bodyPr>
              <a:lstStyle/>
              <a:p>
                <a:r>
                  <a:rPr lang="en-US" dirty="0" smtClean="0"/>
                  <a:t>s</a:t>
                </a:r>
                <a:endParaRPr lang="en-US" dirty="0"/>
              </a:p>
            </p:txBody>
          </p:sp>
        </p:grpSp>
        <p:sp>
          <p:nvSpPr>
            <p:cNvPr id="17" name="TextBox 16"/>
            <p:cNvSpPr txBox="1"/>
            <p:nvPr/>
          </p:nvSpPr>
          <p:spPr>
            <a:xfrm>
              <a:off x="8305342" y="2463284"/>
              <a:ext cx="296876" cy="369332"/>
            </a:xfrm>
            <a:prstGeom prst="rect">
              <a:avLst/>
            </a:prstGeom>
            <a:noFill/>
          </p:spPr>
          <p:txBody>
            <a:bodyPr wrap="none" rtlCol="0">
              <a:spAutoFit/>
            </a:bodyPr>
            <a:lstStyle/>
            <a:p>
              <a:r>
                <a:rPr lang="en-US" dirty="0" smtClean="0"/>
                <a:t>i</a:t>
              </a:r>
              <a:r>
                <a:rPr lang="en-US" baseline="-25000" dirty="0" smtClean="0"/>
                <a:t>i</a:t>
              </a:r>
              <a:endParaRPr lang="en-US" baseline="-25000" dirty="0"/>
            </a:p>
          </p:txBody>
        </p:sp>
        <p:cxnSp>
          <p:nvCxnSpPr>
            <p:cNvPr id="21" name="Straight Connector 20"/>
            <p:cNvCxnSpPr/>
            <p:nvPr/>
          </p:nvCxnSpPr>
          <p:spPr>
            <a:xfrm>
              <a:off x="7391400" y="2647950"/>
              <a:ext cx="0" cy="6096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49551" y="3193018"/>
              <a:ext cx="372218" cy="369332"/>
            </a:xfrm>
            <a:prstGeom prst="rect">
              <a:avLst/>
            </a:prstGeom>
            <a:noFill/>
          </p:spPr>
          <p:txBody>
            <a:bodyPr wrap="none" rtlCol="0">
              <a:spAutoFit/>
            </a:bodyPr>
            <a:lstStyle/>
            <a:p>
              <a:r>
                <a:rPr lang="en-US" dirty="0" smtClean="0"/>
                <a:t>y</a:t>
              </a:r>
              <a:r>
                <a:rPr lang="en-US" baseline="-25000" dirty="0" smtClean="0"/>
                <a:t>e</a:t>
              </a:r>
              <a:endParaRPr lang="en-US" baseline="-25000" dirty="0"/>
            </a:p>
          </p:txBody>
        </p:sp>
        <p:cxnSp>
          <p:nvCxnSpPr>
            <p:cNvPr id="23" name="Straight Connector 22"/>
            <p:cNvCxnSpPr/>
            <p:nvPr/>
          </p:nvCxnSpPr>
          <p:spPr>
            <a:xfrm>
              <a:off x="7924800" y="2463284"/>
              <a:ext cx="0" cy="79426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7738691" y="3193018"/>
              <a:ext cx="364202" cy="369332"/>
            </a:xfrm>
            <a:prstGeom prst="rect">
              <a:avLst/>
            </a:prstGeom>
          </p:spPr>
          <p:txBody>
            <a:bodyPr wrap="none">
              <a:spAutoFit/>
            </a:bodyPr>
            <a:lstStyle/>
            <a:p>
              <a:r>
                <a:rPr lang="en-US" dirty="0" smtClean="0"/>
                <a:t>y</a:t>
              </a:r>
              <a:r>
                <a:rPr lang="en-US" baseline="-25000" dirty="0" smtClean="0"/>
                <a:t>1</a:t>
              </a:r>
              <a:endParaRPr lang="en-US" baseline="-25000" dirty="0"/>
            </a:p>
          </p:txBody>
        </p:sp>
        <p:sp>
          <p:nvSpPr>
            <p:cNvPr id="30" name="TextBox 29"/>
            <p:cNvSpPr txBox="1"/>
            <p:nvPr/>
          </p:nvSpPr>
          <p:spPr>
            <a:xfrm>
              <a:off x="5332929" y="3790949"/>
              <a:ext cx="3198311" cy="307777"/>
            </a:xfrm>
            <a:prstGeom prst="rect">
              <a:avLst/>
            </a:prstGeom>
            <a:noFill/>
          </p:spPr>
          <p:txBody>
            <a:bodyPr wrap="none" rtlCol="0">
              <a:spAutoFit/>
            </a:bodyPr>
            <a:lstStyle/>
            <a:p>
              <a:r>
                <a:rPr lang="en-US" sz="1400" dirty="0" smtClean="0"/>
                <a:t>Unintended investment in inventories</a:t>
              </a:r>
              <a:endParaRPr lang="en-US" sz="1400" dirty="0"/>
            </a:p>
          </p:txBody>
        </p:sp>
        <p:sp>
          <p:nvSpPr>
            <p:cNvPr id="35" name="Freeform 34"/>
            <p:cNvSpPr/>
            <p:nvPr/>
          </p:nvSpPr>
          <p:spPr>
            <a:xfrm>
              <a:off x="7953829" y="2489200"/>
              <a:ext cx="58057" cy="123371"/>
            </a:xfrm>
            <a:custGeom>
              <a:avLst/>
              <a:gdLst>
                <a:gd name="connsiteX0" fmla="*/ 0 w 58057"/>
                <a:gd name="connsiteY0" fmla="*/ 0 h 123371"/>
                <a:gd name="connsiteX1" fmla="*/ 50800 w 58057"/>
                <a:gd name="connsiteY1" fmla="*/ 21771 h 123371"/>
                <a:gd name="connsiteX2" fmla="*/ 58057 w 58057"/>
                <a:gd name="connsiteY2" fmla="*/ 43543 h 123371"/>
                <a:gd name="connsiteX3" fmla="*/ 50800 w 58057"/>
                <a:gd name="connsiteY3" fmla="*/ 94343 h 123371"/>
                <a:gd name="connsiteX4" fmla="*/ 43542 w 58057"/>
                <a:gd name="connsiteY4" fmla="*/ 116114 h 123371"/>
                <a:gd name="connsiteX5" fmla="*/ 21771 w 58057"/>
                <a:gd name="connsiteY5" fmla="*/ 123371 h 123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057" h="123371">
                  <a:moveTo>
                    <a:pt x="0" y="0"/>
                  </a:moveTo>
                  <a:cubicBezTo>
                    <a:pt x="23952" y="4790"/>
                    <a:pt x="38126" y="648"/>
                    <a:pt x="50800" y="21771"/>
                  </a:cubicBezTo>
                  <a:cubicBezTo>
                    <a:pt x="54736" y="28331"/>
                    <a:pt x="55638" y="36286"/>
                    <a:pt x="58057" y="43543"/>
                  </a:cubicBezTo>
                  <a:cubicBezTo>
                    <a:pt x="55638" y="60476"/>
                    <a:pt x="54155" y="77570"/>
                    <a:pt x="50800" y="94343"/>
                  </a:cubicBezTo>
                  <a:cubicBezTo>
                    <a:pt x="49300" y="101844"/>
                    <a:pt x="48951" y="110705"/>
                    <a:pt x="43542" y="116114"/>
                  </a:cubicBezTo>
                  <a:cubicBezTo>
                    <a:pt x="38133" y="121523"/>
                    <a:pt x="21771" y="123371"/>
                    <a:pt x="21771" y="123371"/>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7961086" y="2576286"/>
              <a:ext cx="181428" cy="1328057"/>
            </a:xfrm>
            <a:custGeom>
              <a:avLst/>
              <a:gdLst>
                <a:gd name="connsiteX0" fmla="*/ 58057 w 181428"/>
                <a:gd name="connsiteY0" fmla="*/ 0 h 1328057"/>
                <a:gd name="connsiteX1" fmla="*/ 87085 w 181428"/>
                <a:gd name="connsiteY1" fmla="*/ 36285 h 1328057"/>
                <a:gd name="connsiteX2" fmla="*/ 101600 w 181428"/>
                <a:gd name="connsiteY2" fmla="*/ 50800 h 1328057"/>
                <a:gd name="connsiteX3" fmla="*/ 130628 w 181428"/>
                <a:gd name="connsiteY3" fmla="*/ 116114 h 1328057"/>
                <a:gd name="connsiteX4" fmla="*/ 137885 w 181428"/>
                <a:gd name="connsiteY4" fmla="*/ 174171 h 1328057"/>
                <a:gd name="connsiteX5" fmla="*/ 145143 w 181428"/>
                <a:gd name="connsiteY5" fmla="*/ 210457 h 1328057"/>
                <a:gd name="connsiteX6" fmla="*/ 152400 w 181428"/>
                <a:gd name="connsiteY6" fmla="*/ 254000 h 1328057"/>
                <a:gd name="connsiteX7" fmla="*/ 159657 w 181428"/>
                <a:gd name="connsiteY7" fmla="*/ 406400 h 1328057"/>
                <a:gd name="connsiteX8" fmla="*/ 174171 w 181428"/>
                <a:gd name="connsiteY8" fmla="*/ 573314 h 1328057"/>
                <a:gd name="connsiteX9" fmla="*/ 181428 w 181428"/>
                <a:gd name="connsiteY9" fmla="*/ 631371 h 1328057"/>
                <a:gd name="connsiteX10" fmla="*/ 174171 w 181428"/>
                <a:gd name="connsiteY10" fmla="*/ 943428 h 1328057"/>
                <a:gd name="connsiteX11" fmla="*/ 166914 w 181428"/>
                <a:gd name="connsiteY11" fmla="*/ 965200 h 1328057"/>
                <a:gd name="connsiteX12" fmla="*/ 152400 w 181428"/>
                <a:gd name="connsiteY12" fmla="*/ 986971 h 1328057"/>
                <a:gd name="connsiteX13" fmla="*/ 130628 w 181428"/>
                <a:gd name="connsiteY13" fmla="*/ 1030514 h 1328057"/>
                <a:gd name="connsiteX14" fmla="*/ 116114 w 181428"/>
                <a:gd name="connsiteY14" fmla="*/ 1074057 h 1328057"/>
                <a:gd name="connsiteX15" fmla="*/ 94343 w 181428"/>
                <a:gd name="connsiteY15" fmla="*/ 1139371 h 1328057"/>
                <a:gd name="connsiteX16" fmla="*/ 87085 w 181428"/>
                <a:gd name="connsiteY16" fmla="*/ 1161143 h 1328057"/>
                <a:gd name="connsiteX17" fmla="*/ 79828 w 181428"/>
                <a:gd name="connsiteY17" fmla="*/ 1182914 h 1328057"/>
                <a:gd name="connsiteX18" fmla="*/ 65314 w 181428"/>
                <a:gd name="connsiteY18" fmla="*/ 1204685 h 1328057"/>
                <a:gd name="connsiteX19" fmla="*/ 29028 w 181428"/>
                <a:gd name="connsiteY19" fmla="*/ 1270000 h 1328057"/>
                <a:gd name="connsiteX20" fmla="*/ 14514 w 181428"/>
                <a:gd name="connsiteY20" fmla="*/ 1291771 h 1328057"/>
                <a:gd name="connsiteX21" fmla="*/ 0 w 181428"/>
                <a:gd name="connsiteY21" fmla="*/ 1328057 h 1328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1428" h="1328057">
                  <a:moveTo>
                    <a:pt x="58057" y="0"/>
                  </a:moveTo>
                  <a:cubicBezTo>
                    <a:pt x="67733" y="12095"/>
                    <a:pt x="77005" y="24525"/>
                    <a:pt x="87085" y="36285"/>
                  </a:cubicBezTo>
                  <a:cubicBezTo>
                    <a:pt x="91538" y="41480"/>
                    <a:pt x="98540" y="44680"/>
                    <a:pt x="101600" y="50800"/>
                  </a:cubicBezTo>
                  <a:cubicBezTo>
                    <a:pt x="153418" y="154437"/>
                    <a:pt x="87933" y="52072"/>
                    <a:pt x="130628" y="116114"/>
                  </a:cubicBezTo>
                  <a:cubicBezTo>
                    <a:pt x="133047" y="135466"/>
                    <a:pt x="134919" y="154895"/>
                    <a:pt x="137885" y="174171"/>
                  </a:cubicBezTo>
                  <a:cubicBezTo>
                    <a:pt x="139761" y="186362"/>
                    <a:pt x="142936" y="198321"/>
                    <a:pt x="145143" y="210457"/>
                  </a:cubicBezTo>
                  <a:cubicBezTo>
                    <a:pt x="147775" y="224934"/>
                    <a:pt x="149981" y="239486"/>
                    <a:pt x="152400" y="254000"/>
                  </a:cubicBezTo>
                  <a:cubicBezTo>
                    <a:pt x="154819" y="304800"/>
                    <a:pt x="156671" y="355630"/>
                    <a:pt x="159657" y="406400"/>
                  </a:cubicBezTo>
                  <a:cubicBezTo>
                    <a:pt x="162532" y="455276"/>
                    <a:pt x="168590" y="523087"/>
                    <a:pt x="174171" y="573314"/>
                  </a:cubicBezTo>
                  <a:cubicBezTo>
                    <a:pt x="176325" y="592698"/>
                    <a:pt x="179009" y="612019"/>
                    <a:pt x="181428" y="631371"/>
                  </a:cubicBezTo>
                  <a:cubicBezTo>
                    <a:pt x="179009" y="735390"/>
                    <a:pt x="178690" y="839479"/>
                    <a:pt x="174171" y="943428"/>
                  </a:cubicBezTo>
                  <a:cubicBezTo>
                    <a:pt x="173839" y="951071"/>
                    <a:pt x="170335" y="958358"/>
                    <a:pt x="166914" y="965200"/>
                  </a:cubicBezTo>
                  <a:cubicBezTo>
                    <a:pt x="163014" y="973001"/>
                    <a:pt x="157238" y="979714"/>
                    <a:pt x="152400" y="986971"/>
                  </a:cubicBezTo>
                  <a:cubicBezTo>
                    <a:pt x="125935" y="1066370"/>
                    <a:pt x="168142" y="946109"/>
                    <a:pt x="130628" y="1030514"/>
                  </a:cubicBezTo>
                  <a:cubicBezTo>
                    <a:pt x="124414" y="1044495"/>
                    <a:pt x="120952" y="1059543"/>
                    <a:pt x="116114" y="1074057"/>
                  </a:cubicBezTo>
                  <a:lnTo>
                    <a:pt x="94343" y="1139371"/>
                  </a:lnTo>
                  <a:lnTo>
                    <a:pt x="87085" y="1161143"/>
                  </a:lnTo>
                  <a:cubicBezTo>
                    <a:pt x="84666" y="1168400"/>
                    <a:pt x="84071" y="1176549"/>
                    <a:pt x="79828" y="1182914"/>
                  </a:cubicBezTo>
                  <a:lnTo>
                    <a:pt x="65314" y="1204685"/>
                  </a:lnTo>
                  <a:cubicBezTo>
                    <a:pt x="52541" y="1243006"/>
                    <a:pt x="62301" y="1220092"/>
                    <a:pt x="29028" y="1270000"/>
                  </a:cubicBezTo>
                  <a:lnTo>
                    <a:pt x="14514" y="1291771"/>
                  </a:lnTo>
                  <a:cubicBezTo>
                    <a:pt x="5547" y="1318674"/>
                    <a:pt x="10678" y="1306701"/>
                    <a:pt x="0" y="1328057"/>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p:nvSpPr>
        <p:spPr>
          <a:xfrm>
            <a:off x="4641209" y="1649968"/>
            <a:ext cx="325730" cy="369332"/>
          </a:xfrm>
          <a:prstGeom prst="rect">
            <a:avLst/>
          </a:prstGeom>
          <a:noFill/>
        </p:spPr>
        <p:txBody>
          <a:bodyPr wrap="none" rtlCol="0">
            <a:spAutoFit/>
          </a:bodyPr>
          <a:lstStyle/>
          <a:p>
            <a:r>
              <a:rPr lang="en-US" dirty="0" smtClean="0"/>
              <a:t>$</a:t>
            </a:r>
            <a:endParaRPr lang="en-US" dirty="0"/>
          </a:p>
        </p:txBody>
      </p:sp>
      <p:sp>
        <p:nvSpPr>
          <p:cNvPr id="40" name="TextBox 39"/>
          <p:cNvSpPr txBox="1"/>
          <p:nvPr/>
        </p:nvSpPr>
        <p:spPr>
          <a:xfrm>
            <a:off x="4641209" y="3082528"/>
            <a:ext cx="325730" cy="369332"/>
          </a:xfrm>
          <a:prstGeom prst="rect">
            <a:avLst/>
          </a:prstGeom>
          <a:noFill/>
        </p:spPr>
        <p:txBody>
          <a:bodyPr wrap="none" rtlCol="0">
            <a:spAutoFit/>
          </a:bodyPr>
          <a:lstStyle/>
          <a:p>
            <a:r>
              <a:rPr lang="en-US" dirty="0" smtClean="0"/>
              <a:t>0</a:t>
            </a:r>
            <a:endParaRPr lang="en-US" dirty="0"/>
          </a:p>
        </p:txBody>
      </p:sp>
      <p:sp>
        <p:nvSpPr>
          <p:cNvPr id="41" name="TextBox 40"/>
          <p:cNvSpPr txBox="1"/>
          <p:nvPr/>
        </p:nvSpPr>
        <p:spPr>
          <a:xfrm>
            <a:off x="5791200" y="3194498"/>
            <a:ext cx="393056" cy="369332"/>
          </a:xfrm>
          <a:prstGeom prst="rect">
            <a:avLst/>
          </a:prstGeom>
          <a:noFill/>
        </p:spPr>
        <p:txBody>
          <a:bodyPr wrap="none" rtlCol="0">
            <a:spAutoFit/>
          </a:bodyPr>
          <a:lstStyle/>
          <a:p>
            <a:r>
              <a:rPr lang="en-US" dirty="0" smtClean="0"/>
              <a:t>y</a:t>
            </a:r>
            <a:r>
              <a:rPr lang="en-US" baseline="-25000" dirty="0" smtClean="0"/>
              <a:t>0</a:t>
            </a:r>
            <a:endParaRPr lang="en-US" baseline="-25000" dirty="0"/>
          </a:p>
        </p:txBody>
      </p:sp>
    </p:spTree>
    <p:extLst>
      <p:ext uri="{BB962C8B-B14F-4D97-AF65-F5344CB8AC3E}">
        <p14:creationId xmlns:p14="http://schemas.microsoft.com/office/powerpoint/2010/main" val="2219647328"/>
      </p:ext>
    </p:extLst>
  </p:cSld>
  <p:clrMapOvr>
    <a:masterClrMapping/>
  </p:clrMapOvr>
  <mc:AlternateContent xmlns:mc="http://schemas.openxmlformats.org/markup-compatibility/2006" xmlns:p14="http://schemas.microsoft.com/office/powerpoint/2010/main">
    <mc:Choice Requires="p14">
      <p:transition spd="slow" p14:dur="2000" advTm="291228"/>
    </mc:Choice>
    <mc:Fallback xmlns="">
      <p:transition spd="slow" advTm="29122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Pigou’s Contributions to Economics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Pigou, unlike Keynes, was generally content to build on the work of the British economists who preceded him.  Thus, in the very first footnote of his book, </a:t>
            </a:r>
            <a:r>
              <a:rPr lang="en-US" i="1" dirty="0" smtClean="0"/>
              <a:t>The General Theory</a:t>
            </a:r>
            <a:r>
              <a:rPr lang="en-US" dirty="0" smtClean="0"/>
              <a:t>, Keynes said the following:</a:t>
            </a:r>
          </a:p>
          <a:p>
            <a:pPr lvl="1"/>
            <a:r>
              <a:rPr lang="en-US" sz="2600" i="1" dirty="0"/>
              <a:t>“The classical economists” was a name invented by Marx to cover Ricardo and James Mill and their predecessors, that is to say for the founders of the theory which culminated in the Ricardian economics. I have become accustomed, perhaps perpetrating a solecism, to include in “the classical school” the followers of Ricardo, those, that is to say, who adopted and perfected the theory of the Ricardian economics, including (for example) J. S. Mill, Marshall, Edgeworth and Prof. Pigou</a:t>
            </a:r>
            <a:r>
              <a:rPr lang="en-US" sz="2600" i="1" dirty="0" smtClean="0"/>
              <a:t>.</a:t>
            </a:r>
          </a:p>
          <a:p>
            <a:r>
              <a:rPr lang="en-US" dirty="0" smtClean="0"/>
              <a:t>So Keynes declared that his contemporary Pigou was writing in the Classical tradition of Smith, Say, Ricardo, Marshall – a tradition that Keynes was attempting to “escape.”  Still, Pigou made at least one important contribution to theory and policy that is remembered today…</a:t>
            </a:r>
          </a:p>
        </p:txBody>
      </p:sp>
    </p:spTree>
    <p:extLst>
      <p:ext uri="{BB962C8B-B14F-4D97-AF65-F5344CB8AC3E}">
        <p14:creationId xmlns:p14="http://schemas.microsoft.com/office/powerpoint/2010/main" val="187137689"/>
      </p:ext>
    </p:extLst>
  </p:cSld>
  <p:clrMapOvr>
    <a:masterClrMapping/>
  </p:clrMapOvr>
  <mc:AlternateContent xmlns:mc="http://schemas.openxmlformats.org/markup-compatibility/2006" xmlns:p14="http://schemas.microsoft.com/office/powerpoint/2010/main">
    <mc:Choice Requires="p14">
      <p:transition spd="slow" p14:dur="2000" advTm="118535"/>
    </mc:Choice>
    <mc:Fallback xmlns="">
      <p:transition spd="slow" advTm="118535"/>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and Looking Forward</a:t>
            </a:r>
            <a:endParaRPr lang="en-US" dirty="0"/>
          </a:p>
        </p:txBody>
      </p:sp>
      <p:sp>
        <p:nvSpPr>
          <p:cNvPr id="3" name="Content Placeholder 2"/>
          <p:cNvSpPr>
            <a:spLocks noGrp="1"/>
          </p:cNvSpPr>
          <p:nvPr>
            <p:ph sz="quarter" idx="1"/>
          </p:nvPr>
        </p:nvSpPr>
        <p:spPr>
          <a:xfrm>
            <a:off x="304800" y="1200150"/>
            <a:ext cx="8537448" cy="838200"/>
          </a:xfrm>
        </p:spPr>
        <p:txBody>
          <a:bodyPr>
            <a:normAutofit fontScale="70000" lnSpcReduction="20000"/>
          </a:bodyPr>
          <a:lstStyle/>
          <a:p>
            <a:pPr marL="0" indent="0">
              <a:buNone/>
            </a:pPr>
            <a:r>
              <a:rPr lang="en-US" dirty="0" smtClean="0"/>
              <a:t>So now we’ve discussed the classical and Keynesian models of the labor and product markets and the </a:t>
            </a:r>
            <a:r>
              <a:rPr lang="en-US" dirty="0"/>
              <a:t>equilibrating </a:t>
            </a:r>
            <a:r>
              <a:rPr lang="en-US" dirty="0" smtClean="0"/>
              <a:t>variables that were mentioned earlier. </a:t>
            </a:r>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947511143"/>
              </p:ext>
            </p:extLst>
          </p:nvPr>
        </p:nvGraphicFramePr>
        <p:xfrm>
          <a:off x="1447800" y="1733550"/>
          <a:ext cx="6096000" cy="1752600"/>
        </p:xfrm>
        <a:graphic>
          <a:graphicData uri="http://schemas.openxmlformats.org/drawingml/2006/table">
            <a:tbl>
              <a:tblPr firstRow="1" bandRow="1">
                <a:tableStyleId>{5C22544A-7EE6-4342-B048-85BDC9FD1C3A}</a:tableStyleId>
              </a:tblPr>
              <a:tblGrid>
                <a:gridCol w="1295400"/>
                <a:gridCol w="1981200"/>
                <a:gridCol w="2819400"/>
              </a:tblGrid>
              <a:tr h="370840">
                <a:tc>
                  <a:txBody>
                    <a:bodyPr/>
                    <a:lstStyle/>
                    <a:p>
                      <a:endParaRPr lang="en-US" dirty="0"/>
                    </a:p>
                  </a:txBody>
                  <a:tcPr/>
                </a:tc>
                <a:tc>
                  <a:txBody>
                    <a:bodyPr/>
                    <a:lstStyle/>
                    <a:p>
                      <a:pPr algn="ctr"/>
                      <a:r>
                        <a:rPr lang="en-US" dirty="0" smtClean="0"/>
                        <a:t>Classical</a:t>
                      </a:r>
                      <a:endParaRPr lang="en-US" dirty="0"/>
                    </a:p>
                  </a:txBody>
                  <a:tcPr/>
                </a:tc>
                <a:tc>
                  <a:txBody>
                    <a:bodyPr/>
                    <a:lstStyle/>
                    <a:p>
                      <a:pPr algn="ctr"/>
                      <a:r>
                        <a:rPr lang="en-US" dirty="0" smtClean="0"/>
                        <a:t>Keynes</a:t>
                      </a:r>
                      <a:endParaRPr lang="en-US" dirty="0"/>
                    </a:p>
                  </a:txBody>
                  <a:tcPr/>
                </a:tc>
              </a:tr>
              <a:tr h="370840">
                <a:tc>
                  <a:txBody>
                    <a:bodyPr/>
                    <a:lstStyle/>
                    <a:p>
                      <a:r>
                        <a:rPr lang="en-US" dirty="0" smtClean="0"/>
                        <a:t>Labor</a:t>
                      </a:r>
                      <a:endParaRPr lang="en-US" dirty="0"/>
                    </a:p>
                  </a:txBody>
                  <a:tcPr/>
                </a:tc>
                <a:tc>
                  <a:txBody>
                    <a:bodyPr/>
                    <a:lstStyle/>
                    <a:p>
                      <a:pPr algn="ctr"/>
                      <a:r>
                        <a:rPr lang="en-US" dirty="0" smtClean="0"/>
                        <a:t>W/P</a:t>
                      </a:r>
                      <a:endParaRPr lang="en-US" dirty="0"/>
                    </a:p>
                  </a:txBody>
                  <a:tcPr/>
                </a:tc>
                <a:tc>
                  <a:txBody>
                    <a:bodyPr/>
                    <a:lstStyle/>
                    <a:p>
                      <a:pPr algn="ctr"/>
                      <a:r>
                        <a:rPr lang="en-US" dirty="0" smtClean="0"/>
                        <a:t>None in short run, P in long run</a:t>
                      </a:r>
                      <a:endParaRPr lang="en-US" dirty="0"/>
                    </a:p>
                  </a:txBody>
                  <a:tcPr/>
                </a:tc>
              </a:tr>
              <a:tr h="370840">
                <a:tc>
                  <a:txBody>
                    <a:bodyPr/>
                    <a:lstStyle/>
                    <a:p>
                      <a:r>
                        <a:rPr lang="en-US" dirty="0" smtClean="0"/>
                        <a:t>Product</a:t>
                      </a:r>
                      <a:endParaRPr lang="en-US" dirty="0"/>
                    </a:p>
                  </a:txBody>
                  <a:tcPr/>
                </a:tc>
                <a:tc>
                  <a:txBody>
                    <a:bodyPr/>
                    <a:lstStyle/>
                    <a:p>
                      <a:pPr algn="ctr"/>
                      <a:r>
                        <a:rPr lang="en-US" dirty="0" smtClean="0"/>
                        <a:t>r</a:t>
                      </a:r>
                      <a:endParaRPr lang="en-US" dirty="0"/>
                    </a:p>
                  </a:txBody>
                  <a:tcPr/>
                </a:tc>
                <a:tc>
                  <a:txBody>
                    <a:bodyPr/>
                    <a:lstStyle/>
                    <a:p>
                      <a:pPr algn="ctr"/>
                      <a:r>
                        <a:rPr lang="en-US" dirty="0" smtClean="0"/>
                        <a:t>y</a:t>
                      </a:r>
                      <a:endParaRPr lang="en-US" dirty="0"/>
                    </a:p>
                  </a:txBody>
                  <a:tcPr/>
                </a:tc>
              </a:tr>
              <a:tr h="370840">
                <a:tc>
                  <a:txBody>
                    <a:bodyPr/>
                    <a:lstStyle/>
                    <a:p>
                      <a:r>
                        <a:rPr lang="en-US" dirty="0" smtClean="0"/>
                        <a:t>Money</a:t>
                      </a:r>
                      <a:endParaRPr lang="en-US" dirty="0"/>
                    </a:p>
                  </a:txBody>
                  <a:tcPr/>
                </a:tc>
                <a:tc>
                  <a:txBody>
                    <a:bodyPr/>
                    <a:lstStyle/>
                    <a:p>
                      <a:pPr algn="ctr"/>
                      <a:r>
                        <a:rPr lang="en-US" dirty="0" smtClean="0"/>
                        <a:t>P</a:t>
                      </a:r>
                      <a:endParaRPr lang="en-US" dirty="0"/>
                    </a:p>
                  </a:txBody>
                  <a:tcPr/>
                </a:tc>
                <a:tc>
                  <a:txBody>
                    <a:bodyPr/>
                    <a:lstStyle/>
                    <a:p>
                      <a:pPr algn="ctr"/>
                      <a:r>
                        <a:rPr lang="en-US" dirty="0" smtClean="0"/>
                        <a:t>r</a:t>
                      </a:r>
                      <a:endParaRPr lang="en-US" dirty="0"/>
                    </a:p>
                  </a:txBody>
                  <a:tcPr/>
                </a:tc>
              </a:tr>
            </a:tbl>
          </a:graphicData>
        </a:graphic>
      </p:graphicFrame>
      <p:sp>
        <p:nvSpPr>
          <p:cNvPr id="5" name="TextBox 4"/>
          <p:cNvSpPr txBox="1"/>
          <p:nvPr/>
        </p:nvSpPr>
        <p:spPr>
          <a:xfrm>
            <a:off x="420913" y="3486150"/>
            <a:ext cx="8367487" cy="1323439"/>
          </a:xfrm>
          <a:prstGeom prst="rect">
            <a:avLst/>
          </a:prstGeom>
          <a:noFill/>
        </p:spPr>
        <p:txBody>
          <a:bodyPr wrap="square" rtlCol="0">
            <a:spAutoFit/>
          </a:bodyPr>
          <a:lstStyle/>
          <a:p>
            <a:r>
              <a:rPr lang="en-US" sz="2000" dirty="0" smtClean="0"/>
              <a:t>In the next lecture, we will also discuss the money market, interactions between the three markets, Keynes’s “</a:t>
            </a:r>
            <a:r>
              <a:rPr lang="en-US" sz="2000" dirty="0"/>
              <a:t>Notes on the Social Philosophy towards which the General Theory </a:t>
            </a:r>
            <a:r>
              <a:rPr lang="en-US" sz="2000" dirty="0" smtClean="0"/>
              <a:t>might Lead,” and the continuing legacy of Keynes.</a:t>
            </a:r>
            <a:endParaRPr lang="en-US" sz="2000" dirty="0"/>
          </a:p>
        </p:txBody>
      </p:sp>
    </p:spTree>
    <p:extLst>
      <p:ext uri="{BB962C8B-B14F-4D97-AF65-F5344CB8AC3E}">
        <p14:creationId xmlns:p14="http://schemas.microsoft.com/office/powerpoint/2010/main" val="2999937554"/>
      </p:ext>
    </p:extLst>
  </p:cSld>
  <p:clrMapOvr>
    <a:masterClrMapping/>
  </p:clrMapOvr>
  <mc:AlternateContent xmlns:mc="http://schemas.openxmlformats.org/markup-compatibility/2006" xmlns:p14="http://schemas.microsoft.com/office/powerpoint/2010/main">
    <mc:Choice Requires="p14">
      <p:transition spd="slow" p14:dur="2000" advTm="289570"/>
    </mc:Choice>
    <mc:Fallback xmlns="">
      <p:transition spd="slow" advTm="28957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Externalities and the </a:t>
            </a:r>
            <a:r>
              <a:rPr lang="en-US" dirty="0" err="1" smtClean="0"/>
              <a:t>Pigovian</a:t>
            </a:r>
            <a:r>
              <a:rPr lang="en-US" dirty="0" smtClean="0"/>
              <a:t> Tax</a:t>
            </a:r>
            <a:endParaRPr lang="en-US" dirty="0"/>
          </a:p>
        </p:txBody>
      </p:sp>
      <p:sp>
        <p:nvSpPr>
          <p:cNvPr id="3" name="Content Placeholder 2"/>
          <p:cNvSpPr>
            <a:spLocks noGrp="1"/>
          </p:cNvSpPr>
          <p:nvPr>
            <p:ph sz="quarter" idx="1"/>
          </p:nvPr>
        </p:nvSpPr>
        <p:spPr>
          <a:xfrm>
            <a:off x="228600" y="1200150"/>
            <a:ext cx="5638800" cy="3505200"/>
          </a:xfrm>
        </p:spPr>
        <p:txBody>
          <a:bodyPr>
            <a:normAutofit fontScale="62500" lnSpcReduction="20000"/>
          </a:bodyPr>
          <a:lstStyle/>
          <a:p>
            <a:r>
              <a:rPr lang="en-US" dirty="0" smtClean="0"/>
              <a:t>In his book</a:t>
            </a:r>
            <a:r>
              <a:rPr lang="en-US" dirty="0"/>
              <a:t>, </a:t>
            </a:r>
            <a:r>
              <a:rPr lang="en-US" i="1" dirty="0"/>
              <a:t>The Economics of </a:t>
            </a:r>
            <a:r>
              <a:rPr lang="en-US" i="1" dirty="0" smtClean="0"/>
              <a:t>Welfare</a:t>
            </a:r>
            <a:r>
              <a:rPr lang="en-US" dirty="0" smtClean="0"/>
              <a:t> (1920), Pigou developed Marshall’s concept of externalities, which are </a:t>
            </a:r>
            <a:r>
              <a:rPr lang="en-US" dirty="0"/>
              <a:t>costs imposed or benefits conferred on others that are not taken into account by the </a:t>
            </a:r>
            <a:r>
              <a:rPr lang="en-US" dirty="0" smtClean="0"/>
              <a:t>person/firm </a:t>
            </a:r>
            <a:r>
              <a:rPr lang="en-US" dirty="0"/>
              <a:t>taking the action</a:t>
            </a:r>
            <a:r>
              <a:rPr lang="en-US" dirty="0" smtClean="0"/>
              <a:t>. For example, if a company avoids disposal costs by dumping </a:t>
            </a:r>
            <a:r>
              <a:rPr lang="en-US" dirty="0"/>
              <a:t>trash into a </a:t>
            </a:r>
            <a:r>
              <a:rPr lang="en-US" dirty="0" smtClean="0"/>
              <a:t>nearby </a:t>
            </a:r>
            <a:r>
              <a:rPr lang="en-US" dirty="0"/>
              <a:t>river </a:t>
            </a:r>
            <a:r>
              <a:rPr lang="en-US" dirty="0" smtClean="0"/>
              <a:t>or pollutants into the air, it is imposing a cost on the larger society – a negative externality.  Pigou suggested that this problem could be addressed by imposing a tax on the polluter, forcing it to internalize the otherwise external costs.</a:t>
            </a:r>
          </a:p>
          <a:p>
            <a:r>
              <a:rPr lang="en-US" dirty="0" smtClean="0"/>
              <a:t>Today, a </a:t>
            </a:r>
            <a:r>
              <a:rPr lang="en-US" dirty="0" err="1" smtClean="0"/>
              <a:t>Pigovian</a:t>
            </a:r>
            <a:r>
              <a:rPr lang="en-US" dirty="0" smtClean="0"/>
              <a:t> “carbon tax” is the favored solution for global climate change for MANY economists. In 2006, Greg Mankiw at Harvard started the “</a:t>
            </a:r>
            <a:r>
              <a:rPr lang="en-US" dirty="0" smtClean="0">
                <a:hlinkClick r:id="rId3"/>
              </a:rPr>
              <a:t>Pigou Club</a:t>
            </a:r>
            <a:r>
              <a:rPr lang="en-US" dirty="0" smtClean="0"/>
              <a:t>,” calling for a carbon tax, and it quickly had over 600 members across the political spectrum.</a:t>
            </a: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1428750"/>
            <a:ext cx="3157537"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4892883"/>
      </p:ext>
    </p:extLst>
  </p:cSld>
  <p:clrMapOvr>
    <a:masterClrMapping/>
  </p:clrMapOvr>
  <mc:AlternateContent xmlns:mc="http://schemas.openxmlformats.org/markup-compatibility/2006" xmlns:p14="http://schemas.microsoft.com/office/powerpoint/2010/main">
    <mc:Choice Requires="p14">
      <p:transition spd="slow" p14:dur="2000" advTm="222798"/>
    </mc:Choice>
    <mc:Fallback xmlns="">
      <p:transition spd="slow" advTm="22279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 and the Macro Focus</a:t>
            </a:r>
            <a:endParaRPr lang="en-US" dirty="0"/>
          </a:p>
        </p:txBody>
      </p:sp>
      <p:sp>
        <p:nvSpPr>
          <p:cNvPr id="3" name="Content Placeholder 2"/>
          <p:cNvSpPr>
            <a:spLocks noGrp="1"/>
          </p:cNvSpPr>
          <p:nvPr>
            <p:ph sz="quarter" idx="1"/>
          </p:nvPr>
        </p:nvSpPr>
        <p:spPr>
          <a:xfrm>
            <a:off x="301752" y="1200150"/>
            <a:ext cx="8537448" cy="3374136"/>
          </a:xfrm>
        </p:spPr>
        <p:txBody>
          <a:bodyPr>
            <a:normAutofit fontScale="62500" lnSpcReduction="20000"/>
          </a:bodyPr>
          <a:lstStyle/>
          <a:p>
            <a:r>
              <a:rPr lang="en-US" dirty="0" smtClean="0"/>
              <a:t>Keynes, it seems, never said much about the </a:t>
            </a:r>
            <a:r>
              <a:rPr lang="en-US" dirty="0" err="1" smtClean="0"/>
              <a:t>Pigovian</a:t>
            </a:r>
            <a:r>
              <a:rPr lang="en-US" dirty="0" smtClean="0"/>
              <a:t> tax or other topics in microeconomics, because his public service experience gave him a stronger interest in the </a:t>
            </a:r>
            <a:r>
              <a:rPr lang="en-US" dirty="0" err="1" smtClean="0"/>
              <a:t>macroeconomy</a:t>
            </a:r>
            <a:r>
              <a:rPr lang="en-US" dirty="0" smtClean="0"/>
              <a:t>. During WW I, he was involved in monetary affairs at the Treasury. After the war, he tried unsuccessfully to keep the victorious powers from imposing such heavy reparations costs on the Germans that it would cause social unrest and lead to another war. He also argued against the imposition of a gold standard in Britain, saying that it was unnecessarily depressing the economy – an argument that finally prevailed in 1931 after the outbreak of the Great Depression.</a:t>
            </a:r>
          </a:p>
          <a:p>
            <a:r>
              <a:rPr lang="en-US" dirty="0" smtClean="0"/>
              <a:t>During the events above, Keynes had diminishing faith in the Classical orthodoxy he had learned from Marshall and Pigou at Cambridge – an orthodoxy based on Say’s Law, suggesting that the market system will always generate aggregate demand equal to any level of production and trend quickly toward full employment if there are no continuing obstacles or disruptions, such as wars, civil unrest, or excessive governmental controls. Keynes famously said that the market system may eventually correct itself in the long run, but “in the long run we’re all dead.”</a:t>
            </a:r>
          </a:p>
        </p:txBody>
      </p:sp>
    </p:spTree>
    <p:extLst>
      <p:ext uri="{BB962C8B-B14F-4D97-AF65-F5344CB8AC3E}">
        <p14:creationId xmlns:p14="http://schemas.microsoft.com/office/powerpoint/2010/main" val="442526670"/>
      </p:ext>
    </p:extLst>
  </p:cSld>
  <p:clrMapOvr>
    <a:masterClrMapping/>
  </p:clrMapOvr>
  <mc:AlternateContent xmlns:mc="http://schemas.openxmlformats.org/markup-compatibility/2006" xmlns:p14="http://schemas.microsoft.com/office/powerpoint/2010/main">
    <mc:Choice Requires="p14">
      <p:transition spd="slow" p14:dur="2000" advTm="148319"/>
    </mc:Choice>
    <mc:Fallback xmlns="">
      <p:transition spd="slow" advTm="14831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Keynes and the Macro Focus</a:t>
            </a:r>
            <a:endParaRPr lang="en-US" dirty="0"/>
          </a:p>
        </p:txBody>
      </p:sp>
      <p:sp>
        <p:nvSpPr>
          <p:cNvPr id="3" name="Content Placeholder 2"/>
          <p:cNvSpPr>
            <a:spLocks noGrp="1"/>
          </p:cNvSpPr>
          <p:nvPr>
            <p:ph sz="quarter" idx="1"/>
          </p:nvPr>
        </p:nvSpPr>
        <p:spPr>
          <a:xfrm>
            <a:off x="301752" y="1200150"/>
            <a:ext cx="8537448" cy="3374136"/>
          </a:xfrm>
        </p:spPr>
        <p:txBody>
          <a:bodyPr>
            <a:normAutofit fontScale="62500" lnSpcReduction="20000"/>
          </a:bodyPr>
          <a:lstStyle/>
          <a:p>
            <a:r>
              <a:rPr lang="en-US" dirty="0" smtClean="0"/>
              <a:t>Keynes, it seems, never said much about the </a:t>
            </a:r>
            <a:r>
              <a:rPr lang="en-US" dirty="0" err="1" smtClean="0"/>
              <a:t>Pigovian</a:t>
            </a:r>
            <a:r>
              <a:rPr lang="en-US" dirty="0" smtClean="0"/>
              <a:t> tax or other topics in microeconomics, because his public service experience gave him a stronger interest in the </a:t>
            </a:r>
            <a:r>
              <a:rPr lang="en-US" dirty="0" err="1" smtClean="0"/>
              <a:t>macroeconomy</a:t>
            </a:r>
            <a:r>
              <a:rPr lang="en-US" dirty="0" smtClean="0"/>
              <a:t>. During WW I, he was involved in monetary affairs at the Treasury. After the war, he tried unsuccessfully to keep the victorious powers from imposing such heavy reparations costs on the Germans that it would cause social unrest and lead to another war. He also argued against the imposition of a gold standard in Britain, saying that it was unnecessarily depressing the economy – an argument that finally prevailed in 1931 after the outbreak of the Great Depression.</a:t>
            </a:r>
          </a:p>
          <a:p>
            <a:r>
              <a:rPr lang="en-US" dirty="0" smtClean="0"/>
              <a:t>During the events above, Keynes had diminishing faith in the Classical orthodoxy he had learned from Marshall and Pigou at Cambridge – an orthodoxy based on Say’s Law, suggesting that the market system will always generate aggregate demand equal to any level of production and trend quickly toward full employment if there are no continuing obstacles or disruptions, such as wars, civil unrest, or excessive governmental controls. Keynes famously said that the market system may eventually correct itself in the long run, but “in the long </a:t>
            </a:r>
            <a:r>
              <a:rPr lang="en-US" smtClean="0"/>
              <a:t>run we’re all dead.”</a:t>
            </a:r>
            <a:endParaRPr lang="en-US" dirty="0" smtClean="0"/>
          </a:p>
        </p:txBody>
      </p:sp>
    </p:spTree>
    <p:extLst>
      <p:ext uri="{BB962C8B-B14F-4D97-AF65-F5344CB8AC3E}">
        <p14:creationId xmlns:p14="http://schemas.microsoft.com/office/powerpoint/2010/main" val="1796067110"/>
      </p:ext>
    </p:extLst>
  </p:cSld>
  <p:clrMapOvr>
    <a:masterClrMapping/>
  </p:clrMapOvr>
  <mc:AlternateContent xmlns:mc="http://schemas.openxmlformats.org/markup-compatibility/2006" xmlns:p14="http://schemas.microsoft.com/office/powerpoint/2010/main">
    <mc:Choice Requires="p14">
      <p:transition spd="slow" p14:dur="2000" advTm="2592"/>
    </mc:Choice>
    <mc:Fallback xmlns="">
      <p:transition spd="slow" advTm="259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Classical versus Keynesian Macro</a:t>
            </a:r>
            <a:endParaRPr lang="en-US" dirty="0"/>
          </a:p>
        </p:txBody>
      </p:sp>
      <p:sp>
        <p:nvSpPr>
          <p:cNvPr id="3" name="Content Placeholder 2"/>
          <p:cNvSpPr>
            <a:spLocks noGrp="1"/>
          </p:cNvSpPr>
          <p:nvPr>
            <p:ph sz="quarter" idx="1"/>
          </p:nvPr>
        </p:nvSpPr>
        <p:spPr>
          <a:xfrm>
            <a:off x="301752" y="1200150"/>
            <a:ext cx="8537448" cy="3374136"/>
          </a:xfrm>
        </p:spPr>
        <p:txBody>
          <a:bodyPr>
            <a:normAutofit fontScale="92500" lnSpcReduction="20000"/>
          </a:bodyPr>
          <a:lstStyle/>
          <a:p>
            <a:r>
              <a:rPr lang="en-US" dirty="0" smtClean="0"/>
              <a:t>One way to think of the difference between Classical (long run) and Keynesian (short run) macroeconomics is to consider the equilibrating mechanisms in three major markets for labor, products, and money.  In micro-economics, we say that if the quantities demanded and supplied of, say, corn are not equal to one another, they will be brought in line by changes in the price of corn (the equilibrating variable). So, what are the equilibrating variables for the macro labor, product, and money markets?</a:t>
            </a:r>
          </a:p>
        </p:txBody>
      </p:sp>
    </p:spTree>
    <p:extLst>
      <p:ext uri="{BB962C8B-B14F-4D97-AF65-F5344CB8AC3E}">
        <p14:creationId xmlns:p14="http://schemas.microsoft.com/office/powerpoint/2010/main" val="1021523443"/>
      </p:ext>
    </p:extLst>
  </p:cSld>
  <p:clrMapOvr>
    <a:masterClrMapping/>
  </p:clrMapOvr>
  <mc:AlternateContent xmlns:mc="http://schemas.openxmlformats.org/markup-compatibility/2006" xmlns:p14="http://schemas.microsoft.com/office/powerpoint/2010/main">
    <mc:Choice Requires="p14">
      <p:transition spd="slow" p14:dur="2000" advTm="121040"/>
    </mc:Choice>
    <mc:Fallback xmlns="">
      <p:transition spd="slow" advTm="12104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Classical versus Keynesian Macro</a:t>
            </a:r>
            <a:endParaRPr lang="en-US" dirty="0"/>
          </a:p>
        </p:txBody>
      </p:sp>
      <p:sp>
        <p:nvSpPr>
          <p:cNvPr id="3" name="Content Placeholder 2"/>
          <p:cNvSpPr>
            <a:spLocks noGrp="1"/>
          </p:cNvSpPr>
          <p:nvPr>
            <p:ph sz="quarter" idx="1"/>
          </p:nvPr>
        </p:nvSpPr>
        <p:spPr>
          <a:xfrm>
            <a:off x="304800" y="1276350"/>
            <a:ext cx="8537448" cy="762000"/>
          </a:xfrm>
        </p:spPr>
        <p:txBody>
          <a:bodyPr>
            <a:normAutofit fontScale="92500" lnSpcReduction="20000"/>
          </a:bodyPr>
          <a:lstStyle/>
          <a:p>
            <a:r>
              <a:rPr lang="en-US" dirty="0" smtClean="0"/>
              <a:t>We’ll go through these one by one, but here’s what I will argue are the equilibrating variables</a:t>
            </a:r>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4243406691"/>
              </p:ext>
            </p:extLst>
          </p:nvPr>
        </p:nvGraphicFramePr>
        <p:xfrm>
          <a:off x="1447800" y="1962150"/>
          <a:ext cx="6096000" cy="1752600"/>
        </p:xfrm>
        <a:graphic>
          <a:graphicData uri="http://schemas.openxmlformats.org/drawingml/2006/table">
            <a:tbl>
              <a:tblPr firstRow="1" bandRow="1">
                <a:tableStyleId>{5C22544A-7EE6-4342-B048-85BDC9FD1C3A}</a:tableStyleId>
              </a:tblPr>
              <a:tblGrid>
                <a:gridCol w="1295400"/>
                <a:gridCol w="1981200"/>
                <a:gridCol w="2819400"/>
              </a:tblGrid>
              <a:tr h="370840">
                <a:tc>
                  <a:txBody>
                    <a:bodyPr/>
                    <a:lstStyle/>
                    <a:p>
                      <a:endParaRPr lang="en-US" dirty="0"/>
                    </a:p>
                  </a:txBody>
                  <a:tcPr/>
                </a:tc>
                <a:tc>
                  <a:txBody>
                    <a:bodyPr/>
                    <a:lstStyle/>
                    <a:p>
                      <a:pPr algn="ctr"/>
                      <a:r>
                        <a:rPr lang="en-US" dirty="0" smtClean="0"/>
                        <a:t>Classical</a:t>
                      </a:r>
                      <a:endParaRPr lang="en-US" dirty="0"/>
                    </a:p>
                  </a:txBody>
                  <a:tcPr/>
                </a:tc>
                <a:tc>
                  <a:txBody>
                    <a:bodyPr/>
                    <a:lstStyle/>
                    <a:p>
                      <a:pPr algn="ctr"/>
                      <a:r>
                        <a:rPr lang="en-US" dirty="0" smtClean="0"/>
                        <a:t>Keynes</a:t>
                      </a:r>
                      <a:endParaRPr lang="en-US" dirty="0"/>
                    </a:p>
                  </a:txBody>
                  <a:tcPr/>
                </a:tc>
              </a:tr>
              <a:tr h="370840">
                <a:tc>
                  <a:txBody>
                    <a:bodyPr/>
                    <a:lstStyle/>
                    <a:p>
                      <a:r>
                        <a:rPr lang="en-US" dirty="0" smtClean="0"/>
                        <a:t>Labor</a:t>
                      </a:r>
                      <a:endParaRPr lang="en-US" dirty="0"/>
                    </a:p>
                  </a:txBody>
                  <a:tcPr/>
                </a:tc>
                <a:tc>
                  <a:txBody>
                    <a:bodyPr/>
                    <a:lstStyle/>
                    <a:p>
                      <a:pPr algn="ctr"/>
                      <a:r>
                        <a:rPr lang="en-US" dirty="0" smtClean="0"/>
                        <a:t>W/P</a:t>
                      </a:r>
                      <a:endParaRPr lang="en-US" dirty="0"/>
                    </a:p>
                  </a:txBody>
                  <a:tcPr/>
                </a:tc>
                <a:tc>
                  <a:txBody>
                    <a:bodyPr/>
                    <a:lstStyle/>
                    <a:p>
                      <a:pPr algn="ctr"/>
                      <a:r>
                        <a:rPr lang="en-US" dirty="0" smtClean="0"/>
                        <a:t>None in short run, P in long run</a:t>
                      </a:r>
                      <a:endParaRPr lang="en-US" dirty="0"/>
                    </a:p>
                  </a:txBody>
                  <a:tcPr/>
                </a:tc>
              </a:tr>
              <a:tr h="370840">
                <a:tc>
                  <a:txBody>
                    <a:bodyPr/>
                    <a:lstStyle/>
                    <a:p>
                      <a:r>
                        <a:rPr lang="en-US" dirty="0" smtClean="0"/>
                        <a:t>Product</a:t>
                      </a:r>
                      <a:endParaRPr lang="en-US" dirty="0"/>
                    </a:p>
                  </a:txBody>
                  <a:tcPr/>
                </a:tc>
                <a:tc>
                  <a:txBody>
                    <a:bodyPr/>
                    <a:lstStyle/>
                    <a:p>
                      <a:pPr algn="ctr"/>
                      <a:r>
                        <a:rPr lang="en-US" dirty="0" smtClean="0"/>
                        <a:t>r</a:t>
                      </a:r>
                      <a:endParaRPr lang="en-US" dirty="0"/>
                    </a:p>
                  </a:txBody>
                  <a:tcPr/>
                </a:tc>
                <a:tc>
                  <a:txBody>
                    <a:bodyPr/>
                    <a:lstStyle/>
                    <a:p>
                      <a:pPr algn="ctr"/>
                      <a:r>
                        <a:rPr lang="en-US" dirty="0" smtClean="0"/>
                        <a:t>y</a:t>
                      </a:r>
                      <a:endParaRPr lang="en-US" dirty="0"/>
                    </a:p>
                  </a:txBody>
                  <a:tcPr/>
                </a:tc>
              </a:tr>
              <a:tr h="370840">
                <a:tc>
                  <a:txBody>
                    <a:bodyPr/>
                    <a:lstStyle/>
                    <a:p>
                      <a:r>
                        <a:rPr lang="en-US" dirty="0" smtClean="0"/>
                        <a:t>Money</a:t>
                      </a:r>
                      <a:endParaRPr lang="en-US" dirty="0"/>
                    </a:p>
                  </a:txBody>
                  <a:tcPr/>
                </a:tc>
                <a:tc>
                  <a:txBody>
                    <a:bodyPr/>
                    <a:lstStyle/>
                    <a:p>
                      <a:pPr algn="ctr"/>
                      <a:r>
                        <a:rPr lang="en-US" dirty="0" smtClean="0"/>
                        <a:t>P</a:t>
                      </a:r>
                      <a:endParaRPr lang="en-US" dirty="0"/>
                    </a:p>
                  </a:txBody>
                  <a:tcPr/>
                </a:tc>
                <a:tc>
                  <a:txBody>
                    <a:bodyPr/>
                    <a:lstStyle/>
                    <a:p>
                      <a:pPr algn="ctr"/>
                      <a:r>
                        <a:rPr lang="en-US" dirty="0" smtClean="0"/>
                        <a:t>r</a:t>
                      </a:r>
                      <a:endParaRPr lang="en-US" dirty="0"/>
                    </a:p>
                  </a:txBody>
                  <a:tcPr/>
                </a:tc>
              </a:tr>
            </a:tbl>
          </a:graphicData>
        </a:graphic>
      </p:graphicFrame>
      <p:sp>
        <p:nvSpPr>
          <p:cNvPr id="5" name="TextBox 4"/>
          <p:cNvSpPr txBox="1"/>
          <p:nvPr/>
        </p:nvSpPr>
        <p:spPr>
          <a:xfrm>
            <a:off x="838200" y="3788703"/>
            <a:ext cx="7699544" cy="830997"/>
          </a:xfrm>
          <a:prstGeom prst="rect">
            <a:avLst/>
          </a:prstGeom>
          <a:noFill/>
        </p:spPr>
        <p:txBody>
          <a:bodyPr wrap="none" rtlCol="0">
            <a:spAutoFit/>
          </a:bodyPr>
          <a:lstStyle/>
          <a:p>
            <a:r>
              <a:rPr lang="en-US" sz="2400" dirty="0" smtClean="0"/>
              <a:t>Where:  W = nominal wage rate   P = general price level</a:t>
            </a:r>
          </a:p>
          <a:p>
            <a:r>
              <a:rPr lang="en-US" sz="2400" dirty="0"/>
              <a:t> </a:t>
            </a:r>
            <a:r>
              <a:rPr lang="en-US" sz="2400" dirty="0" smtClean="0"/>
              <a:t>                y = national income        r = the interest rate</a:t>
            </a:r>
            <a:endParaRPr lang="en-US" sz="2400" dirty="0"/>
          </a:p>
        </p:txBody>
      </p:sp>
    </p:spTree>
    <p:extLst>
      <p:ext uri="{BB962C8B-B14F-4D97-AF65-F5344CB8AC3E}">
        <p14:creationId xmlns:p14="http://schemas.microsoft.com/office/powerpoint/2010/main" val="2130708387"/>
      </p:ext>
    </p:extLst>
  </p:cSld>
  <p:clrMapOvr>
    <a:masterClrMapping/>
  </p:clrMapOvr>
  <mc:AlternateContent xmlns:mc="http://schemas.openxmlformats.org/markup-compatibility/2006" xmlns:p14="http://schemas.microsoft.com/office/powerpoint/2010/main">
    <mc:Choice Requires="p14">
      <p:transition spd="slow" p14:dur="2000" advTm="109198"/>
    </mc:Choice>
    <mc:Fallback xmlns="">
      <p:transition spd="slow" advTm="109198"/>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Labor Market and Unemployment</a:t>
            </a:r>
            <a:endParaRPr lang="en-US" dirty="0"/>
          </a:p>
        </p:txBody>
      </p:sp>
      <p:sp>
        <p:nvSpPr>
          <p:cNvPr id="3" name="Content Placeholder 2"/>
          <p:cNvSpPr>
            <a:spLocks noGrp="1"/>
          </p:cNvSpPr>
          <p:nvPr>
            <p:ph sz="quarter" idx="1"/>
          </p:nvPr>
        </p:nvSpPr>
        <p:spPr>
          <a:xfrm>
            <a:off x="304800" y="1276350"/>
            <a:ext cx="3897468" cy="3429000"/>
          </a:xfrm>
        </p:spPr>
        <p:txBody>
          <a:bodyPr>
            <a:normAutofit fontScale="92500" lnSpcReduction="20000"/>
          </a:bodyPr>
          <a:lstStyle/>
          <a:p>
            <a:pPr marL="0" indent="0">
              <a:buNone/>
            </a:pPr>
            <a:r>
              <a:rPr lang="en-US" dirty="0" smtClean="0"/>
              <a:t>The classical economists and Keynes would agree that unemployment will occur if the real wage level (W/P) is too high to draw the labor market into equilibrium. If it doesn’t fall to the equilibrium level, the question  is, “Why?”</a:t>
            </a:r>
          </a:p>
        </p:txBody>
      </p:sp>
      <p:sp>
        <p:nvSpPr>
          <p:cNvPr id="21" name="TextBox 20"/>
          <p:cNvSpPr txBox="1"/>
          <p:nvPr/>
        </p:nvSpPr>
        <p:spPr>
          <a:xfrm>
            <a:off x="1679462" y="4432816"/>
            <a:ext cx="3425938" cy="369332"/>
          </a:xfrm>
          <a:prstGeom prst="rect">
            <a:avLst/>
          </a:prstGeom>
          <a:noFill/>
        </p:spPr>
        <p:txBody>
          <a:bodyPr wrap="none" rtlCol="0">
            <a:spAutoFit/>
          </a:bodyPr>
          <a:lstStyle/>
          <a:p>
            <a:r>
              <a:rPr lang="en-US" dirty="0" smtClean="0"/>
              <a:t>Where: N = number of workers </a:t>
            </a:r>
            <a:endParaRPr lang="en-US" dirty="0"/>
          </a:p>
        </p:txBody>
      </p:sp>
      <p:grpSp>
        <p:nvGrpSpPr>
          <p:cNvPr id="25" name="Group 24"/>
          <p:cNvGrpSpPr/>
          <p:nvPr/>
        </p:nvGrpSpPr>
        <p:grpSpPr>
          <a:xfrm>
            <a:off x="4373880" y="1200150"/>
            <a:ext cx="3883818" cy="3232666"/>
            <a:chOff x="3688080" y="1352550"/>
            <a:chExt cx="3883818" cy="3232666"/>
          </a:xfrm>
        </p:grpSpPr>
        <p:cxnSp>
          <p:nvCxnSpPr>
            <p:cNvPr id="7" name="Straight Connector 6"/>
            <p:cNvCxnSpPr/>
            <p:nvPr/>
          </p:nvCxnSpPr>
          <p:spPr>
            <a:xfrm>
              <a:off x="4419600" y="1428750"/>
              <a:ext cx="0" cy="2819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24815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00600" y="1809750"/>
              <a:ext cx="2133600" cy="1905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4876800" y="1809750"/>
              <a:ext cx="1981200" cy="1981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10902" y="4215884"/>
              <a:ext cx="360996" cy="369332"/>
            </a:xfrm>
            <a:prstGeom prst="rect">
              <a:avLst/>
            </a:prstGeom>
            <a:noFill/>
          </p:spPr>
          <p:txBody>
            <a:bodyPr wrap="none" rtlCol="0">
              <a:spAutoFit/>
            </a:bodyPr>
            <a:lstStyle/>
            <a:p>
              <a:r>
                <a:rPr lang="en-US" dirty="0" smtClean="0"/>
                <a:t>N</a:t>
              </a:r>
              <a:endParaRPr lang="en-US" dirty="0"/>
            </a:p>
          </p:txBody>
        </p:sp>
        <p:sp>
          <p:nvSpPr>
            <p:cNvPr id="15" name="TextBox 14"/>
            <p:cNvSpPr txBox="1"/>
            <p:nvPr/>
          </p:nvSpPr>
          <p:spPr>
            <a:xfrm>
              <a:off x="3688080" y="1352550"/>
              <a:ext cx="659155" cy="369332"/>
            </a:xfrm>
            <a:prstGeom prst="rect">
              <a:avLst/>
            </a:prstGeom>
            <a:noFill/>
          </p:spPr>
          <p:txBody>
            <a:bodyPr wrap="none" rtlCol="0">
              <a:spAutoFit/>
            </a:bodyPr>
            <a:lstStyle/>
            <a:p>
              <a:r>
                <a:rPr lang="en-US" dirty="0" smtClean="0"/>
                <a:t>W/P</a:t>
              </a:r>
              <a:endParaRPr lang="en-US" dirty="0"/>
            </a:p>
          </p:txBody>
        </p:sp>
        <p:cxnSp>
          <p:nvCxnSpPr>
            <p:cNvPr id="17" name="Straight Connector 16"/>
            <p:cNvCxnSpPr/>
            <p:nvPr/>
          </p:nvCxnSpPr>
          <p:spPr>
            <a:xfrm>
              <a:off x="4419600" y="2343150"/>
              <a:ext cx="1905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5437163" y="2208628"/>
              <a:ext cx="844062" cy="84406"/>
            </a:xfrm>
            <a:custGeom>
              <a:avLst/>
              <a:gdLst>
                <a:gd name="connsiteX0" fmla="*/ 0 w 844062"/>
                <a:gd name="connsiteY0" fmla="*/ 84406 h 84406"/>
                <a:gd name="connsiteX1" fmla="*/ 35169 w 844062"/>
                <a:gd name="connsiteY1" fmla="*/ 56270 h 84406"/>
                <a:gd name="connsiteX2" fmla="*/ 42203 w 844062"/>
                <a:gd name="connsiteY2" fmla="*/ 35169 h 84406"/>
                <a:gd name="connsiteX3" fmla="*/ 63305 w 844062"/>
                <a:gd name="connsiteY3" fmla="*/ 21101 h 84406"/>
                <a:gd name="connsiteX4" fmla="*/ 154745 w 844062"/>
                <a:gd name="connsiteY4" fmla="*/ 0 h 84406"/>
                <a:gd name="connsiteX5" fmla="*/ 260252 w 844062"/>
                <a:gd name="connsiteY5" fmla="*/ 14067 h 84406"/>
                <a:gd name="connsiteX6" fmla="*/ 316523 w 844062"/>
                <a:gd name="connsiteY6" fmla="*/ 28135 h 84406"/>
                <a:gd name="connsiteX7" fmla="*/ 358726 w 844062"/>
                <a:gd name="connsiteY7" fmla="*/ 21101 h 84406"/>
                <a:gd name="connsiteX8" fmla="*/ 379828 w 844062"/>
                <a:gd name="connsiteY8" fmla="*/ 14067 h 84406"/>
                <a:gd name="connsiteX9" fmla="*/ 400929 w 844062"/>
                <a:gd name="connsiteY9" fmla="*/ 28135 h 84406"/>
                <a:gd name="connsiteX10" fmla="*/ 422031 w 844062"/>
                <a:gd name="connsiteY10" fmla="*/ 35169 h 84406"/>
                <a:gd name="connsiteX11" fmla="*/ 527539 w 844062"/>
                <a:gd name="connsiteY11" fmla="*/ 28135 h 84406"/>
                <a:gd name="connsiteX12" fmla="*/ 611945 w 844062"/>
                <a:gd name="connsiteY12" fmla="*/ 14067 h 84406"/>
                <a:gd name="connsiteX13" fmla="*/ 738554 w 844062"/>
                <a:gd name="connsiteY13" fmla="*/ 21101 h 84406"/>
                <a:gd name="connsiteX14" fmla="*/ 773723 w 844062"/>
                <a:gd name="connsiteY14" fmla="*/ 28135 h 84406"/>
                <a:gd name="connsiteX15" fmla="*/ 815926 w 844062"/>
                <a:gd name="connsiteY15" fmla="*/ 56270 h 84406"/>
                <a:gd name="connsiteX16" fmla="*/ 844062 w 844062"/>
                <a:gd name="connsiteY16" fmla="*/ 70338 h 8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44062" h="84406">
                  <a:moveTo>
                    <a:pt x="0" y="84406"/>
                  </a:moveTo>
                  <a:cubicBezTo>
                    <a:pt x="11723" y="75027"/>
                    <a:pt x="25399" y="67669"/>
                    <a:pt x="35169" y="56270"/>
                  </a:cubicBezTo>
                  <a:cubicBezTo>
                    <a:pt x="39994" y="50641"/>
                    <a:pt x="37571" y="40958"/>
                    <a:pt x="42203" y="35169"/>
                  </a:cubicBezTo>
                  <a:cubicBezTo>
                    <a:pt x="47484" y="28568"/>
                    <a:pt x="55580" y="24534"/>
                    <a:pt x="63305" y="21101"/>
                  </a:cubicBezTo>
                  <a:cubicBezTo>
                    <a:pt x="99891" y="4841"/>
                    <a:pt x="114693" y="5722"/>
                    <a:pt x="154745" y="0"/>
                  </a:cubicBezTo>
                  <a:cubicBezTo>
                    <a:pt x="304868" y="12511"/>
                    <a:pt x="197049" y="-3170"/>
                    <a:pt x="260252" y="14067"/>
                  </a:cubicBezTo>
                  <a:cubicBezTo>
                    <a:pt x="278905" y="19154"/>
                    <a:pt x="316523" y="28135"/>
                    <a:pt x="316523" y="28135"/>
                  </a:cubicBezTo>
                  <a:cubicBezTo>
                    <a:pt x="330591" y="25790"/>
                    <a:pt x="344804" y="24195"/>
                    <a:pt x="358726" y="21101"/>
                  </a:cubicBezTo>
                  <a:cubicBezTo>
                    <a:pt x="365964" y="19493"/>
                    <a:pt x="372514" y="12848"/>
                    <a:pt x="379828" y="14067"/>
                  </a:cubicBezTo>
                  <a:cubicBezTo>
                    <a:pt x="388167" y="15457"/>
                    <a:pt x="393368" y="24354"/>
                    <a:pt x="400929" y="28135"/>
                  </a:cubicBezTo>
                  <a:cubicBezTo>
                    <a:pt x="407561" y="31451"/>
                    <a:pt x="414997" y="32824"/>
                    <a:pt x="422031" y="35169"/>
                  </a:cubicBezTo>
                  <a:cubicBezTo>
                    <a:pt x="457200" y="32824"/>
                    <a:pt x="492507" y="32028"/>
                    <a:pt x="527539" y="28135"/>
                  </a:cubicBezTo>
                  <a:cubicBezTo>
                    <a:pt x="555888" y="24985"/>
                    <a:pt x="611945" y="14067"/>
                    <a:pt x="611945" y="14067"/>
                  </a:cubicBezTo>
                  <a:cubicBezTo>
                    <a:pt x="654148" y="16412"/>
                    <a:pt x="696445" y="17439"/>
                    <a:pt x="738554" y="21101"/>
                  </a:cubicBezTo>
                  <a:cubicBezTo>
                    <a:pt x="750464" y="22137"/>
                    <a:pt x="762839" y="23188"/>
                    <a:pt x="773723" y="28135"/>
                  </a:cubicBezTo>
                  <a:cubicBezTo>
                    <a:pt x="789115" y="35131"/>
                    <a:pt x="801858" y="46892"/>
                    <a:pt x="815926" y="56270"/>
                  </a:cubicBezTo>
                  <a:cubicBezTo>
                    <a:pt x="838979" y="71639"/>
                    <a:pt x="828574" y="70338"/>
                    <a:pt x="844062" y="7033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76850" y="1962407"/>
              <a:ext cx="1181100" cy="246221"/>
            </a:xfrm>
            <a:prstGeom prst="rect">
              <a:avLst/>
            </a:prstGeom>
            <a:noFill/>
          </p:spPr>
          <p:txBody>
            <a:bodyPr wrap="square" rtlCol="0">
              <a:spAutoFit/>
            </a:bodyPr>
            <a:lstStyle/>
            <a:p>
              <a:r>
                <a:rPr lang="en-US" sz="1000" dirty="0" smtClean="0"/>
                <a:t>unemployment</a:t>
              </a:r>
              <a:endParaRPr lang="en-US" sz="1000" dirty="0"/>
            </a:p>
          </p:txBody>
        </p:sp>
        <p:sp>
          <p:nvSpPr>
            <p:cNvPr id="22" name="TextBox 21"/>
            <p:cNvSpPr txBox="1"/>
            <p:nvPr/>
          </p:nvSpPr>
          <p:spPr>
            <a:xfrm>
              <a:off x="6805118" y="1504950"/>
              <a:ext cx="314510" cy="369332"/>
            </a:xfrm>
            <a:prstGeom prst="rect">
              <a:avLst/>
            </a:prstGeom>
            <a:noFill/>
          </p:spPr>
          <p:txBody>
            <a:bodyPr wrap="none" rtlCol="0">
              <a:spAutoFit/>
            </a:bodyPr>
            <a:lstStyle/>
            <a:p>
              <a:r>
                <a:rPr lang="en-US" dirty="0" smtClean="0"/>
                <a:t>S</a:t>
              </a:r>
              <a:endParaRPr lang="en-US" dirty="0"/>
            </a:p>
          </p:txBody>
        </p:sp>
        <p:sp>
          <p:nvSpPr>
            <p:cNvPr id="23" name="TextBox 22"/>
            <p:cNvSpPr txBox="1"/>
            <p:nvPr/>
          </p:nvSpPr>
          <p:spPr>
            <a:xfrm>
              <a:off x="6900203" y="3606284"/>
              <a:ext cx="357790" cy="369332"/>
            </a:xfrm>
            <a:prstGeom prst="rect">
              <a:avLst/>
            </a:prstGeom>
            <a:noFill/>
          </p:spPr>
          <p:txBody>
            <a:bodyPr wrap="none" rtlCol="0">
              <a:spAutoFit/>
            </a:bodyPr>
            <a:lstStyle/>
            <a:p>
              <a:r>
                <a:rPr lang="en-US" dirty="0" smtClean="0"/>
                <a:t>D</a:t>
              </a:r>
              <a:endParaRPr lang="en-US" dirty="0"/>
            </a:p>
          </p:txBody>
        </p:sp>
      </p:grpSp>
      <p:sp>
        <p:nvSpPr>
          <p:cNvPr id="26" name="TextBox 25"/>
          <p:cNvSpPr txBox="1"/>
          <p:nvPr/>
        </p:nvSpPr>
        <p:spPr>
          <a:xfrm>
            <a:off x="4373880" y="2036861"/>
            <a:ext cx="753732" cy="307777"/>
          </a:xfrm>
          <a:prstGeom prst="rect">
            <a:avLst/>
          </a:prstGeom>
          <a:noFill/>
        </p:spPr>
        <p:txBody>
          <a:bodyPr wrap="none" rtlCol="0">
            <a:spAutoFit/>
          </a:bodyPr>
          <a:lstStyle/>
          <a:p>
            <a:r>
              <a:rPr lang="en-US" sz="1400" dirty="0" smtClean="0"/>
              <a:t>(W/P)</a:t>
            </a:r>
            <a:r>
              <a:rPr lang="en-US" baseline="30000" dirty="0" smtClean="0"/>
              <a:t>1</a:t>
            </a:r>
            <a:endParaRPr lang="en-US" baseline="30000" dirty="0"/>
          </a:p>
        </p:txBody>
      </p:sp>
      <p:cxnSp>
        <p:nvCxnSpPr>
          <p:cNvPr id="28" name="Straight Connector 27"/>
          <p:cNvCxnSpPr/>
          <p:nvPr/>
        </p:nvCxnSpPr>
        <p:spPr>
          <a:xfrm flipH="1">
            <a:off x="5127612" y="2647950"/>
            <a:ext cx="1425588"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343653" y="2532161"/>
            <a:ext cx="761747" cy="307777"/>
          </a:xfrm>
          <a:prstGeom prst="rect">
            <a:avLst/>
          </a:prstGeom>
          <a:noFill/>
        </p:spPr>
        <p:txBody>
          <a:bodyPr wrap="none" rtlCol="0">
            <a:spAutoFit/>
          </a:bodyPr>
          <a:lstStyle/>
          <a:p>
            <a:r>
              <a:rPr lang="en-US" sz="1400" dirty="0"/>
              <a:t>(</a:t>
            </a:r>
            <a:r>
              <a:rPr lang="en-US" sz="1400" dirty="0" smtClean="0"/>
              <a:t>W/P)</a:t>
            </a:r>
            <a:r>
              <a:rPr lang="en-US" baseline="30000" dirty="0" smtClean="0"/>
              <a:t>e</a:t>
            </a:r>
            <a:endParaRPr lang="en-US" baseline="30000" dirty="0"/>
          </a:p>
        </p:txBody>
      </p:sp>
      <p:cxnSp>
        <p:nvCxnSpPr>
          <p:cNvPr id="31" name="Straight Connector 30"/>
          <p:cNvCxnSpPr/>
          <p:nvPr/>
        </p:nvCxnSpPr>
        <p:spPr>
          <a:xfrm>
            <a:off x="6057900" y="2190749"/>
            <a:ext cx="0" cy="1905001"/>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995746" y="2190748"/>
            <a:ext cx="0" cy="1905001"/>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568441" y="2647950"/>
            <a:ext cx="0" cy="14478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835717" y="4095750"/>
            <a:ext cx="388248" cy="307777"/>
          </a:xfrm>
          <a:prstGeom prst="rect">
            <a:avLst/>
          </a:prstGeom>
          <a:noFill/>
        </p:spPr>
        <p:txBody>
          <a:bodyPr wrap="none" rtlCol="0">
            <a:spAutoFit/>
          </a:bodyPr>
          <a:lstStyle/>
          <a:p>
            <a:r>
              <a:rPr lang="en-US" sz="1400" dirty="0" smtClean="0"/>
              <a:t>N</a:t>
            </a:r>
            <a:r>
              <a:rPr lang="en-US" baseline="-25000" dirty="0" smtClean="0"/>
              <a:t>1</a:t>
            </a:r>
            <a:endParaRPr lang="en-US" baseline="-25000" dirty="0"/>
          </a:p>
        </p:txBody>
      </p:sp>
      <p:sp>
        <p:nvSpPr>
          <p:cNvPr id="38" name="Rectangle 37"/>
          <p:cNvSpPr/>
          <p:nvPr/>
        </p:nvSpPr>
        <p:spPr>
          <a:xfrm>
            <a:off x="6374317" y="4063484"/>
            <a:ext cx="396262" cy="307777"/>
          </a:xfrm>
          <a:prstGeom prst="rect">
            <a:avLst/>
          </a:prstGeom>
        </p:spPr>
        <p:txBody>
          <a:bodyPr wrap="none">
            <a:spAutoFit/>
          </a:bodyPr>
          <a:lstStyle/>
          <a:p>
            <a:r>
              <a:rPr lang="en-US" sz="1400" dirty="0" smtClean="0"/>
              <a:t>N</a:t>
            </a:r>
            <a:r>
              <a:rPr lang="en-US" baseline="-25000" dirty="0" smtClean="0"/>
              <a:t>e</a:t>
            </a:r>
            <a:endParaRPr lang="en-US" baseline="-25000" dirty="0"/>
          </a:p>
        </p:txBody>
      </p:sp>
      <p:sp>
        <p:nvSpPr>
          <p:cNvPr id="39" name="Rectangle 38"/>
          <p:cNvSpPr/>
          <p:nvPr/>
        </p:nvSpPr>
        <p:spPr>
          <a:xfrm>
            <a:off x="6862875" y="4072519"/>
            <a:ext cx="409086" cy="307777"/>
          </a:xfrm>
          <a:prstGeom prst="rect">
            <a:avLst/>
          </a:prstGeom>
        </p:spPr>
        <p:txBody>
          <a:bodyPr wrap="none">
            <a:spAutoFit/>
          </a:bodyPr>
          <a:lstStyle/>
          <a:p>
            <a:r>
              <a:rPr lang="en-US" sz="1400" dirty="0" smtClean="0"/>
              <a:t>N</a:t>
            </a:r>
            <a:r>
              <a:rPr lang="en-US" baseline="-25000" dirty="0" smtClean="0"/>
              <a:t>2</a:t>
            </a:r>
            <a:endParaRPr lang="en-US" baseline="-25000" dirty="0"/>
          </a:p>
        </p:txBody>
      </p:sp>
    </p:spTree>
    <p:extLst>
      <p:ext uri="{BB962C8B-B14F-4D97-AF65-F5344CB8AC3E}">
        <p14:creationId xmlns:p14="http://schemas.microsoft.com/office/powerpoint/2010/main" val="1421567143"/>
      </p:ext>
    </p:extLst>
  </p:cSld>
  <p:clrMapOvr>
    <a:masterClrMapping/>
  </p:clrMapOvr>
  <mc:AlternateContent xmlns:mc="http://schemas.openxmlformats.org/markup-compatibility/2006" xmlns:p14="http://schemas.microsoft.com/office/powerpoint/2010/main">
    <mc:Choice Requires="p14">
      <p:transition spd="slow" p14:dur="2000" advTm="115959"/>
    </mc:Choice>
    <mc:Fallback xmlns="">
      <p:transition spd="slow" advTm="115959"/>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lnDef>
      <a:spPr>
        <a:ln w="381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3634</Words>
  <Application>Microsoft Office PowerPoint</Application>
  <PresentationFormat>On-screen Show (16:9)</PresentationFormat>
  <Paragraphs>179</Paragraphs>
  <Slides>30</Slides>
  <Notes>23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Civic</vt:lpstr>
      <vt:lpstr>PowerPoint Presentation</vt:lpstr>
      <vt:lpstr>Pigou and Keynes - Backgrounds</vt:lpstr>
      <vt:lpstr>Pigou’s Contributions to Economics</vt:lpstr>
      <vt:lpstr>Externalities and the Pigovian Tax</vt:lpstr>
      <vt:lpstr>Keynes and the Macro Focus</vt:lpstr>
      <vt:lpstr>Keynes and the Macro Focus</vt:lpstr>
      <vt:lpstr>Classical versus Keynesian Macro</vt:lpstr>
      <vt:lpstr>Classical versus Keynesian Macro</vt:lpstr>
      <vt:lpstr>The Labor Market and Unemployment</vt:lpstr>
      <vt:lpstr>The Labor Market and Unemployment</vt:lpstr>
      <vt:lpstr>The Labor Market and Unemployment</vt:lpstr>
      <vt:lpstr>The Labor Market and Unemployment</vt:lpstr>
      <vt:lpstr>Pigou on Wages and Unemployment</vt:lpstr>
      <vt:lpstr>Keynes’s General Theory: Preface</vt:lpstr>
      <vt:lpstr>Keynes’s General Theory: Chapter 2 Introduction</vt:lpstr>
      <vt:lpstr>Keynes’s General Theory: Chapter 2</vt:lpstr>
      <vt:lpstr>Keynes’s General Theory: Chapter 2</vt:lpstr>
      <vt:lpstr>Keynes’s General Theory: Chapter 2</vt:lpstr>
      <vt:lpstr>Keynes’s General Theory: Chapter 2</vt:lpstr>
      <vt:lpstr>Keynes’s General Theory: Chapter 2</vt:lpstr>
      <vt:lpstr>Keynes’s General Theory: Chapter 2</vt:lpstr>
      <vt:lpstr>The Product Market</vt:lpstr>
      <vt:lpstr>The Product Market</vt:lpstr>
      <vt:lpstr>The Product Market</vt:lpstr>
      <vt:lpstr>The Product Market</vt:lpstr>
      <vt:lpstr>The Classical Product Market</vt:lpstr>
      <vt:lpstr>The Classical Product Market</vt:lpstr>
      <vt:lpstr>Keynes’s Critique of Classical Product Market Theory</vt:lpstr>
      <vt:lpstr>Keynesian Product Market Theory</vt:lpstr>
      <vt:lpstr>Summary and Looking Forward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Karl Marx</dc:title>
  <dc:creator>Steve</dc:creator>
  <cp:lastModifiedBy>Steve</cp:lastModifiedBy>
  <cp:revision>115</cp:revision>
  <dcterms:created xsi:type="dcterms:W3CDTF">2019-10-16T18:54:22Z</dcterms:created>
  <dcterms:modified xsi:type="dcterms:W3CDTF">2019-12-08T04:41:50Z</dcterms:modified>
</cp:coreProperties>
</file>