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3"/>
  </p:notesMasterIdLst>
  <p:sldIdLst>
    <p:sldId id="256" r:id="rId2"/>
    <p:sldId id="285" r:id="rId3"/>
    <p:sldId id="286" r:id="rId4"/>
    <p:sldId id="287" r:id="rId5"/>
    <p:sldId id="288" r:id="rId6"/>
    <p:sldId id="291" r:id="rId7"/>
    <p:sldId id="289" r:id="rId8"/>
    <p:sldId id="290" r:id="rId9"/>
    <p:sldId id="292" r:id="rId10"/>
    <p:sldId id="293" r:id="rId11"/>
    <p:sldId id="297" r:id="rId12"/>
    <p:sldId id="298" r:id="rId13"/>
    <p:sldId id="294" r:id="rId14"/>
    <p:sldId id="299" r:id="rId15"/>
    <p:sldId id="300" r:id="rId16"/>
    <p:sldId id="301" r:id="rId17"/>
    <p:sldId id="302" r:id="rId18"/>
    <p:sldId id="303" r:id="rId19"/>
    <p:sldId id="304" r:id="rId20"/>
    <p:sldId id="295" r:id="rId21"/>
    <p:sldId id="296"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B0"/>
    <a:srgbClr val="006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696" y="36"/>
      </p:cViewPr>
      <p:guideLst>
        <p:guide orient="horz" pos="1620"/>
        <p:guide pos="2880"/>
      </p:guideLst>
    </p:cSldViewPr>
  </p:slideViewPr>
  <p:notesTextViewPr>
    <p:cViewPr>
      <p:scale>
        <a:sx n="1" d="1"/>
        <a:sy n="1" d="1"/>
      </p:scale>
      <p:origin x="0" y="0"/>
    </p:cViewPr>
  </p:notesTextViewPr>
  <p:sorterViewPr>
    <p:cViewPr>
      <p:scale>
        <a:sx n="100" d="100"/>
        <a:sy n="100" d="100"/>
      </p:scale>
      <p:origin x="0" y="127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EA265C-13CE-4581-94B0-C50A54BC8E3E}" type="datetimeFigureOut">
              <a:rPr lang="en-US" smtClean="0"/>
              <a:t>11/23/2020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C41B96-7A6E-492D-8A9D-E58A12E16183}" type="slidenum">
              <a:rPr lang="en-US" smtClean="0"/>
              <a:t>‹#›</a:t>
            </a:fld>
            <a:endParaRPr lang="en-US"/>
          </a:p>
        </p:txBody>
      </p:sp>
    </p:spTree>
    <p:extLst>
      <p:ext uri="{BB962C8B-B14F-4D97-AF65-F5344CB8AC3E}">
        <p14:creationId xmlns:p14="http://schemas.microsoft.com/office/powerpoint/2010/main" val="332697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2</a:t>
            </a:fld>
            <a:endParaRPr lang="en-US"/>
          </a:p>
        </p:txBody>
      </p:sp>
    </p:spTree>
    <p:extLst>
      <p:ext uri="{BB962C8B-B14F-4D97-AF65-F5344CB8AC3E}">
        <p14:creationId xmlns:p14="http://schemas.microsoft.com/office/powerpoint/2010/main" val="1908562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11</a:t>
            </a:fld>
            <a:endParaRPr lang="en-US"/>
          </a:p>
        </p:txBody>
      </p:sp>
    </p:spTree>
    <p:extLst>
      <p:ext uri="{BB962C8B-B14F-4D97-AF65-F5344CB8AC3E}">
        <p14:creationId xmlns:p14="http://schemas.microsoft.com/office/powerpoint/2010/main" val="62503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12</a:t>
            </a:fld>
            <a:endParaRPr lang="en-US"/>
          </a:p>
        </p:txBody>
      </p:sp>
    </p:spTree>
    <p:extLst>
      <p:ext uri="{BB962C8B-B14F-4D97-AF65-F5344CB8AC3E}">
        <p14:creationId xmlns:p14="http://schemas.microsoft.com/office/powerpoint/2010/main" val="20785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13</a:t>
            </a:fld>
            <a:endParaRPr lang="en-US"/>
          </a:p>
        </p:txBody>
      </p:sp>
    </p:spTree>
    <p:extLst>
      <p:ext uri="{BB962C8B-B14F-4D97-AF65-F5344CB8AC3E}">
        <p14:creationId xmlns:p14="http://schemas.microsoft.com/office/powerpoint/2010/main" val="2788563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14</a:t>
            </a:fld>
            <a:endParaRPr lang="en-US"/>
          </a:p>
        </p:txBody>
      </p:sp>
    </p:spTree>
    <p:extLst>
      <p:ext uri="{BB962C8B-B14F-4D97-AF65-F5344CB8AC3E}">
        <p14:creationId xmlns:p14="http://schemas.microsoft.com/office/powerpoint/2010/main" val="1822737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15</a:t>
            </a:fld>
            <a:endParaRPr lang="en-US"/>
          </a:p>
        </p:txBody>
      </p:sp>
    </p:spTree>
    <p:extLst>
      <p:ext uri="{BB962C8B-B14F-4D97-AF65-F5344CB8AC3E}">
        <p14:creationId xmlns:p14="http://schemas.microsoft.com/office/powerpoint/2010/main" val="753106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16</a:t>
            </a:fld>
            <a:endParaRPr lang="en-US"/>
          </a:p>
        </p:txBody>
      </p:sp>
    </p:spTree>
    <p:extLst>
      <p:ext uri="{BB962C8B-B14F-4D97-AF65-F5344CB8AC3E}">
        <p14:creationId xmlns:p14="http://schemas.microsoft.com/office/powerpoint/2010/main" val="592761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17</a:t>
            </a:fld>
            <a:endParaRPr lang="en-US"/>
          </a:p>
        </p:txBody>
      </p:sp>
    </p:spTree>
    <p:extLst>
      <p:ext uri="{BB962C8B-B14F-4D97-AF65-F5344CB8AC3E}">
        <p14:creationId xmlns:p14="http://schemas.microsoft.com/office/powerpoint/2010/main" val="3221427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18</a:t>
            </a:fld>
            <a:endParaRPr lang="en-US"/>
          </a:p>
        </p:txBody>
      </p:sp>
    </p:spTree>
    <p:extLst>
      <p:ext uri="{BB962C8B-B14F-4D97-AF65-F5344CB8AC3E}">
        <p14:creationId xmlns:p14="http://schemas.microsoft.com/office/powerpoint/2010/main" val="620601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19</a:t>
            </a:fld>
            <a:endParaRPr lang="en-US"/>
          </a:p>
        </p:txBody>
      </p:sp>
    </p:spTree>
    <p:extLst>
      <p:ext uri="{BB962C8B-B14F-4D97-AF65-F5344CB8AC3E}">
        <p14:creationId xmlns:p14="http://schemas.microsoft.com/office/powerpoint/2010/main" val="164976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20</a:t>
            </a:fld>
            <a:endParaRPr lang="en-US"/>
          </a:p>
        </p:txBody>
      </p:sp>
    </p:spTree>
    <p:extLst>
      <p:ext uri="{BB962C8B-B14F-4D97-AF65-F5344CB8AC3E}">
        <p14:creationId xmlns:p14="http://schemas.microsoft.com/office/powerpoint/2010/main" val="2792971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3</a:t>
            </a:fld>
            <a:endParaRPr lang="en-US"/>
          </a:p>
        </p:txBody>
      </p:sp>
    </p:spTree>
    <p:extLst>
      <p:ext uri="{BB962C8B-B14F-4D97-AF65-F5344CB8AC3E}">
        <p14:creationId xmlns:p14="http://schemas.microsoft.com/office/powerpoint/2010/main" val="2167146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21</a:t>
            </a:fld>
            <a:endParaRPr lang="en-US"/>
          </a:p>
        </p:txBody>
      </p:sp>
    </p:spTree>
    <p:extLst>
      <p:ext uri="{BB962C8B-B14F-4D97-AF65-F5344CB8AC3E}">
        <p14:creationId xmlns:p14="http://schemas.microsoft.com/office/powerpoint/2010/main" val="4223474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4</a:t>
            </a:fld>
            <a:endParaRPr lang="en-US"/>
          </a:p>
        </p:txBody>
      </p:sp>
    </p:spTree>
    <p:extLst>
      <p:ext uri="{BB962C8B-B14F-4D97-AF65-F5344CB8AC3E}">
        <p14:creationId xmlns:p14="http://schemas.microsoft.com/office/powerpoint/2010/main" val="3512373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5</a:t>
            </a:fld>
            <a:endParaRPr lang="en-US"/>
          </a:p>
        </p:txBody>
      </p:sp>
    </p:spTree>
    <p:extLst>
      <p:ext uri="{BB962C8B-B14F-4D97-AF65-F5344CB8AC3E}">
        <p14:creationId xmlns:p14="http://schemas.microsoft.com/office/powerpoint/2010/main" val="210038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6</a:t>
            </a:fld>
            <a:endParaRPr lang="en-US"/>
          </a:p>
        </p:txBody>
      </p:sp>
    </p:spTree>
    <p:extLst>
      <p:ext uri="{BB962C8B-B14F-4D97-AF65-F5344CB8AC3E}">
        <p14:creationId xmlns:p14="http://schemas.microsoft.com/office/powerpoint/2010/main" val="3797194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7</a:t>
            </a:fld>
            <a:endParaRPr lang="en-US"/>
          </a:p>
        </p:txBody>
      </p:sp>
    </p:spTree>
    <p:extLst>
      <p:ext uri="{BB962C8B-B14F-4D97-AF65-F5344CB8AC3E}">
        <p14:creationId xmlns:p14="http://schemas.microsoft.com/office/powerpoint/2010/main" val="107593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8</a:t>
            </a:fld>
            <a:endParaRPr lang="en-US"/>
          </a:p>
        </p:txBody>
      </p:sp>
    </p:spTree>
    <p:extLst>
      <p:ext uri="{BB962C8B-B14F-4D97-AF65-F5344CB8AC3E}">
        <p14:creationId xmlns:p14="http://schemas.microsoft.com/office/powerpoint/2010/main" val="3938488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9</a:t>
            </a:fld>
            <a:endParaRPr lang="en-US"/>
          </a:p>
        </p:txBody>
      </p:sp>
    </p:spTree>
    <p:extLst>
      <p:ext uri="{BB962C8B-B14F-4D97-AF65-F5344CB8AC3E}">
        <p14:creationId xmlns:p14="http://schemas.microsoft.com/office/powerpoint/2010/main" val="253223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1B96-7A6E-492D-8A9D-E58A12E16183}" type="slidenum">
              <a:rPr lang="en-US" smtClean="0"/>
              <a:t>10</a:t>
            </a:fld>
            <a:endParaRPr lang="en-US"/>
          </a:p>
        </p:txBody>
      </p:sp>
    </p:spTree>
    <p:extLst>
      <p:ext uri="{BB962C8B-B14F-4D97-AF65-F5344CB8AC3E}">
        <p14:creationId xmlns:p14="http://schemas.microsoft.com/office/powerpoint/2010/main" val="3686437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25FB44E-FCBD-474D-AA28-2E63AC37A713}" type="datetimeFigureOut">
              <a:rPr lang="en-US" smtClean="0"/>
              <a:t>11/23/2020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DA3E286B-C7F5-4550-9B56-F316B0D83482}" type="slidenum">
              <a:rPr lang="en-US" smtClean="0"/>
              <a:t>‹#›</a:t>
            </a:fld>
            <a:endParaRPr lang="en-US" dirty="0"/>
          </a:p>
        </p:txBody>
      </p:sp>
      <p:sp>
        <p:nvSpPr>
          <p:cNvPr id="8" name="Title 7"/>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5FB44E-FCBD-474D-AA28-2E63AC37A713}" type="datetimeFigureOut">
              <a:rPr lang="en-US" smtClean="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3E286B-C7F5-4550-9B56-F316B0D8348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2257426"/>
            <a:ext cx="457200" cy="330994"/>
          </a:xfrm>
        </p:spPr>
        <p:txBody>
          <a:bodyPr/>
          <a:lstStyle/>
          <a:p>
            <a:fld id="{DA3E286B-C7F5-4550-9B56-F316B0D83482}" type="slidenum">
              <a:rPr lang="en-US" smtClean="0"/>
              <a:t>‹#›</a:t>
            </a:fld>
            <a:endParaRPr lang="en-US" dirty="0"/>
          </a:p>
        </p:txBody>
      </p:sp>
      <p:sp>
        <p:nvSpPr>
          <p:cNvPr id="3" name="Vertical Text Placeholder 2"/>
          <p:cNvSpPr>
            <a:spLocks noGrp="1"/>
          </p:cNvSpPr>
          <p:nvPr>
            <p:ph type="body" orient="vert" idx="1"/>
          </p:nvPr>
        </p:nvSpPr>
        <p:spPr>
          <a:xfrm>
            <a:off x="304800" y="228600"/>
            <a:ext cx="6553200" cy="43660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5FB44E-FCBD-474D-AA28-2E63AC37A713}" type="datetimeFigureOut">
              <a:rPr lang="en-US" smtClean="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228601"/>
            <a:ext cx="1447800" cy="4388644"/>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25FB44E-FCBD-474D-AA28-2E63AC37A713}" type="datetimeFigureOut">
              <a:rPr lang="en-US" smtClean="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769779"/>
            <a:ext cx="457200" cy="330994"/>
          </a:xfrm>
        </p:spPr>
        <p:txBody>
          <a:bodyPr/>
          <a:lstStyle/>
          <a:p>
            <a:fld id="{DA3E286B-C7F5-4550-9B56-F316B0D83482}" type="slidenum">
              <a:rPr lang="en-US" smtClean="0"/>
              <a:t>‹#›</a:t>
            </a:fld>
            <a:endParaRPr lang="en-US" dirty="0"/>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025FB44E-FCBD-474D-AA28-2E63AC37A713}" type="datetimeFigureOut">
              <a:rPr lang="en-US" smtClean="0"/>
              <a:t>11/23/2020</a:t>
            </a:fld>
            <a:endParaRPr lang="en-US" dirty="0"/>
          </a:p>
        </p:txBody>
      </p:sp>
      <p:sp>
        <p:nvSpPr>
          <p:cNvPr id="8" name="Straight Connector 7"/>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DA3E286B-C7F5-4550-9B56-F316B0D83482}" type="slidenum">
              <a:rPr lang="en-US" smtClean="0"/>
              <a:t>‹#›</a:t>
            </a:fld>
            <a:endParaRPr lang="en-US" dirty="0"/>
          </a:p>
        </p:txBody>
      </p:sp>
      <p:sp>
        <p:nvSpPr>
          <p:cNvPr id="2" name="Title 1"/>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171450"/>
            <a:ext cx="8534400" cy="569214"/>
          </a:xfrm>
        </p:spPr>
        <p:txBody>
          <a:bodyPr/>
          <a:lstStyle/>
          <a:p>
            <a:r>
              <a:rPr kumimoji="0" lang="en-US"/>
              <a:t>Click to edit Master title style</a:t>
            </a:r>
          </a:p>
        </p:txBody>
      </p:sp>
      <p:sp>
        <p:nvSpPr>
          <p:cNvPr id="5" name="Date Placeholder 4"/>
          <p:cNvSpPr>
            <a:spLocks noGrp="1"/>
          </p:cNvSpPr>
          <p:nvPr>
            <p:ph type="dt" sz="half" idx="10"/>
          </p:nvPr>
        </p:nvSpPr>
        <p:spPr>
          <a:xfrm>
            <a:off x="5791200" y="4807458"/>
            <a:ext cx="3044952" cy="274320"/>
          </a:xfrm>
        </p:spPr>
        <p:txBody>
          <a:bodyPr/>
          <a:lstStyle/>
          <a:p>
            <a:fld id="{025FB44E-FCBD-474D-AA28-2E63AC37A713}" type="datetimeFigureOut">
              <a:rPr lang="en-US" smtClean="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3E286B-C7F5-4550-9B56-F316B0D83482}" type="slidenum">
              <a:rPr lang="en-US" smtClean="0"/>
              <a:t>‹#›</a:t>
            </a:fld>
            <a:endParaRPr lang="en-US" dirty="0"/>
          </a:p>
        </p:txBody>
      </p:sp>
      <p:sp>
        <p:nvSpPr>
          <p:cNvPr id="8" name="Straight Connector 7"/>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028700"/>
            <a:ext cx="4038600" cy="3511296"/>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028700"/>
            <a:ext cx="4038600" cy="3511296"/>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25FB44E-FCBD-474D-AA28-2E63AC37A713}" type="datetimeFigureOut">
              <a:rPr lang="en-US" smtClean="0"/>
              <a:t>11/23/2020</a:t>
            </a:fld>
            <a:endParaRPr lang="en-US" dirty="0"/>
          </a:p>
        </p:txBody>
      </p:sp>
      <p:sp>
        <p:nvSpPr>
          <p:cNvPr id="8" name="Footer Placeholder 7"/>
          <p:cNvSpPr>
            <a:spLocks noGrp="1"/>
          </p:cNvSpPr>
          <p:nvPr>
            <p:ph type="ftr" sz="quarter" idx="11"/>
          </p:nvPr>
        </p:nvSpPr>
        <p:spPr>
          <a:xfrm>
            <a:off x="304800" y="4807458"/>
            <a:ext cx="3581400" cy="274320"/>
          </a:xfrm>
        </p:spPr>
        <p:txBody>
          <a:bodyPr/>
          <a:lstStyle/>
          <a:p>
            <a:endParaRPr lang="en-US" dirty="0"/>
          </a:p>
        </p:txBody>
      </p:sp>
      <p:sp>
        <p:nvSpPr>
          <p:cNvPr id="15" name="Straight Connector 14"/>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1853537"/>
            <a:ext cx="4041648" cy="28638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1853537"/>
            <a:ext cx="4038600" cy="286664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781812"/>
            <a:ext cx="457200" cy="330994"/>
          </a:xfrm>
        </p:spPr>
        <p:txBody>
          <a:bodyPr/>
          <a:lstStyle>
            <a:lvl1pPr algn="ctr">
              <a:defRPr/>
            </a:lvl1pPr>
          </a:lstStyle>
          <a:p>
            <a:fld id="{DA3E286B-C7F5-4550-9B56-F316B0D83482}"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25FB44E-FCBD-474D-AA28-2E63AC37A713}" type="datetimeFigureOut">
              <a:rPr lang="en-US" smtClean="0"/>
              <a:t>11/23/2020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777015"/>
            <a:ext cx="457200" cy="330994"/>
          </a:xfrm>
        </p:spPr>
        <p:txBody>
          <a:bodyPr/>
          <a:lstStyle/>
          <a:p>
            <a:fld id="{DA3E286B-C7F5-4550-9B56-F316B0D8348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25FB44E-FCBD-474D-AA28-2E63AC37A713}" type="datetimeFigureOut">
              <a:rPr lang="en-US" smtClean="0"/>
              <a:t>11/23/2020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4743450"/>
            <a:ext cx="609600" cy="330993"/>
          </a:xfrm>
        </p:spPr>
        <p:txBody>
          <a:bodyPr/>
          <a:lstStyle>
            <a:lvl1pPr>
              <a:defRPr>
                <a:solidFill>
                  <a:srgbClr val="FFFFFF"/>
                </a:solidFill>
              </a:defRPr>
            </a:lvl1pPr>
          </a:lstStyle>
          <a:p>
            <a:fld id="{DA3E286B-C7F5-4550-9B56-F316B0D8348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514350"/>
            <a:ext cx="5638800" cy="4057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DA3E286B-C7F5-4550-9B56-F316B0D83482}" type="slidenum">
              <a:rPr lang="en-US" smtClean="0"/>
              <a:t>‹#›</a:t>
            </a:fld>
            <a:endParaRPr lang="en-US" dirty="0"/>
          </a:p>
        </p:txBody>
      </p:sp>
      <p:sp>
        <p:nvSpPr>
          <p:cNvPr id="21" name="Rectangle 20"/>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025FB44E-FCBD-474D-AA28-2E63AC37A713}" type="datetimeFigureOut">
              <a:rPr lang="en-US" smtClean="0"/>
              <a:t>11/23/2020</a:t>
            </a:fld>
            <a:endParaRPr lang="en-US" dirty="0"/>
          </a:p>
        </p:txBody>
      </p:sp>
      <p:sp>
        <p:nvSpPr>
          <p:cNvPr id="6" name="Footer Placeholder 5"/>
          <p:cNvSpPr>
            <a:spLocks noGrp="1"/>
          </p:cNvSpPr>
          <p:nvPr>
            <p:ph type="ftr" sz="quarter" idx="11"/>
          </p:nvPr>
        </p:nvSpPr>
        <p:spPr>
          <a:xfrm>
            <a:off x="301752" y="4808136"/>
            <a:ext cx="3383280" cy="27432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234554"/>
            <a:ext cx="457200" cy="330994"/>
          </a:xfrm>
        </p:spPr>
        <p:txBody>
          <a:bodyPr/>
          <a:lstStyle/>
          <a:p>
            <a:fld id="{DA3E286B-C7F5-4550-9B56-F316B0D83482}" type="slidenum">
              <a:rPr lang="en-US" smtClean="0"/>
              <a:t>‹#›</a:t>
            </a:fld>
            <a:endParaRPr lang="en-US" dirty="0"/>
          </a:p>
        </p:txBody>
      </p:sp>
      <p:sp>
        <p:nvSpPr>
          <p:cNvPr id="2" name="Title 1"/>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457200"/>
            <a:ext cx="5867400" cy="32004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4803738"/>
            <a:ext cx="3044952" cy="274320"/>
          </a:xfrm>
        </p:spPr>
        <p:txBody>
          <a:bodyPr/>
          <a:lstStyle/>
          <a:p>
            <a:fld id="{025FB44E-FCBD-474D-AA28-2E63AC37A713}" type="datetimeFigureOut">
              <a:rPr lang="en-US" smtClean="0"/>
              <a:t>11/23/2020</a:t>
            </a:fld>
            <a:endParaRPr lang="en-US" dirty="0"/>
          </a:p>
        </p:txBody>
      </p:sp>
      <p:sp>
        <p:nvSpPr>
          <p:cNvPr id="6" name="Footer Placeholder 5"/>
          <p:cNvSpPr>
            <a:spLocks noGrp="1"/>
          </p:cNvSpPr>
          <p:nvPr>
            <p:ph type="ftr" sz="quarter" idx="11"/>
          </p:nvPr>
        </p:nvSpPr>
        <p:spPr>
          <a:xfrm>
            <a:off x="301752" y="4808136"/>
            <a:ext cx="3584448" cy="27432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defRPr>
            </a:lvl1pPr>
          </a:lstStyle>
          <a:p>
            <a:fld id="{025FB44E-FCBD-474D-AA28-2E63AC37A713}" type="datetimeFigureOut">
              <a:rPr lang="en-US" smtClean="0"/>
              <a:t>11/23/2020</a:t>
            </a:fld>
            <a:endParaRPr lang="en-US" dirty="0"/>
          </a:p>
        </p:txBody>
      </p:sp>
      <p:sp>
        <p:nvSpPr>
          <p:cNvPr id="3" name="Footer Placeholder 2"/>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A3E286B-C7F5-4550-9B56-F316B0D83482}" type="slidenum">
              <a:rPr lang="en-US" smtClean="0"/>
              <a:t>‹#›</a:t>
            </a:fld>
            <a:endParaRPr lang="en-US" dirty="0"/>
          </a:p>
        </p:txBody>
      </p:sp>
      <p:sp>
        <p:nvSpPr>
          <p:cNvPr id="22" name="Title Placeholder 21"/>
          <p:cNvSpPr>
            <a:spLocks noGrp="1"/>
          </p:cNvSpPr>
          <p:nvPr>
            <p:ph type="title"/>
          </p:nvPr>
        </p:nvSpPr>
        <p:spPr>
          <a:xfrm>
            <a:off x="301752" y="171450"/>
            <a:ext cx="8534400" cy="569214"/>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514350"/>
            <a:ext cx="8839200" cy="954107"/>
          </a:xfrm>
          <a:prstGeom prst="rect">
            <a:avLst/>
          </a:prstGeom>
          <a:noFill/>
        </p:spPr>
        <p:txBody>
          <a:bodyPr wrap="square" rtlCol="0">
            <a:spAutoFit/>
          </a:bodyPr>
          <a:lstStyle/>
          <a:p>
            <a:pPr algn="ctr"/>
            <a:r>
              <a:rPr lang="en-US" sz="3600" dirty="0"/>
              <a:t>Keynesian and Classical Macroeconomics</a:t>
            </a:r>
            <a:br>
              <a:rPr lang="en-US" sz="2800" dirty="0"/>
            </a:br>
            <a:endParaRPr lang="en-US" sz="20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85950"/>
            <a:ext cx="2079671" cy="2938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A0FE2BC7-716D-47EB-B907-7A8EE9113778}"/>
              </a:ext>
            </a:extLst>
          </p:cNvPr>
          <p:cNvSpPr txBox="1"/>
          <p:nvPr/>
        </p:nvSpPr>
        <p:spPr>
          <a:xfrm>
            <a:off x="2232071" y="2343150"/>
            <a:ext cx="6477000" cy="1785104"/>
          </a:xfrm>
          <a:prstGeom prst="rect">
            <a:avLst/>
          </a:prstGeom>
          <a:noFill/>
        </p:spPr>
        <p:txBody>
          <a:bodyPr wrap="square" rtlCol="0">
            <a:spAutoFit/>
          </a:bodyPr>
          <a:lstStyle/>
          <a:p>
            <a:pPr algn="ctr"/>
            <a:r>
              <a:rPr lang="en-US" sz="2000" b="1" dirty="0"/>
              <a:t>Part 2</a:t>
            </a:r>
          </a:p>
          <a:p>
            <a:pPr algn="ctr"/>
            <a:r>
              <a:rPr lang="en-US" dirty="0"/>
              <a:t>Interactions between the Labor, Product, </a:t>
            </a:r>
          </a:p>
          <a:p>
            <a:pPr algn="ctr"/>
            <a:r>
              <a:rPr lang="en-US" dirty="0"/>
              <a:t>And Money Markets</a:t>
            </a:r>
          </a:p>
          <a:p>
            <a:pPr algn="ctr"/>
            <a:r>
              <a:rPr lang="en-US" dirty="0"/>
              <a:t>And </a:t>
            </a:r>
          </a:p>
          <a:p>
            <a:pPr algn="ctr"/>
            <a:r>
              <a:rPr lang="en-US" dirty="0"/>
              <a:t>“The Social Philosophy towards which the </a:t>
            </a:r>
            <a:br>
              <a:rPr lang="en-US" dirty="0"/>
            </a:br>
            <a:r>
              <a:rPr lang="en-US" dirty="0"/>
              <a:t>General Theory might Lead</a:t>
            </a:r>
          </a:p>
        </p:txBody>
      </p:sp>
    </p:spTree>
    <p:extLst>
      <p:ext uri="{BB962C8B-B14F-4D97-AF65-F5344CB8AC3E}">
        <p14:creationId xmlns:p14="http://schemas.microsoft.com/office/powerpoint/2010/main" val="966148925"/>
      </p:ext>
    </p:extLst>
  </p:cSld>
  <p:clrMapOvr>
    <a:masterClrMapping/>
  </p:clrMapOvr>
  <mc:AlternateContent xmlns:mc="http://schemas.openxmlformats.org/markup-compatibility/2006" xmlns:p14="http://schemas.microsoft.com/office/powerpoint/2010/main">
    <mc:Choice Requires="p14">
      <p:transition spd="slow" p14:dur="2000" advTm="43295"/>
    </mc:Choice>
    <mc:Fallback xmlns="">
      <p:transition spd="slow" advTm="4329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1D55F8A-674A-4437-A9B0-3D58D5439215}"/>
              </a:ext>
            </a:extLst>
          </p:cNvPr>
          <p:cNvSpPr txBox="1"/>
          <p:nvPr/>
        </p:nvSpPr>
        <p:spPr>
          <a:xfrm>
            <a:off x="2730201" y="1202510"/>
            <a:ext cx="6121276" cy="2062103"/>
          </a:xfrm>
          <a:prstGeom prst="rect">
            <a:avLst/>
          </a:prstGeom>
          <a:noFill/>
        </p:spPr>
        <p:txBody>
          <a:bodyPr wrap="square">
            <a:spAutoFit/>
          </a:bodyPr>
          <a:lstStyle/>
          <a:p>
            <a:r>
              <a:rPr lang="en-US" sz="1600" dirty="0"/>
              <a:t>Also, while a larger money supply would increase the demand for goods (y) in the long run, Keynes believed it would largely increase the demand for financial assets, such as bonds, in the short run.  When you purchase bonds, you are increasing the supply of credit, so increased bond demand causes interest rates (r) to fall.  In other words, Keynes believed that the demand for money (M</a:t>
            </a:r>
            <a:r>
              <a:rPr lang="en-US" sz="1600" baseline="-25000" dirty="0"/>
              <a:t>d</a:t>
            </a:r>
            <a:r>
              <a:rPr lang="en-US" sz="1600" dirty="0"/>
              <a:t>) is negatively related to the interest rate in the short run.  If the interest rates that you can earn by holding bonds are </a:t>
            </a:r>
          </a:p>
        </p:txBody>
      </p:sp>
      <p:cxnSp>
        <p:nvCxnSpPr>
          <p:cNvPr id="6" name="Straight Connector 5">
            <a:extLst>
              <a:ext uri="{FF2B5EF4-FFF2-40B4-BE49-F238E27FC236}">
                <a16:creationId xmlns:a16="http://schemas.microsoft.com/office/drawing/2014/main" id="{2A79B055-DC42-4FF9-964D-6BDA725C608F}"/>
              </a:ext>
            </a:extLst>
          </p:cNvPr>
          <p:cNvCxnSpPr>
            <a:cxnSpLocks/>
          </p:cNvCxnSpPr>
          <p:nvPr/>
        </p:nvCxnSpPr>
        <p:spPr>
          <a:xfrm>
            <a:off x="581275" y="1232975"/>
            <a:ext cx="0" cy="1828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1A44CCA-B260-4E9E-957E-16C334E7EAB1}"/>
              </a:ext>
            </a:extLst>
          </p:cNvPr>
          <p:cNvCxnSpPr>
            <a:cxnSpLocks/>
          </p:cNvCxnSpPr>
          <p:nvPr/>
        </p:nvCxnSpPr>
        <p:spPr>
          <a:xfrm>
            <a:off x="581275" y="3061775"/>
            <a:ext cx="1676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F032A8-8E34-4014-9B62-4235872E4DF7}"/>
              </a:ext>
            </a:extLst>
          </p:cNvPr>
          <p:cNvSpPr txBox="1"/>
          <p:nvPr/>
        </p:nvSpPr>
        <p:spPr>
          <a:xfrm>
            <a:off x="275487" y="1058596"/>
            <a:ext cx="220964" cy="369332"/>
          </a:xfrm>
          <a:prstGeom prst="rect">
            <a:avLst/>
          </a:prstGeom>
          <a:noFill/>
        </p:spPr>
        <p:txBody>
          <a:bodyPr wrap="square" rtlCol="0">
            <a:spAutoFit/>
          </a:bodyPr>
          <a:lstStyle/>
          <a:p>
            <a:r>
              <a:rPr lang="en-US" dirty="0"/>
              <a:t>r</a:t>
            </a:r>
          </a:p>
        </p:txBody>
      </p:sp>
      <p:sp>
        <p:nvSpPr>
          <p:cNvPr id="20" name="Freeform: Shape 19">
            <a:extLst>
              <a:ext uri="{FF2B5EF4-FFF2-40B4-BE49-F238E27FC236}">
                <a16:creationId xmlns:a16="http://schemas.microsoft.com/office/drawing/2014/main" id="{7DC76D63-1C51-4BF9-A7AD-E3CF19D24B1B}"/>
              </a:ext>
            </a:extLst>
          </p:cNvPr>
          <p:cNvSpPr/>
          <p:nvPr/>
        </p:nvSpPr>
        <p:spPr>
          <a:xfrm rot="21291256">
            <a:off x="749748" y="1323006"/>
            <a:ext cx="1535505" cy="1494985"/>
          </a:xfrm>
          <a:custGeom>
            <a:avLst/>
            <a:gdLst>
              <a:gd name="connsiteX0" fmla="*/ 0 w 1508760"/>
              <a:gd name="connsiteY0" fmla="*/ 0 h 1531620"/>
              <a:gd name="connsiteX1" fmla="*/ 430530 w 1508760"/>
              <a:gd name="connsiteY1" fmla="*/ 998220 h 1531620"/>
              <a:gd name="connsiteX2" fmla="*/ 1508760 w 1508760"/>
              <a:gd name="connsiteY2" fmla="*/ 1531620 h 1531620"/>
              <a:gd name="connsiteX3" fmla="*/ 1508760 w 1508760"/>
              <a:gd name="connsiteY3" fmla="*/ 1531620 h 1531620"/>
            </a:gdLst>
            <a:ahLst/>
            <a:cxnLst>
              <a:cxn ang="0">
                <a:pos x="connsiteX0" y="connsiteY0"/>
              </a:cxn>
              <a:cxn ang="0">
                <a:pos x="connsiteX1" y="connsiteY1"/>
              </a:cxn>
              <a:cxn ang="0">
                <a:pos x="connsiteX2" y="connsiteY2"/>
              </a:cxn>
              <a:cxn ang="0">
                <a:pos x="connsiteX3" y="connsiteY3"/>
              </a:cxn>
            </a:cxnLst>
            <a:rect l="l" t="t" r="r" b="b"/>
            <a:pathLst>
              <a:path w="1508760" h="1531620">
                <a:moveTo>
                  <a:pt x="0" y="0"/>
                </a:moveTo>
                <a:cubicBezTo>
                  <a:pt x="89535" y="371475"/>
                  <a:pt x="179070" y="742950"/>
                  <a:pt x="430530" y="998220"/>
                </a:cubicBezTo>
                <a:cubicBezTo>
                  <a:pt x="681990" y="1253490"/>
                  <a:pt x="1508760" y="1531620"/>
                  <a:pt x="1508760" y="1531620"/>
                </a:cubicBezTo>
                <a:lnTo>
                  <a:pt x="1508760" y="1531620"/>
                </a:lnTo>
              </a:path>
            </a:pathLst>
          </a:custGeom>
          <a:no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8CFC676-249E-42B7-A12E-08E448C41337}"/>
              </a:ext>
            </a:extLst>
          </p:cNvPr>
          <p:cNvSpPr txBox="1"/>
          <p:nvPr/>
        </p:nvSpPr>
        <p:spPr>
          <a:xfrm>
            <a:off x="2257675" y="2571750"/>
            <a:ext cx="453970" cy="338554"/>
          </a:xfrm>
          <a:prstGeom prst="rect">
            <a:avLst/>
          </a:prstGeom>
          <a:noFill/>
        </p:spPr>
        <p:txBody>
          <a:bodyPr wrap="none" rtlCol="0">
            <a:spAutoFit/>
          </a:bodyPr>
          <a:lstStyle/>
          <a:p>
            <a:r>
              <a:rPr lang="en-US" sz="1600" dirty="0"/>
              <a:t>M</a:t>
            </a:r>
            <a:r>
              <a:rPr lang="en-US" sz="1600" baseline="-25000" dirty="0"/>
              <a:t>d</a:t>
            </a:r>
          </a:p>
        </p:txBody>
      </p:sp>
      <p:cxnSp>
        <p:nvCxnSpPr>
          <p:cNvPr id="23" name="Straight Connector 22">
            <a:extLst>
              <a:ext uri="{FF2B5EF4-FFF2-40B4-BE49-F238E27FC236}">
                <a16:creationId xmlns:a16="http://schemas.microsoft.com/office/drawing/2014/main" id="{70B5428A-6582-422F-9767-1779702D3E04}"/>
              </a:ext>
            </a:extLst>
          </p:cNvPr>
          <p:cNvCxnSpPr/>
          <p:nvPr/>
        </p:nvCxnSpPr>
        <p:spPr>
          <a:xfrm>
            <a:off x="1066800" y="1352550"/>
            <a:ext cx="0" cy="17092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9EC9ED8-1996-44BA-A1F3-B3387C82424F}"/>
              </a:ext>
            </a:extLst>
          </p:cNvPr>
          <p:cNvCxnSpPr/>
          <p:nvPr/>
        </p:nvCxnSpPr>
        <p:spPr>
          <a:xfrm>
            <a:off x="1502307" y="1352550"/>
            <a:ext cx="0" cy="17092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8911503-C446-4D61-9709-05D1077ED194}"/>
              </a:ext>
            </a:extLst>
          </p:cNvPr>
          <p:cNvSpPr txBox="1"/>
          <p:nvPr/>
        </p:nvSpPr>
        <p:spPr>
          <a:xfrm>
            <a:off x="845379" y="1073985"/>
            <a:ext cx="494046" cy="338554"/>
          </a:xfrm>
          <a:prstGeom prst="rect">
            <a:avLst/>
          </a:prstGeom>
          <a:noFill/>
        </p:spPr>
        <p:txBody>
          <a:bodyPr wrap="none" rtlCol="0">
            <a:spAutoFit/>
          </a:bodyPr>
          <a:lstStyle/>
          <a:p>
            <a:r>
              <a:rPr lang="en-US" sz="1600" dirty="0"/>
              <a:t>M</a:t>
            </a:r>
            <a:r>
              <a:rPr lang="en-US" sz="1600" baseline="-25000" dirty="0"/>
              <a:t>s1</a:t>
            </a:r>
          </a:p>
        </p:txBody>
      </p:sp>
      <p:sp>
        <p:nvSpPr>
          <p:cNvPr id="26" name="TextBox 25">
            <a:extLst>
              <a:ext uri="{FF2B5EF4-FFF2-40B4-BE49-F238E27FC236}">
                <a16:creationId xmlns:a16="http://schemas.microsoft.com/office/drawing/2014/main" id="{5D69C5A3-3F13-4FD0-90DF-BE673CF36640}"/>
              </a:ext>
            </a:extLst>
          </p:cNvPr>
          <p:cNvSpPr txBox="1"/>
          <p:nvPr/>
        </p:nvSpPr>
        <p:spPr>
          <a:xfrm>
            <a:off x="1304010" y="1070063"/>
            <a:ext cx="511679" cy="338554"/>
          </a:xfrm>
          <a:prstGeom prst="rect">
            <a:avLst/>
          </a:prstGeom>
          <a:noFill/>
        </p:spPr>
        <p:txBody>
          <a:bodyPr wrap="none" rtlCol="0">
            <a:spAutoFit/>
          </a:bodyPr>
          <a:lstStyle/>
          <a:p>
            <a:r>
              <a:rPr lang="en-US" sz="1600" dirty="0"/>
              <a:t>M</a:t>
            </a:r>
            <a:r>
              <a:rPr lang="en-US" sz="1600" baseline="-25000" dirty="0"/>
              <a:t>s2</a:t>
            </a:r>
          </a:p>
        </p:txBody>
      </p:sp>
      <p:cxnSp>
        <p:nvCxnSpPr>
          <p:cNvPr id="28" name="Straight Arrow Connector 27">
            <a:extLst>
              <a:ext uri="{FF2B5EF4-FFF2-40B4-BE49-F238E27FC236}">
                <a16:creationId xmlns:a16="http://schemas.microsoft.com/office/drawing/2014/main" id="{18F8FF80-AA04-4000-A8B4-0A39C2E58F48}"/>
              </a:ext>
            </a:extLst>
          </p:cNvPr>
          <p:cNvCxnSpPr/>
          <p:nvPr/>
        </p:nvCxnSpPr>
        <p:spPr>
          <a:xfrm>
            <a:off x="1124356" y="1733550"/>
            <a:ext cx="35930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FA1AAC-702B-4FD4-B38D-D14D91DC4283}"/>
              </a:ext>
            </a:extLst>
          </p:cNvPr>
          <p:cNvCxnSpPr/>
          <p:nvPr/>
        </p:nvCxnSpPr>
        <p:spPr>
          <a:xfrm flipH="1">
            <a:off x="581275" y="2190750"/>
            <a:ext cx="48552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777C4FA-FE8D-4512-ACDD-2E4A3C369274}"/>
              </a:ext>
            </a:extLst>
          </p:cNvPr>
          <p:cNvCxnSpPr>
            <a:cxnSpLocks/>
          </p:cNvCxnSpPr>
          <p:nvPr/>
        </p:nvCxnSpPr>
        <p:spPr>
          <a:xfrm flipH="1">
            <a:off x="581275" y="2495550"/>
            <a:ext cx="92103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0717315-E88B-4680-A45E-C73E7FC6B8C0}"/>
              </a:ext>
            </a:extLst>
          </p:cNvPr>
          <p:cNvSpPr txBox="1"/>
          <p:nvPr/>
        </p:nvSpPr>
        <p:spPr>
          <a:xfrm>
            <a:off x="316151" y="1978098"/>
            <a:ext cx="327334" cy="338554"/>
          </a:xfrm>
          <a:prstGeom prst="rect">
            <a:avLst/>
          </a:prstGeom>
          <a:noFill/>
        </p:spPr>
        <p:txBody>
          <a:bodyPr wrap="none" rtlCol="0">
            <a:spAutoFit/>
          </a:bodyPr>
          <a:lstStyle/>
          <a:p>
            <a:r>
              <a:rPr lang="en-US" sz="1600" dirty="0"/>
              <a:t>r</a:t>
            </a:r>
            <a:r>
              <a:rPr lang="en-US" sz="1600" baseline="-25000" dirty="0"/>
              <a:t>1</a:t>
            </a:r>
          </a:p>
        </p:txBody>
      </p:sp>
      <p:sp>
        <p:nvSpPr>
          <p:cNvPr id="34" name="TextBox 33">
            <a:extLst>
              <a:ext uri="{FF2B5EF4-FFF2-40B4-BE49-F238E27FC236}">
                <a16:creationId xmlns:a16="http://schemas.microsoft.com/office/drawing/2014/main" id="{4FD6A7BF-D54D-4F8B-844D-C05556FD6637}"/>
              </a:ext>
            </a:extLst>
          </p:cNvPr>
          <p:cNvSpPr txBox="1"/>
          <p:nvPr/>
        </p:nvSpPr>
        <p:spPr>
          <a:xfrm>
            <a:off x="316150" y="2262945"/>
            <a:ext cx="344966" cy="338554"/>
          </a:xfrm>
          <a:prstGeom prst="rect">
            <a:avLst/>
          </a:prstGeom>
          <a:noFill/>
        </p:spPr>
        <p:txBody>
          <a:bodyPr wrap="none" rtlCol="0">
            <a:spAutoFit/>
          </a:bodyPr>
          <a:lstStyle/>
          <a:p>
            <a:r>
              <a:rPr lang="en-US" sz="1600" dirty="0"/>
              <a:t>r</a:t>
            </a:r>
            <a:r>
              <a:rPr lang="en-US" sz="1600" baseline="-25000" dirty="0"/>
              <a:t>2</a:t>
            </a:r>
          </a:p>
        </p:txBody>
      </p:sp>
      <p:cxnSp>
        <p:nvCxnSpPr>
          <p:cNvPr id="36" name="Straight Arrow Connector 35">
            <a:extLst>
              <a:ext uri="{FF2B5EF4-FFF2-40B4-BE49-F238E27FC236}">
                <a16:creationId xmlns:a16="http://schemas.microsoft.com/office/drawing/2014/main" id="{A657D169-348A-45A7-AC7C-3F14694119F8}"/>
              </a:ext>
            </a:extLst>
          </p:cNvPr>
          <p:cNvCxnSpPr/>
          <p:nvPr/>
        </p:nvCxnSpPr>
        <p:spPr>
          <a:xfrm>
            <a:off x="838200" y="2190750"/>
            <a:ext cx="0" cy="304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15E2BA5-B6F2-4396-ABCE-4919117AF6ED}"/>
              </a:ext>
            </a:extLst>
          </p:cNvPr>
          <p:cNvSpPr txBox="1"/>
          <p:nvPr/>
        </p:nvSpPr>
        <p:spPr>
          <a:xfrm>
            <a:off x="476008" y="3162054"/>
            <a:ext cx="8441809" cy="1569660"/>
          </a:xfrm>
          <a:prstGeom prst="rect">
            <a:avLst/>
          </a:prstGeom>
          <a:noFill/>
        </p:spPr>
        <p:txBody>
          <a:bodyPr wrap="square" rtlCol="0">
            <a:spAutoFit/>
          </a:bodyPr>
          <a:lstStyle/>
          <a:p>
            <a:r>
              <a:rPr lang="en-US" sz="1600" dirty="0"/>
              <a:t>lower, you will choose to hold more of your wealth in money (currency and checking accounts) instead of bothering with bonds.  So an increase in the money supply is likely to cause a reduction in the equilibrium interest rate (see the diagram).  The lower interest rates MAY lead to more real investment expenditures (purchasing plant and equipment) which may stimulate the economy. However, Keynes doubted that monetary policy. Alone, would be sufficient to pull economies out of the Great Depression.</a:t>
            </a:r>
          </a:p>
        </p:txBody>
      </p:sp>
      <p:sp>
        <p:nvSpPr>
          <p:cNvPr id="38" name="Title 1">
            <a:extLst>
              <a:ext uri="{FF2B5EF4-FFF2-40B4-BE49-F238E27FC236}">
                <a16:creationId xmlns:a16="http://schemas.microsoft.com/office/drawing/2014/main" id="{D6775BB6-482B-4442-956F-632390734681}"/>
              </a:ext>
            </a:extLst>
          </p:cNvPr>
          <p:cNvSpPr>
            <a:spLocks noGrp="1"/>
          </p:cNvSpPr>
          <p:nvPr>
            <p:ph type="title"/>
          </p:nvPr>
        </p:nvSpPr>
        <p:spPr>
          <a:xfrm>
            <a:off x="301625" y="171450"/>
            <a:ext cx="8534400" cy="569913"/>
          </a:xfrm>
        </p:spPr>
        <p:txBody>
          <a:bodyPr>
            <a:normAutofit fontScale="90000"/>
          </a:bodyPr>
          <a:lstStyle/>
          <a:p>
            <a:r>
              <a:rPr lang="en-US" dirty="0"/>
              <a:t>Keynesian Short-Run Monetary Theory</a:t>
            </a:r>
          </a:p>
        </p:txBody>
      </p:sp>
    </p:spTree>
    <p:extLst>
      <p:ext uri="{BB962C8B-B14F-4D97-AF65-F5344CB8AC3E}">
        <p14:creationId xmlns:p14="http://schemas.microsoft.com/office/powerpoint/2010/main" val="869129566"/>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Putting the Classical and Keynesian Theories Together</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1C38745-C1C4-4E6C-A768-556B09C9B76E}"/>
              </a:ext>
            </a:extLst>
          </p:cNvPr>
          <p:cNvSpPr txBox="1"/>
          <p:nvPr/>
        </p:nvSpPr>
        <p:spPr>
          <a:xfrm>
            <a:off x="457200" y="1123950"/>
            <a:ext cx="8305800" cy="3724096"/>
          </a:xfrm>
          <a:prstGeom prst="rect">
            <a:avLst/>
          </a:prstGeom>
          <a:noFill/>
        </p:spPr>
        <p:txBody>
          <a:bodyPr wrap="square">
            <a:spAutoFit/>
          </a:bodyPr>
          <a:lstStyle/>
          <a:p>
            <a:pPr>
              <a:spcAft>
                <a:spcPts val="1200"/>
              </a:spcAft>
            </a:pPr>
            <a:r>
              <a:rPr lang="en-US" sz="1600" dirty="0"/>
              <a:t>How can we combine the Classical and Keynesian theories of the money market?  Once again, suppose we start with equilibrium in the money market: </a:t>
            </a:r>
          </a:p>
          <a:p>
            <a:pPr algn="ctr">
              <a:spcAft>
                <a:spcPts val="1200"/>
              </a:spcAft>
            </a:pPr>
            <a:r>
              <a:rPr lang="en-US" sz="2000" dirty="0" err="1"/>
              <a:t>M</a:t>
            </a:r>
            <a:r>
              <a:rPr lang="en-US" sz="2000" baseline="-25000" dirty="0" err="1"/>
              <a:t>s</a:t>
            </a:r>
            <a:r>
              <a:rPr lang="en-US" sz="2000" dirty="0"/>
              <a:t>=M</a:t>
            </a:r>
            <a:r>
              <a:rPr lang="en-US" sz="2000" baseline="-25000" dirty="0"/>
              <a:t>d</a:t>
            </a:r>
          </a:p>
          <a:p>
            <a:pPr>
              <a:spcAft>
                <a:spcPts val="1200"/>
              </a:spcAft>
            </a:pPr>
            <a:r>
              <a:rPr lang="en-US" sz="1600" dirty="0"/>
              <a:t>If there’s an increase in the money supply, somehow the money demand must rise if the market is to be drawn back into equilibrium. </a:t>
            </a:r>
          </a:p>
          <a:p>
            <a:pPr>
              <a:spcAft>
                <a:spcPts val="1200"/>
              </a:spcAft>
            </a:pPr>
            <a:r>
              <a:rPr lang="en-US" sz="1600" dirty="0"/>
              <a:t>In the Keynesian short run, people will attempt to shift their new monetary wealth into bond holdings (directly themselves or indirectly through their banks). The larger supply of credit will cause interest rates to fall, and that will increase the demand for money.</a:t>
            </a:r>
          </a:p>
          <a:p>
            <a:pPr>
              <a:spcAft>
                <a:spcPts val="1200"/>
              </a:spcAft>
            </a:pPr>
            <a:r>
              <a:rPr lang="en-US" sz="1600" dirty="0"/>
              <a:t>In the Classical long run, people will shift their desired wealth holdings from bonds to goods.  The reduction in bond demand will cause interest rates to rise back to their “natural” level, and the demand for goods will increase P and/or y, maintaining equilibrium in the money market.  </a:t>
            </a:r>
          </a:p>
        </p:txBody>
      </p:sp>
    </p:spTree>
    <p:extLst>
      <p:ext uri="{BB962C8B-B14F-4D97-AF65-F5344CB8AC3E}">
        <p14:creationId xmlns:p14="http://schemas.microsoft.com/office/powerpoint/2010/main" val="1404469077"/>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Recapping Again</a:t>
            </a:r>
          </a:p>
        </p:txBody>
      </p:sp>
      <p:sp>
        <p:nvSpPr>
          <p:cNvPr id="3" name="Content Placeholder 2"/>
          <p:cNvSpPr>
            <a:spLocks noGrp="1"/>
          </p:cNvSpPr>
          <p:nvPr>
            <p:ph sz="quarter" idx="1"/>
          </p:nvPr>
        </p:nvSpPr>
        <p:spPr>
          <a:xfrm>
            <a:off x="304800" y="1200150"/>
            <a:ext cx="8537448" cy="1143000"/>
          </a:xfrm>
        </p:spPr>
        <p:txBody>
          <a:bodyPr>
            <a:normAutofit fontScale="92500" lnSpcReduction="10000"/>
          </a:bodyPr>
          <a:lstStyle/>
          <a:p>
            <a:pPr marL="0" indent="0" algn="ctr">
              <a:buNone/>
            </a:pPr>
            <a:r>
              <a:rPr lang="en-US" dirty="0"/>
              <a:t>So that completes our review of the theoretical differences between the Classical long run and the Keynesian short run.</a:t>
            </a:r>
          </a:p>
          <a:p>
            <a:endParaRPr lang="en-US" dirty="0"/>
          </a:p>
        </p:txBody>
      </p:sp>
      <p:graphicFrame>
        <p:nvGraphicFramePr>
          <p:cNvPr id="4" name="Table 3"/>
          <p:cNvGraphicFramePr>
            <a:graphicFrameLocks noGrp="1"/>
          </p:cNvGraphicFramePr>
          <p:nvPr/>
        </p:nvGraphicFramePr>
        <p:xfrm>
          <a:off x="1556656" y="2497836"/>
          <a:ext cx="6096000" cy="17526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pPr algn="ctr"/>
                      <a:r>
                        <a:rPr lang="en-US" dirty="0"/>
                        <a:t>Classical</a:t>
                      </a:r>
                    </a:p>
                  </a:txBody>
                  <a:tcPr/>
                </a:tc>
                <a:tc>
                  <a:txBody>
                    <a:bodyPr/>
                    <a:lstStyle/>
                    <a:p>
                      <a:pPr algn="ctr"/>
                      <a:r>
                        <a:rPr lang="en-US" dirty="0"/>
                        <a:t>Keynes</a:t>
                      </a:r>
                    </a:p>
                  </a:txBody>
                  <a:tcPr/>
                </a:tc>
                <a:extLst>
                  <a:ext uri="{0D108BD9-81ED-4DB2-BD59-A6C34878D82A}">
                    <a16:rowId xmlns:a16="http://schemas.microsoft.com/office/drawing/2014/main" val="10000"/>
                  </a:ext>
                </a:extLst>
              </a:tr>
              <a:tr h="370840">
                <a:tc>
                  <a:txBody>
                    <a:bodyPr/>
                    <a:lstStyle/>
                    <a:p>
                      <a:r>
                        <a:rPr lang="en-US" dirty="0"/>
                        <a:t>Labor</a:t>
                      </a:r>
                    </a:p>
                  </a:txBody>
                  <a:tcPr/>
                </a:tc>
                <a:tc>
                  <a:txBody>
                    <a:bodyPr/>
                    <a:lstStyle/>
                    <a:p>
                      <a:pPr algn="ctr"/>
                      <a:r>
                        <a:rPr lang="en-US" dirty="0"/>
                        <a:t>W/P</a:t>
                      </a:r>
                    </a:p>
                  </a:txBody>
                  <a:tcPr/>
                </a:tc>
                <a:tc>
                  <a:txBody>
                    <a:bodyPr/>
                    <a:lstStyle/>
                    <a:p>
                      <a:pPr algn="ctr"/>
                      <a:r>
                        <a:rPr lang="en-US" dirty="0"/>
                        <a:t>None in short run, P in long run</a:t>
                      </a:r>
                    </a:p>
                  </a:txBody>
                  <a:tcPr/>
                </a:tc>
                <a:extLst>
                  <a:ext uri="{0D108BD9-81ED-4DB2-BD59-A6C34878D82A}">
                    <a16:rowId xmlns:a16="http://schemas.microsoft.com/office/drawing/2014/main" val="10001"/>
                  </a:ext>
                </a:extLst>
              </a:tr>
              <a:tr h="370840">
                <a:tc>
                  <a:txBody>
                    <a:bodyPr/>
                    <a:lstStyle/>
                    <a:p>
                      <a:r>
                        <a:rPr lang="en-US" dirty="0"/>
                        <a:t>Product</a:t>
                      </a:r>
                    </a:p>
                  </a:txBody>
                  <a:tcPr/>
                </a:tc>
                <a:tc>
                  <a:txBody>
                    <a:bodyPr/>
                    <a:lstStyle/>
                    <a:p>
                      <a:pPr algn="ctr"/>
                      <a:r>
                        <a:rPr lang="en-US" dirty="0"/>
                        <a:t>r</a:t>
                      </a:r>
                    </a:p>
                  </a:txBody>
                  <a:tcPr/>
                </a:tc>
                <a:tc>
                  <a:txBody>
                    <a:bodyPr/>
                    <a:lstStyle/>
                    <a:p>
                      <a:pPr algn="ctr"/>
                      <a:r>
                        <a:rPr lang="en-US" dirty="0"/>
                        <a:t>y</a:t>
                      </a:r>
                    </a:p>
                  </a:txBody>
                  <a:tcPr/>
                </a:tc>
                <a:extLst>
                  <a:ext uri="{0D108BD9-81ED-4DB2-BD59-A6C34878D82A}">
                    <a16:rowId xmlns:a16="http://schemas.microsoft.com/office/drawing/2014/main" val="10002"/>
                  </a:ext>
                </a:extLst>
              </a:tr>
              <a:tr h="370840">
                <a:tc>
                  <a:txBody>
                    <a:bodyPr/>
                    <a:lstStyle/>
                    <a:p>
                      <a:r>
                        <a:rPr lang="en-US" dirty="0"/>
                        <a:t>Money</a:t>
                      </a:r>
                    </a:p>
                  </a:txBody>
                  <a:tcPr/>
                </a:tc>
                <a:tc>
                  <a:txBody>
                    <a:bodyPr/>
                    <a:lstStyle/>
                    <a:p>
                      <a:pPr algn="ctr"/>
                      <a:r>
                        <a:rPr lang="en-US" dirty="0"/>
                        <a:t>P</a:t>
                      </a:r>
                    </a:p>
                  </a:txBody>
                  <a:tcPr/>
                </a:tc>
                <a:tc>
                  <a:txBody>
                    <a:bodyPr/>
                    <a:lstStyle/>
                    <a:p>
                      <a:pPr algn="ctr"/>
                      <a:r>
                        <a:rPr lang="en-US" dirty="0"/>
                        <a:t>r</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18242850"/>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3965"/>
            <a:ext cx="8534400" cy="569214"/>
          </a:xfrm>
        </p:spPr>
        <p:txBody>
          <a:bodyPr>
            <a:noAutofit/>
          </a:bodyPr>
          <a:lstStyle/>
          <a:p>
            <a:r>
              <a:rPr lang="en-US" sz="2400" dirty="0"/>
              <a:t>Chapter 24. Concluding Notes on the Social Philosophy towards which the General Theory might Lead</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88EACBD-7D7D-46A8-B6E6-75E0B5A6D0B8}"/>
              </a:ext>
            </a:extLst>
          </p:cNvPr>
          <p:cNvSpPr txBox="1"/>
          <p:nvPr/>
        </p:nvSpPr>
        <p:spPr>
          <a:xfrm>
            <a:off x="342900" y="1123950"/>
            <a:ext cx="8610600" cy="3477875"/>
          </a:xfrm>
          <a:prstGeom prst="rect">
            <a:avLst/>
          </a:prstGeom>
          <a:noFill/>
        </p:spPr>
        <p:txBody>
          <a:bodyPr wrap="square">
            <a:spAutoFit/>
          </a:bodyPr>
          <a:lstStyle/>
          <a:p>
            <a:pPr>
              <a:spcAft>
                <a:spcPts val="1200"/>
              </a:spcAft>
            </a:pPr>
            <a:br>
              <a:rPr lang="en-US" b="1" dirty="0">
                <a:effectLst/>
              </a:rPr>
            </a:br>
            <a:r>
              <a:rPr lang="en-US" sz="1600" dirty="0"/>
              <a:t>THE outstanding faults of the economic society in which we live are its </a:t>
            </a:r>
            <a:r>
              <a:rPr lang="en-US" sz="1600" dirty="0">
                <a:highlight>
                  <a:srgbClr val="FFFF00"/>
                </a:highlight>
              </a:rPr>
              <a:t>failure to provide for full employment</a:t>
            </a:r>
            <a:r>
              <a:rPr lang="en-US" sz="1600" dirty="0"/>
              <a:t> and its arbitrary and </a:t>
            </a:r>
            <a:r>
              <a:rPr lang="en-US" sz="1600" dirty="0">
                <a:highlight>
                  <a:srgbClr val="FFFF00"/>
                </a:highlight>
              </a:rPr>
              <a:t>inequitable distribution of wealth </a:t>
            </a:r>
            <a:r>
              <a:rPr lang="en-US" sz="1600" dirty="0"/>
              <a:t>and incomes. The bearing of the foregoing theory on the first of these is obvious. But there are also two important respects in which it is relevant to the second.</a:t>
            </a:r>
          </a:p>
          <a:p>
            <a:pPr>
              <a:spcAft>
                <a:spcPts val="1200"/>
              </a:spcAft>
            </a:pPr>
            <a:r>
              <a:rPr lang="en-US" sz="1600" dirty="0"/>
              <a:t>Since the end of the nineteenth century </a:t>
            </a:r>
            <a:r>
              <a:rPr lang="en-US" sz="1600" dirty="0">
                <a:highlight>
                  <a:srgbClr val="FFFF00"/>
                </a:highlight>
              </a:rPr>
              <a:t>significant progress towards the removal of very great disparities of wealth</a:t>
            </a:r>
            <a:r>
              <a:rPr lang="en-US" sz="1600" dirty="0"/>
              <a:t> and income has been achieved through the instrument of direct taxation — income tax and surtax and death duties — especially in Great Britain. </a:t>
            </a:r>
            <a:r>
              <a:rPr lang="en-US" sz="1600" dirty="0">
                <a:highlight>
                  <a:srgbClr val="FFFF00"/>
                </a:highlight>
              </a:rPr>
              <a:t>Many people would wish to see this process carried much further, but they are deterred by</a:t>
            </a:r>
            <a:r>
              <a:rPr lang="en-US" sz="1600" dirty="0"/>
              <a:t> two considerations; partly by the fear of making </a:t>
            </a:r>
            <a:r>
              <a:rPr lang="en-US" sz="1600" dirty="0" err="1"/>
              <a:t>skilful</a:t>
            </a:r>
            <a:r>
              <a:rPr lang="en-US" sz="1600" dirty="0"/>
              <a:t> evasions too much worthwhile and also of diminishing unduly the motive towards risk-taking, but mainly, I think, by the belief that the growth of capital depends upon the strength of the motive towards individual saving and that for a large proportion of this growth we are </a:t>
            </a:r>
            <a:r>
              <a:rPr lang="en-US" sz="1600" dirty="0">
                <a:highlight>
                  <a:srgbClr val="FFFF00"/>
                </a:highlight>
              </a:rPr>
              <a:t>dependent on the savings of the rich out of their superfluity</a:t>
            </a:r>
            <a:r>
              <a:rPr lang="en-US" sz="1600" dirty="0"/>
              <a:t>. </a:t>
            </a:r>
          </a:p>
        </p:txBody>
      </p:sp>
    </p:spTree>
    <p:extLst>
      <p:ext uri="{BB962C8B-B14F-4D97-AF65-F5344CB8AC3E}">
        <p14:creationId xmlns:p14="http://schemas.microsoft.com/office/powerpoint/2010/main" val="3269172014"/>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3965"/>
            <a:ext cx="8534400" cy="569214"/>
          </a:xfrm>
        </p:spPr>
        <p:txBody>
          <a:bodyPr>
            <a:noAutofit/>
          </a:bodyPr>
          <a:lstStyle/>
          <a:p>
            <a:r>
              <a:rPr lang="en-US" sz="2400" dirty="0"/>
              <a:t>Chapter 24. Concluding Notes on the Social Philosophy towards which the General Theory might Lead</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88EACBD-7D7D-46A8-B6E6-75E0B5A6D0B8}"/>
              </a:ext>
            </a:extLst>
          </p:cNvPr>
          <p:cNvSpPr txBox="1"/>
          <p:nvPr/>
        </p:nvSpPr>
        <p:spPr>
          <a:xfrm>
            <a:off x="342900" y="1276350"/>
            <a:ext cx="8610600" cy="3108543"/>
          </a:xfrm>
          <a:prstGeom prst="rect">
            <a:avLst/>
          </a:prstGeom>
          <a:noFill/>
        </p:spPr>
        <p:txBody>
          <a:bodyPr wrap="square">
            <a:spAutoFit/>
          </a:bodyPr>
          <a:lstStyle/>
          <a:p>
            <a:pPr>
              <a:spcAft>
                <a:spcPts val="1200"/>
              </a:spcAft>
            </a:pPr>
            <a:r>
              <a:rPr lang="en-US" sz="1600" dirty="0"/>
              <a:t>Our argument does not affect the first of these considerations. But it may considerably modify our attitude towards the second. For we have seen that, up to the point where full employment prevails, the growth of capital depends not at all on a low propensity to consume but is, on the contrary, held back by it; and only in conditions of full employment is a low propensity to consume conducive to the growth of capital...</a:t>
            </a:r>
          </a:p>
          <a:p>
            <a:pPr>
              <a:spcAft>
                <a:spcPts val="1200"/>
              </a:spcAft>
            </a:pPr>
            <a:r>
              <a:rPr lang="en-US" sz="1600" dirty="0"/>
              <a:t>Thus our argument leads towards the conclusion that in contemporary conditions the growth of wealth, so far from being dependent on the abstinence of the rich, as is commonly supposed, is more likely to be impeded by it. </a:t>
            </a:r>
            <a:r>
              <a:rPr lang="en-US" sz="1600" dirty="0">
                <a:highlight>
                  <a:srgbClr val="FFFF00"/>
                </a:highlight>
              </a:rPr>
              <a:t>One of the chief social justifications of great inequality of wealth is, therefore, removed...</a:t>
            </a:r>
          </a:p>
          <a:p>
            <a:pPr>
              <a:spcAft>
                <a:spcPts val="1200"/>
              </a:spcAft>
            </a:pPr>
            <a:r>
              <a:rPr lang="en-US" sz="1600" dirty="0"/>
              <a:t>For my own part, I believe that there is social and psychological justification for significant inequalities of incomes and wealth, but not for such large disparities as exist today.</a:t>
            </a:r>
            <a:endParaRPr lang="en-US" sz="1600" dirty="0">
              <a:highlight>
                <a:srgbClr val="FFFF00"/>
              </a:highlight>
            </a:endParaRPr>
          </a:p>
        </p:txBody>
      </p:sp>
    </p:spTree>
    <p:extLst>
      <p:ext uri="{BB962C8B-B14F-4D97-AF65-F5344CB8AC3E}">
        <p14:creationId xmlns:p14="http://schemas.microsoft.com/office/powerpoint/2010/main" val="4115144634"/>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3965"/>
            <a:ext cx="8534400" cy="569214"/>
          </a:xfrm>
        </p:spPr>
        <p:txBody>
          <a:bodyPr>
            <a:noAutofit/>
          </a:bodyPr>
          <a:lstStyle/>
          <a:p>
            <a:r>
              <a:rPr lang="en-US" sz="2400" dirty="0"/>
              <a:t>Chapter 24. Concluding Notes on the Social Philosophy towards which the General Theory might Lead</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88EACBD-7D7D-46A8-B6E6-75E0B5A6D0B8}"/>
              </a:ext>
            </a:extLst>
          </p:cNvPr>
          <p:cNvSpPr txBox="1"/>
          <p:nvPr/>
        </p:nvSpPr>
        <p:spPr>
          <a:xfrm>
            <a:off x="342900" y="1276350"/>
            <a:ext cx="8610600" cy="3323987"/>
          </a:xfrm>
          <a:prstGeom prst="rect">
            <a:avLst/>
          </a:prstGeom>
          <a:noFill/>
        </p:spPr>
        <p:txBody>
          <a:bodyPr wrap="square">
            <a:spAutoFit/>
          </a:bodyPr>
          <a:lstStyle/>
          <a:p>
            <a:pPr>
              <a:spcAft>
                <a:spcPts val="1200"/>
              </a:spcAft>
            </a:pPr>
            <a:r>
              <a:rPr lang="en-US" sz="1400" dirty="0"/>
              <a:t>In some other respects the foregoing theory is moderately conservative in its implications. For whilst it indicates the vital importance of establishing certain central controls in matters which are now left in the main to individual initiative, there are wide fields of activity which are unaffected. The State will have to exercise a guiding influence on the propensity to consume partly through its scheme of taxation, partly by fixing the rate of interest, and partly, perhaps, in other ways. Furthermore, it seems unlikely that the influence of banking policy on the rate of interest will be sufficient by itself to determine an optimum rate of investment. I conceive, therefore, that a somewhat comprehensive </a:t>
            </a:r>
            <a:r>
              <a:rPr lang="en-US" sz="1400" dirty="0" err="1"/>
              <a:t>socialisation</a:t>
            </a:r>
            <a:r>
              <a:rPr lang="en-US" sz="1400" dirty="0"/>
              <a:t> of investment will prove the only means of securing an approximation to full employment; though this need not exclude all manner of compromises and of devices by which public authority will co-operate with private initiative. But beyond this no obvious case is made out for a system of State Socialism which would embrace most of the economic life of the community. It is not the ownership of the instruments of production which it is important for the State to assume. If the State is able to determine the aggregate amount of resources devoted to augmenting the instruments and the basic rate of reward to those who own them, it will have accomplished all that is necessary. Moreover, the necessary measures of </a:t>
            </a:r>
            <a:r>
              <a:rPr lang="en-US" sz="1400" dirty="0" err="1"/>
              <a:t>socialisation</a:t>
            </a:r>
            <a:r>
              <a:rPr lang="en-US" sz="1400" dirty="0"/>
              <a:t> can be introduced gradually and without a break in the general traditions of society...</a:t>
            </a:r>
            <a:endParaRPr lang="en-US" sz="1400" dirty="0">
              <a:highlight>
                <a:srgbClr val="FFFF00"/>
              </a:highlight>
            </a:endParaRPr>
          </a:p>
        </p:txBody>
      </p:sp>
    </p:spTree>
    <p:extLst>
      <p:ext uri="{BB962C8B-B14F-4D97-AF65-F5344CB8AC3E}">
        <p14:creationId xmlns:p14="http://schemas.microsoft.com/office/powerpoint/2010/main" val="2201320191"/>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3965"/>
            <a:ext cx="8534400" cy="569214"/>
          </a:xfrm>
        </p:spPr>
        <p:txBody>
          <a:bodyPr>
            <a:noAutofit/>
          </a:bodyPr>
          <a:lstStyle/>
          <a:p>
            <a:r>
              <a:rPr lang="en-US" sz="2400" dirty="0"/>
              <a:t>Chapter 24. Concluding Notes on the Social Philosophy towards which the General Theory might Lead</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88EACBD-7D7D-46A8-B6E6-75E0B5A6D0B8}"/>
              </a:ext>
            </a:extLst>
          </p:cNvPr>
          <p:cNvSpPr txBox="1"/>
          <p:nvPr/>
        </p:nvSpPr>
        <p:spPr>
          <a:xfrm>
            <a:off x="342900" y="1276350"/>
            <a:ext cx="8610600" cy="3354765"/>
          </a:xfrm>
          <a:prstGeom prst="rect">
            <a:avLst/>
          </a:prstGeom>
          <a:noFill/>
        </p:spPr>
        <p:txBody>
          <a:bodyPr wrap="square">
            <a:spAutoFit/>
          </a:bodyPr>
          <a:lstStyle/>
          <a:p>
            <a:pPr>
              <a:spcAft>
                <a:spcPts val="1200"/>
              </a:spcAft>
            </a:pPr>
            <a:r>
              <a:rPr lang="en-US" sz="1600" dirty="0">
                <a:highlight>
                  <a:srgbClr val="FFFF00"/>
                </a:highlight>
              </a:rPr>
              <a:t>[I]f </a:t>
            </a:r>
            <a:r>
              <a:rPr lang="en-US" sz="1600" dirty="0"/>
              <a:t>our central controls succeed in establishing an aggregate volume of output corresponding to </a:t>
            </a:r>
            <a:r>
              <a:rPr lang="en-US" sz="1600" dirty="0">
                <a:highlight>
                  <a:srgbClr val="FFFF00"/>
                </a:highlight>
              </a:rPr>
              <a:t>full employment </a:t>
            </a:r>
            <a:r>
              <a:rPr lang="en-US" sz="1600" dirty="0"/>
              <a:t>as nearly as is practicable, the classical theory comes into its own again from this point onwards. If we suppose the volume of output to be given, i.e. to be determined by forces outside the classical scheme of thought, then there is </a:t>
            </a:r>
            <a:r>
              <a:rPr lang="en-US" sz="1600" dirty="0">
                <a:highlight>
                  <a:srgbClr val="FFFF00"/>
                </a:highlight>
              </a:rPr>
              <a:t>no objection to be raised against the classical analysis</a:t>
            </a:r>
            <a:r>
              <a:rPr lang="en-US" sz="1600" dirty="0"/>
              <a:t> of the manner in which private self-interest will determine what in particular is produced, in what proportions the factors of production will be combined to produce it, and how the value of the final product will be distributed between them... </a:t>
            </a:r>
          </a:p>
          <a:p>
            <a:pPr>
              <a:spcAft>
                <a:spcPts val="1200"/>
              </a:spcAft>
            </a:pPr>
            <a:r>
              <a:rPr lang="en-US" sz="1600" dirty="0"/>
              <a:t>Thus, apart from the necessity of central controls to bring about an adjustment between the propensity to consume and the inducement to invest, there is no more reason to </a:t>
            </a:r>
            <a:r>
              <a:rPr lang="en-US" sz="1600" dirty="0" err="1"/>
              <a:t>socialise</a:t>
            </a:r>
            <a:r>
              <a:rPr lang="en-US" sz="1600" dirty="0"/>
              <a:t> economic life than there was before...</a:t>
            </a:r>
          </a:p>
          <a:p>
            <a:pPr>
              <a:spcAft>
                <a:spcPts val="1200"/>
              </a:spcAft>
            </a:pPr>
            <a:r>
              <a:rPr lang="en-US" sz="1600" dirty="0"/>
              <a:t>It is in determining the volume, not the direction, of actual employment that the existing system has broken down...</a:t>
            </a:r>
            <a:endParaRPr lang="en-US" sz="1600" dirty="0">
              <a:highlight>
                <a:srgbClr val="FFFF00"/>
              </a:highlight>
            </a:endParaRPr>
          </a:p>
        </p:txBody>
      </p:sp>
    </p:spTree>
    <p:extLst>
      <p:ext uri="{BB962C8B-B14F-4D97-AF65-F5344CB8AC3E}">
        <p14:creationId xmlns:p14="http://schemas.microsoft.com/office/powerpoint/2010/main" val="2865752638"/>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3965"/>
            <a:ext cx="8534400" cy="569214"/>
          </a:xfrm>
        </p:spPr>
        <p:txBody>
          <a:bodyPr>
            <a:noAutofit/>
          </a:bodyPr>
          <a:lstStyle/>
          <a:p>
            <a:r>
              <a:rPr lang="en-US" sz="2400" dirty="0"/>
              <a:t>Chapter 24. Concluding Notes on the Social Philosophy towards which the General Theory might Lead</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88EACBD-7D7D-46A8-B6E6-75E0B5A6D0B8}"/>
              </a:ext>
            </a:extLst>
          </p:cNvPr>
          <p:cNvSpPr txBox="1"/>
          <p:nvPr/>
        </p:nvSpPr>
        <p:spPr>
          <a:xfrm>
            <a:off x="342900" y="1276350"/>
            <a:ext cx="8610600" cy="3200876"/>
          </a:xfrm>
          <a:prstGeom prst="rect">
            <a:avLst/>
          </a:prstGeom>
          <a:noFill/>
        </p:spPr>
        <p:txBody>
          <a:bodyPr wrap="square">
            <a:spAutoFit/>
          </a:bodyPr>
          <a:lstStyle/>
          <a:p>
            <a:pPr>
              <a:spcAft>
                <a:spcPts val="1200"/>
              </a:spcAft>
            </a:pPr>
            <a:r>
              <a:rPr lang="en-US" sz="1600" dirty="0"/>
              <a:t>There will still remain a wide field for the exercise of private initiative and responsibility. Within this field the traditional advantages of </a:t>
            </a:r>
            <a:r>
              <a:rPr lang="en-US" sz="1600" dirty="0">
                <a:highlight>
                  <a:srgbClr val="FFFF00"/>
                </a:highlight>
              </a:rPr>
              <a:t>individualism</a:t>
            </a:r>
            <a:r>
              <a:rPr lang="en-US" sz="1600" dirty="0"/>
              <a:t> will still hold good.</a:t>
            </a:r>
          </a:p>
          <a:p>
            <a:pPr>
              <a:spcAft>
                <a:spcPts val="1200"/>
              </a:spcAft>
            </a:pPr>
            <a:r>
              <a:rPr lang="en-US" sz="1600" dirty="0"/>
              <a:t>Let us stop for a moment to remind ourselves what these </a:t>
            </a:r>
            <a:r>
              <a:rPr lang="en-US" sz="1600" dirty="0">
                <a:highlight>
                  <a:srgbClr val="FFFF00"/>
                </a:highlight>
              </a:rPr>
              <a:t>advantages</a:t>
            </a:r>
            <a:r>
              <a:rPr lang="en-US" sz="1600" dirty="0"/>
              <a:t> are. They are partly advantages of </a:t>
            </a:r>
            <a:r>
              <a:rPr lang="en-US" sz="1600" dirty="0">
                <a:highlight>
                  <a:srgbClr val="FFFF00"/>
                </a:highlight>
              </a:rPr>
              <a:t>efficiency</a:t>
            </a:r>
            <a:r>
              <a:rPr lang="en-US" sz="1600" dirty="0"/>
              <a:t> — the advantages of </a:t>
            </a:r>
            <a:r>
              <a:rPr lang="en-US" sz="1600" dirty="0" err="1"/>
              <a:t>decentralisation</a:t>
            </a:r>
            <a:r>
              <a:rPr lang="en-US" sz="1600" dirty="0"/>
              <a:t> and of the play of self-interest. The advantage to efficiency of the </a:t>
            </a:r>
            <a:r>
              <a:rPr lang="en-US" sz="1600" dirty="0" err="1"/>
              <a:t>decentralisation</a:t>
            </a:r>
            <a:r>
              <a:rPr lang="en-US" sz="1600" dirty="0"/>
              <a:t> of decisions and of individual responsibility is even greater, perhaps, than the nineteenth century supposed; and the reaction against the appeal to self-interest may have gone too far. But, above all, individualism, if it can be purged of its defects and its abuses, is the </a:t>
            </a:r>
            <a:r>
              <a:rPr lang="en-US" sz="1600" dirty="0">
                <a:highlight>
                  <a:srgbClr val="FFFF00"/>
                </a:highlight>
              </a:rPr>
              <a:t>best safeguard of personal liberty</a:t>
            </a:r>
            <a:r>
              <a:rPr lang="en-US" sz="1600" dirty="0"/>
              <a:t> in the sense that, compared with any other system, it greatly widens the field for the exercise of personal choice. It is also the best safeguard of the </a:t>
            </a:r>
            <a:r>
              <a:rPr lang="en-US" sz="1600" dirty="0">
                <a:highlight>
                  <a:srgbClr val="FFFF00"/>
                </a:highlight>
              </a:rPr>
              <a:t>variety of life</a:t>
            </a:r>
            <a:r>
              <a:rPr lang="en-US" sz="1600" dirty="0"/>
              <a:t>, which emerges precisely from this extended field of personal choice, and the loss of which is the greatest of all the losses of the homogeneous or totalitarian state.</a:t>
            </a:r>
          </a:p>
        </p:txBody>
      </p:sp>
    </p:spTree>
    <p:extLst>
      <p:ext uri="{BB962C8B-B14F-4D97-AF65-F5344CB8AC3E}">
        <p14:creationId xmlns:p14="http://schemas.microsoft.com/office/powerpoint/2010/main" val="2245619809"/>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3965"/>
            <a:ext cx="8534400" cy="569214"/>
          </a:xfrm>
        </p:spPr>
        <p:txBody>
          <a:bodyPr>
            <a:noAutofit/>
          </a:bodyPr>
          <a:lstStyle/>
          <a:p>
            <a:r>
              <a:rPr lang="en-US" sz="2400" dirty="0"/>
              <a:t>Chapter 24. Concluding Notes on the Social Philosophy towards which the General Theory might Lead</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88EACBD-7D7D-46A8-B6E6-75E0B5A6D0B8}"/>
              </a:ext>
            </a:extLst>
          </p:cNvPr>
          <p:cNvSpPr txBox="1"/>
          <p:nvPr/>
        </p:nvSpPr>
        <p:spPr>
          <a:xfrm>
            <a:off x="342900" y="1276350"/>
            <a:ext cx="8610600" cy="3200876"/>
          </a:xfrm>
          <a:prstGeom prst="rect">
            <a:avLst/>
          </a:prstGeom>
          <a:noFill/>
        </p:spPr>
        <p:txBody>
          <a:bodyPr wrap="square">
            <a:spAutoFit/>
          </a:bodyPr>
          <a:lstStyle/>
          <a:p>
            <a:pPr>
              <a:spcAft>
                <a:spcPts val="1200"/>
              </a:spcAft>
            </a:pPr>
            <a:r>
              <a:rPr lang="en-US" sz="1600" dirty="0"/>
              <a:t>Whilst, therefore, the </a:t>
            </a:r>
            <a:r>
              <a:rPr lang="en-US" sz="1600" dirty="0">
                <a:highlight>
                  <a:srgbClr val="FFFF00"/>
                </a:highlight>
              </a:rPr>
              <a:t>enlargement of the functions of government</a:t>
            </a:r>
            <a:r>
              <a:rPr lang="en-US" sz="1600" dirty="0"/>
              <a:t>, involved in the task of adjusting to one another the propensity to consume and the inducement to invest, would seem to a nineteenth-century publicist or to a contemporary American financier to be a terrific encroachment on individualism. </a:t>
            </a:r>
            <a:r>
              <a:rPr lang="en-US" sz="1600" dirty="0">
                <a:highlight>
                  <a:srgbClr val="FFFF00"/>
                </a:highlight>
              </a:rPr>
              <a:t>I defend it, on the contrary, both as the only practicable means of avoiding the destruction of existing economic forms in their entirety and as the condition of the successful functioning of individual initiative</a:t>
            </a:r>
            <a:r>
              <a:rPr lang="en-US" sz="1600" dirty="0"/>
              <a:t>…</a:t>
            </a:r>
          </a:p>
          <a:p>
            <a:pPr>
              <a:spcAft>
                <a:spcPts val="1200"/>
              </a:spcAft>
            </a:pPr>
            <a:r>
              <a:rPr lang="en-US" sz="1600" dirty="0"/>
              <a:t>The authoritarian state systems of today seem to solve the problem of unemployment at the expense of efficiency and of freedom. It is certain that the world will not much longer tolerate the unemployment which, apart from brief intervals of excitement, is associated and in my opinion, inevitably associated with present-day capitalistic individualism. But </a:t>
            </a:r>
            <a:r>
              <a:rPr lang="en-US" sz="1600" dirty="0">
                <a:highlight>
                  <a:srgbClr val="FFFF00"/>
                </a:highlight>
              </a:rPr>
              <a:t>it may be possible by a right analysis of the problem to cure the disease whilst preserving efficiency and freedom.</a:t>
            </a:r>
          </a:p>
        </p:txBody>
      </p:sp>
    </p:spTree>
    <p:extLst>
      <p:ext uri="{BB962C8B-B14F-4D97-AF65-F5344CB8AC3E}">
        <p14:creationId xmlns:p14="http://schemas.microsoft.com/office/powerpoint/2010/main" val="842767462"/>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3965"/>
            <a:ext cx="8534400" cy="569214"/>
          </a:xfrm>
        </p:spPr>
        <p:txBody>
          <a:bodyPr>
            <a:noAutofit/>
          </a:bodyPr>
          <a:lstStyle/>
          <a:p>
            <a:r>
              <a:rPr lang="en-US" sz="2400" dirty="0"/>
              <a:t>Chapter 24. Concluding Notes on the Social Philosophy towards which the General Theory might Lead</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88EACBD-7D7D-46A8-B6E6-75E0B5A6D0B8}"/>
              </a:ext>
            </a:extLst>
          </p:cNvPr>
          <p:cNvSpPr txBox="1"/>
          <p:nvPr/>
        </p:nvSpPr>
        <p:spPr>
          <a:xfrm>
            <a:off x="342900" y="1276350"/>
            <a:ext cx="8343900" cy="3447098"/>
          </a:xfrm>
          <a:prstGeom prst="rect">
            <a:avLst/>
          </a:prstGeom>
          <a:noFill/>
        </p:spPr>
        <p:txBody>
          <a:bodyPr wrap="square">
            <a:spAutoFit/>
          </a:bodyPr>
          <a:lstStyle/>
          <a:p>
            <a:pPr>
              <a:spcAft>
                <a:spcPts val="1200"/>
              </a:spcAft>
            </a:pPr>
            <a:r>
              <a:rPr lang="en-US" sz="1600" dirty="0"/>
              <a:t>Is the fulfilment of these ideas a visionary hope?.. </a:t>
            </a:r>
          </a:p>
          <a:p>
            <a:pPr>
              <a:spcAft>
                <a:spcPts val="1200"/>
              </a:spcAft>
            </a:pPr>
            <a:r>
              <a:rPr lang="en-US" sz="1600" dirty="0"/>
              <a:t>The ideas of economists and political philosophers, both when they are right and when they are wrong, are more powerful than is commonly understood. Indeed the world is ruled by little else. Practical men, who believe themselves to be quite exempt from any intellectual influences, are usually the slaves of some defunct economist. Madmen in authority, who hear voices in the air, are distilling their frenzy from some academic scribbler of a few years back. I am sure that the power of vested interests is vastly exaggerated compared with the gradual encroachment of ideas. Not, indeed, immediately, but after a certain interval; for in the field of economic and political philosophy there are not many who are influenced by new theories after they are twenty-five or thirty years of age, so that the ideas which civil servants and politicians and even agitators apply to current events are not likely to be the newest. But, soon or late, it is ideas, not vested interests, which are dangerous for good or evil.</a:t>
            </a:r>
            <a:endParaRPr lang="en-US" sz="1600" dirty="0">
              <a:highlight>
                <a:srgbClr val="FFFF00"/>
              </a:highlight>
            </a:endParaRPr>
          </a:p>
        </p:txBody>
      </p:sp>
    </p:spTree>
    <p:extLst>
      <p:ext uri="{BB962C8B-B14F-4D97-AF65-F5344CB8AC3E}">
        <p14:creationId xmlns:p14="http://schemas.microsoft.com/office/powerpoint/2010/main" val="2241092286"/>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Recapping from Lecture 1</a:t>
            </a:r>
          </a:p>
        </p:txBody>
      </p:sp>
      <p:sp>
        <p:nvSpPr>
          <p:cNvPr id="3" name="Content Placeholder 2"/>
          <p:cNvSpPr>
            <a:spLocks noGrp="1"/>
          </p:cNvSpPr>
          <p:nvPr>
            <p:ph sz="quarter" idx="1"/>
          </p:nvPr>
        </p:nvSpPr>
        <p:spPr>
          <a:xfrm>
            <a:off x="304800" y="1200150"/>
            <a:ext cx="8537448" cy="1143000"/>
          </a:xfrm>
        </p:spPr>
        <p:txBody>
          <a:bodyPr>
            <a:normAutofit fontScale="92500" lnSpcReduction="10000"/>
          </a:bodyPr>
          <a:lstStyle/>
          <a:p>
            <a:pPr marL="0" indent="0">
              <a:buNone/>
            </a:pPr>
            <a:r>
              <a:rPr lang="en-US" dirty="0"/>
              <a:t>One way to distinguish Classical from Keynesian macroeconomics is to contrast the equilibrating factors in the various markets.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29621096"/>
              </p:ext>
            </p:extLst>
          </p:nvPr>
        </p:nvGraphicFramePr>
        <p:xfrm>
          <a:off x="1556656" y="2497836"/>
          <a:ext cx="6096000" cy="17526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pPr algn="ctr"/>
                      <a:r>
                        <a:rPr lang="en-US" dirty="0"/>
                        <a:t>Classical</a:t>
                      </a:r>
                    </a:p>
                  </a:txBody>
                  <a:tcPr/>
                </a:tc>
                <a:tc>
                  <a:txBody>
                    <a:bodyPr/>
                    <a:lstStyle/>
                    <a:p>
                      <a:pPr algn="ctr"/>
                      <a:r>
                        <a:rPr lang="en-US" dirty="0"/>
                        <a:t>Keynes</a:t>
                      </a:r>
                    </a:p>
                  </a:txBody>
                  <a:tcPr/>
                </a:tc>
                <a:extLst>
                  <a:ext uri="{0D108BD9-81ED-4DB2-BD59-A6C34878D82A}">
                    <a16:rowId xmlns:a16="http://schemas.microsoft.com/office/drawing/2014/main" val="10000"/>
                  </a:ext>
                </a:extLst>
              </a:tr>
              <a:tr h="370840">
                <a:tc>
                  <a:txBody>
                    <a:bodyPr/>
                    <a:lstStyle/>
                    <a:p>
                      <a:r>
                        <a:rPr lang="en-US" dirty="0"/>
                        <a:t>Labor</a:t>
                      </a:r>
                    </a:p>
                  </a:txBody>
                  <a:tcPr/>
                </a:tc>
                <a:tc>
                  <a:txBody>
                    <a:bodyPr/>
                    <a:lstStyle/>
                    <a:p>
                      <a:pPr algn="ctr"/>
                      <a:r>
                        <a:rPr lang="en-US" dirty="0"/>
                        <a:t>W/P</a:t>
                      </a:r>
                    </a:p>
                  </a:txBody>
                  <a:tcPr/>
                </a:tc>
                <a:tc>
                  <a:txBody>
                    <a:bodyPr/>
                    <a:lstStyle/>
                    <a:p>
                      <a:pPr algn="ctr"/>
                      <a:r>
                        <a:rPr lang="en-US" dirty="0"/>
                        <a:t>None in short run, P in long run</a:t>
                      </a:r>
                    </a:p>
                  </a:txBody>
                  <a:tcPr/>
                </a:tc>
                <a:extLst>
                  <a:ext uri="{0D108BD9-81ED-4DB2-BD59-A6C34878D82A}">
                    <a16:rowId xmlns:a16="http://schemas.microsoft.com/office/drawing/2014/main" val="10001"/>
                  </a:ext>
                </a:extLst>
              </a:tr>
              <a:tr h="370840">
                <a:tc>
                  <a:txBody>
                    <a:bodyPr/>
                    <a:lstStyle/>
                    <a:p>
                      <a:r>
                        <a:rPr lang="en-US" dirty="0"/>
                        <a:t>Product</a:t>
                      </a:r>
                    </a:p>
                  </a:txBody>
                  <a:tcPr/>
                </a:tc>
                <a:tc>
                  <a:txBody>
                    <a:bodyPr/>
                    <a:lstStyle/>
                    <a:p>
                      <a:pPr algn="ctr"/>
                      <a:r>
                        <a:rPr lang="en-US" dirty="0"/>
                        <a:t>r</a:t>
                      </a:r>
                    </a:p>
                  </a:txBody>
                  <a:tcPr/>
                </a:tc>
                <a:tc>
                  <a:txBody>
                    <a:bodyPr/>
                    <a:lstStyle/>
                    <a:p>
                      <a:pPr algn="ctr"/>
                      <a:r>
                        <a:rPr lang="en-US" dirty="0"/>
                        <a:t>y</a:t>
                      </a:r>
                    </a:p>
                  </a:txBody>
                  <a:tcPr/>
                </a:tc>
                <a:extLst>
                  <a:ext uri="{0D108BD9-81ED-4DB2-BD59-A6C34878D82A}">
                    <a16:rowId xmlns:a16="http://schemas.microsoft.com/office/drawing/2014/main" val="10002"/>
                  </a:ext>
                </a:extLst>
              </a:tr>
              <a:tr h="370840">
                <a:tc>
                  <a:txBody>
                    <a:bodyPr/>
                    <a:lstStyle/>
                    <a:p>
                      <a:r>
                        <a:rPr lang="en-US" dirty="0"/>
                        <a:t>Money</a:t>
                      </a:r>
                    </a:p>
                  </a:txBody>
                  <a:tcPr/>
                </a:tc>
                <a:tc>
                  <a:txBody>
                    <a:bodyPr/>
                    <a:lstStyle/>
                    <a:p>
                      <a:pPr algn="ctr"/>
                      <a:r>
                        <a:rPr lang="en-US" dirty="0"/>
                        <a:t>P</a:t>
                      </a:r>
                    </a:p>
                  </a:txBody>
                  <a:tcPr/>
                </a:tc>
                <a:tc>
                  <a:txBody>
                    <a:bodyPr/>
                    <a:lstStyle/>
                    <a:p>
                      <a:pPr algn="ctr"/>
                      <a:r>
                        <a:rPr lang="en-US" dirty="0"/>
                        <a:t>r</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420913" y="3486150"/>
            <a:ext cx="8367487" cy="400110"/>
          </a:xfrm>
          <a:prstGeom prst="rect">
            <a:avLst/>
          </a:prstGeom>
          <a:noFill/>
        </p:spPr>
        <p:txBody>
          <a:bodyPr wrap="square" rtlCol="0">
            <a:spAutoFit/>
          </a:bodyPr>
          <a:lstStyle/>
          <a:p>
            <a:r>
              <a:rPr lang="en-US" sz="2000" dirty="0"/>
              <a:t>.</a:t>
            </a:r>
          </a:p>
        </p:txBody>
      </p:sp>
    </p:spTree>
    <p:extLst>
      <p:ext uri="{BB962C8B-B14F-4D97-AF65-F5344CB8AC3E}">
        <p14:creationId xmlns:p14="http://schemas.microsoft.com/office/powerpoint/2010/main" val="2999937554"/>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66650"/>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374438"/>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Classical Economics: Dominant Labor Market</a:t>
            </a:r>
          </a:p>
        </p:txBody>
      </p:sp>
      <p:cxnSp>
        <p:nvCxnSpPr>
          <p:cNvPr id="7" name="Straight Connector 6">
            <a:extLst>
              <a:ext uri="{FF2B5EF4-FFF2-40B4-BE49-F238E27FC236}">
                <a16:creationId xmlns:a16="http://schemas.microsoft.com/office/drawing/2014/main" id="{0D359402-DDE4-4B86-B286-5C335293D733}"/>
              </a:ext>
            </a:extLst>
          </p:cNvPr>
          <p:cNvCxnSpPr/>
          <p:nvPr/>
        </p:nvCxnSpPr>
        <p:spPr>
          <a:xfrm>
            <a:off x="1066800" y="1352550"/>
            <a:ext cx="0" cy="152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721CA9-AA91-4E78-A4FB-FB4FEE2E46DC}"/>
              </a:ext>
            </a:extLst>
          </p:cNvPr>
          <p:cNvCxnSpPr/>
          <p:nvPr/>
        </p:nvCxnSpPr>
        <p:spPr>
          <a:xfrm>
            <a:off x="1066800" y="2876550"/>
            <a:ext cx="1600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8E9E6D-911A-4243-BD1B-0EA729DF34F5}"/>
              </a:ext>
            </a:extLst>
          </p:cNvPr>
          <p:cNvCxnSpPr>
            <a:cxnSpLocks/>
          </p:cNvCxnSpPr>
          <p:nvPr/>
        </p:nvCxnSpPr>
        <p:spPr>
          <a:xfrm>
            <a:off x="1066800" y="3257550"/>
            <a:ext cx="0" cy="121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783585-1E04-45AA-9BB4-0728ECC7B57A}"/>
              </a:ext>
            </a:extLst>
          </p:cNvPr>
          <p:cNvCxnSpPr>
            <a:cxnSpLocks/>
          </p:cNvCxnSpPr>
          <p:nvPr/>
        </p:nvCxnSpPr>
        <p:spPr>
          <a:xfrm>
            <a:off x="1066800" y="4476750"/>
            <a:ext cx="1676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8C2FF29A-7EF6-454C-A639-4B4599C88EC6}"/>
              </a:ext>
            </a:extLst>
          </p:cNvPr>
          <p:cNvSpPr/>
          <p:nvPr/>
        </p:nvSpPr>
        <p:spPr>
          <a:xfrm>
            <a:off x="1336175" y="3382956"/>
            <a:ext cx="1242060" cy="868680"/>
          </a:xfrm>
          <a:custGeom>
            <a:avLst/>
            <a:gdLst>
              <a:gd name="connsiteX0" fmla="*/ 0 w 1242060"/>
              <a:gd name="connsiteY0" fmla="*/ 0 h 868680"/>
              <a:gd name="connsiteX1" fmla="*/ 601980 w 1242060"/>
              <a:gd name="connsiteY1" fmla="*/ 300990 h 868680"/>
              <a:gd name="connsiteX2" fmla="*/ 1242060 w 1242060"/>
              <a:gd name="connsiteY2" fmla="*/ 868680 h 868680"/>
              <a:gd name="connsiteX3" fmla="*/ 1242060 w 1242060"/>
              <a:gd name="connsiteY3" fmla="*/ 868680 h 868680"/>
            </a:gdLst>
            <a:ahLst/>
            <a:cxnLst>
              <a:cxn ang="0">
                <a:pos x="connsiteX0" y="connsiteY0"/>
              </a:cxn>
              <a:cxn ang="0">
                <a:pos x="connsiteX1" y="connsiteY1"/>
              </a:cxn>
              <a:cxn ang="0">
                <a:pos x="connsiteX2" y="connsiteY2"/>
              </a:cxn>
              <a:cxn ang="0">
                <a:pos x="connsiteX3" y="connsiteY3"/>
              </a:cxn>
            </a:cxnLst>
            <a:rect l="l" t="t" r="r" b="b"/>
            <a:pathLst>
              <a:path w="1242060" h="868680">
                <a:moveTo>
                  <a:pt x="0" y="0"/>
                </a:moveTo>
                <a:cubicBezTo>
                  <a:pt x="197485" y="78105"/>
                  <a:pt x="394970" y="156210"/>
                  <a:pt x="601980" y="300990"/>
                </a:cubicBezTo>
                <a:cubicBezTo>
                  <a:pt x="808990" y="445770"/>
                  <a:pt x="1242060" y="868680"/>
                  <a:pt x="1242060" y="868680"/>
                </a:cubicBezTo>
                <a:lnTo>
                  <a:pt x="1242060" y="868680"/>
                </a:ln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01922E4-FB6C-427C-96F8-4179359C9644}"/>
              </a:ext>
            </a:extLst>
          </p:cNvPr>
          <p:cNvSpPr/>
          <p:nvPr/>
        </p:nvSpPr>
        <p:spPr>
          <a:xfrm>
            <a:off x="1371600" y="3275871"/>
            <a:ext cx="1112844" cy="949419"/>
          </a:xfrm>
          <a:custGeom>
            <a:avLst/>
            <a:gdLst>
              <a:gd name="connsiteX0" fmla="*/ 0 w 1112844"/>
              <a:gd name="connsiteY0" fmla="*/ 949419 h 949419"/>
              <a:gd name="connsiteX1" fmla="*/ 677045 w 1112844"/>
              <a:gd name="connsiteY1" fmla="*/ 505838 h 949419"/>
              <a:gd name="connsiteX2" fmla="*/ 1112844 w 1112844"/>
              <a:gd name="connsiteY2" fmla="*/ 0 h 949419"/>
              <a:gd name="connsiteX3" fmla="*/ 1112844 w 1112844"/>
              <a:gd name="connsiteY3" fmla="*/ 0 h 949419"/>
            </a:gdLst>
            <a:ahLst/>
            <a:cxnLst>
              <a:cxn ang="0">
                <a:pos x="connsiteX0" y="connsiteY0"/>
              </a:cxn>
              <a:cxn ang="0">
                <a:pos x="connsiteX1" y="connsiteY1"/>
              </a:cxn>
              <a:cxn ang="0">
                <a:pos x="connsiteX2" y="connsiteY2"/>
              </a:cxn>
              <a:cxn ang="0">
                <a:pos x="connsiteX3" y="connsiteY3"/>
              </a:cxn>
            </a:cxnLst>
            <a:rect l="l" t="t" r="r" b="b"/>
            <a:pathLst>
              <a:path w="1112844" h="949419">
                <a:moveTo>
                  <a:pt x="0" y="949419"/>
                </a:moveTo>
                <a:cubicBezTo>
                  <a:pt x="245785" y="806746"/>
                  <a:pt x="491571" y="664074"/>
                  <a:pt x="677045" y="505838"/>
                </a:cubicBezTo>
                <a:cubicBezTo>
                  <a:pt x="862519" y="347602"/>
                  <a:pt x="1112844" y="0"/>
                  <a:pt x="1112844" y="0"/>
                </a:cubicBezTo>
                <a:lnTo>
                  <a:pt x="1112844" y="0"/>
                </a:ln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9B414B0-69AA-4B5D-953B-57C50B1BDAA6}"/>
              </a:ext>
            </a:extLst>
          </p:cNvPr>
          <p:cNvSpPr/>
          <p:nvPr/>
        </p:nvSpPr>
        <p:spPr>
          <a:xfrm>
            <a:off x="1058369" y="1529188"/>
            <a:ext cx="1579772" cy="1334635"/>
          </a:xfrm>
          <a:custGeom>
            <a:avLst/>
            <a:gdLst>
              <a:gd name="connsiteX0" fmla="*/ 0 w 1579772"/>
              <a:gd name="connsiteY0" fmla="*/ 1334635 h 1334635"/>
              <a:gd name="connsiteX1" fmla="*/ 389107 w 1579772"/>
              <a:gd name="connsiteY1" fmla="*/ 525294 h 1334635"/>
              <a:gd name="connsiteX2" fmla="*/ 1579772 w 1579772"/>
              <a:gd name="connsiteY2" fmla="*/ 0 h 1334635"/>
            </a:gdLst>
            <a:ahLst/>
            <a:cxnLst>
              <a:cxn ang="0">
                <a:pos x="connsiteX0" y="connsiteY0"/>
              </a:cxn>
              <a:cxn ang="0">
                <a:pos x="connsiteX1" y="connsiteY1"/>
              </a:cxn>
              <a:cxn ang="0">
                <a:pos x="connsiteX2" y="connsiteY2"/>
              </a:cxn>
            </a:cxnLst>
            <a:rect l="l" t="t" r="r" b="b"/>
            <a:pathLst>
              <a:path w="1579772" h="1334635">
                <a:moveTo>
                  <a:pt x="0" y="1334635"/>
                </a:moveTo>
                <a:cubicBezTo>
                  <a:pt x="62906" y="1041184"/>
                  <a:pt x="125812" y="747733"/>
                  <a:pt x="389107" y="525294"/>
                </a:cubicBezTo>
                <a:cubicBezTo>
                  <a:pt x="652402" y="302855"/>
                  <a:pt x="1116087" y="151427"/>
                  <a:pt x="1579772" y="0"/>
                </a:cubicBez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6482921-316C-4C08-B9D6-BB77104112C9}"/>
              </a:ext>
            </a:extLst>
          </p:cNvPr>
          <p:cNvSpPr txBox="1"/>
          <p:nvPr/>
        </p:nvSpPr>
        <p:spPr>
          <a:xfrm>
            <a:off x="2667000" y="4324350"/>
            <a:ext cx="1361270" cy="338554"/>
          </a:xfrm>
          <a:prstGeom prst="rect">
            <a:avLst/>
          </a:prstGeom>
          <a:noFill/>
        </p:spPr>
        <p:txBody>
          <a:bodyPr wrap="none" rtlCol="0">
            <a:spAutoFit/>
          </a:bodyPr>
          <a:lstStyle/>
          <a:p>
            <a:r>
              <a:rPr lang="en-US" sz="1600" dirty="0"/>
              <a:t>Employment</a:t>
            </a:r>
          </a:p>
        </p:txBody>
      </p:sp>
      <p:pic>
        <p:nvPicPr>
          <p:cNvPr id="23" name="Picture 22">
            <a:extLst>
              <a:ext uri="{FF2B5EF4-FFF2-40B4-BE49-F238E27FC236}">
                <a16:creationId xmlns:a16="http://schemas.microsoft.com/office/drawing/2014/main" id="{93958974-5046-4323-9152-752874D97E99}"/>
              </a:ext>
            </a:extLst>
          </p:cNvPr>
          <p:cNvPicPr>
            <a:picLocks noChangeAspect="1"/>
          </p:cNvPicPr>
          <p:nvPr/>
        </p:nvPicPr>
        <p:blipFill>
          <a:blip r:embed="rId3"/>
          <a:stretch>
            <a:fillRect/>
          </a:stretch>
        </p:blipFill>
        <p:spPr>
          <a:xfrm>
            <a:off x="2543216" y="2695157"/>
            <a:ext cx="1402202" cy="432854"/>
          </a:xfrm>
          <a:prstGeom prst="rect">
            <a:avLst/>
          </a:prstGeom>
        </p:spPr>
      </p:pic>
      <p:sp>
        <p:nvSpPr>
          <p:cNvPr id="24" name="TextBox 23">
            <a:extLst>
              <a:ext uri="{FF2B5EF4-FFF2-40B4-BE49-F238E27FC236}">
                <a16:creationId xmlns:a16="http://schemas.microsoft.com/office/drawing/2014/main" id="{9EF93EB9-0BF4-4874-B392-7C23583ECA27}"/>
              </a:ext>
            </a:extLst>
          </p:cNvPr>
          <p:cNvSpPr txBox="1"/>
          <p:nvPr/>
        </p:nvSpPr>
        <p:spPr>
          <a:xfrm>
            <a:off x="460544" y="3098309"/>
            <a:ext cx="606256" cy="338554"/>
          </a:xfrm>
          <a:prstGeom prst="rect">
            <a:avLst/>
          </a:prstGeom>
          <a:noFill/>
        </p:spPr>
        <p:txBody>
          <a:bodyPr wrap="none" rtlCol="0">
            <a:spAutoFit/>
          </a:bodyPr>
          <a:lstStyle/>
          <a:p>
            <a:r>
              <a:rPr lang="en-US" sz="1600" dirty="0"/>
              <a:t>W/P</a:t>
            </a:r>
          </a:p>
        </p:txBody>
      </p:sp>
      <p:cxnSp>
        <p:nvCxnSpPr>
          <p:cNvPr id="26" name="Straight Connector 25">
            <a:extLst>
              <a:ext uri="{FF2B5EF4-FFF2-40B4-BE49-F238E27FC236}">
                <a16:creationId xmlns:a16="http://schemas.microsoft.com/office/drawing/2014/main" id="{25C680B8-F907-4347-893D-A1EBEC90FDD3}"/>
              </a:ext>
            </a:extLst>
          </p:cNvPr>
          <p:cNvCxnSpPr>
            <a:cxnSpLocks/>
          </p:cNvCxnSpPr>
          <p:nvPr/>
        </p:nvCxnSpPr>
        <p:spPr>
          <a:xfrm flipV="1">
            <a:off x="2057400" y="1733551"/>
            <a:ext cx="0" cy="2743199"/>
          </a:xfrm>
          <a:prstGeom prst="line">
            <a:avLst/>
          </a:prstGeom>
          <a:ln w="9525">
            <a:solidFill>
              <a:schemeClr val="tx1"/>
            </a:solidFill>
            <a:prstDash val="lg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B9241CE-A072-4CD0-9013-CDDCE32B8E0D}"/>
              </a:ext>
            </a:extLst>
          </p:cNvPr>
          <p:cNvCxnSpPr/>
          <p:nvPr/>
        </p:nvCxnSpPr>
        <p:spPr>
          <a:xfrm flipH="1">
            <a:off x="1066800" y="1733551"/>
            <a:ext cx="990600" cy="0"/>
          </a:xfrm>
          <a:prstGeom prst="straightConnector1">
            <a:avLst/>
          </a:prstGeom>
          <a:ln w="9525">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994B91E-B756-4EE2-9D62-871C0537AA8C}"/>
              </a:ext>
            </a:extLst>
          </p:cNvPr>
          <p:cNvSpPr txBox="1"/>
          <p:nvPr/>
        </p:nvSpPr>
        <p:spPr>
          <a:xfrm>
            <a:off x="2393175" y="3123438"/>
            <a:ext cx="300082" cy="338554"/>
          </a:xfrm>
          <a:prstGeom prst="rect">
            <a:avLst/>
          </a:prstGeom>
          <a:noFill/>
        </p:spPr>
        <p:txBody>
          <a:bodyPr wrap="none" rtlCol="0">
            <a:spAutoFit/>
          </a:bodyPr>
          <a:lstStyle/>
          <a:p>
            <a:r>
              <a:rPr lang="en-US" sz="1600" dirty="0"/>
              <a:t>S</a:t>
            </a:r>
          </a:p>
        </p:txBody>
      </p:sp>
      <p:sp>
        <p:nvSpPr>
          <p:cNvPr id="34" name="TextBox 33">
            <a:extLst>
              <a:ext uri="{FF2B5EF4-FFF2-40B4-BE49-F238E27FC236}">
                <a16:creationId xmlns:a16="http://schemas.microsoft.com/office/drawing/2014/main" id="{B14C9FBC-32B8-4BE4-AC80-4A9917806818}"/>
              </a:ext>
            </a:extLst>
          </p:cNvPr>
          <p:cNvSpPr txBox="1"/>
          <p:nvPr/>
        </p:nvSpPr>
        <p:spPr>
          <a:xfrm>
            <a:off x="2480862" y="4060162"/>
            <a:ext cx="338554" cy="338554"/>
          </a:xfrm>
          <a:prstGeom prst="rect">
            <a:avLst/>
          </a:prstGeom>
          <a:noFill/>
        </p:spPr>
        <p:txBody>
          <a:bodyPr wrap="none" rtlCol="0">
            <a:spAutoFit/>
          </a:bodyPr>
          <a:lstStyle/>
          <a:p>
            <a:r>
              <a:rPr lang="en-US" sz="1600" dirty="0"/>
              <a:t>D</a:t>
            </a:r>
          </a:p>
        </p:txBody>
      </p:sp>
      <p:sp>
        <p:nvSpPr>
          <p:cNvPr id="35" name="TextBox 34">
            <a:extLst>
              <a:ext uri="{FF2B5EF4-FFF2-40B4-BE49-F238E27FC236}">
                <a16:creationId xmlns:a16="http://schemas.microsoft.com/office/drawing/2014/main" id="{4D446905-CF98-4951-98D9-8BDD69D1DCDB}"/>
              </a:ext>
            </a:extLst>
          </p:cNvPr>
          <p:cNvSpPr txBox="1"/>
          <p:nvPr/>
        </p:nvSpPr>
        <p:spPr>
          <a:xfrm>
            <a:off x="1682795" y="4414301"/>
            <a:ext cx="801823" cy="307777"/>
          </a:xfrm>
          <a:prstGeom prst="rect">
            <a:avLst/>
          </a:prstGeom>
          <a:noFill/>
        </p:spPr>
        <p:txBody>
          <a:bodyPr wrap="none" rtlCol="0">
            <a:spAutoFit/>
          </a:bodyPr>
          <a:lstStyle/>
          <a:p>
            <a:r>
              <a:rPr lang="en-US" sz="1400" dirty="0"/>
              <a:t>N</a:t>
            </a:r>
            <a:r>
              <a:rPr lang="en-US" sz="1400" baseline="-25000" dirty="0"/>
              <a:t>e </a:t>
            </a:r>
            <a:r>
              <a:rPr lang="en-US" sz="1400" dirty="0"/>
              <a:t>= </a:t>
            </a:r>
            <a:r>
              <a:rPr lang="en-US" sz="1400" dirty="0" err="1"/>
              <a:t>N</a:t>
            </a:r>
            <a:r>
              <a:rPr lang="en-US" sz="1400" baseline="-25000" dirty="0" err="1"/>
              <a:t>fe</a:t>
            </a:r>
            <a:endParaRPr lang="en-US" sz="1400" baseline="-25000" dirty="0"/>
          </a:p>
        </p:txBody>
      </p:sp>
      <p:pic>
        <p:nvPicPr>
          <p:cNvPr id="36" name="Picture 35">
            <a:extLst>
              <a:ext uri="{FF2B5EF4-FFF2-40B4-BE49-F238E27FC236}">
                <a16:creationId xmlns:a16="http://schemas.microsoft.com/office/drawing/2014/main" id="{2CB0FF91-D008-4F94-892B-F1294DFA1BAF}"/>
              </a:ext>
            </a:extLst>
          </p:cNvPr>
          <p:cNvPicPr>
            <a:picLocks noChangeAspect="1"/>
          </p:cNvPicPr>
          <p:nvPr/>
        </p:nvPicPr>
        <p:blipFill>
          <a:blip r:embed="rId4"/>
          <a:stretch>
            <a:fillRect/>
          </a:stretch>
        </p:blipFill>
        <p:spPr>
          <a:xfrm>
            <a:off x="1848255" y="2799829"/>
            <a:ext cx="438950" cy="432854"/>
          </a:xfrm>
          <a:prstGeom prst="rect">
            <a:avLst/>
          </a:prstGeom>
        </p:spPr>
      </p:pic>
      <p:sp>
        <p:nvSpPr>
          <p:cNvPr id="37" name="TextBox 36">
            <a:extLst>
              <a:ext uri="{FF2B5EF4-FFF2-40B4-BE49-F238E27FC236}">
                <a16:creationId xmlns:a16="http://schemas.microsoft.com/office/drawing/2014/main" id="{B23D37AE-CA57-4F27-808B-FDCBA66D7FE3}"/>
              </a:ext>
            </a:extLst>
          </p:cNvPr>
          <p:cNvSpPr txBox="1"/>
          <p:nvPr/>
        </p:nvSpPr>
        <p:spPr>
          <a:xfrm>
            <a:off x="460544" y="1079755"/>
            <a:ext cx="1313180" cy="338554"/>
          </a:xfrm>
          <a:prstGeom prst="rect">
            <a:avLst/>
          </a:prstGeom>
          <a:noFill/>
        </p:spPr>
        <p:txBody>
          <a:bodyPr wrap="none" rtlCol="0">
            <a:spAutoFit/>
          </a:bodyPr>
          <a:lstStyle/>
          <a:p>
            <a:r>
              <a:rPr lang="en-US" sz="1600" dirty="0"/>
              <a:t>y (real GDP)</a:t>
            </a:r>
          </a:p>
        </p:txBody>
      </p:sp>
      <p:sp>
        <p:nvSpPr>
          <p:cNvPr id="38" name="TextBox 37">
            <a:extLst>
              <a:ext uri="{FF2B5EF4-FFF2-40B4-BE49-F238E27FC236}">
                <a16:creationId xmlns:a16="http://schemas.microsoft.com/office/drawing/2014/main" id="{144BFB63-F047-4C72-99EC-563FB23832C8}"/>
              </a:ext>
            </a:extLst>
          </p:cNvPr>
          <p:cNvSpPr txBox="1"/>
          <p:nvPr/>
        </p:nvSpPr>
        <p:spPr>
          <a:xfrm>
            <a:off x="765756" y="1516461"/>
            <a:ext cx="351378" cy="338554"/>
          </a:xfrm>
          <a:prstGeom prst="rect">
            <a:avLst/>
          </a:prstGeom>
          <a:noFill/>
        </p:spPr>
        <p:txBody>
          <a:bodyPr wrap="none" rtlCol="0">
            <a:spAutoFit/>
          </a:bodyPr>
          <a:lstStyle/>
          <a:p>
            <a:r>
              <a:rPr lang="en-US" sz="1600" dirty="0"/>
              <a:t>y</a:t>
            </a:r>
            <a:r>
              <a:rPr lang="en-US" sz="1600" baseline="-25000" dirty="0"/>
              <a:t>e</a:t>
            </a:r>
          </a:p>
        </p:txBody>
      </p:sp>
      <p:sp>
        <p:nvSpPr>
          <p:cNvPr id="39" name="TextBox 38">
            <a:extLst>
              <a:ext uri="{FF2B5EF4-FFF2-40B4-BE49-F238E27FC236}">
                <a16:creationId xmlns:a16="http://schemas.microsoft.com/office/drawing/2014/main" id="{CC4DF66E-232F-483F-918D-CEE8D981CF60}"/>
              </a:ext>
            </a:extLst>
          </p:cNvPr>
          <p:cNvSpPr txBox="1"/>
          <p:nvPr/>
        </p:nvSpPr>
        <p:spPr>
          <a:xfrm>
            <a:off x="3959352" y="1200150"/>
            <a:ext cx="4876800" cy="2031325"/>
          </a:xfrm>
          <a:prstGeom prst="rect">
            <a:avLst/>
          </a:prstGeom>
          <a:noFill/>
        </p:spPr>
        <p:txBody>
          <a:bodyPr wrap="square" rtlCol="0">
            <a:spAutoFit/>
          </a:bodyPr>
          <a:lstStyle/>
          <a:p>
            <a:r>
              <a:rPr lang="en-US" sz="1400" dirty="0"/>
              <a:t>In the Classical theory, which is focused on the long run, the labor market plays a dominant role, because it establishes an equilibrium level of employment (Ne) that is roughly the same as full employment (</a:t>
            </a:r>
            <a:r>
              <a:rPr lang="en-US" sz="1400" dirty="0" err="1"/>
              <a:t>N</a:t>
            </a:r>
            <a:r>
              <a:rPr lang="en-US" sz="1400" baseline="-25000" dirty="0" err="1"/>
              <a:t>fe</a:t>
            </a:r>
            <a:r>
              <a:rPr lang="en-US" sz="1400" dirty="0"/>
              <a:t>) in the long run, which determines an equilibrium level of y (or GDP), and then the product market adapts itself (through changes of interest rates and prices) to insure that aggregate demand will be sufficient to absorb that level of production (Say’s Law: “Supply Creates Its Own Demand”)</a:t>
            </a:r>
          </a:p>
        </p:txBody>
      </p:sp>
      <p:sp>
        <p:nvSpPr>
          <p:cNvPr id="40" name="TextBox 39">
            <a:extLst>
              <a:ext uri="{FF2B5EF4-FFF2-40B4-BE49-F238E27FC236}">
                <a16:creationId xmlns:a16="http://schemas.microsoft.com/office/drawing/2014/main" id="{02851762-F3BE-4A98-8163-00BEA60008DB}"/>
              </a:ext>
            </a:extLst>
          </p:cNvPr>
          <p:cNvSpPr txBox="1"/>
          <p:nvPr/>
        </p:nvSpPr>
        <p:spPr>
          <a:xfrm>
            <a:off x="2220534" y="1892455"/>
            <a:ext cx="1197764" cy="584775"/>
          </a:xfrm>
          <a:prstGeom prst="rect">
            <a:avLst/>
          </a:prstGeom>
          <a:noFill/>
        </p:spPr>
        <p:txBody>
          <a:bodyPr wrap="none" rtlCol="0">
            <a:spAutoFit/>
          </a:bodyPr>
          <a:lstStyle/>
          <a:p>
            <a:pPr algn="ctr"/>
            <a:r>
              <a:rPr lang="en-US" sz="1600" dirty="0"/>
              <a:t>Production</a:t>
            </a:r>
          </a:p>
          <a:p>
            <a:pPr algn="ctr"/>
            <a:r>
              <a:rPr lang="en-US" sz="1600" dirty="0"/>
              <a:t>Function</a:t>
            </a:r>
          </a:p>
        </p:txBody>
      </p:sp>
      <p:sp>
        <p:nvSpPr>
          <p:cNvPr id="41" name="TextBox 40">
            <a:extLst>
              <a:ext uri="{FF2B5EF4-FFF2-40B4-BE49-F238E27FC236}">
                <a16:creationId xmlns:a16="http://schemas.microsoft.com/office/drawing/2014/main" id="{E58766EB-E96D-4057-8674-78E3928433DC}"/>
              </a:ext>
            </a:extLst>
          </p:cNvPr>
          <p:cNvSpPr txBox="1"/>
          <p:nvPr/>
        </p:nvSpPr>
        <p:spPr>
          <a:xfrm>
            <a:off x="2581209" y="3441790"/>
            <a:ext cx="843501" cy="584775"/>
          </a:xfrm>
          <a:prstGeom prst="rect">
            <a:avLst/>
          </a:prstGeom>
          <a:noFill/>
        </p:spPr>
        <p:txBody>
          <a:bodyPr wrap="none" rtlCol="0">
            <a:spAutoFit/>
          </a:bodyPr>
          <a:lstStyle/>
          <a:p>
            <a:pPr algn="ctr"/>
            <a:r>
              <a:rPr lang="en-US" sz="1600" dirty="0"/>
              <a:t>Labor</a:t>
            </a:r>
          </a:p>
          <a:p>
            <a:pPr algn="ctr"/>
            <a:r>
              <a:rPr lang="en-US" sz="1600" dirty="0"/>
              <a:t>Market</a:t>
            </a:r>
          </a:p>
        </p:txBody>
      </p:sp>
      <p:cxnSp>
        <p:nvCxnSpPr>
          <p:cNvPr id="43" name="Straight Connector 42">
            <a:extLst>
              <a:ext uri="{FF2B5EF4-FFF2-40B4-BE49-F238E27FC236}">
                <a16:creationId xmlns:a16="http://schemas.microsoft.com/office/drawing/2014/main" id="{40A4B0F5-FAE9-4CA1-BC37-89F2F41B86C0}"/>
              </a:ext>
            </a:extLst>
          </p:cNvPr>
          <p:cNvCxnSpPr>
            <a:stCxn id="20" idx="1"/>
          </p:cNvCxnSpPr>
          <p:nvPr/>
        </p:nvCxnSpPr>
        <p:spPr>
          <a:xfrm flipH="1">
            <a:off x="1075231" y="3781709"/>
            <a:ext cx="973414" cy="9241"/>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AC60830-9B83-4173-A402-FAE7C2509661}"/>
              </a:ext>
            </a:extLst>
          </p:cNvPr>
          <p:cNvSpPr txBox="1"/>
          <p:nvPr/>
        </p:nvSpPr>
        <p:spPr>
          <a:xfrm>
            <a:off x="506069" y="3627820"/>
            <a:ext cx="611065" cy="307777"/>
          </a:xfrm>
          <a:prstGeom prst="rect">
            <a:avLst/>
          </a:prstGeom>
          <a:noFill/>
        </p:spPr>
        <p:txBody>
          <a:bodyPr wrap="none" rtlCol="0">
            <a:spAutoFit/>
          </a:bodyPr>
          <a:lstStyle/>
          <a:p>
            <a:r>
              <a:rPr lang="en-US" sz="1400" dirty="0"/>
              <a:t>W/P</a:t>
            </a:r>
            <a:r>
              <a:rPr lang="en-US" sz="1400" baseline="-25000" dirty="0"/>
              <a:t>e</a:t>
            </a:r>
          </a:p>
        </p:txBody>
      </p:sp>
      <p:grpSp>
        <p:nvGrpSpPr>
          <p:cNvPr id="45" name="Group 44">
            <a:extLst>
              <a:ext uri="{FF2B5EF4-FFF2-40B4-BE49-F238E27FC236}">
                <a16:creationId xmlns:a16="http://schemas.microsoft.com/office/drawing/2014/main" id="{9FEE24B3-79BE-4F78-9ADD-EF6FC124F749}"/>
              </a:ext>
            </a:extLst>
          </p:cNvPr>
          <p:cNvGrpSpPr/>
          <p:nvPr/>
        </p:nvGrpSpPr>
        <p:grpSpPr>
          <a:xfrm>
            <a:off x="5451946" y="3169371"/>
            <a:ext cx="1928324" cy="1445149"/>
            <a:chOff x="3970318" y="941021"/>
            <a:chExt cx="3828680" cy="3708247"/>
          </a:xfrm>
        </p:grpSpPr>
        <p:cxnSp>
          <p:nvCxnSpPr>
            <p:cNvPr id="46" name="Straight Connector 45">
              <a:extLst>
                <a:ext uri="{FF2B5EF4-FFF2-40B4-BE49-F238E27FC236}">
                  <a16:creationId xmlns:a16="http://schemas.microsoft.com/office/drawing/2014/main" id="{D7738E25-0EC4-4DA4-8043-22F481B63F3E}"/>
                </a:ext>
              </a:extLst>
            </p:cNvPr>
            <p:cNvCxnSpPr/>
            <p:nvPr/>
          </p:nvCxnSpPr>
          <p:spPr>
            <a:xfrm>
              <a:off x="4419600" y="1428750"/>
              <a:ext cx="0" cy="2819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FE0C282-F004-4A48-9FC8-FB6D31F5D3FE}"/>
                </a:ext>
              </a:extLst>
            </p:cNvPr>
            <p:cNvCxnSpPr/>
            <p:nvPr/>
          </p:nvCxnSpPr>
          <p:spPr>
            <a:xfrm>
              <a:off x="4419600" y="4248150"/>
              <a:ext cx="289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1B1D614-AC26-4875-A70E-30C83973C382}"/>
                </a:ext>
              </a:extLst>
            </p:cNvPr>
            <p:cNvCxnSpPr/>
            <p:nvPr/>
          </p:nvCxnSpPr>
          <p:spPr>
            <a:xfrm>
              <a:off x="4800600" y="1809750"/>
              <a:ext cx="2133600" cy="1905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D4C8221-EADC-4453-8F47-7CDAE8EA8340}"/>
                </a:ext>
              </a:extLst>
            </p:cNvPr>
            <p:cNvCxnSpPr/>
            <p:nvPr/>
          </p:nvCxnSpPr>
          <p:spPr>
            <a:xfrm flipV="1">
              <a:off x="4876800" y="1809750"/>
              <a:ext cx="1981200" cy="198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3C9EAB5-A578-4F08-812B-C97458BF8E13}"/>
                </a:ext>
              </a:extLst>
            </p:cNvPr>
            <p:cNvSpPr txBox="1"/>
            <p:nvPr/>
          </p:nvSpPr>
          <p:spPr>
            <a:xfrm>
              <a:off x="7215917" y="3859513"/>
              <a:ext cx="583081" cy="789755"/>
            </a:xfrm>
            <a:prstGeom prst="rect">
              <a:avLst/>
            </a:prstGeom>
            <a:noFill/>
          </p:spPr>
          <p:txBody>
            <a:bodyPr wrap="none" rtlCol="0">
              <a:spAutoFit/>
            </a:bodyPr>
            <a:lstStyle/>
            <a:p>
              <a:r>
                <a:rPr lang="en-US" sz="1400" dirty="0"/>
                <a:t>$</a:t>
              </a:r>
            </a:p>
          </p:txBody>
        </p:sp>
        <p:sp>
          <p:nvSpPr>
            <p:cNvPr id="51" name="TextBox 50">
              <a:extLst>
                <a:ext uri="{FF2B5EF4-FFF2-40B4-BE49-F238E27FC236}">
                  <a16:creationId xmlns:a16="http://schemas.microsoft.com/office/drawing/2014/main" id="{7E302DBE-9795-40E8-B807-9686512BD072}"/>
                </a:ext>
              </a:extLst>
            </p:cNvPr>
            <p:cNvSpPr txBox="1"/>
            <p:nvPr/>
          </p:nvSpPr>
          <p:spPr>
            <a:xfrm>
              <a:off x="3970318" y="941021"/>
              <a:ext cx="532157" cy="868728"/>
            </a:xfrm>
            <a:prstGeom prst="rect">
              <a:avLst/>
            </a:prstGeom>
            <a:noFill/>
          </p:spPr>
          <p:txBody>
            <a:bodyPr wrap="none" rtlCol="0">
              <a:spAutoFit/>
            </a:bodyPr>
            <a:lstStyle/>
            <a:p>
              <a:r>
                <a:rPr lang="en-US" sz="1600" dirty="0"/>
                <a:t>r</a:t>
              </a:r>
            </a:p>
          </p:txBody>
        </p:sp>
        <p:sp>
          <p:nvSpPr>
            <p:cNvPr id="55" name="TextBox 54">
              <a:extLst>
                <a:ext uri="{FF2B5EF4-FFF2-40B4-BE49-F238E27FC236}">
                  <a16:creationId xmlns:a16="http://schemas.microsoft.com/office/drawing/2014/main" id="{E20D4AED-6E9E-492E-90D5-53D1C1BF9224}"/>
                </a:ext>
              </a:extLst>
            </p:cNvPr>
            <p:cNvSpPr txBox="1"/>
            <p:nvPr/>
          </p:nvSpPr>
          <p:spPr>
            <a:xfrm>
              <a:off x="6709068" y="1299185"/>
              <a:ext cx="541707" cy="868728"/>
            </a:xfrm>
            <a:prstGeom prst="rect">
              <a:avLst/>
            </a:prstGeom>
            <a:noFill/>
          </p:spPr>
          <p:txBody>
            <a:bodyPr wrap="none" rtlCol="0">
              <a:spAutoFit/>
            </a:bodyPr>
            <a:lstStyle/>
            <a:p>
              <a:r>
                <a:rPr lang="en-US" sz="1600" dirty="0"/>
                <a:t>s</a:t>
              </a:r>
            </a:p>
          </p:txBody>
        </p:sp>
        <p:sp>
          <p:nvSpPr>
            <p:cNvPr id="56" name="TextBox 55">
              <a:extLst>
                <a:ext uri="{FF2B5EF4-FFF2-40B4-BE49-F238E27FC236}">
                  <a16:creationId xmlns:a16="http://schemas.microsoft.com/office/drawing/2014/main" id="{0F87155B-2844-43A1-AE50-93D78931E921}"/>
                </a:ext>
              </a:extLst>
            </p:cNvPr>
            <p:cNvSpPr txBox="1"/>
            <p:nvPr/>
          </p:nvSpPr>
          <p:spPr>
            <a:xfrm>
              <a:off x="6861962" y="3198854"/>
              <a:ext cx="567169" cy="868729"/>
            </a:xfrm>
            <a:prstGeom prst="rect">
              <a:avLst/>
            </a:prstGeom>
            <a:noFill/>
          </p:spPr>
          <p:txBody>
            <a:bodyPr wrap="none" rtlCol="0">
              <a:spAutoFit/>
            </a:bodyPr>
            <a:lstStyle/>
            <a:p>
              <a:r>
                <a:rPr lang="en-US" sz="1600" dirty="0"/>
                <a:t>i</a:t>
              </a:r>
              <a:r>
                <a:rPr lang="en-US" sz="1600" baseline="-25000" dirty="0"/>
                <a:t>i</a:t>
              </a:r>
            </a:p>
          </p:txBody>
        </p:sp>
      </p:grpSp>
      <p:cxnSp>
        <p:nvCxnSpPr>
          <p:cNvPr id="58" name="Straight Connector 57">
            <a:extLst>
              <a:ext uri="{FF2B5EF4-FFF2-40B4-BE49-F238E27FC236}">
                <a16:creationId xmlns:a16="http://schemas.microsoft.com/office/drawing/2014/main" id="{F31DD5A5-A9C6-4D79-992F-662D7A8ED500}"/>
              </a:ext>
            </a:extLst>
          </p:cNvPr>
          <p:cNvCxnSpPr/>
          <p:nvPr/>
        </p:nvCxnSpPr>
        <p:spPr>
          <a:xfrm flipH="1">
            <a:off x="5678228" y="3893974"/>
            <a:ext cx="729188"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EEB05151-11C1-4675-8917-D2EBB5246733}"/>
              </a:ext>
            </a:extLst>
          </p:cNvPr>
          <p:cNvSpPr txBox="1"/>
          <p:nvPr/>
        </p:nvSpPr>
        <p:spPr>
          <a:xfrm>
            <a:off x="5379100" y="3686101"/>
            <a:ext cx="333746" cy="338554"/>
          </a:xfrm>
          <a:prstGeom prst="rect">
            <a:avLst/>
          </a:prstGeom>
          <a:noFill/>
        </p:spPr>
        <p:txBody>
          <a:bodyPr wrap="none" rtlCol="0">
            <a:spAutoFit/>
          </a:bodyPr>
          <a:lstStyle/>
          <a:p>
            <a:r>
              <a:rPr lang="en-US" sz="1600" dirty="0"/>
              <a:t>r</a:t>
            </a:r>
            <a:r>
              <a:rPr lang="en-US" sz="1600" baseline="-25000" dirty="0"/>
              <a:t>e</a:t>
            </a:r>
          </a:p>
        </p:txBody>
      </p:sp>
    </p:spTree>
    <p:extLst>
      <p:ext uri="{BB962C8B-B14F-4D97-AF65-F5344CB8AC3E}">
        <p14:creationId xmlns:p14="http://schemas.microsoft.com/office/powerpoint/2010/main" val="3205706811"/>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Keynesian Economics: Dominant </a:t>
            </a:r>
            <a:r>
              <a:rPr lang="en-US" dirty="0" err="1"/>
              <a:t>Poduct</a:t>
            </a:r>
            <a:r>
              <a:rPr lang="en-US" dirty="0"/>
              <a:t> Market</a:t>
            </a:r>
          </a:p>
        </p:txBody>
      </p:sp>
      <p:cxnSp>
        <p:nvCxnSpPr>
          <p:cNvPr id="7" name="Straight Connector 6">
            <a:extLst>
              <a:ext uri="{FF2B5EF4-FFF2-40B4-BE49-F238E27FC236}">
                <a16:creationId xmlns:a16="http://schemas.microsoft.com/office/drawing/2014/main" id="{0D359402-DDE4-4B86-B286-5C335293D733}"/>
              </a:ext>
            </a:extLst>
          </p:cNvPr>
          <p:cNvCxnSpPr/>
          <p:nvPr/>
        </p:nvCxnSpPr>
        <p:spPr>
          <a:xfrm>
            <a:off x="5948780" y="1352549"/>
            <a:ext cx="0" cy="152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721CA9-AA91-4E78-A4FB-FB4FEE2E46DC}"/>
              </a:ext>
            </a:extLst>
          </p:cNvPr>
          <p:cNvCxnSpPr/>
          <p:nvPr/>
        </p:nvCxnSpPr>
        <p:spPr>
          <a:xfrm>
            <a:off x="5948780" y="2876549"/>
            <a:ext cx="1600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8E9E6D-911A-4243-BD1B-0EA729DF34F5}"/>
              </a:ext>
            </a:extLst>
          </p:cNvPr>
          <p:cNvCxnSpPr>
            <a:cxnSpLocks/>
          </p:cNvCxnSpPr>
          <p:nvPr/>
        </p:nvCxnSpPr>
        <p:spPr>
          <a:xfrm>
            <a:off x="5948780" y="3257549"/>
            <a:ext cx="0" cy="121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783585-1E04-45AA-9BB4-0728ECC7B57A}"/>
              </a:ext>
            </a:extLst>
          </p:cNvPr>
          <p:cNvCxnSpPr>
            <a:cxnSpLocks/>
          </p:cNvCxnSpPr>
          <p:nvPr/>
        </p:nvCxnSpPr>
        <p:spPr>
          <a:xfrm>
            <a:off x="5948780" y="4476749"/>
            <a:ext cx="1676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8C2FF29A-7EF6-454C-A639-4B4599C88EC6}"/>
              </a:ext>
            </a:extLst>
          </p:cNvPr>
          <p:cNvSpPr/>
          <p:nvPr/>
        </p:nvSpPr>
        <p:spPr>
          <a:xfrm>
            <a:off x="6218155" y="3382955"/>
            <a:ext cx="1242060" cy="868680"/>
          </a:xfrm>
          <a:custGeom>
            <a:avLst/>
            <a:gdLst>
              <a:gd name="connsiteX0" fmla="*/ 0 w 1242060"/>
              <a:gd name="connsiteY0" fmla="*/ 0 h 868680"/>
              <a:gd name="connsiteX1" fmla="*/ 601980 w 1242060"/>
              <a:gd name="connsiteY1" fmla="*/ 300990 h 868680"/>
              <a:gd name="connsiteX2" fmla="*/ 1242060 w 1242060"/>
              <a:gd name="connsiteY2" fmla="*/ 868680 h 868680"/>
              <a:gd name="connsiteX3" fmla="*/ 1242060 w 1242060"/>
              <a:gd name="connsiteY3" fmla="*/ 868680 h 868680"/>
            </a:gdLst>
            <a:ahLst/>
            <a:cxnLst>
              <a:cxn ang="0">
                <a:pos x="connsiteX0" y="connsiteY0"/>
              </a:cxn>
              <a:cxn ang="0">
                <a:pos x="connsiteX1" y="connsiteY1"/>
              </a:cxn>
              <a:cxn ang="0">
                <a:pos x="connsiteX2" y="connsiteY2"/>
              </a:cxn>
              <a:cxn ang="0">
                <a:pos x="connsiteX3" y="connsiteY3"/>
              </a:cxn>
            </a:cxnLst>
            <a:rect l="l" t="t" r="r" b="b"/>
            <a:pathLst>
              <a:path w="1242060" h="868680">
                <a:moveTo>
                  <a:pt x="0" y="0"/>
                </a:moveTo>
                <a:cubicBezTo>
                  <a:pt x="197485" y="78105"/>
                  <a:pt x="394970" y="156210"/>
                  <a:pt x="601980" y="300990"/>
                </a:cubicBezTo>
                <a:cubicBezTo>
                  <a:pt x="808990" y="445770"/>
                  <a:pt x="1242060" y="868680"/>
                  <a:pt x="1242060" y="868680"/>
                </a:cubicBezTo>
                <a:lnTo>
                  <a:pt x="1242060" y="868680"/>
                </a:ln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01922E4-FB6C-427C-96F8-4179359C9644}"/>
              </a:ext>
            </a:extLst>
          </p:cNvPr>
          <p:cNvSpPr/>
          <p:nvPr/>
        </p:nvSpPr>
        <p:spPr>
          <a:xfrm>
            <a:off x="6253580" y="3275870"/>
            <a:ext cx="1112844" cy="949419"/>
          </a:xfrm>
          <a:custGeom>
            <a:avLst/>
            <a:gdLst>
              <a:gd name="connsiteX0" fmla="*/ 0 w 1112844"/>
              <a:gd name="connsiteY0" fmla="*/ 949419 h 949419"/>
              <a:gd name="connsiteX1" fmla="*/ 677045 w 1112844"/>
              <a:gd name="connsiteY1" fmla="*/ 505838 h 949419"/>
              <a:gd name="connsiteX2" fmla="*/ 1112844 w 1112844"/>
              <a:gd name="connsiteY2" fmla="*/ 0 h 949419"/>
              <a:gd name="connsiteX3" fmla="*/ 1112844 w 1112844"/>
              <a:gd name="connsiteY3" fmla="*/ 0 h 949419"/>
            </a:gdLst>
            <a:ahLst/>
            <a:cxnLst>
              <a:cxn ang="0">
                <a:pos x="connsiteX0" y="connsiteY0"/>
              </a:cxn>
              <a:cxn ang="0">
                <a:pos x="connsiteX1" y="connsiteY1"/>
              </a:cxn>
              <a:cxn ang="0">
                <a:pos x="connsiteX2" y="connsiteY2"/>
              </a:cxn>
              <a:cxn ang="0">
                <a:pos x="connsiteX3" y="connsiteY3"/>
              </a:cxn>
            </a:cxnLst>
            <a:rect l="l" t="t" r="r" b="b"/>
            <a:pathLst>
              <a:path w="1112844" h="949419">
                <a:moveTo>
                  <a:pt x="0" y="949419"/>
                </a:moveTo>
                <a:cubicBezTo>
                  <a:pt x="245785" y="806746"/>
                  <a:pt x="491571" y="664074"/>
                  <a:pt x="677045" y="505838"/>
                </a:cubicBezTo>
                <a:cubicBezTo>
                  <a:pt x="862519" y="347602"/>
                  <a:pt x="1112844" y="0"/>
                  <a:pt x="1112844" y="0"/>
                </a:cubicBezTo>
                <a:lnTo>
                  <a:pt x="1112844" y="0"/>
                </a:ln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9B414B0-69AA-4B5D-953B-57C50B1BDAA6}"/>
              </a:ext>
            </a:extLst>
          </p:cNvPr>
          <p:cNvSpPr/>
          <p:nvPr/>
        </p:nvSpPr>
        <p:spPr>
          <a:xfrm>
            <a:off x="5969209" y="1536517"/>
            <a:ext cx="1579772" cy="1334635"/>
          </a:xfrm>
          <a:custGeom>
            <a:avLst/>
            <a:gdLst>
              <a:gd name="connsiteX0" fmla="*/ 0 w 1579772"/>
              <a:gd name="connsiteY0" fmla="*/ 1334635 h 1334635"/>
              <a:gd name="connsiteX1" fmla="*/ 389107 w 1579772"/>
              <a:gd name="connsiteY1" fmla="*/ 525294 h 1334635"/>
              <a:gd name="connsiteX2" fmla="*/ 1579772 w 1579772"/>
              <a:gd name="connsiteY2" fmla="*/ 0 h 1334635"/>
            </a:gdLst>
            <a:ahLst/>
            <a:cxnLst>
              <a:cxn ang="0">
                <a:pos x="connsiteX0" y="connsiteY0"/>
              </a:cxn>
              <a:cxn ang="0">
                <a:pos x="connsiteX1" y="connsiteY1"/>
              </a:cxn>
              <a:cxn ang="0">
                <a:pos x="connsiteX2" y="connsiteY2"/>
              </a:cxn>
            </a:cxnLst>
            <a:rect l="l" t="t" r="r" b="b"/>
            <a:pathLst>
              <a:path w="1579772" h="1334635">
                <a:moveTo>
                  <a:pt x="0" y="1334635"/>
                </a:moveTo>
                <a:cubicBezTo>
                  <a:pt x="62906" y="1041184"/>
                  <a:pt x="125812" y="747733"/>
                  <a:pt x="389107" y="525294"/>
                </a:cubicBezTo>
                <a:cubicBezTo>
                  <a:pt x="652402" y="302855"/>
                  <a:pt x="1116087" y="151427"/>
                  <a:pt x="1579772" y="0"/>
                </a:cubicBez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6482921-316C-4C08-B9D6-BB77104112C9}"/>
              </a:ext>
            </a:extLst>
          </p:cNvPr>
          <p:cNvSpPr txBox="1"/>
          <p:nvPr/>
        </p:nvSpPr>
        <p:spPr>
          <a:xfrm>
            <a:off x="7548980" y="4324349"/>
            <a:ext cx="1361270" cy="338554"/>
          </a:xfrm>
          <a:prstGeom prst="rect">
            <a:avLst/>
          </a:prstGeom>
          <a:noFill/>
        </p:spPr>
        <p:txBody>
          <a:bodyPr wrap="none" rtlCol="0">
            <a:spAutoFit/>
          </a:bodyPr>
          <a:lstStyle/>
          <a:p>
            <a:r>
              <a:rPr lang="en-US" sz="1600" dirty="0"/>
              <a:t>Employment</a:t>
            </a:r>
          </a:p>
        </p:txBody>
      </p:sp>
      <p:pic>
        <p:nvPicPr>
          <p:cNvPr id="23" name="Picture 22">
            <a:extLst>
              <a:ext uri="{FF2B5EF4-FFF2-40B4-BE49-F238E27FC236}">
                <a16:creationId xmlns:a16="http://schemas.microsoft.com/office/drawing/2014/main" id="{93958974-5046-4323-9152-752874D97E99}"/>
              </a:ext>
            </a:extLst>
          </p:cNvPr>
          <p:cNvPicPr>
            <a:picLocks noChangeAspect="1"/>
          </p:cNvPicPr>
          <p:nvPr/>
        </p:nvPicPr>
        <p:blipFill>
          <a:blip r:embed="rId3"/>
          <a:stretch>
            <a:fillRect/>
          </a:stretch>
        </p:blipFill>
        <p:spPr>
          <a:xfrm>
            <a:off x="7425196" y="2695156"/>
            <a:ext cx="1402202" cy="432854"/>
          </a:xfrm>
          <a:prstGeom prst="rect">
            <a:avLst/>
          </a:prstGeom>
        </p:spPr>
      </p:pic>
      <p:sp>
        <p:nvSpPr>
          <p:cNvPr id="24" name="TextBox 23">
            <a:extLst>
              <a:ext uri="{FF2B5EF4-FFF2-40B4-BE49-F238E27FC236}">
                <a16:creationId xmlns:a16="http://schemas.microsoft.com/office/drawing/2014/main" id="{9EF93EB9-0BF4-4874-B392-7C23583ECA27}"/>
              </a:ext>
            </a:extLst>
          </p:cNvPr>
          <p:cNvSpPr txBox="1"/>
          <p:nvPr/>
        </p:nvSpPr>
        <p:spPr>
          <a:xfrm>
            <a:off x="5342524" y="3098308"/>
            <a:ext cx="606256" cy="338554"/>
          </a:xfrm>
          <a:prstGeom prst="rect">
            <a:avLst/>
          </a:prstGeom>
          <a:noFill/>
        </p:spPr>
        <p:txBody>
          <a:bodyPr wrap="none" rtlCol="0">
            <a:spAutoFit/>
          </a:bodyPr>
          <a:lstStyle/>
          <a:p>
            <a:r>
              <a:rPr lang="en-US" sz="1600" dirty="0"/>
              <a:t>W/P</a:t>
            </a:r>
          </a:p>
        </p:txBody>
      </p:sp>
      <p:cxnSp>
        <p:nvCxnSpPr>
          <p:cNvPr id="26" name="Straight Connector 25">
            <a:extLst>
              <a:ext uri="{FF2B5EF4-FFF2-40B4-BE49-F238E27FC236}">
                <a16:creationId xmlns:a16="http://schemas.microsoft.com/office/drawing/2014/main" id="{25C680B8-F907-4347-893D-A1EBEC90FDD3}"/>
              </a:ext>
            </a:extLst>
          </p:cNvPr>
          <p:cNvCxnSpPr>
            <a:cxnSpLocks/>
          </p:cNvCxnSpPr>
          <p:nvPr/>
        </p:nvCxnSpPr>
        <p:spPr>
          <a:xfrm flipV="1">
            <a:off x="6629400" y="1892454"/>
            <a:ext cx="0" cy="2584295"/>
          </a:xfrm>
          <a:prstGeom prst="line">
            <a:avLst/>
          </a:prstGeom>
          <a:ln w="9525">
            <a:solidFill>
              <a:schemeClr val="tx1"/>
            </a:solidFill>
            <a:prstDash val="lg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B9241CE-A072-4CD0-9013-CDDCE32B8E0D}"/>
              </a:ext>
            </a:extLst>
          </p:cNvPr>
          <p:cNvCxnSpPr>
            <a:cxnSpLocks/>
          </p:cNvCxnSpPr>
          <p:nvPr/>
        </p:nvCxnSpPr>
        <p:spPr>
          <a:xfrm flipH="1">
            <a:off x="5948780" y="1863396"/>
            <a:ext cx="680620" cy="0"/>
          </a:xfrm>
          <a:prstGeom prst="straightConnector1">
            <a:avLst/>
          </a:prstGeom>
          <a:ln w="9525">
            <a:solidFill>
              <a:schemeClr val="tx1"/>
            </a:solidFill>
            <a:prstDash val="lgDash"/>
            <a:headEnd type="triangle"/>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994B91E-B756-4EE2-9D62-871C0537AA8C}"/>
              </a:ext>
            </a:extLst>
          </p:cNvPr>
          <p:cNvSpPr txBox="1"/>
          <p:nvPr/>
        </p:nvSpPr>
        <p:spPr>
          <a:xfrm>
            <a:off x="7275155" y="3123437"/>
            <a:ext cx="300082" cy="338554"/>
          </a:xfrm>
          <a:prstGeom prst="rect">
            <a:avLst/>
          </a:prstGeom>
          <a:noFill/>
        </p:spPr>
        <p:txBody>
          <a:bodyPr wrap="none" rtlCol="0">
            <a:spAutoFit/>
          </a:bodyPr>
          <a:lstStyle/>
          <a:p>
            <a:r>
              <a:rPr lang="en-US" sz="1600" dirty="0"/>
              <a:t>S</a:t>
            </a:r>
          </a:p>
        </p:txBody>
      </p:sp>
      <p:sp>
        <p:nvSpPr>
          <p:cNvPr id="34" name="TextBox 33">
            <a:extLst>
              <a:ext uri="{FF2B5EF4-FFF2-40B4-BE49-F238E27FC236}">
                <a16:creationId xmlns:a16="http://schemas.microsoft.com/office/drawing/2014/main" id="{B14C9FBC-32B8-4BE4-AC80-4A9917806818}"/>
              </a:ext>
            </a:extLst>
          </p:cNvPr>
          <p:cNvSpPr txBox="1"/>
          <p:nvPr/>
        </p:nvSpPr>
        <p:spPr>
          <a:xfrm>
            <a:off x="7362842" y="4060161"/>
            <a:ext cx="338554" cy="338554"/>
          </a:xfrm>
          <a:prstGeom prst="rect">
            <a:avLst/>
          </a:prstGeom>
          <a:noFill/>
        </p:spPr>
        <p:txBody>
          <a:bodyPr wrap="none" rtlCol="0">
            <a:spAutoFit/>
          </a:bodyPr>
          <a:lstStyle/>
          <a:p>
            <a:r>
              <a:rPr lang="en-US" sz="1600" dirty="0"/>
              <a:t>D</a:t>
            </a:r>
          </a:p>
        </p:txBody>
      </p:sp>
      <p:sp>
        <p:nvSpPr>
          <p:cNvPr id="35" name="TextBox 34">
            <a:extLst>
              <a:ext uri="{FF2B5EF4-FFF2-40B4-BE49-F238E27FC236}">
                <a16:creationId xmlns:a16="http://schemas.microsoft.com/office/drawing/2014/main" id="{4D446905-CF98-4951-98D9-8BDD69D1DCDB}"/>
              </a:ext>
            </a:extLst>
          </p:cNvPr>
          <p:cNvSpPr txBox="1"/>
          <p:nvPr/>
        </p:nvSpPr>
        <p:spPr>
          <a:xfrm>
            <a:off x="6460876" y="4455332"/>
            <a:ext cx="407484" cy="338554"/>
          </a:xfrm>
          <a:prstGeom prst="rect">
            <a:avLst/>
          </a:prstGeom>
          <a:noFill/>
        </p:spPr>
        <p:txBody>
          <a:bodyPr wrap="none" rtlCol="0">
            <a:spAutoFit/>
          </a:bodyPr>
          <a:lstStyle/>
          <a:p>
            <a:r>
              <a:rPr lang="en-US" sz="1600" dirty="0"/>
              <a:t>N</a:t>
            </a:r>
            <a:r>
              <a:rPr lang="en-US" sz="1600" baseline="-25000" dirty="0"/>
              <a:t>e</a:t>
            </a:r>
          </a:p>
        </p:txBody>
      </p:sp>
      <p:pic>
        <p:nvPicPr>
          <p:cNvPr id="36" name="Picture 35">
            <a:extLst>
              <a:ext uri="{FF2B5EF4-FFF2-40B4-BE49-F238E27FC236}">
                <a16:creationId xmlns:a16="http://schemas.microsoft.com/office/drawing/2014/main" id="{2CB0FF91-D008-4F94-892B-F1294DFA1BAF}"/>
              </a:ext>
            </a:extLst>
          </p:cNvPr>
          <p:cNvPicPr>
            <a:picLocks noChangeAspect="1"/>
          </p:cNvPicPr>
          <p:nvPr/>
        </p:nvPicPr>
        <p:blipFill>
          <a:blip r:embed="rId4"/>
          <a:stretch>
            <a:fillRect/>
          </a:stretch>
        </p:blipFill>
        <p:spPr>
          <a:xfrm>
            <a:off x="6730235" y="2799828"/>
            <a:ext cx="438950" cy="432854"/>
          </a:xfrm>
          <a:prstGeom prst="rect">
            <a:avLst/>
          </a:prstGeom>
        </p:spPr>
      </p:pic>
      <p:sp>
        <p:nvSpPr>
          <p:cNvPr id="37" name="TextBox 36">
            <a:extLst>
              <a:ext uri="{FF2B5EF4-FFF2-40B4-BE49-F238E27FC236}">
                <a16:creationId xmlns:a16="http://schemas.microsoft.com/office/drawing/2014/main" id="{B23D37AE-CA57-4F27-808B-FDCBA66D7FE3}"/>
              </a:ext>
            </a:extLst>
          </p:cNvPr>
          <p:cNvSpPr txBox="1"/>
          <p:nvPr/>
        </p:nvSpPr>
        <p:spPr>
          <a:xfrm>
            <a:off x="5342524" y="1079754"/>
            <a:ext cx="1313180" cy="338554"/>
          </a:xfrm>
          <a:prstGeom prst="rect">
            <a:avLst/>
          </a:prstGeom>
          <a:noFill/>
        </p:spPr>
        <p:txBody>
          <a:bodyPr wrap="none" rtlCol="0">
            <a:spAutoFit/>
          </a:bodyPr>
          <a:lstStyle/>
          <a:p>
            <a:r>
              <a:rPr lang="en-US" sz="1600" dirty="0"/>
              <a:t>y (real GDP)</a:t>
            </a:r>
          </a:p>
        </p:txBody>
      </p:sp>
      <p:sp>
        <p:nvSpPr>
          <p:cNvPr id="38" name="TextBox 37">
            <a:extLst>
              <a:ext uri="{FF2B5EF4-FFF2-40B4-BE49-F238E27FC236}">
                <a16:creationId xmlns:a16="http://schemas.microsoft.com/office/drawing/2014/main" id="{144BFB63-F047-4C72-99EC-563FB23832C8}"/>
              </a:ext>
            </a:extLst>
          </p:cNvPr>
          <p:cNvSpPr txBox="1"/>
          <p:nvPr/>
        </p:nvSpPr>
        <p:spPr>
          <a:xfrm>
            <a:off x="5647736" y="1516460"/>
            <a:ext cx="351378" cy="338554"/>
          </a:xfrm>
          <a:prstGeom prst="rect">
            <a:avLst/>
          </a:prstGeom>
          <a:noFill/>
        </p:spPr>
        <p:txBody>
          <a:bodyPr wrap="none" rtlCol="0">
            <a:spAutoFit/>
          </a:bodyPr>
          <a:lstStyle/>
          <a:p>
            <a:r>
              <a:rPr lang="en-US" sz="1600" dirty="0"/>
              <a:t>y</a:t>
            </a:r>
            <a:r>
              <a:rPr lang="en-US" sz="1600" baseline="-25000" dirty="0"/>
              <a:t>e</a:t>
            </a:r>
          </a:p>
        </p:txBody>
      </p:sp>
      <p:sp>
        <p:nvSpPr>
          <p:cNvPr id="39" name="TextBox 38">
            <a:extLst>
              <a:ext uri="{FF2B5EF4-FFF2-40B4-BE49-F238E27FC236}">
                <a16:creationId xmlns:a16="http://schemas.microsoft.com/office/drawing/2014/main" id="{CC4DF66E-232F-483F-918D-CEE8D981CF60}"/>
              </a:ext>
            </a:extLst>
          </p:cNvPr>
          <p:cNvSpPr txBox="1"/>
          <p:nvPr/>
        </p:nvSpPr>
        <p:spPr>
          <a:xfrm>
            <a:off x="469712" y="1115840"/>
            <a:ext cx="4876800" cy="2246769"/>
          </a:xfrm>
          <a:prstGeom prst="rect">
            <a:avLst/>
          </a:prstGeom>
          <a:noFill/>
        </p:spPr>
        <p:txBody>
          <a:bodyPr wrap="square" rtlCol="0">
            <a:spAutoFit/>
          </a:bodyPr>
          <a:lstStyle/>
          <a:p>
            <a:r>
              <a:rPr lang="en-US" sz="1400" dirty="0"/>
              <a:t>In the Keynesian theory, focused on the short run, it’s the other way around (notice the arrow directions).  Aggregate demand in the product market - influenced by investor and consumer confidence and government policy – plays a dominant role in setting the equilibrium level of national income (y or GDP), and that, through the production function, sets a short-term equilibrium level of employment (N</a:t>
            </a:r>
            <a:r>
              <a:rPr lang="en-US" sz="1400" baseline="-25000" dirty="0"/>
              <a:t>e</a:t>
            </a:r>
            <a:r>
              <a:rPr lang="en-US" sz="1400" dirty="0"/>
              <a:t>) that may fall short of the long term full-employment equilibrium (</a:t>
            </a:r>
            <a:r>
              <a:rPr lang="en-US" sz="1400" dirty="0" err="1"/>
              <a:t>N</a:t>
            </a:r>
            <a:r>
              <a:rPr lang="en-US" sz="1400" baseline="-25000" dirty="0" err="1"/>
              <a:t>fe</a:t>
            </a:r>
            <a:r>
              <a:rPr lang="en-US" sz="1400" dirty="0"/>
              <a:t>), resulting in Keynesian “involuntary unemployment.”</a:t>
            </a:r>
          </a:p>
        </p:txBody>
      </p:sp>
      <p:sp>
        <p:nvSpPr>
          <p:cNvPr id="40" name="TextBox 39">
            <a:extLst>
              <a:ext uri="{FF2B5EF4-FFF2-40B4-BE49-F238E27FC236}">
                <a16:creationId xmlns:a16="http://schemas.microsoft.com/office/drawing/2014/main" id="{02851762-F3BE-4A98-8163-00BEA60008DB}"/>
              </a:ext>
            </a:extLst>
          </p:cNvPr>
          <p:cNvSpPr txBox="1"/>
          <p:nvPr/>
        </p:nvSpPr>
        <p:spPr>
          <a:xfrm>
            <a:off x="7102514" y="1892454"/>
            <a:ext cx="1197764" cy="584775"/>
          </a:xfrm>
          <a:prstGeom prst="rect">
            <a:avLst/>
          </a:prstGeom>
          <a:noFill/>
        </p:spPr>
        <p:txBody>
          <a:bodyPr wrap="none" rtlCol="0">
            <a:spAutoFit/>
          </a:bodyPr>
          <a:lstStyle/>
          <a:p>
            <a:pPr algn="ctr"/>
            <a:r>
              <a:rPr lang="en-US" sz="1600" dirty="0"/>
              <a:t>Production</a:t>
            </a:r>
          </a:p>
          <a:p>
            <a:pPr algn="ctr"/>
            <a:r>
              <a:rPr lang="en-US" sz="1600" dirty="0"/>
              <a:t>Function</a:t>
            </a:r>
          </a:p>
        </p:txBody>
      </p:sp>
      <p:sp>
        <p:nvSpPr>
          <p:cNvPr id="41" name="TextBox 40">
            <a:extLst>
              <a:ext uri="{FF2B5EF4-FFF2-40B4-BE49-F238E27FC236}">
                <a16:creationId xmlns:a16="http://schemas.microsoft.com/office/drawing/2014/main" id="{E58766EB-E96D-4057-8674-78E3928433DC}"/>
              </a:ext>
            </a:extLst>
          </p:cNvPr>
          <p:cNvSpPr txBox="1"/>
          <p:nvPr/>
        </p:nvSpPr>
        <p:spPr>
          <a:xfrm>
            <a:off x="7463189" y="3441789"/>
            <a:ext cx="843501" cy="584775"/>
          </a:xfrm>
          <a:prstGeom prst="rect">
            <a:avLst/>
          </a:prstGeom>
          <a:noFill/>
        </p:spPr>
        <p:txBody>
          <a:bodyPr wrap="none" rtlCol="0">
            <a:spAutoFit/>
          </a:bodyPr>
          <a:lstStyle/>
          <a:p>
            <a:pPr algn="ctr"/>
            <a:r>
              <a:rPr lang="en-US" sz="1600" dirty="0"/>
              <a:t>Labor</a:t>
            </a:r>
          </a:p>
          <a:p>
            <a:pPr algn="ctr"/>
            <a:r>
              <a:rPr lang="en-US" sz="1600" dirty="0"/>
              <a:t>Market</a:t>
            </a:r>
          </a:p>
        </p:txBody>
      </p:sp>
      <p:cxnSp>
        <p:nvCxnSpPr>
          <p:cNvPr id="52" name="Straight Connector 51">
            <a:extLst>
              <a:ext uri="{FF2B5EF4-FFF2-40B4-BE49-F238E27FC236}">
                <a16:creationId xmlns:a16="http://schemas.microsoft.com/office/drawing/2014/main" id="{177AD5B1-E6CC-406D-8899-AD68882B4EA4}"/>
              </a:ext>
            </a:extLst>
          </p:cNvPr>
          <p:cNvCxnSpPr/>
          <p:nvPr/>
        </p:nvCxnSpPr>
        <p:spPr>
          <a:xfrm flipV="1">
            <a:off x="2895888" y="3564715"/>
            <a:ext cx="1790320" cy="699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B5451CC3-7224-4ABA-9670-E34D43D5C8F4}"/>
              </a:ext>
            </a:extLst>
          </p:cNvPr>
          <p:cNvGrpSpPr/>
          <p:nvPr/>
        </p:nvGrpSpPr>
        <p:grpSpPr>
          <a:xfrm>
            <a:off x="2889413" y="3225053"/>
            <a:ext cx="2122302" cy="1428446"/>
            <a:chOff x="5410200" y="1733550"/>
            <a:chExt cx="4226472" cy="2514600"/>
          </a:xfrm>
        </p:grpSpPr>
        <p:cxnSp>
          <p:nvCxnSpPr>
            <p:cNvPr id="66" name="Straight Connector 65">
              <a:extLst>
                <a:ext uri="{FF2B5EF4-FFF2-40B4-BE49-F238E27FC236}">
                  <a16:creationId xmlns:a16="http://schemas.microsoft.com/office/drawing/2014/main" id="{1BCBA9EF-CE7E-4241-B5BD-A42E0B888A48}"/>
                </a:ext>
              </a:extLst>
            </p:cNvPr>
            <p:cNvCxnSpPr/>
            <p:nvPr/>
          </p:nvCxnSpPr>
          <p:spPr>
            <a:xfrm>
              <a:off x="5410200" y="1733550"/>
              <a:ext cx="0" cy="2514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7470822-2128-43B2-B838-942A33002753}"/>
                </a:ext>
              </a:extLst>
            </p:cNvPr>
            <p:cNvCxnSpPr/>
            <p:nvPr/>
          </p:nvCxnSpPr>
          <p:spPr>
            <a:xfrm>
              <a:off x="5410200" y="3257550"/>
              <a:ext cx="37229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2E5AA7A-7C44-4A84-B89F-A5210F7D2573}"/>
                </a:ext>
              </a:extLst>
            </p:cNvPr>
            <p:cNvCxnSpPr>
              <a:cxnSpLocks/>
              <a:endCxn id="54" idx="1"/>
            </p:cNvCxnSpPr>
            <p:nvPr/>
          </p:nvCxnSpPr>
          <p:spPr>
            <a:xfrm flipV="1">
              <a:off x="5410200" y="2661572"/>
              <a:ext cx="3588338" cy="363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A73D94EA-E8B1-48F3-A3C3-050F988587A2}"/>
                </a:ext>
              </a:extLst>
            </p:cNvPr>
            <p:cNvSpPr txBox="1"/>
            <p:nvPr/>
          </p:nvSpPr>
          <p:spPr>
            <a:xfrm>
              <a:off x="9067801" y="3072883"/>
              <a:ext cx="568871" cy="595982"/>
            </a:xfrm>
            <a:prstGeom prst="rect">
              <a:avLst/>
            </a:prstGeom>
            <a:noFill/>
          </p:spPr>
          <p:txBody>
            <a:bodyPr wrap="none" rtlCol="0">
              <a:spAutoFit/>
            </a:bodyPr>
            <a:lstStyle/>
            <a:p>
              <a:r>
                <a:rPr lang="en-US" sz="1600" dirty="0"/>
                <a:t>y</a:t>
              </a:r>
            </a:p>
          </p:txBody>
        </p:sp>
        <p:sp>
          <p:nvSpPr>
            <p:cNvPr id="70" name="TextBox 69">
              <a:extLst>
                <a:ext uri="{FF2B5EF4-FFF2-40B4-BE49-F238E27FC236}">
                  <a16:creationId xmlns:a16="http://schemas.microsoft.com/office/drawing/2014/main" id="{AFC23385-EC62-4E60-95B8-99F5DA346137}"/>
                </a:ext>
              </a:extLst>
            </p:cNvPr>
            <p:cNvSpPr txBox="1"/>
            <p:nvPr/>
          </p:nvSpPr>
          <p:spPr>
            <a:xfrm>
              <a:off x="8849116" y="2038350"/>
              <a:ext cx="284052" cy="369332"/>
            </a:xfrm>
            <a:prstGeom prst="rect">
              <a:avLst/>
            </a:prstGeom>
            <a:noFill/>
          </p:spPr>
          <p:txBody>
            <a:bodyPr wrap="none" rtlCol="0">
              <a:spAutoFit/>
            </a:bodyPr>
            <a:lstStyle/>
            <a:p>
              <a:r>
                <a:rPr lang="en-US" dirty="0"/>
                <a:t>s</a:t>
              </a:r>
            </a:p>
          </p:txBody>
        </p:sp>
      </p:grpSp>
      <p:sp>
        <p:nvSpPr>
          <p:cNvPr id="54" name="TextBox 53">
            <a:extLst>
              <a:ext uri="{FF2B5EF4-FFF2-40B4-BE49-F238E27FC236}">
                <a16:creationId xmlns:a16="http://schemas.microsoft.com/office/drawing/2014/main" id="{97E521EB-591D-4DA9-8643-E4D0D5F63FE3}"/>
              </a:ext>
            </a:extLst>
          </p:cNvPr>
          <p:cNvSpPr txBox="1"/>
          <p:nvPr/>
        </p:nvSpPr>
        <p:spPr>
          <a:xfrm>
            <a:off x="4691279" y="3647324"/>
            <a:ext cx="149075" cy="209803"/>
          </a:xfrm>
          <a:prstGeom prst="rect">
            <a:avLst/>
          </a:prstGeom>
          <a:noFill/>
        </p:spPr>
        <p:txBody>
          <a:bodyPr wrap="none" rtlCol="0">
            <a:spAutoFit/>
          </a:bodyPr>
          <a:lstStyle/>
          <a:p>
            <a:r>
              <a:rPr lang="en-US" dirty="0"/>
              <a:t>i</a:t>
            </a:r>
            <a:r>
              <a:rPr lang="en-US" baseline="-25000" dirty="0"/>
              <a:t>i</a:t>
            </a:r>
          </a:p>
        </p:txBody>
      </p:sp>
      <p:cxnSp>
        <p:nvCxnSpPr>
          <p:cNvPr id="57" name="Straight Connector 56">
            <a:extLst>
              <a:ext uri="{FF2B5EF4-FFF2-40B4-BE49-F238E27FC236}">
                <a16:creationId xmlns:a16="http://schemas.microsoft.com/office/drawing/2014/main" id="{8D8C8995-6F31-4B29-9693-E8B1C8BACCA5}"/>
              </a:ext>
            </a:extLst>
          </p:cNvPr>
          <p:cNvCxnSpPr/>
          <p:nvPr/>
        </p:nvCxnSpPr>
        <p:spPr>
          <a:xfrm>
            <a:off x="4228634" y="3744488"/>
            <a:ext cx="0" cy="34629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109A0F9-DC9E-44A9-B324-A4B1F62E5367}"/>
              </a:ext>
            </a:extLst>
          </p:cNvPr>
          <p:cNvSpPr txBox="1"/>
          <p:nvPr/>
        </p:nvSpPr>
        <p:spPr>
          <a:xfrm>
            <a:off x="4074082" y="4013536"/>
            <a:ext cx="351378" cy="338554"/>
          </a:xfrm>
          <a:prstGeom prst="rect">
            <a:avLst/>
          </a:prstGeom>
          <a:noFill/>
        </p:spPr>
        <p:txBody>
          <a:bodyPr wrap="none" rtlCol="0">
            <a:spAutoFit/>
          </a:bodyPr>
          <a:lstStyle/>
          <a:p>
            <a:r>
              <a:rPr lang="en-US" sz="1600" dirty="0"/>
              <a:t>y</a:t>
            </a:r>
            <a:r>
              <a:rPr lang="en-US" sz="1600" baseline="-25000" dirty="0"/>
              <a:t>e</a:t>
            </a:r>
          </a:p>
        </p:txBody>
      </p:sp>
      <p:sp>
        <p:nvSpPr>
          <p:cNvPr id="71" name="TextBox 70">
            <a:extLst>
              <a:ext uri="{FF2B5EF4-FFF2-40B4-BE49-F238E27FC236}">
                <a16:creationId xmlns:a16="http://schemas.microsoft.com/office/drawing/2014/main" id="{E44F11A4-F855-4C7D-BE3A-4A89019F9C52}"/>
              </a:ext>
            </a:extLst>
          </p:cNvPr>
          <p:cNvSpPr txBox="1"/>
          <p:nvPr/>
        </p:nvSpPr>
        <p:spPr>
          <a:xfrm>
            <a:off x="2620039" y="3072653"/>
            <a:ext cx="163564" cy="338554"/>
          </a:xfrm>
          <a:prstGeom prst="rect">
            <a:avLst/>
          </a:prstGeom>
          <a:noFill/>
        </p:spPr>
        <p:txBody>
          <a:bodyPr wrap="square" rtlCol="0">
            <a:spAutoFit/>
          </a:bodyPr>
          <a:lstStyle/>
          <a:p>
            <a:r>
              <a:rPr lang="en-US" sz="1600" dirty="0"/>
              <a:t>$</a:t>
            </a:r>
          </a:p>
        </p:txBody>
      </p:sp>
      <p:sp>
        <p:nvSpPr>
          <p:cNvPr id="72" name="TextBox 71">
            <a:extLst>
              <a:ext uri="{FF2B5EF4-FFF2-40B4-BE49-F238E27FC236}">
                <a16:creationId xmlns:a16="http://schemas.microsoft.com/office/drawing/2014/main" id="{D9249EDC-EA6E-4CB8-8CA7-DA4139FC8D1A}"/>
              </a:ext>
            </a:extLst>
          </p:cNvPr>
          <p:cNvSpPr txBox="1"/>
          <p:nvPr/>
        </p:nvSpPr>
        <p:spPr>
          <a:xfrm>
            <a:off x="2621854" y="3891699"/>
            <a:ext cx="163564" cy="338554"/>
          </a:xfrm>
          <a:prstGeom prst="rect">
            <a:avLst/>
          </a:prstGeom>
          <a:noFill/>
        </p:spPr>
        <p:txBody>
          <a:bodyPr wrap="square" rtlCol="0">
            <a:spAutoFit/>
          </a:bodyPr>
          <a:lstStyle/>
          <a:p>
            <a:r>
              <a:rPr lang="en-US" sz="1600" dirty="0"/>
              <a:t>0</a:t>
            </a:r>
          </a:p>
        </p:txBody>
      </p:sp>
      <p:cxnSp>
        <p:nvCxnSpPr>
          <p:cNvPr id="8" name="Straight Connector 7">
            <a:extLst>
              <a:ext uri="{FF2B5EF4-FFF2-40B4-BE49-F238E27FC236}">
                <a16:creationId xmlns:a16="http://schemas.microsoft.com/office/drawing/2014/main" id="{925CC478-A6B6-4C0E-9D66-67DB95441FAE}"/>
              </a:ext>
            </a:extLst>
          </p:cNvPr>
          <p:cNvCxnSpPr/>
          <p:nvPr/>
        </p:nvCxnSpPr>
        <p:spPr>
          <a:xfrm>
            <a:off x="5948780" y="3562350"/>
            <a:ext cx="122040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F93854A-E294-44DA-8933-E90202830757}"/>
              </a:ext>
            </a:extLst>
          </p:cNvPr>
          <p:cNvSpPr txBox="1"/>
          <p:nvPr/>
        </p:nvSpPr>
        <p:spPr>
          <a:xfrm rot="5400000">
            <a:off x="6725980" y="3129280"/>
            <a:ext cx="383438" cy="646331"/>
          </a:xfrm>
          <a:prstGeom prst="rect">
            <a:avLst/>
          </a:prstGeom>
          <a:noFill/>
        </p:spPr>
        <p:txBody>
          <a:bodyPr wrap="none" rtlCol="0">
            <a:spAutoFit/>
          </a:bodyPr>
          <a:lstStyle/>
          <a:p>
            <a:r>
              <a:rPr lang="en-US" sz="3600" dirty="0"/>
              <a:t>{</a:t>
            </a:r>
          </a:p>
        </p:txBody>
      </p:sp>
      <p:sp>
        <p:nvSpPr>
          <p:cNvPr id="11" name="TextBox 10">
            <a:extLst>
              <a:ext uri="{FF2B5EF4-FFF2-40B4-BE49-F238E27FC236}">
                <a16:creationId xmlns:a16="http://schemas.microsoft.com/office/drawing/2014/main" id="{FA322F2C-E34E-429D-8AE3-33AB8A81191A}"/>
              </a:ext>
            </a:extLst>
          </p:cNvPr>
          <p:cNvSpPr txBox="1"/>
          <p:nvPr/>
        </p:nvSpPr>
        <p:spPr>
          <a:xfrm>
            <a:off x="6525153" y="3073523"/>
            <a:ext cx="875561" cy="338554"/>
          </a:xfrm>
          <a:prstGeom prst="rect">
            <a:avLst/>
          </a:prstGeom>
          <a:noFill/>
        </p:spPr>
        <p:txBody>
          <a:bodyPr wrap="none" rtlCol="0">
            <a:spAutoFit/>
          </a:bodyPr>
          <a:lstStyle/>
          <a:p>
            <a:pPr algn="ctr"/>
            <a:r>
              <a:rPr lang="en-US" sz="800" dirty="0"/>
              <a:t>involuntary</a:t>
            </a:r>
            <a:br>
              <a:rPr lang="en-US" sz="800" dirty="0"/>
            </a:br>
            <a:r>
              <a:rPr lang="en-US" sz="800" dirty="0"/>
              <a:t>unemployment</a:t>
            </a:r>
          </a:p>
        </p:txBody>
      </p:sp>
      <p:cxnSp>
        <p:nvCxnSpPr>
          <p:cNvPr id="18" name="Straight Connector 17">
            <a:extLst>
              <a:ext uri="{FF2B5EF4-FFF2-40B4-BE49-F238E27FC236}">
                <a16:creationId xmlns:a16="http://schemas.microsoft.com/office/drawing/2014/main" id="{DE66D3F7-A2ED-4687-892F-16DFF142C437}"/>
              </a:ext>
            </a:extLst>
          </p:cNvPr>
          <p:cNvCxnSpPr>
            <a:stCxn id="20" idx="1"/>
          </p:cNvCxnSpPr>
          <p:nvPr/>
        </p:nvCxnSpPr>
        <p:spPr>
          <a:xfrm>
            <a:off x="6930625" y="3781708"/>
            <a:ext cx="929" cy="673623"/>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5BC38F8-38A7-4DA4-BFC9-894E43470C1C}"/>
              </a:ext>
            </a:extLst>
          </p:cNvPr>
          <p:cNvSpPr txBox="1"/>
          <p:nvPr/>
        </p:nvSpPr>
        <p:spPr>
          <a:xfrm>
            <a:off x="6779037" y="4443152"/>
            <a:ext cx="452368" cy="338554"/>
          </a:xfrm>
          <a:prstGeom prst="rect">
            <a:avLst/>
          </a:prstGeom>
          <a:noFill/>
        </p:spPr>
        <p:txBody>
          <a:bodyPr wrap="none" rtlCol="0">
            <a:spAutoFit/>
          </a:bodyPr>
          <a:lstStyle/>
          <a:p>
            <a:r>
              <a:rPr lang="en-US" sz="1600" dirty="0" err="1"/>
              <a:t>N</a:t>
            </a:r>
            <a:r>
              <a:rPr lang="en-US" sz="1600" baseline="-25000" dirty="0" err="1"/>
              <a:t>fe</a:t>
            </a:r>
            <a:endParaRPr lang="en-US" sz="1600" baseline="-25000" dirty="0"/>
          </a:p>
        </p:txBody>
      </p:sp>
      <p:sp>
        <p:nvSpPr>
          <p:cNvPr id="27" name="TextBox 26">
            <a:extLst>
              <a:ext uri="{FF2B5EF4-FFF2-40B4-BE49-F238E27FC236}">
                <a16:creationId xmlns:a16="http://schemas.microsoft.com/office/drawing/2014/main" id="{0E9A4F9D-264D-4DE9-8D1F-73F44E241DB1}"/>
              </a:ext>
            </a:extLst>
          </p:cNvPr>
          <p:cNvSpPr txBox="1"/>
          <p:nvPr/>
        </p:nvSpPr>
        <p:spPr>
          <a:xfrm>
            <a:off x="499881" y="3301959"/>
            <a:ext cx="2085868" cy="1169551"/>
          </a:xfrm>
          <a:prstGeom prst="rect">
            <a:avLst/>
          </a:prstGeom>
          <a:noFill/>
        </p:spPr>
        <p:txBody>
          <a:bodyPr wrap="square" rtlCol="0">
            <a:spAutoFit/>
          </a:bodyPr>
          <a:lstStyle/>
          <a:p>
            <a:r>
              <a:rPr lang="en-US" sz="1400" dirty="0"/>
              <a:t>In the short-run, this may be remedied with an increase in aggregate demand from fiscal or monetary policy.</a:t>
            </a:r>
          </a:p>
        </p:txBody>
      </p:sp>
    </p:spTree>
    <p:extLst>
      <p:ext uri="{BB962C8B-B14F-4D97-AF65-F5344CB8AC3E}">
        <p14:creationId xmlns:p14="http://schemas.microsoft.com/office/powerpoint/2010/main" val="3731989284"/>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Money Market</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3B2B417-696E-49A3-9762-962747C25E2A}"/>
              </a:ext>
            </a:extLst>
          </p:cNvPr>
          <p:cNvSpPr txBox="1"/>
          <p:nvPr/>
        </p:nvSpPr>
        <p:spPr>
          <a:xfrm>
            <a:off x="228600" y="1200150"/>
            <a:ext cx="8497824" cy="3354765"/>
          </a:xfrm>
          <a:prstGeom prst="rect">
            <a:avLst/>
          </a:prstGeom>
          <a:noFill/>
        </p:spPr>
        <p:txBody>
          <a:bodyPr wrap="square" rtlCol="0">
            <a:spAutoFit/>
          </a:bodyPr>
          <a:lstStyle/>
          <a:p>
            <a:pPr>
              <a:spcAft>
                <a:spcPts val="1200"/>
              </a:spcAft>
            </a:pPr>
            <a:r>
              <a:rPr lang="en-US" sz="1400" dirty="0"/>
              <a:t>                                                 Unlike the markets for labor and products, which are measured in </a:t>
            </a:r>
            <a:r>
              <a:rPr lang="en-US" sz="1400" i="1" dirty="0"/>
              <a:t>flows</a:t>
            </a:r>
            <a:r>
              <a:rPr lang="en-US" sz="1400" dirty="0"/>
              <a:t> of employment and output </a:t>
            </a:r>
            <a:r>
              <a:rPr lang="en-US" sz="1400" i="1" dirty="0"/>
              <a:t>per year</a:t>
            </a:r>
            <a:r>
              <a:rPr lang="en-US" sz="1400" dirty="0"/>
              <a:t>, the money market is measured in </a:t>
            </a:r>
            <a:r>
              <a:rPr lang="en-US" sz="1400" i="1" dirty="0"/>
              <a:t>stocks</a:t>
            </a:r>
            <a:r>
              <a:rPr lang="en-US" sz="1400" dirty="0"/>
              <a:t> of money that are supplied and demanded at any given </a:t>
            </a:r>
            <a:r>
              <a:rPr lang="en-US" sz="1400" i="1" dirty="0"/>
              <a:t>moment in time</a:t>
            </a:r>
            <a:r>
              <a:rPr lang="en-US" sz="1400" dirty="0"/>
              <a:t>.</a:t>
            </a:r>
          </a:p>
          <a:p>
            <a:pPr>
              <a:spcAft>
                <a:spcPts val="1200"/>
              </a:spcAft>
            </a:pPr>
            <a:r>
              <a:rPr lang="en-US" sz="1400" dirty="0"/>
              <a:t>For our purposes, we will think of money as currency and checking accounts that are “liquid” - easily spent.  Other financial assets, such as stocks and bonds, are part of our personal wealth, but they are not money.</a:t>
            </a:r>
          </a:p>
          <a:p>
            <a:pPr>
              <a:spcAft>
                <a:spcPts val="1200"/>
              </a:spcAft>
            </a:pPr>
            <a:r>
              <a:rPr lang="en-US" sz="1400" dirty="0"/>
              <a:t>So, at any given moment in time, our </a:t>
            </a:r>
            <a:r>
              <a:rPr lang="en-US" sz="1400" u="sng" dirty="0"/>
              <a:t>demand</a:t>
            </a:r>
            <a:r>
              <a:rPr lang="en-US" sz="1400" dirty="0"/>
              <a:t> for money is the portion of our wealth that we wish to hold in monetary form (currency and checking accounts) </a:t>
            </a:r>
            <a:r>
              <a:rPr lang="en-US" sz="1400" i="1" dirty="0"/>
              <a:t>instead</a:t>
            </a:r>
            <a:r>
              <a:rPr lang="en-US" sz="1400" dirty="0"/>
              <a:t> of holding it in physical assets (houses, cars, clothing, </a:t>
            </a:r>
            <a:r>
              <a:rPr lang="en-US" sz="1400" dirty="0" err="1"/>
              <a:t>etc</a:t>
            </a:r>
            <a:r>
              <a:rPr lang="en-US" sz="1400" dirty="0"/>
              <a:t>) or other financial assets (stocks, bonds, etc.).</a:t>
            </a:r>
          </a:p>
          <a:p>
            <a:pPr>
              <a:spcAft>
                <a:spcPts val="1200"/>
              </a:spcAft>
            </a:pPr>
            <a:r>
              <a:rPr lang="en-US" sz="1400" dirty="0"/>
              <a:t>The supply of money is the total volume off currency and checking accounts that currently exist, which is regulated by the Central Bank (Federal Reserve in the U.S.). So the money market is in equilibrium when </a:t>
            </a:r>
            <a:r>
              <a:rPr lang="en-US" sz="1400" dirty="0" err="1"/>
              <a:t>M</a:t>
            </a:r>
            <a:r>
              <a:rPr lang="en-US" sz="1400" baseline="-25000" dirty="0" err="1"/>
              <a:t>s</a:t>
            </a:r>
            <a:r>
              <a:rPr lang="en-US" sz="1400" dirty="0"/>
              <a:t>=M</a:t>
            </a:r>
            <a:r>
              <a:rPr lang="en-US" sz="1400" baseline="-25000" dirty="0"/>
              <a:t>d</a:t>
            </a:r>
            <a:r>
              <a:rPr lang="en-US" sz="1400" dirty="0"/>
              <a:t>  –  when the amount of money that we are actually holding matches the part of our wealth that we </a:t>
            </a:r>
            <a:r>
              <a:rPr lang="en-US" sz="1400" i="1" dirty="0"/>
              <a:t>wish</a:t>
            </a:r>
            <a:r>
              <a:rPr lang="en-US" sz="1400" dirty="0"/>
              <a:t> to hold in the form of money</a:t>
            </a:r>
          </a:p>
        </p:txBody>
      </p:sp>
      <p:pic>
        <p:nvPicPr>
          <p:cNvPr id="5" name="Picture 4">
            <a:extLst>
              <a:ext uri="{FF2B5EF4-FFF2-40B4-BE49-F238E27FC236}">
                <a16:creationId xmlns:a16="http://schemas.microsoft.com/office/drawing/2014/main" id="{DF66066D-00B7-4346-99DF-096DEEC25D6F}"/>
              </a:ext>
            </a:extLst>
          </p:cNvPr>
          <p:cNvPicPr>
            <a:picLocks noChangeAspect="1"/>
          </p:cNvPicPr>
          <p:nvPr/>
        </p:nvPicPr>
        <p:blipFill>
          <a:blip r:embed="rId3"/>
          <a:stretch>
            <a:fillRect/>
          </a:stretch>
        </p:blipFill>
        <p:spPr>
          <a:xfrm>
            <a:off x="152400" y="209550"/>
            <a:ext cx="2209800" cy="1121103"/>
          </a:xfrm>
          <a:prstGeom prst="rect">
            <a:avLst/>
          </a:prstGeom>
        </p:spPr>
      </p:pic>
    </p:spTree>
    <p:extLst>
      <p:ext uri="{BB962C8B-B14F-4D97-AF65-F5344CB8AC3E}">
        <p14:creationId xmlns:p14="http://schemas.microsoft.com/office/powerpoint/2010/main" val="1449650120"/>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Money Market</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3B2B417-696E-49A3-9762-962747C25E2A}"/>
              </a:ext>
            </a:extLst>
          </p:cNvPr>
          <p:cNvSpPr txBox="1"/>
          <p:nvPr/>
        </p:nvSpPr>
        <p:spPr>
          <a:xfrm>
            <a:off x="228600" y="1200150"/>
            <a:ext cx="8497824" cy="3293209"/>
          </a:xfrm>
          <a:prstGeom prst="rect">
            <a:avLst/>
          </a:prstGeom>
          <a:noFill/>
        </p:spPr>
        <p:txBody>
          <a:bodyPr wrap="square" rtlCol="0">
            <a:spAutoFit/>
          </a:bodyPr>
          <a:lstStyle/>
          <a:p>
            <a:pPr>
              <a:spcAft>
                <a:spcPts val="1200"/>
              </a:spcAft>
            </a:pPr>
            <a:r>
              <a:rPr lang="en-US" sz="1400" dirty="0"/>
              <a:t>                                                 </a:t>
            </a:r>
            <a:r>
              <a:rPr lang="en-US" dirty="0"/>
              <a:t>Suppose we start with equilibrium in the money market: </a:t>
            </a:r>
          </a:p>
          <a:p>
            <a:pPr algn="ctr">
              <a:spcAft>
                <a:spcPts val="1200"/>
              </a:spcAft>
            </a:pPr>
            <a:r>
              <a:rPr lang="en-US" sz="2000" dirty="0" err="1"/>
              <a:t>M</a:t>
            </a:r>
            <a:r>
              <a:rPr lang="en-US" sz="2000" baseline="-25000" dirty="0" err="1"/>
              <a:t>s</a:t>
            </a:r>
            <a:r>
              <a:rPr lang="en-US" sz="2000" dirty="0"/>
              <a:t>=M</a:t>
            </a:r>
            <a:r>
              <a:rPr lang="en-US" sz="2000" baseline="-25000" dirty="0"/>
              <a:t>d</a:t>
            </a:r>
          </a:p>
          <a:p>
            <a:pPr>
              <a:spcAft>
                <a:spcPts val="1200"/>
              </a:spcAft>
            </a:pPr>
            <a:r>
              <a:rPr lang="en-US" dirty="0"/>
              <a:t>But then the Central Bank increases the money supply, which throws the market out of equilibrium.  How will the market restore equilibrium?  There’s no automatic mechanism that would cause the supply to fall again – it’s controlled by the Central Bank – so somehow the demand for money must increase to restore equilibrium.  How does that happen?  Well, the Classical authors had an answer for how it works in the long run, and Keynes had an alternative answer for the short run.</a:t>
            </a:r>
          </a:p>
          <a:p>
            <a:pPr>
              <a:spcAft>
                <a:spcPts val="1200"/>
              </a:spcAft>
            </a:pPr>
            <a:endParaRPr lang="en-US" sz="1400" dirty="0"/>
          </a:p>
        </p:txBody>
      </p:sp>
      <p:pic>
        <p:nvPicPr>
          <p:cNvPr id="5" name="Picture 4">
            <a:extLst>
              <a:ext uri="{FF2B5EF4-FFF2-40B4-BE49-F238E27FC236}">
                <a16:creationId xmlns:a16="http://schemas.microsoft.com/office/drawing/2014/main" id="{DF66066D-00B7-4346-99DF-096DEEC25D6F}"/>
              </a:ext>
            </a:extLst>
          </p:cNvPr>
          <p:cNvPicPr>
            <a:picLocks noChangeAspect="1"/>
          </p:cNvPicPr>
          <p:nvPr/>
        </p:nvPicPr>
        <p:blipFill>
          <a:blip r:embed="rId3"/>
          <a:stretch>
            <a:fillRect/>
          </a:stretch>
        </p:blipFill>
        <p:spPr>
          <a:xfrm>
            <a:off x="152400" y="209550"/>
            <a:ext cx="2209800" cy="1121103"/>
          </a:xfrm>
          <a:prstGeom prst="rect">
            <a:avLst/>
          </a:prstGeom>
        </p:spPr>
      </p:pic>
    </p:spTree>
    <p:extLst>
      <p:ext uri="{BB962C8B-B14F-4D97-AF65-F5344CB8AC3E}">
        <p14:creationId xmlns:p14="http://schemas.microsoft.com/office/powerpoint/2010/main" val="587033822"/>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Equation of Exchange</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2A9D104-9E72-4298-B836-C2E8BCD7DB02}"/>
              </a:ext>
            </a:extLst>
          </p:cNvPr>
          <p:cNvSpPr txBox="1"/>
          <p:nvPr/>
        </p:nvSpPr>
        <p:spPr>
          <a:xfrm>
            <a:off x="381000" y="1352550"/>
            <a:ext cx="8455152" cy="3539430"/>
          </a:xfrm>
          <a:prstGeom prst="rect">
            <a:avLst/>
          </a:prstGeom>
          <a:noFill/>
        </p:spPr>
        <p:txBody>
          <a:bodyPr wrap="square">
            <a:spAutoFit/>
          </a:bodyPr>
          <a:lstStyle/>
          <a:p>
            <a:r>
              <a:rPr lang="en-US" dirty="0"/>
              <a:t>The Classical explanation was based on the “Quantity Theory of Money,” which was based, in turn on the “Equation of Exchange”:</a:t>
            </a:r>
          </a:p>
          <a:p>
            <a:endParaRPr lang="en-US" sz="800" dirty="0"/>
          </a:p>
          <a:p>
            <a:pPr algn="ctr"/>
            <a:r>
              <a:rPr lang="en-US" sz="2400" dirty="0"/>
              <a:t>MV = Py  (or PQ)</a:t>
            </a:r>
          </a:p>
          <a:p>
            <a:r>
              <a:rPr lang="en-US" sz="1800" dirty="0"/>
              <a:t>Where:</a:t>
            </a:r>
          </a:p>
          <a:p>
            <a:r>
              <a:rPr lang="en-US" sz="1800" dirty="0"/>
              <a:t>M =  Money Supply</a:t>
            </a:r>
          </a:p>
          <a:p>
            <a:pPr indent="-457200"/>
            <a:r>
              <a:rPr lang="en-US" sz="1800" dirty="0"/>
              <a:t>V = Velocity of Circulation – the number of times each dollar us used in a year to purchase final goods and services</a:t>
            </a:r>
          </a:p>
          <a:p>
            <a:pPr indent="-457200"/>
            <a:r>
              <a:rPr lang="en-US" sz="1800" dirty="0"/>
              <a:t>P = General Price Level</a:t>
            </a:r>
          </a:p>
          <a:p>
            <a:pPr indent="-457200"/>
            <a:r>
              <a:rPr lang="en-US" sz="1800" dirty="0"/>
              <a:t>y (or Q) =  Real GDP</a:t>
            </a:r>
          </a:p>
          <a:p>
            <a:pPr indent="-457200"/>
            <a:endParaRPr lang="en-US" sz="1200" dirty="0"/>
          </a:p>
          <a:p>
            <a:pPr indent="-457200"/>
            <a:r>
              <a:rPr lang="en-US" sz="1800" dirty="0"/>
              <a:t>This is true by definition, because both sides would equal nominal GDP.</a:t>
            </a:r>
          </a:p>
          <a:p>
            <a:endParaRPr lang="en-US" dirty="0"/>
          </a:p>
        </p:txBody>
      </p:sp>
    </p:spTree>
    <p:extLst>
      <p:ext uri="{BB962C8B-B14F-4D97-AF65-F5344CB8AC3E}">
        <p14:creationId xmlns:p14="http://schemas.microsoft.com/office/powerpoint/2010/main" val="477418936"/>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Classical Quantity Theory of Money</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14DCD51-9C84-43A1-BE7E-BDE9C3FA7A61}"/>
              </a:ext>
            </a:extLst>
          </p:cNvPr>
          <p:cNvSpPr txBox="1"/>
          <p:nvPr/>
        </p:nvSpPr>
        <p:spPr>
          <a:xfrm>
            <a:off x="2209800" y="1209186"/>
            <a:ext cx="4572000" cy="461665"/>
          </a:xfrm>
          <a:prstGeom prst="rect">
            <a:avLst/>
          </a:prstGeom>
          <a:noFill/>
        </p:spPr>
        <p:txBody>
          <a:bodyPr wrap="square">
            <a:spAutoFit/>
          </a:bodyPr>
          <a:lstStyle/>
          <a:p>
            <a:pPr algn="ctr"/>
            <a:r>
              <a:rPr lang="en-US" sz="2400" dirty="0"/>
              <a:t>MV = P</a:t>
            </a:r>
            <a:r>
              <a:rPr lang="en-US" sz="800" dirty="0"/>
              <a:t> </a:t>
            </a:r>
            <a:r>
              <a:rPr lang="en-US" sz="2400" dirty="0"/>
              <a:t>y</a:t>
            </a:r>
          </a:p>
        </p:txBody>
      </p:sp>
      <p:cxnSp>
        <p:nvCxnSpPr>
          <p:cNvPr id="6" name="Straight Connector 5">
            <a:extLst>
              <a:ext uri="{FF2B5EF4-FFF2-40B4-BE49-F238E27FC236}">
                <a16:creationId xmlns:a16="http://schemas.microsoft.com/office/drawing/2014/main" id="{F9972001-3246-4D1A-9C72-0B70BBC32224}"/>
              </a:ext>
            </a:extLst>
          </p:cNvPr>
          <p:cNvCxnSpPr>
            <a:cxnSpLocks/>
          </p:cNvCxnSpPr>
          <p:nvPr/>
        </p:nvCxnSpPr>
        <p:spPr>
          <a:xfrm>
            <a:off x="4194048" y="1272202"/>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EFA945-1CD9-4826-96E7-DE0F6B535DFA}"/>
              </a:ext>
            </a:extLst>
          </p:cNvPr>
          <p:cNvCxnSpPr/>
          <p:nvPr/>
        </p:nvCxnSpPr>
        <p:spPr>
          <a:xfrm>
            <a:off x="4956048" y="1348402"/>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0C83CCA-D234-4D5D-9B39-A7A98488B2C2}"/>
              </a:ext>
            </a:extLst>
          </p:cNvPr>
          <p:cNvSpPr txBox="1"/>
          <p:nvPr/>
        </p:nvSpPr>
        <p:spPr>
          <a:xfrm>
            <a:off x="258672" y="1545708"/>
            <a:ext cx="8686800" cy="1323439"/>
          </a:xfrm>
          <a:prstGeom prst="rect">
            <a:avLst/>
          </a:prstGeom>
          <a:noFill/>
        </p:spPr>
        <p:txBody>
          <a:bodyPr wrap="square">
            <a:spAutoFit/>
          </a:bodyPr>
          <a:lstStyle/>
          <a:p>
            <a:r>
              <a:rPr lang="en-US" sz="1600" dirty="0"/>
              <a:t>Classical authors assumed that Velocity is relatively stable, because it’s determined by the speed of transportation and the efficiency of the banking system.  And they assumed that Real GDP (y) is fixed at the full-employment level in the long run. So they concluded that an increase in the money supply would cause a proportional increase in the price level – “more money chasing the same volume of goods.”</a:t>
            </a:r>
          </a:p>
        </p:txBody>
      </p:sp>
      <p:sp>
        <p:nvSpPr>
          <p:cNvPr id="14" name="TextBox 13">
            <a:extLst>
              <a:ext uri="{FF2B5EF4-FFF2-40B4-BE49-F238E27FC236}">
                <a16:creationId xmlns:a16="http://schemas.microsoft.com/office/drawing/2014/main" id="{B3EE1A3E-FF6F-4475-8062-394023B0A9A6}"/>
              </a:ext>
            </a:extLst>
          </p:cNvPr>
          <p:cNvSpPr txBox="1"/>
          <p:nvPr/>
        </p:nvSpPr>
        <p:spPr>
          <a:xfrm>
            <a:off x="3886200" y="2862110"/>
            <a:ext cx="835485" cy="461665"/>
          </a:xfrm>
          <a:prstGeom prst="rect">
            <a:avLst/>
          </a:prstGeom>
          <a:noFill/>
        </p:spPr>
        <p:txBody>
          <a:bodyPr wrap="none" rtlCol="0">
            <a:spAutoFit/>
          </a:bodyPr>
          <a:lstStyle/>
          <a:p>
            <a:r>
              <a:rPr lang="en-US" sz="2400" dirty="0"/>
              <a:t>M</a:t>
            </a:r>
            <a:r>
              <a:rPr lang="en-US" sz="2400" baseline="-25000" dirty="0"/>
              <a:t>d </a:t>
            </a:r>
            <a:r>
              <a:rPr lang="en-US" sz="2400" dirty="0"/>
              <a:t>=</a:t>
            </a:r>
          </a:p>
        </p:txBody>
      </p:sp>
      <p:sp>
        <p:nvSpPr>
          <p:cNvPr id="15" name="TextBox 14">
            <a:extLst>
              <a:ext uri="{FF2B5EF4-FFF2-40B4-BE49-F238E27FC236}">
                <a16:creationId xmlns:a16="http://schemas.microsoft.com/office/drawing/2014/main" id="{B1820057-B706-4D49-8023-D5812443817B}"/>
              </a:ext>
            </a:extLst>
          </p:cNvPr>
          <p:cNvSpPr txBox="1"/>
          <p:nvPr/>
        </p:nvSpPr>
        <p:spPr>
          <a:xfrm>
            <a:off x="4652648" y="2653975"/>
            <a:ext cx="524503" cy="461665"/>
          </a:xfrm>
          <a:prstGeom prst="rect">
            <a:avLst/>
          </a:prstGeom>
          <a:noFill/>
        </p:spPr>
        <p:txBody>
          <a:bodyPr wrap="none" rtlCol="0">
            <a:spAutoFit/>
          </a:bodyPr>
          <a:lstStyle/>
          <a:p>
            <a:r>
              <a:rPr lang="en-US" sz="2400" u="sng" dirty="0"/>
              <a:t>Py</a:t>
            </a:r>
          </a:p>
        </p:txBody>
      </p:sp>
      <p:sp>
        <p:nvSpPr>
          <p:cNvPr id="16" name="TextBox 15">
            <a:extLst>
              <a:ext uri="{FF2B5EF4-FFF2-40B4-BE49-F238E27FC236}">
                <a16:creationId xmlns:a16="http://schemas.microsoft.com/office/drawing/2014/main" id="{20DE63FD-2C3E-4752-A553-A4658F361A92}"/>
              </a:ext>
            </a:extLst>
          </p:cNvPr>
          <p:cNvSpPr txBox="1"/>
          <p:nvPr/>
        </p:nvSpPr>
        <p:spPr>
          <a:xfrm>
            <a:off x="4745622" y="2995745"/>
            <a:ext cx="389850" cy="461665"/>
          </a:xfrm>
          <a:prstGeom prst="rect">
            <a:avLst/>
          </a:prstGeom>
          <a:noFill/>
        </p:spPr>
        <p:txBody>
          <a:bodyPr wrap="none" rtlCol="0">
            <a:spAutoFit/>
          </a:bodyPr>
          <a:lstStyle/>
          <a:p>
            <a:r>
              <a:rPr lang="en-US" sz="2400" dirty="0"/>
              <a:t>V</a:t>
            </a:r>
          </a:p>
        </p:txBody>
      </p:sp>
      <p:sp>
        <p:nvSpPr>
          <p:cNvPr id="17" name="TextBox 16">
            <a:extLst>
              <a:ext uri="{FF2B5EF4-FFF2-40B4-BE49-F238E27FC236}">
                <a16:creationId xmlns:a16="http://schemas.microsoft.com/office/drawing/2014/main" id="{C3D0A9C4-6B04-4A5D-A8D9-941BA81F21F4}"/>
              </a:ext>
            </a:extLst>
          </p:cNvPr>
          <p:cNvSpPr txBox="1"/>
          <p:nvPr/>
        </p:nvSpPr>
        <p:spPr>
          <a:xfrm>
            <a:off x="342900" y="3398686"/>
            <a:ext cx="8305800" cy="1323439"/>
          </a:xfrm>
          <a:prstGeom prst="rect">
            <a:avLst/>
          </a:prstGeom>
          <a:noFill/>
        </p:spPr>
        <p:txBody>
          <a:bodyPr wrap="square" rtlCol="0">
            <a:spAutoFit/>
          </a:bodyPr>
          <a:lstStyle/>
          <a:p>
            <a:r>
              <a:rPr lang="en-US" sz="1600" dirty="0"/>
              <a:t>Or, looking at it from the other direction, the demand for money (the amount needed to carry out transactions) is determined by the nominal value of transactions (Py), adjusted by the velocity of circulation.  So, in the classical theory, a sustained increase in the money supply leads to an increase in the price level, and the higher prices lead to an increase in the demand for money, drawing the money market back into equilibrium.</a:t>
            </a:r>
          </a:p>
        </p:txBody>
      </p:sp>
    </p:spTree>
    <p:extLst>
      <p:ext uri="{BB962C8B-B14F-4D97-AF65-F5344CB8AC3E}">
        <p14:creationId xmlns:p14="http://schemas.microsoft.com/office/powerpoint/2010/main" val="1958601426"/>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Keynesian Short-Run Monetary Theory</a:t>
            </a:r>
          </a:p>
        </p:txBody>
      </p:sp>
      <p:cxnSp>
        <p:nvCxnSpPr>
          <p:cNvPr id="9" name="Straight Connector 8">
            <a:extLst>
              <a:ext uri="{FF2B5EF4-FFF2-40B4-BE49-F238E27FC236}">
                <a16:creationId xmlns:a16="http://schemas.microsoft.com/office/drawing/2014/main" id="{4FDD02C8-002E-40C7-83AC-E9976BB10249}"/>
              </a:ext>
            </a:extLst>
          </p:cNvPr>
          <p:cNvCxnSpPr>
            <a:cxnSpLocks/>
          </p:cNvCxnSpPr>
          <p:nvPr/>
        </p:nvCxnSpPr>
        <p:spPr>
          <a:xfrm>
            <a:off x="1066800" y="3028950"/>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5B2D01-C110-490E-BBAA-D649952A6BB1}"/>
              </a:ext>
            </a:extLst>
          </p:cNvPr>
          <p:cNvSpPr txBox="1"/>
          <p:nvPr/>
        </p:nvSpPr>
        <p:spPr>
          <a:xfrm>
            <a:off x="266700" y="2131753"/>
            <a:ext cx="8458200" cy="2031325"/>
          </a:xfrm>
          <a:prstGeom prst="rect">
            <a:avLst/>
          </a:prstGeom>
          <a:noFill/>
        </p:spPr>
        <p:txBody>
          <a:bodyPr wrap="square" rtlCol="0">
            <a:spAutoFit/>
          </a:bodyPr>
          <a:lstStyle/>
          <a:p>
            <a:r>
              <a:rPr lang="en-US" dirty="0"/>
              <a:t>Keynes agreed that an increase in the money supply would lead to higher prices in the long term if the economy was already fully employed.  However, in the 1930s, he suggested that prices would NOT rise, because it would NOT be “more money casing the same number of goods,” but instead, if the money growth stimulated the economy, it would be “more money chasing more goods” – so the demand for money may rise through an increase in y instead of P.</a:t>
            </a:r>
          </a:p>
          <a:p>
            <a:endParaRPr lang="en-US" dirty="0"/>
          </a:p>
        </p:txBody>
      </p:sp>
      <p:sp>
        <p:nvSpPr>
          <p:cNvPr id="5" name="TextBox 4">
            <a:extLst>
              <a:ext uri="{FF2B5EF4-FFF2-40B4-BE49-F238E27FC236}">
                <a16:creationId xmlns:a16="http://schemas.microsoft.com/office/drawing/2014/main" id="{E4BCB421-83C0-4FAD-8E85-A6E1E47167B0}"/>
              </a:ext>
            </a:extLst>
          </p:cNvPr>
          <p:cNvSpPr txBox="1"/>
          <p:nvPr/>
        </p:nvSpPr>
        <p:spPr>
          <a:xfrm>
            <a:off x="2022348" y="1572908"/>
            <a:ext cx="4572000" cy="461665"/>
          </a:xfrm>
          <a:prstGeom prst="rect">
            <a:avLst/>
          </a:prstGeom>
          <a:noFill/>
        </p:spPr>
        <p:txBody>
          <a:bodyPr wrap="square">
            <a:spAutoFit/>
          </a:bodyPr>
          <a:lstStyle/>
          <a:p>
            <a:pPr algn="ctr"/>
            <a:r>
              <a:rPr lang="en-US" sz="2400" dirty="0"/>
              <a:t>MV = P</a:t>
            </a:r>
            <a:r>
              <a:rPr lang="en-US" sz="800" dirty="0"/>
              <a:t> </a:t>
            </a:r>
            <a:r>
              <a:rPr lang="en-US" sz="2400" dirty="0"/>
              <a:t>y</a:t>
            </a:r>
          </a:p>
        </p:txBody>
      </p:sp>
      <p:cxnSp>
        <p:nvCxnSpPr>
          <p:cNvPr id="6" name="Straight Connector 5">
            <a:extLst>
              <a:ext uri="{FF2B5EF4-FFF2-40B4-BE49-F238E27FC236}">
                <a16:creationId xmlns:a16="http://schemas.microsoft.com/office/drawing/2014/main" id="{0AEAB136-BE71-4743-99BA-9B6792798B1B}"/>
              </a:ext>
            </a:extLst>
          </p:cNvPr>
          <p:cNvCxnSpPr>
            <a:cxnSpLocks/>
          </p:cNvCxnSpPr>
          <p:nvPr/>
        </p:nvCxnSpPr>
        <p:spPr>
          <a:xfrm>
            <a:off x="3962400" y="165735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83990A1-8F77-43E5-8C44-751EA7FCCFA7}"/>
              </a:ext>
            </a:extLst>
          </p:cNvPr>
          <p:cNvCxnSpPr/>
          <p:nvPr/>
        </p:nvCxnSpPr>
        <p:spPr>
          <a:xfrm>
            <a:off x="4568952" y="165735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2D467F4-9D8F-4A6A-A1A4-CFD7758718C6}"/>
              </a:ext>
            </a:extLst>
          </p:cNvPr>
          <p:cNvCxnSpPr/>
          <p:nvPr/>
        </p:nvCxnSpPr>
        <p:spPr>
          <a:xfrm flipV="1">
            <a:off x="3886200" y="1428750"/>
            <a:ext cx="0" cy="228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CB9049B-26ED-4C4B-A078-0B81955F4CA5}"/>
              </a:ext>
            </a:extLst>
          </p:cNvPr>
          <p:cNvCxnSpPr/>
          <p:nvPr/>
        </p:nvCxnSpPr>
        <p:spPr>
          <a:xfrm flipV="1">
            <a:off x="4800600" y="1428750"/>
            <a:ext cx="0" cy="228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0979"/>
      </p:ext>
    </p:extLst>
  </p:cSld>
  <p:clrMapOvr>
    <a:masterClrMapping/>
  </p:clrMapOvr>
  <mc:AlternateContent xmlns:mc="http://schemas.openxmlformats.org/markup-compatibility/2006" xmlns:p14="http://schemas.microsoft.com/office/powerpoint/2010/main">
    <mc:Choice Requires="p14">
      <p:transition spd="slow" p14:dur="2000" advTm="289570"/>
    </mc:Choice>
    <mc:Fallback xmlns="">
      <p:transition spd="slow" advTm="289570"/>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3316</TotalTime>
  <Words>2983</Words>
  <Application>Microsoft Office PowerPoint</Application>
  <PresentationFormat>On-screen Show (16:9)</PresentationFormat>
  <Paragraphs>162</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Georgia</vt:lpstr>
      <vt:lpstr>Wingdings</vt:lpstr>
      <vt:lpstr>Wingdings 2</vt:lpstr>
      <vt:lpstr>Civic</vt:lpstr>
      <vt:lpstr>PowerPoint Presentation</vt:lpstr>
      <vt:lpstr>Recapping from Lecture 1</vt:lpstr>
      <vt:lpstr>Classical Economics: Dominant Labor Market</vt:lpstr>
      <vt:lpstr>Keynesian Economics: Dominant Poduct Market</vt:lpstr>
      <vt:lpstr>The Money Market</vt:lpstr>
      <vt:lpstr>The Money Market</vt:lpstr>
      <vt:lpstr>The Equation of Exchange</vt:lpstr>
      <vt:lpstr>Classical Quantity Theory of Money</vt:lpstr>
      <vt:lpstr>Keynesian Short-Run Monetary Theory</vt:lpstr>
      <vt:lpstr>Keynesian Short-Run Monetary Theory</vt:lpstr>
      <vt:lpstr>Putting the Classical and Keynesian Theories Together</vt:lpstr>
      <vt:lpstr>Recapping Again</vt:lpstr>
      <vt:lpstr>Chapter 24. Concluding Notes on the Social Philosophy towards which the General Theory might Lead</vt:lpstr>
      <vt:lpstr>Chapter 24. Concluding Notes on the Social Philosophy towards which the General Theory might Lead</vt:lpstr>
      <vt:lpstr>Chapter 24. Concluding Notes on the Social Philosophy towards which the General Theory might Lead</vt:lpstr>
      <vt:lpstr>Chapter 24. Concluding Notes on the Social Philosophy towards which the General Theory might Lead</vt:lpstr>
      <vt:lpstr>Chapter 24. Concluding Notes on the Social Philosophy towards which the General Theory might Lead</vt:lpstr>
      <vt:lpstr>Chapter 24. Concluding Notes on the Social Philosophy towards which the General Theory might Lead</vt:lpstr>
      <vt:lpstr>Chapter 24. Concluding Notes on the Social Philosophy towards which the General Theory might Lead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Karl Marx</dc:title>
  <dc:creator>Steve</dc:creator>
  <cp:lastModifiedBy>Steve Gardner</cp:lastModifiedBy>
  <cp:revision>154</cp:revision>
  <dcterms:created xsi:type="dcterms:W3CDTF">2019-10-16T18:54:22Z</dcterms:created>
  <dcterms:modified xsi:type="dcterms:W3CDTF">2020-11-24T05:28:19Z</dcterms:modified>
</cp:coreProperties>
</file>