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sldIdLst>
    <p:sldId id="256" r:id="rId2"/>
    <p:sldId id="794" r:id="rId3"/>
    <p:sldId id="795" r:id="rId4"/>
    <p:sldId id="650" r:id="rId5"/>
    <p:sldId id="651" r:id="rId6"/>
    <p:sldId id="652" r:id="rId7"/>
    <p:sldId id="653" r:id="rId8"/>
    <p:sldId id="654" r:id="rId9"/>
    <p:sldId id="655" r:id="rId10"/>
    <p:sldId id="656" r:id="rId11"/>
    <p:sldId id="657" r:id="rId12"/>
    <p:sldId id="501" r:id="rId13"/>
    <p:sldId id="257" r:id="rId14"/>
    <p:sldId id="258" r:id="rId15"/>
    <p:sldId id="259" r:id="rId16"/>
    <p:sldId id="260" r:id="rId17"/>
    <p:sldId id="261" r:id="rId18"/>
    <p:sldId id="262" r:id="rId19"/>
    <p:sldId id="263" r:id="rId20"/>
    <p:sldId id="264" r:id="rId21"/>
    <p:sldId id="265" r:id="rId22"/>
    <p:sldId id="798" r:id="rId23"/>
    <p:sldId id="792" r:id="rId24"/>
    <p:sldId id="715" r:id="rId25"/>
    <p:sldId id="716" r:id="rId26"/>
    <p:sldId id="717" r:id="rId27"/>
    <p:sldId id="540" r:id="rId28"/>
    <p:sldId id="611" r:id="rId29"/>
    <p:sldId id="635" r:id="rId30"/>
    <p:sldId id="612" r:id="rId31"/>
    <p:sldId id="613" r:id="rId32"/>
    <p:sldId id="614" r:id="rId33"/>
    <p:sldId id="615" r:id="rId34"/>
    <p:sldId id="616" r:id="rId35"/>
    <p:sldId id="658" r:id="rId36"/>
    <p:sldId id="659" r:id="rId37"/>
    <p:sldId id="660" r:id="rId38"/>
    <p:sldId id="661" r:id="rId39"/>
    <p:sldId id="662" r:id="rId40"/>
    <p:sldId id="663" r:id="rId41"/>
    <p:sldId id="736" r:id="rId42"/>
    <p:sldId id="737" r:id="rId43"/>
    <p:sldId id="738" r:id="rId44"/>
    <p:sldId id="739" r:id="rId45"/>
    <p:sldId id="740" r:id="rId46"/>
    <p:sldId id="741" r:id="rId47"/>
    <p:sldId id="670" r:id="rId48"/>
    <p:sldId id="671" r:id="rId49"/>
    <p:sldId id="672" r:id="rId50"/>
    <p:sldId id="673" r:id="rId51"/>
    <p:sldId id="674" r:id="rId52"/>
    <p:sldId id="675" r:id="rId53"/>
    <p:sldId id="676" r:id="rId54"/>
    <p:sldId id="677" r:id="rId55"/>
    <p:sldId id="678" r:id="rId56"/>
    <p:sldId id="679" r:id="rId57"/>
    <p:sldId id="680" r:id="rId58"/>
    <p:sldId id="681" r:id="rId59"/>
    <p:sldId id="682" r:id="rId60"/>
    <p:sldId id="683" r:id="rId61"/>
    <p:sldId id="684" r:id="rId62"/>
    <p:sldId id="685" r:id="rId63"/>
    <p:sldId id="686" r:id="rId64"/>
    <p:sldId id="687" r:id="rId65"/>
    <p:sldId id="688" r:id="rId66"/>
    <p:sldId id="583" r:id="rId67"/>
    <p:sldId id="584" r:id="rId68"/>
    <p:sldId id="585" r:id="rId69"/>
    <p:sldId id="586" r:id="rId70"/>
    <p:sldId id="587" r:id="rId71"/>
    <p:sldId id="541" r:id="rId72"/>
    <p:sldId id="283" r:id="rId73"/>
    <p:sldId id="284" r:id="rId74"/>
    <p:sldId id="285" r:id="rId75"/>
    <p:sldId id="286" r:id="rId76"/>
    <p:sldId id="287" r:id="rId77"/>
    <p:sldId id="618" r:id="rId78"/>
    <p:sldId id="619" r:id="rId79"/>
    <p:sldId id="542" r:id="rId80"/>
    <p:sldId id="290" r:id="rId81"/>
    <p:sldId id="291" r:id="rId82"/>
    <p:sldId id="292" r:id="rId83"/>
    <p:sldId id="800" r:id="rId84"/>
    <p:sldId id="543" r:id="rId85"/>
    <p:sldId id="296" r:id="rId86"/>
    <p:sldId id="297" r:id="rId87"/>
    <p:sldId id="298" r:id="rId88"/>
    <p:sldId id="689" r:id="rId89"/>
    <p:sldId id="690" r:id="rId90"/>
    <p:sldId id="691" r:id="rId91"/>
    <p:sldId id="692" r:id="rId92"/>
    <p:sldId id="693" r:id="rId93"/>
    <p:sldId id="694" r:id="rId94"/>
    <p:sldId id="695" r:id="rId95"/>
    <p:sldId id="544" r:id="rId96"/>
    <p:sldId id="299" r:id="rId97"/>
    <p:sldId id="300" r:id="rId98"/>
    <p:sldId id="301" r:id="rId99"/>
    <p:sldId id="302" r:id="rId100"/>
    <p:sldId id="303" r:id="rId101"/>
    <p:sldId id="304" r:id="rId102"/>
    <p:sldId id="305" r:id="rId103"/>
    <p:sldId id="545" r:id="rId104"/>
    <p:sldId id="306" r:id="rId105"/>
    <p:sldId id="307" r:id="rId106"/>
    <p:sldId id="308" r:id="rId107"/>
    <p:sldId id="548" r:id="rId108"/>
    <p:sldId id="309" r:id="rId109"/>
    <p:sldId id="310" r:id="rId110"/>
    <p:sldId id="311" r:id="rId111"/>
    <p:sldId id="312" r:id="rId112"/>
    <p:sldId id="313" r:id="rId113"/>
    <p:sldId id="696" r:id="rId114"/>
    <p:sldId id="697" r:id="rId115"/>
    <p:sldId id="698" r:id="rId116"/>
    <p:sldId id="699" r:id="rId117"/>
    <p:sldId id="700" r:id="rId118"/>
    <p:sldId id="701" r:id="rId119"/>
    <p:sldId id="702" r:id="rId120"/>
    <p:sldId id="703" r:id="rId121"/>
    <p:sldId id="704" r:id="rId122"/>
    <p:sldId id="705" r:id="rId123"/>
    <p:sldId id="706" r:id="rId124"/>
    <p:sldId id="546" r:id="rId125"/>
    <p:sldId id="314" r:id="rId126"/>
    <p:sldId id="315" r:id="rId127"/>
    <p:sldId id="316" r:id="rId128"/>
    <p:sldId id="317" r:id="rId129"/>
    <p:sldId id="318" r:id="rId130"/>
    <p:sldId id="319" r:id="rId131"/>
    <p:sldId id="320" r:id="rId132"/>
    <p:sldId id="321" r:id="rId133"/>
    <p:sldId id="549" r:id="rId134"/>
    <p:sldId id="322" r:id="rId135"/>
    <p:sldId id="323" r:id="rId136"/>
    <p:sldId id="324" r:id="rId137"/>
    <p:sldId id="325" r:id="rId138"/>
    <p:sldId id="326" r:id="rId139"/>
    <p:sldId id="327" r:id="rId140"/>
    <p:sldId id="550" r:id="rId141"/>
    <p:sldId id="328" r:id="rId142"/>
    <p:sldId id="329" r:id="rId143"/>
    <p:sldId id="330" r:id="rId144"/>
    <p:sldId id="331" r:id="rId145"/>
    <p:sldId id="777" r:id="rId146"/>
    <p:sldId id="793" r:id="rId147"/>
    <p:sldId id="778" r:id="rId148"/>
    <p:sldId id="779" r:id="rId149"/>
    <p:sldId id="780" r:id="rId150"/>
    <p:sldId id="781" r:id="rId151"/>
    <p:sldId id="551" r:id="rId152"/>
    <p:sldId id="332" r:id="rId153"/>
    <p:sldId id="333" r:id="rId154"/>
    <p:sldId id="334" r:id="rId155"/>
    <p:sldId id="536" r:id="rId156"/>
    <p:sldId id="553" r:id="rId157"/>
    <p:sldId id="339" r:id="rId158"/>
    <p:sldId id="340" r:id="rId159"/>
    <p:sldId id="341" r:id="rId160"/>
    <p:sldId id="342" r:id="rId161"/>
    <p:sldId id="343" r:id="rId162"/>
    <p:sldId id="344" r:id="rId163"/>
    <p:sldId id="345" r:id="rId164"/>
    <p:sldId id="727" r:id="rId165"/>
    <p:sldId id="728" r:id="rId166"/>
    <p:sldId id="729" r:id="rId167"/>
    <p:sldId id="649" r:id="rId168"/>
    <p:sldId id="346" r:id="rId169"/>
    <p:sldId id="347" r:id="rId170"/>
    <p:sldId id="348" r:id="rId171"/>
    <p:sldId id="730" r:id="rId172"/>
    <p:sldId id="731" r:id="rId173"/>
    <p:sldId id="732" r:id="rId174"/>
    <p:sldId id="733" r:id="rId175"/>
    <p:sldId id="734" r:id="rId176"/>
    <p:sldId id="735" r:id="rId177"/>
    <p:sldId id="554" r:id="rId178"/>
    <p:sldId id="349" r:id="rId179"/>
    <p:sldId id="350" r:id="rId180"/>
    <p:sldId id="351" r:id="rId181"/>
    <p:sldId id="352" r:id="rId182"/>
    <p:sldId id="353" r:id="rId183"/>
    <p:sldId id="354" r:id="rId184"/>
    <p:sldId id="355" r:id="rId185"/>
    <p:sldId id="356" r:id="rId186"/>
    <p:sldId id="357" r:id="rId187"/>
    <p:sldId id="358" r:id="rId188"/>
    <p:sldId id="359" r:id="rId189"/>
    <p:sldId id="360" r:id="rId190"/>
    <p:sldId id="664" r:id="rId191"/>
    <p:sldId id="665" r:id="rId192"/>
    <p:sldId id="666" r:id="rId193"/>
    <p:sldId id="667" r:id="rId194"/>
    <p:sldId id="668" r:id="rId195"/>
    <p:sldId id="669" r:id="rId196"/>
    <p:sldId id="598" r:id="rId197"/>
    <p:sldId id="599" r:id="rId198"/>
    <p:sldId id="600" r:id="rId199"/>
    <p:sldId id="636" r:id="rId200"/>
    <p:sldId id="647" r:id="rId201"/>
    <p:sldId id="638" r:id="rId202"/>
    <p:sldId id="648" r:id="rId203"/>
    <p:sldId id="640" r:id="rId204"/>
    <p:sldId id="644" r:id="rId205"/>
    <p:sldId id="645" r:id="rId206"/>
    <p:sldId id="639" r:id="rId207"/>
    <p:sldId id="642" r:id="rId208"/>
    <p:sldId id="641" r:id="rId209"/>
    <p:sldId id="643" r:id="rId210"/>
    <p:sldId id="646" r:id="rId211"/>
    <p:sldId id="637" r:id="rId212"/>
    <p:sldId id="755" r:id="rId213"/>
    <p:sldId id="756" r:id="rId214"/>
    <p:sldId id="757" r:id="rId215"/>
    <p:sldId id="758" r:id="rId216"/>
    <p:sldId id="759" r:id="rId217"/>
    <p:sldId id="593" r:id="rId218"/>
    <p:sldId id="594" r:id="rId219"/>
    <p:sldId id="595" r:id="rId220"/>
    <p:sldId id="596" r:id="rId221"/>
    <p:sldId id="799" r:id="rId222"/>
    <p:sldId id="597" r:id="rId223"/>
    <p:sldId id="634" r:id="rId224"/>
    <p:sldId id="624" r:id="rId225"/>
    <p:sldId id="625" r:id="rId226"/>
    <p:sldId id="626" r:id="rId227"/>
    <p:sldId id="627" r:id="rId228"/>
    <p:sldId id="628" r:id="rId229"/>
    <p:sldId id="629" r:id="rId230"/>
    <p:sldId id="630" r:id="rId231"/>
    <p:sldId id="631" r:id="rId232"/>
    <p:sldId id="632" r:id="rId233"/>
    <p:sldId id="633" r:id="rId234"/>
    <p:sldId id="566" r:id="rId235"/>
    <p:sldId id="446" r:id="rId236"/>
    <p:sldId id="447" r:id="rId237"/>
    <p:sldId id="448" r:id="rId238"/>
    <p:sldId id="567" r:id="rId239"/>
    <p:sldId id="489" r:id="rId240"/>
    <p:sldId id="490" r:id="rId241"/>
    <p:sldId id="491" r:id="rId242"/>
    <p:sldId id="492" r:id="rId243"/>
    <p:sldId id="493" r:id="rId244"/>
    <p:sldId id="623" r:id="rId245"/>
    <p:sldId id="495" r:id="rId246"/>
    <p:sldId id="707" r:id="rId247"/>
    <p:sldId id="708" r:id="rId248"/>
    <p:sldId id="709" r:id="rId249"/>
    <p:sldId id="710" r:id="rId250"/>
    <p:sldId id="711" r:id="rId251"/>
    <p:sldId id="796" r:id="rId252"/>
    <p:sldId id="712" r:id="rId253"/>
    <p:sldId id="713" r:id="rId254"/>
    <p:sldId id="714" r:id="rId255"/>
    <p:sldId id="760" r:id="rId256"/>
    <p:sldId id="761" r:id="rId257"/>
    <p:sldId id="762" r:id="rId258"/>
    <p:sldId id="763" r:id="rId259"/>
    <p:sldId id="569" r:id="rId260"/>
    <p:sldId id="449" r:id="rId261"/>
    <p:sldId id="450" r:id="rId262"/>
    <p:sldId id="451" r:id="rId263"/>
    <p:sldId id="620" r:id="rId264"/>
    <p:sldId id="621" r:id="rId265"/>
    <p:sldId id="622" r:id="rId266"/>
    <p:sldId id="764" r:id="rId267"/>
    <p:sldId id="774" r:id="rId268"/>
    <p:sldId id="770" r:id="rId269"/>
    <p:sldId id="771" r:id="rId270"/>
    <p:sldId id="772" r:id="rId271"/>
    <p:sldId id="773" r:id="rId272"/>
    <p:sldId id="775" r:id="rId273"/>
    <p:sldId id="776" r:id="rId274"/>
    <p:sldId id="797" r:id="rId275"/>
    <p:sldId id="574" r:id="rId276"/>
    <p:sldId id="471" r:id="rId277"/>
    <p:sldId id="472" r:id="rId278"/>
    <p:sldId id="473" r:id="rId279"/>
    <p:sldId id="474" r:id="rId280"/>
    <p:sldId id="573" r:id="rId281"/>
    <p:sldId id="475" r:id="rId282"/>
    <p:sldId id="476" r:id="rId283"/>
    <p:sldId id="477" r:id="rId284"/>
    <p:sldId id="478" r:id="rId285"/>
    <p:sldId id="479" r:id="rId286"/>
    <p:sldId id="480" r:id="rId287"/>
    <p:sldId id="481" r:id="rId288"/>
    <p:sldId id="482" r:id="rId289"/>
    <p:sldId id="575" r:id="rId290"/>
    <p:sldId id="483" r:id="rId291"/>
    <p:sldId id="484" r:id="rId292"/>
    <p:sldId id="485" r:id="rId293"/>
    <p:sldId id="486" r:id="rId294"/>
    <p:sldId id="487" r:id="rId295"/>
    <p:sldId id="488" r:id="rId296"/>
    <p:sldId id="718" r:id="rId297"/>
    <p:sldId id="719" r:id="rId298"/>
    <p:sldId id="720" r:id="rId299"/>
    <p:sldId id="721" r:id="rId300"/>
    <p:sldId id="722" r:id="rId301"/>
    <p:sldId id="723" r:id="rId302"/>
    <p:sldId id="724" r:id="rId303"/>
    <p:sldId id="725" r:id="rId304"/>
    <p:sldId id="726" r:id="rId3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FF9900"/>
    <a:srgbClr val="0000FF"/>
    <a:srgbClr val="008000"/>
    <a:srgbClr val="FFFFFF"/>
    <a:srgbClr val="006666"/>
    <a:srgbClr val="003366"/>
    <a:srgbClr val="6633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707" autoAdjust="0"/>
  </p:normalViewPr>
  <p:slideViewPr>
    <p:cSldViewPr snapToGrid="0">
      <p:cViewPr>
        <p:scale>
          <a:sx n="30" d="100"/>
          <a:sy n="30" d="100"/>
        </p:scale>
        <p:origin x="3354" y="1842"/>
      </p:cViewPr>
      <p:guideLst>
        <p:guide orient="horz" pos="2160"/>
        <p:guide pos="3840"/>
      </p:guideLst>
    </p:cSldViewPr>
  </p:slideViewPr>
  <p:outlineViewPr>
    <p:cViewPr>
      <p:scale>
        <a:sx n="33" d="100"/>
        <a:sy n="33" d="100"/>
      </p:scale>
      <p:origin x="0" y="-216252"/>
    </p:cViewPr>
  </p:outlineViewPr>
  <p:notesTextViewPr>
    <p:cViewPr>
      <p:scale>
        <a:sx n="1" d="1"/>
        <a:sy n="1" d="1"/>
      </p:scale>
      <p:origin x="0" y="0"/>
    </p:cViewPr>
  </p:notesTextViewPr>
  <p:sorterViewPr>
    <p:cViewPr varScale="1">
      <p:scale>
        <a:sx n="1" d="1"/>
        <a:sy n="1" d="1"/>
      </p:scale>
      <p:origin x="0" y="-120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6548E-A1EE-4017-BE68-D4A587CF579F}" type="datetimeFigureOut">
              <a:rPr lang="en-US" smtClean="0"/>
              <a:t>1/17/2017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EE9EB-C334-490C-8363-7A6AA5E2F0BD}" type="slidenum">
              <a:rPr lang="en-US" smtClean="0"/>
              <a:t>‹#›</a:t>
            </a:fld>
            <a:endParaRPr lang="en-US"/>
          </a:p>
        </p:txBody>
      </p:sp>
    </p:spTree>
    <p:extLst>
      <p:ext uri="{BB962C8B-B14F-4D97-AF65-F5344CB8AC3E}">
        <p14:creationId xmlns:p14="http://schemas.microsoft.com/office/powerpoint/2010/main" val="322421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E9166-3804-41AE-BC76-DAFCEF8D7BB4}" type="slidenum">
              <a:rPr lang="en-US" smtClean="0"/>
              <a:t>101</a:t>
            </a:fld>
            <a:endParaRPr lang="en-US"/>
          </a:p>
        </p:txBody>
      </p:sp>
    </p:spTree>
    <p:extLst>
      <p:ext uri="{BB962C8B-B14F-4D97-AF65-F5344CB8AC3E}">
        <p14:creationId xmlns:p14="http://schemas.microsoft.com/office/powerpoint/2010/main" val="128703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59A66-8763-4D0D-BC26-C6F0FB44D037}" type="slidenum">
              <a:rPr lang="en-US" smtClean="0"/>
              <a:t>181</a:t>
            </a:fld>
            <a:endParaRPr lang="en-US"/>
          </a:p>
        </p:txBody>
      </p:sp>
    </p:spTree>
    <p:extLst>
      <p:ext uri="{BB962C8B-B14F-4D97-AF65-F5344CB8AC3E}">
        <p14:creationId xmlns:p14="http://schemas.microsoft.com/office/powerpoint/2010/main" val="133064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8277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697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100312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06921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680DCF-CA21-4AF7-B58F-38634FAD4757}"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82291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680DCF-CA21-4AF7-B58F-38634FAD4757}"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56916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680DCF-CA21-4AF7-B58F-38634FAD4757}"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98985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680DCF-CA21-4AF7-B58F-38634FAD4757}"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94332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80DCF-CA21-4AF7-B58F-38634FAD4757}"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25286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80DCF-CA21-4AF7-B58F-38634FAD4757}"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26334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80DCF-CA21-4AF7-B58F-38634FAD4757}"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00890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80DCF-CA21-4AF7-B58F-38634FAD4757}" type="datetimeFigureOut">
              <a:rPr lang="en-US" smtClean="0"/>
              <a:t>1/17/2017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CE9C-54F6-4DA9-AEBF-F435DB0BD69B}" type="slidenum">
              <a:rPr lang="en-US" smtClean="0"/>
              <a:t>‹#›</a:t>
            </a:fld>
            <a:endParaRPr lang="en-US"/>
          </a:p>
        </p:txBody>
      </p:sp>
    </p:spTree>
    <p:extLst>
      <p:ext uri="{BB962C8B-B14F-4D97-AF65-F5344CB8AC3E}">
        <p14:creationId xmlns:p14="http://schemas.microsoft.com/office/powerpoint/2010/main" val="2364585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Org%20politics.docx" TargetMode="Externa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eg"/><Relationship Id="rId1" Type="http://schemas.openxmlformats.org/officeDocument/2006/relationships/slideLayout" Target="../slideLayouts/slideLayout6.xml"/><Relationship Id="rId4" Type="http://schemas.openxmlformats.org/officeDocument/2006/relationships/image" Target="../media/image139.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gif"/><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Virtual%20Teams/Virtual%20Teamwork.doc" TargetMode="Externa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g"/><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29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36884"/>
            <a:ext cx="12192000" cy="6521116"/>
          </a:xfrm>
        </p:spPr>
        <p:txBody>
          <a:bodyPr>
            <a:normAutofit/>
          </a:bodyPr>
          <a:lstStyle/>
          <a:p>
            <a:r>
              <a:rPr lang="en-US" sz="6000" b="1" dirty="0" smtClean="0">
                <a:latin typeface="Showcard Gothic" panose="04020904020102020604" pitchFamily="82" charset="0"/>
              </a:rPr>
              <a:t>SURVIVING &amp; THRIVING IN ORGANIZATIONS</a:t>
            </a:r>
            <a:endParaRPr lang="en-US" sz="6000" b="1" dirty="0">
              <a:latin typeface="Showcard Gothic" panose="04020904020102020604" pitchFamily="8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021" y="2266435"/>
            <a:ext cx="6841958" cy="4115438"/>
          </a:xfrm>
          <a:prstGeom prst="rect">
            <a:avLst/>
          </a:prstGeom>
        </p:spPr>
      </p:pic>
    </p:spTree>
    <p:extLst>
      <p:ext uri="{BB962C8B-B14F-4D97-AF65-F5344CB8AC3E}">
        <p14:creationId xmlns:p14="http://schemas.microsoft.com/office/powerpoint/2010/main" val="3218749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rtlCol="0">
            <a:normAutofit/>
          </a:bodyPr>
          <a:lstStyle/>
          <a:p>
            <a:pPr>
              <a:buFont typeface="Wingdings" panose="05000000000000000000" pitchFamily="2" charset="2"/>
              <a:buChar char="q"/>
              <a:defRPr/>
            </a:pPr>
            <a:r>
              <a:rPr lang="en-US" sz="4400" b="1" dirty="0">
                <a:solidFill>
                  <a:srgbClr val="009900"/>
                </a:solidFill>
                <a:latin typeface="Tahoma" pitchFamily="34" charset="0"/>
                <a:cs typeface="Tahoma" pitchFamily="34" charset="0"/>
              </a:rPr>
              <a:t>L</a:t>
            </a:r>
            <a:r>
              <a:rPr lang="en-US" sz="4400" b="1" dirty="0" smtClean="0">
                <a:solidFill>
                  <a:srgbClr val="009900"/>
                </a:solidFill>
                <a:latin typeface="Tahoma" pitchFamily="34" charset="0"/>
                <a:cs typeface="Tahoma" pitchFamily="34" charset="0"/>
              </a:rPr>
              <a:t>ink </a:t>
            </a:r>
            <a:r>
              <a:rPr lang="en-US" sz="4400" b="1" dirty="0" err="1">
                <a:solidFill>
                  <a:srgbClr val="009900"/>
                </a:solidFill>
                <a:latin typeface="Tahoma" pitchFamily="34" charset="0"/>
                <a:cs typeface="Tahoma" pitchFamily="34" charset="0"/>
              </a:rPr>
              <a:t>IVEs</a:t>
            </a:r>
            <a:r>
              <a:rPr lang="en-US" sz="4400" b="1" dirty="0">
                <a:solidFill>
                  <a:srgbClr val="009900"/>
                </a:solidFill>
                <a:latin typeface="Tahoma" pitchFamily="34" charset="0"/>
                <a:cs typeface="Tahoma" pitchFamily="34" charset="0"/>
              </a:rPr>
              <a:t> to </a:t>
            </a:r>
            <a:r>
              <a:rPr lang="en-US" sz="4400" b="1" dirty="0" smtClean="0">
                <a:solidFill>
                  <a:srgbClr val="009900"/>
                </a:solidFill>
                <a:latin typeface="Tahoma" pitchFamily="34" charset="0"/>
                <a:cs typeface="Tahoma" pitchFamily="34" charset="0"/>
              </a:rPr>
              <a:t>the external clients they process info from to empower a synergized relationship that builds a stronger bridge to good client service &amp; loyalty</a:t>
            </a:r>
            <a:endParaRPr lang="en-US" sz="4400" b="1" dirty="0" smtClean="0">
              <a:latin typeface="Tahoma" pitchFamily="34" charset="0"/>
              <a:cs typeface="Tahoma" pitchFamily="34" charset="0"/>
            </a:endParaRPr>
          </a:p>
          <a:p>
            <a:pPr>
              <a:buFont typeface="Wingdings" panose="05000000000000000000" pitchFamily="2" charset="2"/>
              <a:buChar char="q"/>
              <a:defRPr/>
            </a:pPr>
            <a:r>
              <a:rPr lang="en-US" sz="4400" b="1" dirty="0" smtClean="0">
                <a:solidFill>
                  <a:srgbClr val="C00000"/>
                </a:solidFill>
                <a:latin typeface="Tahoma" pitchFamily="34" charset="0"/>
                <a:cs typeface="Tahoma" pitchFamily="34" charset="0"/>
              </a:rPr>
              <a:t>Arrange for key IVEs to regularly attend  key EVE meetings to provide technical advice &amp; counsel (consulting)</a:t>
            </a:r>
          </a:p>
          <a:p>
            <a:pPr>
              <a:buFont typeface="Wingdings" panose="05000000000000000000" pitchFamily="2" charset="2"/>
              <a:buChar char="q"/>
              <a:defRPr/>
            </a:pPr>
            <a:r>
              <a:rPr lang="en-US" sz="4400" b="1" dirty="0" smtClean="0">
                <a:solidFill>
                  <a:srgbClr val="3333FF"/>
                </a:solidFill>
                <a:latin typeface="Tahoma" pitchFamily="34" charset="0"/>
                <a:cs typeface="Tahoma" pitchFamily="34" charset="0"/>
              </a:rPr>
              <a:t>Reward IVEs for expanding their professional ambidexterity capabilities.</a:t>
            </a: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085873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600" b="1" dirty="0" smtClean="0">
                <a:latin typeface="Tahoma" panose="020B0604030504040204" pitchFamily="34" charset="0"/>
                <a:ea typeface="Tahoma" panose="020B0604030504040204" pitchFamily="34" charset="0"/>
                <a:cs typeface="Tahoma" panose="020B0604030504040204" pitchFamily="34" charset="0"/>
              </a:rPr>
              <a:t>Attracting career opportunities:</a:t>
            </a:r>
          </a:p>
          <a:p>
            <a:r>
              <a:rPr lang="en-US" sz="6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Career </a:t>
            </a:r>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Magnetism</a:t>
            </a:r>
          </a:p>
          <a:p>
            <a:r>
              <a:rPr lang="en-US" sz="8000" b="1" dirty="0" smtClean="0">
                <a:latin typeface="Tahoma" panose="020B0604030504040204" pitchFamily="34" charset="0"/>
                <a:ea typeface="Tahoma" panose="020B0604030504040204" pitchFamily="34" charset="0"/>
                <a:cs typeface="Tahoma" panose="020B0604030504040204" pitchFamily="34" charset="0"/>
              </a:rPr>
              <a:t> </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558" y="2859943"/>
            <a:ext cx="4848141" cy="3636105"/>
          </a:xfrm>
          <a:prstGeom prst="rect">
            <a:avLst/>
          </a:prstGeom>
        </p:spPr>
      </p:pic>
    </p:spTree>
    <p:extLst>
      <p:ext uri="{BB962C8B-B14F-4D97-AF65-F5344CB8AC3E}">
        <p14:creationId xmlns:p14="http://schemas.microsoft.com/office/powerpoint/2010/main" val="6735215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0" y="228600"/>
            <a:ext cx="12192000" cy="6629400"/>
          </a:xfrm>
        </p:spPr>
        <p:txBody>
          <a:bodyPr>
            <a:normAutofit/>
          </a:bodyPr>
          <a:lstStyle/>
          <a:p>
            <a:pPr marL="0" indent="0" eaLnBrk="1" hangingPunct="1">
              <a:lnSpc>
                <a:spcPct val="80000"/>
              </a:lnSpc>
              <a:buFont typeface="Arial" charset="0"/>
              <a:buNone/>
            </a:pPr>
            <a:r>
              <a:rPr lang="en-US" altLang="en-US" sz="4800" b="1" dirty="0" smtClean="0">
                <a:latin typeface="Tahoma" pitchFamily="34" charset="0"/>
                <a:cs typeface="Tahoma" pitchFamily="34" charset="0"/>
              </a:rPr>
              <a:t>Professional success is a </a:t>
            </a:r>
            <a:r>
              <a:rPr lang="en-US" altLang="en-US" sz="4800" b="1" dirty="0" smtClean="0">
                <a:solidFill>
                  <a:srgbClr val="FF0000"/>
                </a:solidFill>
                <a:latin typeface="Tahoma" pitchFamily="34" charset="0"/>
                <a:cs typeface="Tahoma" pitchFamily="34" charset="0"/>
              </a:rPr>
              <a:t>magnet</a:t>
            </a:r>
            <a:r>
              <a:rPr lang="en-US" altLang="en-US" sz="4800" b="1" dirty="0" smtClean="0">
                <a:latin typeface="Tahoma" pitchFamily="34" charset="0"/>
                <a:cs typeface="Tahoma" pitchFamily="34" charset="0"/>
              </a:rPr>
              <a:t> </a:t>
            </a:r>
          </a:p>
          <a:p>
            <a:pPr marL="0" indent="0" eaLnBrk="1" hangingPunct="1">
              <a:lnSpc>
                <a:spcPct val="80000"/>
              </a:lnSpc>
              <a:buFont typeface="Arial" charset="0"/>
              <a:buNone/>
            </a:pPr>
            <a:r>
              <a:rPr lang="en-US" altLang="en-US" sz="4800" b="1" dirty="0">
                <a:latin typeface="Tahoma" pitchFamily="34" charset="0"/>
                <a:cs typeface="Tahoma" pitchFamily="34" charset="0"/>
              </a:rPr>
              <a:t>t</a:t>
            </a:r>
            <a:r>
              <a:rPr lang="en-US" altLang="en-US" sz="4800" b="1" dirty="0" smtClean="0">
                <a:latin typeface="Tahoma" pitchFamily="34" charset="0"/>
                <a:cs typeface="Tahoma" pitchFamily="34" charset="0"/>
              </a:rPr>
              <a:t>hat </a:t>
            </a:r>
            <a:r>
              <a:rPr lang="en-US" altLang="en-US" sz="4800" b="1" dirty="0" smtClean="0">
                <a:solidFill>
                  <a:srgbClr val="FF0000"/>
                </a:solidFill>
                <a:latin typeface="Tahoma" pitchFamily="34" charset="0"/>
                <a:cs typeface="Tahoma" pitchFamily="34" charset="0"/>
              </a:rPr>
              <a:t>magically</a:t>
            </a:r>
            <a:r>
              <a:rPr lang="en-US" altLang="en-US" sz="4800" b="1" dirty="0" smtClean="0">
                <a:latin typeface="Tahoma" pitchFamily="34" charset="0"/>
                <a:cs typeface="Tahoma" pitchFamily="34" charset="0"/>
              </a:rPr>
              <a:t> attracts  </a:t>
            </a:r>
          </a:p>
          <a:p>
            <a:pPr marL="0" indent="0" eaLnBrk="1" hangingPunct="1">
              <a:lnSpc>
                <a:spcPct val="80000"/>
              </a:lnSpc>
              <a:buFont typeface="Arial" charset="0"/>
              <a:buNone/>
            </a:pPr>
            <a:r>
              <a:rPr lang="en-US" altLang="en-US" sz="4800" b="1" dirty="0" smtClean="0">
                <a:latin typeface="Tahoma" pitchFamily="34" charset="0"/>
                <a:cs typeface="Tahoma" pitchFamily="34" charset="0"/>
              </a:rPr>
              <a:t>new  opportunities. But only </a:t>
            </a:r>
          </a:p>
          <a:p>
            <a:pPr marL="0" indent="0" eaLnBrk="1" hangingPunct="1">
              <a:lnSpc>
                <a:spcPct val="80000"/>
              </a:lnSpc>
              <a:buFont typeface="Arial" charset="0"/>
              <a:buNone/>
            </a:pPr>
            <a:r>
              <a:rPr lang="en-US" altLang="en-US" sz="4800" b="1" dirty="0" smtClean="0">
                <a:latin typeface="Tahoma" pitchFamily="34" charset="0"/>
                <a:cs typeface="Tahoma" pitchFamily="34" charset="0"/>
              </a:rPr>
              <a:t>your </a:t>
            </a:r>
            <a:r>
              <a:rPr lang="en-US" altLang="en-US" sz="4800" b="1" dirty="0" smtClean="0">
                <a:solidFill>
                  <a:srgbClr val="FF0000"/>
                </a:solidFill>
                <a:latin typeface="Tahoma" pitchFamily="34" charset="0"/>
                <a:cs typeface="Tahoma" pitchFamily="34" charset="0"/>
              </a:rPr>
              <a:t>co-workers</a:t>
            </a:r>
            <a:r>
              <a:rPr lang="en-US" altLang="en-US" sz="4800" b="1" dirty="0" smtClean="0">
                <a:latin typeface="Tahoma" pitchFamily="34" charset="0"/>
                <a:cs typeface="Tahoma" pitchFamily="34" charset="0"/>
              </a:rPr>
              <a:t> know </a:t>
            </a:r>
          </a:p>
          <a:p>
            <a:pPr marL="0" indent="0" eaLnBrk="1" hangingPunct="1">
              <a:lnSpc>
                <a:spcPct val="80000"/>
              </a:lnSpc>
              <a:buFont typeface="Arial" charset="0"/>
              <a:buNone/>
            </a:pPr>
            <a:r>
              <a:rPr lang="en-US" altLang="en-US" sz="4800" b="1" dirty="0" smtClean="0">
                <a:latin typeface="Tahoma" pitchFamily="34" charset="0"/>
                <a:cs typeface="Tahoma" pitchFamily="34" charset="0"/>
              </a:rPr>
              <a:t>when you’re ready for them. </a:t>
            </a:r>
          </a:p>
          <a:p>
            <a:pPr marL="0" indent="0" eaLnBrk="1" hangingPunct="1">
              <a:lnSpc>
                <a:spcPct val="80000"/>
              </a:lnSpc>
              <a:buFont typeface="Arial" charset="0"/>
              <a:buNone/>
            </a:pPr>
            <a:r>
              <a:rPr lang="en-US" altLang="en-US" sz="4800" b="1" dirty="0" err="1" smtClean="0">
                <a:solidFill>
                  <a:srgbClr val="FF0000"/>
                </a:solidFill>
                <a:latin typeface="Tahoma" pitchFamily="34" charset="0"/>
                <a:cs typeface="Tahoma" pitchFamily="34" charset="0"/>
              </a:rPr>
              <a:t>ProDev</a:t>
            </a:r>
            <a:r>
              <a:rPr lang="en-US" altLang="en-US" sz="4800" b="1" dirty="0" smtClean="0">
                <a:latin typeface="Tahoma" pitchFamily="34" charset="0"/>
                <a:cs typeface="Tahoma" pitchFamily="34" charset="0"/>
              </a:rPr>
              <a:t> is getting ready for the new </a:t>
            </a:r>
            <a:r>
              <a:rPr lang="en-US" altLang="en-US" sz="4800" b="1" dirty="0" err="1" smtClean="0">
                <a:latin typeface="Tahoma" pitchFamily="34" charset="0"/>
                <a:cs typeface="Tahoma" pitchFamily="34" charset="0"/>
              </a:rPr>
              <a:t>opps</a:t>
            </a:r>
            <a:r>
              <a:rPr lang="en-US" altLang="en-US" sz="4800" b="1" dirty="0" smtClean="0">
                <a:latin typeface="Tahoma" pitchFamily="34" charset="0"/>
                <a:cs typeface="Tahoma" pitchFamily="34" charset="0"/>
              </a:rPr>
              <a:t>. Your opportunities come from others who know you best &amp; want to benefit from your growing pro savvy. </a:t>
            </a:r>
          </a:p>
          <a:p>
            <a:pPr marL="0" indent="0" eaLnBrk="1" hangingPunct="1">
              <a:lnSpc>
                <a:spcPct val="80000"/>
              </a:lnSpc>
              <a:buFont typeface="Arial" charset="0"/>
              <a:buNone/>
            </a:pPr>
            <a:endParaRPr lang="en-US" altLang="en-US" sz="4800" b="1" dirty="0">
              <a:latin typeface="Tahoma" pitchFamily="34" charset="0"/>
              <a:cs typeface="Tahom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0907" y="936428"/>
            <a:ext cx="1875609" cy="2140266"/>
          </a:xfrm>
          <a:prstGeom prst="rect">
            <a:avLst/>
          </a:prstGeom>
        </p:spPr>
      </p:pic>
    </p:spTree>
    <p:extLst>
      <p:ext uri="{BB962C8B-B14F-4D97-AF65-F5344CB8AC3E}">
        <p14:creationId xmlns:p14="http://schemas.microsoft.com/office/powerpoint/2010/main" val="27775441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4294967295"/>
          </p:nvPr>
        </p:nvSpPr>
        <p:spPr>
          <a:xfrm>
            <a:off x="-55647" y="0"/>
            <a:ext cx="12192000" cy="6858000"/>
          </a:xfrm>
        </p:spPr>
        <p:txBody>
          <a:bodyPr>
            <a:normAutofit/>
          </a:bodyPr>
          <a:lstStyle/>
          <a:p>
            <a:pPr>
              <a:lnSpc>
                <a:spcPct val="90000"/>
              </a:lnSpc>
              <a:buFont typeface="Wingdings" panose="05000000000000000000" pitchFamily="2" charset="2"/>
              <a:buChar char="q"/>
            </a:pPr>
            <a:r>
              <a:rPr lang="en-US" altLang="en-US" sz="4500" b="1" dirty="0" smtClean="0">
                <a:latin typeface="Tahoma" pitchFamily="34" charset="0"/>
                <a:cs typeface="Tahoma" pitchFamily="34" charset="0"/>
              </a:rPr>
              <a:t>Continuously build your  own </a:t>
            </a:r>
            <a:r>
              <a:rPr lang="en-US" altLang="en-US" sz="4500" b="1" dirty="0" smtClean="0">
                <a:solidFill>
                  <a:srgbClr val="FF0000"/>
                </a:solidFill>
                <a:latin typeface="Tahoma" pitchFamily="34" charset="0"/>
                <a:cs typeface="Tahoma" pitchFamily="34" charset="0"/>
              </a:rPr>
              <a:t>professional balance sheet </a:t>
            </a:r>
            <a:r>
              <a:rPr lang="en-US" altLang="en-US" sz="4500" b="1" dirty="0" smtClean="0">
                <a:latin typeface="Tahoma" pitchFamily="34" charset="0"/>
                <a:cs typeface="Tahoma" pitchFamily="34" charset="0"/>
              </a:rPr>
              <a:t>of pro assets &amp; liabilities, &amp; seek objective feedback from co-workers twice a year.</a:t>
            </a:r>
          </a:p>
          <a:p>
            <a:pPr>
              <a:lnSpc>
                <a:spcPct val="90000"/>
              </a:lnSpc>
              <a:buFont typeface="Wingdings" panose="05000000000000000000" pitchFamily="2" charset="2"/>
              <a:buChar char="q"/>
            </a:pPr>
            <a:r>
              <a:rPr lang="en-US" altLang="en-US" sz="4500" b="1" dirty="0" smtClean="0">
                <a:solidFill>
                  <a:srgbClr val="FF0000"/>
                </a:solidFill>
                <a:latin typeface="Tahoma" pitchFamily="34" charset="0"/>
                <a:cs typeface="Tahoma" pitchFamily="34" charset="0"/>
              </a:rPr>
              <a:t>Build pro character (</a:t>
            </a:r>
            <a:r>
              <a:rPr lang="en-US" altLang="en-US" sz="4500" b="1" dirty="0" smtClean="0">
                <a:latin typeface="Tahoma" pitchFamily="34" charset="0"/>
                <a:cs typeface="Tahoma" pitchFamily="34" charset="0"/>
              </a:rPr>
              <a:t>authenticity, service mentality, reliability), b/c the level of opportunities that come your way are </a:t>
            </a:r>
            <a:r>
              <a:rPr lang="en-US" altLang="en-US" sz="4500" b="1" dirty="0" smtClean="0">
                <a:solidFill>
                  <a:srgbClr val="FF0000"/>
                </a:solidFill>
                <a:latin typeface="Tahoma" pitchFamily="34" charset="0"/>
                <a:cs typeface="Tahoma" pitchFamily="34" charset="0"/>
              </a:rPr>
              <a:t>matched</a:t>
            </a:r>
            <a:r>
              <a:rPr lang="en-US" altLang="en-US" sz="4500" b="1" dirty="0" smtClean="0">
                <a:latin typeface="Tahoma" pitchFamily="34" charset="0"/>
                <a:cs typeface="Tahoma" pitchFamily="34" charset="0"/>
              </a:rPr>
              <a:t> to the level of your pro character: ethical standards, fairness, honesty, helpfulness, etc.</a:t>
            </a:r>
          </a:p>
          <a:p>
            <a:pPr marL="0" indent="0" eaLnBrk="1" hangingPunct="1">
              <a:lnSpc>
                <a:spcPct val="90000"/>
              </a:lnSpc>
              <a:buFont typeface="Arial" charset="0"/>
              <a:buNone/>
            </a:pPr>
            <a:endParaRPr lang="en-US" altLang="en-US" sz="6000" b="1" dirty="0" smtClean="0">
              <a:solidFill>
                <a:srgbClr val="A50021"/>
              </a:solidFill>
              <a:latin typeface="Tahoma" pitchFamily="34" charset="0"/>
              <a:cs typeface="Tahoma" pitchFamily="34" charset="0"/>
            </a:endParaRPr>
          </a:p>
          <a:p>
            <a:pPr marL="0" indent="0" eaLnBrk="1" hangingPunct="1">
              <a:lnSpc>
                <a:spcPct val="90000"/>
              </a:lnSpc>
              <a:buFont typeface="Arial" charset="0"/>
              <a:buNone/>
            </a:pPr>
            <a:endParaRPr lang="en-US" altLang="en-US" sz="6000" b="1" dirty="0" smtClean="0">
              <a:solidFill>
                <a:srgbClr val="A50021"/>
              </a:solidFill>
              <a:latin typeface="Tahoma" pitchFamily="34" charset="0"/>
              <a:cs typeface="Tahoma" pitchFamily="34" charset="0"/>
            </a:endParaRPr>
          </a:p>
          <a:p>
            <a:pPr marL="0" indent="0" eaLnBrk="1" hangingPunct="1">
              <a:lnSpc>
                <a:spcPct val="90000"/>
              </a:lnSpc>
              <a:buFont typeface="Arial" charset="0"/>
              <a:buNone/>
            </a:pPr>
            <a:endParaRPr lang="en-US" altLang="en-US" sz="6000" b="1" dirty="0" smtClean="0">
              <a:solidFill>
                <a:srgbClr val="A50021"/>
              </a:solidFill>
              <a:latin typeface="Tahoma" pitchFamily="34" charset="0"/>
              <a:cs typeface="Tahoma" pitchFamily="34" charset="0"/>
            </a:endParaRPr>
          </a:p>
        </p:txBody>
      </p:sp>
    </p:spTree>
    <p:extLst>
      <p:ext uri="{BB962C8B-B14F-4D97-AF65-F5344CB8AC3E}">
        <p14:creationId xmlns:p14="http://schemas.microsoft.com/office/powerpoint/2010/main" val="40894554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#14 </a:t>
            </a:r>
            <a:r>
              <a:rPr lang="en-US" sz="13800" b="1" dirty="0">
                <a:latin typeface="Tahoma" panose="020B0604030504040204" pitchFamily="34" charset="0"/>
                <a:ea typeface="Tahoma" panose="020B0604030504040204" pitchFamily="34" charset="0"/>
                <a:cs typeface="Tahoma" panose="020B0604030504040204" pitchFamily="34" charset="0"/>
              </a:rPr>
              <a:t>FOUR </a:t>
            </a:r>
            <a:r>
              <a:rPr lang="en-US" sz="13800" b="1" dirty="0" smtClean="0">
                <a:latin typeface="Tahoma" panose="020B0604030504040204" pitchFamily="34" charset="0"/>
                <a:ea typeface="Tahoma" panose="020B0604030504040204" pitchFamily="34" charset="0"/>
                <a:cs typeface="Tahoma" panose="020B0604030504040204" pitchFamily="34" charset="0"/>
              </a:rPr>
              <a:t>I AMs</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65497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7200" b="1" dirty="0" smtClean="0">
                <a:solidFill>
                  <a:srgbClr val="FF0000"/>
                </a:solidFill>
                <a:latin typeface="Tahoma" pitchFamily="34" charset="0"/>
                <a:ea typeface="Tahoma" pitchFamily="34" charset="0"/>
                <a:cs typeface="Tahoma" pitchFamily="34" charset="0"/>
              </a:rPr>
              <a:t>THE 4 I AMs</a:t>
            </a:r>
          </a:p>
          <a:p>
            <a:pPr marL="0" indent="0">
              <a:buNone/>
            </a:pPr>
            <a:r>
              <a:rPr lang="en-US" sz="6600" b="1" u="sng" dirty="0" smtClean="0">
                <a:solidFill>
                  <a:srgbClr val="FF0000"/>
                </a:solidFill>
                <a:latin typeface="Tahoma" pitchFamily="34" charset="0"/>
                <a:ea typeface="Tahoma" pitchFamily="34" charset="0"/>
                <a:cs typeface="Tahoma" pitchFamily="34" charset="0"/>
              </a:rPr>
              <a:t>P</a:t>
            </a:r>
            <a:r>
              <a:rPr lang="en-US" sz="6600" b="1" dirty="0" smtClean="0">
                <a:solidFill>
                  <a:srgbClr val="0000FF"/>
                </a:solidFill>
                <a:latin typeface="Tahoma" pitchFamily="34" charset="0"/>
                <a:ea typeface="Tahoma" pitchFamily="34" charset="0"/>
                <a:cs typeface="Tahoma" pitchFamily="34" charset="0"/>
              </a:rPr>
              <a:t>roductive</a:t>
            </a:r>
            <a:endParaRPr lang="en-US" sz="6600" b="1" dirty="0">
              <a:solidFill>
                <a:srgbClr val="0000FF"/>
              </a:solidFill>
              <a:latin typeface="Tahoma" pitchFamily="34" charset="0"/>
              <a:ea typeface="Tahoma" pitchFamily="34" charset="0"/>
              <a:cs typeface="Tahoma" pitchFamily="34" charset="0"/>
            </a:endParaRPr>
          </a:p>
          <a:p>
            <a:pPr marL="0" indent="0">
              <a:buNone/>
            </a:pPr>
            <a:r>
              <a:rPr lang="en-US" sz="6600" b="1" u="sng" dirty="0" smtClean="0">
                <a:solidFill>
                  <a:srgbClr val="FF0000"/>
                </a:solidFill>
                <a:latin typeface="Tahoma" pitchFamily="34" charset="0"/>
                <a:ea typeface="Tahoma" pitchFamily="34" charset="0"/>
                <a:cs typeface="Tahoma" pitchFamily="34" charset="0"/>
              </a:rPr>
              <a:t>A</a:t>
            </a:r>
            <a:r>
              <a:rPr lang="en-US" sz="6600" b="1" dirty="0" smtClean="0">
                <a:solidFill>
                  <a:srgbClr val="0000FF"/>
                </a:solidFill>
                <a:latin typeface="Tahoma" pitchFamily="34" charset="0"/>
                <a:ea typeface="Tahoma" pitchFamily="34" charset="0"/>
                <a:cs typeface="Tahoma" pitchFamily="34" charset="0"/>
              </a:rPr>
              <a:t>ppreciated</a:t>
            </a:r>
          </a:p>
          <a:p>
            <a:pPr marL="0" indent="0">
              <a:buNone/>
            </a:pPr>
            <a:r>
              <a:rPr lang="en-US" sz="6600" b="1" u="sng" dirty="0" smtClean="0">
                <a:solidFill>
                  <a:srgbClr val="FF0000"/>
                </a:solidFill>
                <a:latin typeface="Tahoma" pitchFamily="34" charset="0"/>
                <a:ea typeface="Tahoma" pitchFamily="34" charset="0"/>
                <a:cs typeface="Tahoma" pitchFamily="34" charset="0"/>
              </a:rPr>
              <a:t>N</a:t>
            </a:r>
            <a:r>
              <a:rPr lang="en-US" sz="6600" b="1" dirty="0" smtClean="0">
                <a:solidFill>
                  <a:srgbClr val="0000FF"/>
                </a:solidFill>
                <a:latin typeface="Tahoma" pitchFamily="34" charset="0"/>
                <a:ea typeface="Tahoma" pitchFamily="34" charset="0"/>
                <a:cs typeface="Tahoma" pitchFamily="34" charset="0"/>
              </a:rPr>
              <a:t>eeded</a:t>
            </a:r>
          </a:p>
          <a:p>
            <a:pPr marL="0" indent="0">
              <a:buNone/>
            </a:pPr>
            <a:r>
              <a:rPr lang="en-US" sz="6600" b="1" u="sng" dirty="0" smtClean="0">
                <a:solidFill>
                  <a:srgbClr val="FF0000"/>
                </a:solidFill>
                <a:latin typeface="Tahoma" pitchFamily="34" charset="0"/>
                <a:ea typeface="Tahoma" pitchFamily="34" charset="0"/>
                <a:cs typeface="Tahoma" pitchFamily="34" charset="0"/>
              </a:rPr>
              <a:t>U</a:t>
            </a:r>
            <a:r>
              <a:rPr lang="en-US" sz="6600" b="1" dirty="0" smtClean="0">
                <a:solidFill>
                  <a:srgbClr val="0000FF"/>
                </a:solidFill>
                <a:latin typeface="Tahoma" pitchFamily="34" charset="0"/>
                <a:ea typeface="Tahoma" pitchFamily="34" charset="0"/>
                <a:cs typeface="Tahoma" pitchFamily="34" charset="0"/>
              </a:rPr>
              <a:t>nique</a:t>
            </a:r>
          </a:p>
          <a:p>
            <a:pPr marL="0" indent="0" algn="ctr">
              <a:buNone/>
            </a:pPr>
            <a:r>
              <a:rPr lang="en-US" sz="4400" b="1" dirty="0" smtClean="0">
                <a:latin typeface="Tahoma" pitchFamily="34" charset="0"/>
                <a:ea typeface="Tahoma" pitchFamily="34" charset="0"/>
                <a:cs typeface="Tahoma" pitchFamily="34" charset="0"/>
              </a:rPr>
              <a:t>Building community </a:t>
            </a:r>
            <a:r>
              <a:rPr lang="en-US" sz="4400" b="1" smtClean="0">
                <a:latin typeface="Tahoma" pitchFamily="34" charset="0"/>
                <a:ea typeface="Tahoma" pitchFamily="34" charset="0"/>
                <a:cs typeface="Tahoma" pitchFamily="34" charset="0"/>
              </a:rPr>
              <a:t>through verbally </a:t>
            </a:r>
            <a:r>
              <a:rPr lang="en-US" sz="4400" b="1" dirty="0" smtClean="0">
                <a:latin typeface="Tahoma" pitchFamily="34" charset="0"/>
                <a:ea typeface="Tahoma" pitchFamily="34" charset="0"/>
                <a:cs typeface="Tahoma" pitchFamily="34" charset="0"/>
              </a:rPr>
              <a:t>respecting the contributions of co-workers</a:t>
            </a:r>
            <a:endParaRPr lang="en-US" sz="44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172" y="1005547"/>
            <a:ext cx="6362479" cy="3690931"/>
          </a:xfrm>
          <a:prstGeom prst="rect">
            <a:avLst/>
          </a:prstGeom>
        </p:spPr>
      </p:pic>
    </p:spTree>
    <p:extLst>
      <p:ext uri="{BB962C8B-B14F-4D97-AF65-F5344CB8AC3E}">
        <p14:creationId xmlns:p14="http://schemas.microsoft.com/office/powerpoint/2010/main" val="30515584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4000" b="1" dirty="0" smtClean="0">
                <a:solidFill>
                  <a:srgbClr val="FF0000"/>
                </a:solidFill>
                <a:latin typeface="Tahoma" pitchFamily="34" charset="0"/>
                <a:ea typeface="Tahoma" pitchFamily="34" charset="0"/>
                <a:cs typeface="Tahoma" pitchFamily="34" charset="0"/>
              </a:rPr>
              <a:t>PANU </a:t>
            </a:r>
            <a:r>
              <a:rPr lang="en-US" sz="4000" b="1" dirty="0" smtClean="0">
                <a:latin typeface="Tahoma" pitchFamily="34" charset="0"/>
                <a:ea typeface="Tahoma" pitchFamily="34" charset="0"/>
                <a:cs typeface="Tahoma" pitchFamily="34" charset="0"/>
              </a:rPr>
              <a:t>can’t be bought or satisfied with </a:t>
            </a:r>
            <a:r>
              <a:rPr lang="en-US" sz="4800" b="1" dirty="0" smtClean="0">
                <a:solidFill>
                  <a:srgbClr val="339933"/>
                </a:solidFill>
                <a:latin typeface="Tahoma" pitchFamily="34" charset="0"/>
                <a:ea typeface="Tahoma" pitchFamily="34" charset="0"/>
                <a:cs typeface="Tahoma" pitchFamily="34" charset="0"/>
              </a:rPr>
              <a:t>$$$</a:t>
            </a:r>
            <a:r>
              <a:rPr lang="en-US" sz="4800" b="1" dirty="0" smtClean="0">
                <a:latin typeface="Tahoma" pitchFamily="34" charset="0"/>
                <a:ea typeface="Tahoma" pitchFamily="34" charset="0"/>
                <a:cs typeface="Tahoma" pitchFamily="34" charset="0"/>
              </a:rPr>
              <a:t>.</a:t>
            </a:r>
            <a:r>
              <a:rPr lang="en-US" sz="4000" b="1" dirty="0" smtClean="0">
                <a:latin typeface="Tahoma" pitchFamily="34" charset="0"/>
                <a:ea typeface="Tahoma" pitchFamily="34" charset="0"/>
                <a:cs typeface="Tahoma" pitchFamily="34" charset="0"/>
              </a:rPr>
              <a:t> These </a:t>
            </a:r>
            <a:r>
              <a:rPr lang="en-US" sz="4000" b="1" dirty="0">
                <a:latin typeface="Tahoma" pitchFamily="34" charset="0"/>
                <a:ea typeface="Tahoma" pitchFamily="34" charset="0"/>
                <a:cs typeface="Tahoma" pitchFamily="34" charset="0"/>
              </a:rPr>
              <a:t>deep human needs validate </a:t>
            </a:r>
            <a:r>
              <a:rPr lang="en-US" sz="4000" b="1" dirty="0" smtClean="0">
                <a:latin typeface="Tahoma" pitchFamily="34" charset="0"/>
                <a:ea typeface="Tahoma" pitchFamily="34" charset="0"/>
                <a:cs typeface="Tahoma" pitchFamily="34" charset="0"/>
              </a:rPr>
              <a:t>our importance to others (</a:t>
            </a:r>
            <a:r>
              <a:rPr lang="en-US" sz="4000" b="1" dirty="0" smtClean="0">
                <a:solidFill>
                  <a:srgbClr val="FF0000"/>
                </a:solidFill>
                <a:latin typeface="Tahoma" pitchFamily="34" charset="0"/>
                <a:ea typeface="Tahoma" pitchFamily="34" charset="0"/>
                <a:cs typeface="Tahoma" pitchFamily="34" charset="0"/>
              </a:rPr>
              <a:t>professional pride</a:t>
            </a:r>
            <a:r>
              <a:rPr lang="en-US" sz="4000" b="1" dirty="0" smtClean="0">
                <a:latin typeface="Tahoma" pitchFamily="34" charset="0"/>
                <a:ea typeface="Tahoma" pitchFamily="34" charset="0"/>
                <a:cs typeface="Tahoma" pitchFamily="34" charset="0"/>
              </a:rPr>
              <a:t>) &amp;</a:t>
            </a:r>
          </a:p>
          <a:p>
            <a:pPr marL="0" indent="0">
              <a:buNone/>
            </a:pPr>
            <a:r>
              <a:rPr lang="en-US" sz="4000" b="1" dirty="0" smtClean="0">
                <a:latin typeface="Tahoma" pitchFamily="34" charset="0"/>
                <a:ea typeface="Tahoma" pitchFamily="34" charset="0"/>
                <a:cs typeface="Tahoma" pitchFamily="34" charset="0"/>
              </a:rPr>
              <a:t>to ourselves (</a:t>
            </a:r>
            <a:r>
              <a:rPr lang="en-US" sz="4000" b="1" dirty="0" smtClean="0">
                <a:solidFill>
                  <a:srgbClr val="FF0000"/>
                </a:solidFill>
                <a:latin typeface="Tahoma" pitchFamily="34" charset="0"/>
                <a:ea typeface="Tahoma" pitchFamily="34" charset="0"/>
                <a:cs typeface="Tahoma" pitchFamily="34" charset="0"/>
              </a:rPr>
              <a:t>self-esteem</a:t>
            </a:r>
            <a:r>
              <a:rPr lang="en-US" sz="4000" b="1" dirty="0" smtClean="0">
                <a:latin typeface="Tahoma" pitchFamily="34" charset="0"/>
                <a:ea typeface="Tahoma" pitchFamily="34" charset="0"/>
                <a:cs typeface="Tahoma" pitchFamily="34" charset="0"/>
              </a:rPr>
              <a:t>). We depend on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OTHERS</a:t>
            </a:r>
            <a:r>
              <a:rPr lang="en-US" sz="4000" b="1" dirty="0" smtClean="0">
                <a:latin typeface="Tahoma" pitchFamily="34" charset="0"/>
                <a:ea typeface="Tahoma" pitchFamily="34" charset="0"/>
                <a:cs typeface="Tahoma" pitchFamily="34" charset="0"/>
              </a:rPr>
              <a:t> to satisfy most of our professional needs.</a:t>
            </a:r>
            <a:endParaRPr lang="en-US" sz="6600" b="1" dirty="0" smtClean="0">
              <a:solidFill>
                <a:srgbClr val="CC3300"/>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2393576" y="3092822"/>
            <a:ext cx="7333963" cy="3496237"/>
          </a:xfrm>
          <a:prstGeom prst="rect">
            <a:avLst/>
          </a:prstGeom>
        </p:spPr>
      </p:pic>
    </p:spTree>
    <p:extLst>
      <p:ext uri="{BB962C8B-B14F-4D97-AF65-F5344CB8AC3E}">
        <p14:creationId xmlns:p14="http://schemas.microsoft.com/office/powerpoint/2010/main" val="18291691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Autofit/>
          </a:bodyPr>
          <a:lstStyle/>
          <a:p>
            <a:pPr marL="0" indent="0" algn="ctr">
              <a:buNone/>
            </a:pPr>
            <a:r>
              <a:rPr lang="en-US" sz="4800" b="1" dirty="0" smtClean="0">
                <a:latin typeface="Tahoma" pitchFamily="34" charset="0"/>
                <a:ea typeface="Tahoma" pitchFamily="34" charset="0"/>
                <a:cs typeface="Tahoma" pitchFamily="34" charset="0"/>
              </a:rPr>
              <a:t>THE BIG FOUR </a:t>
            </a:r>
            <a:r>
              <a:rPr lang="en-US" sz="4800" b="1" dirty="0" smtClean="0">
                <a:solidFill>
                  <a:srgbClr val="FF0000"/>
                </a:solidFill>
                <a:latin typeface="Tahoma" pitchFamily="34" charset="0"/>
                <a:ea typeface="Tahoma" pitchFamily="34" charset="0"/>
                <a:cs typeface="Tahoma" pitchFamily="34" charset="0"/>
              </a:rPr>
              <a:t>4 I AMS </a:t>
            </a:r>
            <a:r>
              <a:rPr lang="en-US" sz="4800" b="1" dirty="0" smtClean="0">
                <a:latin typeface="Tahoma" pitchFamily="34" charset="0"/>
                <a:ea typeface="Tahoma" pitchFamily="34" charset="0"/>
                <a:cs typeface="Tahoma" pitchFamily="34" charset="0"/>
              </a:rPr>
              <a:t>GENERATORS</a:t>
            </a:r>
          </a:p>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Work interdependency</a:t>
            </a:r>
          </a:p>
          <a:p>
            <a:pPr>
              <a:buFont typeface="Wingdings" panose="05000000000000000000" pitchFamily="2" charset="2"/>
              <a:buChar char="q"/>
            </a:pPr>
            <a:r>
              <a:rPr lang="en-US" sz="4400" b="1" dirty="0">
                <a:solidFill>
                  <a:srgbClr val="A50021"/>
                </a:solidFill>
                <a:latin typeface="Tahoma" pitchFamily="34" charset="0"/>
                <a:ea typeface="Tahoma" pitchFamily="34" charset="0"/>
                <a:cs typeface="Tahoma" pitchFamily="34" charset="0"/>
              </a:rPr>
              <a:t>I</a:t>
            </a:r>
            <a:r>
              <a:rPr lang="en-US" sz="4400" b="1" dirty="0" smtClean="0">
                <a:solidFill>
                  <a:srgbClr val="A50021"/>
                </a:solidFill>
                <a:latin typeface="Tahoma" pitchFamily="34" charset="0"/>
                <a:ea typeface="Tahoma" pitchFamily="34" charset="0"/>
                <a:cs typeface="Tahoma" pitchFamily="34" charset="0"/>
              </a:rPr>
              <a:t>nteraction with clients</a:t>
            </a:r>
          </a:p>
          <a:p>
            <a:pPr>
              <a:buFont typeface="Wingdings" panose="05000000000000000000" pitchFamily="2" charset="2"/>
              <a:buChar char="q"/>
            </a:pPr>
            <a:r>
              <a:rPr lang="en-US" sz="4400" b="1" dirty="0" smtClean="0">
                <a:solidFill>
                  <a:srgbClr val="660066"/>
                </a:solidFill>
                <a:latin typeface="Tahoma" pitchFamily="34" charset="0"/>
                <a:ea typeface="Tahoma" pitchFamily="34" charset="0"/>
                <a:cs typeface="Tahoma" pitchFamily="34" charset="0"/>
              </a:rPr>
              <a:t>WE pods (employee-client partnerships)</a:t>
            </a:r>
          </a:p>
          <a:p>
            <a:pPr>
              <a:buFont typeface="Wingdings" panose="05000000000000000000" pitchFamily="2" charset="2"/>
              <a:buChar char="q"/>
            </a:pPr>
            <a:r>
              <a:rPr lang="en-US" sz="4400" b="1" dirty="0">
                <a:solidFill>
                  <a:srgbClr val="009900"/>
                </a:solidFill>
                <a:latin typeface="Tahoma" pitchFamily="34" charset="0"/>
                <a:ea typeface="Tahoma" pitchFamily="34" charset="0"/>
                <a:cs typeface="Tahoma" pitchFamily="34" charset="0"/>
              </a:rPr>
              <a:t>Building individualized </a:t>
            </a:r>
            <a:endParaRPr lang="en-US" sz="4400" b="1" dirty="0" smtClean="0">
              <a:solidFill>
                <a:srgbClr val="009900"/>
              </a:solidFill>
              <a:latin typeface="Tahoma" pitchFamily="34" charset="0"/>
              <a:ea typeface="Tahoma" pitchFamily="34" charset="0"/>
              <a:cs typeface="Tahoma" pitchFamily="34" charset="0"/>
            </a:endParaRPr>
          </a:p>
          <a:p>
            <a:pPr marL="0" indent="0">
              <a:buNone/>
            </a:pPr>
            <a:r>
              <a:rPr lang="en-US" sz="4400" b="1" dirty="0" smtClean="0">
                <a:solidFill>
                  <a:srgbClr val="009900"/>
                </a:solidFill>
                <a:latin typeface="Tahoma" pitchFamily="34" charset="0"/>
                <a:ea typeface="Tahoma" pitchFamily="34" charset="0"/>
                <a:cs typeface="Tahoma" pitchFamily="34" charset="0"/>
              </a:rPr>
              <a:t>   jobs </a:t>
            </a:r>
            <a:r>
              <a:rPr lang="en-US" sz="4400" b="1" dirty="0">
                <a:solidFill>
                  <a:srgbClr val="009900"/>
                </a:solidFill>
                <a:latin typeface="Tahoma" pitchFamily="34" charset="0"/>
                <a:ea typeface="Tahoma" pitchFamily="34" charset="0"/>
                <a:cs typeface="Tahoma" pitchFamily="34" charset="0"/>
              </a:rPr>
              <a:t>around </a:t>
            </a:r>
            <a:r>
              <a:rPr lang="en-US" sz="4400" b="1" dirty="0" smtClean="0">
                <a:solidFill>
                  <a:srgbClr val="009900"/>
                </a:solidFill>
                <a:latin typeface="Tahoma" pitchFamily="34" charset="0"/>
                <a:ea typeface="Tahoma" pitchFamily="34" charset="0"/>
                <a:cs typeface="Tahoma" pitchFamily="34" charset="0"/>
              </a:rPr>
              <a:t>employees. </a:t>
            </a:r>
            <a:endParaRPr lang="en-US" sz="4400" b="1" dirty="0">
              <a:solidFill>
                <a:srgbClr val="009900"/>
              </a:solidFill>
              <a:latin typeface="Tahoma" pitchFamily="34" charset="0"/>
              <a:ea typeface="Tahoma" pitchFamily="34" charset="0"/>
              <a:cs typeface="Tahoma" pitchFamily="34" charset="0"/>
            </a:endParaRPr>
          </a:p>
          <a:p>
            <a:pPr marL="0" indent="0">
              <a:buNone/>
            </a:pPr>
            <a:endParaRPr lang="en-US" sz="4800" b="1" dirty="0">
              <a:solidFill>
                <a:srgbClr val="7030A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715" y="3229843"/>
            <a:ext cx="3296651" cy="3219083"/>
          </a:xfrm>
          <a:prstGeom prst="rect">
            <a:avLst/>
          </a:prstGeom>
        </p:spPr>
      </p:pic>
    </p:spTree>
    <p:extLst>
      <p:ext uri="{BB962C8B-B14F-4D97-AF65-F5344CB8AC3E}">
        <p14:creationId xmlns:p14="http://schemas.microsoft.com/office/powerpoint/2010/main" val="8722422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a:ln>
            <a:solidFill>
              <a:schemeClr val="accent1"/>
            </a:solidFill>
          </a:ln>
        </p:spPr>
        <p:txBody>
          <a:bodyPr>
            <a:normAutofit/>
          </a:bodyPr>
          <a:lstStyle/>
          <a:p>
            <a:pPr marL="0" indent="0" algn="ctr">
              <a:buNone/>
            </a:pPr>
            <a:r>
              <a:rPr lang="en-US" sz="19900" b="1" dirty="0" smtClean="0">
                <a:latin typeface="Tahoma" panose="020B0604030504040204" pitchFamily="34" charset="0"/>
                <a:ea typeface="Tahoma" panose="020B0604030504040204" pitchFamily="34" charset="0"/>
                <a:cs typeface="Tahoma" panose="020B0604030504040204" pitchFamily="34" charset="0"/>
              </a:rPr>
              <a:t>#15 </a:t>
            </a:r>
            <a:r>
              <a:rPr lang="en-US" sz="16500" b="1" dirty="0" err="1" smtClean="0">
                <a:latin typeface="Tahoma" panose="020B0604030504040204" pitchFamily="34" charset="0"/>
                <a:ea typeface="Tahoma" panose="020B0604030504040204" pitchFamily="34" charset="0"/>
                <a:cs typeface="Tahoma" panose="020B0604030504040204" pitchFamily="34" charset="0"/>
              </a:rPr>
              <a:t>GAPITUS</a:t>
            </a:r>
            <a:endParaRPr lang="en-US" sz="16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95124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36884"/>
            <a:ext cx="12192000" cy="6521116"/>
          </a:xfrm>
        </p:spPr>
        <p:txBody>
          <a:bodyPr>
            <a:normAutofit/>
          </a:bodyPr>
          <a:lstStyle/>
          <a:p>
            <a:r>
              <a:rPr lang="en-US" sz="4400" b="1" dirty="0" smtClean="0">
                <a:latin typeface="Tahoma" panose="020B0604030504040204" pitchFamily="34" charset="0"/>
                <a:ea typeface="Tahoma" panose="020B0604030504040204" pitchFamily="34" charset="0"/>
                <a:cs typeface="Tahoma" panose="020B0604030504040204" pitchFamily="34" charset="0"/>
              </a:rPr>
              <a:t>The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dysfunctional </a:t>
            </a:r>
            <a:r>
              <a:rPr lang="en-US" sz="4400" b="1" dirty="0" smtClean="0">
                <a:latin typeface="Tahoma" panose="020B0604030504040204" pitchFamily="34" charset="0"/>
                <a:ea typeface="Tahoma" panose="020B0604030504040204" pitchFamily="34" charset="0"/>
                <a:cs typeface="Tahoma" panose="020B0604030504040204" pitchFamily="34" charset="0"/>
              </a:rPr>
              <a:t>gaps between the org &amp; its internal &amp; external constituents (employees, departments, OWOs, clients, financers, etc.)</a:t>
            </a:r>
          </a:p>
          <a:p>
            <a:endParaRPr lang="en-US" sz="6600" b="1" dirty="0" smtClean="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484" y="3378993"/>
            <a:ext cx="4114800"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264" y="3378993"/>
            <a:ext cx="3614738" cy="2843213"/>
          </a:xfrm>
          <a:prstGeom prst="rect">
            <a:avLst/>
          </a:prstGeom>
        </p:spPr>
      </p:pic>
    </p:spTree>
    <p:extLst>
      <p:ext uri="{BB962C8B-B14F-4D97-AF65-F5344CB8AC3E}">
        <p14:creationId xmlns:p14="http://schemas.microsoft.com/office/powerpoint/2010/main" val="2519144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000" b="1" u="sng" dirty="0" smtClean="0">
                <a:solidFill>
                  <a:srgbClr val="FF0000"/>
                </a:solidFill>
                <a:latin typeface="Tahoma" pitchFamily="34" charset="0"/>
                <a:ea typeface="Tahoma" pitchFamily="34" charset="0"/>
                <a:cs typeface="Tahoma" pitchFamily="34" charset="0"/>
              </a:rPr>
              <a:t>EXECUTIVE FOCUS</a:t>
            </a:r>
            <a:r>
              <a:rPr lang="en-US" sz="5400" b="1" dirty="0" smtClean="0">
                <a:solidFill>
                  <a:srgbClr val="FF0000"/>
                </a:solidFill>
                <a:latin typeface="Tahoma" pitchFamily="34" charset="0"/>
                <a:ea typeface="Tahoma" pitchFamily="34" charset="0"/>
                <a:cs typeface="Tahoma" pitchFamily="34" charset="0"/>
              </a:rPr>
              <a:t>           </a:t>
            </a:r>
            <a:r>
              <a:rPr lang="en-US" sz="4000" b="1" u="sng" dirty="0" smtClean="0">
                <a:solidFill>
                  <a:srgbClr val="0000FF"/>
                </a:solidFill>
                <a:latin typeface="Comic Sans MS" pitchFamily="66" charset="0"/>
                <a:ea typeface="Tahoma" pitchFamily="34" charset="0"/>
                <a:cs typeface="Tahoma" pitchFamily="34" charset="0"/>
              </a:rPr>
              <a:t>EMPLOYEE FOCUS</a:t>
            </a:r>
          </a:p>
          <a:p>
            <a:pPr marL="0" indent="0">
              <a:buNone/>
            </a:pPr>
            <a:r>
              <a:rPr lang="en-US" sz="5400" b="1" dirty="0" smtClean="0">
                <a:solidFill>
                  <a:srgbClr val="FF0000"/>
                </a:solidFill>
                <a:latin typeface="Tahoma" pitchFamily="34" charset="0"/>
                <a:ea typeface="Tahoma" pitchFamily="34" charset="0"/>
                <a:cs typeface="Tahoma" pitchFamily="34" charset="0"/>
              </a:rPr>
              <a:t>Impersonal</a:t>
            </a:r>
            <a:r>
              <a:rPr lang="en-US" sz="5400" b="1" dirty="0" smtClean="0">
                <a:latin typeface="Tahoma" pitchFamily="34" charset="0"/>
                <a:ea typeface="Tahoma" pitchFamily="34" charset="0"/>
                <a:cs typeface="Tahoma" pitchFamily="34" charset="0"/>
              </a:rPr>
              <a:t>                         </a:t>
            </a:r>
            <a:r>
              <a:rPr lang="en-US" sz="5400" b="1" dirty="0" smtClean="0">
                <a:solidFill>
                  <a:srgbClr val="0000FF"/>
                </a:solidFill>
                <a:latin typeface="Comic Sans MS" pitchFamily="66" charset="0"/>
                <a:ea typeface="Tahoma" pitchFamily="34" charset="0"/>
                <a:cs typeface="Tahoma" pitchFamily="34" charset="0"/>
              </a:rPr>
              <a:t>Personal</a:t>
            </a:r>
          </a:p>
          <a:p>
            <a:pPr marL="0" indent="0">
              <a:buNone/>
            </a:pPr>
            <a:r>
              <a:rPr lang="en-US" sz="5400" b="1" dirty="0" smtClean="0">
                <a:solidFill>
                  <a:srgbClr val="FF0000"/>
                </a:solidFill>
                <a:latin typeface="Tahoma" pitchFamily="34" charset="0"/>
                <a:ea typeface="Tahoma" pitchFamily="34" charset="0"/>
                <a:cs typeface="Tahoma" pitchFamily="34" charset="0"/>
              </a:rPr>
              <a:t>Profit</a:t>
            </a:r>
            <a:r>
              <a:rPr lang="en-US" sz="5400" b="1" dirty="0" smtClean="0">
                <a:latin typeface="Tahoma" pitchFamily="34" charset="0"/>
                <a:ea typeface="Tahoma" pitchFamily="34" charset="0"/>
                <a:cs typeface="Tahoma" pitchFamily="34" charset="0"/>
              </a:rPr>
              <a:t>                                      </a:t>
            </a:r>
            <a:r>
              <a:rPr lang="en-US" sz="5400" b="1" dirty="0" smtClean="0">
                <a:solidFill>
                  <a:srgbClr val="0000FF"/>
                </a:solidFill>
                <a:latin typeface="Comic Sans MS" pitchFamily="66" charset="0"/>
                <a:ea typeface="Tahoma" pitchFamily="34" charset="0"/>
                <a:cs typeface="Tahoma" pitchFamily="34" charset="0"/>
              </a:rPr>
              <a:t>People</a:t>
            </a:r>
          </a:p>
          <a:p>
            <a:pPr marL="0" indent="0">
              <a:buNone/>
            </a:pPr>
            <a:r>
              <a:rPr lang="en-US" sz="5400" b="1" dirty="0" smtClean="0">
                <a:solidFill>
                  <a:srgbClr val="FF0000"/>
                </a:solidFill>
                <a:latin typeface="Tahoma" pitchFamily="34" charset="0"/>
                <a:ea typeface="Tahoma" pitchFamily="34" charset="0"/>
                <a:cs typeface="Tahoma" pitchFamily="34" charset="0"/>
              </a:rPr>
              <a:t>Markets</a:t>
            </a:r>
            <a:r>
              <a:rPr lang="en-US" sz="5400" b="1" dirty="0" smtClean="0">
                <a:latin typeface="Tahoma" pitchFamily="34" charset="0"/>
                <a:ea typeface="Tahoma" pitchFamily="34" charset="0"/>
                <a:cs typeface="Tahoma" pitchFamily="34" charset="0"/>
              </a:rPr>
              <a:t>                      </a:t>
            </a:r>
            <a:r>
              <a:rPr lang="en-US" sz="5400" b="1" dirty="0" smtClean="0">
                <a:solidFill>
                  <a:srgbClr val="0000FF"/>
                </a:solidFill>
                <a:latin typeface="Comic Sans MS" pitchFamily="66" charset="0"/>
                <a:ea typeface="Tahoma" pitchFamily="34" charset="0"/>
                <a:cs typeface="Tahoma" pitchFamily="34" charset="0"/>
              </a:rPr>
              <a:t>Client service</a:t>
            </a:r>
          </a:p>
          <a:p>
            <a:pPr marL="0" indent="0">
              <a:buNone/>
            </a:pPr>
            <a:r>
              <a:rPr lang="en-US" sz="5400" b="1" dirty="0" smtClean="0">
                <a:solidFill>
                  <a:srgbClr val="FF0000"/>
                </a:solidFill>
                <a:latin typeface="Tahoma" pitchFamily="34" charset="0"/>
                <a:ea typeface="Tahoma" pitchFamily="34" charset="0"/>
                <a:cs typeface="Tahoma" pitchFamily="34" charset="0"/>
              </a:rPr>
              <a:t>Wealth                                  </a:t>
            </a:r>
            <a:r>
              <a:rPr lang="en-US" sz="5400" b="1" dirty="0" smtClean="0">
                <a:solidFill>
                  <a:srgbClr val="0000FF"/>
                </a:solidFill>
                <a:latin typeface="Comic Sans MS" panose="030F0702030302020204" pitchFamily="66" charset="0"/>
                <a:ea typeface="Tahoma" pitchFamily="34" charset="0"/>
                <a:cs typeface="Tahoma" pitchFamily="34" charset="0"/>
              </a:rPr>
              <a:t>Wages</a:t>
            </a:r>
            <a:r>
              <a:rPr lang="en-US" sz="5400" b="1" dirty="0" smtClean="0">
                <a:solidFill>
                  <a:srgbClr val="0033CC"/>
                </a:solidFill>
                <a:latin typeface="Comic Sans MS" panose="030F0702030302020204" pitchFamily="66" charset="0"/>
                <a:ea typeface="Tahoma" pitchFamily="34" charset="0"/>
                <a:cs typeface="Tahoma" pitchFamily="34" charset="0"/>
              </a:rPr>
              <a:t> </a:t>
            </a:r>
            <a:r>
              <a:rPr lang="en-US" sz="5400" b="1" dirty="0" smtClean="0">
                <a:solidFill>
                  <a:srgbClr val="3399FF"/>
                </a:solidFill>
                <a:latin typeface="Comic Sans MS" panose="030F0702030302020204" pitchFamily="66" charset="0"/>
                <a:ea typeface="Tahoma" pitchFamily="34" charset="0"/>
                <a:cs typeface="Tahoma" pitchFamily="34" charset="0"/>
              </a:rPr>
              <a:t> </a:t>
            </a:r>
            <a:r>
              <a:rPr lang="en-US" sz="5400" b="1" dirty="0" smtClean="0">
                <a:solidFill>
                  <a:srgbClr val="3399FF"/>
                </a:solidFill>
                <a:latin typeface="Tahoma" pitchFamily="34" charset="0"/>
                <a:ea typeface="Tahoma" pitchFamily="34" charset="0"/>
                <a:cs typeface="Tahoma" pitchFamily="34" charset="0"/>
              </a:rPr>
              <a:t> </a:t>
            </a:r>
            <a:r>
              <a:rPr lang="en-US" sz="5400" b="1" dirty="0" smtClean="0">
                <a:solidFill>
                  <a:srgbClr val="FF0000"/>
                </a:solidFill>
                <a:latin typeface="Tahoma" pitchFamily="34" charset="0"/>
                <a:ea typeface="Tahoma" pitchFamily="34" charset="0"/>
                <a:cs typeface="Tahoma" pitchFamily="34" charset="0"/>
              </a:rPr>
              <a:t>    </a:t>
            </a:r>
          </a:p>
          <a:p>
            <a:pPr marL="0" indent="0">
              <a:buNone/>
            </a:pPr>
            <a:r>
              <a:rPr lang="en-US" sz="5400" b="1" dirty="0" smtClean="0">
                <a:solidFill>
                  <a:srgbClr val="FF0000"/>
                </a:solidFill>
                <a:latin typeface="Tahoma" pitchFamily="34" charset="0"/>
                <a:ea typeface="Tahoma" pitchFamily="34" charset="0"/>
                <a:cs typeface="Tahoma" pitchFamily="34" charset="0"/>
              </a:rPr>
              <a:t>Power</a:t>
            </a:r>
            <a:r>
              <a:rPr lang="en-US" sz="5400" b="1" dirty="0" smtClean="0">
                <a:latin typeface="Tahoma" pitchFamily="34" charset="0"/>
                <a:ea typeface="Tahoma" pitchFamily="34" charset="0"/>
                <a:cs typeface="Tahoma" pitchFamily="34" charset="0"/>
              </a:rPr>
              <a:t>                              </a:t>
            </a:r>
            <a:r>
              <a:rPr lang="en-US" sz="4800" b="1" dirty="0" smtClean="0">
                <a:solidFill>
                  <a:srgbClr val="0000FF"/>
                </a:solidFill>
                <a:latin typeface="Comic Sans MS" panose="030F0702030302020204" pitchFamily="66" charset="0"/>
                <a:ea typeface="Tahoma" pitchFamily="34" charset="0"/>
                <a:cs typeface="Tahoma" pitchFamily="34" charset="0"/>
              </a:rPr>
              <a:t>Dependency</a:t>
            </a:r>
            <a:endParaRPr lang="en-US" sz="5400" b="1" dirty="0" smtClean="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Competing                  </a:t>
            </a:r>
            <a:r>
              <a:rPr lang="en-US" sz="6000" b="1" dirty="0" smtClean="0">
                <a:solidFill>
                  <a:srgbClr val="0000FF"/>
                </a:solidFill>
                <a:latin typeface="Comic Sans MS" pitchFamily="66" charset="0"/>
                <a:ea typeface="Tahoma" pitchFamily="34" charset="0"/>
                <a:cs typeface="Tahoma" pitchFamily="34" charset="0"/>
              </a:rPr>
              <a:t>Cooperating</a:t>
            </a:r>
            <a:endParaRPr lang="en-US" sz="6000" b="1" dirty="0">
              <a:latin typeface="Tahoma" pitchFamily="34" charset="0"/>
              <a:ea typeface="Tahoma" pitchFamily="34" charset="0"/>
              <a:cs typeface="Tahoma" pitchFamily="34" charset="0"/>
            </a:endParaRPr>
          </a:p>
          <a:p>
            <a:endParaRPr lang="en-US" sz="6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32448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350"/>
            <a:ext cx="12192000" cy="6953250"/>
          </a:xfrm>
        </p:spPr>
        <p:txBody>
          <a:bodyPr rtlCol="0">
            <a:normAutofit/>
          </a:bodyPr>
          <a:lstStyle/>
          <a:p>
            <a:pPr marL="0" indent="0" algn="ctr">
              <a:buNone/>
              <a:defRPr/>
            </a:pPr>
            <a:r>
              <a:rPr lang="en-US" sz="5400" b="1" dirty="0" smtClean="0">
                <a:solidFill>
                  <a:srgbClr val="00B050"/>
                </a:solidFill>
                <a:latin typeface="Tahoma" pitchFamily="34" charset="0"/>
                <a:cs typeface="Tahoma" pitchFamily="34" charset="0"/>
              </a:rPr>
              <a:t>AMBIDEXTROUS EMPLOYEES:</a:t>
            </a:r>
          </a:p>
          <a:p>
            <a:pPr>
              <a:buFont typeface="Wingdings" panose="05000000000000000000" pitchFamily="2" charset="2"/>
              <a:buChar char="q"/>
              <a:defRPr/>
            </a:pPr>
            <a:r>
              <a:rPr lang="en-US" sz="4800" b="1" dirty="0" smtClean="0">
                <a:solidFill>
                  <a:srgbClr val="0000FF"/>
                </a:solidFill>
                <a:latin typeface="Tahoma" pitchFamily="34" charset="0"/>
                <a:cs typeface="Tahoma" pitchFamily="34" charset="0"/>
              </a:rPr>
              <a:t>Understand org operations more clearly &amp; fully </a:t>
            </a:r>
          </a:p>
          <a:p>
            <a:pPr>
              <a:buFont typeface="Wingdings" panose="05000000000000000000" pitchFamily="2" charset="2"/>
              <a:buChar char="q"/>
              <a:defRPr/>
            </a:pPr>
            <a:r>
              <a:rPr lang="en-US" sz="4800" b="1" dirty="0" smtClean="0">
                <a:solidFill>
                  <a:srgbClr val="FF0066"/>
                </a:solidFill>
                <a:latin typeface="Tahoma" pitchFamily="34" charset="0"/>
                <a:cs typeface="Tahoma" pitchFamily="34" charset="0"/>
              </a:rPr>
              <a:t>Are above-average problem-solvers &amp; decision-makers</a:t>
            </a:r>
          </a:p>
          <a:p>
            <a:pPr>
              <a:buFont typeface="Wingdings" panose="05000000000000000000" pitchFamily="2" charset="2"/>
              <a:buChar char="q"/>
              <a:defRPr/>
            </a:pPr>
            <a:r>
              <a:rPr lang="en-US" sz="4800" b="1" dirty="0" smtClean="0">
                <a:solidFill>
                  <a:srgbClr val="7030A0"/>
                </a:solidFill>
                <a:latin typeface="Tahoma" pitchFamily="34" charset="0"/>
                <a:cs typeface="Tahoma" pitchFamily="34" charset="0"/>
              </a:rPr>
              <a:t>Network well</a:t>
            </a:r>
          </a:p>
          <a:p>
            <a:pPr>
              <a:buFont typeface="Wingdings" panose="05000000000000000000" pitchFamily="2" charset="2"/>
              <a:buChar char="q"/>
              <a:defRPr/>
            </a:pPr>
            <a:r>
              <a:rPr lang="en-US" sz="4800" b="1" dirty="0" smtClean="0">
                <a:solidFill>
                  <a:srgbClr val="A50021"/>
                </a:solidFill>
                <a:latin typeface="Tahoma" pitchFamily="34" charset="0"/>
                <a:cs typeface="Tahoma" pitchFamily="34" charset="0"/>
              </a:rPr>
              <a:t>Excel in </a:t>
            </a:r>
          </a:p>
          <a:p>
            <a:pPr marL="0" indent="0">
              <a:buNone/>
              <a:defRPr/>
            </a:pPr>
            <a:r>
              <a:rPr lang="en-US" sz="4800" b="1" dirty="0" smtClean="0">
                <a:solidFill>
                  <a:srgbClr val="A50021"/>
                </a:solidFill>
                <a:latin typeface="Tahoma" pitchFamily="34" charset="0"/>
                <a:cs typeface="Tahoma" pitchFamily="34" charset="0"/>
              </a:rPr>
              <a:t>professional development </a:t>
            </a:r>
          </a:p>
          <a:p>
            <a:pPr>
              <a:buFont typeface="Wingdings" panose="05000000000000000000" pitchFamily="2" charset="2"/>
              <a:buChar char="q"/>
              <a:defRPr/>
            </a:pPr>
            <a:endParaRPr lang="en-US" sz="5400" b="1" dirty="0" smtClean="0">
              <a:solidFill>
                <a:srgbClr val="FF0066"/>
              </a:solidFill>
              <a:latin typeface="Tahoma" pitchFamily="34" charset="0"/>
              <a:cs typeface="Tahoma" pitchFamily="34" charset="0"/>
            </a:endParaRPr>
          </a:p>
          <a:p>
            <a:pPr>
              <a:buFont typeface="Wingdings" panose="05000000000000000000" pitchFamily="2" charset="2"/>
              <a:buChar char="q"/>
              <a:defRPr/>
            </a:pPr>
            <a:endParaRPr lang="en-US" sz="5400" b="1" dirty="0" smtClean="0">
              <a:solidFill>
                <a:srgbClr val="0000FF"/>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50" y="3210936"/>
            <a:ext cx="3028950" cy="2016145"/>
          </a:xfrm>
          <a:prstGeom prst="rect">
            <a:avLst/>
          </a:prstGeom>
        </p:spPr>
      </p:pic>
    </p:spTree>
    <p:extLst>
      <p:ext uri="{BB962C8B-B14F-4D97-AF65-F5344CB8AC3E}">
        <p14:creationId xmlns:p14="http://schemas.microsoft.com/office/powerpoint/2010/main" val="40431211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58650" cy="6858000"/>
          </a:xfrm>
        </p:spPr>
        <p:txBody>
          <a:bodyPr>
            <a:noAutofit/>
          </a:bodyPr>
          <a:lstStyle/>
          <a:p>
            <a:pPr marL="0" indent="0" algn="ctr">
              <a:buNone/>
            </a:pPr>
            <a:r>
              <a:rPr lang="en-US" sz="3600" b="1" dirty="0" smtClean="0">
                <a:latin typeface="Tahoma" pitchFamily="34" charset="0"/>
                <a:ea typeface="Tahoma" pitchFamily="34" charset="0"/>
                <a:cs typeface="Tahoma" pitchFamily="34" charset="0"/>
              </a:rPr>
              <a:t>ORGS ARE </a:t>
            </a:r>
            <a:r>
              <a:rPr lang="en-US" sz="3600" b="1" dirty="0" smtClean="0">
                <a:solidFill>
                  <a:srgbClr val="FF0000"/>
                </a:solidFill>
                <a:latin typeface="Tahoma" pitchFamily="34" charset="0"/>
                <a:ea typeface="Tahoma" pitchFamily="34" charset="0"/>
                <a:cs typeface="Tahoma" pitchFamily="34" charset="0"/>
              </a:rPr>
              <a:t>TWO-FACED</a:t>
            </a:r>
          </a:p>
          <a:p>
            <a:pPr>
              <a:buFont typeface="Wingdings" panose="05000000000000000000" pitchFamily="2" charset="2"/>
              <a:buChar char="q"/>
            </a:pPr>
            <a:r>
              <a:rPr lang="en-US" sz="3900" b="1" dirty="0" smtClean="0">
                <a:solidFill>
                  <a:srgbClr val="0000FF"/>
                </a:solidFill>
                <a:latin typeface="Tahoma" pitchFamily="34" charset="0"/>
                <a:ea typeface="Tahoma" pitchFamily="34" charset="0"/>
                <a:cs typeface="Tahoma" pitchFamily="34" charset="0"/>
              </a:rPr>
              <a:t>Pushing employees to adopt the org mission but not letting them participate in designing it.</a:t>
            </a:r>
          </a:p>
          <a:p>
            <a:pPr>
              <a:buFont typeface="Wingdings" panose="05000000000000000000" pitchFamily="2" charset="2"/>
              <a:buChar char="q"/>
            </a:pPr>
            <a:r>
              <a:rPr lang="en-US" sz="3900" b="1" dirty="0" smtClean="0">
                <a:solidFill>
                  <a:srgbClr val="008000"/>
                </a:solidFill>
                <a:latin typeface="Tahoma" pitchFamily="34" charset="0"/>
                <a:ea typeface="Tahoma" pitchFamily="34" charset="0"/>
                <a:cs typeface="Tahoma" pitchFamily="34" charset="0"/>
              </a:rPr>
              <a:t>Paying execs exponentially more than “regular” employees</a:t>
            </a:r>
          </a:p>
          <a:p>
            <a:pPr>
              <a:buFont typeface="Wingdings" panose="05000000000000000000" pitchFamily="2" charset="2"/>
              <a:buChar char="q"/>
            </a:pPr>
            <a:r>
              <a:rPr lang="en-US" sz="3900" b="1" dirty="0" smtClean="0">
                <a:solidFill>
                  <a:srgbClr val="FF9900"/>
                </a:solidFill>
                <a:latin typeface="Tahoma" pitchFamily="34" charset="0"/>
                <a:ea typeface="Tahoma" pitchFamily="34" charset="0"/>
                <a:cs typeface="Tahoma" pitchFamily="34" charset="0"/>
              </a:rPr>
              <a:t>Controlling employees more than empowering them</a:t>
            </a:r>
          </a:p>
          <a:p>
            <a:pPr>
              <a:buFont typeface="Wingdings" panose="05000000000000000000" pitchFamily="2" charset="2"/>
              <a:buChar char="q"/>
            </a:pPr>
            <a:r>
              <a:rPr lang="en-US" sz="3900" b="1" dirty="0" smtClean="0">
                <a:solidFill>
                  <a:srgbClr val="7030A0"/>
                </a:solidFill>
                <a:latin typeface="Tahoma" pitchFamily="34" charset="0"/>
                <a:ea typeface="Tahoma" pitchFamily="34" charset="0"/>
                <a:cs typeface="Tahoma" pitchFamily="34" charset="0"/>
              </a:rPr>
              <a:t>Being more loyal to clients than to employees</a:t>
            </a:r>
          </a:p>
          <a:p>
            <a:pPr>
              <a:buFont typeface="Wingdings" panose="05000000000000000000" pitchFamily="2" charset="2"/>
              <a:buChar char="q"/>
            </a:pPr>
            <a:r>
              <a:rPr lang="en-US" sz="3900" b="1" dirty="0" smtClean="0">
                <a:solidFill>
                  <a:srgbClr val="C00000"/>
                </a:solidFill>
                <a:latin typeface="Tahoma" pitchFamily="34" charset="0"/>
                <a:ea typeface="Tahoma" pitchFamily="34" charset="0"/>
                <a:cs typeface="Tahoma" pitchFamily="34" charset="0"/>
              </a:rPr>
              <a:t>Withholding info from employees to hide org secrets &amp; future plans</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2000" b="1" dirty="0">
              <a:latin typeface="Tahoma" pitchFamily="34" charset="0"/>
              <a:ea typeface="Tahoma" pitchFamily="34" charset="0"/>
              <a:cs typeface="Tahoma" pitchFamily="34" charset="0"/>
            </a:endParaRPr>
          </a:p>
          <a:p>
            <a:pPr marL="0" indent="0" algn="ctr">
              <a:buNone/>
            </a:pPr>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540372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err="1" smtClean="0">
                <a:solidFill>
                  <a:srgbClr val="FF0000"/>
                </a:solidFill>
                <a:latin typeface="Tahoma" pitchFamily="34" charset="0"/>
                <a:ea typeface="Tahoma" pitchFamily="34" charset="0"/>
                <a:cs typeface="Tahoma" pitchFamily="34" charset="0"/>
              </a:rPr>
              <a:t>GAPITUS</a:t>
            </a:r>
            <a:r>
              <a:rPr lang="en-US" sz="4400" b="1" dirty="0" smtClean="0">
                <a:solidFill>
                  <a:srgbClr val="FF0000"/>
                </a:solidFill>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disease can be caught </a:t>
            </a:r>
          </a:p>
          <a:p>
            <a:pPr marL="0" indent="0" algn="ctr">
              <a:buNone/>
            </a:pPr>
            <a:r>
              <a:rPr lang="en-US" sz="4400" b="1" dirty="0" smtClean="0">
                <a:latin typeface="Tahoma" pitchFamily="34" charset="0"/>
                <a:ea typeface="Tahoma" pitchFamily="34" charset="0"/>
                <a:cs typeface="Tahoma" pitchFamily="34" charset="0"/>
              </a:rPr>
              <a:t>from other employees</a:t>
            </a:r>
            <a:endParaRPr lang="en-US" sz="44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008000"/>
                </a:solidFill>
                <a:latin typeface="Tahoma" pitchFamily="34" charset="0"/>
                <a:ea typeface="Tahoma" pitchFamily="34" charset="0"/>
                <a:cs typeface="Tahoma" pitchFamily="34" charset="0"/>
              </a:rPr>
              <a:t>Employees who don’t speak up about fixable operations problems</a:t>
            </a:r>
          </a:p>
          <a:p>
            <a:pPr>
              <a:buFont typeface="Wingdings" panose="05000000000000000000" pitchFamily="2" charset="2"/>
              <a:buChar char="q"/>
            </a:pPr>
            <a:r>
              <a:rPr lang="en-US" sz="4800" b="1" dirty="0" smtClean="0">
                <a:solidFill>
                  <a:srgbClr val="800080"/>
                </a:solidFill>
                <a:latin typeface="Tahoma" pitchFamily="34" charset="0"/>
                <a:ea typeface="Tahoma" pitchFamily="34" charset="0"/>
                <a:cs typeface="Tahoma" pitchFamily="34" charset="0"/>
              </a:rPr>
              <a:t>Insensitive or incompetent bosses who demotivate employees</a:t>
            </a:r>
          </a:p>
          <a:p>
            <a:pPr>
              <a:buFont typeface="Wingdings" panose="05000000000000000000" pitchFamily="2" charset="2"/>
              <a:buChar char="q"/>
            </a:pPr>
            <a:r>
              <a:rPr lang="en-US" sz="4800" b="1" dirty="0" smtClean="0">
                <a:solidFill>
                  <a:srgbClr val="0000FF"/>
                </a:solidFill>
                <a:latin typeface="Tahoma" pitchFamily="34" charset="0"/>
                <a:ea typeface="Tahoma" pitchFamily="34" charset="0"/>
                <a:cs typeface="Tahoma" pitchFamily="34" charset="0"/>
              </a:rPr>
              <a:t>Employees relying on grapevine gossip to anticipate what their secretive org is really up to</a:t>
            </a:r>
          </a:p>
          <a:p>
            <a:endParaRPr lang="en-US" sz="43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693859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 Gaps Are:</a:t>
            </a:r>
          </a:p>
          <a:p>
            <a:pPr>
              <a:buFont typeface="Wingdings" panose="05000000000000000000" pitchFamily="2" charset="2"/>
              <a:buChar char="q"/>
            </a:pPr>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#1 weaknesses of ALL orgs </a:t>
            </a:r>
          </a:p>
          <a:p>
            <a:pPr>
              <a:buFont typeface="Wingdings" panose="05000000000000000000" pitchFamily="2" charset="2"/>
              <a:buChar char="q"/>
            </a:pPr>
            <a:r>
              <a:rPr lang="en-US" sz="60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The #1 challenge of org pros</a:t>
            </a:r>
          </a:p>
          <a:p>
            <a:pPr>
              <a:buFont typeface="Wingdings" panose="05000000000000000000" pitchFamily="2" charset="2"/>
              <a:buChar char="q"/>
            </a:pPr>
            <a:r>
              <a:rPr lang="en-US" sz="6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The single biggest source of org dramas</a:t>
            </a:r>
          </a:p>
          <a:p>
            <a:pPr>
              <a:buFont typeface="Wingdings" panose="05000000000000000000" pitchFamily="2" charset="2"/>
              <a:buChar char="q"/>
            </a:pPr>
            <a:r>
              <a:rPr lang="en-US" sz="6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Org-community killers</a:t>
            </a:r>
          </a:p>
          <a:p>
            <a:pPr marL="0" indent="0">
              <a:buNone/>
            </a:pP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59175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#16 GRAVITATION,</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935450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endParaRPr lang="en-US" sz="11500" b="1" dirty="0" smtClean="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906" y="815140"/>
            <a:ext cx="10058400" cy="5657850"/>
          </a:xfrm>
          <a:prstGeom prst="rect">
            <a:avLst/>
          </a:prstGeom>
        </p:spPr>
      </p:pic>
    </p:spTree>
    <p:extLst>
      <p:ext uri="{BB962C8B-B14F-4D97-AF65-F5344CB8AC3E}">
        <p14:creationId xmlns:p14="http://schemas.microsoft.com/office/powerpoint/2010/main" val="6809574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dirty="0" smtClean="0">
                <a:latin typeface="Tahoma" panose="020B0604030504040204" pitchFamily="34" charset="0"/>
                <a:ea typeface="Tahoma" panose="020B0604030504040204" pitchFamily="34" charset="0"/>
                <a:cs typeface="Tahoma" panose="020B0604030504040204" pitchFamily="34" charset="0"/>
              </a:rPr>
              <a:t>Just like the </a:t>
            </a:r>
            <a:r>
              <a:rPr lang="en-US" sz="4400" b="1" dirty="0">
                <a:latin typeface="Tahoma" panose="020B0604030504040204" pitchFamily="34" charset="0"/>
                <a:ea typeface="Tahoma" panose="020B0604030504040204" pitchFamily="34" charset="0"/>
                <a:cs typeface="Tahoma" panose="020B0604030504040204" pitchFamily="34" charset="0"/>
              </a:rPr>
              <a:t>force that holds planets together &amp; </a:t>
            </a:r>
            <a:r>
              <a:rPr lang="en-US" sz="4400" b="1" dirty="0" smtClean="0">
                <a:latin typeface="Tahoma" panose="020B0604030504040204" pitchFamily="34" charset="0"/>
                <a:ea typeface="Tahoma" panose="020B0604030504040204" pitchFamily="34" charset="0"/>
                <a:cs typeface="Tahoma" panose="020B0604030504040204" pitchFamily="34" charset="0"/>
              </a:rPr>
              <a:t>keeps </a:t>
            </a:r>
            <a:r>
              <a:rPr lang="en-US" sz="4400" b="1" dirty="0">
                <a:latin typeface="Tahoma" panose="020B0604030504040204" pitchFamily="34" charset="0"/>
                <a:ea typeface="Tahoma" panose="020B0604030504040204" pitchFamily="34" charset="0"/>
                <a:cs typeface="Tahoma" panose="020B0604030504040204" pitchFamily="34" charset="0"/>
              </a:rPr>
              <a:t>them in </a:t>
            </a:r>
            <a:r>
              <a:rPr lang="en-US" sz="4400" b="1" dirty="0" smtClean="0">
                <a:latin typeface="Tahoma" panose="020B0604030504040204" pitchFamily="34" charset="0"/>
                <a:ea typeface="Tahoma" panose="020B0604030504040204" pitchFamily="34" charset="0"/>
                <a:cs typeface="Tahoma" panose="020B0604030504040204" pitchFamily="34" charset="0"/>
              </a:rPr>
              <a:t>orbit, orgs are held together by the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gravity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smtClean="0">
                <a:latin typeface="Tahoma" panose="020B0604030504040204" pitchFamily="34" charset="0"/>
                <a:ea typeface="Tahoma" panose="020B0604030504040204" pitchFamily="34" charset="0"/>
                <a:cs typeface="Tahoma" panose="020B0604030504040204" pitchFamily="34" charset="0"/>
              </a:rPr>
              <a:t>of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job interdependencies</a:t>
            </a:r>
            <a:r>
              <a:rPr lang="en-US" sz="4400" b="1" dirty="0" smtClean="0">
                <a:latin typeface="Tahoma" panose="020B0604030504040204" pitchFamily="34" charset="0"/>
                <a:ea typeface="Tahoma" panose="020B0604030504040204" pitchFamily="34" charset="0"/>
                <a:cs typeface="Tahoma" panose="020B0604030504040204" pitchFamily="34" charset="0"/>
              </a:rPr>
              <a:t>: I can’t do my job well unless others also do their jobs well. Despite all the rules &amp; regulations most orgs have, </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nobody</a:t>
            </a:r>
            <a:r>
              <a:rPr lang="en-US" sz="4400" b="1" dirty="0" smtClean="0">
                <a:latin typeface="Tahoma" panose="020B0604030504040204" pitchFamily="34" charset="0"/>
                <a:ea typeface="Tahoma" panose="020B0604030504040204" pitchFamily="34" charset="0"/>
                <a:cs typeface="Tahoma" panose="020B0604030504040204" pitchFamily="34" charset="0"/>
              </a:rPr>
              <a:t> is </a:t>
            </a:r>
          </a:p>
          <a:p>
            <a:pPr algn="l"/>
            <a:r>
              <a:rPr lang="en-US" sz="4400" b="1" dirty="0" smtClean="0">
                <a:latin typeface="Tahoma" panose="020B0604030504040204" pitchFamily="34" charset="0"/>
                <a:ea typeface="Tahoma" panose="020B0604030504040204" pitchFamily="34" charset="0"/>
                <a:cs typeface="Tahoma" panose="020B0604030504040204" pitchFamily="34" charset="0"/>
              </a:rPr>
              <a:t>really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 control</a:t>
            </a:r>
            <a:endParaRPr lang="en-US" sz="4400" b="1" dirty="0">
              <a:latin typeface="Tahoma" panose="020B0604030504040204" pitchFamily="34" charset="0"/>
              <a:ea typeface="Tahoma" panose="020B0604030504040204" pitchFamily="34" charset="0"/>
              <a:cs typeface="Tahoma" panose="020B0604030504040204" pitchFamily="34" charset="0"/>
            </a:endParaRPr>
          </a:p>
          <a:p>
            <a:pPr algn="l"/>
            <a:r>
              <a:rPr lang="en-US" sz="4400" b="1" dirty="0">
                <a:latin typeface="Tahoma" panose="020B0604030504040204" pitchFamily="34" charset="0"/>
                <a:ea typeface="Tahoma" panose="020B0604030504040204" pitchFamily="34" charset="0"/>
                <a:cs typeface="Tahoma" panose="020B0604030504040204" pitchFamily="34" charset="0"/>
              </a:rPr>
              <a:t>o</a:t>
            </a:r>
            <a:r>
              <a:rPr lang="en-US" sz="4400" b="1" dirty="0" smtClean="0">
                <a:latin typeface="Tahoma" panose="020B0604030504040204" pitchFamily="34" charset="0"/>
                <a:ea typeface="Tahoma" panose="020B0604030504040204" pitchFamily="34" charset="0"/>
                <a:cs typeface="Tahoma" panose="020B0604030504040204" pitchFamily="34" charset="0"/>
              </a:rPr>
              <a:t>r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independent</a:t>
            </a:r>
            <a:r>
              <a:rPr lang="en-US" sz="4400" b="1"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379" y="3713264"/>
            <a:ext cx="5200650" cy="2714625"/>
          </a:xfrm>
          <a:prstGeom prst="rect">
            <a:avLst/>
          </a:prstGeom>
        </p:spPr>
      </p:pic>
    </p:spTree>
    <p:extLst>
      <p:ext uri="{BB962C8B-B14F-4D97-AF65-F5344CB8AC3E}">
        <p14:creationId xmlns:p14="http://schemas.microsoft.com/office/powerpoint/2010/main" val="28234516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PEOPLE: </a:t>
            </a:r>
            <a:r>
              <a:rPr lang="en-US" sz="3600" b="1" dirty="0" smtClean="0">
                <a:solidFill>
                  <a:srgbClr val="FF0000"/>
                </a:solidFill>
                <a:latin typeface="Tahoma" pitchFamily="34" charset="0"/>
                <a:ea typeface="Tahoma" pitchFamily="34" charset="0"/>
                <a:cs typeface="Tahoma" pitchFamily="34" charset="0"/>
              </a:rPr>
              <a:t>The Center Of Org Gravity</a:t>
            </a:r>
          </a:p>
          <a:p>
            <a:pPr marL="0" indent="0">
              <a:buNone/>
            </a:pPr>
            <a:r>
              <a:rPr lang="en-US" sz="4400" b="1" dirty="0" smtClean="0">
                <a:latin typeface="Tahoma" pitchFamily="34" charset="0"/>
                <a:ea typeface="Tahoma" pitchFamily="34" charset="0"/>
                <a:cs typeface="Tahoma" pitchFamily="34" charset="0"/>
              </a:rPr>
              <a:t>The </a:t>
            </a:r>
            <a:r>
              <a:rPr lang="en-US" sz="4400" b="1" dirty="0" smtClean="0">
                <a:solidFill>
                  <a:srgbClr val="0000FF"/>
                </a:solidFill>
                <a:latin typeface="Tahoma" pitchFamily="34" charset="0"/>
                <a:ea typeface="Tahoma" pitchFamily="34" charset="0"/>
                <a:cs typeface="Tahoma" pitchFamily="34" charset="0"/>
              </a:rPr>
              <a:t>CONTROLLING</a:t>
            </a:r>
            <a:r>
              <a:rPr lang="en-US" sz="4400" b="1" dirty="0" smtClean="0">
                <a:solidFill>
                  <a:srgbClr val="FF0000"/>
                </a:solidFill>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(“formal,</a:t>
            </a:r>
            <a:r>
              <a:rPr lang="en-US" sz="4400" b="1" dirty="0" smtClean="0">
                <a:latin typeface="Tahoma" pitchFamily="34" charset="0"/>
                <a:ea typeface="Tahoma" pitchFamily="34" charset="0"/>
                <a:cs typeface="Tahoma" pitchFamily="34" charset="0"/>
                <a:sym typeface="Wingdings" panose="05000000000000000000" pitchFamily="2" charset="2"/>
              </a:rPr>
              <a:t>” written)</a:t>
            </a:r>
            <a:r>
              <a:rPr lang="en-US" sz="4400" b="1" dirty="0" smtClean="0">
                <a:latin typeface="Tahoma" pitchFamily="34" charset="0"/>
                <a:ea typeface="Tahoma" pitchFamily="34" charset="0"/>
                <a:cs typeface="Tahoma" pitchFamily="34" charset="0"/>
              </a:rPr>
              <a:t> side of orgs (job descriptions, org chart, rules &amp; regulations, paperwork forms, etc.) rules our work lives to a significant extent. </a:t>
            </a:r>
          </a:p>
          <a:p>
            <a:pPr marL="0" indent="0">
              <a:buNone/>
            </a:pPr>
            <a:r>
              <a:rPr lang="en-US" sz="4400" b="1" dirty="0">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he </a:t>
            </a:r>
            <a:r>
              <a:rPr lang="en-US" sz="4400" b="1" dirty="0" smtClean="0">
                <a:solidFill>
                  <a:srgbClr val="0000FF"/>
                </a:solidFill>
                <a:latin typeface="Tahoma" pitchFamily="34" charset="0"/>
                <a:ea typeface="Tahoma" pitchFamily="34" charset="0"/>
                <a:cs typeface="Tahoma" pitchFamily="34" charset="0"/>
              </a:rPr>
              <a:t>EMPOWERING</a:t>
            </a:r>
            <a:r>
              <a:rPr lang="en-US" sz="4400" b="1" dirty="0" smtClean="0">
                <a:solidFill>
                  <a:srgbClr val="FF0000"/>
                </a:solidFill>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(“informal,” human behavior) side of orgs frees us for relational employee work interactions, network building, &amp; furthering our jobs or careers. </a:t>
            </a: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094819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200" b="1" dirty="0" smtClean="0">
                <a:latin typeface="Tahoma" pitchFamily="34" charset="0"/>
                <a:ea typeface="Tahoma" pitchFamily="34" charset="0"/>
                <a:cs typeface="Tahoma" pitchFamily="34" charset="0"/>
              </a:rPr>
              <a:t>People don’t go “to work,” they go to a daily organizational </a:t>
            </a:r>
            <a:r>
              <a:rPr lang="en-US" sz="4200" b="1" dirty="0" smtClean="0">
                <a:solidFill>
                  <a:srgbClr val="FF0000"/>
                </a:solidFill>
                <a:latin typeface="Tahoma" pitchFamily="34" charset="0"/>
                <a:ea typeface="Tahoma" pitchFamily="34" charset="0"/>
                <a:cs typeface="Tahoma" pitchFamily="34" charset="0"/>
              </a:rPr>
              <a:t>DRAMA</a:t>
            </a:r>
            <a:r>
              <a:rPr lang="en-US" sz="4200" b="1" dirty="0" smtClean="0">
                <a:latin typeface="Tahoma" pitchFamily="34" charset="0"/>
                <a:ea typeface="Tahoma" pitchFamily="34" charset="0"/>
                <a:cs typeface="Tahoma" pitchFamily="34" charset="0"/>
              </a:rPr>
              <a:t> in which they play the part of interacting with others for productivity. There are two categories of characters in the drama: those who feel they leave their life at home (because their </a:t>
            </a:r>
            <a:r>
              <a:rPr lang="en-US" sz="4200" b="1" dirty="0" smtClean="0">
                <a:solidFill>
                  <a:srgbClr val="FF0000"/>
                </a:solidFill>
                <a:latin typeface="Tahoma" pitchFamily="34" charset="0"/>
                <a:ea typeface="Tahoma" pitchFamily="34" charset="0"/>
                <a:cs typeface="Tahoma" pitchFamily="34" charset="0"/>
              </a:rPr>
              <a:t>job</a:t>
            </a:r>
            <a:r>
              <a:rPr lang="en-US" sz="4200" b="1" dirty="0" smtClean="0">
                <a:latin typeface="Tahoma" pitchFamily="34" charset="0"/>
                <a:ea typeface="Tahoma" pitchFamily="34" charset="0"/>
                <a:cs typeface="Tahoma" pitchFamily="34" charset="0"/>
              </a:rPr>
              <a:t> is unfulfilling) versus those who feel their </a:t>
            </a:r>
            <a:r>
              <a:rPr lang="en-US" sz="4200" b="1" dirty="0" smtClean="0">
                <a:solidFill>
                  <a:srgbClr val="FF0000"/>
                </a:solidFill>
                <a:latin typeface="Tahoma" pitchFamily="34" charset="0"/>
                <a:ea typeface="Tahoma" pitchFamily="34" charset="0"/>
                <a:cs typeface="Tahoma" pitchFamily="34" charset="0"/>
              </a:rPr>
              <a:t>career </a:t>
            </a:r>
            <a:r>
              <a:rPr lang="en-US" sz="4200" b="1" dirty="0" smtClean="0">
                <a:latin typeface="Tahoma" pitchFamily="34" charset="0"/>
                <a:ea typeface="Tahoma" pitchFamily="34" charset="0"/>
                <a:cs typeface="Tahoma" pitchFamily="34" charset="0"/>
              </a:rPr>
              <a:t>is their life. Whether you </a:t>
            </a:r>
            <a:r>
              <a:rPr lang="en-US" sz="4200" b="1" dirty="0" smtClean="0">
                <a:solidFill>
                  <a:srgbClr val="FF0000"/>
                </a:solidFill>
                <a:latin typeface="Tahoma" pitchFamily="34" charset="0"/>
                <a:ea typeface="Tahoma" pitchFamily="34" charset="0"/>
                <a:cs typeface="Tahoma" pitchFamily="34" charset="0"/>
              </a:rPr>
              <a:t>work to live </a:t>
            </a:r>
            <a:r>
              <a:rPr lang="en-US" sz="4200" b="1" dirty="0" smtClean="0">
                <a:latin typeface="Tahoma" pitchFamily="34" charset="0"/>
                <a:ea typeface="Tahoma" pitchFamily="34" charset="0"/>
                <a:cs typeface="Tahoma" pitchFamily="34" charset="0"/>
              </a:rPr>
              <a:t>(“job”) or </a:t>
            </a:r>
            <a:r>
              <a:rPr lang="en-US" sz="4200" b="1" dirty="0" smtClean="0">
                <a:solidFill>
                  <a:srgbClr val="FF0000"/>
                </a:solidFill>
                <a:latin typeface="Tahoma" pitchFamily="34" charset="0"/>
                <a:ea typeface="Tahoma" pitchFamily="34" charset="0"/>
                <a:cs typeface="Tahoma" pitchFamily="34" charset="0"/>
              </a:rPr>
              <a:t>live to work</a:t>
            </a:r>
            <a:r>
              <a:rPr lang="en-US" sz="4200" b="1" dirty="0" smtClean="0">
                <a:latin typeface="Tahoma" pitchFamily="34" charset="0"/>
                <a:ea typeface="Tahoma" pitchFamily="34" charset="0"/>
                <a:cs typeface="Tahoma" pitchFamily="34" charset="0"/>
              </a:rPr>
              <a:t> (“career”), work is a major portion of your life, &amp; hence so are </a:t>
            </a:r>
            <a:r>
              <a:rPr lang="en-US" sz="4200" b="1" dirty="0" smtClean="0">
                <a:solidFill>
                  <a:srgbClr val="FF0000"/>
                </a:solidFill>
                <a:latin typeface="Tahoma" pitchFamily="34" charset="0"/>
                <a:ea typeface="Tahoma" pitchFamily="34" charset="0"/>
                <a:cs typeface="Tahoma" pitchFamily="34" charset="0"/>
              </a:rPr>
              <a:t>organizations.  </a:t>
            </a:r>
          </a:p>
        </p:txBody>
      </p:sp>
    </p:spTree>
    <p:extLst>
      <p:ext uri="{BB962C8B-B14F-4D97-AF65-F5344CB8AC3E}">
        <p14:creationId xmlns:p14="http://schemas.microsoft.com/office/powerpoint/2010/main" val="21580472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200" b="1" dirty="0">
                <a:latin typeface="Tahoma" pitchFamily="34" charset="0"/>
                <a:ea typeface="Tahoma" pitchFamily="34" charset="0"/>
                <a:cs typeface="Tahoma" pitchFamily="34" charset="0"/>
              </a:rPr>
              <a:t>Most orgs, even if their missions </a:t>
            </a:r>
            <a:r>
              <a:rPr lang="en-US" sz="4200" b="1" dirty="0" smtClean="0">
                <a:latin typeface="Tahoma" pitchFamily="34" charset="0"/>
                <a:ea typeface="Tahoma" pitchFamily="34" charset="0"/>
                <a:cs typeface="Tahoma" pitchFamily="34" charset="0"/>
              </a:rPr>
              <a:t>differ, </a:t>
            </a:r>
            <a:endParaRPr lang="en-US" sz="4200" b="1" dirty="0">
              <a:solidFill>
                <a:srgbClr val="FF0000"/>
              </a:solidFill>
              <a:latin typeface="Tahoma" pitchFamily="34" charset="0"/>
              <a:ea typeface="Tahoma" pitchFamily="34" charset="0"/>
              <a:cs typeface="Tahoma" pitchFamily="34" charset="0"/>
            </a:endParaRPr>
          </a:p>
          <a:p>
            <a:pPr marL="0" indent="0">
              <a:buNone/>
            </a:pPr>
            <a:r>
              <a:rPr lang="en-US" sz="4200" b="1" dirty="0" smtClean="0">
                <a:latin typeface="Tahoma" pitchFamily="34" charset="0"/>
                <a:ea typeface="Tahoma" pitchFamily="34" charset="0"/>
                <a:cs typeface="Tahoma" pitchFamily="34" charset="0"/>
              </a:rPr>
              <a:t>are highly </a:t>
            </a:r>
            <a:r>
              <a:rPr lang="en-US" sz="4200" b="1" dirty="0" smtClean="0">
                <a:solidFill>
                  <a:srgbClr val="FF0000"/>
                </a:solidFill>
                <a:latin typeface="Tahoma" pitchFamily="34" charset="0"/>
                <a:ea typeface="Tahoma" pitchFamily="34" charset="0"/>
                <a:cs typeface="Tahoma" pitchFamily="34" charset="0"/>
              </a:rPr>
              <a:t>similar</a:t>
            </a:r>
            <a:r>
              <a:rPr lang="en-US" sz="4200" b="1" dirty="0" smtClean="0">
                <a:latin typeface="Tahoma" pitchFamily="34" charset="0"/>
                <a:ea typeface="Tahoma" pitchFamily="34" charset="0"/>
                <a:cs typeface="Tahoma" pitchFamily="34" charset="0"/>
              </a:rPr>
              <a:t> in the way they operate &amp; deal with people. And org </a:t>
            </a:r>
            <a:r>
              <a:rPr lang="en-US" sz="4200" b="1" dirty="0" smtClean="0">
                <a:solidFill>
                  <a:srgbClr val="FF0000"/>
                </a:solidFill>
                <a:latin typeface="Tahoma" pitchFamily="34" charset="0"/>
                <a:ea typeface="Tahoma" pitchFamily="34" charset="0"/>
                <a:cs typeface="Tahoma" pitchFamily="34" charset="0"/>
              </a:rPr>
              <a:t>members</a:t>
            </a:r>
            <a:r>
              <a:rPr lang="en-US" sz="4200" b="1" dirty="0" smtClean="0">
                <a:latin typeface="Tahoma" pitchFamily="34" charset="0"/>
                <a:ea typeface="Tahoma" pitchFamily="34" charset="0"/>
                <a:cs typeface="Tahoma" pitchFamily="34" charset="0"/>
              </a:rPr>
              <a:t> also tend to behave in similar ways, since human behavior is fairly universal, as are organizations. </a:t>
            </a:r>
            <a:r>
              <a:rPr lang="en-US" sz="4200" b="1" dirty="0" smtClean="0">
                <a:solidFill>
                  <a:srgbClr val="FF0000"/>
                </a:solidFill>
                <a:latin typeface="Tahoma" pitchFamily="34" charset="0"/>
                <a:ea typeface="Tahoma" pitchFamily="34" charset="0"/>
                <a:cs typeface="Tahoma" pitchFamily="34" charset="0"/>
              </a:rPr>
              <a:t>Human drama </a:t>
            </a:r>
            <a:r>
              <a:rPr lang="en-US" sz="4200" b="1" dirty="0" smtClean="0">
                <a:latin typeface="Tahoma" pitchFamily="34" charset="0"/>
                <a:ea typeface="Tahoma" pitchFamily="34" charset="0"/>
                <a:cs typeface="Tahoma" pitchFamily="34" charset="0"/>
              </a:rPr>
              <a:t>is the essence of org/human behavior everywhere. </a:t>
            </a:r>
            <a:endParaRPr lang="en-US" sz="4200" b="1" dirty="0" smtClean="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759" y="4251871"/>
            <a:ext cx="5738267" cy="2606129"/>
          </a:xfrm>
          <a:prstGeom prst="rect">
            <a:avLst/>
          </a:prstGeom>
        </p:spPr>
      </p:pic>
    </p:spTree>
    <p:extLst>
      <p:ext uri="{BB962C8B-B14F-4D97-AF65-F5344CB8AC3E}">
        <p14:creationId xmlns:p14="http://schemas.microsoft.com/office/powerpoint/2010/main" val="5355496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800" b="1" dirty="0" smtClean="0">
                <a:latin typeface="Tahoma" panose="020B0604030504040204" pitchFamily="34" charset="0"/>
                <a:ea typeface="Tahoma" panose="020B0604030504040204" pitchFamily="34" charset="0"/>
                <a:cs typeface="Tahoma" panose="020B0604030504040204" pitchFamily="34" charset="0"/>
              </a:rPr>
              <a:t>What “</a:t>
            </a:r>
            <a:r>
              <a:rPr lang="en-US" sz="4800" b="1" dirty="0">
                <a:latin typeface="Tahoma" panose="020B0604030504040204" pitchFamily="34" charset="0"/>
                <a:ea typeface="Tahoma" panose="020B0604030504040204" pitchFamily="34" charset="0"/>
                <a:cs typeface="Tahoma" panose="020B0604030504040204" pitchFamily="34" charset="0"/>
              </a:rPr>
              <a:t>w</a:t>
            </a:r>
            <a:r>
              <a:rPr lang="en-US" sz="4800" b="1" dirty="0" smtClean="0">
                <a:latin typeface="Tahoma" panose="020B0604030504040204" pitchFamily="34" charset="0"/>
                <a:ea typeface="Tahoma" panose="020B0604030504040204" pitchFamily="34" charset="0"/>
                <a:cs typeface="Tahoma" panose="020B0604030504040204" pitchFamily="34" charset="0"/>
              </a:rPr>
              <a:t>ork” life is </a:t>
            </a:r>
            <a:r>
              <a:rPr lang="en-US" sz="48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REALLY</a:t>
            </a:r>
          </a:p>
          <a:p>
            <a:pPr>
              <a:buFont typeface="Wingdings" panose="05000000000000000000" pitchFamily="2" charset="2"/>
              <a:buChar char="q"/>
            </a:pPr>
            <a:r>
              <a:rPr lang="en-US" sz="49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Adapting to the org’s demands on your life</a:t>
            </a:r>
          </a:p>
          <a:p>
            <a:pPr>
              <a:buFont typeface="Wingdings" panose="05000000000000000000" pitchFamily="2" charset="2"/>
              <a:buChar char="q"/>
            </a:pPr>
            <a:r>
              <a:rPr lang="en-US" sz="49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Adapting to idiosyncratic co-workers </a:t>
            </a:r>
          </a:p>
          <a:p>
            <a:pPr>
              <a:buFont typeface="Wingdings" panose="05000000000000000000" pitchFamily="2" charset="2"/>
              <a:buChar char="q"/>
            </a:pPr>
            <a:r>
              <a:rPr lang="en-US" sz="49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Serving yourself + your org simultaneously </a:t>
            </a:r>
          </a:p>
          <a:p>
            <a:pPr>
              <a:buFont typeface="Wingdings" panose="05000000000000000000" pitchFamily="2" charset="2"/>
              <a:buChar char="q"/>
            </a:pPr>
            <a:r>
              <a:rPr lang="en-US" sz="4900" b="1" dirty="0" smtClean="0">
                <a:solidFill>
                  <a:srgbClr val="990033"/>
                </a:solidFill>
                <a:latin typeface="Tahoma" panose="020B0604030504040204" pitchFamily="34" charset="0"/>
                <a:ea typeface="Tahoma" panose="020B0604030504040204" pitchFamily="34" charset="0"/>
                <a:cs typeface="Tahoma" panose="020B0604030504040204" pitchFamily="34" charset="0"/>
              </a:rPr>
              <a:t>Perceiving invisible org reality “behind the screen”</a:t>
            </a:r>
          </a:p>
          <a:p>
            <a:pPr marL="0" indent="0">
              <a:buNone/>
            </a:pP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9408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#2 AMORAL ORGANIZATIONS</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72376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100" b="1" dirty="0" smtClean="0">
                <a:latin typeface="Tahoma" pitchFamily="34" charset="0"/>
                <a:ea typeface="Tahoma" pitchFamily="34" charset="0"/>
                <a:cs typeface="Tahoma" pitchFamily="34" charset="0"/>
              </a:rPr>
              <a:t>Org success &amp; fulfilling careers require a </a:t>
            </a:r>
            <a:r>
              <a:rPr lang="en-US" sz="4100" b="1" dirty="0" smtClean="0">
                <a:solidFill>
                  <a:srgbClr val="FF0000"/>
                </a:solidFill>
                <a:latin typeface="Tahoma" pitchFamily="34" charset="0"/>
                <a:ea typeface="Tahoma" pitchFamily="34" charset="0"/>
                <a:cs typeface="Tahoma" pitchFamily="34" charset="0"/>
              </a:rPr>
              <a:t>mix </a:t>
            </a:r>
            <a:r>
              <a:rPr lang="en-US" sz="4100" b="1" dirty="0" smtClean="0">
                <a:latin typeface="Tahoma" pitchFamily="34" charset="0"/>
                <a:ea typeface="Tahoma" pitchFamily="34" charset="0"/>
                <a:cs typeface="Tahoma" pitchFamily="34" charset="0"/>
              </a:rPr>
              <a:t>of psychological factors </a:t>
            </a:r>
            <a:r>
              <a:rPr lang="en-US" sz="4100" b="1" dirty="0" smtClean="0">
                <a:solidFill>
                  <a:srgbClr val="FF0000"/>
                </a:solidFill>
                <a:latin typeface="Tahoma" pitchFamily="34" charset="0"/>
                <a:ea typeface="Tahoma" pitchFamily="34" charset="0"/>
                <a:cs typeface="Tahoma" pitchFamily="34" charset="0"/>
              </a:rPr>
              <a:t>blended </a:t>
            </a:r>
            <a:r>
              <a:rPr lang="en-US" sz="4100" b="1" dirty="0" smtClean="0">
                <a:latin typeface="Tahoma" pitchFamily="34" charset="0"/>
                <a:ea typeface="Tahoma" pitchFamily="34" charset="0"/>
                <a:cs typeface="Tahoma" pitchFamily="34" charset="0"/>
              </a:rPr>
              <a:t>to fit the personality, temperament, &amp; aspirations of your org, yourself, &amp; the psych profiles of your co-workers.  How much are you willing to be controlled by your org? How </a:t>
            </a:r>
            <a:r>
              <a:rPr lang="en-US" sz="4100" b="1" dirty="0" smtClean="0">
                <a:solidFill>
                  <a:srgbClr val="FF0000"/>
                </a:solidFill>
                <a:latin typeface="Tahoma" pitchFamily="34" charset="0"/>
                <a:ea typeface="Tahoma" pitchFamily="34" charset="0"/>
                <a:cs typeface="Tahoma" pitchFamily="34" charset="0"/>
              </a:rPr>
              <a:t>empowered</a:t>
            </a:r>
            <a:r>
              <a:rPr lang="en-US" sz="4100" b="1" dirty="0" smtClean="0">
                <a:latin typeface="Tahoma" pitchFamily="34" charset="0"/>
                <a:ea typeface="Tahoma" pitchFamily="34" charset="0"/>
                <a:cs typeface="Tahoma" pitchFamily="34" charset="0"/>
              </a:rPr>
              <a:t>?  How </a:t>
            </a:r>
            <a:r>
              <a:rPr lang="en-US" sz="4100" b="1" dirty="0" smtClean="0">
                <a:solidFill>
                  <a:srgbClr val="FF0000"/>
                </a:solidFill>
                <a:latin typeface="Tahoma" pitchFamily="34" charset="0"/>
                <a:ea typeface="Tahoma" pitchFamily="34" charset="0"/>
                <a:cs typeface="Tahoma" pitchFamily="34" charset="0"/>
              </a:rPr>
              <a:t>independent</a:t>
            </a:r>
            <a:r>
              <a:rPr lang="en-US" sz="4100" b="1" dirty="0" smtClean="0">
                <a:latin typeface="Tahoma" pitchFamily="34" charset="0"/>
                <a:ea typeface="Tahoma" pitchFamily="34" charset="0"/>
                <a:cs typeface="Tahoma" pitchFamily="34" charset="0"/>
              </a:rPr>
              <a:t> vs. </a:t>
            </a:r>
            <a:r>
              <a:rPr lang="en-US" sz="4100" b="1" dirty="0" smtClean="0">
                <a:solidFill>
                  <a:srgbClr val="FF0000"/>
                </a:solidFill>
                <a:latin typeface="Tahoma" pitchFamily="34" charset="0"/>
                <a:ea typeface="Tahoma" pitchFamily="34" charset="0"/>
                <a:cs typeface="Tahoma" pitchFamily="34" charset="0"/>
              </a:rPr>
              <a:t>interdependent</a:t>
            </a:r>
            <a:r>
              <a:rPr lang="en-US" sz="4100" b="1" dirty="0" smtClean="0">
                <a:latin typeface="Tahoma" pitchFamily="34" charset="0"/>
                <a:ea typeface="Tahoma" pitchFamily="34" charset="0"/>
                <a:cs typeface="Tahoma" pitchFamily="34" charset="0"/>
              </a:rPr>
              <a:t>? How much into “</a:t>
            </a:r>
            <a:r>
              <a:rPr lang="en-US" sz="4100" b="1" dirty="0" smtClean="0">
                <a:solidFill>
                  <a:srgbClr val="FF0000"/>
                </a:solidFill>
                <a:latin typeface="Tahoma" pitchFamily="34" charset="0"/>
                <a:ea typeface="Tahoma" pitchFamily="34" charset="0"/>
                <a:cs typeface="Tahoma" pitchFamily="34" charset="0"/>
              </a:rPr>
              <a:t>right-answer</a:t>
            </a:r>
            <a:r>
              <a:rPr lang="en-US" sz="4100" b="1" dirty="0" smtClean="0">
                <a:latin typeface="Tahoma" pitchFamily="34" charset="0"/>
                <a:ea typeface="Tahoma" pitchFamily="34" charset="0"/>
                <a:cs typeface="Tahoma" pitchFamily="34" charset="0"/>
              </a:rPr>
              <a:t>” work vs. </a:t>
            </a:r>
            <a:r>
              <a:rPr lang="en-US" sz="4100" b="1" dirty="0" smtClean="0">
                <a:solidFill>
                  <a:srgbClr val="FF0000"/>
                </a:solidFill>
                <a:latin typeface="Tahoma" pitchFamily="34" charset="0"/>
                <a:ea typeface="Tahoma" pitchFamily="34" charset="0"/>
                <a:cs typeface="Tahoma" pitchFamily="34" charset="0"/>
              </a:rPr>
              <a:t>judgment calls</a:t>
            </a:r>
            <a:r>
              <a:rPr lang="en-US" sz="4100" b="1" dirty="0" smtClean="0">
                <a:latin typeface="Tahoma" pitchFamily="34" charset="0"/>
                <a:ea typeface="Tahoma" pitchFamily="34" charset="0"/>
                <a:cs typeface="Tahoma" pitchFamily="34" charset="0"/>
              </a:rPr>
              <a:t>? Orgs &amp; their members work constantly to find a workable mix of all these factors, &amp; most of all </a:t>
            </a:r>
          </a:p>
        </p:txBody>
      </p:sp>
      <p:sp>
        <p:nvSpPr>
          <p:cNvPr id="2" name="Right Arrow 1"/>
          <p:cNvSpPr/>
          <p:nvPr/>
        </p:nvSpPr>
        <p:spPr>
          <a:xfrm>
            <a:off x="851338" y="6274676"/>
            <a:ext cx="11340662"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9057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700" b="1" dirty="0" smtClean="0">
                <a:latin typeface="Tahoma" panose="020B0604030504040204" pitchFamily="34" charset="0"/>
                <a:ea typeface="Tahoma" panose="020B0604030504040204" pitchFamily="34" charset="0"/>
                <a:cs typeface="Tahoma" panose="020B0604030504040204" pitchFamily="34" charset="0"/>
              </a:rPr>
              <a:t>How much do we want to </a:t>
            </a:r>
            <a:r>
              <a:rPr lang="en-US" sz="4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mix/blend</a:t>
            </a:r>
            <a:r>
              <a:rPr lang="en-US" sz="4700" b="1" dirty="0" smtClean="0">
                <a:latin typeface="Tahoma" panose="020B0604030504040204" pitchFamily="34" charset="0"/>
                <a:ea typeface="Tahoma" panose="020B0604030504040204" pitchFamily="34" charset="0"/>
                <a:cs typeface="Tahoma" panose="020B0604030504040204" pitchFamily="34" charset="0"/>
              </a:rPr>
              <a:t> our personal life with our professional/organizational life? To what extent are we willing to be </a:t>
            </a:r>
            <a:r>
              <a:rPr lang="en-US" sz="4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“owned” </a:t>
            </a:r>
            <a:r>
              <a:rPr lang="en-US" sz="4700" b="1" dirty="0" smtClean="0">
                <a:latin typeface="Tahoma" panose="020B0604030504040204" pitchFamily="34" charset="0"/>
                <a:ea typeface="Tahoma" panose="020B0604030504040204" pitchFamily="34" charset="0"/>
                <a:cs typeface="Tahoma" panose="020B0604030504040204" pitchFamily="34" charset="0"/>
              </a:rPr>
              <a:t>by an organization </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because of how </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much you need </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what it</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pays you?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4869" y="3422172"/>
            <a:ext cx="5154581" cy="3782668"/>
          </a:xfrm>
          <a:prstGeom prst="rect">
            <a:avLst/>
          </a:prstGeom>
        </p:spPr>
      </p:pic>
    </p:spTree>
    <p:extLst>
      <p:ext uri="{BB962C8B-B14F-4D97-AF65-F5344CB8AC3E}">
        <p14:creationId xmlns:p14="http://schemas.microsoft.com/office/powerpoint/2010/main" val="17749853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16123"/>
            <a:ext cx="12191999" cy="1625309"/>
          </a:xfrm>
        </p:spPr>
        <p:txBody>
          <a:bodyPr>
            <a:normAutofit/>
          </a:bodyPr>
          <a:lstStyle/>
          <a:p>
            <a:pPr algn="ct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Employees care when their org cares about employees more than $$.</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847" y="870426"/>
            <a:ext cx="5056094" cy="37974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230" y="870426"/>
            <a:ext cx="5063206" cy="3797404"/>
          </a:xfrm>
          <a:prstGeom prst="rect">
            <a:avLst/>
          </a:prstGeom>
        </p:spPr>
      </p:pic>
    </p:spTree>
    <p:extLst>
      <p:ext uri="{BB962C8B-B14F-4D97-AF65-F5344CB8AC3E}">
        <p14:creationId xmlns:p14="http://schemas.microsoft.com/office/powerpoint/2010/main" val="21941766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168442"/>
            <a:ext cx="11902965" cy="6689558"/>
          </a:xfrm>
        </p:spPr>
        <p:txBody>
          <a:bodyPr>
            <a:noAutofit/>
          </a:bodyPr>
          <a:lstStyle/>
          <a:p>
            <a:pPr marL="0" indent="0" algn="ctr">
              <a:buNone/>
            </a:pPr>
            <a:r>
              <a:rPr lang="en-US" sz="3200" b="1" dirty="0" smtClean="0">
                <a:solidFill>
                  <a:srgbClr val="FF0000"/>
                </a:solidFill>
                <a:latin typeface="Tahoma" pitchFamily="34" charset="0"/>
                <a:ea typeface="Tahoma" pitchFamily="34" charset="0"/>
                <a:cs typeface="Tahoma" pitchFamily="34" charset="0"/>
              </a:rPr>
              <a:t>EARNING  MORE EMPLOYEE RESPECT &amp; LOYALTY @ WM</a:t>
            </a:r>
            <a:r>
              <a:rPr lang="en-US" sz="3200" b="1" dirty="0" smtClean="0">
                <a:latin typeface="Tahoma" pitchFamily="34" charset="0"/>
                <a:ea typeface="Tahoma" pitchFamily="34" charset="0"/>
                <a:cs typeface="Tahoma" pitchFamily="34" charset="0"/>
              </a:rPr>
              <a:t>:</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Valuing </a:t>
            </a:r>
            <a:r>
              <a:rPr lang="en-US" sz="4400" b="1" dirty="0" smtClean="0">
                <a:solidFill>
                  <a:srgbClr val="FF0000"/>
                </a:solidFill>
                <a:latin typeface="Tahoma" pitchFamily="34" charset="0"/>
                <a:ea typeface="Tahoma" pitchFamily="34" charset="0"/>
                <a:cs typeface="Tahoma" pitchFamily="34" charset="0"/>
              </a:rPr>
              <a:t>employees</a:t>
            </a:r>
            <a:r>
              <a:rPr lang="en-US" sz="4400" b="1" dirty="0" smtClean="0">
                <a:latin typeface="Tahoma" pitchFamily="34" charset="0"/>
                <a:ea typeface="Tahoma" pitchFamily="34" charset="0"/>
                <a:cs typeface="Tahoma" pitchFamily="34" charset="0"/>
              </a:rPr>
              <a:t> more than cost control</a:t>
            </a:r>
            <a:endParaRPr lang="en-US" sz="4400" b="1" dirty="0">
              <a:latin typeface="Tahoma" pitchFamily="34" charset="0"/>
              <a:ea typeface="Tahoma" pitchFamily="34" charset="0"/>
              <a:cs typeface="Tahoma" pitchFamily="34" charset="0"/>
            </a:endParaRPr>
          </a:p>
          <a:p>
            <a:pPr>
              <a:buFont typeface="Wingdings" panose="05000000000000000000" pitchFamily="2" charset="2"/>
              <a:buChar char="q"/>
            </a:pPr>
            <a:r>
              <a:rPr lang="en-US" sz="4400" b="1" dirty="0">
                <a:latin typeface="Tahoma" pitchFamily="34" charset="0"/>
                <a:ea typeface="Tahoma" pitchFamily="34" charset="0"/>
                <a:cs typeface="Tahoma" pitchFamily="34" charset="0"/>
              </a:rPr>
              <a:t>G</a:t>
            </a:r>
            <a:r>
              <a:rPr lang="en-US" sz="4400" b="1" dirty="0" smtClean="0">
                <a:latin typeface="Tahoma" pitchFamily="34" charset="0"/>
                <a:ea typeface="Tahoma" pitchFamily="34" charset="0"/>
                <a:cs typeface="Tahoma" pitchFamily="34" charset="0"/>
              </a:rPr>
              <a:t>iving individual WM stores individual </a:t>
            </a:r>
            <a:r>
              <a:rPr lang="en-US" sz="4400" b="1" dirty="0" smtClean="0">
                <a:solidFill>
                  <a:srgbClr val="FF0000"/>
                </a:solidFill>
                <a:latin typeface="Tahoma" pitchFamily="34" charset="0"/>
                <a:ea typeface="Tahoma" pitchFamily="34" charset="0"/>
                <a:cs typeface="Tahoma" pitchFamily="34" charset="0"/>
              </a:rPr>
              <a:t>personalities</a:t>
            </a:r>
            <a:r>
              <a:rPr lang="en-US" sz="4400" b="1" dirty="0" smtClean="0">
                <a:latin typeface="Tahoma" pitchFamily="34" charset="0"/>
                <a:ea typeface="Tahoma" pitchFamily="34" charset="0"/>
                <a:cs typeface="Tahoma" pitchFamily="34" charset="0"/>
              </a:rPr>
              <a:t> (instead of the uniform blah look)</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Treating </a:t>
            </a:r>
            <a:r>
              <a:rPr lang="en-US" sz="4400" b="1" dirty="0" smtClean="0">
                <a:solidFill>
                  <a:srgbClr val="FF0000"/>
                </a:solidFill>
                <a:latin typeface="Tahoma" pitchFamily="34" charset="0"/>
                <a:ea typeface="Tahoma" pitchFamily="34" charset="0"/>
                <a:cs typeface="Tahoma" pitchFamily="34" charset="0"/>
              </a:rPr>
              <a:t>customers</a:t>
            </a:r>
            <a:r>
              <a:rPr lang="en-US" sz="4400" b="1" dirty="0" smtClean="0">
                <a:latin typeface="Tahoma" pitchFamily="34" charset="0"/>
                <a:ea typeface="Tahoma" pitchFamily="34" charset="0"/>
                <a:cs typeface="Tahoma" pitchFamily="34" charset="0"/>
              </a:rPr>
              <a:t> personally instead of impersonally (like zombies)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Paying more to get younger</a:t>
            </a:r>
            <a:r>
              <a:rPr lang="en-US" sz="4400" b="1" dirty="0">
                <a:latin typeface="Tahoma" pitchFamily="34" charset="0"/>
                <a:ea typeface="Tahoma" pitchFamily="34" charset="0"/>
                <a:cs typeface="Tahoma" pitchFamily="34" charset="0"/>
              </a:rPr>
              <a:t>, more personable</a:t>
            </a:r>
            <a:r>
              <a:rPr lang="en-US" sz="4400" b="1" dirty="0">
                <a:solidFill>
                  <a:srgbClr val="FF0000"/>
                </a:solidFill>
                <a:latin typeface="Tahoma" pitchFamily="34" charset="0"/>
                <a:ea typeface="Tahoma" pitchFamily="34" charset="0"/>
                <a:cs typeface="Tahoma" pitchFamily="34" charset="0"/>
              </a:rPr>
              <a:t> </a:t>
            </a:r>
            <a:r>
              <a:rPr lang="en-US" sz="4400" b="1" dirty="0" smtClean="0">
                <a:solidFill>
                  <a:srgbClr val="FF0000"/>
                </a:solidFill>
                <a:latin typeface="Tahoma" pitchFamily="34" charset="0"/>
                <a:ea typeface="Tahoma" pitchFamily="34" charset="0"/>
                <a:cs typeface="Tahoma" pitchFamily="34" charset="0"/>
              </a:rPr>
              <a:t>workers</a:t>
            </a:r>
            <a:r>
              <a:rPr lang="en-US" sz="4400" b="1" dirty="0" smtClean="0">
                <a:latin typeface="Tahoma" pitchFamily="34" charset="0"/>
                <a:ea typeface="Tahoma" pitchFamily="34" charset="0"/>
                <a:cs typeface="Tahoma" pitchFamily="34" charset="0"/>
              </a:rPr>
              <a:t>.</a:t>
            </a:r>
            <a:endParaRPr lang="en-US" sz="4400" b="1" dirty="0">
              <a:latin typeface="Tahoma" pitchFamily="34" charset="0"/>
              <a:ea typeface="Tahoma" pitchFamily="34" charset="0"/>
              <a:cs typeface="Tahoma" pitchFamily="34" charset="0"/>
            </a:endParaRPr>
          </a:p>
          <a:p>
            <a:pPr>
              <a:buFont typeface="Wingdings" panose="05000000000000000000" pitchFamily="2" charset="2"/>
              <a:buChar char="q"/>
            </a:pPr>
            <a:endParaRPr lang="en-US" sz="2400" b="1" dirty="0" smtClean="0">
              <a:solidFill>
                <a:srgbClr val="FF0000"/>
              </a:solidFill>
              <a:latin typeface="Tahoma" pitchFamily="34" charset="0"/>
              <a:ea typeface="Tahoma" pitchFamily="34" charset="0"/>
              <a:cs typeface="Tahoma" pitchFamily="34" charset="0"/>
            </a:endParaRPr>
          </a:p>
          <a:p>
            <a:endParaRPr lang="en-US" sz="54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085667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17 </a:t>
            </a:r>
            <a:r>
              <a:rPr lang="en-US" sz="11500" b="1" dirty="0">
                <a:latin typeface="Tahoma" panose="020B0604030504040204" pitchFamily="34" charset="0"/>
                <a:ea typeface="Tahoma" panose="020B0604030504040204" pitchFamily="34" charset="0"/>
                <a:cs typeface="Tahoma" panose="020B0604030504040204" pitchFamily="34" charset="0"/>
              </a:rPr>
              <a:t>GROUP </a:t>
            </a:r>
            <a:r>
              <a:rPr lang="en-US" sz="11500" b="1" dirty="0" smtClean="0">
                <a:latin typeface="Tahoma" panose="020B0604030504040204" pitchFamily="34" charset="0"/>
                <a:ea typeface="Tahoma" panose="020B0604030504040204" pitchFamily="34" charset="0"/>
                <a:cs typeface="Tahoma" panose="020B0604030504040204" pitchFamily="34" charset="0"/>
              </a:rPr>
              <a:t>DYNAMICS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50363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0"/>
            <a:ext cx="12192000" cy="6858000"/>
          </a:xfrm>
        </p:spPr>
        <p:txBody>
          <a:bodyPr>
            <a:normAutofit/>
          </a:bodyPr>
          <a:lstStyle/>
          <a:p>
            <a:r>
              <a:rPr lang="en-US" sz="7200" b="1" dirty="0" smtClean="0">
                <a:latin typeface="Tahoma" panose="020B0604030504040204" pitchFamily="34" charset="0"/>
                <a:ea typeface="Tahoma" panose="020B0604030504040204" pitchFamily="34" charset="0"/>
                <a:cs typeface="Tahoma" panose="020B0604030504040204" pitchFamily="34" charset="0"/>
              </a:rPr>
              <a:t>You’re a </a:t>
            </a:r>
            <a:r>
              <a:rPr lang="en-US" sz="7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D</a:t>
            </a:r>
            <a:r>
              <a:rPr lang="en-US" sz="7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I</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a:t>
            </a:r>
            <a:r>
              <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F</a:t>
            </a:r>
            <a:r>
              <a:rPr lang="en-US" sz="7200" b="1" dirty="0" smtClean="0">
                <a:solidFill>
                  <a:srgbClr val="FF9900"/>
                </a:solidFill>
                <a:latin typeface="Tahoma" panose="020B0604030504040204" pitchFamily="34" charset="0"/>
                <a:ea typeface="Tahoma" panose="020B0604030504040204" pitchFamily="34" charset="0"/>
                <a:cs typeface="Tahoma" panose="020B0604030504040204" pitchFamily="34" charset="0"/>
              </a:rPr>
              <a:t>E</a:t>
            </a:r>
            <a:r>
              <a:rPr lang="en-US" sz="7200" b="1" dirty="0" smtClean="0">
                <a:solidFill>
                  <a:srgbClr val="666699"/>
                </a:solidFill>
                <a:latin typeface="Tahoma" panose="020B0604030504040204" pitchFamily="34" charset="0"/>
                <a:ea typeface="Tahoma" panose="020B0604030504040204" pitchFamily="34" charset="0"/>
                <a:cs typeface="Tahoma" panose="020B0604030504040204" pitchFamily="34" charset="0"/>
              </a:rPr>
              <a:t>R</a:t>
            </a:r>
            <a:r>
              <a:rPr lang="en-US" sz="72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E</a:t>
            </a:r>
            <a:r>
              <a:rPr lang="en-US" sz="7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N</a:t>
            </a:r>
            <a:r>
              <a:rPr lang="en-US" sz="72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T </a:t>
            </a:r>
            <a:r>
              <a:rPr lang="en-US" sz="7200" b="1" dirty="0" smtClean="0">
                <a:latin typeface="Tahoma" panose="020B0604030504040204" pitchFamily="34" charset="0"/>
                <a:ea typeface="Tahoma" panose="020B0604030504040204" pitchFamily="34" charset="0"/>
                <a:cs typeface="Tahoma" panose="020B0604030504040204" pitchFamily="34" charset="0"/>
              </a:rPr>
              <a:t>person in groups</a:t>
            </a:r>
          </a:p>
          <a:p>
            <a:endParaRPr lang="en-US" sz="6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80" y="2430380"/>
            <a:ext cx="8890000" cy="3324225"/>
          </a:xfrm>
          <a:prstGeom prst="rect">
            <a:avLst/>
          </a:prstGeom>
        </p:spPr>
      </p:pic>
    </p:spTree>
    <p:extLst>
      <p:ext uri="{BB962C8B-B14F-4D97-AF65-F5344CB8AC3E}">
        <p14:creationId xmlns:p14="http://schemas.microsoft.com/office/powerpoint/2010/main" val="26819363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914400" indent="-914400">
              <a:buFont typeface="+mj-lt"/>
              <a:buAutoNum type="arabicPeriod"/>
            </a:pPr>
            <a:r>
              <a:rPr lang="en-US" sz="4800" b="1" dirty="0">
                <a:latin typeface="Tahoma" pitchFamily="34" charset="0"/>
                <a:ea typeface="Tahoma" pitchFamily="34" charset="0"/>
                <a:cs typeface="Tahoma" pitchFamily="34" charset="0"/>
              </a:rPr>
              <a:t>Groups </a:t>
            </a:r>
            <a:r>
              <a:rPr lang="en-US" sz="4800" b="1" dirty="0">
                <a:solidFill>
                  <a:srgbClr val="FF0000"/>
                </a:solidFill>
                <a:latin typeface="Tahoma" pitchFamily="34" charset="0"/>
                <a:ea typeface="Tahoma" pitchFamily="34" charset="0"/>
                <a:cs typeface="Tahoma" pitchFamily="34" charset="0"/>
              </a:rPr>
              <a:t>control you </a:t>
            </a:r>
            <a:r>
              <a:rPr lang="en-US" sz="4800" b="1" dirty="0">
                <a:latin typeface="Tahoma" pitchFamily="34" charset="0"/>
                <a:ea typeface="Tahoma" pitchFamily="34" charset="0"/>
                <a:cs typeface="Tahoma" pitchFamily="34" charset="0"/>
              </a:rPr>
              <a:t>more than you control groups.</a:t>
            </a:r>
          </a:p>
          <a:p>
            <a:pPr marL="914400" indent="-914400">
              <a:buFont typeface="+mj-lt"/>
              <a:buAutoNum type="arabicPeriod"/>
            </a:pPr>
            <a:r>
              <a:rPr lang="en-US" sz="4800" b="1" dirty="0">
                <a:latin typeface="Tahoma" pitchFamily="34" charset="0"/>
                <a:ea typeface="Tahoma" pitchFamily="34" charset="0"/>
                <a:cs typeface="Tahoma" pitchFamily="34" charset="0"/>
              </a:rPr>
              <a:t>Groups usually </a:t>
            </a:r>
            <a:r>
              <a:rPr lang="en-US" sz="4800" b="1" dirty="0">
                <a:solidFill>
                  <a:srgbClr val="FF0000"/>
                </a:solidFill>
                <a:latin typeface="Tahoma" pitchFamily="34" charset="0"/>
                <a:ea typeface="Tahoma" pitchFamily="34" charset="0"/>
                <a:cs typeface="Tahoma" pitchFamily="34" charset="0"/>
              </a:rPr>
              <a:t>conform </a:t>
            </a:r>
            <a:r>
              <a:rPr lang="en-US" sz="4800" b="1" dirty="0">
                <a:latin typeface="Tahoma" pitchFamily="34" charset="0"/>
                <a:ea typeface="Tahoma" pitchFamily="34" charset="0"/>
                <a:cs typeface="Tahoma" pitchFamily="34" charset="0"/>
              </a:rPr>
              <a:t>more than individuals do.</a:t>
            </a:r>
            <a:endParaRPr lang="en-US" sz="5400" b="1" dirty="0">
              <a:latin typeface="Tahoma" pitchFamily="34" charset="0"/>
              <a:ea typeface="Tahoma" pitchFamily="34" charset="0"/>
              <a:cs typeface="Tahoma" pitchFamily="34" charset="0"/>
            </a:endParaRPr>
          </a:p>
          <a:p>
            <a:pPr marL="914400" indent="-914400">
              <a:buFont typeface="+mj-lt"/>
              <a:buAutoNum type="arabicPeriod"/>
            </a:pPr>
            <a:r>
              <a:rPr lang="en-US" sz="5400" b="1" dirty="0">
                <a:latin typeface="Tahoma" pitchFamily="34" charset="0"/>
                <a:ea typeface="Tahoma" pitchFamily="34" charset="0"/>
                <a:cs typeface="Tahoma" pitchFamily="34" charset="0"/>
              </a:rPr>
              <a:t> Groups usually value following &gt; leading.</a:t>
            </a:r>
          </a:p>
          <a:p>
            <a:pPr marL="914400" indent="-914400">
              <a:buFont typeface="+mj-lt"/>
              <a:buAutoNum type="arabicPeriod"/>
            </a:pPr>
            <a:r>
              <a:rPr lang="en-US" sz="5400" b="1" dirty="0">
                <a:latin typeface="Tahoma" pitchFamily="34" charset="0"/>
                <a:ea typeface="Tahoma" pitchFamily="34" charset="0"/>
                <a:cs typeface="Tahoma" pitchFamily="34" charset="0"/>
              </a:rPr>
              <a:t>Groups thrive on the status quo &gt; change.</a:t>
            </a:r>
          </a:p>
          <a:p>
            <a:pPr marL="0" indent="0">
              <a:buNone/>
            </a:pPr>
            <a:endParaRPr lang="en-US" sz="4800" b="1" dirty="0">
              <a:latin typeface="Tahoma" pitchFamily="34" charset="0"/>
              <a:ea typeface="Tahoma" pitchFamily="34" charset="0"/>
              <a:cs typeface="Tahoma" pitchFamily="34" charset="0"/>
            </a:endParaRPr>
          </a:p>
          <a:p>
            <a:pPr marL="0" indent="0">
              <a:buNone/>
            </a:pPr>
            <a:endParaRPr lang="en-US" sz="4800" b="1" dirty="0">
              <a:solidFill>
                <a:srgbClr val="0000FF"/>
              </a:solidFill>
              <a:latin typeface="Tahoma" pitchFamily="34" charset="0"/>
              <a:ea typeface="Tahoma" pitchFamily="34" charset="0"/>
              <a:cs typeface="Tahoma" pitchFamily="34" charset="0"/>
            </a:endParaRPr>
          </a:p>
          <a:p>
            <a:pPr marL="0" indent="0">
              <a:buNone/>
            </a:pPr>
            <a:endParaRPr lang="en-US" sz="4800" dirty="0">
              <a:solidFill>
                <a:srgbClr val="0000FF"/>
              </a:solidFill>
              <a:latin typeface="Tahoma" pitchFamily="34" charset="0"/>
              <a:ea typeface="Tahoma" pitchFamily="34" charset="0"/>
              <a:cs typeface="Tahoma" pitchFamily="34" charset="0"/>
            </a:endParaRPr>
          </a:p>
        </p:txBody>
      </p:sp>
      <p:sp>
        <p:nvSpPr>
          <p:cNvPr id="4" name="Right Arrow 3"/>
          <p:cNvSpPr/>
          <p:nvPr/>
        </p:nvSpPr>
        <p:spPr>
          <a:xfrm>
            <a:off x="10741572" y="5851372"/>
            <a:ext cx="978408"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31380581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785600" cy="6858000"/>
          </a:xfrm>
        </p:spPr>
        <p:txBody>
          <a:bodyPr>
            <a:normAutofit/>
          </a:bodyPr>
          <a:lstStyle/>
          <a:p>
            <a:pPr marL="742950" indent="-742950">
              <a:buFont typeface="+mj-lt"/>
              <a:buAutoNum type="arabicPeriod" startAt="5"/>
            </a:pPr>
            <a:r>
              <a:rPr lang="en-US" sz="4400" b="1" dirty="0">
                <a:latin typeface="Tahoma" pitchFamily="34" charset="0"/>
                <a:ea typeface="Tahoma" pitchFamily="34" charset="0"/>
                <a:cs typeface="Tahoma" pitchFamily="34" charset="0"/>
              </a:rPr>
              <a:t>Group decision-making reduces personal </a:t>
            </a:r>
            <a:r>
              <a:rPr lang="en-US" sz="4400" b="1" dirty="0">
                <a:solidFill>
                  <a:srgbClr val="FF0000"/>
                </a:solidFill>
                <a:latin typeface="Tahoma" pitchFamily="34" charset="0"/>
                <a:ea typeface="Tahoma" pitchFamily="34" charset="0"/>
                <a:cs typeface="Tahoma" pitchFamily="34" charset="0"/>
              </a:rPr>
              <a:t>accountability </a:t>
            </a:r>
            <a:r>
              <a:rPr lang="en-US" sz="4400" b="1" dirty="0">
                <a:solidFill>
                  <a:srgbClr val="0000FF"/>
                </a:solidFill>
                <a:latin typeface="Arial" panose="020B0604020202020204" pitchFamily="34" charset="0"/>
                <a:ea typeface="Tahoma" panose="020B0604030504040204" pitchFamily="34" charset="0"/>
                <a:cs typeface="Arial" panose="020B0604020202020204" pitchFamily="34" charset="0"/>
              </a:rPr>
              <a:t>→ </a:t>
            </a:r>
            <a:r>
              <a:rPr lang="en-US" sz="4400" b="1" dirty="0">
                <a:solidFill>
                  <a:srgbClr val="0000FF"/>
                </a:solidFill>
                <a:latin typeface="Tahoma" panose="020B0604030504040204" pitchFamily="34" charset="0"/>
                <a:ea typeface="Tahoma" panose="020B0604030504040204" pitchFamily="34" charset="0"/>
                <a:cs typeface="Tahoma" panose="020B0604030504040204" pitchFamily="34" charset="0"/>
              </a:rPr>
              <a:t>“risky-shift” phenomenon: </a:t>
            </a:r>
            <a:r>
              <a:rPr lang="en-US" sz="4400" b="1" dirty="0">
                <a:latin typeface="Tahoma" panose="020B0604030504040204" pitchFamily="34" charset="0"/>
                <a:ea typeface="Tahoma" panose="020B0604030504040204" pitchFamily="34" charset="0"/>
                <a:cs typeface="Tahoma" panose="020B0604030504040204" pitchFamily="34" charset="0"/>
              </a:rPr>
              <a:t>when group members sometimes back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riskier</a:t>
            </a:r>
            <a:r>
              <a:rPr lang="en-US" sz="4400" b="1" dirty="0">
                <a:latin typeface="Tahoma" panose="020B0604030504040204" pitchFamily="34" charset="0"/>
                <a:ea typeface="Tahoma" panose="020B0604030504040204" pitchFamily="34" charset="0"/>
                <a:cs typeface="Tahoma" panose="020B0604030504040204" pitchFamily="34" charset="0"/>
              </a:rPr>
              <a:t> group decisions than they would make on their own</a:t>
            </a:r>
          </a:p>
          <a:p>
            <a:pPr marL="742950" indent="-742950">
              <a:buFont typeface="+mj-lt"/>
              <a:buAutoNum type="arabicPeriod" startAt="5"/>
            </a:pPr>
            <a:r>
              <a:rPr lang="en-US" sz="4400" b="1" dirty="0">
                <a:latin typeface="Tahoma" panose="020B0604030504040204" pitchFamily="34" charset="0"/>
                <a:ea typeface="Tahoma" panose="020B0604030504040204" pitchFamily="34" charset="0"/>
                <a:cs typeface="Tahoma" panose="020B0604030504040204" pitchFamily="34" charset="0"/>
              </a:rPr>
              <a:t>Groups favor short-term,  </a:t>
            </a:r>
            <a:r>
              <a:rPr lang="en-US" sz="4400" b="1" dirty="0">
                <a:solidFill>
                  <a:srgbClr val="FF0000"/>
                </a:solidFill>
                <a:latin typeface="Tahoma" pitchFamily="34" charset="0"/>
                <a:ea typeface="Tahoma" pitchFamily="34" charset="0"/>
                <a:cs typeface="Tahoma" pitchFamily="34" charset="0"/>
              </a:rPr>
              <a:t>efficient </a:t>
            </a:r>
            <a:r>
              <a:rPr lang="en-US" sz="4400" b="1" dirty="0">
                <a:latin typeface="Tahoma" pitchFamily="34" charset="0"/>
                <a:ea typeface="Tahoma" pitchFamily="34" charset="0"/>
                <a:cs typeface="Tahoma" pitchFamily="34" charset="0"/>
              </a:rPr>
              <a:t>(quick &amp; </a:t>
            </a:r>
            <a:r>
              <a:rPr lang="en-US" sz="4400" b="1" dirty="0" err="1">
                <a:latin typeface="Tahoma" pitchFamily="34" charset="0"/>
                <a:ea typeface="Tahoma" pitchFamily="34" charset="0"/>
                <a:cs typeface="Tahoma" pitchFamily="34" charset="0"/>
              </a:rPr>
              <a:t>EZ</a:t>
            </a:r>
            <a:r>
              <a:rPr lang="en-US" sz="4400" b="1" dirty="0">
                <a:latin typeface="Tahoma" pitchFamily="34" charset="0"/>
                <a:ea typeface="Tahoma" pitchFamily="34" charset="0"/>
                <a:cs typeface="Tahoma" pitchFamily="34" charset="0"/>
              </a:rPr>
              <a:t>)</a:t>
            </a:r>
            <a:r>
              <a:rPr lang="en-US" sz="4400" b="1" dirty="0">
                <a:solidFill>
                  <a:srgbClr val="FF0000"/>
                </a:solidFill>
                <a:latin typeface="Tahoma" pitchFamily="34" charset="0"/>
                <a:ea typeface="Tahoma" pitchFamily="34" charset="0"/>
                <a:cs typeface="Tahoma" pitchFamily="34" charset="0"/>
              </a:rPr>
              <a:t> </a:t>
            </a:r>
          </a:p>
          <a:p>
            <a:pPr marL="0" indent="0">
              <a:buNone/>
            </a:pPr>
            <a:r>
              <a:rPr lang="en-US" sz="3500" b="1" dirty="0">
                <a:latin typeface="Tahoma" pitchFamily="34" charset="0"/>
                <a:ea typeface="Tahoma" pitchFamily="34" charset="0"/>
                <a:cs typeface="Tahoma" pitchFamily="34" charset="0"/>
              </a:rPr>
              <a:t>   </a:t>
            </a:r>
            <a:r>
              <a:rPr lang="en-US" sz="4300" b="1" dirty="0">
                <a:latin typeface="Tahoma" pitchFamily="34" charset="0"/>
                <a:ea typeface="Tahoma" pitchFamily="34" charset="0"/>
                <a:cs typeface="Tahoma" pitchFamily="34" charset="0"/>
              </a:rPr>
              <a:t>operations</a:t>
            </a:r>
            <a:r>
              <a:rPr lang="en-US" sz="3500" b="1" dirty="0">
                <a:latin typeface="Tahoma" pitchFamily="34" charset="0"/>
                <a:ea typeface="Tahoma" pitchFamily="34" charset="0"/>
                <a:cs typeface="Tahoma" pitchFamily="34" charset="0"/>
              </a:rPr>
              <a:t> &gt; </a:t>
            </a:r>
            <a:r>
              <a:rPr lang="en-US" sz="4300" b="1" dirty="0">
                <a:latin typeface="Tahoma" pitchFamily="34" charset="0"/>
                <a:ea typeface="Tahoma" pitchFamily="34" charset="0"/>
                <a:cs typeface="Tahoma" pitchFamily="34" charset="0"/>
              </a:rPr>
              <a:t>effective</a:t>
            </a:r>
            <a:r>
              <a:rPr lang="en-US" sz="4400" b="1" dirty="0">
                <a:latin typeface="Tahoma" pitchFamily="34" charset="0"/>
                <a:ea typeface="Tahoma" pitchFamily="34" charset="0"/>
                <a:cs typeface="Tahoma" pitchFamily="34" charset="0"/>
              </a:rPr>
              <a:t>, change-  drenched  long-term operations.</a:t>
            </a:r>
          </a:p>
          <a:p>
            <a:pPr marL="0" indent="0">
              <a:buNone/>
            </a:pPr>
            <a:endParaRPr lang="en-US" sz="4400" b="1" dirty="0">
              <a:solidFill>
                <a:srgbClr val="009900"/>
              </a:solidFill>
              <a:latin typeface="Tahoma" pitchFamily="34" charset="0"/>
              <a:ea typeface="Tahoma" pitchFamily="34" charset="0"/>
              <a:cs typeface="Tahoma" pitchFamily="34" charset="0"/>
            </a:endParaRPr>
          </a:p>
          <a:p>
            <a:pPr marL="0" indent="0">
              <a:buNone/>
            </a:pPr>
            <a:endParaRPr lang="en-US" sz="4800" b="1" dirty="0">
              <a:solidFill>
                <a:srgbClr val="0000FF"/>
              </a:solidFill>
              <a:latin typeface="Tahoma" pitchFamily="34" charset="0"/>
              <a:ea typeface="Tahoma" pitchFamily="34" charset="0"/>
              <a:cs typeface="Tahoma" pitchFamily="34" charset="0"/>
            </a:endParaRPr>
          </a:p>
          <a:p>
            <a:pPr marL="0" indent="0">
              <a:buNone/>
            </a:pPr>
            <a:endParaRPr lang="en-US" sz="4800" dirty="0">
              <a:solidFill>
                <a:srgbClr val="0000FF"/>
              </a:solidFill>
              <a:latin typeface="Tahoma" pitchFamily="34" charset="0"/>
              <a:ea typeface="Tahoma" pitchFamily="34" charset="0"/>
              <a:cs typeface="Tahoma" pitchFamily="34" charset="0"/>
            </a:endParaRPr>
          </a:p>
        </p:txBody>
      </p:sp>
      <p:sp>
        <p:nvSpPr>
          <p:cNvPr id="5" name="Right Arrow 4"/>
          <p:cNvSpPr/>
          <p:nvPr/>
        </p:nvSpPr>
        <p:spPr>
          <a:xfrm>
            <a:off x="10178796" y="6336004"/>
            <a:ext cx="978408"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4805989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11887200" cy="6629400"/>
          </a:xfrm>
        </p:spPr>
        <p:txBody>
          <a:bodyPr>
            <a:noAutofit/>
          </a:bodyPr>
          <a:lstStyle/>
          <a:p>
            <a:pPr marL="514350" indent="-514350">
              <a:buFont typeface="+mj-lt"/>
              <a:buAutoNum type="arabicPeriod" startAt="7"/>
            </a:pPr>
            <a:r>
              <a:rPr lang="en-US" sz="3800" b="1" dirty="0">
                <a:latin typeface="Tahoma" pitchFamily="34" charset="0"/>
                <a:ea typeface="Tahoma" pitchFamily="34" charset="0"/>
                <a:cs typeface="Tahoma" pitchFamily="34" charset="0"/>
              </a:rPr>
              <a:t>Groups don’t like uncertainty &amp; unconsciously </a:t>
            </a:r>
            <a:r>
              <a:rPr lang="en-US" sz="3700" b="1" dirty="0">
                <a:latin typeface="Tahoma" pitchFamily="34" charset="0"/>
                <a:ea typeface="Tahoma" pitchFamily="34" charset="0"/>
                <a:cs typeface="Tahoma" pitchFamily="34" charset="0"/>
              </a:rPr>
              <a:t>tend towards </a:t>
            </a:r>
            <a:r>
              <a:rPr lang="en-US" sz="3700" b="1" dirty="0" smtClean="0">
                <a:solidFill>
                  <a:srgbClr val="FF0000"/>
                </a:solidFill>
                <a:latin typeface="Tahoma" pitchFamily="34" charset="0"/>
                <a:ea typeface="Tahoma" pitchFamily="34" charset="0"/>
                <a:cs typeface="Tahoma" pitchFamily="34" charset="0"/>
              </a:rPr>
              <a:t>consensus-building </a:t>
            </a:r>
            <a:r>
              <a:rPr lang="en-US" sz="3700" b="1" dirty="0" smtClean="0">
                <a:latin typeface="Tahoma" pitchFamily="34" charset="0"/>
                <a:ea typeface="Tahoma" pitchFamily="34" charset="0"/>
                <a:cs typeface="Tahoma" pitchFamily="34" charset="0"/>
              </a:rPr>
              <a:t>(conformity).</a:t>
            </a:r>
            <a:endParaRPr lang="en-US" sz="3700" b="1" dirty="0">
              <a:latin typeface="Tahoma" pitchFamily="34" charset="0"/>
              <a:ea typeface="Tahoma" pitchFamily="34" charset="0"/>
              <a:cs typeface="Tahoma" pitchFamily="34" charset="0"/>
            </a:endParaRPr>
          </a:p>
          <a:p>
            <a:pPr marL="514350" indent="-514350">
              <a:buFont typeface="+mj-lt"/>
              <a:buAutoNum type="arabicPeriod" startAt="7"/>
            </a:pPr>
            <a:r>
              <a:rPr lang="en-US" sz="3700" b="1" dirty="0">
                <a:latin typeface="Tahoma" pitchFamily="34" charset="0"/>
                <a:ea typeface="Tahoma" pitchFamily="34" charset="0"/>
                <a:cs typeface="Tahoma" pitchFamily="34" charset="0"/>
              </a:rPr>
              <a:t>Groups often operate out of a </a:t>
            </a:r>
            <a:r>
              <a:rPr lang="en-US" sz="3700" b="1" dirty="0">
                <a:solidFill>
                  <a:srgbClr val="FF0000"/>
                </a:solidFill>
                <a:latin typeface="Tahoma" pitchFamily="34" charset="0"/>
                <a:ea typeface="Tahoma" pitchFamily="34" charset="0"/>
                <a:cs typeface="Tahoma" pitchFamily="34" charset="0"/>
              </a:rPr>
              <a:t>false</a:t>
            </a:r>
            <a:r>
              <a:rPr lang="en-US" sz="3700" b="1" dirty="0">
                <a:latin typeface="Tahoma" pitchFamily="34" charset="0"/>
                <a:ea typeface="Tahoma" pitchFamily="34" charset="0"/>
                <a:cs typeface="Tahoma" pitchFamily="34" charset="0"/>
              </a:rPr>
              <a:t> </a:t>
            </a:r>
            <a:r>
              <a:rPr lang="en-US" sz="3700" b="1" dirty="0">
                <a:solidFill>
                  <a:srgbClr val="FF0000"/>
                </a:solidFill>
                <a:latin typeface="Tahoma" pitchFamily="34" charset="0"/>
                <a:ea typeface="Tahoma" pitchFamily="34" charset="0"/>
                <a:cs typeface="Tahoma" pitchFamily="34" charset="0"/>
              </a:rPr>
              <a:t>sense </a:t>
            </a:r>
            <a:r>
              <a:rPr lang="en-US" sz="3700" b="1" dirty="0">
                <a:latin typeface="Tahoma" pitchFamily="34" charset="0"/>
                <a:ea typeface="Tahoma" pitchFamily="34" charset="0"/>
                <a:cs typeface="Tahoma" pitchFamily="34" charset="0"/>
              </a:rPr>
              <a:t>of harmony &amp; agreement that may not actually exist.</a:t>
            </a:r>
          </a:p>
          <a:p>
            <a:pPr marL="514350" indent="-514350">
              <a:buFont typeface="+mj-lt"/>
              <a:buAutoNum type="arabicPeriod" startAt="7"/>
            </a:pPr>
            <a:r>
              <a:rPr lang="en-US" sz="3700" b="1" dirty="0">
                <a:latin typeface="Tahoma" pitchFamily="34" charset="0"/>
                <a:ea typeface="Tahoma" pitchFamily="34" charset="0"/>
                <a:cs typeface="Tahoma" pitchFamily="34" charset="0"/>
              </a:rPr>
              <a:t>Group members tend to take information at </a:t>
            </a:r>
            <a:r>
              <a:rPr lang="en-US" sz="3700" b="1" dirty="0">
                <a:solidFill>
                  <a:srgbClr val="FF0000"/>
                </a:solidFill>
                <a:latin typeface="Tahoma" pitchFamily="34" charset="0"/>
                <a:ea typeface="Tahoma" pitchFamily="34" charset="0"/>
                <a:cs typeface="Tahoma" pitchFamily="34" charset="0"/>
              </a:rPr>
              <a:t>face value</a:t>
            </a:r>
            <a:r>
              <a:rPr lang="en-US" sz="3700" b="1" dirty="0">
                <a:latin typeface="Tahoma" pitchFamily="34" charset="0"/>
                <a:ea typeface="Tahoma" pitchFamily="34" charset="0"/>
                <a:cs typeface="Tahoma" pitchFamily="34" charset="0"/>
              </a:rPr>
              <a:t>, even when it’s speculative or unverified. </a:t>
            </a:r>
          </a:p>
          <a:p>
            <a:pPr marL="514350" indent="-514350">
              <a:buFont typeface="+mj-lt"/>
              <a:buAutoNum type="arabicPeriod" startAt="7"/>
            </a:pPr>
            <a:r>
              <a:rPr lang="en-US" sz="3700" b="1" dirty="0">
                <a:latin typeface="Tahoma" pitchFamily="34" charset="0"/>
                <a:ea typeface="Tahoma" pitchFamily="34" charset="0"/>
                <a:cs typeface="Tahoma" pitchFamily="34" charset="0"/>
              </a:rPr>
              <a:t>Groups often act out of a </a:t>
            </a:r>
            <a:r>
              <a:rPr lang="en-US" sz="3700" b="1" dirty="0">
                <a:solidFill>
                  <a:srgbClr val="FF0000"/>
                </a:solidFill>
                <a:latin typeface="Tahoma" pitchFamily="34" charset="0"/>
                <a:ea typeface="Tahoma" pitchFamily="34" charset="0"/>
                <a:cs typeface="Tahoma" pitchFamily="34" charset="0"/>
              </a:rPr>
              <a:t>poor sense of timing </a:t>
            </a:r>
            <a:r>
              <a:rPr lang="en-US" sz="3700" b="1" dirty="0">
                <a:latin typeface="Tahoma" pitchFamily="34" charset="0"/>
                <a:ea typeface="Tahoma" pitchFamily="34" charset="0"/>
                <a:cs typeface="Tahoma" pitchFamily="34" charset="0"/>
              </a:rPr>
              <a:t>&amp; reach decisions prematurely or procrastinate.</a:t>
            </a:r>
            <a:endParaRPr lang="en-US" sz="3700" dirty="0">
              <a:solidFill>
                <a:srgbClr val="0000FF"/>
              </a:solidFill>
              <a:latin typeface="Tahoma" pitchFamily="34" charset="0"/>
              <a:ea typeface="Tahoma" pitchFamily="34" charset="0"/>
              <a:cs typeface="Tahoma" pitchFamily="34" charset="0"/>
            </a:endParaRPr>
          </a:p>
        </p:txBody>
      </p:sp>
      <p:sp>
        <p:nvSpPr>
          <p:cNvPr id="4" name="Right Arrow 3"/>
          <p:cNvSpPr/>
          <p:nvPr/>
        </p:nvSpPr>
        <p:spPr>
          <a:xfrm>
            <a:off x="10491537" y="6181665"/>
            <a:ext cx="978408"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017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0946"/>
            <a:ext cx="11887200" cy="6497053"/>
          </a:xfrm>
        </p:spPr>
        <p:txBody>
          <a:bodyPr>
            <a:normAutofit fontScale="32500" lnSpcReduction="20000"/>
          </a:bodyPr>
          <a:lstStyle/>
          <a:p>
            <a:pPr marL="1371600" indent="-1371600">
              <a:buFont typeface="+mj-lt"/>
              <a:buAutoNum type="arabicPeriod" startAt="11"/>
            </a:pPr>
            <a:r>
              <a:rPr lang="en-US" sz="11700" b="1" dirty="0">
                <a:latin typeface="Tahoma" pitchFamily="34" charset="0"/>
                <a:ea typeface="Tahoma" pitchFamily="34" charset="0"/>
                <a:cs typeface="Tahoma" pitchFamily="34" charset="0"/>
              </a:rPr>
              <a:t>Groups tend to over-focus on </a:t>
            </a:r>
            <a:r>
              <a:rPr lang="en-US" sz="11700" b="1" dirty="0">
                <a:solidFill>
                  <a:srgbClr val="FF0000"/>
                </a:solidFill>
                <a:latin typeface="Tahoma" pitchFamily="34" charset="0"/>
                <a:ea typeface="Tahoma" pitchFamily="34" charset="0"/>
                <a:cs typeface="Tahoma" pitchFamily="34" charset="0"/>
              </a:rPr>
              <a:t>process</a:t>
            </a:r>
            <a:r>
              <a:rPr lang="en-US" sz="11700" b="1" dirty="0">
                <a:latin typeface="Tahoma" pitchFamily="34" charset="0"/>
                <a:ea typeface="Tahoma" pitchFamily="34" charset="0"/>
                <a:cs typeface="Tahoma" pitchFamily="34" charset="0"/>
              </a:rPr>
              <a:t> (protocols &amp; rules) &amp; under-focus on </a:t>
            </a:r>
            <a:r>
              <a:rPr lang="en-US" sz="11700" b="1" dirty="0" smtClean="0">
                <a:latin typeface="Tahoma" pitchFamily="34" charset="0"/>
                <a:ea typeface="Tahoma" pitchFamily="34" charset="0"/>
                <a:cs typeface="Tahoma" pitchFamily="34" charset="0"/>
              </a:rPr>
              <a:t>mission/purpose.</a:t>
            </a:r>
            <a:endParaRPr lang="en-US" sz="11700" b="1" dirty="0">
              <a:latin typeface="Tahoma" pitchFamily="34" charset="0"/>
              <a:ea typeface="Tahoma" pitchFamily="34" charset="0"/>
              <a:cs typeface="Tahoma" pitchFamily="34" charset="0"/>
            </a:endParaRPr>
          </a:p>
          <a:p>
            <a:pPr marL="1371600" indent="-1371600">
              <a:buFont typeface="+mj-lt"/>
              <a:buAutoNum type="arabicPeriod" startAt="11"/>
            </a:pPr>
            <a:r>
              <a:rPr lang="en-US" sz="11700" b="1" dirty="0">
                <a:latin typeface="Tahoma" pitchFamily="34" charset="0"/>
                <a:ea typeface="Tahoma" pitchFamily="34" charset="0"/>
                <a:cs typeface="Tahoma" pitchFamily="34" charset="0"/>
              </a:rPr>
              <a:t>Groups often over-rely on popular or respected </a:t>
            </a:r>
            <a:r>
              <a:rPr lang="en-US" sz="11700" b="1" dirty="0">
                <a:solidFill>
                  <a:srgbClr val="FF0000"/>
                </a:solidFill>
                <a:latin typeface="Tahoma" pitchFamily="34" charset="0"/>
                <a:ea typeface="Tahoma" pitchFamily="34" charset="0"/>
                <a:cs typeface="Tahoma" pitchFamily="34" charset="0"/>
              </a:rPr>
              <a:t>members</a:t>
            </a:r>
            <a:r>
              <a:rPr lang="en-US" sz="11700" b="1" dirty="0">
                <a:latin typeface="Tahoma" pitchFamily="34" charset="0"/>
                <a:ea typeface="Tahoma" pitchFamily="34" charset="0"/>
                <a:cs typeface="Tahoma" pitchFamily="34" charset="0"/>
              </a:rPr>
              <a:t> to make meetings &amp; decisions gel.</a:t>
            </a:r>
          </a:p>
          <a:p>
            <a:pPr marL="1371600" indent="-1371600">
              <a:buFont typeface="+mj-lt"/>
              <a:buAutoNum type="arabicPeriod" startAt="11"/>
            </a:pPr>
            <a:r>
              <a:rPr lang="en-US" sz="11700" b="1" dirty="0">
                <a:latin typeface="Tahoma" pitchFamily="34" charset="0"/>
                <a:ea typeface="Tahoma" pitchFamily="34" charset="0"/>
                <a:cs typeface="Tahoma" pitchFamily="34" charset="0"/>
              </a:rPr>
              <a:t>Most group members hesitate to stop the </a:t>
            </a:r>
            <a:r>
              <a:rPr lang="en-US" sz="11700" b="1" dirty="0">
                <a:solidFill>
                  <a:srgbClr val="FF0000"/>
                </a:solidFill>
                <a:latin typeface="Tahoma" pitchFamily="34" charset="0"/>
                <a:ea typeface="Tahoma" pitchFamily="34" charset="0"/>
                <a:cs typeface="Tahoma" pitchFamily="34" charset="0"/>
              </a:rPr>
              <a:t>momentum</a:t>
            </a:r>
            <a:r>
              <a:rPr lang="en-US" sz="11700" b="1" dirty="0">
                <a:latin typeface="Tahoma" pitchFamily="34" charset="0"/>
                <a:ea typeface="Tahoma" pitchFamily="34" charset="0"/>
                <a:cs typeface="Tahoma" pitchFamily="34" charset="0"/>
              </a:rPr>
              <a:t> of group deliberations &amp; hesitate to ask questions. </a:t>
            </a:r>
          </a:p>
          <a:p>
            <a:pPr marL="1371600" indent="-1371600">
              <a:buFont typeface="+mj-lt"/>
              <a:buAutoNum type="arabicPeriod" startAt="11"/>
            </a:pPr>
            <a:r>
              <a:rPr lang="en-US" sz="11700" b="1" dirty="0">
                <a:latin typeface="Tahoma" pitchFamily="34" charset="0"/>
                <a:ea typeface="Tahoma" pitchFamily="34" charset="0"/>
                <a:cs typeface="Tahoma" pitchFamily="34" charset="0"/>
              </a:rPr>
              <a:t>Group members tend to </a:t>
            </a:r>
            <a:r>
              <a:rPr lang="en-US" sz="11700" b="1" dirty="0">
                <a:solidFill>
                  <a:srgbClr val="FF0000"/>
                </a:solidFill>
                <a:latin typeface="Tahoma" pitchFamily="34" charset="0"/>
                <a:ea typeface="Tahoma" pitchFamily="34" charset="0"/>
                <a:cs typeface="Tahoma" pitchFamily="34" charset="0"/>
              </a:rPr>
              <a:t>assume</a:t>
            </a:r>
            <a:r>
              <a:rPr lang="en-US" sz="11700" b="1" dirty="0">
                <a:latin typeface="Tahoma" pitchFamily="34" charset="0"/>
                <a:ea typeface="Tahoma" pitchFamily="34" charset="0"/>
                <a:cs typeface="Tahoma" pitchFamily="34" charset="0"/>
              </a:rPr>
              <a:t> that all members are well-informed about issues discussed, sympathetic to the group’s mission, &amp; satisfied with the group’s way of doing things. </a:t>
            </a:r>
          </a:p>
          <a:p>
            <a:pPr marL="0" indent="0">
              <a:buNone/>
            </a:pPr>
            <a:endParaRPr lang="en-US" sz="12800" b="1" dirty="0">
              <a:solidFill>
                <a:srgbClr val="0000FF"/>
              </a:solidFill>
              <a:latin typeface="Tahoma" pitchFamily="34" charset="0"/>
              <a:ea typeface="Tahoma" pitchFamily="34" charset="0"/>
              <a:cs typeface="Tahoma" pitchFamily="34" charset="0"/>
            </a:endParaRPr>
          </a:p>
          <a:p>
            <a:pPr marL="0" indent="0">
              <a:buNone/>
            </a:pPr>
            <a:endParaRPr lang="en-US" sz="480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76093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35130"/>
            <a:ext cx="12007516" cy="6622869"/>
          </a:xfrm>
        </p:spPr>
        <p:txBody>
          <a:bodyPr>
            <a:normAutofit/>
          </a:bodyPr>
          <a:lstStyle/>
          <a:p>
            <a:pPr algn="r"/>
            <a:r>
              <a:rPr lang="en-US" sz="5400" b="1" dirty="0" smtClean="0">
                <a:latin typeface="Tahoma" panose="020B0604030504040204" pitchFamily="34" charset="0"/>
                <a:ea typeface="Tahoma" panose="020B0604030504040204" pitchFamily="34" charset="0"/>
                <a:cs typeface="Tahoma" panose="020B0604030504040204" pitchFamily="34" charset="0"/>
              </a:rPr>
              <a:t>Our only agenda</a:t>
            </a:r>
          </a:p>
          <a:p>
            <a:pPr algn="r"/>
            <a:r>
              <a:rPr lang="en-US" sz="5400" b="1" dirty="0" smtClean="0">
                <a:latin typeface="Tahoma" panose="020B0604030504040204" pitchFamily="34" charset="0"/>
                <a:ea typeface="Tahoma" panose="020B0604030504040204" pitchFamily="34" charset="0"/>
                <a:cs typeface="Tahoma" panose="020B0604030504040204" pitchFamily="34" charset="0"/>
              </a:rPr>
              <a:t> is achieving our</a:t>
            </a:r>
          </a:p>
          <a:p>
            <a:pPr algn="r"/>
            <a:r>
              <a:rPr lang="en-US" sz="5400" b="1" dirty="0" smtClean="0">
                <a:latin typeface="Tahoma" panose="020B0604030504040204" pitchFamily="34" charset="0"/>
                <a:ea typeface="Tahoma" panose="020B0604030504040204" pitchFamily="34" charset="0"/>
                <a:cs typeface="Tahoma" panose="020B0604030504040204" pitchFamily="34" charset="0"/>
              </a:rPr>
              <a:t> (self-benefitting) </a:t>
            </a:r>
          </a:p>
          <a:p>
            <a:pPr algn="r"/>
            <a:r>
              <a:rPr lang="en-US" sz="5400" b="1" dirty="0" smtClean="0">
                <a:latin typeface="Tahoma" panose="020B0604030504040204" pitchFamily="34" charset="0"/>
                <a:ea typeface="Tahoma" panose="020B0604030504040204" pitchFamily="34" charset="0"/>
                <a:cs typeface="Tahoma" panose="020B0604030504040204" pitchFamily="34" charset="0"/>
              </a:rPr>
              <a:t>agenda.</a:t>
            </a:r>
          </a:p>
          <a:p>
            <a:pPr algn="r"/>
            <a:endPar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r>
              <a:rPr lang="en-US" sz="6000" b="1" dirty="0" smtClean="0">
                <a:solidFill>
                  <a:srgbClr val="0000CC"/>
                </a:solidFill>
                <a:latin typeface="Tahoma" panose="020B0604030504040204" pitchFamily="34" charset="0"/>
                <a:ea typeface="Tahoma" panose="020B0604030504040204" pitchFamily="34" charset="0"/>
                <a:cs typeface="Tahoma" panose="020B0604030504040204" pitchFamily="34" charset="0"/>
              </a:rPr>
              <a:t>“Our agenda is the </a:t>
            </a:r>
            <a:r>
              <a:rPr lang="en-US" sz="6000" b="1" dirty="0" err="1" smtClean="0">
                <a:solidFill>
                  <a:srgbClr val="0000CC"/>
                </a:solidFill>
                <a:latin typeface="Tahoma" panose="020B0604030504040204" pitchFamily="34" charset="0"/>
                <a:ea typeface="Tahoma" panose="020B0604030504040204" pitchFamily="34" charset="0"/>
                <a:cs typeface="Tahoma" panose="020B0604030504040204" pitchFamily="34" charset="0"/>
              </a:rPr>
              <a:t>enda</a:t>
            </a:r>
            <a:r>
              <a:rPr lang="en-US" sz="6000" b="1" dirty="0" smtClean="0">
                <a:solidFill>
                  <a:srgbClr val="0000CC"/>
                </a:solidFill>
                <a:latin typeface="Tahoma" panose="020B0604030504040204" pitchFamily="34" charset="0"/>
                <a:ea typeface="Tahoma" panose="020B0604030504040204" pitchFamily="34" charset="0"/>
                <a:cs typeface="Tahoma" panose="020B0604030504040204" pitchFamily="34" charset="0"/>
              </a:rPr>
              <a:t>.” </a:t>
            </a:r>
            <a:endParaRPr lang="en-US" sz="5400" b="1" dirty="0" smtClean="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990600"/>
            <a:ext cx="3467100" cy="3467100"/>
          </a:xfrm>
          <a:prstGeom prst="rect">
            <a:avLst/>
          </a:prstGeom>
        </p:spPr>
      </p:pic>
    </p:spTree>
    <p:extLst>
      <p:ext uri="{BB962C8B-B14F-4D97-AF65-F5344CB8AC3E}">
        <p14:creationId xmlns:p14="http://schemas.microsoft.com/office/powerpoint/2010/main" val="928450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524000" y="-1295400"/>
            <a:ext cx="9144000" cy="8153400"/>
          </a:xfrm>
        </p:spPr>
        <p:txBody>
          <a:bodyPr>
            <a:normAutofit/>
          </a:bodyPr>
          <a:lstStyle/>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7200" b="1" dirty="0">
              <a:solidFill>
                <a:srgbClr val="FF0000"/>
              </a:solidFill>
              <a:latin typeface="Stencil" panose="040409050D0802020404" pitchFamily="82" charset="0"/>
              <a:ea typeface="Tahoma" panose="020B0604030504040204" pitchFamily="34" charset="0"/>
              <a:cs typeface="Tahoma" panose="020B0604030504040204" pitchFamily="34" charset="0"/>
            </a:endParaRPr>
          </a:p>
          <a:p>
            <a:endParaRPr lang="en-US" sz="7200" b="1" dirty="0">
              <a:solidFill>
                <a:srgbClr val="FF0000"/>
              </a:solidFill>
              <a:latin typeface="Stencil" panose="040409050D0802020404" pitchFamily="82" charset="0"/>
              <a:ea typeface="Tahoma" panose="020B0604030504040204" pitchFamily="34" charset="0"/>
              <a:cs typeface="Tahoma" panose="020B0604030504040204" pitchFamily="34" charset="0"/>
            </a:endParaRPr>
          </a:p>
          <a:p>
            <a:pPr algn="r"/>
            <a:r>
              <a:rPr lang="en-US" sz="7200" b="1" dirty="0">
                <a:solidFill>
                  <a:srgbClr val="990000"/>
                </a:solidFill>
                <a:latin typeface="Stencil" panose="040409050D0802020404" pitchFamily="82" charset="0"/>
                <a:ea typeface="Tahoma" panose="020B0604030504040204" pitchFamily="34" charset="0"/>
                <a:cs typeface="Tahoma" panose="020B0604030504040204" pitchFamily="34" charset="0"/>
              </a:rPr>
              <a:t>IN ACTION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4267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843340"/>
            <a:ext cx="3413455" cy="2524125"/>
          </a:xfrm>
          <a:prstGeom prst="rect">
            <a:avLst/>
          </a:prstGeom>
        </p:spPr>
      </p:pic>
      <p:sp>
        <p:nvSpPr>
          <p:cNvPr id="4" name="Right Arrow 3"/>
          <p:cNvSpPr/>
          <p:nvPr/>
        </p:nvSpPr>
        <p:spPr>
          <a:xfrm>
            <a:off x="8610600" y="6115335"/>
            <a:ext cx="1816608" cy="504254"/>
          </a:xfrm>
          <a:prstGeom prst="righ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174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92504"/>
            <a:ext cx="12192000" cy="6513095"/>
          </a:xfrm>
        </p:spPr>
        <p:txBody>
          <a:bodyPr>
            <a:normAutofit fontScale="25000" lnSpcReduction="20000"/>
          </a:bodyPr>
          <a:lstStyle/>
          <a:p>
            <a:pPr marL="1143000" indent="-1143000" algn="l">
              <a:buFont typeface="Arial" panose="020B0604020202020204" pitchFamily="34" charset="0"/>
              <a:buChar char="•"/>
            </a:pPr>
            <a:r>
              <a:rPr lang="en-US" sz="19200" b="1" dirty="0">
                <a:solidFill>
                  <a:srgbClr val="0000FF"/>
                </a:solidFill>
                <a:latin typeface="Tahoma" panose="020B0604030504040204" pitchFamily="34" charset="0"/>
                <a:ea typeface="Tahoma" panose="020B0604030504040204" pitchFamily="34" charset="0"/>
                <a:cs typeface="Tahoma" panose="020B0604030504040204" pitchFamily="34" charset="0"/>
              </a:rPr>
              <a:t>Conforming &amp; performing for group acceptance</a:t>
            </a:r>
          </a:p>
          <a:p>
            <a:pPr marL="1143000" indent="-1143000" algn="l">
              <a:buFont typeface="Arial" panose="020B0604020202020204" pitchFamily="34" charset="0"/>
              <a:buChar char="•"/>
            </a:pPr>
            <a:r>
              <a:rPr lang="en-US" sz="19200" b="1" dirty="0">
                <a:solidFill>
                  <a:srgbClr val="008000"/>
                </a:solidFill>
                <a:latin typeface="Tahoma" panose="020B0604030504040204" pitchFamily="34" charset="0"/>
                <a:ea typeface="Tahoma" panose="020B0604030504040204" pitchFamily="34" charset="0"/>
                <a:cs typeface="Tahoma" panose="020B0604030504040204" pitchFamily="34" charset="0"/>
              </a:rPr>
              <a:t>Fudging the truth to justify group actions &amp; beliefs</a:t>
            </a:r>
          </a:p>
          <a:p>
            <a:pPr marL="1143000" indent="-1143000" algn="l">
              <a:buFont typeface="Arial" panose="020B0604020202020204" pitchFamily="34" charset="0"/>
              <a:buChar char="•"/>
            </a:pPr>
            <a:r>
              <a:rPr lang="en-US" sz="19200" b="1" dirty="0">
                <a:solidFill>
                  <a:srgbClr val="7030A0"/>
                </a:solidFill>
                <a:latin typeface="Tahoma" panose="020B0604030504040204" pitchFamily="34" charset="0"/>
                <a:ea typeface="Tahoma" panose="020B0604030504040204" pitchFamily="34" charset="0"/>
                <a:cs typeface="Tahoma" panose="020B0604030504040204" pitchFamily="34" charset="0"/>
              </a:rPr>
              <a:t>Turning group loyalty into a “religion”</a:t>
            </a:r>
          </a:p>
          <a:p>
            <a:pPr marL="1143000" indent="-1143000" algn="l">
              <a:buFont typeface="Arial" panose="020B0604020202020204" pitchFamily="34" charset="0"/>
              <a:buChar char="•"/>
            </a:pPr>
            <a:r>
              <a:rPr lang="en-US" sz="19200" b="1" dirty="0">
                <a:solidFill>
                  <a:srgbClr val="CC3300"/>
                </a:solidFill>
                <a:latin typeface="Tahoma" panose="020B0604030504040204" pitchFamily="34" charset="0"/>
                <a:ea typeface="Tahoma" panose="020B0604030504040204" pitchFamily="34" charset="0"/>
                <a:cs typeface="Tahoma" panose="020B0604030504040204" pitchFamily="34" charset="0"/>
              </a:rPr>
              <a:t>Shunning or vilifying outsiders who think, believe, or act differently from your group</a:t>
            </a:r>
          </a:p>
          <a:p>
            <a:pPr marL="1143000" indent="-1143000" algn="l">
              <a:buFont typeface="Arial" panose="020B0604020202020204" pitchFamily="34" charset="0"/>
              <a:buChar char="•"/>
            </a:pPr>
            <a:r>
              <a:rPr lang="en-US" sz="19200" b="1" dirty="0">
                <a:latin typeface="Tahoma" panose="020B0604030504040204" pitchFamily="34" charset="0"/>
                <a:ea typeface="Tahoma" panose="020B0604030504040204" pitchFamily="34" charset="0"/>
                <a:cs typeface="Tahoma" panose="020B0604030504040204" pitchFamily="34" charset="0"/>
              </a:rPr>
              <a:t>Isolating group members from the influence of rival groups</a:t>
            </a:r>
          </a:p>
          <a:p>
            <a:pPr algn="l"/>
            <a:endParaRPr lang="en-US" sz="13200" b="1" dirty="0">
              <a:solidFill>
                <a:srgbClr val="990000"/>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Tree>
    <p:extLst>
      <p:ext uri="{BB962C8B-B14F-4D97-AF65-F5344CB8AC3E}">
        <p14:creationId xmlns:p14="http://schemas.microsoft.com/office/powerpoint/2010/main" val="5842507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192000" cy="6705600"/>
          </a:xfrm>
        </p:spPr>
        <p:txBody>
          <a:bodyPr>
            <a:normAutofit fontScale="25000" lnSpcReduction="20000"/>
          </a:bodyPr>
          <a:lstStyle/>
          <a:p>
            <a:pPr marL="1143000" indent="-1143000" algn="l">
              <a:buFont typeface="Arial" panose="020B0604020202020204" pitchFamily="34" charset="0"/>
              <a:buChar char="•"/>
            </a:pPr>
            <a:r>
              <a:rPr lang="en-US" sz="17600" b="1" dirty="0">
                <a:solidFill>
                  <a:srgbClr val="0000FF"/>
                </a:solidFill>
                <a:latin typeface="Tahoma" panose="020B0604030504040204" pitchFamily="34" charset="0"/>
                <a:ea typeface="Tahoma" panose="020B0604030504040204" pitchFamily="34" charset="0"/>
                <a:cs typeface="Tahoma" panose="020B0604030504040204" pitchFamily="34" charset="0"/>
              </a:rPr>
              <a:t>Sports fandom</a:t>
            </a:r>
          </a:p>
          <a:p>
            <a:pPr marL="1143000" indent="-1143000" algn="l">
              <a:buFont typeface="Arial" panose="020B0604020202020204" pitchFamily="34" charset="0"/>
              <a:buChar char="•"/>
            </a:pPr>
            <a:r>
              <a:rPr lang="en-US" sz="16000" b="1" dirty="0">
                <a:solidFill>
                  <a:srgbClr val="008000"/>
                </a:solidFill>
                <a:latin typeface="Tahoma" panose="020B0604030504040204" pitchFamily="34" charset="0"/>
                <a:ea typeface="Tahoma" panose="020B0604030504040204" pitchFamily="34" charset="0"/>
                <a:cs typeface="Tahoma" panose="020B0604030504040204" pitchFamily="34" charset="0"/>
              </a:rPr>
              <a:t>Religious group isolationism</a:t>
            </a:r>
          </a:p>
          <a:p>
            <a:pPr marL="1143000" indent="-1143000" algn="l">
              <a:buFont typeface="Arial" panose="020B0604020202020204" pitchFamily="34" charset="0"/>
              <a:buChar char="•"/>
            </a:pPr>
            <a:r>
              <a:rPr lang="en-US" sz="17600" b="1" dirty="0">
                <a:solidFill>
                  <a:srgbClr val="7030A0"/>
                </a:solidFill>
                <a:latin typeface="Tahoma" panose="020B0604030504040204" pitchFamily="34" charset="0"/>
                <a:ea typeface="Tahoma" panose="020B0604030504040204" pitchFamily="34" charset="0"/>
                <a:cs typeface="Tahoma" panose="020B0604030504040204" pitchFamily="34" charset="0"/>
              </a:rPr>
              <a:t>“Foreigners/aliens/illegals”</a:t>
            </a:r>
          </a:p>
          <a:p>
            <a:pPr marL="1143000" indent="-1143000" algn="l">
              <a:buFont typeface="Arial" panose="020B0604020202020204" pitchFamily="34" charset="0"/>
              <a:buChar char="•"/>
            </a:pPr>
            <a:r>
              <a:rPr lang="en-US" sz="17600" b="1" dirty="0">
                <a:solidFill>
                  <a:srgbClr val="CC3300"/>
                </a:solidFill>
                <a:latin typeface="Tahoma" panose="020B0604030504040204" pitchFamily="34" charset="0"/>
                <a:ea typeface="Tahoma" panose="020B0604030504040204" pitchFamily="34" charset="0"/>
                <a:cs typeface="Tahoma" panose="020B0604030504040204" pitchFamily="34" charset="0"/>
              </a:rPr>
              <a:t>Street &amp; motorcycle gangs</a:t>
            </a:r>
          </a:p>
          <a:p>
            <a:pPr marL="1143000" indent="-1143000" algn="l">
              <a:buFont typeface="Arial" panose="020B0604020202020204" pitchFamily="34" charset="0"/>
              <a:buChar char="•"/>
            </a:pPr>
            <a:r>
              <a:rPr lang="en-US" sz="17600" b="1" dirty="0">
                <a:latin typeface="Tahoma" panose="020B0604030504040204" pitchFamily="34" charset="0"/>
                <a:ea typeface="Tahoma" panose="020B0604030504040204" pitchFamily="34" charset="0"/>
                <a:cs typeface="Tahoma" panose="020B0604030504040204" pitchFamily="34" charset="0"/>
              </a:rPr>
              <a:t>Hazing &amp; secret initiations</a:t>
            </a:r>
          </a:p>
          <a:p>
            <a:pPr marL="1143000" indent="-1143000" algn="l">
              <a:buFont typeface="Arial" panose="020B0604020202020204" pitchFamily="34" charset="0"/>
              <a:buChar char="•"/>
            </a:pPr>
            <a:r>
              <a:rPr lang="en-US" sz="17600" b="1" dirty="0">
                <a:solidFill>
                  <a:srgbClr val="FF0000"/>
                </a:solidFill>
                <a:latin typeface="Tahoma" panose="020B0604030504040204" pitchFamily="34" charset="0"/>
                <a:ea typeface="Tahoma" panose="020B0604030504040204" pitchFamily="34" charset="0"/>
                <a:cs typeface="Tahoma" panose="020B0604030504040204" pitchFamily="34" charset="0"/>
              </a:rPr>
              <a:t>Racism</a:t>
            </a:r>
          </a:p>
          <a:p>
            <a:pPr marL="1143000" indent="-1143000" algn="l">
              <a:buFont typeface="Arial" panose="020B0604020202020204" pitchFamily="34" charset="0"/>
              <a:buChar char="•"/>
            </a:pPr>
            <a:r>
              <a:rPr lang="en-US" sz="17600" b="1" dirty="0">
                <a:solidFill>
                  <a:srgbClr val="006666"/>
                </a:solidFill>
                <a:latin typeface="Tahoma" panose="020B0604030504040204" pitchFamily="34" charset="0"/>
                <a:ea typeface="Tahoma" panose="020B0604030504040204" pitchFamily="34" charset="0"/>
                <a:cs typeface="Tahoma" panose="020B0604030504040204" pitchFamily="34" charset="0"/>
              </a:rPr>
              <a:t>M</a:t>
            </a:r>
            <a:r>
              <a:rPr lang="en-US" sz="20000" b="1" dirty="0">
                <a:solidFill>
                  <a:srgbClr val="006666"/>
                </a:solidFill>
                <a:latin typeface="Tahoma" panose="020B0604030504040204" pitchFamily="34" charset="0"/>
                <a:ea typeface="Tahoma" panose="020B0604030504040204" pitchFamily="34" charset="0"/>
                <a:cs typeface="Tahoma" panose="020B0604030504040204" pitchFamily="34" charset="0"/>
              </a:rPr>
              <a:t>asonry</a:t>
            </a:r>
          </a:p>
          <a:p>
            <a:pPr marL="1143000" indent="-1143000" algn="l">
              <a:buFont typeface="Arial" panose="020B0604020202020204" pitchFamily="34" charset="0"/>
              <a:buChar char="•"/>
            </a:pPr>
            <a:r>
              <a:rPr lang="en-US" sz="20000" b="1" dirty="0">
                <a:solidFill>
                  <a:srgbClr val="FF6600"/>
                </a:solidFill>
                <a:latin typeface="Tahoma" panose="020B0604030504040204" pitchFamily="34" charset="0"/>
                <a:ea typeface="Tahoma" panose="020B0604030504040204" pitchFamily="34" charset="0"/>
                <a:cs typeface="Tahoma" panose="020B0604030504040204" pitchFamily="34" charset="0"/>
              </a:rPr>
              <a:t>Rock </a:t>
            </a:r>
          </a:p>
          <a:p>
            <a:pPr algn="l"/>
            <a:r>
              <a:rPr lang="en-US" sz="20000" b="1" dirty="0">
                <a:solidFill>
                  <a:srgbClr val="FF6600"/>
                </a:solidFill>
                <a:latin typeface="Tahoma" panose="020B0604030504040204" pitchFamily="34" charset="0"/>
                <a:ea typeface="Tahoma" panose="020B0604030504040204" pitchFamily="34" charset="0"/>
                <a:cs typeface="Tahoma" panose="020B0604030504040204" pitchFamily="34" charset="0"/>
              </a:rPr>
              <a:t>      concerts</a:t>
            </a:r>
          </a:p>
          <a:p>
            <a:pPr algn="l"/>
            <a:endParaRPr lang="en-US" sz="13200" b="1" dirty="0">
              <a:solidFill>
                <a:srgbClr val="990000"/>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1" y="3429000"/>
            <a:ext cx="4072484" cy="3048000"/>
          </a:xfrm>
          <a:prstGeom prst="rect">
            <a:avLst/>
          </a:prstGeom>
        </p:spPr>
      </p:pic>
    </p:spTree>
    <p:extLst>
      <p:ext uri="{BB962C8B-B14F-4D97-AF65-F5344CB8AC3E}">
        <p14:creationId xmlns:p14="http://schemas.microsoft.com/office/powerpoint/2010/main" val="20919166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18 </a:t>
            </a:r>
            <a:r>
              <a:rPr lang="en-US" sz="9600" b="1" dirty="0" err="1" smtClean="0">
                <a:latin typeface="Tahoma" panose="020B0604030504040204" pitchFamily="34" charset="0"/>
                <a:ea typeface="Tahoma" panose="020B0604030504040204" pitchFamily="34" charset="0"/>
                <a:cs typeface="Tahoma" panose="020B0604030504040204" pitchFamily="34" charset="0"/>
              </a:rPr>
              <a:t>INTENEDED</a:t>
            </a:r>
            <a:r>
              <a:rPr lang="en-US" sz="9600" b="1" dirty="0" smtClean="0">
                <a:latin typeface="Tahoma" panose="020B0604030504040204" pitchFamily="34" charset="0"/>
                <a:ea typeface="Tahoma" panose="020B0604030504040204" pitchFamily="34" charset="0"/>
                <a:cs typeface="Tahoma" panose="020B0604030504040204" pitchFamily="34" charset="0"/>
              </a:rPr>
              <a:t> &amp; UNINTENDED CONSEQUENCES</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97298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4140" y="3475562"/>
            <a:ext cx="4267200" cy="23477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46" y="585538"/>
            <a:ext cx="7849269" cy="2388567"/>
          </a:xfrm>
          <a:prstGeom prst="rect">
            <a:avLst/>
          </a:prstGeom>
        </p:spPr>
      </p:pic>
    </p:spTree>
    <p:extLst>
      <p:ext uri="{BB962C8B-B14F-4D97-AF65-F5344CB8AC3E}">
        <p14:creationId xmlns:p14="http://schemas.microsoft.com/office/powerpoint/2010/main" val="34442645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6568"/>
            <a:ext cx="12192000" cy="6641432"/>
          </a:xfrm>
        </p:spPr>
        <p:txBody>
          <a:bodyPr>
            <a:norm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INTENTION-UNINTENTIONAL</a:t>
            </a:r>
            <a:r>
              <a:rPr lang="en-US" sz="4000" b="1" dirty="0" smtClean="0">
                <a:latin typeface="Tahoma" pitchFamily="34" charset="0"/>
                <a:ea typeface="Tahoma" pitchFamily="34" charset="0"/>
                <a:cs typeface="Tahoma" pitchFamily="34" charset="0"/>
              </a:rPr>
              <a:t> </a:t>
            </a:r>
          </a:p>
          <a:p>
            <a:pPr marL="0" indent="0">
              <a:buNone/>
            </a:pPr>
            <a:r>
              <a:rPr lang="en-US" sz="4000" b="1" dirty="0" smtClean="0">
                <a:latin typeface="Tahoma" pitchFamily="34" charset="0"/>
                <a:ea typeface="Tahoma" pitchFamily="34" charset="0"/>
                <a:cs typeface="Tahoma" pitchFamily="34" charset="0"/>
              </a:rPr>
              <a:t>      Wells Fargo bank employee cross-selling bonus pay campaign</a:t>
            </a:r>
          </a:p>
          <a:p>
            <a:pPr marL="0" indent="0">
              <a:buNone/>
            </a:pPr>
            <a:endParaRPr lang="en-US" sz="4000" b="1" dirty="0" smtClean="0">
              <a:latin typeface="Tahoma" pitchFamily="34" charset="0"/>
              <a:ea typeface="Tahoma" pitchFamily="34" charset="0"/>
              <a:cs typeface="Tahoma" pitchFamily="34" charset="0"/>
            </a:endParaRP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Dallas Cowboys </a:t>
            </a:r>
            <a:r>
              <a:rPr lang="en-US" sz="4000" b="1" dirty="0" err="1" smtClean="0">
                <a:latin typeface="Tahoma" pitchFamily="34" charset="0"/>
                <a:ea typeface="Tahoma" pitchFamily="34" charset="0"/>
                <a:cs typeface="Tahoma" pitchFamily="34" charset="0"/>
              </a:rPr>
              <a:t>Dac</a:t>
            </a:r>
            <a:r>
              <a:rPr lang="en-US" sz="4000" b="1" dirty="0" smtClean="0">
                <a:latin typeface="Tahoma" pitchFamily="34" charset="0"/>
                <a:ea typeface="Tahoma" pitchFamily="34" charset="0"/>
                <a:cs typeface="Tahoma" pitchFamily="34" charset="0"/>
              </a:rPr>
              <a:t> Prescott</a:t>
            </a: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a:t>
            </a:r>
          </a:p>
          <a:p>
            <a:pPr marL="0" indent="0">
              <a:buNone/>
            </a:pPr>
            <a:r>
              <a:rPr lang="en-US" sz="4000" b="1" dirty="0" smtClean="0">
                <a:solidFill>
                  <a:srgbClr val="0033CC"/>
                </a:solidFill>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VW pollution cover-up</a:t>
            </a:r>
          </a:p>
          <a:p>
            <a:pPr marL="0" indent="0">
              <a:buNone/>
            </a:pPr>
            <a:endParaRPr lang="en-US" sz="4000" b="1" dirty="0">
              <a:latin typeface="Tahoma" pitchFamily="34" charset="0"/>
              <a:ea typeface="Tahoma" pitchFamily="34" charset="0"/>
              <a:cs typeface="Tahoma" pitchFamily="34" charset="0"/>
            </a:endParaRPr>
          </a:p>
          <a:p>
            <a:pPr marL="0" indent="0">
              <a:buNone/>
            </a:pPr>
            <a:r>
              <a:rPr lang="en-US" sz="4000" b="1" dirty="0" smtClean="0">
                <a:latin typeface="Tahoma" pitchFamily="34" charset="0"/>
                <a:ea typeface="Tahoma" pitchFamily="34" charset="0"/>
                <a:cs typeface="Tahoma" pitchFamily="34" charset="0"/>
              </a:rPr>
              <a:t>       Hillary vs. Donald</a:t>
            </a:r>
          </a:p>
          <a:p>
            <a:pPr marL="0" indent="0">
              <a:buNone/>
            </a:pPr>
            <a:endParaRPr lang="en-US" sz="4000" b="1" dirty="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solidFill>
                <a:srgbClr val="0033CC"/>
              </a:solidFill>
              <a:latin typeface="Tahoma" pitchFamily="34" charset="0"/>
              <a:ea typeface="Tahoma" pitchFamily="34" charset="0"/>
              <a:cs typeface="Tahoma" pitchFamily="34" charset="0"/>
            </a:endParaRPr>
          </a:p>
          <a:p>
            <a:pPr marL="0" indent="0">
              <a:buNone/>
            </a:pPr>
            <a:endParaRPr lang="en-US" sz="4000" b="1" dirty="0" smtClean="0">
              <a:solidFill>
                <a:srgbClr val="006600"/>
              </a:solidFill>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1028" name="Picture 4" descr="C:\Users\Phil\AppData\Local\Microsoft\Windows\Temporary Internet Files\Content.IE5\2NT5GBSB\120px-Emoticon_frown.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34" y="793554"/>
            <a:ext cx="625343" cy="6253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hil\AppData\Local\Microsoft\Windows\Temporary Internet Files\Content.IE5\EY7U6XT0\OksEX[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629" y="4771652"/>
            <a:ext cx="3394379" cy="1804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hil\AppData\Local\Microsoft\Windows\Temporary Internet Files\Content.IE5\EY7U6XT0\120px-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30" y="2517732"/>
            <a:ext cx="1254016" cy="7785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Phil\AppData\Local\Microsoft\Windows\Temporary Internet Files\Content.IE5\2NT5GBSB\120px-Emoticon_frown.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6" y="4146309"/>
            <a:ext cx="625343" cy="6253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Phil\AppData\Local\Microsoft\Windows\Temporary Internet Files\Content.IE5\EY7U6XT0\120px-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3" y="5482038"/>
            <a:ext cx="1254016" cy="7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569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fontScale="92500" lnSpcReduction="20000"/>
          </a:bodyPr>
          <a:lstStyle/>
          <a:p>
            <a:pPr marL="0" indent="0" algn="ctr">
              <a:buNone/>
            </a:pPr>
            <a:r>
              <a:rPr lang="en-US" sz="5200" b="1" dirty="0" smtClean="0">
                <a:solidFill>
                  <a:srgbClr val="FF0066"/>
                </a:solidFill>
                <a:latin typeface="Tahoma" pitchFamily="34" charset="0"/>
                <a:ea typeface="Tahoma" pitchFamily="34" charset="0"/>
                <a:cs typeface="Tahoma" pitchFamily="34" charset="0"/>
              </a:rPr>
              <a:t>UNINTENTIONAL CONSEQUENCES</a:t>
            </a:r>
          </a:p>
          <a:p>
            <a:pPr>
              <a:buFont typeface="Wingdings" panose="05000000000000000000" pitchFamily="2" charset="2"/>
              <a:buChar char="q"/>
            </a:pPr>
            <a:r>
              <a:rPr lang="en-US" sz="6000" b="1" dirty="0" smtClean="0">
                <a:solidFill>
                  <a:srgbClr val="0033CC"/>
                </a:solidFill>
                <a:latin typeface="Tahoma" pitchFamily="34" charset="0"/>
                <a:ea typeface="Tahoma" pitchFamily="34" charset="0"/>
                <a:cs typeface="Tahoma" pitchFamily="34" charset="0"/>
              </a:rPr>
              <a:t>Nationwide product recalls</a:t>
            </a:r>
          </a:p>
          <a:p>
            <a:pPr>
              <a:buFont typeface="Wingdings" panose="05000000000000000000" pitchFamily="2" charset="2"/>
              <a:buChar char="q"/>
            </a:pPr>
            <a:r>
              <a:rPr lang="en-US" sz="6000" b="1" dirty="0" smtClean="0">
                <a:solidFill>
                  <a:srgbClr val="33CC33"/>
                </a:solidFill>
                <a:latin typeface="Tahoma" pitchFamily="34" charset="0"/>
                <a:ea typeface="Tahoma" pitchFamily="34" charset="0"/>
                <a:cs typeface="Tahoma" pitchFamily="34" charset="0"/>
              </a:rPr>
              <a:t>Class-action suits </a:t>
            </a:r>
          </a:p>
          <a:p>
            <a:pPr>
              <a:buFont typeface="Wingdings" panose="05000000000000000000" pitchFamily="2" charset="2"/>
              <a:buChar char="q"/>
            </a:pPr>
            <a:r>
              <a:rPr lang="en-US" sz="6000" b="1" dirty="0" smtClean="0">
                <a:solidFill>
                  <a:srgbClr val="CC0099"/>
                </a:solidFill>
                <a:latin typeface="Tahoma" pitchFamily="34" charset="0"/>
                <a:ea typeface="Tahoma" pitchFamily="34" charset="0"/>
                <a:cs typeface="Tahoma" pitchFamily="34" charset="0"/>
              </a:rPr>
              <a:t>Negative reviews/ratings on social media consumer review sites</a:t>
            </a:r>
          </a:p>
          <a:p>
            <a:pPr>
              <a:buFont typeface="Wingdings" panose="05000000000000000000" pitchFamily="2" charset="2"/>
              <a:buChar char="q"/>
            </a:pPr>
            <a:r>
              <a:rPr lang="en-US" sz="6000" b="1" dirty="0" smtClean="0">
                <a:solidFill>
                  <a:srgbClr val="008080"/>
                </a:solidFill>
                <a:latin typeface="Tahoma" pitchFamily="34" charset="0"/>
                <a:ea typeface="Tahoma" pitchFamily="34" charset="0"/>
                <a:cs typeface="Tahoma" pitchFamily="34" charset="0"/>
              </a:rPr>
              <a:t>Blitz PR campaigns to counteract company image damage</a:t>
            </a:r>
          </a:p>
          <a:p>
            <a:pPr marL="0" indent="0">
              <a:buNone/>
            </a:pPr>
            <a:endParaRPr lang="en-US" sz="3600" b="1" dirty="0" smtClean="0">
              <a:solidFill>
                <a:srgbClr val="006600"/>
              </a:solidFill>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791169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fontScale="70000" lnSpcReduction="20000"/>
          </a:bodyPr>
          <a:lstStyle/>
          <a:p>
            <a:pPr marL="0" indent="0">
              <a:buNone/>
            </a:pPr>
            <a:r>
              <a:rPr lang="en-US" sz="7500" b="1" dirty="0">
                <a:solidFill>
                  <a:srgbClr val="FF0000"/>
                </a:solidFill>
                <a:latin typeface="Tahoma" pitchFamily="34" charset="0"/>
                <a:ea typeface="Tahoma" pitchFamily="34" charset="0"/>
                <a:cs typeface="Tahoma" pitchFamily="34" charset="0"/>
              </a:rPr>
              <a:t>REACTIVE </a:t>
            </a:r>
            <a:r>
              <a:rPr lang="en-US" sz="7500" b="1" dirty="0" smtClean="0">
                <a:solidFill>
                  <a:srgbClr val="FF0000"/>
                </a:solidFill>
                <a:latin typeface="Tahoma" pitchFamily="34" charset="0"/>
                <a:ea typeface="Tahoma" pitchFamily="34" charset="0"/>
                <a:cs typeface="Tahoma" pitchFamily="34" charset="0"/>
              </a:rPr>
              <a:t>U-C: </a:t>
            </a:r>
            <a:r>
              <a:rPr lang="en-US" sz="7500" b="1" dirty="0">
                <a:solidFill>
                  <a:srgbClr val="0033CC"/>
                </a:solidFill>
                <a:latin typeface="Tahoma" pitchFamily="34" charset="0"/>
                <a:ea typeface="Tahoma" pitchFamily="34" charset="0"/>
                <a:cs typeface="Tahoma" pitchFamily="34" charset="0"/>
              </a:rPr>
              <a:t>P</a:t>
            </a:r>
            <a:r>
              <a:rPr lang="en-US" sz="7500" b="1" dirty="0" smtClean="0">
                <a:solidFill>
                  <a:srgbClr val="0033CC"/>
                </a:solidFill>
                <a:latin typeface="Tahoma" pitchFamily="34" charset="0"/>
                <a:ea typeface="Tahoma" pitchFamily="34" charset="0"/>
                <a:cs typeface="Tahoma" pitchFamily="34" charset="0"/>
              </a:rPr>
              <a:t>aying the price of operations incompetency or honest mistakes</a:t>
            </a:r>
            <a:r>
              <a:rPr lang="en-US" sz="7500" b="1" dirty="0" smtClean="0">
                <a:latin typeface="Tahoma" pitchFamily="34" charset="0"/>
                <a:ea typeface="Tahoma" pitchFamily="34" charset="0"/>
                <a:cs typeface="Tahoma" pitchFamily="34" charset="0"/>
              </a:rPr>
              <a:t>:</a:t>
            </a:r>
            <a:r>
              <a:rPr lang="en-US" sz="7500" b="1" dirty="0">
                <a:latin typeface="Tahoma" pitchFamily="34" charset="0"/>
                <a:ea typeface="Tahoma" pitchFamily="34" charset="0"/>
                <a:cs typeface="Tahoma" pitchFamily="34" charset="0"/>
              </a:rPr>
              <a:t> </a:t>
            </a:r>
            <a:r>
              <a:rPr lang="en-US" sz="7500" b="1" dirty="0" smtClean="0">
                <a:latin typeface="Tahoma" pitchFamily="34" charset="0"/>
                <a:ea typeface="Tahoma" pitchFamily="34" charset="0"/>
                <a:cs typeface="Tahoma" pitchFamily="34" charset="0"/>
              </a:rPr>
              <a:t>Chipotle; Blue Bell; car recalls; Samsung exploding phones  </a:t>
            </a:r>
          </a:p>
          <a:p>
            <a:pPr marL="0" indent="0">
              <a:buNone/>
            </a:pPr>
            <a:r>
              <a:rPr lang="en-US" sz="7500" b="1" dirty="0" smtClean="0">
                <a:solidFill>
                  <a:srgbClr val="FF0000"/>
                </a:solidFill>
                <a:latin typeface="Tahoma" pitchFamily="34" charset="0"/>
                <a:ea typeface="Tahoma" pitchFamily="34" charset="0"/>
                <a:cs typeface="Tahoma" pitchFamily="34" charset="0"/>
              </a:rPr>
              <a:t>PROACTIVE U-C: </a:t>
            </a:r>
            <a:r>
              <a:rPr lang="en-US" sz="7500" b="1" dirty="0" smtClean="0">
                <a:solidFill>
                  <a:srgbClr val="0033CC"/>
                </a:solidFill>
                <a:latin typeface="Tahoma" pitchFamily="34" charset="0"/>
                <a:ea typeface="Tahoma" pitchFamily="34" charset="0"/>
                <a:cs typeface="Tahoma" pitchFamily="34" charset="0"/>
              </a:rPr>
              <a:t>Paying the penalty of wonton org exploitation</a:t>
            </a:r>
            <a:r>
              <a:rPr lang="en-US" sz="7500" b="1" dirty="0" smtClean="0">
                <a:latin typeface="Tahoma" pitchFamily="34" charset="0"/>
                <a:ea typeface="Tahoma" pitchFamily="34" charset="0"/>
                <a:cs typeface="Tahoma" pitchFamily="34" charset="0"/>
              </a:rPr>
              <a:t>: Mylan/</a:t>
            </a:r>
            <a:r>
              <a:rPr lang="en-US" sz="7500" b="1" dirty="0" err="1" smtClean="0">
                <a:latin typeface="Tahoma" pitchFamily="34" charset="0"/>
                <a:ea typeface="Tahoma" pitchFamily="34" charset="0"/>
                <a:cs typeface="Tahoma" pitchFamily="34" charset="0"/>
              </a:rPr>
              <a:t>Epipen</a:t>
            </a:r>
            <a:r>
              <a:rPr lang="en-US" sz="7500" b="1" dirty="0" smtClean="0">
                <a:latin typeface="Tahoma" pitchFamily="34" charset="0"/>
                <a:ea typeface="Tahoma" pitchFamily="34" charset="0"/>
                <a:cs typeface="Tahoma" pitchFamily="34" charset="0"/>
              </a:rPr>
              <a:t>; Wells Fargo Bank; Volkswagen; mid-2000s mortgage scams; drug dealer arrests; NFL</a:t>
            </a:r>
            <a:endParaRPr lang="en-US" sz="7500" b="1" dirty="0" smtClean="0">
              <a:solidFill>
                <a:srgbClr val="FF0000"/>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 </a:t>
            </a:r>
          </a:p>
          <a:p>
            <a:pPr marL="0" indent="0">
              <a:buNone/>
            </a:pPr>
            <a:endParaRPr lang="en-US" sz="4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466346"/>
            <a:ext cx="12200020" cy="1391653"/>
          </a:xfrm>
          <a:prstGeom prst="rect">
            <a:avLst/>
          </a:prstGeom>
        </p:spPr>
      </p:pic>
    </p:spTree>
    <p:extLst>
      <p:ext uri="{BB962C8B-B14F-4D97-AF65-F5344CB8AC3E}">
        <p14:creationId xmlns:p14="http://schemas.microsoft.com/office/powerpoint/2010/main" val="3804821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665495"/>
          </a:xfrm>
        </p:spPr>
        <p:txBody>
          <a:bodyPr>
            <a:normAutofit fontScale="92500" lnSpcReduction="2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CORE CAUSES OF U-C</a:t>
            </a:r>
          </a:p>
          <a:p>
            <a:pPr>
              <a:buFont typeface="Wingdings" panose="05000000000000000000" pitchFamily="2" charset="2"/>
              <a:buChar char="q"/>
            </a:pPr>
            <a:r>
              <a:rPr lang="en-US" sz="7800" b="1" dirty="0" smtClean="0">
                <a:solidFill>
                  <a:srgbClr val="0033CC"/>
                </a:solidFill>
                <a:latin typeface="Tahoma" pitchFamily="34" charset="0"/>
                <a:ea typeface="Tahoma" pitchFamily="34" charset="0"/>
                <a:cs typeface="Tahoma" pitchFamily="34" charset="0"/>
              </a:rPr>
              <a:t>Amoral org culture</a:t>
            </a:r>
          </a:p>
          <a:p>
            <a:pPr>
              <a:buFont typeface="Wingdings" panose="05000000000000000000" pitchFamily="2" charset="2"/>
              <a:buChar char="q"/>
            </a:pPr>
            <a:r>
              <a:rPr lang="en-US" sz="7800" b="1" dirty="0" smtClean="0">
                <a:solidFill>
                  <a:srgbClr val="C00000"/>
                </a:solidFill>
                <a:latin typeface="Tahoma" pitchFamily="34" charset="0"/>
                <a:ea typeface="Tahoma" pitchFamily="34" charset="0"/>
                <a:cs typeface="Tahoma" pitchFamily="34" charset="0"/>
              </a:rPr>
              <a:t>Executive disengagement from </a:t>
            </a:r>
            <a:r>
              <a:rPr lang="en-US" sz="7800" b="1" dirty="0" err="1" smtClean="0">
                <a:solidFill>
                  <a:srgbClr val="C00000"/>
                </a:solidFill>
                <a:latin typeface="Tahoma" pitchFamily="34" charset="0"/>
                <a:ea typeface="Tahoma" pitchFamily="34" charset="0"/>
                <a:cs typeface="Tahoma" pitchFamily="34" charset="0"/>
              </a:rPr>
              <a:t>ICONs</a:t>
            </a:r>
            <a:r>
              <a:rPr lang="en-US" sz="7800" b="1" dirty="0" smtClean="0">
                <a:solidFill>
                  <a:srgbClr val="C00000"/>
                </a:solidFill>
                <a:latin typeface="Tahoma" pitchFamily="34" charset="0"/>
                <a:ea typeface="Tahoma" pitchFamily="34" charset="0"/>
                <a:cs typeface="Tahoma" pitchFamily="34" charset="0"/>
              </a:rPr>
              <a:t> &amp; </a:t>
            </a:r>
            <a:r>
              <a:rPr lang="en-US" sz="7800" b="1" dirty="0" err="1" smtClean="0">
                <a:solidFill>
                  <a:srgbClr val="C00000"/>
                </a:solidFill>
                <a:latin typeface="Tahoma" pitchFamily="34" charset="0"/>
                <a:ea typeface="Tahoma" pitchFamily="34" charset="0"/>
                <a:cs typeface="Tahoma" pitchFamily="34" charset="0"/>
              </a:rPr>
              <a:t>ECONs</a:t>
            </a:r>
            <a:endParaRPr lang="en-US" sz="7800" b="1" dirty="0" smtClean="0">
              <a:solidFill>
                <a:srgbClr val="C0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7800" b="1" dirty="0" smtClean="0">
                <a:solidFill>
                  <a:srgbClr val="33CC33"/>
                </a:solidFill>
                <a:latin typeface="Tahoma" pitchFamily="34" charset="0"/>
                <a:ea typeface="Tahoma" pitchFamily="34" charset="0"/>
                <a:cs typeface="Tahoma" pitchFamily="34" charset="0"/>
              </a:rPr>
              <a:t>Lack of org 360 feedback</a:t>
            </a:r>
          </a:p>
          <a:p>
            <a:pPr>
              <a:buFont typeface="Wingdings" panose="05000000000000000000" pitchFamily="2" charset="2"/>
              <a:buChar char="q"/>
            </a:pPr>
            <a:r>
              <a:rPr lang="en-US" sz="7800" b="1" dirty="0" smtClean="0">
                <a:solidFill>
                  <a:srgbClr val="7030A0"/>
                </a:solidFill>
                <a:latin typeface="Tahoma" pitchFamily="34" charset="0"/>
                <a:ea typeface="Tahoma" pitchFamily="34" charset="0"/>
                <a:cs typeface="Tahoma" pitchFamily="34" charset="0"/>
              </a:rPr>
              <a:t>Empire-building</a:t>
            </a:r>
          </a:p>
          <a:p>
            <a:pPr marL="0" indent="0">
              <a:buNone/>
            </a:pPr>
            <a:endParaRPr lang="en-US" sz="5200" b="1" dirty="0" smtClean="0">
              <a:latin typeface="Tahoma" pitchFamily="34" charset="0"/>
              <a:ea typeface="Tahoma" pitchFamily="34" charset="0"/>
              <a:cs typeface="Tahoma" pitchFamily="34" charset="0"/>
            </a:endParaRPr>
          </a:p>
          <a:p>
            <a:pPr marL="0" indent="0">
              <a:buNone/>
            </a:pPr>
            <a:endParaRPr lang="en-US" sz="52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547952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fontScale="92500" lnSpcReduction="2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U-C PREVENTIVE MAINTENANCE</a:t>
            </a:r>
          </a:p>
          <a:p>
            <a:pPr>
              <a:buFont typeface="Wingdings" panose="05000000000000000000" pitchFamily="2" charset="2"/>
              <a:buChar char="q"/>
            </a:pPr>
            <a:r>
              <a:rPr lang="en-US" sz="5800" b="1" dirty="0" smtClean="0">
                <a:solidFill>
                  <a:srgbClr val="7030A0"/>
                </a:solidFill>
                <a:latin typeface="Tahoma" pitchFamily="34" charset="0"/>
                <a:ea typeface="Tahoma" pitchFamily="34" charset="0"/>
                <a:cs typeface="Tahoma" pitchFamily="34" charset="0"/>
              </a:rPr>
              <a:t>Insurance/bonding</a:t>
            </a:r>
            <a:endParaRPr lang="en-US" sz="52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r>
              <a:rPr lang="en-US" sz="5800" b="1" dirty="0" smtClean="0">
                <a:solidFill>
                  <a:srgbClr val="0033CC"/>
                </a:solidFill>
                <a:latin typeface="Tahoma" pitchFamily="34" charset="0"/>
                <a:ea typeface="Tahoma" pitchFamily="34" charset="0"/>
                <a:cs typeface="Tahoma" pitchFamily="34" charset="0"/>
              </a:rPr>
              <a:t>Ops scenario mapping</a:t>
            </a:r>
          </a:p>
          <a:p>
            <a:pPr>
              <a:buFont typeface="Wingdings" panose="05000000000000000000" pitchFamily="2" charset="2"/>
              <a:buChar char="q"/>
            </a:pPr>
            <a:r>
              <a:rPr lang="en-US" sz="5800" b="1" dirty="0" smtClean="0">
                <a:solidFill>
                  <a:srgbClr val="993300"/>
                </a:solidFill>
                <a:latin typeface="Tahoma" pitchFamily="34" charset="0"/>
                <a:ea typeface="Tahoma" pitchFamily="34" charset="0"/>
                <a:cs typeface="Tahoma" pitchFamily="34" charset="0"/>
              </a:rPr>
              <a:t>Built-in 360 feedback system</a:t>
            </a:r>
          </a:p>
          <a:p>
            <a:pPr>
              <a:buFont typeface="Wingdings" panose="05000000000000000000" pitchFamily="2" charset="2"/>
              <a:buChar char="q"/>
            </a:pPr>
            <a:r>
              <a:rPr lang="en-US" sz="5800" b="1" dirty="0" smtClean="0">
                <a:solidFill>
                  <a:srgbClr val="006600"/>
                </a:solidFill>
                <a:latin typeface="Tahoma" pitchFamily="34" charset="0"/>
                <a:ea typeface="Tahoma" pitchFamily="34" charset="0"/>
                <a:cs typeface="Tahoma" pitchFamily="34" charset="0"/>
              </a:rPr>
              <a:t>Taking the A off amoral</a:t>
            </a:r>
          </a:p>
          <a:p>
            <a:pPr marL="0" indent="0" algn="ctr">
              <a:buNone/>
            </a:pPr>
            <a:endParaRPr lang="en-US" sz="4400" b="1" dirty="0" smtClean="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400" b="1" dirty="0" smtClean="0">
              <a:latin typeface="Lucida Calligraphy" panose="03010101010101010101" pitchFamily="66" charset="0"/>
              <a:ea typeface="Tahoma" pitchFamily="34" charset="0"/>
              <a:cs typeface="Tahoma" pitchFamily="34" charset="0"/>
            </a:endParaRPr>
          </a:p>
          <a:p>
            <a:pPr marL="0" indent="0" algn="ctr">
              <a:buNone/>
            </a:pPr>
            <a:endParaRPr lang="en-US" sz="4400" b="1" dirty="0" smtClean="0">
              <a:latin typeface="Lucida Calligraphy" panose="03010101010101010101" pitchFamily="66" charset="0"/>
              <a:ea typeface="Tahoma" pitchFamily="34" charset="0"/>
              <a:cs typeface="Tahoma" pitchFamily="34" charset="0"/>
            </a:endParaRPr>
          </a:p>
          <a:p>
            <a:pPr marL="0" indent="0" algn="ctr">
              <a:buNone/>
            </a:pPr>
            <a:r>
              <a:rPr lang="en-US" sz="4400" b="1" dirty="0" smtClean="0">
                <a:latin typeface="Lucida Calligraphy" panose="03010101010101010101" pitchFamily="66" charset="0"/>
                <a:ea typeface="Tahoma" pitchFamily="34" charset="0"/>
                <a:cs typeface="Tahoma" pitchFamily="34" charset="0"/>
              </a:rPr>
              <a:t>What price will others pay for our gain?</a:t>
            </a:r>
            <a:endParaRPr lang="en-US" sz="4800" b="1" dirty="0" smtClean="0">
              <a:latin typeface="Lucida Calligraphy" panose="03010101010101010101" pitchFamily="66"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34333"/>
            <a:ext cx="12191999" cy="1718472"/>
          </a:xfrm>
          <a:prstGeom prst="rect">
            <a:avLst/>
          </a:prstGeom>
        </p:spPr>
      </p:pic>
    </p:spTree>
    <p:extLst>
      <p:ext uri="{BB962C8B-B14F-4D97-AF65-F5344CB8AC3E}">
        <p14:creationId xmlns:p14="http://schemas.microsoft.com/office/powerpoint/2010/main" val="2927748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88258"/>
            <a:ext cx="12006317" cy="6669741"/>
          </a:xfrm>
        </p:spPr>
        <p:txBody>
          <a:bodyPr>
            <a:noAutofit/>
          </a:bodyPr>
          <a:lstStyle/>
          <a:p>
            <a:pPr marL="0" indent="0">
              <a:buNone/>
            </a:pPr>
            <a:r>
              <a:rPr lang="en-US" sz="4200" b="1" dirty="0" smtClean="0">
                <a:solidFill>
                  <a:srgbClr val="FF0000"/>
                </a:solidFill>
                <a:latin typeface="Tahoma" pitchFamily="34" charset="0"/>
                <a:ea typeface="Tahoma" pitchFamily="34" charset="0"/>
                <a:cs typeface="Tahoma" pitchFamily="34" charset="0"/>
              </a:rPr>
              <a:t>Amoral</a:t>
            </a:r>
            <a:r>
              <a:rPr lang="en-US" sz="4200" b="1" dirty="0" smtClean="0">
                <a:latin typeface="Tahoma" pitchFamily="34" charset="0"/>
                <a:ea typeface="Tahoma" pitchFamily="34" charset="0"/>
                <a:cs typeface="Tahoma" pitchFamily="34" charset="0"/>
              </a:rPr>
              <a:t> org behavior = values-neutral (values other than the org’s not considered) actions to achieve a self-serving agenda (greater org success &amp; competitive dominance). Due to the hyper-competitive nature of capitalism in  individualism nations, it is </a:t>
            </a:r>
            <a:r>
              <a:rPr lang="en-US" sz="4200" b="1" dirty="0" smtClean="0">
                <a:solidFill>
                  <a:srgbClr val="FF0000"/>
                </a:solidFill>
                <a:latin typeface="Tahoma" pitchFamily="34" charset="0"/>
                <a:ea typeface="Tahoma" pitchFamily="34" charset="0"/>
                <a:cs typeface="Tahoma" pitchFamily="34" charset="0"/>
              </a:rPr>
              <a:t>necessary</a:t>
            </a:r>
            <a:r>
              <a:rPr lang="en-US" sz="4200" b="1" dirty="0" smtClean="0">
                <a:latin typeface="Tahoma" pitchFamily="34" charset="0"/>
                <a:ea typeface="Tahoma" pitchFamily="34" charset="0"/>
                <a:cs typeface="Tahoma" pitchFamily="34" charset="0"/>
              </a:rPr>
              <a:t> to put self-interest </a:t>
            </a:r>
            <a:r>
              <a:rPr lang="en-US" sz="4200" b="1" dirty="0" smtClean="0">
                <a:solidFill>
                  <a:srgbClr val="FF0000"/>
                </a:solidFill>
                <a:latin typeface="Tahoma" pitchFamily="34" charset="0"/>
                <a:ea typeface="Tahoma" pitchFamily="34" charset="0"/>
                <a:cs typeface="Tahoma" pitchFamily="34" charset="0"/>
              </a:rPr>
              <a:t>before</a:t>
            </a:r>
            <a:r>
              <a:rPr lang="en-US" sz="4200" b="1" dirty="0" smtClean="0">
                <a:latin typeface="Tahoma" pitchFamily="34" charset="0"/>
                <a:ea typeface="Tahoma" pitchFamily="34" charset="0"/>
                <a:cs typeface="Tahoma" pitchFamily="34" charset="0"/>
              </a:rPr>
              <a:t> community interests. </a:t>
            </a:r>
            <a:r>
              <a:rPr lang="en-US" sz="4200" b="1" dirty="0">
                <a:latin typeface="Tahoma" pitchFamily="34" charset="0"/>
                <a:ea typeface="Tahoma" pitchFamily="34" charset="0"/>
                <a:cs typeface="Tahoma" pitchFamily="34" charset="0"/>
              </a:rPr>
              <a:t> </a:t>
            </a:r>
            <a:r>
              <a:rPr lang="en-US" sz="4200" b="1" dirty="0" smtClean="0">
                <a:latin typeface="Tahoma" pitchFamily="34" charset="0"/>
                <a:ea typeface="Tahoma" pitchFamily="34" charset="0"/>
                <a:cs typeface="Tahoma" pitchFamily="34" charset="0"/>
              </a:rPr>
              <a:t>Government regulations are thus required to hold amoral orgs in check, since most orgs lack a true agenda of  community </a:t>
            </a:r>
            <a:r>
              <a:rPr lang="en-US" sz="4200" b="1" dirty="0" smtClean="0">
                <a:solidFill>
                  <a:srgbClr val="FF0000"/>
                </a:solidFill>
                <a:latin typeface="Tahoma" pitchFamily="34" charset="0"/>
                <a:ea typeface="Tahoma" pitchFamily="34" charset="0"/>
                <a:cs typeface="Tahoma" pitchFamily="34" charset="0"/>
              </a:rPr>
              <a:t>service</a:t>
            </a:r>
            <a:r>
              <a:rPr lang="en-US" sz="4200" b="1" dirty="0" smtClean="0">
                <a:latin typeface="Tahoma" pitchFamily="34" charset="0"/>
                <a:ea typeface="Tahoma" pitchFamily="34" charset="0"/>
                <a:cs typeface="Tahoma" pitchFamily="34" charset="0"/>
              </a:rPr>
              <a:t>.</a:t>
            </a:r>
            <a:endParaRPr lang="en-US" sz="42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218973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19 </a:t>
            </a:r>
            <a:r>
              <a:rPr lang="en-US" sz="11500" b="1" dirty="0">
                <a:latin typeface="Tahoma" panose="020B0604030504040204" pitchFamily="34" charset="0"/>
                <a:ea typeface="Tahoma" panose="020B0604030504040204" pitchFamily="34" charset="0"/>
                <a:cs typeface="Tahoma" panose="020B0604030504040204" pitchFamily="34" charset="0"/>
              </a:rPr>
              <a:t>JUDGMENT </a:t>
            </a:r>
            <a:r>
              <a:rPr lang="en-US" sz="11500" b="1" dirty="0" smtClean="0">
                <a:latin typeface="Tahoma" panose="020B0604030504040204" pitchFamily="34" charset="0"/>
                <a:ea typeface="Tahoma" panose="020B0604030504040204" pitchFamily="34" charset="0"/>
                <a:cs typeface="Tahoma" panose="020B0604030504040204" pitchFamily="34" charset="0"/>
              </a:rPr>
              <a:t>CALLS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21075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093" y="805109"/>
            <a:ext cx="4853086" cy="5186613"/>
          </a:xfrm>
          <a:prstGeom prst="rect">
            <a:avLst/>
          </a:prstGeom>
        </p:spPr>
      </p:pic>
    </p:spTree>
    <p:extLst>
      <p:ext uri="{BB962C8B-B14F-4D97-AF65-F5344CB8AC3E}">
        <p14:creationId xmlns:p14="http://schemas.microsoft.com/office/powerpoint/2010/main" val="8565665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lnSpcReduction="10000"/>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JUDGING PROFESSIONALS</a:t>
            </a:r>
          </a:p>
          <a:p>
            <a:pPr>
              <a:buFont typeface="Wingdings" panose="05000000000000000000" pitchFamily="2" charset="2"/>
              <a:buChar char="q"/>
            </a:pPr>
            <a:r>
              <a:rPr lang="en-US" sz="6000" b="1" dirty="0" smtClean="0">
                <a:solidFill>
                  <a:srgbClr val="009900"/>
                </a:solidFill>
                <a:latin typeface="Tahoma" pitchFamily="34" charset="0"/>
                <a:ea typeface="Tahoma" pitchFamily="34" charset="0"/>
                <a:cs typeface="Tahoma" pitchFamily="34" charset="0"/>
              </a:rPr>
              <a:t>Employee staffing &amp; evaluation</a:t>
            </a:r>
          </a:p>
          <a:p>
            <a:pPr>
              <a:buFont typeface="Wingdings" panose="05000000000000000000" pitchFamily="2" charset="2"/>
              <a:buChar char="q"/>
            </a:pPr>
            <a:r>
              <a:rPr lang="en-US" sz="6000" b="1" dirty="0" smtClean="0">
                <a:solidFill>
                  <a:srgbClr val="7030A0"/>
                </a:solidFill>
                <a:latin typeface="Tahoma" pitchFamily="34" charset="0"/>
                <a:ea typeface="Tahoma" pitchFamily="34" charset="0"/>
                <a:cs typeface="Tahoma" pitchFamily="34" charset="0"/>
              </a:rPr>
              <a:t>Department budgeting </a:t>
            </a:r>
          </a:p>
          <a:p>
            <a:pPr>
              <a:buFont typeface="Wingdings" panose="05000000000000000000" pitchFamily="2" charset="2"/>
              <a:buChar char="q"/>
            </a:pPr>
            <a:r>
              <a:rPr lang="en-US" sz="6000" b="1" dirty="0" smtClean="0">
                <a:solidFill>
                  <a:srgbClr val="C00000"/>
                </a:solidFill>
                <a:latin typeface="Tahoma" pitchFamily="34" charset="0"/>
                <a:ea typeface="Tahoma" pitchFamily="34" charset="0"/>
                <a:cs typeface="Tahoma" pitchFamily="34" charset="0"/>
              </a:rPr>
              <a:t>Using global supply chains instead of domestic suppliers</a:t>
            </a:r>
          </a:p>
          <a:p>
            <a:pPr>
              <a:buFont typeface="Wingdings" panose="05000000000000000000" pitchFamily="2" charset="2"/>
              <a:buChar char="q"/>
            </a:pPr>
            <a:r>
              <a:rPr lang="en-US" sz="6000" b="1" dirty="0" smtClean="0">
                <a:solidFill>
                  <a:srgbClr val="FF0066"/>
                </a:solidFill>
                <a:latin typeface="Tahoma" pitchFamily="34" charset="0"/>
                <a:ea typeface="Tahoma" pitchFamily="34" charset="0"/>
                <a:cs typeface="Tahoma" pitchFamily="34" charset="0"/>
              </a:rPr>
              <a:t>Managing change &amp; conflict</a:t>
            </a:r>
          </a:p>
          <a:p>
            <a:pPr>
              <a:buFont typeface="Wingdings" panose="05000000000000000000" pitchFamily="2" charset="2"/>
              <a:buChar char="q"/>
            </a:pPr>
            <a:r>
              <a:rPr lang="en-US" sz="6000" b="1" dirty="0" smtClean="0">
                <a:solidFill>
                  <a:srgbClr val="FF9900"/>
                </a:solidFill>
                <a:latin typeface="Tahoma" pitchFamily="34" charset="0"/>
                <a:ea typeface="Tahoma" pitchFamily="34" charset="0"/>
                <a:cs typeface="Tahoma" pitchFamily="34" charset="0"/>
              </a:rPr>
              <a:t>Managing your career</a:t>
            </a:r>
          </a:p>
          <a:p>
            <a:pPr marL="0" indent="0">
              <a:buNone/>
            </a:pPr>
            <a:endParaRPr lang="en-US" sz="3600" b="1" dirty="0" smtClean="0">
              <a:solidFill>
                <a:srgbClr val="006600"/>
              </a:solidFill>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3487116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800" b="1" dirty="0" smtClean="0">
                <a:solidFill>
                  <a:srgbClr val="009900"/>
                </a:solidFill>
                <a:latin typeface="Showcard Gothic" panose="04020904020102020604" pitchFamily="82" charset="0"/>
                <a:ea typeface="Tahoma" pitchFamily="34" charset="0"/>
                <a:cs typeface="Tahoma" pitchFamily="34" charset="0"/>
              </a:rPr>
              <a:t>IN JUDGMENT CALL CITY: </a:t>
            </a:r>
          </a:p>
          <a:p>
            <a:pPr marL="0" indent="0" algn="ctr">
              <a:buNone/>
            </a:pPr>
            <a:r>
              <a:rPr lang="en-US" sz="5500" b="1" dirty="0" smtClean="0">
                <a:solidFill>
                  <a:srgbClr val="0033CC"/>
                </a:solidFill>
                <a:latin typeface="Tahoma" pitchFamily="34" charset="0"/>
                <a:ea typeface="Tahoma" pitchFamily="34" charset="0"/>
                <a:cs typeface="Tahoma" pitchFamily="34" charset="0"/>
              </a:rPr>
              <a:t>Right answers, certainty, rules, </a:t>
            </a:r>
            <a:r>
              <a:rPr lang="en-US" sz="5500" b="1" dirty="0">
                <a:solidFill>
                  <a:srgbClr val="0033CC"/>
                </a:solidFill>
                <a:latin typeface="Tahoma" pitchFamily="34" charset="0"/>
                <a:ea typeface="Tahoma" pitchFamily="34" charset="0"/>
                <a:cs typeface="Tahoma" pitchFamily="34" charset="0"/>
              </a:rPr>
              <a:t> </a:t>
            </a:r>
            <a:r>
              <a:rPr lang="en-US" sz="5500" b="1" dirty="0" smtClean="0">
                <a:solidFill>
                  <a:srgbClr val="0033CC"/>
                </a:solidFill>
                <a:latin typeface="Tahoma" pitchFamily="34" charset="0"/>
                <a:ea typeface="Tahoma" pitchFamily="34" charset="0"/>
                <a:cs typeface="Tahoma" pitchFamily="34" charset="0"/>
              </a:rPr>
              <a:t>routines, formulas, &amp; </a:t>
            </a:r>
            <a:r>
              <a:rPr lang="en-US" sz="5500" b="1" dirty="0" smtClean="0">
                <a:latin typeface="Tahoma" pitchFamily="34" charset="0"/>
                <a:ea typeface="Tahoma" pitchFamily="34" charset="0"/>
                <a:cs typeface="Tahoma" pitchFamily="34" charset="0"/>
              </a:rPr>
              <a:t>black</a:t>
            </a:r>
            <a:r>
              <a:rPr lang="en-US" sz="5500" b="1" dirty="0" smtClean="0">
                <a:solidFill>
                  <a:srgbClr val="0033CC"/>
                </a:solidFill>
                <a:latin typeface="Tahoma" pitchFamily="34" charset="0"/>
                <a:ea typeface="Tahoma" pitchFamily="34" charset="0"/>
                <a:cs typeface="Tahoma" pitchFamily="34" charset="0"/>
              </a:rPr>
              <a:t>/</a:t>
            </a:r>
            <a:r>
              <a:rPr lang="en-US" sz="5500" b="1" dirty="0" smtClean="0">
                <a:solidFill>
                  <a:srgbClr val="FFFF00"/>
                </a:solidFill>
                <a:latin typeface="Tahoma" pitchFamily="34" charset="0"/>
                <a:ea typeface="Tahoma" pitchFamily="34" charset="0"/>
                <a:cs typeface="Tahoma" pitchFamily="34" charset="0"/>
              </a:rPr>
              <a:t>white</a:t>
            </a:r>
            <a:r>
              <a:rPr lang="en-US" sz="5500" b="1" dirty="0" smtClean="0">
                <a:solidFill>
                  <a:srgbClr val="0033CC"/>
                </a:solidFill>
                <a:latin typeface="Tahoma" pitchFamily="34" charset="0"/>
                <a:ea typeface="Tahoma" pitchFamily="34" charset="0"/>
                <a:cs typeface="Tahoma" pitchFamily="34" charset="0"/>
              </a:rPr>
              <a:t> </a:t>
            </a:r>
            <a:r>
              <a:rPr lang="en-US" sz="5500" b="1" dirty="0" smtClean="0">
                <a:latin typeface="Comic Sans MS" panose="030F0702030302020204" pitchFamily="66" charset="0"/>
                <a:ea typeface="Tahoma" panose="020B0604030504040204" pitchFamily="34" charset="0"/>
                <a:cs typeface="Tahoma" panose="020B0604030504040204" pitchFamily="34" charset="0"/>
              </a:rPr>
              <a:t>are replaced by </a:t>
            </a:r>
            <a:r>
              <a:rPr lang="en-US" sz="5500" b="1" dirty="0" smtClean="0">
                <a:solidFill>
                  <a:srgbClr val="FF0066"/>
                </a:solidFill>
                <a:latin typeface="Britannic Bold" panose="020B0903060703020204" pitchFamily="34" charset="0"/>
                <a:ea typeface="Tahoma" pitchFamily="34" charset="0"/>
                <a:cs typeface="Tahoma" pitchFamily="34" charset="0"/>
              </a:rPr>
              <a:t>shades of </a:t>
            </a:r>
            <a:r>
              <a:rPr lang="en-US" sz="5500" b="1" dirty="0" smtClean="0">
                <a:solidFill>
                  <a:schemeClr val="bg1">
                    <a:lumMod val="65000"/>
                  </a:schemeClr>
                </a:solidFill>
                <a:latin typeface="Britannic Bold" panose="020B0903060703020204" pitchFamily="34" charset="0"/>
                <a:ea typeface="Tahoma" pitchFamily="34" charset="0"/>
                <a:cs typeface="Tahoma" pitchFamily="34" charset="0"/>
              </a:rPr>
              <a:t>gray</a:t>
            </a:r>
            <a:r>
              <a:rPr lang="en-US" sz="5500" b="1" dirty="0" smtClean="0">
                <a:solidFill>
                  <a:srgbClr val="FF0066"/>
                </a:solidFill>
                <a:latin typeface="Britannic Bold" panose="020B0903060703020204" pitchFamily="34" charset="0"/>
                <a:ea typeface="Tahoma" pitchFamily="34" charset="0"/>
                <a:cs typeface="Tahoma" pitchFamily="34" charset="0"/>
              </a:rPr>
              <a:t>,  pro experience, org politics reality zones, &amp; subjective  agendas.</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6786" y="4634622"/>
            <a:ext cx="4877800" cy="2228485"/>
          </a:xfrm>
          <a:prstGeom prst="rect">
            <a:avLst/>
          </a:prstGeom>
        </p:spPr>
      </p:pic>
    </p:spTree>
    <p:extLst>
      <p:ext uri="{BB962C8B-B14F-4D97-AF65-F5344CB8AC3E}">
        <p14:creationId xmlns:p14="http://schemas.microsoft.com/office/powerpoint/2010/main" val="118659529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GETTING JUDGED</a:t>
            </a:r>
          </a:p>
          <a:p>
            <a:pPr>
              <a:buFont typeface="Wingdings" panose="05000000000000000000" pitchFamily="2" charset="2"/>
              <a:buChar char="q"/>
            </a:pPr>
            <a:r>
              <a:rPr lang="en-US" sz="4800" b="1" dirty="0" err="1" smtClean="0">
                <a:solidFill>
                  <a:srgbClr val="0033CC"/>
                </a:solidFill>
                <a:latin typeface="Tahoma" pitchFamily="34" charset="0"/>
                <a:ea typeface="Tahoma" pitchFamily="34" charset="0"/>
                <a:cs typeface="Tahoma" pitchFamily="34" charset="0"/>
              </a:rPr>
              <a:t>WhoWhatWhenWhere</a:t>
            </a:r>
            <a:r>
              <a:rPr lang="en-US" sz="4800" b="1" dirty="0" err="1">
                <a:solidFill>
                  <a:srgbClr val="0033CC"/>
                </a:solidFill>
                <a:latin typeface="Tahoma" pitchFamily="34" charset="0"/>
                <a:ea typeface="Tahoma" pitchFamily="34" charset="0"/>
                <a:cs typeface="Tahoma" pitchFamily="34" charset="0"/>
              </a:rPr>
              <a:t>Why</a:t>
            </a:r>
            <a:r>
              <a:rPr lang="en-US" sz="4800" b="1" dirty="0" err="1" smtClean="0">
                <a:solidFill>
                  <a:srgbClr val="0033CC"/>
                </a:solidFill>
                <a:latin typeface="Tahoma" pitchFamily="34" charset="0"/>
                <a:ea typeface="Tahoma" pitchFamily="34" charset="0"/>
                <a:cs typeface="Tahoma" pitchFamily="34" charset="0"/>
              </a:rPr>
              <a:t>How</a:t>
            </a:r>
            <a:endParaRPr lang="en-US" sz="4800" b="1" dirty="0" smtClean="0">
              <a:solidFill>
                <a:srgbClr val="0033CC"/>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7030A0"/>
                </a:solidFill>
                <a:latin typeface="Tahoma" pitchFamily="34" charset="0"/>
                <a:ea typeface="Tahoma" pitchFamily="34" charset="0"/>
                <a:cs typeface="Tahoma" pitchFamily="34" charset="0"/>
              </a:rPr>
              <a:t>MACRO analysis: org culture, expectations, exposure, &amp; politics</a:t>
            </a:r>
          </a:p>
          <a:p>
            <a:pPr>
              <a:buFont typeface="Wingdings" panose="05000000000000000000" pitchFamily="2" charset="2"/>
              <a:buChar char="q"/>
            </a:pPr>
            <a:r>
              <a:rPr lang="en-US" sz="4800" b="1" dirty="0" smtClean="0">
                <a:solidFill>
                  <a:srgbClr val="008000"/>
                </a:solidFill>
                <a:latin typeface="Tahoma" pitchFamily="34" charset="0"/>
                <a:ea typeface="Tahoma" pitchFamily="34" charset="0"/>
                <a:cs typeface="Tahoma" pitchFamily="34" charset="0"/>
              </a:rPr>
              <a:t>MICRO analysis: Pockets of grassroots insight</a:t>
            </a:r>
            <a:endParaRPr lang="en-US" sz="48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FF0066"/>
                </a:solidFill>
                <a:latin typeface="Tahoma" pitchFamily="34" charset="0"/>
                <a:ea typeface="Tahoma" pitchFamily="34" charset="0"/>
                <a:cs typeface="Tahoma" pitchFamily="34" charset="0"/>
              </a:rPr>
              <a:t>Fact-feelings dimensions</a:t>
            </a:r>
          </a:p>
          <a:p>
            <a:pPr>
              <a:buFont typeface="Wingdings" panose="05000000000000000000" pitchFamily="2" charset="2"/>
              <a:buChar char="q"/>
            </a:pPr>
            <a:r>
              <a:rPr lang="en-US" sz="4800" b="1" dirty="0" smtClean="0">
                <a:solidFill>
                  <a:srgbClr val="CC3300"/>
                </a:solidFill>
                <a:latin typeface="Tahoma" pitchFamily="34" charset="0"/>
                <a:ea typeface="Tahoma" pitchFamily="34" charset="0"/>
                <a:cs typeface="Tahoma" pitchFamily="34" charset="0"/>
              </a:rPr>
              <a:t>Intended vs. unintended consequences probabilities</a:t>
            </a:r>
          </a:p>
          <a:p>
            <a:pPr marL="0" indent="0">
              <a:buNone/>
            </a:pPr>
            <a:endParaRPr lang="en-US" sz="4000" b="1" dirty="0">
              <a:solidFill>
                <a:srgbClr val="CC33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821" y="4035972"/>
            <a:ext cx="2588363" cy="2531351"/>
          </a:xfrm>
          <a:prstGeom prst="rect">
            <a:avLst/>
          </a:prstGeom>
        </p:spPr>
      </p:pic>
    </p:spTree>
    <p:extLst>
      <p:ext uri="{BB962C8B-B14F-4D97-AF65-F5344CB8AC3E}">
        <p14:creationId xmlns:p14="http://schemas.microsoft.com/office/powerpoint/2010/main" val="263873549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#20 </a:t>
            </a:r>
          </a:p>
          <a:p>
            <a:pPr marL="0" indent="0" algn="ctr">
              <a:buNone/>
            </a:pPr>
            <a:r>
              <a:rPr lang="en-US" sz="13800" b="1" dirty="0" err="1" smtClean="0">
                <a:latin typeface="Tahoma" panose="020B0604030504040204" pitchFamily="34" charset="0"/>
                <a:ea typeface="Tahoma" panose="020B0604030504040204" pitchFamily="34" charset="0"/>
                <a:cs typeface="Tahoma" panose="020B0604030504040204" pitchFamily="34" charset="0"/>
              </a:rPr>
              <a:t>leadingfollowingmanaging</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41906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42" y="128337"/>
            <a:ext cx="12192000" cy="6729662"/>
          </a:xfrm>
          <a:noFill/>
        </p:spPr>
        <p:txBody>
          <a:bodyPr>
            <a:normAutofit lnSpcReduction="10000"/>
          </a:bodyPr>
          <a:lstStyle/>
          <a:p>
            <a:pPr marL="857250" indent="-857250" algn="l">
              <a:buFont typeface="Wingdings" panose="05000000000000000000" pitchFamily="2" charset="2"/>
              <a:buChar char="q"/>
            </a:pPr>
            <a:r>
              <a:rPr lang="en-US" sz="7200" b="1" dirty="0" err="1" smtClean="0">
                <a:latin typeface="Segoe UI" panose="020B0502040204020203" pitchFamily="34" charset="0"/>
                <a:ea typeface="Segoe UI" panose="020B0502040204020203" pitchFamily="34" charset="0"/>
                <a:cs typeface="Segoe UI" panose="020B0502040204020203" pitchFamily="34" charset="0"/>
              </a:rPr>
              <a:t>LFM</a:t>
            </a:r>
            <a:r>
              <a:rPr lang="en-US" sz="7200" b="1" dirty="0" smtClean="0">
                <a:latin typeface="Segoe UI" panose="020B0502040204020203" pitchFamily="34" charset="0"/>
                <a:ea typeface="Segoe UI" panose="020B0502040204020203" pitchFamily="34" charset="0"/>
                <a:cs typeface="Segoe UI" panose="020B0502040204020203" pitchFamily="34" charset="0"/>
              </a:rPr>
              <a:t> </a:t>
            </a:r>
            <a:r>
              <a:rPr lang="en-US" sz="5400" b="1" dirty="0" smtClean="0">
                <a:latin typeface="Segoe UI" panose="020B0502040204020203" pitchFamily="34" charset="0"/>
                <a:ea typeface="Segoe UI" panose="020B0502040204020203" pitchFamily="34" charset="0"/>
                <a:cs typeface="Segoe UI" panose="020B0502040204020203" pitchFamily="34" charset="0"/>
              </a:rPr>
              <a:t>are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verbs</a:t>
            </a:r>
            <a:r>
              <a:rPr lang="en-US" sz="5400" b="1" dirty="0" smtClean="0">
                <a:latin typeface="Segoe UI" panose="020B0502040204020203" pitchFamily="34" charset="0"/>
                <a:ea typeface="Segoe UI" panose="020B0502040204020203" pitchFamily="34" charset="0"/>
                <a:cs typeface="Segoe UI" panose="020B0502040204020203" pitchFamily="34" charset="0"/>
              </a:rPr>
              <a:t> (things we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do</a:t>
            </a:r>
            <a:r>
              <a:rPr lang="en-US" sz="5400" b="1" dirty="0" smtClean="0">
                <a:latin typeface="Segoe UI" panose="020B0502040204020203" pitchFamily="34" charset="0"/>
                <a:ea typeface="Segoe UI" panose="020B0502040204020203" pitchFamily="34" charset="0"/>
                <a:cs typeface="Segoe UI" panose="020B0502040204020203" pitchFamily="34" charset="0"/>
              </a:rPr>
              <a:t>), </a:t>
            </a:r>
            <a:r>
              <a:rPr lang="en-US" sz="5400" b="1" dirty="0">
                <a:latin typeface="Segoe UI" panose="020B0502040204020203" pitchFamily="34" charset="0"/>
                <a:ea typeface="Segoe UI" panose="020B0502040204020203" pitchFamily="34" charset="0"/>
                <a:cs typeface="Segoe UI" panose="020B0502040204020203" pitchFamily="34" charset="0"/>
              </a:rPr>
              <a:t>not </a:t>
            </a:r>
            <a:r>
              <a:rPr lang="en-US" sz="5400" b="1" dirty="0" smtClean="0">
                <a:latin typeface="Segoe UI" panose="020B0502040204020203" pitchFamily="34" charset="0"/>
                <a:ea typeface="Segoe UI" panose="020B0502040204020203" pitchFamily="34" charset="0"/>
                <a:cs typeface="Segoe UI" panose="020B0502040204020203" pitchFamily="34" charset="0"/>
              </a:rPr>
              <a:t>nouns (things we are).</a:t>
            </a:r>
          </a:p>
          <a:p>
            <a:pPr marL="685800" indent="-685800" algn="l">
              <a:buFont typeface="Wingdings" panose="05000000000000000000" pitchFamily="2" charset="2"/>
              <a:buChar char="q"/>
            </a:pPr>
            <a:r>
              <a:rPr lang="en-US" sz="5400" b="1" dirty="0" smtClean="0">
                <a:latin typeface="Segoe UI" panose="020B0502040204020203" pitchFamily="34" charset="0"/>
                <a:ea typeface="Segoe UI" panose="020B0502040204020203" pitchFamily="34" charset="0"/>
                <a:cs typeface="Segoe UI" panose="020B0502040204020203" pitchFamily="34" charset="0"/>
              </a:rPr>
              <a:t>Throughout </a:t>
            </a:r>
            <a:r>
              <a:rPr lang="en-US" sz="5400" b="1" dirty="0">
                <a:latin typeface="Segoe UI" panose="020B0502040204020203" pitchFamily="34" charset="0"/>
                <a:ea typeface="Segoe UI" panose="020B0502040204020203" pitchFamily="34" charset="0"/>
                <a:cs typeface="Segoe UI" panose="020B0502040204020203" pitchFamily="34" charset="0"/>
              </a:rPr>
              <a:t>the </a:t>
            </a:r>
            <a:r>
              <a:rPr lang="en-US" sz="5400" b="1" dirty="0" smtClean="0">
                <a:latin typeface="Segoe UI" panose="020B0502040204020203" pitchFamily="34" charset="0"/>
                <a:ea typeface="Segoe UI" panose="020B0502040204020203" pitchFamily="34" charset="0"/>
                <a:cs typeface="Segoe UI" panose="020B0502040204020203" pitchFamily="34" charset="0"/>
              </a:rPr>
              <a:t>day, we all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temporarily </a:t>
            </a:r>
            <a:r>
              <a:rPr lang="en-US" sz="5400" b="1" dirty="0" smtClean="0">
                <a:latin typeface="Segoe UI" panose="020B0502040204020203" pitchFamily="34" charset="0"/>
                <a:ea typeface="Segoe UI" panose="020B0502040204020203" pitchFamily="34" charset="0"/>
                <a:cs typeface="Segoe UI" panose="020B0502040204020203" pitchFamily="34" charset="0"/>
              </a:rPr>
              <a:t>engage in leading, following, &amp; managing ourselves &amp;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co-workers </a:t>
            </a:r>
            <a:r>
              <a:rPr lang="en-US" sz="5400" b="1" dirty="0" smtClean="0">
                <a:latin typeface="Segoe UI" panose="020B0502040204020203" pitchFamily="34" charset="0"/>
                <a:ea typeface="Segoe UI" panose="020B0502040204020203" pitchFamily="34" charset="0"/>
                <a:cs typeface="Segoe UI" panose="020B0502040204020203" pitchFamily="34" charset="0"/>
              </a:rPr>
              <a:t>(ME + WE).</a:t>
            </a:r>
          </a:p>
          <a:p>
            <a:pPr marL="685800" indent="-685800" algn="l">
              <a:buFont typeface="Wingdings" panose="05000000000000000000" pitchFamily="2" charset="2"/>
              <a:buChar char="q"/>
            </a:pPr>
            <a:r>
              <a:rPr lang="en-US" sz="5400" b="1" dirty="0" smtClean="0">
                <a:latin typeface="Segoe UI" panose="020B0502040204020203" pitchFamily="34" charset="0"/>
                <a:ea typeface="Segoe UI" panose="020B0502040204020203" pitchFamily="34" charset="0"/>
                <a:cs typeface="Segoe UI" panose="020B0502040204020203" pitchFamily="34" charset="0"/>
              </a:rPr>
              <a:t>Continuous</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 </a:t>
            </a:r>
            <a:r>
              <a:rPr lang="en-US" sz="5400" b="1" dirty="0" err="1" smtClean="0">
                <a:solidFill>
                  <a:srgbClr val="FF0000"/>
                </a:solidFill>
                <a:latin typeface="Segoe UI" panose="020B0502040204020203" pitchFamily="34" charset="0"/>
                <a:ea typeface="Segoe UI" panose="020B0502040204020203" pitchFamily="34" charset="0"/>
                <a:cs typeface="Segoe UI" panose="020B0502040204020203" pitchFamily="34" charset="0"/>
              </a:rPr>
              <a:t>LFMing</a:t>
            </a:r>
            <a:r>
              <a:rPr lang="en-US" sz="5400" b="1" dirty="0" smtClean="0">
                <a:latin typeface="Segoe UI" panose="020B0502040204020203" pitchFamily="34" charset="0"/>
                <a:ea typeface="Segoe UI" panose="020B0502040204020203" pitchFamily="34" charset="0"/>
                <a:cs typeface="Segoe UI" panose="020B0502040204020203" pitchFamily="34" charset="0"/>
              </a:rPr>
              <a:t> is the job description for all true professionals. </a:t>
            </a:r>
          </a:p>
          <a:p>
            <a:pPr algn="l"/>
            <a:endParaRPr lang="en-US" sz="54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6703415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87568"/>
            <a:ext cx="12192000" cy="6670431"/>
          </a:xfrm>
        </p:spPr>
        <p:txBody>
          <a:bodyPr>
            <a:normAutofit/>
          </a:bodyPr>
          <a:lstStyle/>
          <a:p>
            <a:pPr algn="l"/>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L</a:t>
            </a:r>
            <a:r>
              <a:rPr lang="en-US" sz="6000" b="1" dirty="0" smtClean="0">
                <a:latin typeface="Tahoma" panose="020B0604030504040204" pitchFamily="34" charset="0"/>
                <a:ea typeface="Tahoma" panose="020B0604030504040204" pitchFamily="34" charset="0"/>
                <a:cs typeface="Tahoma" panose="020B0604030504040204" pitchFamily="34" charset="0"/>
              </a:rPr>
              <a:t>= envisioning the </a:t>
            </a:r>
            <a:r>
              <a:rPr lang="en-US" sz="6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NEW</a:t>
            </a:r>
          </a:p>
          <a:p>
            <a:pPr algn="l"/>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F</a:t>
            </a:r>
            <a:r>
              <a:rPr lang="en-US" sz="6000" b="1" dirty="0" smtClean="0">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voluntarily</a:t>
            </a:r>
            <a:r>
              <a:rPr lang="en-US" sz="6000" b="1" dirty="0" smtClean="0">
                <a:latin typeface="Tahoma" panose="020B0604030504040204" pitchFamily="34" charset="0"/>
                <a:ea typeface="Tahoma" panose="020B0604030504040204" pitchFamily="34" charset="0"/>
                <a:cs typeface="Tahoma" panose="020B0604030504040204" pitchFamily="34" charset="0"/>
              </a:rPr>
              <a:t> supporting L’s</a:t>
            </a:r>
          </a:p>
          <a:p>
            <a:pPr algn="l"/>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M</a:t>
            </a:r>
            <a:r>
              <a:rPr lang="en-US" sz="6000" b="1" dirty="0" smtClean="0">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coordinating</a:t>
            </a:r>
            <a:r>
              <a:rPr lang="en-US" sz="6000" b="1" dirty="0" smtClean="0">
                <a:latin typeface="Tahoma" panose="020B0604030504040204" pitchFamily="34" charset="0"/>
                <a:ea typeface="Tahoma" panose="020B0604030504040204" pitchFamily="34" charset="0"/>
                <a:cs typeface="Tahoma" panose="020B0604030504040204" pitchFamily="34" charset="0"/>
              </a:rPr>
              <a:t> L’s &amp; F’s</a:t>
            </a: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822" y="2999874"/>
            <a:ext cx="2801498" cy="35186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7453" y="3144252"/>
            <a:ext cx="2550694" cy="3400925"/>
          </a:xfrm>
          <a:prstGeom prst="rect">
            <a:avLst/>
          </a:prstGeom>
        </p:spPr>
      </p:pic>
    </p:spTree>
    <p:extLst>
      <p:ext uri="{BB962C8B-B14F-4D97-AF65-F5344CB8AC3E}">
        <p14:creationId xmlns:p14="http://schemas.microsoft.com/office/powerpoint/2010/main" val="30178684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5400" b="1" dirty="0" smtClean="0">
                <a:solidFill>
                  <a:srgbClr val="FF0000"/>
                </a:solidFill>
                <a:latin typeface="Tahoma" pitchFamily="34" charset="0"/>
                <a:ea typeface="Tahoma" pitchFamily="34" charset="0"/>
                <a:cs typeface="Tahoma" pitchFamily="34" charset="0"/>
              </a:rPr>
              <a:t>Any signs of leading here?</a:t>
            </a: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4400" b="1" dirty="0" smtClean="0">
              <a:solidFill>
                <a:srgbClr val="0000FF"/>
              </a:solidFill>
              <a:latin typeface="Tahoma" pitchFamily="34" charset="0"/>
              <a:ea typeface="Tahoma" pitchFamily="34" charset="0"/>
              <a:cs typeface="Tahoma" pitchFamily="34" charset="0"/>
            </a:endParaRPr>
          </a:p>
          <a:p>
            <a:pPr marL="0" indent="0" algn="ctr">
              <a:buNone/>
            </a:pPr>
            <a:r>
              <a:rPr lang="en-US" sz="4400" b="1" dirty="0" smtClean="0">
                <a:solidFill>
                  <a:srgbClr val="0000FF"/>
                </a:solidFill>
                <a:latin typeface="Tahoma" pitchFamily="34" charset="0"/>
                <a:ea typeface="Tahoma" pitchFamily="34" charset="0"/>
                <a:cs typeface="Tahoma" pitchFamily="34" charset="0"/>
              </a:rPr>
              <a:t>(Are they </a:t>
            </a:r>
            <a:r>
              <a:rPr lang="en-US" sz="4400" b="1" dirty="0">
                <a:solidFill>
                  <a:srgbClr val="FF0000"/>
                </a:solidFill>
                <a:latin typeface="Tahoma" pitchFamily="34" charset="0"/>
                <a:ea typeface="Tahoma" pitchFamily="34" charset="0"/>
                <a:cs typeface="Tahoma" pitchFamily="34" charset="0"/>
              </a:rPr>
              <a:t>voluntarily</a:t>
            </a:r>
            <a:r>
              <a:rPr lang="en-US" sz="4400" b="1" dirty="0">
                <a:solidFill>
                  <a:srgbClr val="0000FF"/>
                </a:solidFill>
                <a:latin typeface="Tahoma" pitchFamily="34" charset="0"/>
                <a:ea typeface="Tahoma" pitchFamily="34" charset="0"/>
                <a:cs typeface="Tahoma" pitchFamily="34" charset="0"/>
              </a:rPr>
              <a:t> following)? </a:t>
            </a: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8000" b="1" dirty="0">
              <a:solidFill>
                <a:srgbClr val="FF0066"/>
              </a:solidFill>
              <a:latin typeface="Tahoma" pitchFamily="34" charset="0"/>
              <a:ea typeface="Tahoma" pitchFamily="34" charset="0"/>
              <a:cs typeface="Tahoma" pitchFamily="34" charset="0"/>
            </a:endParaRPr>
          </a:p>
          <a:p>
            <a:pPr marL="0" indent="0">
              <a:buNone/>
            </a:pPr>
            <a:endParaRPr lang="en-US" sz="8800" b="1" dirty="0">
              <a:solidFill>
                <a:srgbClr val="0000CC"/>
              </a:solidFill>
              <a:latin typeface="Tahoma" pitchFamily="34" charset="0"/>
              <a:ea typeface="Tahoma" pitchFamily="34" charset="0"/>
              <a:cs typeface="Tahoma"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7093" y="990601"/>
            <a:ext cx="4273551" cy="188937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3228529"/>
            <a:ext cx="2273813" cy="21405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868" y="3228529"/>
            <a:ext cx="3040083" cy="2140582"/>
          </a:xfrm>
          <a:prstGeom prst="rect">
            <a:avLst/>
          </a:prstGeom>
        </p:spPr>
      </p:pic>
    </p:spTree>
    <p:extLst>
      <p:ext uri="{BB962C8B-B14F-4D97-AF65-F5344CB8AC3E}">
        <p14:creationId xmlns:p14="http://schemas.microsoft.com/office/powerpoint/2010/main" val="22583289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22830"/>
            <a:ext cx="12252960" cy="6552290"/>
          </a:xfrm>
        </p:spPr>
        <p:txBody>
          <a:bodyPr>
            <a:normAutofit fontScale="77500" lnSpcReduction="2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LEADING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AIN’T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685800" indent="-685800" algn="l">
              <a:buFont typeface="Wingdings" panose="05000000000000000000" pitchFamily="2" charset="2"/>
              <a:buChar char="q"/>
            </a:pPr>
            <a:r>
              <a:rPr lang="en-US" sz="5200" b="1" dirty="0">
                <a:solidFill>
                  <a:srgbClr val="FF0000"/>
                </a:solidFill>
                <a:latin typeface="Tahoma" panose="020B0604030504040204" pitchFamily="34" charset="0"/>
                <a:ea typeface="Tahoma" panose="020B0604030504040204" pitchFamily="34" charset="0"/>
                <a:cs typeface="Tahoma" panose="020B0604030504040204" pitchFamily="34" charset="0"/>
              </a:rPr>
              <a:t>Commanding:</a:t>
            </a:r>
            <a:r>
              <a:rPr lang="en-US" sz="5200" b="1" dirty="0">
                <a:latin typeface="Tahoma" panose="020B0604030504040204" pitchFamily="34" charset="0"/>
                <a:ea typeface="Tahoma" panose="020B0604030504040204" pitchFamily="34" charset="0"/>
                <a:cs typeface="Tahoma" panose="020B0604030504040204" pitchFamily="34" charset="0"/>
              </a:rPr>
              <a:t> using org-backed power to force people to follow “chain-of-command” orders </a:t>
            </a:r>
            <a:r>
              <a:rPr lang="en-US" sz="5200" b="1" dirty="0" smtClean="0">
                <a:latin typeface="Tahoma" panose="020B0604030504040204" pitchFamily="34" charset="0"/>
                <a:ea typeface="Tahoma" panose="020B0604030504040204" pitchFamily="34" charset="0"/>
                <a:cs typeface="Tahoma" panose="020B0604030504040204" pitchFamily="34" charset="0"/>
              </a:rPr>
              <a:t>(military; sports; police)</a:t>
            </a:r>
            <a:endParaRPr lang="en-US" sz="5200" b="1" dirty="0">
              <a:latin typeface="Tahoma" panose="020B0604030504040204" pitchFamily="34" charset="0"/>
              <a:ea typeface="Tahoma" panose="020B0604030504040204" pitchFamily="34" charset="0"/>
              <a:cs typeface="Tahoma" panose="020B0604030504040204" pitchFamily="34" charset="0"/>
            </a:endParaRPr>
          </a:p>
          <a:p>
            <a:pPr marL="685800" indent="-685800" algn="l">
              <a:buFont typeface="Wingdings" panose="05000000000000000000" pitchFamily="2" charset="2"/>
              <a:buChar char="q"/>
            </a:pPr>
            <a:r>
              <a:rPr lang="en-US" sz="5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Becoming an “operator”: </a:t>
            </a:r>
            <a:r>
              <a:rPr lang="en-US" sz="5200" b="1" dirty="0">
                <a:latin typeface="Tahoma" panose="020B0604030504040204" pitchFamily="34" charset="0"/>
                <a:ea typeface="Tahoma" panose="020B0604030504040204" pitchFamily="34" charset="0"/>
                <a:cs typeface="Tahoma" panose="020B0604030504040204" pitchFamily="34" charset="0"/>
              </a:rPr>
              <a:t>exploiting others </a:t>
            </a:r>
            <a:r>
              <a:rPr lang="en-US" sz="5200" b="1" dirty="0" smtClean="0">
                <a:latin typeface="Tahoma" panose="020B0604030504040204" pitchFamily="34" charset="0"/>
                <a:ea typeface="Tahoma" panose="020B0604030504040204" pitchFamily="34" charset="0"/>
                <a:cs typeface="Tahoma" panose="020B0604030504040204" pitchFamily="34" charset="0"/>
              </a:rPr>
              <a:t>for self-serving agendas (politicians; promotors; ME </a:t>
            </a:r>
            <a:r>
              <a:rPr lang="en-US" sz="5200" b="1" dirty="0" err="1" smtClean="0">
                <a:latin typeface="Tahoma" panose="020B0604030504040204" pitchFamily="34" charset="0"/>
                <a:ea typeface="Tahoma" panose="020B0604030504040204" pitchFamily="34" charset="0"/>
                <a:cs typeface="Tahoma" panose="020B0604030504040204" pitchFamily="34" charset="0"/>
              </a:rPr>
              <a:t>zoners</a:t>
            </a:r>
            <a:r>
              <a:rPr lang="en-US" sz="5200" b="1" dirty="0" smtClean="0">
                <a:latin typeface="Tahoma" panose="020B0604030504040204" pitchFamily="34" charset="0"/>
                <a:ea typeface="Tahoma" panose="020B0604030504040204" pitchFamily="34" charset="0"/>
                <a:cs typeface="Tahoma" panose="020B0604030504040204" pitchFamily="34" charset="0"/>
              </a:rPr>
              <a:t>) </a:t>
            </a:r>
            <a:endParaRPr lang="en-US" sz="5200" b="1" dirty="0">
              <a:latin typeface="Tahoma" panose="020B0604030504040204" pitchFamily="34" charset="0"/>
              <a:ea typeface="Tahoma" panose="020B0604030504040204" pitchFamily="34" charset="0"/>
              <a:cs typeface="Tahoma" panose="020B0604030504040204" pitchFamily="34" charset="0"/>
            </a:endParaRPr>
          </a:p>
          <a:p>
            <a:pPr marL="685800" indent="-685800" algn="l">
              <a:buFont typeface="Wingdings" panose="05000000000000000000" pitchFamily="2" charset="2"/>
              <a:buChar char="q"/>
            </a:pPr>
            <a:r>
              <a:rPr lang="en-US" sz="5200" b="1" dirty="0">
                <a:solidFill>
                  <a:srgbClr val="FF0000"/>
                </a:solidFill>
                <a:latin typeface="Tahoma" panose="020B0604030504040204" pitchFamily="34" charset="0"/>
                <a:ea typeface="Tahoma" panose="020B0604030504040204" pitchFamily="34" charset="0"/>
                <a:cs typeface="Tahoma" panose="020B0604030504040204" pitchFamily="34" charset="0"/>
              </a:rPr>
              <a:t>Charisma:</a:t>
            </a:r>
            <a:r>
              <a:rPr lang="en-US" sz="5200" b="1" dirty="0">
                <a:latin typeface="Tahoma" panose="020B0604030504040204" pitchFamily="34" charset="0"/>
                <a:ea typeface="Tahoma" panose="020B0604030504040204" pitchFamily="34" charset="0"/>
                <a:cs typeface="Tahoma" panose="020B0604030504040204" pitchFamily="34" charset="0"/>
              </a:rPr>
              <a:t> brainwashing people into following your agenda like the Pied </a:t>
            </a:r>
            <a:r>
              <a:rPr lang="en-US" sz="5200" b="1" dirty="0" smtClean="0">
                <a:latin typeface="Tahoma" panose="020B0604030504040204" pitchFamily="34" charset="0"/>
                <a:ea typeface="Tahoma" panose="020B0604030504040204" pitchFamily="34" charset="0"/>
                <a:cs typeface="Tahoma" panose="020B0604030504040204" pitchFamily="34" charset="0"/>
              </a:rPr>
              <a:t>Piper (celebrities; good looks; news broadcasters) </a:t>
            </a:r>
          </a:p>
          <a:p>
            <a:pPr marL="685800" indent="-685800" algn="l">
              <a:buFont typeface="Wingdings" panose="05000000000000000000" pitchFamily="2" charset="2"/>
              <a:buChar char="q"/>
            </a:pPr>
            <a:r>
              <a:rPr lang="en-US" sz="5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Empire-building: </a:t>
            </a:r>
            <a:r>
              <a:rPr lang="en-US" sz="5200" b="1" dirty="0" smtClean="0">
                <a:latin typeface="Tahoma" panose="020B0604030504040204" pitchFamily="34" charset="0"/>
                <a:ea typeface="Tahoma" panose="020B0604030504040204" pitchFamily="34" charset="0"/>
                <a:cs typeface="Tahoma" panose="020B0604030504040204" pitchFamily="34" charset="0"/>
              </a:rPr>
              <a:t>mass exploiting with mass resources for personal gain (entrepreneurs; military leaders)</a:t>
            </a:r>
          </a:p>
          <a:p>
            <a:pPr marL="685800" indent="-685800" algn="l">
              <a:buFont typeface="Wingdings" panose="05000000000000000000" pitchFamily="2" charset="2"/>
              <a:buChar char="q"/>
            </a:pPr>
            <a:endParaRPr lang="en-US" sz="4800" b="1" dirty="0">
              <a:latin typeface="Tahoma" panose="020B0604030504040204" pitchFamily="34" charset="0"/>
              <a:ea typeface="Tahoma" panose="020B0604030504040204" pitchFamily="34" charset="0"/>
              <a:cs typeface="Tahoma" panose="020B0604030504040204" pitchFamily="34" charset="0"/>
            </a:endParaRPr>
          </a:p>
          <a:p>
            <a:pPr algn="l"/>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2340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AMORAL TURF</a:t>
            </a:r>
            <a:endPar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Corporations</a:t>
            </a:r>
            <a:r>
              <a:rPr lang="en-US" sz="3700" b="1" dirty="0" smtClean="0">
                <a:latin typeface="Tahoma" panose="020B0604030504040204" pitchFamily="34" charset="0"/>
                <a:ea typeface="Tahoma" panose="020B0604030504040204" pitchFamily="34" charset="0"/>
                <a:cs typeface="Tahoma" panose="020B0604030504040204" pitchFamily="34" charset="0"/>
              </a:rPr>
              <a:t>: profit max, cost min. If you don’t push your org agenda, your competitors will push you right out of business. </a:t>
            </a: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Sports</a:t>
            </a:r>
            <a:r>
              <a:rPr lang="en-US" sz="3700" b="1" dirty="0" smtClean="0">
                <a:latin typeface="Tahoma" panose="020B0604030504040204" pitchFamily="34" charset="0"/>
                <a:ea typeface="Tahoma" panose="020B0604030504040204" pitchFamily="34" charset="0"/>
                <a:cs typeface="Tahoma" panose="020B0604030504040204" pitchFamily="34" charset="0"/>
              </a:rPr>
              <a:t>: winning is the only thing that matters</a:t>
            </a:r>
            <a:endParaRPr lang="en-US" sz="3700" b="1" dirty="0">
              <a:latin typeface="Tahoma" panose="020B0604030504040204" pitchFamily="34" charset="0"/>
              <a:ea typeface="Tahoma" panose="020B0604030504040204" pitchFamily="34" charset="0"/>
              <a:cs typeface="Tahoma" panose="020B0604030504040204" pitchFamily="34" charset="0"/>
            </a:endParaRP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Consumers</a:t>
            </a:r>
            <a:r>
              <a:rPr lang="en-US" sz="3700" b="1" dirty="0" smtClean="0">
                <a:latin typeface="Tahoma" panose="020B0604030504040204" pitchFamily="34" charset="0"/>
                <a:ea typeface="Tahoma" panose="020B0604030504040204" pitchFamily="34" charset="0"/>
                <a:cs typeface="Tahoma" panose="020B0604030504040204" pitchFamily="34" charset="0"/>
              </a:rPr>
              <a:t>: price is all that matters </a:t>
            </a:r>
            <a:endParaRPr lang="en-US" sz="3700" b="1" dirty="0">
              <a:latin typeface="Tahoma" panose="020B0604030504040204" pitchFamily="34" charset="0"/>
              <a:ea typeface="Tahoma" panose="020B0604030504040204" pitchFamily="34" charset="0"/>
              <a:cs typeface="Tahoma" panose="020B0604030504040204" pitchFamily="34" charset="0"/>
            </a:endParaRP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Marketing</a:t>
            </a:r>
            <a:r>
              <a:rPr lang="en-US" sz="3700" b="1" dirty="0" smtClean="0">
                <a:latin typeface="Tahoma" panose="020B0604030504040204" pitchFamily="34" charset="0"/>
                <a:ea typeface="Tahoma" panose="020B0604030504040204" pitchFamily="34" charset="0"/>
                <a:cs typeface="Tahoma" panose="020B0604030504040204" pitchFamily="34" charset="0"/>
              </a:rPr>
              <a:t>: sell only what people will buy &amp; brainwash them to buy it NOW.  </a:t>
            </a:r>
            <a:endParaRPr lang="en-US" sz="3700" b="1" dirty="0">
              <a:latin typeface="Tahoma" panose="020B0604030504040204" pitchFamily="34" charset="0"/>
              <a:ea typeface="Tahoma" panose="020B0604030504040204" pitchFamily="34" charset="0"/>
              <a:cs typeface="Tahoma" panose="020B0604030504040204" pitchFamily="34" charset="0"/>
            </a:endParaRPr>
          </a:p>
          <a:p>
            <a:pPr algn="l"/>
            <a:r>
              <a:rPr lang="en-US" sz="3700" b="1" dirty="0">
                <a:solidFill>
                  <a:srgbClr val="FF0000"/>
                </a:solidFill>
                <a:latin typeface="Tahoma" panose="020B0604030504040204" pitchFamily="34" charset="0"/>
                <a:ea typeface="Tahoma" panose="020B0604030504040204" pitchFamily="34" charset="0"/>
                <a:cs typeface="Tahoma" panose="020B0604030504040204" pitchFamily="34" charset="0"/>
              </a:rPr>
              <a:t>Stock </a:t>
            </a:r>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markets</a:t>
            </a:r>
            <a:r>
              <a:rPr lang="en-US" sz="3700" b="1" dirty="0" smtClean="0">
                <a:latin typeface="Tahoma" panose="020B0604030504040204" pitchFamily="34" charset="0"/>
                <a:ea typeface="Tahoma" panose="020B0604030504040204" pitchFamily="34" charset="0"/>
                <a:cs typeface="Tahoma" panose="020B0604030504040204" pitchFamily="34" charset="0"/>
              </a:rPr>
              <a:t>: never mind who the company is or what it does, will it make you quick money in the market?</a:t>
            </a:r>
          </a:p>
          <a:p>
            <a:pPr algn="l"/>
            <a:r>
              <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a:latin typeface="Tahoma" pitchFamily="34" charset="0"/>
              <a:ea typeface="Tahoma" pitchFamily="34" charset="0"/>
              <a:cs typeface="Tahoma" pitchFamily="34" charset="0"/>
            </a:endParaRPr>
          </a:p>
          <a:p>
            <a:pPr algn="l"/>
            <a:endParaRPr lang="en-US" sz="4800" b="1" dirty="0">
              <a:latin typeface="Tahoma" pitchFamily="34" charset="0"/>
              <a:ea typeface="Tahoma" pitchFamily="34" charset="0"/>
              <a:cs typeface="Tahoma" pitchFamily="34" charset="0"/>
            </a:endParaRPr>
          </a:p>
          <a:p>
            <a:endParaRPr lang="en-US" sz="4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530836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7"/>
            <a:ext cx="12192000" cy="6637284"/>
          </a:xfrm>
        </p:spPr>
        <p:txBody>
          <a:bodyPr>
            <a:normAutofit lnSpcReduction="10000"/>
          </a:bodyPr>
          <a:lstStyle/>
          <a:p>
            <a:pPr marL="0" indent="0" algn="ctr">
              <a:buNone/>
            </a:pPr>
            <a:r>
              <a:rPr lang="en-US" sz="4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Fake </a:t>
            </a:r>
            <a:r>
              <a:rPr lang="en-US" sz="4800" b="1" dirty="0" err="1" smtClean="0">
                <a:solidFill>
                  <a:srgbClr val="FF0000"/>
                </a:solidFill>
                <a:latin typeface="Segoe UI" panose="020B0502040204020203" pitchFamily="34" charset="0"/>
                <a:ea typeface="Segoe UI" panose="020B0502040204020203" pitchFamily="34" charset="0"/>
                <a:cs typeface="Segoe UI" panose="020B0502040204020203" pitchFamily="34" charset="0"/>
              </a:rPr>
              <a:t>LFM</a:t>
            </a:r>
            <a:r>
              <a:rPr lang="en-US" sz="4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 </a:t>
            </a:r>
          </a:p>
          <a:p>
            <a:r>
              <a:rPr lang="en-US" sz="4400" b="1" dirty="0" smtClean="0">
                <a:solidFill>
                  <a:srgbClr val="0000FF"/>
                </a:solidFill>
                <a:latin typeface="Segoe UI" panose="020B0502040204020203" pitchFamily="34" charset="0"/>
                <a:ea typeface="Segoe UI" panose="020B0502040204020203" pitchFamily="34" charset="0"/>
                <a:cs typeface="Segoe UI" panose="020B0502040204020203" pitchFamily="34" charset="0"/>
              </a:rPr>
              <a:t>Lying </a:t>
            </a:r>
            <a:r>
              <a:rPr lang="en-US" sz="4400" b="1" dirty="0">
                <a:solidFill>
                  <a:srgbClr val="0000FF"/>
                </a:solidFill>
                <a:latin typeface="Segoe UI" panose="020B0502040204020203" pitchFamily="34" charset="0"/>
                <a:ea typeface="Segoe UI" panose="020B0502040204020203" pitchFamily="34" charset="0"/>
                <a:cs typeface="Segoe UI" panose="020B0502040204020203" pitchFamily="34" charset="0"/>
              </a:rPr>
              <a:t>to ourselves: </a:t>
            </a:r>
            <a:r>
              <a:rPr lang="en-US" sz="4400" b="1" dirty="0">
                <a:latin typeface="Tahoma" panose="020B0604030504040204" pitchFamily="34" charset="0"/>
                <a:ea typeface="Tahoma" panose="020B0604030504040204" pitchFamily="34" charset="0"/>
                <a:cs typeface="Tahoma" panose="020B0604030504040204" pitchFamily="34" charset="0"/>
              </a:rPr>
              <a:t>Promising yourself to </a:t>
            </a:r>
            <a:r>
              <a:rPr lang="en-US" sz="4400" b="1" dirty="0" smtClean="0">
                <a:latin typeface="Tahoma" panose="020B0604030504040204" pitchFamily="34" charset="0"/>
                <a:ea typeface="Tahoma" panose="020B0604030504040204" pitchFamily="34" charset="0"/>
                <a:cs typeface="Tahoma" panose="020B0604030504040204" pitchFamily="34" charset="0"/>
              </a:rPr>
              <a:t>do something </a:t>
            </a:r>
            <a:r>
              <a:rPr lang="en-US" sz="4400" b="1" dirty="0">
                <a:latin typeface="Tahoma" panose="020B0604030504040204" pitchFamily="34" charset="0"/>
                <a:ea typeface="Tahoma" panose="020B0604030504040204" pitchFamily="34" charset="0"/>
                <a:cs typeface="Tahoma" panose="020B0604030504040204" pitchFamily="34" charset="0"/>
              </a:rPr>
              <a:t>&amp; then “changing your mind”</a:t>
            </a:r>
            <a:endParaRPr lang="en-US" sz="4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a:p>
            <a:r>
              <a:rPr lang="en-US" sz="4400" b="1" dirty="0">
                <a:solidFill>
                  <a:srgbClr val="009900"/>
                </a:solidFill>
                <a:latin typeface="Segoe UI" panose="020B0502040204020203" pitchFamily="34" charset="0"/>
                <a:ea typeface="Segoe UI" panose="020B0502040204020203" pitchFamily="34" charset="0"/>
                <a:cs typeface="Segoe UI" panose="020B0502040204020203" pitchFamily="34" charset="0"/>
              </a:rPr>
              <a:t>Acting: </a:t>
            </a:r>
            <a:r>
              <a:rPr lang="en-US" sz="4400" b="1" dirty="0">
                <a:latin typeface="Tahoma" panose="020B0604030504040204" pitchFamily="34" charset="0"/>
                <a:ea typeface="Tahoma" panose="020B0604030504040204" pitchFamily="34" charset="0"/>
                <a:cs typeface="Tahoma" panose="020B0604030504040204" pitchFamily="34" charset="0"/>
              </a:rPr>
              <a:t>Pretend to be a “leader” via commanding, operating, charisma, or empire-building</a:t>
            </a:r>
          </a:p>
          <a:p>
            <a:r>
              <a:rPr lang="en-US" sz="4400" b="1" dirty="0">
                <a:solidFill>
                  <a:srgbClr val="7030A0"/>
                </a:solidFill>
                <a:latin typeface="Segoe UI" panose="020B0502040204020203" pitchFamily="34" charset="0"/>
                <a:ea typeface="Segoe UI" panose="020B0502040204020203" pitchFamily="34" charset="0"/>
                <a:cs typeface="Segoe UI" panose="020B0502040204020203" pitchFamily="34" charset="0"/>
              </a:rPr>
              <a:t>Passive-aggression against co-workers: </a:t>
            </a:r>
            <a:r>
              <a:rPr lang="en-US" sz="4400" b="1" dirty="0">
                <a:latin typeface="Tahoma" panose="020B0604030504040204" pitchFamily="34" charset="0"/>
                <a:ea typeface="Tahoma" panose="020B0604030504040204" pitchFamily="34" charset="0"/>
                <a:cs typeface="Tahoma" panose="020B0604030504040204" pitchFamily="34" charset="0"/>
              </a:rPr>
              <a:t>Faking your commitment to follow co-workers by telling them what </a:t>
            </a:r>
            <a:r>
              <a:rPr lang="en-US" sz="4400" b="1" dirty="0" smtClean="0">
                <a:latin typeface="Tahoma" panose="020B0604030504040204" pitchFamily="34" charset="0"/>
                <a:ea typeface="Tahoma" panose="020B0604030504040204" pitchFamily="34" charset="0"/>
                <a:cs typeface="Tahoma" panose="020B0604030504040204" pitchFamily="34" charset="0"/>
              </a:rPr>
              <a:t>they </a:t>
            </a:r>
            <a:r>
              <a:rPr lang="en-US" sz="4400" b="1" dirty="0">
                <a:latin typeface="Tahoma" panose="020B0604030504040204" pitchFamily="34" charset="0"/>
                <a:ea typeface="Tahoma" panose="020B0604030504040204" pitchFamily="34" charset="0"/>
                <a:cs typeface="Tahoma" panose="020B0604030504040204" pitchFamily="34" charset="0"/>
              </a:rPr>
              <a:t>want to hear </a:t>
            </a:r>
            <a:endParaRPr lang="en-US" sz="4400" b="1" dirty="0">
              <a:solidFill>
                <a:srgbClr val="99000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73600807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#21 </a:t>
            </a:r>
            <a:r>
              <a:rPr lang="en-US" sz="13800" b="1" dirty="0">
                <a:latin typeface="Tahoma" panose="020B0604030504040204" pitchFamily="34" charset="0"/>
                <a:ea typeface="Tahoma" panose="020B0604030504040204" pitchFamily="34" charset="0"/>
                <a:cs typeface="Tahoma" panose="020B0604030504040204" pitchFamily="34" charset="0"/>
              </a:rPr>
              <a:t>MAKING </a:t>
            </a:r>
            <a:r>
              <a:rPr lang="en-US" sz="13800" b="1" dirty="0" smtClean="0">
                <a:latin typeface="Tahoma" panose="020B0604030504040204" pitchFamily="34" charset="0"/>
                <a:ea typeface="Tahoma" panose="020B0604030504040204" pitchFamily="34" charset="0"/>
                <a:cs typeface="Tahoma" panose="020B0604030504040204" pitchFamily="34" charset="0"/>
              </a:rPr>
              <a:t>PLAYS</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65413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6000" b="1" dirty="0" smtClean="0">
              <a:latin typeface="Tahoma" panose="020B0604030504040204" pitchFamily="34" charset="0"/>
              <a:ea typeface="Tahoma" panose="020B0604030504040204" pitchFamily="34" charset="0"/>
              <a:cs typeface="Tahoma" panose="020B0604030504040204" pitchFamily="34" charset="0"/>
            </a:endParaRPr>
          </a:p>
          <a:p>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making of a professional</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7716" y="1895513"/>
            <a:ext cx="4351947" cy="4416352"/>
          </a:xfrm>
          <a:prstGeom prst="rect">
            <a:avLst/>
          </a:prstGeom>
        </p:spPr>
      </p:pic>
    </p:spTree>
    <p:extLst>
      <p:ext uri="{BB962C8B-B14F-4D97-AF65-F5344CB8AC3E}">
        <p14:creationId xmlns:p14="http://schemas.microsoft.com/office/powerpoint/2010/main" val="38916617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007516" cy="6858000"/>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a:t>
            </a:r>
            <a:r>
              <a:rPr lang="en-US" sz="4800" b="1" dirty="0" smtClean="0">
                <a:latin typeface="Tahoma" panose="020B0604030504040204" pitchFamily="34" charset="0"/>
                <a:ea typeface="Tahoma" panose="020B0604030504040204" pitchFamily="34" charset="0"/>
                <a:cs typeface="Tahoma" panose="020B0604030504040204" pitchFamily="34" charset="0"/>
              </a:rPr>
              <a:t>Making a pro play”</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on-the-spot, no-prep, </a:t>
            </a:r>
            <a:r>
              <a:rPr lang="en-US" sz="4800" b="1" dirty="0" smtClean="0">
                <a:latin typeface="Tahoma" panose="020B0604030504040204" pitchFamily="34" charset="0"/>
                <a:ea typeface="Tahoma" panose="020B0604030504040204" pitchFamily="34" charset="0"/>
                <a:cs typeface="Tahoma" panose="020B0604030504040204" pitchFamily="34" charset="0"/>
              </a:rPr>
              <a:t>value-adding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judgment</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call</a:t>
            </a:r>
            <a:r>
              <a:rPr lang="en-US" sz="5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5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33" y="1713367"/>
            <a:ext cx="6982565" cy="320761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257" y="3790790"/>
            <a:ext cx="3802743" cy="2852057"/>
          </a:xfrm>
          <a:prstGeom prst="rect">
            <a:avLst/>
          </a:prstGeom>
        </p:spPr>
      </p:pic>
    </p:spTree>
    <p:extLst>
      <p:ext uri="{BB962C8B-B14F-4D97-AF65-F5344CB8AC3E}">
        <p14:creationId xmlns:p14="http://schemas.microsoft.com/office/powerpoint/2010/main" val="424288741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12192000" cy="6705600"/>
          </a:xfrm>
        </p:spPr>
        <p:txBody>
          <a:bodyPr>
            <a:normAutofit lnSpcReduction="10000"/>
          </a:bodyPr>
          <a:lstStyle/>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MAKING PLAYS COMES FROM YOUR:</a:t>
            </a:r>
          </a:p>
          <a:p>
            <a:pPr marL="857250" indent="-857250" algn="l">
              <a:buFont typeface="Wingdings" panose="05000000000000000000" pitchFamily="2" charset="2"/>
              <a:buChar char="q"/>
            </a:pP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Pro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experience </a:t>
            </a: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“bank account”</a:t>
            </a:r>
          </a:p>
          <a:p>
            <a:pPr marL="857250" indent="-857250" algn="l">
              <a:buFont typeface="Wingdings" panose="05000000000000000000" pitchFamily="2" charset="2"/>
              <a:buChar char="q"/>
            </a:pPr>
            <a:r>
              <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rPr>
              <a:t>K</a:t>
            </a: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nack </a:t>
            </a:r>
            <a:r>
              <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rPr>
              <a:t>for </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reading</a:t>
            </a:r>
            <a:r>
              <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rPr>
              <a:t> human behavior</a:t>
            </a:r>
          </a:p>
          <a:p>
            <a:pPr marL="857250" indent="-857250" algn="l">
              <a:buFont typeface="Wingdings" panose="05000000000000000000" pitchFamily="2" charset="2"/>
              <a:buChar char="q"/>
            </a:pP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Understanding the </a:t>
            </a:r>
            <a:r>
              <a:rPr lang="en-US" sz="6000" b="1" smtClean="0">
                <a:solidFill>
                  <a:srgbClr val="FF0000"/>
                </a:solidFill>
                <a:latin typeface="Tahoma" panose="020B0604030504040204" pitchFamily="34" charset="0"/>
                <a:ea typeface="Tahoma" panose="020B0604030504040204" pitchFamily="34" charset="0"/>
                <a:cs typeface="Tahoma" panose="020B0604030504040204" pitchFamily="34" charset="0"/>
              </a:rPr>
              <a:t>culture</a:t>
            </a:r>
            <a:r>
              <a:rPr lang="en-US" sz="6000" b="1" smtClean="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your org &amp; how “the game” is played. </a:t>
            </a:r>
            <a:endPar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85800" indent="-685800">
              <a:buFont typeface="Arial" panose="020B0604020202020204" pitchFamily="34" charset="0"/>
              <a:buChar char="•"/>
            </a:pPr>
            <a:endParaRPr lang="en-US" sz="4800" dirty="0">
              <a:solidFill>
                <a:schemeClr val="tx1"/>
              </a:solidFill>
            </a:endParaRPr>
          </a:p>
        </p:txBody>
      </p:sp>
    </p:spTree>
    <p:extLst>
      <p:ext uri="{BB962C8B-B14F-4D97-AF65-F5344CB8AC3E}">
        <p14:creationId xmlns:p14="http://schemas.microsoft.com/office/powerpoint/2010/main" val="345501584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r>
              <a:rPr lang="en-US" sz="168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PRO PLAY-MAKING</a:t>
            </a:r>
          </a:p>
          <a:p>
            <a:pPr marL="1143000" indent="-1143000" algn="l">
              <a:buFont typeface="Wingdings" panose="05000000000000000000" pitchFamily="2" charset="2"/>
              <a:buChar char="q"/>
            </a:pPr>
            <a:r>
              <a:rPr lang="en-US" sz="21200" b="1" dirty="0" smtClean="0">
                <a:solidFill>
                  <a:srgbClr val="990000"/>
                </a:solidFill>
                <a:latin typeface="Tahoma" panose="020B0604030504040204" pitchFamily="34" charset="0"/>
                <a:ea typeface="Tahoma" panose="020B0604030504040204" pitchFamily="34" charset="0"/>
                <a:cs typeface="Tahoma" panose="020B0604030504040204" pitchFamily="34" charset="0"/>
              </a:rPr>
              <a:t>Solving an old org problem in a new way</a:t>
            </a:r>
          </a:p>
          <a:p>
            <a:pPr marL="1143000" indent="-1143000" algn="l">
              <a:buFont typeface="Wingdings" panose="05000000000000000000" pitchFamily="2" charset="2"/>
              <a:buChar char="q"/>
            </a:pPr>
            <a:r>
              <a:rPr lang="en-US" sz="21200" b="1" dirty="0" smtClean="0">
                <a:solidFill>
                  <a:srgbClr val="008080"/>
                </a:solidFill>
                <a:latin typeface="Tahoma" panose="020B0604030504040204" pitchFamily="34" charset="0"/>
                <a:ea typeface="Tahoma" panose="020B0604030504040204" pitchFamily="34" charset="0"/>
                <a:cs typeface="Tahoma" panose="020B0604030504040204" pitchFamily="34" charset="0"/>
              </a:rPr>
              <a:t>Using contributions descriptions &gt; job descriptions</a:t>
            </a:r>
            <a:endParaRPr lang="en-US" sz="21200" b="1" dirty="0">
              <a:solidFill>
                <a:srgbClr val="008080"/>
              </a:solidFill>
              <a:latin typeface="Tahoma" panose="020B0604030504040204" pitchFamily="34" charset="0"/>
              <a:ea typeface="Tahoma" panose="020B0604030504040204" pitchFamily="34" charset="0"/>
              <a:cs typeface="Tahoma" panose="020B0604030504040204" pitchFamily="34" charset="0"/>
            </a:endParaRPr>
          </a:p>
          <a:p>
            <a:pPr marL="1143000" indent="-1143000" algn="l">
              <a:buFont typeface="Wingdings" panose="05000000000000000000" pitchFamily="2" charset="2"/>
              <a:buChar char="q"/>
            </a:pPr>
            <a:r>
              <a:rPr lang="en-US" sz="21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Asking people instead of telling people</a:t>
            </a:r>
            <a:endParaRPr lang="en-US" sz="21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1143000" indent="-1143000" algn="l">
              <a:buFont typeface="Wingdings" panose="05000000000000000000" pitchFamily="2" charset="2"/>
              <a:buChar char="q"/>
            </a:pPr>
            <a:r>
              <a:rPr lang="en-US" sz="21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Breaking outmoded precedents by creating new ones</a:t>
            </a:r>
          </a:p>
          <a:p>
            <a:pPr marL="1143000" indent="-1143000" algn="l">
              <a:buFont typeface="Wingdings" panose="05000000000000000000" pitchFamily="2" charset="2"/>
              <a:buChar char="q"/>
            </a:pPr>
            <a:r>
              <a:rPr lang="en-US" sz="21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Interacting &gt; analyzing</a:t>
            </a:r>
            <a:endParaRPr lang="en-US" sz="21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endParaRPr lang="en-US" sz="17600" b="1" dirty="0">
              <a:latin typeface="Tahoma" panose="020B0604030504040204" pitchFamily="34" charset="0"/>
              <a:ea typeface="Tahoma" panose="020B0604030504040204" pitchFamily="34" charset="0"/>
              <a:cs typeface="Tahoma" panose="020B0604030504040204" pitchFamily="34" charset="0"/>
            </a:endParaRPr>
          </a:p>
          <a:p>
            <a:pPr algn="l"/>
            <a:endParaRPr lang="en-US" sz="16000" b="1" dirty="0">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Tree>
    <p:extLst>
      <p:ext uri="{BB962C8B-B14F-4D97-AF65-F5344CB8AC3E}">
        <p14:creationId xmlns:p14="http://schemas.microsoft.com/office/powerpoint/2010/main" val="132420146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#22 </a:t>
            </a:r>
            <a:r>
              <a:rPr lang="en-US" sz="11500" b="1" dirty="0">
                <a:latin typeface="Tahoma" panose="020B0604030504040204" pitchFamily="34" charset="0"/>
                <a:ea typeface="Tahoma" panose="020B0604030504040204" pitchFamily="34" charset="0"/>
                <a:cs typeface="Tahoma" panose="020B0604030504040204" pitchFamily="34" charset="0"/>
              </a:rPr>
              <a:t>MARRYING </a:t>
            </a:r>
            <a:r>
              <a:rPr lang="en-US" sz="11500" b="1" dirty="0" smtClean="0">
                <a:latin typeface="Tahoma" panose="020B0604030504040204" pitchFamily="34" charset="0"/>
                <a:ea typeface="Tahoma" panose="020B0604030504040204" pitchFamily="34" charset="0"/>
                <a:cs typeface="Tahoma" panose="020B0604030504040204" pitchFamily="34" charset="0"/>
              </a:rPr>
              <a:t>YOUR ORG</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07089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33350"/>
            <a:ext cx="12192000" cy="6724650"/>
          </a:xfrm>
        </p:spPr>
        <p:txBody>
          <a:bodyPr>
            <a:normAutofit/>
          </a:bodyPr>
          <a:lstStyle/>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Org community is built by</a:t>
            </a:r>
          </a:p>
          <a:p>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successful, lasting marriages</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787" y="907676"/>
            <a:ext cx="2157623" cy="3835774"/>
          </a:xfrm>
          <a:prstGeom prst="rect">
            <a:avLst/>
          </a:prstGeom>
        </p:spPr>
      </p:pic>
    </p:spTree>
    <p:extLst>
      <p:ext uri="{BB962C8B-B14F-4D97-AF65-F5344CB8AC3E}">
        <p14:creationId xmlns:p14="http://schemas.microsoft.com/office/powerpoint/2010/main" val="243598813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2400"/>
            <a:ext cx="12192000" cy="6705600"/>
          </a:xfrm>
        </p:spPr>
        <p:txBody>
          <a:bodyPr>
            <a:normAutofit fontScale="85000" lnSpcReduction="20000"/>
          </a:bodyPr>
          <a:lstStyle/>
          <a:p>
            <a:pPr marL="400050" lvl="1" indent="0" algn="ctr">
              <a:buNone/>
            </a:pPr>
            <a:r>
              <a:rPr lang="en-US" sz="5700" b="1" dirty="0">
                <a:solidFill>
                  <a:srgbClr val="FF0000"/>
                </a:solidFill>
                <a:latin typeface="Tahoma" pitchFamily="34" charset="0"/>
                <a:ea typeface="Tahoma" pitchFamily="34" charset="0"/>
                <a:cs typeface="Tahoma" pitchFamily="34" charset="0"/>
              </a:rPr>
              <a:t>Stage 1. DATING A COMPANY</a:t>
            </a: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6000" b="1" dirty="0" smtClean="0">
              <a:solidFill>
                <a:srgbClr val="0000FF"/>
              </a:solidFill>
              <a:latin typeface="Tahoma" pitchFamily="34" charset="0"/>
              <a:ea typeface="Tahoma" pitchFamily="34" charset="0"/>
              <a:cs typeface="Tahoma" pitchFamily="34" charset="0"/>
            </a:endParaRPr>
          </a:p>
          <a:p>
            <a:pPr marL="400050" lvl="1" indent="0" algn="ctr">
              <a:buNone/>
            </a:pPr>
            <a:endParaRPr lang="en-US" sz="6000" b="1" dirty="0">
              <a:solidFill>
                <a:srgbClr val="0000FF"/>
              </a:solidFill>
              <a:latin typeface="Tahoma" pitchFamily="34" charset="0"/>
              <a:ea typeface="Tahoma" pitchFamily="34" charset="0"/>
              <a:cs typeface="Tahoma" pitchFamily="34" charset="0"/>
            </a:endParaRPr>
          </a:p>
          <a:p>
            <a:pPr marL="400050" lvl="1" indent="0" algn="ctr">
              <a:buNone/>
            </a:pPr>
            <a:r>
              <a:rPr lang="en-US" sz="5800" b="1" dirty="0">
                <a:solidFill>
                  <a:srgbClr val="0000FF"/>
                </a:solidFill>
                <a:latin typeface="Tahoma" pitchFamily="34" charset="0"/>
                <a:ea typeface="Tahoma" pitchFamily="34" charset="0"/>
                <a:cs typeface="Tahoma" pitchFamily="34" charset="0"/>
              </a:rPr>
              <a:t>Learning how </a:t>
            </a:r>
            <a:r>
              <a:rPr lang="en-US" sz="5800" b="1" dirty="0" smtClean="0">
                <a:solidFill>
                  <a:srgbClr val="0000FF"/>
                </a:solidFill>
                <a:latin typeface="Tahoma" pitchFamily="34" charset="0"/>
                <a:ea typeface="Tahoma" pitchFamily="34" charset="0"/>
                <a:cs typeface="Tahoma" pitchFamily="34" charset="0"/>
              </a:rPr>
              <a:t>the org system (how to play the game) </a:t>
            </a:r>
            <a:r>
              <a:rPr lang="en-US" sz="5800" b="1" dirty="0">
                <a:solidFill>
                  <a:srgbClr val="0000FF"/>
                </a:solidFill>
                <a:latin typeface="Tahoma" pitchFamily="34" charset="0"/>
                <a:ea typeface="Tahoma" pitchFamily="34" charset="0"/>
                <a:cs typeface="Tahoma" pitchFamily="34" charset="0"/>
              </a:rPr>
              <a:t>works </a:t>
            </a:r>
            <a:r>
              <a:rPr lang="en-US" sz="5800" b="1" dirty="0" smtClean="0">
                <a:solidFill>
                  <a:srgbClr val="0000FF"/>
                </a:solidFill>
                <a:latin typeface="Tahoma" pitchFamily="34" charset="0"/>
                <a:ea typeface="Tahoma" pitchFamily="34" charset="0"/>
                <a:cs typeface="Tahoma" pitchFamily="34" charset="0"/>
              </a:rPr>
              <a:t>&amp; then </a:t>
            </a:r>
            <a:r>
              <a:rPr lang="en-US" sz="5800" b="1" dirty="0">
                <a:solidFill>
                  <a:srgbClr val="0000FF"/>
                </a:solidFill>
                <a:latin typeface="Tahoma" pitchFamily="34" charset="0"/>
                <a:ea typeface="Tahoma" pitchFamily="34" charset="0"/>
                <a:cs typeface="Tahoma" pitchFamily="34" charset="0"/>
              </a:rPr>
              <a:t>becoming part of the system</a:t>
            </a:r>
            <a:endParaRPr lang="en-US" sz="5200" b="1" dirty="0">
              <a:solidFill>
                <a:srgbClr val="0000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914" y="753979"/>
            <a:ext cx="2422359" cy="3946358"/>
          </a:xfrm>
          <a:prstGeom prst="rect">
            <a:avLst/>
          </a:prstGeom>
        </p:spPr>
      </p:pic>
    </p:spTree>
    <p:extLst>
      <p:ext uri="{BB962C8B-B14F-4D97-AF65-F5344CB8AC3E}">
        <p14:creationId xmlns:p14="http://schemas.microsoft.com/office/powerpoint/2010/main" val="134679820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705600"/>
          </a:xfrm>
        </p:spPr>
        <p:txBody>
          <a:bodyPr>
            <a:normAutofit fontScale="85000" lnSpcReduction="20000"/>
          </a:bodyPr>
          <a:lstStyle/>
          <a:p>
            <a:pPr marL="400050" lvl="1" indent="0" algn="ctr">
              <a:buNone/>
            </a:pPr>
            <a:r>
              <a:rPr lang="en-US" sz="5700" b="1" dirty="0">
                <a:solidFill>
                  <a:srgbClr val="FF0000"/>
                </a:solidFill>
                <a:latin typeface="Tahoma" pitchFamily="34" charset="0"/>
                <a:ea typeface="Tahoma" pitchFamily="34" charset="0"/>
                <a:cs typeface="Tahoma" pitchFamily="34" charset="0"/>
              </a:rPr>
              <a:t>Stage 2. </a:t>
            </a:r>
            <a:r>
              <a:rPr lang="en-US" sz="5700" b="1" dirty="0" smtClean="0">
                <a:solidFill>
                  <a:srgbClr val="FF0000"/>
                </a:solidFill>
                <a:latin typeface="Tahoma" pitchFamily="34" charset="0"/>
                <a:ea typeface="Tahoma" pitchFamily="34" charset="0"/>
                <a:cs typeface="Tahoma" pitchFamily="34" charset="0"/>
              </a:rPr>
              <a:t>“GOING STEADY”</a:t>
            </a:r>
            <a:endParaRPr lang="en-US" sz="5700" b="1" dirty="0">
              <a:solidFill>
                <a:srgbClr val="FF0000"/>
              </a:solidFill>
              <a:latin typeface="Tahoma" pitchFamily="34" charset="0"/>
              <a:ea typeface="Tahoma" pitchFamily="34" charset="0"/>
              <a:cs typeface="Tahoma" pitchFamily="34" charset="0"/>
            </a:endParaRPr>
          </a:p>
          <a:p>
            <a:pPr marL="400050" lvl="1" indent="0" algn="ctr">
              <a:buNone/>
            </a:pPr>
            <a:r>
              <a:rPr lang="en-US" sz="5700" b="1" dirty="0">
                <a:solidFill>
                  <a:srgbClr val="FF0000"/>
                </a:solidFill>
                <a:latin typeface="Tahoma" pitchFamily="34" charset="0"/>
                <a:ea typeface="Tahoma" pitchFamily="34" charset="0"/>
                <a:cs typeface="Tahoma" pitchFamily="34" charset="0"/>
              </a:rPr>
              <a:t>Dating regularly with the same employer &amp; co-workers</a:t>
            </a: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6000" b="1" dirty="0">
              <a:solidFill>
                <a:srgbClr val="0000FF"/>
              </a:solidFill>
              <a:latin typeface="Tahoma" pitchFamily="34" charset="0"/>
              <a:ea typeface="Tahoma" pitchFamily="34" charset="0"/>
              <a:cs typeface="Tahoma" pitchFamily="34" charset="0"/>
            </a:endParaRPr>
          </a:p>
          <a:p>
            <a:pPr marL="400050" lvl="1" indent="0" algn="ctr">
              <a:buNone/>
            </a:pPr>
            <a:r>
              <a:rPr lang="en-US" sz="6000" b="1" dirty="0">
                <a:solidFill>
                  <a:srgbClr val="0000FF"/>
                </a:solidFill>
                <a:latin typeface="Tahoma" pitchFamily="34" charset="0"/>
                <a:ea typeface="Tahoma" pitchFamily="34" charset="0"/>
                <a:cs typeface="Tahoma" pitchFamily="34" charset="0"/>
              </a:rPr>
              <a:t>Co-workers begin to rely on you &amp; you on them.</a:t>
            </a:r>
            <a:endParaRPr lang="en-US" sz="5400" b="1" dirty="0">
              <a:solidFill>
                <a:srgbClr val="0000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616" y="1861661"/>
            <a:ext cx="2028321" cy="3287077"/>
          </a:xfrm>
          <a:prstGeom prst="rect">
            <a:avLst/>
          </a:prstGeom>
        </p:spPr>
      </p:pic>
    </p:spTree>
    <p:extLst>
      <p:ext uri="{BB962C8B-B14F-4D97-AF65-F5344CB8AC3E}">
        <p14:creationId xmlns:p14="http://schemas.microsoft.com/office/powerpoint/2010/main" val="3147100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665495"/>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COMMON AMORAL CORPORATE BEHAVIORS</a:t>
            </a:r>
          </a:p>
          <a:p>
            <a:pPr>
              <a:buFont typeface="Wingdings" panose="05000000000000000000" pitchFamily="2" charset="2"/>
              <a:buChar char="q"/>
            </a:pPr>
            <a:r>
              <a:rPr lang="en-US" sz="3600" b="1" dirty="0" smtClean="0">
                <a:latin typeface="Tahoma" pitchFamily="34" charset="0"/>
                <a:ea typeface="Tahoma" pitchFamily="34" charset="0"/>
                <a:cs typeface="Tahoma" pitchFamily="34" charset="0"/>
              </a:rPr>
              <a:t>“</a:t>
            </a:r>
            <a:r>
              <a:rPr lang="en-US" sz="4500" b="1" dirty="0" smtClean="0">
                <a:solidFill>
                  <a:srgbClr val="FF0000"/>
                </a:solidFill>
                <a:latin typeface="Tahoma" pitchFamily="34" charset="0"/>
                <a:ea typeface="Tahoma" pitchFamily="34" charset="0"/>
                <a:cs typeface="Tahoma" pitchFamily="34" charset="0"/>
              </a:rPr>
              <a:t>Off-shoring</a:t>
            </a:r>
            <a:r>
              <a:rPr lang="en-US" sz="4500" b="1" dirty="0" smtClean="0">
                <a:latin typeface="Tahoma" pitchFamily="34" charset="0"/>
                <a:ea typeface="Tahoma" pitchFamily="34" charset="0"/>
                <a:cs typeface="Tahoma" pitchFamily="34" charset="0"/>
              </a:rPr>
              <a:t>”: Domestic unemployment caused by relocating operations to much cheaper foreign factories &amp; suppliers </a:t>
            </a:r>
          </a:p>
          <a:p>
            <a:pPr>
              <a:buFont typeface="Wingdings" panose="05000000000000000000" pitchFamily="2" charset="2"/>
              <a:buChar char="q"/>
            </a:pPr>
            <a:r>
              <a:rPr lang="en-US" sz="4500" b="1" dirty="0" smtClean="0">
                <a:latin typeface="Tahoma" pitchFamily="34" charset="0"/>
                <a:ea typeface="Tahoma" pitchFamily="34" charset="0"/>
                <a:cs typeface="Tahoma" pitchFamily="34" charset="0"/>
              </a:rPr>
              <a:t>Corp. </a:t>
            </a:r>
            <a:r>
              <a:rPr lang="en-US" sz="4500" b="1" dirty="0" smtClean="0">
                <a:solidFill>
                  <a:srgbClr val="FF0000"/>
                </a:solidFill>
                <a:latin typeface="Tahoma" pitchFamily="34" charset="0"/>
                <a:ea typeface="Tahoma" pitchFamily="34" charset="0"/>
                <a:cs typeface="Tahoma" pitchFamily="34" charset="0"/>
              </a:rPr>
              <a:t>downsizing</a:t>
            </a:r>
            <a:r>
              <a:rPr lang="en-US" sz="4500" b="1" dirty="0" smtClean="0">
                <a:latin typeface="Tahoma" pitchFamily="34" charset="0"/>
                <a:ea typeface="Tahoma" pitchFamily="34" charset="0"/>
                <a:cs typeface="Tahoma" pitchFamily="34" charset="0"/>
              </a:rPr>
              <a:t>: eliminating some employees while doubling the work of others</a:t>
            </a:r>
          </a:p>
          <a:p>
            <a:pPr>
              <a:buFont typeface="Wingdings" panose="05000000000000000000" pitchFamily="2" charset="2"/>
              <a:buChar char="q"/>
            </a:pPr>
            <a:r>
              <a:rPr lang="en-US" sz="4500" b="1" dirty="0" smtClean="0">
                <a:solidFill>
                  <a:srgbClr val="FF0000"/>
                </a:solidFill>
                <a:latin typeface="Tahoma" pitchFamily="34" charset="0"/>
                <a:ea typeface="Tahoma" pitchFamily="34" charset="0"/>
                <a:cs typeface="Tahoma" pitchFamily="34" charset="0"/>
              </a:rPr>
              <a:t>Debt-financed</a:t>
            </a:r>
            <a:r>
              <a:rPr lang="en-US" sz="4500" b="1" dirty="0" smtClean="0">
                <a:latin typeface="Tahoma" pitchFamily="34" charset="0"/>
                <a:ea typeface="Tahoma" pitchFamily="34" charset="0"/>
                <a:cs typeface="Tahoma" pitchFamily="34" charset="0"/>
              </a:rPr>
              <a:t> </a:t>
            </a:r>
            <a:r>
              <a:rPr lang="en-US" sz="4500" b="1" dirty="0">
                <a:latin typeface="Tahoma" pitchFamily="34" charset="0"/>
                <a:ea typeface="Tahoma" pitchFamily="34" charset="0"/>
                <a:cs typeface="Tahoma" pitchFamily="34" charset="0"/>
              </a:rPr>
              <a:t>consumerism </a:t>
            </a:r>
            <a:r>
              <a:rPr lang="en-US" sz="4500" b="1" dirty="0" smtClean="0">
                <a:latin typeface="Tahoma" pitchFamily="34" charset="0"/>
                <a:ea typeface="Tahoma" pitchFamily="34" charset="0"/>
                <a:cs typeface="Tahoma" pitchFamily="34" charset="0"/>
              </a:rPr>
              <a:t>to stimulate corporate growth/profit</a:t>
            </a:r>
          </a:p>
          <a:p>
            <a:endParaRPr lang="en-US" sz="4200" b="1" dirty="0" smtClean="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495464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705600"/>
          </a:xfrm>
        </p:spPr>
        <p:txBody>
          <a:bodyPr>
            <a:normAutofit fontScale="92500" lnSpcReduction="10000"/>
          </a:bodyPr>
          <a:lstStyle/>
          <a:p>
            <a:pPr marL="400050" lvl="1" indent="0" algn="ctr">
              <a:buNone/>
            </a:pPr>
            <a:r>
              <a:rPr lang="en-US" sz="4800" b="1" dirty="0">
                <a:solidFill>
                  <a:srgbClr val="FF0000"/>
                </a:solidFill>
                <a:latin typeface="Tahoma" pitchFamily="34" charset="0"/>
                <a:ea typeface="Tahoma" pitchFamily="34" charset="0"/>
                <a:cs typeface="Tahoma" pitchFamily="34" charset="0"/>
              </a:rPr>
              <a:t>Stage 3. GETTING ENGAGED TO YOUR COMPANY </a:t>
            </a: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009900"/>
              </a:solidFill>
              <a:latin typeface="Tahoma" pitchFamily="34" charset="0"/>
              <a:ea typeface="Tahoma" pitchFamily="34" charset="0"/>
              <a:cs typeface="Tahoma" pitchFamily="34" charset="0"/>
            </a:endParaRPr>
          </a:p>
          <a:p>
            <a:pPr marL="400050" lvl="1" indent="0" algn="ctr">
              <a:buNone/>
            </a:pPr>
            <a:r>
              <a:rPr lang="en-US" sz="5800" b="1" dirty="0">
                <a:solidFill>
                  <a:srgbClr val="3333FF"/>
                </a:solidFill>
                <a:latin typeface="Tahoma" pitchFamily="34" charset="0"/>
                <a:ea typeface="Tahoma" pitchFamily="34" charset="0"/>
                <a:cs typeface="Tahoma" pitchFamily="34" charset="0"/>
              </a:rPr>
              <a:t>Taking on significantly more company </a:t>
            </a:r>
            <a:r>
              <a:rPr lang="en-US" sz="5800" b="1" dirty="0" smtClean="0">
                <a:solidFill>
                  <a:srgbClr val="3333FF"/>
                </a:solidFill>
                <a:latin typeface="Tahoma" pitchFamily="34" charset="0"/>
                <a:ea typeface="Tahoma" pitchFamily="34" charset="0"/>
                <a:cs typeface="Tahoma" pitchFamily="34" charset="0"/>
              </a:rPr>
              <a:t>responsibility &amp; accountability </a:t>
            </a:r>
            <a:r>
              <a:rPr lang="en-US" sz="5800" b="1" dirty="0">
                <a:solidFill>
                  <a:srgbClr val="3333FF"/>
                </a:solidFill>
                <a:latin typeface="Tahoma" pitchFamily="34" charset="0"/>
                <a:ea typeface="Tahoma" pitchFamily="34" charset="0"/>
                <a:cs typeface="Tahoma" pitchFamily="34" charset="0"/>
              </a:rPr>
              <a:t>in your job</a:t>
            </a:r>
          </a:p>
          <a:p>
            <a:pPr marL="400050" lvl="1" indent="0">
              <a:buNone/>
            </a:pPr>
            <a:endParaRPr lang="en-US" sz="36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568" y="1238250"/>
            <a:ext cx="1984864" cy="3276600"/>
          </a:xfrm>
          <a:prstGeom prst="rect">
            <a:avLst/>
          </a:prstGeom>
        </p:spPr>
      </p:pic>
    </p:spTree>
    <p:extLst>
      <p:ext uri="{BB962C8B-B14F-4D97-AF65-F5344CB8AC3E}">
        <p14:creationId xmlns:p14="http://schemas.microsoft.com/office/powerpoint/2010/main" val="102895735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95" y="168442"/>
            <a:ext cx="12079705" cy="6689558"/>
          </a:xfrm>
        </p:spPr>
        <p:txBody>
          <a:bodyPr>
            <a:normAutofit/>
          </a:bodyPr>
          <a:lstStyle/>
          <a:p>
            <a:pPr marL="400050" lvl="1" indent="0" algn="ctr">
              <a:buNone/>
            </a:pPr>
            <a:r>
              <a:rPr lang="en-US" sz="4400" b="1" dirty="0">
                <a:solidFill>
                  <a:srgbClr val="FF0000"/>
                </a:solidFill>
                <a:latin typeface="Tahoma" pitchFamily="34" charset="0"/>
                <a:ea typeface="Tahoma" pitchFamily="34" charset="0"/>
                <a:cs typeface="Tahoma" pitchFamily="34" charset="0"/>
              </a:rPr>
              <a:t>Stage 4. MARRYING YOUR COMPANY</a:t>
            </a:r>
          </a:p>
          <a:p>
            <a:pPr marL="400050" lvl="1" indent="0" algn="ctr">
              <a:buNone/>
            </a:pPr>
            <a:r>
              <a:rPr lang="en-US" sz="7200" b="1" dirty="0" smtClean="0">
                <a:solidFill>
                  <a:srgbClr val="008000"/>
                </a:solidFill>
                <a:latin typeface="Tahoma" pitchFamily="34" charset="0"/>
                <a:ea typeface="Tahoma" pitchFamily="34" charset="0"/>
                <a:cs typeface="Tahoma" pitchFamily="34" charset="0"/>
              </a:rPr>
              <a:t>Creating value for  </a:t>
            </a:r>
            <a:r>
              <a:rPr lang="en-US" sz="7200" b="1" dirty="0">
                <a:solidFill>
                  <a:srgbClr val="008000"/>
                </a:solidFill>
                <a:latin typeface="Tahoma" pitchFamily="34" charset="0"/>
                <a:ea typeface="Tahoma" pitchFamily="34" charset="0"/>
                <a:cs typeface="Tahoma" pitchFamily="34" charset="0"/>
              </a:rPr>
              <a:t>external org clients</a:t>
            </a:r>
          </a:p>
          <a:p>
            <a:pPr marL="400050" lvl="1" indent="0" algn="ctr">
              <a:buNone/>
            </a:pPr>
            <a:r>
              <a:rPr lang="en-US" sz="11100" b="1" dirty="0">
                <a:solidFill>
                  <a:srgbClr val="7030A0"/>
                </a:solidFill>
                <a:latin typeface="Tahoma" pitchFamily="34" charset="0"/>
                <a:ea typeface="Tahoma" pitchFamily="34" charset="0"/>
                <a:cs typeface="Tahoma" pitchFamily="34" charset="0"/>
              </a:rPr>
              <a:t> </a:t>
            </a:r>
            <a:endParaRPr lang="en-US" sz="9800" b="1" dirty="0">
              <a:solidFill>
                <a:srgbClr val="3333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29" y="2839453"/>
            <a:ext cx="2572241" cy="3810000"/>
          </a:xfrm>
          <a:prstGeom prst="rect">
            <a:avLst/>
          </a:prstGeom>
        </p:spPr>
      </p:pic>
    </p:spTree>
    <p:extLst>
      <p:ext uri="{BB962C8B-B14F-4D97-AF65-F5344CB8AC3E}">
        <p14:creationId xmlns:p14="http://schemas.microsoft.com/office/powerpoint/2010/main" val="245919346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400050" lvl="1" indent="0" algn="ctr">
              <a:buNone/>
            </a:pPr>
            <a:r>
              <a:rPr lang="en-US" sz="4400" b="1" dirty="0">
                <a:solidFill>
                  <a:srgbClr val="FF0000"/>
                </a:solidFill>
                <a:latin typeface="Tahoma" pitchFamily="34" charset="0"/>
                <a:ea typeface="Tahoma" pitchFamily="34" charset="0"/>
                <a:cs typeface="Tahoma" pitchFamily="34" charset="0"/>
              </a:rPr>
              <a:t>Stage 5. HAVING CHILDREN</a:t>
            </a:r>
          </a:p>
          <a:p>
            <a:pPr marL="400050" lvl="1" indent="0" algn="ctr">
              <a:buNone/>
            </a:pPr>
            <a:r>
              <a:rPr lang="en-US" sz="6000" b="1" dirty="0">
                <a:solidFill>
                  <a:srgbClr val="3333FF"/>
                </a:solidFill>
                <a:latin typeface="Tahoma" pitchFamily="34" charset="0"/>
                <a:ea typeface="Tahoma" pitchFamily="34" charset="0"/>
                <a:cs typeface="Tahoma" pitchFamily="34" charset="0"/>
              </a:rPr>
              <a:t>Responsibility for the work &amp; success of </a:t>
            </a:r>
            <a:r>
              <a:rPr lang="en-US" sz="6000" b="1" dirty="0" smtClean="0">
                <a:solidFill>
                  <a:srgbClr val="3333FF"/>
                </a:solidFill>
                <a:latin typeface="Tahoma" pitchFamily="34" charset="0"/>
                <a:ea typeface="Tahoma" pitchFamily="34" charset="0"/>
                <a:cs typeface="Tahoma" pitchFamily="34" charset="0"/>
              </a:rPr>
              <a:t>others </a:t>
            </a:r>
            <a:r>
              <a:rPr lang="en-US" sz="6000" b="1" dirty="0" smtClean="0">
                <a:solidFill>
                  <a:srgbClr val="3333FF"/>
                </a:solidFill>
                <a:latin typeface="Arial"/>
                <a:ea typeface="Tahoma" pitchFamily="34" charset="0"/>
                <a:cs typeface="Arial"/>
              </a:rPr>
              <a:t>→ </a:t>
            </a:r>
            <a:r>
              <a:rPr lang="en-US" sz="6000" b="1" dirty="0">
                <a:solidFill>
                  <a:srgbClr val="3333FF"/>
                </a:solidFill>
                <a:latin typeface="Arial"/>
                <a:ea typeface="Tahoma" pitchFamily="34" charset="0"/>
                <a:cs typeface="Arial"/>
              </a:rPr>
              <a:t>o</a:t>
            </a:r>
            <a:r>
              <a:rPr lang="en-US" sz="6000" b="1" dirty="0" smtClean="0">
                <a:solidFill>
                  <a:srgbClr val="3333FF"/>
                </a:solidFill>
                <a:latin typeface="Arial"/>
                <a:ea typeface="Tahoma" pitchFamily="34" charset="0"/>
                <a:cs typeface="Arial"/>
              </a:rPr>
              <a:t>rg family</a:t>
            </a:r>
            <a:endParaRPr lang="en-US" sz="6000" b="1" dirty="0">
              <a:solidFill>
                <a:srgbClr val="3333FF"/>
              </a:solidFill>
              <a:latin typeface="Tahoma" pitchFamily="34" charset="0"/>
              <a:ea typeface="Tahoma" pitchFamily="34" charset="0"/>
              <a:cs typeface="Tahoma" pitchFamily="34" charset="0"/>
            </a:endParaRPr>
          </a:p>
          <a:p>
            <a:pPr marL="400050" lvl="1" indent="0" algn="ctr">
              <a:buNone/>
            </a:pPr>
            <a:endParaRPr lang="en-US" sz="4800" b="1" dirty="0">
              <a:solidFill>
                <a:srgbClr val="3333FF"/>
              </a:solidFill>
              <a:latin typeface="Tahoma" pitchFamily="34" charset="0"/>
              <a:ea typeface="Tahoma" pitchFamily="34" charset="0"/>
              <a:cs typeface="Tahoma" pitchFamily="34" charset="0"/>
            </a:endParaRPr>
          </a:p>
          <a:p>
            <a:pPr marL="400050" lvl="1" indent="0" algn="ctr">
              <a:buNone/>
            </a:pPr>
            <a:r>
              <a:rPr lang="en-US" sz="11100" b="1" dirty="0">
                <a:solidFill>
                  <a:srgbClr val="7030A0"/>
                </a:solidFill>
                <a:latin typeface="Tahoma" pitchFamily="34" charset="0"/>
                <a:ea typeface="Tahoma" pitchFamily="34" charset="0"/>
                <a:cs typeface="Tahoma" pitchFamily="34" charset="0"/>
              </a:rPr>
              <a:t> </a:t>
            </a:r>
            <a:endParaRPr lang="en-US" sz="9800" b="1" dirty="0">
              <a:solidFill>
                <a:srgbClr val="3333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415" y="2534653"/>
            <a:ext cx="6159169" cy="3994484"/>
          </a:xfrm>
          <a:prstGeom prst="rect">
            <a:avLst/>
          </a:prstGeom>
        </p:spPr>
      </p:pic>
    </p:spTree>
    <p:extLst>
      <p:ext uri="{BB962C8B-B14F-4D97-AF65-F5344CB8AC3E}">
        <p14:creationId xmlns:p14="http://schemas.microsoft.com/office/powerpoint/2010/main" val="8752191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337" y="116305"/>
            <a:ext cx="11951368" cy="6629400"/>
          </a:xfrm>
        </p:spPr>
        <p:txBody>
          <a:bodyPr>
            <a:normAutofit lnSpcReduction="10000"/>
          </a:bodyPr>
          <a:lstStyle/>
          <a:p>
            <a:pPr marL="400050" lvl="1" indent="0" algn="ctr">
              <a:buNone/>
            </a:pPr>
            <a:r>
              <a:rPr lang="en-US" sz="4300" b="1" dirty="0">
                <a:solidFill>
                  <a:srgbClr val="FF0000"/>
                </a:solidFill>
                <a:latin typeface="Tahoma" pitchFamily="34" charset="0"/>
                <a:ea typeface="Tahoma" pitchFamily="34" charset="0"/>
                <a:cs typeface="Tahoma" pitchFamily="34" charset="0"/>
              </a:rPr>
              <a:t>Stage 6. GETTING DIVORCED (?)</a:t>
            </a:r>
          </a:p>
          <a:p>
            <a:pPr marL="971550" lvl="1" indent="-571500" algn="r"/>
            <a:r>
              <a:rPr lang="en-US" sz="5400" b="1" dirty="0">
                <a:solidFill>
                  <a:srgbClr val="3333FF"/>
                </a:solidFill>
                <a:latin typeface="Tahoma" pitchFamily="34" charset="0"/>
                <a:ea typeface="Tahoma" pitchFamily="34" charset="0"/>
                <a:cs typeface="Tahoma" pitchFamily="34" charset="0"/>
              </a:rPr>
              <a:t>Quitting your job</a:t>
            </a:r>
          </a:p>
          <a:p>
            <a:pPr marL="971550" lvl="1" indent="-571500" algn="r"/>
            <a:r>
              <a:rPr lang="en-US" sz="5400" b="1" dirty="0">
                <a:solidFill>
                  <a:srgbClr val="3333FF"/>
                </a:solidFill>
                <a:latin typeface="Tahoma" pitchFamily="34" charset="0"/>
                <a:ea typeface="Tahoma" pitchFamily="34" charset="0"/>
                <a:cs typeface="Tahoma" pitchFamily="34" charset="0"/>
              </a:rPr>
              <a:t> Losing your job</a:t>
            </a:r>
          </a:p>
          <a:p>
            <a:pPr marL="971550" lvl="1" indent="-571500" algn="r"/>
            <a:r>
              <a:rPr lang="en-US" sz="5400" b="1" dirty="0">
                <a:solidFill>
                  <a:srgbClr val="3333FF"/>
                </a:solidFill>
                <a:latin typeface="Tahoma" pitchFamily="34" charset="0"/>
                <a:ea typeface="Tahoma" pitchFamily="34" charset="0"/>
                <a:cs typeface="Tahoma" pitchFamily="34" charset="0"/>
              </a:rPr>
              <a:t>Demotion</a:t>
            </a:r>
          </a:p>
          <a:p>
            <a:pPr marL="971550" lvl="1" indent="-571500" algn="r"/>
            <a:r>
              <a:rPr lang="en-US" sz="5400" b="1" dirty="0">
                <a:solidFill>
                  <a:srgbClr val="3333FF"/>
                </a:solidFill>
                <a:latin typeface="Tahoma" pitchFamily="34" charset="0"/>
                <a:ea typeface="Tahoma" pitchFamily="34" charset="0"/>
                <a:cs typeface="Tahoma" pitchFamily="34" charset="0"/>
              </a:rPr>
              <a:t>Loss of authority</a:t>
            </a:r>
          </a:p>
          <a:p>
            <a:pPr marL="400050" lvl="1" indent="0" algn="ctr">
              <a:buNone/>
            </a:pPr>
            <a:endParaRPr lang="en-US" sz="4800" b="1" dirty="0">
              <a:solidFill>
                <a:srgbClr val="3333FF"/>
              </a:solidFill>
              <a:latin typeface="Tahoma" pitchFamily="34" charset="0"/>
              <a:ea typeface="Tahoma" pitchFamily="34" charset="0"/>
              <a:cs typeface="Tahoma" pitchFamily="34" charset="0"/>
            </a:endParaRPr>
          </a:p>
          <a:p>
            <a:pPr marL="400050" lvl="1" indent="0" algn="ctr">
              <a:buNone/>
            </a:pPr>
            <a:endParaRPr lang="en-US" sz="4800" b="1" dirty="0">
              <a:solidFill>
                <a:srgbClr val="3333FF"/>
              </a:solidFill>
              <a:latin typeface="Tahoma" pitchFamily="34" charset="0"/>
              <a:ea typeface="Tahoma" pitchFamily="34" charset="0"/>
              <a:cs typeface="Tahoma" pitchFamily="34" charset="0"/>
            </a:endParaRPr>
          </a:p>
          <a:p>
            <a:pPr marL="400050" lvl="1" indent="0" algn="ctr">
              <a:buNone/>
            </a:pPr>
            <a:r>
              <a:rPr lang="en-US" sz="11100" b="1" dirty="0">
                <a:solidFill>
                  <a:srgbClr val="7030A0"/>
                </a:solidFill>
                <a:latin typeface="Tahoma" pitchFamily="34" charset="0"/>
                <a:ea typeface="Tahoma" pitchFamily="34" charset="0"/>
                <a:cs typeface="Tahoma" pitchFamily="34" charset="0"/>
              </a:rPr>
              <a:t> </a:t>
            </a:r>
            <a:endParaRPr lang="en-US" sz="9800" b="1" dirty="0">
              <a:solidFill>
                <a:srgbClr val="3333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978" y="1094873"/>
            <a:ext cx="3621505" cy="4191000"/>
          </a:xfrm>
          <a:prstGeom prst="rect">
            <a:avLst/>
          </a:prstGeom>
        </p:spPr>
      </p:pic>
    </p:spTree>
    <p:extLst>
      <p:ext uri="{BB962C8B-B14F-4D97-AF65-F5344CB8AC3E}">
        <p14:creationId xmlns:p14="http://schemas.microsoft.com/office/powerpoint/2010/main" val="315919973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23 </a:t>
            </a:r>
            <a:r>
              <a:rPr lang="en-US" sz="13800" b="1" dirty="0">
                <a:latin typeface="Tahoma" panose="020B0604030504040204" pitchFamily="34" charset="0"/>
                <a:ea typeface="Tahoma" panose="020B0604030504040204" pitchFamily="34" charset="0"/>
                <a:cs typeface="Tahoma" panose="020B0604030504040204" pitchFamily="34" charset="0"/>
              </a:rPr>
              <a:t>MATURITY</a:t>
            </a:r>
            <a:r>
              <a:rPr lang="en-US" sz="138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PRO</a:t>
            </a:r>
          </a:p>
        </p:txBody>
      </p:sp>
    </p:spTree>
    <p:extLst>
      <p:ext uri="{BB962C8B-B14F-4D97-AF65-F5344CB8AC3E}">
        <p14:creationId xmlns:p14="http://schemas.microsoft.com/office/powerpoint/2010/main" val="34382321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r>
              <a:rPr lang="en-US" sz="5400" b="1" dirty="0" smtClean="0">
                <a:latin typeface="Tahoma" panose="020B0604030504040204" pitchFamily="34" charset="0"/>
                <a:ea typeface="Tahoma" panose="020B0604030504040204" pitchFamily="34" charset="0"/>
                <a:cs typeface="Tahoma" panose="020B0604030504040204" pitchFamily="34" charset="0"/>
              </a:rPr>
              <a:t>me</a:t>
            </a:r>
            <a:r>
              <a:rPr lang="en-US" sz="7200" b="1" dirty="0" smtClean="0">
                <a:latin typeface="Tahoma" panose="020B0604030504040204" pitchFamily="34" charset="0"/>
                <a:ea typeface="Tahoma" panose="020B0604030504040204" pitchFamily="34" charset="0"/>
                <a:cs typeface="Tahoma" panose="020B0604030504040204" pitchFamily="34" charset="0"/>
              </a:rPr>
              <a:t> for WE</a:t>
            </a:r>
            <a:endParaRPr lang="en-US" sz="6000" b="1" dirty="0" smtClean="0">
              <a:latin typeface="Tahoma" panose="020B0604030504040204" pitchFamily="34" charset="0"/>
              <a:ea typeface="Tahoma" panose="020B0604030504040204" pitchFamily="34" charset="0"/>
              <a:cs typeface="Tahoma" panose="020B0604030504040204" pitchFamily="34" charset="0"/>
            </a:endParaRPr>
          </a:p>
          <a:p>
            <a:endPar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not</a:t>
            </a:r>
          </a:p>
          <a:p>
            <a:r>
              <a:rPr lang="en-US" sz="4400" b="1" dirty="0" smtClean="0">
                <a:latin typeface="Tahoma" panose="020B0604030504040204" pitchFamily="34" charset="0"/>
                <a:ea typeface="Tahoma" panose="020B0604030504040204" pitchFamily="34" charset="0"/>
                <a:cs typeface="Tahoma" panose="020B0604030504040204" pitchFamily="34" charset="0"/>
              </a:rPr>
              <a:t>Me before we/ me </a:t>
            </a:r>
            <a:r>
              <a:rPr lang="en-US" sz="4400" b="1" dirty="0">
                <a:latin typeface="Tahoma" panose="020B0604030504040204" pitchFamily="34" charset="0"/>
                <a:ea typeface="Tahoma" panose="020B0604030504040204" pitchFamily="34" charset="0"/>
                <a:cs typeface="Tahoma" panose="020B0604030504040204" pitchFamily="34" charset="0"/>
              </a:rPr>
              <a:t>using </a:t>
            </a:r>
            <a:r>
              <a:rPr lang="en-US" sz="4400" b="1" dirty="0" smtClean="0">
                <a:latin typeface="Tahoma" panose="020B0604030504040204" pitchFamily="34" charset="0"/>
                <a:ea typeface="Tahoma" panose="020B0604030504040204" pitchFamily="34" charset="0"/>
                <a:cs typeface="Tahoma" panose="020B0604030504040204" pitchFamily="34" charset="0"/>
              </a:rPr>
              <a:t>we/ me first.</a:t>
            </a:r>
            <a:endParaRPr lang="en-US" sz="4400" b="1" dirty="0">
              <a:latin typeface="Tahoma" panose="020B0604030504040204" pitchFamily="34" charset="0"/>
              <a:ea typeface="Tahoma" panose="020B0604030504040204" pitchFamily="34" charset="0"/>
              <a:cs typeface="Tahoma" panose="020B0604030504040204" pitchFamily="34" charset="0"/>
            </a:endParaRP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 </a:t>
            </a:r>
          </a:p>
          <a:p>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Pro maturity is an attitude more than a basket of pro skills.</a:t>
            </a:r>
          </a:p>
          <a:p>
            <a:endParaRPr lang="en-US" sz="4800" b="1" dirty="0" smtClean="0">
              <a:latin typeface="Tahoma" panose="020B0604030504040204" pitchFamily="34" charset="0"/>
              <a:ea typeface="Tahoma" panose="020B0604030504040204" pitchFamily="34" charset="0"/>
              <a:cs typeface="Tahoma" panose="020B0604030504040204" pitchFamily="34" charset="0"/>
            </a:endParaRPr>
          </a:p>
          <a:p>
            <a:endParaRPr lang="en-US" sz="48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276878" cy="21874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1383" y="0"/>
            <a:ext cx="2312470" cy="3128211"/>
          </a:xfrm>
          <a:prstGeom prst="rect">
            <a:avLst/>
          </a:prstGeom>
        </p:spPr>
      </p:pic>
    </p:spTree>
    <p:extLst>
      <p:ext uri="{BB962C8B-B14F-4D97-AF65-F5344CB8AC3E}">
        <p14:creationId xmlns:p14="http://schemas.microsoft.com/office/powerpoint/2010/main" val="335852407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500" b="1" dirty="0" smtClean="0">
                <a:latin typeface="Tahoma" pitchFamily="34" charset="0"/>
                <a:ea typeface="Tahoma" pitchFamily="34" charset="0"/>
                <a:cs typeface="Tahoma" pitchFamily="34" charset="0"/>
              </a:rPr>
              <a:t>PROFILE OF A MATURE PRO</a:t>
            </a:r>
          </a:p>
          <a:p>
            <a:pPr>
              <a:buFont typeface="Wingdings" panose="05000000000000000000" pitchFamily="2" charset="2"/>
              <a:buChar char="q"/>
            </a:pPr>
            <a:r>
              <a:rPr lang="en-US" sz="5100" b="1" dirty="0">
                <a:solidFill>
                  <a:srgbClr val="D60093"/>
                </a:solidFill>
                <a:latin typeface="Tahoma" pitchFamily="34" charset="0"/>
                <a:ea typeface="Tahoma" pitchFamily="34" charset="0"/>
                <a:cs typeface="Tahoma" pitchFamily="34" charset="0"/>
              </a:rPr>
              <a:t>Internalization of org mission </a:t>
            </a:r>
          </a:p>
          <a:p>
            <a:pPr>
              <a:buFont typeface="Wingdings" panose="05000000000000000000" pitchFamily="2" charset="2"/>
              <a:buChar char="q"/>
            </a:pPr>
            <a:r>
              <a:rPr lang="en-US" sz="5100" b="1" dirty="0" smtClean="0">
                <a:solidFill>
                  <a:srgbClr val="3333FF"/>
                </a:solidFill>
                <a:latin typeface="Tahoma" pitchFamily="34" charset="0"/>
                <a:ea typeface="Tahoma" pitchFamily="34" charset="0"/>
                <a:cs typeface="Tahoma" pitchFamily="34" charset="0"/>
              </a:rPr>
              <a:t>Serving constituents &gt; self-agendas</a:t>
            </a:r>
          </a:p>
          <a:p>
            <a:pPr>
              <a:buFont typeface="Wingdings" panose="05000000000000000000" pitchFamily="2" charset="2"/>
              <a:buChar char="q"/>
            </a:pPr>
            <a:r>
              <a:rPr lang="en-US" sz="4400" b="1" dirty="0" smtClean="0">
                <a:solidFill>
                  <a:srgbClr val="009900"/>
                </a:solidFill>
                <a:latin typeface="Tahoma" pitchFamily="34" charset="0"/>
                <a:ea typeface="Tahoma" pitchFamily="34" charset="0"/>
                <a:cs typeface="Tahoma" pitchFamily="34" charset="0"/>
              </a:rPr>
              <a:t>Mastery of </a:t>
            </a:r>
            <a:r>
              <a:rPr lang="en-US" sz="4400" b="1" dirty="0" err="1" smtClean="0">
                <a:solidFill>
                  <a:srgbClr val="009900"/>
                </a:solidFill>
                <a:latin typeface="Tahoma" pitchFamily="34" charset="0"/>
                <a:ea typeface="Tahoma" pitchFamily="34" charset="0"/>
                <a:cs typeface="Tahoma" pitchFamily="34" charset="0"/>
              </a:rPr>
              <a:t>leadingfollowingmanaging</a:t>
            </a:r>
            <a:r>
              <a:rPr lang="en-US" sz="4400" b="1" dirty="0" smtClean="0">
                <a:solidFill>
                  <a:srgbClr val="009900"/>
                </a:solidFill>
                <a:latin typeface="Tahoma" pitchFamily="34" charset="0"/>
                <a:ea typeface="Tahoma" pitchFamily="34" charset="0"/>
                <a:cs typeface="Tahoma" pitchFamily="34" charset="0"/>
              </a:rPr>
              <a:t> (“triangle</a:t>
            </a:r>
            <a:r>
              <a:rPr lang="en-US" sz="4400" b="1" smtClean="0">
                <a:solidFill>
                  <a:srgbClr val="009900"/>
                </a:solidFill>
                <a:latin typeface="Tahoma" pitchFamily="34" charset="0"/>
                <a:ea typeface="Tahoma" pitchFamily="34" charset="0"/>
                <a:cs typeface="Tahoma" pitchFamily="34" charset="0"/>
              </a:rPr>
              <a:t>” pro) </a:t>
            </a:r>
            <a:endParaRPr lang="en-US" sz="4400" b="1" dirty="0" smtClean="0">
              <a:solidFill>
                <a:srgbClr val="0099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100" b="1" dirty="0">
                <a:solidFill>
                  <a:srgbClr val="FF0000"/>
                </a:solidFill>
                <a:latin typeface="Tahoma" pitchFamily="34" charset="0"/>
                <a:ea typeface="Tahoma" pitchFamily="34" charset="0"/>
                <a:cs typeface="Tahoma" pitchFamily="34" charset="0"/>
              </a:rPr>
              <a:t>C</a:t>
            </a:r>
            <a:r>
              <a:rPr lang="en-US" sz="5100" b="1" dirty="0" smtClean="0">
                <a:solidFill>
                  <a:srgbClr val="FF0000"/>
                </a:solidFill>
                <a:latin typeface="Tahoma" pitchFamily="34" charset="0"/>
                <a:ea typeface="Tahoma" pitchFamily="34" charset="0"/>
                <a:cs typeface="Tahoma" pitchFamily="34" charset="0"/>
              </a:rPr>
              <a:t>apacity for “making plays” benefitting the org + its constituents</a:t>
            </a:r>
          </a:p>
          <a:p>
            <a:pPr marL="0" indent="0">
              <a:buNone/>
            </a:pPr>
            <a:endParaRPr lang="en-US" sz="5100" b="1" dirty="0">
              <a:solidFill>
                <a:srgbClr val="8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2989951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24 </a:t>
            </a:r>
            <a:r>
              <a:rPr lang="en-US" sz="13800" b="1" dirty="0">
                <a:latin typeface="Tahoma" panose="020B0604030504040204" pitchFamily="34" charset="0"/>
                <a:ea typeface="Tahoma" panose="020B0604030504040204" pitchFamily="34" charset="0"/>
                <a:cs typeface="Tahoma" panose="020B0604030504040204" pitchFamily="34" charset="0"/>
              </a:rPr>
              <a:t>MENTORING</a:t>
            </a:r>
          </a:p>
        </p:txBody>
      </p:sp>
    </p:spTree>
    <p:extLst>
      <p:ext uri="{BB962C8B-B14F-4D97-AF65-F5344CB8AC3E}">
        <p14:creationId xmlns:p14="http://schemas.microsoft.com/office/powerpoint/2010/main" val="277724473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lnSpcReduction="10000"/>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MENTORING </a:t>
            </a:r>
          </a:p>
          <a:p>
            <a:pPr marL="0" indent="0" algn="ctr">
              <a:buNone/>
            </a:pPr>
            <a:r>
              <a:rPr lang="en-US" sz="4400" b="1" dirty="0" smtClean="0">
                <a:latin typeface="Tahoma" pitchFamily="34" charset="0"/>
                <a:ea typeface="Tahoma" pitchFamily="34" charset="0"/>
                <a:cs typeface="Tahoma" pitchFamily="34" charset="0"/>
              </a:rPr>
              <a:t>Developing people professionally thro</a:t>
            </a:r>
            <a:r>
              <a:rPr lang="en-US" sz="4800" b="1" dirty="0" smtClean="0">
                <a:latin typeface="Tahoma" pitchFamily="34" charset="0"/>
                <a:ea typeface="Tahoma" pitchFamily="34" charset="0"/>
                <a:cs typeface="Tahoma" pitchFamily="34" charset="0"/>
              </a:rPr>
              <a:t>ugh </a:t>
            </a:r>
            <a:r>
              <a:rPr lang="en-US" sz="4400" b="1" dirty="0" smtClean="0">
                <a:latin typeface="Tahoma" pitchFamily="34" charset="0"/>
                <a:ea typeface="Tahoma" pitchFamily="34" charset="0"/>
                <a:cs typeface="Tahoma" pitchFamily="34" charset="0"/>
              </a:rPr>
              <a:t>a personal relationship + confirmation  </a:t>
            </a:r>
            <a:endParaRPr lang="en-US" sz="4800" b="1" dirty="0" smtClean="0">
              <a:latin typeface="Tahoma" pitchFamily="34" charset="0"/>
              <a:ea typeface="Tahoma" pitchFamily="34" charset="0"/>
              <a:cs typeface="Tahoma" pitchFamily="34" charset="0"/>
            </a:endParaRPr>
          </a:p>
          <a:p>
            <a:r>
              <a:rPr lang="en-US" sz="4800" b="1" dirty="0">
                <a:solidFill>
                  <a:srgbClr val="A50021"/>
                </a:solidFill>
                <a:latin typeface="Tahoma" pitchFamily="34" charset="0"/>
                <a:ea typeface="Tahoma" pitchFamily="34" charset="0"/>
                <a:cs typeface="Tahoma" pitchFamily="34" charset="0"/>
              </a:rPr>
              <a:t>Mutual magnetic </a:t>
            </a:r>
            <a:r>
              <a:rPr lang="en-US" sz="4800" b="1" dirty="0" smtClean="0">
                <a:solidFill>
                  <a:srgbClr val="A50021"/>
                </a:solidFill>
                <a:latin typeface="Tahoma" pitchFamily="34" charset="0"/>
                <a:ea typeface="Tahoma" pitchFamily="34" charset="0"/>
                <a:cs typeface="Tahoma" pitchFamily="34" charset="0"/>
              </a:rPr>
              <a:t>pull (“You remind me of myself.”)</a:t>
            </a:r>
          </a:p>
          <a:p>
            <a:r>
              <a:rPr lang="en-US" sz="4800" b="1" dirty="0" smtClean="0">
                <a:solidFill>
                  <a:srgbClr val="0099FF"/>
                </a:solidFill>
                <a:latin typeface="Tahoma" pitchFamily="34" charset="0"/>
                <a:ea typeface="Tahoma" pitchFamily="34" charset="0"/>
                <a:cs typeface="Tahoma" pitchFamily="34" charset="0"/>
              </a:rPr>
              <a:t>Career focus &gt; job focus (coaching)</a:t>
            </a:r>
          </a:p>
          <a:p>
            <a:r>
              <a:rPr lang="en-US" sz="4800" b="1" dirty="0" smtClean="0">
                <a:solidFill>
                  <a:srgbClr val="0000CC"/>
                </a:solidFill>
                <a:latin typeface="Tahoma" pitchFamily="34" charset="0"/>
                <a:ea typeface="Tahoma" pitchFamily="34" charset="0"/>
                <a:cs typeface="Tahoma" pitchFamily="34" charset="0"/>
              </a:rPr>
              <a:t>Encouragement &gt; cheerleading</a:t>
            </a:r>
          </a:p>
          <a:p>
            <a:r>
              <a:rPr lang="en-US" sz="4800" b="1" dirty="0" smtClean="0">
                <a:solidFill>
                  <a:srgbClr val="008000"/>
                </a:solidFill>
                <a:latin typeface="Tahoma" pitchFamily="34" charset="0"/>
                <a:ea typeface="Tahoma" pitchFamily="34" charset="0"/>
                <a:cs typeface="Tahoma" pitchFamily="34" charset="0"/>
              </a:rPr>
              <a:t>Wisdom &gt; </a:t>
            </a:r>
          </a:p>
          <a:p>
            <a:pPr marL="0" indent="0">
              <a:buNone/>
            </a:pPr>
            <a:r>
              <a:rPr lang="en-US" sz="4800" b="1" dirty="0">
                <a:solidFill>
                  <a:srgbClr val="008000"/>
                </a:solidFill>
                <a:latin typeface="Tahoma" pitchFamily="34" charset="0"/>
                <a:ea typeface="Tahoma" pitchFamily="34" charset="0"/>
                <a:cs typeface="Tahoma" pitchFamily="34" charset="0"/>
              </a:rPr>
              <a:t> </a:t>
            </a:r>
            <a:r>
              <a:rPr lang="en-US" sz="4800" b="1" dirty="0" smtClean="0">
                <a:solidFill>
                  <a:srgbClr val="008000"/>
                </a:solidFill>
                <a:latin typeface="Tahoma" pitchFamily="34" charset="0"/>
                <a:ea typeface="Tahoma" pitchFamily="34" charset="0"/>
                <a:cs typeface="Tahoma" pitchFamily="34" charset="0"/>
              </a:rPr>
              <a:t> info</a:t>
            </a:r>
          </a:p>
          <a:p>
            <a:pPr marL="0" indent="0">
              <a:buNone/>
            </a:pPr>
            <a:endParaRPr lang="en-US" sz="8000" b="1" dirty="0">
              <a:solidFill>
                <a:srgbClr val="0000CC"/>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59" y="4857413"/>
            <a:ext cx="5753100" cy="2000587"/>
          </a:xfrm>
          <a:prstGeom prst="rect">
            <a:avLst/>
          </a:prstGeom>
        </p:spPr>
      </p:pic>
    </p:spTree>
    <p:extLst>
      <p:ext uri="{BB962C8B-B14F-4D97-AF65-F5344CB8AC3E}">
        <p14:creationId xmlns:p14="http://schemas.microsoft.com/office/powerpoint/2010/main" val="15048857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fontScale="92500" lnSpcReduction="1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THE MENTORING EXPERIENCE</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a:t>
            </a:r>
            <a:r>
              <a:rPr lang="en-US" sz="4800" b="1" dirty="0" smtClean="0">
                <a:solidFill>
                  <a:srgbClr val="FF0000"/>
                </a:solidFill>
                <a:latin typeface="Tahoma" pitchFamily="34" charset="0"/>
                <a:ea typeface="Tahoma" pitchFamily="34" charset="0"/>
                <a:cs typeface="Tahoma" pitchFamily="34" charset="0"/>
              </a:rPr>
              <a:t>Shadowing</a:t>
            </a:r>
            <a:r>
              <a:rPr lang="en-US" sz="4800" b="1" dirty="0" smtClean="0">
                <a:latin typeface="Tahoma" pitchFamily="34" charset="0"/>
                <a:ea typeface="Tahoma" pitchFamily="34" charset="0"/>
                <a:cs typeface="Tahoma" pitchFamily="34" charset="0"/>
              </a:rPr>
              <a:t>” your mentor</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Attending important org </a:t>
            </a:r>
            <a:r>
              <a:rPr lang="en-US" sz="4800" b="1" dirty="0" smtClean="0">
                <a:solidFill>
                  <a:srgbClr val="FF0000"/>
                </a:solidFill>
                <a:latin typeface="Tahoma" pitchFamily="34" charset="0"/>
                <a:ea typeface="Tahoma" pitchFamily="34" charset="0"/>
                <a:cs typeface="Tahoma" pitchFamily="34" charset="0"/>
              </a:rPr>
              <a:t>meetings</a:t>
            </a:r>
            <a:r>
              <a:rPr lang="en-US" sz="4800" b="1" dirty="0" smtClean="0">
                <a:latin typeface="Tahoma" pitchFamily="34" charset="0"/>
                <a:ea typeface="Tahoma" pitchFamily="34" charset="0"/>
                <a:cs typeface="Tahoma" pitchFamily="34" charset="0"/>
              </a:rPr>
              <a:t> with your mentor</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Occasionally </a:t>
            </a:r>
            <a:r>
              <a:rPr lang="en-US" sz="4800" b="1" dirty="0" smtClean="0">
                <a:solidFill>
                  <a:srgbClr val="FF0000"/>
                </a:solidFill>
                <a:latin typeface="Tahoma" pitchFamily="34" charset="0"/>
                <a:ea typeface="Tahoma" pitchFamily="34" charset="0"/>
                <a:cs typeface="Tahoma" pitchFamily="34" charset="0"/>
              </a:rPr>
              <a:t>filling in </a:t>
            </a:r>
            <a:r>
              <a:rPr lang="en-US" sz="4800" b="1" dirty="0" smtClean="0">
                <a:latin typeface="Tahoma" pitchFamily="34" charset="0"/>
                <a:ea typeface="Tahoma" pitchFamily="34" charset="0"/>
                <a:cs typeface="Tahoma" pitchFamily="34" charset="0"/>
              </a:rPr>
              <a:t>for your mentor</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Mentor-led performance </a:t>
            </a:r>
            <a:r>
              <a:rPr lang="en-US" sz="4800" b="1" dirty="0" smtClean="0">
                <a:solidFill>
                  <a:srgbClr val="FF0000"/>
                </a:solidFill>
                <a:latin typeface="Tahoma" pitchFamily="34" charset="0"/>
                <a:ea typeface="Tahoma" pitchFamily="34" charset="0"/>
                <a:cs typeface="Tahoma" pitchFamily="34" charset="0"/>
              </a:rPr>
              <a:t>critique sessions </a:t>
            </a:r>
            <a:r>
              <a:rPr lang="en-US" sz="4800" b="1" dirty="0" smtClean="0">
                <a:latin typeface="Tahoma" pitchFamily="34" charset="0"/>
                <a:ea typeface="Tahoma" pitchFamily="34" charset="0"/>
                <a:cs typeface="Tahoma" pitchFamily="34" charset="0"/>
              </a:rPr>
              <a:t>or your work</a:t>
            </a:r>
            <a:endParaRPr lang="en-US" sz="48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FF0000"/>
                </a:solidFill>
                <a:latin typeface="Tahoma" pitchFamily="34" charset="0"/>
                <a:ea typeface="Tahoma" pitchFamily="34" charset="0"/>
                <a:cs typeface="Tahoma" pitchFamily="34" charset="0"/>
              </a:rPr>
              <a:t>Confirmation </a:t>
            </a:r>
            <a:r>
              <a:rPr lang="en-US" sz="4800" b="1" dirty="0" smtClean="0">
                <a:latin typeface="Tahoma" pitchFamily="34" charset="0"/>
                <a:ea typeface="Tahoma" pitchFamily="34" charset="0"/>
                <a:cs typeface="Tahoma" pitchFamily="34" charset="0"/>
              </a:rPr>
              <a:t>feedback on your sense of reality, professional-positives</a:t>
            </a:r>
            <a:r>
              <a:rPr lang="en-US" sz="4800" b="1" dirty="0">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wonderings, &amp; hopes</a:t>
            </a:r>
            <a:endParaRPr lang="en-US" sz="4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67898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3200" b="1" dirty="0" smtClean="0">
                <a:latin typeface="Tahoma" pitchFamily="34" charset="0"/>
                <a:ea typeface="Tahoma" pitchFamily="34" charset="0"/>
                <a:cs typeface="Tahoma" pitchFamily="34" charset="0"/>
              </a:rPr>
              <a:t>Numerous </a:t>
            </a:r>
            <a:r>
              <a:rPr lang="en-US" sz="3200" b="1" dirty="0">
                <a:latin typeface="Tahoma" pitchFamily="34" charset="0"/>
                <a:ea typeface="Tahoma" pitchFamily="34" charset="0"/>
                <a:cs typeface="Tahoma" pitchFamily="34" charset="0"/>
              </a:rPr>
              <a:t>large orgs, industry groups, &amp; foreign </a:t>
            </a:r>
            <a:r>
              <a:rPr lang="en-US" sz="3200" b="1" dirty="0" smtClean="0">
                <a:latin typeface="Tahoma" pitchFamily="34" charset="0"/>
                <a:ea typeface="Tahoma" pitchFamily="34" charset="0"/>
                <a:cs typeface="Tahoma" pitchFamily="34" charset="0"/>
              </a:rPr>
              <a:t>officials regularly </a:t>
            </a:r>
            <a:r>
              <a:rPr lang="en-US" sz="3200" b="1" dirty="0" smtClean="0">
                <a:solidFill>
                  <a:srgbClr val="FF0000"/>
                </a:solidFill>
                <a:latin typeface="Tahoma" pitchFamily="34" charset="0"/>
                <a:ea typeface="Tahoma" pitchFamily="34" charset="0"/>
                <a:cs typeface="Tahoma" pitchFamily="34" charset="0"/>
              </a:rPr>
              <a:t>legally </a:t>
            </a:r>
            <a:r>
              <a:rPr lang="en-US" sz="3200" b="1" dirty="0" smtClean="0">
                <a:latin typeface="Tahoma" pitchFamily="34" charset="0"/>
                <a:ea typeface="Tahoma" pitchFamily="34" charset="0"/>
                <a:cs typeface="Tahoma" pitchFamily="34" charset="0"/>
              </a:rPr>
              <a:t>donate mega-bucks to  U.S. politicians in return for political and personal </a:t>
            </a:r>
            <a:r>
              <a:rPr lang="en-US" sz="3200" b="1" dirty="0" smtClean="0">
                <a:solidFill>
                  <a:srgbClr val="FF0000"/>
                </a:solidFill>
                <a:latin typeface="Tahoma" pitchFamily="34" charset="0"/>
                <a:ea typeface="Tahoma" pitchFamily="34" charset="0"/>
                <a:cs typeface="Tahoma" pitchFamily="34" charset="0"/>
              </a:rPr>
              <a:t>favors</a:t>
            </a:r>
            <a:r>
              <a:rPr lang="en-US" sz="3200" b="1" dirty="0" smtClean="0">
                <a:latin typeface="Tahoma" pitchFamily="34" charset="0"/>
                <a:ea typeface="Tahoma" pitchFamily="34" charset="0"/>
                <a:cs typeface="Tahoma" pitchFamily="34" charset="0"/>
              </a:rPr>
              <a:t>.  This determines which 2 political candidates voters can vote for. </a:t>
            </a:r>
          </a:p>
          <a:p>
            <a:pPr>
              <a:buFont typeface="Wingdings" panose="05000000000000000000" pitchFamily="2" charset="2"/>
              <a:buChar char="q"/>
            </a:pPr>
            <a:r>
              <a:rPr lang="en-US" sz="3200" b="1" dirty="0">
                <a:latin typeface="Tahoma" pitchFamily="34" charset="0"/>
                <a:ea typeface="Tahoma" pitchFamily="34" charset="0"/>
                <a:cs typeface="Tahoma" pitchFamily="34" charset="0"/>
              </a:rPr>
              <a:t>M</a:t>
            </a:r>
            <a:r>
              <a:rPr lang="en-US" sz="3200" b="1" dirty="0" smtClean="0">
                <a:latin typeface="Tahoma" pitchFamily="34" charset="0"/>
                <a:ea typeface="Tahoma" pitchFamily="34" charset="0"/>
                <a:cs typeface="Tahoma" pitchFamily="34" charset="0"/>
              </a:rPr>
              <a:t>ost </a:t>
            </a:r>
            <a:r>
              <a:rPr lang="en-US" sz="3200" b="1" dirty="0">
                <a:latin typeface="Tahoma" pitchFamily="34" charset="0"/>
                <a:ea typeface="Tahoma" pitchFamily="34" charset="0"/>
                <a:cs typeface="Tahoma" pitchFamily="34" charset="0"/>
              </a:rPr>
              <a:t>o</a:t>
            </a:r>
            <a:r>
              <a:rPr lang="en-US" sz="3200" b="1" dirty="0" smtClean="0">
                <a:latin typeface="Tahoma" pitchFamily="34" charset="0"/>
                <a:ea typeface="Tahoma" pitchFamily="34" charset="0"/>
                <a:cs typeface="Tahoma" pitchFamily="34" charset="0"/>
              </a:rPr>
              <a:t>il company </a:t>
            </a:r>
            <a:r>
              <a:rPr lang="en-US" sz="3200" b="1" dirty="0" smtClean="0">
                <a:solidFill>
                  <a:srgbClr val="FF0000"/>
                </a:solidFill>
                <a:latin typeface="Tahoma" pitchFamily="34" charset="0"/>
                <a:ea typeface="Tahoma" pitchFamily="34" charset="0"/>
                <a:cs typeface="Tahoma" pitchFamily="34" charset="0"/>
              </a:rPr>
              <a:t>“</a:t>
            </a:r>
            <a:r>
              <a:rPr lang="en-US" sz="3200" b="1" dirty="0" err="1" smtClean="0">
                <a:solidFill>
                  <a:srgbClr val="FF0000"/>
                </a:solidFill>
                <a:latin typeface="Tahoma" pitchFamily="34" charset="0"/>
                <a:ea typeface="Tahoma" pitchFamily="34" charset="0"/>
                <a:cs typeface="Tahoma" pitchFamily="34" charset="0"/>
              </a:rPr>
              <a:t>fracing</a:t>
            </a:r>
            <a:r>
              <a:rPr lang="en-US" sz="3200" b="1" dirty="0" smtClean="0">
                <a:solidFill>
                  <a:srgbClr val="FF0000"/>
                </a:solidFill>
                <a:latin typeface="Tahoma" pitchFamily="34" charset="0"/>
                <a:ea typeface="Tahoma" pitchFamily="34" charset="0"/>
                <a:cs typeface="Tahoma" pitchFamily="34" charset="0"/>
              </a:rPr>
              <a:t>” </a:t>
            </a:r>
            <a:r>
              <a:rPr lang="en-US" sz="3200" b="1" dirty="0" smtClean="0">
                <a:latin typeface="Tahoma" pitchFamily="34" charset="0"/>
                <a:ea typeface="Tahoma" pitchFamily="34" charset="0"/>
                <a:cs typeface="Tahoma" pitchFamily="34" charset="0"/>
              </a:rPr>
              <a:t>(pumping waste water deep underground in the hopes of freeing up residual oil reserves) has caused numerous damaging earthquake “tremblers” in many areas across the U.S. Oklahoma’s largest ever earthquake (2016) is attributed to </a:t>
            </a:r>
            <a:r>
              <a:rPr lang="en-US" sz="3200" b="1" dirty="0" err="1" smtClean="0">
                <a:latin typeface="Tahoma" pitchFamily="34" charset="0"/>
                <a:ea typeface="Tahoma" pitchFamily="34" charset="0"/>
                <a:cs typeface="Tahoma" pitchFamily="34" charset="0"/>
              </a:rPr>
              <a:t>fracing</a:t>
            </a:r>
            <a:r>
              <a:rPr lang="en-US" sz="3200" b="1" dirty="0" smtClean="0">
                <a:latin typeface="Tahoma" pitchFamily="34" charset="0"/>
                <a:ea typeface="Tahoma" pitchFamily="34" charset="0"/>
                <a:cs typeface="Tahoma" pitchFamily="34" charset="0"/>
              </a:rPr>
              <a:t> activities.  </a:t>
            </a:r>
          </a:p>
          <a:p>
            <a:pPr>
              <a:buFont typeface="Wingdings" panose="05000000000000000000" pitchFamily="2" charset="2"/>
              <a:buChar char="q"/>
            </a:pPr>
            <a:r>
              <a:rPr lang="en-US" sz="3200" b="1" dirty="0" smtClean="0">
                <a:latin typeface="Tahoma" pitchFamily="34" charset="0"/>
                <a:ea typeface="Tahoma" pitchFamily="34" charset="0"/>
                <a:cs typeface="Tahoma" pitchFamily="34" charset="0"/>
              </a:rPr>
              <a:t>Several major U.S. industries (construction, agriculture, hotels &amp; restaurants, day-care, domestic help) are highly dependent on </a:t>
            </a:r>
            <a:r>
              <a:rPr lang="en-US" sz="3200" b="1" dirty="0">
                <a:solidFill>
                  <a:srgbClr val="FF0000"/>
                </a:solidFill>
                <a:latin typeface="Tahoma" pitchFamily="34" charset="0"/>
                <a:ea typeface="Tahoma" pitchFamily="34" charset="0"/>
                <a:cs typeface="Tahoma" pitchFamily="34" charset="0"/>
              </a:rPr>
              <a:t>i</a:t>
            </a:r>
            <a:r>
              <a:rPr lang="en-US" sz="3200" b="1" dirty="0" smtClean="0">
                <a:solidFill>
                  <a:srgbClr val="FF0000"/>
                </a:solidFill>
                <a:latin typeface="Tahoma" pitchFamily="34" charset="0"/>
                <a:ea typeface="Tahoma" pitchFamily="34" charset="0"/>
                <a:cs typeface="Tahoma" pitchFamily="34" charset="0"/>
              </a:rPr>
              <a:t>llegal </a:t>
            </a:r>
            <a:r>
              <a:rPr lang="en-US" sz="3200" b="1" dirty="0">
                <a:solidFill>
                  <a:srgbClr val="FF0000"/>
                </a:solidFill>
                <a:latin typeface="Tahoma" pitchFamily="34" charset="0"/>
                <a:ea typeface="Tahoma" pitchFamily="34" charset="0"/>
                <a:cs typeface="Tahoma" pitchFamily="34" charset="0"/>
              </a:rPr>
              <a:t>aliens </a:t>
            </a:r>
            <a:r>
              <a:rPr lang="en-US" sz="3200" b="1" dirty="0" smtClean="0">
                <a:latin typeface="Tahoma" pitchFamily="34" charset="0"/>
                <a:ea typeface="Tahoma" pitchFamily="34" charset="0"/>
                <a:cs typeface="Tahoma" pitchFamily="34" charset="0"/>
              </a:rPr>
              <a:t>paid non-subsistence wages.  </a:t>
            </a:r>
            <a:endParaRPr lang="en-US" sz="3200" b="1" dirty="0">
              <a:latin typeface="Tahoma" pitchFamily="34" charset="0"/>
              <a:ea typeface="Tahoma" pitchFamily="34" charset="0"/>
              <a:cs typeface="Tahoma" pitchFamily="34" charset="0"/>
            </a:endParaRPr>
          </a:p>
          <a:p>
            <a:pPr marL="0" indent="0">
              <a:buNone/>
            </a:pPr>
            <a:endParaRPr lang="en-US" sz="3900" b="1" dirty="0" smtClean="0">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83600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p:cNvSpPr>
            <a:spLocks noGrp="1"/>
          </p:cNvSpPr>
          <p:nvPr>
            <p:ph type="subTitle" idx="1"/>
          </p:nvPr>
        </p:nvSpPr>
        <p:spPr>
          <a:xfrm>
            <a:off x="0" y="157654"/>
            <a:ext cx="12192000" cy="6700345"/>
          </a:xfrm>
        </p:spPr>
        <p:txBody>
          <a:bodyPr>
            <a:normAutofit fontScale="55000" lnSpcReduction="20000"/>
          </a:bodyPr>
          <a:lstStyle/>
          <a:p>
            <a:pPr eaLnBrk="1" hangingPunct="1"/>
            <a:r>
              <a:rPr lang="en-US" altLang="en-US" sz="10900" b="1" dirty="0" smtClean="0">
                <a:solidFill>
                  <a:srgbClr val="FF0000"/>
                </a:solidFill>
                <a:latin typeface="Tahoma" pitchFamily="34" charset="0"/>
                <a:cs typeface="Tahoma" pitchFamily="34" charset="0"/>
              </a:rPr>
              <a:t>Are you mentoring-magnetic?</a:t>
            </a:r>
          </a:p>
          <a:p>
            <a:pPr marL="1143000" indent="-1143000" algn="l">
              <a:buFont typeface="Wingdings" panose="05000000000000000000" pitchFamily="2" charset="2"/>
              <a:buChar char="q"/>
            </a:pPr>
            <a:r>
              <a:rPr lang="en-US" altLang="en-US" sz="10400" b="1" dirty="0">
                <a:solidFill>
                  <a:srgbClr val="33CC33"/>
                </a:solidFill>
                <a:latin typeface="Tahoma" pitchFamily="34" charset="0"/>
                <a:cs typeface="Tahoma" pitchFamily="34" charset="0"/>
              </a:rPr>
              <a:t>Learning-hungry</a:t>
            </a:r>
            <a:r>
              <a:rPr lang="en-US" altLang="en-US" sz="10400" b="1" dirty="0" smtClean="0">
                <a:solidFill>
                  <a:srgbClr val="33CC33"/>
                </a:solidFill>
                <a:latin typeface="Tahoma" pitchFamily="34" charset="0"/>
                <a:cs typeface="Tahoma" pitchFamily="34" charset="0"/>
              </a:rPr>
              <a:t>?</a:t>
            </a:r>
          </a:p>
          <a:p>
            <a:pPr marL="1143000" indent="-1143000" algn="l" eaLnBrk="1" hangingPunct="1">
              <a:buFont typeface="Wingdings" panose="05000000000000000000" pitchFamily="2" charset="2"/>
              <a:buChar char="q"/>
            </a:pPr>
            <a:r>
              <a:rPr lang="en-US" altLang="en-US" sz="10400" b="1" dirty="0" smtClean="0">
                <a:solidFill>
                  <a:srgbClr val="0000FF"/>
                </a:solidFill>
                <a:latin typeface="Tahoma" pitchFamily="34" charset="0"/>
                <a:cs typeface="Tahoma" pitchFamily="34" charset="0"/>
              </a:rPr>
              <a:t>Hungry for pro development?</a:t>
            </a:r>
          </a:p>
          <a:p>
            <a:pPr marL="1143000" indent="-1143000" algn="l" eaLnBrk="1" hangingPunct="1">
              <a:buFont typeface="Wingdings" panose="05000000000000000000" pitchFamily="2" charset="2"/>
              <a:buChar char="q"/>
            </a:pPr>
            <a:r>
              <a:rPr lang="en-US" altLang="en-US" sz="10400" b="1" dirty="0" smtClean="0">
                <a:solidFill>
                  <a:srgbClr val="7030A0"/>
                </a:solidFill>
                <a:latin typeface="Tahoma" pitchFamily="34" charset="0"/>
                <a:cs typeface="Tahoma" pitchFamily="34" charset="0"/>
              </a:rPr>
              <a:t>Experiential-learner? </a:t>
            </a:r>
          </a:p>
          <a:p>
            <a:pPr marL="1143000" indent="-1143000" algn="l" eaLnBrk="1" hangingPunct="1">
              <a:buFont typeface="Wingdings" panose="05000000000000000000" pitchFamily="2" charset="2"/>
              <a:buChar char="q"/>
            </a:pPr>
            <a:r>
              <a:rPr lang="en-US" altLang="en-US" sz="10400" b="1" dirty="0" smtClean="0">
                <a:solidFill>
                  <a:srgbClr val="FF0000"/>
                </a:solidFill>
                <a:latin typeface="Tahoma" pitchFamily="34" charset="0"/>
                <a:cs typeface="Tahoma" pitchFamily="34" charset="0"/>
              </a:rPr>
              <a:t>Professionally non-</a:t>
            </a:r>
            <a:r>
              <a:rPr lang="en-US" altLang="en-US" sz="10400" b="1" dirty="0" err="1" smtClean="0">
                <a:solidFill>
                  <a:srgbClr val="FF0000"/>
                </a:solidFill>
                <a:latin typeface="Tahoma" pitchFamily="34" charset="0"/>
                <a:cs typeface="Tahoma" pitchFamily="34" charset="0"/>
              </a:rPr>
              <a:t>konforming</a:t>
            </a:r>
            <a:r>
              <a:rPr lang="en-US" altLang="en-US" sz="10400" b="1" dirty="0" smtClean="0">
                <a:solidFill>
                  <a:srgbClr val="FF0000"/>
                </a:solidFill>
                <a:latin typeface="Tahoma" pitchFamily="34" charset="0"/>
                <a:cs typeface="Tahoma" pitchFamily="34" charset="0"/>
              </a:rPr>
              <a:t>?</a:t>
            </a:r>
          </a:p>
          <a:p>
            <a:pPr marL="1143000" indent="-1143000" algn="l" eaLnBrk="1" hangingPunct="1">
              <a:buFont typeface="Wingdings" panose="05000000000000000000" pitchFamily="2" charset="2"/>
              <a:buChar char="q"/>
            </a:pPr>
            <a:r>
              <a:rPr lang="en-US" altLang="en-US" sz="10400" b="1" dirty="0" smtClean="0">
                <a:solidFill>
                  <a:srgbClr val="663300"/>
                </a:solidFill>
                <a:latin typeface="Tahoma" pitchFamily="34" charset="0"/>
                <a:cs typeface="Tahoma" pitchFamily="34" charset="0"/>
              </a:rPr>
              <a:t>Service-</a:t>
            </a:r>
          </a:p>
          <a:p>
            <a:pPr algn="l" eaLnBrk="1" hangingPunct="1"/>
            <a:r>
              <a:rPr lang="en-US" altLang="en-US" sz="10400" b="1" dirty="0">
                <a:solidFill>
                  <a:srgbClr val="663300"/>
                </a:solidFill>
                <a:latin typeface="Tahoma" pitchFamily="34" charset="0"/>
                <a:cs typeface="Tahoma" pitchFamily="34" charset="0"/>
              </a:rPr>
              <a:t> </a:t>
            </a:r>
            <a:r>
              <a:rPr lang="en-US" altLang="en-US" sz="10400" b="1" dirty="0" smtClean="0">
                <a:solidFill>
                  <a:srgbClr val="663300"/>
                </a:solidFill>
                <a:latin typeface="Tahoma" pitchFamily="34" charset="0"/>
                <a:cs typeface="Tahoma" pitchFamily="34" charset="0"/>
              </a:rPr>
              <a:t>    minded?</a:t>
            </a:r>
          </a:p>
          <a:p>
            <a:pPr algn="l" eaLnBrk="1" hangingPunct="1"/>
            <a:endParaRPr lang="en-US" altLang="en-US" sz="4400" b="1" dirty="0" smtClean="0">
              <a:solidFill>
                <a:schemeClr val="tx1"/>
              </a:solidFill>
              <a:latin typeface="Tahoma" pitchFamily="34" charset="0"/>
              <a:cs typeface="Tahoma" pitchFamily="34" charset="0"/>
            </a:endParaRPr>
          </a:p>
          <a:p>
            <a:pPr algn="l" eaLnBrk="1" hangingPunct="1"/>
            <a:r>
              <a:rPr lang="en-US" altLang="en-US" sz="4400" b="1" dirty="0" smtClean="0">
                <a:solidFill>
                  <a:schemeClr val="tx1"/>
                </a:solidFill>
                <a:latin typeface="Tahoma" pitchFamily="34" charset="0"/>
                <a:cs typeface="Tahoma" pitchFamily="34" charset="0"/>
              </a:rPr>
              <a:t>					</a:t>
            </a:r>
            <a:endParaRPr lang="en-US" altLang="en-US" sz="4800" b="1" dirty="0" smtClean="0">
              <a:solidFill>
                <a:schemeClr val="tx1"/>
              </a:solidFill>
              <a:latin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593" y="3856109"/>
            <a:ext cx="4529725" cy="2544692"/>
          </a:xfrm>
          <a:prstGeom prst="rect">
            <a:avLst/>
          </a:prstGeom>
        </p:spPr>
      </p:pic>
    </p:spTree>
    <p:extLst>
      <p:ext uri="{BB962C8B-B14F-4D97-AF65-F5344CB8AC3E}">
        <p14:creationId xmlns:p14="http://schemas.microsoft.com/office/powerpoint/2010/main" val="156138919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25 </a:t>
            </a:r>
            <a:r>
              <a:rPr lang="en-US" sz="9600" b="1" dirty="0">
                <a:latin typeface="Tahoma" panose="020B0604030504040204" pitchFamily="34" charset="0"/>
                <a:ea typeface="Tahoma" panose="020B0604030504040204" pitchFamily="34" charset="0"/>
                <a:cs typeface="Tahoma" panose="020B0604030504040204" pitchFamily="34" charset="0"/>
              </a:rPr>
              <a:t>MISALIGNMENT</a:t>
            </a:r>
            <a:r>
              <a:rPr lang="en-US" sz="115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PRO</a:t>
            </a:r>
          </a:p>
        </p:txBody>
      </p:sp>
    </p:spTree>
    <p:extLst>
      <p:ext uri="{BB962C8B-B14F-4D97-AF65-F5344CB8AC3E}">
        <p14:creationId xmlns:p14="http://schemas.microsoft.com/office/powerpoint/2010/main" val="429004007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66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242" y="1083536"/>
            <a:ext cx="6711703" cy="5003755"/>
          </a:xfrm>
          <a:prstGeom prst="rect">
            <a:avLst/>
          </a:prstGeom>
        </p:spPr>
      </p:pic>
    </p:spTree>
    <p:extLst>
      <p:ext uri="{BB962C8B-B14F-4D97-AF65-F5344CB8AC3E}">
        <p14:creationId xmlns:p14="http://schemas.microsoft.com/office/powerpoint/2010/main" val="318174134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a:latin typeface="Tahoma" pitchFamily="34" charset="0"/>
                <a:ea typeface="Tahoma" pitchFamily="34" charset="0"/>
                <a:cs typeface="Tahoma" pitchFamily="34" charset="0"/>
              </a:rPr>
              <a:t>What’s your</a:t>
            </a:r>
          </a:p>
          <a:p>
            <a:pPr marL="0" indent="0" algn="ctr">
              <a:buNone/>
            </a:pPr>
            <a:r>
              <a:rPr lang="en-US" sz="6600" b="1" dirty="0">
                <a:solidFill>
                  <a:srgbClr val="FF0000"/>
                </a:solidFill>
                <a:latin typeface="Tahoma" pitchFamily="34" charset="0"/>
                <a:ea typeface="Tahoma" pitchFamily="34" charset="0"/>
                <a:cs typeface="Tahoma" pitchFamily="34" charset="0"/>
              </a:rPr>
              <a:t>DON’T </a:t>
            </a:r>
            <a:r>
              <a:rPr lang="en-US" sz="6600" b="1" dirty="0" err="1">
                <a:solidFill>
                  <a:srgbClr val="FF0000"/>
                </a:solidFill>
                <a:latin typeface="Tahoma" pitchFamily="34" charset="0"/>
                <a:ea typeface="Tahoma" pitchFamily="34" charset="0"/>
                <a:cs typeface="Tahoma" pitchFamily="34" charset="0"/>
              </a:rPr>
              <a:t>WANNA</a:t>
            </a:r>
            <a:endParaRPr lang="en-US" sz="6600" b="1" dirty="0">
              <a:solidFill>
                <a:srgbClr val="FF0000"/>
              </a:solidFill>
              <a:latin typeface="Tahoma" pitchFamily="34" charset="0"/>
              <a:ea typeface="Tahoma" pitchFamily="34" charset="0"/>
              <a:cs typeface="Tahoma" pitchFamily="34" charset="0"/>
            </a:endParaRPr>
          </a:p>
          <a:p>
            <a:pPr marL="0" indent="0" algn="ctr">
              <a:buNone/>
            </a:pPr>
            <a:r>
              <a:rPr lang="en-US" sz="4000" b="1" dirty="0">
                <a:latin typeface="Tahoma" pitchFamily="34" charset="0"/>
                <a:ea typeface="Tahoma" pitchFamily="34" charset="0"/>
                <a:cs typeface="Tahoma" pitchFamily="34" charset="0"/>
              </a:rPr>
              <a:t>stress quotient?</a:t>
            </a:r>
          </a:p>
          <a:p>
            <a:pPr marL="0" indent="0" algn="ctr">
              <a:buNone/>
            </a:pPr>
            <a:r>
              <a:rPr lang="en-US" sz="4800" b="1" dirty="0">
                <a:solidFill>
                  <a:srgbClr val="0000FF"/>
                </a:solidFill>
                <a:latin typeface="Tahoma" pitchFamily="34" charset="0"/>
                <a:ea typeface="Tahoma" pitchFamily="34" charset="0"/>
                <a:cs typeface="Tahoma" pitchFamily="34" charset="0"/>
              </a:rPr>
              <a:t>Don’t-</a:t>
            </a:r>
            <a:r>
              <a:rPr lang="en-US" sz="4800" b="1" dirty="0" err="1">
                <a:solidFill>
                  <a:srgbClr val="0000FF"/>
                </a:solidFill>
                <a:latin typeface="Tahoma" pitchFamily="34" charset="0"/>
                <a:ea typeface="Tahoma" pitchFamily="34" charset="0"/>
                <a:cs typeface="Tahoma" pitchFamily="34" charset="0"/>
              </a:rPr>
              <a:t>wanna</a:t>
            </a:r>
            <a:r>
              <a:rPr lang="en-US" sz="4800" b="1" dirty="0">
                <a:solidFill>
                  <a:srgbClr val="0000FF"/>
                </a:solidFill>
                <a:latin typeface="Tahoma" pitchFamily="34" charset="0"/>
                <a:ea typeface="Tahoma" pitchFamily="34" charset="0"/>
                <a:cs typeface="Tahoma" pitchFamily="34" charset="0"/>
              </a:rPr>
              <a:t>-do </a:t>
            </a:r>
            <a:endParaRPr lang="en-US" sz="4800" b="1" dirty="0" smtClean="0">
              <a:solidFill>
                <a:srgbClr val="0000FF"/>
              </a:solidFill>
              <a:latin typeface="Tahoma" pitchFamily="34" charset="0"/>
              <a:ea typeface="Tahoma" pitchFamily="34" charset="0"/>
              <a:cs typeface="Tahoma" pitchFamily="34" charset="0"/>
            </a:endParaRPr>
          </a:p>
          <a:p>
            <a:pPr marL="0" indent="0" algn="ctr">
              <a:buNone/>
            </a:pPr>
            <a:r>
              <a:rPr lang="en-US" sz="4800" b="1" dirty="0" smtClean="0">
                <a:solidFill>
                  <a:srgbClr val="0000FF"/>
                </a:solidFill>
                <a:latin typeface="Tahoma" pitchFamily="34" charset="0"/>
                <a:ea typeface="Tahoma" pitchFamily="34" charset="0"/>
                <a:cs typeface="Tahoma" pitchFamily="34" charset="0"/>
              </a:rPr>
              <a:t>Don’t-</a:t>
            </a:r>
            <a:r>
              <a:rPr lang="en-US" sz="4800" b="1" dirty="0" err="1" smtClean="0">
                <a:solidFill>
                  <a:srgbClr val="0000FF"/>
                </a:solidFill>
                <a:latin typeface="Tahoma" pitchFamily="34" charset="0"/>
                <a:ea typeface="Tahoma" pitchFamily="34" charset="0"/>
                <a:cs typeface="Tahoma" pitchFamily="34" charset="0"/>
              </a:rPr>
              <a:t>wanna</a:t>
            </a:r>
            <a:r>
              <a:rPr lang="en-US" sz="4800" b="1" dirty="0" smtClean="0">
                <a:solidFill>
                  <a:srgbClr val="0000FF"/>
                </a:solidFill>
                <a:latin typeface="Tahoma" pitchFamily="34" charset="0"/>
                <a:ea typeface="Tahoma" pitchFamily="34" charset="0"/>
                <a:cs typeface="Tahoma" pitchFamily="34" charset="0"/>
              </a:rPr>
              <a:t>-be</a:t>
            </a:r>
            <a:endParaRPr lang="en-US" sz="4800" b="1" dirty="0">
              <a:solidFill>
                <a:srgbClr val="0000FF"/>
              </a:solidFill>
              <a:latin typeface="Tahoma" pitchFamily="34" charset="0"/>
              <a:ea typeface="Tahoma" pitchFamily="34" charset="0"/>
              <a:cs typeface="Tahoma" pitchFamily="34" charset="0"/>
            </a:endParaRPr>
          </a:p>
          <a:p>
            <a:pPr marL="0" indent="0">
              <a:buNone/>
            </a:pPr>
            <a:endParaRPr lang="en-US" sz="48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515" y="4030262"/>
            <a:ext cx="4219069" cy="2971429"/>
          </a:xfrm>
          <a:prstGeom prst="rect">
            <a:avLst/>
          </a:prstGeom>
        </p:spPr>
      </p:pic>
    </p:spTree>
    <p:extLst>
      <p:ext uri="{BB962C8B-B14F-4D97-AF65-F5344CB8AC3E}">
        <p14:creationId xmlns:p14="http://schemas.microsoft.com/office/powerpoint/2010/main" val="366685214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000" b="1" dirty="0">
                <a:solidFill>
                  <a:srgbClr val="993300"/>
                </a:solidFill>
                <a:latin typeface="Tahoma" pitchFamily="34" charset="0"/>
                <a:ea typeface="Tahoma" pitchFamily="34" charset="0"/>
                <a:cs typeface="Tahoma" pitchFamily="34" charset="0"/>
              </a:rPr>
              <a:t>The more you are professionally </a:t>
            </a:r>
            <a:r>
              <a:rPr lang="en-US" sz="5000" b="1" dirty="0" smtClean="0">
                <a:solidFill>
                  <a:srgbClr val="993300"/>
                </a:solidFill>
                <a:latin typeface="Tahoma" pitchFamily="34" charset="0"/>
                <a:ea typeface="Tahoma" pitchFamily="34" charset="0"/>
                <a:cs typeface="Tahoma" pitchFamily="34" charset="0"/>
              </a:rPr>
              <a:t>or </a:t>
            </a:r>
            <a:r>
              <a:rPr lang="en-US" sz="5000" b="1" dirty="0">
                <a:solidFill>
                  <a:srgbClr val="993300"/>
                </a:solidFill>
                <a:latin typeface="Tahoma" pitchFamily="34" charset="0"/>
                <a:ea typeface="Tahoma" pitchFamily="34" charset="0"/>
                <a:cs typeface="Tahoma" pitchFamily="34" charset="0"/>
              </a:rPr>
              <a:t>personally </a:t>
            </a:r>
            <a:r>
              <a:rPr lang="en-US" sz="5000" b="1" dirty="0">
                <a:solidFill>
                  <a:srgbClr val="008000"/>
                </a:solidFill>
                <a:latin typeface="Tahoma" pitchFamily="34" charset="0"/>
                <a:ea typeface="Tahoma" pitchFamily="34" charset="0"/>
                <a:cs typeface="Tahoma" pitchFamily="34" charset="0"/>
              </a:rPr>
              <a:t>misaligned with the expectations </a:t>
            </a:r>
            <a:r>
              <a:rPr lang="en-US" sz="5000" b="1" dirty="0" smtClean="0">
                <a:solidFill>
                  <a:srgbClr val="993300"/>
                </a:solidFill>
                <a:latin typeface="Tahoma" pitchFamily="34" charset="0"/>
                <a:ea typeface="Tahoma" pitchFamily="34" charset="0"/>
                <a:cs typeface="Tahoma" pitchFamily="34" charset="0"/>
              </a:rPr>
              <a:t>of </a:t>
            </a:r>
            <a:r>
              <a:rPr lang="en-US" sz="5000" b="1" dirty="0">
                <a:solidFill>
                  <a:srgbClr val="993300"/>
                </a:solidFill>
                <a:latin typeface="Tahoma" pitchFamily="34" charset="0"/>
                <a:ea typeface="Tahoma" pitchFamily="34" charset="0"/>
                <a:cs typeface="Tahoma" pitchFamily="34" charset="0"/>
              </a:rPr>
              <a:t>your </a:t>
            </a:r>
            <a:r>
              <a:rPr lang="en-US" sz="5000" b="1" dirty="0" smtClean="0">
                <a:solidFill>
                  <a:srgbClr val="993300"/>
                </a:solidFill>
                <a:latin typeface="Tahoma" pitchFamily="34" charset="0"/>
                <a:ea typeface="Tahoma" pitchFamily="34" charset="0"/>
                <a:cs typeface="Tahoma" pitchFamily="34" charset="0"/>
              </a:rPr>
              <a:t>org (your don’t </a:t>
            </a:r>
            <a:r>
              <a:rPr lang="en-US" sz="5000" b="1" dirty="0" err="1" smtClean="0">
                <a:solidFill>
                  <a:srgbClr val="993300"/>
                </a:solidFill>
                <a:latin typeface="Tahoma" pitchFamily="34" charset="0"/>
                <a:ea typeface="Tahoma" pitchFamily="34" charset="0"/>
                <a:cs typeface="Tahoma" pitchFamily="34" charset="0"/>
              </a:rPr>
              <a:t>wannas</a:t>
            </a:r>
            <a:r>
              <a:rPr lang="en-US" sz="5000" b="1" dirty="0" smtClean="0">
                <a:solidFill>
                  <a:srgbClr val="993300"/>
                </a:solidFill>
                <a:latin typeface="Tahoma" pitchFamily="34" charset="0"/>
                <a:ea typeface="Tahoma" pitchFamily="34" charset="0"/>
                <a:cs typeface="Tahoma" pitchFamily="34" charset="0"/>
              </a:rPr>
              <a:t>), the greater your </a:t>
            </a:r>
          </a:p>
          <a:p>
            <a:pPr marL="0" indent="0">
              <a:buNone/>
            </a:pPr>
            <a:r>
              <a:rPr lang="en-US" sz="5000" b="1" dirty="0" smtClean="0">
                <a:solidFill>
                  <a:srgbClr val="993300"/>
                </a:solidFill>
                <a:latin typeface="Tahoma" pitchFamily="34" charset="0"/>
                <a:ea typeface="Tahoma" pitchFamily="34" charset="0"/>
                <a:cs typeface="Tahoma" pitchFamily="34" charset="0"/>
              </a:rPr>
              <a:t>job </a:t>
            </a:r>
            <a:r>
              <a:rPr lang="en-US" sz="5000" b="1" dirty="0" smtClean="0">
                <a:solidFill>
                  <a:srgbClr val="339933"/>
                </a:solidFill>
                <a:latin typeface="Showcard Gothic" panose="04020904020102020604" pitchFamily="82" charset="0"/>
                <a:ea typeface="Tahoma" pitchFamily="34" charset="0"/>
                <a:cs typeface="Tahoma" pitchFamily="34" charset="0"/>
              </a:rPr>
              <a:t>stress</a:t>
            </a:r>
            <a:r>
              <a:rPr lang="en-US" sz="5000" b="1" dirty="0" smtClean="0">
                <a:solidFill>
                  <a:srgbClr val="993300"/>
                </a:solidFill>
                <a:latin typeface="Showcard Gothic" panose="04020904020102020604" pitchFamily="82" charset="0"/>
                <a:ea typeface="Tahoma" pitchFamily="34" charset="0"/>
                <a:cs typeface="Tahoma" pitchFamily="34" charset="0"/>
              </a:rPr>
              <a:t>. </a:t>
            </a:r>
            <a:endParaRPr lang="en-US" sz="5000" b="1" dirty="0">
              <a:solidFill>
                <a:srgbClr val="9933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3092" y="2939143"/>
            <a:ext cx="5712619" cy="3918857"/>
          </a:xfrm>
          <a:prstGeom prst="rect">
            <a:avLst/>
          </a:prstGeom>
        </p:spPr>
      </p:pic>
    </p:spTree>
    <p:extLst>
      <p:ext uri="{BB962C8B-B14F-4D97-AF65-F5344CB8AC3E}">
        <p14:creationId xmlns:p14="http://schemas.microsoft.com/office/powerpoint/2010/main" val="406820788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4400" b="1" dirty="0" smtClean="0">
                <a:solidFill>
                  <a:srgbClr val="A50021"/>
                </a:solidFill>
                <a:latin typeface="Tahoma" pitchFamily="34" charset="0"/>
                <a:ea typeface="Tahoma" pitchFamily="34" charset="0"/>
                <a:cs typeface="Tahoma" pitchFamily="34" charset="0"/>
              </a:rPr>
              <a:t>You’re in marketing but want to work in HR.</a:t>
            </a:r>
          </a:p>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You face too many judgment calls &amp; not enough right answer assignments.</a:t>
            </a:r>
          </a:p>
          <a:p>
            <a:pPr>
              <a:buFont typeface="Wingdings" panose="05000000000000000000" pitchFamily="2" charset="2"/>
              <a:buChar char="q"/>
            </a:pPr>
            <a:r>
              <a:rPr lang="en-US" sz="4400" b="1" dirty="0" smtClean="0">
                <a:solidFill>
                  <a:srgbClr val="660066"/>
                </a:solidFill>
                <a:latin typeface="Tahoma" pitchFamily="34" charset="0"/>
                <a:ea typeface="Tahoma" pitchFamily="34" charset="0"/>
                <a:cs typeface="Tahoma" pitchFamily="34" charset="0"/>
              </a:rPr>
              <a:t>You’re working on commission &amp; they keep raising your sales quotas.</a:t>
            </a:r>
          </a:p>
          <a:p>
            <a:pPr>
              <a:buFont typeface="Wingdings" panose="05000000000000000000" pitchFamily="2" charset="2"/>
              <a:buChar char="q"/>
            </a:pPr>
            <a:r>
              <a:rPr lang="en-US" sz="4400" b="1" dirty="0" smtClean="0">
                <a:solidFill>
                  <a:srgbClr val="FF0000"/>
                </a:solidFill>
                <a:latin typeface="Tahoma" pitchFamily="34" charset="0"/>
                <a:ea typeface="Tahoma" pitchFamily="34" charset="0"/>
                <a:cs typeface="Tahoma" pitchFamily="34" charset="0"/>
              </a:rPr>
              <a:t>You have to please your boss, but you want to be in charge. </a:t>
            </a:r>
          </a:p>
          <a:p>
            <a:pPr>
              <a:buFont typeface="Wingdings" panose="05000000000000000000" pitchFamily="2" charset="2"/>
              <a:buChar char="q"/>
            </a:pPr>
            <a:r>
              <a:rPr lang="en-US" sz="4400" b="1" dirty="0" smtClean="0">
                <a:solidFill>
                  <a:srgbClr val="336600"/>
                </a:solidFill>
                <a:latin typeface="Tahoma" pitchFamily="34" charset="0"/>
                <a:ea typeface="Tahoma" pitchFamily="34" charset="0"/>
                <a:cs typeface="Tahoma" pitchFamily="34" charset="0"/>
              </a:rPr>
              <a:t>You’ve been there, done that too many times &amp; are professionally bored.</a:t>
            </a:r>
            <a:endParaRPr lang="en-US" sz="4400" b="1" dirty="0">
              <a:solidFill>
                <a:srgbClr val="3366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027473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GET A TUNE-UP</a:t>
            </a:r>
            <a:endParaRPr lang="en-US" sz="36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200" b="1" dirty="0" smtClean="0">
                <a:solidFill>
                  <a:srgbClr val="0000FF"/>
                </a:solidFill>
                <a:latin typeface="Tahoma" pitchFamily="34" charset="0"/>
                <a:ea typeface="Tahoma" pitchFamily="34" charset="0"/>
                <a:cs typeface="Tahoma" pitchFamily="34" charset="0"/>
              </a:rPr>
              <a:t>Career path redirection</a:t>
            </a:r>
          </a:p>
          <a:p>
            <a:pPr>
              <a:buFont typeface="Wingdings" panose="05000000000000000000" pitchFamily="2" charset="2"/>
              <a:buChar char="q"/>
            </a:pPr>
            <a:r>
              <a:rPr lang="en-US" sz="5200" b="1" dirty="0" smtClean="0">
                <a:solidFill>
                  <a:srgbClr val="008000"/>
                </a:solidFill>
                <a:latin typeface="Tahoma" pitchFamily="34" charset="0"/>
                <a:ea typeface="Tahoma" pitchFamily="34" charset="0"/>
                <a:cs typeface="Tahoma" pitchFamily="34" charset="0"/>
              </a:rPr>
              <a:t>Org-within-your-org role make-over</a:t>
            </a:r>
          </a:p>
          <a:p>
            <a:pPr>
              <a:buFont typeface="Wingdings" panose="05000000000000000000" pitchFamily="2" charset="2"/>
              <a:buChar char="q"/>
            </a:pPr>
            <a:r>
              <a:rPr lang="en-US" sz="5200" b="1" dirty="0">
                <a:solidFill>
                  <a:srgbClr val="7030A0"/>
                </a:solidFill>
                <a:latin typeface="Tahoma" pitchFamily="34" charset="0"/>
                <a:ea typeface="Tahoma" pitchFamily="34" charset="0"/>
                <a:cs typeface="Tahoma" pitchFamily="34" charset="0"/>
              </a:rPr>
              <a:t>Pro ambidexterity</a:t>
            </a:r>
          </a:p>
          <a:p>
            <a:pPr>
              <a:buFont typeface="Wingdings" panose="05000000000000000000" pitchFamily="2" charset="2"/>
              <a:buChar char="q"/>
            </a:pPr>
            <a:r>
              <a:rPr lang="en-US" sz="5200" b="1" dirty="0" smtClean="0">
                <a:solidFill>
                  <a:srgbClr val="FF0066"/>
                </a:solidFill>
                <a:latin typeface="Tahoma" pitchFamily="34" charset="0"/>
                <a:ea typeface="Tahoma" pitchFamily="34" charset="0"/>
                <a:cs typeface="Tahoma" pitchFamily="34" charset="0"/>
              </a:rPr>
              <a:t>New job training</a:t>
            </a:r>
          </a:p>
          <a:p>
            <a:pPr>
              <a:buFont typeface="Wingdings" panose="05000000000000000000" pitchFamily="2" charset="2"/>
              <a:buChar char="q"/>
            </a:pPr>
            <a:r>
              <a:rPr lang="en-US" sz="5200" b="1" dirty="0" smtClean="0">
                <a:solidFill>
                  <a:srgbClr val="A50021"/>
                </a:solidFill>
                <a:latin typeface="Tahoma" pitchFamily="34" charset="0"/>
                <a:ea typeface="Tahoma" pitchFamily="34" charset="0"/>
                <a:cs typeface="Tahoma" pitchFamily="34" charset="0"/>
              </a:rPr>
              <a:t>Tinkering with your </a:t>
            </a:r>
            <a:r>
              <a:rPr lang="en-US" sz="5200" b="1" dirty="0" err="1" smtClean="0">
                <a:solidFill>
                  <a:srgbClr val="A50021"/>
                </a:solidFill>
                <a:latin typeface="Tahoma" pitchFamily="34" charset="0"/>
                <a:ea typeface="Tahoma" pitchFamily="34" charset="0"/>
                <a:cs typeface="Tahoma" pitchFamily="34" charset="0"/>
              </a:rPr>
              <a:t>leadingfollowingmanaging</a:t>
            </a:r>
            <a:r>
              <a:rPr lang="en-US" sz="5200" b="1" dirty="0" smtClean="0">
                <a:solidFill>
                  <a:srgbClr val="A50021"/>
                </a:solidFill>
                <a:latin typeface="Tahoma" pitchFamily="34" charset="0"/>
                <a:ea typeface="Tahoma" pitchFamily="34" charset="0"/>
                <a:cs typeface="Tahoma" pitchFamily="34" charset="0"/>
              </a:rPr>
              <a:t> ratios</a:t>
            </a:r>
            <a:endParaRPr lang="en-US" sz="5200" b="1" dirty="0">
              <a:solidFill>
                <a:srgbClr val="A5002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9858332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26 </a:t>
            </a:r>
            <a:r>
              <a:rPr lang="en-US" sz="13800" b="1" dirty="0">
                <a:latin typeface="Tahoma" panose="020B0604030504040204" pitchFamily="34" charset="0"/>
                <a:ea typeface="Tahoma" panose="020B0604030504040204" pitchFamily="34" charset="0"/>
                <a:cs typeface="Tahoma" panose="020B0604030504040204" pitchFamily="34" charset="0"/>
              </a:rPr>
              <a:t>MOTIVATION</a:t>
            </a:r>
          </a:p>
        </p:txBody>
      </p:sp>
    </p:spTree>
    <p:extLst>
      <p:ext uri="{BB962C8B-B14F-4D97-AF65-F5344CB8AC3E}">
        <p14:creationId xmlns:p14="http://schemas.microsoft.com/office/powerpoint/2010/main" val="10632134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385010"/>
            <a:ext cx="12192000" cy="6472989"/>
          </a:xfrm>
        </p:spPr>
        <p:txBody>
          <a:bodyPr>
            <a:normAutofit/>
          </a:bodyPr>
          <a:lstStyle/>
          <a:p>
            <a:r>
              <a:rPr lang="en-US" sz="6600" b="1" dirty="0" smtClean="0">
                <a:solidFill>
                  <a:schemeClr val="tx1"/>
                </a:solidFill>
                <a:latin typeface="Segoe Print" panose="02000600000000000000" pitchFamily="2" charset="0"/>
                <a:ea typeface="Tahoma" pitchFamily="34" charset="0"/>
                <a:cs typeface="Tahoma" pitchFamily="34" charset="0"/>
              </a:rPr>
              <a:t>What starts your car &amp; drives you</a:t>
            </a:r>
          </a:p>
          <a:p>
            <a:endParaRPr lang="en-U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84758"/>
            <a:ext cx="5080000" cy="21356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467" y="3609820"/>
            <a:ext cx="6976533" cy="3266030"/>
          </a:xfrm>
          <a:prstGeom prst="rect">
            <a:avLst/>
          </a:prstGeom>
        </p:spPr>
      </p:pic>
    </p:spTree>
    <p:extLst>
      <p:ext uri="{BB962C8B-B14F-4D97-AF65-F5344CB8AC3E}">
        <p14:creationId xmlns:p14="http://schemas.microsoft.com/office/powerpoint/2010/main" val="259247764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400" b="1" dirty="0" smtClean="0">
                <a:latin typeface="Tahoma" pitchFamily="34" charset="0"/>
                <a:ea typeface="Tahoma" pitchFamily="34" charset="0"/>
                <a:cs typeface="Tahoma" pitchFamily="34" charset="0"/>
              </a:rPr>
              <a:t>Motives are built around a </a:t>
            </a:r>
            <a:r>
              <a:rPr lang="en-US" sz="4400" b="1" dirty="0" smtClean="0">
                <a:solidFill>
                  <a:srgbClr val="FF0000"/>
                </a:solidFill>
                <a:latin typeface="Tahoma" pitchFamily="34" charset="0"/>
                <a:ea typeface="Tahoma" pitchFamily="34" charset="0"/>
                <a:cs typeface="Tahoma" pitchFamily="34" charset="0"/>
              </a:rPr>
              <a:t>complex psychological</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chain reaction of conscious decisions/actions </a:t>
            </a:r>
            <a:r>
              <a:rPr lang="en-US" sz="4400" b="1" dirty="0" smtClean="0">
                <a:latin typeface="Tahoma" pitchFamily="34" charset="0"/>
                <a:ea typeface="Tahoma" pitchFamily="34" charset="0"/>
                <a:cs typeface="Tahoma" pitchFamily="34" charset="0"/>
              </a:rPr>
              <a:t>seeking to satisfy your needs </a:t>
            </a:r>
            <a:r>
              <a:rPr lang="en-US" sz="4400" b="1" dirty="0">
                <a:latin typeface="Tahoma" pitchFamily="34" charset="0"/>
                <a:ea typeface="Tahoma" pitchFamily="34" charset="0"/>
                <a:cs typeface="Tahoma" pitchFamily="34" charset="0"/>
              </a:rPr>
              <a:t>&amp; </a:t>
            </a:r>
            <a:r>
              <a:rPr lang="en-US" sz="4400" b="1" dirty="0" smtClean="0">
                <a:latin typeface="Tahoma" pitchFamily="34" charset="0"/>
                <a:ea typeface="Tahoma" pitchFamily="34" charset="0"/>
                <a:cs typeface="Tahoma" pitchFamily="34" charset="0"/>
              </a:rPr>
              <a:t>wants. But most orgs </a:t>
            </a:r>
            <a:r>
              <a:rPr lang="en-US" sz="4400" b="1" dirty="0" smtClean="0">
                <a:solidFill>
                  <a:srgbClr val="FF0000"/>
                </a:solidFill>
                <a:latin typeface="Tahoma" pitchFamily="34" charset="0"/>
                <a:ea typeface="Tahoma" pitchFamily="34" charset="0"/>
                <a:cs typeface="Tahoma" pitchFamily="34" charset="0"/>
              </a:rPr>
              <a:t>aren’t</a:t>
            </a:r>
            <a:r>
              <a:rPr lang="en-US" sz="4400" b="1" dirty="0" smtClean="0">
                <a:latin typeface="Tahoma" pitchFamily="34" charset="0"/>
                <a:ea typeface="Tahoma" pitchFamily="34" charset="0"/>
                <a:cs typeface="Tahoma" pitchFamily="34" charset="0"/>
              </a:rPr>
              <a:t> psychologically complex.  </a:t>
            </a:r>
            <a:endParaRPr lang="en-US" sz="3200" b="1" dirty="0" smtClean="0">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617" y="3209109"/>
            <a:ext cx="6540823" cy="3400811"/>
          </a:xfrm>
          <a:prstGeom prst="rect">
            <a:avLst/>
          </a:prstGeom>
        </p:spPr>
      </p:pic>
    </p:spTree>
    <p:extLst>
      <p:ext uri="{BB962C8B-B14F-4D97-AF65-F5344CB8AC3E}">
        <p14:creationId xmlns:p14="http://schemas.microsoft.com/office/powerpoint/2010/main" val="1153647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350"/>
            <a:ext cx="12192000" cy="6724650"/>
          </a:xfrm>
        </p:spPr>
        <p:txBody>
          <a:bodyPr>
            <a:noAutofit/>
          </a:bodyPr>
          <a:lstStyle/>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Volkswagen ($16 billion of world-wide  pollution control cheating) &amp; General Motors (cover-up of deadly car defects) </a:t>
            </a:r>
          </a:p>
          <a:p>
            <a:pPr>
              <a:buFont typeface="Wingdings" panose="05000000000000000000" pitchFamily="2" charset="2"/>
              <a:buChar char="q"/>
            </a:pPr>
            <a:r>
              <a:rPr lang="en-US" sz="4400" b="1" dirty="0" smtClean="0">
                <a:solidFill>
                  <a:srgbClr val="339933"/>
                </a:solidFill>
                <a:latin typeface="Tahoma" pitchFamily="34" charset="0"/>
                <a:ea typeface="Tahoma" pitchFamily="34" charset="0"/>
                <a:cs typeface="Tahoma" pitchFamily="34" charset="0"/>
              </a:rPr>
              <a:t>Continuous pro sports drug scandals</a:t>
            </a:r>
          </a:p>
          <a:p>
            <a:pPr>
              <a:buFont typeface="Wingdings" panose="05000000000000000000" pitchFamily="2" charset="2"/>
              <a:buChar char="q"/>
            </a:pPr>
            <a:r>
              <a:rPr lang="en-US" sz="4400" b="1" dirty="0" smtClean="0">
                <a:solidFill>
                  <a:srgbClr val="7030A0"/>
                </a:solidFill>
                <a:latin typeface="Tahoma" pitchFamily="34" charset="0"/>
                <a:ea typeface="Tahoma" pitchFamily="34" charset="0"/>
                <a:cs typeface="Tahoma" pitchFamily="34" charset="0"/>
              </a:rPr>
              <a:t>Donald Trump “University”</a:t>
            </a:r>
          </a:p>
          <a:p>
            <a:pPr>
              <a:buFont typeface="Wingdings" panose="05000000000000000000" pitchFamily="2" charset="2"/>
              <a:buChar char="q"/>
            </a:pPr>
            <a:r>
              <a:rPr lang="en-US" sz="4400" b="1" dirty="0" smtClean="0">
                <a:solidFill>
                  <a:srgbClr val="993300"/>
                </a:solidFill>
                <a:latin typeface="Tahoma" pitchFamily="34" charset="0"/>
                <a:ea typeface="Tahoma" pitchFamily="34" charset="0"/>
                <a:cs typeface="Tahoma" pitchFamily="34" charset="0"/>
              </a:rPr>
              <a:t>Pharmaceutical companies marketing thousand-dollar per pill drug blackmail</a:t>
            </a:r>
          </a:p>
          <a:p>
            <a:pPr>
              <a:buFont typeface="Wingdings" panose="05000000000000000000" pitchFamily="2" charset="2"/>
              <a:buChar char="q"/>
            </a:pPr>
            <a:r>
              <a:rPr lang="en-US" sz="4400" b="1" dirty="0" smtClean="0">
                <a:solidFill>
                  <a:srgbClr val="FF0000"/>
                </a:solidFill>
                <a:latin typeface="Tahoma" pitchFamily="34" charset="0"/>
                <a:ea typeface="Tahoma" pitchFamily="34" charset="0"/>
                <a:cs typeface="Tahoma" pitchFamily="34" charset="0"/>
              </a:rPr>
              <a:t>NFL player concussion cover-up</a:t>
            </a:r>
          </a:p>
          <a:p>
            <a:pPr>
              <a:buFont typeface="Wingdings" panose="05000000000000000000" pitchFamily="2" charset="2"/>
              <a:buChar char="q"/>
            </a:pPr>
            <a:r>
              <a:rPr lang="en-US" sz="4400" b="1" dirty="0" smtClean="0">
                <a:solidFill>
                  <a:srgbClr val="006666"/>
                </a:solidFill>
                <a:latin typeface="Tahoma" pitchFamily="34" charset="0"/>
                <a:ea typeface="Tahoma" pitchFamily="34" charset="0"/>
                <a:cs typeface="Tahoma" pitchFamily="34" charset="0"/>
              </a:rPr>
              <a:t>College sports NCAA violations</a:t>
            </a: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584700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rmAutofit/>
          </a:bodyPr>
          <a:lstStyle/>
          <a:p>
            <a:pPr marL="0" indent="0">
              <a:buNone/>
            </a:pPr>
            <a:r>
              <a:rPr lang="en-US" sz="4400" b="1" dirty="0" smtClean="0">
                <a:latin typeface="Tahoma" panose="020B0604030504040204" pitchFamily="34" charset="0"/>
                <a:ea typeface="Tahoma" panose="020B0604030504040204" pitchFamily="34" charset="0"/>
                <a:cs typeface="Tahoma" panose="020B0604030504040204" pitchFamily="34" charset="0"/>
              </a:rPr>
              <a:t>I WANT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latin typeface="Tahoma" panose="020B0604030504040204" pitchFamily="34" charset="0"/>
                <a:ea typeface="Tahoma" panose="020B0604030504040204" pitchFamily="34" charset="0"/>
                <a:cs typeface="Tahoma" panose="020B0604030504040204" pitchFamily="34" charset="0"/>
              </a:rPr>
              <a:t>to be in charge (</a:t>
            </a:r>
            <a:r>
              <a:rPr lang="en-US" sz="4400" b="1" u="sng" dirty="0" smtClean="0">
                <a:latin typeface="Tahoma" panose="020B0604030504040204" pitchFamily="34" charset="0"/>
                <a:ea typeface="Tahoma" panose="020B0604030504040204" pitchFamily="34" charset="0"/>
                <a:cs typeface="Tahoma" panose="020B0604030504040204" pitchFamily="34" charset="0"/>
              </a:rPr>
              <a:t>POWER</a:t>
            </a:r>
            <a:r>
              <a:rPr lang="en-US" sz="4400" b="1" dirty="0" smtClean="0">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3333FF"/>
                </a:solidFill>
                <a:latin typeface="Tahoma" panose="020B0604030504040204" pitchFamily="34" charset="0"/>
                <a:ea typeface="Tahoma" panose="020B0604030504040204" pitchFamily="34" charset="0"/>
                <a:cs typeface="Tahoma" panose="020B0604030504040204" pitchFamily="34" charset="0"/>
              </a:rPr>
              <a:t>I need to be around higher status professionals  </a:t>
            </a:r>
            <a:r>
              <a:rPr lang="en-US" sz="4400" b="1" dirty="0" smtClean="0">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I have to join a prestigious country club</a:t>
            </a:r>
            <a:r>
              <a:rPr lang="en-US" sz="4400" b="1" dirty="0" smtClean="0">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I need to become better friends with Joel who is member of the club</a:t>
            </a:r>
            <a:r>
              <a:rPr lang="en-US" sz="4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I’ll have Joel &amp; his family over for a cook out</a:t>
            </a:r>
            <a:r>
              <a:rPr lang="en-US" sz="4400" b="1" dirty="0" smtClean="0">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Maybe Joel will ask me to play golf with his cronies</a:t>
            </a:r>
            <a:r>
              <a:rPr lang="en-US" sz="4400" b="1" dirty="0" smtClean="0">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I </a:t>
            </a:r>
            <a:r>
              <a:rPr lang="en-US" sz="4400" b="1" dirty="0" err="1" smtClean="0">
                <a:solidFill>
                  <a:srgbClr val="0033CC"/>
                </a:solidFill>
                <a:latin typeface="Tahoma" panose="020B0604030504040204" pitchFamily="34" charset="0"/>
                <a:ea typeface="Tahoma" panose="020B0604030504040204" pitchFamily="34" charset="0"/>
                <a:cs typeface="Tahoma" panose="020B0604030504040204" pitchFamily="34" charset="0"/>
              </a:rPr>
              <a:t>gotta</a:t>
            </a:r>
            <a:r>
              <a:rPr lang="en-US" sz="44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get a golf coach &amp; some </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better clubs </a:t>
            </a:r>
            <a:r>
              <a:rPr lang="en-US" sz="4400" b="1" dirty="0" smtClean="0">
                <a:latin typeface="Tahoma" panose="020B0604030504040204" pitchFamily="34" charset="0"/>
                <a:ea typeface="Tahoma" panose="020B0604030504040204" pitchFamily="34" charset="0"/>
                <a:cs typeface="Tahoma" panose="020B0604030504040204" pitchFamily="34" charset="0"/>
              </a:rPr>
              <a:t>→ </a:t>
            </a:r>
            <a:r>
              <a:rPr lang="en-US" sz="4400" b="1" dirty="0" err="1" smtClean="0">
                <a:solidFill>
                  <a:srgbClr val="A50021"/>
                </a:solidFill>
                <a:latin typeface="Tahoma" panose="020B0604030504040204" pitchFamily="34" charset="0"/>
                <a:ea typeface="Tahoma" panose="020B0604030504040204" pitchFamily="34" charset="0"/>
                <a:cs typeface="Tahoma" panose="020B0604030504040204" pitchFamily="34" charset="0"/>
              </a:rPr>
              <a:t>Gotta</a:t>
            </a:r>
            <a:r>
              <a:rPr lang="en-US" sz="44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dress my wife &amp; kids in fancier duds for the country club.</a:t>
            </a:r>
          </a:p>
          <a:p>
            <a:pPr marL="0" indent="0">
              <a:buNone/>
            </a:pPr>
            <a:endParaRPr lang="en-US" sz="4000" b="1" dirty="0">
              <a:solidFill>
                <a:srgbClr val="339933"/>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a:p>
            <a:pPr marL="0" indent="0">
              <a:buNone/>
            </a:pPr>
            <a:endParaRPr lang="en-US" sz="4000" b="1" dirty="0">
              <a:solidFill>
                <a:srgbClr val="339933"/>
              </a:solidFill>
              <a:latin typeface="Tahoma" pitchFamily="34" charset="0"/>
              <a:ea typeface="Tahoma" pitchFamily="34" charset="0"/>
              <a:cs typeface="Tahoma" pitchFamily="34" charset="0"/>
            </a:endParaRPr>
          </a:p>
          <a:p>
            <a:pPr marL="0" indent="0">
              <a:buNone/>
            </a:pPr>
            <a:endParaRPr lang="en-US" sz="4000" b="1" dirty="0">
              <a:solidFill>
                <a:srgbClr val="3333FF"/>
              </a:solidFill>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914400" indent="-914400">
              <a:buFont typeface="+mj-lt"/>
              <a:buAutoNum type="arabicPeriod"/>
            </a:pPr>
            <a:endParaRPr lang="en-US" sz="6600" b="1" dirty="0" smtClean="0">
              <a:solidFill>
                <a:srgbClr val="0033CC"/>
              </a:solidFill>
              <a:latin typeface="Tahoma" pitchFamily="34" charset="0"/>
              <a:ea typeface="Tahoma" pitchFamily="34" charset="0"/>
              <a:cs typeface="Tahoma" pitchFamily="34" charset="0"/>
            </a:endParaRPr>
          </a:p>
          <a:p>
            <a:pPr marL="914400" indent="-914400">
              <a:buFont typeface="+mj-lt"/>
              <a:buAutoNum type="arabicPeriod"/>
            </a:pPr>
            <a:endParaRPr lang="en-US" sz="5400" b="1" dirty="0" smtClean="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819155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436895"/>
          </a:xfrm>
        </p:spPr>
        <p:txBody>
          <a:bodyPr>
            <a:normAutofit fontScale="92500" lnSpcReduction="20000"/>
          </a:bodyPr>
          <a:lstStyle/>
          <a:p>
            <a:pPr marL="0" indent="0" algn="ctr">
              <a:buNone/>
            </a:pPr>
            <a:r>
              <a:rPr lang="en-US" sz="5400" b="1" dirty="0" smtClean="0">
                <a:latin typeface="Tahoma" panose="020B0604030504040204" pitchFamily="34" charset="0"/>
                <a:ea typeface="Tahoma" panose="020B0604030504040204" pitchFamily="34" charset="0"/>
                <a:cs typeface="Tahoma" panose="020B0604030504040204" pitchFamily="34" charset="0"/>
              </a:rPr>
              <a:t>ORG</a:t>
            </a:r>
            <a:r>
              <a:rPr lang="en-US" sz="5400" b="1" dirty="0" smtClean="0">
                <a:solidFill>
                  <a:srgbClr val="FF0000"/>
                </a:solidFill>
                <a:latin typeface="Showcard Gothic" panose="04020904020102020604" pitchFamily="82" charset="0"/>
                <a:ea typeface="Tahoma" pitchFamily="34" charset="0"/>
                <a:cs typeface="Tahoma" pitchFamily="34" charset="0"/>
              </a:rPr>
              <a:t> PSYCH-OUT </a:t>
            </a:r>
          </a:p>
          <a:p>
            <a:pPr marL="0" indent="0">
              <a:buNone/>
            </a:pPr>
            <a:r>
              <a:rPr lang="en-US" sz="5400" b="1" dirty="0" smtClean="0">
                <a:latin typeface="Tahoma" panose="020B0604030504040204" pitchFamily="34" charset="0"/>
                <a:ea typeface="Tahoma" panose="020B0604030504040204" pitchFamily="34" charset="0"/>
                <a:cs typeface="Tahoma" panose="020B0604030504040204" pitchFamily="34" charset="0"/>
              </a:rPr>
              <a:t>Most orgs do a better job of satisfying the simple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physical </a:t>
            </a:r>
            <a:r>
              <a:rPr lang="en-US" sz="5400" b="1" dirty="0" smtClean="0">
                <a:latin typeface="Tahoma" panose="020B0604030504040204" pitchFamily="34" charset="0"/>
                <a:ea typeface="Tahoma" panose="020B0604030504040204" pitchFamily="34" charset="0"/>
                <a:cs typeface="Tahoma" panose="020B0604030504040204" pitchFamily="34" charset="0"/>
              </a:rPr>
              <a:t>needs (food, security, materialism) of the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majority </a:t>
            </a:r>
            <a:r>
              <a:rPr lang="en-US" sz="5400" b="1" dirty="0" smtClean="0">
                <a:latin typeface="Tahoma" panose="020B0604030504040204" pitchFamily="34" charset="0"/>
                <a:ea typeface="Tahoma" panose="020B0604030504040204" pitchFamily="34" charset="0"/>
                <a:cs typeface="Tahoma" panose="020B0604030504040204" pitchFamily="34" charset="0"/>
              </a:rPr>
              <a:t>of their employees (825 non-pros) than the far more complex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psychological</a:t>
            </a:r>
            <a:r>
              <a:rPr lang="en-US" sz="5400" b="1" dirty="0" smtClean="0">
                <a:latin typeface="Tahoma" panose="020B0604030504040204" pitchFamily="34" charset="0"/>
                <a:ea typeface="Tahoma" panose="020B0604030504040204" pitchFamily="34" charset="0"/>
                <a:cs typeface="Tahoma" panose="020B0604030504040204" pitchFamily="34" charset="0"/>
              </a:rPr>
              <a:t> needs (self-fulfillment, self esteem, unconditional acceptance, etc.) of pros. Thus, the most common employee </a:t>
            </a:r>
            <a:r>
              <a:rPr lang="en-US" sz="5200" b="1" dirty="0" smtClean="0">
                <a:latin typeface="Tahoma" panose="020B0604030504040204" pitchFamily="34" charset="0"/>
                <a:ea typeface="Tahoma" panose="020B0604030504040204" pitchFamily="34" charset="0"/>
                <a:cs typeface="Tahoma" panose="020B0604030504040204" pitchFamily="34" charset="0"/>
              </a:rPr>
              <a:t>motivation strategy of most orgs is: </a:t>
            </a:r>
            <a:endParaRPr lang="en-US" sz="58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4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92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
        <p:nvSpPr>
          <p:cNvPr id="2" name="Right Arrow 1"/>
          <p:cNvSpPr/>
          <p:nvPr/>
        </p:nvSpPr>
        <p:spPr>
          <a:xfrm>
            <a:off x="7773544" y="6266767"/>
            <a:ext cx="4251158" cy="362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4400100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31" y="168442"/>
            <a:ext cx="12192000" cy="6689558"/>
          </a:xfrm>
        </p:spPr>
        <p:txBody>
          <a:bodyPr>
            <a:normAutofit/>
          </a:bodyPr>
          <a:lstStyle/>
          <a:p>
            <a:pPr marL="0" lvl="1" indent="0" algn="ctr">
              <a:buNone/>
            </a:pPr>
            <a:r>
              <a:rPr lang="en-US" sz="6600" b="1" dirty="0" err="1" smtClean="0">
                <a:solidFill>
                  <a:srgbClr val="009900"/>
                </a:solidFill>
                <a:latin typeface="Tahoma" pitchFamily="34" charset="0"/>
                <a:ea typeface="Tahoma" pitchFamily="34" charset="0"/>
                <a:cs typeface="Tahoma" pitchFamily="34" charset="0"/>
              </a:rPr>
              <a:t>MONEY</a:t>
            </a:r>
            <a:r>
              <a:rPr lang="en-US" sz="6600" b="1" dirty="0" err="1" smtClean="0">
                <a:latin typeface="Tahoma" pitchFamily="34" charset="0"/>
                <a:ea typeface="Tahoma" pitchFamily="34" charset="0"/>
                <a:cs typeface="Tahoma" pitchFamily="34" charset="0"/>
              </a:rPr>
              <a:t>vation</a:t>
            </a:r>
            <a:r>
              <a:rPr lang="en-US" sz="6600" b="1" dirty="0" smtClean="0">
                <a:latin typeface="Tahoma" pitchFamily="34" charset="0"/>
                <a:ea typeface="Tahoma" pitchFamily="34" charset="0"/>
                <a:cs typeface="Tahoma" pitchFamily="34" charset="0"/>
              </a:rPr>
              <a:t> </a:t>
            </a:r>
          </a:p>
          <a:p>
            <a:pPr marL="0" lvl="1" indent="0" algn="ctr">
              <a:buNone/>
            </a:pPr>
            <a:endParaRPr lang="en-US" sz="5400" b="1" dirty="0" smtClean="0">
              <a:solidFill>
                <a:srgbClr val="FF3399"/>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r>
              <a:rPr lang="en-US" sz="5400" b="1" smtClean="0">
                <a:solidFill>
                  <a:srgbClr val="336600"/>
                </a:solidFill>
                <a:latin typeface="Tahoma" pitchFamily="34" charset="0"/>
                <a:ea typeface="Tahoma" pitchFamily="34" charset="0"/>
                <a:cs typeface="Tahoma" pitchFamily="34" charset="0"/>
              </a:rPr>
              <a:t>$Paycheck</a:t>
            </a:r>
            <a:r>
              <a:rPr lang="en-US" sz="5400" b="1" smtClean="0">
                <a:solidFill>
                  <a:srgbClr val="FF0000"/>
                </a:solidFill>
                <a:latin typeface="Tahoma" pitchFamily="34" charset="0"/>
                <a:ea typeface="Tahoma" pitchFamily="34" charset="0"/>
                <a:cs typeface="Tahoma" pitchFamily="34" charset="0"/>
              </a:rPr>
              <a:t> </a:t>
            </a:r>
            <a:r>
              <a:rPr lang="en-US" sz="5400" b="1" dirty="0" smtClean="0">
                <a:solidFill>
                  <a:srgbClr val="FF0000"/>
                </a:solidFill>
                <a:latin typeface="Tahoma" pitchFamily="34" charset="0"/>
                <a:ea typeface="Tahoma" pitchFamily="34" charset="0"/>
                <a:cs typeface="Tahoma" pitchFamily="34" charset="0"/>
              </a:rPr>
              <a:t>motivation</a:t>
            </a:r>
            <a:endParaRPr lang="en-US" sz="5400" b="1" dirty="0">
              <a:solidFill>
                <a:srgbClr val="FF0000"/>
              </a:solidFill>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87" y="1397864"/>
            <a:ext cx="4987282" cy="374046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225" y="1642989"/>
            <a:ext cx="4330965" cy="3250211"/>
          </a:xfrm>
          <a:prstGeom prst="rect">
            <a:avLst/>
          </a:prstGeom>
        </p:spPr>
      </p:pic>
    </p:spTree>
    <p:extLst>
      <p:ext uri="{BB962C8B-B14F-4D97-AF65-F5344CB8AC3E}">
        <p14:creationId xmlns:p14="http://schemas.microsoft.com/office/powerpoint/2010/main" val="26063357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228600"/>
            <a:ext cx="12192000" cy="6629400"/>
          </a:xfrm>
        </p:spPr>
        <p:txBody>
          <a:bodyPr>
            <a:normAutofit fontScale="92500" lnSpcReduction="20000"/>
          </a:bodyPr>
          <a:lstStyle/>
          <a:p>
            <a:r>
              <a:rPr lang="en-US" sz="5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Hire (green) VEGETARIANS!</a:t>
            </a:r>
          </a:p>
          <a:p>
            <a:pPr algn="l"/>
            <a:endParaRPr lang="en-US" sz="5400" b="1" dirty="0">
              <a:solidFill>
                <a:srgbClr val="FF0000"/>
              </a:solidFill>
              <a:latin typeface="Rockwell Condensed" panose="02060603050405020104" pitchFamily="18" charset="0"/>
              <a:ea typeface="Tahoma" pitchFamily="34" charset="0"/>
              <a:cs typeface="Tahoma" pitchFamily="34" charset="0"/>
            </a:endParaRPr>
          </a:p>
          <a:p>
            <a:pPr algn="l"/>
            <a:endParaRPr lang="en-US" sz="5400" b="1" dirty="0" smtClean="0">
              <a:solidFill>
                <a:srgbClr val="FF0000"/>
              </a:solidFill>
              <a:latin typeface="Rockwell Condensed" panose="02060603050405020104" pitchFamily="18" charset="0"/>
              <a:ea typeface="Tahoma" pitchFamily="34" charset="0"/>
              <a:cs typeface="Tahoma" pitchFamily="34" charset="0"/>
            </a:endParaRPr>
          </a:p>
          <a:p>
            <a:endParaRPr lang="en-US" sz="5400" b="1" dirty="0">
              <a:solidFill>
                <a:srgbClr val="FF0000"/>
              </a:solidFill>
              <a:latin typeface="Rockwell Condensed" panose="02060603050405020104" pitchFamily="18" charset="0"/>
              <a:ea typeface="Tahoma" pitchFamily="34" charset="0"/>
              <a:cs typeface="Tahoma" pitchFamily="34" charset="0"/>
            </a:endParaRPr>
          </a:p>
          <a:p>
            <a:endParaRPr lang="en-US" sz="5400" b="1" dirty="0" smtClean="0">
              <a:solidFill>
                <a:srgbClr val="FF0000"/>
              </a:solidFill>
              <a:latin typeface="Rockwell Condensed" panose="02060603050405020104" pitchFamily="18" charset="0"/>
              <a:ea typeface="Tahoma" pitchFamily="34" charset="0"/>
              <a:cs typeface="Tahoma" pitchFamily="34" charset="0"/>
            </a:endParaRPr>
          </a:p>
          <a:p>
            <a:endParaRPr lang="en-US" sz="5400" b="1" dirty="0">
              <a:solidFill>
                <a:srgbClr val="FF0000"/>
              </a:solidFill>
              <a:latin typeface="Rockwell Condensed" panose="02060603050405020104" pitchFamily="18" charset="0"/>
              <a:ea typeface="Tahoma" pitchFamily="34" charset="0"/>
              <a:cs typeface="Tahoma" pitchFamily="34" charset="0"/>
            </a:endParaRPr>
          </a:p>
          <a:p>
            <a:endParaRPr lang="en-US" sz="5400" b="1" dirty="0">
              <a:solidFill>
                <a:srgbClr val="FF0000"/>
              </a:solidFill>
              <a:latin typeface="Rockwell Condensed" panose="02060603050405020104" pitchFamily="18" charset="0"/>
              <a:ea typeface="Tahoma" pitchFamily="34" charset="0"/>
              <a:cs typeface="Tahoma" pitchFamily="34" charset="0"/>
            </a:endParaRPr>
          </a:p>
          <a:p>
            <a:r>
              <a:rPr lang="en-US" sz="5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$$Paycheck</a:t>
            </a:r>
            <a:r>
              <a:rPr lang="en-US" sz="5400" b="1" dirty="0" smtClean="0">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00"/>
                </a:solidFill>
                <a:latin typeface="Showcard Gothic" panose="04020904020102020604" pitchFamily="82" charset="0"/>
                <a:ea typeface="Tahoma" panose="020B0604030504040204" pitchFamily="34" charset="0"/>
                <a:cs typeface="Tahoma" panose="020B0604030504040204" pitchFamily="34" charset="0"/>
              </a:rPr>
              <a:t>addicted</a:t>
            </a:r>
            <a:r>
              <a:rPr lang="en-US" sz="5400" b="1" dirty="0" smtClean="0">
                <a:latin typeface="Tahoma" panose="020B0604030504040204" pitchFamily="34" charset="0"/>
                <a:ea typeface="Tahoma" panose="020B0604030504040204" pitchFamily="34" charset="0"/>
                <a:cs typeface="Tahoma" panose="020B0604030504040204" pitchFamily="34" charset="0"/>
              </a:rPr>
              <a:t> employees (both 825ers &amp; pros) </a:t>
            </a:r>
          </a:p>
          <a:p>
            <a:r>
              <a:rPr lang="en-US" sz="5400" b="1" dirty="0" smtClean="0">
                <a:latin typeface="Tahoma" panose="020B0604030504040204" pitchFamily="34" charset="0"/>
                <a:ea typeface="Tahoma" panose="020B0604030504040204" pitchFamily="34" charset="0"/>
                <a:cs typeface="Tahoma" panose="020B0604030504040204" pitchFamily="34" charset="0"/>
              </a:rPr>
              <a:t>are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EZ</a:t>
            </a:r>
            <a:r>
              <a:rPr lang="en-US" sz="5400" b="1" dirty="0" smtClean="0">
                <a:latin typeface="Tahoma" panose="020B0604030504040204" pitchFamily="34" charset="0"/>
                <a:ea typeface="Tahoma" panose="020B0604030504040204" pitchFamily="34" charset="0"/>
                <a:cs typeface="Tahoma" panose="020B0604030504040204" pitchFamily="34" charset="0"/>
              </a:rPr>
              <a:t> to </a:t>
            </a:r>
            <a:r>
              <a:rPr lang="en-US" sz="5400" b="1" dirty="0" err="1" smtClean="0">
                <a:latin typeface="Tahoma" panose="020B0604030504040204" pitchFamily="34" charset="0"/>
                <a:ea typeface="Tahoma" panose="020B0604030504040204" pitchFamily="34" charset="0"/>
                <a:cs typeface="Tahoma" panose="020B0604030504040204" pitchFamily="34" charset="0"/>
              </a:rPr>
              <a:t>moneyvate</a:t>
            </a:r>
            <a:endParaRPr lang="en-U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137" y="1573823"/>
            <a:ext cx="2115859" cy="211585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86" y="928992"/>
            <a:ext cx="5509851" cy="3705741"/>
          </a:xfrm>
          <a:prstGeom prst="rect">
            <a:avLst/>
          </a:prstGeom>
        </p:spPr>
      </p:pic>
    </p:spTree>
    <p:extLst>
      <p:ext uri="{BB962C8B-B14F-4D97-AF65-F5344CB8AC3E}">
        <p14:creationId xmlns:p14="http://schemas.microsoft.com/office/powerpoint/2010/main" val="132761196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5"/>
            <a:ext cx="12192000" cy="6665495"/>
          </a:xfrm>
        </p:spPr>
        <p:txBody>
          <a:bodyPr>
            <a:normAutofit lnSpcReduction="10000"/>
          </a:bodyPr>
          <a:lstStyle/>
          <a:p>
            <a:pPr>
              <a:buFont typeface="Wingdings" panose="05000000000000000000" pitchFamily="2" charset="2"/>
              <a:buChar char="q"/>
            </a:pPr>
            <a:r>
              <a:rPr lang="en-US" sz="5400" b="1" dirty="0" smtClean="0">
                <a:solidFill>
                  <a:srgbClr val="0033CC"/>
                </a:solidFill>
                <a:latin typeface="Tahoma" pitchFamily="34" charset="0"/>
                <a:ea typeface="Tahoma" pitchFamily="34" charset="0"/>
                <a:cs typeface="Tahoma" pitchFamily="34" charset="0"/>
              </a:rPr>
              <a:t>825ers </a:t>
            </a:r>
            <a:r>
              <a:rPr lang="en-US" sz="5400" b="1" dirty="0" smtClean="0">
                <a:latin typeface="Tahoma" pitchFamily="34" charset="0"/>
                <a:ea typeface="Tahoma" pitchFamily="34" charset="0"/>
                <a:cs typeface="Tahoma" pitchFamily="34" charset="0"/>
              </a:rPr>
              <a:t>are addicted to their </a:t>
            </a:r>
            <a:r>
              <a:rPr lang="en-US" sz="5400" b="1" dirty="0" smtClean="0">
                <a:solidFill>
                  <a:srgbClr val="008000"/>
                </a:solidFill>
                <a:latin typeface="Tahoma" pitchFamily="34" charset="0"/>
                <a:ea typeface="Tahoma" pitchFamily="34" charset="0"/>
                <a:cs typeface="Tahoma" pitchFamily="34" charset="0"/>
              </a:rPr>
              <a:t>$paycheck </a:t>
            </a:r>
            <a:r>
              <a:rPr lang="en-US" sz="5400" b="1" dirty="0" smtClean="0">
                <a:latin typeface="Tahoma" pitchFamily="34" charset="0"/>
                <a:ea typeface="Tahoma" pitchFamily="34" charset="0"/>
                <a:cs typeface="Tahoma" pitchFamily="34" charset="0"/>
              </a:rPr>
              <a:t>to satisfy </a:t>
            </a:r>
            <a:r>
              <a:rPr lang="en-US" sz="5400" b="1" dirty="0" smtClean="0">
                <a:solidFill>
                  <a:srgbClr val="0033CC"/>
                </a:solidFill>
                <a:latin typeface="Tahoma" pitchFamily="34" charset="0"/>
                <a:ea typeface="Tahoma" pitchFamily="34" charset="0"/>
                <a:cs typeface="Tahoma" pitchFamily="34" charset="0"/>
              </a:rPr>
              <a:t>physical</a:t>
            </a:r>
            <a:r>
              <a:rPr lang="en-US" sz="5400" b="1" dirty="0" smtClean="0">
                <a:latin typeface="Tahoma" pitchFamily="34" charset="0"/>
                <a:ea typeface="Tahoma" pitchFamily="34" charset="0"/>
                <a:cs typeface="Tahoma" pitchFamily="34" charset="0"/>
              </a:rPr>
              <a:t> needs (food &amp; material goods).    </a:t>
            </a:r>
          </a:p>
          <a:p>
            <a:pPr>
              <a:buFont typeface="Wingdings" panose="05000000000000000000" pitchFamily="2" charset="2"/>
              <a:buChar char="q"/>
            </a:pPr>
            <a:r>
              <a:rPr lang="en-US" sz="5400" b="1" dirty="0" err="1" smtClean="0">
                <a:solidFill>
                  <a:srgbClr val="0033CC"/>
                </a:solidFill>
                <a:latin typeface="Tahoma" pitchFamily="34" charset="0"/>
                <a:ea typeface="Tahoma" pitchFamily="34" charset="0"/>
                <a:cs typeface="Tahoma" pitchFamily="34" charset="0"/>
              </a:rPr>
              <a:t>StatUS</a:t>
            </a:r>
            <a:r>
              <a:rPr lang="en-US" sz="5400" b="1" dirty="0" smtClean="0">
                <a:latin typeface="Tahoma" pitchFamily="34" charset="0"/>
                <a:ea typeface="Tahoma" pitchFamily="34" charset="0"/>
                <a:cs typeface="Tahoma" pitchFamily="34" charset="0"/>
              </a:rPr>
              <a:t> pros are </a:t>
            </a:r>
            <a:r>
              <a:rPr lang="en-US" sz="5400" b="1" dirty="0" smtClean="0">
                <a:solidFill>
                  <a:srgbClr val="008000"/>
                </a:solidFill>
                <a:latin typeface="Tahoma" pitchFamily="34" charset="0"/>
                <a:ea typeface="Tahoma" pitchFamily="34" charset="0"/>
                <a:cs typeface="Tahoma" pitchFamily="34" charset="0"/>
              </a:rPr>
              <a:t>$addicted </a:t>
            </a:r>
            <a:r>
              <a:rPr lang="en-US" sz="5400" b="1" dirty="0" smtClean="0">
                <a:latin typeface="Tahoma" pitchFamily="34" charset="0"/>
                <a:ea typeface="Tahoma" pitchFamily="34" charset="0"/>
                <a:cs typeface="Tahoma" pitchFamily="34" charset="0"/>
              </a:rPr>
              <a:t>to satisfy status-related </a:t>
            </a:r>
            <a:r>
              <a:rPr lang="en-US" sz="5400" b="1" dirty="0" smtClean="0">
                <a:solidFill>
                  <a:srgbClr val="0033CC"/>
                </a:solidFill>
                <a:latin typeface="Tahoma" pitchFamily="34" charset="0"/>
                <a:ea typeface="Tahoma" pitchFamily="34" charset="0"/>
                <a:cs typeface="Tahoma" pitchFamily="34" charset="0"/>
              </a:rPr>
              <a:t>psych</a:t>
            </a:r>
            <a:r>
              <a:rPr lang="en-US" sz="5400" b="1" dirty="0" smtClean="0">
                <a:latin typeface="Tahoma" pitchFamily="34" charset="0"/>
                <a:ea typeface="Tahoma" pitchFamily="34" charset="0"/>
                <a:cs typeface="Tahoma" pitchFamily="34" charset="0"/>
              </a:rPr>
              <a:t> needs.</a:t>
            </a:r>
          </a:p>
          <a:p>
            <a:pPr marL="0" indent="0" algn="ctr">
              <a:buNone/>
            </a:pPr>
            <a:r>
              <a:rPr lang="en-US" sz="5400" b="1" dirty="0" smtClean="0">
                <a:latin typeface="Tahoma" pitchFamily="34" charset="0"/>
                <a:ea typeface="Tahoma" pitchFamily="34" charset="0"/>
                <a:cs typeface="Tahoma" pitchFamily="34" charset="0"/>
              </a:rPr>
              <a:t>Sophisticated org motivation techniques are </a:t>
            </a:r>
            <a:r>
              <a:rPr lang="en-US" sz="5400" b="1" dirty="0" smtClean="0">
                <a:solidFill>
                  <a:srgbClr val="0033CC"/>
                </a:solidFill>
                <a:latin typeface="Tahoma" pitchFamily="34" charset="0"/>
                <a:ea typeface="Tahoma" pitchFamily="34" charset="0"/>
                <a:cs typeface="Tahoma" pitchFamily="34" charset="0"/>
              </a:rPr>
              <a:t>NOT</a:t>
            </a:r>
            <a:r>
              <a:rPr lang="en-US" sz="5400" b="1" dirty="0" smtClean="0">
                <a:latin typeface="Tahoma" pitchFamily="34" charset="0"/>
                <a:ea typeface="Tahoma" pitchFamily="34" charset="0"/>
                <a:cs typeface="Tahoma" pitchFamily="34" charset="0"/>
              </a:rPr>
              <a:t> needed to crack the whip on employees.   </a:t>
            </a: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0505592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31" y="152400"/>
            <a:ext cx="12192000" cy="6705600"/>
          </a:xfrm>
          <a:ln w="69850">
            <a:solidFill>
              <a:srgbClr val="FFFFFF"/>
            </a:solidFill>
          </a:ln>
        </p:spPr>
        <p:txBody>
          <a:bodyPr>
            <a:norm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EASIEST TO </a:t>
            </a:r>
            <a:r>
              <a:rPr lang="en-US" sz="4400" b="1" dirty="0" err="1" smtClean="0">
                <a:solidFill>
                  <a:srgbClr val="008000"/>
                </a:solidFill>
                <a:latin typeface="Tahoma" pitchFamily="34" charset="0"/>
                <a:ea typeface="Tahoma" pitchFamily="34" charset="0"/>
                <a:cs typeface="Tahoma" pitchFamily="34" charset="0"/>
              </a:rPr>
              <a:t>MONEY</a:t>
            </a:r>
            <a:r>
              <a:rPr lang="en-US" sz="4400" b="1" dirty="0" err="1" smtClean="0">
                <a:solidFill>
                  <a:srgbClr val="FF0000"/>
                </a:solidFill>
                <a:latin typeface="Tahoma" pitchFamily="34" charset="0"/>
                <a:ea typeface="Tahoma" pitchFamily="34" charset="0"/>
                <a:cs typeface="Tahoma" pitchFamily="34" charset="0"/>
              </a:rPr>
              <a:t>vate</a:t>
            </a:r>
            <a:endParaRPr lang="en-US" sz="44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Members of the org’s </a:t>
            </a:r>
            <a:r>
              <a:rPr lang="en-US" sz="4800" b="1" dirty="0" err="1" smtClean="0">
                <a:solidFill>
                  <a:srgbClr val="FF0000"/>
                </a:solidFill>
                <a:latin typeface="Tahoma" pitchFamily="34" charset="0"/>
                <a:ea typeface="Tahoma" pitchFamily="34" charset="0"/>
                <a:cs typeface="Tahoma" pitchFamily="34" charset="0"/>
              </a:rPr>
              <a:t>statUS</a:t>
            </a:r>
            <a:r>
              <a:rPr lang="en-US" sz="4800" b="1" dirty="0" smtClean="0">
                <a:latin typeface="Tahoma" pitchFamily="34" charset="0"/>
                <a:ea typeface="Tahoma" pitchFamily="34" charset="0"/>
                <a:cs typeface="Tahoma" pitchFamily="34" charset="0"/>
              </a:rPr>
              <a:t> (a </a:t>
            </a:r>
            <a:r>
              <a:rPr lang="en-US" sz="4800" b="1" dirty="0">
                <a:latin typeface="Tahoma" pitchFamily="34" charset="0"/>
                <a:ea typeface="Tahoma" pitchFamily="34" charset="0"/>
                <a:cs typeface="Tahoma" pitchFamily="34" charset="0"/>
              </a:rPr>
              <a:t>p</a:t>
            </a:r>
            <a:r>
              <a:rPr lang="en-US" sz="4800" b="1" dirty="0" smtClean="0">
                <a:latin typeface="Tahoma" pitchFamily="34" charset="0"/>
                <a:ea typeface="Tahoma" pitchFamily="34" charset="0"/>
                <a:cs typeface="Tahoma" pitchFamily="34" charset="0"/>
              </a:rPr>
              <a:t>sych motive) community: more </a:t>
            </a:r>
            <a:r>
              <a:rPr lang="en-US" sz="4800" b="1" dirty="0" smtClean="0">
                <a:solidFill>
                  <a:srgbClr val="008000"/>
                </a:solidFill>
                <a:latin typeface="Tahoma" pitchFamily="34" charset="0"/>
                <a:ea typeface="Tahoma" pitchFamily="34" charset="0"/>
                <a:cs typeface="Tahoma" pitchFamily="34" charset="0"/>
              </a:rPr>
              <a:t>money</a:t>
            </a:r>
            <a:r>
              <a:rPr lang="en-US" sz="4800" b="1" dirty="0" smtClean="0">
                <a:latin typeface="Tahoma" pitchFamily="34" charset="0"/>
                <a:ea typeface="Tahoma" pitchFamily="34" charset="0"/>
                <a:cs typeface="Tahoma" pitchFamily="34" charset="0"/>
              </a:rPr>
              <a:t> </a:t>
            </a:r>
            <a:r>
              <a:rPr lang="en-US" sz="4800" b="1" dirty="0" smtClean="0">
                <a:solidFill>
                  <a:srgbClr val="FF0000"/>
                </a:solidFill>
                <a:latin typeface="Arial" panose="020B0604020202020204" pitchFamily="34" charset="0"/>
                <a:ea typeface="Tahoma" pitchFamily="34" charset="0"/>
                <a:cs typeface="Arial" panose="020B0604020202020204" pitchFamily="34" charset="0"/>
              </a:rPr>
              <a:t>→</a:t>
            </a:r>
            <a:r>
              <a:rPr lang="en-US" sz="4800" b="1" dirty="0" smtClean="0">
                <a:latin typeface="Arial" panose="020B0604020202020204" pitchFamily="34" charset="0"/>
                <a:ea typeface="Tahoma" pitchFamily="34" charset="0"/>
                <a:cs typeface="Arial" panose="020B0604020202020204" pitchFamily="34" charset="0"/>
              </a:rPr>
              <a:t> </a:t>
            </a:r>
            <a:r>
              <a:rPr lang="en-US" sz="4800" b="1" dirty="0" smtClean="0">
                <a:latin typeface="Tahoma" pitchFamily="34" charset="0"/>
                <a:ea typeface="Tahoma" pitchFamily="34" charset="0"/>
                <a:cs typeface="Tahoma" pitchFamily="34" charset="0"/>
              </a:rPr>
              <a:t>more status </a:t>
            </a:r>
            <a:r>
              <a:rPr lang="en-US" sz="4400" b="1" dirty="0" smtClean="0">
                <a:latin typeface="Tahoma" pitchFamily="34" charset="0"/>
                <a:ea typeface="Tahoma" pitchFamily="34" charset="0"/>
                <a:cs typeface="Tahoma" pitchFamily="34" charset="0"/>
              </a:rPr>
              <a:t>(exclusive neighborhoods; </a:t>
            </a:r>
            <a:r>
              <a:rPr lang="en-US" sz="4400" b="1" dirty="0">
                <a:latin typeface="Tahoma" pitchFamily="34" charset="0"/>
                <a:ea typeface="Tahoma" pitchFamily="34" charset="0"/>
                <a:cs typeface="Tahoma" pitchFamily="34" charset="0"/>
              </a:rPr>
              <a:t>expensive </a:t>
            </a:r>
            <a:r>
              <a:rPr lang="en-US" sz="4400" b="1" dirty="0" smtClean="0">
                <a:latin typeface="Tahoma" pitchFamily="34" charset="0"/>
                <a:ea typeface="Tahoma" pitchFamily="34" charset="0"/>
                <a:cs typeface="Tahoma" pitchFamily="34" charset="0"/>
              </a:rPr>
              <a:t>cars; first class travel; glistening apparel, etc.)    </a:t>
            </a:r>
            <a:endParaRPr lang="en-US" sz="4800" b="1" dirty="0" smtClean="0">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FF0000"/>
                </a:solidFill>
                <a:latin typeface="Tahoma" pitchFamily="34" charset="0"/>
                <a:ea typeface="Tahoma" pitchFamily="34" charset="0"/>
                <a:cs typeface="Tahoma" pitchFamily="34" charset="0"/>
              </a:rPr>
              <a:t>New employees: </a:t>
            </a:r>
            <a:r>
              <a:rPr lang="en-US" sz="4800" b="1" dirty="0" smtClean="0">
                <a:latin typeface="Tahoma" pitchFamily="34" charset="0"/>
                <a:ea typeface="Tahoma" pitchFamily="34" charset="0"/>
                <a:cs typeface="Tahoma" pitchFamily="34" charset="0"/>
              </a:rPr>
              <a:t>eager to prove themselves (psych motivator), with </a:t>
            </a:r>
            <a:r>
              <a:rPr lang="en-US" sz="4800" b="1" dirty="0">
                <a:solidFill>
                  <a:srgbClr val="008000"/>
                </a:solidFill>
                <a:latin typeface="Tahoma" pitchFamily="34" charset="0"/>
                <a:ea typeface="Tahoma" pitchFamily="34" charset="0"/>
                <a:cs typeface="Tahoma" pitchFamily="34" charset="0"/>
              </a:rPr>
              <a:t>$$</a:t>
            </a:r>
            <a:r>
              <a:rPr lang="en-US" sz="4800" b="1" dirty="0" smtClean="0">
                <a:latin typeface="Tahoma" pitchFamily="34" charset="0"/>
                <a:ea typeface="Tahoma" pitchFamily="34" charset="0"/>
                <a:cs typeface="Tahoma" pitchFamily="34" charset="0"/>
              </a:rPr>
              <a:t> as the sign of pro success</a:t>
            </a:r>
          </a:p>
          <a:p>
            <a:pPr marL="0" indent="0">
              <a:buNone/>
            </a:pPr>
            <a:endParaRPr lang="en-US" sz="2400" b="1" dirty="0" smtClean="0">
              <a:latin typeface="Tahoma" pitchFamily="34" charset="0"/>
              <a:ea typeface="Tahoma" pitchFamily="34" charset="0"/>
              <a:cs typeface="Tahoma" pitchFamily="34" charset="0"/>
            </a:endParaRPr>
          </a:p>
          <a:p>
            <a:pPr marL="0" indent="0">
              <a:buNone/>
            </a:pPr>
            <a:endParaRPr lang="en-US" sz="2400" b="1" dirty="0" smtClean="0">
              <a:latin typeface="Tahoma" pitchFamily="34" charset="0"/>
              <a:ea typeface="Tahoma" pitchFamily="34" charset="0"/>
              <a:cs typeface="Tahoma" pitchFamily="34" charset="0"/>
            </a:endParaRPr>
          </a:p>
          <a:p>
            <a:pPr marL="0" indent="0">
              <a:buNone/>
            </a:pPr>
            <a:endParaRPr lang="en-US" b="1" dirty="0" smtClean="0">
              <a:latin typeface="Tahoma" pitchFamily="34" charset="0"/>
              <a:ea typeface="Tahoma" pitchFamily="34" charset="0"/>
              <a:cs typeface="Tahoma" pitchFamily="34" charset="0"/>
            </a:endParaRPr>
          </a:p>
          <a:p>
            <a:pPr marL="0" indent="0" algn="ctr">
              <a:buNone/>
            </a:pPr>
            <a:endParaRPr lang="en-US" sz="44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15022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31" y="152400"/>
            <a:ext cx="12192000" cy="6705600"/>
          </a:xfrm>
        </p:spPr>
        <p:txBody>
          <a:bodyPr>
            <a:normAutofit lnSpcReduction="10000"/>
          </a:bodyPr>
          <a:lstStyle/>
          <a:p>
            <a:pPr marL="0" indent="0" algn="ctr">
              <a:buNone/>
            </a:pPr>
            <a:r>
              <a:rPr lang="en-US" sz="4200" b="1" dirty="0" smtClean="0">
                <a:solidFill>
                  <a:srgbClr val="FF0000"/>
                </a:solidFill>
                <a:latin typeface="Tahoma" pitchFamily="34" charset="0"/>
                <a:ea typeface="Tahoma" pitchFamily="34" charset="0"/>
                <a:cs typeface="Tahoma" pitchFamily="34" charset="0"/>
              </a:rPr>
              <a:t>TOUGHEST TO </a:t>
            </a:r>
            <a:r>
              <a:rPr lang="en-US" sz="4200" b="1" dirty="0" err="1" smtClean="0">
                <a:solidFill>
                  <a:srgbClr val="008000"/>
                </a:solidFill>
                <a:latin typeface="Tahoma" pitchFamily="34" charset="0"/>
                <a:ea typeface="Tahoma" pitchFamily="34" charset="0"/>
                <a:cs typeface="Tahoma" pitchFamily="34" charset="0"/>
              </a:rPr>
              <a:t>MONEY</a:t>
            </a:r>
            <a:r>
              <a:rPr lang="en-US" sz="4200" b="1" dirty="0" err="1" smtClean="0">
                <a:solidFill>
                  <a:srgbClr val="FF0000"/>
                </a:solidFill>
                <a:latin typeface="Tahoma" pitchFamily="34" charset="0"/>
                <a:ea typeface="Tahoma" pitchFamily="34" charset="0"/>
                <a:cs typeface="Tahoma" pitchFamily="34" charset="0"/>
              </a:rPr>
              <a:t>vate</a:t>
            </a:r>
            <a:endParaRPr lang="en-US" sz="42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0033CC"/>
                </a:solidFill>
                <a:latin typeface="Tahoma" pitchFamily="34" charset="0"/>
                <a:ea typeface="Tahoma" pitchFamily="34" charset="0"/>
                <a:cs typeface="Tahoma" pitchFamily="34" charset="0"/>
              </a:rPr>
              <a:t>Blue</a:t>
            </a:r>
            <a:r>
              <a:rPr lang="en-US" sz="4800" b="1" dirty="0" smtClean="0">
                <a:latin typeface="Tahoma" pitchFamily="34" charset="0"/>
                <a:ea typeface="Tahoma" pitchFamily="34" charset="0"/>
                <a:cs typeface="Tahoma" pitchFamily="34" charset="0"/>
              </a:rPr>
              <a:t> collar workers stuck in 2 ruts: modest income + stagnant  professional development </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College-degree </a:t>
            </a:r>
            <a:r>
              <a:rPr lang="en-US" sz="4800" b="1" dirty="0" smtClean="0">
                <a:solidFill>
                  <a:srgbClr val="FF0000"/>
                </a:solidFill>
                <a:latin typeface="Tahoma" pitchFamily="34" charset="0"/>
                <a:ea typeface="Tahoma" pitchFamily="34" charset="0"/>
                <a:cs typeface="Tahoma" pitchFamily="34" charset="0"/>
              </a:rPr>
              <a:t>IVEs</a:t>
            </a:r>
            <a:r>
              <a:rPr lang="en-US" sz="4800" b="1" dirty="0" smtClean="0">
                <a:solidFill>
                  <a:srgbClr val="00B0F0"/>
                </a:solidFill>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accustomed to low-increment annual raises due to their low value-added work</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WE (service-oriented) employees internally-motivated via </a:t>
            </a:r>
            <a:r>
              <a:rPr lang="en-US" sz="4800" b="1" dirty="0" smtClean="0">
                <a:solidFill>
                  <a:srgbClr val="FF0000"/>
                </a:solidFill>
                <a:latin typeface="Tahoma" pitchFamily="34" charset="0"/>
                <a:ea typeface="Tahoma" pitchFamily="34" charset="0"/>
                <a:cs typeface="Tahoma" pitchFamily="34" charset="0"/>
              </a:rPr>
              <a:t>idealistic</a:t>
            </a:r>
            <a:r>
              <a:rPr lang="en-US" sz="4800" b="1" dirty="0" smtClean="0">
                <a:solidFill>
                  <a:srgbClr val="00B0F0"/>
                </a:solidFill>
                <a:latin typeface="Tahoma" pitchFamily="34" charset="0"/>
                <a:ea typeface="Tahoma" pitchFamily="34" charset="0"/>
                <a:cs typeface="Tahoma" pitchFamily="34" charset="0"/>
              </a:rPr>
              <a:t> </a:t>
            </a:r>
          </a:p>
          <a:p>
            <a:pPr marL="0" indent="0">
              <a:buNone/>
            </a:pPr>
            <a:r>
              <a:rPr lang="en-US" sz="4800" b="1" dirty="0" smtClean="0">
                <a:solidFill>
                  <a:srgbClr val="00B0F0"/>
                </a:solidFill>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values &gt; </a:t>
            </a:r>
            <a:r>
              <a:rPr lang="en-US" sz="4800" b="1" dirty="0" smtClean="0">
                <a:solidFill>
                  <a:srgbClr val="008000"/>
                </a:solidFill>
                <a:latin typeface="Tahoma" pitchFamily="34" charset="0"/>
                <a:ea typeface="Tahoma" pitchFamily="34" charset="0"/>
                <a:cs typeface="Tahoma" pitchFamily="34" charset="0"/>
              </a:rPr>
              <a:t>money &amp; status</a:t>
            </a:r>
          </a:p>
          <a:p>
            <a:pPr marL="0" indent="0">
              <a:buNone/>
            </a:pPr>
            <a:endParaRPr lang="en-US" b="1" dirty="0" smtClean="0">
              <a:latin typeface="Tahoma" pitchFamily="34" charset="0"/>
              <a:ea typeface="Tahoma" pitchFamily="34" charset="0"/>
              <a:cs typeface="Tahoma" pitchFamily="34" charset="0"/>
            </a:endParaRPr>
          </a:p>
          <a:p>
            <a:pPr marL="0" indent="0">
              <a:buNone/>
            </a:pPr>
            <a:endParaRPr lang="en-US" b="1" dirty="0" smtClean="0">
              <a:latin typeface="Tahoma" pitchFamily="34" charset="0"/>
              <a:ea typeface="Tahoma" pitchFamily="34" charset="0"/>
              <a:cs typeface="Tahoma" pitchFamily="34" charset="0"/>
            </a:endParaRPr>
          </a:p>
          <a:p>
            <a:pPr marL="0" indent="0" algn="ctr">
              <a:buNone/>
            </a:pPr>
            <a:endParaRPr lang="en-US" sz="44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4881422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12192000" cy="6705600"/>
          </a:xfrm>
        </p:spPr>
        <p:txBody>
          <a:bodyPr>
            <a:normAutofit/>
          </a:bodyPr>
          <a:lstStyle/>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26146"/>
            <a:ext cx="10058400" cy="5263896"/>
          </a:xfrm>
          <a:prstGeom prst="rect">
            <a:avLst/>
          </a:prstGeom>
        </p:spPr>
      </p:pic>
    </p:spTree>
    <p:extLst>
      <p:ext uri="{BB962C8B-B14F-4D97-AF65-F5344CB8AC3E}">
        <p14:creationId xmlns:p14="http://schemas.microsoft.com/office/powerpoint/2010/main" val="404068172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a:bodyPr>
          <a:lstStyle/>
          <a:p>
            <a:pPr marL="0" indent="0" algn="ctr">
              <a:buNone/>
            </a:pPr>
            <a:r>
              <a:rPr lang="en-US" sz="4000" b="1" dirty="0" smtClean="0">
                <a:latin typeface="Tahoma" pitchFamily="34" charset="0"/>
                <a:ea typeface="Tahoma" pitchFamily="34" charset="0"/>
                <a:cs typeface="Tahoma" pitchFamily="34" charset="0"/>
              </a:rPr>
              <a:t>Career-Focused Employee Motivation Profile</a:t>
            </a:r>
          </a:p>
          <a:p>
            <a:pPr>
              <a:buFont typeface="Wingdings" panose="05000000000000000000" pitchFamily="2" charset="2"/>
              <a:buChar char="q"/>
            </a:pPr>
            <a:r>
              <a:rPr lang="en-US" sz="4900" b="1" dirty="0" smtClean="0">
                <a:solidFill>
                  <a:srgbClr val="FF0000"/>
                </a:solidFill>
                <a:latin typeface="Tahoma" pitchFamily="34" charset="0"/>
                <a:ea typeface="Tahoma" pitchFamily="34" charset="0"/>
                <a:cs typeface="Tahoma" pitchFamily="34" charset="0"/>
              </a:rPr>
              <a:t>Ambitious</a:t>
            </a:r>
            <a:r>
              <a:rPr lang="en-US" sz="4900" b="1" dirty="0">
                <a:solidFill>
                  <a:srgbClr val="FF0000"/>
                </a:solidFill>
                <a:latin typeface="Tahoma" pitchFamily="34" charset="0"/>
                <a:ea typeface="Tahoma" pitchFamily="34" charset="0"/>
                <a:cs typeface="Tahoma" pitchFamily="34" charset="0"/>
              </a:rPr>
              <a:t>, future-focused, </a:t>
            </a:r>
            <a:r>
              <a:rPr lang="en-US" sz="5000" b="1" dirty="0">
                <a:solidFill>
                  <a:srgbClr val="FF0000"/>
                </a:solidFill>
                <a:latin typeface="Tahoma" pitchFamily="34" charset="0"/>
                <a:ea typeface="Tahoma" pitchFamily="34" charset="0"/>
                <a:cs typeface="Tahoma" pitchFamily="34" charset="0"/>
              </a:rPr>
              <a:t>resume-conscious</a:t>
            </a:r>
          </a:p>
          <a:p>
            <a:pPr>
              <a:buFont typeface="Wingdings" panose="05000000000000000000" pitchFamily="2" charset="2"/>
              <a:buChar char="q"/>
            </a:pPr>
            <a:r>
              <a:rPr lang="en-US" sz="5000" b="1" dirty="0">
                <a:solidFill>
                  <a:srgbClr val="0000FF"/>
                </a:solidFill>
                <a:latin typeface="Tahoma" pitchFamily="34" charset="0"/>
                <a:ea typeface="Tahoma" pitchFamily="34" charset="0"/>
                <a:cs typeface="Tahoma" pitchFamily="34" charset="0"/>
              </a:rPr>
              <a:t>“Scoring” for the org </a:t>
            </a:r>
          </a:p>
          <a:p>
            <a:pPr>
              <a:buFont typeface="Wingdings" panose="05000000000000000000" pitchFamily="2" charset="2"/>
              <a:buChar char="q"/>
            </a:pPr>
            <a:r>
              <a:rPr lang="en-US" sz="5000" b="1" dirty="0">
                <a:solidFill>
                  <a:srgbClr val="7030A0"/>
                </a:solidFill>
                <a:latin typeface="Tahoma" pitchFamily="34" charset="0"/>
                <a:ea typeface="Tahoma" pitchFamily="34" charset="0"/>
                <a:cs typeface="Tahoma" pitchFamily="34" charset="0"/>
              </a:rPr>
              <a:t>Paying the price of success</a:t>
            </a:r>
          </a:p>
          <a:p>
            <a:pPr>
              <a:buFont typeface="Wingdings" panose="05000000000000000000" pitchFamily="2" charset="2"/>
              <a:buChar char="q"/>
            </a:pPr>
            <a:r>
              <a:rPr lang="en-US" sz="5000" b="1" dirty="0">
                <a:solidFill>
                  <a:srgbClr val="008000"/>
                </a:solidFill>
                <a:latin typeface="Tahoma" pitchFamily="34" charset="0"/>
                <a:ea typeface="Tahoma" pitchFamily="34" charset="0"/>
                <a:cs typeface="Tahoma" pitchFamily="34" charset="0"/>
              </a:rPr>
              <a:t>High maintenance </a:t>
            </a:r>
            <a:r>
              <a:rPr lang="en-US" sz="5000" b="1" dirty="0" smtClean="0">
                <a:solidFill>
                  <a:srgbClr val="008000"/>
                </a:solidFill>
                <a:latin typeface="Tahoma" pitchFamily="34" charset="0"/>
                <a:ea typeface="Tahoma" pitchFamily="34" charset="0"/>
                <a:cs typeface="Tahoma" pitchFamily="34" charset="0"/>
              </a:rPr>
              <a:t>from desiring a an optimal </a:t>
            </a:r>
            <a:r>
              <a:rPr lang="en-US" sz="5000" b="1" dirty="0">
                <a:solidFill>
                  <a:srgbClr val="008000"/>
                </a:solidFill>
                <a:latin typeface="Tahoma" pitchFamily="34" charset="0"/>
                <a:ea typeface="Tahoma" pitchFamily="34" charset="0"/>
                <a:cs typeface="Tahoma" pitchFamily="34" charset="0"/>
              </a:rPr>
              <a:t>performance environment to succeed </a:t>
            </a:r>
            <a:r>
              <a:rPr lang="en-US" sz="5000" b="1" dirty="0" smtClean="0">
                <a:solidFill>
                  <a:srgbClr val="008000"/>
                </a:solidFill>
                <a:latin typeface="Tahoma" pitchFamily="34" charset="0"/>
                <a:ea typeface="Tahoma" pitchFamily="34" charset="0"/>
                <a:cs typeface="Tahoma" pitchFamily="34" charset="0"/>
              </a:rPr>
              <a:t>in</a:t>
            </a:r>
            <a:endParaRPr lang="en-US" sz="5000" b="1" dirty="0">
              <a:solidFill>
                <a:srgbClr val="008000"/>
              </a:solidFill>
              <a:latin typeface="Tahoma" pitchFamily="34" charset="0"/>
              <a:ea typeface="Tahoma" pitchFamily="34" charset="0"/>
              <a:cs typeface="Tahoma" pitchFamily="34" charset="0"/>
            </a:endParaRPr>
          </a:p>
          <a:p>
            <a:endParaRPr lang="en-US" sz="5400" b="1" dirty="0">
              <a:solidFill>
                <a:srgbClr val="008000"/>
              </a:solidFill>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2811517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12192000" cy="6637283"/>
          </a:xfrm>
        </p:spPr>
        <p:txBody>
          <a:bodyPr>
            <a:normAutofit lnSpcReduction="10000"/>
          </a:bodyPr>
          <a:lstStyle/>
          <a:p>
            <a:pPr marL="0" indent="0" algn="ctr">
              <a:buNone/>
            </a:pPr>
            <a:r>
              <a:rPr lang="en-US" sz="3600" b="1" dirty="0" smtClean="0">
                <a:latin typeface="Tahoma" pitchFamily="34" charset="0"/>
                <a:ea typeface="Tahoma" pitchFamily="34" charset="0"/>
                <a:cs typeface="Tahoma" pitchFamily="34" charset="0"/>
              </a:rPr>
              <a:t>Job-Focused </a:t>
            </a:r>
            <a:r>
              <a:rPr lang="en-US" sz="3600" b="1" dirty="0">
                <a:latin typeface="Tahoma" pitchFamily="34" charset="0"/>
                <a:ea typeface="Tahoma" pitchFamily="34" charset="0"/>
                <a:cs typeface="Tahoma" pitchFamily="34" charset="0"/>
              </a:rPr>
              <a:t>Employee Motivation Profile</a:t>
            </a:r>
          </a:p>
          <a:p>
            <a:pPr>
              <a:buFont typeface="Wingdings" panose="05000000000000000000" pitchFamily="2" charset="2"/>
              <a:buChar char="q"/>
            </a:pPr>
            <a:r>
              <a:rPr lang="en-US" sz="6200" b="1" dirty="0" smtClean="0">
                <a:solidFill>
                  <a:srgbClr val="FF9900"/>
                </a:solidFill>
                <a:latin typeface="Tahoma" pitchFamily="34" charset="0"/>
                <a:ea typeface="Tahoma" pitchFamily="34" charset="0"/>
                <a:cs typeface="Tahoma" pitchFamily="34" charset="0"/>
              </a:rPr>
              <a:t>Dependable </a:t>
            </a:r>
            <a:r>
              <a:rPr lang="en-US" sz="6200" b="1" dirty="0">
                <a:solidFill>
                  <a:srgbClr val="FF9900"/>
                </a:solidFill>
                <a:latin typeface="Tahoma" pitchFamily="34" charset="0"/>
                <a:ea typeface="Tahoma" pitchFamily="34" charset="0"/>
                <a:cs typeface="Tahoma" pitchFamily="34" charset="0"/>
              </a:rPr>
              <a:t>&amp; stable</a:t>
            </a:r>
          </a:p>
          <a:p>
            <a:pPr>
              <a:buFont typeface="Wingdings" panose="05000000000000000000" pitchFamily="2" charset="2"/>
              <a:buChar char="q"/>
            </a:pPr>
            <a:r>
              <a:rPr lang="en-US" sz="6200" b="1" dirty="0">
                <a:solidFill>
                  <a:srgbClr val="0000FF"/>
                </a:solidFill>
                <a:latin typeface="Tahoma" pitchFamily="34" charset="0"/>
                <a:ea typeface="Tahoma" pitchFamily="34" charset="0"/>
                <a:cs typeface="Tahoma" pitchFamily="34" charset="0"/>
              </a:rPr>
              <a:t>Status quo-oriented (routine work) &gt; change</a:t>
            </a:r>
          </a:p>
          <a:p>
            <a:pPr>
              <a:buFont typeface="Wingdings" panose="05000000000000000000" pitchFamily="2" charset="2"/>
              <a:buChar char="q"/>
            </a:pPr>
            <a:r>
              <a:rPr lang="en-US" sz="6200" b="1" dirty="0">
                <a:solidFill>
                  <a:srgbClr val="7030A0"/>
                </a:solidFill>
                <a:latin typeface="Tahoma" pitchFamily="34" charset="0"/>
                <a:ea typeface="Tahoma" pitchFamily="34" charset="0"/>
                <a:cs typeface="Tahoma" pitchFamily="34" charset="0"/>
              </a:rPr>
              <a:t>Follower &gt; leader</a:t>
            </a:r>
          </a:p>
          <a:p>
            <a:pPr>
              <a:buFont typeface="Wingdings" panose="05000000000000000000" pitchFamily="2" charset="2"/>
              <a:buChar char="q"/>
            </a:pPr>
            <a:r>
              <a:rPr lang="en-US" sz="6200" b="1" dirty="0" err="1">
                <a:solidFill>
                  <a:srgbClr val="008000"/>
                </a:solidFill>
                <a:latin typeface="Tahoma" pitchFamily="34" charset="0"/>
                <a:ea typeface="Tahoma" pitchFamily="34" charset="0"/>
                <a:cs typeface="Tahoma" pitchFamily="34" charset="0"/>
              </a:rPr>
              <a:t>EZ</a:t>
            </a:r>
            <a:r>
              <a:rPr lang="en-US" sz="6200" b="1" dirty="0">
                <a:solidFill>
                  <a:srgbClr val="008000"/>
                </a:solidFill>
                <a:latin typeface="Tahoma" pitchFamily="34" charset="0"/>
                <a:ea typeface="Tahoma" pitchFamily="34" charset="0"/>
                <a:cs typeface="Tahoma" pitchFamily="34" charset="0"/>
              </a:rPr>
              <a:t> to manage: cooperative &amp; prefer being told what to do </a:t>
            </a:r>
          </a:p>
          <a:p>
            <a:pPr marL="0" indent="0">
              <a:buNone/>
            </a:pPr>
            <a:endParaRPr lang="en-US" sz="4800" b="1" dirty="0">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1649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AMORAL CONSUMER BEHAVIORS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Purchasing </a:t>
            </a:r>
            <a:r>
              <a:rPr lang="en-US" sz="4400" b="1" dirty="0" smtClean="0">
                <a:solidFill>
                  <a:srgbClr val="FF0000"/>
                </a:solidFill>
                <a:latin typeface="Tahoma" pitchFamily="34" charset="0"/>
                <a:ea typeface="Tahoma" pitchFamily="34" charset="0"/>
                <a:cs typeface="Tahoma" pitchFamily="34" charset="0"/>
              </a:rPr>
              <a:t>products made in “sweatshops”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Staying permanently in </a:t>
            </a:r>
            <a:r>
              <a:rPr lang="en-US" sz="4400" b="1" dirty="0" smtClean="0">
                <a:solidFill>
                  <a:srgbClr val="FF0000"/>
                </a:solidFill>
                <a:latin typeface="Tahoma" pitchFamily="34" charset="0"/>
                <a:ea typeface="Tahoma" pitchFamily="34" charset="0"/>
                <a:cs typeface="Tahoma" pitchFamily="34" charset="0"/>
              </a:rPr>
              <a:t>debt</a:t>
            </a:r>
            <a:r>
              <a:rPr lang="en-US" sz="4400" b="1" dirty="0" smtClean="0">
                <a:latin typeface="Tahoma" pitchFamily="34" charset="0"/>
                <a:ea typeface="Tahoma" pitchFamily="34" charset="0"/>
                <a:cs typeface="Tahoma" pitchFamily="34" charset="0"/>
              </a:rPr>
              <a:t> or “escaping” via bankruptcy</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Buying stock in companies that engage in </a:t>
            </a:r>
            <a:r>
              <a:rPr lang="en-US" sz="4400" b="1" dirty="0" smtClean="0">
                <a:solidFill>
                  <a:srgbClr val="FF0000"/>
                </a:solidFill>
                <a:latin typeface="Tahoma" pitchFamily="34" charset="0"/>
                <a:ea typeface="Tahoma" pitchFamily="34" charset="0"/>
                <a:cs typeface="Tahoma" pitchFamily="34" charset="0"/>
              </a:rPr>
              <a:t>socially irresponsible </a:t>
            </a:r>
            <a:r>
              <a:rPr lang="en-US" sz="4400" b="1" dirty="0" smtClean="0">
                <a:latin typeface="Tahoma" pitchFamily="34" charset="0"/>
                <a:ea typeface="Tahoma" pitchFamily="34" charset="0"/>
                <a:cs typeface="Tahoma" pitchFamily="34" charset="0"/>
              </a:rPr>
              <a:t>activities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Buying products (such as gas-guzzler vehicles &amp; illegal drugs) that </a:t>
            </a:r>
            <a:r>
              <a:rPr lang="en-US" sz="4400" b="1" dirty="0" smtClean="0">
                <a:solidFill>
                  <a:srgbClr val="FF0000"/>
                </a:solidFill>
                <a:latin typeface="Tahoma" pitchFamily="34" charset="0"/>
                <a:ea typeface="Tahoma" pitchFamily="34" charset="0"/>
                <a:cs typeface="Tahoma" pitchFamily="34" charset="0"/>
              </a:rPr>
              <a:t>damage society</a:t>
            </a:r>
            <a:r>
              <a:rPr lang="en-US" sz="4400" b="1" dirty="0" smtClean="0">
                <a:latin typeface="Tahoma" pitchFamily="34" charset="0"/>
                <a:ea typeface="Tahoma" pitchFamily="34" charset="0"/>
                <a:cs typeface="Tahoma" pitchFamily="34" charset="0"/>
              </a:rPr>
              <a:t>.</a:t>
            </a: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7142534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27 </a:t>
            </a:r>
            <a:r>
              <a:rPr lang="en-US" sz="9600" b="1" dirty="0">
                <a:latin typeface="Tahoma" panose="020B0604030504040204" pitchFamily="34" charset="0"/>
                <a:ea typeface="Tahoma" panose="020B0604030504040204" pitchFamily="34" charset="0"/>
                <a:cs typeface="Tahoma" panose="020B0604030504040204" pitchFamily="34" charset="0"/>
              </a:rPr>
              <a:t>NON-PROFESSIONALS</a:t>
            </a:r>
            <a:r>
              <a:rPr lang="en-US" sz="9600" b="1" dirty="0" smtClean="0">
                <a:latin typeface="Tahoma" panose="020B0604030504040204" pitchFamily="34" charset="0"/>
                <a:ea typeface="Tahoma" panose="020B0604030504040204" pitchFamily="34" charset="0"/>
                <a:cs typeface="Tahoma" panose="020B0604030504040204" pitchFamily="34" charset="0"/>
              </a:rPr>
              <a:t>, MANAGING</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4985378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113" y="2101602"/>
            <a:ext cx="5068805" cy="28556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89" y="4481877"/>
            <a:ext cx="5261811" cy="23761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987"/>
            <a:ext cx="4188995" cy="2785682"/>
          </a:xfrm>
          <a:prstGeom prst="rect">
            <a:avLst/>
          </a:prstGeom>
        </p:spPr>
      </p:pic>
    </p:spTree>
    <p:extLst>
      <p:ext uri="{BB962C8B-B14F-4D97-AF65-F5344CB8AC3E}">
        <p14:creationId xmlns:p14="http://schemas.microsoft.com/office/powerpoint/2010/main" val="32283584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lnSpcReduction="10000"/>
          </a:bodyPr>
          <a:lstStyle/>
          <a:p>
            <a:pPr marL="0" indent="0" algn="ctr">
              <a:buNone/>
            </a:pPr>
            <a:r>
              <a:rPr lang="en-US" sz="4300" b="1" dirty="0" smtClean="0">
                <a:solidFill>
                  <a:srgbClr val="FF0000"/>
                </a:solidFill>
                <a:latin typeface="Tahoma" pitchFamily="34" charset="0"/>
                <a:ea typeface="Tahoma" pitchFamily="34" charset="0"/>
                <a:cs typeface="Tahoma" pitchFamily="34" charset="0"/>
              </a:rPr>
              <a:t>CATEGORIES OF NON-</a:t>
            </a:r>
            <a:r>
              <a:rPr lang="en-US" sz="4300" b="1" dirty="0" err="1" smtClean="0">
                <a:solidFill>
                  <a:srgbClr val="FF0000"/>
                </a:solidFill>
                <a:latin typeface="Tahoma" pitchFamily="34" charset="0"/>
                <a:ea typeface="Tahoma" pitchFamily="34" charset="0"/>
                <a:cs typeface="Tahoma" pitchFamily="34" charset="0"/>
              </a:rPr>
              <a:t>PROs</a:t>
            </a:r>
            <a:endParaRPr lang="en-US" sz="4300" b="1" dirty="0" smtClean="0">
              <a:solidFill>
                <a:srgbClr val="FF0000"/>
              </a:solidFill>
              <a:latin typeface="Tahoma" pitchFamily="34" charset="0"/>
              <a:ea typeface="Tahoma" pitchFamily="34" charset="0"/>
              <a:cs typeface="Tahoma" pitchFamily="34" charset="0"/>
            </a:endParaRPr>
          </a:p>
          <a:p>
            <a:pPr marL="0" indent="0">
              <a:buNone/>
            </a:pPr>
            <a:r>
              <a:rPr lang="en-US" sz="4800" b="1" dirty="0" smtClean="0">
                <a:latin typeface="Tahoma" pitchFamily="34" charset="0"/>
                <a:ea typeface="Tahoma" pitchFamily="34" charset="0"/>
                <a:cs typeface="Tahoma" pitchFamily="34" charset="0"/>
              </a:rPr>
              <a:t>Blue &amp; white collar: Part timers &amp; temps; newbies &amp; oldies</a:t>
            </a:r>
          </a:p>
          <a:p>
            <a:r>
              <a:rPr lang="en-US" sz="4800" b="1" dirty="0" err="1" smtClean="0">
                <a:latin typeface="Tahoma" pitchFamily="34" charset="0"/>
                <a:ea typeface="Tahoma" pitchFamily="34" charset="0"/>
                <a:cs typeface="Tahoma" pitchFamily="34" charset="0"/>
              </a:rPr>
              <a:t>Uniskilled</a:t>
            </a:r>
            <a:r>
              <a:rPr lang="en-US" sz="4800" b="1" dirty="0" smtClean="0">
                <a:latin typeface="Tahoma" pitchFamily="34" charset="0"/>
                <a:ea typeface="Tahoma" pitchFamily="34" charset="0"/>
                <a:cs typeface="Tahoma" pitchFamily="34" charset="0"/>
              </a:rPr>
              <a:t> vs. </a:t>
            </a:r>
            <a:r>
              <a:rPr lang="en-US" sz="4800" b="1" dirty="0" err="1" smtClean="0">
                <a:latin typeface="Tahoma" pitchFamily="34" charset="0"/>
                <a:ea typeface="Tahoma" pitchFamily="34" charset="0"/>
                <a:cs typeface="Tahoma" pitchFamily="34" charset="0"/>
              </a:rPr>
              <a:t>multiskilled</a:t>
            </a:r>
            <a:endParaRPr lang="en-US" sz="4800" b="1" dirty="0">
              <a:latin typeface="Tahoma" pitchFamily="34" charset="0"/>
              <a:ea typeface="Tahoma" pitchFamily="34" charset="0"/>
              <a:cs typeface="Tahoma" pitchFamily="34" charset="0"/>
            </a:endParaRPr>
          </a:p>
          <a:p>
            <a:r>
              <a:rPr lang="en-US" sz="4800" b="1" dirty="0" smtClean="0">
                <a:latin typeface="Tahoma" pitchFamily="34" charset="0"/>
                <a:ea typeface="Tahoma" pitchFamily="34" charset="0"/>
                <a:cs typeface="Tahoma" pitchFamily="34" charset="0"/>
              </a:rPr>
              <a:t>Learners vs. repeaters </a:t>
            </a:r>
          </a:p>
          <a:p>
            <a:r>
              <a:rPr lang="en-US" sz="4800" b="1" dirty="0" smtClean="0">
                <a:latin typeface="Tahoma" pitchFamily="34" charset="0"/>
                <a:ea typeface="Tahoma" pitchFamily="34" charset="0"/>
                <a:cs typeface="Tahoma" pitchFamily="34" charset="0"/>
              </a:rPr>
              <a:t>Steady Eddies vs. transients </a:t>
            </a:r>
          </a:p>
          <a:p>
            <a:r>
              <a:rPr lang="en-US" sz="4800" b="1" dirty="0" smtClean="0">
                <a:latin typeface="Tahoma" pitchFamily="34" charset="0"/>
                <a:ea typeface="Tahoma" pitchFamily="34" charset="0"/>
                <a:cs typeface="Tahoma" pitchFamily="34" charset="0"/>
              </a:rPr>
              <a:t>Energized vs. passive</a:t>
            </a:r>
          </a:p>
          <a:p>
            <a:r>
              <a:rPr lang="en-US" sz="4800" b="1" dirty="0" smtClean="0">
                <a:latin typeface="Tahoma" pitchFamily="34" charset="0"/>
                <a:ea typeface="Tahoma" pitchFamily="34" charset="0"/>
                <a:cs typeface="Tahoma" pitchFamily="34" charset="0"/>
              </a:rPr>
              <a:t>Internal vs. external </a:t>
            </a:r>
          </a:p>
          <a:p>
            <a:pPr marL="0" indent="0">
              <a:buNone/>
            </a:pPr>
            <a:r>
              <a:rPr lang="en-US" sz="4800" b="1" dirty="0" smtClean="0">
                <a:latin typeface="Tahoma" pitchFamily="34" charset="0"/>
                <a:ea typeface="Tahoma" pitchFamily="34" charset="0"/>
                <a:cs typeface="Tahoma" pitchFamily="34" charset="0"/>
              </a:rPr>
              <a:t>  locus of control</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2605519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THE 825er MINDSET</a:t>
            </a:r>
          </a:p>
          <a:p>
            <a:pPr>
              <a:buFont typeface="Wingdings" panose="05000000000000000000" pitchFamily="2" charset="2"/>
              <a:buChar char="q"/>
            </a:pPr>
            <a:r>
              <a:rPr lang="en-US" sz="6600" b="1" dirty="0" smtClean="0">
                <a:solidFill>
                  <a:srgbClr val="7030A0"/>
                </a:solidFill>
                <a:latin typeface="Tahoma" pitchFamily="34" charset="0"/>
                <a:ea typeface="Tahoma" pitchFamily="34" charset="0"/>
                <a:cs typeface="Tahoma" pitchFamily="34" charset="0"/>
              </a:rPr>
              <a:t>Job &gt; career orientation</a:t>
            </a:r>
          </a:p>
          <a:p>
            <a:pPr>
              <a:buFont typeface="Wingdings" panose="05000000000000000000" pitchFamily="2" charset="2"/>
              <a:buChar char="q"/>
            </a:pPr>
            <a:r>
              <a:rPr lang="en-US" sz="6600" b="1" dirty="0" smtClean="0">
                <a:solidFill>
                  <a:srgbClr val="008000"/>
                </a:solidFill>
                <a:latin typeface="Tahoma" pitchFamily="34" charset="0"/>
                <a:ea typeface="Tahoma" pitchFamily="34" charset="0"/>
                <a:cs typeface="Tahoma" pitchFamily="34" charset="0"/>
              </a:rPr>
              <a:t>Reactive work style</a:t>
            </a:r>
          </a:p>
          <a:p>
            <a:pPr>
              <a:buFont typeface="Wingdings" panose="05000000000000000000" pitchFamily="2" charset="2"/>
              <a:buChar char="q"/>
            </a:pPr>
            <a:r>
              <a:rPr lang="en-US" sz="6600" b="1" dirty="0" err="1" smtClean="0">
                <a:solidFill>
                  <a:srgbClr val="0033CC"/>
                </a:solidFill>
                <a:latin typeface="Tahoma" pitchFamily="34" charset="0"/>
                <a:ea typeface="Tahoma" pitchFamily="34" charset="0"/>
                <a:cs typeface="Tahoma" pitchFamily="34" charset="0"/>
              </a:rPr>
              <a:t>IVE</a:t>
            </a:r>
            <a:r>
              <a:rPr lang="en-US" sz="6600" b="1" dirty="0" smtClean="0">
                <a:solidFill>
                  <a:srgbClr val="0033CC"/>
                </a:solidFill>
                <a:latin typeface="Tahoma" pitchFamily="34" charset="0"/>
                <a:ea typeface="Tahoma" pitchFamily="34" charset="0"/>
                <a:cs typeface="Tahoma" pitchFamily="34" charset="0"/>
              </a:rPr>
              <a:t> &gt; EVE</a:t>
            </a:r>
          </a:p>
          <a:p>
            <a:pPr>
              <a:buFont typeface="Wingdings" panose="05000000000000000000" pitchFamily="2" charset="2"/>
              <a:buChar char="q"/>
            </a:pPr>
            <a:r>
              <a:rPr lang="en-US" sz="6600" b="1" dirty="0" smtClean="0">
                <a:solidFill>
                  <a:srgbClr val="A50021"/>
                </a:solidFill>
                <a:latin typeface="Tahoma" pitchFamily="34" charset="0"/>
                <a:ea typeface="Tahoma" pitchFamily="34" charset="0"/>
                <a:cs typeface="Tahoma" pitchFamily="34" charset="0"/>
              </a:rPr>
              <a:t>Negative toward job change</a:t>
            </a:r>
          </a:p>
          <a:p>
            <a:pPr>
              <a:buFont typeface="Wingdings" panose="05000000000000000000" pitchFamily="2" charset="2"/>
              <a:buChar char="q"/>
            </a:pPr>
            <a:r>
              <a:rPr lang="en-US" sz="6600" b="1" dirty="0">
                <a:solidFill>
                  <a:srgbClr val="FF0066"/>
                </a:solidFill>
                <a:latin typeface="Tahoma" pitchFamily="34" charset="0"/>
                <a:ea typeface="Tahoma" pitchFamily="34" charset="0"/>
                <a:cs typeface="Tahoma" pitchFamily="34" charset="0"/>
              </a:rPr>
              <a:t>J</a:t>
            </a:r>
            <a:r>
              <a:rPr lang="en-US" sz="6600" b="1" dirty="0" smtClean="0">
                <a:solidFill>
                  <a:srgbClr val="FF0066"/>
                </a:solidFill>
                <a:latin typeface="Tahoma" pitchFamily="34" charset="0"/>
                <a:ea typeface="Tahoma" pitchFamily="34" charset="0"/>
                <a:cs typeface="Tahoma" pitchFamily="34" charset="0"/>
              </a:rPr>
              <a:t>ob &amp; family dependency</a:t>
            </a:r>
          </a:p>
          <a:p>
            <a:pPr>
              <a:buFont typeface="Wingdings" panose="05000000000000000000" pitchFamily="2" charset="2"/>
              <a:buChar char="q"/>
            </a:pPr>
            <a:endParaRPr lang="en-US" sz="4400" b="1" dirty="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smtClean="0">
              <a:solidFill>
                <a:srgbClr val="9933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3911689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5400" b="1" dirty="0" smtClean="0">
                <a:solidFill>
                  <a:srgbClr val="FF0000"/>
                </a:solidFill>
                <a:latin typeface="Tahoma" pitchFamily="34" charset="0"/>
                <a:ea typeface="Tahoma" pitchFamily="34" charset="0"/>
                <a:cs typeface="Tahoma" pitchFamily="34" charset="0"/>
              </a:rPr>
              <a:t>MANAGING 825ers</a:t>
            </a:r>
          </a:p>
          <a:p>
            <a:pPr>
              <a:buFont typeface="Wingdings" panose="05000000000000000000" pitchFamily="2" charset="2"/>
              <a:buChar char="q"/>
            </a:pPr>
            <a:r>
              <a:rPr lang="en-US" sz="6600" b="1" dirty="0" smtClean="0">
                <a:solidFill>
                  <a:srgbClr val="C00000"/>
                </a:solidFill>
                <a:latin typeface="Tahoma" pitchFamily="34" charset="0"/>
                <a:ea typeface="Tahoma" pitchFamily="34" charset="0"/>
                <a:cs typeface="Tahoma" pitchFamily="34" charset="0"/>
              </a:rPr>
              <a:t>Respectful supervision</a:t>
            </a:r>
            <a:endParaRPr lang="en-US" sz="60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6600" b="1" dirty="0" smtClean="0">
                <a:solidFill>
                  <a:srgbClr val="0033CC"/>
                </a:solidFill>
                <a:latin typeface="Tahoma" pitchFamily="34" charset="0"/>
                <a:ea typeface="Tahoma" pitchFamily="34" charset="0"/>
                <a:cs typeface="Tahoma" pitchFamily="34" charset="0"/>
              </a:rPr>
              <a:t>Team-based work flow</a:t>
            </a:r>
          </a:p>
          <a:p>
            <a:pPr>
              <a:buFont typeface="Wingdings" panose="05000000000000000000" pitchFamily="2" charset="2"/>
              <a:buChar char="q"/>
            </a:pPr>
            <a:r>
              <a:rPr lang="en-US" sz="6600" b="1" dirty="0" smtClean="0">
                <a:solidFill>
                  <a:srgbClr val="009900"/>
                </a:solidFill>
                <a:latin typeface="Tahoma" pitchFamily="34" charset="0"/>
                <a:ea typeface="Tahoma" pitchFamily="34" charset="0"/>
                <a:cs typeface="Tahoma" pitchFamily="34" charset="0"/>
              </a:rPr>
              <a:t>Periodic training upgrades &amp; personalized  coaching</a:t>
            </a:r>
          </a:p>
          <a:p>
            <a:pPr>
              <a:buFont typeface="Wingdings" panose="05000000000000000000" pitchFamily="2" charset="2"/>
              <a:buChar char="q"/>
            </a:pPr>
            <a:r>
              <a:rPr lang="en-US" sz="6600" b="1" dirty="0" smtClean="0">
                <a:solidFill>
                  <a:srgbClr val="7030A0"/>
                </a:solidFill>
                <a:latin typeface="Tahoma" pitchFamily="34" charset="0"/>
                <a:ea typeface="Tahoma" pitchFamily="34" charset="0"/>
                <a:cs typeface="Tahoma" pitchFamily="34" charset="0"/>
              </a:rPr>
              <a:t>Some paternalism &amp; community</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1453250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7655"/>
            <a:ext cx="12192000" cy="6700345"/>
          </a:xfrm>
        </p:spPr>
        <p:txBody>
          <a:bodyPr>
            <a:normAutofit fontScale="85000" lnSpcReduction="20000"/>
          </a:bodyPr>
          <a:lstStyle/>
          <a:p>
            <a:pPr marL="0" indent="0" algn="ctr">
              <a:buNone/>
            </a:pPr>
            <a:r>
              <a:rPr lang="en-US" sz="5200" b="1" dirty="0" smtClean="0">
                <a:solidFill>
                  <a:srgbClr val="FF0000"/>
                </a:solidFill>
                <a:latin typeface="Tahoma" pitchFamily="34" charset="0"/>
                <a:ea typeface="Tahoma" pitchFamily="34" charset="0"/>
                <a:cs typeface="Tahoma" pitchFamily="34" charset="0"/>
              </a:rPr>
              <a:t>Take the </a:t>
            </a:r>
            <a:r>
              <a:rPr lang="en-US" sz="5200" b="1" dirty="0" smtClean="0">
                <a:solidFill>
                  <a:srgbClr val="0000FF"/>
                </a:solidFill>
                <a:latin typeface="Tahoma" pitchFamily="34" charset="0"/>
                <a:ea typeface="Tahoma" pitchFamily="34" charset="0"/>
                <a:cs typeface="Tahoma" pitchFamily="34" charset="0"/>
              </a:rPr>
              <a:t>A</a:t>
            </a:r>
            <a:r>
              <a:rPr lang="en-US" sz="5200" b="1" dirty="0" smtClean="0">
                <a:solidFill>
                  <a:srgbClr val="FF0000"/>
                </a:solidFill>
                <a:latin typeface="Tahoma" pitchFamily="34" charset="0"/>
                <a:ea typeface="Tahoma" pitchFamily="34" charset="0"/>
                <a:cs typeface="Tahoma" pitchFamily="34" charset="0"/>
              </a:rPr>
              <a:t> off amorality for 825ers</a:t>
            </a:r>
          </a:p>
          <a:p>
            <a:pPr marL="0" indent="0">
              <a:buNone/>
            </a:pPr>
            <a:r>
              <a:rPr lang="en-US" sz="5100" b="1" dirty="0" smtClean="0">
                <a:latin typeface="Tahoma" pitchFamily="34" charset="0"/>
                <a:ea typeface="Tahoma" pitchFamily="34" charset="0"/>
                <a:cs typeface="Tahoma" pitchFamily="34" charset="0"/>
              </a:rPr>
              <a:t>Most non-professionals look up to  their bosses &amp; professionals out of respect for their education &amp; giftedness. But they usually want no part of the </a:t>
            </a:r>
            <a:r>
              <a:rPr lang="en-US" sz="5100" b="1" dirty="0" smtClean="0">
                <a:solidFill>
                  <a:srgbClr val="FF0000"/>
                </a:solidFill>
                <a:latin typeface="Tahoma" pitchFamily="34" charset="0"/>
                <a:ea typeface="Tahoma" pitchFamily="34" charset="0"/>
                <a:cs typeface="Tahoma" pitchFamily="34" charset="0"/>
              </a:rPr>
              <a:t>amoral</a:t>
            </a:r>
            <a:r>
              <a:rPr lang="en-US" sz="5100" b="1" dirty="0" smtClean="0">
                <a:latin typeface="Tahoma" pitchFamily="34" charset="0"/>
                <a:ea typeface="Tahoma" pitchFamily="34" charset="0"/>
                <a:cs typeface="Tahoma" pitchFamily="34" charset="0"/>
              </a:rPr>
              <a:t> (values- neutral) environment in the upper echelons of many orgs: unethical practices; abusive or exploitative behavior towards others</a:t>
            </a:r>
            <a:r>
              <a:rPr lang="en-US" sz="5100" b="1" smtClean="0">
                <a:latin typeface="Tahoma" pitchFamily="34" charset="0"/>
                <a:ea typeface="Tahoma" pitchFamily="34" charset="0"/>
                <a:cs typeface="Tahoma" pitchFamily="34" charset="0"/>
              </a:rPr>
              <a:t>; perceived unfairness </a:t>
            </a:r>
            <a:r>
              <a:rPr lang="en-US" sz="5100" b="1" dirty="0" smtClean="0">
                <a:latin typeface="Tahoma" pitchFamily="34" charset="0"/>
                <a:ea typeface="Tahoma" pitchFamily="34" charset="0"/>
                <a:cs typeface="Tahoma" pitchFamily="34" charset="0"/>
              </a:rPr>
              <a:t>to employees, etc. It’s a psychological </a:t>
            </a:r>
            <a:r>
              <a:rPr lang="en-US" sz="5100" b="1" dirty="0" smtClean="0">
                <a:solidFill>
                  <a:srgbClr val="FF0000"/>
                </a:solidFill>
                <a:latin typeface="Tahoma" pitchFamily="34" charset="0"/>
                <a:ea typeface="Tahoma" pitchFamily="34" charset="0"/>
                <a:cs typeface="Tahoma" pitchFamily="34" charset="0"/>
              </a:rPr>
              <a:t>SHOCK!</a:t>
            </a:r>
            <a:r>
              <a:rPr lang="en-US" sz="5100" b="1" dirty="0" smtClean="0">
                <a:latin typeface="Tahoma" pitchFamily="34" charset="0"/>
                <a:ea typeface="Tahoma" pitchFamily="34" charset="0"/>
                <a:cs typeface="Tahoma" pitchFamily="34" charset="0"/>
              </a:rPr>
              <a:t> for many hard-working, traditional-values 825ers when they encounter org amorality for the first time. Their respect for </a:t>
            </a:r>
            <a:r>
              <a:rPr lang="en-US" sz="5100" b="1" dirty="0" smtClean="0">
                <a:solidFill>
                  <a:srgbClr val="FF0000"/>
                </a:solidFill>
                <a:latin typeface="Tahoma" pitchFamily="34" charset="0"/>
                <a:ea typeface="Tahoma" pitchFamily="34" charset="0"/>
                <a:cs typeface="Tahoma" pitchFamily="34" charset="0"/>
              </a:rPr>
              <a:t>ALL</a:t>
            </a:r>
            <a:r>
              <a:rPr lang="en-US" sz="5100" b="1" dirty="0" smtClean="0">
                <a:latin typeface="Tahoma" pitchFamily="34" charset="0"/>
                <a:ea typeface="Tahoma" pitchFamily="34" charset="0"/>
                <a:cs typeface="Tahoma" pitchFamily="34" charset="0"/>
              </a:rPr>
              <a:t> pros &amp; higher-ups can</a:t>
            </a:r>
            <a:r>
              <a:rPr lang="en-US" sz="5100" b="1" dirty="0" smtClean="0">
                <a:solidFill>
                  <a:srgbClr val="FF0000"/>
                </a:solidFill>
                <a:latin typeface="Tahoma" pitchFamily="34" charset="0"/>
                <a:ea typeface="Tahoma" pitchFamily="34" charset="0"/>
                <a:cs typeface="Tahoma" pitchFamily="34" charset="0"/>
              </a:rPr>
              <a:t> </a:t>
            </a:r>
            <a:r>
              <a:rPr lang="en-US" sz="5100" b="1" dirty="0" smtClean="0">
                <a:latin typeface="Tahoma" pitchFamily="34" charset="0"/>
                <a:ea typeface="Tahoma" pitchFamily="34" charset="0"/>
                <a:cs typeface="Tahoma" pitchFamily="34" charset="0"/>
              </a:rPr>
              <a:t>quickly cave in. </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2754401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28 </a:t>
            </a:r>
            <a:r>
              <a:rPr lang="en-US" sz="13800" b="1" dirty="0" err="1">
                <a:latin typeface="Tahoma" panose="020B0604030504040204" pitchFamily="34" charset="0"/>
                <a:ea typeface="Tahoma" panose="020B0604030504040204" pitchFamily="34" charset="0"/>
                <a:cs typeface="Tahoma" panose="020B0604030504040204" pitchFamily="34" charset="0"/>
              </a:rPr>
              <a:t>ORGOLOGY</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225966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3136"/>
            <a:ext cx="12192000" cy="6424863"/>
          </a:xfrm>
        </p:spPr>
        <p:txBody>
          <a:bodyPr>
            <a:normAutofit/>
          </a:bodyPr>
          <a:lstStyle/>
          <a:p>
            <a:r>
              <a:rPr lang="en-US" sz="6000" b="1" dirty="0" smtClean="0">
                <a:latin typeface="Tahoma" panose="020B0604030504040204" pitchFamily="34" charset="0"/>
                <a:ea typeface="Tahoma" panose="020B0604030504040204" pitchFamily="34" charset="0"/>
                <a:cs typeface="Tahoma" panose="020B0604030504040204" pitchFamily="34" charset="0"/>
              </a:rPr>
              <a:t>Orgs do more positive &amp; negative things to people than any other human creation.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279" y="3203566"/>
            <a:ext cx="7620000" cy="2914650"/>
          </a:xfrm>
          <a:prstGeom prst="rect">
            <a:avLst/>
          </a:prstGeom>
        </p:spPr>
      </p:pic>
    </p:spTree>
    <p:extLst>
      <p:ext uri="{BB962C8B-B14F-4D97-AF65-F5344CB8AC3E}">
        <p14:creationId xmlns:p14="http://schemas.microsoft.com/office/powerpoint/2010/main" val="422145048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ORGOLOGY: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eeing reality like a real world pro</a:t>
            </a:r>
          </a:p>
          <a:p>
            <a:pPr marL="571500" indent="-571500" algn="l">
              <a:buFont typeface="Wingdings" panose="05000000000000000000" pitchFamily="2" charset="2"/>
              <a:buChar char="q"/>
            </a:pPr>
            <a:r>
              <a:rPr lang="en-US" sz="41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Understanding how orgs behave towards people &amp; how people behave in orgs</a:t>
            </a:r>
          </a:p>
          <a:p>
            <a:pPr marL="571500" indent="-571500" algn="l">
              <a:buFont typeface="Wingdings" panose="05000000000000000000" pitchFamily="2" charset="2"/>
              <a:buChar char="q"/>
            </a:pPr>
            <a:r>
              <a:rPr lang="en-US" sz="41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Developing the professional savvy &amp; skills that enable you to both survive &amp; thrive in orgs &amp; your career</a:t>
            </a:r>
          </a:p>
          <a:p>
            <a:pPr marL="571500" indent="-571500" algn="l">
              <a:buFont typeface="Wingdings" panose="05000000000000000000" pitchFamily="2" charset="2"/>
              <a:buChar char="q"/>
            </a:pPr>
            <a:r>
              <a:rPr lang="en-US" sz="41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Learning how to build your career around your org as much as around yourself</a:t>
            </a:r>
          </a:p>
          <a:p>
            <a:pPr marL="571500" indent="-571500" algn="l">
              <a:buFont typeface="Wingdings" panose="05000000000000000000" pitchFamily="2" charset="2"/>
              <a:buChar char="q"/>
            </a:pPr>
            <a:r>
              <a:rPr lang="en-US" sz="4100" b="1" dirty="0" smtClean="0">
                <a:solidFill>
                  <a:srgbClr val="990033"/>
                </a:solidFill>
                <a:latin typeface="Tahoma" panose="020B0604030504040204" pitchFamily="34" charset="0"/>
                <a:ea typeface="Tahoma" panose="020B0604030504040204" pitchFamily="34" charset="0"/>
                <a:cs typeface="Tahoma" panose="020B0604030504040204" pitchFamily="34" charset="0"/>
              </a:rPr>
              <a:t>Reading orgs intuitively based on your intuitive real world experiences with people</a:t>
            </a:r>
          </a:p>
        </p:txBody>
      </p:sp>
    </p:spTree>
    <p:extLst>
      <p:ext uri="{BB962C8B-B14F-4D97-AF65-F5344CB8AC3E}">
        <p14:creationId xmlns:p14="http://schemas.microsoft.com/office/powerpoint/2010/main" val="184703340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29 </a:t>
            </a:r>
            <a:r>
              <a:rPr lang="en-US" sz="11500" b="1" dirty="0">
                <a:latin typeface="Tahoma" panose="020B0604030504040204" pitchFamily="34" charset="0"/>
                <a:ea typeface="Tahoma" panose="020B0604030504040204" pitchFamily="34" charset="0"/>
                <a:cs typeface="Tahoma" panose="020B0604030504040204" pitchFamily="34" charset="0"/>
              </a:rPr>
              <a:t>ORG </a:t>
            </a:r>
            <a:r>
              <a:rPr lang="en-US" sz="11500" b="1" dirty="0" smtClean="0">
                <a:latin typeface="Tahoma" panose="020B0604030504040204" pitchFamily="34" charset="0"/>
                <a:ea typeface="Tahoma" panose="020B0604030504040204" pitchFamily="34" charset="0"/>
                <a:cs typeface="Tahoma" panose="020B0604030504040204" pitchFamily="34" charset="0"/>
              </a:rPr>
              <a:t>REALITIES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867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lnSpcReduction="10000"/>
          </a:bodyPr>
          <a:lstStyle/>
          <a:p>
            <a:pPr algn="l"/>
            <a:r>
              <a:rPr lang="en-US" sz="4800" b="1" dirty="0" smtClean="0">
                <a:latin typeface="Comic Sans MS" panose="030F0702030302020204" pitchFamily="66" charset="0"/>
                <a:ea typeface="Tahoma" pitchFamily="34" charset="0"/>
                <a:cs typeface="Tahoma" pitchFamily="34" charset="0"/>
              </a:rPr>
              <a:t>All of the 42 topics on these 300+ slides play an important role in promoting your professional savvy about organizations. Some of the topics will be more relevant to you than others. Select those of greatest personal interest for your 25 write-ups. Come to class to “chew the fat” on these peak interest slides. That’s where any learning you take with you into the real world will come from.</a:t>
            </a:r>
            <a:endParaRPr lang="en-US" sz="6000" b="1" dirty="0">
              <a:latin typeface="Comic Sans MS" panose="030F0702030302020204" pitchFamily="66" charset="0"/>
              <a:ea typeface="Tahoma" pitchFamily="34" charset="0"/>
              <a:cs typeface="Tahoma" pitchFamily="34" charset="0"/>
            </a:endParaRPr>
          </a:p>
        </p:txBody>
      </p:sp>
    </p:spTree>
    <p:extLst>
      <p:ext uri="{BB962C8B-B14F-4D97-AF65-F5344CB8AC3E}">
        <p14:creationId xmlns:p14="http://schemas.microsoft.com/office/powerpoint/2010/main" val="4291697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THE POSSIBLE NEGATIVE AFFECTS (“COLLATERAL DAMAGE”) OF AMORAL OPERATIONS ON ORG LIFE</a:t>
            </a:r>
          </a:p>
          <a:p>
            <a:pPr>
              <a:buFont typeface="Wingdings" panose="05000000000000000000" pitchFamily="2" charset="2"/>
              <a:buChar char="q"/>
            </a:pPr>
            <a:r>
              <a:rPr lang="en-US" sz="4200" b="1" dirty="0" smtClean="0">
                <a:solidFill>
                  <a:srgbClr val="00CC00"/>
                </a:solidFill>
                <a:latin typeface="Tahoma" pitchFamily="34" charset="0"/>
                <a:ea typeface="Tahoma" pitchFamily="34" charset="0"/>
                <a:cs typeface="Tahoma" pitchFamily="34" charset="0"/>
              </a:rPr>
              <a:t>Business as fight-for-your-life warfare</a:t>
            </a:r>
          </a:p>
          <a:p>
            <a:pPr>
              <a:buFont typeface="Wingdings" panose="05000000000000000000" pitchFamily="2" charset="2"/>
              <a:buChar char="q"/>
            </a:pPr>
            <a:r>
              <a:rPr lang="en-US" sz="4200" b="1" dirty="0" smtClean="0">
                <a:solidFill>
                  <a:srgbClr val="7030A0"/>
                </a:solidFill>
                <a:latin typeface="Tahoma" pitchFamily="34" charset="0"/>
                <a:ea typeface="Tahoma" pitchFamily="34" charset="0"/>
                <a:cs typeface="Tahoma" pitchFamily="34" charset="0"/>
              </a:rPr>
              <a:t>Viewing org constituents as something to exploit &gt; serve </a:t>
            </a:r>
          </a:p>
          <a:p>
            <a:pPr>
              <a:buFont typeface="Wingdings" panose="05000000000000000000" pitchFamily="2" charset="2"/>
              <a:buChar char="q"/>
            </a:pPr>
            <a:r>
              <a:rPr lang="en-US" sz="4200" b="1" dirty="0" smtClean="0">
                <a:solidFill>
                  <a:srgbClr val="990033"/>
                </a:solidFill>
                <a:latin typeface="Tahoma" pitchFamily="34" charset="0"/>
                <a:ea typeface="Tahoma" pitchFamily="34" charset="0"/>
                <a:cs typeface="Tahoma" pitchFamily="34" charset="0"/>
              </a:rPr>
              <a:t>“Pragmatic” (necessary for winning the competitive wars) corruption of orgs</a:t>
            </a:r>
          </a:p>
          <a:p>
            <a:pPr>
              <a:buFont typeface="Wingdings" panose="05000000000000000000" pitchFamily="2" charset="2"/>
              <a:buChar char="q"/>
            </a:pPr>
            <a:r>
              <a:rPr lang="en-US" sz="4200" b="1" dirty="0" smtClean="0">
                <a:solidFill>
                  <a:srgbClr val="0000CC"/>
                </a:solidFill>
                <a:latin typeface="Tahoma" pitchFamily="34" charset="0"/>
                <a:ea typeface="Tahoma" pitchFamily="34" charset="0"/>
                <a:cs typeface="Tahoma" pitchFamily="34" charset="0"/>
              </a:rPr>
              <a:t>Settling suits over unintended consequences of amoral agenda-seeking  </a:t>
            </a:r>
          </a:p>
          <a:p>
            <a:pPr>
              <a:buFont typeface="Wingdings" panose="05000000000000000000" pitchFamily="2" charset="2"/>
              <a:buChar char="q"/>
            </a:pPr>
            <a:r>
              <a:rPr lang="en-US" sz="4200" b="1" dirty="0" smtClean="0">
                <a:solidFill>
                  <a:srgbClr val="FF0066"/>
                </a:solidFill>
                <a:latin typeface="Tahoma" pitchFamily="34" charset="0"/>
                <a:ea typeface="Tahoma" pitchFamily="34" charset="0"/>
                <a:cs typeface="Tahoma" pitchFamily="34" charset="0"/>
              </a:rPr>
              <a:t>Employee disrespect for their org</a:t>
            </a:r>
            <a:endParaRPr lang="en-US" sz="4400" b="1" dirty="0" smtClean="0">
              <a:solidFill>
                <a:srgbClr val="FF0066"/>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
        <p:nvSpPr>
          <p:cNvPr id="4" name="Right Arrow 3"/>
          <p:cNvSpPr/>
          <p:nvPr/>
        </p:nvSpPr>
        <p:spPr>
          <a:xfrm>
            <a:off x="10784559" y="632954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27646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12192000" cy="6858000"/>
          </a:xfrm>
        </p:spPr>
        <p:txBody>
          <a:bodyPr>
            <a:normAutofit lnSpcReduction="10000"/>
          </a:bodyPr>
          <a:lstStyle/>
          <a:p>
            <a:r>
              <a:rPr lang="en-US" sz="5400" b="1" dirty="0">
                <a:latin typeface="Tahoma" panose="020B0604030504040204" pitchFamily="34" charset="0"/>
                <a:ea typeface="Tahoma" panose="020B0604030504040204" pitchFamily="34" charset="0"/>
                <a:cs typeface="Tahoma" panose="020B0604030504040204" pitchFamily="34" charset="0"/>
              </a:rPr>
              <a:t>Orgs are the most</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 powerful </a:t>
            </a:r>
            <a:r>
              <a:rPr lang="en-US" sz="5400" b="1" dirty="0">
                <a:latin typeface="Tahoma" panose="020B0604030504040204" pitchFamily="34" charset="0"/>
                <a:ea typeface="Tahoma" panose="020B0604030504040204" pitchFamily="34" charset="0"/>
                <a:cs typeface="Tahoma" panose="020B0604030504040204" pitchFamily="34" charset="0"/>
              </a:rPr>
              <a:t>entities on earth. </a:t>
            </a:r>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r>
              <a:rPr lang="en-US" sz="5400" b="1" dirty="0" smtClean="0">
                <a:latin typeface="Tahoma" panose="020B0604030504040204" pitchFamily="34" charset="0"/>
                <a:ea typeface="Tahoma" panose="020B0604030504040204" pitchFamily="34" charset="0"/>
                <a:cs typeface="Tahoma" panose="020B0604030504040204" pitchFamily="34" charset="0"/>
              </a:rPr>
              <a:t>Because they control so much of  our lives, societies, &amp; world events.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531" y="1325683"/>
            <a:ext cx="2631174" cy="3230552"/>
          </a:xfrm>
          <a:prstGeom prst="rect">
            <a:avLst/>
          </a:prstGeom>
        </p:spPr>
      </p:pic>
    </p:spTree>
    <p:extLst>
      <p:ext uri="{BB962C8B-B14F-4D97-AF65-F5344CB8AC3E}">
        <p14:creationId xmlns:p14="http://schemas.microsoft.com/office/powerpoint/2010/main" val="102527595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Orgs are the real </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culture</a:t>
            </a:r>
            <a:r>
              <a:rPr lang="en-US" sz="5400" b="1" dirty="0">
                <a:latin typeface="Tahoma" panose="020B0604030504040204" pitchFamily="34" charset="0"/>
                <a:ea typeface="Tahoma" panose="020B0604030504040204" pitchFamily="34" charset="0"/>
                <a:cs typeface="Tahoma" panose="020B0604030504040204" pitchFamily="34" charset="0"/>
              </a:rPr>
              <a:t> we live in. </a:t>
            </a:r>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0" y="1828800"/>
            <a:ext cx="5842000" cy="4564117"/>
          </a:xfrm>
          <a:prstGeom prst="rect">
            <a:avLst/>
          </a:prstGeom>
        </p:spPr>
      </p:pic>
    </p:spTree>
    <p:extLst>
      <p:ext uri="{BB962C8B-B14F-4D97-AF65-F5344CB8AC3E}">
        <p14:creationId xmlns:p14="http://schemas.microsoft.com/office/powerpoint/2010/main" val="18102680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12192000" cy="6858000"/>
          </a:xfrm>
        </p:spPr>
        <p:txBody>
          <a:bodyPr>
            <a:normAutofit/>
          </a:bodyPr>
          <a:lstStyle/>
          <a:p>
            <a:r>
              <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 </a:t>
            </a:r>
            <a:r>
              <a:rPr lang="en-US" sz="8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Dramaland</a:t>
            </a:r>
            <a:endPar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935" y="1382124"/>
            <a:ext cx="7272131" cy="4093752"/>
          </a:xfrm>
          <a:prstGeom prst="rect">
            <a:avLst/>
          </a:prstGeom>
        </p:spPr>
      </p:pic>
    </p:spTree>
    <p:extLst>
      <p:ext uri="{BB962C8B-B14F-4D97-AF65-F5344CB8AC3E}">
        <p14:creationId xmlns:p14="http://schemas.microsoft.com/office/powerpoint/2010/main" val="319817113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Your career is a continuous series of human </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dramas</a:t>
            </a:r>
            <a:r>
              <a:rPr lang="en-US" sz="5400" b="1" dirty="0">
                <a:latin typeface="Tahoma" panose="020B0604030504040204" pitchFamily="34" charset="0"/>
                <a:ea typeface="Tahoma" panose="020B0604030504040204" pitchFamily="34" charset="0"/>
                <a:cs typeface="Tahoma" panose="020B0604030504040204" pitchFamily="34" charset="0"/>
              </a:rPr>
              <a:t>. Work is what we do between dramas. </a:t>
            </a:r>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582130"/>
            <a:ext cx="6533147" cy="3696386"/>
          </a:xfrm>
          <a:prstGeom prst="rect">
            <a:avLst/>
          </a:prstGeom>
        </p:spPr>
      </p:pic>
    </p:spTree>
    <p:extLst>
      <p:ext uri="{BB962C8B-B14F-4D97-AF65-F5344CB8AC3E}">
        <p14:creationId xmlns:p14="http://schemas.microsoft.com/office/powerpoint/2010/main" val="82467333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People</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skills + org savvy</a:t>
            </a:r>
            <a:r>
              <a:rPr lang="en-US" sz="5400" b="1" dirty="0" smtClean="0">
                <a:latin typeface="Tahoma" panose="020B0604030504040204" pitchFamily="34" charset="0"/>
                <a:ea typeface="Tahoma" panose="020B0604030504040204" pitchFamily="34" charset="0"/>
                <a:cs typeface="Tahoma" panose="020B0604030504040204" pitchFamily="34" charset="0"/>
              </a:rPr>
              <a:t>, </a:t>
            </a:r>
            <a:r>
              <a:rPr lang="en-US" sz="5400" b="1" dirty="0">
                <a:latin typeface="Tahoma" panose="020B0604030504040204" pitchFamily="34" charset="0"/>
                <a:ea typeface="Tahoma" panose="020B0604030504040204" pitchFamily="34" charset="0"/>
                <a:cs typeface="Tahoma" panose="020B0604030504040204" pitchFamily="34" charset="0"/>
              </a:rPr>
              <a:t>not technical expertise, are the key to </a:t>
            </a:r>
            <a:r>
              <a:rPr lang="en-US" sz="5400" b="1" dirty="0" smtClean="0">
                <a:latin typeface="Tahoma" panose="020B0604030504040204" pitchFamily="34" charset="0"/>
                <a:ea typeface="Tahoma" panose="020B0604030504040204" pitchFamily="34" charset="0"/>
                <a:cs typeface="Tahoma" panose="020B0604030504040204" pitchFamily="34" charset="0"/>
              </a:rPr>
              <a:t>success in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ALL </a:t>
            </a:r>
            <a:r>
              <a:rPr lang="en-US" sz="5400" b="1" dirty="0" smtClean="0">
                <a:latin typeface="Tahoma" panose="020B0604030504040204" pitchFamily="34" charset="0"/>
                <a:ea typeface="Tahoma" panose="020B0604030504040204" pitchFamily="34" charset="0"/>
                <a:cs typeface="Tahoma" panose="020B0604030504040204" pitchFamily="34" charset="0"/>
              </a:rPr>
              <a:t>professions &amp; orgs. </a:t>
            </a:r>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853" y="2381938"/>
            <a:ext cx="6215039" cy="4223813"/>
          </a:xfrm>
          <a:prstGeom prst="rect">
            <a:avLst/>
          </a:prstGeom>
        </p:spPr>
      </p:pic>
    </p:spTree>
    <p:extLst>
      <p:ext uri="{BB962C8B-B14F-4D97-AF65-F5344CB8AC3E}">
        <p14:creationId xmlns:p14="http://schemas.microsoft.com/office/powerpoint/2010/main" val="236499169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You can be the world’s greatest ____, but still fail in orgs if you can’t work &amp; fit in with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diverse people</a:t>
            </a:r>
            <a:r>
              <a:rPr lang="en-US" sz="4800" b="1" dirty="0">
                <a:latin typeface="Tahoma" panose="020B0604030504040204" pitchFamily="34" charset="0"/>
                <a:ea typeface="Tahoma" panose="020B0604030504040204" pitchFamily="34" charset="0"/>
                <a:cs typeface="Tahoma" panose="020B0604030504040204" pitchFamily="34" charset="0"/>
              </a:rPr>
              <a:t>. </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88" y="2490949"/>
            <a:ext cx="7177384" cy="4043259"/>
          </a:xfrm>
          <a:prstGeom prst="rect">
            <a:avLst/>
          </a:prstGeom>
        </p:spPr>
      </p:pic>
    </p:spTree>
    <p:extLst>
      <p:ext uri="{BB962C8B-B14F-4D97-AF65-F5344CB8AC3E}">
        <p14:creationId xmlns:p14="http://schemas.microsoft.com/office/powerpoint/2010/main" val="313822059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a:latin typeface="Tahoma" panose="020B0604030504040204" pitchFamily="34" charset="0"/>
                <a:ea typeface="Tahoma" panose="020B0604030504040204" pitchFamily="34" charset="0"/>
                <a:cs typeface="Tahoma" panose="020B0604030504040204" pitchFamily="34" charset="0"/>
              </a:rPr>
              <a:t>You are a </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different person </a:t>
            </a:r>
            <a:r>
              <a:rPr lang="en-US" sz="6000" b="1" dirty="0">
                <a:latin typeface="Tahoma" panose="020B0604030504040204" pitchFamily="34" charset="0"/>
                <a:ea typeface="Tahoma" panose="020B0604030504040204" pitchFamily="34" charset="0"/>
                <a:cs typeface="Tahoma" panose="020B0604030504040204" pitchFamily="34" charset="0"/>
              </a:rPr>
              <a:t>in an org than when alone. </a:t>
            </a:r>
          </a:p>
          <a:p>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244" y="1923393"/>
            <a:ext cx="6271117" cy="4666593"/>
          </a:xfrm>
          <a:prstGeom prst="rect">
            <a:avLst/>
          </a:prstGeom>
        </p:spPr>
      </p:pic>
    </p:spTree>
    <p:extLst>
      <p:ext uri="{BB962C8B-B14F-4D97-AF65-F5344CB8AC3E}">
        <p14:creationId xmlns:p14="http://schemas.microsoft.com/office/powerpoint/2010/main" val="233484601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a:latin typeface="Tahoma" panose="020B0604030504040204" pitchFamily="34" charset="0"/>
                <a:ea typeface="Tahoma" panose="020B0604030504040204" pitchFamily="34" charset="0"/>
                <a:cs typeface="Tahoma" panose="020B0604030504040204" pitchFamily="34" charset="0"/>
              </a:rPr>
              <a:t>Orgs help deliver </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most</a:t>
            </a:r>
            <a:r>
              <a:rPr lang="en-US" sz="6000" b="1" dirty="0">
                <a:latin typeface="Tahoma" panose="020B0604030504040204" pitchFamily="34" charset="0"/>
                <a:ea typeface="Tahoma" panose="020B0604030504040204" pitchFamily="34" charset="0"/>
                <a:cs typeface="Tahoma" panose="020B0604030504040204" pitchFamily="34" charset="0"/>
              </a:rPr>
              <a:t> of </a:t>
            </a:r>
            <a:r>
              <a:rPr lang="en-US" sz="6000" b="1" dirty="0" smtClean="0">
                <a:latin typeface="Tahoma" panose="020B0604030504040204" pitchFamily="34" charset="0"/>
                <a:ea typeface="Tahoma" panose="020B0604030504040204" pitchFamily="34" charset="0"/>
                <a:cs typeface="Tahoma" panose="020B0604030504040204" pitchFamily="34" charset="0"/>
              </a:rPr>
              <a:t>your </a:t>
            </a:r>
            <a:r>
              <a:rPr lang="en-US" sz="6000" b="1" dirty="0">
                <a:latin typeface="Tahoma" panose="020B0604030504040204" pitchFamily="34" charset="0"/>
                <a:ea typeface="Tahoma" panose="020B0604030504040204" pitchFamily="34" charset="0"/>
                <a:cs typeface="Tahoma" panose="020B0604030504040204" pitchFamily="34" charset="0"/>
              </a:rPr>
              <a:t>needs in life.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840" y="1702677"/>
            <a:ext cx="6705409" cy="4694968"/>
          </a:xfrm>
          <a:prstGeom prst="rect">
            <a:avLst/>
          </a:prstGeom>
        </p:spPr>
      </p:pic>
    </p:spTree>
    <p:extLst>
      <p:ext uri="{BB962C8B-B14F-4D97-AF65-F5344CB8AC3E}">
        <p14:creationId xmlns:p14="http://schemas.microsoft.com/office/powerpoint/2010/main" val="87074901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Self identity </a:t>
            </a:r>
            <a:r>
              <a:rPr lang="en-US" sz="6000" b="1" dirty="0">
                <a:latin typeface="Tahoma" panose="020B0604030504040204" pitchFamily="34" charset="0"/>
                <a:ea typeface="Tahoma" panose="020B0604030504040204" pitchFamily="34" charset="0"/>
                <a:cs typeface="Tahoma" panose="020B0604030504040204" pitchFamily="34" charset="0"/>
              </a:rPr>
              <a:t>springs largely from what you do in &amp; for orgs</a:t>
            </a:r>
            <a:endParaRPr lang="en-US" sz="6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248" y="1828800"/>
            <a:ext cx="6712826" cy="4666593"/>
          </a:xfrm>
          <a:prstGeom prst="rect">
            <a:avLst/>
          </a:prstGeom>
        </p:spPr>
      </p:pic>
    </p:spTree>
    <p:extLst>
      <p:ext uri="{BB962C8B-B14F-4D97-AF65-F5344CB8AC3E}">
        <p14:creationId xmlns:p14="http://schemas.microsoft.com/office/powerpoint/2010/main" val="325951224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7200" b="1" dirty="0" smtClean="0">
                <a:latin typeface="Tahoma" panose="020B0604030504040204" pitchFamily="34" charset="0"/>
                <a:ea typeface="Tahoma" panose="020B0604030504040204" pitchFamily="34" charset="0"/>
                <a:cs typeface="Tahoma" panose="020B0604030504040204" pitchFamily="34" charset="0"/>
              </a:rPr>
              <a:t>As long as the </a:t>
            </a:r>
            <a:r>
              <a:rPr lang="en-US" sz="7200" b="1" dirty="0">
                <a:latin typeface="Tahoma" panose="020B0604030504040204" pitchFamily="34" charset="0"/>
                <a:ea typeface="Tahoma" panose="020B0604030504040204" pitchFamily="34" charset="0"/>
                <a:cs typeface="Tahoma" panose="020B0604030504040204" pitchFamily="34" charset="0"/>
              </a:rPr>
              <a:t>org </a:t>
            </a:r>
            <a:r>
              <a:rPr lang="en-US" sz="7200" b="1" dirty="0" smtClean="0">
                <a:latin typeface="Tahoma" panose="020B0604030504040204" pitchFamily="34" charset="0"/>
                <a:ea typeface="Tahoma" panose="020B0604030504040204" pitchFamily="34" charset="0"/>
                <a:cs typeface="Tahoma" panose="020B0604030504040204" pitchFamily="34" charset="0"/>
              </a:rPr>
              <a:t>pays </a:t>
            </a:r>
            <a:r>
              <a:rPr lang="en-US" sz="7200" b="1" dirty="0">
                <a:latin typeface="Tahoma" panose="020B0604030504040204" pitchFamily="34" charset="0"/>
                <a:ea typeface="Tahoma" panose="020B0604030504040204" pitchFamily="34" charset="0"/>
                <a:cs typeface="Tahoma" panose="020B0604030504040204" pitchFamily="34" charset="0"/>
              </a:rPr>
              <a:t>you, </a:t>
            </a:r>
            <a:r>
              <a:rPr lang="en-US" sz="7200" b="1" dirty="0" smtClean="0">
                <a:latin typeface="Tahoma" panose="020B0604030504040204" pitchFamily="34" charset="0"/>
                <a:ea typeface="Tahoma" panose="020B0604030504040204" pitchFamily="34" charset="0"/>
                <a:cs typeface="Tahoma" panose="020B0604030504040204" pitchFamily="34" charset="0"/>
              </a:rPr>
              <a:t>it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owns</a:t>
            </a:r>
            <a:r>
              <a:rPr lang="en-US" sz="7200" b="1" dirty="0" smtClean="0">
                <a:latin typeface="Tahoma" panose="020B0604030504040204" pitchFamily="34" charset="0"/>
                <a:ea typeface="Tahoma" panose="020B0604030504040204" pitchFamily="34" charset="0"/>
                <a:cs typeface="Tahoma" panose="020B0604030504040204" pitchFamily="34" charset="0"/>
              </a:rPr>
              <a:t> </a:t>
            </a:r>
            <a:r>
              <a:rPr lang="en-US" sz="7200" b="1" dirty="0">
                <a:latin typeface="Tahoma" panose="020B0604030504040204" pitchFamily="34" charset="0"/>
                <a:ea typeface="Tahoma" panose="020B0604030504040204" pitchFamily="34" charset="0"/>
                <a:cs typeface="Tahoma" panose="020B0604030504040204" pitchFamily="34" charset="0"/>
              </a:rPr>
              <a:t>you.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126" y="2167760"/>
            <a:ext cx="6558934" cy="4296102"/>
          </a:xfrm>
          <a:prstGeom prst="rect">
            <a:avLst/>
          </a:prstGeom>
        </p:spPr>
      </p:pic>
    </p:spTree>
    <p:extLst>
      <p:ext uri="{BB962C8B-B14F-4D97-AF65-F5344CB8AC3E}">
        <p14:creationId xmlns:p14="http://schemas.microsoft.com/office/powerpoint/2010/main" val="2684566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3900" b="1" dirty="0" smtClean="0">
                <a:solidFill>
                  <a:srgbClr val="008000"/>
                </a:solidFill>
                <a:latin typeface="Tahoma" pitchFamily="34" charset="0"/>
                <a:ea typeface="Tahoma" pitchFamily="34" charset="0"/>
                <a:cs typeface="Tahoma" pitchFamily="34" charset="0"/>
              </a:rPr>
              <a:t>Employees with families lose jobs due to outsourcing or downsizing &amp; often have to draw on limited unemployment pay or welfare (thus increasing public taxes) until another job is found.</a:t>
            </a:r>
          </a:p>
          <a:p>
            <a:pPr>
              <a:buFont typeface="Wingdings" panose="05000000000000000000" pitchFamily="2" charset="2"/>
              <a:buChar char="q"/>
            </a:pPr>
            <a:r>
              <a:rPr lang="en-US" sz="3900" b="1" dirty="0" smtClean="0">
                <a:solidFill>
                  <a:srgbClr val="0000FF"/>
                </a:solidFill>
                <a:latin typeface="Tahoma" pitchFamily="34" charset="0"/>
                <a:ea typeface="Tahoma" pitchFamily="34" charset="0"/>
                <a:cs typeface="Tahoma" pitchFamily="34" charset="0"/>
              </a:rPr>
              <a:t>Industry-related global warming &amp; pollution clean-up are paid by public taxes, not corporate profits.</a:t>
            </a:r>
          </a:p>
          <a:p>
            <a:pPr>
              <a:buFont typeface="Wingdings" panose="05000000000000000000" pitchFamily="2" charset="2"/>
              <a:buChar char="q"/>
            </a:pPr>
            <a:r>
              <a:rPr lang="en-US" sz="3900" b="1" dirty="0" smtClean="0">
                <a:solidFill>
                  <a:srgbClr val="990033"/>
                </a:solidFill>
                <a:latin typeface="Tahoma" pitchFamily="34" charset="0"/>
                <a:ea typeface="Tahoma" pitchFamily="34" charset="0"/>
                <a:cs typeface="Tahoma" pitchFamily="34" charset="0"/>
              </a:rPr>
              <a:t>Companies must hire more &amp; more clerical workers to deal with increasing business regulations designed to protect communities from org amorality.</a:t>
            </a:r>
          </a:p>
          <a:p>
            <a:pPr>
              <a:buFont typeface="Wingdings" panose="05000000000000000000" pitchFamily="2" charset="2"/>
              <a:buChar char="q"/>
            </a:pPr>
            <a:endParaRPr lang="en-US" sz="36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2926928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423228" cy="6858000"/>
          </a:xfrm>
        </p:spPr>
        <p:txBody>
          <a:bodyPr>
            <a:norm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Only in orgs can you maximize your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professional</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potential</a:t>
            </a:r>
            <a:r>
              <a:rPr lang="en-US" sz="4800" b="1" dirty="0">
                <a:latin typeface="Tahoma" panose="020B0604030504040204" pitchFamily="34" charset="0"/>
                <a:ea typeface="Tahoma" panose="020B0604030504040204" pitchFamily="34" charset="0"/>
                <a:cs typeface="Tahoma" panose="020B0604030504040204" pitchFamily="34" charset="0"/>
              </a:rPr>
              <a:t>. It takes many people to raise a steeple.</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354316"/>
            <a:ext cx="5943600" cy="3962400"/>
          </a:xfrm>
          <a:prstGeom prst="rect">
            <a:avLst/>
          </a:prstGeom>
        </p:spPr>
      </p:pic>
    </p:spTree>
    <p:extLst>
      <p:ext uri="{BB962C8B-B14F-4D97-AF65-F5344CB8AC3E}">
        <p14:creationId xmlns:p14="http://schemas.microsoft.com/office/powerpoint/2010/main" val="351274941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smtClean="0">
                <a:latin typeface="Tahoma" panose="020B0604030504040204" pitchFamily="34" charset="0"/>
                <a:ea typeface="Tahoma" panose="020B0604030504040204" pitchFamily="34" charset="0"/>
                <a:cs typeface="Tahoma" panose="020B0604030504040204" pitchFamily="34" charset="0"/>
              </a:rPr>
              <a:t>Org reality is looking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BEHIND</a:t>
            </a:r>
            <a:r>
              <a:rPr lang="en-US" sz="6000" b="1" dirty="0" smtClean="0">
                <a:latin typeface="Tahoma" panose="020B0604030504040204" pitchFamily="34" charset="0"/>
                <a:ea typeface="Tahoma" panose="020B0604030504040204" pitchFamily="34" charset="0"/>
                <a:cs typeface="Tahoma" panose="020B0604030504040204" pitchFamily="34" charset="0"/>
              </a:rPr>
              <a:t> the movie screen. The movie on the screen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isn’t</a:t>
            </a:r>
            <a:r>
              <a:rPr lang="en-US" sz="6000" b="1" dirty="0" smtClean="0">
                <a:latin typeface="Tahoma" panose="020B0604030504040204" pitchFamily="34" charset="0"/>
                <a:ea typeface="Tahoma" panose="020B0604030504040204" pitchFamily="34" charset="0"/>
                <a:cs typeface="Tahoma" panose="020B0604030504040204" pitchFamily="34" charset="0"/>
              </a:rPr>
              <a:t> real.</a:t>
            </a:r>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053" y="2770495"/>
            <a:ext cx="6120094" cy="4505331"/>
          </a:xfrm>
          <a:prstGeom prst="rect">
            <a:avLst/>
          </a:prstGeom>
        </p:spPr>
      </p:pic>
    </p:spTree>
    <p:extLst>
      <p:ext uri="{BB962C8B-B14F-4D97-AF65-F5344CB8AC3E}">
        <p14:creationId xmlns:p14="http://schemas.microsoft.com/office/powerpoint/2010/main" val="359935973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#30 </a:t>
            </a:r>
            <a:r>
              <a:rPr lang="en-US" sz="9600" b="1" dirty="0">
                <a:latin typeface="Tahoma" panose="020B0604030504040204" pitchFamily="34" charset="0"/>
                <a:ea typeface="Tahoma" panose="020B0604030504040204" pitchFamily="34" charset="0"/>
                <a:cs typeface="Tahoma" panose="020B0604030504040204" pitchFamily="34" charset="0"/>
              </a:rPr>
              <a:t>ORG </a:t>
            </a:r>
            <a:r>
              <a:rPr lang="en-US" sz="9600" b="1" dirty="0" smtClean="0">
                <a:latin typeface="Tahoma" panose="020B0604030504040204" pitchFamily="34" charset="0"/>
                <a:ea typeface="Tahoma" panose="020B0604030504040204" pitchFamily="34" charset="0"/>
                <a:cs typeface="Tahoma" panose="020B0604030504040204" pitchFamily="34" charset="0"/>
              </a:rPr>
              <a:t>RENEWAL,</a:t>
            </a:r>
          </a:p>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GRASSROOTS</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614213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endParaRPr lang="en-US" sz="5400" b="1" dirty="0" smtClean="0">
              <a:latin typeface="Tahoma" pitchFamily="34" charset="0"/>
              <a:ea typeface="Tahoma" pitchFamily="34" charset="0"/>
              <a:cs typeface="Tahoma" pitchFamily="34" charset="0"/>
            </a:endParaRPr>
          </a:p>
          <a:p>
            <a:pPr algn="l"/>
            <a:r>
              <a:rPr lang="en-US" sz="5400" b="1" dirty="0" smtClean="0">
                <a:latin typeface="Tahoma" pitchFamily="34" charset="0"/>
                <a:ea typeface="Tahoma" pitchFamily="34" charset="0"/>
                <a:cs typeface="Tahoma" pitchFamily="34" charset="0"/>
              </a:rPr>
              <a:t>Employees take </a:t>
            </a:r>
            <a:r>
              <a:rPr lang="en-US" sz="5400" b="1" dirty="0">
                <a:latin typeface="Tahoma" pitchFamily="34" charset="0"/>
                <a:ea typeface="Tahoma" pitchFamily="34" charset="0"/>
                <a:cs typeface="Tahoma" pitchFamily="34" charset="0"/>
              </a:rPr>
              <a:t>a </a:t>
            </a:r>
            <a:r>
              <a:rPr lang="en-US" sz="5400" b="1" dirty="0" smtClean="0">
                <a:latin typeface="Tahoma" pitchFamily="34" charset="0"/>
                <a:ea typeface="Tahoma" pitchFamily="34" charset="0"/>
                <a:cs typeface="Tahoma" pitchFamily="34" charset="0"/>
              </a:rPr>
              <a:t>more </a:t>
            </a:r>
            <a:r>
              <a:rPr lang="en-US" sz="5400" b="1" dirty="0" smtClean="0">
                <a:solidFill>
                  <a:srgbClr val="0000FF"/>
                </a:solidFill>
                <a:latin typeface="Tahoma" pitchFamily="34" charset="0"/>
                <a:ea typeface="Tahoma" pitchFamily="34" charset="0"/>
                <a:cs typeface="Tahoma" pitchFamily="34" charset="0"/>
              </a:rPr>
              <a:t>personal</a:t>
            </a:r>
            <a:r>
              <a:rPr lang="en-US" sz="5400" b="1" dirty="0" smtClean="0">
                <a:latin typeface="Tahoma" pitchFamily="34" charset="0"/>
                <a:ea typeface="Tahoma" pitchFamily="34" charset="0"/>
                <a:cs typeface="Tahoma" pitchFamily="34" charset="0"/>
              </a:rPr>
              <a:t> interest </a:t>
            </a:r>
            <a:r>
              <a:rPr lang="en-US" sz="5400" b="1" dirty="0">
                <a:latin typeface="Tahoma" pitchFamily="34" charset="0"/>
                <a:ea typeface="Tahoma" pitchFamily="34" charset="0"/>
                <a:cs typeface="Tahoma" pitchFamily="34" charset="0"/>
              </a:rPr>
              <a:t>in </a:t>
            </a:r>
            <a:r>
              <a:rPr lang="en-US" sz="5400" b="1" dirty="0" smtClean="0">
                <a:latin typeface="Tahoma" pitchFamily="34" charset="0"/>
                <a:ea typeface="Tahoma" pitchFamily="34" charset="0"/>
                <a:cs typeface="Tahoma" pitchFamily="34" charset="0"/>
              </a:rPr>
              <a:t>products/services/clients </a:t>
            </a:r>
          </a:p>
          <a:p>
            <a:pPr algn="l"/>
            <a:r>
              <a:rPr lang="en-US" sz="5400" b="1" dirty="0" smtClean="0">
                <a:latin typeface="Tahoma" pitchFamily="34" charset="0"/>
                <a:ea typeface="Tahoma" pitchFamily="34" charset="0"/>
                <a:cs typeface="Tahoma" pitchFamily="34" charset="0"/>
              </a:rPr>
              <a:t>than </a:t>
            </a:r>
            <a:r>
              <a:rPr lang="en-US" sz="5400" b="1" dirty="0" err="1">
                <a:latin typeface="Tahoma" pitchFamily="34" charset="0"/>
                <a:ea typeface="Tahoma" pitchFamily="34" charset="0"/>
                <a:cs typeface="Tahoma" pitchFamily="34" charset="0"/>
              </a:rPr>
              <a:t>moneycentric</a:t>
            </a:r>
            <a:endParaRPr lang="en-US" sz="5400" b="1" dirty="0">
              <a:latin typeface="Tahoma" pitchFamily="34" charset="0"/>
              <a:ea typeface="Tahoma" pitchFamily="34" charset="0"/>
              <a:cs typeface="Tahoma" pitchFamily="34" charset="0"/>
            </a:endParaRPr>
          </a:p>
          <a:p>
            <a:pPr algn="l"/>
            <a:r>
              <a:rPr lang="en-US" sz="5400" b="1" dirty="0">
                <a:latin typeface="Tahoma" pitchFamily="34" charset="0"/>
                <a:ea typeface="Tahoma" pitchFamily="34" charset="0"/>
                <a:cs typeface="Tahoma" pitchFamily="34" charset="0"/>
              </a:rPr>
              <a:t>executives do. </a:t>
            </a:r>
            <a:endPar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599" y="3248525"/>
            <a:ext cx="4896736" cy="3152275"/>
          </a:xfrm>
          <a:prstGeom prst="rect">
            <a:avLst/>
          </a:prstGeom>
        </p:spPr>
      </p:pic>
    </p:spTree>
    <p:extLst>
      <p:ext uri="{BB962C8B-B14F-4D97-AF65-F5344CB8AC3E}">
        <p14:creationId xmlns:p14="http://schemas.microsoft.com/office/powerpoint/2010/main" val="30863787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12192000" cy="6781800"/>
          </a:xfrm>
        </p:spPr>
        <p:txBody>
          <a:bodyPr>
            <a:normAutofit fontScale="85000" lnSpcReduction="10000"/>
          </a:bodyPr>
          <a:lstStyle/>
          <a:p>
            <a:pPr marL="0" indent="0" algn="ctr">
              <a:buNone/>
            </a:pPr>
            <a:r>
              <a:rPr lang="en-US" sz="4400" b="1" dirty="0" smtClean="0">
                <a:latin typeface="Tahoma" pitchFamily="34" charset="0"/>
                <a:ea typeface="Tahoma" pitchFamily="34" charset="0"/>
                <a:cs typeface="Tahoma" pitchFamily="34" charset="0"/>
              </a:rPr>
              <a:t>When orgs </a:t>
            </a:r>
            <a:r>
              <a:rPr lang="en-US" sz="4400" b="1" dirty="0" smtClean="0">
                <a:solidFill>
                  <a:srgbClr val="FF0000"/>
                </a:solidFill>
                <a:latin typeface="Tahoma" pitchFamily="34" charset="0"/>
                <a:ea typeface="Tahoma" pitchFamily="34" charset="0"/>
                <a:cs typeface="Tahoma" pitchFamily="34" charset="0"/>
              </a:rPr>
              <a:t>stagnate </a:t>
            </a:r>
            <a:r>
              <a:rPr lang="en-US" sz="4400" b="1" dirty="0" smtClean="0">
                <a:latin typeface="Tahoma" pitchFamily="34" charset="0"/>
                <a:ea typeface="Tahoma" pitchFamily="34" charset="0"/>
                <a:cs typeface="Tahoma" pitchFamily="34" charset="0"/>
              </a:rPr>
              <a:t>(lose competitive momentum), it’s usually </a:t>
            </a:r>
            <a:r>
              <a:rPr lang="en-US" sz="4400" b="1" dirty="0">
                <a:latin typeface="Tahoma" pitchFamily="34" charset="0"/>
                <a:ea typeface="Tahoma" pitchFamily="34" charset="0"/>
                <a:cs typeface="Tahoma" pitchFamily="34" charset="0"/>
              </a:rPr>
              <a:t>from the </a:t>
            </a:r>
            <a:r>
              <a:rPr lang="en-US" sz="4400" b="1" dirty="0" smtClean="0">
                <a:latin typeface="Tahoma" pitchFamily="34" charset="0"/>
                <a:ea typeface="Tahoma" pitchFamily="34" charset="0"/>
                <a:cs typeface="Tahoma" pitchFamily="34" charset="0"/>
              </a:rPr>
              <a:t>top-down </a:t>
            </a:r>
            <a:r>
              <a:rPr lang="en-US" sz="4100" b="1" dirty="0" smtClean="0">
                <a:latin typeface="Tahoma" pitchFamily="34" charset="0"/>
                <a:ea typeface="Tahoma" pitchFamily="34" charset="0"/>
                <a:cs typeface="Tahoma" pitchFamily="34" charset="0"/>
              </a:rPr>
              <a:t>due to exec </a:t>
            </a:r>
            <a:r>
              <a:rPr lang="en-US" sz="4100" b="1" dirty="0">
                <a:solidFill>
                  <a:srgbClr val="008000"/>
                </a:solidFill>
                <a:latin typeface="Tahoma" pitchFamily="34" charset="0"/>
                <a:ea typeface="Tahoma" pitchFamily="34" charset="0"/>
                <a:cs typeface="Tahoma" pitchFamily="34" charset="0"/>
              </a:rPr>
              <a:t>$$</a:t>
            </a:r>
            <a:r>
              <a:rPr lang="en-US" sz="4100" b="1" dirty="0">
                <a:latin typeface="Tahoma" pitchFamily="34" charset="0"/>
                <a:ea typeface="Tahoma" pitchFamily="34" charset="0"/>
                <a:cs typeface="Tahoma" pitchFamily="34" charset="0"/>
              </a:rPr>
              <a:t>-tunnel vision &amp; </a:t>
            </a:r>
            <a:r>
              <a:rPr lang="en-US" sz="4100" b="1" dirty="0" smtClean="0">
                <a:latin typeface="Tahoma" pitchFamily="34" charset="0"/>
                <a:ea typeface="Tahoma" pitchFamily="34" charset="0"/>
                <a:cs typeface="Tahoma" pitchFamily="34" charset="0"/>
              </a:rPr>
              <a:t>distance from the </a:t>
            </a:r>
            <a:r>
              <a:rPr lang="en-US" sz="4100" b="1" dirty="0" err="1" smtClean="0">
                <a:latin typeface="Tahoma" pitchFamily="34" charset="0"/>
                <a:ea typeface="Tahoma" pitchFamily="34" charset="0"/>
                <a:cs typeface="Tahoma" pitchFamily="34" charset="0"/>
              </a:rPr>
              <a:t>tri</a:t>
            </a:r>
            <a:r>
              <a:rPr lang="en-US" sz="4100" b="1" dirty="0" err="1" smtClean="0">
                <a:solidFill>
                  <a:srgbClr val="FF0000"/>
                </a:solidFill>
                <a:latin typeface="Tahoma" pitchFamily="34" charset="0"/>
                <a:ea typeface="Tahoma" pitchFamily="34" charset="0"/>
                <a:cs typeface="Tahoma" pitchFamily="34" charset="0"/>
              </a:rPr>
              <a:t>P</a:t>
            </a:r>
            <a:r>
              <a:rPr lang="en-US" sz="4100" b="1" dirty="0" err="1" smtClean="0">
                <a:latin typeface="Tahoma" pitchFamily="34" charset="0"/>
                <a:ea typeface="Tahoma" pitchFamily="34" charset="0"/>
                <a:cs typeface="Tahoma" pitchFamily="34" charset="0"/>
              </a:rPr>
              <a:t>s</a:t>
            </a:r>
            <a:r>
              <a:rPr lang="en-US" sz="4100" b="1" dirty="0">
                <a:latin typeface="Tahoma" pitchFamily="34" charset="0"/>
                <a:ea typeface="Tahoma" pitchFamily="34" charset="0"/>
                <a:cs typeface="Tahoma" pitchFamily="34" charset="0"/>
              </a:rPr>
              <a:t>: </a:t>
            </a:r>
            <a:r>
              <a:rPr lang="en-US" sz="4100" dirty="0">
                <a:latin typeface="Tahoma" pitchFamily="34" charset="0"/>
                <a:ea typeface="Tahoma" pitchFamily="34" charset="0"/>
                <a:cs typeface="Tahoma" pitchFamily="34" charset="0"/>
              </a:rPr>
              <a:t> </a:t>
            </a:r>
            <a:endParaRPr lang="en-US" sz="4100" dirty="0" smtClean="0">
              <a:latin typeface="Tahoma" pitchFamily="34" charset="0"/>
              <a:ea typeface="Tahoma" pitchFamily="34" charset="0"/>
              <a:cs typeface="Tahoma" pitchFamily="34" charset="0"/>
            </a:endParaRPr>
          </a:p>
          <a:p>
            <a:pPr marL="0" indent="0" algn="ctr">
              <a:buNone/>
            </a:pPr>
            <a:r>
              <a:rPr lang="en-US" sz="4100" b="1" u="sng" dirty="0" smtClean="0">
                <a:solidFill>
                  <a:srgbClr val="FF0000"/>
                </a:solidFill>
                <a:latin typeface="Tahoma" pitchFamily="34" charset="0"/>
                <a:ea typeface="Tahoma" pitchFamily="34" charset="0"/>
                <a:cs typeface="Tahoma" pitchFamily="34" charset="0"/>
              </a:rPr>
              <a:t>P</a:t>
            </a:r>
            <a:r>
              <a:rPr lang="en-US" sz="4100" b="1" dirty="0" smtClean="0">
                <a:latin typeface="Tahoma" pitchFamily="34" charset="0"/>
                <a:ea typeface="Tahoma" pitchFamily="34" charset="0"/>
                <a:cs typeface="Tahoma" pitchFamily="34" charset="0"/>
              </a:rPr>
              <a:t>roducts</a:t>
            </a:r>
            <a:r>
              <a:rPr lang="en-US" sz="4100" b="1" dirty="0">
                <a:latin typeface="Tahoma" pitchFamily="34" charset="0"/>
                <a:ea typeface="Tahoma" pitchFamily="34" charset="0"/>
                <a:cs typeface="Tahoma" pitchFamily="34" charset="0"/>
              </a:rPr>
              <a:t>, </a:t>
            </a:r>
            <a:r>
              <a:rPr lang="en-US" sz="4100" b="1" u="sng" dirty="0">
                <a:solidFill>
                  <a:srgbClr val="FF0000"/>
                </a:solidFill>
                <a:latin typeface="Tahoma" pitchFamily="34" charset="0"/>
                <a:ea typeface="Tahoma" pitchFamily="34" charset="0"/>
                <a:cs typeface="Tahoma" pitchFamily="34" charset="0"/>
              </a:rPr>
              <a:t>P</a:t>
            </a:r>
            <a:r>
              <a:rPr lang="en-US" sz="4100" b="1" dirty="0">
                <a:latin typeface="Tahoma" pitchFamily="34" charset="0"/>
                <a:ea typeface="Tahoma" pitchFamily="34" charset="0"/>
                <a:cs typeface="Tahoma" pitchFamily="34" charset="0"/>
              </a:rPr>
              <a:t>eople, &amp; </a:t>
            </a:r>
            <a:r>
              <a:rPr lang="en-US" sz="4100" b="1" u="sng" dirty="0">
                <a:solidFill>
                  <a:srgbClr val="FF0000"/>
                </a:solidFill>
                <a:latin typeface="Tahoma" pitchFamily="34" charset="0"/>
                <a:ea typeface="Tahoma" pitchFamily="34" charset="0"/>
                <a:cs typeface="Tahoma" pitchFamily="34" charset="0"/>
              </a:rPr>
              <a:t>P</a:t>
            </a:r>
            <a:r>
              <a:rPr lang="en-US" sz="4100" b="1" dirty="0">
                <a:latin typeface="Tahoma" pitchFamily="34" charset="0"/>
                <a:ea typeface="Tahoma" pitchFamily="34" charset="0"/>
                <a:cs typeface="Tahoma" pitchFamily="34" charset="0"/>
              </a:rPr>
              <a:t>rocesses</a:t>
            </a:r>
            <a:endParaRPr lang="en-US" sz="4100" b="1" dirty="0">
              <a:solidFill>
                <a:srgbClr val="009900"/>
              </a:solidFill>
              <a:latin typeface="Tahoma" pitchFamily="34" charset="0"/>
              <a:ea typeface="Tahoma" pitchFamily="34" charset="0"/>
              <a:cs typeface="Tahoma" pitchFamily="34" charset="0"/>
            </a:endParaRPr>
          </a:p>
          <a:p>
            <a:pPr marL="0" indent="0" algn="ctr">
              <a:buNone/>
            </a:pPr>
            <a:r>
              <a:rPr lang="en-US" sz="4400" b="1" dirty="0" smtClean="0">
                <a:latin typeface="Tahoma" pitchFamily="34" charset="0"/>
                <a:ea typeface="Tahoma" pitchFamily="34" charset="0"/>
                <a:cs typeface="Tahoma" pitchFamily="34" charset="0"/>
              </a:rPr>
              <a:t> </a:t>
            </a:r>
            <a:endParaRPr lang="en-US" sz="4400" b="1" dirty="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r>
              <a:rPr lang="en-US" sz="4400" b="1" dirty="0">
                <a:latin typeface="Tahoma" pitchFamily="34" charset="0"/>
                <a:ea typeface="Tahoma" pitchFamily="34" charset="0"/>
                <a:cs typeface="Tahoma" pitchFamily="34" charset="0"/>
              </a:rPr>
              <a:t> </a:t>
            </a:r>
            <a:endParaRPr lang="en-US" sz="4400" b="1" dirty="0" smtClean="0">
              <a:latin typeface="Tahoma" pitchFamily="34" charset="0"/>
              <a:ea typeface="Tahoma" pitchFamily="34" charset="0"/>
              <a:cs typeface="Tahoma" pitchFamily="34" charset="0"/>
            </a:endParaRPr>
          </a:p>
          <a:p>
            <a:pPr marL="0" indent="0" algn="ctr">
              <a:buNone/>
            </a:pPr>
            <a:endParaRPr lang="en-US" sz="4800" b="1" dirty="0" smtClean="0">
              <a:latin typeface="Tahoma" pitchFamily="34" charset="0"/>
              <a:ea typeface="Tahoma" pitchFamily="34" charset="0"/>
              <a:cs typeface="Tahoma" pitchFamily="34" charset="0"/>
            </a:endParaRPr>
          </a:p>
          <a:p>
            <a:pPr marL="0" indent="0" algn="ctr">
              <a:buNone/>
            </a:pPr>
            <a:r>
              <a:rPr lang="en-US" sz="4800" b="1" dirty="0" smtClean="0">
                <a:latin typeface="Tahoma" pitchFamily="34" charset="0"/>
                <a:ea typeface="Tahoma" pitchFamily="34" charset="0"/>
                <a:cs typeface="Tahoma" pitchFamily="34" charset="0"/>
              </a:rPr>
              <a:t>Thus, org renewal must emerge </a:t>
            </a:r>
            <a:r>
              <a:rPr lang="en-US" sz="4800" b="1" dirty="0">
                <a:latin typeface="Tahoma" pitchFamily="34" charset="0"/>
                <a:ea typeface="Tahoma" pitchFamily="34" charset="0"/>
                <a:cs typeface="Tahoma" pitchFamily="34" charset="0"/>
              </a:rPr>
              <a:t>from </a:t>
            </a:r>
            <a:r>
              <a:rPr lang="en-US" sz="4800" b="1" dirty="0" smtClean="0">
                <a:solidFill>
                  <a:srgbClr val="FF0000"/>
                </a:solidFill>
                <a:latin typeface="Tahoma" pitchFamily="34" charset="0"/>
                <a:ea typeface="Tahoma" pitchFamily="34" charset="0"/>
                <a:cs typeface="Tahoma" pitchFamily="34" charset="0"/>
              </a:rPr>
              <a:t>grassroots </a:t>
            </a:r>
            <a:r>
              <a:rPr lang="en-US" sz="4800" b="1" dirty="0">
                <a:latin typeface="Tahoma" pitchFamily="34" charset="0"/>
                <a:ea typeface="Tahoma" pitchFamily="34" charset="0"/>
                <a:cs typeface="Tahoma" pitchFamily="34" charset="0"/>
              </a:rPr>
              <a:t>org </a:t>
            </a:r>
            <a:r>
              <a:rPr lang="en-US" sz="4800" b="1" dirty="0" smtClean="0">
                <a:latin typeface="Tahoma" pitchFamily="34" charset="0"/>
                <a:ea typeface="Tahoma" pitchFamily="34" charset="0"/>
                <a:cs typeface="Tahoma" pitchFamily="34" charset="0"/>
              </a:rPr>
              <a:t>communities (OWOs)</a:t>
            </a:r>
            <a:r>
              <a:rPr lang="en-US" sz="4400" b="1" dirty="0" smtClean="0">
                <a:latin typeface="Tahoma" pitchFamily="34" charset="0"/>
                <a:ea typeface="Tahoma" pitchFamily="34" charset="0"/>
                <a:cs typeface="Tahoma" pitchFamily="34" charset="0"/>
              </a:rPr>
              <a:t>.</a:t>
            </a:r>
            <a:endParaRPr lang="en-US" sz="4400" b="1" dirty="0">
              <a:latin typeface="Tahoma" pitchFamily="34" charset="0"/>
              <a:ea typeface="Tahoma" pitchFamily="34" charset="0"/>
              <a:cs typeface="Tahoma" pitchFamily="34" charset="0"/>
            </a:endParaRPr>
          </a:p>
          <a:p>
            <a:pPr marL="0" indent="0" algn="ctr">
              <a:buNone/>
            </a:pPr>
            <a:endParaRPr lang="en-US" sz="6600" b="1" dirty="0">
              <a:solidFill>
                <a:srgbClr val="0000FF"/>
              </a:solidFill>
              <a:latin typeface="Tahoma" pitchFamily="34" charset="0"/>
              <a:ea typeface="Tahoma" pitchFamily="34" charset="0"/>
              <a:cs typeface="Tahoma" pitchFamily="34" charset="0"/>
            </a:endParaRPr>
          </a:p>
          <a:p>
            <a:pPr marL="0" indent="0" algn="ctr">
              <a:buNone/>
            </a:pPr>
            <a:endParaRPr lang="en-US" sz="6600" b="1" dirty="0">
              <a:solidFill>
                <a:srgbClr val="0000FF"/>
              </a:solidFill>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buNone/>
            </a:pPr>
            <a:endParaRPr lang="en-US" sz="4400" b="1" dirty="0">
              <a:solidFill>
                <a:srgbClr val="3333FF"/>
              </a:solidFill>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4400" b="1" dirty="0">
              <a:solidFill>
                <a:srgbClr val="33CC33"/>
              </a:solidFill>
              <a:latin typeface="Tahoma" pitchFamily="34" charset="0"/>
              <a:ea typeface="Tahoma" pitchFamily="34" charset="0"/>
              <a:cs typeface="Tahoma" pitchFamily="34" charset="0"/>
            </a:endParaRPr>
          </a:p>
          <a:p>
            <a:pPr marL="0" indent="0">
              <a:buNone/>
            </a:pPr>
            <a:endParaRPr lang="en-US" sz="3600" b="1" dirty="0">
              <a:solidFill>
                <a:srgbClr val="008000"/>
              </a:solidFill>
              <a:latin typeface="Tahoma" pitchFamily="34" charset="0"/>
              <a:ea typeface="Tahoma" pitchFamily="34" charset="0"/>
              <a:cs typeface="Tahoma" pitchFamily="34" charset="0"/>
            </a:endParaRPr>
          </a:p>
          <a:p>
            <a:pPr marL="0" indent="0">
              <a:buNone/>
            </a:pPr>
            <a:endParaRPr lang="en-US" sz="3600" b="1" dirty="0">
              <a:solidFill>
                <a:srgbClr val="33CC33"/>
              </a:solidFill>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161" y="2434732"/>
            <a:ext cx="4433678" cy="2778437"/>
          </a:xfrm>
          <a:prstGeom prst="rect">
            <a:avLst/>
          </a:prstGeom>
        </p:spPr>
      </p:pic>
    </p:spTree>
    <p:extLst>
      <p:ext uri="{BB962C8B-B14F-4D97-AF65-F5344CB8AC3E}">
        <p14:creationId xmlns:p14="http://schemas.microsoft.com/office/powerpoint/2010/main" val="425787402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Org renewal depends on </a:t>
            </a:r>
            <a:r>
              <a:rPr lang="en-US" sz="4400" b="1" dirty="0" smtClean="0">
                <a:solidFill>
                  <a:srgbClr val="FF0000"/>
                </a:solidFill>
                <a:latin typeface="Tahoma" pitchFamily="34" charset="0"/>
                <a:ea typeface="Tahoma" pitchFamily="34" charset="0"/>
                <a:cs typeface="Tahoma" pitchFamily="34" charset="0"/>
              </a:rPr>
              <a:t>electricity</a:t>
            </a:r>
            <a:r>
              <a:rPr lang="en-US" sz="4400" b="1" dirty="0" smtClean="0">
                <a:latin typeface="Tahoma" pitchFamily="34" charset="0"/>
                <a:ea typeface="Tahoma" pitchFamily="34" charset="0"/>
                <a:cs typeface="Tahoma" pitchFamily="34" charset="0"/>
              </a:rPr>
              <a:t> at lower levels of an org, b/c </a:t>
            </a:r>
            <a:r>
              <a:rPr lang="en-US" sz="4400" b="1" dirty="0">
                <a:latin typeface="Tahoma" pitchFamily="34" charset="0"/>
                <a:ea typeface="Tahoma" pitchFamily="34" charset="0"/>
                <a:cs typeface="Tahoma" pitchFamily="34" charset="0"/>
              </a:rPr>
              <a:t>employees have a much greater interest in </a:t>
            </a:r>
            <a:r>
              <a:rPr lang="en-US" sz="4400" b="1" dirty="0" smtClean="0">
                <a:latin typeface="Tahoma" pitchFamily="34" charset="0"/>
                <a:ea typeface="Tahoma" pitchFamily="34" charset="0"/>
                <a:cs typeface="Tahoma" pitchFamily="34" charset="0"/>
              </a:rPr>
              <a:t>&amp; closeness to products/services &amp; clients </a:t>
            </a:r>
            <a:r>
              <a:rPr lang="en-US" sz="4400" b="1" dirty="0">
                <a:latin typeface="Tahoma" pitchFamily="34" charset="0"/>
                <a:ea typeface="Tahoma" pitchFamily="34" charset="0"/>
                <a:cs typeface="Tahoma" pitchFamily="34" charset="0"/>
              </a:rPr>
              <a:t>than </a:t>
            </a:r>
            <a:r>
              <a:rPr lang="en-US" sz="4400" b="1" dirty="0" err="1" smtClean="0">
                <a:latin typeface="Tahoma" pitchFamily="34" charset="0"/>
                <a:ea typeface="Tahoma" pitchFamily="34" charset="0"/>
                <a:cs typeface="Tahoma" pitchFamily="34" charset="0"/>
              </a:rPr>
              <a:t>moneycentric</a:t>
            </a: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executives do.</a:t>
            </a:r>
          </a:p>
          <a:p>
            <a:pPr>
              <a:buFont typeface="Wingdings" panose="05000000000000000000" pitchFamily="2" charset="2"/>
              <a:buChar char="q"/>
            </a:pPr>
            <a:r>
              <a:rPr lang="en-US" sz="4400" b="1" dirty="0" err="1" smtClean="0">
                <a:latin typeface="Tahoma" pitchFamily="34" charset="0"/>
                <a:ea typeface="Tahoma" pitchFamily="34" charset="0"/>
                <a:cs typeface="Tahoma" pitchFamily="34" charset="0"/>
              </a:rPr>
              <a:t>TriP</a:t>
            </a:r>
            <a:r>
              <a:rPr lang="en-US" sz="4400" b="1" dirty="0" smtClean="0">
                <a:latin typeface="Tahoma" pitchFamily="34" charset="0"/>
                <a:ea typeface="Tahoma" pitchFamily="34" charset="0"/>
                <a:cs typeface="Tahoma" pitchFamily="34" charset="0"/>
              </a:rPr>
              <a:t> employees can </a:t>
            </a:r>
            <a:r>
              <a:rPr lang="en-US" sz="4400" b="1" dirty="0" smtClean="0">
                <a:solidFill>
                  <a:srgbClr val="FF0000"/>
                </a:solidFill>
                <a:latin typeface="Tahoma" pitchFamily="34" charset="0"/>
                <a:ea typeface="Tahoma" pitchFamily="34" charset="0"/>
                <a:cs typeface="Tahoma" pitchFamily="34" charset="0"/>
              </a:rPr>
              <a:t>synergize</a:t>
            </a:r>
            <a:r>
              <a:rPr lang="en-US" sz="4400" b="1" dirty="0" smtClean="0">
                <a:latin typeface="Tahoma" pitchFamily="34" charset="0"/>
                <a:ea typeface="Tahoma" pitchFamily="34" charset="0"/>
                <a:cs typeface="Tahoma" pitchFamily="34" charset="0"/>
              </a:rPr>
              <a:t> org renewal only when they are </a:t>
            </a:r>
            <a:r>
              <a:rPr lang="en-US" sz="4400" b="1" dirty="0" smtClean="0">
                <a:solidFill>
                  <a:srgbClr val="FF0000"/>
                </a:solidFill>
                <a:latin typeface="Tahoma" pitchFamily="34" charset="0"/>
                <a:ea typeface="Tahoma" pitchFamily="34" charset="0"/>
                <a:cs typeface="Tahoma" pitchFamily="34" charset="0"/>
              </a:rPr>
              <a:t>empowered</a:t>
            </a:r>
            <a:r>
              <a:rPr lang="en-US" sz="4400" b="1" dirty="0" smtClean="0">
                <a:latin typeface="Tahoma" pitchFamily="34" charset="0"/>
                <a:ea typeface="Tahoma" pitchFamily="34" charset="0"/>
                <a:cs typeface="Tahoma" pitchFamily="34" charset="0"/>
              </a:rPr>
              <a:t> at the </a:t>
            </a:r>
            <a:r>
              <a:rPr lang="en-US" sz="4400" b="1" dirty="0" err="1" smtClean="0">
                <a:latin typeface="Tahoma" pitchFamily="34" charset="0"/>
                <a:ea typeface="Tahoma" pitchFamily="34" charset="0"/>
                <a:cs typeface="Tahoma" pitchFamily="34" charset="0"/>
              </a:rPr>
              <a:t>OWO</a:t>
            </a:r>
            <a:r>
              <a:rPr lang="en-US" sz="4400" b="1" dirty="0" smtClean="0">
                <a:latin typeface="Tahoma" pitchFamily="34" charset="0"/>
                <a:ea typeface="Tahoma" pitchFamily="34" charset="0"/>
                <a:cs typeface="Tahoma" pitchFamily="34" charset="0"/>
              </a:rPr>
              <a:t> team level to break </a:t>
            </a:r>
            <a:r>
              <a:rPr lang="en-US" sz="4400" b="1" dirty="0" smtClean="0">
                <a:solidFill>
                  <a:srgbClr val="FF0000"/>
                </a:solidFill>
                <a:latin typeface="Tahoma" pitchFamily="34" charset="0"/>
                <a:ea typeface="Tahoma" pitchFamily="34" charset="0"/>
                <a:cs typeface="Tahoma" pitchFamily="34" charset="0"/>
              </a:rPr>
              <a:t>status quo</a:t>
            </a:r>
            <a:r>
              <a:rPr lang="en-US" sz="4400" b="1" dirty="0" smtClean="0">
                <a:latin typeface="Tahoma" pitchFamily="34" charset="0"/>
                <a:ea typeface="Tahoma" pitchFamily="34" charset="0"/>
                <a:cs typeface="Tahoma" pitchFamily="34" charset="0"/>
              </a:rPr>
              <a:t> practices dealing with people, products, &amp; processes = </a:t>
            </a:r>
            <a:r>
              <a:rPr lang="en-US" sz="4400" b="1" dirty="0" smtClean="0">
                <a:solidFill>
                  <a:srgbClr val="FF0000"/>
                </a:solidFill>
                <a:latin typeface="Tahoma" pitchFamily="34" charset="0"/>
                <a:ea typeface="Tahoma" pitchFamily="34" charset="0"/>
                <a:cs typeface="Tahoma" pitchFamily="34" charset="0"/>
              </a:rPr>
              <a:t>innovative change.  </a:t>
            </a:r>
            <a:endParaRPr lang="en-US" sz="4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5657427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378"/>
            <a:ext cx="12192000" cy="6713621"/>
          </a:xfrm>
        </p:spPr>
        <p:txBody>
          <a:bodyPr>
            <a:normAutofit fontScale="25000" lnSpcReduction="20000"/>
          </a:bodyPr>
          <a:lstStyle/>
          <a:p>
            <a:pPr marL="0" indent="0" algn="ctr">
              <a:buNone/>
            </a:pPr>
            <a:endParaRPr lang="en-US" sz="7300" b="1" dirty="0" smtClean="0">
              <a:solidFill>
                <a:srgbClr val="FF0000"/>
              </a:solidFill>
              <a:latin typeface="Tahoma" pitchFamily="34" charset="0"/>
              <a:ea typeface="Tahoma" pitchFamily="34" charset="0"/>
              <a:cs typeface="Tahoma" pitchFamily="34" charset="0"/>
            </a:endParaRPr>
          </a:p>
          <a:p>
            <a:pPr marL="0" indent="0" algn="ctr">
              <a:buNone/>
            </a:pPr>
            <a:r>
              <a:rPr lang="en-US" sz="16000" b="1" dirty="0">
                <a:latin typeface="Tahoma" pitchFamily="34" charset="0"/>
                <a:ea typeface="Tahoma" pitchFamily="34" charset="0"/>
                <a:cs typeface="Tahoma" pitchFamily="34" charset="0"/>
              </a:rPr>
              <a:t>T</a:t>
            </a:r>
            <a:r>
              <a:rPr lang="en-US" sz="16000" b="1" dirty="0" smtClean="0">
                <a:latin typeface="Tahoma" pitchFamily="34" charset="0"/>
                <a:ea typeface="Tahoma" pitchFamily="34" charset="0"/>
                <a:cs typeface="Tahoma" pitchFamily="34" charset="0"/>
              </a:rPr>
              <a:t>he human hierarchy of </a:t>
            </a:r>
            <a:r>
              <a:rPr lang="en-US" sz="16000" b="1" dirty="0" err="1" smtClean="0">
                <a:latin typeface="Tahoma" pitchFamily="34" charset="0"/>
                <a:ea typeface="Tahoma" pitchFamily="34" charset="0"/>
                <a:cs typeface="Tahoma" pitchFamily="34" charset="0"/>
              </a:rPr>
              <a:t>tri</a:t>
            </a:r>
            <a:r>
              <a:rPr lang="en-US" sz="16000" b="1" dirty="0" err="1" smtClean="0">
                <a:solidFill>
                  <a:srgbClr val="FF0000"/>
                </a:solidFill>
                <a:latin typeface="Tahoma" pitchFamily="34" charset="0"/>
                <a:ea typeface="Tahoma" pitchFamily="34" charset="0"/>
                <a:cs typeface="Tahoma" pitchFamily="34" charset="0"/>
              </a:rPr>
              <a:t>P</a:t>
            </a:r>
            <a:r>
              <a:rPr lang="en-US" sz="16000" b="1" dirty="0" err="1" smtClean="0">
                <a:latin typeface="Tahoma" pitchFamily="34" charset="0"/>
                <a:ea typeface="Tahoma" pitchFamily="34" charset="0"/>
                <a:cs typeface="Tahoma" pitchFamily="34" charset="0"/>
              </a:rPr>
              <a:t>s</a:t>
            </a:r>
            <a:r>
              <a:rPr lang="en-US" sz="16000" b="1" dirty="0" smtClean="0">
                <a:latin typeface="Tahoma" pitchFamily="34" charset="0"/>
                <a:ea typeface="Tahoma" pitchFamily="34" charset="0"/>
                <a:cs typeface="Tahoma" pitchFamily="34" charset="0"/>
              </a:rPr>
              <a:t> org renewal </a:t>
            </a:r>
          </a:p>
          <a:p>
            <a:pPr marL="0" indent="0">
              <a:buNone/>
            </a:pPr>
            <a:r>
              <a:rPr lang="en-US" sz="8000" b="1" dirty="0" smtClean="0">
                <a:latin typeface="Tahoma" pitchFamily="34" charset="0"/>
                <a:ea typeface="Tahoma" pitchFamily="34" charset="0"/>
                <a:cs typeface="Tahoma" pitchFamily="34" charset="0"/>
              </a:rPr>
              <a:t>                                                                                        </a:t>
            </a:r>
          </a:p>
          <a:p>
            <a:pPr marL="0" indent="0">
              <a:buNone/>
            </a:pPr>
            <a:r>
              <a:rPr lang="en-US" sz="8000" b="1" dirty="0">
                <a:solidFill>
                  <a:srgbClr val="009900"/>
                </a:solidFill>
                <a:latin typeface="Tahoma" pitchFamily="34" charset="0"/>
                <a:ea typeface="Tahoma" pitchFamily="34" charset="0"/>
                <a:cs typeface="Tahoma" pitchFamily="34" charset="0"/>
              </a:rPr>
              <a:t> </a:t>
            </a:r>
            <a:r>
              <a:rPr lang="en-US" sz="8000" b="1" dirty="0" smtClean="0">
                <a:solidFill>
                  <a:srgbClr val="009900"/>
                </a:solidFill>
                <a:latin typeface="Tahoma" pitchFamily="34" charset="0"/>
                <a:ea typeface="Tahoma" pitchFamily="34" charset="0"/>
                <a:cs typeface="Tahoma" pitchFamily="34" charset="0"/>
              </a:rPr>
              <a:t>                                                                                       </a:t>
            </a:r>
            <a:r>
              <a:rPr lang="en-US" sz="9600" b="1" dirty="0" smtClean="0">
                <a:solidFill>
                  <a:srgbClr val="7030A0"/>
                </a:solidFill>
                <a:latin typeface="Tahoma" pitchFamily="34" charset="0"/>
                <a:ea typeface="Tahoma" pitchFamily="34" charset="0"/>
                <a:cs typeface="Tahoma" pitchFamily="34" charset="0"/>
              </a:rPr>
              <a:t>Execs</a:t>
            </a:r>
            <a:r>
              <a:rPr lang="en-US" sz="9600" b="1" dirty="0" smtClean="0">
                <a:latin typeface="Tahoma" pitchFamily="34" charset="0"/>
                <a:ea typeface="Tahoma" pitchFamily="34" charset="0"/>
                <a:cs typeface="Tahoma" pitchFamily="34" charset="0"/>
              </a:rPr>
              <a:t> </a:t>
            </a:r>
            <a:r>
              <a:rPr lang="en-US" sz="9600" b="1" dirty="0" smtClean="0">
                <a:solidFill>
                  <a:srgbClr val="7030A0"/>
                </a:solidFill>
                <a:latin typeface="Tahoma" pitchFamily="34" charset="0"/>
                <a:ea typeface="Tahoma" pitchFamily="34" charset="0"/>
                <a:cs typeface="Tahoma" pitchFamily="34" charset="0"/>
              </a:rPr>
              <a:t>(brain)</a:t>
            </a:r>
          </a:p>
          <a:p>
            <a:pPr marL="0" indent="0">
              <a:buNone/>
            </a:pPr>
            <a:endParaRPr lang="en-US" sz="9600" b="1" dirty="0">
              <a:solidFill>
                <a:srgbClr val="CC3300"/>
              </a:solidFill>
              <a:latin typeface="Tahoma" pitchFamily="34" charset="0"/>
              <a:ea typeface="Tahoma" pitchFamily="34" charset="0"/>
              <a:cs typeface="Tahoma" pitchFamily="34" charset="0"/>
            </a:endParaRPr>
          </a:p>
          <a:p>
            <a:pPr marL="0" indent="0">
              <a:buNone/>
            </a:pP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a:solidFill>
                  <a:srgbClr val="CC3300"/>
                </a:solidFill>
                <a:latin typeface="Tahoma" pitchFamily="34" charset="0"/>
                <a:ea typeface="Tahoma" pitchFamily="34" charset="0"/>
                <a:cs typeface="Tahoma" pitchFamily="34" charset="0"/>
              </a:rPr>
              <a:t> </a:t>
            </a:r>
            <a:r>
              <a:rPr lang="en-US" sz="9600" b="1" dirty="0" smtClean="0">
                <a:solidFill>
                  <a:srgbClr val="CC3300"/>
                </a:solidFill>
                <a:latin typeface="Tahoma" pitchFamily="34" charset="0"/>
                <a:ea typeface="Tahoma" pitchFamily="34" charset="0"/>
                <a:cs typeface="Tahoma" pitchFamily="34" charset="0"/>
              </a:rPr>
              <a:t>                                                                         </a:t>
            </a:r>
            <a:r>
              <a:rPr lang="en-US" sz="9600" b="1" dirty="0" smtClean="0">
                <a:solidFill>
                  <a:srgbClr val="0000FF"/>
                </a:solidFill>
                <a:latin typeface="Tahoma" pitchFamily="34" charset="0"/>
                <a:ea typeface="Tahoma" pitchFamily="34" charset="0"/>
                <a:cs typeface="Tahoma" pitchFamily="34" charset="0"/>
              </a:rPr>
              <a:t>Pros</a:t>
            </a:r>
            <a:r>
              <a:rPr lang="en-US" sz="9600" b="1" dirty="0" smtClean="0">
                <a:latin typeface="Tahoma" pitchFamily="34" charset="0"/>
                <a:ea typeface="Tahoma" pitchFamily="34" charset="0"/>
                <a:cs typeface="Tahoma" pitchFamily="34" charset="0"/>
              </a:rPr>
              <a:t> </a:t>
            </a:r>
            <a:r>
              <a:rPr lang="en-US" sz="9600" b="1" dirty="0" smtClean="0">
                <a:solidFill>
                  <a:srgbClr val="0000FF"/>
                </a:solidFill>
                <a:latin typeface="Tahoma" pitchFamily="34" charset="0"/>
                <a:ea typeface="Tahoma" pitchFamily="34" charset="0"/>
                <a:cs typeface="Tahoma" pitchFamily="34" charset="0"/>
              </a:rPr>
              <a:t>(heart &amp; muscles)</a:t>
            </a:r>
          </a:p>
          <a:p>
            <a:pPr marL="0" indent="0">
              <a:buNone/>
            </a:pPr>
            <a:endParaRPr lang="en-US" sz="9600" b="1" dirty="0">
              <a:solidFill>
                <a:srgbClr val="CC3300"/>
              </a:solidFill>
              <a:latin typeface="Tahoma" pitchFamily="34" charset="0"/>
              <a:ea typeface="Tahoma" pitchFamily="34" charset="0"/>
              <a:cs typeface="Tahoma" pitchFamily="34" charset="0"/>
            </a:endParaRPr>
          </a:p>
          <a:p>
            <a:pPr marL="0" indent="0">
              <a:buNone/>
            </a:pP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a:solidFill>
                  <a:srgbClr val="CC3300"/>
                </a:solidFill>
                <a:latin typeface="Tahoma" pitchFamily="34" charset="0"/>
                <a:ea typeface="Tahoma" pitchFamily="34" charset="0"/>
                <a:cs typeface="Tahoma" pitchFamily="34" charset="0"/>
              </a:rPr>
              <a:t> </a:t>
            </a:r>
            <a:r>
              <a:rPr lang="en-US" sz="9600" b="1" dirty="0" smtClean="0">
                <a:solidFill>
                  <a:srgbClr val="CC3300"/>
                </a:solidFill>
                <a:latin typeface="Tahoma" pitchFamily="34" charset="0"/>
                <a:ea typeface="Tahoma" pitchFamily="34" charset="0"/>
                <a:cs typeface="Tahoma" pitchFamily="34" charset="0"/>
              </a:rPr>
              <a:t>                                                                         </a:t>
            </a:r>
            <a:r>
              <a:rPr lang="en-US" sz="9600" b="1" dirty="0" smtClean="0">
                <a:solidFill>
                  <a:srgbClr val="009900"/>
                </a:solidFill>
                <a:latin typeface="Tahoma" pitchFamily="34" charset="0"/>
                <a:ea typeface="Tahoma" pitchFamily="34" charset="0"/>
                <a:cs typeface="Tahoma" pitchFamily="34" charset="0"/>
              </a:rPr>
              <a:t>8 to 5ers (tech supporters)</a:t>
            </a:r>
          </a:p>
          <a:p>
            <a:pPr marL="0" indent="0">
              <a:buNone/>
            </a:pPr>
            <a:endParaRPr lang="en-US" sz="9600" b="1" dirty="0" smtClean="0">
              <a:solidFill>
                <a:srgbClr val="CC3300"/>
              </a:solidFill>
              <a:latin typeface="Tahoma" pitchFamily="34" charset="0"/>
              <a:ea typeface="Tahoma" pitchFamily="34" charset="0"/>
              <a:cs typeface="Tahoma" pitchFamily="34" charset="0"/>
            </a:endParaRPr>
          </a:p>
          <a:p>
            <a:pPr marL="0" indent="0">
              <a:buNone/>
            </a:pPr>
            <a:r>
              <a:rPr lang="en-US" sz="9600" b="1" dirty="0">
                <a:solidFill>
                  <a:srgbClr val="CC3300"/>
                </a:solidFill>
                <a:latin typeface="Tahoma" pitchFamily="34" charset="0"/>
                <a:ea typeface="Tahoma" pitchFamily="34" charset="0"/>
                <a:cs typeface="Tahoma" pitchFamily="34" charset="0"/>
              </a:rPr>
              <a:t> </a:t>
            </a: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smtClean="0">
                <a:solidFill>
                  <a:srgbClr val="CC3300"/>
                </a:solidFill>
                <a:latin typeface="Tahoma" pitchFamily="34" charset="0"/>
                <a:ea typeface="Tahoma" pitchFamily="34" charset="0"/>
                <a:cs typeface="Tahoma" pitchFamily="34" charset="0"/>
              </a:rPr>
              <a:t>                                                                          </a:t>
            </a:r>
            <a:r>
              <a:rPr lang="en-US" sz="9600" b="1" dirty="0" smtClean="0">
                <a:solidFill>
                  <a:srgbClr val="FF0066"/>
                </a:solidFill>
                <a:latin typeface="Tahoma" pitchFamily="34" charset="0"/>
                <a:ea typeface="Tahoma" pitchFamily="34" charset="0"/>
                <a:cs typeface="Tahoma" pitchFamily="34" charset="0"/>
              </a:rPr>
              <a:t>Alone </a:t>
            </a:r>
            <a:r>
              <a:rPr lang="en-US" sz="9600" b="1" dirty="0" err="1" smtClean="0">
                <a:solidFill>
                  <a:srgbClr val="FF0066"/>
                </a:solidFill>
                <a:latin typeface="Tahoma" pitchFamily="34" charset="0"/>
                <a:ea typeface="Tahoma" pitchFamily="34" charset="0"/>
                <a:cs typeface="Tahoma" pitchFamily="34" charset="0"/>
              </a:rPr>
              <a:t>zoners</a:t>
            </a:r>
            <a:r>
              <a:rPr lang="en-US" sz="9600" b="1" dirty="0" smtClean="0">
                <a:solidFill>
                  <a:srgbClr val="FF0066"/>
                </a:solidFill>
                <a:latin typeface="Tahoma" pitchFamily="34" charset="0"/>
                <a:ea typeface="Tahoma" pitchFamily="34" charset="0"/>
                <a:cs typeface="Tahoma" pitchFamily="34" charset="0"/>
              </a:rPr>
              <a:t> (physical movers)</a:t>
            </a:r>
            <a:r>
              <a:rPr lang="en-US" sz="5200" b="1" dirty="0" smtClean="0">
                <a:solidFill>
                  <a:srgbClr val="CC3300"/>
                </a:solidFill>
                <a:latin typeface="Tahoma" pitchFamily="34" charset="0"/>
                <a:ea typeface="Tahoma" pitchFamily="34" charset="0"/>
                <a:cs typeface="Tahoma" pitchFamily="34" charset="0"/>
              </a:rPr>
              <a:t>					</a:t>
            </a:r>
            <a:endParaRPr lang="en-US" sz="5200" b="1" dirty="0">
              <a:solidFill>
                <a:srgbClr val="CC3300"/>
              </a:solidFill>
              <a:latin typeface="Tahoma" pitchFamily="34" charset="0"/>
              <a:ea typeface="Tahoma" pitchFamily="34" charset="0"/>
              <a:cs typeface="Tahoma" pitchFamily="34" charset="0"/>
            </a:endParaRPr>
          </a:p>
          <a:p>
            <a:pPr marL="0" indent="0" algn="ctr">
              <a:buNone/>
            </a:pPr>
            <a:endParaRPr lang="en-US" sz="5200" b="1" dirty="0">
              <a:solidFill>
                <a:srgbClr val="CC3300"/>
              </a:solidFill>
              <a:latin typeface="Tahoma" pitchFamily="34" charset="0"/>
              <a:ea typeface="Tahoma" pitchFamily="34" charset="0"/>
              <a:cs typeface="Tahoma" pitchFamily="34" charset="0"/>
            </a:endParaRPr>
          </a:p>
          <a:p>
            <a:pPr marL="0" indent="0" algn="ctr">
              <a:buNone/>
            </a:pPr>
            <a:endParaRPr lang="en-US" sz="6300" b="1" dirty="0">
              <a:latin typeface="Tahoma" pitchFamily="34" charset="0"/>
              <a:ea typeface="Tahoma" pitchFamily="34" charset="0"/>
              <a:cs typeface="Tahoma" pitchFamily="34" charset="0"/>
            </a:endParaRPr>
          </a:p>
          <a:p>
            <a:pPr marL="0" indent="0" algn="ctr">
              <a:buNone/>
            </a:pPr>
            <a:endParaRPr lang="en-US" sz="6300" b="1" dirty="0">
              <a:latin typeface="Tahoma" pitchFamily="34" charset="0"/>
              <a:ea typeface="Tahoma" pitchFamily="34" charset="0"/>
              <a:cs typeface="Tahoma" pitchFamily="34" charset="0"/>
            </a:endParaRPr>
          </a:p>
          <a:p>
            <a:pPr marL="0" indent="0" algn="ctr">
              <a:buNone/>
            </a:pPr>
            <a:endParaRPr lang="en-US" sz="6300" b="1" dirty="0" smtClean="0">
              <a:latin typeface="Tahoma" pitchFamily="34" charset="0"/>
              <a:ea typeface="Tahoma" pitchFamily="34" charset="0"/>
              <a:cs typeface="Tahoma" pitchFamily="34" charset="0"/>
            </a:endParaRPr>
          </a:p>
          <a:p>
            <a:pPr marL="0" indent="0" algn="ctr">
              <a:buNone/>
            </a:pPr>
            <a:endParaRPr lang="en-US" sz="6300" b="1" dirty="0">
              <a:latin typeface="Tahoma" pitchFamily="34" charset="0"/>
              <a:ea typeface="Tahoma" pitchFamily="34" charset="0"/>
              <a:cs typeface="Tahoma" pitchFamily="34" charset="0"/>
            </a:endParaRPr>
          </a:p>
          <a:p>
            <a:pPr marL="0" indent="0" algn="ctr">
              <a:buNone/>
            </a:pPr>
            <a:endParaRPr lang="en-US" sz="6300" b="1" dirty="0" smtClean="0">
              <a:latin typeface="Tahoma" pitchFamily="34" charset="0"/>
              <a:ea typeface="Tahoma" pitchFamily="34" charset="0"/>
              <a:cs typeface="Tahoma" pitchFamily="34" charset="0"/>
            </a:endParaRPr>
          </a:p>
          <a:p>
            <a:pPr marL="0" indent="0" algn="ctr">
              <a:buNone/>
            </a:pPr>
            <a:endParaRPr lang="en-US" sz="9000" b="1" dirty="0" smtClean="0">
              <a:latin typeface="Tahoma" pitchFamily="34" charset="0"/>
              <a:ea typeface="Tahoma" pitchFamily="34" charset="0"/>
              <a:cs typeface="Tahoma" pitchFamily="34" charset="0"/>
            </a:endParaRPr>
          </a:p>
          <a:p>
            <a:pPr marL="0" indent="0" algn="ctr">
              <a:buNone/>
            </a:pPr>
            <a:endParaRPr lang="en-US" sz="14800" b="1" dirty="0" smtClean="0">
              <a:latin typeface="Tahoma" pitchFamily="34" charset="0"/>
              <a:ea typeface="Tahoma" pitchFamily="34" charset="0"/>
              <a:cs typeface="Tahoma" pitchFamily="34" charset="0"/>
            </a:endParaRPr>
          </a:p>
          <a:p>
            <a:pPr marL="0" indent="0" algn="ctr">
              <a:buNone/>
            </a:pPr>
            <a:r>
              <a:rPr lang="en-US" sz="16000" b="1" dirty="0" smtClean="0">
                <a:latin typeface="Tahoma" pitchFamily="34" charset="0"/>
                <a:ea typeface="Tahoma" pitchFamily="34" charset="0"/>
                <a:cs typeface="Tahoma" pitchFamily="34" charset="0"/>
              </a:rPr>
              <a:t>    </a:t>
            </a:r>
          </a:p>
          <a:p>
            <a:pPr marL="0" indent="0" algn="ctr">
              <a:buNone/>
            </a:pPr>
            <a:r>
              <a:rPr lang="en-US" sz="16000" b="1" dirty="0" smtClean="0">
                <a:latin typeface="Tahoma" pitchFamily="34" charset="0"/>
                <a:ea typeface="Tahoma" pitchFamily="34" charset="0"/>
                <a:cs typeface="Tahoma" pitchFamily="34" charset="0"/>
              </a:rPr>
              <a:t>Thriving OWOs focusing on </a:t>
            </a:r>
          </a:p>
          <a:p>
            <a:pPr marL="0" indent="0" algn="ctr">
              <a:buNone/>
            </a:pPr>
            <a:r>
              <a:rPr lang="en-US" sz="16000" b="1" dirty="0" smtClean="0">
                <a:latin typeface="Tahoma" pitchFamily="34" charset="0"/>
                <a:ea typeface="Tahoma" pitchFamily="34" charset="0"/>
                <a:cs typeface="Tahoma" pitchFamily="34" charset="0"/>
              </a:rPr>
              <a:t>the </a:t>
            </a:r>
            <a:r>
              <a:rPr lang="en-US" sz="16000" b="1" dirty="0" err="1" smtClean="0">
                <a:latin typeface="Tahoma" pitchFamily="34" charset="0"/>
                <a:ea typeface="Tahoma" pitchFamily="34" charset="0"/>
                <a:cs typeface="Tahoma" pitchFamily="34" charset="0"/>
              </a:rPr>
              <a:t>tri</a:t>
            </a:r>
            <a:r>
              <a:rPr lang="en-US" sz="16000" b="1" dirty="0" err="1" smtClean="0">
                <a:solidFill>
                  <a:srgbClr val="FF0000"/>
                </a:solidFill>
                <a:latin typeface="Tahoma" pitchFamily="34" charset="0"/>
                <a:ea typeface="Tahoma" pitchFamily="34" charset="0"/>
                <a:cs typeface="Tahoma" pitchFamily="34" charset="0"/>
              </a:rPr>
              <a:t>P</a:t>
            </a:r>
            <a:r>
              <a:rPr lang="en-US" sz="16000" b="1" dirty="0" err="1" smtClean="0">
                <a:latin typeface="Tahoma" pitchFamily="34" charset="0"/>
                <a:ea typeface="Tahoma" pitchFamily="34" charset="0"/>
                <a:cs typeface="Tahoma" pitchFamily="34" charset="0"/>
              </a:rPr>
              <a:t>s</a:t>
            </a:r>
            <a:r>
              <a:rPr lang="en-US" sz="16000" b="1" dirty="0" smtClean="0">
                <a:latin typeface="Tahoma" pitchFamily="34" charset="0"/>
                <a:ea typeface="Tahoma" pitchFamily="34" charset="0"/>
                <a:cs typeface="Tahoma" pitchFamily="34" charset="0"/>
              </a:rPr>
              <a:t>: </a:t>
            </a:r>
            <a:r>
              <a:rPr lang="en-US" sz="16000" dirty="0" smtClean="0">
                <a:latin typeface="Tahoma" pitchFamily="34" charset="0"/>
                <a:ea typeface="Tahoma" pitchFamily="34" charset="0"/>
                <a:cs typeface="Tahoma" pitchFamily="34" charset="0"/>
              </a:rPr>
              <a:t> </a:t>
            </a:r>
            <a:r>
              <a:rPr lang="en-US" sz="16000" b="1" u="sng" dirty="0" smtClean="0">
                <a:solidFill>
                  <a:srgbClr val="FF0000"/>
                </a:solidFill>
                <a:latin typeface="Tahoma" pitchFamily="34" charset="0"/>
                <a:ea typeface="Tahoma" pitchFamily="34" charset="0"/>
                <a:cs typeface="Tahoma" pitchFamily="34" charset="0"/>
              </a:rPr>
              <a:t>P</a:t>
            </a:r>
            <a:r>
              <a:rPr lang="en-US" sz="16000" b="1" dirty="0" smtClean="0">
                <a:latin typeface="Tahoma" pitchFamily="34" charset="0"/>
                <a:ea typeface="Tahoma" pitchFamily="34" charset="0"/>
                <a:cs typeface="Tahoma" pitchFamily="34" charset="0"/>
              </a:rPr>
              <a:t>roducts, </a:t>
            </a:r>
            <a:r>
              <a:rPr lang="en-US" sz="16000" b="1" u="sng" dirty="0" smtClean="0">
                <a:solidFill>
                  <a:srgbClr val="FF0000"/>
                </a:solidFill>
                <a:latin typeface="Tahoma" pitchFamily="34" charset="0"/>
                <a:ea typeface="Tahoma" pitchFamily="34" charset="0"/>
                <a:cs typeface="Tahoma" pitchFamily="34" charset="0"/>
              </a:rPr>
              <a:t>P</a:t>
            </a:r>
            <a:r>
              <a:rPr lang="en-US" sz="16000" b="1" dirty="0" smtClean="0">
                <a:latin typeface="Tahoma" pitchFamily="34" charset="0"/>
                <a:ea typeface="Tahoma" pitchFamily="34" charset="0"/>
                <a:cs typeface="Tahoma" pitchFamily="34" charset="0"/>
              </a:rPr>
              <a:t>eople, &amp; </a:t>
            </a:r>
            <a:r>
              <a:rPr lang="en-US" sz="16000" b="1" u="sng" dirty="0" smtClean="0">
                <a:solidFill>
                  <a:srgbClr val="FF0000"/>
                </a:solidFill>
                <a:latin typeface="Tahoma" pitchFamily="34" charset="0"/>
                <a:ea typeface="Tahoma" pitchFamily="34" charset="0"/>
                <a:cs typeface="Tahoma" pitchFamily="34" charset="0"/>
              </a:rPr>
              <a:t>P</a:t>
            </a:r>
            <a:r>
              <a:rPr lang="en-US" sz="16000" b="1" dirty="0" smtClean="0">
                <a:latin typeface="Tahoma" pitchFamily="34" charset="0"/>
                <a:ea typeface="Tahoma" pitchFamily="34" charset="0"/>
                <a:cs typeface="Tahoma" pitchFamily="34" charset="0"/>
              </a:rPr>
              <a:t>rocesses</a:t>
            </a:r>
            <a:endParaRPr lang="en-US" sz="3600" b="1" dirty="0">
              <a:solidFill>
                <a:srgbClr val="009900"/>
              </a:solidFill>
              <a:latin typeface="Tahoma" pitchFamily="34" charset="0"/>
              <a:ea typeface="Tahoma" pitchFamily="34" charset="0"/>
              <a:cs typeface="Tahoma" pitchFamily="34" charset="0"/>
            </a:endParaRPr>
          </a:p>
          <a:p>
            <a:pPr marL="0" indent="0">
              <a:buNone/>
            </a:pPr>
            <a:endParaRPr lang="en-US" sz="3900" b="1" dirty="0">
              <a:solidFill>
                <a:srgbClr val="FF0000"/>
              </a:solidFill>
              <a:latin typeface="Tahoma" pitchFamily="34" charset="0"/>
              <a:ea typeface="Tahoma" pitchFamily="34" charset="0"/>
              <a:cs typeface="Tahoma" pitchFamily="34" charset="0"/>
            </a:endParaRPr>
          </a:p>
          <a:p>
            <a:pPr marL="0" indent="0" algn="ctr">
              <a:buNone/>
            </a:pPr>
            <a:r>
              <a:rPr lang="en-US" sz="6600" b="1" dirty="0">
                <a:solidFill>
                  <a:srgbClr val="FF0000"/>
                </a:solidFill>
                <a:latin typeface="Tahoma" pitchFamily="34" charset="0"/>
                <a:ea typeface="Tahoma" pitchFamily="34" charset="0"/>
                <a:cs typeface="Tahoma" pitchFamily="34" charset="0"/>
              </a:rPr>
              <a:t> </a:t>
            </a:r>
          </a:p>
          <a:p>
            <a:pPr marL="0" indent="0" algn="ctr">
              <a:buNone/>
            </a:pPr>
            <a:endParaRPr lang="en-US" sz="6600" b="1" dirty="0">
              <a:solidFill>
                <a:srgbClr val="FF0000"/>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6188" y="1105988"/>
            <a:ext cx="2744181" cy="5085806"/>
          </a:xfrm>
          <a:prstGeom prst="rect">
            <a:avLst/>
          </a:prstGeom>
        </p:spPr>
      </p:pic>
    </p:spTree>
    <p:extLst>
      <p:ext uri="{BB962C8B-B14F-4D97-AF65-F5344CB8AC3E}">
        <p14:creationId xmlns:p14="http://schemas.microsoft.com/office/powerpoint/2010/main" val="34353696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#31 </a:t>
            </a:r>
            <a:r>
              <a:rPr lang="en-US" sz="11500" b="1" dirty="0">
                <a:latin typeface="Tahoma" panose="020B0604030504040204" pitchFamily="34" charset="0"/>
                <a:ea typeface="Tahoma" panose="020B0604030504040204" pitchFamily="34" charset="0"/>
                <a:cs typeface="Tahoma" panose="020B0604030504040204" pitchFamily="34" charset="0"/>
              </a:rPr>
              <a:t>ORG </a:t>
            </a:r>
            <a:r>
              <a:rPr lang="en-US" sz="11500" b="1" dirty="0" smtClean="0">
                <a:latin typeface="Tahoma" panose="020B0604030504040204" pitchFamily="34" charset="0"/>
                <a:ea typeface="Tahoma" panose="020B0604030504040204" pitchFamily="34" charset="0"/>
                <a:cs typeface="Tahoma" panose="020B0604030504040204" pitchFamily="34" charset="0"/>
              </a:rPr>
              <a:t>WITHIN AN ORG</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58554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4400" b="1" dirty="0" smtClean="0">
              <a:latin typeface="Tahoma" panose="020B0604030504040204" pitchFamily="34" charset="0"/>
              <a:ea typeface="Tahoma" panose="020B0604030504040204" pitchFamily="34" charset="0"/>
              <a:cs typeface="Tahoma" panose="020B0604030504040204" pitchFamily="34" charset="0"/>
            </a:endParaRPr>
          </a:p>
          <a:p>
            <a:r>
              <a:rPr lang="en-US" sz="4400" b="1" dirty="0" smtClean="0">
                <a:latin typeface="Tahoma" panose="020B0604030504040204" pitchFamily="34" charset="0"/>
                <a:ea typeface="Tahoma" panose="020B0604030504040204" pitchFamily="34" charset="0"/>
                <a:cs typeface="Tahoma" panose="020B0604030504040204" pitchFamily="34" charset="0"/>
              </a:rPr>
              <a:t>The organization you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actually </a:t>
            </a:r>
            <a:r>
              <a:rPr lang="en-US" sz="4400" b="1" dirty="0" smtClean="0">
                <a:latin typeface="Tahoma" panose="020B0604030504040204" pitchFamily="34" charset="0"/>
                <a:ea typeface="Tahoma" panose="020B0604030504040204" pitchFamily="34" charset="0"/>
                <a:cs typeface="Tahoma" panose="020B0604030504040204" pitchFamily="34" charset="0"/>
              </a:rPr>
              <a:t>belong to</a:t>
            </a:r>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9600" b="1" dirty="0" smtClean="0">
              <a:solidFill>
                <a:srgbClr val="0066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a:solidFill>
                <a:srgbClr val="0066FF"/>
              </a:solidFill>
              <a:latin typeface="Tahoma" panose="020B0604030504040204" pitchFamily="34" charset="0"/>
              <a:ea typeface="Tahoma" panose="020B0604030504040204" pitchFamily="34" charset="0"/>
              <a:cs typeface="Tahoma" panose="020B0604030504040204" pitchFamily="34" charset="0"/>
            </a:endParaRPr>
          </a:p>
          <a:p>
            <a:endParaRPr lang="en-US" sz="5400" b="1" dirty="0" smtClean="0">
              <a:solidFill>
                <a:srgbClr val="0066FF"/>
              </a:solidFill>
              <a:latin typeface="Tahoma" panose="020B0604030504040204" pitchFamily="34" charset="0"/>
              <a:ea typeface="Tahoma" panose="020B0604030504040204" pitchFamily="34" charset="0"/>
              <a:cs typeface="Tahoma" panose="020B0604030504040204" pitchFamily="34" charset="0"/>
            </a:endParaRPr>
          </a:p>
          <a:p>
            <a:endParaRPr lang="en-US" sz="6000" b="1" dirty="0" smtClean="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26" y="1850762"/>
            <a:ext cx="4428468" cy="33102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320" y="2999232"/>
            <a:ext cx="5199007" cy="3449694"/>
          </a:xfrm>
          <a:prstGeom prst="rect">
            <a:avLst/>
          </a:prstGeom>
        </p:spPr>
      </p:pic>
    </p:spTree>
    <p:extLst>
      <p:ext uri="{BB962C8B-B14F-4D97-AF65-F5344CB8AC3E}">
        <p14:creationId xmlns:p14="http://schemas.microsoft.com/office/powerpoint/2010/main" val="301594472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12192000" cy="6477000"/>
          </a:xfrm>
        </p:spPr>
        <p:txBody>
          <a:bodyPr>
            <a:normAutofit/>
          </a:bodyPr>
          <a:lstStyle/>
          <a:p>
            <a:pPr algn="l"/>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Most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OWOs</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are found at the  </a:t>
            </a:r>
            <a:r>
              <a:rPr lang="en-US" sz="5400" b="1" dirty="0">
                <a:solidFill>
                  <a:srgbClr val="008000"/>
                </a:solidFill>
                <a:latin typeface="Tahoma" panose="020B0604030504040204" pitchFamily="34" charset="0"/>
                <a:ea typeface="Tahoma" panose="020B0604030504040204" pitchFamily="34" charset="0"/>
                <a:cs typeface="Tahoma" panose="020B0604030504040204" pitchFamily="34" charset="0"/>
              </a:rPr>
              <a:t>grass roots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level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where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interdependent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work processes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meld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co-workers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together in pursuing a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shared micro-mission. </a:t>
            </a:r>
            <a:r>
              <a:rPr lang="en-US" sz="44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OWOs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give employees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a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sense of </a:t>
            </a:r>
            <a:r>
              <a:rPr lang="en-US" sz="4400" b="1" dirty="0" smtClean="0">
                <a:latin typeface="Tahoma" panose="020B0604030504040204" pitchFamily="34" charset="0"/>
                <a:ea typeface="Tahoma" panose="020B0604030504040204" pitchFamily="34" charset="0"/>
                <a:cs typeface="Tahoma" panose="020B0604030504040204" pitchFamily="34" charset="0"/>
              </a:rPr>
              <a:t>grass-roots </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org-ownership</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a:latin typeface="Tahoma" panose="020B0604030504040204" pitchFamily="34" charset="0"/>
              <a:ea typeface="Tahoma" panose="020B0604030504040204" pitchFamily="34" charset="0"/>
              <a:cs typeface="Tahoma" panose="020B0604030504040204" pitchFamily="34" charset="0"/>
            </a:endParaRPr>
          </a:p>
          <a:p>
            <a:pPr algn="l"/>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276" y="3507902"/>
            <a:ext cx="5244712" cy="3350098"/>
          </a:xfrm>
          <a:prstGeom prst="rect">
            <a:avLst/>
          </a:prstGeom>
        </p:spPr>
      </p:pic>
    </p:spTree>
    <p:extLst>
      <p:ext uri="{BB962C8B-B14F-4D97-AF65-F5344CB8AC3E}">
        <p14:creationId xmlns:p14="http://schemas.microsoft.com/office/powerpoint/2010/main" val="2146316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3900" b="1" dirty="0" smtClean="0">
                <a:solidFill>
                  <a:srgbClr val="FF0000"/>
                </a:solidFill>
                <a:latin typeface="Tahoma" pitchFamily="34" charset="0"/>
                <a:ea typeface="Tahoma" pitchFamily="34" charset="0"/>
                <a:cs typeface="Tahoma" pitchFamily="34" charset="0"/>
              </a:rPr>
              <a:t>AMORALITY CAN BE TOUGH ON EMPLOYEES</a:t>
            </a:r>
          </a:p>
          <a:p>
            <a:r>
              <a:rPr lang="en-US" sz="3900" b="1" dirty="0" smtClean="0">
                <a:latin typeface="Tahoma" pitchFamily="34" charset="0"/>
                <a:ea typeface="Tahoma" pitchFamily="34" charset="0"/>
                <a:cs typeface="Tahoma" pitchFamily="34" charset="0"/>
              </a:rPr>
              <a:t>Firing or demoting employees who don’t benefit the org enough</a:t>
            </a:r>
          </a:p>
          <a:p>
            <a:r>
              <a:rPr lang="en-US" sz="3900" b="1" dirty="0" smtClean="0">
                <a:latin typeface="Tahoma" pitchFamily="34" charset="0"/>
                <a:ea typeface="Tahoma" pitchFamily="34" charset="0"/>
                <a:cs typeface="Tahoma" pitchFamily="34" charset="0"/>
              </a:rPr>
              <a:t>Looking the other way at exploitative org actions</a:t>
            </a:r>
          </a:p>
          <a:p>
            <a:r>
              <a:rPr lang="en-US" sz="3900" b="1" dirty="0" smtClean="0">
                <a:latin typeface="Tahoma" pitchFamily="34" charset="0"/>
                <a:ea typeface="Tahoma" pitchFamily="34" charset="0"/>
                <a:cs typeface="Tahoma" pitchFamily="34" charset="0"/>
              </a:rPr>
              <a:t>Covering up for org malfeasance or incompetence</a:t>
            </a:r>
          </a:p>
          <a:p>
            <a:r>
              <a:rPr lang="en-US" sz="3900" b="1" dirty="0" smtClean="0">
                <a:latin typeface="Tahoma" pitchFamily="34" charset="0"/>
                <a:ea typeface="Tahoma" pitchFamily="34" charset="0"/>
                <a:cs typeface="Tahoma" pitchFamily="34" charset="0"/>
              </a:rPr>
              <a:t>Over-stressing employees</a:t>
            </a:r>
          </a:p>
          <a:p>
            <a:r>
              <a:rPr lang="en-US" sz="3900" b="1" dirty="0" smtClean="0">
                <a:latin typeface="Tahoma" pitchFamily="34" charset="0"/>
                <a:ea typeface="Tahoma" pitchFamily="34" charset="0"/>
                <a:cs typeface="Tahoma" pitchFamily="34" charset="0"/>
              </a:rPr>
              <a:t>Telling employees one th</a:t>
            </a:r>
            <a:r>
              <a:rPr lang="en-US" sz="3900" b="1" dirty="0">
                <a:latin typeface="Tahoma" pitchFamily="34" charset="0"/>
                <a:ea typeface="Tahoma" pitchFamily="34" charset="0"/>
                <a:cs typeface="Tahoma" pitchFamily="34" charset="0"/>
              </a:rPr>
              <a:t>i</a:t>
            </a:r>
            <a:r>
              <a:rPr lang="en-US" sz="3900" b="1" dirty="0" smtClean="0">
                <a:latin typeface="Tahoma" pitchFamily="34" charset="0"/>
                <a:ea typeface="Tahoma" pitchFamily="34" charset="0"/>
                <a:cs typeface="Tahoma" pitchFamily="34" charset="0"/>
              </a:rPr>
              <a:t>ng but doing another </a:t>
            </a:r>
          </a:p>
          <a:p>
            <a:r>
              <a:rPr lang="en-US" sz="3900" b="1" dirty="0" smtClean="0">
                <a:latin typeface="Tahoma" pitchFamily="34" charset="0"/>
                <a:ea typeface="Tahoma" pitchFamily="34" charset="0"/>
                <a:cs typeface="Tahoma" pitchFamily="34" charset="0"/>
              </a:rPr>
              <a:t>Going “too far” in public relations or advertising</a:t>
            </a:r>
          </a:p>
          <a:p>
            <a:pPr marL="0" indent="0">
              <a:buNone/>
            </a:pPr>
            <a:endParaRPr lang="en-US" sz="3900" b="1" dirty="0" smtClean="0">
              <a:latin typeface="Tahoma" pitchFamily="34" charset="0"/>
              <a:ea typeface="Tahoma" pitchFamily="34" charset="0"/>
              <a:cs typeface="Tahoma" pitchFamily="34" charset="0"/>
            </a:endParaRPr>
          </a:p>
          <a:p>
            <a:pPr marL="0" indent="0">
              <a:buNone/>
            </a:pPr>
            <a:endParaRPr lang="en-US" sz="3900" b="1" dirty="0" smtClean="0">
              <a:latin typeface="Tahoma" pitchFamily="34" charset="0"/>
              <a:ea typeface="Tahoma" pitchFamily="34" charset="0"/>
              <a:cs typeface="Tahoma" pitchFamily="34" charset="0"/>
            </a:endParaRPr>
          </a:p>
          <a:p>
            <a:pPr>
              <a:buFont typeface="Wingdings" panose="05000000000000000000" pitchFamily="2" charset="2"/>
              <a:buChar char="q"/>
            </a:pPr>
            <a:endParaRPr lang="en-US" sz="36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184705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4400" b="1" dirty="0" smtClean="0">
                <a:latin typeface="Tahoma" pitchFamily="34" charset="0"/>
                <a:ea typeface="Tahoma" pitchFamily="34" charset="0"/>
                <a:cs typeface="Tahoma" pitchFamily="34" charset="0"/>
              </a:rPr>
              <a:t>Your OWO is the only </a:t>
            </a:r>
            <a:r>
              <a:rPr lang="en-US" sz="4400" b="1" dirty="0" smtClean="0">
                <a:solidFill>
                  <a:srgbClr val="FF0000"/>
                </a:solidFill>
                <a:latin typeface="Tahoma" pitchFamily="34" charset="0"/>
                <a:ea typeface="Tahoma" pitchFamily="34" charset="0"/>
                <a:cs typeface="Tahoma" pitchFamily="34" charset="0"/>
              </a:rPr>
              <a:t>personalized</a:t>
            </a:r>
            <a:r>
              <a:rPr lang="en-US" sz="4400" b="1" dirty="0" smtClean="0">
                <a:latin typeface="Tahoma" pitchFamily="34" charset="0"/>
                <a:ea typeface="Tahoma" pitchFamily="34" charset="0"/>
                <a:cs typeface="Tahoma" pitchFamily="34" charset="0"/>
              </a:rPr>
              <a:t> part of the org for you. The rest of the org is more impersonal &amp; controlled. Your </a:t>
            </a:r>
            <a:r>
              <a:rPr lang="en-US" sz="4400" b="1" dirty="0" err="1" smtClean="0">
                <a:latin typeface="Tahoma" pitchFamily="34" charset="0"/>
                <a:ea typeface="Tahoma" pitchFamily="34" charset="0"/>
                <a:cs typeface="Tahoma" pitchFamily="34" charset="0"/>
              </a:rPr>
              <a:t>OWO</a:t>
            </a:r>
            <a:r>
              <a:rPr lang="en-US" sz="4400" b="1" dirty="0" smtClean="0">
                <a:latin typeface="Tahoma" pitchFamily="34" charset="0"/>
                <a:ea typeface="Tahoma" pitchFamily="34" charset="0"/>
                <a:cs typeface="Tahoma" pitchFamily="34" charset="0"/>
              </a:rPr>
              <a:t> also </a:t>
            </a:r>
            <a:r>
              <a:rPr lang="en-US" sz="4400" b="1" dirty="0" smtClean="0">
                <a:solidFill>
                  <a:srgbClr val="FF0000"/>
                </a:solidFill>
                <a:latin typeface="Tahoma" pitchFamily="34" charset="0"/>
                <a:ea typeface="Tahoma" pitchFamily="34" charset="0"/>
                <a:cs typeface="Tahoma" pitchFamily="34" charset="0"/>
              </a:rPr>
              <a:t>empowers</a:t>
            </a:r>
            <a:r>
              <a:rPr lang="en-US" sz="4400" b="1" dirty="0" smtClean="0">
                <a:latin typeface="Tahoma" pitchFamily="34" charset="0"/>
                <a:ea typeface="Tahoma" pitchFamily="34" charset="0"/>
                <a:cs typeface="Tahoma" pitchFamily="34" charset="0"/>
              </a:rPr>
              <a:t> you to manage much of your own work &amp; career, including the fit between your personal/pro values vs. those of your org. </a:t>
            </a:r>
            <a:endParaRPr lang="en-US" sz="6000" b="1" dirty="0" smtClean="0">
              <a:solidFill>
                <a:srgbClr val="0000FF"/>
              </a:solidFill>
              <a:latin typeface="Tahoma" pitchFamily="34" charset="0"/>
              <a:ea typeface="Tahoma" pitchFamily="34" charset="0"/>
              <a:cs typeface="Tahoma" pitchFamily="34" charset="0"/>
            </a:endParaRPr>
          </a:p>
          <a:p>
            <a:pPr marL="0" indent="0">
              <a:buNone/>
            </a:pPr>
            <a:endParaRPr lang="en-US" sz="6300" b="1" dirty="0">
              <a:latin typeface="Tahoma" pitchFamily="34" charset="0"/>
              <a:ea typeface="Tahoma" pitchFamily="34" charset="0"/>
              <a:cs typeface="Tahoma" pitchFamily="34" charset="0"/>
            </a:endParaRP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buNone/>
            </a:pPr>
            <a:endParaRPr lang="en-US" sz="6600" b="1" dirty="0" smtClean="0">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3775" y="3719566"/>
            <a:ext cx="3962400" cy="2639568"/>
          </a:xfrm>
          <a:prstGeom prst="rect">
            <a:avLst/>
          </a:prstGeom>
        </p:spPr>
      </p:pic>
    </p:spTree>
    <p:extLst>
      <p:ext uri="{BB962C8B-B14F-4D97-AF65-F5344CB8AC3E}">
        <p14:creationId xmlns:p14="http://schemas.microsoft.com/office/powerpoint/2010/main" val="396814929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3"/>
            <a:ext cx="12192000" cy="6629400"/>
          </a:xfrm>
        </p:spPr>
        <p:txBody>
          <a:bodyPr>
            <a:noAutofit/>
          </a:bodyPr>
          <a:lstStyle/>
          <a:p>
            <a:pPr marL="0" indent="0">
              <a:buNone/>
            </a:pPr>
            <a:r>
              <a:rPr lang="en-US" sz="4000" b="1" dirty="0" err="1" smtClean="0">
                <a:latin typeface="Tahoma" pitchFamily="34" charset="0"/>
                <a:ea typeface="Tahoma" pitchFamily="34" charset="0"/>
                <a:cs typeface="Tahoma" pitchFamily="34" charset="0"/>
              </a:rPr>
              <a:t>OWOs</a:t>
            </a:r>
            <a:r>
              <a:rPr lang="en-US" sz="4000" b="1" dirty="0" smtClean="0">
                <a:latin typeface="Tahoma" pitchFamily="34" charset="0"/>
                <a:ea typeface="Tahoma" pitchFamily="34" charset="0"/>
                <a:cs typeface="Tahoma" pitchFamily="34" charset="0"/>
              </a:rPr>
              <a:t> are led &amp; managed by any &amp; </a:t>
            </a:r>
            <a:r>
              <a:rPr lang="en-US" sz="4000" b="1" dirty="0" smtClean="0">
                <a:solidFill>
                  <a:srgbClr val="FF0000"/>
                </a:solidFill>
                <a:latin typeface="Tahoma" pitchFamily="34" charset="0"/>
                <a:ea typeface="Tahoma" pitchFamily="34" charset="0"/>
                <a:cs typeface="Tahoma" pitchFamily="34" charset="0"/>
              </a:rPr>
              <a:t>every</a:t>
            </a:r>
            <a:r>
              <a:rPr lang="en-US" sz="4000" b="1" dirty="0" smtClean="0">
                <a:latin typeface="Tahoma" pitchFamily="34" charset="0"/>
                <a:ea typeface="Tahoma" pitchFamily="34" charset="0"/>
                <a:cs typeface="Tahoma" pitchFamily="34" charset="0"/>
              </a:rPr>
              <a:t> member with the desire &amp; pro competence to do so. </a:t>
            </a:r>
            <a:r>
              <a:rPr lang="en-US" sz="4000" b="1" dirty="0" err="1" smtClean="0">
                <a:latin typeface="Tahoma" pitchFamily="34" charset="0"/>
                <a:ea typeface="Tahoma" pitchFamily="34" charset="0"/>
                <a:cs typeface="Tahoma" pitchFamily="34" charset="0"/>
              </a:rPr>
              <a:t>OWO</a:t>
            </a:r>
            <a:r>
              <a:rPr lang="en-US" sz="4000" b="1" dirty="0" smtClean="0">
                <a:latin typeface="Tahoma" pitchFamily="34" charset="0"/>
                <a:ea typeface="Tahoma" pitchFamily="34" charset="0"/>
                <a:cs typeface="Tahoma" pitchFamily="34" charset="0"/>
              </a:rPr>
              <a:t> members are also held together by the gravity of work interdependencies. </a:t>
            </a:r>
            <a:r>
              <a:rPr lang="en-US" sz="4000" b="1" dirty="0">
                <a:latin typeface="Tahoma" pitchFamily="34" charset="0"/>
                <a:ea typeface="Tahoma" pitchFamily="34" charset="0"/>
                <a:cs typeface="Tahoma" pitchFamily="34" charset="0"/>
              </a:rPr>
              <a:t>T</a:t>
            </a:r>
            <a:r>
              <a:rPr lang="en-US" sz="4000" b="1" dirty="0" smtClean="0">
                <a:latin typeface="Tahoma" pitchFamily="34" charset="0"/>
                <a:ea typeface="Tahoma" pitchFamily="34" charset="0"/>
                <a:cs typeface="Tahoma" pitchFamily="34" charset="0"/>
              </a:rPr>
              <a:t>hose </a:t>
            </a:r>
            <a:r>
              <a:rPr lang="en-US" sz="4000" b="1" dirty="0" smtClean="0">
                <a:solidFill>
                  <a:srgbClr val="FF0000"/>
                </a:solidFill>
                <a:latin typeface="Tahoma" pitchFamily="34" charset="0"/>
                <a:ea typeface="Tahoma" pitchFamily="34" charset="0"/>
                <a:cs typeface="Tahoma" pitchFamily="34" charset="0"/>
              </a:rPr>
              <a:t>most needed </a:t>
            </a:r>
            <a:r>
              <a:rPr lang="en-US" sz="4000" b="1" dirty="0" smtClean="0">
                <a:latin typeface="Tahoma" pitchFamily="34" charset="0"/>
                <a:ea typeface="Tahoma" pitchFamily="34" charset="0"/>
                <a:cs typeface="Tahoma" pitchFamily="34" charset="0"/>
              </a:rPr>
              <a:t>by others generally have greatest (informal) </a:t>
            </a:r>
            <a:r>
              <a:rPr lang="en-US" sz="4000" b="1" dirty="0" smtClean="0">
                <a:solidFill>
                  <a:srgbClr val="FF0000"/>
                </a:solidFill>
                <a:latin typeface="Tahoma" pitchFamily="34" charset="0"/>
                <a:ea typeface="Tahoma" pitchFamily="34" charset="0"/>
                <a:cs typeface="Tahoma" pitchFamily="34" charset="0"/>
              </a:rPr>
              <a:t>influence</a:t>
            </a:r>
            <a:r>
              <a:rPr lang="en-US" sz="4000" b="1" dirty="0" smtClean="0">
                <a:latin typeface="Tahoma" pitchFamily="34" charset="0"/>
                <a:ea typeface="Tahoma" pitchFamily="34" charset="0"/>
                <a:cs typeface="Tahoma" pitchFamily="34" charset="0"/>
              </a:rPr>
              <a:t> in the </a:t>
            </a:r>
            <a:r>
              <a:rPr lang="en-US" sz="4000" b="1" dirty="0" err="1" smtClean="0">
                <a:latin typeface="Tahoma" pitchFamily="34" charset="0"/>
                <a:ea typeface="Tahoma" pitchFamily="34" charset="0"/>
                <a:cs typeface="Tahoma" pitchFamily="34" charset="0"/>
              </a:rPr>
              <a:t>OWO</a:t>
            </a:r>
            <a:r>
              <a:rPr lang="en-US" sz="4000" b="1" dirty="0" smtClean="0">
                <a:latin typeface="Tahoma" pitchFamily="34" charset="0"/>
                <a:ea typeface="Tahoma" pitchFamily="34" charset="0"/>
                <a:cs typeface="Tahoma" pitchFamily="34" charset="0"/>
              </a:rPr>
              <a:t>. </a:t>
            </a:r>
          </a:p>
          <a:p>
            <a:pPr marL="0" indent="0">
              <a:buNone/>
            </a:pPr>
            <a:r>
              <a:rPr lang="en-US" sz="4400" b="1" dirty="0" smtClean="0">
                <a:latin typeface="Tahoma" pitchFamily="34" charset="0"/>
                <a:ea typeface="Tahoma" pitchFamily="34" charset="0"/>
                <a:cs typeface="Tahoma" pitchFamily="34" charset="0"/>
              </a:rPr>
              <a:t>What happens in </a:t>
            </a:r>
            <a:r>
              <a:rPr lang="en-US" sz="4400" b="1" dirty="0" err="1" smtClean="0">
                <a:latin typeface="Tahoma" pitchFamily="34" charset="0"/>
                <a:ea typeface="Tahoma" pitchFamily="34" charset="0"/>
                <a:cs typeface="Tahoma" pitchFamily="34" charset="0"/>
              </a:rPr>
              <a:t>OWOs</a:t>
            </a:r>
            <a:endParaRPr lang="en-US" sz="4400" b="1" dirty="0" smtClean="0">
              <a:latin typeface="Tahoma" pitchFamily="34" charset="0"/>
              <a:ea typeface="Tahoma" pitchFamily="34" charset="0"/>
              <a:cs typeface="Tahoma" pitchFamily="34" charset="0"/>
            </a:endParaRPr>
          </a:p>
          <a:p>
            <a:pPr marL="0" indent="0">
              <a:buNone/>
            </a:pPr>
            <a:r>
              <a:rPr lang="en-US" sz="4400" b="1" dirty="0" smtClean="0">
                <a:latin typeface="Tahoma" pitchFamily="34" charset="0"/>
                <a:ea typeface="Tahoma" pitchFamily="34" charset="0"/>
                <a:cs typeface="Tahoma" pitchFamily="34" charset="0"/>
              </a:rPr>
              <a:t>is mostly up to</a:t>
            </a:r>
          </a:p>
          <a:p>
            <a:pPr marL="0" indent="0">
              <a:buNone/>
            </a:pPr>
            <a:r>
              <a:rPr lang="en-US" sz="4400" b="1" dirty="0" smtClean="0">
                <a:latin typeface="Tahoma" pitchFamily="34" charset="0"/>
                <a:ea typeface="Tahoma" pitchFamily="34" charset="0"/>
                <a:cs typeface="Tahoma" pitchFamily="34" charset="0"/>
              </a:rPr>
              <a:t>its </a:t>
            </a:r>
            <a:r>
              <a:rPr lang="en-US" sz="4400" b="1" dirty="0" smtClean="0">
                <a:solidFill>
                  <a:srgbClr val="FF0000"/>
                </a:solidFill>
                <a:latin typeface="Tahoma" pitchFamily="34" charset="0"/>
                <a:ea typeface="Tahoma" pitchFamily="34" charset="0"/>
                <a:cs typeface="Tahoma" pitchFamily="34" charset="0"/>
              </a:rPr>
              <a:t>members</a:t>
            </a:r>
            <a:r>
              <a:rPr lang="en-US" sz="4000" b="1" dirty="0" smtClean="0">
                <a:latin typeface="Tahoma" pitchFamily="34" charset="0"/>
                <a:ea typeface="Tahoma" pitchFamily="34" charset="0"/>
                <a:cs typeface="Tahoma" pitchFamily="34" charset="0"/>
              </a:rPr>
              <a:t>. </a:t>
            </a:r>
            <a:endParaRPr lang="en-US" sz="40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608" y="3581435"/>
            <a:ext cx="4533899" cy="3055848"/>
          </a:xfrm>
          <a:prstGeom prst="rect">
            <a:avLst/>
          </a:prstGeom>
        </p:spPr>
      </p:pic>
    </p:spTree>
    <p:extLst>
      <p:ext uri="{BB962C8B-B14F-4D97-AF65-F5344CB8AC3E}">
        <p14:creationId xmlns:p14="http://schemas.microsoft.com/office/powerpoint/2010/main" val="34615552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2"/>
            <a:ext cx="12192000" cy="6837947"/>
          </a:xfrm>
        </p:spPr>
        <p:txBody>
          <a:bodyPr>
            <a:noAutofit/>
          </a:bodyPr>
          <a:lstStyle/>
          <a:p>
            <a:pPr marL="0" indent="0" algn="ctr">
              <a:buNone/>
            </a:pPr>
            <a:r>
              <a:rPr lang="en-US" sz="3900" b="1" dirty="0" err="1" smtClean="0">
                <a:solidFill>
                  <a:srgbClr val="FF0000"/>
                </a:solidFill>
                <a:latin typeface="Tahoma" pitchFamily="34" charset="0"/>
                <a:ea typeface="Tahoma" pitchFamily="34" charset="0"/>
                <a:cs typeface="Tahoma" pitchFamily="34" charset="0"/>
              </a:rPr>
              <a:t>OWOs</a:t>
            </a:r>
            <a:r>
              <a:rPr lang="en-US" sz="3900" b="1" dirty="0" smtClean="0">
                <a:solidFill>
                  <a:srgbClr val="FF0000"/>
                </a:solidFill>
                <a:latin typeface="Tahoma" pitchFamily="34" charset="0"/>
                <a:ea typeface="Tahoma" pitchFamily="34" charset="0"/>
                <a:cs typeface="Tahoma" pitchFamily="34" charset="0"/>
              </a:rPr>
              <a:t> At Your Service</a:t>
            </a:r>
          </a:p>
          <a:p>
            <a:pPr marL="0" indent="0">
              <a:buNone/>
            </a:pPr>
            <a:r>
              <a:rPr lang="en-US" sz="3900" b="1" dirty="0" smtClean="0">
                <a:latin typeface="Tahoma" pitchFamily="34" charset="0"/>
                <a:ea typeface="Tahoma" pitchFamily="34" charset="0"/>
                <a:cs typeface="Tahoma" pitchFamily="34" charset="0"/>
              </a:rPr>
              <a:t>You have </a:t>
            </a:r>
            <a:r>
              <a:rPr lang="en-US" sz="3900" b="1" dirty="0" smtClean="0">
                <a:solidFill>
                  <a:srgbClr val="FF0000"/>
                </a:solidFill>
                <a:latin typeface="Tahoma" pitchFamily="34" charset="0"/>
                <a:ea typeface="Tahoma" pitchFamily="34" charset="0"/>
                <a:cs typeface="Tahoma" pitchFamily="34" charset="0"/>
              </a:rPr>
              <a:t>influence </a:t>
            </a:r>
            <a:r>
              <a:rPr lang="en-US" sz="3900" b="1" dirty="0" smtClean="0">
                <a:latin typeface="Tahoma" pitchFamily="34" charset="0"/>
                <a:ea typeface="Tahoma" pitchFamily="34" charset="0"/>
                <a:cs typeface="Tahoma" pitchFamily="34" charset="0"/>
              </a:rPr>
              <a:t>in your  </a:t>
            </a:r>
            <a:r>
              <a:rPr lang="en-US" sz="3900" b="1" dirty="0" err="1" smtClean="0">
                <a:latin typeface="Tahoma" pitchFamily="34" charset="0"/>
                <a:ea typeface="Tahoma" pitchFamily="34" charset="0"/>
                <a:cs typeface="Tahoma" pitchFamily="34" charset="0"/>
              </a:rPr>
              <a:t>OWO</a:t>
            </a:r>
            <a:r>
              <a:rPr lang="en-US" sz="3900" b="1" dirty="0" smtClean="0">
                <a:latin typeface="Tahoma" pitchFamily="34" charset="0"/>
                <a:ea typeface="Tahoma" pitchFamily="34" charset="0"/>
                <a:cs typeface="Tahoma" pitchFamily="34" charset="0"/>
              </a:rPr>
              <a:t>, especially if you have </a:t>
            </a:r>
            <a:r>
              <a:rPr lang="en-US" sz="3900" b="1" dirty="0" smtClean="0">
                <a:solidFill>
                  <a:srgbClr val="FF0000"/>
                </a:solidFill>
                <a:latin typeface="Tahoma" pitchFamily="34" charset="0"/>
                <a:ea typeface="Tahoma" pitchFamily="34" charset="0"/>
                <a:cs typeface="Tahoma" pitchFamily="34" charset="0"/>
              </a:rPr>
              <a:t>interpersonal &amp; leadership </a:t>
            </a:r>
            <a:r>
              <a:rPr lang="en-US" sz="3900" b="1" dirty="0" smtClean="0">
                <a:latin typeface="Tahoma" pitchFamily="34" charset="0"/>
                <a:ea typeface="Tahoma" pitchFamily="34" charset="0"/>
                <a:cs typeface="Tahoma" pitchFamily="34" charset="0"/>
              </a:rPr>
              <a:t>skills. Thus, you have </a:t>
            </a:r>
            <a:r>
              <a:rPr lang="en-US" sz="3900" b="1" dirty="0" smtClean="0">
                <a:solidFill>
                  <a:srgbClr val="FF0000"/>
                </a:solidFill>
                <a:latin typeface="Tahoma" pitchFamily="34" charset="0"/>
                <a:ea typeface="Tahoma" pitchFamily="34" charset="0"/>
                <a:cs typeface="Tahoma" pitchFamily="34" charset="0"/>
              </a:rPr>
              <a:t>more say </a:t>
            </a:r>
            <a:r>
              <a:rPr lang="en-US" sz="3900" b="1" dirty="0" smtClean="0">
                <a:latin typeface="Tahoma" pitchFamily="34" charset="0"/>
                <a:ea typeface="Tahoma" pitchFamily="34" charset="0"/>
                <a:cs typeface="Tahoma" pitchFamily="34" charset="0"/>
              </a:rPr>
              <a:t>about “things” that go on in your </a:t>
            </a:r>
            <a:r>
              <a:rPr lang="en-US" sz="3900" b="1" dirty="0" err="1" smtClean="0">
                <a:latin typeface="Tahoma" pitchFamily="34" charset="0"/>
                <a:ea typeface="Tahoma" pitchFamily="34" charset="0"/>
                <a:cs typeface="Tahoma" pitchFamily="34" charset="0"/>
              </a:rPr>
              <a:t>OWO</a:t>
            </a:r>
            <a:r>
              <a:rPr lang="en-US" sz="3900" b="1" dirty="0" smtClean="0">
                <a:latin typeface="Tahoma" pitchFamily="34" charset="0"/>
                <a:ea typeface="Tahoma" pitchFamily="34" charset="0"/>
                <a:cs typeface="Tahoma" pitchFamily="34" charset="0"/>
              </a:rPr>
              <a:t>: how work in done; co-worker attitudes &amp; morale; shaping professional goals and standards, etc.   </a:t>
            </a:r>
          </a:p>
          <a:p>
            <a:pPr marL="0" indent="0">
              <a:buNone/>
            </a:pPr>
            <a:r>
              <a:rPr lang="en-US" sz="3900" b="1" dirty="0" smtClean="0">
                <a:latin typeface="Tahoma" pitchFamily="34" charset="0"/>
                <a:ea typeface="Tahoma" pitchFamily="34" charset="0"/>
                <a:cs typeface="Tahoma" pitchFamily="34" charset="0"/>
              </a:rPr>
              <a:t>You also have a greater opportunity to </a:t>
            </a:r>
            <a:r>
              <a:rPr lang="en-US" sz="3900" b="1" dirty="0" smtClean="0">
                <a:solidFill>
                  <a:srgbClr val="FF0000"/>
                </a:solidFill>
                <a:latin typeface="Tahoma" pitchFamily="34" charset="0"/>
                <a:ea typeface="Tahoma" pitchFamily="34" charset="0"/>
                <a:cs typeface="Tahoma" pitchFamily="34" charset="0"/>
              </a:rPr>
              <a:t>use your own personal values &amp; ideals</a:t>
            </a:r>
            <a:r>
              <a:rPr lang="en-US" sz="3900" b="1" dirty="0" smtClean="0">
                <a:latin typeface="Tahoma" pitchFamily="34" charset="0"/>
                <a:ea typeface="Tahoma" pitchFamily="34" charset="0"/>
                <a:cs typeface="Tahoma" pitchFamily="34" charset="0"/>
              </a:rPr>
              <a:t> in many aspects of your work, especially being of genuine service to others &amp; neutralizing org amorality to some extent.</a:t>
            </a:r>
            <a:endParaRPr lang="en-US" sz="39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5309739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32 </a:t>
            </a:r>
            <a:r>
              <a:rPr lang="en-US" sz="11500" b="1" dirty="0">
                <a:latin typeface="Tahoma" panose="020B0604030504040204" pitchFamily="34" charset="0"/>
                <a:ea typeface="Tahoma" panose="020B0604030504040204" pitchFamily="34" charset="0"/>
                <a:cs typeface="Tahoma" panose="020B0604030504040204" pitchFamily="34" charset="0"/>
              </a:rPr>
              <a:t>POWER </a:t>
            </a:r>
            <a:r>
              <a:rPr lang="en-US" sz="11500" b="1" dirty="0" smtClean="0">
                <a:latin typeface="Tahoma" panose="020B0604030504040204" pitchFamily="34" charset="0"/>
                <a:ea typeface="Tahoma" panose="020B0604030504040204" pitchFamily="34" charset="0"/>
                <a:cs typeface="Tahoma" panose="020B0604030504040204" pitchFamily="34" charset="0"/>
              </a:rPr>
              <a:t>&amp; INFUENCE</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359348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49382"/>
            <a:ext cx="12192000" cy="6608618"/>
          </a:xfrm>
        </p:spPr>
        <p:txBody>
          <a:bodyPr>
            <a:normAutofit/>
          </a:bodyPr>
          <a:lstStyle/>
          <a:p>
            <a:r>
              <a:rPr lang="en-US" sz="6600" b="1" dirty="0" smtClean="0">
                <a:latin typeface="Tahoma" panose="020B0604030504040204" pitchFamily="34" charset="0"/>
                <a:ea typeface="Tahoma" panose="020B0604030504040204" pitchFamily="34" charset="0"/>
                <a:cs typeface="Tahoma" panose="020B0604030504040204" pitchFamily="34" charset="0"/>
              </a:rPr>
              <a:t>Org-backing </a:t>
            </a:r>
            <a:r>
              <a:rPr lang="en-US" sz="6600" b="1" dirty="0">
                <a:latin typeface="Tahoma" panose="020B0604030504040204" pitchFamily="34" charset="0"/>
                <a:ea typeface="Tahoma" panose="020B0604030504040204" pitchFamily="34" charset="0"/>
                <a:cs typeface="Tahoma" panose="020B0604030504040204" pitchFamily="34" charset="0"/>
              </a:rPr>
              <a:t>vs. </a:t>
            </a:r>
            <a:endParaRPr lang="en-US" sz="6600" b="1" dirty="0" smtClean="0">
              <a:latin typeface="Tahoma" panose="020B0604030504040204" pitchFamily="34" charset="0"/>
              <a:ea typeface="Tahoma" panose="020B0604030504040204" pitchFamily="34" charset="0"/>
              <a:cs typeface="Tahoma" panose="020B0604030504040204" pitchFamily="34" charset="0"/>
            </a:endParaRPr>
          </a:p>
          <a:p>
            <a:r>
              <a:rPr lang="en-US" sz="6600" b="1" dirty="0" smtClean="0">
                <a:latin typeface="Tahoma" panose="020B0604030504040204" pitchFamily="34" charset="0"/>
                <a:ea typeface="Tahoma" panose="020B0604030504040204" pitchFamily="34" charset="0"/>
                <a:cs typeface="Tahoma" panose="020B0604030504040204" pitchFamily="34" charset="0"/>
              </a:rPr>
              <a:t>co-worker </a:t>
            </a:r>
            <a:r>
              <a:rPr lang="en-US" sz="6600" b="1" dirty="0">
                <a:latin typeface="Tahoma" panose="020B0604030504040204" pitchFamily="34" charset="0"/>
                <a:ea typeface="Tahoma" panose="020B0604030504040204" pitchFamily="34" charset="0"/>
                <a:cs typeface="Tahoma" panose="020B0604030504040204" pitchFamily="34" charset="0"/>
              </a:rPr>
              <a:t>backing</a:t>
            </a:r>
            <a:endParaRPr lang="en-US" sz="6600" dirty="0">
              <a:latin typeface="Tahoma" panose="020B0604030504040204" pitchFamily="34" charset="0"/>
              <a:ea typeface="Tahoma" panose="020B0604030504040204" pitchFamily="34" charset="0"/>
              <a:cs typeface="Tahoma" panose="020B0604030504040204" pitchFamily="34" charset="0"/>
            </a:endParaRP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820" y="3046666"/>
            <a:ext cx="6701246" cy="3811334"/>
          </a:xfrm>
          <a:prstGeom prst="rect">
            <a:avLst/>
          </a:prstGeom>
        </p:spPr>
      </p:pic>
    </p:spTree>
    <p:extLst>
      <p:ext uri="{BB962C8B-B14F-4D97-AF65-F5344CB8AC3E}">
        <p14:creationId xmlns:p14="http://schemas.microsoft.com/office/powerpoint/2010/main" val="47426680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8000" b="1" dirty="0" smtClean="0">
                <a:solidFill>
                  <a:srgbClr val="FF0000"/>
                </a:solidFill>
                <a:latin typeface="Tahoma" pitchFamily="34" charset="0"/>
                <a:ea typeface="Tahoma" pitchFamily="34" charset="0"/>
                <a:cs typeface="Tahoma" pitchFamily="34" charset="0"/>
              </a:rPr>
              <a:t>Power</a:t>
            </a:r>
            <a:r>
              <a:rPr lang="en-US" sz="8000" b="1" dirty="0" smtClean="0">
                <a:latin typeface="Tahoma" pitchFamily="34" charset="0"/>
                <a:ea typeface="Tahoma" pitchFamily="34" charset="0"/>
                <a:cs typeface="Tahoma" pitchFamily="34" charset="0"/>
              </a:rPr>
              <a:t> = the “official” (org-backed &amp; controlled) </a:t>
            </a:r>
            <a:r>
              <a:rPr lang="en-US" sz="8000" b="1" dirty="0" smtClean="0">
                <a:solidFill>
                  <a:srgbClr val="FF0000"/>
                </a:solidFill>
                <a:latin typeface="Tahoma" pitchFamily="34" charset="0"/>
                <a:ea typeface="Tahoma" pitchFamily="34" charset="0"/>
                <a:cs typeface="Tahoma" pitchFamily="34" charset="0"/>
              </a:rPr>
              <a:t>right</a:t>
            </a:r>
            <a:r>
              <a:rPr lang="en-US" sz="8000" b="1" dirty="0" smtClean="0">
                <a:latin typeface="Tahoma" pitchFamily="34" charset="0"/>
                <a:ea typeface="Tahoma" pitchFamily="34" charset="0"/>
                <a:cs typeface="Tahoma" pitchFamily="34" charset="0"/>
              </a:rPr>
              <a:t> to assume designated org responsibilities &amp; </a:t>
            </a:r>
            <a:r>
              <a:rPr lang="en-US" sz="8000" b="1" dirty="0" smtClean="0">
                <a:solidFill>
                  <a:srgbClr val="FF0000"/>
                </a:solidFill>
                <a:latin typeface="Tahoma" pitchFamily="34" charset="0"/>
                <a:ea typeface="Tahoma" pitchFamily="34" charset="0"/>
                <a:cs typeface="Tahoma" pitchFamily="34" charset="0"/>
              </a:rPr>
              <a:t>order</a:t>
            </a:r>
            <a:r>
              <a:rPr lang="en-US" sz="8000" b="1" dirty="0" smtClean="0">
                <a:latin typeface="Tahoma" pitchFamily="34" charset="0"/>
                <a:ea typeface="Tahoma" pitchFamily="34" charset="0"/>
                <a:cs typeface="Tahoma" pitchFamily="34" charset="0"/>
              </a:rPr>
              <a:t> others to assist you</a:t>
            </a:r>
          </a:p>
        </p:txBody>
      </p:sp>
    </p:spTree>
    <p:extLst>
      <p:ext uri="{BB962C8B-B14F-4D97-AF65-F5344CB8AC3E}">
        <p14:creationId xmlns:p14="http://schemas.microsoft.com/office/powerpoint/2010/main" val="82724010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6000" b="1" dirty="0" smtClean="0">
                <a:solidFill>
                  <a:srgbClr val="FF0000"/>
                </a:solidFill>
                <a:latin typeface="Tahoma" pitchFamily="34" charset="0"/>
                <a:ea typeface="Tahoma" pitchFamily="34" charset="0"/>
                <a:cs typeface="Tahoma" pitchFamily="34" charset="0"/>
              </a:rPr>
              <a:t>Influence</a:t>
            </a:r>
            <a:r>
              <a:rPr lang="en-US" sz="6000" b="1" dirty="0" smtClean="0">
                <a:latin typeface="Tahoma" pitchFamily="34" charset="0"/>
                <a:ea typeface="Tahoma" pitchFamily="34" charset="0"/>
                <a:cs typeface="Tahoma" pitchFamily="34" charset="0"/>
              </a:rPr>
              <a:t> = succeeding  informally (not backed by official org power) in getting others to cooperatively back an agenda.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6752" y="3429000"/>
            <a:ext cx="5232721" cy="2998694"/>
          </a:xfrm>
          <a:prstGeom prst="rect">
            <a:avLst/>
          </a:prstGeom>
        </p:spPr>
      </p:pic>
    </p:spTree>
    <p:extLst>
      <p:ext uri="{BB962C8B-B14F-4D97-AF65-F5344CB8AC3E}">
        <p14:creationId xmlns:p14="http://schemas.microsoft.com/office/powerpoint/2010/main" val="427123253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5200" b="1" dirty="0" smtClean="0">
                <a:latin typeface="Tahoma" pitchFamily="34" charset="0"/>
                <a:ea typeface="Tahoma" pitchFamily="34" charset="0"/>
                <a:cs typeface="Tahoma" pitchFamily="34" charset="0"/>
              </a:rPr>
              <a:t>Power makes things </a:t>
            </a:r>
            <a:r>
              <a:rPr lang="en-US" sz="5200" b="1" dirty="0" smtClean="0">
                <a:solidFill>
                  <a:srgbClr val="FF0000"/>
                </a:solidFill>
                <a:latin typeface="Tahoma" pitchFamily="34" charset="0"/>
                <a:ea typeface="Tahoma" pitchFamily="34" charset="0"/>
                <a:cs typeface="Tahoma" pitchFamily="34" charset="0"/>
              </a:rPr>
              <a:t>EZ to do</a:t>
            </a:r>
            <a:r>
              <a:rPr lang="en-US" sz="5200" b="1" dirty="0" smtClean="0">
                <a:latin typeface="Tahoma" pitchFamily="34" charset="0"/>
                <a:ea typeface="Tahoma" pitchFamily="34" charset="0"/>
                <a:cs typeface="Tahoma" pitchFamily="34" charset="0"/>
              </a:rPr>
              <a:t>,</a:t>
            </a:r>
            <a:r>
              <a:rPr lang="en-US" sz="5200" b="1" dirty="0" smtClean="0">
                <a:solidFill>
                  <a:srgbClr val="FF0000"/>
                </a:solidFill>
                <a:latin typeface="Tahoma" pitchFamily="34" charset="0"/>
                <a:ea typeface="Tahoma" pitchFamily="34" charset="0"/>
                <a:cs typeface="Tahoma" pitchFamily="34" charset="0"/>
              </a:rPr>
              <a:t> </a:t>
            </a:r>
            <a:r>
              <a:rPr lang="en-US" sz="5200" b="1" dirty="0" smtClean="0">
                <a:latin typeface="Tahoma" pitchFamily="34" charset="0"/>
                <a:ea typeface="Tahoma" pitchFamily="34" charset="0"/>
                <a:cs typeface="Tahoma" pitchFamily="34" charset="0"/>
              </a:rPr>
              <a:t>since you can order people around. However, it carries the high price of being </a:t>
            </a:r>
            <a:r>
              <a:rPr lang="en-US" sz="5200" b="1" dirty="0" smtClean="0">
                <a:solidFill>
                  <a:srgbClr val="FF0000"/>
                </a:solidFill>
                <a:latin typeface="Tahoma" pitchFamily="34" charset="0"/>
                <a:ea typeface="Tahoma" pitchFamily="34" charset="0"/>
                <a:cs typeface="Tahoma" pitchFamily="34" charset="0"/>
              </a:rPr>
              <a:t>personally accountable </a:t>
            </a:r>
            <a:r>
              <a:rPr lang="en-US" sz="5200" b="1" dirty="0" smtClean="0">
                <a:latin typeface="Tahoma" pitchFamily="34" charset="0"/>
                <a:ea typeface="Tahoma" pitchFamily="34" charset="0"/>
                <a:cs typeface="Tahoma" pitchFamily="34" charset="0"/>
              </a:rPr>
              <a:t>for the work of others. </a:t>
            </a:r>
          </a:p>
          <a:p>
            <a:pPr>
              <a:buFont typeface="Wingdings" panose="05000000000000000000" pitchFamily="2" charset="2"/>
              <a:buChar char="q"/>
            </a:pPr>
            <a:r>
              <a:rPr lang="en-US" sz="5200" b="1" dirty="0" smtClean="0">
                <a:latin typeface="Tahoma" pitchFamily="34" charset="0"/>
                <a:ea typeface="Tahoma" pitchFamily="34" charset="0"/>
                <a:cs typeface="Tahoma" pitchFamily="34" charset="0"/>
              </a:rPr>
              <a:t>Influence works only if co-workers </a:t>
            </a:r>
            <a:r>
              <a:rPr lang="en-US" sz="5200" b="1" dirty="0" smtClean="0">
                <a:solidFill>
                  <a:srgbClr val="FF0000"/>
                </a:solidFill>
                <a:latin typeface="Tahoma" pitchFamily="34" charset="0"/>
                <a:ea typeface="Tahoma" pitchFamily="34" charset="0"/>
                <a:cs typeface="Tahoma" pitchFamily="34" charset="0"/>
              </a:rPr>
              <a:t>voluntarily</a:t>
            </a:r>
            <a:r>
              <a:rPr lang="en-US" sz="5200" b="1" dirty="0" smtClean="0">
                <a:latin typeface="Tahoma" pitchFamily="34" charset="0"/>
                <a:ea typeface="Tahoma" pitchFamily="34" charset="0"/>
                <a:cs typeface="Tahoma" pitchFamily="34" charset="0"/>
              </a:rPr>
              <a:t> back you &amp; </a:t>
            </a:r>
            <a:r>
              <a:rPr lang="en-US" sz="5200" b="1" dirty="0" smtClean="0">
                <a:solidFill>
                  <a:srgbClr val="FF0000"/>
                </a:solidFill>
                <a:latin typeface="Tahoma" pitchFamily="34" charset="0"/>
                <a:ea typeface="Tahoma" pitchFamily="34" charset="0"/>
                <a:cs typeface="Tahoma" pitchFamily="34" charset="0"/>
              </a:rPr>
              <a:t>authentically</a:t>
            </a:r>
            <a:r>
              <a:rPr lang="en-US" sz="5200" b="1" dirty="0" smtClean="0">
                <a:latin typeface="Tahoma" pitchFamily="34" charset="0"/>
                <a:ea typeface="Tahoma" pitchFamily="34" charset="0"/>
                <a:cs typeface="Tahoma" pitchFamily="34" charset="0"/>
              </a:rPr>
              <a:t> believe in your agenda. </a:t>
            </a:r>
          </a:p>
        </p:txBody>
      </p:sp>
    </p:spTree>
    <p:extLst>
      <p:ext uri="{BB962C8B-B14F-4D97-AF65-F5344CB8AC3E}">
        <p14:creationId xmlns:p14="http://schemas.microsoft.com/office/powerpoint/2010/main" val="261070986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6600" b="1" dirty="0" smtClean="0">
                <a:latin typeface="Tahoma" pitchFamily="34" charset="0"/>
                <a:ea typeface="Tahoma" pitchFamily="34" charset="0"/>
                <a:cs typeface="Tahoma" pitchFamily="34" charset="0"/>
              </a:rPr>
              <a:t>The </a:t>
            </a:r>
            <a:r>
              <a:rPr lang="en-US" sz="6600" b="1" dirty="0">
                <a:latin typeface="Tahoma" pitchFamily="34" charset="0"/>
                <a:ea typeface="Tahoma" pitchFamily="34" charset="0"/>
                <a:cs typeface="Tahoma" pitchFamily="34" charset="0"/>
              </a:rPr>
              <a:t>more power you acquire over time, </a:t>
            </a:r>
            <a:r>
              <a:rPr lang="en-US" sz="6600" b="1" dirty="0" smtClean="0">
                <a:latin typeface="Tahoma" pitchFamily="34" charset="0"/>
                <a:ea typeface="Tahoma" pitchFamily="34" charset="0"/>
                <a:cs typeface="Tahoma" pitchFamily="34" charset="0"/>
              </a:rPr>
              <a:t>the more you must </a:t>
            </a:r>
          </a:p>
          <a:p>
            <a:pPr marL="0" indent="0">
              <a:buNone/>
            </a:pPr>
            <a:r>
              <a:rPr lang="en-US" sz="6600" b="1" dirty="0" smtClean="0">
                <a:solidFill>
                  <a:srgbClr val="FF0000"/>
                </a:solidFill>
                <a:latin typeface="Tahoma" pitchFamily="34" charset="0"/>
                <a:ea typeface="Tahoma" pitchFamily="34" charset="0"/>
                <a:cs typeface="Tahoma" pitchFamily="34" charset="0"/>
              </a:rPr>
              <a:t>USE-it-or-lose-it</a:t>
            </a:r>
            <a:r>
              <a:rPr lang="en-US" sz="5400" b="1" dirty="0" smtClean="0">
                <a:latin typeface="Tahoma" pitchFamily="34" charset="0"/>
                <a:ea typeface="Tahoma" pitchFamily="34" charset="0"/>
                <a:cs typeface="Tahoma" pitchFamily="34" charset="0"/>
              </a:rPr>
              <a:t>.</a:t>
            </a:r>
          </a:p>
          <a:p>
            <a:pPr marL="0" indent="0">
              <a:buNone/>
            </a:pPr>
            <a:r>
              <a:rPr lang="en-US" sz="5400" b="1" dirty="0">
                <a:latin typeface="Tahoma" pitchFamily="34" charset="0"/>
                <a:ea typeface="Tahoma" pitchFamily="34" charset="0"/>
                <a:cs typeface="Tahoma" pitchFamily="34" charset="0"/>
              </a:rPr>
              <a:t>The more you use power, the more competitive sources of power will be used </a:t>
            </a:r>
            <a:r>
              <a:rPr lang="en-US" sz="5400" b="1" dirty="0">
                <a:solidFill>
                  <a:srgbClr val="FF0000"/>
                </a:solidFill>
                <a:latin typeface="Tahoma" pitchFamily="34" charset="0"/>
                <a:ea typeface="Tahoma" pitchFamily="34" charset="0"/>
                <a:cs typeface="Tahoma" pitchFamily="34" charset="0"/>
              </a:rPr>
              <a:t>against </a:t>
            </a:r>
            <a:r>
              <a:rPr lang="en-US" sz="5400" b="1" dirty="0">
                <a:latin typeface="Tahoma" pitchFamily="34" charset="0"/>
                <a:ea typeface="Tahoma" pitchFamily="34" charset="0"/>
                <a:cs typeface="Tahoma" pitchFamily="34" charset="0"/>
              </a:rPr>
              <a:t>you.</a:t>
            </a:r>
            <a:r>
              <a:rPr lang="en-US" sz="5400" b="1" dirty="0">
                <a:solidFill>
                  <a:srgbClr val="0033CC"/>
                </a:solidFill>
                <a:latin typeface="Tahoma" pitchFamily="34" charset="0"/>
                <a:ea typeface="Tahoma" pitchFamily="34" charset="0"/>
                <a:cs typeface="Tahoma" pitchFamily="34" charset="0"/>
              </a:rPr>
              <a:t> </a:t>
            </a:r>
          </a:p>
          <a:p>
            <a:pPr marL="0" indent="0">
              <a:buNone/>
            </a:pPr>
            <a:endParaRPr lang="en-US" sz="4400" b="1" dirty="0">
              <a:latin typeface="Tahoma" pitchFamily="34" charset="0"/>
              <a:ea typeface="Tahoma" pitchFamily="34" charset="0"/>
              <a:cs typeface="Tahoma" pitchFamily="34" charset="0"/>
            </a:endParaRPr>
          </a:p>
          <a:p>
            <a:endParaRPr lang="en-US" sz="4200" b="1" dirty="0">
              <a:solidFill>
                <a:srgbClr val="7030A0"/>
              </a:solidFill>
              <a:latin typeface="Tahoma" pitchFamily="34" charset="0"/>
              <a:ea typeface="Tahoma" pitchFamily="34" charset="0"/>
              <a:cs typeface="Tahoma" pitchFamily="34" charset="0"/>
            </a:endParaRPr>
          </a:p>
          <a:p>
            <a:endParaRPr lang="en-US" sz="4200" b="1" dirty="0">
              <a:solidFill>
                <a:srgbClr val="663300"/>
              </a:solidFill>
              <a:latin typeface="Tahoma" pitchFamily="34" charset="0"/>
              <a:ea typeface="Tahoma" pitchFamily="34" charset="0"/>
              <a:cs typeface="Tahoma" pitchFamily="34" charset="0"/>
            </a:endParaRPr>
          </a:p>
          <a:p>
            <a:endParaRPr lang="en-US" sz="4200" b="1" dirty="0">
              <a:solidFill>
                <a:srgbClr val="008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8556828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smtClean="0">
                <a:latin typeface="Tahoma" pitchFamily="34" charset="0"/>
                <a:ea typeface="Tahoma" pitchFamily="34" charset="0"/>
                <a:cs typeface="Tahoma" pitchFamily="34" charset="0"/>
              </a:rPr>
              <a:t>The </a:t>
            </a:r>
            <a:r>
              <a:rPr lang="en-US" sz="4400" b="1" dirty="0" smtClean="0">
                <a:solidFill>
                  <a:srgbClr val="FF0000"/>
                </a:solidFill>
                <a:latin typeface="Tahoma" pitchFamily="34" charset="0"/>
                <a:ea typeface="Tahoma" pitchFamily="34" charset="0"/>
                <a:cs typeface="Tahoma" pitchFamily="34" charset="0"/>
              </a:rPr>
              <a:t>deeper </a:t>
            </a:r>
            <a:r>
              <a:rPr lang="en-US" sz="4400" b="1" dirty="0" smtClean="0">
                <a:latin typeface="Tahoma" pitchFamily="34" charset="0"/>
                <a:ea typeface="Tahoma" pitchFamily="34" charset="0"/>
                <a:cs typeface="Tahoma" pitchFamily="34" charset="0"/>
              </a:rPr>
              <a:t>you penetrate your org’s power center, the more </a:t>
            </a:r>
            <a:r>
              <a:rPr lang="en-US" sz="4400" b="1" dirty="0" smtClean="0">
                <a:solidFill>
                  <a:srgbClr val="FF0000"/>
                </a:solidFill>
                <a:latin typeface="Tahoma" pitchFamily="34" charset="0"/>
                <a:ea typeface="Tahoma" pitchFamily="34" charset="0"/>
                <a:cs typeface="Tahoma" pitchFamily="34" charset="0"/>
              </a:rPr>
              <a:t>dangerous</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it </a:t>
            </a:r>
            <a:r>
              <a:rPr lang="en-US" sz="4400" b="1" dirty="0" smtClean="0">
                <a:latin typeface="Tahoma" pitchFamily="34" charset="0"/>
                <a:ea typeface="Tahoma" pitchFamily="34" charset="0"/>
                <a:cs typeface="Tahoma" pitchFamily="34" charset="0"/>
              </a:rPr>
              <a:t> potentially </a:t>
            </a:r>
            <a:r>
              <a:rPr lang="en-US" sz="4400" b="1" dirty="0">
                <a:latin typeface="Tahoma" pitchFamily="34" charset="0"/>
                <a:ea typeface="Tahoma" pitchFamily="34" charset="0"/>
                <a:cs typeface="Tahoma" pitchFamily="34" charset="0"/>
              </a:rPr>
              <a:t>becomes</a:t>
            </a:r>
            <a:r>
              <a:rPr lang="en-US" sz="4400" b="1" dirty="0" smtClean="0">
                <a:latin typeface="Tahoma" pitchFamily="34" charset="0"/>
                <a:ea typeface="Tahoma" pitchFamily="34" charset="0"/>
                <a:cs typeface="Tahoma" pitchFamily="34" charset="0"/>
              </a:rPr>
              <a:t>:</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Becoming aware of</a:t>
            </a:r>
          </a:p>
          <a:p>
            <a:pPr marL="0" indent="0">
              <a:buNone/>
            </a:pP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   power </a:t>
            </a:r>
            <a:r>
              <a:rPr lang="en-US" sz="4400" b="1" dirty="0" smtClean="0">
                <a:solidFill>
                  <a:srgbClr val="FF0000"/>
                </a:solidFill>
                <a:latin typeface="Tahoma" pitchFamily="34" charset="0"/>
                <a:ea typeface="Tahoma" pitchFamily="34" charset="0"/>
                <a:cs typeface="Tahoma" pitchFamily="34" charset="0"/>
              </a:rPr>
              <a:t>agendas</a:t>
            </a:r>
            <a:r>
              <a:rPr lang="en-US" sz="4400" b="1" dirty="0" smtClean="0">
                <a:latin typeface="Tahoma" pitchFamily="34" charset="0"/>
                <a:ea typeface="Tahoma" pitchFamily="34" charset="0"/>
                <a:cs typeface="Tahoma" pitchFamily="34" charset="0"/>
              </a:rPr>
              <a:t> you</a:t>
            </a:r>
          </a:p>
          <a:p>
            <a:pPr marL="0" indent="0">
              <a:buNone/>
            </a:pP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  were previously naïve</a:t>
            </a:r>
          </a:p>
          <a:p>
            <a:pPr marL="0" indent="0">
              <a:buNone/>
            </a:pP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  about.</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Stumbling into the cross-fire of political battles you must now </a:t>
            </a:r>
            <a:r>
              <a:rPr lang="en-US" sz="4400" b="1" dirty="0" smtClean="0">
                <a:solidFill>
                  <a:srgbClr val="FF0000"/>
                </a:solidFill>
                <a:latin typeface="Tahoma" pitchFamily="34" charset="0"/>
                <a:ea typeface="Tahoma" pitchFamily="34" charset="0"/>
                <a:cs typeface="Tahoma" pitchFamily="34" charset="0"/>
              </a:rPr>
              <a:t>take sides </a:t>
            </a:r>
            <a:r>
              <a:rPr lang="en-US" sz="4400" b="1" dirty="0" smtClean="0">
                <a:latin typeface="Tahoma" pitchFamily="34" charset="0"/>
                <a:ea typeface="Tahoma" pitchFamily="34" charset="0"/>
                <a:cs typeface="Tahoma" pitchFamily="34" charset="0"/>
              </a:rPr>
              <a:t>in.</a:t>
            </a:r>
            <a:endParaRPr lang="en-US" sz="3600" b="1" dirty="0">
              <a:latin typeface="Tahoma" pitchFamily="34" charset="0"/>
              <a:ea typeface="Tahoma" pitchFamily="34" charset="0"/>
              <a:cs typeface="Tahoma" pitchFamily="34" charset="0"/>
            </a:endParaRPr>
          </a:p>
          <a:p>
            <a:endParaRPr lang="en-US" sz="4200" b="1" dirty="0">
              <a:solidFill>
                <a:srgbClr val="7030A0"/>
              </a:solidFill>
              <a:latin typeface="Tahoma" pitchFamily="34" charset="0"/>
              <a:ea typeface="Tahoma" pitchFamily="34" charset="0"/>
              <a:cs typeface="Tahoma" pitchFamily="34" charset="0"/>
            </a:endParaRPr>
          </a:p>
          <a:p>
            <a:endParaRPr lang="en-US" sz="4200" b="1" dirty="0">
              <a:solidFill>
                <a:srgbClr val="663300"/>
              </a:solidFill>
              <a:latin typeface="Tahoma" pitchFamily="34" charset="0"/>
              <a:ea typeface="Tahoma" pitchFamily="34" charset="0"/>
              <a:cs typeface="Tahoma" pitchFamily="34" charset="0"/>
            </a:endParaRPr>
          </a:p>
          <a:p>
            <a:endParaRPr lang="en-US" sz="4200" b="1" dirty="0">
              <a:solidFill>
                <a:srgbClr val="008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396" y="1796144"/>
            <a:ext cx="3054117" cy="2364760"/>
          </a:xfrm>
          <a:prstGeom prst="rect">
            <a:avLst/>
          </a:prstGeom>
        </p:spPr>
      </p:pic>
    </p:spTree>
    <p:extLst>
      <p:ext uri="{BB962C8B-B14F-4D97-AF65-F5344CB8AC3E}">
        <p14:creationId xmlns:p14="http://schemas.microsoft.com/office/powerpoint/2010/main" val="2816149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0"/>
            <a:ext cx="12192000" cy="6858000"/>
          </a:xfrm>
        </p:spPr>
        <p:txBody>
          <a:bodyPr>
            <a:normAutofit/>
          </a:bodyPr>
          <a:lstStyle/>
          <a:p>
            <a:endParaRPr lang="en-US" sz="5400" b="1" dirty="0">
              <a:latin typeface="Tahoma" panose="020B0604030504040204" pitchFamily="34" charset="0"/>
              <a:ea typeface="Tahoma" panose="020B0604030504040204" pitchFamily="34" charset="0"/>
              <a:cs typeface="Tahoma" panose="020B0604030504040204" pitchFamily="34" charset="0"/>
              <a:hlinkClick r:id="rId2" action="ppaction://hlinkfile"/>
            </a:endParaRPr>
          </a:p>
          <a:p>
            <a:r>
              <a:rPr lang="en-US" sz="5400" b="1" dirty="0" smtClean="0">
                <a:latin typeface="Tahoma" panose="020B0604030504040204" pitchFamily="34" charset="0"/>
                <a:ea typeface="Tahoma" panose="020B0604030504040204" pitchFamily="34" charset="0"/>
                <a:cs typeface="Tahoma" panose="020B0604030504040204" pitchFamily="34" charset="0"/>
                <a:hlinkClick r:id="rId2" action="ppaction://hlinkfile"/>
              </a:rPr>
              <a:t>CLICK</a:t>
            </a:r>
            <a:r>
              <a:rPr lang="en-US" sz="5400" b="1" dirty="0" smtClean="0">
                <a:latin typeface="Tahoma" panose="020B0604030504040204" pitchFamily="34" charset="0"/>
                <a:ea typeface="Tahoma" panose="020B0604030504040204" pitchFamily="34" charset="0"/>
                <a:cs typeface="Tahoma" panose="020B0604030504040204" pitchFamily="34" charset="0"/>
              </a:rPr>
              <a:t> for</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00"/>
                </a:solidFill>
                <a:latin typeface="Algerian" panose="04020705040A02060702" pitchFamily="82" charset="0"/>
                <a:ea typeface="Tahoma" panose="020B0604030504040204" pitchFamily="34" charset="0"/>
                <a:cs typeface="Tahoma" panose="020B0604030504040204" pitchFamily="34" charset="0"/>
              </a:rPr>
              <a:t>amoral</a:t>
            </a:r>
            <a:r>
              <a:rPr lang="en-US" sz="5400" b="1" dirty="0" smtClean="0">
                <a:latin typeface="Tahoma" panose="020B0604030504040204" pitchFamily="34" charset="0"/>
                <a:ea typeface="Tahoma" panose="020B0604030504040204" pitchFamily="34" charset="0"/>
                <a:cs typeface="Tahoma" panose="020B0604030504040204" pitchFamily="34" charset="0"/>
              </a:rPr>
              <a:t> power moves</a:t>
            </a:r>
          </a:p>
          <a:p>
            <a:pPr algn="l"/>
            <a:endParaRPr lang="en-US" sz="54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60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6000" b="1" dirty="0" smtClean="0">
              <a:latin typeface="Tahoma" panose="020B0604030504040204" pitchFamily="34" charset="0"/>
              <a:ea typeface="Tahoma" panose="020B0604030504040204" pitchFamily="34" charset="0"/>
              <a:cs typeface="Tahoma" panose="020B0604030504040204" pitchFamily="34" charset="0"/>
            </a:endParaRPr>
          </a:p>
          <a:p>
            <a:r>
              <a:rPr lang="en-US" sz="5200" b="1" dirty="0" smtClean="0">
                <a:latin typeface="Tahoma" panose="020B0604030504040204" pitchFamily="34" charset="0"/>
                <a:ea typeface="Tahoma" panose="020B0604030504040204" pitchFamily="34" charset="0"/>
                <a:cs typeface="Tahoma" panose="020B0604030504040204" pitchFamily="34" charset="0"/>
              </a:rPr>
              <a:t>See topic #</a:t>
            </a:r>
            <a:r>
              <a:rPr lang="en-US" sz="5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a:t>
            </a:r>
            <a:r>
              <a:rPr lang="en-US" sz="5200" b="1" dirty="0" smtClean="0">
                <a:latin typeface="Tahoma" panose="020B0604030504040204" pitchFamily="34" charset="0"/>
                <a:ea typeface="Tahoma" panose="020B0604030504040204" pitchFamily="34" charset="0"/>
                <a:cs typeface="Tahoma" panose="020B0604030504040204" pitchFamily="34" charset="0"/>
              </a:rPr>
              <a:t> (“Org Within an Org”) below for perspective on dealing with amoral values in orgs</a:t>
            </a:r>
            <a:r>
              <a:rPr lang="en-US" sz="5800" b="1" dirty="0" smtClean="0">
                <a:latin typeface="Tahoma" panose="020B0604030504040204" pitchFamily="34" charset="0"/>
                <a:ea typeface="Tahoma" panose="020B0604030504040204" pitchFamily="34" charset="0"/>
                <a:cs typeface="Tahoma" panose="020B0604030504040204" pitchFamily="34" charset="0"/>
              </a:rPr>
              <a:t>. </a:t>
            </a:r>
          </a:p>
          <a:p>
            <a:pPr algn="l"/>
            <a:endParaRPr lang="en-US" sz="72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7200" b="1" dirty="0" smtClean="0">
              <a:latin typeface="Tahoma" panose="020B0604030504040204" pitchFamily="34" charset="0"/>
              <a:ea typeface="Tahoma" panose="020B0604030504040204" pitchFamily="34" charset="0"/>
              <a:cs typeface="Tahoma" panose="020B0604030504040204" pitchFamily="34" charset="0"/>
            </a:endParaRPr>
          </a:p>
          <a:p>
            <a:endParaRPr lang="en-US" sz="7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544"/>
            <a:ext cx="12192000" cy="1761929"/>
          </a:xfrm>
          <a:prstGeom prst="rect">
            <a:avLst/>
          </a:prstGeom>
        </p:spPr>
      </p:pic>
    </p:spTree>
    <p:extLst>
      <p:ext uri="{BB962C8B-B14F-4D97-AF65-F5344CB8AC3E}">
        <p14:creationId xmlns:p14="http://schemas.microsoft.com/office/powerpoint/2010/main" val="377505522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400" b="1" dirty="0" smtClean="0">
                <a:latin typeface="Tahoma" pitchFamily="34" charset="0"/>
                <a:ea typeface="Tahoma" pitchFamily="34" charset="0"/>
                <a:cs typeface="Tahoma" pitchFamily="34" charset="0"/>
              </a:rPr>
              <a:t>In your quest for power, you may </a:t>
            </a:r>
            <a:r>
              <a:rPr lang="en-US" sz="4400" b="1" dirty="0">
                <a:latin typeface="Tahoma" pitchFamily="34" charset="0"/>
                <a:ea typeface="Tahoma" pitchFamily="34" charset="0"/>
                <a:cs typeface="Tahoma" pitchFamily="34" charset="0"/>
              </a:rPr>
              <a:t>have </a:t>
            </a:r>
            <a:r>
              <a:rPr lang="en-US" sz="4400" b="1" dirty="0" smtClean="0">
                <a:latin typeface="Tahoma" pitchFamily="34" charset="0"/>
                <a:ea typeface="Tahoma" pitchFamily="34" charset="0"/>
                <a:cs typeface="Tahoma" pitchFamily="34" charset="0"/>
              </a:rPr>
              <a:t>to </a:t>
            </a:r>
            <a:r>
              <a:rPr lang="en-US" sz="4400" b="1" dirty="0" smtClean="0">
                <a:solidFill>
                  <a:srgbClr val="FF0000"/>
                </a:solidFill>
                <a:latin typeface="Tahoma" pitchFamily="34" charset="0"/>
                <a:ea typeface="Tahoma" pitchFamily="34" charset="0"/>
                <a:cs typeface="Tahoma" pitchFamily="34" charset="0"/>
              </a:rPr>
              <a:t>“look the other way” </a:t>
            </a:r>
            <a:r>
              <a:rPr lang="en-US" sz="4400" b="1" dirty="0" smtClean="0">
                <a:latin typeface="Tahoma" pitchFamily="34" charset="0"/>
                <a:ea typeface="Tahoma" pitchFamily="34" charset="0"/>
                <a:cs typeface="Tahoma" pitchFamily="34" charset="0"/>
              </a:rPr>
              <a:t>at exploitative or amoral practices of the </a:t>
            </a:r>
            <a:r>
              <a:rPr lang="en-US" sz="4400" b="1" dirty="0" err="1" smtClean="0">
                <a:latin typeface="Tahoma" pitchFamily="34" charset="0"/>
                <a:ea typeface="Tahoma" pitchFamily="34" charset="0"/>
                <a:cs typeface="Tahoma" pitchFamily="34" charset="0"/>
              </a:rPr>
              <a:t>powersaurs</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o prove yourself a </a:t>
            </a:r>
            <a:r>
              <a:rPr lang="en-US" sz="4400" b="1" dirty="0" smtClean="0">
                <a:solidFill>
                  <a:srgbClr val="FF0000"/>
                </a:solidFill>
                <a:latin typeface="Tahoma" pitchFamily="34" charset="0"/>
                <a:ea typeface="Tahoma" pitchFamily="34" charset="0"/>
                <a:cs typeface="Tahoma" pitchFamily="34" charset="0"/>
              </a:rPr>
              <a:t>loyalist</a:t>
            </a:r>
            <a:r>
              <a:rPr lang="en-US" sz="4400" b="1" dirty="0" smtClean="0">
                <a:latin typeface="Tahoma" pitchFamily="34" charset="0"/>
                <a:ea typeface="Tahoma" pitchFamily="34" charset="0"/>
                <a:cs typeface="Tahoma" pitchFamily="34" charset="0"/>
              </a:rPr>
              <a:t>, you will have to support the </a:t>
            </a:r>
            <a:r>
              <a:rPr lang="en-US" sz="4400" b="1" dirty="0" smtClean="0">
                <a:solidFill>
                  <a:srgbClr val="FF0000"/>
                </a:solidFill>
                <a:latin typeface="Tahoma" pitchFamily="34" charset="0"/>
                <a:ea typeface="Tahoma" pitchFamily="34" charset="0"/>
                <a:cs typeface="Tahoma" pitchFamily="34" charset="0"/>
              </a:rPr>
              <a:t>“company line” </a:t>
            </a:r>
            <a:r>
              <a:rPr lang="en-US" sz="4400" b="1" dirty="0" smtClean="0">
                <a:latin typeface="Tahoma" pitchFamily="34" charset="0"/>
                <a:ea typeface="Tahoma" pitchFamily="34" charset="0"/>
                <a:cs typeface="Tahoma" pitchFamily="34" charset="0"/>
              </a:rPr>
              <a:t>at all times even when it involves </a:t>
            </a:r>
            <a:r>
              <a:rPr lang="en-US" sz="4400" b="1" dirty="0" smtClean="0">
                <a:solidFill>
                  <a:srgbClr val="FF0000"/>
                </a:solidFill>
                <a:latin typeface="Tahoma" pitchFamily="34" charset="0"/>
                <a:ea typeface="Tahoma" pitchFamily="34" charset="0"/>
                <a:cs typeface="Tahoma" pitchFamily="34" charset="0"/>
              </a:rPr>
              <a:t>“swamp” work</a:t>
            </a:r>
            <a:r>
              <a:rPr lang="en-US" sz="4400" b="1" dirty="0" smtClean="0">
                <a:latin typeface="Tahoma" pitchFamily="34" charset="0"/>
                <a:ea typeface="Tahoma" pitchFamily="34" charset="0"/>
                <a:cs typeface="Tahoma" pitchFamily="34" charset="0"/>
              </a:rPr>
              <a:t> (dealing with snakes &amp; alligators). </a:t>
            </a:r>
            <a:r>
              <a:rPr lang="en-US" sz="4400" b="1" dirty="0">
                <a:latin typeface="Tahoma" pitchFamily="34" charset="0"/>
                <a:ea typeface="Tahoma" pitchFamily="34" charset="0"/>
                <a:cs typeface="Tahoma" pitchFamily="34" charset="0"/>
              </a:rPr>
              <a:t>With some administrators, your career status is based on how much you help them advance their own self-agenda--help them move </a:t>
            </a:r>
            <a:r>
              <a:rPr lang="en-US" sz="4400" b="1" dirty="0">
                <a:solidFill>
                  <a:srgbClr val="FF0000"/>
                </a:solidFill>
                <a:latin typeface="Tahoma" pitchFamily="34" charset="0"/>
                <a:ea typeface="Tahoma" pitchFamily="34" charset="0"/>
                <a:cs typeface="Tahoma" pitchFamily="34" charset="0"/>
              </a:rPr>
              <a:t>up</a:t>
            </a:r>
            <a:r>
              <a:rPr lang="en-US" sz="4400" b="1" dirty="0">
                <a:latin typeface="Tahoma" pitchFamily="34" charset="0"/>
                <a:ea typeface="Tahoma" pitchFamily="34" charset="0"/>
                <a:cs typeface="Tahoma" pitchFamily="34" charset="0"/>
              </a:rPr>
              <a:t> or you move </a:t>
            </a:r>
            <a:r>
              <a:rPr lang="en-US" sz="4400" b="1" dirty="0">
                <a:solidFill>
                  <a:srgbClr val="FF0000"/>
                </a:solidFill>
                <a:latin typeface="Tahoma" pitchFamily="34" charset="0"/>
                <a:ea typeface="Tahoma" pitchFamily="34" charset="0"/>
                <a:cs typeface="Tahoma" pitchFamily="34" charset="0"/>
              </a:rPr>
              <a:t>out</a:t>
            </a:r>
            <a:r>
              <a:rPr lang="en-US" sz="4400" b="1" dirty="0">
                <a:latin typeface="Tahoma" pitchFamily="34" charset="0"/>
                <a:ea typeface="Tahoma" pitchFamily="34" charset="0"/>
                <a:cs typeface="Tahoma" pitchFamily="34" charset="0"/>
              </a:rPr>
              <a:t>.</a:t>
            </a:r>
          </a:p>
          <a:p>
            <a:pPr marL="0" indent="0">
              <a:buNone/>
            </a:pPr>
            <a:endParaRPr lang="en-US" sz="4400" b="1" dirty="0">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a:p>
            <a:endParaRPr lang="en-US" sz="4200" b="1" dirty="0">
              <a:solidFill>
                <a:srgbClr val="7030A0"/>
              </a:solidFill>
              <a:latin typeface="Tahoma" pitchFamily="34" charset="0"/>
              <a:ea typeface="Tahoma" pitchFamily="34" charset="0"/>
              <a:cs typeface="Tahoma" pitchFamily="34" charset="0"/>
            </a:endParaRPr>
          </a:p>
          <a:p>
            <a:endParaRPr lang="en-US" sz="4200" b="1" dirty="0">
              <a:solidFill>
                <a:srgbClr val="663300"/>
              </a:solidFill>
              <a:latin typeface="Tahoma" pitchFamily="34" charset="0"/>
              <a:ea typeface="Tahoma" pitchFamily="34" charset="0"/>
              <a:cs typeface="Tahoma" pitchFamily="34" charset="0"/>
            </a:endParaRPr>
          </a:p>
          <a:p>
            <a:endParaRPr lang="en-US" sz="4200" b="1" dirty="0">
              <a:solidFill>
                <a:srgbClr val="008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6283195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Autofit/>
          </a:bodyPr>
          <a:lstStyle/>
          <a:p>
            <a:pPr marL="0" indent="0" algn="ctr">
              <a:buNone/>
            </a:pPr>
            <a:r>
              <a:rPr lang="en-US" sz="6000" b="1" dirty="0" smtClean="0">
                <a:latin typeface="Tahoma" pitchFamily="34" charset="0"/>
                <a:ea typeface="Tahoma" pitchFamily="34" charset="0"/>
                <a:cs typeface="Tahoma" pitchFamily="34" charset="0"/>
              </a:rPr>
              <a:t>The </a:t>
            </a:r>
            <a:r>
              <a:rPr lang="en-US" sz="6000" b="1" dirty="0">
                <a:latin typeface="Tahoma" pitchFamily="34" charset="0"/>
                <a:ea typeface="Tahoma" pitchFamily="34" charset="0"/>
                <a:cs typeface="Tahoma" pitchFamily="34" charset="0"/>
              </a:rPr>
              <a:t>more you </a:t>
            </a:r>
            <a:r>
              <a:rPr lang="en-US" sz="6000" b="1" dirty="0" smtClean="0">
                <a:latin typeface="Tahoma" pitchFamily="34" charset="0"/>
                <a:ea typeface="Tahoma" pitchFamily="34" charset="0"/>
                <a:cs typeface="Tahoma" pitchFamily="34" charset="0"/>
              </a:rPr>
              <a:t>use positive </a:t>
            </a:r>
            <a:r>
              <a:rPr lang="en-US" sz="6000" b="1" dirty="0">
                <a:latin typeface="Tahoma" pitchFamily="34" charset="0"/>
                <a:ea typeface="Tahoma" pitchFamily="34" charset="0"/>
                <a:cs typeface="Tahoma" pitchFamily="34" charset="0"/>
              </a:rPr>
              <a:t>influence, the more </a:t>
            </a:r>
            <a:r>
              <a:rPr lang="en-US" sz="6000" b="1" dirty="0" smtClean="0">
                <a:latin typeface="Tahoma" pitchFamily="34" charset="0"/>
                <a:ea typeface="Tahoma" pitchFamily="34" charset="0"/>
                <a:cs typeface="Tahoma" pitchFamily="34" charset="0"/>
              </a:rPr>
              <a:t>co-workers </a:t>
            </a:r>
            <a:r>
              <a:rPr lang="en-US" sz="6000" b="1" dirty="0">
                <a:latin typeface="Tahoma" pitchFamily="34" charset="0"/>
                <a:ea typeface="Tahoma" pitchFamily="34" charset="0"/>
                <a:cs typeface="Tahoma" pitchFamily="34" charset="0"/>
              </a:rPr>
              <a:t>might </a:t>
            </a:r>
            <a:r>
              <a:rPr lang="en-US" sz="6000" b="1" dirty="0" smtClean="0">
                <a:solidFill>
                  <a:srgbClr val="FF0000"/>
                </a:solidFill>
                <a:latin typeface="Tahoma" pitchFamily="34" charset="0"/>
                <a:ea typeface="Tahoma" pitchFamily="34" charset="0"/>
                <a:cs typeface="Tahoma" pitchFamily="34" charset="0"/>
              </a:rPr>
              <a:t>support </a:t>
            </a:r>
            <a:r>
              <a:rPr lang="en-US" sz="6000" b="1" dirty="0">
                <a:latin typeface="Tahoma" pitchFamily="34" charset="0"/>
                <a:ea typeface="Tahoma" pitchFamily="34" charset="0"/>
                <a:cs typeface="Tahoma" pitchFamily="34" charset="0"/>
              </a:rPr>
              <a:t>you.</a:t>
            </a:r>
            <a:r>
              <a:rPr lang="en-US" sz="6000" b="1" dirty="0">
                <a:solidFill>
                  <a:srgbClr val="0033CC"/>
                </a:solidFill>
                <a:latin typeface="Tahoma" pitchFamily="34" charset="0"/>
                <a:ea typeface="Tahoma" pitchFamily="34" charset="0"/>
                <a:cs typeface="Tahoma" pitchFamily="34" charset="0"/>
              </a:rPr>
              <a:t> </a:t>
            </a:r>
          </a:p>
          <a:p>
            <a:endParaRPr lang="en-US" sz="4300" b="1" dirty="0">
              <a:solidFill>
                <a:srgbClr val="008000"/>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464" y="3037113"/>
            <a:ext cx="4933072" cy="3090148"/>
          </a:xfrm>
          <a:prstGeom prst="rect">
            <a:avLst/>
          </a:prstGeom>
        </p:spPr>
      </p:pic>
    </p:spTree>
    <p:extLst>
      <p:ext uri="{BB962C8B-B14F-4D97-AF65-F5344CB8AC3E}">
        <p14:creationId xmlns:p14="http://schemas.microsoft.com/office/powerpoint/2010/main" val="10553966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5400" b="1" dirty="0">
                <a:latin typeface="Tahoma" pitchFamily="34" charset="0"/>
                <a:ea typeface="Tahoma" pitchFamily="34" charset="0"/>
                <a:cs typeface="Tahoma" pitchFamily="34" charset="0"/>
              </a:rPr>
              <a:t>The potential for influence is greatest in the heat of the moment of </a:t>
            </a:r>
            <a:r>
              <a:rPr lang="en-US" sz="5400" b="1" dirty="0">
                <a:solidFill>
                  <a:srgbClr val="FF0000"/>
                </a:solidFill>
                <a:latin typeface="Tahoma" pitchFamily="34" charset="0"/>
                <a:ea typeface="Tahoma" pitchFamily="34" charset="0"/>
                <a:cs typeface="Tahoma" pitchFamily="34" charset="0"/>
              </a:rPr>
              <a:t>human engagement</a:t>
            </a:r>
            <a:r>
              <a:rPr lang="en-US" sz="5400" b="1" dirty="0">
                <a:latin typeface="Tahoma" pitchFamily="34" charset="0"/>
                <a:ea typeface="Tahoma" pitchFamily="34" charset="0"/>
                <a:cs typeface="Tahoma" pitchFamily="34" charset="0"/>
              </a:rPr>
              <a:t>: interpersonal productivity + genuine emotion.  Make your </a:t>
            </a:r>
            <a:r>
              <a:rPr lang="en-US" sz="5400" b="1" dirty="0" smtClean="0">
                <a:latin typeface="Tahoma" pitchFamily="34" charset="0"/>
                <a:ea typeface="Tahoma" pitchFamily="34" charset="0"/>
                <a:cs typeface="Tahoma" pitchFamily="34" charset="0"/>
              </a:rPr>
              <a:t>move </a:t>
            </a:r>
            <a:r>
              <a:rPr lang="en-US" sz="5400" b="1" dirty="0">
                <a:latin typeface="Tahoma" pitchFamily="34" charset="0"/>
                <a:ea typeface="Tahoma" pitchFamily="34" charset="0"/>
                <a:cs typeface="Tahoma" pitchFamily="34" charset="0"/>
              </a:rPr>
              <a:t>when </a:t>
            </a:r>
            <a:r>
              <a:rPr lang="en-US" sz="5400" b="1" dirty="0" smtClean="0">
                <a:latin typeface="Tahoma" pitchFamily="34" charset="0"/>
                <a:ea typeface="Tahoma" pitchFamily="34" charset="0"/>
                <a:cs typeface="Tahoma" pitchFamily="34" charset="0"/>
              </a:rPr>
              <a:t>participants first envision the potential </a:t>
            </a:r>
            <a:r>
              <a:rPr lang="en-US" sz="5400" b="1" dirty="0" smtClean="0">
                <a:solidFill>
                  <a:srgbClr val="FF0000"/>
                </a:solidFill>
                <a:latin typeface="Tahoma" pitchFamily="34" charset="0"/>
                <a:ea typeface="Tahoma" pitchFamily="34" charset="0"/>
                <a:cs typeface="Tahoma" pitchFamily="34" charset="0"/>
              </a:rPr>
              <a:t>pay-offs </a:t>
            </a:r>
            <a:r>
              <a:rPr lang="en-US" sz="5400" b="1" dirty="0" smtClean="0">
                <a:latin typeface="Tahoma" pitchFamily="34" charset="0"/>
                <a:ea typeface="Tahoma" pitchFamily="34" charset="0"/>
                <a:cs typeface="Tahoma" pitchFamily="34" charset="0"/>
              </a:rPr>
              <a:t>of your idea for both CONs &amp; for themselves. </a:t>
            </a:r>
            <a:endParaRPr lang="en-US" sz="4800" b="1" dirty="0" smtClean="0">
              <a:solidFill>
                <a:srgbClr val="FF0000"/>
              </a:solidFill>
              <a:latin typeface="Tahoma" pitchFamily="34" charset="0"/>
              <a:ea typeface="Tahoma" pitchFamily="34" charset="0"/>
              <a:cs typeface="Tahoma" pitchFamily="34" charset="0"/>
            </a:endParaRPr>
          </a:p>
          <a:p>
            <a:endParaRPr lang="en-US" sz="4800" b="1" dirty="0">
              <a:solidFill>
                <a:srgbClr val="008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9528439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2505"/>
            <a:ext cx="12192000" cy="6689558"/>
          </a:xfrm>
        </p:spPr>
        <p:txBody>
          <a:bodyPr>
            <a:normAutofit/>
          </a:bodyPr>
          <a:lstStyle/>
          <a:p>
            <a:r>
              <a:rPr lang="en-US" sz="43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WANT POSITIVE INFLUENCE?</a:t>
            </a:r>
          </a:p>
          <a:p>
            <a:pPr marL="685800" indent="-685800" algn="l">
              <a:buFont typeface="Wingdings" panose="05000000000000000000" pitchFamily="2" charset="2"/>
              <a:buChar char="q"/>
            </a:pPr>
            <a:r>
              <a:rPr lang="en-US" sz="5400" b="1" dirty="0" smtClean="0">
                <a:latin typeface="Tahoma" panose="020B0604030504040204" pitchFamily="34" charset="0"/>
                <a:ea typeface="Tahoma" panose="020B0604030504040204" pitchFamily="34" charset="0"/>
                <a:cs typeface="Tahoma" panose="020B0604030504040204" pitchFamily="34" charset="0"/>
              </a:rPr>
              <a:t>Be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authentic </a:t>
            </a:r>
            <a:r>
              <a:rPr lang="en-US" sz="5400" b="1" dirty="0" smtClean="0">
                <a:latin typeface="Tahoma" panose="020B0604030504040204" pitchFamily="34" charset="0"/>
                <a:ea typeface="Tahoma" panose="020B0604030504040204" pitchFamily="34" charset="0"/>
                <a:cs typeface="Tahoma" panose="020B0604030504040204" pitchFamily="34" charset="0"/>
              </a:rPr>
              <a:t>(telling the truth &amp; what co-workers need to know).</a:t>
            </a:r>
            <a:endPar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685800" indent="-685800" algn="l">
              <a:buFont typeface="Wingdings" panose="05000000000000000000" pitchFamily="2" charset="2"/>
              <a:buChar char="q"/>
            </a:pPr>
            <a:r>
              <a:rPr lang="en-US" sz="5400" b="1" dirty="0" smtClean="0">
                <a:latin typeface="Tahoma" panose="020B0604030504040204" pitchFamily="34" charset="0"/>
                <a:ea typeface="Tahoma" panose="020B0604030504040204" pitchFamily="34" charset="0"/>
                <a:cs typeface="Tahoma" panose="020B0604030504040204" pitchFamily="34" charset="0"/>
              </a:rPr>
              <a:t>Develop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personalized</a:t>
            </a:r>
            <a:r>
              <a:rPr lang="en-US" sz="5400" b="1" dirty="0" smtClean="0">
                <a:latin typeface="Tahoma" panose="020B0604030504040204" pitchFamily="34" charset="0"/>
                <a:ea typeface="Tahoma" panose="020B0604030504040204" pitchFamily="34" charset="0"/>
                <a:cs typeface="Tahoma" panose="020B0604030504040204" pitchFamily="34" charset="0"/>
              </a:rPr>
              <a:t> relationships within your OWO.</a:t>
            </a:r>
          </a:p>
          <a:p>
            <a:pPr marL="685800" indent="-685800" algn="l">
              <a:buFont typeface="Wingdings" panose="05000000000000000000" pitchFamily="2" charset="2"/>
              <a:buChar char="q"/>
            </a:pPr>
            <a:r>
              <a:rPr lang="en-US" sz="5400" b="1" dirty="0" smtClean="0">
                <a:latin typeface="Tahoma" panose="020B0604030504040204" pitchFamily="34" charset="0"/>
                <a:ea typeface="Tahoma" panose="020B0604030504040204" pitchFamily="34" charset="0"/>
                <a:cs typeface="Tahoma" panose="020B0604030504040204" pitchFamily="34" charset="0"/>
              </a:rPr>
              <a:t>Focus on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WE</a:t>
            </a:r>
            <a:r>
              <a:rPr lang="en-US" sz="5400" b="1" dirty="0" smtClean="0">
                <a:latin typeface="Tahoma" panose="020B0604030504040204" pitchFamily="34" charset="0"/>
                <a:ea typeface="Tahoma" panose="020B0604030504040204" pitchFamily="34" charset="0"/>
                <a:cs typeface="Tahoma" panose="020B0604030504040204" pitchFamily="34" charset="0"/>
              </a:rPr>
              <a:t>, especially CONs</a:t>
            </a:r>
          </a:p>
          <a:p>
            <a:pPr marL="685800" indent="-685800" algn="l">
              <a:buFont typeface="Wingdings" panose="05000000000000000000" pitchFamily="2" charset="2"/>
              <a:buChar char="q"/>
            </a:pP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Give credit </a:t>
            </a:r>
            <a:r>
              <a:rPr lang="en-US" sz="5400" b="1" dirty="0" smtClean="0">
                <a:latin typeface="Tahoma" panose="020B0604030504040204" pitchFamily="34" charset="0"/>
                <a:ea typeface="Tahoma" panose="020B0604030504040204" pitchFamily="34" charset="0"/>
                <a:cs typeface="Tahoma" panose="020B0604030504040204" pitchFamily="34" charset="0"/>
              </a:rPr>
              <a:t>instead of taking credit. </a:t>
            </a:r>
          </a:p>
          <a:p>
            <a:pPr marL="685800" indent="-685800" algn="l">
              <a:buFont typeface="Wingdings" panose="05000000000000000000" pitchFamily="2" charset="2"/>
              <a:buChar char="q"/>
            </a:pPr>
            <a:endParaRPr lang="en-US" sz="54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51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1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1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0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0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3600" b="1"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5400" b="1"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4400" b="1" dirty="0">
              <a:latin typeface="Tahoma" panose="020B0604030504040204" pitchFamily="34" charset="0"/>
              <a:ea typeface="Tahoma" panose="020B0604030504040204" pitchFamily="34" charset="0"/>
              <a:cs typeface="Tahoma" panose="020B0604030504040204" pitchFamily="34" charset="0"/>
            </a:endParaRPr>
          </a:p>
          <a:p>
            <a:pPr marL="685800" indent="-685800">
              <a:buFont typeface="Arial" panose="020B0604020202020204" pitchFamily="34" charset="0"/>
              <a:buChar char="•"/>
            </a:pPr>
            <a:endParaRPr lang="en-US" sz="4800" dirty="0"/>
          </a:p>
        </p:txBody>
      </p:sp>
    </p:spTree>
    <p:extLst>
      <p:ext uri="{BB962C8B-B14F-4D97-AF65-F5344CB8AC3E}">
        <p14:creationId xmlns:p14="http://schemas.microsoft.com/office/powerpoint/2010/main" val="195504822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33 </a:t>
            </a:r>
            <a:r>
              <a:rPr lang="en-US" sz="9600" b="1" dirty="0">
                <a:latin typeface="Tahoma" panose="020B0604030504040204" pitchFamily="34" charset="0"/>
                <a:ea typeface="Tahoma" panose="020B0604030504040204" pitchFamily="34" charset="0"/>
                <a:cs typeface="Tahoma" panose="020B0604030504040204" pitchFamily="34" charset="0"/>
              </a:rPr>
              <a:t>PSYCHOLOGICAL </a:t>
            </a:r>
            <a:r>
              <a:rPr lang="en-US" sz="9600" b="1" dirty="0" smtClean="0">
                <a:latin typeface="Tahoma" panose="020B0604030504040204" pitchFamily="34" charset="0"/>
                <a:ea typeface="Tahoma" panose="020B0604030504040204" pitchFamily="34" charset="0"/>
                <a:cs typeface="Tahoma" panose="020B0604030504040204" pitchFamily="34" charset="0"/>
              </a:rPr>
              <a:t>CONTRACT</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625080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4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sycon</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571500" indent="-571500" algn="l">
              <a:buFont typeface="Wingdings" panose="05000000000000000000" pitchFamily="2" charset="2"/>
              <a:buChar char="q"/>
            </a:pPr>
            <a:r>
              <a:rPr lang="en-US" sz="40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The slowly evolving “feeling” of what is acceptable &amp; unacceptable behavior for the </a:t>
            </a:r>
          </a:p>
          <a:p>
            <a:pPr algn="l"/>
            <a:r>
              <a:rPr lang="en-US" sz="40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org &amp; for employees</a:t>
            </a:r>
          </a:p>
          <a:p>
            <a:pPr marL="571500" indent="-571500" algn="l">
              <a:buFont typeface="Wingdings" panose="05000000000000000000" pitchFamily="2" charset="2"/>
              <a:buChar char="q"/>
            </a:pP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The “OK” zone for pro behavior </a:t>
            </a:r>
          </a:p>
          <a:p>
            <a:pPr algn="l"/>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(which varies across </a:t>
            </a:r>
          </a:p>
          <a:p>
            <a:pPr algn="l"/>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org turf zones = </a:t>
            </a:r>
            <a:r>
              <a:rPr lang="en-US" sz="4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gapitas</a:t>
            </a: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p>
          <a:p>
            <a:pPr marL="571500" indent="-571500" algn="l">
              <a:buFont typeface="Wingdings" panose="05000000000000000000" pitchFamily="2" charset="2"/>
              <a:buChar char="q"/>
            </a:pP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high-emotion, sensitive </a:t>
            </a:r>
          </a:p>
          <a:p>
            <a:pPr algn="l"/>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part of the org</a:t>
            </a: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9564" y="3286125"/>
            <a:ext cx="3595254" cy="3295650"/>
          </a:xfrm>
          <a:prstGeom prst="rect">
            <a:avLst/>
          </a:prstGeom>
        </p:spPr>
      </p:pic>
    </p:spTree>
    <p:extLst>
      <p:ext uri="{BB962C8B-B14F-4D97-AF65-F5344CB8AC3E}">
        <p14:creationId xmlns:p14="http://schemas.microsoft.com/office/powerpoint/2010/main" val="37195604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4800" b="1" dirty="0" smtClean="0">
                <a:solidFill>
                  <a:srgbClr val="FF5050"/>
                </a:solidFill>
                <a:latin typeface="Tahoma" panose="020B0604030504040204" pitchFamily="34" charset="0"/>
                <a:ea typeface="Tahoma" panose="020B0604030504040204" pitchFamily="34" charset="0"/>
                <a:cs typeface="Tahoma" panose="020B0604030504040204" pitchFamily="34" charset="0"/>
              </a:rPr>
              <a:t>KEY INDICATORS OF PSYCON HEALTH</a:t>
            </a:r>
          </a:p>
          <a:p>
            <a:pPr marL="685800" indent="-685800" algn="l">
              <a:buFont typeface="Wingdings" panose="05000000000000000000" pitchFamily="2" charset="2"/>
              <a:buChar char="q"/>
            </a:pP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Employees have internalized the org’s mission </a:t>
            </a:r>
          </a:p>
          <a:p>
            <a:pPr marL="685800" indent="-685800" algn="l">
              <a:buFont typeface="Wingdings" panose="05000000000000000000" pitchFamily="2" charset="2"/>
              <a:buChar char="q"/>
            </a:pPr>
            <a:r>
              <a:rPr lang="en-US" sz="48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Employee loyalty </a:t>
            </a:r>
          </a:p>
          <a:p>
            <a:pPr marL="685800" indent="-685800" algn="l">
              <a:buFont typeface="Wingdings" panose="05000000000000000000" pitchFamily="2" charset="2"/>
              <a:buChar char="q"/>
            </a:pPr>
            <a:r>
              <a:rPr lang="en-US" sz="4800" b="1" dirty="0" smtClean="0">
                <a:solidFill>
                  <a:srgbClr val="009900"/>
                </a:solidFill>
                <a:latin typeface="Tahoma" panose="020B0604030504040204" pitchFamily="34" charset="0"/>
                <a:ea typeface="Tahoma" panose="020B0604030504040204" pitchFamily="34" charset="0"/>
                <a:cs typeface="Tahoma" panose="020B0604030504040204" pitchFamily="34" charset="0"/>
              </a:rPr>
              <a:t>Positive employee morale</a:t>
            </a:r>
          </a:p>
          <a:p>
            <a:pPr marL="685800" indent="-685800" algn="l">
              <a:buFont typeface="Wingdings" panose="05000000000000000000" pitchFamily="2" charset="2"/>
              <a:buChar char="q"/>
            </a:pPr>
            <a:r>
              <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Authentic communication</a:t>
            </a:r>
          </a:p>
          <a:p>
            <a:pPr algn="l"/>
            <a:r>
              <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&amp; 360 feedback</a:t>
            </a:r>
          </a:p>
          <a:p>
            <a:pPr algn="l"/>
            <a:endPar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l"/>
            <a:r>
              <a:rPr lang="en-US" sz="5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a:p>
            <a:endParaRPr lang="en-US" sz="5400" b="1" dirty="0">
              <a:solidFill>
                <a:srgbClr val="FF505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2449" y="4095750"/>
            <a:ext cx="3359551" cy="2762250"/>
          </a:xfrm>
          <a:prstGeom prst="rect">
            <a:avLst/>
          </a:prstGeom>
        </p:spPr>
      </p:pic>
    </p:spTree>
    <p:extLst>
      <p:ext uri="{BB962C8B-B14F-4D97-AF65-F5344CB8AC3E}">
        <p14:creationId xmlns:p14="http://schemas.microsoft.com/office/powerpoint/2010/main" val="77911838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40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BU’s 4 </a:t>
            </a:r>
            <a:r>
              <a:rPr lang="en-US" sz="4000" b="1" dirty="0" err="1" smtClean="0">
                <a:solidFill>
                  <a:srgbClr val="3333CC"/>
                </a:solidFill>
                <a:latin typeface="Tahoma" panose="020B0604030504040204" pitchFamily="34" charset="0"/>
                <a:ea typeface="Tahoma" panose="020B0604030504040204" pitchFamily="34" charset="0"/>
                <a:cs typeface="Tahoma" panose="020B0604030504040204" pitchFamily="34" charset="0"/>
              </a:rPr>
              <a:t>PSYCON</a:t>
            </a:r>
            <a:r>
              <a:rPr lang="en-US" sz="40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 Clashes</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#1.</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Incompatible parallel missions: religiosity     (moral) </a:t>
            </a:r>
            <a:r>
              <a:rPr lang="en-US" sz="4000" b="1" dirty="0">
                <a:solidFill>
                  <a:srgbClr val="FF0066"/>
                </a:solidFill>
                <a:latin typeface="Tahoma" panose="020B0604030504040204" pitchFamily="34" charset="0"/>
                <a:ea typeface="Tahoma" panose="020B0604030504040204" pitchFamily="34" charset="0"/>
                <a:cs typeface="Tahoma" panose="020B0604030504040204" pitchFamily="34" charset="0"/>
              </a:rPr>
              <a:t>vs</a:t>
            </a:r>
            <a:r>
              <a:rPr lang="en-US" sz="40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“secularism” </a:t>
            </a:r>
            <a:r>
              <a:rPr lang="en-US" sz="4000" b="1" smtClean="0">
                <a:solidFill>
                  <a:srgbClr val="FF0066"/>
                </a:solidFill>
                <a:latin typeface="Tahoma" panose="020B0604030504040204" pitchFamily="34" charset="0"/>
                <a:ea typeface="Tahoma" panose="020B0604030504040204" pitchFamily="34" charset="0"/>
                <a:cs typeface="Tahoma" panose="020B0604030504040204" pitchFamily="34" charset="0"/>
              </a:rPr>
              <a:t>(amoral</a:t>
            </a:r>
            <a:r>
              <a:rPr lang="en-US" sz="40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#2. </a:t>
            </a: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Serving others </a:t>
            </a:r>
            <a:r>
              <a:rPr lang="en-US" sz="4000" b="1" dirty="0">
                <a:solidFill>
                  <a:srgbClr val="7030A0"/>
                </a:solidFill>
                <a:latin typeface="Tahoma" panose="020B0604030504040204" pitchFamily="34" charset="0"/>
                <a:ea typeface="Tahoma" panose="020B0604030504040204" pitchFamily="34" charset="0"/>
                <a:cs typeface="Tahoma" panose="020B0604030504040204" pitchFamily="34" charset="0"/>
              </a:rPr>
              <a:t>vs. social </a:t>
            </a: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status</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#3. </a:t>
            </a:r>
            <a:r>
              <a:rPr lang="en-US" sz="4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Undergraduate teaching-orientation blended with graduate school research orientation</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009900"/>
                </a:solidFill>
                <a:latin typeface="Tahoma" panose="020B0604030504040204" pitchFamily="34" charset="0"/>
                <a:ea typeface="Tahoma" panose="020B0604030504040204" pitchFamily="34" charset="0"/>
                <a:cs typeface="Tahoma" panose="020B0604030504040204" pitchFamily="34" charset="0"/>
              </a:rPr>
              <a:t>. Concentration of power in BU non-employees (Regents) vs. influence of BU constituents</a:t>
            </a:r>
            <a:r>
              <a:rPr lang="en-US" sz="40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009900"/>
                </a:solidFill>
                <a:latin typeface="Tahoma" panose="020B0604030504040204" pitchFamily="34" charset="0"/>
                <a:ea typeface="Tahoma" panose="020B0604030504040204" pitchFamily="34" charset="0"/>
                <a:cs typeface="Tahoma" panose="020B0604030504040204" pitchFamily="34" charset="0"/>
              </a:rPr>
              <a:t>students, campus faculty &amp; staff, Waco </a:t>
            </a:r>
            <a:endParaRPr lang="en-US" sz="4000" b="1" dirty="0">
              <a:solidFill>
                <a:srgbClr val="009900"/>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l"/>
            <a:r>
              <a:rPr lang="en-US" sz="5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a:p>
            <a:endParaRPr lang="en-US" sz="5400" b="1" dirty="0">
              <a:solidFill>
                <a:srgbClr val="FF5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101639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34 </a:t>
            </a:r>
            <a:r>
              <a:rPr lang="en-US" sz="9600" b="1" dirty="0">
                <a:latin typeface="Tahoma" panose="020B0604030504040204" pitchFamily="34" charset="0"/>
                <a:ea typeface="Tahoma" panose="020B0604030504040204" pitchFamily="34" charset="0"/>
                <a:cs typeface="Tahoma" panose="020B0604030504040204" pitchFamily="34" charset="0"/>
              </a:rPr>
              <a:t>PSYCHOLOGICAL </a:t>
            </a:r>
            <a:r>
              <a:rPr lang="en-US" sz="9600" b="1" dirty="0" smtClean="0">
                <a:latin typeface="Tahoma" panose="020B0604030504040204" pitchFamily="34" charset="0"/>
                <a:ea typeface="Tahoma" panose="020B0604030504040204" pitchFamily="34" charset="0"/>
                <a:cs typeface="Tahoma" panose="020B0604030504040204" pitchFamily="34" charset="0"/>
              </a:rPr>
              <a:t>LISTENING</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243504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endPar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0" y="810127"/>
            <a:ext cx="9219272" cy="5422231"/>
          </a:xfrm>
          <a:prstGeom prst="rect">
            <a:avLst/>
          </a:prstGeom>
        </p:spPr>
      </p:pic>
    </p:spTree>
    <p:extLst>
      <p:ext uri="{BB962C8B-B14F-4D97-AF65-F5344CB8AC3E}">
        <p14:creationId xmlns:p14="http://schemas.microsoft.com/office/powerpoint/2010/main" val="747626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#3 CAREER DEVELOPMENT,</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TARZAN</a:t>
            </a:r>
          </a:p>
        </p:txBody>
      </p:sp>
    </p:spTree>
    <p:extLst>
      <p:ext uri="{BB962C8B-B14F-4D97-AF65-F5344CB8AC3E}">
        <p14:creationId xmlns:p14="http://schemas.microsoft.com/office/powerpoint/2010/main" val="361695026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4294967295"/>
          </p:nvPr>
        </p:nvSpPr>
        <p:spPr>
          <a:xfrm>
            <a:off x="0" y="0"/>
            <a:ext cx="12192000" cy="6858000"/>
          </a:xfrm>
        </p:spPr>
        <p:txBody>
          <a:bodyPr>
            <a:normAutofit/>
          </a:bodyPr>
          <a:lstStyle/>
          <a:p>
            <a:pPr algn="l" eaLnBrk="1" hangingPunct="1"/>
            <a:endParaRPr lang="en-US" altLang="en-US" sz="4800" b="1" dirty="0" smtClean="0">
              <a:solidFill>
                <a:schemeClr val="tx1"/>
              </a:solidFill>
              <a:latin typeface="Tahoma" pitchFamily="34" charset="0"/>
              <a:cs typeface="Tahoma" pitchFamily="34" charset="0"/>
            </a:endParaRPr>
          </a:p>
          <a:p>
            <a:pPr marL="0" indent="0" algn="ctr" eaLnBrk="1" hangingPunct="1">
              <a:buNone/>
            </a:pPr>
            <a:endParaRPr lang="en-US" altLang="en-US" sz="5400" b="1" dirty="0" smtClean="0">
              <a:solidFill>
                <a:schemeClr val="tx1"/>
              </a:solidFill>
              <a:latin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42242"/>
            <a:ext cx="6096000" cy="31121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131" y="4114800"/>
            <a:ext cx="4251739" cy="2133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1683" y="432308"/>
            <a:ext cx="4095693" cy="4591304"/>
          </a:xfrm>
          <a:prstGeom prst="rect">
            <a:avLst/>
          </a:prstGeom>
        </p:spPr>
      </p:pic>
    </p:spTree>
    <p:extLst>
      <p:ext uri="{BB962C8B-B14F-4D97-AF65-F5344CB8AC3E}">
        <p14:creationId xmlns:p14="http://schemas.microsoft.com/office/powerpoint/2010/main" val="1139756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0" y="0"/>
            <a:ext cx="12192000" cy="6858000"/>
          </a:xfrm>
        </p:spPr>
        <p:txBody>
          <a:bodyPr>
            <a:normAutofit/>
          </a:bodyPr>
          <a:lstStyle/>
          <a:p>
            <a:pPr marL="685800" indent="-685800" algn="l" eaLnBrk="1" hangingPunct="1">
              <a:buFont typeface="Arial" panose="020B0604020202020204" pitchFamily="34" charset="0"/>
              <a:buChar char="•"/>
            </a:pPr>
            <a:r>
              <a:rPr lang="en-US" altLang="en-US" sz="5400" b="1" dirty="0" smtClean="0">
                <a:solidFill>
                  <a:srgbClr val="FF0000"/>
                </a:solidFill>
                <a:latin typeface="Tahoma" pitchFamily="34" charset="0"/>
                <a:cs typeface="Tahoma" pitchFamily="34" charset="0"/>
              </a:rPr>
              <a:t>Psych listening = using emotional intelligence to listen for what people mean vs. what they say</a:t>
            </a:r>
          </a:p>
          <a:p>
            <a:pPr marL="685800" indent="-685800" algn="l" eaLnBrk="1" hangingPunct="1">
              <a:buFont typeface="Arial" panose="020B0604020202020204" pitchFamily="34" charset="0"/>
              <a:buChar char="•"/>
            </a:pPr>
            <a:r>
              <a:rPr lang="en-US" altLang="en-US" sz="5400" b="1" dirty="0" smtClean="0">
                <a:solidFill>
                  <a:srgbClr val="3333FF"/>
                </a:solidFill>
                <a:latin typeface="Tahoma" pitchFamily="34" charset="0"/>
                <a:cs typeface="Tahoma" pitchFamily="34" charset="0"/>
              </a:rPr>
              <a:t>Listening for people’s agendas, intentions, &amp; emotional state</a:t>
            </a:r>
          </a:p>
          <a:p>
            <a:pPr marL="685800" indent="-685800" algn="l" eaLnBrk="1" hangingPunct="1">
              <a:buFont typeface="Arial" panose="020B0604020202020204" pitchFamily="34" charset="0"/>
              <a:buChar char="•"/>
            </a:pPr>
            <a:r>
              <a:rPr lang="en-US" altLang="en-US" sz="4800" b="1" dirty="0" smtClean="0">
                <a:solidFill>
                  <a:srgbClr val="009900"/>
                </a:solidFill>
                <a:latin typeface="Tahoma" pitchFamily="34" charset="0"/>
                <a:cs typeface="Tahoma" pitchFamily="34" charset="0"/>
              </a:rPr>
              <a:t>Perceiving what really transpired psychologically in a group conversation or event</a:t>
            </a:r>
          </a:p>
          <a:p>
            <a:pPr algn="l" eaLnBrk="1" hangingPunct="1"/>
            <a:endParaRPr lang="en-US" altLang="en-US" sz="4800" b="1" dirty="0" smtClean="0">
              <a:solidFill>
                <a:schemeClr val="tx1"/>
              </a:solidFill>
              <a:latin typeface="Tahoma" pitchFamily="34" charset="0"/>
              <a:cs typeface="Tahoma" pitchFamily="34" charset="0"/>
            </a:endParaRPr>
          </a:p>
          <a:p>
            <a:pPr algn="l" eaLnBrk="1" hangingPunct="1"/>
            <a:endParaRPr lang="en-US" altLang="en-US" sz="5400" b="1" dirty="0" smtClean="0">
              <a:solidFill>
                <a:schemeClr val="tx1"/>
              </a:solidFill>
              <a:latin typeface="Tahoma" pitchFamily="34" charset="0"/>
              <a:cs typeface="Tahoma" pitchFamily="34" charset="0"/>
            </a:endParaRPr>
          </a:p>
        </p:txBody>
      </p:sp>
    </p:spTree>
    <p:extLst>
      <p:ext uri="{BB962C8B-B14F-4D97-AF65-F5344CB8AC3E}">
        <p14:creationId xmlns:p14="http://schemas.microsoft.com/office/powerpoint/2010/main" val="158029144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0" y="0"/>
            <a:ext cx="12192000" cy="6858000"/>
          </a:xfrm>
        </p:spPr>
        <p:txBody>
          <a:bodyPr>
            <a:normAutofit/>
          </a:bodyPr>
          <a:lstStyle/>
          <a:p>
            <a:pPr marL="0" indent="0" algn="ctr">
              <a:buNone/>
              <a:defRPr/>
            </a:pPr>
            <a:r>
              <a:rPr lang="en-US" sz="4400" b="1" dirty="0" smtClean="0">
                <a:latin typeface="Tahoma" pitchFamily="34" charset="0"/>
                <a:cs typeface="Tahoma" pitchFamily="34" charset="0"/>
              </a:rPr>
              <a:t>Most of the time our ears are hearing but not listening. Listening is </a:t>
            </a:r>
            <a:r>
              <a:rPr lang="en-US" sz="4400" b="1" dirty="0" smtClean="0">
                <a:solidFill>
                  <a:srgbClr val="FF0000"/>
                </a:solidFill>
                <a:latin typeface="Tahoma" pitchFamily="34" charset="0"/>
                <a:cs typeface="Tahoma" pitchFamily="34" charset="0"/>
              </a:rPr>
              <a:t>WORK</a:t>
            </a:r>
            <a:r>
              <a:rPr lang="en-US" sz="4400" b="1" dirty="0" smtClean="0">
                <a:latin typeface="Tahoma" pitchFamily="34" charset="0"/>
                <a:cs typeface="Tahoma" pitchFamily="34" charset="0"/>
              </a:rPr>
              <a:t> because it takes concentration &amp; focus on </a:t>
            </a:r>
          </a:p>
          <a:p>
            <a:pPr marL="0" indent="0" algn="ctr">
              <a:buNone/>
              <a:defRPr/>
            </a:pPr>
            <a:r>
              <a:rPr lang="en-US" sz="4400" b="1" dirty="0" smtClean="0">
                <a:solidFill>
                  <a:srgbClr val="FF0000"/>
                </a:solidFill>
                <a:latin typeface="Tahoma" pitchFamily="34" charset="0"/>
                <a:cs typeface="Tahoma" pitchFamily="34" charset="0"/>
              </a:rPr>
              <a:t>others</a:t>
            </a:r>
            <a:r>
              <a:rPr lang="en-US" sz="4400" b="1" dirty="0" smtClean="0">
                <a:latin typeface="Tahoma" pitchFamily="34" charset="0"/>
                <a:cs typeface="Tahoma" pitchFamily="34" charset="0"/>
              </a:rPr>
              <a:t> &gt; self</a:t>
            </a:r>
          </a:p>
          <a:p>
            <a:pPr marL="0" indent="0" algn="ctr">
              <a:buNone/>
              <a:defRPr/>
            </a:pPr>
            <a:endParaRPr lang="en-US" sz="2400" b="1" dirty="0" smtClean="0">
              <a:solidFill>
                <a:srgbClr val="FF0000"/>
              </a:solidFill>
              <a:latin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50" y="2989733"/>
            <a:ext cx="5676900" cy="2914650"/>
          </a:xfrm>
          <a:prstGeom prst="rect">
            <a:avLst/>
          </a:prstGeom>
        </p:spPr>
      </p:pic>
    </p:spTree>
    <p:extLst>
      <p:ext uri="{BB962C8B-B14F-4D97-AF65-F5344CB8AC3E}">
        <p14:creationId xmlns:p14="http://schemas.microsoft.com/office/powerpoint/2010/main" val="274233683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1348" y="4724400"/>
            <a:ext cx="10972800" cy="2108200"/>
          </a:xfrm>
        </p:spPr>
        <p:txBody>
          <a:bodyPr>
            <a:noAutofit/>
          </a:bodyPr>
          <a:lstStyle/>
          <a:p>
            <a:pPr algn="ctr"/>
            <a:r>
              <a:rPr lang="en-US" b="1" dirty="0" smtClean="0">
                <a:solidFill>
                  <a:srgbClr val="0000FF"/>
                </a:solidFill>
                <a:latin typeface="Tahoma" panose="020B0604030504040204" pitchFamily="34" charset="0"/>
                <a:ea typeface="Tahoma" panose="020B0604030504040204" pitchFamily="34" charset="0"/>
                <a:cs typeface="Tahoma" panose="020B0604030504040204" pitchFamily="34" charset="0"/>
              </a:rPr>
              <a:t>Emotional intelligence + pull-down professional psych maps</a:t>
            </a:r>
            <a:endParaRPr lang="en-US"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8194" name="Subtitle 2"/>
          <p:cNvSpPr>
            <a:spLocks noGrp="1"/>
          </p:cNvSpPr>
          <p:nvPr>
            <p:ph type="subTitle" idx="4294967295"/>
          </p:nvPr>
        </p:nvSpPr>
        <p:spPr>
          <a:xfrm>
            <a:off x="0" y="0"/>
            <a:ext cx="12192000" cy="6858000"/>
          </a:xfrm>
        </p:spPr>
        <p:txBody>
          <a:bodyPr>
            <a:normAutofit/>
          </a:bodyPr>
          <a:lstStyle/>
          <a:p>
            <a:pPr algn="l" eaLnBrk="1" hangingPunct="1"/>
            <a:endParaRPr lang="en-US" altLang="en-US" sz="4800" b="1" dirty="0" smtClean="0">
              <a:solidFill>
                <a:schemeClr val="tx1"/>
              </a:solidFill>
              <a:latin typeface="Tahoma" pitchFamily="34" charset="0"/>
              <a:cs typeface="Tahoma" pitchFamily="34" charset="0"/>
            </a:endParaRPr>
          </a:p>
          <a:p>
            <a:pPr algn="l" eaLnBrk="1" hangingPunct="1"/>
            <a:endParaRPr lang="en-US" altLang="en-US" sz="5400" b="1" dirty="0" smtClean="0">
              <a:solidFill>
                <a:schemeClr val="tx1"/>
              </a:solidFill>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728" y="382005"/>
            <a:ext cx="10042144" cy="4129671"/>
          </a:xfrm>
          <a:prstGeom prst="rect">
            <a:avLst/>
          </a:prstGeom>
        </p:spPr>
      </p:pic>
      <p:sp>
        <p:nvSpPr>
          <p:cNvPr id="4" name="Right Arrow 3"/>
          <p:cNvSpPr/>
          <p:nvPr/>
        </p:nvSpPr>
        <p:spPr>
          <a:xfrm>
            <a:off x="9828463" y="5853684"/>
            <a:ext cx="130454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4399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0" y="192504"/>
            <a:ext cx="12192000" cy="6665495"/>
          </a:xfrm>
        </p:spPr>
        <p:txBody>
          <a:bodyPr>
            <a:normAutofit/>
          </a:bodyPr>
          <a:lstStyle/>
          <a:p>
            <a:pPr eaLnBrk="1" hangingPunct="1"/>
            <a:r>
              <a:rPr lang="en-US" altLang="en-US" sz="4000" b="1" dirty="0" smtClean="0">
                <a:solidFill>
                  <a:srgbClr val="A50021"/>
                </a:solidFill>
                <a:latin typeface="Tahoma" pitchFamily="34" charset="0"/>
                <a:cs typeface="Tahoma" pitchFamily="34" charset="0"/>
              </a:rPr>
              <a:t>MENTAL MAPS TO HAVE OF YOUR </a:t>
            </a:r>
          </a:p>
          <a:p>
            <a:pPr eaLnBrk="1" hangingPunct="1"/>
            <a:r>
              <a:rPr lang="en-US" altLang="en-US" sz="4000" b="1" dirty="0" smtClean="0">
                <a:solidFill>
                  <a:srgbClr val="A50021"/>
                </a:solidFill>
                <a:latin typeface="Tahoma" pitchFamily="34" charset="0"/>
                <a:cs typeface="Tahoma" pitchFamily="34" charset="0"/>
              </a:rPr>
              <a:t>CO-WORKERS</a:t>
            </a:r>
            <a:endParaRPr lang="en-US" altLang="en-US" sz="4800" b="1" dirty="0" smtClean="0">
              <a:solidFill>
                <a:srgbClr val="A50021"/>
              </a:solidFill>
              <a:latin typeface="Tahoma" pitchFamily="34" charset="0"/>
              <a:cs typeface="Tahoma" pitchFamily="34" charset="0"/>
            </a:endParaRPr>
          </a:p>
          <a:p>
            <a:pPr marL="685800" indent="-685800" algn="l" eaLnBrk="1" hangingPunct="1">
              <a:buFont typeface="Arial" panose="020B0604020202020204" pitchFamily="34" charset="0"/>
              <a:buChar char="•"/>
            </a:pPr>
            <a:r>
              <a:rPr lang="en-US" altLang="en-US" sz="5400" b="1" dirty="0" smtClean="0">
                <a:solidFill>
                  <a:srgbClr val="FF0000"/>
                </a:solidFill>
                <a:latin typeface="Tahoma" pitchFamily="34" charset="0"/>
                <a:cs typeface="Tahoma" pitchFamily="34" charset="0"/>
              </a:rPr>
              <a:t>Interpersonal skills map</a:t>
            </a:r>
          </a:p>
          <a:p>
            <a:pPr marL="685800" indent="-685800" algn="l" eaLnBrk="1" hangingPunct="1">
              <a:buFont typeface="Arial" panose="020B0604020202020204" pitchFamily="34" charset="0"/>
              <a:buChar char="•"/>
            </a:pPr>
            <a:r>
              <a:rPr lang="en-US" altLang="en-US" sz="5400" b="1" dirty="0" smtClean="0">
                <a:solidFill>
                  <a:srgbClr val="7030A0"/>
                </a:solidFill>
                <a:latin typeface="Tahoma" pitchFamily="34" charset="0"/>
                <a:cs typeface="Tahoma" pitchFamily="34" charset="0"/>
              </a:rPr>
              <a:t>Self-agenda map</a:t>
            </a:r>
          </a:p>
          <a:p>
            <a:pPr marL="685800" indent="-685800" algn="l">
              <a:buFont typeface="Arial" panose="020B0604020202020204" pitchFamily="34" charset="0"/>
              <a:buChar char="•"/>
            </a:pPr>
            <a:r>
              <a:rPr lang="en-US" altLang="en-US" sz="5400" b="1" dirty="0" smtClean="0">
                <a:solidFill>
                  <a:srgbClr val="336600"/>
                </a:solidFill>
                <a:latin typeface="Tahoma" pitchFamily="34" charset="0"/>
                <a:cs typeface="Tahoma" pitchFamily="34" charset="0"/>
              </a:rPr>
              <a:t>Authenticity map</a:t>
            </a:r>
          </a:p>
          <a:p>
            <a:pPr marL="685800" indent="-685800" algn="l">
              <a:buFont typeface="Arial" panose="020B0604020202020204" pitchFamily="34" charset="0"/>
              <a:buChar char="•"/>
            </a:pPr>
            <a:r>
              <a:rPr lang="en-US" altLang="en-US" sz="5400" b="1" dirty="0" smtClean="0">
                <a:solidFill>
                  <a:srgbClr val="0033CC"/>
                </a:solidFill>
                <a:latin typeface="Tahoma" pitchFamily="34" charset="0"/>
                <a:cs typeface="Tahoma" pitchFamily="34" charset="0"/>
              </a:rPr>
              <a:t>Pro values/priorities map</a:t>
            </a:r>
          </a:p>
          <a:p>
            <a:pPr marL="685800" indent="-685800" algn="l" eaLnBrk="1" hangingPunct="1">
              <a:buFont typeface="Arial" panose="020B0604020202020204" pitchFamily="34" charset="0"/>
              <a:buChar char="•"/>
            </a:pPr>
            <a:r>
              <a:rPr lang="en-US" altLang="en-US" sz="5400" b="1" dirty="0" smtClean="0">
                <a:solidFill>
                  <a:srgbClr val="CC0099"/>
                </a:solidFill>
                <a:latin typeface="Tahoma" pitchFamily="34" charset="0"/>
                <a:cs typeface="Tahoma" pitchFamily="34" charset="0"/>
              </a:rPr>
              <a:t>Personal dysfunctions map</a:t>
            </a:r>
          </a:p>
          <a:p>
            <a:pPr algn="l" eaLnBrk="1" hangingPunct="1"/>
            <a:endParaRPr lang="en-US" altLang="en-US" sz="4800" b="1" dirty="0" smtClean="0">
              <a:solidFill>
                <a:schemeClr val="tx1"/>
              </a:solidFill>
              <a:latin typeface="Tahoma" pitchFamily="34" charset="0"/>
              <a:cs typeface="Tahoma" pitchFamily="34" charset="0"/>
            </a:endParaRPr>
          </a:p>
          <a:p>
            <a:pPr algn="l" eaLnBrk="1" hangingPunct="1"/>
            <a:endParaRPr lang="en-US" altLang="en-US" sz="5400" b="1" dirty="0" smtClean="0">
              <a:solidFill>
                <a:schemeClr val="tx1"/>
              </a:solidFill>
              <a:latin typeface="Tahoma" pitchFamily="34" charset="0"/>
              <a:cs typeface="Tahoma" pitchFamily="34" charset="0"/>
            </a:endParaRPr>
          </a:p>
        </p:txBody>
      </p:sp>
    </p:spTree>
    <p:extLst>
      <p:ext uri="{BB962C8B-B14F-4D97-AF65-F5344CB8AC3E}">
        <p14:creationId xmlns:p14="http://schemas.microsoft.com/office/powerpoint/2010/main" val="306916764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0" y="252248"/>
            <a:ext cx="12192000" cy="6605752"/>
          </a:xfrm>
        </p:spPr>
        <p:txBody>
          <a:bodyPr>
            <a:normAutofit/>
          </a:bodyPr>
          <a:lstStyle/>
          <a:p>
            <a:pPr marL="0" indent="0" algn="ctr">
              <a:buNone/>
              <a:defRPr/>
            </a:pPr>
            <a:r>
              <a:rPr lang="en-US" sz="4400" b="1" dirty="0" err="1" smtClean="0">
                <a:latin typeface="Tahoma" pitchFamily="34" charset="0"/>
                <a:cs typeface="Tahoma" pitchFamily="34" charset="0"/>
              </a:rPr>
              <a:t>PsychList</a:t>
            </a:r>
            <a:r>
              <a:rPr lang="en-US" sz="4400" b="1" dirty="0" smtClean="0">
                <a:latin typeface="Tahoma" pitchFamily="34" charset="0"/>
                <a:cs typeface="Tahoma" pitchFamily="34" charset="0"/>
              </a:rPr>
              <a:t> is largely </a:t>
            </a:r>
            <a:r>
              <a:rPr lang="en-US" sz="4400" b="1" dirty="0" smtClean="0">
                <a:solidFill>
                  <a:srgbClr val="FF0000"/>
                </a:solidFill>
                <a:latin typeface="Tahoma" pitchFamily="34" charset="0"/>
                <a:cs typeface="Tahoma" pitchFamily="34" charset="0"/>
              </a:rPr>
              <a:t>innate </a:t>
            </a:r>
            <a:r>
              <a:rPr lang="en-US" sz="4400" b="1" dirty="0" smtClean="0">
                <a:latin typeface="Tahoma" pitchFamily="34" charset="0"/>
                <a:cs typeface="Tahoma" pitchFamily="34" charset="0"/>
              </a:rPr>
              <a:t>(inborn) but can be sharpened via feedback from other “ears.” Most women have better </a:t>
            </a:r>
            <a:r>
              <a:rPr lang="en-US" sz="4400" b="1" dirty="0" err="1" smtClean="0">
                <a:latin typeface="Tahoma" pitchFamily="34" charset="0"/>
                <a:cs typeface="Tahoma" pitchFamily="34" charset="0"/>
              </a:rPr>
              <a:t>PsychEars</a:t>
            </a:r>
            <a:r>
              <a:rPr lang="en-US" sz="4400" b="1" dirty="0" smtClean="0">
                <a:latin typeface="Tahoma" pitchFamily="34" charset="0"/>
                <a:cs typeface="Tahoma" pitchFamily="34" charset="0"/>
              </a:rPr>
              <a:t> than men.</a:t>
            </a:r>
            <a:endParaRPr lang="en-US" sz="2400" b="1" dirty="0" smtClean="0">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399" y="3074554"/>
            <a:ext cx="3400925" cy="3112167"/>
          </a:xfrm>
          <a:prstGeom prst="rect">
            <a:avLst/>
          </a:prstGeom>
        </p:spPr>
      </p:pic>
    </p:spTree>
    <p:extLst>
      <p:ext uri="{BB962C8B-B14F-4D97-AF65-F5344CB8AC3E}">
        <p14:creationId xmlns:p14="http://schemas.microsoft.com/office/powerpoint/2010/main" val="246122038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35 </a:t>
            </a:r>
            <a:r>
              <a:rPr lang="en-US" sz="11500" b="1" dirty="0">
                <a:latin typeface="Tahoma" panose="020B0604030504040204" pitchFamily="34" charset="0"/>
                <a:ea typeface="Tahoma" panose="020B0604030504040204" pitchFamily="34" charset="0"/>
                <a:cs typeface="Tahoma" panose="020B0604030504040204" pitchFamily="34" charset="0"/>
              </a:rPr>
              <a:t>SILOS</a:t>
            </a:r>
            <a:r>
              <a:rPr lang="en-US" sz="115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42893005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smtClean="0">
                <a:latin typeface="Tahoma" panose="020B0604030504040204" pitchFamily="34" charset="0"/>
                <a:ea typeface="Tahoma" panose="020B0604030504040204" pitchFamily="34" charset="0"/>
                <a:cs typeface="Tahoma" panose="020B0604030504040204" pitchFamily="34" charset="0"/>
              </a:rPr>
              <a:t>Isolated, uncoordinated, </a:t>
            </a:r>
          </a:p>
          <a:p>
            <a:r>
              <a:rPr lang="en-US" sz="6000" b="1" dirty="0" smtClean="0">
                <a:latin typeface="Tahoma" panose="020B0604030504040204" pitchFamily="34" charset="0"/>
                <a:ea typeface="Tahoma" panose="020B0604030504040204" pitchFamily="34" charset="0"/>
                <a:cs typeface="Tahoma" panose="020B0604030504040204" pitchFamily="34" charset="0"/>
              </a:rPr>
              <a:t>org departments</a:t>
            </a:r>
          </a:p>
          <a:p>
            <a:endParaRPr lang="en-US" sz="80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545" y="2031819"/>
            <a:ext cx="5531149" cy="4320855"/>
          </a:xfrm>
          <a:prstGeom prst="rect">
            <a:avLst/>
          </a:prstGeom>
        </p:spPr>
      </p:pic>
    </p:spTree>
    <p:extLst>
      <p:ext uri="{BB962C8B-B14F-4D97-AF65-F5344CB8AC3E}">
        <p14:creationId xmlns:p14="http://schemas.microsoft.com/office/powerpoint/2010/main" val="101243170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5153"/>
            <a:ext cx="12192000" cy="6427694"/>
          </a:xfrm>
        </p:spPr>
        <p:txBody>
          <a:bodyPr>
            <a:noAutofit/>
          </a:bodyPr>
          <a:lstStyle/>
          <a:p>
            <a:pPr algn="l"/>
            <a:r>
              <a:rPr lang="en-US" sz="48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The </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silo</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detachment </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point </a:t>
            </a:r>
          </a:p>
          <a:p>
            <a:pPr algn="l"/>
            <a:r>
              <a:rPr lang="en-US" sz="5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of</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view</a:t>
            </a:r>
            <a:r>
              <a:rPr lang="en-US" sz="48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a:t>
            </a:r>
          </a:p>
          <a:p>
            <a:pPr algn="l"/>
            <a:endPar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98108674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0"/>
            <a:ext cx="11902965" cy="6858000"/>
          </a:xfrm>
        </p:spPr>
        <p:txBody>
          <a:bodyPr>
            <a:noAutofit/>
          </a:bodyPr>
          <a:lstStyle/>
          <a:p>
            <a:pPr>
              <a:buFont typeface="Wingdings" panose="05000000000000000000" pitchFamily="2" charset="2"/>
              <a:buChar char="q"/>
            </a:pPr>
            <a:r>
              <a:rPr lang="en-US" sz="4600" b="1" dirty="0" smtClean="0">
                <a:latin typeface="Tahoma" pitchFamily="34" charset="0"/>
                <a:ea typeface="Tahoma" pitchFamily="34" charset="0"/>
                <a:cs typeface="Tahoma" pitchFamily="34" charset="0"/>
              </a:rPr>
              <a:t>“</a:t>
            </a:r>
            <a:r>
              <a:rPr lang="en-US" sz="4500" b="1" dirty="0" smtClean="0">
                <a:latin typeface="Tahoma" pitchFamily="34" charset="0"/>
                <a:ea typeface="Tahoma" pitchFamily="34" charset="0"/>
                <a:cs typeface="Tahoma" pitchFamily="34" charset="0"/>
              </a:rPr>
              <a:t>Silo” departments </a:t>
            </a:r>
            <a:r>
              <a:rPr lang="en-US" sz="4500" b="1" dirty="0">
                <a:latin typeface="Tahoma" pitchFamily="34" charset="0"/>
                <a:ea typeface="Tahoma" pitchFamily="34" charset="0"/>
                <a:cs typeface="Tahoma" pitchFamily="34" charset="0"/>
              </a:rPr>
              <a:t>“do their own thing” with little </a:t>
            </a:r>
            <a:r>
              <a:rPr lang="en-US" sz="4500" b="1" dirty="0" smtClean="0">
                <a:solidFill>
                  <a:srgbClr val="FF0000"/>
                </a:solidFill>
                <a:latin typeface="Tahoma" pitchFamily="34" charset="0"/>
                <a:ea typeface="Tahoma" pitchFamily="34" charset="0"/>
                <a:cs typeface="Tahoma" pitchFamily="34" charset="0"/>
              </a:rPr>
              <a:t>coordination or communication</a:t>
            </a:r>
            <a:r>
              <a:rPr lang="en-US" sz="4500" b="1" dirty="0" smtClean="0">
                <a:latin typeface="Tahoma" pitchFamily="34" charset="0"/>
                <a:ea typeface="Tahoma" pitchFamily="34" charset="0"/>
                <a:cs typeface="Tahoma" pitchFamily="34" charset="0"/>
              </a:rPr>
              <a:t> with other departments</a:t>
            </a:r>
            <a:endParaRPr lang="en-US" sz="4500" b="1" dirty="0">
              <a:latin typeface="Tahoma" pitchFamily="34" charset="0"/>
              <a:ea typeface="Tahoma" pitchFamily="34" charset="0"/>
              <a:cs typeface="Tahoma" pitchFamily="34" charset="0"/>
            </a:endParaRPr>
          </a:p>
          <a:p>
            <a:pPr>
              <a:buFont typeface="Wingdings" panose="05000000000000000000" pitchFamily="2" charset="2"/>
              <a:buChar char="q"/>
            </a:pPr>
            <a:r>
              <a:rPr lang="en-US" sz="4500" b="1" dirty="0">
                <a:latin typeface="Tahoma" pitchFamily="34" charset="0"/>
                <a:ea typeface="Tahoma" pitchFamily="34" charset="0"/>
                <a:cs typeface="Tahoma" pitchFamily="34" charset="0"/>
              </a:rPr>
              <a:t>E</a:t>
            </a:r>
            <a:r>
              <a:rPr lang="en-US" sz="4500" b="1" dirty="0" smtClean="0">
                <a:latin typeface="Tahoma" pitchFamily="34" charset="0"/>
                <a:ea typeface="Tahoma" pitchFamily="34" charset="0"/>
                <a:cs typeface="Tahoma" pitchFamily="34" charset="0"/>
              </a:rPr>
              <a:t>mployees give a </a:t>
            </a:r>
            <a:r>
              <a:rPr lang="en-US" sz="4500" b="1" dirty="0" smtClean="0">
                <a:solidFill>
                  <a:srgbClr val="FF0000"/>
                </a:solidFill>
                <a:latin typeface="Tahoma" pitchFamily="34" charset="0"/>
                <a:ea typeface="Tahoma" pitchFamily="34" charset="0"/>
                <a:cs typeface="Tahoma" pitchFamily="34" charset="0"/>
              </a:rPr>
              <a:t>higher</a:t>
            </a:r>
            <a:r>
              <a:rPr lang="en-US" sz="4500" b="1" dirty="0" smtClean="0">
                <a:latin typeface="Tahoma" pitchFamily="34" charset="0"/>
                <a:ea typeface="Tahoma" pitchFamily="34" charset="0"/>
                <a:cs typeface="Tahoma" pitchFamily="34" charset="0"/>
              </a:rPr>
              <a:t> emphasis to the </a:t>
            </a:r>
            <a:r>
              <a:rPr lang="en-US" sz="4500" b="1" dirty="0">
                <a:latin typeface="Tahoma" pitchFamily="34" charset="0"/>
                <a:ea typeface="Tahoma" pitchFamily="34" charset="0"/>
                <a:cs typeface="Tahoma" pitchFamily="34" charset="0"/>
              </a:rPr>
              <a:t>goals/mission of their department or personal careers </a:t>
            </a:r>
            <a:r>
              <a:rPr lang="en-US" sz="4500" b="1" dirty="0" smtClean="0">
                <a:latin typeface="Tahoma" pitchFamily="34" charset="0"/>
                <a:ea typeface="Tahoma" pitchFamily="34" charset="0"/>
                <a:cs typeface="Tahoma" pitchFamily="34" charset="0"/>
              </a:rPr>
              <a:t>than they give to the </a:t>
            </a:r>
            <a:r>
              <a:rPr lang="en-US" sz="4500" b="1" dirty="0">
                <a:latin typeface="Tahoma" pitchFamily="34" charset="0"/>
                <a:ea typeface="Tahoma" pitchFamily="34" charset="0"/>
                <a:cs typeface="Tahoma" pitchFamily="34" charset="0"/>
              </a:rPr>
              <a:t>overall org mission. </a:t>
            </a:r>
          </a:p>
          <a:p>
            <a:pPr>
              <a:buFont typeface="Wingdings" panose="05000000000000000000" pitchFamily="2" charset="2"/>
              <a:buChar char="q"/>
            </a:pPr>
            <a:r>
              <a:rPr lang="en-US" sz="4500" b="1" dirty="0">
                <a:latin typeface="Tahoma" pitchFamily="34" charset="0"/>
                <a:ea typeface="Tahoma" pitchFamily="34" charset="0"/>
                <a:cs typeface="Tahoma" pitchFamily="34" charset="0"/>
              </a:rPr>
              <a:t>Departments engage in </a:t>
            </a:r>
            <a:r>
              <a:rPr lang="en-US" sz="4500" b="1" dirty="0">
                <a:solidFill>
                  <a:srgbClr val="FF0000"/>
                </a:solidFill>
                <a:latin typeface="Tahoma" pitchFamily="34" charset="0"/>
                <a:ea typeface="Tahoma" pitchFamily="34" charset="0"/>
                <a:cs typeface="Tahoma" pitchFamily="34" charset="0"/>
              </a:rPr>
              <a:t>rivalries</a:t>
            </a:r>
            <a:r>
              <a:rPr lang="en-US" sz="4500" b="1" dirty="0">
                <a:latin typeface="Tahoma" pitchFamily="34" charset="0"/>
                <a:ea typeface="Tahoma" pitchFamily="34" charset="0"/>
                <a:cs typeface="Tahoma" pitchFamily="34" charset="0"/>
              </a:rPr>
              <a:t> over resources (budgeting, </a:t>
            </a:r>
            <a:r>
              <a:rPr lang="en-US" sz="4500" b="1" dirty="0" smtClean="0">
                <a:latin typeface="Tahoma" pitchFamily="34" charset="0"/>
                <a:ea typeface="Tahoma" pitchFamily="34" charset="0"/>
                <a:cs typeface="Tahoma" pitchFamily="34" charset="0"/>
              </a:rPr>
              <a:t>new hires, autonomy) &amp; influence in the org.</a:t>
            </a:r>
            <a:endParaRPr lang="en-US" sz="4500" b="1" dirty="0">
              <a:latin typeface="Tahoma" pitchFamily="34" charset="0"/>
              <a:ea typeface="Tahoma" pitchFamily="34" charset="0"/>
              <a:cs typeface="Tahoma" pitchFamily="34" charset="0"/>
            </a:endParaRPr>
          </a:p>
          <a:p>
            <a:endParaRPr lang="en-US" sz="2400" b="1" dirty="0" smtClean="0">
              <a:latin typeface="Tahoma" pitchFamily="34" charset="0"/>
              <a:ea typeface="Tahoma" pitchFamily="34" charset="0"/>
              <a:cs typeface="Tahoma" pitchFamily="34" charset="0"/>
            </a:endParaRPr>
          </a:p>
          <a:p>
            <a:endParaRPr lang="en-US" sz="54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23996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Jungle</a:t>
            </a:r>
            <a:r>
              <a:rPr lang="en-US" sz="4400" b="1" dirty="0" smtClean="0">
                <a:latin typeface="Tahoma" panose="020B0604030504040204" pitchFamily="34" charset="0"/>
                <a:ea typeface="Tahoma" panose="020B0604030504040204" pitchFamily="34" charset="0"/>
                <a:cs typeface="Tahoma" panose="020B0604030504040204" pitchFamily="34" charset="0"/>
              </a:rPr>
              <a:t> = the world of your org </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Vines</a:t>
            </a:r>
            <a:r>
              <a:rPr lang="en-US" sz="4400" b="1" dirty="0" smtClean="0">
                <a:latin typeface="Tahoma" panose="020B0604030504040204" pitchFamily="34" charset="0"/>
                <a:ea typeface="Tahoma" panose="020B0604030504040204" pitchFamily="34" charset="0"/>
                <a:cs typeface="Tahoma" panose="020B0604030504040204" pitchFamily="34" charset="0"/>
              </a:rPr>
              <a:t> = project opportunities in your org</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River</a:t>
            </a:r>
            <a:r>
              <a:rPr lang="en-US" sz="4400" b="1" dirty="0" smtClean="0">
                <a:latin typeface="Tahoma" panose="020B0604030504040204" pitchFamily="34" charset="0"/>
                <a:ea typeface="Tahoma" panose="020B0604030504040204" pitchFamily="34" charset="0"/>
                <a:cs typeface="Tahoma" panose="020B0604030504040204" pitchFamily="34" charset="0"/>
              </a:rPr>
              <a:t> = the value stream your projects create</a:t>
            </a:r>
            <a:endParaRPr lang="en-US" sz="4800" b="1" dirty="0">
              <a:latin typeface="Tahoma" panose="020B0604030504040204" pitchFamily="34" charset="0"/>
              <a:ea typeface="Tahoma" panose="020B0604030504040204" pitchFamily="34" charset="0"/>
              <a:cs typeface="Tahoma" panose="020B0604030504040204" pitchFamily="34" charset="0"/>
            </a:endParaRPr>
          </a:p>
          <a:p>
            <a:endPar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0521" y="2442831"/>
            <a:ext cx="7232583" cy="4068328"/>
          </a:xfrm>
          <a:prstGeom prst="rect">
            <a:avLst/>
          </a:prstGeom>
        </p:spPr>
      </p:pic>
    </p:spTree>
    <p:extLst>
      <p:ext uri="{BB962C8B-B14F-4D97-AF65-F5344CB8AC3E}">
        <p14:creationId xmlns:p14="http://schemas.microsoft.com/office/powerpoint/2010/main" val="285563248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0"/>
            <a:ext cx="11902965" cy="6858000"/>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SILO-MAKERS: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Large % of mainly technical employees who don’t directly contribute to the org mission (IVE-dominated orgs: engineers, computer techs, etc.): </a:t>
            </a:r>
            <a:r>
              <a:rPr lang="en-US" sz="4400" b="1" dirty="0" smtClean="0">
                <a:solidFill>
                  <a:srgbClr val="FF0000"/>
                </a:solidFill>
                <a:latin typeface="Tahoma" pitchFamily="34" charset="0"/>
                <a:ea typeface="Tahoma" pitchFamily="34" charset="0"/>
                <a:cs typeface="Tahoma" pitchFamily="34" charset="0"/>
              </a:rPr>
              <a:t>They’re isolated from org clients &amp; </a:t>
            </a:r>
            <a:r>
              <a:rPr lang="en-US" sz="4400" b="1" dirty="0" err="1" smtClean="0">
                <a:solidFill>
                  <a:srgbClr val="FF0000"/>
                </a:solidFill>
                <a:latin typeface="Tahoma" pitchFamily="34" charset="0"/>
                <a:ea typeface="Tahoma" pitchFamily="34" charset="0"/>
                <a:cs typeface="Tahoma" pitchFamily="34" charset="0"/>
              </a:rPr>
              <a:t>EVEs</a:t>
            </a:r>
            <a:endParaRPr lang="en-US" sz="4400" b="1" dirty="0" smtClean="0">
              <a:latin typeface="Tahoma" pitchFamily="34" charset="0"/>
              <a:ea typeface="Tahoma" pitchFamily="34" charset="0"/>
              <a:cs typeface="Tahoma" pitchFamily="34" charset="0"/>
            </a:endParaRPr>
          </a:p>
          <a:p>
            <a:pPr>
              <a:buFont typeface="Wingdings" panose="05000000000000000000" pitchFamily="2" charset="2"/>
              <a:buChar char="q"/>
            </a:pPr>
            <a:r>
              <a:rPr lang="en-US" sz="4400" b="1" dirty="0">
                <a:latin typeface="Tahoma" pitchFamily="34" charset="0"/>
                <a:ea typeface="Tahoma" pitchFamily="34" charset="0"/>
                <a:cs typeface="Tahoma" pitchFamily="34" charset="0"/>
              </a:rPr>
              <a:t>M</a:t>
            </a:r>
            <a:r>
              <a:rPr lang="en-US" sz="4400" b="1" dirty="0" smtClean="0">
                <a:latin typeface="Tahoma" pitchFamily="34" charset="0"/>
                <a:ea typeface="Tahoma" pitchFamily="34" charset="0"/>
                <a:cs typeface="Tahoma" pitchFamily="34" charset="0"/>
              </a:rPr>
              <a:t>ultiple products/services in different divisions = brand rivalries</a:t>
            </a: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(General Motors): </a:t>
            </a:r>
            <a:r>
              <a:rPr lang="en-US" sz="4400" b="1" dirty="0" smtClean="0">
                <a:solidFill>
                  <a:srgbClr val="FF0000"/>
                </a:solidFill>
                <a:latin typeface="Tahoma" pitchFamily="34" charset="0"/>
                <a:ea typeface="Tahoma" pitchFamily="34" charset="0"/>
                <a:cs typeface="Tahoma" pitchFamily="34" charset="0"/>
              </a:rPr>
              <a:t>“We work for Chevrolet (Buick, Cadillac, Pontiac, etc.), not for GM. </a:t>
            </a:r>
            <a:endParaRPr lang="en-US" sz="4400" b="1" dirty="0" smtClean="0">
              <a:latin typeface="Tahoma" pitchFamily="34" charset="0"/>
              <a:ea typeface="Tahoma" pitchFamily="34" charset="0"/>
              <a:cs typeface="Tahoma" pitchFamily="34" charset="0"/>
            </a:endParaRPr>
          </a:p>
          <a:p>
            <a:pPr>
              <a:buFont typeface="Wingdings" panose="05000000000000000000" pitchFamily="2" charset="2"/>
              <a:buChar char="q"/>
            </a:pPr>
            <a:endParaRPr lang="en-US" sz="4600" b="1" dirty="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endParaRPr lang="en-US" sz="55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
        <p:nvSpPr>
          <p:cNvPr id="2" name="Right Arrow 1"/>
          <p:cNvSpPr/>
          <p:nvPr/>
        </p:nvSpPr>
        <p:spPr>
          <a:xfrm>
            <a:off x="10972800" y="59908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42252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0"/>
            <a:ext cx="11902965" cy="6858000"/>
          </a:xfrm>
        </p:spPr>
        <p:txBody>
          <a:bodyPr>
            <a:no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SILO-MAKERS:</a:t>
            </a:r>
          </a:p>
          <a:p>
            <a:pPr>
              <a:buFont typeface="Wingdings" panose="05000000000000000000" pitchFamily="2" charset="2"/>
              <a:buChar char="q"/>
            </a:pPr>
            <a:r>
              <a:rPr lang="en-US" sz="3700" b="1" dirty="0" smtClean="0">
                <a:latin typeface="Tahoma" pitchFamily="34" charset="0"/>
                <a:ea typeface="Tahoma" pitchFamily="34" charset="0"/>
                <a:cs typeface="Tahoma" pitchFamily="34" charset="0"/>
              </a:rPr>
              <a:t>Bureaucratic org culture = run by rules &amp; regulations (Obama Care &amp; IRS): </a:t>
            </a:r>
            <a:r>
              <a:rPr lang="en-US" sz="3700" b="1" dirty="0" smtClean="0">
                <a:solidFill>
                  <a:srgbClr val="FF0000"/>
                </a:solidFill>
                <a:latin typeface="Tahoma" pitchFamily="34" charset="0"/>
                <a:ea typeface="Tahoma" pitchFamily="34" charset="0"/>
                <a:cs typeface="Tahoma" pitchFamily="34" charset="0"/>
              </a:rPr>
              <a:t>Doing things the prescribed way is my job; not being flexible to meet client needs.</a:t>
            </a:r>
            <a:endParaRPr lang="en-US" sz="3700" b="1" dirty="0" smtClean="0">
              <a:latin typeface="Tahoma" pitchFamily="34" charset="0"/>
              <a:ea typeface="Tahoma" pitchFamily="34" charset="0"/>
              <a:cs typeface="Tahoma" pitchFamily="34" charset="0"/>
            </a:endParaRPr>
          </a:p>
          <a:p>
            <a:pPr>
              <a:buFont typeface="Wingdings" panose="05000000000000000000" pitchFamily="2" charset="2"/>
              <a:buChar char="q"/>
            </a:pPr>
            <a:r>
              <a:rPr lang="en-US" sz="3700" b="1" dirty="0" smtClean="0">
                <a:latin typeface="Tahoma" pitchFamily="34" charset="0"/>
                <a:ea typeface="Tahoma" pitchFamily="34" charset="0"/>
                <a:cs typeface="Tahoma" pitchFamily="34" charset="0"/>
              </a:rPr>
              <a:t>Social Darwinist culture = raw competition between employees &amp; </a:t>
            </a:r>
            <a:r>
              <a:rPr lang="en-US" sz="3700" b="1" dirty="0" err="1" smtClean="0">
                <a:latin typeface="Tahoma" pitchFamily="34" charset="0"/>
                <a:ea typeface="Tahoma" pitchFamily="34" charset="0"/>
                <a:cs typeface="Tahoma" pitchFamily="34" charset="0"/>
              </a:rPr>
              <a:t>depts</a:t>
            </a:r>
            <a:r>
              <a:rPr lang="en-US" sz="3700" b="1" dirty="0">
                <a:latin typeface="Tahoma" pitchFamily="34" charset="0"/>
                <a:ea typeface="Tahoma" pitchFamily="34" charset="0"/>
                <a:cs typeface="Tahoma" pitchFamily="34" charset="0"/>
              </a:rPr>
              <a:t> </a:t>
            </a:r>
            <a:r>
              <a:rPr lang="en-US" sz="3700" b="1" dirty="0" smtClean="0">
                <a:latin typeface="Tahoma" pitchFamily="34" charset="0"/>
                <a:ea typeface="Tahoma" pitchFamily="34" charset="0"/>
                <a:cs typeface="Tahoma" pitchFamily="34" charset="0"/>
              </a:rPr>
              <a:t>(brokerage houses; </a:t>
            </a:r>
            <a:r>
              <a:rPr lang="en-US" sz="3700" b="1" dirty="0">
                <a:latin typeface="Tahoma" pitchFamily="34" charset="0"/>
                <a:ea typeface="Tahoma" pitchFamily="34" charset="0"/>
                <a:cs typeface="Tahoma" pitchFamily="34" charset="0"/>
              </a:rPr>
              <a:t>p</a:t>
            </a:r>
            <a:r>
              <a:rPr lang="en-US" sz="3700" b="1" dirty="0" smtClean="0">
                <a:latin typeface="Tahoma" pitchFamily="34" charset="0"/>
                <a:ea typeface="Tahoma" pitchFamily="34" charset="0"/>
                <a:cs typeface="Tahoma" pitchFamily="34" charset="0"/>
              </a:rPr>
              <a:t>ro sports; sales): </a:t>
            </a:r>
            <a:r>
              <a:rPr lang="en-US" sz="3700" b="1" dirty="0" smtClean="0">
                <a:solidFill>
                  <a:srgbClr val="FF0000"/>
                </a:solidFill>
                <a:latin typeface="Tahoma" pitchFamily="34" charset="0"/>
                <a:ea typeface="Tahoma" pitchFamily="34" charset="0"/>
                <a:cs typeface="Tahoma" pitchFamily="34" charset="0"/>
              </a:rPr>
              <a:t>“The only way I’m going to play is if the quarterback gets knocked out of the game—I hope the line backers get him soon”; I’m not sharing what I know with the new sales reps, b/c they take sales away from me.”</a:t>
            </a:r>
          </a:p>
          <a:p>
            <a:pPr>
              <a:buFont typeface="Wingdings" panose="05000000000000000000" pitchFamily="2" charset="2"/>
              <a:buChar char="q"/>
            </a:pPr>
            <a:endParaRPr lang="en-US" sz="4600" b="1" dirty="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endParaRPr lang="en-US" sz="55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0514070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5153"/>
            <a:ext cx="12192000" cy="6427694"/>
          </a:xfrm>
        </p:spPr>
        <p:txBody>
          <a:bodyPr>
            <a:noAutofit/>
          </a:bodyPr>
          <a:lstStyle/>
          <a:p>
            <a:r>
              <a:rPr lang="en-US" sz="6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SIGNS OF </a:t>
            </a:r>
          </a:p>
          <a:p>
            <a:r>
              <a:rPr lang="en-US" sz="6600" b="1" dirty="0" smtClean="0">
                <a:solidFill>
                  <a:srgbClr val="FF0000"/>
                </a:solidFill>
                <a:latin typeface="Algerian" panose="04020705040A02060702" pitchFamily="82" charset="0"/>
                <a:ea typeface="Tahoma" panose="020B0604030504040204" pitchFamily="34" charset="0"/>
                <a:cs typeface="Tahoma" panose="020B0604030504040204" pitchFamily="34" charset="0"/>
              </a:rPr>
              <a:t>FRACTURED </a:t>
            </a:r>
            <a:r>
              <a:rPr lang="en-US" sz="6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SILOS</a:t>
            </a:r>
            <a:endParaRPr lang="en-US" sz="138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l"/>
            <a:endParaRPr lang="en-US" sz="96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9" y="2664890"/>
            <a:ext cx="4992781" cy="2805541"/>
          </a:xfrm>
          <a:prstGeom prst="rect">
            <a:avLst/>
          </a:prstGeom>
        </p:spPr>
      </p:pic>
      <p:sp>
        <p:nvSpPr>
          <p:cNvPr id="6" name="Right Arrow 5"/>
          <p:cNvSpPr/>
          <p:nvPr/>
        </p:nvSpPr>
        <p:spPr>
          <a:xfrm>
            <a:off x="8769163" y="5997388"/>
            <a:ext cx="3234578" cy="8606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405380700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858000"/>
          </a:xfrm>
        </p:spPr>
        <p:txBody>
          <a:bodyPr rtlCol="0">
            <a:normAutofit/>
          </a:bodyPr>
          <a:lstStyle/>
          <a:p>
            <a:pPr>
              <a:buFont typeface="Wingdings" panose="05000000000000000000" pitchFamily="2" charset="2"/>
              <a:buChar char="q"/>
              <a:defRPr/>
            </a:pPr>
            <a:r>
              <a:rPr lang="en-US" sz="5400" b="1" dirty="0" smtClean="0">
                <a:solidFill>
                  <a:srgbClr val="00B050"/>
                </a:solidFill>
                <a:latin typeface="Tahoma" pitchFamily="34" charset="0"/>
                <a:cs typeface="Tahoma" pitchFamily="34" charset="0"/>
              </a:rPr>
              <a:t>Hidden agendas</a:t>
            </a:r>
          </a:p>
          <a:p>
            <a:pPr>
              <a:buFont typeface="Wingdings" panose="05000000000000000000" pitchFamily="2" charset="2"/>
              <a:buChar char="q"/>
              <a:defRPr/>
            </a:pPr>
            <a:r>
              <a:rPr lang="en-US" sz="5400" b="1" dirty="0" smtClean="0">
                <a:solidFill>
                  <a:srgbClr val="CC00CC"/>
                </a:solidFill>
                <a:latin typeface="Tahoma" pitchFamily="34" charset="0"/>
                <a:cs typeface="Tahoma" pitchFamily="34" charset="0"/>
              </a:rPr>
              <a:t>Cover ups </a:t>
            </a:r>
          </a:p>
          <a:p>
            <a:pPr>
              <a:buFont typeface="Wingdings" panose="05000000000000000000" pitchFamily="2" charset="2"/>
              <a:buChar char="q"/>
              <a:defRPr/>
            </a:pPr>
            <a:r>
              <a:rPr lang="en-US" sz="5400" b="1" dirty="0" smtClean="0">
                <a:solidFill>
                  <a:srgbClr val="FF0000"/>
                </a:solidFill>
                <a:latin typeface="Tahoma" pitchFamily="34" charset="0"/>
                <a:cs typeface="Tahoma" pitchFamily="34" charset="0"/>
              </a:rPr>
              <a:t>Rivalries  </a:t>
            </a:r>
          </a:p>
          <a:p>
            <a:pPr>
              <a:buFont typeface="Wingdings" panose="05000000000000000000" pitchFamily="2" charset="2"/>
              <a:buChar char="q"/>
              <a:defRPr/>
            </a:pPr>
            <a:r>
              <a:rPr lang="en-US" sz="5400" b="1" dirty="0" smtClean="0">
                <a:solidFill>
                  <a:srgbClr val="0000FF"/>
                </a:solidFill>
                <a:latin typeface="Tahoma" pitchFamily="34" charset="0"/>
                <a:cs typeface="Tahoma" pitchFamily="34" charset="0"/>
              </a:rPr>
              <a:t>Disputes</a:t>
            </a:r>
          </a:p>
          <a:p>
            <a:pPr>
              <a:buFont typeface="Wingdings" panose="05000000000000000000" pitchFamily="2" charset="2"/>
              <a:buChar char="q"/>
              <a:defRPr/>
            </a:pPr>
            <a:r>
              <a:rPr lang="en-US" sz="5400" b="1" dirty="0" smtClean="0">
                <a:solidFill>
                  <a:srgbClr val="006666"/>
                </a:solidFill>
                <a:latin typeface="Tahoma" pitchFamily="34" charset="0"/>
                <a:cs typeface="Tahoma" pitchFamily="34" charset="0"/>
              </a:rPr>
              <a:t>Complaints</a:t>
            </a:r>
          </a:p>
          <a:p>
            <a:pPr>
              <a:buFont typeface="Wingdings" panose="05000000000000000000" pitchFamily="2" charset="2"/>
              <a:buChar char="q"/>
              <a:defRPr/>
            </a:pPr>
            <a:r>
              <a:rPr lang="en-US" sz="5400" b="1" dirty="0" smtClean="0">
                <a:solidFill>
                  <a:srgbClr val="FF9900"/>
                </a:solidFill>
                <a:latin typeface="Tahoma" pitchFamily="34" charset="0"/>
                <a:cs typeface="Tahoma" pitchFamily="34" charset="0"/>
              </a:rPr>
              <a:t>Turnover</a:t>
            </a:r>
          </a:p>
          <a:p>
            <a:pPr>
              <a:buFont typeface="Wingdings" panose="05000000000000000000" pitchFamily="2" charset="2"/>
              <a:buChar char="q"/>
              <a:defRPr/>
            </a:pPr>
            <a:r>
              <a:rPr lang="en-US" sz="4800" b="1" dirty="0" smtClean="0">
                <a:solidFill>
                  <a:srgbClr val="993300"/>
                </a:solidFill>
                <a:latin typeface="Tahoma" pitchFamily="34" charset="0"/>
                <a:cs typeface="Tahoma" pitchFamily="34" charset="0"/>
              </a:rPr>
              <a:t>Decaying org communication</a:t>
            </a:r>
            <a:endParaRPr lang="en-US" sz="5400" b="1" dirty="0" smtClean="0">
              <a:solidFill>
                <a:srgbClr val="993300"/>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039" y="1438485"/>
            <a:ext cx="7058584" cy="3967233"/>
          </a:xfrm>
          <a:prstGeom prst="rect">
            <a:avLst/>
          </a:prstGeom>
        </p:spPr>
      </p:pic>
    </p:spTree>
    <p:extLst>
      <p:ext uri="{BB962C8B-B14F-4D97-AF65-F5344CB8AC3E}">
        <p14:creationId xmlns:p14="http://schemas.microsoft.com/office/powerpoint/2010/main" val="29377215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858000"/>
          </a:xfrm>
        </p:spPr>
        <p:txBody>
          <a:bodyPr rtlCol="0">
            <a:normAutofit/>
          </a:bodyPr>
          <a:lstStyle/>
          <a:p>
            <a:pPr marL="0" indent="0" algn="ctr">
              <a:buNone/>
              <a:defRPr/>
            </a:pPr>
            <a:r>
              <a:rPr lang="en-US" sz="5400" b="1" dirty="0" smtClean="0">
                <a:solidFill>
                  <a:srgbClr val="FF0000"/>
                </a:solidFill>
                <a:latin typeface="Tahoma" pitchFamily="34" charset="0"/>
                <a:cs typeface="Tahoma" pitchFamily="34" charset="0"/>
              </a:rPr>
              <a:t>THE BEST MEASURES OF ORG UNITY-DISUNITY </a:t>
            </a:r>
          </a:p>
          <a:p>
            <a:pPr marL="0" indent="0" algn="ctr">
              <a:buNone/>
              <a:defRPr/>
            </a:pPr>
            <a:r>
              <a:rPr lang="en-US" sz="6000" b="1" dirty="0" smtClean="0">
                <a:latin typeface="Tahoma" pitchFamily="34" charset="0"/>
                <a:cs typeface="Tahoma" pitchFamily="34" charset="0"/>
              </a:rPr>
              <a:t>Concentricity  IVEs-EVEs  </a:t>
            </a:r>
            <a:r>
              <a:rPr lang="en-US" sz="6000" b="1" dirty="0">
                <a:latin typeface="Tahoma" pitchFamily="34" charset="0"/>
                <a:cs typeface="Tahoma" pitchFamily="34" charset="0"/>
              </a:rPr>
              <a:t>O</a:t>
            </a:r>
            <a:r>
              <a:rPr lang="en-US" sz="6000" b="1" dirty="0" smtClean="0">
                <a:latin typeface="Tahoma" pitchFamily="34" charset="0"/>
                <a:cs typeface="Tahoma" pitchFamily="34" charset="0"/>
              </a:rPr>
              <a:t>rg encounters  Org silos  Org wavelengths  Psychological contract  Surf-boarding  </a:t>
            </a:r>
          </a:p>
          <a:p>
            <a:pPr marL="0" indent="0" algn="ctr">
              <a:buNone/>
              <a:defRPr/>
            </a:pPr>
            <a:r>
              <a:rPr lang="en-US" sz="6000" b="1" dirty="0" smtClean="0">
                <a:latin typeface="Tahoma" pitchFamily="34" charset="0"/>
                <a:cs typeface="Tahoma" pitchFamily="34" charset="0"/>
              </a:rPr>
              <a:t>Two-faced orgs </a:t>
            </a: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73354188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36 </a:t>
            </a:r>
            <a:r>
              <a:rPr lang="en-US" sz="13800" b="1" dirty="0">
                <a:latin typeface="Tahoma" panose="020B0604030504040204" pitchFamily="34" charset="0"/>
                <a:ea typeface="Tahoma" panose="020B0604030504040204" pitchFamily="34" charset="0"/>
                <a:cs typeface="Tahoma" panose="020B0604030504040204" pitchFamily="34" charset="0"/>
              </a:rPr>
              <a:t>SURFING</a:t>
            </a:r>
            <a:r>
              <a:rPr lang="en-US" sz="138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PRO</a:t>
            </a:r>
          </a:p>
        </p:txBody>
      </p:sp>
    </p:spTree>
    <p:extLst>
      <p:ext uri="{BB962C8B-B14F-4D97-AF65-F5344CB8AC3E}">
        <p14:creationId xmlns:p14="http://schemas.microsoft.com/office/powerpoint/2010/main" val="423123048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9006"/>
            <a:ext cx="12192000" cy="6648994"/>
          </a:xfrm>
        </p:spPr>
        <p:txBody>
          <a:bodyPr>
            <a:normAutofit/>
          </a:bodyPr>
          <a:lstStyle/>
          <a:p>
            <a:r>
              <a:rPr lang="en-US" sz="4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way to fulfill your personal agenda thru helping your org fulfill its agenda: </a:t>
            </a:r>
          </a:p>
          <a:p>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7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org provides the ocean &amp; waves; </a:t>
            </a:r>
          </a:p>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 provide the surf board.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1735025"/>
            <a:ext cx="6541004" cy="3272241"/>
          </a:xfrm>
          <a:prstGeom prst="rect">
            <a:avLst/>
          </a:prstGeom>
        </p:spPr>
      </p:pic>
    </p:spTree>
    <p:extLst>
      <p:ext uri="{BB962C8B-B14F-4D97-AF65-F5344CB8AC3E}">
        <p14:creationId xmlns:p14="http://schemas.microsoft.com/office/powerpoint/2010/main" val="259964662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Achieve your professional goals by helping your org achieve its goals.</a:t>
            </a:r>
          </a:p>
          <a:p>
            <a:pPr>
              <a:buFont typeface="Wingdings" panose="05000000000000000000" pitchFamily="2" charset="2"/>
              <a:buChar char="q"/>
            </a:pPr>
            <a:r>
              <a:rPr lang="en-US" sz="4600" b="1" dirty="0" smtClean="0">
                <a:latin typeface="Tahoma" pitchFamily="34" charset="0"/>
                <a:ea typeface="Tahoma" pitchFamily="34" charset="0"/>
                <a:cs typeface="Tahoma" pitchFamily="34" charset="0"/>
              </a:rPr>
              <a:t>Your org pays you to help it attain its mission &amp; goals, which must receive a higher priority than your own personal-professional goals.</a:t>
            </a:r>
          </a:p>
          <a:p>
            <a:pPr>
              <a:buFont typeface="Wingdings" panose="05000000000000000000" pitchFamily="2" charset="2"/>
              <a:buChar char="q"/>
            </a:pPr>
            <a:r>
              <a:rPr lang="en-US" sz="4600" b="1" dirty="0" smtClean="0">
                <a:solidFill>
                  <a:srgbClr val="FF0000"/>
                </a:solidFill>
                <a:latin typeface="Tahoma" pitchFamily="34" charset="0"/>
                <a:ea typeface="Tahoma" pitchFamily="34" charset="0"/>
                <a:cs typeface="Tahoma" pitchFamily="34" charset="0"/>
              </a:rPr>
              <a:t>Surf</a:t>
            </a:r>
            <a:r>
              <a:rPr lang="en-US" sz="4600" b="1" dirty="0" smtClean="0">
                <a:latin typeface="Tahoma" pitchFamily="34" charset="0"/>
                <a:ea typeface="Tahoma" pitchFamily="34" charset="0"/>
                <a:cs typeface="Tahoma" pitchFamily="34" charset="0"/>
              </a:rPr>
              <a:t> the </a:t>
            </a:r>
            <a:r>
              <a:rPr lang="en-US" sz="4600" b="1" dirty="0" smtClean="0">
                <a:solidFill>
                  <a:srgbClr val="FF0000"/>
                </a:solidFill>
                <a:latin typeface="Tahoma" pitchFamily="34" charset="0"/>
                <a:ea typeface="Tahoma" pitchFamily="34" charset="0"/>
                <a:cs typeface="Tahoma" pitchFamily="34" charset="0"/>
              </a:rPr>
              <a:t>org’s</a:t>
            </a:r>
            <a:r>
              <a:rPr lang="en-US" sz="4600" b="1" dirty="0">
                <a:latin typeface="Tahoma" pitchFamily="34" charset="0"/>
                <a:ea typeface="Tahoma" pitchFamily="34" charset="0"/>
                <a:cs typeface="Tahoma" pitchFamily="34" charset="0"/>
              </a:rPr>
              <a:t> </a:t>
            </a:r>
            <a:r>
              <a:rPr lang="en-US" sz="4600" b="1" dirty="0" smtClean="0">
                <a:latin typeface="Tahoma" pitchFamily="34" charset="0"/>
                <a:ea typeface="Tahoma" pitchFamily="34" charset="0"/>
                <a:cs typeface="Tahoma" pitchFamily="34" charset="0"/>
              </a:rPr>
              <a:t>profit maximization more often than surfing your personal career wave. </a:t>
            </a:r>
          </a:p>
          <a:p>
            <a:pPr>
              <a:buFont typeface="Wingdings" panose="05000000000000000000" pitchFamily="2" charset="2"/>
              <a:buChar char="q"/>
            </a:pPr>
            <a:r>
              <a:rPr lang="en-US" sz="4600" b="1" dirty="0" smtClean="0">
                <a:latin typeface="Tahoma" pitchFamily="34" charset="0"/>
                <a:ea typeface="Tahoma" pitchFamily="34" charset="0"/>
                <a:cs typeface="Tahoma" pitchFamily="34" charset="0"/>
              </a:rPr>
              <a:t>Nothing energizes your personal career more than advancing the org’s core mission.</a:t>
            </a:r>
          </a:p>
          <a:p>
            <a:endParaRPr lang="en-US"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4558687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 y="152400"/>
            <a:ext cx="11925299" cy="6705600"/>
          </a:xfrm>
        </p:spPr>
        <p:txBody>
          <a:bodyPr>
            <a:normAutofit fontScale="25000" lnSpcReduction="20000"/>
          </a:bodyPr>
          <a:lstStyle/>
          <a:p>
            <a:pPr marL="0" indent="0" algn="ctr">
              <a:buNone/>
            </a:pPr>
            <a:r>
              <a:rPr lang="en-US" sz="17600" b="1" dirty="0" smtClean="0">
                <a:latin typeface="Tahoma" pitchFamily="34" charset="0"/>
                <a:ea typeface="Tahoma" pitchFamily="34" charset="0"/>
                <a:cs typeface="Tahoma" pitchFamily="34" charset="0"/>
              </a:rPr>
              <a:t>How many surfers were involved in landing you a summer internship?</a:t>
            </a: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endParaRPr lang="en-US" sz="4000" b="1" dirty="0">
              <a:solidFill>
                <a:srgbClr val="0000FF"/>
              </a:solidFill>
              <a:latin typeface="Tahoma" pitchFamily="34" charset="0"/>
              <a:ea typeface="Tahoma" pitchFamily="34" charset="0"/>
              <a:cs typeface="Tahoma" pitchFamily="34" charset="0"/>
            </a:endParaRPr>
          </a:p>
          <a:p>
            <a:pPr marL="0" indent="0">
              <a:buNone/>
            </a:pPr>
            <a:r>
              <a:rPr lang="en-US" sz="17600" b="1" dirty="0" smtClean="0">
                <a:solidFill>
                  <a:srgbClr val="0000FF"/>
                </a:solidFill>
                <a:latin typeface="Tahoma" pitchFamily="34" charset="0"/>
                <a:ea typeface="Tahoma" pitchFamily="34" charset="0"/>
                <a:cs typeface="Tahoma" pitchFamily="34" charset="0"/>
              </a:rPr>
              <a:t>1. Baylor</a:t>
            </a:r>
          </a:p>
          <a:p>
            <a:pPr marL="0" indent="0">
              <a:buNone/>
            </a:pPr>
            <a:r>
              <a:rPr lang="en-US" sz="17600" b="1" dirty="0" smtClean="0">
                <a:solidFill>
                  <a:srgbClr val="FF0000"/>
                </a:solidFill>
                <a:latin typeface="Tahoma" pitchFamily="34" charset="0"/>
                <a:ea typeface="Tahoma" pitchFamily="34" charset="0"/>
                <a:cs typeface="Tahoma" pitchFamily="34" charset="0"/>
              </a:rPr>
              <a:t>2. Professor</a:t>
            </a:r>
          </a:p>
          <a:p>
            <a:pPr marL="0" indent="0">
              <a:buNone/>
            </a:pPr>
            <a:r>
              <a:rPr lang="en-US" sz="17600" b="1" dirty="0" smtClean="0">
                <a:solidFill>
                  <a:srgbClr val="008000"/>
                </a:solidFill>
                <a:latin typeface="Tahoma" pitchFamily="34" charset="0"/>
                <a:ea typeface="Tahoma" pitchFamily="34" charset="0"/>
                <a:cs typeface="Tahoma" pitchFamily="34" charset="0"/>
              </a:rPr>
              <a:t>3. Intern company </a:t>
            </a:r>
          </a:p>
          <a:p>
            <a:pPr marL="0" indent="0">
              <a:buNone/>
            </a:pPr>
            <a:r>
              <a:rPr lang="en-US" sz="17600" b="1" dirty="0" smtClean="0">
                <a:solidFill>
                  <a:srgbClr val="FF9900"/>
                </a:solidFill>
                <a:latin typeface="Tahoma" pitchFamily="34" charset="0"/>
                <a:ea typeface="Tahoma" pitchFamily="34" charset="0"/>
                <a:cs typeface="Tahoma" pitchFamily="34" charset="0"/>
              </a:rPr>
              <a:t>4. Company’s HR Dept.</a:t>
            </a:r>
          </a:p>
          <a:p>
            <a:pPr marL="0" indent="0">
              <a:buNone/>
            </a:pPr>
            <a:r>
              <a:rPr lang="en-US" sz="17600" b="1" dirty="0" smtClean="0">
                <a:solidFill>
                  <a:srgbClr val="7030A0"/>
                </a:solidFill>
                <a:latin typeface="Tahoma" pitchFamily="34" charset="0"/>
                <a:ea typeface="Tahoma" pitchFamily="34" charset="0"/>
                <a:cs typeface="Tahoma" pitchFamily="34" charset="0"/>
              </a:rPr>
              <a:t>5. The student who </a:t>
            </a:r>
          </a:p>
          <a:p>
            <a:pPr marL="0" indent="0">
              <a:buNone/>
            </a:pPr>
            <a:r>
              <a:rPr lang="en-US" sz="17600" b="1" dirty="0" smtClean="0">
                <a:solidFill>
                  <a:srgbClr val="7030A0"/>
                </a:solidFill>
                <a:latin typeface="Tahoma" pitchFamily="34" charset="0"/>
                <a:ea typeface="Tahoma" pitchFamily="34" charset="0"/>
                <a:cs typeface="Tahoma" pitchFamily="34" charset="0"/>
              </a:rPr>
              <a:t>turned it down before you</a:t>
            </a:r>
          </a:p>
          <a:p>
            <a:pPr marL="0" indent="0">
              <a:buNone/>
            </a:pPr>
            <a:r>
              <a:rPr lang="en-US" sz="17600" b="1" dirty="0" smtClean="0">
                <a:solidFill>
                  <a:srgbClr val="993300"/>
                </a:solidFill>
                <a:latin typeface="Tahoma" pitchFamily="34" charset="0"/>
                <a:ea typeface="Tahoma" pitchFamily="34" charset="0"/>
                <a:cs typeface="Tahoma" pitchFamily="34" charset="0"/>
              </a:rPr>
              <a:t>6.</a:t>
            </a:r>
            <a:r>
              <a:rPr lang="en-US" sz="21600" b="1" dirty="0" smtClean="0">
                <a:solidFill>
                  <a:srgbClr val="993300"/>
                </a:solidFill>
                <a:latin typeface="Tahoma" pitchFamily="34" charset="0"/>
                <a:ea typeface="Tahoma" pitchFamily="34" charset="0"/>
                <a:cs typeface="Tahoma" pitchFamily="34" charset="0"/>
              </a:rPr>
              <a:t>U</a:t>
            </a: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r>
              <a:rPr lang="en-US" sz="4400" b="1" dirty="0" smtClean="0">
                <a:latin typeface="Tahoma" pitchFamily="34" charset="0"/>
                <a:ea typeface="Tahoma" pitchFamily="34" charset="0"/>
                <a:cs typeface="Tahoma" pitchFamily="34" charset="0"/>
              </a:rPr>
              <a:t> </a:t>
            </a:r>
          </a:p>
          <a:p>
            <a:pPr marL="0" indent="0" algn="ctr">
              <a:buNone/>
            </a:pPr>
            <a:r>
              <a:rPr lang="en-US" sz="4400" b="1" dirty="0" smtClean="0">
                <a:latin typeface="Tahoma" pitchFamily="34" charset="0"/>
                <a:ea typeface="Tahoma" pitchFamily="34" charset="0"/>
                <a:cs typeface="Tahoma" pitchFamily="34" charset="0"/>
              </a:rPr>
              <a:t> </a:t>
            </a:r>
          </a:p>
          <a:p>
            <a:pPr marL="0" indent="0">
              <a:buNone/>
            </a:pPr>
            <a:endParaRPr lang="en-US"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3351" y="1733550"/>
            <a:ext cx="4305298" cy="3660759"/>
          </a:xfrm>
          <a:prstGeom prst="rect">
            <a:avLst/>
          </a:prstGeom>
        </p:spPr>
      </p:pic>
    </p:spTree>
    <p:extLst>
      <p:ext uri="{BB962C8B-B14F-4D97-AF65-F5344CB8AC3E}">
        <p14:creationId xmlns:p14="http://schemas.microsoft.com/office/powerpoint/2010/main" val="193059630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37 </a:t>
            </a:r>
            <a:r>
              <a:rPr lang="en-US" sz="9600" b="1" dirty="0">
                <a:latin typeface="Tahoma" panose="020B0604030504040204" pitchFamily="34" charset="0"/>
                <a:ea typeface="Tahoma" panose="020B0604030504040204" pitchFamily="34" charset="0"/>
                <a:cs typeface="Tahoma" panose="020B0604030504040204" pitchFamily="34" charset="0"/>
              </a:rPr>
              <a:t>SYNCHRONICITY</a:t>
            </a:r>
          </a:p>
        </p:txBody>
      </p:sp>
    </p:spTree>
    <p:extLst>
      <p:ext uri="{BB962C8B-B14F-4D97-AF65-F5344CB8AC3E}">
        <p14:creationId xmlns:p14="http://schemas.microsoft.com/office/powerpoint/2010/main" val="58865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3964"/>
            <a:ext cx="12192000" cy="6664036"/>
          </a:xfrm>
        </p:spPr>
        <p:txBody>
          <a:bodyPr>
            <a:normAutofit fontScale="92500" lnSpcReduction="10000"/>
          </a:bodyPr>
          <a:lstStyle/>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buNone/>
            </a:pPr>
            <a:endParaRPr lang="en-US" sz="4400" b="1" dirty="0">
              <a:solidFill>
                <a:srgbClr val="008000"/>
              </a:solidFill>
              <a:latin typeface="Tahoma" pitchFamily="34" charset="0"/>
              <a:ea typeface="Tahoma" pitchFamily="34" charset="0"/>
              <a:cs typeface="Tahoma" pitchFamily="34" charset="0"/>
            </a:endParaRPr>
          </a:p>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buNone/>
            </a:pPr>
            <a:endParaRPr lang="en-US" sz="4400" b="1" dirty="0">
              <a:solidFill>
                <a:srgbClr val="008000"/>
              </a:solidFill>
              <a:latin typeface="Tahoma" pitchFamily="34" charset="0"/>
              <a:ea typeface="Tahoma" pitchFamily="34" charset="0"/>
              <a:cs typeface="Tahoma" pitchFamily="34" charset="0"/>
            </a:endParaRPr>
          </a:p>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lgn="ctr">
              <a:buNone/>
            </a:pPr>
            <a:r>
              <a:rPr lang="en-US" sz="4100" b="1" dirty="0" smtClean="0">
                <a:solidFill>
                  <a:srgbClr val="008000"/>
                </a:solidFill>
                <a:latin typeface="Tahoma" pitchFamily="34" charset="0"/>
                <a:ea typeface="Tahoma" pitchFamily="34" charset="0"/>
                <a:cs typeface="Tahoma" pitchFamily="34" charset="0"/>
              </a:rPr>
              <a:t>How many vines do you want on your wall (career)? </a:t>
            </a:r>
            <a:r>
              <a:rPr lang="en-US" sz="4100" b="1" dirty="0">
                <a:solidFill>
                  <a:srgbClr val="008000"/>
                </a:solidFill>
                <a:latin typeface="Tahoma" pitchFamily="34" charset="0"/>
                <a:ea typeface="Tahoma" pitchFamily="34" charset="0"/>
                <a:cs typeface="Tahoma" pitchFamily="34" charset="0"/>
              </a:rPr>
              <a:t>Do  you want </a:t>
            </a:r>
            <a:r>
              <a:rPr lang="en-US" sz="4100" b="1" dirty="0" smtClean="0">
                <a:solidFill>
                  <a:srgbClr val="008000"/>
                </a:solidFill>
                <a:latin typeface="Tahoma" pitchFamily="34" charset="0"/>
                <a:ea typeface="Tahoma" pitchFamily="34" charset="0"/>
                <a:cs typeface="Tahoma" pitchFamily="34" charset="0"/>
              </a:rPr>
              <a:t>to see solid vines </a:t>
            </a:r>
            <a:r>
              <a:rPr lang="en-US" sz="4100" b="1" dirty="0">
                <a:solidFill>
                  <a:srgbClr val="008000"/>
                </a:solidFill>
                <a:latin typeface="Tahoma" pitchFamily="34" charset="0"/>
                <a:ea typeface="Tahoma" pitchFamily="34" charset="0"/>
                <a:cs typeface="Tahoma" pitchFamily="34" charset="0"/>
              </a:rPr>
              <a:t>&amp; no wall? </a:t>
            </a:r>
            <a:r>
              <a:rPr lang="en-US" sz="4100" b="1" dirty="0" smtClean="0">
                <a:solidFill>
                  <a:srgbClr val="008000"/>
                </a:solidFill>
                <a:latin typeface="Tahoma" pitchFamily="34" charset="0"/>
                <a:ea typeface="Tahoma" pitchFamily="34" charset="0"/>
                <a:cs typeface="Tahoma" pitchFamily="34" charset="0"/>
              </a:rPr>
              <a:t>Do you want to expand the size of your wall? How long can you keep your vines healthy &amp; green? Who will help  you grow new vines? Who will benefit from your vines?</a:t>
            </a:r>
          </a:p>
          <a:p>
            <a:pPr marL="0" indent="0" algn="ctr">
              <a:buNone/>
            </a:pPr>
            <a:endParaRPr lang="en-US" sz="5200" b="1" dirty="0" smtClean="0">
              <a:solidFill>
                <a:schemeClr val="accent6">
                  <a:lumMod val="75000"/>
                </a:schemeClr>
              </a:solidFill>
              <a:latin typeface="Tahoma" pitchFamily="34" charset="0"/>
              <a:ea typeface="Tahoma" pitchFamily="34" charset="0"/>
              <a:cs typeface="Tahoma" pitchFamily="34" charset="0"/>
            </a:endParaRPr>
          </a:p>
          <a:p>
            <a:pPr marL="0" indent="0">
              <a:buNone/>
            </a:pPr>
            <a:endParaRPr lang="en-US" sz="5400" b="1" dirty="0" smtClean="0">
              <a:solidFill>
                <a:schemeClr val="accent6">
                  <a:lumMod val="75000"/>
                </a:schemeClr>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251" y="193964"/>
            <a:ext cx="5270938" cy="3511762"/>
          </a:xfrm>
          <a:prstGeom prst="rect">
            <a:avLst/>
          </a:prstGeom>
        </p:spPr>
      </p:pic>
    </p:spTree>
    <p:extLst>
      <p:ext uri="{BB962C8B-B14F-4D97-AF65-F5344CB8AC3E}">
        <p14:creationId xmlns:p14="http://schemas.microsoft.com/office/powerpoint/2010/main" val="129656895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endParaRPr lang="en-US" sz="8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095" y="4671520"/>
            <a:ext cx="2971800" cy="20478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395" y="1322168"/>
            <a:ext cx="6807200" cy="3190875"/>
          </a:xfrm>
          <a:prstGeom prst="rect">
            <a:avLst/>
          </a:prstGeom>
        </p:spPr>
      </p:pic>
    </p:spTree>
    <p:extLst>
      <p:ext uri="{BB962C8B-B14F-4D97-AF65-F5344CB8AC3E}">
        <p14:creationId xmlns:p14="http://schemas.microsoft.com/office/powerpoint/2010/main" val="246444123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2820" y="2984862"/>
            <a:ext cx="9144000" cy="2971800"/>
          </a:xfrm>
        </p:spPr>
        <p:txBody>
          <a:bodyPr>
            <a:noAutofit/>
          </a:bodyPr>
          <a:lstStyle/>
          <a:p>
            <a:r>
              <a:rPr lang="en-US" sz="5400" b="1" dirty="0" smtClean="0">
                <a:solidFill>
                  <a:srgbClr val="FF0000"/>
                </a:solidFill>
                <a:latin typeface="Tahoma" pitchFamily="34" charset="0"/>
                <a:ea typeface="Tahoma" pitchFamily="34" charset="0"/>
                <a:cs typeface="Tahoma" pitchFamily="34" charset="0"/>
              </a:rPr>
              <a:t>TAS</a:t>
            </a:r>
            <a:r>
              <a:rPr lang="en-US" sz="5400" b="1" dirty="0" smtClean="0">
                <a:latin typeface="Tahoma" pitchFamily="34" charset="0"/>
                <a:ea typeface="Tahoma" pitchFamily="34" charset="0"/>
                <a:cs typeface="Tahoma" pitchFamily="34" charset="0"/>
              </a:rPr>
              <a:t> is a simple model for creating your way out of conflict by…</a:t>
            </a:r>
            <a:endParaRPr lang="en-US" sz="54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28862"/>
            <a:ext cx="4521200" cy="2463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2" y="328865"/>
            <a:ext cx="3760173" cy="2363537"/>
          </a:xfrm>
          <a:prstGeom prst="rect">
            <a:avLst/>
          </a:prstGeom>
        </p:spPr>
      </p:pic>
    </p:spTree>
    <p:extLst>
      <p:ext uri="{BB962C8B-B14F-4D97-AF65-F5344CB8AC3E}">
        <p14:creationId xmlns:p14="http://schemas.microsoft.com/office/powerpoint/2010/main" val="407835546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0"/>
            <a:ext cx="12192000" cy="6858000"/>
          </a:xfrm>
        </p:spPr>
        <p:txBody>
          <a:bodyPr>
            <a:normAutofit/>
          </a:bodyPr>
          <a:lstStyle/>
          <a:p>
            <a:pPr algn="l"/>
            <a:r>
              <a:rPr lang="en-US" sz="4400" b="1" dirty="0">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achieving cooperation </a:t>
            </a:r>
            <a:r>
              <a:rPr lang="en-US" sz="5400" b="1" dirty="0" smtClean="0">
                <a:latin typeface="Tahoma" pitchFamily="34" charset="0"/>
                <a:ea typeface="Tahoma" pitchFamily="34" charset="0"/>
                <a:cs typeface="Tahoma" pitchFamily="34" charset="0"/>
              </a:rPr>
              <a:t>via </a:t>
            </a:r>
            <a:r>
              <a:rPr lang="en-US" sz="5400" b="1" dirty="0">
                <a:latin typeface="Tahoma" pitchFamily="34" charset="0"/>
                <a:ea typeface="Tahoma" pitchFamily="34" charset="0"/>
                <a:cs typeface="Tahoma" pitchFamily="34" charset="0"/>
              </a:rPr>
              <a:t>synthesizing </a:t>
            </a:r>
            <a:r>
              <a:rPr lang="en-US" sz="5400" b="1" dirty="0" smtClean="0">
                <a:latin typeface="Tahoma" pitchFamily="34" charset="0"/>
                <a:ea typeface="Tahoma" pitchFamily="34" charset="0"/>
                <a:cs typeface="Tahoma" pitchFamily="34" charset="0"/>
              </a:rPr>
              <a:t>a thesis </a:t>
            </a:r>
            <a:r>
              <a:rPr lang="en-US" sz="5400" b="1" dirty="0">
                <a:latin typeface="Tahoma" pitchFamily="34" charset="0"/>
                <a:ea typeface="Tahoma" pitchFamily="34" charset="0"/>
                <a:cs typeface="Tahoma" pitchFamily="34" charset="0"/>
              </a:rPr>
              <a:t>(one point of view) &amp; antithesis (a second, conflicting, POV) into a </a:t>
            </a:r>
            <a:r>
              <a:rPr lang="en-US" sz="5400" b="1" dirty="0">
                <a:solidFill>
                  <a:srgbClr val="FF0000"/>
                </a:solidFill>
                <a:latin typeface="Tahoma" pitchFamily="34" charset="0"/>
                <a:ea typeface="Tahoma" pitchFamily="34" charset="0"/>
                <a:cs typeface="Tahoma" pitchFamily="34" charset="0"/>
              </a:rPr>
              <a:t>win-win synthesis </a:t>
            </a:r>
            <a:r>
              <a:rPr lang="en-US" sz="5400" b="1" dirty="0">
                <a:latin typeface="Tahoma" pitchFamily="34" charset="0"/>
                <a:ea typeface="Tahoma" pitchFamily="34" charset="0"/>
                <a:cs typeface="Tahoma" pitchFamily="34" charset="0"/>
              </a:rPr>
              <a:t>of </a:t>
            </a:r>
            <a:r>
              <a:rPr lang="en-US" sz="5400" b="1" dirty="0" smtClean="0">
                <a:latin typeface="Tahoma" pitchFamily="34" charset="0"/>
                <a:ea typeface="Tahoma" pitchFamily="34" charset="0"/>
                <a:cs typeface="Tahoma" pitchFamily="34" charset="0"/>
              </a:rPr>
              <a:t>an agreeable  </a:t>
            </a:r>
            <a:r>
              <a:rPr lang="en-US" sz="5400" b="1" dirty="0">
                <a:latin typeface="Tahoma" pitchFamily="34" charset="0"/>
                <a:ea typeface="Tahoma" pitchFamily="34" charset="0"/>
                <a:cs typeface="Tahoma" pitchFamily="34" charset="0"/>
              </a:rPr>
              <a:t>third position.  </a:t>
            </a: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444" y="3913270"/>
            <a:ext cx="3785163" cy="2379245"/>
          </a:xfrm>
          <a:prstGeom prst="rect">
            <a:avLst/>
          </a:prstGeom>
        </p:spPr>
      </p:pic>
    </p:spTree>
    <p:extLst>
      <p:ext uri="{BB962C8B-B14F-4D97-AF65-F5344CB8AC3E}">
        <p14:creationId xmlns:p14="http://schemas.microsoft.com/office/powerpoint/2010/main" val="36062852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0"/>
            <a:ext cx="12192000" cy="6858000"/>
          </a:xfrm>
        </p:spPr>
        <p:txBody>
          <a:bodyPr>
            <a:normAutofit lnSpcReduction="10000"/>
          </a:bodyPr>
          <a:lstStyle/>
          <a:p>
            <a:pPr algn="l"/>
            <a:r>
              <a:rPr lang="en-US" sz="5400" b="1" u="sng" dirty="0">
                <a:solidFill>
                  <a:srgbClr val="FF0000"/>
                </a:solidFill>
                <a:latin typeface="Tahoma" pitchFamily="34" charset="0"/>
                <a:ea typeface="Tahoma" pitchFamily="34" charset="0"/>
                <a:cs typeface="Tahoma" pitchFamily="34" charset="0"/>
              </a:rPr>
              <a:t>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Employee pay raise (stable paycheck mindset)</a:t>
            </a:r>
          </a:p>
          <a:p>
            <a:pPr algn="l"/>
            <a:r>
              <a:rPr lang="en-US" sz="5400" b="1" u="sng" dirty="0">
                <a:solidFill>
                  <a:srgbClr val="FF0000"/>
                </a:solidFill>
                <a:latin typeface="Tahoma" pitchFamily="34" charset="0"/>
                <a:ea typeface="Tahoma" pitchFamily="34" charset="0"/>
                <a:cs typeface="Tahoma" pitchFamily="34" charset="0"/>
              </a:rPr>
              <a:t>Antithesis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Pay cut (stable paycheck mindset)</a:t>
            </a:r>
          </a:p>
          <a:p>
            <a:pPr algn="l"/>
            <a:r>
              <a:rPr lang="en-US" sz="5200" b="1" u="sng" dirty="0">
                <a:solidFill>
                  <a:srgbClr val="FF0000"/>
                </a:solidFill>
                <a:latin typeface="Tahoma" pitchFamily="34" charset="0"/>
                <a:ea typeface="Tahoma" pitchFamily="34" charset="0"/>
                <a:cs typeface="Tahoma" pitchFamily="34" charset="0"/>
              </a:rPr>
              <a:t>Synthesis</a:t>
            </a:r>
            <a:r>
              <a:rPr lang="en-US" sz="5200" b="1" dirty="0">
                <a:solidFill>
                  <a:srgbClr val="FF0000"/>
                </a:solidFill>
                <a:latin typeface="Tahoma" pitchFamily="34" charset="0"/>
                <a:ea typeface="Tahoma" pitchFamily="34" charset="0"/>
                <a:cs typeface="Tahoma" pitchFamily="34" charset="0"/>
              </a:rPr>
              <a:t>: </a:t>
            </a:r>
            <a:r>
              <a:rPr lang="en-US" sz="5200" b="1" dirty="0">
                <a:latin typeface="Tahoma" pitchFamily="34" charset="0"/>
                <a:ea typeface="Tahoma" pitchFamily="34" charset="0"/>
                <a:cs typeface="Tahoma" pitchFamily="34" charset="0"/>
              </a:rPr>
              <a:t>Commission or bonus pay (variable paycheck mindset)</a:t>
            </a:r>
          </a:p>
          <a:p>
            <a:pPr algn="l"/>
            <a:r>
              <a:rPr lang="en-US" sz="5400" b="1" u="sng" dirty="0">
                <a:solidFill>
                  <a:srgbClr val="0000FF"/>
                </a:solidFill>
                <a:latin typeface="Tahoma" pitchFamily="34" charset="0"/>
                <a:ea typeface="Tahoma" pitchFamily="34" charset="0"/>
                <a:cs typeface="Tahoma" pitchFamily="34" charset="0"/>
              </a:rPr>
              <a:t>Thesis</a:t>
            </a:r>
            <a:r>
              <a:rPr lang="en-US" sz="5400" b="1" dirty="0">
                <a:solidFill>
                  <a:srgbClr val="0000FF"/>
                </a:solidFill>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more 8:00 </a:t>
            </a:r>
            <a:r>
              <a:rPr lang="en-US" sz="5400" b="1" dirty="0">
                <a:latin typeface="Tahoma" pitchFamily="34" charset="0"/>
                <a:ea typeface="Tahoma" pitchFamily="34" charset="0"/>
                <a:cs typeface="Tahoma" pitchFamily="34" charset="0"/>
              </a:rPr>
              <a:t>a.m. </a:t>
            </a:r>
            <a:r>
              <a:rPr lang="en-US" sz="5400" b="1" dirty="0" smtClean="0">
                <a:latin typeface="Tahoma" pitchFamily="34" charset="0"/>
                <a:ea typeface="Tahoma" pitchFamily="34" charset="0"/>
                <a:cs typeface="Tahoma" pitchFamily="34" charset="0"/>
              </a:rPr>
              <a:t>classes</a:t>
            </a:r>
            <a:endParaRPr lang="en-US" sz="5400" b="1" dirty="0">
              <a:latin typeface="Tahoma" pitchFamily="34" charset="0"/>
              <a:ea typeface="Tahoma" pitchFamily="34" charset="0"/>
              <a:cs typeface="Tahoma" pitchFamily="34" charset="0"/>
            </a:endParaRPr>
          </a:p>
          <a:p>
            <a:pPr algn="l"/>
            <a:r>
              <a:rPr lang="en-US" sz="5400" b="1" u="sng" dirty="0">
                <a:solidFill>
                  <a:srgbClr val="0000FF"/>
                </a:solidFill>
                <a:latin typeface="Tahoma" pitchFamily="34" charset="0"/>
                <a:ea typeface="Tahoma" pitchFamily="34" charset="0"/>
                <a:cs typeface="Tahoma" pitchFamily="34" charset="0"/>
              </a:rPr>
              <a:t>Antithesis</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Evening </a:t>
            </a:r>
            <a:r>
              <a:rPr lang="en-US" sz="5400" b="1" dirty="0" smtClean="0">
                <a:latin typeface="Tahoma" pitchFamily="34" charset="0"/>
                <a:ea typeface="Tahoma" pitchFamily="34" charset="0"/>
                <a:cs typeface="Tahoma" pitchFamily="34" charset="0"/>
              </a:rPr>
              <a:t>classes</a:t>
            </a:r>
            <a:endParaRPr lang="en-US" sz="5400" b="1" dirty="0">
              <a:latin typeface="Tahoma" pitchFamily="34" charset="0"/>
              <a:ea typeface="Tahoma" pitchFamily="34" charset="0"/>
              <a:cs typeface="Tahoma" pitchFamily="34" charset="0"/>
            </a:endParaRPr>
          </a:p>
          <a:p>
            <a:pPr algn="l"/>
            <a:r>
              <a:rPr lang="en-US" sz="5400" b="1" u="sng" dirty="0">
                <a:solidFill>
                  <a:srgbClr val="0000FF"/>
                </a:solidFill>
                <a:latin typeface="Tahoma" pitchFamily="34" charset="0"/>
                <a:ea typeface="Tahoma" pitchFamily="34" charset="0"/>
                <a:cs typeface="Tahoma" pitchFamily="34" charset="0"/>
              </a:rPr>
              <a:t>Synthesis</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Online class </a:t>
            </a:r>
          </a:p>
          <a:p>
            <a:pPr algn="l"/>
            <a:endParaRPr lang="en-US" sz="4000" b="1" dirty="0">
              <a:latin typeface="Tahoma" pitchFamily="34" charset="0"/>
              <a:ea typeface="Tahoma" pitchFamily="34" charset="0"/>
              <a:cs typeface="Tahoma" pitchFamily="34" charset="0"/>
            </a:endParaRPr>
          </a:p>
          <a:p>
            <a:pPr algn="l"/>
            <a:endParaRPr lang="en-US" sz="4000" b="1" dirty="0">
              <a:solidFill>
                <a:srgbClr val="FF00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7998279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9220200" y="61538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0" y="36786"/>
            <a:ext cx="12174483" cy="6858000"/>
          </a:xfrm>
        </p:spPr>
        <p:txBody>
          <a:bodyPr>
            <a:normAutofit lnSpcReduction="10000"/>
          </a:bodyPr>
          <a:lstStyle/>
          <a:p>
            <a:pPr algn="l"/>
            <a:r>
              <a:rPr lang="en-US" sz="5400" b="1" u="sng" dirty="0">
                <a:solidFill>
                  <a:srgbClr val="FF0000"/>
                </a:solidFill>
                <a:latin typeface="Tahoma" pitchFamily="34" charset="0"/>
                <a:ea typeface="Tahoma" pitchFamily="34" charset="0"/>
                <a:cs typeface="Tahoma" pitchFamily="34" charset="0"/>
              </a:rPr>
              <a:t>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Construct a new office building</a:t>
            </a:r>
          </a:p>
          <a:p>
            <a:pPr algn="l"/>
            <a:r>
              <a:rPr lang="en-US" sz="5400" b="1" u="sng" dirty="0">
                <a:solidFill>
                  <a:srgbClr val="FF0000"/>
                </a:solidFill>
                <a:latin typeface="Tahoma" pitchFamily="34" charset="0"/>
                <a:ea typeface="Tahoma" pitchFamily="34" charset="0"/>
                <a:cs typeface="Tahoma" pitchFamily="34" charset="0"/>
              </a:rPr>
              <a:t>Antithesis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Stay in the old building</a:t>
            </a:r>
          </a:p>
          <a:p>
            <a:pPr algn="l"/>
            <a:r>
              <a:rPr lang="en-US" sz="5200" b="1" u="sng" dirty="0">
                <a:solidFill>
                  <a:srgbClr val="0000FF"/>
                </a:solidFill>
                <a:latin typeface="Tahoma" pitchFamily="34" charset="0"/>
                <a:ea typeface="Tahoma" pitchFamily="34" charset="0"/>
                <a:cs typeface="Tahoma" pitchFamily="34" charset="0"/>
              </a:rPr>
              <a:t>Synthesis 1</a:t>
            </a:r>
            <a:r>
              <a:rPr lang="en-US" sz="5200" b="1" dirty="0">
                <a:solidFill>
                  <a:srgbClr val="0000FF"/>
                </a:solidFill>
                <a:latin typeface="Tahoma" pitchFamily="34" charset="0"/>
                <a:ea typeface="Tahoma" pitchFamily="34" charset="0"/>
                <a:cs typeface="Tahoma" pitchFamily="34" charset="0"/>
              </a:rPr>
              <a:t>: </a:t>
            </a:r>
            <a:r>
              <a:rPr lang="en-US" sz="5200" b="1" dirty="0">
                <a:latin typeface="Tahoma" pitchFamily="34" charset="0"/>
                <a:ea typeface="Tahoma" pitchFamily="34" charset="0"/>
                <a:cs typeface="Tahoma" pitchFamily="34" charset="0"/>
              </a:rPr>
              <a:t>Renovate the old building</a:t>
            </a:r>
          </a:p>
          <a:p>
            <a:pPr algn="l"/>
            <a:r>
              <a:rPr lang="en-US" sz="5400" b="1" u="sng" dirty="0">
                <a:solidFill>
                  <a:srgbClr val="0000FF"/>
                </a:solidFill>
                <a:latin typeface="Tahoma" pitchFamily="34" charset="0"/>
                <a:ea typeface="Tahoma" pitchFamily="34" charset="0"/>
                <a:cs typeface="Tahoma" pitchFamily="34" charset="0"/>
              </a:rPr>
              <a:t>Synthesis 2</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Keep the old building as unit A and </a:t>
            </a:r>
          </a:p>
          <a:p>
            <a:pPr algn="l"/>
            <a:r>
              <a:rPr lang="en-US" sz="5400" b="1" dirty="0">
                <a:latin typeface="Tahoma" pitchFamily="34" charset="0"/>
                <a:ea typeface="Tahoma" pitchFamily="34" charset="0"/>
                <a:cs typeface="Tahoma" pitchFamily="34" charset="0"/>
              </a:rPr>
              <a:t>buy/renovate adjacent building as complementary  </a:t>
            </a:r>
            <a:r>
              <a:rPr lang="en-US" sz="5400" b="1" dirty="0" smtClean="0">
                <a:latin typeface="Tahoma" pitchFamily="34" charset="0"/>
                <a:ea typeface="Tahoma" pitchFamily="34" charset="0"/>
                <a:cs typeface="Tahoma" pitchFamily="34" charset="0"/>
              </a:rPr>
              <a:t>unit </a:t>
            </a:r>
            <a:r>
              <a:rPr lang="en-US" sz="5400" b="1" dirty="0">
                <a:latin typeface="Tahoma" pitchFamily="34" charset="0"/>
                <a:ea typeface="Tahoma" pitchFamily="34" charset="0"/>
                <a:cs typeface="Tahoma" pitchFamily="34" charset="0"/>
              </a:rPr>
              <a:t>B</a:t>
            </a:r>
            <a:endParaRPr lang="en-US" sz="4000" b="1" dirty="0">
              <a:solidFill>
                <a:srgbClr val="FF00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9747091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0"/>
            <a:ext cx="12192000" cy="6858000"/>
          </a:xfrm>
        </p:spPr>
        <p:txBody>
          <a:bodyPr>
            <a:normAutofit/>
          </a:bodyPr>
          <a:lstStyle/>
          <a:p>
            <a:pPr algn="l"/>
            <a:r>
              <a:rPr lang="en-US" sz="5400" b="1" u="sng" dirty="0">
                <a:solidFill>
                  <a:srgbClr val="FF0000"/>
                </a:solidFill>
                <a:latin typeface="Tahoma" pitchFamily="34" charset="0"/>
                <a:ea typeface="Tahoma" pitchFamily="34" charset="0"/>
                <a:cs typeface="Tahoma" pitchFamily="34" charset="0"/>
              </a:rPr>
              <a:t>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Status quo (no operating changes) for the NCAA</a:t>
            </a:r>
          </a:p>
          <a:p>
            <a:pPr algn="l"/>
            <a:r>
              <a:rPr lang="en-US" sz="5400" b="1" u="sng" dirty="0">
                <a:solidFill>
                  <a:srgbClr val="FF0000"/>
                </a:solidFill>
                <a:latin typeface="Tahoma" pitchFamily="34" charset="0"/>
                <a:ea typeface="Tahoma" pitchFamily="34" charset="0"/>
                <a:cs typeface="Tahoma" pitchFamily="34" charset="0"/>
              </a:rPr>
              <a:t>Antithesis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Reform the NCAA</a:t>
            </a:r>
          </a:p>
          <a:p>
            <a:pPr algn="l"/>
            <a:r>
              <a:rPr lang="en-US" sz="5200" b="1" u="sng" dirty="0">
                <a:solidFill>
                  <a:srgbClr val="0000FF"/>
                </a:solidFill>
                <a:latin typeface="Tahoma" pitchFamily="34" charset="0"/>
                <a:ea typeface="Tahoma" pitchFamily="34" charset="0"/>
                <a:cs typeface="Tahoma" pitchFamily="34" charset="0"/>
              </a:rPr>
              <a:t>Synthesis 1</a:t>
            </a:r>
            <a:r>
              <a:rPr lang="en-US" sz="5200" b="1" dirty="0">
                <a:solidFill>
                  <a:srgbClr val="0000FF"/>
                </a:solidFill>
                <a:latin typeface="Tahoma" pitchFamily="34" charset="0"/>
                <a:ea typeface="Tahoma" pitchFamily="34" charset="0"/>
                <a:cs typeface="Tahoma" pitchFamily="34" charset="0"/>
              </a:rPr>
              <a:t>: </a:t>
            </a:r>
            <a:r>
              <a:rPr lang="en-US" sz="5200" b="1" dirty="0">
                <a:latin typeface="Tahoma" pitchFamily="34" charset="0"/>
                <a:ea typeface="Tahoma" pitchFamily="34" charset="0"/>
                <a:cs typeface="Tahoma" pitchFamily="34" charset="0"/>
              </a:rPr>
              <a:t>Let the 5 “power conferences” regulate themselves</a:t>
            </a:r>
          </a:p>
          <a:p>
            <a:pPr algn="l"/>
            <a:r>
              <a:rPr lang="en-US" sz="5400" b="1" u="sng" dirty="0">
                <a:solidFill>
                  <a:srgbClr val="0000FF"/>
                </a:solidFill>
                <a:latin typeface="Tahoma" pitchFamily="34" charset="0"/>
                <a:ea typeface="Tahoma" pitchFamily="34" charset="0"/>
                <a:cs typeface="Tahoma" pitchFamily="34" charset="0"/>
              </a:rPr>
              <a:t>Synthesis 2</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Make college football, basketball, &amp; baseball “minor league” </a:t>
            </a:r>
            <a:r>
              <a:rPr lang="en-US" sz="5400" b="1" dirty="0" smtClean="0">
                <a:latin typeface="Tahoma" pitchFamily="34" charset="0"/>
                <a:ea typeface="Tahoma" pitchFamily="34" charset="0"/>
                <a:cs typeface="Tahoma" pitchFamily="34" charset="0"/>
              </a:rPr>
              <a:t>paid pro </a:t>
            </a:r>
            <a:r>
              <a:rPr lang="en-US" sz="5400" b="1" dirty="0">
                <a:latin typeface="Tahoma" pitchFamily="34" charset="0"/>
                <a:ea typeface="Tahoma" pitchFamily="34" charset="0"/>
                <a:cs typeface="Tahoma" pitchFamily="34" charset="0"/>
              </a:rPr>
              <a:t>teams</a:t>
            </a:r>
            <a:endParaRPr lang="en-US" sz="4000" b="1" dirty="0">
              <a:solidFill>
                <a:srgbClr val="FF00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9153108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38 TRIANGULAR  PROFESSIONALS</a:t>
            </a:r>
            <a:endParaRPr lang="en-US" sz="96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 </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34358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r>
              <a:rPr lang="en-US" sz="19200" b="1" dirty="0" smtClean="0">
                <a:solidFill>
                  <a:srgbClr val="CC0066"/>
                </a:solidFill>
                <a:latin typeface="Tahoma" pitchFamily="34" charset="0"/>
                <a:ea typeface="Tahoma" pitchFamily="34" charset="0"/>
                <a:cs typeface="Tahoma" pitchFamily="34" charset="0"/>
              </a:rPr>
              <a:t>LEVELS OF PROFESSIONALISM</a:t>
            </a:r>
          </a:p>
          <a:p>
            <a:pPr algn="l"/>
            <a:r>
              <a:rPr lang="en-US" sz="21600" b="1" dirty="0" smtClean="0">
                <a:solidFill>
                  <a:srgbClr val="7030A0"/>
                </a:solidFill>
                <a:latin typeface="Tahoma" pitchFamily="34" charset="0"/>
                <a:ea typeface="Tahoma" pitchFamily="34" charset="0"/>
                <a:cs typeface="Tahoma" pitchFamily="34" charset="0"/>
              </a:rPr>
              <a:t>#1 Synergizing yourself</a:t>
            </a:r>
          </a:p>
          <a:p>
            <a:pPr algn="l"/>
            <a:r>
              <a:rPr lang="en-US" sz="24000" b="1" dirty="0" smtClean="0">
                <a:solidFill>
                  <a:srgbClr val="009900"/>
                </a:solidFill>
                <a:latin typeface="Tahoma" pitchFamily="34" charset="0"/>
                <a:ea typeface="Tahoma" pitchFamily="34" charset="0"/>
                <a:cs typeface="Tahoma" pitchFamily="34" charset="0"/>
              </a:rPr>
              <a:t>#2 </a:t>
            </a:r>
            <a:r>
              <a:rPr lang="en-US" sz="24000" b="1" dirty="0">
                <a:solidFill>
                  <a:srgbClr val="009900"/>
                </a:solidFill>
                <a:latin typeface="Tahoma" pitchFamily="34" charset="0"/>
                <a:ea typeface="Tahoma" pitchFamily="34" charset="0"/>
                <a:cs typeface="Tahoma" pitchFamily="34" charset="0"/>
              </a:rPr>
              <a:t>Synergizing</a:t>
            </a:r>
            <a:r>
              <a:rPr lang="en-US" sz="24000" b="1" dirty="0" smtClean="0">
                <a:solidFill>
                  <a:srgbClr val="009900"/>
                </a:solidFill>
                <a:latin typeface="Tahoma" pitchFamily="34" charset="0"/>
                <a:ea typeface="Tahoma" pitchFamily="34" charset="0"/>
                <a:cs typeface="Tahoma" pitchFamily="34" charset="0"/>
              </a:rPr>
              <a:t> co-pros</a:t>
            </a:r>
          </a:p>
          <a:p>
            <a:pPr algn="l"/>
            <a:r>
              <a:rPr lang="en-US" sz="26400" b="1" dirty="0" smtClean="0">
                <a:solidFill>
                  <a:srgbClr val="0000FF"/>
                </a:solidFill>
                <a:latin typeface="Tahoma" pitchFamily="34" charset="0"/>
                <a:ea typeface="Tahoma" pitchFamily="34" charset="0"/>
                <a:cs typeface="Tahoma" pitchFamily="34" charset="0"/>
              </a:rPr>
              <a:t>#3 </a:t>
            </a:r>
            <a:r>
              <a:rPr lang="en-US" sz="26400" b="1" dirty="0">
                <a:solidFill>
                  <a:srgbClr val="0000FF"/>
                </a:solidFill>
                <a:latin typeface="Tahoma" pitchFamily="34" charset="0"/>
                <a:ea typeface="Tahoma" pitchFamily="34" charset="0"/>
                <a:cs typeface="Tahoma" pitchFamily="34" charset="0"/>
              </a:rPr>
              <a:t>Synergizing</a:t>
            </a:r>
            <a:r>
              <a:rPr lang="en-US" sz="26400" b="1" dirty="0" smtClean="0">
                <a:solidFill>
                  <a:srgbClr val="0000FF"/>
                </a:solidFill>
                <a:latin typeface="Tahoma" pitchFamily="34" charset="0"/>
                <a:ea typeface="Tahoma" pitchFamily="34" charset="0"/>
                <a:cs typeface="Tahoma" pitchFamily="34" charset="0"/>
              </a:rPr>
              <a:t> your </a:t>
            </a:r>
            <a:r>
              <a:rPr lang="en-US" sz="26400" b="1" dirty="0" err="1" smtClean="0">
                <a:solidFill>
                  <a:srgbClr val="0000FF"/>
                </a:solidFill>
                <a:latin typeface="Tahoma" pitchFamily="34" charset="0"/>
                <a:ea typeface="Tahoma" pitchFamily="34" charset="0"/>
                <a:cs typeface="Tahoma" pitchFamily="34" charset="0"/>
              </a:rPr>
              <a:t>OWO</a:t>
            </a:r>
            <a:endParaRPr lang="en-US" sz="26400" b="1" dirty="0" smtClean="0">
              <a:solidFill>
                <a:srgbClr val="0000FF"/>
              </a:solidFill>
              <a:latin typeface="Tahoma" pitchFamily="34" charset="0"/>
              <a:ea typeface="Tahoma" pitchFamily="34" charset="0"/>
              <a:cs typeface="Tahoma" pitchFamily="34" charset="0"/>
            </a:endParaRPr>
          </a:p>
          <a:p>
            <a:pPr algn="l"/>
            <a:r>
              <a:rPr lang="en-US" sz="30400" b="1" dirty="0" smtClean="0">
                <a:solidFill>
                  <a:srgbClr val="FF0000"/>
                </a:solidFill>
                <a:latin typeface="Tahoma" pitchFamily="34" charset="0"/>
                <a:ea typeface="Tahoma" pitchFamily="34" charset="0"/>
                <a:cs typeface="Tahoma" pitchFamily="34" charset="0"/>
              </a:rPr>
              <a:t>#4 Synergizing your org</a:t>
            </a:r>
            <a:endParaRPr lang="en-US" sz="30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1269"/>
            <a:ext cx="12192000" cy="2456731"/>
          </a:xfrm>
          <a:prstGeom prst="rect">
            <a:avLst/>
          </a:prstGeom>
        </p:spPr>
      </p:pic>
    </p:spTree>
    <p:extLst>
      <p:ext uri="{BB962C8B-B14F-4D97-AF65-F5344CB8AC3E}">
        <p14:creationId xmlns:p14="http://schemas.microsoft.com/office/powerpoint/2010/main" val="79161282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31040" cy="6858000"/>
          </a:xfrm>
        </p:spPr>
        <p:txBody>
          <a:bodyPr>
            <a:noAutofit/>
          </a:bodyPr>
          <a:lstStyle/>
          <a:p>
            <a:pPr marL="0" indent="0">
              <a:buNone/>
            </a:pPr>
            <a:r>
              <a:rPr lang="en-US" sz="32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PRO SYNERGY LEVEL 1 </a:t>
            </a:r>
            <a:r>
              <a:rPr lang="en-US" sz="6000" b="1" dirty="0" smtClean="0">
                <a:solidFill>
                  <a:srgbClr val="0000FF"/>
                </a:solidFill>
                <a:latin typeface="Gabriola" panose="04040605051002020D02" pitchFamily="82" charset="0"/>
                <a:ea typeface="Tahoma" pitchFamily="34" charset="0"/>
                <a:cs typeface="Aharoni" panose="02010803020104030203" pitchFamily="2" charset="-79"/>
              </a:rPr>
              <a:t>The </a:t>
            </a:r>
            <a:r>
              <a:rPr lang="en-US" sz="6000" b="1" dirty="0">
                <a:solidFill>
                  <a:srgbClr val="FF0000"/>
                </a:solidFill>
                <a:latin typeface="Gabriola" panose="04040605051002020D02" pitchFamily="82" charset="0"/>
                <a:ea typeface="Tahoma" pitchFamily="34" charset="0"/>
                <a:cs typeface="Aharoni" panose="02010803020104030203" pitchFamily="2" charset="-79"/>
              </a:rPr>
              <a:t>TRIANGLE</a:t>
            </a:r>
            <a:r>
              <a:rPr lang="en-US" sz="6000" b="1" dirty="0">
                <a:solidFill>
                  <a:srgbClr val="0000FF"/>
                </a:solidFill>
                <a:latin typeface="Gabriola" panose="04040605051002020D02" pitchFamily="82" charset="0"/>
                <a:ea typeface="Tahoma" pitchFamily="34" charset="0"/>
                <a:cs typeface="Aharoni" panose="02010803020104030203" pitchFamily="2" charset="-79"/>
              </a:rPr>
              <a:t> </a:t>
            </a:r>
            <a:r>
              <a:rPr lang="en-US" sz="6000" b="1" dirty="0" smtClean="0">
                <a:solidFill>
                  <a:srgbClr val="0000FF"/>
                </a:solidFill>
                <a:latin typeface="Gabriola" panose="04040605051002020D02" pitchFamily="82" charset="0"/>
                <a:ea typeface="Tahoma" pitchFamily="34" charset="0"/>
                <a:cs typeface="Aharoni" panose="02010803020104030203" pitchFamily="2" charset="-79"/>
              </a:rPr>
              <a:t>professional:</a:t>
            </a:r>
          </a:p>
          <a:p>
            <a:pPr marL="0" indent="0" algn="r">
              <a:buNone/>
            </a:pPr>
            <a:r>
              <a:rPr lang="en-US" sz="7200" b="1" dirty="0">
                <a:solidFill>
                  <a:srgbClr val="0000FF"/>
                </a:solidFill>
                <a:latin typeface="Gabriola" panose="04040605051002020D02" pitchFamily="82" charset="0"/>
                <a:ea typeface="Tahoma" pitchFamily="34" charset="0"/>
                <a:cs typeface="Aharoni" panose="02010803020104030203" pitchFamily="2" charset="-79"/>
              </a:rPr>
              <a:t>c</a:t>
            </a: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ompetent &amp; </a:t>
            </a:r>
          </a:p>
          <a:p>
            <a:pPr marL="0" indent="0" algn="r">
              <a:buNone/>
            </a:pP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active in </a:t>
            </a:r>
            <a:r>
              <a:rPr lang="en-US" sz="7200" b="1" dirty="0" smtClean="0">
                <a:solidFill>
                  <a:srgbClr val="FF0000"/>
                </a:solidFill>
                <a:latin typeface="Gabriola" panose="04040605051002020D02" pitchFamily="82" charset="0"/>
                <a:ea typeface="Tahoma" pitchFamily="34" charset="0"/>
                <a:cs typeface="Aharoni" panose="02010803020104030203" pitchFamily="2" charset="-79"/>
              </a:rPr>
              <a:t>all</a:t>
            </a:r>
          </a:p>
          <a:p>
            <a:pPr marL="0" indent="0" algn="r">
              <a:buNone/>
            </a:pP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3 pro skills &amp;</a:t>
            </a:r>
          </a:p>
          <a:p>
            <a:pPr marL="0" indent="0" algn="r">
              <a:buNone/>
            </a:pPr>
            <a:r>
              <a:rPr lang="en-US" sz="7200" b="1" dirty="0">
                <a:solidFill>
                  <a:srgbClr val="0000FF"/>
                </a:solidFill>
                <a:latin typeface="Gabriola" panose="04040605051002020D02" pitchFamily="82" charset="0"/>
                <a:ea typeface="Tahoma" pitchFamily="34" charset="0"/>
                <a:cs typeface="Aharoni" panose="02010803020104030203" pitchFamily="2" charset="-79"/>
              </a:rPr>
              <a:t>s</a:t>
            </a: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elf-managed </a:t>
            </a:r>
            <a:endParaRPr lang="en-US" sz="7200" b="1" dirty="0">
              <a:solidFill>
                <a:srgbClr val="0000FF"/>
              </a:solidFill>
              <a:latin typeface="Gabriola" panose="04040605051002020D02" pitchFamily="82" charset="0"/>
              <a:ea typeface="Tahoma" pitchFamily="34" charset="0"/>
              <a:cs typeface="Aharoni" panose="02010803020104030203" pitchFamily="2" charset="-79"/>
            </a:endParaRPr>
          </a:p>
          <a:p>
            <a:pPr marL="0" indent="0" algn="ctr">
              <a:buNone/>
            </a:pPr>
            <a:endParaRPr lang="en-US" sz="9600" b="1" dirty="0">
              <a:solidFill>
                <a:srgbClr val="FF0000"/>
              </a:solidFill>
              <a:latin typeface="Gabriola" panose="04040605051002020D02" pitchFamily="82" charset="0"/>
              <a:ea typeface="Tahoma" pitchFamily="34" charset="0"/>
              <a:cs typeface="Aharoni" panose="02010803020104030203" pitchFamily="2" charset="-79"/>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8000" b="1" dirty="0">
              <a:solidFill>
                <a:srgbClr val="FF0066"/>
              </a:solidFill>
              <a:latin typeface="Tahoma" pitchFamily="34" charset="0"/>
              <a:ea typeface="Tahoma" pitchFamily="34" charset="0"/>
              <a:cs typeface="Tahoma" pitchFamily="34" charset="0"/>
            </a:endParaRPr>
          </a:p>
          <a:p>
            <a:pPr marL="0" indent="0">
              <a:buNone/>
            </a:pPr>
            <a:endParaRPr lang="en-US" sz="8800" b="1" dirty="0">
              <a:solidFill>
                <a:srgbClr val="0000CC"/>
              </a:solidFill>
              <a:latin typeface="Tahoma" pitchFamily="34" charset="0"/>
              <a:ea typeface="Tahoma" pitchFamily="34" charset="0"/>
              <a:cs typeface="Tahoma" pitchFamily="34" charset="0"/>
            </a:endParaRPr>
          </a:p>
        </p:txBody>
      </p:sp>
      <p:sp>
        <p:nvSpPr>
          <p:cNvPr id="4" name="Isosceles Triangle 3"/>
          <p:cNvSpPr/>
          <p:nvPr/>
        </p:nvSpPr>
        <p:spPr>
          <a:xfrm>
            <a:off x="3658390" y="2266293"/>
            <a:ext cx="4292600" cy="3033991"/>
          </a:xfrm>
          <a:prstGeom prst="triangle">
            <a:avLst/>
          </a:prstGeom>
          <a:solidFill>
            <a:srgbClr val="00CC00"/>
          </a:solidFill>
          <a:ln w="66675" cmpd="sng">
            <a:solidFill>
              <a:srgbClr val="FF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622403" y="1841629"/>
            <a:ext cx="1330757" cy="1446550"/>
          </a:xfrm>
          <a:prstGeom prst="rect">
            <a:avLst/>
          </a:prstGeom>
          <a:noFill/>
        </p:spPr>
        <p:txBody>
          <a:bodyPr wrap="square" rtlCol="0">
            <a:spAutoFit/>
          </a:bodyPr>
          <a:lstStyle/>
          <a:p>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4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t>
            </a:r>
            <a:endPar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076193" y="4525149"/>
            <a:ext cx="1330757" cy="769441"/>
          </a:xfrm>
          <a:prstGeom prst="rect">
            <a:avLst/>
          </a:prstGeom>
          <a:noFill/>
        </p:spPr>
        <p:txBody>
          <a:bodyPr wrap="square" rtlCol="0">
            <a:spAutoFit/>
          </a:bodyPr>
          <a:lstStyle/>
          <a:p>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F</a:t>
            </a:r>
          </a:p>
        </p:txBody>
      </p:sp>
      <p:sp>
        <p:nvSpPr>
          <p:cNvPr id="9" name="TextBox 8"/>
          <p:cNvSpPr txBox="1"/>
          <p:nvPr/>
        </p:nvSpPr>
        <p:spPr>
          <a:xfrm>
            <a:off x="6606236" y="4525148"/>
            <a:ext cx="1066800" cy="769441"/>
          </a:xfrm>
          <a:prstGeom prst="rect">
            <a:avLst/>
          </a:prstGeom>
          <a:noFill/>
        </p:spPr>
        <p:txBody>
          <a:bodyPr wrap="square" rtlCol="0">
            <a:spAutoFit/>
          </a:bodyPr>
          <a:lstStyle/>
          <a:p>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M</a:t>
            </a:r>
            <a:endParaRPr lang="en-US" sz="5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Oval 1"/>
          <p:cNvSpPr/>
          <p:nvPr/>
        </p:nvSpPr>
        <p:spPr>
          <a:xfrm>
            <a:off x="5204256" y="1033272"/>
            <a:ext cx="1152630" cy="1233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41571" y="5337728"/>
            <a:ext cx="424078" cy="1398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7663" y="5312985"/>
            <a:ext cx="424078" cy="1398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33154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pPr algn="l"/>
            <a:r>
              <a:rPr lang="en-US" sz="5400" b="1" dirty="0">
                <a:latin typeface="Tahoma" panose="020B0604030504040204" pitchFamily="34" charset="0"/>
                <a:ea typeface="Tahoma" panose="020B0604030504040204" pitchFamily="34" charset="0"/>
                <a:cs typeface="Tahoma" panose="020B0604030504040204" pitchFamily="34" charset="0"/>
              </a:rPr>
              <a:t>                     </a:t>
            </a:r>
            <a:endPar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endParaRPr lang="en-US"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endPar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Oval 3"/>
          <p:cNvSpPr/>
          <p:nvPr/>
        </p:nvSpPr>
        <p:spPr>
          <a:xfrm>
            <a:off x="4384316" y="1628967"/>
            <a:ext cx="776019" cy="869455"/>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rPr>
              <a:t>L</a:t>
            </a:r>
          </a:p>
        </p:txBody>
      </p:sp>
      <p:sp>
        <p:nvSpPr>
          <p:cNvPr id="9" name="Rectangle 8"/>
          <p:cNvSpPr/>
          <p:nvPr/>
        </p:nvSpPr>
        <p:spPr>
          <a:xfrm>
            <a:off x="4384316" y="3750307"/>
            <a:ext cx="255108" cy="1567093"/>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55870" y="3750307"/>
            <a:ext cx="304465" cy="1567093"/>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91848" y="1628967"/>
            <a:ext cx="721298" cy="930065"/>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rPr>
              <a:t>L</a:t>
            </a:r>
          </a:p>
        </p:txBody>
      </p:sp>
      <p:sp>
        <p:nvSpPr>
          <p:cNvPr id="12" name="Oval 11"/>
          <p:cNvSpPr/>
          <p:nvPr/>
        </p:nvSpPr>
        <p:spPr>
          <a:xfrm>
            <a:off x="6831218" y="1628967"/>
            <a:ext cx="714988" cy="869455"/>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t>
            </a:r>
            <a:endPar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5580569" y="3659394"/>
            <a:ext cx="221434"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56602" y="3637614"/>
            <a:ext cx="266312"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373147" y="3637614"/>
            <a:ext cx="238617"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52237" y="3659393"/>
            <a:ext cx="230204"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p:nvSpPr>
        <p:spPr>
          <a:xfrm>
            <a:off x="736601" y="0"/>
            <a:ext cx="10528300" cy="5536878"/>
          </a:xfrm>
          <a:prstGeom prst="triangle">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5736188"/>
            <a:ext cx="12192000" cy="830997"/>
          </a:xfrm>
          <a:prstGeom prst="rect">
            <a:avLst/>
          </a:prstGeom>
          <a:noFill/>
        </p:spPr>
        <p:txBody>
          <a:bodyPr wrap="square" rtlCol="0">
            <a:spAutoFit/>
          </a:bodyPr>
          <a:lstStyle/>
          <a:p>
            <a:pPr algn="ctr"/>
            <a:r>
              <a:rPr lang="en-US" sz="4800" b="1" dirty="0" smtClean="0">
                <a:solidFill>
                  <a:srgbClr val="FF0000"/>
                </a:solidFill>
                <a:latin typeface="Comic Sans MS" panose="030F0702030302020204" pitchFamily="66" charset="0"/>
              </a:rPr>
              <a:t>Synergistic OWO pro team leaders</a:t>
            </a:r>
            <a:endParaRPr lang="en-US" sz="4800" b="1" dirty="0">
              <a:solidFill>
                <a:srgbClr val="FF0000"/>
              </a:solidFill>
              <a:latin typeface="Comic Sans MS" panose="030F0702030302020204" pitchFamily="66" charset="0"/>
            </a:endParaRPr>
          </a:p>
        </p:txBody>
      </p:sp>
      <p:sp>
        <p:nvSpPr>
          <p:cNvPr id="17" name="Isosceles Triangle 16"/>
          <p:cNvSpPr/>
          <p:nvPr/>
        </p:nvSpPr>
        <p:spPr>
          <a:xfrm>
            <a:off x="4167870" y="2559033"/>
            <a:ext cx="1267326" cy="1191274"/>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M</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3" name="Isosceles Triangle 22"/>
          <p:cNvSpPr/>
          <p:nvPr/>
        </p:nvSpPr>
        <p:spPr>
          <a:xfrm>
            <a:off x="5330449" y="2516326"/>
            <a:ext cx="1267326" cy="1191274"/>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M</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4" name="Isosceles Triangle 23"/>
          <p:cNvSpPr/>
          <p:nvPr/>
        </p:nvSpPr>
        <p:spPr>
          <a:xfrm>
            <a:off x="6567608" y="2484129"/>
            <a:ext cx="1267326" cy="1191274"/>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M</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8866465" y="948375"/>
            <a:ext cx="3038765" cy="1644614"/>
          </a:xfrm>
          <a:prstGeom prst="rect">
            <a:avLst/>
          </a:prstGeom>
        </p:spPr>
      </p:pic>
      <p:sp>
        <p:nvSpPr>
          <p:cNvPr id="5" name="Rectangle 4"/>
          <p:cNvSpPr/>
          <p:nvPr/>
        </p:nvSpPr>
        <p:spPr>
          <a:xfrm>
            <a:off x="96271" y="178934"/>
            <a:ext cx="4854551" cy="1323439"/>
          </a:xfrm>
          <a:prstGeom prst="rect">
            <a:avLst/>
          </a:prstGeom>
        </p:spPr>
        <p:txBody>
          <a:bodyPr wrap="square">
            <a:spAutoFit/>
          </a:bodyPr>
          <a:lstStyle/>
          <a:p>
            <a:r>
              <a:rPr lang="en-US" sz="40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PRO SYNERGY LEVEL</a:t>
            </a:r>
            <a:r>
              <a:rPr lang="en-US" sz="4000"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 2 </a:t>
            </a:r>
            <a:endParaRPr lang="en-US" sz="4000" u="sng" dirty="0">
              <a:solidFill>
                <a:srgbClr val="7030A0"/>
              </a:solidFill>
            </a:endParaRPr>
          </a:p>
        </p:txBody>
      </p:sp>
    </p:spTree>
    <p:extLst>
      <p:ext uri="{BB962C8B-B14F-4D97-AF65-F5344CB8AC3E}">
        <p14:creationId xmlns:p14="http://schemas.microsoft.com/office/powerpoint/2010/main" val="4177462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#4 </a:t>
            </a:r>
            <a:r>
              <a:rPr lang="en-US" sz="11500" b="1" dirty="0">
                <a:latin typeface="Tahoma" panose="020B0604030504040204" pitchFamily="34" charset="0"/>
                <a:ea typeface="Tahoma" panose="020B0604030504040204" pitchFamily="34" charset="0"/>
                <a:cs typeface="Tahoma" panose="020B0604030504040204" pitchFamily="34" charset="0"/>
              </a:rPr>
              <a:t>CHANGE </a:t>
            </a:r>
            <a:r>
              <a:rPr lang="en-US" sz="11500" b="1" dirty="0" smtClean="0">
                <a:latin typeface="Tahoma" panose="020B0604030504040204" pitchFamily="34" charset="0"/>
                <a:ea typeface="Tahoma" panose="020B0604030504040204" pitchFamily="34" charset="0"/>
                <a:cs typeface="Tahoma" panose="020B0604030504040204" pitchFamily="34" charset="0"/>
              </a:rPr>
              <a:t>MANAGEMENT</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937561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858000"/>
          </a:xfrm>
        </p:spPr>
        <p:txBody>
          <a:bodyPr>
            <a:normAutofit/>
          </a:bodyPr>
          <a:lstStyle/>
          <a:p>
            <a:pPr marL="0" indent="0" algn="ctr">
              <a:buNone/>
            </a:pPr>
            <a:endParaRPr lang="en-US" sz="4400" b="1" dirty="0">
              <a:latin typeface="Tahoma" pitchFamily="34" charset="0"/>
              <a:ea typeface="Tahoma" pitchFamily="34" charset="0"/>
              <a:cs typeface="Tahoma" pitchFamily="34" charset="0"/>
            </a:endParaRPr>
          </a:p>
          <a:p>
            <a:pPr marL="0" indent="0">
              <a:buNone/>
            </a:pPr>
            <a:r>
              <a:rPr lang="en-US" sz="4400" b="1" dirty="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dependency</a:t>
            </a:r>
            <a:endParaRPr lang="en-US" sz="4400" b="1" dirty="0">
              <a:solidFill>
                <a:srgbClr val="0000FF"/>
              </a:solidFill>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r>
              <a:rPr lang="en-US" sz="4400" b="1" dirty="0" smtClean="0">
                <a:solidFill>
                  <a:srgbClr val="FF0000"/>
                </a:solidFill>
                <a:latin typeface="Tahoma" pitchFamily="34" charset="0"/>
                <a:ea typeface="Tahoma" pitchFamily="34" charset="0"/>
                <a:cs typeface="Tahoma" pitchFamily="34" charset="0"/>
              </a:rPr>
              <a:t>        INTER</a:t>
            </a: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4400" b="1" dirty="0">
              <a:solidFill>
                <a:srgbClr val="0000FF"/>
              </a:solidFill>
              <a:latin typeface="Tahoma" pitchFamily="34" charset="0"/>
              <a:ea typeface="Tahoma" pitchFamily="34" charset="0"/>
              <a:cs typeface="Tahoma" pitchFamily="34" charset="0"/>
            </a:endParaRPr>
          </a:p>
          <a:p>
            <a:pPr marL="0" indent="0">
              <a:buNone/>
            </a:pPr>
            <a:r>
              <a:rPr lang="en-US" sz="4400" b="1" dirty="0">
                <a:solidFill>
                  <a:srgbClr val="0000FF"/>
                </a:solidFill>
                <a:latin typeface="Tahoma" pitchFamily="34" charset="0"/>
                <a:ea typeface="Tahoma" pitchFamily="34" charset="0"/>
                <a:cs typeface="Tahoma" pitchFamily="34" charset="0"/>
              </a:rPr>
              <a:t>                 personal</a:t>
            </a:r>
          </a:p>
          <a:p>
            <a:pPr marL="0" indent="0">
              <a:buNone/>
            </a:pPr>
            <a:endParaRPr lang="en-US" sz="4400" b="1" dirty="0">
              <a:solidFill>
                <a:srgbClr val="0000FF"/>
              </a:solidFill>
              <a:latin typeface="Tahoma" pitchFamily="34" charset="0"/>
              <a:ea typeface="Tahoma" pitchFamily="34" charset="0"/>
              <a:cs typeface="Tahoma" pitchFamily="34" charset="0"/>
            </a:endParaRPr>
          </a:p>
          <a:p>
            <a:pPr marL="0" indent="0" algn="ctr">
              <a:buNone/>
            </a:pPr>
            <a:r>
              <a:rPr lang="en-US" sz="5400" b="1" dirty="0" smtClean="0">
                <a:solidFill>
                  <a:srgbClr val="008000"/>
                </a:solidFill>
                <a:latin typeface="Tahoma" pitchFamily="34" charset="0"/>
                <a:ea typeface="Tahoma" pitchFamily="34" charset="0"/>
                <a:cs typeface="Tahoma" pitchFamily="34" charset="0"/>
              </a:rPr>
              <a:t>The </a:t>
            </a:r>
            <a:r>
              <a:rPr lang="en-US" sz="6600" b="1" dirty="0" smtClean="0">
                <a:solidFill>
                  <a:srgbClr val="0000FF"/>
                </a:solidFill>
                <a:latin typeface="Tahoma" pitchFamily="34" charset="0"/>
                <a:ea typeface="Tahoma" pitchFamily="34" charset="0"/>
                <a:cs typeface="Tahoma" pitchFamily="34" charset="0"/>
              </a:rPr>
              <a:t>BIG 2 </a:t>
            </a:r>
            <a:r>
              <a:rPr lang="en-US" sz="5400" b="1" dirty="0" smtClean="0">
                <a:solidFill>
                  <a:srgbClr val="008000"/>
                </a:solidFill>
                <a:latin typeface="Tahoma" pitchFamily="34" charset="0"/>
                <a:ea typeface="Tahoma" pitchFamily="34" charset="0"/>
                <a:cs typeface="Tahoma" pitchFamily="34" charset="0"/>
              </a:rPr>
              <a:t>essential pro skills</a:t>
            </a:r>
            <a:endParaRPr lang="en-US" sz="5400" b="1" dirty="0">
              <a:solidFill>
                <a:srgbClr val="008000"/>
              </a:solidFill>
              <a:latin typeface="Tahoma" pitchFamily="34" charset="0"/>
              <a:ea typeface="Tahoma" pitchFamily="34" charset="0"/>
              <a:cs typeface="Tahoma" pitchFamily="34" charset="0"/>
            </a:endParaRPr>
          </a:p>
          <a:p>
            <a:pPr marL="0" indent="0" algn="ctr">
              <a:buNone/>
            </a:pPr>
            <a:endParaRPr lang="en-US" sz="4400" dirty="0">
              <a:solidFill>
                <a:srgbClr val="009900"/>
              </a:solidFill>
              <a:latin typeface="Tahoma" pitchFamily="34" charset="0"/>
              <a:ea typeface="Tahoma" pitchFamily="34" charset="0"/>
              <a:cs typeface="Tahoma" pitchFamily="34" charset="0"/>
            </a:endParaRPr>
          </a:p>
        </p:txBody>
      </p:sp>
      <p:cxnSp>
        <p:nvCxnSpPr>
          <p:cNvPr id="5" name="Straight Connector 4"/>
          <p:cNvCxnSpPr/>
          <p:nvPr/>
        </p:nvCxnSpPr>
        <p:spPr>
          <a:xfrm flipV="1">
            <a:off x="3346787" y="1295401"/>
            <a:ext cx="1143000" cy="130743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46787" y="2735317"/>
            <a:ext cx="1020261" cy="117453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140" y="1195183"/>
            <a:ext cx="3445848" cy="3445848"/>
          </a:xfrm>
          <a:prstGeom prst="rect">
            <a:avLst/>
          </a:prstGeom>
        </p:spPr>
      </p:pic>
    </p:spTree>
    <p:extLst>
      <p:ext uri="{BB962C8B-B14F-4D97-AF65-F5344CB8AC3E}">
        <p14:creationId xmlns:p14="http://schemas.microsoft.com/office/powerpoint/2010/main" val="395259192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pPr marL="1143000" indent="-1143000" algn="l">
              <a:buFont typeface="Wingdings" panose="05000000000000000000" pitchFamily="2" charset="2"/>
              <a:buChar char="q"/>
            </a:pPr>
            <a:r>
              <a:rPr lang="en-US" sz="21600" b="1" dirty="0" smtClean="0">
                <a:latin typeface="Tahoma" pitchFamily="34" charset="0"/>
                <a:ea typeface="Tahoma" pitchFamily="34" charset="0"/>
                <a:cs typeface="Tahoma" pitchFamily="34" charset="0"/>
              </a:rPr>
              <a:t>Professionals </a:t>
            </a:r>
            <a:r>
              <a:rPr lang="en-US" sz="21600" b="1" dirty="0">
                <a:latin typeface="Tahoma" pitchFamily="34" charset="0"/>
                <a:ea typeface="Tahoma" pitchFamily="34" charset="0"/>
                <a:cs typeface="Tahoma" pitchFamily="34" charset="0"/>
              </a:rPr>
              <a:t>become “grafted” into the </a:t>
            </a:r>
            <a:r>
              <a:rPr lang="en-US" sz="21600" b="1" dirty="0">
                <a:solidFill>
                  <a:srgbClr val="FF0000"/>
                </a:solidFill>
                <a:latin typeface="Tahoma" pitchFamily="34" charset="0"/>
                <a:ea typeface="Tahoma" pitchFamily="34" charset="0"/>
                <a:cs typeface="Tahoma" pitchFamily="34" charset="0"/>
              </a:rPr>
              <a:t>LFM triangle </a:t>
            </a:r>
            <a:r>
              <a:rPr lang="en-US" sz="21600" b="1" dirty="0">
                <a:latin typeface="Tahoma" pitchFamily="34" charset="0"/>
                <a:ea typeface="Tahoma" pitchFamily="34" charset="0"/>
                <a:cs typeface="Tahoma" pitchFamily="34" charset="0"/>
              </a:rPr>
              <a:t>&amp; </a:t>
            </a:r>
            <a:r>
              <a:rPr lang="en-US" sz="21600" b="1" dirty="0" err="1">
                <a:solidFill>
                  <a:srgbClr val="FF0000"/>
                </a:solidFill>
                <a:latin typeface="Tahoma" pitchFamily="34" charset="0"/>
                <a:ea typeface="Tahoma" pitchFamily="34" charset="0"/>
                <a:cs typeface="Tahoma" pitchFamily="34" charset="0"/>
              </a:rPr>
              <a:t>triP’s</a:t>
            </a:r>
            <a:r>
              <a:rPr lang="en-US" sz="21600" b="1" dirty="0">
                <a:solidFill>
                  <a:srgbClr val="FF0000"/>
                </a:solidFill>
                <a:latin typeface="Tahoma" pitchFamily="34" charset="0"/>
                <a:ea typeface="Tahoma" pitchFamily="34" charset="0"/>
                <a:cs typeface="Tahoma" pitchFamily="34" charset="0"/>
              </a:rPr>
              <a:t> </a:t>
            </a:r>
            <a:r>
              <a:rPr lang="en-US" sz="21600" b="1" dirty="0">
                <a:latin typeface="Tahoma" pitchFamily="34" charset="0"/>
                <a:ea typeface="Tahoma" pitchFamily="34" charset="0"/>
                <a:cs typeface="Tahoma" pitchFamily="34" charset="0"/>
              </a:rPr>
              <a:t>of OWOs (orgs within an org) when they are willing to put </a:t>
            </a:r>
            <a:r>
              <a:rPr lang="en-US" sz="21600" b="1" dirty="0">
                <a:solidFill>
                  <a:srgbClr val="FF0000"/>
                </a:solidFill>
                <a:latin typeface="Tahoma" pitchFamily="34" charset="0"/>
                <a:ea typeface="Tahoma" pitchFamily="34" charset="0"/>
                <a:cs typeface="Tahoma" pitchFamily="34" charset="0"/>
              </a:rPr>
              <a:t>US</a:t>
            </a:r>
            <a:r>
              <a:rPr lang="en-US" sz="21600" b="1" dirty="0">
                <a:latin typeface="Tahoma" pitchFamily="34" charset="0"/>
                <a:ea typeface="Tahoma" pitchFamily="34" charset="0"/>
                <a:cs typeface="Tahoma" pitchFamily="34" charset="0"/>
              </a:rPr>
              <a:t> (me + you, + them) ahead of money. </a:t>
            </a:r>
          </a:p>
          <a:p>
            <a:pPr marL="1143000" indent="-1143000" algn="l">
              <a:buFont typeface="Wingdings" panose="05000000000000000000" pitchFamily="2" charset="2"/>
              <a:buChar char="q"/>
            </a:pPr>
            <a:r>
              <a:rPr lang="en-US" sz="21600" b="1" dirty="0">
                <a:latin typeface="Tahoma" pitchFamily="34" charset="0"/>
                <a:ea typeface="Tahoma" pitchFamily="34" charset="0"/>
                <a:cs typeface="Tahoma" pitchFamily="34" charset="0"/>
              </a:rPr>
              <a:t>Grafted </a:t>
            </a:r>
            <a:r>
              <a:rPr lang="en-US" sz="21600" b="1" dirty="0">
                <a:solidFill>
                  <a:srgbClr val="FF0000"/>
                </a:solidFill>
                <a:latin typeface="Tahoma" pitchFamily="34" charset="0"/>
                <a:ea typeface="Tahoma" pitchFamily="34" charset="0"/>
                <a:cs typeface="Tahoma" pitchFamily="34" charset="0"/>
              </a:rPr>
              <a:t>US pods </a:t>
            </a:r>
            <a:r>
              <a:rPr lang="en-US" sz="21600" b="1" dirty="0">
                <a:latin typeface="Arial"/>
                <a:ea typeface="Tahoma" pitchFamily="34" charset="0"/>
                <a:cs typeface="Arial"/>
              </a:rPr>
              <a:t>= </a:t>
            </a:r>
            <a:r>
              <a:rPr lang="en-US" sz="21600" b="1" dirty="0">
                <a:latin typeface="Tahoma" panose="020B0604030504040204" pitchFamily="34" charset="0"/>
                <a:ea typeface="Tahoma" panose="020B0604030504040204" pitchFamily="34" charset="0"/>
                <a:cs typeface="Tahoma" panose="020B0604030504040204" pitchFamily="34" charset="0"/>
              </a:rPr>
              <a:t>an</a:t>
            </a:r>
            <a:r>
              <a:rPr lang="en-US" sz="21600" b="1" dirty="0">
                <a:latin typeface="Arial"/>
                <a:ea typeface="Tahoma" pitchFamily="34" charset="0"/>
                <a:cs typeface="Arial"/>
              </a:rPr>
              <a:t> </a:t>
            </a:r>
            <a:r>
              <a:rPr lang="en-US" sz="21600" b="1" dirty="0">
                <a:latin typeface="Tahoma" pitchFamily="34" charset="0"/>
                <a:ea typeface="Tahoma" pitchFamily="34" charset="0"/>
                <a:cs typeface="Tahoma" pitchFamily="34" charset="0"/>
              </a:rPr>
              <a:t>OWO’s evolving productive DNA</a:t>
            </a:r>
            <a:r>
              <a:rPr lang="en-US" sz="21600" b="1" dirty="0">
                <a:latin typeface="Arial"/>
                <a:ea typeface="Tahoma" pitchFamily="34" charset="0"/>
                <a:cs typeface="Arial"/>
              </a:rPr>
              <a:t>: </a:t>
            </a:r>
            <a:r>
              <a:rPr lang="en-US" sz="21600" b="1" dirty="0">
                <a:latin typeface="Tahoma" pitchFamily="34" charset="0"/>
                <a:ea typeface="Tahoma" pitchFamily="34" charset="0"/>
                <a:cs typeface="Tahoma" pitchFamily="34" charset="0"/>
              </a:rPr>
              <a:t>members, talents, synergies, &amp; mutual LFM (</a:t>
            </a:r>
            <a:r>
              <a:rPr lang="en-US" sz="21600" b="1" dirty="0" err="1">
                <a:latin typeface="Tahoma" pitchFamily="34" charset="0"/>
                <a:ea typeface="Tahoma" pitchFamily="34" charset="0"/>
                <a:cs typeface="Tahoma" pitchFamily="34" charset="0"/>
              </a:rPr>
              <a:t>leadingfollowingmanaging</a:t>
            </a:r>
            <a:r>
              <a:rPr lang="en-US" sz="21600" b="1" dirty="0">
                <a:latin typeface="Tahoma" panose="020B0604030504040204" pitchFamily="34" charset="0"/>
                <a:ea typeface="Tahoma" panose="020B0604030504040204" pitchFamily="34" charset="0"/>
                <a:cs typeface="Tahoma" panose="020B0604030504040204" pitchFamily="34" charset="0"/>
              </a:rPr>
              <a:t>) </a:t>
            </a:r>
          </a:p>
          <a:p>
            <a:pPr algn="l"/>
            <a:endParaRPr lang="en-US" sz="16000" b="1" dirty="0">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
        <p:nvSpPr>
          <p:cNvPr id="2" name="Right Arrow 1"/>
          <p:cNvSpPr/>
          <p:nvPr/>
        </p:nvSpPr>
        <p:spPr>
          <a:xfrm flipV="1">
            <a:off x="11213592" y="5644052"/>
            <a:ext cx="978408" cy="504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9280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50262" cy="6858000"/>
          </a:xfrm>
        </p:spPr>
        <p:txBody>
          <a:bodyPr>
            <a:noAutofit/>
          </a:bodyPr>
          <a:lstStyle/>
          <a:p>
            <a:pPr marL="0" indent="0">
              <a:buNone/>
            </a:pPr>
            <a:r>
              <a:rPr lang="en-US" sz="3450" b="1" dirty="0">
                <a:latin typeface="Tahoma" pitchFamily="34" charset="0"/>
                <a:ea typeface="Tahoma" pitchFamily="34" charset="0"/>
                <a:cs typeface="Tahoma" pitchFamily="34" charset="0"/>
              </a:rPr>
              <a:t>             </a:t>
            </a:r>
            <a:endParaRPr lang="en-US" sz="3450" b="1" dirty="0" smtClean="0">
              <a:latin typeface="Tahoma" pitchFamily="34" charset="0"/>
              <a:ea typeface="Tahoma" pitchFamily="34" charset="0"/>
              <a:cs typeface="Tahoma" pitchFamily="34" charset="0"/>
            </a:endParaRPr>
          </a:p>
          <a:p>
            <a:pPr marL="0" indent="0">
              <a:buNone/>
            </a:pPr>
            <a:r>
              <a:rPr lang="en-US" sz="4000" b="1" dirty="0" smtClean="0">
                <a:solidFill>
                  <a:srgbClr val="7030A0"/>
                </a:solidFill>
                <a:latin typeface="Tahoma" pitchFamily="34" charset="0"/>
                <a:ea typeface="Tahoma" pitchFamily="34" charset="0"/>
                <a:cs typeface="Tahoma" pitchFamily="34" charset="0"/>
              </a:rPr>
              <a:t>                </a:t>
            </a:r>
            <a:r>
              <a:rPr lang="en-US" sz="4000" b="1" u="sng" dirty="0" smtClean="0">
                <a:solidFill>
                  <a:srgbClr val="7030A0"/>
                </a:solidFill>
                <a:latin typeface="Tahoma" pitchFamily="34" charset="0"/>
                <a:ea typeface="Tahoma" pitchFamily="34" charset="0"/>
                <a:cs typeface="Tahoma" pitchFamily="34" charset="0"/>
              </a:rPr>
              <a:t>PRO </a:t>
            </a:r>
            <a:r>
              <a:rPr lang="en-US" sz="4000" b="1" u="sng" dirty="0">
                <a:solidFill>
                  <a:srgbClr val="7030A0"/>
                </a:solidFill>
                <a:latin typeface="Tahoma" pitchFamily="34" charset="0"/>
                <a:ea typeface="Tahoma" pitchFamily="34" charset="0"/>
                <a:cs typeface="Tahoma" pitchFamily="34" charset="0"/>
              </a:rPr>
              <a:t>SYNERGY LEVEL 3</a:t>
            </a:r>
            <a:endParaRPr lang="en-US" sz="4400" b="1" dirty="0">
              <a:solidFill>
                <a:srgbClr val="7030A0"/>
              </a:solidFill>
              <a:latin typeface="Tahoma" pitchFamily="34" charset="0"/>
              <a:ea typeface="Tahoma" pitchFamily="34" charset="0"/>
              <a:cs typeface="Tahoma" pitchFamily="34" charset="0"/>
            </a:endParaRPr>
          </a:p>
          <a:p>
            <a:pPr marL="0" indent="0" algn="ctr">
              <a:buNone/>
            </a:pPr>
            <a:endParaRPr lang="en-US" sz="3600" b="1" dirty="0">
              <a:solidFill>
                <a:srgbClr val="0033CC"/>
              </a:solidFill>
              <a:latin typeface="Tahoma" pitchFamily="34" charset="0"/>
              <a:ea typeface="Tahoma" pitchFamily="34" charset="0"/>
              <a:cs typeface="Tahoma" pitchFamily="34" charset="0"/>
            </a:endParaRPr>
          </a:p>
          <a:p>
            <a:pPr marL="0" indent="0">
              <a:buNone/>
            </a:pPr>
            <a:endParaRPr lang="en-US" sz="3600" b="1" dirty="0">
              <a:solidFill>
                <a:srgbClr val="0033CC"/>
              </a:solidFill>
              <a:latin typeface="Tahoma" pitchFamily="34" charset="0"/>
              <a:ea typeface="Tahoma" pitchFamily="34" charset="0"/>
              <a:cs typeface="Tahoma" pitchFamily="34" charset="0"/>
            </a:endParaRPr>
          </a:p>
          <a:p>
            <a:pPr marL="0" indent="0">
              <a:buNone/>
            </a:pPr>
            <a:r>
              <a:rPr lang="en-US" sz="3600" b="1" dirty="0" smtClean="0">
                <a:solidFill>
                  <a:srgbClr val="0033CC"/>
                </a:solidFill>
                <a:latin typeface="Tahoma" pitchFamily="34" charset="0"/>
                <a:ea typeface="Tahoma" pitchFamily="34" charset="0"/>
                <a:cs typeface="Tahoma" pitchFamily="34" charset="0"/>
              </a:rPr>
              <a:t>                                               </a:t>
            </a:r>
            <a:r>
              <a:rPr lang="en-US" sz="4000" b="1" dirty="0" smtClean="0">
                <a:solidFill>
                  <a:srgbClr val="FF0066"/>
                </a:solidFill>
                <a:latin typeface="Tahoma" pitchFamily="34" charset="0"/>
                <a:ea typeface="Tahoma" pitchFamily="34" charset="0"/>
                <a:cs typeface="Tahoma" pitchFamily="34" charset="0"/>
              </a:rPr>
              <a:t>US </a:t>
            </a:r>
            <a:r>
              <a:rPr lang="en-US" sz="3600" b="1" dirty="0" smtClean="0">
                <a:latin typeface="Tahoma" pitchFamily="34" charset="0"/>
                <a:ea typeface="Tahoma" pitchFamily="34" charset="0"/>
                <a:cs typeface="Tahoma" pitchFamily="34" charset="0"/>
              </a:rPr>
              <a:t> (new </a:t>
            </a:r>
            <a:r>
              <a:rPr lang="en-US" sz="3600" b="1" dirty="0">
                <a:latin typeface="Tahoma" pitchFamily="34" charset="0"/>
                <a:ea typeface="Tahoma" pitchFamily="34" charset="0"/>
                <a:cs typeface="Tahoma" pitchFamily="34" charset="0"/>
              </a:rPr>
              <a:t>org </a:t>
            </a:r>
            <a:r>
              <a:rPr lang="en-US" sz="3600" b="1" dirty="0" smtClean="0">
                <a:latin typeface="Tahoma" pitchFamily="34" charset="0"/>
                <a:ea typeface="Tahoma" pitchFamily="34" charset="0"/>
                <a:cs typeface="Tahoma" pitchFamily="34" charset="0"/>
              </a:rPr>
              <a:t>entity)</a:t>
            </a:r>
            <a:endParaRPr lang="en-US" sz="4400" b="1" dirty="0" smtClean="0">
              <a:solidFill>
                <a:srgbClr val="0033CC"/>
              </a:solidFill>
              <a:latin typeface="Tahoma" pitchFamily="34" charset="0"/>
              <a:ea typeface="Tahoma" pitchFamily="34" charset="0"/>
              <a:cs typeface="Tahoma" pitchFamily="34" charset="0"/>
            </a:endParaRPr>
          </a:p>
          <a:p>
            <a:pPr marL="0" indent="0">
              <a:buNone/>
            </a:pPr>
            <a:endParaRPr lang="en-US" sz="2700" b="1" dirty="0" smtClean="0">
              <a:solidFill>
                <a:srgbClr val="008000"/>
              </a:solidFill>
              <a:latin typeface="Tahoma" pitchFamily="34" charset="0"/>
              <a:ea typeface="Tahoma" pitchFamily="34" charset="0"/>
              <a:cs typeface="Tahoma" pitchFamily="34" charset="0"/>
            </a:endParaRPr>
          </a:p>
          <a:p>
            <a:pPr marL="0" indent="0">
              <a:buNone/>
            </a:pPr>
            <a:endParaRPr lang="en-US" sz="2700" b="1" dirty="0">
              <a:solidFill>
                <a:srgbClr val="008000"/>
              </a:solidFill>
              <a:latin typeface="Tahoma" pitchFamily="34" charset="0"/>
              <a:ea typeface="Tahoma" pitchFamily="34" charset="0"/>
              <a:cs typeface="Tahoma" pitchFamily="34" charset="0"/>
            </a:endParaRPr>
          </a:p>
          <a:p>
            <a:pPr marL="0" indent="0">
              <a:buNone/>
            </a:pPr>
            <a:endParaRPr lang="en-US" sz="2700" b="1" dirty="0" smtClean="0">
              <a:solidFill>
                <a:srgbClr val="008000"/>
              </a:solidFill>
              <a:latin typeface="Tahoma" pitchFamily="34" charset="0"/>
              <a:ea typeface="Tahoma" pitchFamily="34" charset="0"/>
              <a:cs typeface="Tahoma" pitchFamily="34" charset="0"/>
            </a:endParaRPr>
          </a:p>
          <a:p>
            <a:pPr marL="0" indent="0">
              <a:buNone/>
            </a:pPr>
            <a:endParaRPr lang="en-US" sz="2700" b="1" dirty="0">
              <a:solidFill>
                <a:srgbClr val="008000"/>
              </a:solidFill>
              <a:latin typeface="Tahoma" pitchFamily="34" charset="0"/>
              <a:ea typeface="Tahoma" pitchFamily="34" charset="0"/>
              <a:cs typeface="Tahoma" pitchFamily="34" charset="0"/>
            </a:endParaRPr>
          </a:p>
          <a:p>
            <a:pPr marL="0" indent="0">
              <a:buNone/>
            </a:pPr>
            <a:endParaRPr lang="en-US" sz="2700" b="1" dirty="0">
              <a:solidFill>
                <a:srgbClr val="008000"/>
              </a:solidFill>
              <a:latin typeface="Tahoma" pitchFamily="34" charset="0"/>
              <a:ea typeface="Tahoma" pitchFamily="34" charset="0"/>
              <a:cs typeface="Tahoma" pitchFamily="34" charset="0"/>
            </a:endParaRPr>
          </a:p>
          <a:p>
            <a:pPr marL="0" indent="0">
              <a:buNone/>
            </a:pPr>
            <a:r>
              <a:rPr lang="en-US" sz="4950" b="1" dirty="0" smtClean="0">
                <a:solidFill>
                  <a:srgbClr val="0000FF"/>
                </a:solidFill>
                <a:latin typeface="Tahoma" pitchFamily="34" charset="0"/>
                <a:ea typeface="Tahoma" pitchFamily="34" charset="0"/>
                <a:cs typeface="Tahoma" pitchFamily="34" charset="0"/>
              </a:rPr>
              <a:t>You + Me + Them  </a:t>
            </a:r>
            <a:r>
              <a:rPr lang="en-US" sz="5400" b="1" dirty="0" smtClean="0">
                <a:solidFill>
                  <a:srgbClr val="7030A0"/>
                </a:solidFill>
                <a:latin typeface="Arial"/>
                <a:ea typeface="Tahoma" pitchFamily="34" charset="0"/>
                <a:cs typeface="Arial"/>
              </a:rPr>
              <a:t>→</a:t>
            </a:r>
            <a:r>
              <a:rPr lang="en-US" sz="4950" b="1" dirty="0" smtClean="0">
                <a:solidFill>
                  <a:srgbClr val="7030A0"/>
                </a:solidFill>
                <a:latin typeface="Tahoma" pitchFamily="34" charset="0"/>
                <a:ea typeface="Tahoma" pitchFamily="34" charset="0"/>
                <a:cs typeface="Tahoma" pitchFamily="34" charset="0"/>
              </a:rPr>
              <a:t> </a:t>
            </a:r>
            <a:r>
              <a:rPr lang="en-US" sz="4800" b="1" dirty="0" smtClean="0">
                <a:solidFill>
                  <a:srgbClr val="FF9900"/>
                </a:solidFill>
                <a:latin typeface="Tahoma" pitchFamily="34" charset="0"/>
                <a:ea typeface="Tahoma" pitchFamily="34" charset="0"/>
                <a:cs typeface="Tahoma" pitchFamily="34" charset="0"/>
              </a:rPr>
              <a:t>GRAFTED PROS</a:t>
            </a:r>
            <a:endParaRPr lang="en-US" sz="4800" b="1" dirty="0">
              <a:solidFill>
                <a:srgbClr val="FF9900"/>
              </a:solidFill>
              <a:latin typeface="Tahoma" pitchFamily="34" charset="0"/>
              <a:ea typeface="Tahoma" pitchFamily="34" charset="0"/>
              <a:cs typeface="Tahoma" pitchFamily="34" charset="0"/>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013" y="1378744"/>
            <a:ext cx="3429000" cy="3429000"/>
          </a:xfrm>
          <a:prstGeom prst="rect">
            <a:avLst/>
          </a:prstGeom>
        </p:spPr>
      </p:pic>
      <p:sp>
        <p:nvSpPr>
          <p:cNvPr id="27" name="Right Arrow 26"/>
          <p:cNvSpPr/>
          <p:nvPr/>
        </p:nvSpPr>
        <p:spPr>
          <a:xfrm>
            <a:off x="5166033" y="2587678"/>
            <a:ext cx="733806" cy="3634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0579629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Annotations explaining  the previous slide on pro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grafting:</a:t>
            </a:r>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r>
              <a:rPr lang="en-US" sz="5400" b="1" dirty="0">
                <a:solidFill>
                  <a:srgbClr val="0033CC"/>
                </a:solidFill>
                <a:latin typeface="Tahoma" panose="020B0604030504040204" pitchFamily="34" charset="0"/>
                <a:ea typeface="Tahoma" panose="020B0604030504040204" pitchFamily="34" charset="0"/>
                <a:cs typeface="Tahoma" panose="020B0604030504040204" pitchFamily="34" charset="0"/>
              </a:rPr>
              <a:t>The arrows on the triangle </a:t>
            </a:r>
            <a:r>
              <a:rPr lang="en-US" sz="5400" b="1" dirty="0">
                <a:latin typeface="Tahoma" panose="020B0604030504040204" pitchFamily="34" charset="0"/>
                <a:ea typeface="Tahoma" panose="020B0604030504040204" pitchFamily="34" charset="0"/>
                <a:cs typeface="Tahoma" panose="020B0604030504040204" pitchFamily="34" charset="0"/>
              </a:rPr>
              <a:t>= me, you, &amp; them grafting </a:t>
            </a:r>
            <a:r>
              <a:rPr lang="en-US" sz="5400" b="1" dirty="0" smtClean="0">
                <a:latin typeface="Tahoma" panose="020B0604030504040204" pitchFamily="34" charset="0"/>
                <a:ea typeface="Tahoma" panose="020B0604030504040204" pitchFamily="34" charset="0"/>
                <a:cs typeface="Tahoma" panose="020B0604030504040204" pitchFamily="34" charset="0"/>
              </a:rPr>
              <a:t>(exporting) </a:t>
            </a:r>
            <a:r>
              <a:rPr lang="en-US" sz="5400" b="1" dirty="0">
                <a:latin typeface="Tahoma" panose="020B0604030504040204" pitchFamily="34" charset="0"/>
                <a:ea typeface="Tahoma" panose="020B0604030504040204" pitchFamily="34" charset="0"/>
                <a:cs typeface="Tahoma" panose="020B0604030504040204" pitchFamily="34" charset="0"/>
              </a:rPr>
              <a:t>our </a:t>
            </a:r>
            <a:r>
              <a:rPr lang="en-US" sz="5400" b="1" dirty="0" smtClean="0">
                <a:latin typeface="Tahoma" panose="020B0604030504040204" pitchFamily="34" charset="0"/>
                <a:ea typeface="Tahoma" panose="020B0604030504040204" pitchFamily="34" charset="0"/>
                <a:cs typeface="Tahoma" panose="020B0604030504040204" pitchFamily="34" charset="0"/>
              </a:rPr>
              <a:t>synergized (4</a:t>
            </a:r>
            <a:r>
              <a:rPr lang="en-US" sz="5400" b="1" baseline="30000" dirty="0" smtClean="0">
                <a:latin typeface="Tahoma" panose="020B0604030504040204" pitchFamily="34" charset="0"/>
                <a:ea typeface="Tahoma" panose="020B0604030504040204" pitchFamily="34" charset="0"/>
                <a:cs typeface="Tahoma" panose="020B0604030504040204" pitchFamily="34" charset="0"/>
              </a:rPr>
              <a:t>th</a:t>
            </a:r>
            <a:r>
              <a:rPr lang="en-US" sz="5400" b="1" dirty="0" smtClean="0">
                <a:latin typeface="Tahoma" panose="020B0604030504040204" pitchFamily="34" charset="0"/>
                <a:ea typeface="Tahoma" panose="020B0604030504040204" pitchFamily="34" charset="0"/>
                <a:cs typeface="Tahoma" panose="020B0604030504040204" pitchFamily="34" charset="0"/>
              </a:rPr>
              <a:t> level of professionalism), pro &amp; department skills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(US) </a:t>
            </a:r>
            <a:r>
              <a:rPr lang="en-US" sz="5400" b="1" dirty="0">
                <a:latin typeface="Tahoma" panose="020B0604030504040204" pitchFamily="34" charset="0"/>
                <a:ea typeface="Tahoma" panose="020B0604030504040204" pitchFamily="34" charset="0"/>
                <a:cs typeface="Tahoma" panose="020B0604030504040204" pitchFamily="34" charset="0"/>
              </a:rPr>
              <a:t>to </a:t>
            </a:r>
            <a:r>
              <a:rPr lang="en-US" sz="5400" b="1" dirty="0" smtClean="0">
                <a:latin typeface="Tahoma" panose="020B0604030504040204" pitchFamily="34" charset="0"/>
                <a:ea typeface="Tahoma" panose="020B0604030504040204" pitchFamily="34" charset="0"/>
                <a:cs typeface="Tahoma" panose="020B0604030504040204" pitchFamily="34" charset="0"/>
              </a:rPr>
              <a:t>various parts of the org</a:t>
            </a:r>
            <a:endParaRPr lang="en-US" sz="5400" b="1" dirty="0">
              <a:latin typeface="Tahoma" panose="020B0604030504040204" pitchFamily="34" charset="0"/>
              <a:ea typeface="Tahoma" panose="020B0604030504040204" pitchFamily="34" charset="0"/>
              <a:cs typeface="Tahoma" panose="020B0604030504040204" pitchFamily="34" charset="0"/>
            </a:endParaRPr>
          </a:p>
          <a:p>
            <a:pPr algn="l"/>
            <a:endParaRPr lang="en-US" sz="4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76971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pPr marL="1143000" indent="-1143000" algn="l">
              <a:buFont typeface="Wingdings" panose="05000000000000000000" pitchFamily="2" charset="2"/>
              <a:buChar char="q"/>
            </a:pPr>
            <a:r>
              <a:rPr lang="en-US" sz="21600" b="1" dirty="0" smtClean="0">
                <a:latin typeface="Tahoma" pitchFamily="34" charset="0"/>
                <a:ea typeface="Tahoma" pitchFamily="34" charset="0"/>
                <a:cs typeface="Tahoma" pitchFamily="34" charset="0"/>
              </a:rPr>
              <a:t>Grafted </a:t>
            </a:r>
            <a:r>
              <a:rPr lang="en-US" sz="21600" b="1" dirty="0">
                <a:latin typeface="Tahoma" pitchFamily="34" charset="0"/>
                <a:ea typeface="Tahoma" pitchFamily="34" charset="0"/>
                <a:cs typeface="Tahoma" pitchFamily="34" charset="0"/>
              </a:rPr>
              <a:t>US pods morph/evolve into multi-dimensional</a:t>
            </a:r>
            <a:r>
              <a:rPr lang="en-US" sz="21600" dirty="0"/>
              <a:t> </a:t>
            </a:r>
            <a:r>
              <a:rPr lang="en-US" sz="21600" b="1" u="sng" dirty="0">
                <a:solidFill>
                  <a:srgbClr val="FF0000"/>
                </a:solidFill>
                <a:latin typeface="Tahoma" pitchFamily="34" charset="0"/>
                <a:ea typeface="Tahoma" pitchFamily="34" charset="0"/>
                <a:cs typeface="Tahoma" pitchFamily="34" charset="0"/>
              </a:rPr>
              <a:t>O</a:t>
            </a:r>
            <a:r>
              <a:rPr lang="en-US" sz="21600" b="1" dirty="0">
                <a:solidFill>
                  <a:srgbClr val="FF0000"/>
                </a:solidFill>
                <a:latin typeface="Tahoma" pitchFamily="34" charset="0"/>
                <a:ea typeface="Tahoma" pitchFamily="34" charset="0"/>
                <a:cs typeface="Tahoma" pitchFamily="34" charset="0"/>
              </a:rPr>
              <a:t>rg </a:t>
            </a:r>
            <a:r>
              <a:rPr lang="en-US" sz="21600" b="1" u="sng" dirty="0">
                <a:solidFill>
                  <a:srgbClr val="FF0000"/>
                </a:solidFill>
                <a:latin typeface="Tahoma" pitchFamily="34" charset="0"/>
                <a:ea typeface="Tahoma" pitchFamily="34" charset="0"/>
                <a:cs typeface="Tahoma" pitchFamily="34" charset="0"/>
              </a:rPr>
              <a:t>S</a:t>
            </a:r>
            <a:r>
              <a:rPr lang="en-US" sz="21600" b="1" dirty="0">
                <a:solidFill>
                  <a:srgbClr val="FF0000"/>
                </a:solidFill>
                <a:latin typeface="Tahoma" pitchFamily="34" charset="0"/>
                <a:ea typeface="Tahoma" pitchFamily="34" charset="0"/>
                <a:cs typeface="Tahoma" pitchFamily="34" charset="0"/>
              </a:rPr>
              <a:t>uccess-</a:t>
            </a:r>
            <a:r>
              <a:rPr lang="en-US" sz="21600" b="1" u="sng" dirty="0">
                <a:solidFill>
                  <a:srgbClr val="FF0000"/>
                </a:solidFill>
                <a:latin typeface="Tahoma" pitchFamily="34" charset="0"/>
                <a:ea typeface="Tahoma" pitchFamily="34" charset="0"/>
                <a:cs typeface="Tahoma" pitchFamily="34" charset="0"/>
              </a:rPr>
              <a:t>S</a:t>
            </a:r>
            <a:r>
              <a:rPr lang="en-US" sz="21600" b="1" dirty="0">
                <a:solidFill>
                  <a:srgbClr val="FF0000"/>
                </a:solidFill>
                <a:latin typeface="Tahoma" pitchFamily="34" charset="0"/>
                <a:ea typeface="Tahoma" pitchFamily="34" charset="0"/>
                <a:cs typeface="Tahoma" pitchFamily="34" charset="0"/>
              </a:rPr>
              <a:t>ervice </a:t>
            </a:r>
            <a:r>
              <a:rPr lang="en-US" sz="21600" b="1" u="sng" dirty="0">
                <a:solidFill>
                  <a:srgbClr val="FF0000"/>
                </a:solidFill>
                <a:latin typeface="Tahoma" pitchFamily="34" charset="0"/>
                <a:ea typeface="Tahoma" pitchFamily="34" charset="0"/>
                <a:cs typeface="Tahoma" pitchFamily="34" charset="0"/>
              </a:rPr>
              <a:t>P</a:t>
            </a:r>
            <a:r>
              <a:rPr lang="en-US" sz="21600" b="1" dirty="0">
                <a:solidFill>
                  <a:srgbClr val="FF0000"/>
                </a:solidFill>
                <a:latin typeface="Tahoma" pitchFamily="34" charset="0"/>
                <a:ea typeface="Tahoma" pitchFamily="34" charset="0"/>
                <a:cs typeface="Tahoma" pitchFamily="34" charset="0"/>
              </a:rPr>
              <a:t>ods </a:t>
            </a:r>
            <a:r>
              <a:rPr lang="en-US" sz="21600" b="1" dirty="0">
                <a:latin typeface="Tahoma" pitchFamily="34" charset="0"/>
                <a:ea typeface="Tahoma" pitchFamily="34" charset="0"/>
                <a:cs typeface="Tahoma" pitchFamily="34" charset="0"/>
              </a:rPr>
              <a:t>(</a:t>
            </a:r>
            <a:r>
              <a:rPr lang="en-US" sz="21600" b="1" dirty="0">
                <a:solidFill>
                  <a:srgbClr val="FF0000"/>
                </a:solidFill>
                <a:latin typeface="Tahoma" pitchFamily="34" charset="0"/>
                <a:ea typeface="Tahoma" pitchFamily="34" charset="0"/>
                <a:cs typeface="Tahoma" pitchFamily="34" charset="0"/>
              </a:rPr>
              <a:t>OSSPs</a:t>
            </a:r>
            <a:r>
              <a:rPr lang="en-US" sz="21600" b="1" dirty="0">
                <a:latin typeface="Tahoma" pitchFamily="34" charset="0"/>
                <a:ea typeface="Tahoma" pitchFamily="34" charset="0"/>
                <a:cs typeface="Tahoma" pitchFamily="34" charset="0"/>
              </a:rPr>
              <a:t>) scattered throughout the grass roots level of </a:t>
            </a:r>
            <a:r>
              <a:rPr lang="en-US" sz="21600" b="1" dirty="0" smtClean="0">
                <a:latin typeface="Tahoma" pitchFamily="34" charset="0"/>
                <a:ea typeface="Tahoma" pitchFamily="34" charset="0"/>
                <a:cs typeface="Tahoma" pitchFamily="34" charset="0"/>
              </a:rPr>
              <a:t>orgs = pro </a:t>
            </a:r>
            <a:r>
              <a:rPr lang="en-US" sz="21600" b="1" u="sng" dirty="0" smtClean="0">
                <a:solidFill>
                  <a:srgbClr val="0000FF"/>
                </a:solidFill>
                <a:latin typeface="Tahoma" pitchFamily="34" charset="0"/>
                <a:ea typeface="Tahoma" pitchFamily="34" charset="0"/>
                <a:cs typeface="Tahoma" pitchFamily="34" charset="0"/>
              </a:rPr>
              <a:t>SYNERGY LEVEL 4</a:t>
            </a:r>
            <a:r>
              <a:rPr lang="en-US" sz="21600" b="1" dirty="0" smtClean="0">
                <a:solidFill>
                  <a:srgbClr val="0000FF"/>
                </a:solidFill>
                <a:latin typeface="Tahoma" pitchFamily="34" charset="0"/>
                <a:ea typeface="Tahoma" pitchFamily="34" charset="0"/>
                <a:cs typeface="Tahoma" pitchFamily="34" charset="0"/>
              </a:rPr>
              <a:t>. </a:t>
            </a:r>
            <a:r>
              <a:rPr lang="en-US" sz="21600" b="1" dirty="0">
                <a:latin typeface="Tahoma" pitchFamily="34" charset="0"/>
                <a:ea typeface="Tahoma" pitchFamily="34" charset="0"/>
                <a:cs typeface="Tahoma" pitchFamily="34" charset="0"/>
              </a:rPr>
              <a:t>No org has enough OSSPs, because so many non-professional employees aren’t “grafted” into OWOs &amp; hence are limited in their </a:t>
            </a:r>
            <a:r>
              <a:rPr lang="en-US" sz="21600" b="1" dirty="0" err="1">
                <a:latin typeface="Tahoma" pitchFamily="34" charset="0"/>
                <a:ea typeface="Tahoma" pitchFamily="34" charset="0"/>
                <a:cs typeface="Tahoma" pitchFamily="34" charset="0"/>
              </a:rPr>
              <a:t>triP</a:t>
            </a:r>
            <a:r>
              <a:rPr lang="en-US" sz="21600" b="1" dirty="0">
                <a:latin typeface="Tahoma" panose="020B0604030504040204" pitchFamily="34" charset="0"/>
                <a:ea typeface="Tahoma" panose="020B0604030504040204" pitchFamily="34" charset="0"/>
                <a:cs typeface="Tahoma" panose="020B0604030504040204" pitchFamily="34" charset="0"/>
              </a:rPr>
              <a:t> contributions. </a:t>
            </a:r>
          </a:p>
          <a:p>
            <a:pPr algn="l"/>
            <a:endParaRPr lang="en-US" sz="16000" b="1" dirty="0">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Tree>
    <p:extLst>
      <p:ext uri="{BB962C8B-B14F-4D97-AF65-F5344CB8AC3E}">
        <p14:creationId xmlns:p14="http://schemas.microsoft.com/office/powerpoint/2010/main" val="372891166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39 </a:t>
            </a:r>
            <a:r>
              <a:rPr lang="en-US" sz="9600" b="1" dirty="0">
                <a:latin typeface="Tahoma" panose="020B0604030504040204" pitchFamily="34" charset="0"/>
                <a:ea typeface="Tahoma" panose="020B0604030504040204" pitchFamily="34" charset="0"/>
                <a:cs typeface="Tahoma" panose="020B0604030504040204" pitchFamily="34" charset="0"/>
              </a:rPr>
              <a:t>TWENTY-FIRST </a:t>
            </a:r>
            <a:r>
              <a:rPr lang="en-US" sz="9600" b="1" dirty="0" smtClean="0">
                <a:latin typeface="Tahoma" panose="020B0604030504040204" pitchFamily="34" charset="0"/>
                <a:ea typeface="Tahoma" panose="020B0604030504040204" pitchFamily="34" charset="0"/>
                <a:cs typeface="Tahoma" panose="020B0604030504040204" pitchFamily="34" charset="0"/>
              </a:rPr>
              <a:t>CENTURY WORKPLACE</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54302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12192000" cy="6637283"/>
          </a:xfrm>
        </p:spPr>
        <p:txBody>
          <a:bodyPr>
            <a:normAutofit/>
          </a:bodyPr>
          <a:lstStyle/>
          <a:p>
            <a:pPr marL="0" indent="0" algn="ctr">
              <a:buNone/>
            </a:pPr>
            <a:r>
              <a:rPr lang="en-US" sz="5400" b="1" dirty="0">
                <a:latin typeface="Tahoma" pitchFamily="34" charset="0"/>
                <a:ea typeface="Tahoma" pitchFamily="34" charset="0"/>
                <a:cs typeface="Tahoma" pitchFamily="34" charset="0"/>
              </a:rPr>
              <a:t>21</a:t>
            </a:r>
            <a:r>
              <a:rPr lang="en-US" sz="5400" b="1" baseline="30000" dirty="0">
                <a:latin typeface="Tahoma" pitchFamily="34" charset="0"/>
                <a:ea typeface="Tahoma" pitchFamily="34" charset="0"/>
                <a:cs typeface="Tahoma" pitchFamily="34" charset="0"/>
              </a:rPr>
              <a:t>st</a:t>
            </a:r>
            <a:r>
              <a:rPr lang="en-US" sz="5400" b="1" dirty="0">
                <a:latin typeface="Tahoma" pitchFamily="34" charset="0"/>
                <a:ea typeface="Tahoma" pitchFamily="34" charset="0"/>
                <a:cs typeface="Tahoma" pitchFamily="34" charset="0"/>
              </a:rPr>
              <a:t> century employees bring 2 people to work: personal + professional</a:t>
            </a:r>
          </a:p>
          <a:p>
            <a:pPr marL="0" indent="0">
              <a:buNone/>
            </a:pPr>
            <a:endParaRPr lang="en-US" sz="4800" b="1" dirty="0">
              <a:latin typeface="Tahoma" pitchFamily="34" charset="0"/>
              <a:ea typeface="Tahoma" pitchFamily="34" charset="0"/>
              <a:cs typeface="Tahoma" pitchFamily="34" charset="0"/>
            </a:endParaRPr>
          </a:p>
          <a:p>
            <a:pPr marL="0" indent="0" algn="ctr">
              <a:buNone/>
            </a:pPr>
            <a:endParaRPr lang="en-US" sz="4400" b="1" dirty="0" smtClean="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794" y="2847159"/>
            <a:ext cx="3165623" cy="37867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030" y="2847159"/>
            <a:ext cx="2697592" cy="3543287"/>
          </a:xfrm>
          <a:prstGeom prst="rect">
            <a:avLst/>
          </a:prstGeom>
        </p:spPr>
      </p:pic>
    </p:spTree>
    <p:extLst>
      <p:ext uri="{BB962C8B-B14F-4D97-AF65-F5344CB8AC3E}">
        <p14:creationId xmlns:p14="http://schemas.microsoft.com/office/powerpoint/2010/main" val="324823429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88800" cy="6858000"/>
          </a:xfrm>
        </p:spPr>
        <p:txBody>
          <a:bodyPr>
            <a:norm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THE NEW DIGITAL HOLISM ORG CULTURE</a:t>
            </a:r>
          </a:p>
          <a:p>
            <a:pPr marL="0" indent="0" algn="r">
              <a:buNone/>
            </a:pPr>
            <a:r>
              <a:rPr lang="en-US" sz="3600" b="1" dirty="0" smtClean="0">
                <a:latin typeface="Tahoma" pitchFamily="34" charset="0"/>
                <a:ea typeface="Tahoma" pitchFamily="34" charset="0"/>
                <a:cs typeface="Tahoma" pitchFamily="34" charset="0"/>
              </a:rPr>
              <a:t>Work </a:t>
            </a:r>
            <a:r>
              <a:rPr lang="en-US" sz="3600" b="1" dirty="0">
                <a:latin typeface="Tahoma" pitchFamily="34" charset="0"/>
                <a:ea typeface="Tahoma" pitchFamily="34" charset="0"/>
                <a:cs typeface="Tahoma" pitchFamily="34" charset="0"/>
              </a:rPr>
              <a:t>in the 21</a:t>
            </a:r>
            <a:r>
              <a:rPr lang="en-US" sz="3600" b="1" baseline="30000" dirty="0">
                <a:latin typeface="Tahoma" pitchFamily="34" charset="0"/>
                <a:ea typeface="Tahoma" pitchFamily="34" charset="0"/>
                <a:cs typeface="Tahoma" pitchFamily="34" charset="0"/>
              </a:rPr>
              <a:t>st</a:t>
            </a:r>
            <a:r>
              <a:rPr lang="en-US" sz="3600" b="1" dirty="0">
                <a:latin typeface="Tahoma" pitchFamily="34" charset="0"/>
                <a:ea typeface="Tahoma" pitchFamily="34" charset="0"/>
                <a:cs typeface="Tahoma" pitchFamily="34" charset="0"/>
              </a:rPr>
              <a:t> century is </a:t>
            </a:r>
            <a:r>
              <a:rPr lang="en-US" sz="3600" b="1" dirty="0">
                <a:solidFill>
                  <a:srgbClr val="FF0000"/>
                </a:solidFill>
                <a:latin typeface="Tahoma" pitchFamily="34" charset="0"/>
                <a:ea typeface="Tahoma" pitchFamily="34" charset="0"/>
                <a:cs typeface="Tahoma" pitchFamily="34" charset="0"/>
              </a:rPr>
              <a:t>socially</a:t>
            </a:r>
            <a:r>
              <a:rPr lang="en-US" sz="3600" b="1" dirty="0">
                <a:solidFill>
                  <a:srgbClr val="008000"/>
                </a:solidFill>
                <a:latin typeface="Tahoma" pitchFamily="34" charset="0"/>
                <a:ea typeface="Tahoma" pitchFamily="34" charset="0"/>
                <a:cs typeface="Tahoma" pitchFamily="34" charset="0"/>
              </a:rPr>
              <a:t> </a:t>
            </a:r>
            <a:r>
              <a:rPr lang="en-US" sz="3600" b="1" dirty="0">
                <a:latin typeface="Tahoma" pitchFamily="34" charset="0"/>
                <a:ea typeface="Tahoma" pitchFamily="34" charset="0"/>
                <a:cs typeface="Tahoma" pitchFamily="34" charset="0"/>
              </a:rPr>
              <a:t>holistic (professional &amp; personal at the same time), but not </a:t>
            </a:r>
            <a:r>
              <a:rPr lang="en-US" sz="3600" b="1" dirty="0">
                <a:solidFill>
                  <a:srgbClr val="FF0000"/>
                </a:solidFill>
                <a:latin typeface="Tahoma" pitchFamily="34" charset="0"/>
                <a:ea typeface="Tahoma" pitchFamily="34" charset="0"/>
                <a:cs typeface="Tahoma" pitchFamily="34" charset="0"/>
              </a:rPr>
              <a:t>process</a:t>
            </a:r>
            <a:r>
              <a:rPr lang="en-US" sz="3600" b="1" dirty="0">
                <a:latin typeface="Tahoma" pitchFamily="34" charset="0"/>
                <a:ea typeface="Tahoma" pitchFamily="34" charset="0"/>
                <a:cs typeface="Tahoma" pitchFamily="34" charset="0"/>
              </a:rPr>
              <a:t> </a:t>
            </a:r>
            <a:r>
              <a:rPr lang="en-US" sz="3600" b="1" dirty="0" smtClean="0">
                <a:latin typeface="Tahoma" pitchFamily="34" charset="0"/>
                <a:ea typeface="Tahoma" pitchFamily="34" charset="0"/>
                <a:cs typeface="Tahoma" pitchFamily="34" charset="0"/>
              </a:rPr>
              <a:t>holistic (doing  work efficiently</a:t>
            </a:r>
            <a:r>
              <a:rPr lang="en-US" sz="3600" b="1" dirty="0">
                <a:latin typeface="Tahoma" pitchFamily="34" charset="0"/>
                <a:ea typeface="Tahoma" pitchFamily="34" charset="0"/>
                <a:cs typeface="Tahoma" pitchFamily="34" charset="0"/>
              </a:rPr>
              <a:t> </a:t>
            </a:r>
            <a:r>
              <a:rPr lang="en-US" sz="3600" b="1" dirty="0" smtClean="0">
                <a:latin typeface="Tahoma" pitchFamily="34" charset="0"/>
                <a:ea typeface="Tahoma" pitchFamily="34" charset="0"/>
                <a:cs typeface="Tahoma" pitchFamily="34" charset="0"/>
              </a:rPr>
              <a:t>in a highly-organized manner). Personal &amp; pro lives are blended in a </a:t>
            </a:r>
            <a:r>
              <a:rPr lang="en-US" sz="3600" b="1" dirty="0" smtClean="0">
                <a:solidFill>
                  <a:srgbClr val="FF0000"/>
                </a:solidFill>
                <a:latin typeface="Tahoma" pitchFamily="34" charset="0"/>
                <a:ea typeface="Tahoma" pitchFamily="34" charset="0"/>
                <a:cs typeface="Tahoma" pitchFamily="34" charset="0"/>
              </a:rPr>
              <a:t>real-time </a:t>
            </a:r>
            <a:r>
              <a:rPr lang="en-US" sz="3600" b="1" dirty="0" smtClean="0">
                <a:latin typeface="Tahoma" pitchFamily="34" charset="0"/>
                <a:ea typeface="Tahoma" pitchFamily="34" charset="0"/>
                <a:cs typeface="Tahoma" pitchFamily="34" charset="0"/>
              </a:rPr>
              <a:t>way, mixing work, leisure, friends, co-workers, family, meetings, &amp; recreation into a blended recipe of </a:t>
            </a:r>
            <a:r>
              <a:rPr lang="en-US" sz="3600" b="1" dirty="0" smtClean="0">
                <a:solidFill>
                  <a:srgbClr val="FF0000"/>
                </a:solidFill>
                <a:latin typeface="Tahoma" pitchFamily="34" charset="0"/>
                <a:ea typeface="Tahoma" pitchFamily="34" charset="0"/>
                <a:cs typeface="Tahoma" pitchFamily="34" charset="0"/>
              </a:rPr>
              <a:t>24/7 life</a:t>
            </a:r>
            <a:r>
              <a:rPr lang="en-US" sz="3600" b="1" dirty="0" smtClean="0">
                <a:latin typeface="Tahoma" pitchFamily="34" charset="0"/>
                <a:ea typeface="Tahoma" pitchFamily="34" charset="0"/>
                <a:cs typeface="Tahoma" pitchFamily="34" charset="0"/>
              </a:rPr>
              <a:t>.</a:t>
            </a:r>
            <a:endParaRPr lang="en-US" sz="3600" b="1" dirty="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6485" y="4320192"/>
            <a:ext cx="3625516" cy="25770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0192"/>
            <a:ext cx="8566484" cy="2558146"/>
          </a:xfrm>
          <a:prstGeom prst="rect">
            <a:avLst/>
          </a:prstGeom>
        </p:spPr>
      </p:pic>
    </p:spTree>
    <p:extLst>
      <p:ext uri="{BB962C8B-B14F-4D97-AF65-F5344CB8AC3E}">
        <p14:creationId xmlns:p14="http://schemas.microsoft.com/office/powerpoint/2010/main" val="407728086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4400" b="1" dirty="0">
                <a:solidFill>
                  <a:srgbClr val="0000FF"/>
                </a:solidFill>
                <a:latin typeface="Tahoma" pitchFamily="34" charset="0"/>
                <a:ea typeface="Tahoma" pitchFamily="34" charset="0"/>
                <a:cs typeface="Tahoma" pitchFamily="34" charset="0"/>
              </a:rPr>
              <a:t>Frequent pro + personal digital interruptions of the work flow: emails, </a:t>
            </a:r>
            <a:r>
              <a:rPr lang="en-US" sz="4400" b="1" dirty="0" smtClean="0">
                <a:solidFill>
                  <a:srgbClr val="0000FF"/>
                </a:solidFill>
                <a:latin typeface="Tahoma" pitchFamily="34" charset="0"/>
                <a:ea typeface="Tahoma" pitchFamily="34" charset="0"/>
                <a:cs typeface="Tahoma" pitchFamily="34" charset="0"/>
              </a:rPr>
              <a:t>texting, </a:t>
            </a:r>
            <a:r>
              <a:rPr lang="en-US" sz="4400" b="1" dirty="0">
                <a:solidFill>
                  <a:srgbClr val="0000FF"/>
                </a:solidFill>
                <a:latin typeface="Tahoma" pitchFamily="34" charset="0"/>
                <a:ea typeface="Tahoma" pitchFamily="34" charset="0"/>
                <a:cs typeface="Tahoma" pitchFamily="34" charset="0"/>
              </a:rPr>
              <a:t>surfing, </a:t>
            </a:r>
            <a:r>
              <a:rPr lang="en-US" sz="4400" b="1" dirty="0" err="1">
                <a:solidFill>
                  <a:srgbClr val="0000FF"/>
                </a:solidFill>
                <a:latin typeface="Tahoma" pitchFamily="34" charset="0"/>
                <a:ea typeface="Tahoma" pitchFamily="34" charset="0"/>
                <a:cs typeface="Tahoma" pitchFamily="34" charset="0"/>
              </a:rPr>
              <a:t>IPODing</a:t>
            </a:r>
            <a:r>
              <a:rPr lang="en-US" sz="4400" b="1" dirty="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social </a:t>
            </a:r>
            <a:r>
              <a:rPr lang="en-US" sz="4400" b="1" dirty="0" err="1" smtClean="0">
                <a:solidFill>
                  <a:srgbClr val="0000FF"/>
                </a:solidFill>
                <a:latin typeface="Tahoma" pitchFamily="34" charset="0"/>
                <a:ea typeface="Tahoma" pitchFamily="34" charset="0"/>
                <a:cs typeface="Tahoma" pitchFamily="34" charset="0"/>
              </a:rPr>
              <a:t>mediaing</a:t>
            </a:r>
            <a:endParaRPr lang="en-US" sz="4400" b="1" dirty="0">
              <a:solidFill>
                <a:srgbClr val="0000FF"/>
              </a:solidFill>
              <a:latin typeface="Tahoma" pitchFamily="34" charset="0"/>
              <a:ea typeface="Tahoma" pitchFamily="34" charset="0"/>
              <a:cs typeface="Tahoma" pitchFamily="34" charset="0"/>
            </a:endParaRPr>
          </a:p>
          <a:p>
            <a:r>
              <a:rPr lang="en-US" sz="4400" b="1" dirty="0">
                <a:solidFill>
                  <a:srgbClr val="FF0000"/>
                </a:solidFill>
                <a:latin typeface="Tahoma" pitchFamily="34" charset="0"/>
                <a:ea typeface="Tahoma" pitchFamily="34" charset="0"/>
                <a:cs typeface="Tahoma" pitchFamily="34" charset="0"/>
              </a:rPr>
              <a:t>Juggling multiple </a:t>
            </a:r>
          </a:p>
          <a:p>
            <a:pPr marL="0" indent="0">
              <a:buNone/>
            </a:pPr>
            <a:r>
              <a:rPr lang="en-US" sz="4400" b="1" dirty="0">
                <a:solidFill>
                  <a:srgbClr val="FF0000"/>
                </a:solidFill>
                <a:latin typeface="Tahoma" pitchFamily="34" charset="0"/>
                <a:ea typeface="Tahoma" pitchFamily="34" charset="0"/>
                <a:cs typeface="Tahoma" pitchFamily="34" charset="0"/>
              </a:rPr>
              <a:t>   pro + personal </a:t>
            </a:r>
          </a:p>
          <a:p>
            <a:pPr marL="0" indent="0">
              <a:buNone/>
            </a:pPr>
            <a:r>
              <a:rPr lang="en-US" sz="4400" b="1" dirty="0">
                <a:solidFill>
                  <a:srgbClr val="FF0000"/>
                </a:solidFill>
                <a:latin typeface="Tahoma" pitchFamily="34" charset="0"/>
                <a:ea typeface="Tahoma" pitchFamily="34" charset="0"/>
                <a:cs typeface="Tahoma" pitchFamily="34" charset="0"/>
              </a:rPr>
              <a:t>   projects</a:t>
            </a:r>
            <a:endParaRPr lang="en-US" sz="4400" b="1" dirty="0">
              <a:solidFill>
                <a:srgbClr val="0000FF"/>
              </a:solidFill>
              <a:latin typeface="Tahoma" pitchFamily="34" charset="0"/>
              <a:ea typeface="Tahoma" pitchFamily="34" charset="0"/>
              <a:cs typeface="Tahoma" pitchFamily="34" charset="0"/>
            </a:endParaRPr>
          </a:p>
          <a:p>
            <a:r>
              <a:rPr lang="en-US" sz="4400" b="1" dirty="0">
                <a:solidFill>
                  <a:srgbClr val="008000"/>
                </a:solidFill>
                <a:latin typeface="Tahoma" pitchFamily="34" charset="0"/>
                <a:ea typeface="Tahoma" pitchFamily="34" charset="0"/>
                <a:cs typeface="Tahoma" pitchFamily="34" charset="0"/>
              </a:rPr>
              <a:t>T</a:t>
            </a:r>
            <a:r>
              <a:rPr lang="en-US" sz="4400" b="1" dirty="0" smtClean="0">
                <a:solidFill>
                  <a:srgbClr val="008000"/>
                </a:solidFill>
                <a:latin typeface="Tahoma" pitchFamily="34" charset="0"/>
                <a:ea typeface="Tahoma" pitchFamily="34" charset="0"/>
                <a:cs typeface="Tahoma" pitchFamily="34" charset="0"/>
              </a:rPr>
              <a:t>ime overloading</a:t>
            </a:r>
          </a:p>
          <a:p>
            <a:r>
              <a:rPr lang="en-US" sz="4400" b="1" dirty="0" smtClean="0">
                <a:solidFill>
                  <a:srgbClr val="7030A0"/>
                </a:solidFill>
                <a:latin typeface="Tahoma" pitchFamily="34" charset="0"/>
                <a:ea typeface="Tahoma" pitchFamily="34" charset="0"/>
                <a:cs typeface="Tahoma" pitchFamily="34" charset="0"/>
              </a:rPr>
              <a:t>Real-time scheduling</a:t>
            </a:r>
            <a:endParaRPr lang="en-US" sz="4400" b="1" dirty="0">
              <a:solidFill>
                <a:srgbClr val="7030A0"/>
              </a:solidFill>
              <a:latin typeface="Tahoma" pitchFamily="34" charset="0"/>
              <a:ea typeface="Tahoma" pitchFamily="34" charset="0"/>
              <a:cs typeface="Tahoma" pitchFamily="34" charset="0"/>
            </a:endParaRPr>
          </a:p>
          <a:p>
            <a:pPr marL="0" indent="0">
              <a:buNone/>
            </a:pPr>
            <a:endParaRPr lang="en-US" sz="48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561" y="2021306"/>
            <a:ext cx="3483143" cy="4644189"/>
          </a:xfrm>
          <a:prstGeom prst="rect">
            <a:avLst/>
          </a:prstGeom>
        </p:spPr>
      </p:pic>
    </p:spTree>
    <p:extLst>
      <p:ext uri="{BB962C8B-B14F-4D97-AF65-F5344CB8AC3E}">
        <p14:creationId xmlns:p14="http://schemas.microsoft.com/office/powerpoint/2010/main" val="110250724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21Trending</a:t>
            </a:r>
            <a:endParaRPr lang="en-US" sz="4800" b="1" dirty="0">
              <a:solidFill>
                <a:srgbClr val="FF0000"/>
              </a:solidFill>
              <a:latin typeface="Tahoma" pitchFamily="34" charset="0"/>
              <a:ea typeface="Tahoma" pitchFamily="34" charset="0"/>
              <a:cs typeface="Tahoma" pitchFamily="34" charset="0"/>
            </a:endParaRPr>
          </a:p>
          <a:p>
            <a:r>
              <a:rPr lang="en-US" sz="4400" b="1" dirty="0" smtClean="0">
                <a:solidFill>
                  <a:srgbClr val="0000FF"/>
                </a:solidFill>
                <a:latin typeface="Tahoma" pitchFamily="34" charset="0"/>
                <a:ea typeface="Tahoma" pitchFamily="34" charset="0"/>
                <a:cs typeface="Tahoma" pitchFamily="34" charset="0"/>
              </a:rPr>
              <a:t>Your world  in your pocket or purse</a:t>
            </a:r>
          </a:p>
          <a:p>
            <a:r>
              <a:rPr lang="en-US" sz="4400" b="1" dirty="0" smtClean="0">
                <a:solidFill>
                  <a:srgbClr val="7030A0"/>
                </a:solidFill>
                <a:latin typeface="Tahoma" pitchFamily="34" charset="0"/>
                <a:ea typeface="Tahoma" pitchFamily="34" charset="0"/>
                <a:cs typeface="Tahoma" pitchFamily="34" charset="0"/>
              </a:rPr>
              <a:t>24/7 “bio-blending” office &amp; home life</a:t>
            </a:r>
          </a:p>
          <a:p>
            <a:r>
              <a:rPr lang="en-US" sz="4400" b="1" smtClean="0">
                <a:solidFill>
                  <a:srgbClr val="009900"/>
                </a:solidFill>
                <a:latin typeface="Tahoma" pitchFamily="34" charset="0"/>
                <a:ea typeface="Tahoma" pitchFamily="34" charset="0"/>
                <a:cs typeface="Tahoma" pitchFamily="34" charset="0"/>
              </a:rPr>
              <a:t>Team digital calendars</a:t>
            </a:r>
            <a:endParaRPr lang="en-US" sz="4400" b="1" dirty="0" smtClean="0">
              <a:solidFill>
                <a:srgbClr val="009900"/>
              </a:solidFill>
              <a:latin typeface="Tahoma" pitchFamily="34" charset="0"/>
              <a:ea typeface="Tahoma" pitchFamily="34" charset="0"/>
              <a:cs typeface="Tahoma" pitchFamily="34" charset="0"/>
            </a:endParaRPr>
          </a:p>
          <a:p>
            <a:endParaRPr lang="en-US" sz="4400" b="1" dirty="0" smtClean="0">
              <a:solidFill>
                <a:srgbClr val="0033CC"/>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010" y="4005537"/>
            <a:ext cx="208915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462" y="2314365"/>
            <a:ext cx="3332246" cy="14661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16" y="3047459"/>
            <a:ext cx="6472578" cy="3371585"/>
          </a:xfrm>
          <a:prstGeom prst="rect">
            <a:avLst/>
          </a:prstGeom>
        </p:spPr>
      </p:pic>
    </p:spTree>
    <p:extLst>
      <p:ext uri="{BB962C8B-B14F-4D97-AF65-F5344CB8AC3E}">
        <p14:creationId xmlns:p14="http://schemas.microsoft.com/office/powerpoint/2010/main" val="390158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0"/>
            <a:ext cx="12192000" cy="6858000"/>
          </a:xfrm>
        </p:spPr>
        <p:txBody>
          <a:bodyPr>
            <a:normAutofit/>
          </a:bodyPr>
          <a:lstStyle/>
          <a:p>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CHANGE </a:t>
            </a:r>
            <a:r>
              <a:rPr lang="en-US" sz="7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is a </a:t>
            </a:r>
            <a:r>
              <a:rPr lang="en-US" sz="7200" b="1" u="sng" dirty="0" smtClean="0">
                <a:solidFill>
                  <a:srgbClr val="0000FF"/>
                </a:solidFill>
                <a:latin typeface="MV Boli" panose="02000500030200090000" pitchFamily="2" charset="0"/>
                <a:ea typeface="Tahoma" panose="020B0604030504040204" pitchFamily="34" charset="0"/>
                <a:cs typeface="MV Boli" panose="02000500030200090000" pitchFamily="2" charset="0"/>
              </a:rPr>
              <a:t>complex </a:t>
            </a:r>
            <a:r>
              <a:rPr lang="en-US" sz="7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mindset</a:t>
            </a:r>
          </a:p>
          <a:p>
            <a:endParaRPr lang="en-US" sz="7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51" y="2081048"/>
            <a:ext cx="11684000" cy="4191000"/>
          </a:xfrm>
          <a:prstGeom prst="rect">
            <a:avLst/>
          </a:prstGeom>
        </p:spPr>
      </p:pic>
    </p:spTree>
    <p:extLst>
      <p:ext uri="{BB962C8B-B14F-4D97-AF65-F5344CB8AC3E}">
        <p14:creationId xmlns:p14="http://schemas.microsoft.com/office/powerpoint/2010/main" val="3134799934"/>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#40 </a:t>
            </a:r>
            <a:r>
              <a:rPr lang="en-US" sz="13800" b="1" dirty="0">
                <a:latin typeface="Tahoma" panose="020B0604030504040204" pitchFamily="34" charset="0"/>
                <a:ea typeface="Tahoma" panose="020B0604030504040204" pitchFamily="34" charset="0"/>
                <a:cs typeface="Tahoma" panose="020B0604030504040204" pitchFamily="34" charset="0"/>
              </a:rPr>
              <a:t>UNISEX </a:t>
            </a:r>
            <a:r>
              <a:rPr lang="en-US" sz="13800" b="1" dirty="0" smtClean="0">
                <a:latin typeface="Tahoma" panose="020B0604030504040204" pitchFamily="34" charset="0"/>
                <a:ea typeface="Tahoma" panose="020B0604030504040204" pitchFamily="34" charset="0"/>
                <a:cs typeface="Tahoma" panose="020B0604030504040204" pitchFamily="34" charset="0"/>
              </a:rPr>
              <a:t>ORGS</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8256362"/>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1967882" cy="6858000"/>
          </a:xfrm>
        </p:spPr>
        <p:txBody>
          <a:bodyPr>
            <a:normAutofit/>
          </a:bodyPr>
          <a:lstStyle/>
          <a:p>
            <a:pPr algn="r"/>
            <a:endParaRPr lang="en-US" sz="6600" b="1" dirty="0" smtClean="0">
              <a:latin typeface="Tahoma" panose="020B0604030504040204" pitchFamily="34" charset="0"/>
              <a:ea typeface="Tahoma" panose="020B0604030504040204" pitchFamily="34" charset="0"/>
              <a:cs typeface="Tahoma" panose="020B0604030504040204" pitchFamily="34" charset="0"/>
            </a:endParaRPr>
          </a:p>
          <a:p>
            <a:pPr algn="r"/>
            <a:r>
              <a:rPr lang="en-US" sz="6600" b="1" dirty="0" smtClean="0">
                <a:latin typeface="Tahoma" panose="020B0604030504040204" pitchFamily="34" charset="0"/>
                <a:ea typeface="Tahoma" panose="020B0604030504040204" pitchFamily="34" charset="0"/>
                <a:cs typeface="Tahoma" panose="020B0604030504040204" pitchFamily="34" charset="0"/>
              </a:rPr>
              <a:t>The new frontier for 21</a:t>
            </a:r>
            <a:r>
              <a:rPr lang="en-US" sz="6600" b="1" baseline="30000" dirty="0" smtClean="0">
                <a:latin typeface="Tahoma" panose="020B0604030504040204" pitchFamily="34" charset="0"/>
                <a:ea typeface="Tahoma" panose="020B0604030504040204" pitchFamily="34" charset="0"/>
                <a:cs typeface="Tahoma" panose="020B0604030504040204" pitchFamily="34" charset="0"/>
              </a:rPr>
              <a:t>st</a:t>
            </a:r>
            <a:r>
              <a:rPr lang="en-US" sz="6600" b="1" dirty="0" smtClean="0">
                <a:latin typeface="Tahoma" panose="020B0604030504040204" pitchFamily="34" charset="0"/>
                <a:ea typeface="Tahoma" panose="020B0604030504040204" pitchFamily="34" charset="0"/>
                <a:cs typeface="Tahoma" panose="020B0604030504040204" pitchFamily="34" charset="0"/>
              </a:rPr>
              <a:t> century competitive </a:t>
            </a:r>
          </a:p>
          <a:p>
            <a:pPr algn="r"/>
            <a:r>
              <a:rPr lang="en-US" sz="6600" b="1" dirty="0" smtClean="0">
                <a:latin typeface="Tahoma" panose="020B0604030504040204" pitchFamily="34" charset="0"/>
                <a:ea typeface="Tahoma" panose="020B0604030504040204" pitchFamily="34" charset="0"/>
                <a:cs typeface="Tahoma" panose="020B0604030504040204" pitchFamily="34" charset="0"/>
              </a:rPr>
              <a:t>success</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138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041" y="3256334"/>
            <a:ext cx="4866841" cy="3601666"/>
          </a:xfrm>
          <a:prstGeom prst="rect">
            <a:avLst/>
          </a:prstGeom>
        </p:spPr>
      </p:pic>
    </p:spTree>
    <p:extLst>
      <p:ext uri="{BB962C8B-B14F-4D97-AF65-F5344CB8AC3E}">
        <p14:creationId xmlns:p14="http://schemas.microsoft.com/office/powerpoint/2010/main" val="184062911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buNone/>
            </a:pPr>
            <a:r>
              <a:rPr lang="en-US" sz="7200" b="1" dirty="0">
                <a:solidFill>
                  <a:srgbClr val="0000FF"/>
                </a:solidFill>
                <a:latin typeface="Tahoma" pitchFamily="34" charset="0"/>
                <a:ea typeface="Tahoma" pitchFamily="34" charset="0"/>
                <a:cs typeface="Tahoma" pitchFamily="34" charset="0"/>
              </a:rPr>
              <a:t>U</a:t>
            </a:r>
            <a:r>
              <a:rPr lang="en-US" sz="7200" b="1" dirty="0">
                <a:solidFill>
                  <a:srgbClr val="FF0000"/>
                </a:solidFill>
                <a:latin typeface="Tahoma" pitchFamily="34" charset="0"/>
                <a:ea typeface="Tahoma" pitchFamily="34" charset="0"/>
                <a:cs typeface="Tahoma" pitchFamily="34" charset="0"/>
              </a:rPr>
              <a:t>N</a:t>
            </a:r>
            <a:r>
              <a:rPr lang="en-US" sz="7200" b="1" dirty="0">
                <a:solidFill>
                  <a:srgbClr val="0000FF"/>
                </a:solidFill>
                <a:latin typeface="Tahoma" pitchFamily="34" charset="0"/>
                <a:ea typeface="Tahoma" pitchFamily="34" charset="0"/>
                <a:cs typeface="Tahoma" pitchFamily="34" charset="0"/>
              </a:rPr>
              <a:t>I</a:t>
            </a:r>
            <a:r>
              <a:rPr lang="en-US" sz="7200" b="1" dirty="0">
                <a:solidFill>
                  <a:srgbClr val="FF0000"/>
                </a:solidFill>
                <a:latin typeface="Tahoma" pitchFamily="34" charset="0"/>
                <a:ea typeface="Tahoma" pitchFamily="34" charset="0"/>
                <a:cs typeface="Tahoma" pitchFamily="34" charset="0"/>
              </a:rPr>
              <a:t>S</a:t>
            </a:r>
            <a:r>
              <a:rPr lang="en-US" sz="7200" b="1" dirty="0">
                <a:solidFill>
                  <a:srgbClr val="0000FF"/>
                </a:solidFill>
                <a:latin typeface="Tahoma" pitchFamily="34" charset="0"/>
                <a:ea typeface="Tahoma" pitchFamily="34" charset="0"/>
                <a:cs typeface="Tahoma" pitchFamily="34" charset="0"/>
              </a:rPr>
              <a:t>E</a:t>
            </a:r>
            <a:r>
              <a:rPr lang="en-US" sz="7200" b="1" dirty="0">
                <a:solidFill>
                  <a:srgbClr val="FF0000"/>
                </a:solidFill>
                <a:latin typeface="Tahoma" pitchFamily="34" charset="0"/>
                <a:ea typeface="Tahoma" pitchFamily="34" charset="0"/>
                <a:cs typeface="Tahoma" pitchFamily="34" charset="0"/>
              </a:rPr>
              <a:t>X</a:t>
            </a:r>
            <a:r>
              <a:rPr lang="en-US" sz="7200" b="1" dirty="0">
                <a:latin typeface="Tahoma" pitchFamily="34" charset="0"/>
                <a:ea typeface="Tahoma" pitchFamily="34" charset="0"/>
                <a:cs typeface="Tahoma" pitchFamily="34" charset="0"/>
              </a:rPr>
              <a:t> organizations accommodate </a:t>
            </a:r>
            <a:r>
              <a:rPr lang="en-US" sz="7200" b="1" u="sng" dirty="0">
                <a:solidFill>
                  <a:srgbClr val="FF0000"/>
                </a:solidFill>
                <a:latin typeface="Tahoma" pitchFamily="34" charset="0"/>
                <a:ea typeface="Tahoma" pitchFamily="34" charset="0"/>
                <a:cs typeface="Tahoma" pitchFamily="34" charset="0"/>
              </a:rPr>
              <a:t>BOTH</a:t>
            </a:r>
            <a:r>
              <a:rPr lang="en-US" sz="7200" b="1" dirty="0">
                <a:latin typeface="Tahoma" pitchFamily="34" charset="0"/>
                <a:ea typeface="Tahoma" pitchFamily="34" charset="0"/>
                <a:cs typeface="Tahoma" pitchFamily="34" charset="0"/>
              </a:rPr>
              <a:t> masculine and feminine work </a:t>
            </a:r>
            <a:r>
              <a:rPr lang="en-US" sz="7200" b="1" dirty="0" smtClean="0">
                <a:latin typeface="Tahoma" pitchFamily="34" charset="0"/>
                <a:ea typeface="Tahoma" pitchFamily="34" charset="0"/>
                <a:cs typeface="Tahoma" pitchFamily="34" charset="0"/>
              </a:rPr>
              <a:t>&amp; leadership styles, thus avoiding legal discrimination against women (via supporting only male productivity styles).</a:t>
            </a:r>
            <a:endParaRPr lang="en-US" sz="72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7468236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3500" b="1" u="sng" dirty="0">
                <a:solidFill>
                  <a:srgbClr val="FF0000"/>
                </a:solidFill>
                <a:latin typeface="Tahoma" pitchFamily="34" charset="0"/>
                <a:ea typeface="Tahoma" pitchFamily="34" charset="0"/>
                <a:cs typeface="Tahoma" pitchFamily="34" charset="0"/>
              </a:rPr>
              <a:t>MALE </a:t>
            </a:r>
            <a:r>
              <a:rPr lang="en-US" sz="3500" b="1" u="sng" dirty="0" smtClean="0">
                <a:solidFill>
                  <a:srgbClr val="FF0000"/>
                </a:solidFill>
                <a:latin typeface="Tahoma" pitchFamily="34" charset="0"/>
                <a:ea typeface="Tahoma" pitchFamily="34" charset="0"/>
                <a:cs typeface="Tahoma" pitchFamily="34" charset="0"/>
              </a:rPr>
              <a:t>STYLE</a:t>
            </a:r>
            <a:r>
              <a:rPr lang="en-US" sz="3900" b="1" dirty="0" smtClean="0">
                <a:solidFill>
                  <a:srgbClr val="FF0000"/>
                </a:solidFill>
                <a:latin typeface="Tahoma" pitchFamily="34" charset="0"/>
                <a:ea typeface="Tahoma" pitchFamily="34" charset="0"/>
                <a:cs typeface="Tahoma" pitchFamily="34" charset="0"/>
              </a:rPr>
              <a:t>                                       </a:t>
            </a:r>
            <a:r>
              <a:rPr lang="en-US" sz="3500" b="1" u="sng" dirty="0" smtClean="0">
                <a:solidFill>
                  <a:srgbClr val="0000FF"/>
                </a:solidFill>
                <a:latin typeface="Tahoma" pitchFamily="34" charset="0"/>
                <a:ea typeface="Tahoma" pitchFamily="34" charset="0"/>
                <a:cs typeface="Tahoma" pitchFamily="34" charset="0"/>
              </a:rPr>
              <a:t>FEMALE STYLE </a:t>
            </a:r>
            <a:r>
              <a:rPr lang="en-US" sz="5200" b="1" dirty="0" smtClean="0">
                <a:solidFill>
                  <a:srgbClr val="FF0000"/>
                </a:solidFill>
                <a:latin typeface="Tahoma" pitchFamily="34" charset="0"/>
                <a:ea typeface="Tahoma" pitchFamily="34" charset="0"/>
                <a:cs typeface="Tahoma" pitchFamily="34" charset="0"/>
              </a:rPr>
              <a:t>Competitive                    </a:t>
            </a:r>
            <a:r>
              <a:rPr lang="en-US" sz="5200" b="1" dirty="0" smtClean="0">
                <a:solidFill>
                  <a:srgbClr val="0000FF"/>
                </a:solidFill>
                <a:latin typeface="Tahoma" pitchFamily="34" charset="0"/>
                <a:ea typeface="Tahoma" pitchFamily="34" charset="0"/>
                <a:cs typeface="Tahoma" pitchFamily="34" charset="0"/>
              </a:rPr>
              <a:t>Cooperative</a:t>
            </a:r>
            <a:endParaRPr lang="en-US" sz="5200" b="1" dirty="0">
              <a:solidFill>
                <a:srgbClr val="0000FF"/>
              </a:solidFill>
              <a:latin typeface="Tahoma" pitchFamily="34" charset="0"/>
              <a:ea typeface="Tahoma" pitchFamily="34" charset="0"/>
              <a:cs typeface="Tahoma" pitchFamily="34" charset="0"/>
            </a:endParaRPr>
          </a:p>
          <a:p>
            <a:pPr marL="0" indent="0">
              <a:buNone/>
            </a:pPr>
            <a:r>
              <a:rPr lang="en-US" sz="5800" b="1" dirty="0" smtClean="0">
                <a:solidFill>
                  <a:srgbClr val="FF0000"/>
                </a:solidFill>
                <a:latin typeface="Tahoma" pitchFamily="34" charset="0"/>
                <a:ea typeface="Tahoma" pitchFamily="34" charset="0"/>
                <a:cs typeface="Tahoma" pitchFamily="34" charset="0"/>
              </a:rPr>
              <a:t>Directive                      </a:t>
            </a:r>
            <a:r>
              <a:rPr lang="en-US" sz="5800" b="1" dirty="0" smtClean="0">
                <a:solidFill>
                  <a:srgbClr val="0000FF"/>
                </a:solidFill>
                <a:latin typeface="Tahoma" pitchFamily="34" charset="0"/>
                <a:ea typeface="Tahoma" pitchFamily="34" charset="0"/>
                <a:cs typeface="Tahoma" pitchFamily="34" charset="0"/>
              </a:rPr>
              <a:t>Relational</a:t>
            </a:r>
            <a:endParaRPr lang="en-US" sz="5800" b="1" dirty="0">
              <a:solidFill>
                <a:srgbClr val="0000FF"/>
              </a:solidFill>
              <a:latin typeface="Tahoma" pitchFamily="34" charset="0"/>
              <a:ea typeface="Tahoma" pitchFamily="34" charset="0"/>
              <a:cs typeface="Tahoma" pitchFamily="34" charset="0"/>
            </a:endParaRPr>
          </a:p>
          <a:p>
            <a:pPr marL="0" indent="0">
              <a:buNone/>
            </a:pPr>
            <a:r>
              <a:rPr lang="en-US" sz="4800" b="1" dirty="0" smtClean="0">
                <a:solidFill>
                  <a:srgbClr val="FF0000"/>
                </a:solidFill>
                <a:latin typeface="Tahoma" pitchFamily="34" charset="0"/>
                <a:ea typeface="Tahoma" pitchFamily="34" charset="0"/>
                <a:cs typeface="Tahoma" pitchFamily="34" charset="0"/>
              </a:rPr>
              <a:t>Independent                 </a:t>
            </a:r>
            <a:r>
              <a:rPr lang="en-US" sz="4800" b="1" dirty="0" smtClean="0">
                <a:solidFill>
                  <a:srgbClr val="0000FF"/>
                </a:solidFill>
                <a:latin typeface="Tahoma" pitchFamily="34" charset="0"/>
                <a:ea typeface="Tahoma" pitchFamily="34" charset="0"/>
                <a:cs typeface="Tahoma" pitchFamily="34" charset="0"/>
              </a:rPr>
              <a:t>Interdependent</a:t>
            </a:r>
            <a:endParaRPr lang="en-US" sz="4800" b="1" dirty="0">
              <a:solidFill>
                <a:srgbClr val="0000FF"/>
              </a:solidFill>
              <a:latin typeface="Tahoma" pitchFamily="34" charset="0"/>
              <a:ea typeface="Tahoma" pitchFamily="34" charset="0"/>
              <a:cs typeface="Tahoma" pitchFamily="34" charset="0"/>
            </a:endParaRPr>
          </a:p>
          <a:p>
            <a:pPr marL="0" indent="0">
              <a:buNone/>
            </a:pPr>
            <a:r>
              <a:rPr lang="en-US" sz="5800" b="1" dirty="0" smtClean="0">
                <a:solidFill>
                  <a:srgbClr val="FF0000"/>
                </a:solidFill>
                <a:latin typeface="Tahoma" pitchFamily="34" charset="0"/>
                <a:ea typeface="Tahoma" pitchFamily="34" charset="0"/>
                <a:cs typeface="Tahoma" pitchFamily="34" charset="0"/>
              </a:rPr>
              <a:t>Goals                                   </a:t>
            </a:r>
            <a:r>
              <a:rPr lang="en-US" sz="5800" b="1" dirty="0" smtClean="0">
                <a:solidFill>
                  <a:srgbClr val="0000FF"/>
                </a:solidFill>
                <a:latin typeface="Tahoma" pitchFamily="34" charset="0"/>
                <a:ea typeface="Tahoma" pitchFamily="34" charset="0"/>
                <a:cs typeface="Tahoma" pitchFamily="34" charset="0"/>
              </a:rPr>
              <a:t>Ideals</a:t>
            </a:r>
            <a:endParaRPr lang="en-US" sz="5800" b="1" dirty="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Individual                      </a:t>
            </a:r>
            <a:r>
              <a:rPr lang="en-US" sz="5400" b="1" dirty="0" smtClean="0">
                <a:solidFill>
                  <a:srgbClr val="0000FF"/>
                </a:solidFill>
                <a:latin typeface="Tahoma" pitchFamily="34" charset="0"/>
                <a:ea typeface="Tahoma" pitchFamily="34" charset="0"/>
                <a:cs typeface="Tahoma" pitchFamily="34" charset="0"/>
              </a:rPr>
              <a:t>Community</a:t>
            </a:r>
            <a:endParaRPr lang="en-US" sz="5400" b="1" dirty="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Proactive                            </a:t>
            </a:r>
            <a:r>
              <a:rPr lang="en-US" sz="5400" b="1" dirty="0" smtClean="0">
                <a:solidFill>
                  <a:srgbClr val="0000FF"/>
                </a:solidFill>
                <a:latin typeface="Tahoma" pitchFamily="34" charset="0"/>
                <a:ea typeface="Tahoma" pitchFamily="34" charset="0"/>
                <a:cs typeface="Tahoma" pitchFamily="34" charset="0"/>
              </a:rPr>
              <a:t>Reactive</a:t>
            </a:r>
            <a:endParaRPr lang="en-US" sz="5400" b="1" dirty="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Action                                     </a:t>
            </a:r>
            <a:r>
              <a:rPr lang="en-US" sz="5400" b="1" dirty="0" smtClean="0">
                <a:solidFill>
                  <a:srgbClr val="0000FF"/>
                </a:solidFill>
                <a:latin typeface="Tahoma" pitchFamily="34" charset="0"/>
                <a:ea typeface="Tahoma" pitchFamily="34" charset="0"/>
                <a:cs typeface="Tahoma" pitchFamily="34" charset="0"/>
              </a:rPr>
              <a:t>Verbal</a:t>
            </a:r>
            <a:endParaRPr lang="en-US" sz="5400" b="1" dirty="0">
              <a:solidFill>
                <a:srgbClr val="0000FF"/>
              </a:solidFill>
              <a:latin typeface="Tahoma" pitchFamily="34" charset="0"/>
              <a:ea typeface="Tahoma" pitchFamily="34" charset="0"/>
              <a:cs typeface="Tahoma" pitchFamily="34" charset="0"/>
            </a:endParaRPr>
          </a:p>
          <a:p>
            <a:pPr marL="0" indent="0">
              <a:buNone/>
            </a:pPr>
            <a:endParaRPr lang="en-US" sz="5400" b="1" dirty="0">
              <a:solidFill>
                <a:srgbClr val="0000FF"/>
              </a:solidFill>
              <a:latin typeface="Tahoma" pitchFamily="34" charset="0"/>
              <a:ea typeface="Tahoma" pitchFamily="34" charset="0"/>
              <a:cs typeface="Tahoma" pitchFamily="34" charset="0"/>
            </a:endParaRPr>
          </a:p>
          <a:p>
            <a:pPr marL="0" indent="0">
              <a:buNone/>
            </a:pPr>
            <a:endParaRPr lang="en-US" sz="5800" b="1" dirty="0">
              <a:solidFill>
                <a:srgbClr val="FF0000"/>
              </a:solidFill>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2178006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665495"/>
          </a:xfrm>
        </p:spPr>
        <p:txBody>
          <a:bodyPr>
            <a:normAutofit/>
          </a:bodyPr>
          <a:lstStyle/>
          <a:p>
            <a:pPr marL="0" indent="0">
              <a:buNone/>
            </a:pPr>
            <a:r>
              <a:rPr lang="en-US" sz="3200" b="1" dirty="0" smtClean="0">
                <a:latin typeface="Tahoma" pitchFamily="34" charset="0"/>
                <a:ea typeface="Tahoma" pitchFamily="34" charset="0"/>
                <a:cs typeface="Tahoma" pitchFamily="34" charset="0"/>
              </a:rPr>
              <a:t>20</a:t>
            </a:r>
            <a:r>
              <a:rPr lang="en-US" sz="3200" b="1" baseline="30000" dirty="0" smtClean="0">
                <a:latin typeface="Tahoma" pitchFamily="34" charset="0"/>
                <a:ea typeface="Tahoma" pitchFamily="34" charset="0"/>
                <a:cs typeface="Tahoma" pitchFamily="34" charset="0"/>
              </a:rPr>
              <a:t>TH</a:t>
            </a:r>
            <a:r>
              <a:rPr lang="en-US" sz="3200" b="1" dirty="0" smtClean="0">
                <a:latin typeface="Tahoma" pitchFamily="34" charset="0"/>
                <a:ea typeface="Tahoma" pitchFamily="34" charset="0"/>
                <a:cs typeface="Tahoma" pitchFamily="34" charset="0"/>
              </a:rPr>
              <a:t> CENTURY MINDSET                21</a:t>
            </a:r>
            <a:r>
              <a:rPr lang="en-US" sz="3200" b="1" baseline="30000" dirty="0" smtClean="0">
                <a:latin typeface="Tahoma" pitchFamily="34" charset="0"/>
                <a:ea typeface="Tahoma" pitchFamily="34" charset="0"/>
                <a:cs typeface="Tahoma" pitchFamily="34" charset="0"/>
              </a:rPr>
              <a:t>ST</a:t>
            </a:r>
            <a:r>
              <a:rPr lang="en-US" sz="3200" b="1" dirty="0" smtClean="0">
                <a:latin typeface="Tahoma" pitchFamily="34" charset="0"/>
                <a:ea typeface="Tahoma" pitchFamily="34" charset="0"/>
                <a:cs typeface="Tahoma" pitchFamily="34" charset="0"/>
              </a:rPr>
              <a:t> CENTURY MINDSET</a:t>
            </a:r>
          </a:p>
          <a:p>
            <a:pPr marL="0" indent="0">
              <a:buNone/>
            </a:pPr>
            <a:r>
              <a:rPr lang="en-US" sz="4000" b="1" dirty="0" smtClean="0">
                <a:latin typeface="Tahoma" pitchFamily="34" charset="0"/>
                <a:ea typeface="Tahoma" pitchFamily="34" charset="0"/>
                <a:cs typeface="Tahoma" pitchFamily="34" charset="0"/>
              </a:rPr>
              <a:t>(Org control)                             </a:t>
            </a:r>
            <a:r>
              <a:rPr lang="en-US" sz="3200" b="1" dirty="0" smtClean="0">
                <a:latin typeface="Tahoma" pitchFamily="34" charset="0"/>
                <a:ea typeface="Tahoma" pitchFamily="34" charset="0"/>
                <a:cs typeface="Tahoma" pitchFamily="34" charset="0"/>
              </a:rPr>
              <a:t>(Org empowerment) </a:t>
            </a:r>
          </a:p>
          <a:p>
            <a:pPr marL="0" indent="0">
              <a:buNone/>
            </a:pPr>
            <a:r>
              <a:rPr lang="en-US" sz="4000" b="1" dirty="0" smtClean="0">
                <a:solidFill>
                  <a:srgbClr val="FF0000"/>
                </a:solidFill>
                <a:latin typeface="Tahoma" pitchFamily="34" charset="0"/>
                <a:ea typeface="Tahoma" pitchFamily="34" charset="0"/>
                <a:cs typeface="Tahoma" pitchFamily="34" charset="0"/>
              </a:rPr>
              <a:t>Command                                           </a:t>
            </a:r>
            <a:r>
              <a:rPr lang="en-US" sz="4000" b="1" dirty="0" smtClean="0">
                <a:solidFill>
                  <a:srgbClr val="0000FF"/>
                </a:solidFill>
                <a:latin typeface="Tahoma" pitchFamily="34" charset="0"/>
                <a:ea typeface="Tahoma" pitchFamily="34" charset="0"/>
                <a:cs typeface="Tahoma" pitchFamily="34" charset="0"/>
              </a:rPr>
              <a:t>Consensus</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Power                                                   </a:t>
            </a:r>
            <a:r>
              <a:rPr lang="en-US" sz="4000" b="1" dirty="0" smtClean="0">
                <a:solidFill>
                  <a:srgbClr val="0000FF"/>
                </a:solidFill>
                <a:latin typeface="Tahoma" pitchFamily="34" charset="0"/>
                <a:ea typeface="Tahoma" pitchFamily="34" charset="0"/>
                <a:cs typeface="Tahoma" pitchFamily="34" charset="0"/>
              </a:rPr>
              <a:t>Influence</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Employees                                               </a:t>
            </a:r>
            <a:r>
              <a:rPr lang="en-US" sz="4000" b="1" dirty="0" smtClean="0">
                <a:solidFill>
                  <a:srgbClr val="0000FF"/>
                </a:solidFill>
                <a:latin typeface="Tahoma" pitchFamily="34" charset="0"/>
                <a:ea typeface="Tahoma" pitchFamily="34" charset="0"/>
                <a:cs typeface="Tahoma" pitchFamily="34" charset="0"/>
              </a:rPr>
              <a:t>People</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Rules                                              </a:t>
            </a:r>
            <a:r>
              <a:rPr lang="en-US" sz="4000" b="1" dirty="0" smtClean="0">
                <a:solidFill>
                  <a:srgbClr val="0000FF"/>
                </a:solidFill>
                <a:latin typeface="Tahoma" pitchFamily="34" charset="0"/>
                <a:ea typeface="Tahoma" pitchFamily="34" charset="0"/>
                <a:cs typeface="Tahoma" pitchFamily="34" charset="0"/>
              </a:rPr>
              <a:t>Commitment</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Routine                                                 </a:t>
            </a:r>
            <a:r>
              <a:rPr lang="en-US" sz="4000" b="1" dirty="0" smtClean="0">
                <a:solidFill>
                  <a:srgbClr val="0000FF"/>
                </a:solidFill>
                <a:latin typeface="Tahoma" pitchFamily="34" charset="0"/>
                <a:ea typeface="Tahoma" pitchFamily="34" charset="0"/>
                <a:cs typeface="Tahoma" pitchFamily="34" charset="0"/>
              </a:rPr>
              <a:t>Creative</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Work                                             </a:t>
            </a:r>
            <a:r>
              <a:rPr lang="en-US" sz="4000" b="1" dirty="0" smtClean="0">
                <a:solidFill>
                  <a:srgbClr val="0000FF"/>
                </a:solidFill>
                <a:latin typeface="Tahoma" pitchFamily="34" charset="0"/>
                <a:ea typeface="Tahoma" pitchFamily="34" charset="0"/>
                <a:cs typeface="Tahoma" pitchFamily="34" charset="0"/>
              </a:rPr>
              <a:t>Contributions</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a:solidFill>
                  <a:srgbClr val="FF0000"/>
                </a:solidFill>
                <a:latin typeface="Tahoma" pitchFamily="34" charset="0"/>
                <a:ea typeface="Tahoma" pitchFamily="34" charset="0"/>
                <a:cs typeface="Tahoma" pitchFamily="34" charset="0"/>
              </a:rPr>
              <a:t>One size fits </a:t>
            </a:r>
            <a:r>
              <a:rPr lang="en-US" sz="4000" b="1" dirty="0" smtClean="0">
                <a:solidFill>
                  <a:srgbClr val="FF0000"/>
                </a:solidFill>
                <a:latin typeface="Tahoma" pitchFamily="34" charset="0"/>
                <a:ea typeface="Tahoma" pitchFamily="34" charset="0"/>
                <a:cs typeface="Tahoma" pitchFamily="34" charset="0"/>
              </a:rPr>
              <a:t>all                               </a:t>
            </a:r>
            <a:r>
              <a:rPr lang="en-US" sz="4000" b="1" dirty="0" smtClean="0">
                <a:solidFill>
                  <a:srgbClr val="0000FF"/>
                </a:solidFill>
                <a:latin typeface="Tahoma" pitchFamily="34" charset="0"/>
                <a:ea typeface="Tahoma" pitchFamily="34" charset="0"/>
                <a:cs typeface="Tahoma" pitchFamily="34" charset="0"/>
              </a:rPr>
              <a:t>Job </a:t>
            </a:r>
            <a:r>
              <a:rPr lang="en-US" sz="4000" b="1" dirty="0">
                <a:solidFill>
                  <a:srgbClr val="0000FF"/>
                </a:solidFill>
                <a:latin typeface="Tahoma" pitchFamily="34" charset="0"/>
                <a:ea typeface="Tahoma" pitchFamily="34" charset="0"/>
                <a:cs typeface="Tahoma" pitchFamily="34" charset="0"/>
              </a:rPr>
              <a:t>tailoring</a:t>
            </a:r>
          </a:p>
          <a:p>
            <a:pPr marL="0" indent="0">
              <a:buNone/>
            </a:pPr>
            <a:endParaRPr lang="en-US" sz="4400" b="1" dirty="0">
              <a:solidFill>
                <a:srgbClr val="0000FF"/>
              </a:solidFill>
              <a:latin typeface="Tahoma" pitchFamily="34" charset="0"/>
              <a:ea typeface="Tahoma" pitchFamily="34" charset="0"/>
              <a:cs typeface="Tahoma" pitchFamily="34" charset="0"/>
            </a:endParaRPr>
          </a:p>
          <a:p>
            <a:pPr marL="0" indent="0">
              <a:buNone/>
            </a:pPr>
            <a:endParaRPr lang="en-US" sz="5800" b="1" dirty="0">
              <a:solidFill>
                <a:srgbClr val="FF0000"/>
              </a:solidFill>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5513999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3"/>
            <a:ext cx="12192000" cy="6629400"/>
          </a:xfrm>
        </p:spPr>
        <p:txBody>
          <a:bodyPr>
            <a:noAutofit/>
          </a:bodyPr>
          <a:lstStyle/>
          <a:p>
            <a:pPr marL="0" indent="0">
              <a:buNone/>
            </a:pPr>
            <a:r>
              <a:rPr lang="en-US" sz="4800" b="1" dirty="0" smtClean="0">
                <a:latin typeface="Tahoma" pitchFamily="34" charset="0"/>
                <a:ea typeface="Tahoma" pitchFamily="34" charset="0"/>
                <a:cs typeface="Tahoma" pitchFamily="34" charset="0"/>
              </a:rPr>
              <a:t>Males compete vs. their opponent </a:t>
            </a:r>
            <a:r>
              <a:rPr lang="en-US" sz="4800" b="1" dirty="0">
                <a:latin typeface="Tahoma" pitchFamily="34" charset="0"/>
                <a:ea typeface="Tahoma" pitchFamily="34" charset="0"/>
                <a:cs typeface="Tahoma" pitchFamily="34" charset="0"/>
              </a:rPr>
              <a:t>=</a:t>
            </a:r>
            <a:r>
              <a:rPr lang="en-US" sz="4800" b="1" dirty="0" smtClean="0">
                <a:latin typeface="Tahoma" pitchFamily="34" charset="0"/>
                <a:ea typeface="Tahoma" pitchFamily="34" charset="0"/>
                <a:cs typeface="Tahoma" pitchFamily="34" charset="0"/>
              </a:rPr>
              <a:t> </a:t>
            </a:r>
            <a:r>
              <a:rPr lang="en-US" sz="4800" b="1" dirty="0" smtClean="0">
                <a:solidFill>
                  <a:srgbClr val="FF0000"/>
                </a:solidFill>
                <a:latin typeface="Tahoma" pitchFamily="34" charset="0"/>
                <a:ea typeface="Tahoma" pitchFamily="34" charset="0"/>
                <a:cs typeface="Tahoma" pitchFamily="34" charset="0"/>
              </a:rPr>
              <a:t>WIN-LOSE</a:t>
            </a:r>
          </a:p>
          <a:p>
            <a:pPr marL="0" indent="0">
              <a:buNone/>
            </a:pPr>
            <a:endParaRPr lang="en-US" sz="4800" b="1" dirty="0">
              <a:solidFill>
                <a:srgbClr val="FF0000"/>
              </a:solidFill>
              <a:latin typeface="Tahoma" pitchFamily="34" charset="0"/>
              <a:ea typeface="Tahoma" pitchFamily="34" charset="0"/>
              <a:cs typeface="Tahoma" pitchFamily="34" charset="0"/>
            </a:endParaRPr>
          </a:p>
          <a:p>
            <a:pPr marL="0" indent="0">
              <a:buNone/>
            </a:pPr>
            <a:endParaRPr lang="en-US" sz="4800" b="1" dirty="0" smtClean="0">
              <a:solidFill>
                <a:srgbClr val="FF0000"/>
              </a:solidFill>
              <a:latin typeface="Tahoma" pitchFamily="34" charset="0"/>
              <a:ea typeface="Tahoma" pitchFamily="34" charset="0"/>
              <a:cs typeface="Tahoma" pitchFamily="34" charset="0"/>
            </a:endParaRPr>
          </a:p>
          <a:p>
            <a:pPr marL="0" indent="0">
              <a:buNone/>
            </a:pPr>
            <a:r>
              <a:rPr lang="en-US" sz="4900" b="1" dirty="0" smtClean="0">
                <a:latin typeface="Tahoma" pitchFamily="34" charset="0"/>
                <a:ea typeface="Tahoma" pitchFamily="34" charset="0"/>
                <a:cs typeface="Tahoma" pitchFamily="34" charset="0"/>
              </a:rPr>
              <a:t>A woman tends to compete against herself = </a:t>
            </a:r>
            <a:r>
              <a:rPr lang="en-US" sz="4900" b="1" dirty="0" smtClean="0">
                <a:solidFill>
                  <a:srgbClr val="FF0000"/>
                </a:solidFill>
                <a:latin typeface="Tahoma" pitchFamily="34" charset="0"/>
                <a:ea typeface="Tahoma" pitchFamily="34" charset="0"/>
                <a:cs typeface="Tahoma" pitchFamily="34" charset="0"/>
              </a:rPr>
              <a:t>WIN-WIN</a:t>
            </a:r>
            <a:endParaRPr lang="en-US" sz="49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81" y="811106"/>
            <a:ext cx="3657600" cy="22316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187" y="4302217"/>
            <a:ext cx="4065493" cy="2286841"/>
          </a:xfrm>
          <a:prstGeom prst="rect">
            <a:avLst/>
          </a:prstGeom>
        </p:spPr>
      </p:pic>
    </p:spTree>
    <p:extLst>
      <p:ext uri="{BB962C8B-B14F-4D97-AF65-F5344CB8AC3E}">
        <p14:creationId xmlns:p14="http://schemas.microsoft.com/office/powerpoint/2010/main" val="380874878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3"/>
            <a:ext cx="12192000" cy="6629400"/>
          </a:xfrm>
        </p:spPr>
        <p:txBody>
          <a:bodyPr>
            <a:noAutofit/>
          </a:bodyPr>
          <a:lstStyle/>
          <a:p>
            <a:pPr marL="0" indent="0">
              <a:buNone/>
            </a:pPr>
            <a:r>
              <a:rPr lang="en-US" sz="4800" b="1" dirty="0">
                <a:latin typeface="Tahoma" pitchFamily="34" charset="0"/>
                <a:ea typeface="Tahoma" pitchFamily="34" charset="0"/>
                <a:cs typeface="Tahoma" pitchFamily="34" charset="0"/>
              </a:rPr>
              <a:t>The West’s most important competitive edge in global business is </a:t>
            </a:r>
            <a:r>
              <a:rPr lang="en-US" sz="4800" b="1" dirty="0">
                <a:solidFill>
                  <a:srgbClr val="FF0000"/>
                </a:solidFill>
                <a:latin typeface="Tahoma" pitchFamily="34" charset="0"/>
                <a:ea typeface="Tahoma" pitchFamily="34" charset="0"/>
                <a:cs typeface="Tahoma" pitchFamily="34" charset="0"/>
              </a:rPr>
              <a:t>innovation, </a:t>
            </a:r>
            <a:r>
              <a:rPr lang="en-US" sz="4800" b="1" dirty="0" smtClean="0">
                <a:latin typeface="Tahoma" pitchFamily="34" charset="0"/>
                <a:ea typeface="Tahoma" pitchFamily="34" charset="0"/>
                <a:cs typeface="Tahoma" pitchFamily="34" charset="0"/>
              </a:rPr>
              <a:t>stimulated by a </a:t>
            </a:r>
            <a:r>
              <a:rPr lang="en-US" sz="4800" b="1" dirty="0">
                <a:latin typeface="Tahoma" pitchFamily="34" charset="0"/>
                <a:ea typeface="Tahoma" pitchFamily="34" charset="0"/>
                <a:cs typeface="Tahoma" pitchFamily="34" charset="0"/>
              </a:rPr>
              <a:t>unisex culture of cooperation &amp; flexible operations</a:t>
            </a:r>
            <a:r>
              <a:rPr lang="en-US" sz="4800" b="1" dirty="0">
                <a:solidFill>
                  <a:srgbClr val="0033CC"/>
                </a:solidFill>
                <a:latin typeface="Tahoma" pitchFamily="34" charset="0"/>
                <a:ea typeface="Tahoma" pitchFamily="34" charset="0"/>
                <a:cs typeface="Tahoma" pitchFamily="34" charset="0"/>
              </a:rPr>
              <a:t> </a:t>
            </a:r>
            <a:r>
              <a:rPr lang="en-US" sz="4800" b="1" dirty="0">
                <a:latin typeface="Tahoma" pitchFamily="34" charset="0"/>
                <a:ea typeface="Tahoma" pitchFamily="34" charset="0"/>
                <a:cs typeface="Tahoma" pitchFamily="34" charset="0"/>
              </a:rPr>
              <a:t>&gt;</a:t>
            </a:r>
            <a:r>
              <a:rPr lang="en-US" sz="4800" b="1" dirty="0">
                <a:solidFill>
                  <a:srgbClr val="0033CC"/>
                </a:solidFill>
                <a:latin typeface="Tahoma" pitchFamily="34" charset="0"/>
                <a:ea typeface="Tahoma" pitchFamily="34" charset="0"/>
                <a:cs typeface="Tahoma" pitchFamily="34" charset="0"/>
              </a:rPr>
              <a:t> </a:t>
            </a:r>
            <a:r>
              <a:rPr lang="en-US" sz="4800" b="1" dirty="0">
                <a:latin typeface="Tahoma" pitchFamily="34" charset="0"/>
                <a:ea typeface="Tahoma" pitchFamily="34" charset="0"/>
                <a:cs typeface="Tahoma" pitchFamily="34" charset="0"/>
              </a:rPr>
              <a:t>rules-driven eight to five. Innovation requires a cooperative, community-based </a:t>
            </a:r>
            <a:r>
              <a:rPr lang="en-US" sz="4800" b="1" dirty="0" smtClean="0">
                <a:latin typeface="Tahoma" pitchFamily="34" charset="0"/>
                <a:ea typeface="Tahoma" pitchFamily="34" charset="0"/>
                <a:cs typeface="Tahoma" pitchFamily="34" charset="0"/>
              </a:rPr>
              <a:t>win-win org culture </a:t>
            </a:r>
            <a:r>
              <a:rPr lang="en-US" sz="4800" b="1" dirty="0">
                <a:latin typeface="Tahoma" pitchFamily="34" charset="0"/>
                <a:ea typeface="Tahoma" pitchFamily="34" charset="0"/>
                <a:cs typeface="Tahoma" pitchFamily="34" charset="0"/>
              </a:rPr>
              <a:t>which </a:t>
            </a:r>
            <a:r>
              <a:rPr lang="en-US" sz="4800" b="1" dirty="0" smtClean="0">
                <a:latin typeface="Tahoma" pitchFamily="34" charset="0"/>
                <a:ea typeface="Tahoma" pitchFamily="34" charset="0"/>
                <a:cs typeface="Tahoma" pitchFamily="34" charset="0"/>
              </a:rPr>
              <a:t>won’t </a:t>
            </a:r>
            <a:r>
              <a:rPr lang="en-US" sz="4800" b="1" dirty="0">
                <a:latin typeface="Tahoma" pitchFamily="34" charset="0"/>
                <a:ea typeface="Tahoma" pitchFamily="34" charset="0"/>
                <a:cs typeface="Tahoma" pitchFamily="34" charset="0"/>
              </a:rPr>
              <a:t>flourish under the traditional male </a:t>
            </a:r>
            <a:r>
              <a:rPr lang="en-US" sz="4800" b="1" dirty="0">
                <a:solidFill>
                  <a:srgbClr val="FF0000"/>
                </a:solidFill>
                <a:latin typeface="Tahoma" pitchFamily="34" charset="0"/>
                <a:ea typeface="Tahoma" pitchFamily="34" charset="0"/>
                <a:cs typeface="Tahoma" pitchFamily="34" charset="0"/>
              </a:rPr>
              <a:t>command style </a:t>
            </a:r>
            <a:r>
              <a:rPr lang="en-US" sz="4800" b="1" dirty="0">
                <a:latin typeface="Tahoma" pitchFamily="34" charset="0"/>
                <a:ea typeface="Tahoma" pitchFamily="34" charset="0"/>
                <a:cs typeface="Tahoma" pitchFamily="34" charset="0"/>
              </a:rPr>
              <a:t>of management.</a:t>
            </a:r>
          </a:p>
        </p:txBody>
      </p:sp>
    </p:spTree>
    <p:extLst>
      <p:ext uri="{BB962C8B-B14F-4D97-AF65-F5344CB8AC3E}">
        <p14:creationId xmlns:p14="http://schemas.microsoft.com/office/powerpoint/2010/main" val="278138811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1450"/>
            <a:ext cx="12192000" cy="6686550"/>
          </a:xfrm>
        </p:spPr>
        <p:txBody>
          <a:bodyPr>
            <a:normAutofit fontScale="92500"/>
          </a:bodyPr>
          <a:lstStyle/>
          <a:p>
            <a:pPr marL="0" indent="0" algn="ctr">
              <a:buNone/>
            </a:pPr>
            <a:r>
              <a:rPr lang="en-US" sz="4400" b="1" dirty="0">
                <a:solidFill>
                  <a:srgbClr val="FF0000"/>
                </a:solidFill>
                <a:latin typeface="Tahoma" pitchFamily="34" charset="0"/>
                <a:ea typeface="Tahoma" pitchFamily="34" charset="0"/>
                <a:cs typeface="Tahoma" pitchFamily="34" charset="0"/>
              </a:rPr>
              <a:t>THE UNISEX </a:t>
            </a:r>
            <a:r>
              <a:rPr lang="en-US" sz="4400" b="1" dirty="0" smtClean="0">
                <a:solidFill>
                  <a:srgbClr val="FF0000"/>
                </a:solidFill>
                <a:latin typeface="Tahoma" pitchFamily="34" charset="0"/>
                <a:ea typeface="Tahoma" pitchFamily="34" charset="0"/>
                <a:cs typeface="Tahoma" pitchFamily="34" charset="0"/>
              </a:rPr>
              <a:t>FLEX:</a:t>
            </a:r>
            <a:endParaRPr lang="en-US" sz="4400" b="1" dirty="0">
              <a:solidFill>
                <a:srgbClr val="FF0000"/>
              </a:solidFill>
              <a:latin typeface="Tahoma" pitchFamily="34" charset="0"/>
              <a:ea typeface="Tahoma" pitchFamily="34" charset="0"/>
              <a:cs typeface="Tahoma" pitchFamily="34" charset="0"/>
            </a:endParaRPr>
          </a:p>
          <a:p>
            <a:pPr marL="0" indent="0">
              <a:buNone/>
            </a:pPr>
            <a:r>
              <a:rPr lang="en-US" sz="5400" b="1" dirty="0">
                <a:solidFill>
                  <a:srgbClr val="0000FF"/>
                </a:solidFill>
                <a:latin typeface="Tahoma" pitchFamily="34" charset="0"/>
                <a:ea typeface="Tahoma" pitchFamily="34" charset="0"/>
                <a:cs typeface="Tahoma" pitchFamily="34" charset="0"/>
              </a:rPr>
              <a:t>Flex org </a:t>
            </a:r>
            <a:r>
              <a:rPr lang="en-US" sz="5400" b="1" dirty="0" smtClean="0">
                <a:solidFill>
                  <a:srgbClr val="0000FF"/>
                </a:solidFill>
                <a:latin typeface="Tahoma" pitchFamily="34" charset="0"/>
                <a:ea typeface="Tahoma" pitchFamily="34" charset="0"/>
                <a:cs typeface="Tahoma" pitchFamily="34" charset="0"/>
              </a:rPr>
              <a:t>cultures </a:t>
            </a:r>
            <a:r>
              <a:rPr lang="en-US" sz="5400" b="1" dirty="0" smtClean="0">
                <a:latin typeface="Tahoma" pitchFamily="34" charset="0"/>
                <a:ea typeface="Tahoma" pitchFamily="34" charset="0"/>
                <a:cs typeface="Tahoma" pitchFamily="34" charset="0"/>
              </a:rPr>
              <a:t>(flex </a:t>
            </a:r>
            <a:r>
              <a:rPr lang="en-US" sz="5400" b="1" dirty="0">
                <a:latin typeface="Tahoma" pitchFamily="34" charset="0"/>
                <a:ea typeface="Tahoma" pitchFamily="34" charset="0"/>
                <a:cs typeface="Tahoma" pitchFamily="34" charset="0"/>
              </a:rPr>
              <a:t>hours; flex-place; flex </a:t>
            </a:r>
            <a:r>
              <a:rPr lang="en-US" sz="5400" b="1" dirty="0" smtClean="0">
                <a:latin typeface="Tahoma" pitchFamily="34" charset="0"/>
                <a:ea typeface="Tahoma" pitchFamily="34" charset="0"/>
                <a:cs typeface="Tahoma" pitchFamily="34" charset="0"/>
              </a:rPr>
              <a:t>benefits):</a:t>
            </a:r>
          </a:p>
          <a:p>
            <a:pPr>
              <a:buClr>
                <a:srgbClr val="0000FF"/>
              </a:buClr>
              <a:buFont typeface="Wingdings" panose="05000000000000000000" pitchFamily="2" charset="2"/>
              <a:buChar char="q"/>
            </a:pPr>
            <a:r>
              <a:rPr lang="en-US" sz="5400" b="1" dirty="0" smtClean="0">
                <a:solidFill>
                  <a:srgbClr val="FF0000"/>
                </a:solidFill>
                <a:latin typeface="Tahoma" pitchFamily="34" charset="0"/>
                <a:ea typeface="Tahoma" pitchFamily="34" charset="0"/>
                <a:cs typeface="Tahoma" pitchFamily="34" charset="0"/>
              </a:rPr>
              <a:t> </a:t>
            </a:r>
            <a:r>
              <a:rPr lang="en-US" sz="5400" b="1" dirty="0" smtClean="0">
                <a:solidFill>
                  <a:srgbClr val="0000FF"/>
                </a:solidFill>
                <a:latin typeface="Tahoma" pitchFamily="34" charset="0"/>
                <a:ea typeface="Tahoma" pitchFamily="34" charset="0"/>
                <a:cs typeface="Tahoma" pitchFamily="34" charset="0"/>
              </a:rPr>
              <a:t>Help</a:t>
            </a:r>
            <a:r>
              <a:rPr lang="en-US" sz="5400" b="1" dirty="0" smtClean="0">
                <a:latin typeface="Tahoma" pitchFamily="34" charset="0"/>
                <a:ea typeface="Tahoma" pitchFamily="34" charset="0"/>
                <a:cs typeface="Tahoma" pitchFamily="34" charset="0"/>
              </a:rPr>
              <a:t> women accommodate family commitments </a:t>
            </a:r>
            <a:endParaRPr lang="en-US" sz="5400" b="1" dirty="0" smtClean="0">
              <a:solidFill>
                <a:srgbClr val="0033CC"/>
              </a:solidFill>
              <a:latin typeface="Tahoma" pitchFamily="34" charset="0"/>
              <a:ea typeface="Tahoma" pitchFamily="34" charset="0"/>
              <a:cs typeface="Tahoma" pitchFamily="34" charset="0"/>
            </a:endParaRPr>
          </a:p>
          <a:p>
            <a:pPr>
              <a:buFont typeface="Wingdings" panose="05000000000000000000" pitchFamily="2" charset="2"/>
              <a:buChar char="q"/>
            </a:pPr>
            <a:r>
              <a:rPr lang="en-US" sz="5400" b="1" dirty="0" smtClean="0">
                <a:solidFill>
                  <a:srgbClr val="0000FF"/>
                </a:solidFill>
                <a:latin typeface="Tahoma" pitchFamily="34" charset="0"/>
                <a:ea typeface="Tahoma" pitchFamily="34" charset="0"/>
                <a:cs typeface="Tahoma" pitchFamily="34" charset="0"/>
              </a:rPr>
              <a:t>Empower all employees </a:t>
            </a:r>
            <a:r>
              <a:rPr lang="en-US" sz="5400" b="1" dirty="0" smtClean="0">
                <a:latin typeface="Tahoma" pitchFamily="34" charset="0"/>
                <a:ea typeface="Tahoma" pitchFamily="34" charset="0"/>
                <a:cs typeface="Tahoma" pitchFamily="34" charset="0"/>
              </a:rPr>
              <a:t>to manage themselves in self-selected teams</a:t>
            </a:r>
          </a:p>
          <a:p>
            <a:pPr>
              <a:buFont typeface="Wingdings" panose="05000000000000000000" pitchFamily="2" charset="2"/>
              <a:buChar char="q"/>
            </a:pPr>
            <a:r>
              <a:rPr lang="en-US" sz="5400" b="1" dirty="0" smtClean="0">
                <a:solidFill>
                  <a:srgbClr val="0000FF"/>
                </a:solidFill>
                <a:latin typeface="Tahoma" pitchFamily="34" charset="0"/>
                <a:ea typeface="Tahoma" pitchFamily="34" charset="0"/>
                <a:cs typeface="Tahoma" pitchFamily="34" charset="0"/>
              </a:rPr>
              <a:t>Reward </a:t>
            </a:r>
            <a:r>
              <a:rPr lang="en-US" sz="5400" b="1" dirty="0" smtClean="0">
                <a:latin typeface="Tahoma" pitchFamily="34" charset="0"/>
                <a:ea typeface="Tahoma" pitchFamily="34" charset="0"/>
                <a:cs typeface="Tahoma" pitchFamily="34" charset="0"/>
              </a:rPr>
              <a:t>employees for building org community &amp; cooperation</a:t>
            </a:r>
            <a:endParaRPr lang="en-US" sz="5400" b="1" dirty="0">
              <a:solidFill>
                <a:srgbClr val="0033CC"/>
              </a:solidFill>
              <a:latin typeface="Tahoma" pitchFamily="34" charset="0"/>
              <a:ea typeface="Tahoma" pitchFamily="34" charset="0"/>
              <a:cs typeface="Tahoma" pitchFamily="34" charset="0"/>
            </a:endParaRPr>
          </a:p>
        </p:txBody>
      </p:sp>
      <p:sp>
        <p:nvSpPr>
          <p:cNvPr id="2" name="Right Arrow 1"/>
          <p:cNvSpPr/>
          <p:nvPr/>
        </p:nvSpPr>
        <p:spPr>
          <a:xfrm>
            <a:off x="10878206" y="614855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475214"/>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4800" b="1" dirty="0" smtClean="0">
                <a:solidFill>
                  <a:srgbClr val="0000FF"/>
                </a:solidFill>
                <a:latin typeface="Tahoma" pitchFamily="34" charset="0"/>
                <a:ea typeface="Tahoma" pitchFamily="34" charset="0"/>
                <a:cs typeface="Tahoma" pitchFamily="34" charset="0"/>
              </a:rPr>
              <a:t>Discontinue generic job descriptions </a:t>
            </a:r>
            <a:r>
              <a:rPr lang="en-US" sz="4800" b="1" dirty="0" smtClean="0">
                <a:latin typeface="Tahoma" pitchFamily="34" charset="0"/>
                <a:ea typeface="Tahoma" pitchFamily="34" charset="0"/>
                <a:cs typeface="Tahoma" pitchFamily="34" charset="0"/>
              </a:rPr>
              <a:t>in favor of flexible grassroots contributions descriptions that build jobs around the unique needs of  individual employees</a:t>
            </a:r>
          </a:p>
          <a:p>
            <a:pPr>
              <a:buFont typeface="Wingdings" panose="05000000000000000000" pitchFamily="2" charset="2"/>
              <a:buChar char="q"/>
            </a:pPr>
            <a:r>
              <a:rPr lang="en-US" sz="4800" b="1" dirty="0" smtClean="0">
                <a:solidFill>
                  <a:srgbClr val="0000FF"/>
                </a:solidFill>
                <a:latin typeface="Tahoma" pitchFamily="34" charset="0"/>
                <a:ea typeface="Tahoma" pitchFamily="34" charset="0"/>
                <a:cs typeface="Tahoma" pitchFamily="34" charset="0"/>
              </a:rPr>
              <a:t>Build the HR function </a:t>
            </a:r>
            <a:r>
              <a:rPr lang="en-US" sz="4800" b="1" dirty="0" smtClean="0">
                <a:latin typeface="Tahoma" pitchFamily="34" charset="0"/>
                <a:ea typeface="Tahoma" pitchFamily="34" charset="0"/>
                <a:cs typeface="Tahoma" pitchFamily="34" charset="0"/>
              </a:rPr>
              <a:t>around well-trained &amp; experienced unisex professionals to achieve a better balance between male-female productivity styles. </a:t>
            </a:r>
            <a:endParaRPr lang="en-US" sz="4800"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90209956"/>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#41 </a:t>
            </a:r>
            <a:r>
              <a:rPr lang="en-US" sz="11500" b="1" dirty="0">
                <a:latin typeface="Tahoma" panose="020B0604030504040204" pitchFamily="34" charset="0"/>
                <a:ea typeface="Tahoma" panose="020B0604030504040204" pitchFamily="34" charset="0"/>
                <a:cs typeface="Tahoma" panose="020B0604030504040204" pitchFamily="34" charset="0"/>
              </a:rPr>
              <a:t>VIRTUAL </a:t>
            </a:r>
            <a:r>
              <a:rPr lang="en-US" sz="11500" b="1" dirty="0" smtClean="0">
                <a:latin typeface="Tahoma" panose="020B0604030504040204" pitchFamily="34" charset="0"/>
                <a:ea typeface="Tahoma" panose="020B0604030504040204" pitchFamily="34" charset="0"/>
                <a:cs typeface="Tahoma" panose="020B0604030504040204" pitchFamily="34" charset="0"/>
              </a:rPr>
              <a:t>TEAMS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5143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100" b="1" dirty="0" smtClean="0">
                <a:latin typeface="Tahoma" pitchFamily="34" charset="0"/>
                <a:ea typeface="Tahoma" pitchFamily="34" charset="0"/>
                <a:cs typeface="Tahoma" pitchFamily="34" charset="0"/>
              </a:rPr>
              <a:t>Change is always </a:t>
            </a:r>
            <a:r>
              <a:rPr lang="en-US" sz="5100" b="1" dirty="0" smtClean="0">
                <a:solidFill>
                  <a:srgbClr val="FF0000"/>
                </a:solidFill>
                <a:latin typeface="Tahoma" pitchFamily="34" charset="0"/>
                <a:ea typeface="Tahoma" pitchFamily="34" charset="0"/>
                <a:cs typeface="Tahoma" pitchFamily="34" charset="0"/>
              </a:rPr>
              <a:t>agenda-based</a:t>
            </a:r>
            <a:r>
              <a:rPr lang="en-US" sz="5100" b="1" dirty="0" smtClean="0">
                <a:latin typeface="Tahoma" pitchFamily="34" charset="0"/>
                <a:ea typeface="Tahoma" pitchFamily="34" charset="0"/>
                <a:cs typeface="Tahoma" pitchFamily="34" charset="0"/>
              </a:rPr>
              <a:t>, or why else would busy professionals tax themselves trying to alter the comfortable org status quo? Thus change is often riddled with “push-back” </a:t>
            </a:r>
            <a:r>
              <a:rPr lang="en-US" sz="5100" b="1" dirty="0" smtClean="0">
                <a:solidFill>
                  <a:srgbClr val="FF0000"/>
                </a:solidFill>
                <a:latin typeface="Tahoma" pitchFamily="34" charset="0"/>
                <a:ea typeface="Tahoma" pitchFamily="34" charset="0"/>
                <a:cs typeface="Tahoma" pitchFamily="34" charset="0"/>
              </a:rPr>
              <a:t>conflict </a:t>
            </a:r>
            <a:r>
              <a:rPr lang="en-US" sz="5100" b="1" dirty="0" smtClean="0">
                <a:latin typeface="Tahoma" pitchFamily="34" charset="0"/>
                <a:ea typeface="Tahoma" pitchFamily="34" charset="0"/>
                <a:cs typeface="Tahoma" pitchFamily="34" charset="0"/>
              </a:rPr>
              <a:t>from those negatively affected by the change, thus </a:t>
            </a:r>
            <a:r>
              <a:rPr lang="en-US" sz="5100" b="1" dirty="0" smtClean="0">
                <a:solidFill>
                  <a:srgbClr val="FF0000"/>
                </a:solidFill>
                <a:latin typeface="Tahoma" pitchFamily="34" charset="0"/>
                <a:ea typeface="Tahoma" pitchFamily="34" charset="0"/>
                <a:cs typeface="Tahoma" pitchFamily="34" charset="0"/>
              </a:rPr>
              <a:t>limiting</a:t>
            </a:r>
            <a:r>
              <a:rPr lang="en-US" sz="5100" b="1" dirty="0" smtClean="0">
                <a:latin typeface="Tahoma" pitchFamily="34" charset="0"/>
                <a:ea typeface="Tahoma" pitchFamily="34" charset="0"/>
                <a:cs typeface="Tahoma" pitchFamily="34" charset="0"/>
              </a:rPr>
              <a:t> the effectiveness of most c</a:t>
            </a:r>
            <a:r>
              <a:rPr lang="en-US" sz="5000" b="1" dirty="0" smtClean="0">
                <a:latin typeface="Tahoma" pitchFamily="34" charset="0"/>
                <a:ea typeface="Tahoma" pitchFamily="34" charset="0"/>
                <a:cs typeface="Tahoma" pitchFamily="34" charset="0"/>
              </a:rPr>
              <a:t>hange </a:t>
            </a:r>
            <a:r>
              <a:rPr lang="en-US" sz="5100" b="1" dirty="0" smtClean="0">
                <a:latin typeface="Tahoma" pitchFamily="34" charset="0"/>
                <a:ea typeface="Tahoma" pitchFamily="34" charset="0"/>
                <a:cs typeface="Tahoma" pitchFamily="34" charset="0"/>
              </a:rPr>
              <a:t>management techniques. </a:t>
            </a:r>
            <a:endParaRPr lang="en-US" sz="51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4284453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3964"/>
            <a:ext cx="12192000" cy="6664036"/>
          </a:xfrm>
        </p:spPr>
        <p:txBody>
          <a:bodyPr>
            <a:normAutofit/>
          </a:bodyPr>
          <a:lstStyle/>
          <a:p>
            <a:r>
              <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Spawning &amp; Spanning </a:t>
            </a:r>
            <a:r>
              <a:rPr lang="en-US" sz="4800" b="1" dirty="0" err="1" smtClean="0">
                <a:solidFill>
                  <a:srgbClr val="0033CC"/>
                </a:solidFill>
                <a:latin typeface="Tahoma" panose="020B0604030504040204" pitchFamily="34" charset="0"/>
                <a:ea typeface="Tahoma" panose="020B0604030504040204" pitchFamily="34" charset="0"/>
                <a:cs typeface="Tahoma" panose="020B0604030504040204" pitchFamily="34" charset="0"/>
              </a:rPr>
              <a:t>DigiPros</a:t>
            </a:r>
            <a:r>
              <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a:t>
            </a:r>
          </a:p>
          <a:p>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endPar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endParaRPr>
          </a:p>
          <a:p>
            <a:endPar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008000"/>
                </a:solidFill>
                <a:latin typeface="Tahoma" panose="020B0604030504040204" pitchFamily="34" charset="0"/>
                <a:ea typeface="Tahoma" panose="020B0604030504040204" pitchFamily="34" charset="0"/>
                <a:cs typeface="Tahoma" panose="020B0604030504040204" pitchFamily="34" charset="0"/>
                <a:hlinkClick r:id="rId2" action="ppaction://hlinkfile"/>
              </a:rPr>
              <a:t>click</a:t>
            </a:r>
            <a:r>
              <a:rPr lang="en-US" sz="4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for the</a:t>
            </a:r>
          </a:p>
          <a:p>
            <a:r>
              <a:rPr lang="en-US" sz="44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3600" b="1" i="1" dirty="0" smtClean="0">
                <a:solidFill>
                  <a:srgbClr val="008000"/>
                </a:solidFill>
                <a:latin typeface="Tahoma" panose="020B0604030504040204" pitchFamily="34" charset="0"/>
                <a:ea typeface="Tahoma" panose="020B0604030504040204" pitchFamily="34" charset="0"/>
                <a:cs typeface="Tahoma" panose="020B0604030504040204" pitchFamily="34" charset="0"/>
              </a:rPr>
              <a:t>VT Made </a:t>
            </a:r>
            <a:r>
              <a:rPr lang="en-US" sz="3600" b="1" i="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EZ</a:t>
            </a:r>
            <a:endParaRPr lang="en-US" sz="3600" b="1" i="1" dirty="0" smtClean="0">
              <a:solidFill>
                <a:srgbClr val="008000"/>
              </a:solidFill>
              <a:latin typeface="Tahoma" panose="020B0604030504040204" pitchFamily="34" charset="0"/>
              <a:ea typeface="Tahoma" panose="020B0604030504040204" pitchFamily="34" charset="0"/>
              <a:cs typeface="Tahoma" panose="020B0604030504040204" pitchFamily="34" charset="0"/>
            </a:endParaRPr>
          </a:p>
          <a:p>
            <a:r>
              <a:rPr lang="en-US" sz="36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36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manual</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781" y="1299411"/>
            <a:ext cx="5476085" cy="3650723"/>
          </a:xfrm>
          <a:prstGeom prst="rect">
            <a:avLst/>
          </a:prstGeom>
        </p:spPr>
      </p:pic>
    </p:spTree>
    <p:extLst>
      <p:ext uri="{BB962C8B-B14F-4D97-AF65-F5344CB8AC3E}">
        <p14:creationId xmlns:p14="http://schemas.microsoft.com/office/powerpoint/2010/main" val="230194786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a:bodyPr>
          <a:lstStyle/>
          <a:p>
            <a:pPr marL="742950" indent="-742950">
              <a:buFont typeface="+mj-lt"/>
              <a:buAutoNum type="arabicPeriod"/>
            </a:pPr>
            <a:r>
              <a:rPr lang="en-US" sz="5400" b="1" dirty="0" smtClean="0">
                <a:solidFill>
                  <a:srgbClr val="FF0000"/>
                </a:solidFill>
                <a:latin typeface="Tahoma" pitchFamily="34" charset="0"/>
                <a:ea typeface="Tahoma" pitchFamily="34" charset="0"/>
                <a:cs typeface="Tahoma" pitchFamily="34" charset="0"/>
              </a:rPr>
              <a:t>Temp</a:t>
            </a:r>
            <a:r>
              <a:rPr lang="en-US" sz="5400" b="1" dirty="0" smtClean="0">
                <a:latin typeface="Tahoma" pitchFamily="34" charset="0"/>
                <a:ea typeface="Tahoma" pitchFamily="34" charset="0"/>
                <a:cs typeface="Tahoma" pitchFamily="34" charset="0"/>
              </a:rPr>
              <a:t> team members </a:t>
            </a:r>
            <a:r>
              <a:rPr lang="en-US" sz="5400" b="1" dirty="0" smtClean="0">
                <a:solidFill>
                  <a:srgbClr val="FF0000"/>
                </a:solidFill>
                <a:latin typeface="Tahoma" pitchFamily="34" charset="0"/>
                <a:ea typeface="Tahoma" pitchFamily="34" charset="0"/>
                <a:cs typeface="Tahoma" pitchFamily="34" charset="0"/>
              </a:rPr>
              <a:t>spawn</a:t>
            </a:r>
            <a:r>
              <a:rPr lang="en-US" sz="5400" b="1" dirty="0" smtClean="0">
                <a:latin typeface="Tahoma" pitchFamily="34" charset="0"/>
                <a:ea typeface="Tahoma" pitchFamily="34" charset="0"/>
                <a:cs typeface="Tahoma" pitchFamily="34" charset="0"/>
              </a:rPr>
              <a:t> projects…</a:t>
            </a:r>
          </a:p>
          <a:p>
            <a:pPr marL="742950" indent="-742950">
              <a:buFont typeface="+mj-lt"/>
              <a:buAutoNum type="arabicPeriod"/>
            </a:pPr>
            <a:r>
              <a:rPr lang="en-US" sz="5400" b="1" dirty="0" smtClean="0">
                <a:solidFill>
                  <a:srgbClr val="FF0000"/>
                </a:solidFill>
                <a:latin typeface="Tahoma" pitchFamily="34" charset="0"/>
                <a:ea typeface="Tahoma" pitchFamily="34" charset="0"/>
                <a:cs typeface="Tahoma" pitchFamily="34" charset="0"/>
              </a:rPr>
              <a:t>Spanning</a:t>
            </a:r>
            <a:r>
              <a:rPr lang="en-US" sz="5400" b="1" dirty="0" smtClean="0">
                <a:latin typeface="Tahoma" pitchFamily="34" charset="0"/>
                <a:ea typeface="Tahoma" pitchFamily="34" charset="0"/>
                <a:cs typeface="Tahoma" pitchFamily="34" charset="0"/>
              </a:rPr>
              <a:t> physical-geographical operating zones…</a:t>
            </a:r>
          </a:p>
          <a:p>
            <a:pPr marL="742950" indent="-742950">
              <a:buFont typeface="+mj-lt"/>
              <a:buAutoNum type="arabicPeriod"/>
            </a:pPr>
            <a:r>
              <a:rPr lang="en-US" sz="5400" b="1" dirty="0" smtClean="0">
                <a:latin typeface="Tahoma" pitchFamily="34" charset="0"/>
                <a:ea typeface="Tahoma" pitchFamily="34" charset="0"/>
                <a:cs typeface="Tahoma" pitchFamily="34" charset="0"/>
              </a:rPr>
              <a:t>Coordinated by </a:t>
            </a:r>
            <a:r>
              <a:rPr lang="en-US" sz="5400" b="1" dirty="0" err="1" smtClean="0">
                <a:solidFill>
                  <a:srgbClr val="FF0000"/>
                </a:solidFill>
                <a:latin typeface="Tahoma" pitchFamily="34" charset="0"/>
                <a:ea typeface="Tahoma" pitchFamily="34" charset="0"/>
                <a:cs typeface="Tahoma" pitchFamily="34" charset="0"/>
              </a:rPr>
              <a:t>PTP</a:t>
            </a:r>
            <a:r>
              <a:rPr lang="en-US" sz="5400" b="1" dirty="0" smtClean="0">
                <a:latin typeface="Tahoma" pitchFamily="34" charset="0"/>
                <a:ea typeface="Tahoma" pitchFamily="34" charset="0"/>
                <a:cs typeface="Tahoma" pitchFamily="34" charset="0"/>
              </a:rPr>
              <a:t> (person-to-person) &amp;</a:t>
            </a:r>
          </a:p>
          <a:p>
            <a:pPr marL="742950" indent="-742950">
              <a:buFont typeface="+mj-lt"/>
              <a:buAutoNum type="arabicPeriod"/>
            </a:pPr>
            <a:r>
              <a:rPr lang="en-US" sz="5400" b="1" dirty="0" smtClean="0">
                <a:solidFill>
                  <a:srgbClr val="FF0000"/>
                </a:solidFill>
                <a:latin typeface="Tahoma" pitchFamily="34" charset="0"/>
                <a:ea typeface="Tahoma" pitchFamily="34" charset="0"/>
                <a:cs typeface="Tahoma" pitchFamily="34" charset="0"/>
              </a:rPr>
              <a:t>PTT</a:t>
            </a:r>
            <a:r>
              <a:rPr lang="en-US" sz="5400" b="1" dirty="0" smtClean="0">
                <a:latin typeface="Tahoma" pitchFamily="34" charset="0"/>
                <a:ea typeface="Tahoma" pitchFamily="34" charset="0"/>
                <a:cs typeface="Tahoma" pitchFamily="34" charset="0"/>
              </a:rPr>
              <a:t> (person-to-technology) interactions…</a:t>
            </a:r>
          </a:p>
        </p:txBody>
      </p:sp>
      <p:sp>
        <p:nvSpPr>
          <p:cNvPr id="2" name="Right Arrow 1"/>
          <p:cNvSpPr/>
          <p:nvPr/>
        </p:nvSpPr>
        <p:spPr>
          <a:xfrm>
            <a:off x="10780295" y="61842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6241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a:bodyPr>
          <a:lstStyle/>
          <a:p>
            <a:pPr marL="742950" indent="-742950">
              <a:buFont typeface="+mj-lt"/>
              <a:buAutoNum type="arabicPeriod" startAt="5"/>
            </a:pPr>
            <a:r>
              <a:rPr lang="en-US" sz="5400" b="1" dirty="0" smtClean="0">
                <a:latin typeface="Tahoma" pitchFamily="34" charset="0"/>
                <a:ea typeface="Tahoma" pitchFamily="34" charset="0"/>
                <a:cs typeface="Tahoma" pitchFamily="34" charset="0"/>
              </a:rPr>
              <a:t>To synergize </a:t>
            </a:r>
            <a:r>
              <a:rPr lang="en-US" sz="5400" b="1" dirty="0" smtClean="0">
                <a:solidFill>
                  <a:srgbClr val="FF0000"/>
                </a:solidFill>
                <a:latin typeface="Tahoma" pitchFamily="34" charset="0"/>
                <a:ea typeface="Tahoma" pitchFamily="34" charset="0"/>
                <a:cs typeface="Tahoma" pitchFamily="34" charset="0"/>
              </a:rPr>
              <a:t>org-multi-tasking</a:t>
            </a:r>
            <a:r>
              <a:rPr lang="en-US" sz="5400" b="1" dirty="0" smtClean="0">
                <a:latin typeface="Tahoma" pitchFamily="34" charset="0"/>
                <a:ea typeface="Tahoma" pitchFamily="34" charset="0"/>
                <a:cs typeface="Tahoma" pitchFamily="34" charset="0"/>
              </a:rPr>
              <a:t> projects…</a:t>
            </a:r>
            <a:endParaRPr lang="en-US" sz="5400" b="1" dirty="0">
              <a:latin typeface="Tahoma" pitchFamily="34" charset="0"/>
              <a:ea typeface="Tahoma" pitchFamily="34" charset="0"/>
              <a:cs typeface="Tahoma" pitchFamily="34" charset="0"/>
            </a:endParaRPr>
          </a:p>
          <a:p>
            <a:pPr marL="742950" indent="-742950">
              <a:buFont typeface="+mj-lt"/>
              <a:buAutoNum type="arabicPeriod" startAt="5"/>
            </a:pPr>
            <a:r>
              <a:rPr lang="en-US" sz="5400" b="1" dirty="0" smtClean="0">
                <a:latin typeface="Tahoma" pitchFamily="34" charset="0"/>
                <a:ea typeface="Tahoma" pitchFamily="34" charset="0"/>
                <a:cs typeface="Tahoma" pitchFamily="34" charset="0"/>
              </a:rPr>
              <a:t>Impacting </a:t>
            </a:r>
            <a:r>
              <a:rPr lang="en-US" sz="5400" b="1" dirty="0" smtClean="0">
                <a:solidFill>
                  <a:srgbClr val="FF0000"/>
                </a:solidFill>
                <a:latin typeface="Tahoma" pitchFamily="34" charset="0"/>
                <a:ea typeface="Tahoma" pitchFamily="34" charset="0"/>
                <a:cs typeface="Tahoma" pitchFamily="34" charset="0"/>
              </a:rPr>
              <a:t>multiple</a:t>
            </a:r>
            <a:r>
              <a:rPr lang="en-US" sz="5400" b="1" dirty="0" smtClean="0">
                <a:latin typeface="Tahoma" pitchFamily="34" charset="0"/>
                <a:ea typeface="Tahoma" pitchFamily="34" charset="0"/>
                <a:cs typeface="Tahoma" pitchFamily="34" charset="0"/>
              </a:rPr>
              <a:t> constituent groups…</a:t>
            </a:r>
          </a:p>
          <a:p>
            <a:pPr marL="742950" indent="-742950">
              <a:buFont typeface="+mj-lt"/>
              <a:buAutoNum type="arabicPeriod" startAt="5"/>
            </a:pPr>
            <a:r>
              <a:rPr lang="en-US" sz="5400" b="1" dirty="0" smtClean="0">
                <a:latin typeface="Tahoma" pitchFamily="34" charset="0"/>
                <a:ea typeface="Tahoma" pitchFamily="34" charset="0"/>
                <a:cs typeface="Tahoma" pitchFamily="34" charset="0"/>
              </a:rPr>
              <a:t>In extended </a:t>
            </a:r>
          </a:p>
          <a:p>
            <a:pPr marL="0" indent="0">
              <a:buNone/>
            </a:pPr>
            <a:r>
              <a:rPr lang="en-US" sz="5400" b="1" dirty="0" smtClean="0">
                <a:solidFill>
                  <a:srgbClr val="FF0000"/>
                </a:solidFill>
                <a:latin typeface="Tahoma" pitchFamily="34" charset="0"/>
                <a:ea typeface="Tahoma" pitchFamily="34" charset="0"/>
                <a:cs typeface="Tahoma" pitchFamily="34" charset="0"/>
              </a:rPr>
              <a:t>   real time </a:t>
            </a:r>
          </a:p>
          <a:p>
            <a:pPr marL="0" indent="0">
              <a:buNone/>
            </a:pPr>
            <a:r>
              <a:rPr lang="en-US" sz="5400" b="1" dirty="0" smtClean="0">
                <a:latin typeface="Tahoma" pitchFamily="34" charset="0"/>
                <a:ea typeface="Tahoma" pitchFamily="34" charset="0"/>
                <a:cs typeface="Tahoma" pitchFamily="34" charset="0"/>
              </a:rPr>
              <a:t>   scenarios.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603" y="2824453"/>
            <a:ext cx="4901029" cy="4033547"/>
          </a:xfrm>
          <a:prstGeom prst="rect">
            <a:avLst/>
          </a:prstGeom>
        </p:spPr>
      </p:pic>
    </p:spTree>
    <p:extLst>
      <p:ext uri="{BB962C8B-B14F-4D97-AF65-F5344CB8AC3E}">
        <p14:creationId xmlns:p14="http://schemas.microsoft.com/office/powerpoint/2010/main" val="154102282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endParaRPr lang="en-US" sz="6300" b="1" dirty="0" smtClean="0">
              <a:solidFill>
                <a:srgbClr val="0000FF"/>
              </a:solidFill>
              <a:latin typeface="Tahoma" pitchFamily="34" charset="0"/>
              <a:ea typeface="Tahoma" pitchFamily="34" charset="0"/>
              <a:cs typeface="Tahoma" pitchFamily="34" charset="0"/>
            </a:endParaRPr>
          </a:p>
          <a:p>
            <a:pPr marL="0" indent="0">
              <a:buNone/>
            </a:pPr>
            <a:endParaRPr lang="en-US" sz="6300" b="1" dirty="0">
              <a:solidFill>
                <a:srgbClr val="0000FF"/>
              </a:solidFill>
              <a:latin typeface="Tahoma" pitchFamily="34" charset="0"/>
              <a:ea typeface="Tahoma" pitchFamily="34" charset="0"/>
              <a:cs typeface="Tahoma" pitchFamily="34" charset="0"/>
            </a:endParaRPr>
          </a:p>
          <a:p>
            <a:pPr marL="0" indent="0">
              <a:buNone/>
            </a:pPr>
            <a:endParaRPr lang="en-US" sz="6300" b="1" dirty="0" smtClean="0">
              <a:solidFill>
                <a:srgbClr val="0000FF"/>
              </a:solidFill>
              <a:latin typeface="Tahoma" pitchFamily="34" charset="0"/>
              <a:ea typeface="Tahoma" pitchFamily="34" charset="0"/>
              <a:cs typeface="Tahoma" pitchFamily="34" charset="0"/>
            </a:endParaRPr>
          </a:p>
          <a:p>
            <a:pPr marL="0" indent="0" algn="ctr">
              <a:buNone/>
            </a:pPr>
            <a:endParaRPr lang="en-US" sz="4000" b="1" dirty="0" smtClean="0">
              <a:solidFill>
                <a:srgbClr val="FF0000"/>
              </a:solidFill>
              <a:latin typeface="Tahoma" pitchFamily="34" charset="0"/>
              <a:ea typeface="Tahoma" pitchFamily="34" charset="0"/>
              <a:cs typeface="Tahoma" pitchFamily="34" charset="0"/>
            </a:endParaRPr>
          </a:p>
          <a:p>
            <a:pPr marL="0" indent="0" algn="ctr">
              <a:buNone/>
            </a:pPr>
            <a:r>
              <a:rPr lang="en-US" sz="4400" b="1" dirty="0" smtClean="0">
                <a:solidFill>
                  <a:srgbClr val="FF0000"/>
                </a:solidFill>
                <a:latin typeface="Tahoma" pitchFamily="34" charset="0"/>
                <a:ea typeface="Tahoma" pitchFamily="34" charset="0"/>
                <a:cs typeface="Tahoma" pitchFamily="34" charset="0"/>
              </a:rPr>
              <a:t>V</a:t>
            </a:r>
            <a:r>
              <a:rPr lang="en-US" sz="4400" b="1" dirty="0" smtClean="0">
                <a:latin typeface="Tahoma" pitchFamily="34" charset="0"/>
                <a:ea typeface="Tahoma" pitchFamily="34" charset="0"/>
                <a:cs typeface="Tahoma" pitchFamily="34" charset="0"/>
              </a:rPr>
              <a:t>irtual </a:t>
            </a:r>
            <a:r>
              <a:rPr lang="en-US" sz="4400" b="1" dirty="0" smtClean="0">
                <a:solidFill>
                  <a:srgbClr val="FF0000"/>
                </a:solidFill>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eams = </a:t>
            </a:r>
            <a:r>
              <a:rPr lang="en-US" sz="4400" b="1" dirty="0" smtClean="0">
                <a:solidFill>
                  <a:srgbClr val="FF0000"/>
                </a:solidFill>
                <a:latin typeface="Tahoma" pitchFamily="34" charset="0"/>
                <a:ea typeface="Tahoma" pitchFamily="34" charset="0"/>
                <a:cs typeface="Tahoma" pitchFamily="34" charset="0"/>
              </a:rPr>
              <a:t>V</a:t>
            </a:r>
            <a:r>
              <a:rPr lang="en-US" sz="4400" b="1" dirty="0" smtClean="0">
                <a:latin typeface="Tahoma" pitchFamily="34" charset="0"/>
                <a:ea typeface="Tahoma" pitchFamily="34" charset="0"/>
                <a:cs typeface="Tahoma" pitchFamily="34" charset="0"/>
              </a:rPr>
              <a:t>irtual </a:t>
            </a:r>
            <a:r>
              <a:rPr lang="en-US" sz="4400" b="1" dirty="0" smtClean="0">
                <a:solidFill>
                  <a:srgbClr val="FF0000"/>
                </a:solidFill>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ornados</a:t>
            </a:r>
          </a:p>
          <a:p>
            <a:pPr marL="0" indent="0" algn="ctr">
              <a:buNone/>
            </a:pPr>
            <a:r>
              <a:rPr lang="en-US" sz="4400" b="1" dirty="0" smtClean="0">
                <a:latin typeface="Tahoma" pitchFamily="34" charset="0"/>
                <a:ea typeface="Tahoma" pitchFamily="34" charset="0"/>
                <a:cs typeface="Tahoma" pitchFamily="34" charset="0"/>
              </a:rPr>
              <a:t>whirling people, opportunities, resources, ideas, clients, &amp; partnerships in  productive directions</a:t>
            </a:r>
          </a:p>
          <a:p>
            <a:pPr marL="0" indent="0">
              <a:buNone/>
            </a:pPr>
            <a:endParaRPr lang="en-US" sz="4400" b="1" dirty="0">
              <a:solidFill>
                <a:srgbClr val="0000FF"/>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304800"/>
            <a:ext cx="6773333" cy="2884868"/>
          </a:xfrm>
          <a:prstGeom prst="rect">
            <a:avLst/>
          </a:prstGeom>
        </p:spPr>
      </p:pic>
    </p:spTree>
    <p:extLst>
      <p:ext uri="{BB962C8B-B14F-4D97-AF65-F5344CB8AC3E}">
        <p14:creationId xmlns:p14="http://schemas.microsoft.com/office/powerpoint/2010/main" val="78490819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a:bodyPr>
          <a:lstStyle/>
          <a:p>
            <a:pPr marL="0" indent="0" algn="ctr">
              <a:buNone/>
            </a:pPr>
            <a:r>
              <a:rPr lang="en-US" sz="5400" b="1" dirty="0" smtClean="0">
                <a:solidFill>
                  <a:srgbClr val="FF0000"/>
                </a:solidFill>
                <a:latin typeface="Tahoma" pitchFamily="34" charset="0"/>
                <a:ea typeface="Tahoma" pitchFamily="34" charset="0"/>
                <a:cs typeface="Tahoma" pitchFamily="34" charset="0"/>
              </a:rPr>
              <a:t>VT TECH</a:t>
            </a:r>
          </a:p>
          <a:p>
            <a:pPr marL="0" indent="0">
              <a:buNone/>
            </a:pPr>
            <a:r>
              <a:rPr lang="en-US" sz="6600" b="1" dirty="0" smtClean="0">
                <a:solidFill>
                  <a:srgbClr val="0033CC"/>
                </a:solidFill>
              </a:rPr>
              <a:t>A</a:t>
            </a:r>
            <a:r>
              <a:rPr lang="en-US" sz="6000" b="1" dirty="0" smtClean="0"/>
              <a:t>vatars  </a:t>
            </a:r>
            <a:r>
              <a:rPr lang="en-US" sz="6600" b="1" dirty="0" smtClean="0">
                <a:solidFill>
                  <a:srgbClr val="0033CC"/>
                </a:solidFill>
              </a:rPr>
              <a:t>C</a:t>
            </a:r>
            <a:r>
              <a:rPr lang="en-US" sz="6000" b="1" dirty="0" smtClean="0"/>
              <a:t>hat rooms </a:t>
            </a:r>
            <a:r>
              <a:rPr lang="en-US" sz="6000" dirty="0"/>
              <a:t> </a:t>
            </a:r>
            <a:r>
              <a:rPr lang="en-US" sz="6600" b="1" dirty="0" smtClean="0">
                <a:solidFill>
                  <a:srgbClr val="0033CC"/>
                </a:solidFill>
              </a:rPr>
              <a:t>C</a:t>
            </a:r>
            <a:r>
              <a:rPr lang="en-US" sz="6000" b="1" dirty="0" smtClean="0"/>
              <a:t>onference calls</a:t>
            </a:r>
            <a:r>
              <a:rPr lang="en-US" sz="6000" dirty="0" smtClean="0"/>
              <a:t>  </a:t>
            </a:r>
            <a:r>
              <a:rPr lang="en-US" sz="6600" b="1" dirty="0" smtClean="0">
                <a:solidFill>
                  <a:srgbClr val="00CC00"/>
                </a:solidFill>
              </a:rPr>
              <a:t>C</a:t>
            </a:r>
            <a:r>
              <a:rPr lang="en-US" sz="6000" b="1" dirty="0" smtClean="0"/>
              <a:t>yber-personalities  </a:t>
            </a:r>
            <a:r>
              <a:rPr lang="en-US" sz="6000" dirty="0" smtClean="0"/>
              <a:t>  </a:t>
            </a:r>
            <a:r>
              <a:rPr lang="en-US" sz="6600" b="1" dirty="0" smtClean="0">
                <a:solidFill>
                  <a:srgbClr val="00CC00"/>
                </a:solidFill>
              </a:rPr>
              <a:t>D</a:t>
            </a:r>
            <a:r>
              <a:rPr lang="en-US" sz="6000" b="1" dirty="0" smtClean="0"/>
              <a:t>esktop sharing</a:t>
            </a:r>
            <a:r>
              <a:rPr lang="en-US" sz="6000" dirty="0"/>
              <a:t> </a:t>
            </a:r>
            <a:r>
              <a:rPr lang="en-US" sz="6600" b="1" dirty="0" smtClean="0">
                <a:solidFill>
                  <a:srgbClr val="7030A0"/>
                </a:solidFill>
              </a:rPr>
              <a:t>D</a:t>
            </a:r>
            <a:r>
              <a:rPr lang="en-US" sz="6000" b="1" dirty="0" smtClean="0"/>
              <a:t>iscussion boards</a:t>
            </a:r>
            <a:r>
              <a:rPr lang="en-US" sz="6000" dirty="0"/>
              <a:t> </a:t>
            </a:r>
            <a:r>
              <a:rPr lang="en-US" sz="6000" dirty="0" smtClean="0"/>
              <a:t>   </a:t>
            </a:r>
            <a:r>
              <a:rPr lang="en-US" sz="6500" b="1" dirty="0" smtClean="0">
                <a:solidFill>
                  <a:srgbClr val="A50021"/>
                </a:solidFill>
              </a:rPr>
              <a:t>E</a:t>
            </a:r>
            <a:r>
              <a:rPr lang="en-US" sz="6000" b="1" dirty="0" smtClean="0"/>
              <a:t>mailing     </a:t>
            </a:r>
            <a:r>
              <a:rPr lang="en-US" sz="6500" b="1" dirty="0" smtClean="0">
                <a:solidFill>
                  <a:srgbClr val="663300"/>
                </a:solidFill>
              </a:rPr>
              <a:t>F</a:t>
            </a:r>
            <a:r>
              <a:rPr lang="en-US" sz="6000" b="1" dirty="0" smtClean="0"/>
              <a:t>axing</a:t>
            </a:r>
            <a:r>
              <a:rPr lang="en-US" sz="6000" dirty="0" smtClean="0"/>
              <a:t> </a:t>
            </a:r>
            <a:r>
              <a:rPr lang="en-US" sz="6500" b="1" dirty="0" smtClean="0">
                <a:solidFill>
                  <a:srgbClr val="996600"/>
                </a:solidFill>
              </a:rPr>
              <a:t>N</a:t>
            </a:r>
            <a:r>
              <a:rPr lang="en-US" sz="6000" b="1" dirty="0" smtClean="0"/>
              <a:t>etiquette</a:t>
            </a:r>
            <a:r>
              <a:rPr lang="en-US" sz="6000" dirty="0" smtClean="0"/>
              <a:t>   </a:t>
            </a:r>
            <a:r>
              <a:rPr lang="en-US" sz="6500" b="1" dirty="0" smtClean="0">
                <a:solidFill>
                  <a:srgbClr val="7030A0"/>
                </a:solidFill>
              </a:rPr>
              <a:t>P</a:t>
            </a:r>
            <a:r>
              <a:rPr lang="en-US" sz="6000" b="1" dirty="0" smtClean="0"/>
              <a:t>odcasts</a:t>
            </a:r>
            <a:r>
              <a:rPr lang="en-US" sz="6000" dirty="0" smtClean="0"/>
              <a:t>   </a:t>
            </a:r>
            <a:r>
              <a:rPr lang="en-US" sz="6000" b="1" dirty="0" smtClean="0">
                <a:solidFill>
                  <a:srgbClr val="FF9900"/>
                </a:solidFill>
              </a:rPr>
              <a:t>T</a:t>
            </a:r>
            <a:r>
              <a:rPr lang="en-US" sz="6000" b="1" dirty="0" smtClean="0"/>
              <a:t>eam </a:t>
            </a:r>
            <a:r>
              <a:rPr lang="en-US" sz="6000" b="1" dirty="0"/>
              <a:t>portfolios </a:t>
            </a:r>
            <a:r>
              <a:rPr lang="en-US" sz="6500" b="1" dirty="0" smtClean="0">
                <a:solidFill>
                  <a:srgbClr val="CC00CC"/>
                </a:solidFill>
              </a:rPr>
              <a:t>T</a:t>
            </a:r>
            <a:r>
              <a:rPr lang="en-US" sz="6000" b="1" dirty="0" smtClean="0"/>
              <a:t>elecommuting</a:t>
            </a:r>
            <a:r>
              <a:rPr lang="en-US" sz="6000" dirty="0" smtClean="0"/>
              <a:t>       </a:t>
            </a:r>
            <a:r>
              <a:rPr lang="en-US" sz="6000" b="1" dirty="0" smtClean="0">
                <a:solidFill>
                  <a:srgbClr val="009999"/>
                </a:solidFill>
              </a:rPr>
              <a:t>T</a:t>
            </a:r>
            <a:r>
              <a:rPr lang="en-US" sz="6000" b="1" dirty="0" smtClean="0"/>
              <a:t>eleconferencing                        </a:t>
            </a:r>
            <a:r>
              <a:rPr lang="en-US" sz="6000" b="1" dirty="0" smtClean="0">
                <a:solidFill>
                  <a:srgbClr val="009999"/>
                </a:solidFill>
              </a:rPr>
              <a:t>T</a:t>
            </a:r>
            <a:r>
              <a:rPr lang="en-US" sz="6000" b="1" dirty="0" smtClean="0"/>
              <a:t>exting</a:t>
            </a:r>
            <a:r>
              <a:rPr lang="en-US" sz="6000" dirty="0" smtClean="0"/>
              <a:t>            </a:t>
            </a:r>
            <a:r>
              <a:rPr lang="en-US" sz="6500" b="1" dirty="0" smtClean="0">
                <a:solidFill>
                  <a:srgbClr val="FF0000"/>
                </a:solidFill>
              </a:rPr>
              <a:t>V</a:t>
            </a:r>
            <a:r>
              <a:rPr lang="en-US" sz="6000" b="1" dirty="0" smtClean="0"/>
              <a:t>irtual hoteling</a:t>
            </a:r>
            <a:r>
              <a:rPr lang="en-US" sz="6000" dirty="0"/>
              <a:t> </a:t>
            </a:r>
            <a:r>
              <a:rPr lang="en-US" sz="6000" dirty="0" smtClean="0"/>
              <a:t>   </a:t>
            </a:r>
          </a:p>
          <a:p>
            <a:pPr marL="0" indent="0">
              <a:buNone/>
            </a:pPr>
            <a:r>
              <a:rPr lang="en-US" sz="6500" b="1" dirty="0" smtClean="0">
                <a:solidFill>
                  <a:srgbClr val="7030A0"/>
                </a:solidFill>
              </a:rPr>
              <a:t>V</a:t>
            </a:r>
            <a:r>
              <a:rPr lang="en-US" sz="6000" b="1" dirty="0" smtClean="0"/>
              <a:t>irtual </a:t>
            </a:r>
            <a:r>
              <a:rPr lang="en-US" sz="6000" b="1" dirty="0"/>
              <a:t>work </a:t>
            </a:r>
            <a:r>
              <a:rPr lang="en-US" sz="6000" b="1" dirty="0" smtClean="0"/>
              <a:t>spaces</a:t>
            </a:r>
            <a:r>
              <a:rPr lang="en-US" sz="6000" dirty="0"/>
              <a:t> </a:t>
            </a:r>
            <a:r>
              <a:rPr lang="en-US" sz="6000" dirty="0" smtClean="0"/>
              <a:t>      </a:t>
            </a:r>
            <a:r>
              <a:rPr lang="en-US" sz="6500" b="1" dirty="0" smtClean="0">
                <a:solidFill>
                  <a:srgbClr val="00CCFF"/>
                </a:solidFill>
              </a:rPr>
              <a:t>W</a:t>
            </a:r>
            <a:r>
              <a:rPr lang="en-US" sz="6000" b="1" dirty="0" smtClean="0"/>
              <a:t>hiteboards</a:t>
            </a:r>
            <a:endParaRPr lang="en-US" sz="6000" dirty="0"/>
          </a:p>
          <a:p>
            <a:pPr marL="0" indent="0">
              <a:buNone/>
            </a:pPr>
            <a:endParaRPr lang="en-US" sz="4800" b="1" dirty="0" smtClean="0">
              <a:latin typeface="Tahoma" pitchFamily="34" charset="0"/>
              <a:ea typeface="Tahoma" pitchFamily="34" charset="0"/>
              <a:cs typeface="Tahoma" pitchFamily="34" charset="0"/>
            </a:endParaRPr>
          </a:p>
          <a:p>
            <a:pPr marL="0" indent="0">
              <a:buNone/>
            </a:pPr>
            <a:endParaRPr lang="en-US" sz="6300" b="1" dirty="0">
              <a:latin typeface="Tahoma" pitchFamily="34" charset="0"/>
              <a:ea typeface="Tahoma" pitchFamily="34" charset="0"/>
              <a:cs typeface="Tahoma" pitchFamily="34" charset="0"/>
            </a:endParaRP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buNone/>
            </a:pPr>
            <a:endParaRPr lang="en-US" sz="6600" b="1" dirty="0" smtClean="0">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62608312"/>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fontScale="85000" lnSpcReduction="10000"/>
          </a:bodyPr>
          <a:lstStyle/>
          <a:p>
            <a:pPr marL="0" indent="0" algn="ctr">
              <a:buNone/>
            </a:pPr>
            <a:r>
              <a:rPr lang="en-US" sz="5800" b="1" dirty="0" smtClean="0">
                <a:solidFill>
                  <a:srgbClr val="FF0000"/>
                </a:solidFill>
                <a:latin typeface="Tahoma" pitchFamily="34" charset="0"/>
                <a:ea typeface="Tahoma" pitchFamily="34" charset="0"/>
                <a:cs typeface="Tahoma" pitchFamily="34" charset="0"/>
              </a:rPr>
              <a:t>VT CAREER ELECTRICITY</a:t>
            </a:r>
          </a:p>
          <a:p>
            <a:pPr>
              <a:buFont typeface="Wingdings" panose="05000000000000000000" pitchFamily="2" charset="2"/>
              <a:buChar char="q"/>
            </a:pPr>
            <a:r>
              <a:rPr lang="en-US" sz="5600" b="1" dirty="0" smtClean="0">
                <a:solidFill>
                  <a:srgbClr val="0033CC"/>
                </a:solidFill>
                <a:latin typeface="Tahoma" pitchFamily="34" charset="0"/>
                <a:ea typeface="Tahoma" pitchFamily="34" charset="0"/>
                <a:cs typeface="Tahoma" pitchFamily="34" charset="0"/>
              </a:rPr>
              <a:t>Geographical expansion of your pro network &amp; globalization opportunities</a:t>
            </a:r>
          </a:p>
          <a:p>
            <a:pPr>
              <a:buFont typeface="Wingdings" panose="05000000000000000000" pitchFamily="2" charset="2"/>
              <a:buChar char="q"/>
            </a:pPr>
            <a:r>
              <a:rPr lang="en-US" sz="5600" b="1" dirty="0" smtClean="0">
                <a:solidFill>
                  <a:srgbClr val="009900"/>
                </a:solidFill>
                <a:latin typeface="Tahoma" pitchFamily="34" charset="0"/>
                <a:ea typeface="Tahoma" pitchFamily="34" charset="0"/>
                <a:cs typeface="Tahoma" pitchFamily="34" charset="0"/>
              </a:rPr>
              <a:t>Digital </a:t>
            </a:r>
            <a:r>
              <a:rPr lang="en-US" sz="5600" b="1" dirty="0" err="1" smtClean="0">
                <a:solidFill>
                  <a:srgbClr val="009900"/>
                </a:solidFill>
                <a:latin typeface="Tahoma" pitchFamily="34" charset="0"/>
                <a:ea typeface="Tahoma" pitchFamily="34" charset="0"/>
                <a:cs typeface="Tahoma" pitchFamily="34" charset="0"/>
              </a:rPr>
              <a:t>leadingfollowingmanaging</a:t>
            </a:r>
            <a:endParaRPr lang="en-US" sz="5600" b="1" dirty="0" smtClean="0">
              <a:solidFill>
                <a:srgbClr val="0099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600" b="1" dirty="0" smtClean="0">
                <a:solidFill>
                  <a:srgbClr val="CC0066"/>
                </a:solidFill>
                <a:latin typeface="Tahoma" pitchFamily="34" charset="0"/>
                <a:ea typeface="Tahoma" pitchFamily="34" charset="0"/>
                <a:cs typeface="Tahoma" pitchFamily="34" charset="0"/>
              </a:rPr>
              <a:t>Flextime, flexplace unisex work</a:t>
            </a:r>
          </a:p>
          <a:p>
            <a:pPr>
              <a:buFont typeface="Wingdings" panose="05000000000000000000" pitchFamily="2" charset="2"/>
              <a:buChar char="q"/>
            </a:pPr>
            <a:r>
              <a:rPr lang="en-US" sz="5600" b="1" dirty="0" smtClean="0">
                <a:solidFill>
                  <a:srgbClr val="7030A0"/>
                </a:solidFill>
                <a:latin typeface="Tahoma" pitchFamily="34" charset="0"/>
                <a:ea typeface="Tahoma" pitchFamily="34" charset="0"/>
                <a:cs typeface="Tahoma" pitchFamily="34" charset="0"/>
              </a:rPr>
              <a:t>Building competence in international business &amp; culturally diverse business practices</a:t>
            </a:r>
          </a:p>
          <a:p>
            <a:pPr>
              <a:buFont typeface="Wingdings" panose="05000000000000000000" pitchFamily="2" charset="2"/>
              <a:buChar char="q"/>
            </a:pPr>
            <a:r>
              <a:rPr lang="en-US" sz="5200" b="1" dirty="0" smtClean="0">
                <a:solidFill>
                  <a:srgbClr val="A50021"/>
                </a:solidFill>
                <a:latin typeface="Tahoma" pitchFamily="34" charset="0"/>
                <a:ea typeface="Tahoma" pitchFamily="34" charset="0"/>
                <a:cs typeface="Tahoma" pitchFamily="34" charset="0"/>
              </a:rPr>
              <a:t>Career-expanding travel opportunities</a:t>
            </a:r>
          </a:p>
          <a:p>
            <a:pPr marL="0" indent="0">
              <a:buNone/>
            </a:pPr>
            <a:endParaRPr lang="en-US" sz="6300" b="1" dirty="0">
              <a:latin typeface="Tahoma" pitchFamily="34" charset="0"/>
              <a:ea typeface="Tahoma" pitchFamily="34" charset="0"/>
              <a:cs typeface="Tahoma" pitchFamily="34" charset="0"/>
            </a:endParaRP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buNone/>
            </a:pPr>
            <a:endParaRPr lang="en-US" sz="6600" b="1" dirty="0" smtClean="0">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2343031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#42 </a:t>
            </a:r>
            <a:r>
              <a:rPr lang="en-US" sz="9600" b="1" dirty="0">
                <a:latin typeface="Tahoma" panose="020B0604030504040204" pitchFamily="34" charset="0"/>
                <a:ea typeface="Tahoma" panose="020B0604030504040204" pitchFamily="34" charset="0"/>
                <a:cs typeface="Tahoma" panose="020B0604030504040204" pitchFamily="34" charset="0"/>
              </a:rPr>
              <a:t>WAVELENGTHS </a:t>
            </a:r>
            <a:r>
              <a:rPr lang="en-US" sz="9600" b="1" dirty="0" smtClean="0">
                <a:latin typeface="Tahoma" panose="020B0604030504040204" pitchFamily="34" charset="0"/>
                <a:ea typeface="Tahoma" panose="020B0604030504040204" pitchFamily="34" charset="0"/>
                <a:cs typeface="Tahoma" panose="020B0604030504040204" pitchFamily="34" charset="0"/>
              </a:rPr>
              <a:t>&amp; ENCOUNTERS,</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163792307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59389" cy="6858000"/>
          </a:xfrm>
        </p:spPr>
        <p:txBody>
          <a:bodyPr>
            <a:noAutofit/>
          </a:bodyPr>
          <a:lstStyle/>
          <a:p>
            <a:pPr marL="0" indent="0" algn="ctr">
              <a:buNone/>
            </a:pPr>
            <a:endParaRPr lang="en-US" sz="5400" b="1" dirty="0" smtClean="0">
              <a:latin typeface="Tahoma" pitchFamily="34" charset="0"/>
              <a:ea typeface="Tahoma" pitchFamily="34" charset="0"/>
              <a:cs typeface="Tahoma" pitchFamily="34" charset="0"/>
            </a:endParaRPr>
          </a:p>
          <a:p>
            <a:pPr marL="0" indent="0" algn="ctr">
              <a:buNone/>
            </a:pPr>
            <a:r>
              <a:rPr lang="en-US" sz="5400" b="1" dirty="0" smtClean="0">
                <a:latin typeface="Tahoma" pitchFamily="34" charset="0"/>
                <a:ea typeface="Tahoma" pitchFamily="34" charset="0"/>
                <a:cs typeface="Tahoma" pitchFamily="34" charset="0"/>
              </a:rPr>
              <a:t>Are org members more tuned in to </a:t>
            </a:r>
            <a:r>
              <a:rPr lang="en-US" sz="6600" b="1" dirty="0" smtClean="0">
                <a:solidFill>
                  <a:srgbClr val="0000FF"/>
                </a:solidFill>
                <a:latin typeface="Showcard Gothic" panose="04020904020102020604" pitchFamily="82" charset="0"/>
                <a:ea typeface="Tahoma" pitchFamily="34" charset="0"/>
                <a:cs typeface="Tahoma" pitchFamily="34" charset="0"/>
              </a:rPr>
              <a:t>W.O.R.K.</a:t>
            </a:r>
            <a:r>
              <a:rPr lang="en-US" sz="5400" b="1" dirty="0">
                <a:solidFill>
                  <a:srgbClr val="0000FF"/>
                </a:solidFill>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radio or their </a:t>
            </a:r>
            <a:r>
              <a:rPr lang="en-US" sz="5400" b="1" dirty="0">
                <a:latin typeface="Tahoma" panose="020B0604030504040204" pitchFamily="34" charset="0"/>
                <a:ea typeface="Tahoma" panose="020B0604030504040204" pitchFamily="34" charset="0"/>
                <a:cs typeface="Tahoma" panose="020B0604030504040204" pitchFamily="34" charset="0"/>
              </a:rPr>
              <a:t>cell phone</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5400" b="1" dirty="0">
                <a:latin typeface="Tahoma" panose="020B0604030504040204" pitchFamily="34" charset="0"/>
                <a:ea typeface="Tahoma" panose="020B0604030504040204" pitchFamily="34" charset="0"/>
                <a:cs typeface="Tahoma" panose="020B0604030504040204" pitchFamily="34" charset="0"/>
              </a:rPr>
              <a:t>gossip, </a:t>
            </a:r>
            <a:r>
              <a:rPr lang="en-US" sz="5400" b="1" dirty="0" smtClean="0">
                <a:latin typeface="Tahoma" panose="020B0604030504040204" pitchFamily="34" charset="0"/>
                <a:ea typeface="Tahoma" panose="020B0604030504040204" pitchFamily="34" charset="0"/>
                <a:cs typeface="Tahoma" panose="020B0604030504040204" pitchFamily="34" charset="0"/>
              </a:rPr>
              <a:t>&amp; social media?</a:t>
            </a:r>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8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885" y="4066674"/>
            <a:ext cx="2027334" cy="277424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24" y="3788910"/>
            <a:ext cx="3052011" cy="30520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503" y="4482369"/>
            <a:ext cx="3048000" cy="200215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9043" y="4705897"/>
            <a:ext cx="3725761" cy="1555101"/>
          </a:xfrm>
          <a:prstGeom prst="rect">
            <a:avLst/>
          </a:prstGeom>
        </p:spPr>
      </p:pic>
    </p:spTree>
    <p:extLst>
      <p:ext uri="{BB962C8B-B14F-4D97-AF65-F5344CB8AC3E}">
        <p14:creationId xmlns:p14="http://schemas.microsoft.com/office/powerpoint/2010/main" val="3611325322"/>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Where employees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encounter their organization physically &amp;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psychologically</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3600" b="1" dirty="0">
              <a:latin typeface="Tahoma" panose="020B0604030504040204" pitchFamily="34" charset="0"/>
              <a:ea typeface="Tahoma" panose="020B0604030504040204" pitchFamily="34" charset="0"/>
              <a:cs typeface="Tahoma" panose="020B0604030504040204" pitchFamily="34" charset="0"/>
            </a:endParaRPr>
          </a:p>
          <a:p>
            <a:endPar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3600" b="1" dirty="0">
              <a:latin typeface="Tahoma" panose="020B0604030504040204" pitchFamily="34" charset="0"/>
              <a:ea typeface="Tahoma" panose="020B0604030504040204" pitchFamily="34" charset="0"/>
              <a:cs typeface="Tahoma" panose="020B0604030504040204" pitchFamily="34" charset="0"/>
            </a:endParaRPr>
          </a:p>
          <a:p>
            <a:endPar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Right Arrow 1"/>
          <p:cNvSpPr/>
          <p:nvPr/>
        </p:nvSpPr>
        <p:spPr>
          <a:xfrm>
            <a:off x="10214654" y="3721347"/>
            <a:ext cx="1699439" cy="725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497" y="2111323"/>
            <a:ext cx="7715250" cy="4343400"/>
          </a:xfrm>
          <a:prstGeom prst="rect">
            <a:avLst/>
          </a:prstGeom>
        </p:spPr>
      </p:pic>
    </p:spTree>
    <p:extLst>
      <p:ext uri="{BB962C8B-B14F-4D97-AF65-F5344CB8AC3E}">
        <p14:creationId xmlns:p14="http://schemas.microsoft.com/office/powerpoint/2010/main" val="4181281049"/>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490447"/>
          </a:xfrm>
        </p:spPr>
        <p:txBody>
          <a:bodyPr rtlCol="0">
            <a:normAutofit lnSpcReduction="10000"/>
          </a:bodyPr>
          <a:lstStyle/>
          <a:p>
            <a:pPr marL="0" indent="0" algn="ctr">
              <a:buNone/>
              <a:defRPr/>
            </a:pPr>
            <a:r>
              <a:rPr lang="en-US" sz="5400" b="1" dirty="0">
                <a:solidFill>
                  <a:srgbClr val="FF0000"/>
                </a:solidFill>
                <a:latin typeface="Tahoma" pitchFamily="34" charset="0"/>
                <a:cs typeface="Tahoma" pitchFamily="34" charset="0"/>
              </a:rPr>
              <a:t>J</a:t>
            </a:r>
            <a:r>
              <a:rPr lang="en-US" sz="5400" b="1" dirty="0" smtClean="0">
                <a:solidFill>
                  <a:srgbClr val="FF0000"/>
                </a:solidFill>
                <a:latin typeface="Tahoma" pitchFamily="34" charset="0"/>
                <a:cs typeface="Tahoma" pitchFamily="34" charset="0"/>
              </a:rPr>
              <a:t>ob descriptions </a:t>
            </a:r>
            <a:r>
              <a:rPr lang="en-US" sz="5400" b="1" dirty="0">
                <a:solidFill>
                  <a:srgbClr val="A50021"/>
                </a:solidFill>
                <a:latin typeface="Tahoma" pitchFamily="34" charset="0"/>
                <a:cs typeface="Tahoma" pitchFamily="34" charset="0"/>
              </a:rPr>
              <a:t>Org mission</a:t>
            </a:r>
            <a:r>
              <a:rPr lang="en-US" sz="5400" b="1" dirty="0" smtClean="0">
                <a:solidFill>
                  <a:srgbClr val="FF0000"/>
                </a:solidFill>
                <a:latin typeface="Tahoma" pitchFamily="34" charset="0"/>
                <a:cs typeface="Tahoma" pitchFamily="34" charset="0"/>
              </a:rPr>
              <a:t>  </a:t>
            </a:r>
          </a:p>
          <a:p>
            <a:pPr marL="0" indent="0" algn="ctr">
              <a:buNone/>
              <a:defRPr/>
            </a:pPr>
            <a:r>
              <a:rPr lang="en-US" sz="5400" b="1" dirty="0" smtClean="0">
                <a:solidFill>
                  <a:srgbClr val="00B050"/>
                </a:solidFill>
                <a:latin typeface="Tahoma" pitchFamily="34" charset="0"/>
                <a:cs typeface="Tahoma" pitchFamily="34" charset="0"/>
              </a:rPr>
              <a:t>Co-workers    </a:t>
            </a:r>
            <a:r>
              <a:rPr lang="en-US" sz="5400" b="1" dirty="0" smtClean="0">
                <a:solidFill>
                  <a:srgbClr val="0000FF"/>
                </a:solidFill>
                <a:latin typeface="Tahoma" pitchFamily="34" charset="0"/>
                <a:cs typeface="Tahoma" pitchFamily="34" charset="0"/>
              </a:rPr>
              <a:t>Bosses   </a:t>
            </a:r>
            <a:r>
              <a:rPr lang="en-US" sz="5400" b="1" dirty="0" smtClean="0">
                <a:solidFill>
                  <a:srgbClr val="800080"/>
                </a:solidFill>
                <a:latin typeface="Tahoma" pitchFamily="34" charset="0"/>
                <a:cs typeface="Tahoma" pitchFamily="34" charset="0"/>
              </a:rPr>
              <a:t>Clients</a:t>
            </a:r>
            <a:r>
              <a:rPr lang="en-US" sz="5400" b="1" dirty="0">
                <a:solidFill>
                  <a:schemeClr val="accent2"/>
                </a:solidFill>
                <a:latin typeface="Tahoma" pitchFamily="34" charset="0"/>
                <a:cs typeface="Tahoma" pitchFamily="34" charset="0"/>
              </a:rPr>
              <a:t> </a:t>
            </a:r>
            <a:r>
              <a:rPr lang="en-US" sz="5400" b="1" dirty="0" smtClean="0">
                <a:solidFill>
                  <a:schemeClr val="accent2"/>
                </a:solidFill>
                <a:latin typeface="Tahoma" pitchFamily="34" charset="0"/>
                <a:cs typeface="Tahoma" pitchFamily="34" charset="0"/>
              </a:rPr>
              <a:t> </a:t>
            </a:r>
            <a:r>
              <a:rPr lang="en-US" sz="5400" b="1" dirty="0" smtClean="0">
                <a:solidFill>
                  <a:schemeClr val="accent4">
                    <a:lumMod val="75000"/>
                  </a:schemeClr>
                </a:solidFill>
                <a:latin typeface="Tahoma" pitchFamily="34" charset="0"/>
                <a:cs typeface="Tahoma" pitchFamily="34" charset="0"/>
              </a:rPr>
              <a:t>Meetings </a:t>
            </a:r>
            <a:r>
              <a:rPr lang="en-US" sz="5400" b="1" dirty="0" smtClean="0">
                <a:solidFill>
                  <a:schemeClr val="accent2"/>
                </a:solidFill>
                <a:latin typeface="Tahoma" pitchFamily="34" charset="0"/>
                <a:cs typeface="Tahoma" pitchFamily="34" charset="0"/>
              </a:rPr>
              <a:t>Compensation</a:t>
            </a:r>
          </a:p>
          <a:p>
            <a:pPr marL="0" indent="0" algn="ctr">
              <a:buNone/>
              <a:defRPr/>
            </a:pPr>
            <a:r>
              <a:rPr lang="en-US" sz="5400" b="1" dirty="0" smtClean="0">
                <a:solidFill>
                  <a:srgbClr val="008000"/>
                </a:solidFill>
                <a:latin typeface="Tahoma" pitchFamily="34" charset="0"/>
                <a:cs typeface="Tahoma" pitchFamily="34" charset="0"/>
              </a:rPr>
              <a:t>Office facilities</a:t>
            </a:r>
            <a:endParaRPr lang="en-US" sz="5400" b="1" dirty="0" smtClean="0">
              <a:solidFill>
                <a:srgbClr val="A50021"/>
              </a:solidFill>
              <a:latin typeface="Tahoma" pitchFamily="34" charset="0"/>
              <a:cs typeface="Tahoma" pitchFamily="34" charset="0"/>
            </a:endParaRPr>
          </a:p>
          <a:p>
            <a:pPr marL="0" indent="0" algn="ctr">
              <a:buNone/>
              <a:defRPr/>
            </a:pPr>
            <a:r>
              <a:rPr lang="en-US" sz="5400" b="1" dirty="0" smtClean="0">
                <a:solidFill>
                  <a:srgbClr val="D60093"/>
                </a:solidFill>
                <a:latin typeface="Tahoma" pitchFamily="34" charset="0"/>
                <a:cs typeface="Tahoma" pitchFamily="34" charset="0"/>
              </a:rPr>
              <a:t>Org dramas</a:t>
            </a:r>
          </a:p>
          <a:p>
            <a:pPr marL="0" indent="0" algn="ctr">
              <a:buNone/>
              <a:defRPr/>
            </a:pPr>
            <a:r>
              <a:rPr lang="en-US" sz="5400" b="1" dirty="0" smtClean="0">
                <a:latin typeface="Tahoma" pitchFamily="34" charset="0"/>
                <a:cs typeface="Tahoma" pitchFamily="34" charset="0"/>
              </a:rPr>
              <a:t>Competitors   </a:t>
            </a:r>
            <a:r>
              <a:rPr lang="en-US" sz="5400" b="1" dirty="0" smtClean="0">
                <a:solidFill>
                  <a:srgbClr val="009999"/>
                </a:solidFill>
                <a:latin typeface="Tahoma" pitchFamily="34" charset="0"/>
                <a:cs typeface="Tahoma" pitchFamily="34" charset="0"/>
              </a:rPr>
              <a:t>Technology  </a:t>
            </a:r>
            <a:r>
              <a:rPr lang="en-US" sz="5400" b="1" dirty="0" smtClean="0">
                <a:latin typeface="Tahoma" pitchFamily="34" charset="0"/>
                <a:cs typeface="Tahoma" pitchFamily="34" charset="0"/>
              </a:rPr>
              <a:t> </a:t>
            </a:r>
          </a:p>
          <a:p>
            <a:pPr marL="0" indent="0" algn="ctr">
              <a:buNone/>
              <a:defRPr/>
            </a:pPr>
            <a:r>
              <a:rPr lang="en-US" sz="5400" b="1" dirty="0" smtClean="0">
                <a:solidFill>
                  <a:srgbClr val="FF3399"/>
                </a:solidFill>
                <a:latin typeface="Tahoma" pitchFamily="34" charset="0"/>
                <a:cs typeface="Tahoma" pitchFamily="34" charset="0"/>
              </a:rPr>
              <a:t>Physical facilities  </a:t>
            </a:r>
          </a:p>
          <a:p>
            <a:pPr marL="0" indent="0" algn="ctr">
              <a:buNone/>
              <a:defRPr/>
            </a:pPr>
            <a:r>
              <a:rPr lang="en-US" sz="5400" b="1" dirty="0" smtClean="0">
                <a:solidFill>
                  <a:srgbClr val="00B0F0"/>
                </a:solidFill>
                <a:latin typeface="Tahoma" pitchFamily="34" charset="0"/>
                <a:cs typeface="Tahoma" pitchFamily="34" charset="0"/>
              </a:rPr>
              <a:t>Rules &amp; regulations</a:t>
            </a:r>
          </a:p>
          <a:p>
            <a:pPr marL="0" indent="0" algn="ctr">
              <a:buNone/>
              <a:defRPr/>
            </a:pPr>
            <a:endParaRPr lang="en-US" sz="4400" b="1" dirty="0" smtClean="0">
              <a:latin typeface="Tahoma" pitchFamily="34" charset="0"/>
              <a:cs typeface="Tahoma" pitchFamily="34" charset="0"/>
            </a:endParaRPr>
          </a:p>
          <a:p>
            <a:pPr marL="0" indent="0" algn="ctr">
              <a:buNone/>
              <a:defRPr/>
            </a:pPr>
            <a:endParaRPr lang="en-US" sz="4400" b="1" dirty="0" smtClean="0">
              <a:solidFill>
                <a:srgbClr val="D60093"/>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1992405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pPr algn="l"/>
            <a:r>
              <a:rPr lang="en-US" sz="4800" b="1" dirty="0" smtClean="0">
                <a:latin typeface="Comic Sans MS" panose="030F0702030302020204" pitchFamily="66" charset="0"/>
                <a:ea typeface="Tahoma" pitchFamily="34" charset="0"/>
                <a:cs typeface="Tahoma" pitchFamily="34" charset="0"/>
              </a:rPr>
              <a:t>The slides are designed to present lean, bite-size chunks of information &amp; conclusions. Most of the slides are fairly self-explanatory, but you may find some to be a bit too cryptic or “fuzzy.” If you have a personal interest in some of these, please ask for clarification in class. The online alpha list of course definitions may also be of help.</a:t>
            </a:r>
            <a:endParaRPr lang="en-US" sz="6000" b="1" dirty="0">
              <a:latin typeface="Comic Sans MS" panose="030F0702030302020204" pitchFamily="66" charset="0"/>
              <a:ea typeface="Tahoma" pitchFamily="34" charset="0"/>
              <a:cs typeface="Tahoma" pitchFamily="34" charset="0"/>
            </a:endParaRPr>
          </a:p>
        </p:txBody>
      </p:sp>
    </p:spTree>
    <p:extLst>
      <p:ext uri="{BB962C8B-B14F-4D97-AF65-F5344CB8AC3E}">
        <p14:creationId xmlns:p14="http://schemas.microsoft.com/office/powerpoint/2010/main" val="18231367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a:latin typeface="Tahoma" pitchFamily="34" charset="0"/>
                <a:ea typeface="Tahoma" pitchFamily="34" charset="0"/>
                <a:cs typeface="Tahoma" pitchFamily="34" charset="0"/>
              </a:rPr>
              <a:t>THE </a:t>
            </a:r>
            <a:r>
              <a:rPr lang="en-US" sz="4400" b="1" dirty="0">
                <a:solidFill>
                  <a:srgbClr val="FF0000"/>
                </a:solidFill>
                <a:latin typeface="Showcard Gothic" panose="04020904020102020604" pitchFamily="82" charset="0"/>
                <a:ea typeface="Tahoma" pitchFamily="34" charset="0"/>
                <a:cs typeface="Tahoma" pitchFamily="34" charset="0"/>
              </a:rPr>
              <a:t>PSYCHOLOGY </a:t>
            </a:r>
            <a:r>
              <a:rPr lang="en-US" sz="4400" b="1" dirty="0">
                <a:latin typeface="Tahoma" pitchFamily="34" charset="0"/>
                <a:ea typeface="Tahoma" pitchFamily="34" charset="0"/>
                <a:cs typeface="Tahoma" pitchFamily="34" charset="0"/>
              </a:rPr>
              <a:t>BEHIND </a:t>
            </a:r>
          </a:p>
          <a:p>
            <a:pPr marL="0" indent="0" algn="ctr">
              <a:buNone/>
            </a:pPr>
            <a:r>
              <a:rPr lang="en-US" sz="4400" b="1" dirty="0" smtClean="0">
                <a:solidFill>
                  <a:srgbClr val="FF0000"/>
                </a:solidFill>
                <a:latin typeface="Tahoma" pitchFamily="34" charset="0"/>
                <a:ea typeface="Tahoma" pitchFamily="34" charset="0"/>
                <a:cs typeface="Tahoma" pitchFamily="34" charset="0"/>
              </a:rPr>
              <a:t>4</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CHANGE STRATEGIES</a:t>
            </a:r>
          </a:p>
          <a:p>
            <a:pPr marL="0" indent="0" algn="ctr">
              <a:buNone/>
            </a:pPr>
            <a:endParaRPr lang="en-US" sz="4400" b="1" dirty="0">
              <a:latin typeface="Tahoma" pitchFamily="34" charset="0"/>
              <a:ea typeface="Tahoma" pitchFamily="34" charset="0"/>
              <a:cs typeface="Tahoma" pitchFamily="34" charset="0"/>
            </a:endParaRPr>
          </a:p>
          <a:p>
            <a:pPr marL="0" indent="0">
              <a:buNone/>
            </a:pPr>
            <a:endParaRPr lang="en-US" sz="8800" b="1" dirty="0">
              <a:latin typeface="Tahoma" pitchFamily="34" charset="0"/>
              <a:ea typeface="Tahoma" pitchFamily="34" charset="0"/>
              <a:cs typeface="Tahoma" pitchFamily="34" charset="0"/>
            </a:endParaRPr>
          </a:p>
          <a:p>
            <a:pPr marL="0" indent="0">
              <a:buNone/>
            </a:pPr>
            <a:endParaRPr lang="en-US" sz="88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1" y="2438400"/>
            <a:ext cx="6772363" cy="3690938"/>
          </a:xfrm>
          <a:prstGeom prst="rect">
            <a:avLst/>
          </a:prstGeom>
        </p:spPr>
      </p:pic>
    </p:spTree>
    <p:extLst>
      <p:ext uri="{BB962C8B-B14F-4D97-AF65-F5344CB8AC3E}">
        <p14:creationId xmlns:p14="http://schemas.microsoft.com/office/powerpoint/2010/main" val="274336377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lgn="ctr">
              <a:buNone/>
            </a:pPr>
            <a:r>
              <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rPr>
              <a:t>P</a:t>
            </a:r>
            <a:r>
              <a:rPr lang="en-US" sz="6000" b="1" dirty="0">
                <a:solidFill>
                  <a:srgbClr val="33CCCC"/>
                </a:solidFill>
                <a:latin typeface="Tahoma" panose="020B0604030504040204" pitchFamily="34" charset="0"/>
                <a:ea typeface="Tahoma" panose="020B0604030504040204" pitchFamily="34" charset="0"/>
                <a:cs typeface="Tahoma" panose="020B0604030504040204" pitchFamily="34" charset="0"/>
              </a:rPr>
              <a:t>O</a:t>
            </a:r>
            <a:r>
              <a:rPr lang="en-US" sz="6000" b="1" dirty="0">
                <a:solidFill>
                  <a:srgbClr val="FF33CC"/>
                </a:solidFill>
                <a:latin typeface="Tahoma" panose="020B0604030504040204" pitchFamily="34" charset="0"/>
                <a:ea typeface="Tahoma" panose="020B0604030504040204" pitchFamily="34" charset="0"/>
                <a:cs typeface="Tahoma" panose="020B0604030504040204" pitchFamily="34" charset="0"/>
              </a:rPr>
              <a:t>S</a:t>
            </a:r>
            <a:r>
              <a:rPr lang="en-US" sz="6000" b="1" dirty="0">
                <a:solidFill>
                  <a:srgbClr val="A50021"/>
                </a:solidFill>
                <a:latin typeface="Tahoma" panose="020B0604030504040204" pitchFamily="34" charset="0"/>
                <a:ea typeface="Tahoma" panose="020B0604030504040204" pitchFamily="34" charset="0"/>
                <a:cs typeface="Tahoma" panose="020B0604030504040204" pitchFamily="34" charset="0"/>
              </a:rPr>
              <a:t>I</a:t>
            </a:r>
            <a:r>
              <a:rPr lang="en-US" sz="6000" b="1" dirty="0">
                <a:solidFill>
                  <a:srgbClr val="FF9900"/>
                </a:solidFill>
                <a:latin typeface="Tahoma" panose="020B0604030504040204" pitchFamily="34" charset="0"/>
                <a:ea typeface="Tahoma" panose="020B0604030504040204" pitchFamily="34" charset="0"/>
                <a:cs typeface="Tahoma" panose="020B0604030504040204" pitchFamily="34" charset="0"/>
              </a:rPr>
              <a:t>T</a:t>
            </a:r>
            <a:r>
              <a:rPr lang="en-US" sz="6000" b="1" dirty="0">
                <a:solidFill>
                  <a:srgbClr val="339933"/>
                </a:solidFill>
                <a:latin typeface="Tahoma" panose="020B0604030504040204" pitchFamily="34" charset="0"/>
                <a:ea typeface="Tahoma" panose="020B0604030504040204" pitchFamily="34" charset="0"/>
                <a:cs typeface="Tahoma" panose="020B0604030504040204" pitchFamily="34" charset="0"/>
              </a:rPr>
              <a:t>I</a:t>
            </a:r>
            <a:r>
              <a:rPr lang="en-US" sz="6000" b="1" dirty="0">
                <a:solidFill>
                  <a:srgbClr val="CC0066"/>
                </a:solidFill>
                <a:latin typeface="Tahoma" panose="020B0604030504040204" pitchFamily="34" charset="0"/>
                <a:ea typeface="Tahoma" panose="020B0604030504040204" pitchFamily="34" charset="0"/>
                <a:cs typeface="Tahoma" panose="020B0604030504040204" pitchFamily="34" charset="0"/>
              </a:rPr>
              <a:t>V</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4800" b="1" dirty="0">
                <a:latin typeface="Tahoma" panose="020B0604030504040204" pitchFamily="34" charset="0"/>
                <a:ea typeface="Tahoma" panose="020B0604030504040204" pitchFamily="34" charset="0"/>
                <a:cs typeface="Tahoma" panose="020B0604030504040204" pitchFamily="34" charset="0"/>
              </a:rPr>
              <a:t> </a:t>
            </a: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b="1" dirty="0" smtClean="0">
                <a:latin typeface="Tahoma" panose="020B0604030504040204" pitchFamily="34" charset="0"/>
                <a:ea typeface="Tahoma" panose="020B0604030504040204" pitchFamily="34" charset="0"/>
                <a:cs typeface="Tahoma" panose="020B0604030504040204" pitchFamily="34" charset="0"/>
              </a:rPr>
              <a:t>encounters </a:t>
            </a:r>
            <a:r>
              <a:rPr lang="en-US" sz="4400" b="1" dirty="0">
                <a:latin typeface="Tahoma" panose="020B0604030504040204" pitchFamily="34" charset="0"/>
                <a:ea typeface="Tahoma" panose="020B0604030504040204" pitchFamily="34" charset="0"/>
                <a:cs typeface="Tahoma" panose="020B0604030504040204" pitchFamily="34" charset="0"/>
              </a:rPr>
              <a:t>bond employees to </a:t>
            </a:r>
            <a:r>
              <a:rPr lang="en-US" sz="4400" b="1" dirty="0" smtClean="0">
                <a:latin typeface="Tahoma" panose="020B0604030504040204" pitchFamily="34" charset="0"/>
                <a:ea typeface="Tahoma" panose="020B0604030504040204" pitchFamily="34" charset="0"/>
                <a:cs typeface="Tahoma" panose="020B0604030504040204" pitchFamily="34" charset="0"/>
              </a:rPr>
              <a:t>the </a:t>
            </a:r>
            <a:r>
              <a:rPr lang="en-US" sz="4400" b="1" dirty="0">
                <a:latin typeface="Tahoma" panose="020B0604030504040204" pitchFamily="34" charset="0"/>
                <a:ea typeface="Tahoma" panose="020B0604030504040204" pitchFamily="34" charset="0"/>
                <a:cs typeface="Tahoma" panose="020B0604030504040204" pitchFamily="34" charset="0"/>
              </a:rPr>
              <a:t>org’s mission </a:t>
            </a:r>
            <a:endParaRPr lang="en-US" sz="2400" dirty="0" smtClean="0"/>
          </a:p>
          <a:p>
            <a:pPr marL="0" indent="0" algn="ctr">
              <a:buNone/>
            </a:pP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6000" b="1" dirty="0" smtClean="0">
                <a:latin typeface="Tahoma" panose="020B0604030504040204" pitchFamily="34" charset="0"/>
                <a:ea typeface="Tahoma" panose="020B0604030504040204" pitchFamily="34" charset="0"/>
                <a:cs typeface="Tahoma" panose="020B0604030504040204" pitchFamily="34" charset="0"/>
              </a:rPr>
              <a:t>N</a:t>
            </a:r>
            <a:r>
              <a:rPr lang="en-US" sz="6000" b="1" dirty="0" smtClean="0">
                <a:solidFill>
                  <a:srgbClr val="969696"/>
                </a:solidFill>
                <a:latin typeface="Tahoma" panose="020B0604030504040204" pitchFamily="34" charset="0"/>
                <a:ea typeface="Tahoma" panose="020B0604030504040204" pitchFamily="34" charset="0"/>
                <a:cs typeface="Tahoma" panose="020B0604030504040204" pitchFamily="34" charset="0"/>
              </a:rPr>
              <a:t>E</a:t>
            </a:r>
            <a:r>
              <a:rPr lang="en-US" sz="6000" b="1"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G</a:t>
            </a:r>
            <a:r>
              <a:rPr lang="en-US" sz="6000" b="1" dirty="0" smtClean="0">
                <a:latin typeface="Tahoma" panose="020B0604030504040204" pitchFamily="34" charset="0"/>
                <a:ea typeface="Tahoma" panose="020B0604030504040204" pitchFamily="34" charset="0"/>
                <a:cs typeface="Tahoma" panose="020B0604030504040204" pitchFamily="34" charset="0"/>
              </a:rPr>
              <a:t>A</a:t>
            </a:r>
            <a:r>
              <a:rPr lang="en-US" sz="6000" b="1"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T</a:t>
            </a:r>
            <a:r>
              <a:rPr lang="en-US" sz="6000" b="1" dirty="0" smtClean="0">
                <a:latin typeface="Tahoma" panose="020B0604030504040204" pitchFamily="34" charset="0"/>
                <a:ea typeface="Tahoma" panose="020B0604030504040204" pitchFamily="34" charset="0"/>
                <a:cs typeface="Tahoma" panose="020B0604030504040204" pitchFamily="34" charset="0"/>
              </a:rPr>
              <a:t>I</a:t>
            </a:r>
            <a:r>
              <a:rPr lang="en-US" sz="6000" b="1" dirty="0" smtClean="0">
                <a:solidFill>
                  <a:srgbClr val="666699"/>
                </a:solidFill>
                <a:latin typeface="Tahoma" panose="020B0604030504040204" pitchFamily="34" charset="0"/>
                <a:ea typeface="Tahoma" panose="020B0604030504040204" pitchFamily="34" charset="0"/>
                <a:cs typeface="Tahoma" panose="020B0604030504040204" pitchFamily="34" charset="0"/>
              </a:rPr>
              <a:t>V</a:t>
            </a:r>
            <a:r>
              <a:rPr lang="en-US" sz="6000" b="1" dirty="0" smtClean="0">
                <a:latin typeface="Tahoma" panose="020B0604030504040204" pitchFamily="34" charset="0"/>
                <a:ea typeface="Tahoma" panose="020B0604030504040204" pitchFamily="34" charset="0"/>
                <a:cs typeface="Tahoma" panose="020B0604030504040204" pitchFamily="34" charset="0"/>
              </a:rPr>
              <a:t>E</a:t>
            </a:r>
            <a:r>
              <a:rPr lang="en-US" sz="4800" b="1" dirty="0" smtClean="0">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4400" b="1" dirty="0">
                <a:latin typeface="Tahoma" panose="020B0604030504040204" pitchFamily="34" charset="0"/>
                <a:ea typeface="Tahoma" panose="020B0604030504040204" pitchFamily="34" charset="0"/>
                <a:cs typeface="Tahoma" panose="020B0604030504040204" pitchFamily="34" charset="0"/>
              </a:rPr>
              <a:t>o</a:t>
            </a:r>
            <a:r>
              <a:rPr lang="en-US" sz="4400" b="1" dirty="0" smtClean="0">
                <a:latin typeface="Tahoma" panose="020B0604030504040204" pitchFamily="34" charset="0"/>
                <a:ea typeface="Tahoma" panose="020B0604030504040204" pitchFamily="34" charset="0"/>
                <a:cs typeface="Tahoma" panose="020B0604030504040204" pitchFamily="34" charset="0"/>
              </a:rPr>
              <a:t>rg encounters make employees less secure, less trusting, &amp; more cynical </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647560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934200"/>
          </a:xfrm>
        </p:spPr>
        <p:txBody>
          <a:bodyPr rtlCol="0">
            <a:normAutofit/>
          </a:bodyPr>
          <a:lstStyle/>
          <a:p>
            <a:pPr marL="0" indent="0" algn="ctr">
              <a:buNone/>
              <a:defRPr/>
            </a:pPr>
            <a:r>
              <a:rPr lang="en-US" sz="4000" b="1" dirty="0" smtClean="0">
                <a:solidFill>
                  <a:srgbClr val="FF0000"/>
                </a:solidFill>
                <a:latin typeface="Tahoma" pitchFamily="34" charset="0"/>
                <a:cs typeface="Tahoma" pitchFamily="34" charset="0"/>
              </a:rPr>
              <a:t>POSITIVE ENCOUNTERS </a:t>
            </a:r>
          </a:p>
          <a:p>
            <a:pPr marL="0" indent="0" algn="ctr">
              <a:buNone/>
              <a:defRPr/>
            </a:pPr>
            <a:r>
              <a:rPr lang="en-US" sz="4400" b="1" dirty="0" smtClean="0">
                <a:solidFill>
                  <a:srgbClr val="0000FF"/>
                </a:solidFill>
                <a:latin typeface="Tahoma" pitchFamily="34" charset="0"/>
                <a:cs typeface="Tahoma" pitchFamily="34" charset="0"/>
              </a:rPr>
              <a:t>Paycheck 		  </a:t>
            </a:r>
            <a:r>
              <a:rPr lang="en-US" sz="4400" b="1" dirty="0" smtClean="0">
                <a:solidFill>
                  <a:srgbClr val="800080"/>
                </a:solidFill>
                <a:latin typeface="Tahoma" pitchFamily="34" charset="0"/>
                <a:cs typeface="Tahoma" pitchFamily="34" charset="0"/>
              </a:rPr>
              <a:t>Co-workers</a:t>
            </a:r>
          </a:p>
          <a:p>
            <a:pPr marL="0" indent="0" algn="ctr">
              <a:buNone/>
              <a:defRPr/>
            </a:pPr>
            <a:r>
              <a:rPr lang="en-US" sz="4400" b="1" dirty="0" smtClean="0">
                <a:solidFill>
                  <a:schemeClr val="accent4">
                    <a:lumMod val="75000"/>
                  </a:schemeClr>
                </a:solidFill>
                <a:latin typeface="Tahoma" pitchFamily="34" charset="0"/>
                <a:cs typeface="Tahoma" pitchFamily="34" charset="0"/>
              </a:rPr>
              <a:t>Pleasant boss 	</a:t>
            </a:r>
            <a:r>
              <a:rPr lang="en-US" sz="4400" b="1" dirty="0" smtClean="0">
                <a:solidFill>
                  <a:schemeClr val="accent2"/>
                </a:solidFill>
                <a:latin typeface="Tahoma" pitchFamily="34" charset="0"/>
                <a:cs typeface="Tahoma" pitchFamily="34" charset="0"/>
              </a:rPr>
              <a:t>Fulfilling work</a:t>
            </a:r>
          </a:p>
          <a:p>
            <a:pPr marL="0" indent="0" algn="ctr">
              <a:buNone/>
              <a:defRPr/>
            </a:pPr>
            <a:r>
              <a:rPr lang="en-US" sz="4400" b="1" dirty="0" smtClean="0">
                <a:solidFill>
                  <a:srgbClr val="008000"/>
                </a:solidFill>
                <a:latin typeface="Tahoma" pitchFamily="34" charset="0"/>
                <a:cs typeface="Tahoma" pitchFamily="34" charset="0"/>
              </a:rPr>
              <a:t>Rewards for contributions</a:t>
            </a:r>
          </a:p>
          <a:p>
            <a:pPr marL="0" indent="0" algn="ctr">
              <a:buNone/>
              <a:defRPr/>
            </a:pPr>
            <a:r>
              <a:rPr lang="en-US" sz="4400" b="1" dirty="0" smtClean="0">
                <a:solidFill>
                  <a:srgbClr val="A50021"/>
                </a:solidFill>
                <a:latin typeface="Tahoma" pitchFamily="34" charset="0"/>
                <a:cs typeface="Tahoma" pitchFamily="34" charset="0"/>
              </a:rPr>
              <a:t>Moving ahead to move up</a:t>
            </a:r>
          </a:p>
          <a:p>
            <a:pPr marL="0" indent="0" algn="ctr">
              <a:buNone/>
              <a:defRPr/>
            </a:pPr>
            <a:r>
              <a:rPr lang="en-US" sz="4400" b="1" dirty="0" smtClean="0">
                <a:solidFill>
                  <a:srgbClr val="D60093"/>
                </a:solidFill>
                <a:latin typeface="Tahoma" pitchFamily="34" charset="0"/>
                <a:cs typeface="Tahoma" pitchFamily="34" charset="0"/>
              </a:rPr>
              <a:t>Managing your own work</a:t>
            </a:r>
          </a:p>
          <a:p>
            <a:pPr marL="0" indent="0" algn="ctr">
              <a:buNone/>
              <a:defRPr/>
            </a:pPr>
            <a:r>
              <a:rPr lang="en-US" sz="4400" b="1" dirty="0" smtClean="0">
                <a:solidFill>
                  <a:schemeClr val="bg2">
                    <a:lumMod val="50000"/>
                  </a:schemeClr>
                </a:solidFill>
                <a:latin typeface="Tahoma" pitchFamily="34" charset="0"/>
                <a:cs typeface="Tahoma" pitchFamily="34" charset="0"/>
              </a:rPr>
              <a:t>Making significant decisions  </a:t>
            </a:r>
          </a:p>
          <a:p>
            <a:pPr marL="0" indent="0" algn="ctr">
              <a:buNone/>
              <a:defRPr/>
            </a:pPr>
            <a:r>
              <a:rPr lang="en-US" sz="4400" b="1" dirty="0" smtClean="0">
                <a:solidFill>
                  <a:srgbClr val="009999"/>
                </a:solidFill>
                <a:latin typeface="Tahoma" pitchFamily="34" charset="0"/>
                <a:cs typeface="Tahoma" pitchFamily="34" charset="0"/>
              </a:rPr>
              <a:t>Building a positive professional reputation </a:t>
            </a:r>
            <a:r>
              <a:rPr lang="en-US" sz="4400" b="1" dirty="0" smtClean="0">
                <a:latin typeface="Tahoma" pitchFamily="34" charset="0"/>
                <a:cs typeface="Tahoma" pitchFamily="34" charset="0"/>
              </a:rPr>
              <a:t> </a:t>
            </a:r>
          </a:p>
          <a:p>
            <a:pPr marL="0" indent="0" algn="ctr">
              <a:buNone/>
              <a:defRPr/>
            </a:pPr>
            <a:r>
              <a:rPr lang="en-US" sz="4400" b="1" dirty="0" smtClean="0">
                <a:solidFill>
                  <a:srgbClr val="FF3399"/>
                </a:solidFill>
                <a:latin typeface="Tahoma" pitchFamily="34" charset="0"/>
                <a:cs typeface="Tahoma" pitchFamily="34" charset="0"/>
              </a:rPr>
              <a:t>Comfortable work environment</a:t>
            </a:r>
          </a:p>
          <a:p>
            <a:pPr marL="0" indent="0" algn="ctr">
              <a:buNone/>
              <a:defRPr/>
            </a:pPr>
            <a:endParaRPr lang="en-US" sz="4400" b="1" dirty="0" smtClean="0">
              <a:latin typeface="Tahoma" pitchFamily="34" charset="0"/>
              <a:cs typeface="Tahoma" pitchFamily="34" charset="0"/>
            </a:endParaRPr>
          </a:p>
          <a:p>
            <a:pPr marL="0" indent="0" algn="ctr">
              <a:buNone/>
              <a:defRPr/>
            </a:pPr>
            <a:endParaRPr lang="en-US" sz="4400" b="1" dirty="0" smtClean="0">
              <a:solidFill>
                <a:srgbClr val="D60093"/>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52157611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258"/>
            <a:ext cx="12192000" cy="6669741"/>
          </a:xfrm>
        </p:spPr>
        <p:txBody>
          <a:bodyPr rtlCol="0">
            <a:normAutofit fontScale="92500" lnSpcReduction="20000"/>
          </a:bodyPr>
          <a:lstStyle/>
          <a:p>
            <a:pPr marL="0" indent="0" algn="ctr">
              <a:buNone/>
              <a:defRPr/>
            </a:pPr>
            <a:r>
              <a:rPr lang="en-US" sz="4300" b="1" dirty="0" smtClean="0">
                <a:solidFill>
                  <a:srgbClr val="FF0000"/>
                </a:solidFill>
                <a:latin typeface="Tahoma" pitchFamily="34" charset="0"/>
                <a:cs typeface="Tahoma" pitchFamily="34" charset="0"/>
              </a:rPr>
              <a:t>NEGATIVE ENCOUNTERS</a:t>
            </a:r>
          </a:p>
          <a:p>
            <a:pPr marL="0" indent="0" algn="ctr">
              <a:buNone/>
              <a:defRPr/>
            </a:pPr>
            <a:r>
              <a:rPr lang="en-US" sz="5200" b="1" dirty="0" smtClean="0">
                <a:solidFill>
                  <a:srgbClr val="0000FF"/>
                </a:solidFill>
                <a:latin typeface="Tahoma" pitchFamily="34" charset="0"/>
                <a:cs typeface="Tahoma" pitchFamily="34" charset="0"/>
              </a:rPr>
              <a:t>Work stress   </a:t>
            </a:r>
            <a:r>
              <a:rPr lang="en-US" sz="5200" b="1" dirty="0" smtClean="0">
                <a:solidFill>
                  <a:srgbClr val="800080"/>
                </a:solidFill>
                <a:latin typeface="Tahoma" pitchFamily="34" charset="0"/>
                <a:cs typeface="Tahoma" pitchFamily="34" charset="0"/>
              </a:rPr>
              <a:t>Office politics</a:t>
            </a:r>
          </a:p>
          <a:p>
            <a:pPr marL="0" indent="0" algn="ctr">
              <a:buNone/>
              <a:defRPr/>
            </a:pPr>
            <a:r>
              <a:rPr lang="en-US" sz="5200" b="1" dirty="0" smtClean="0">
                <a:solidFill>
                  <a:srgbClr val="996633"/>
                </a:solidFill>
                <a:latin typeface="Tahoma" pitchFamily="34" charset="0"/>
                <a:cs typeface="Tahoma" pitchFamily="34" charset="0"/>
              </a:rPr>
              <a:t>Incompetent management </a:t>
            </a:r>
          </a:p>
          <a:p>
            <a:pPr marL="0" indent="0" algn="ctr">
              <a:buNone/>
              <a:defRPr/>
            </a:pPr>
            <a:r>
              <a:rPr lang="en-US" sz="5200" b="1" dirty="0" smtClean="0">
                <a:solidFill>
                  <a:schemeClr val="accent2"/>
                </a:solidFill>
                <a:latin typeface="Tahoma" pitchFamily="34" charset="0"/>
                <a:cs typeface="Tahoma" pitchFamily="34" charset="0"/>
              </a:rPr>
              <a:t>Low pay</a:t>
            </a:r>
          </a:p>
          <a:p>
            <a:pPr marL="0" indent="0" algn="ctr">
              <a:buNone/>
              <a:defRPr/>
            </a:pPr>
            <a:r>
              <a:rPr lang="en-US" sz="5200" b="1" dirty="0" smtClean="0">
                <a:solidFill>
                  <a:srgbClr val="008000"/>
                </a:solidFill>
                <a:latin typeface="Tahoma" pitchFamily="34" charset="0"/>
                <a:cs typeface="Tahoma" pitchFamily="34" charset="0"/>
              </a:rPr>
              <a:t>Outsourcing &amp; downsizing</a:t>
            </a:r>
          </a:p>
          <a:p>
            <a:pPr marL="0" indent="0" algn="ctr">
              <a:buNone/>
              <a:defRPr/>
            </a:pPr>
            <a:r>
              <a:rPr lang="en-US" sz="5200" b="1" dirty="0" smtClean="0">
                <a:solidFill>
                  <a:srgbClr val="A50021"/>
                </a:solidFill>
                <a:latin typeface="Tahoma" pitchFamily="34" charset="0"/>
                <a:cs typeface="Tahoma" pitchFamily="34" charset="0"/>
              </a:rPr>
              <a:t>Irrelevant meetings</a:t>
            </a:r>
          </a:p>
          <a:p>
            <a:pPr marL="0" indent="0" algn="ctr">
              <a:buNone/>
              <a:defRPr/>
            </a:pPr>
            <a:r>
              <a:rPr lang="en-US" sz="5200" b="1" dirty="0" smtClean="0">
                <a:solidFill>
                  <a:srgbClr val="FF9900"/>
                </a:solidFill>
                <a:latin typeface="Tahoma" pitchFamily="34" charset="0"/>
                <a:cs typeface="Tahoma" pitchFamily="34" charset="0"/>
              </a:rPr>
              <a:t>Impersonal org culture</a:t>
            </a:r>
          </a:p>
          <a:p>
            <a:pPr marL="0" indent="0" algn="ctr">
              <a:buNone/>
              <a:defRPr/>
            </a:pPr>
            <a:r>
              <a:rPr lang="en-US" sz="5200" b="1" dirty="0" smtClean="0">
                <a:latin typeface="Tahoma" pitchFamily="34" charset="0"/>
                <a:cs typeface="Tahoma" pitchFamily="34" charset="0"/>
              </a:rPr>
              <a:t>Substandard work facilities </a:t>
            </a:r>
          </a:p>
          <a:p>
            <a:pPr marL="0" indent="0" algn="ctr">
              <a:buNone/>
              <a:defRPr/>
            </a:pPr>
            <a:r>
              <a:rPr lang="en-US" sz="5200" b="1" dirty="0" smtClean="0">
                <a:solidFill>
                  <a:srgbClr val="009999"/>
                </a:solidFill>
                <a:latin typeface="Tahoma" pitchFamily="34" charset="0"/>
                <a:cs typeface="Tahoma" pitchFamily="34" charset="0"/>
              </a:rPr>
              <a:t>Outdated technology</a:t>
            </a:r>
            <a:endParaRPr lang="en-US" sz="5200" b="1" dirty="0" smtClean="0">
              <a:latin typeface="Tahoma" pitchFamily="34" charset="0"/>
              <a:cs typeface="Tahoma" pitchFamily="34" charset="0"/>
            </a:endParaRPr>
          </a:p>
          <a:p>
            <a:pPr marL="0" indent="0" algn="ctr">
              <a:buNone/>
              <a:defRPr/>
            </a:pPr>
            <a:r>
              <a:rPr lang="en-US" sz="5200" b="1" dirty="0" smtClean="0">
                <a:solidFill>
                  <a:srgbClr val="FF3399"/>
                </a:solidFill>
                <a:latin typeface="Tahoma" pitchFamily="34" charset="0"/>
                <a:cs typeface="Tahoma" pitchFamily="34" charset="0"/>
              </a:rPr>
              <a:t>Exploitation &amp; corner-cutting</a:t>
            </a:r>
          </a:p>
          <a:p>
            <a:pPr marL="0" indent="0" algn="ctr">
              <a:buNone/>
              <a:defRPr/>
            </a:pPr>
            <a:endParaRPr lang="en-US" sz="4400" b="1" dirty="0" smtClean="0">
              <a:latin typeface="Tahoma" pitchFamily="34" charset="0"/>
              <a:cs typeface="Tahoma" pitchFamily="34" charset="0"/>
            </a:endParaRPr>
          </a:p>
          <a:p>
            <a:pPr marL="0" indent="0" algn="ctr">
              <a:buNone/>
              <a:defRPr/>
            </a:pPr>
            <a:endParaRPr lang="en-US" sz="4400" b="1" dirty="0" smtClean="0">
              <a:solidFill>
                <a:srgbClr val="D60093"/>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258998536"/>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Autofit/>
          </a:bodyPr>
          <a:lstStyle/>
          <a:p>
            <a:pPr marL="0" indent="0" algn="ctr">
              <a:buNone/>
            </a:pPr>
            <a:r>
              <a:rPr lang="en-US" sz="4000" b="1" dirty="0">
                <a:solidFill>
                  <a:srgbClr val="FF0000"/>
                </a:solidFill>
                <a:latin typeface="Tahoma" pitchFamily="34" charset="0"/>
                <a:ea typeface="Tahoma" pitchFamily="34" charset="0"/>
                <a:cs typeface="Tahoma" pitchFamily="34" charset="0"/>
              </a:rPr>
              <a:t>5</a:t>
            </a:r>
            <a:r>
              <a:rPr lang="en-US" sz="4000" b="1" dirty="0" smtClean="0">
                <a:solidFill>
                  <a:srgbClr val="FF0000"/>
                </a:solidFill>
                <a:latin typeface="Tahoma" pitchFamily="34" charset="0"/>
                <a:ea typeface="Tahoma" pitchFamily="34" charset="0"/>
                <a:cs typeface="Tahoma" pitchFamily="34" charset="0"/>
              </a:rPr>
              <a:t> WAYS TO BUILD RESPECT WITH EMPLOYEES TO  GET THEM ON THE ORG’S WAVELENGTH</a:t>
            </a:r>
            <a:endParaRPr lang="en-US" sz="4800" b="1" dirty="0" smtClean="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a:solidFill>
                  <a:srgbClr val="A50021"/>
                </a:solidFill>
                <a:latin typeface="Tahoma" pitchFamily="34" charset="0"/>
                <a:ea typeface="Tahoma" pitchFamily="34" charset="0"/>
                <a:cs typeface="Tahoma" pitchFamily="34" charset="0"/>
              </a:rPr>
              <a:t>Authentic (transparent) org communication </a:t>
            </a:r>
            <a:endParaRPr lang="en-US" sz="5000" b="1" dirty="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smtClean="0">
                <a:solidFill>
                  <a:srgbClr val="008000"/>
                </a:solidFill>
                <a:latin typeface="Tahoma" pitchFamily="34" charset="0"/>
                <a:ea typeface="Tahoma" pitchFamily="34" charset="0"/>
                <a:cs typeface="Tahoma" pitchFamily="34" charset="0"/>
              </a:rPr>
              <a:t>360 feedback</a:t>
            </a:r>
          </a:p>
          <a:p>
            <a:pPr>
              <a:buFont typeface="Wingdings" panose="05000000000000000000" pitchFamily="2" charset="2"/>
              <a:buChar char="q"/>
            </a:pPr>
            <a:r>
              <a:rPr lang="en-US" sz="5000" b="1" dirty="0" smtClean="0">
                <a:solidFill>
                  <a:srgbClr val="7030A0"/>
                </a:solidFill>
                <a:latin typeface="Tahoma" pitchFamily="34" charset="0"/>
                <a:ea typeface="Tahoma" pitchFamily="34" charset="0"/>
                <a:cs typeface="Tahoma" pitchFamily="34" charset="0"/>
              </a:rPr>
              <a:t>Self-managed empowered teams</a:t>
            </a:r>
          </a:p>
          <a:p>
            <a:pPr>
              <a:buFont typeface="Wingdings" panose="05000000000000000000" pitchFamily="2" charset="2"/>
              <a:buChar char="q"/>
            </a:pPr>
            <a:r>
              <a:rPr lang="en-US" sz="5000" b="1" dirty="0" smtClean="0">
                <a:solidFill>
                  <a:srgbClr val="0000FF"/>
                </a:solidFill>
                <a:latin typeface="Tahoma" pitchFamily="34" charset="0"/>
                <a:ea typeface="Tahoma" pitchFamily="34" charset="0"/>
                <a:cs typeface="Tahoma" pitchFamily="34" charset="0"/>
              </a:rPr>
              <a:t>Serving, not exploiting, clients</a:t>
            </a:r>
          </a:p>
          <a:p>
            <a:pPr>
              <a:buFont typeface="Wingdings" panose="05000000000000000000" pitchFamily="2" charset="2"/>
              <a:buChar char="q"/>
            </a:pPr>
            <a:r>
              <a:rPr lang="en-US" sz="5000" b="1" dirty="0" smtClean="0">
                <a:solidFill>
                  <a:srgbClr val="FF0066"/>
                </a:solidFill>
                <a:latin typeface="Tahoma" pitchFamily="34" charset="0"/>
                <a:ea typeface="Tahoma" pitchFamily="34" charset="0"/>
                <a:cs typeface="Tahoma" pitchFamily="34" charset="0"/>
              </a:rPr>
              <a:t>Ideals-driven operations &gt; amoral</a:t>
            </a:r>
          </a:p>
          <a:p>
            <a:pPr>
              <a:buFont typeface="Wingdings" panose="05000000000000000000" pitchFamily="2" charset="2"/>
              <a:buChar char="q"/>
            </a:pPr>
            <a:endParaRPr lang="en-US" sz="4600" b="1" dirty="0" smtClean="0">
              <a:solidFill>
                <a:srgbClr val="0000FF"/>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9457799"/>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05600"/>
          </a:xfrm>
        </p:spPr>
        <p:txBody>
          <a:bodyPr>
            <a:no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FINDING THE RIGHT WAVELENGTH WITH YOUR CO-WORKERS</a:t>
            </a:r>
            <a:endParaRPr lang="en-US" sz="5400" b="1" dirty="0" smtClean="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smtClean="0">
                <a:solidFill>
                  <a:srgbClr val="008000"/>
                </a:solidFill>
                <a:latin typeface="Tahoma" pitchFamily="34" charset="0"/>
                <a:ea typeface="Tahoma" pitchFamily="34" charset="0"/>
                <a:cs typeface="Tahoma" pitchFamily="34" charset="0"/>
              </a:rPr>
              <a:t>WE </a:t>
            </a:r>
            <a:r>
              <a:rPr lang="en-US" sz="5000" b="1" dirty="0">
                <a:solidFill>
                  <a:srgbClr val="008000"/>
                </a:solidFill>
                <a:latin typeface="Tahoma" pitchFamily="34" charset="0"/>
                <a:ea typeface="Tahoma" pitchFamily="34" charset="0"/>
                <a:cs typeface="Tahoma" pitchFamily="34" charset="0"/>
              </a:rPr>
              <a:t>&gt; ME</a:t>
            </a:r>
          </a:p>
          <a:p>
            <a:pPr>
              <a:buFont typeface="Wingdings" panose="05000000000000000000" pitchFamily="2" charset="2"/>
              <a:buChar char="q"/>
            </a:pPr>
            <a:r>
              <a:rPr lang="en-US" sz="5000" b="1" dirty="0" smtClean="0">
                <a:solidFill>
                  <a:srgbClr val="A50021"/>
                </a:solidFill>
                <a:latin typeface="Tahoma" pitchFamily="34" charset="0"/>
                <a:ea typeface="Tahoma" pitchFamily="34" charset="0"/>
                <a:cs typeface="Tahoma" pitchFamily="34" charset="0"/>
              </a:rPr>
              <a:t>Derive work agendas transparently &amp; anticipatively</a:t>
            </a:r>
            <a:endParaRPr lang="en-US" sz="5000" b="1" dirty="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smtClean="0">
                <a:solidFill>
                  <a:srgbClr val="7030A0"/>
                </a:solidFill>
                <a:latin typeface="Tahoma" pitchFamily="34" charset="0"/>
                <a:ea typeface="Tahoma" pitchFamily="34" charset="0"/>
                <a:cs typeface="Tahoma" pitchFamily="34" charset="0"/>
              </a:rPr>
              <a:t>Serve &gt; deserve</a:t>
            </a:r>
          </a:p>
          <a:p>
            <a:pPr>
              <a:buFont typeface="Wingdings" panose="05000000000000000000" pitchFamily="2" charset="2"/>
              <a:buChar char="q"/>
            </a:pPr>
            <a:r>
              <a:rPr lang="en-US" sz="5000" b="1" dirty="0" smtClean="0">
                <a:solidFill>
                  <a:srgbClr val="0000FF"/>
                </a:solidFill>
                <a:latin typeface="Tahoma" pitchFamily="34" charset="0"/>
                <a:ea typeface="Tahoma" pitchFamily="34" charset="0"/>
                <a:cs typeface="Tahoma" pitchFamily="34" charset="0"/>
              </a:rPr>
              <a:t>Focus on contributions &gt; job descriptions</a:t>
            </a:r>
          </a:p>
          <a:p>
            <a:pPr>
              <a:buFont typeface="Wingdings" panose="05000000000000000000" pitchFamily="2" charset="2"/>
              <a:buChar char="q"/>
            </a:pPr>
            <a:r>
              <a:rPr lang="en-US" sz="5000" b="1" dirty="0">
                <a:solidFill>
                  <a:srgbClr val="FF0066"/>
                </a:solidFill>
                <a:latin typeface="Tahoma" pitchFamily="34" charset="0"/>
                <a:ea typeface="Tahoma" pitchFamily="34" charset="0"/>
                <a:cs typeface="Tahoma" pitchFamily="34" charset="0"/>
              </a:rPr>
              <a:t>Be </a:t>
            </a:r>
            <a:r>
              <a:rPr lang="en-US" sz="5400" b="1" dirty="0">
                <a:solidFill>
                  <a:srgbClr val="009999"/>
                </a:solidFill>
                <a:latin typeface="Tahoma" pitchFamily="34" charset="0"/>
                <a:ea typeface="Tahoma" pitchFamily="34" charset="0"/>
                <a:cs typeface="Tahoma" pitchFamily="34" charset="0"/>
              </a:rPr>
              <a:t>F</a:t>
            </a:r>
            <a:r>
              <a:rPr lang="en-US" sz="5000" b="1" dirty="0">
                <a:solidFill>
                  <a:srgbClr val="FF0066"/>
                </a:solidFill>
                <a:latin typeface="Tahoma" pitchFamily="34" charset="0"/>
                <a:ea typeface="Tahoma" pitchFamily="34" charset="0"/>
                <a:cs typeface="Tahoma" pitchFamily="34" charset="0"/>
              </a:rPr>
              <a:t>riendly, </a:t>
            </a:r>
            <a:r>
              <a:rPr lang="en-US" sz="5400" b="1" dirty="0">
                <a:solidFill>
                  <a:srgbClr val="009999"/>
                </a:solidFill>
                <a:latin typeface="Tahoma" pitchFamily="34" charset="0"/>
                <a:ea typeface="Tahoma" pitchFamily="34" charset="0"/>
                <a:cs typeface="Tahoma" pitchFamily="34" charset="0"/>
              </a:rPr>
              <a:t>F</a:t>
            </a:r>
            <a:r>
              <a:rPr lang="en-US" sz="5000" b="1" dirty="0">
                <a:solidFill>
                  <a:srgbClr val="FF0066"/>
                </a:solidFill>
                <a:latin typeface="Tahoma" pitchFamily="34" charset="0"/>
                <a:ea typeface="Tahoma" pitchFamily="34" charset="0"/>
                <a:cs typeface="Tahoma" pitchFamily="34" charset="0"/>
              </a:rPr>
              <a:t>lexible, </a:t>
            </a:r>
            <a:r>
              <a:rPr lang="en-US" sz="5000" b="1" dirty="0" smtClean="0">
                <a:solidFill>
                  <a:srgbClr val="FF0066"/>
                </a:solidFill>
                <a:latin typeface="Tahoma" pitchFamily="34" charset="0"/>
                <a:ea typeface="Tahoma" pitchFamily="34" charset="0"/>
                <a:cs typeface="Tahoma" pitchFamily="34" charset="0"/>
              </a:rPr>
              <a:t>&amp; </a:t>
            </a:r>
            <a:r>
              <a:rPr lang="en-US" sz="5400" b="1" dirty="0" smtClean="0">
                <a:solidFill>
                  <a:srgbClr val="009999"/>
                </a:solidFill>
                <a:latin typeface="Tahoma" pitchFamily="34" charset="0"/>
                <a:ea typeface="Tahoma" pitchFamily="34" charset="0"/>
                <a:cs typeface="Tahoma" pitchFamily="34" charset="0"/>
              </a:rPr>
              <a:t>F</a:t>
            </a:r>
            <a:r>
              <a:rPr lang="en-US" sz="5000" b="1" dirty="0" smtClean="0">
                <a:solidFill>
                  <a:srgbClr val="FF0066"/>
                </a:solidFill>
                <a:latin typeface="Tahoma" pitchFamily="34" charset="0"/>
                <a:ea typeface="Tahoma" pitchFamily="34" charset="0"/>
                <a:cs typeface="Tahoma" pitchFamily="34" charset="0"/>
              </a:rPr>
              <a:t>orgiving</a:t>
            </a:r>
          </a:p>
          <a:p>
            <a:pPr>
              <a:buFont typeface="Wingdings" panose="05000000000000000000" pitchFamily="2" charset="2"/>
              <a:buChar char="q"/>
            </a:pPr>
            <a:endParaRPr lang="en-US" sz="4600" b="1" dirty="0" smtClean="0">
              <a:solidFill>
                <a:srgbClr val="0000FF"/>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5570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u="sng" dirty="0">
                <a:solidFill>
                  <a:srgbClr val="FF0000"/>
                </a:solidFill>
                <a:latin typeface="Tahoma" pitchFamily="34" charset="0"/>
                <a:ea typeface="Tahoma" pitchFamily="34" charset="0"/>
                <a:cs typeface="Tahoma" pitchFamily="34" charset="0"/>
              </a:rPr>
              <a:t>#</a:t>
            </a:r>
            <a:r>
              <a:rPr lang="en-US" sz="4400" b="1" u="sng" dirty="0">
                <a:solidFill>
                  <a:srgbClr val="FF0000"/>
                </a:solidFill>
                <a:latin typeface="Tahoma" pitchFamily="34" charset="0"/>
                <a:ea typeface="Tahoma" pitchFamily="34" charset="0"/>
                <a:cs typeface="Tahoma" pitchFamily="34" charset="0"/>
              </a:rPr>
              <a:t>1</a:t>
            </a:r>
            <a:r>
              <a:rPr lang="en-US" sz="4400" b="1" dirty="0">
                <a:solidFill>
                  <a:srgbClr val="FF0000"/>
                </a:solidFill>
                <a:latin typeface="Tahoma" pitchFamily="34" charset="0"/>
                <a:ea typeface="Tahoma" pitchFamily="34" charset="0"/>
                <a:cs typeface="Tahoma" pitchFamily="34" charset="0"/>
              </a:rPr>
              <a:t>. STRUCTURAL CHANGE</a:t>
            </a:r>
            <a:r>
              <a:rPr lang="en-US" sz="4400" b="1" dirty="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Job </a:t>
            </a:r>
            <a:r>
              <a:rPr lang="en-US" sz="4400" b="1" dirty="0">
                <a:solidFill>
                  <a:srgbClr val="0000FF"/>
                </a:solidFill>
                <a:latin typeface="Tahoma" pitchFamily="34" charset="0"/>
                <a:ea typeface="Tahoma" pitchFamily="34" charset="0"/>
                <a:cs typeface="Tahoma" pitchFamily="34" charset="0"/>
              </a:rPr>
              <a:t>descriptions; org “chart” </a:t>
            </a:r>
            <a:r>
              <a:rPr lang="en-US" sz="4000" b="1" dirty="0">
                <a:solidFill>
                  <a:srgbClr val="0000FF"/>
                </a:solidFill>
                <a:latin typeface="Tahoma" pitchFamily="34" charset="0"/>
                <a:ea typeface="Tahoma" pitchFamily="34" charset="0"/>
                <a:cs typeface="Tahoma" pitchFamily="34" charset="0"/>
              </a:rPr>
              <a:t>modifications; org rules, regulations, policies</a:t>
            </a:r>
          </a:p>
          <a:p>
            <a:pPr marL="0" indent="0">
              <a:buNone/>
            </a:pPr>
            <a:r>
              <a:rPr lang="en-US" sz="4400" b="1" dirty="0" smtClean="0">
                <a:latin typeface="Tahoma" pitchFamily="34" charset="0"/>
                <a:ea typeface="Tahoma" pitchFamily="34" charset="0"/>
                <a:cs typeface="Tahoma" pitchFamily="34" charset="0"/>
              </a:rPr>
              <a:t>Most orgs “lower the boom” of structural </a:t>
            </a:r>
            <a:r>
              <a:rPr lang="en-US" sz="4400" b="1" dirty="0">
                <a:latin typeface="Tahoma" pitchFamily="34" charset="0"/>
                <a:ea typeface="Tahoma" pitchFamily="34" charset="0"/>
                <a:cs typeface="Tahoma" pitchFamily="34" charset="0"/>
              </a:rPr>
              <a:t>(</a:t>
            </a:r>
            <a:r>
              <a:rPr lang="en-US" sz="4400" b="1" dirty="0" smtClean="0">
                <a:solidFill>
                  <a:srgbClr val="FF0000"/>
                </a:solidFill>
                <a:latin typeface="Tahoma" pitchFamily="34" charset="0"/>
                <a:ea typeface="Tahoma" pitchFamily="34" charset="0"/>
                <a:cs typeface="Tahoma" pitchFamily="34" charset="0"/>
              </a:rPr>
              <a:t>power</a:t>
            </a:r>
            <a:r>
              <a:rPr lang="en-US" sz="4400" b="1" dirty="0" smtClean="0">
                <a:latin typeface="Tahoma" pitchFamily="34" charset="0"/>
                <a:ea typeface="Tahoma" pitchFamily="34" charset="0"/>
                <a:cs typeface="Tahoma" pitchFamily="34" charset="0"/>
              </a:rPr>
              <a:t>-based) change on employees because it’s easy &amp; quick </a:t>
            </a:r>
            <a:r>
              <a:rPr lang="en-US" sz="4400" b="1" dirty="0">
                <a:latin typeface="Tahoma" pitchFamily="34" charset="0"/>
                <a:ea typeface="Tahoma" pitchFamily="34" charset="0"/>
                <a:cs typeface="Tahoma" pitchFamily="34" charset="0"/>
              </a:rPr>
              <a:t>to </a:t>
            </a:r>
            <a:r>
              <a:rPr lang="en-US" sz="4400" b="1" dirty="0" smtClean="0">
                <a:latin typeface="Tahoma" pitchFamily="34" charset="0"/>
                <a:ea typeface="Tahoma" pitchFamily="34" charset="0"/>
                <a:cs typeface="Tahoma" pitchFamily="34" charset="0"/>
              </a:rPr>
              <a:t>implement &amp; impersonal. Unfortunately, power-fueled change tends to </a:t>
            </a:r>
            <a:r>
              <a:rPr lang="en-US" sz="4400" b="1" dirty="0" smtClean="0">
                <a:solidFill>
                  <a:srgbClr val="FF0000"/>
                </a:solidFill>
                <a:latin typeface="Tahoma" pitchFamily="34" charset="0"/>
                <a:ea typeface="Tahoma" pitchFamily="34" charset="0"/>
                <a:cs typeface="Tahoma" pitchFamily="34" charset="0"/>
              </a:rPr>
              <a:t>alienate</a:t>
            </a:r>
            <a:r>
              <a:rPr lang="en-US" sz="4400" b="1" dirty="0" smtClean="0">
                <a:latin typeface="Tahoma" pitchFamily="34" charset="0"/>
                <a:ea typeface="Tahoma" pitchFamily="34" charset="0"/>
                <a:cs typeface="Tahoma" pitchFamily="34" charset="0"/>
              </a:rPr>
              <a:t> employees, reminding them that they are mere </a:t>
            </a:r>
            <a:r>
              <a:rPr lang="en-US" sz="4400" b="1" dirty="0" smtClean="0">
                <a:solidFill>
                  <a:srgbClr val="FF0000"/>
                </a:solidFill>
                <a:latin typeface="Tahoma" pitchFamily="34" charset="0"/>
                <a:ea typeface="Tahoma" pitchFamily="34" charset="0"/>
                <a:cs typeface="Tahoma" pitchFamily="34" charset="0"/>
              </a:rPr>
              <a:t>“slaves” </a:t>
            </a:r>
            <a:r>
              <a:rPr lang="en-US" sz="4400" b="1" dirty="0" smtClean="0">
                <a:latin typeface="Tahoma" pitchFamily="34" charset="0"/>
                <a:ea typeface="Tahoma" pitchFamily="34" charset="0"/>
                <a:cs typeface="Tahoma" pitchFamily="34" charset="0"/>
              </a:rPr>
              <a:t>of the org.    </a:t>
            </a:r>
            <a:endParaRPr lang="en-US" sz="4400" b="1" dirty="0">
              <a:latin typeface="Tahoma" pitchFamily="34" charset="0"/>
              <a:ea typeface="Tahoma" pitchFamily="34" charset="0"/>
              <a:cs typeface="Tahoma" pitchFamily="34" charset="0"/>
            </a:endParaRPr>
          </a:p>
          <a:p>
            <a:pPr marL="0" indent="0">
              <a:buNone/>
            </a:pPr>
            <a:endParaRPr lang="en-US" sz="6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030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u="sng" dirty="0">
                <a:solidFill>
                  <a:srgbClr val="FF0000"/>
                </a:solidFill>
                <a:latin typeface="Tahoma" pitchFamily="34" charset="0"/>
                <a:ea typeface="Tahoma" pitchFamily="34" charset="0"/>
                <a:cs typeface="Tahoma" pitchFamily="34" charset="0"/>
              </a:rPr>
              <a:t>#2.</a:t>
            </a:r>
            <a:r>
              <a:rPr lang="en-US" sz="4400" b="1" dirty="0">
                <a:solidFill>
                  <a:srgbClr val="FF0000"/>
                </a:solidFill>
                <a:latin typeface="Tahoma" pitchFamily="34" charset="0"/>
                <a:ea typeface="Tahoma" pitchFamily="34" charset="0"/>
                <a:cs typeface="Tahoma" pitchFamily="34" charset="0"/>
              </a:rPr>
              <a:t> ICE CUBE MODEL: </a:t>
            </a:r>
          </a:p>
          <a:p>
            <a:pPr marL="0" indent="0" algn="ctr">
              <a:buNone/>
            </a:pPr>
            <a:r>
              <a:rPr lang="en-US" sz="4400" b="1" dirty="0">
                <a:solidFill>
                  <a:srgbClr val="0000FF"/>
                </a:solidFill>
                <a:latin typeface="Tahoma" pitchFamily="34" charset="0"/>
                <a:ea typeface="Tahoma" pitchFamily="34" charset="0"/>
                <a:cs typeface="Tahoma" pitchFamily="34" charset="0"/>
              </a:rPr>
              <a:t>M</a:t>
            </a:r>
            <a:r>
              <a:rPr lang="en-US" sz="4400" b="1" dirty="0" smtClean="0">
                <a:solidFill>
                  <a:srgbClr val="0000FF"/>
                </a:solidFill>
                <a:latin typeface="Tahoma" pitchFamily="34" charset="0"/>
                <a:ea typeface="Tahoma" pitchFamily="34" charset="0"/>
                <a:cs typeface="Tahoma" pitchFamily="34" charset="0"/>
              </a:rPr>
              <a:t>aking </a:t>
            </a:r>
            <a:r>
              <a:rPr lang="en-US" sz="4400" b="1" dirty="0">
                <a:solidFill>
                  <a:srgbClr val="0000FF"/>
                </a:solidFill>
                <a:latin typeface="Tahoma" pitchFamily="34" charset="0"/>
                <a:ea typeface="Tahoma" pitchFamily="34" charset="0"/>
                <a:cs typeface="Tahoma" pitchFamily="34" charset="0"/>
              </a:rPr>
              <a:t>small experimental changes in one area of the org as a pilot test for more extensive &amp; effective future changes</a:t>
            </a:r>
          </a:p>
          <a:p>
            <a:r>
              <a:rPr lang="en-US" sz="4900" b="1" dirty="0">
                <a:latin typeface="Tahoma" pitchFamily="34" charset="0"/>
                <a:ea typeface="Tahoma" pitchFamily="34" charset="0"/>
                <a:cs typeface="Tahoma" pitchFamily="34" charset="0"/>
              </a:rPr>
              <a:t>Works at grass roots org level</a:t>
            </a:r>
            <a:endParaRPr lang="en-US" sz="4900" b="1" dirty="0">
              <a:solidFill>
                <a:srgbClr val="0033CC"/>
              </a:solidFill>
              <a:latin typeface="Tahoma" pitchFamily="34" charset="0"/>
              <a:ea typeface="Tahoma" pitchFamily="34" charset="0"/>
              <a:cs typeface="Tahoma" pitchFamily="34" charset="0"/>
            </a:endParaRPr>
          </a:p>
          <a:p>
            <a:r>
              <a:rPr lang="en-US" sz="4900" b="1" dirty="0">
                <a:latin typeface="Tahoma" pitchFamily="34" charset="0"/>
                <a:ea typeface="Tahoma" pitchFamily="34" charset="0"/>
                <a:cs typeface="Tahoma" pitchFamily="34" charset="0"/>
              </a:rPr>
              <a:t>Requires savvy </a:t>
            </a:r>
            <a:r>
              <a:rPr lang="en-US" sz="4900" b="1" dirty="0" smtClean="0">
                <a:latin typeface="Tahoma" pitchFamily="34" charset="0"/>
                <a:ea typeface="Tahoma" pitchFamily="34" charset="0"/>
                <a:cs typeface="Tahoma" pitchFamily="34" charset="0"/>
              </a:rPr>
              <a:t>employee-led leadership </a:t>
            </a:r>
            <a:r>
              <a:rPr lang="en-US" sz="4900" b="1" dirty="0">
                <a:latin typeface="Tahoma" pitchFamily="34" charset="0"/>
                <a:ea typeface="Tahoma" pitchFamily="34" charset="0"/>
                <a:cs typeface="Tahoma" pitchFamily="34" charset="0"/>
              </a:rPr>
              <a:t>&amp; management</a:t>
            </a:r>
          </a:p>
          <a:p>
            <a:r>
              <a:rPr lang="en-US" sz="4900" b="1" dirty="0">
                <a:latin typeface="Tahoma" pitchFamily="34" charset="0"/>
                <a:ea typeface="Tahoma" pitchFamily="34" charset="0"/>
                <a:cs typeface="Tahoma" pitchFamily="34" charset="0"/>
              </a:rPr>
              <a:t>Best suited for process (how work is done) change </a:t>
            </a:r>
          </a:p>
          <a:p>
            <a:pPr marL="0" indent="0">
              <a:buNone/>
            </a:pPr>
            <a:endParaRPr lang="en-US" sz="3600" b="1" dirty="0">
              <a:latin typeface="Tahoma" pitchFamily="34" charset="0"/>
              <a:ea typeface="Tahoma" pitchFamily="34" charset="0"/>
              <a:cs typeface="Tahoma" pitchFamily="34" charset="0"/>
            </a:endParaRPr>
          </a:p>
          <a:p>
            <a:pPr marL="0" indent="0">
              <a:buNone/>
            </a:pPr>
            <a:endParaRPr lang="en-US" sz="3600" b="1" dirty="0">
              <a:latin typeface="Tahoma" pitchFamily="34" charset="0"/>
              <a:ea typeface="Tahoma" pitchFamily="34" charset="0"/>
              <a:cs typeface="Tahoma" pitchFamily="34" charset="0"/>
            </a:endParaRPr>
          </a:p>
          <a:p>
            <a:pPr marL="0" indent="0">
              <a:buNone/>
            </a:pPr>
            <a:endParaRPr lang="en-US" sz="3600" b="1" dirty="0">
              <a:latin typeface="Tahoma" pitchFamily="34" charset="0"/>
              <a:ea typeface="Tahoma" pitchFamily="34" charset="0"/>
              <a:cs typeface="Tahoma" pitchFamily="34" charset="0"/>
            </a:endParaRPr>
          </a:p>
          <a:p>
            <a:pPr marL="0" indent="0">
              <a:buNone/>
            </a:pPr>
            <a:endParaRPr lang="en-US" sz="72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70175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u="sng" dirty="0">
                <a:solidFill>
                  <a:srgbClr val="FF0000"/>
                </a:solidFill>
                <a:latin typeface="Tahoma" pitchFamily="34" charset="0"/>
                <a:ea typeface="Tahoma" pitchFamily="34" charset="0"/>
                <a:cs typeface="Tahoma" pitchFamily="34" charset="0"/>
              </a:rPr>
              <a:t>#3</a:t>
            </a:r>
            <a:r>
              <a:rPr lang="en-US" sz="4000" b="1" dirty="0">
                <a:solidFill>
                  <a:srgbClr val="FF0000"/>
                </a:solidFill>
                <a:latin typeface="Tahoma" pitchFamily="34" charset="0"/>
                <a:ea typeface="Tahoma" pitchFamily="34" charset="0"/>
                <a:cs typeface="Tahoma" pitchFamily="34" charset="0"/>
              </a:rPr>
              <a:t>. SUNSET CLAUSE: </a:t>
            </a:r>
            <a:r>
              <a:rPr lang="en-US" sz="4000" b="1" dirty="0">
                <a:solidFill>
                  <a:srgbClr val="0000FF"/>
                </a:solidFill>
                <a:latin typeface="Tahoma" pitchFamily="34" charset="0"/>
                <a:ea typeface="Tahoma" pitchFamily="34" charset="0"/>
                <a:cs typeface="Tahoma" pitchFamily="34" charset="0"/>
              </a:rPr>
              <a:t>E</a:t>
            </a:r>
            <a:r>
              <a:rPr lang="en-US" sz="4000" b="1" dirty="0" smtClean="0">
                <a:solidFill>
                  <a:srgbClr val="0000FF"/>
                </a:solidFill>
                <a:latin typeface="Tahoma" pitchFamily="34" charset="0"/>
                <a:ea typeface="Tahoma" pitchFamily="34" charset="0"/>
                <a:cs typeface="Tahoma" pitchFamily="34" charset="0"/>
              </a:rPr>
              <a:t>mployees </a:t>
            </a:r>
            <a:r>
              <a:rPr lang="en-US" sz="4000" b="1" dirty="0">
                <a:solidFill>
                  <a:srgbClr val="0000FF"/>
                </a:solidFill>
                <a:latin typeface="Tahoma" pitchFamily="34" charset="0"/>
                <a:ea typeface="Tahoma" pitchFamily="34" charset="0"/>
                <a:cs typeface="Tahoma" pitchFamily="34" charset="0"/>
              </a:rPr>
              <a:t>agree to try out a change &amp; vote several weeks or months later on whether or not to continue with it</a:t>
            </a:r>
          </a:p>
          <a:p>
            <a:r>
              <a:rPr lang="en-US" sz="4400" b="1" dirty="0" smtClean="0">
                <a:latin typeface="Tahoma" pitchFamily="34" charset="0"/>
                <a:ea typeface="Tahoma" pitchFamily="34" charset="0"/>
                <a:cs typeface="Tahoma" pitchFamily="34" charset="0"/>
              </a:rPr>
              <a:t>Participative </a:t>
            </a:r>
            <a:r>
              <a:rPr lang="en-US" sz="4400" b="1" dirty="0">
                <a:latin typeface="Tahoma" pitchFamily="34" charset="0"/>
                <a:ea typeface="Tahoma" pitchFamily="34" charset="0"/>
                <a:cs typeface="Tahoma" pitchFamily="34" charset="0"/>
              </a:rPr>
              <a:t>&amp; authentic</a:t>
            </a:r>
          </a:p>
          <a:p>
            <a:r>
              <a:rPr lang="en-US" sz="4400" b="1" dirty="0">
                <a:latin typeface="Tahoma" pitchFamily="34" charset="0"/>
                <a:ea typeface="Tahoma" pitchFamily="34" charset="0"/>
                <a:cs typeface="Tahoma" pitchFamily="34" charset="0"/>
              </a:rPr>
              <a:t>Potentially compromises </a:t>
            </a:r>
            <a:r>
              <a:rPr lang="en-US" sz="4400" b="1" dirty="0">
                <a:solidFill>
                  <a:srgbClr val="FF0000"/>
                </a:solidFill>
                <a:latin typeface="Tahoma" pitchFamily="34" charset="0"/>
                <a:ea typeface="Tahoma" pitchFamily="34" charset="0"/>
                <a:cs typeface="Tahoma" pitchFamily="34" charset="0"/>
              </a:rPr>
              <a:t>org control</a:t>
            </a:r>
          </a:p>
          <a:p>
            <a:r>
              <a:rPr lang="en-US" sz="4400" b="1" dirty="0" smtClean="0">
                <a:solidFill>
                  <a:srgbClr val="FF0000"/>
                </a:solidFill>
                <a:latin typeface="Tahoma" pitchFamily="34" charset="0"/>
                <a:ea typeface="Tahoma" pitchFamily="34" charset="0"/>
                <a:cs typeface="Tahoma" pitchFamily="34" charset="0"/>
              </a:rPr>
              <a:t>Waste </a:t>
            </a:r>
            <a:r>
              <a:rPr lang="en-US" sz="4400" b="1" dirty="0">
                <a:solidFill>
                  <a:srgbClr val="FF0000"/>
                </a:solidFill>
                <a:latin typeface="Tahoma" pitchFamily="34" charset="0"/>
                <a:ea typeface="Tahoma" pitchFamily="34" charset="0"/>
                <a:cs typeface="Tahoma" pitchFamily="34" charset="0"/>
              </a:rPr>
              <a:t>of time </a:t>
            </a:r>
            <a:r>
              <a:rPr lang="en-US" sz="4400" b="1" dirty="0">
                <a:latin typeface="Tahoma" pitchFamily="34" charset="0"/>
                <a:ea typeface="Tahoma" pitchFamily="34" charset="0"/>
                <a:cs typeface="Tahoma" pitchFamily="34" charset="0"/>
              </a:rPr>
              <a:t>&amp; resources if later voted down </a:t>
            </a:r>
            <a:r>
              <a:rPr lang="en-US" sz="4400" b="1" dirty="0" smtClean="0">
                <a:latin typeface="Tahoma" pitchFamily="34" charset="0"/>
                <a:ea typeface="Tahoma" pitchFamily="34" charset="0"/>
                <a:cs typeface="Tahoma" pitchFamily="34" charset="0"/>
              </a:rPr>
              <a:t>&amp; could damage employee morale </a:t>
            </a:r>
          </a:p>
          <a:p>
            <a:r>
              <a:rPr lang="en-US" sz="4400" b="1" dirty="0" smtClean="0">
                <a:latin typeface="Tahoma" pitchFamily="34" charset="0"/>
                <a:ea typeface="Tahoma" pitchFamily="34" charset="0"/>
                <a:cs typeface="Tahoma" pitchFamily="34" charset="0"/>
              </a:rPr>
              <a:t>Is </a:t>
            </a:r>
            <a:r>
              <a:rPr lang="en-US" sz="4400" b="1" dirty="0" smtClean="0">
                <a:solidFill>
                  <a:srgbClr val="FF0000"/>
                </a:solidFill>
                <a:latin typeface="Tahoma" pitchFamily="34" charset="0"/>
                <a:ea typeface="Tahoma" pitchFamily="34" charset="0"/>
                <a:cs typeface="Tahoma" pitchFamily="34" charset="0"/>
              </a:rPr>
              <a:t>too “idealistic” </a:t>
            </a:r>
            <a:r>
              <a:rPr lang="en-US" sz="4400" b="1" dirty="0" smtClean="0">
                <a:latin typeface="Tahoma" pitchFamily="34" charset="0"/>
                <a:ea typeface="Tahoma" pitchFamily="34" charset="0"/>
                <a:cs typeface="Tahoma" pitchFamily="34" charset="0"/>
              </a:rPr>
              <a:t>(unrealistic) for most orgs, which prefer the straight power approach to change. </a:t>
            </a:r>
            <a:endParaRPr lang="en-US" sz="4400" b="1" dirty="0">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81659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600" b="1" u="sng" dirty="0">
                <a:solidFill>
                  <a:srgbClr val="FF0000"/>
                </a:solidFill>
                <a:latin typeface="Tahoma" pitchFamily="34" charset="0"/>
                <a:ea typeface="Tahoma" pitchFamily="34" charset="0"/>
                <a:cs typeface="Tahoma" pitchFamily="34" charset="0"/>
              </a:rPr>
              <a:t>#</a:t>
            </a:r>
            <a:r>
              <a:rPr lang="en-US" sz="4500" b="1" u="sng" dirty="0">
                <a:solidFill>
                  <a:srgbClr val="FF0000"/>
                </a:solidFill>
                <a:latin typeface="Tahoma" pitchFamily="34" charset="0"/>
                <a:ea typeface="Tahoma" pitchFamily="34" charset="0"/>
                <a:cs typeface="Tahoma" pitchFamily="34" charset="0"/>
              </a:rPr>
              <a:t>4</a:t>
            </a:r>
            <a:r>
              <a:rPr lang="en-US" sz="4500" b="1" dirty="0">
                <a:solidFill>
                  <a:srgbClr val="FF0000"/>
                </a:solidFill>
                <a:latin typeface="Tahoma" pitchFamily="34" charset="0"/>
                <a:ea typeface="Tahoma" pitchFamily="34" charset="0"/>
                <a:cs typeface="Tahoma" pitchFamily="34" charset="0"/>
              </a:rPr>
              <a:t>. INTERNAL CHANGE AGENTS: </a:t>
            </a:r>
            <a:r>
              <a:rPr lang="en-US" sz="4500" b="1" dirty="0" smtClean="0">
                <a:solidFill>
                  <a:srgbClr val="0000FF"/>
                </a:solidFill>
                <a:latin typeface="Tahoma" pitchFamily="34" charset="0"/>
                <a:ea typeface="Tahoma" pitchFamily="34" charset="0"/>
                <a:cs typeface="Tahoma" pitchFamily="34" charset="0"/>
              </a:rPr>
              <a:t>Asking respected employees to influence their co-workers to back an org change</a:t>
            </a:r>
            <a:endParaRPr lang="en-US" sz="4500" b="1" dirty="0">
              <a:solidFill>
                <a:srgbClr val="0000FF"/>
              </a:solidFill>
              <a:latin typeface="Tahoma" pitchFamily="34" charset="0"/>
              <a:ea typeface="Tahoma" pitchFamily="34" charset="0"/>
              <a:cs typeface="Tahoma" pitchFamily="34" charset="0"/>
            </a:endParaRPr>
          </a:p>
          <a:p>
            <a:r>
              <a:rPr lang="en-US" sz="4900" b="1" dirty="0">
                <a:latin typeface="Tahoma" pitchFamily="34" charset="0"/>
                <a:ea typeface="Tahoma" pitchFamily="34" charset="0"/>
                <a:cs typeface="Tahoma" pitchFamily="34" charset="0"/>
              </a:rPr>
              <a:t>Requires employees with a high influence profile who are highly respected by co-workers </a:t>
            </a:r>
          </a:p>
          <a:p>
            <a:r>
              <a:rPr lang="en-US" sz="4900" b="1" dirty="0">
                <a:latin typeface="Tahoma" pitchFamily="34" charset="0"/>
                <a:ea typeface="Tahoma" pitchFamily="34" charset="0"/>
                <a:cs typeface="Tahoma" pitchFamily="34" charset="0"/>
              </a:rPr>
              <a:t>May be perceived as political or exploitative &amp; thus “burn bridges” </a:t>
            </a:r>
          </a:p>
          <a:p>
            <a:r>
              <a:rPr lang="en-US" sz="4900" b="1" dirty="0">
                <a:latin typeface="Tahoma" pitchFamily="34" charset="0"/>
                <a:ea typeface="Tahoma" pitchFamily="34" charset="0"/>
                <a:cs typeface="Tahoma" pitchFamily="34" charset="0"/>
              </a:rPr>
              <a:t>The org can’t micromanage it.</a:t>
            </a:r>
          </a:p>
          <a:p>
            <a:pPr marL="0" indent="0">
              <a:buNone/>
            </a:pPr>
            <a:endParaRPr lang="en-US" sz="4600" b="1" dirty="0">
              <a:latin typeface="Tahoma" pitchFamily="34" charset="0"/>
              <a:ea typeface="Tahoma" pitchFamily="34" charset="0"/>
              <a:cs typeface="Tahoma" pitchFamily="34" charset="0"/>
            </a:endParaRPr>
          </a:p>
          <a:p>
            <a:pPr marL="0" indent="0">
              <a:buNone/>
            </a:pPr>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621262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#5 </a:t>
            </a:r>
            <a:r>
              <a:rPr lang="en-US" sz="9600" b="1" dirty="0">
                <a:latin typeface="Tahoma" panose="020B0604030504040204" pitchFamily="34" charset="0"/>
                <a:ea typeface="Tahoma" panose="020B0604030504040204" pitchFamily="34" charset="0"/>
                <a:cs typeface="Tahoma" panose="020B0604030504040204" pitchFamily="34" charset="0"/>
              </a:rPr>
              <a:t>COMMUNICATION</a:t>
            </a:r>
            <a:r>
              <a:rPr lang="en-US" sz="96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AUTHENTIC </a:t>
            </a:r>
          </a:p>
        </p:txBody>
      </p:sp>
    </p:spTree>
    <p:extLst>
      <p:ext uri="{BB962C8B-B14F-4D97-AF65-F5344CB8AC3E}">
        <p14:creationId xmlns:p14="http://schemas.microsoft.com/office/powerpoint/2010/main" val="3614243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8000" b="1" dirty="0" smtClean="0">
                <a:latin typeface="Tahoma" panose="020B0604030504040204" pitchFamily="34" charset="0"/>
                <a:ea typeface="Tahoma" panose="020B0604030504040204" pitchFamily="34" charset="0"/>
                <a:cs typeface="Tahoma" panose="020B0604030504040204" pitchFamily="34" charset="0"/>
              </a:rPr>
              <a:t>Opaque = </a:t>
            </a:r>
            <a:r>
              <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fake</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80" y="2104758"/>
            <a:ext cx="5484694" cy="3161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7" y="1453616"/>
            <a:ext cx="4138193" cy="4463669"/>
          </a:xfrm>
          <a:prstGeom prst="rect">
            <a:avLst/>
          </a:prstGeom>
        </p:spPr>
      </p:pic>
    </p:spTree>
    <p:extLst>
      <p:ext uri="{BB962C8B-B14F-4D97-AF65-F5344CB8AC3E}">
        <p14:creationId xmlns:p14="http://schemas.microsoft.com/office/powerpoint/2010/main" val="5378222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000" b="1" dirty="0">
                <a:latin typeface="Tahoma" pitchFamily="34" charset="0"/>
                <a:ea typeface="Tahoma" pitchFamily="34" charset="0"/>
                <a:cs typeface="Tahoma" pitchFamily="34" charset="0"/>
              </a:rPr>
              <a:t>Authentic communication = </a:t>
            </a:r>
            <a:r>
              <a:rPr lang="en-US" sz="5000" b="1" dirty="0" smtClean="0">
                <a:latin typeface="Tahoma" pitchFamily="34" charset="0"/>
                <a:ea typeface="Tahoma" pitchFamily="34" charset="0"/>
                <a:cs typeface="Tahoma" pitchFamily="34" charset="0"/>
              </a:rPr>
              <a:t>expressing </a:t>
            </a:r>
            <a:r>
              <a:rPr lang="en-US" sz="5000" b="1" dirty="0">
                <a:latin typeface="Tahoma" pitchFamily="34" charset="0"/>
                <a:ea typeface="Tahoma" pitchFamily="34" charset="0"/>
                <a:cs typeface="Tahoma" pitchFamily="34" charset="0"/>
              </a:rPr>
              <a:t>your thoughts </a:t>
            </a:r>
            <a:r>
              <a:rPr lang="en-US" sz="5000" b="1" dirty="0" smtClean="0">
                <a:latin typeface="Tahoma" pitchFamily="34" charset="0"/>
                <a:ea typeface="Tahoma" pitchFamily="34" charset="0"/>
                <a:cs typeface="Tahoma" pitchFamily="34" charset="0"/>
              </a:rPr>
              <a:t>&amp; </a:t>
            </a:r>
            <a:r>
              <a:rPr lang="en-US" sz="5000" b="1" dirty="0">
                <a:latin typeface="Tahoma" pitchFamily="34" charset="0"/>
                <a:ea typeface="Tahoma" pitchFamily="34" charset="0"/>
                <a:cs typeface="Tahoma" pitchFamily="34" charset="0"/>
              </a:rPr>
              <a:t>feelings </a:t>
            </a:r>
            <a:r>
              <a:rPr lang="en-US" sz="5000" b="1" dirty="0">
                <a:solidFill>
                  <a:srgbClr val="FF0000"/>
                </a:solidFill>
                <a:latin typeface="Tahoma" pitchFamily="34" charset="0"/>
                <a:ea typeface="Tahoma" pitchFamily="34" charset="0"/>
                <a:cs typeface="Tahoma" pitchFamily="34" charset="0"/>
              </a:rPr>
              <a:t>honestly</a:t>
            </a:r>
            <a:r>
              <a:rPr lang="en-US" sz="5000" b="1" dirty="0">
                <a:latin typeface="Tahoma" pitchFamily="34" charset="0"/>
                <a:ea typeface="Tahoma" pitchFamily="34" charset="0"/>
                <a:cs typeface="Tahoma" pitchFamily="34" charset="0"/>
              </a:rPr>
              <a:t>, </a:t>
            </a:r>
            <a:r>
              <a:rPr lang="en-US" sz="5000" b="1" dirty="0">
                <a:solidFill>
                  <a:srgbClr val="FF0000"/>
                </a:solidFill>
                <a:latin typeface="Tahoma" pitchFamily="34" charset="0"/>
                <a:ea typeface="Tahoma" pitchFamily="34" charset="0"/>
                <a:cs typeface="Tahoma" pitchFamily="34" charset="0"/>
              </a:rPr>
              <a:t>fully, </a:t>
            </a:r>
            <a:r>
              <a:rPr lang="en-US" sz="5000" b="1" dirty="0" smtClean="0">
                <a:latin typeface="Tahoma" pitchFamily="34" charset="0"/>
                <a:ea typeface="Tahoma" pitchFamily="34" charset="0"/>
                <a:cs typeface="Tahoma" pitchFamily="34" charset="0"/>
              </a:rPr>
              <a:t>&amp; </a:t>
            </a:r>
            <a:r>
              <a:rPr lang="en-US" sz="5000" b="1" dirty="0" smtClean="0">
                <a:solidFill>
                  <a:srgbClr val="FF0000"/>
                </a:solidFill>
                <a:latin typeface="Tahoma" pitchFamily="34" charset="0"/>
                <a:ea typeface="Tahoma" pitchFamily="34" charset="0"/>
                <a:cs typeface="Tahoma" pitchFamily="34" charset="0"/>
              </a:rPr>
              <a:t>transparently</a:t>
            </a:r>
            <a:r>
              <a:rPr lang="en-US" sz="5000" b="1" dirty="0" smtClean="0">
                <a:latin typeface="Tahoma" pitchFamily="34" charset="0"/>
                <a:ea typeface="Tahoma" pitchFamily="34" charset="0"/>
                <a:cs typeface="Tahoma" pitchFamily="34" charset="0"/>
              </a:rPr>
              <a:t>,</a:t>
            </a:r>
            <a:r>
              <a:rPr lang="en-US" sz="5000" b="1" dirty="0" smtClean="0">
                <a:solidFill>
                  <a:srgbClr val="FF0000"/>
                </a:solidFill>
                <a:latin typeface="Tahoma" pitchFamily="34" charset="0"/>
                <a:ea typeface="Tahoma" pitchFamily="34" charset="0"/>
                <a:cs typeface="Tahoma" pitchFamily="34" charset="0"/>
              </a:rPr>
              <a:t> </a:t>
            </a:r>
            <a:r>
              <a:rPr lang="en-US" sz="5000" b="1" dirty="0">
                <a:latin typeface="Tahoma" pitchFamily="34" charset="0"/>
                <a:ea typeface="Tahoma" pitchFamily="34" charset="0"/>
                <a:cs typeface="Tahoma" pitchFamily="34" charset="0"/>
              </a:rPr>
              <a:t>free of B.S., lies, bias, PR, ambitions, agendas, ideology, half-truths, political intent, manipulation, game-playing, brainwashing, </a:t>
            </a:r>
            <a:r>
              <a:rPr lang="en-US" sz="5000" b="1" dirty="0" smtClean="0">
                <a:latin typeface="Tahoma" pitchFamily="34" charset="0"/>
                <a:ea typeface="Tahoma" pitchFamily="34" charset="0"/>
                <a:cs typeface="Tahoma" pitchFamily="34" charset="0"/>
              </a:rPr>
              <a:t>telling </a:t>
            </a:r>
            <a:r>
              <a:rPr lang="en-US" sz="5000" b="1" dirty="0">
                <a:latin typeface="Tahoma" pitchFamily="34" charset="0"/>
                <a:ea typeface="Tahoma" pitchFamily="34" charset="0"/>
                <a:cs typeface="Tahoma" pitchFamily="34" charset="0"/>
              </a:rPr>
              <a:t>others what they want to hear, </a:t>
            </a:r>
            <a:r>
              <a:rPr lang="en-US" sz="5000" b="1" dirty="0" smtClean="0">
                <a:latin typeface="Tahoma" pitchFamily="34" charset="0"/>
                <a:ea typeface="Tahoma" pitchFamily="34" charset="0"/>
                <a:cs typeface="Tahoma" pitchFamily="34" charset="0"/>
              </a:rPr>
              <a:t>empire-building, or </a:t>
            </a:r>
            <a:r>
              <a:rPr lang="en-US" sz="5000" b="1" dirty="0">
                <a:latin typeface="Tahoma" pitchFamily="34" charset="0"/>
                <a:ea typeface="Tahoma" pitchFamily="34" charset="0"/>
                <a:cs typeface="Tahoma" pitchFamily="34" charset="0"/>
              </a:rPr>
              <a:t>self-service.</a:t>
            </a:r>
          </a:p>
        </p:txBody>
      </p:sp>
    </p:spTree>
    <p:extLst>
      <p:ext uri="{BB962C8B-B14F-4D97-AF65-F5344CB8AC3E}">
        <p14:creationId xmlns:p14="http://schemas.microsoft.com/office/powerpoint/2010/main" val="242170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400" b="1" dirty="0">
                <a:solidFill>
                  <a:srgbClr val="FF0000"/>
                </a:solidFill>
                <a:latin typeface="Tahoma" pitchFamily="34" charset="0"/>
                <a:ea typeface="Tahoma" pitchFamily="34" charset="0"/>
                <a:cs typeface="Tahoma" pitchFamily="34" charset="0"/>
              </a:rPr>
              <a:t>YOU ARE AN AUTHENTIC COMMUNICATOR WHEN YOU: </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Tell people what they </a:t>
            </a:r>
            <a:r>
              <a:rPr lang="en-US" sz="4600" b="1" dirty="0">
                <a:solidFill>
                  <a:srgbClr val="FF0000"/>
                </a:solidFill>
                <a:latin typeface="Tahoma" pitchFamily="34" charset="0"/>
                <a:ea typeface="Tahoma" pitchFamily="34" charset="0"/>
                <a:cs typeface="Tahoma" pitchFamily="34" charset="0"/>
              </a:rPr>
              <a:t>need</a:t>
            </a:r>
            <a:r>
              <a:rPr lang="en-US" sz="4600" b="1" dirty="0">
                <a:latin typeface="Tahoma" pitchFamily="34" charset="0"/>
                <a:ea typeface="Tahoma" pitchFamily="34" charset="0"/>
                <a:cs typeface="Tahoma" pitchFamily="34" charset="0"/>
              </a:rPr>
              <a:t> (not want) to hear.</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Disclose any </a:t>
            </a:r>
            <a:r>
              <a:rPr lang="en-US" sz="4600" b="1" dirty="0">
                <a:solidFill>
                  <a:srgbClr val="FF0000"/>
                </a:solidFill>
                <a:latin typeface="Tahoma" pitchFamily="34" charset="0"/>
                <a:ea typeface="Tahoma" pitchFamily="34" charset="0"/>
                <a:cs typeface="Tahoma" pitchFamily="34" charset="0"/>
              </a:rPr>
              <a:t>agendas or biases</a:t>
            </a:r>
            <a:r>
              <a:rPr lang="en-US" sz="4600" b="1" dirty="0">
                <a:latin typeface="Tahoma" pitchFamily="34" charset="0"/>
                <a:ea typeface="Tahoma" pitchFamily="34" charset="0"/>
                <a:cs typeface="Tahoma" pitchFamily="34" charset="0"/>
              </a:rPr>
              <a:t> you may have.</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Present the </a:t>
            </a:r>
            <a:r>
              <a:rPr lang="en-US" sz="4600" b="1" dirty="0">
                <a:solidFill>
                  <a:srgbClr val="FF0000"/>
                </a:solidFill>
                <a:latin typeface="Tahoma" pitchFamily="34" charset="0"/>
                <a:ea typeface="Tahoma" pitchFamily="34" charset="0"/>
                <a:cs typeface="Tahoma" pitchFamily="34" charset="0"/>
              </a:rPr>
              <a:t>whole</a:t>
            </a:r>
            <a:r>
              <a:rPr lang="en-US" sz="4600" b="1" dirty="0">
                <a:latin typeface="Tahoma" pitchFamily="34" charset="0"/>
                <a:ea typeface="Tahoma" pitchFamily="34" charset="0"/>
                <a:cs typeface="Tahoma" pitchFamily="34" charset="0"/>
              </a:rPr>
              <a:t> truth, not just the part that benefits you.</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Admit when you’re </a:t>
            </a:r>
            <a:r>
              <a:rPr lang="en-US" sz="4600" b="1" dirty="0">
                <a:solidFill>
                  <a:srgbClr val="FF0000"/>
                </a:solidFill>
                <a:latin typeface="Tahoma" pitchFamily="34" charset="0"/>
                <a:ea typeface="Tahoma" pitchFamily="34" charset="0"/>
                <a:cs typeface="Tahoma" pitchFamily="34" charset="0"/>
              </a:rPr>
              <a:t>wrong.</a:t>
            </a:r>
          </a:p>
          <a:p>
            <a:pPr marL="0" indent="0">
              <a:buNone/>
            </a:pPr>
            <a:endParaRPr lang="en-US" sz="4400" b="1" dirty="0">
              <a:latin typeface="Tahoma" pitchFamily="34" charset="0"/>
              <a:ea typeface="Tahoma" pitchFamily="34" charset="0"/>
              <a:cs typeface="Tahoma" pitchFamily="34" charset="0"/>
            </a:endParaRPr>
          </a:p>
        </p:txBody>
      </p:sp>
      <p:sp>
        <p:nvSpPr>
          <p:cNvPr id="2" name="Right Arrow 1"/>
          <p:cNvSpPr/>
          <p:nvPr/>
        </p:nvSpPr>
        <p:spPr>
          <a:xfrm>
            <a:off x="9480804" y="5486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3532899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buFont typeface="Wingdings" panose="05000000000000000000" pitchFamily="2" charset="2"/>
              <a:buChar char="q"/>
            </a:pPr>
            <a:r>
              <a:rPr lang="en-US" sz="4700" b="1" dirty="0">
                <a:latin typeface="Tahoma" pitchFamily="34" charset="0"/>
                <a:ea typeface="Tahoma" pitchFamily="34" charset="0"/>
                <a:cs typeface="Tahoma" pitchFamily="34" charset="0"/>
              </a:rPr>
              <a:t>Mention the  potential </a:t>
            </a:r>
            <a:r>
              <a:rPr lang="en-US" sz="4700" b="1" dirty="0">
                <a:solidFill>
                  <a:srgbClr val="FF0000"/>
                </a:solidFill>
                <a:latin typeface="Tahoma" pitchFamily="34" charset="0"/>
                <a:ea typeface="Tahoma" pitchFamily="34" charset="0"/>
                <a:cs typeface="Tahoma" pitchFamily="34" charset="0"/>
              </a:rPr>
              <a:t>negative</a:t>
            </a:r>
            <a:r>
              <a:rPr lang="en-US" sz="4700" b="1" dirty="0">
                <a:latin typeface="Tahoma" pitchFamily="34" charset="0"/>
                <a:ea typeface="Tahoma" pitchFamily="34" charset="0"/>
                <a:cs typeface="Tahoma" pitchFamily="34" charset="0"/>
              </a:rPr>
              <a:t> side of things along with the positive.</a:t>
            </a:r>
          </a:p>
          <a:p>
            <a:pPr>
              <a:buFont typeface="Wingdings" panose="05000000000000000000" pitchFamily="2" charset="2"/>
              <a:buChar char="q"/>
            </a:pPr>
            <a:r>
              <a:rPr lang="en-US" sz="4700" b="1" dirty="0">
                <a:latin typeface="Tahoma" pitchFamily="34" charset="0"/>
                <a:ea typeface="Tahoma" pitchFamily="34" charset="0"/>
                <a:cs typeface="Tahoma" pitchFamily="34" charset="0"/>
              </a:rPr>
              <a:t>Mention what </a:t>
            </a:r>
            <a:r>
              <a:rPr lang="en-US" sz="4700" b="1" dirty="0">
                <a:solidFill>
                  <a:srgbClr val="FF0000"/>
                </a:solidFill>
                <a:latin typeface="Tahoma" pitchFamily="34" charset="0"/>
                <a:ea typeface="Tahoma" pitchFamily="34" charset="0"/>
                <a:cs typeface="Tahoma" pitchFamily="34" charset="0"/>
              </a:rPr>
              <a:t>others </a:t>
            </a:r>
            <a:r>
              <a:rPr lang="en-US" sz="4700" b="1" dirty="0">
                <a:latin typeface="Tahoma" pitchFamily="34" charset="0"/>
                <a:ea typeface="Tahoma" pitchFamily="34" charset="0"/>
                <a:cs typeface="Tahoma" pitchFamily="34" charset="0"/>
              </a:rPr>
              <a:t>think, not just </a:t>
            </a:r>
            <a:r>
              <a:rPr lang="en-US" sz="4700" b="1" dirty="0">
                <a:solidFill>
                  <a:srgbClr val="FF0000"/>
                </a:solidFill>
                <a:latin typeface="Tahoma" pitchFamily="34" charset="0"/>
                <a:ea typeface="Tahoma" pitchFamily="34" charset="0"/>
                <a:cs typeface="Tahoma" pitchFamily="34" charset="0"/>
              </a:rPr>
              <a:t>one</a:t>
            </a:r>
            <a:r>
              <a:rPr lang="en-US" sz="4700" b="1" dirty="0">
                <a:latin typeface="Tahoma" pitchFamily="34" charset="0"/>
                <a:ea typeface="Tahoma" pitchFamily="34" charset="0"/>
                <a:cs typeface="Tahoma" pitchFamily="34" charset="0"/>
              </a:rPr>
              <a:t> point of view.</a:t>
            </a:r>
          </a:p>
          <a:p>
            <a:pPr>
              <a:buFont typeface="Wingdings" panose="05000000000000000000" pitchFamily="2" charset="2"/>
              <a:buChar char="q"/>
            </a:pPr>
            <a:r>
              <a:rPr lang="en-US" sz="4700" b="1" dirty="0">
                <a:latin typeface="Tahoma" pitchFamily="34" charset="0"/>
                <a:ea typeface="Tahoma" pitchFamily="34" charset="0"/>
                <a:cs typeface="Tahoma" pitchFamily="34" charset="0"/>
              </a:rPr>
              <a:t>Encourage others to make up their </a:t>
            </a:r>
            <a:r>
              <a:rPr lang="en-US" sz="4700" b="1" dirty="0">
                <a:solidFill>
                  <a:srgbClr val="FF0000"/>
                </a:solidFill>
                <a:latin typeface="Tahoma" pitchFamily="34" charset="0"/>
                <a:ea typeface="Tahoma" pitchFamily="34" charset="0"/>
                <a:cs typeface="Tahoma" pitchFamily="34" charset="0"/>
              </a:rPr>
              <a:t>own </a:t>
            </a:r>
            <a:r>
              <a:rPr lang="en-US" sz="4700" b="1" dirty="0">
                <a:latin typeface="Tahoma" pitchFamily="34" charset="0"/>
                <a:ea typeface="Tahoma" pitchFamily="34" charset="0"/>
                <a:cs typeface="Tahoma" pitchFamily="34" charset="0"/>
              </a:rPr>
              <a:t>minds.</a:t>
            </a:r>
          </a:p>
          <a:p>
            <a:pPr>
              <a:buFont typeface="Wingdings" panose="05000000000000000000" pitchFamily="2" charset="2"/>
              <a:buChar char="q"/>
            </a:pPr>
            <a:r>
              <a:rPr lang="en-US" sz="4700" b="1" dirty="0">
                <a:latin typeface="Tahoma" pitchFamily="34" charset="0"/>
                <a:ea typeface="Tahoma" pitchFamily="34" charset="0"/>
                <a:cs typeface="Tahoma" pitchFamily="34" charset="0"/>
              </a:rPr>
              <a:t>Answer </a:t>
            </a:r>
            <a:r>
              <a:rPr lang="en-US" sz="4700" b="1" dirty="0">
                <a:solidFill>
                  <a:srgbClr val="FF0000"/>
                </a:solidFill>
                <a:latin typeface="Tahoma" pitchFamily="34" charset="0"/>
                <a:ea typeface="Tahoma" pitchFamily="34" charset="0"/>
                <a:cs typeface="Tahoma" pitchFamily="34" charset="0"/>
              </a:rPr>
              <a:t>questions </a:t>
            </a:r>
            <a:r>
              <a:rPr lang="en-US" sz="4700" b="1" dirty="0">
                <a:latin typeface="Tahoma" pitchFamily="34" charset="0"/>
                <a:ea typeface="Tahoma" pitchFamily="34" charset="0"/>
                <a:cs typeface="Tahoma" pitchFamily="34" charset="0"/>
              </a:rPr>
              <a:t>honestly with what you know, but point out what you </a:t>
            </a:r>
            <a:r>
              <a:rPr lang="en-US" sz="4700" b="1" dirty="0">
                <a:solidFill>
                  <a:srgbClr val="FF0000"/>
                </a:solidFill>
                <a:latin typeface="Tahoma" pitchFamily="34" charset="0"/>
                <a:ea typeface="Tahoma" pitchFamily="34" charset="0"/>
                <a:cs typeface="Tahoma" pitchFamily="34" charset="0"/>
              </a:rPr>
              <a:t>don’t </a:t>
            </a:r>
            <a:r>
              <a:rPr lang="en-US" sz="4700" b="1" dirty="0">
                <a:latin typeface="Tahoma" pitchFamily="34" charset="0"/>
                <a:ea typeface="Tahoma" pitchFamily="34" charset="0"/>
                <a:cs typeface="Tahoma" pitchFamily="34" charset="0"/>
              </a:rPr>
              <a:t>know.</a:t>
            </a: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99748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#1 AMBIDEXTERITY,</a:t>
            </a:r>
          </a:p>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ORG</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8873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TRANSPARENCY TRAPS</a:t>
            </a:r>
          </a:p>
          <a:p>
            <a:pPr>
              <a:buFont typeface="Wingdings" panose="05000000000000000000" pitchFamily="2" charset="2"/>
              <a:buChar char="q"/>
            </a:pPr>
            <a:r>
              <a:rPr lang="en-US" sz="4400" b="1" dirty="0" smtClean="0">
                <a:solidFill>
                  <a:srgbClr val="FF0000"/>
                </a:solidFill>
                <a:latin typeface="Tahoma" pitchFamily="34" charset="0"/>
                <a:ea typeface="Tahoma" pitchFamily="34" charset="0"/>
                <a:cs typeface="Tahoma" pitchFamily="34" charset="0"/>
              </a:rPr>
              <a:t>What does your org want you to keep quiet?</a:t>
            </a:r>
          </a:p>
          <a:p>
            <a:pPr>
              <a:buFont typeface="Wingdings" panose="05000000000000000000" pitchFamily="2" charset="2"/>
              <a:buChar char="q"/>
            </a:pPr>
            <a:r>
              <a:rPr lang="en-US" sz="4400" b="1" dirty="0">
                <a:solidFill>
                  <a:srgbClr val="0000FF"/>
                </a:solidFill>
                <a:latin typeface="Tahoma" pitchFamily="34" charset="0"/>
                <a:ea typeface="Tahoma" pitchFamily="34" charset="0"/>
                <a:cs typeface="Tahoma" pitchFamily="34" charset="0"/>
              </a:rPr>
              <a:t>D</a:t>
            </a:r>
            <a:r>
              <a:rPr lang="en-US" sz="4400" b="1" dirty="0" smtClean="0">
                <a:solidFill>
                  <a:srgbClr val="0000FF"/>
                </a:solidFill>
                <a:latin typeface="Tahoma" pitchFamily="34" charset="0"/>
                <a:ea typeface="Tahoma" pitchFamily="34" charset="0"/>
                <a:cs typeface="Tahoma" pitchFamily="34" charset="0"/>
              </a:rPr>
              <a:t>o you act on rumors?</a:t>
            </a:r>
          </a:p>
          <a:p>
            <a:pPr>
              <a:buFont typeface="Wingdings" panose="05000000000000000000" pitchFamily="2" charset="2"/>
              <a:buChar char="q"/>
            </a:pPr>
            <a:r>
              <a:rPr lang="en-US" sz="4400" b="1" dirty="0" smtClean="0">
                <a:solidFill>
                  <a:srgbClr val="339933"/>
                </a:solidFill>
                <a:latin typeface="Tahoma" pitchFamily="34" charset="0"/>
                <a:ea typeface="Tahoma" pitchFamily="34" charset="0"/>
                <a:cs typeface="Tahoma" pitchFamily="34" charset="0"/>
              </a:rPr>
              <a:t>Co-worker: “Don’t tell anybody about this.”</a:t>
            </a:r>
          </a:p>
          <a:p>
            <a:pPr>
              <a:buFont typeface="Wingdings" panose="05000000000000000000" pitchFamily="2" charset="2"/>
              <a:buChar char="q"/>
            </a:pPr>
            <a:r>
              <a:rPr lang="en-US" sz="4400" b="1" dirty="0" smtClean="0">
                <a:solidFill>
                  <a:srgbClr val="800080"/>
                </a:solidFill>
                <a:latin typeface="Tahoma" pitchFamily="34" charset="0"/>
                <a:ea typeface="Tahoma" pitchFamily="34" charset="0"/>
                <a:cs typeface="Tahoma" pitchFamily="34" charset="0"/>
              </a:rPr>
              <a:t>Informing some </a:t>
            </a:r>
          </a:p>
          <a:p>
            <a:pPr marL="0" indent="0">
              <a:buNone/>
            </a:pPr>
            <a:r>
              <a:rPr lang="en-US" sz="4400" b="1" dirty="0" smtClean="0">
                <a:solidFill>
                  <a:srgbClr val="800080"/>
                </a:solidFill>
                <a:latin typeface="Tahoma" pitchFamily="34" charset="0"/>
                <a:ea typeface="Tahoma" pitchFamily="34" charset="0"/>
                <a:cs typeface="Tahoma" pitchFamily="34" charset="0"/>
              </a:rPr>
              <a:t>co-workers but not others</a:t>
            </a:r>
          </a:p>
          <a:p>
            <a:pPr>
              <a:buFont typeface="Wingdings" panose="05000000000000000000" pitchFamily="2" charset="2"/>
              <a:buChar char="q"/>
            </a:pPr>
            <a:r>
              <a:rPr lang="en-US" sz="4400" b="1" dirty="0" smtClean="0">
                <a:solidFill>
                  <a:srgbClr val="A50021"/>
                </a:solidFill>
                <a:latin typeface="Tahoma" pitchFamily="34" charset="0"/>
                <a:ea typeface="Tahoma" pitchFamily="34" charset="0"/>
                <a:cs typeface="Tahoma" pitchFamily="34" charset="0"/>
              </a:rPr>
              <a:t>Playing the blame game</a:t>
            </a:r>
            <a:endParaRPr lang="en-US" sz="4400" b="1" dirty="0">
              <a:solidFill>
                <a:srgbClr val="A50021"/>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9938" y="3617932"/>
            <a:ext cx="3072062" cy="3240065"/>
          </a:xfrm>
          <a:prstGeom prst="rect">
            <a:avLst/>
          </a:prstGeom>
        </p:spPr>
      </p:pic>
    </p:spTree>
    <p:extLst>
      <p:ext uri="{BB962C8B-B14F-4D97-AF65-F5344CB8AC3E}">
        <p14:creationId xmlns:p14="http://schemas.microsoft.com/office/powerpoint/2010/main" val="3321307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#6 </a:t>
            </a:r>
            <a:r>
              <a:rPr lang="en-US" sz="9600" b="1" dirty="0">
                <a:latin typeface="Tahoma" panose="020B0604030504040204" pitchFamily="34" charset="0"/>
                <a:ea typeface="Tahoma" panose="020B0604030504040204" pitchFamily="34" charset="0"/>
                <a:cs typeface="Tahoma" panose="020B0604030504040204" pitchFamily="34" charset="0"/>
              </a:rPr>
              <a:t>COMMUNICATION</a:t>
            </a:r>
            <a:r>
              <a:rPr lang="en-US" sz="96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THREE-SIXTY</a:t>
            </a:r>
          </a:p>
        </p:txBody>
      </p:sp>
    </p:spTree>
    <p:extLst>
      <p:ext uri="{BB962C8B-B14F-4D97-AF65-F5344CB8AC3E}">
        <p14:creationId xmlns:p14="http://schemas.microsoft.com/office/powerpoint/2010/main" val="2611049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927"/>
            <a:ext cx="12191999" cy="6858000"/>
          </a:xfrm>
        </p:spPr>
        <p:txBody>
          <a:bodyPr>
            <a:normAutofit/>
          </a:bodyPr>
          <a:lstStyle/>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607" y="529389"/>
            <a:ext cx="10058400" cy="5908981"/>
          </a:xfrm>
          <a:prstGeom prst="rect">
            <a:avLst/>
          </a:prstGeom>
        </p:spPr>
      </p:pic>
    </p:spTree>
    <p:extLst>
      <p:ext uri="{BB962C8B-B14F-4D97-AF65-F5344CB8AC3E}">
        <p14:creationId xmlns:p14="http://schemas.microsoft.com/office/powerpoint/2010/main" val="4208437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553200"/>
          </a:xfrm>
        </p:spPr>
        <p:txBody>
          <a:bodyPr>
            <a:noAutofit/>
          </a:bodyPr>
          <a:lstStyle/>
          <a:p>
            <a:pPr marL="0" indent="0">
              <a:buNone/>
            </a:pPr>
            <a:r>
              <a:rPr lang="en-US" sz="5400" b="1" dirty="0">
                <a:solidFill>
                  <a:srgbClr val="FF0000"/>
                </a:solidFill>
                <a:latin typeface="Tahoma" pitchFamily="34" charset="0"/>
                <a:ea typeface="Tahoma" pitchFamily="34" charset="0"/>
                <a:cs typeface="Tahoma" pitchFamily="34" charset="0"/>
              </a:rPr>
              <a:t>The Delphi process </a:t>
            </a:r>
            <a:r>
              <a:rPr lang="en-US" sz="5400" b="1" dirty="0">
                <a:latin typeface="Tahoma" pitchFamily="34" charset="0"/>
                <a:ea typeface="Tahoma" pitchFamily="34" charset="0"/>
                <a:cs typeface="Tahoma" pitchFamily="34" charset="0"/>
              </a:rPr>
              <a:t>(named after </a:t>
            </a:r>
            <a:r>
              <a:rPr lang="en-US" sz="5400" b="1" dirty="0" smtClean="0">
                <a:latin typeface="Tahoma" pitchFamily="34" charset="0"/>
                <a:ea typeface="Tahoma" pitchFamily="34" charset="0"/>
                <a:cs typeface="Tahoma" pitchFamily="34" charset="0"/>
              </a:rPr>
              <a:t>a </a:t>
            </a:r>
            <a:r>
              <a:rPr lang="en-US" sz="5400" b="1" dirty="0">
                <a:latin typeface="Tahoma" pitchFamily="34" charset="0"/>
                <a:ea typeface="Tahoma" pitchFamily="34" charset="0"/>
                <a:cs typeface="Tahoma" pitchFamily="34" charset="0"/>
              </a:rPr>
              <a:t>future-predicting </a:t>
            </a:r>
            <a:r>
              <a:rPr lang="en-US" sz="5400" b="1" dirty="0" smtClean="0">
                <a:latin typeface="Tahoma" pitchFamily="34" charset="0"/>
                <a:ea typeface="Tahoma" pitchFamily="34" charset="0"/>
                <a:cs typeface="Tahoma" pitchFamily="34" charset="0"/>
              </a:rPr>
              <a:t>ancient Greek) </a:t>
            </a:r>
            <a:r>
              <a:rPr lang="en-US" sz="5400" b="1" dirty="0">
                <a:latin typeface="Tahoma" pitchFamily="34" charset="0"/>
                <a:ea typeface="Tahoma" pitchFamily="34" charset="0"/>
                <a:cs typeface="Tahoma" pitchFamily="34" charset="0"/>
              </a:rPr>
              <a:t>involves </a:t>
            </a:r>
            <a:r>
              <a:rPr lang="en-US" sz="5400" b="1" dirty="0" smtClean="0">
                <a:solidFill>
                  <a:srgbClr val="FF0000"/>
                </a:solidFill>
                <a:latin typeface="Tahoma" pitchFamily="34" charset="0"/>
                <a:ea typeface="Tahoma" pitchFamily="34" charset="0"/>
                <a:cs typeface="Tahoma" pitchFamily="34" charset="0"/>
              </a:rPr>
              <a:t>systematically-</a:t>
            </a:r>
            <a:r>
              <a:rPr lang="en-US" sz="5400" b="1" dirty="0" smtClean="0">
                <a:latin typeface="Tahoma" pitchFamily="34" charset="0"/>
                <a:ea typeface="Tahoma" pitchFamily="34" charset="0"/>
                <a:cs typeface="Tahoma" pitchFamily="34" charset="0"/>
              </a:rPr>
              <a:t>gathering </a:t>
            </a:r>
            <a:r>
              <a:rPr lang="en-US" sz="5400" b="1" dirty="0">
                <a:solidFill>
                  <a:srgbClr val="FF0000"/>
                </a:solidFill>
                <a:latin typeface="Tahoma" pitchFamily="34" charset="0"/>
                <a:ea typeface="Tahoma" pitchFamily="34" charset="0"/>
                <a:cs typeface="Tahoma" pitchFamily="34" charset="0"/>
              </a:rPr>
              <a:t>feedback</a:t>
            </a:r>
            <a:r>
              <a:rPr lang="en-US" sz="5400" b="1" dirty="0">
                <a:latin typeface="Tahoma" pitchFamily="34" charset="0"/>
                <a:ea typeface="Tahoma" pitchFamily="34" charset="0"/>
                <a:cs typeface="Tahoma" pitchFamily="34" charset="0"/>
              </a:rPr>
              <a:t> from </a:t>
            </a:r>
            <a:r>
              <a:rPr lang="en-US" sz="5400" b="1" dirty="0" smtClean="0">
                <a:latin typeface="Tahoma" pitchFamily="34" charset="0"/>
                <a:ea typeface="Tahoma" pitchFamily="34" charset="0"/>
                <a:cs typeface="Tahoma" pitchFamily="34" charset="0"/>
              </a:rPr>
              <a:t>diverse org </a:t>
            </a:r>
            <a:r>
              <a:rPr lang="en-US" sz="5400" b="1" dirty="0" smtClean="0">
                <a:solidFill>
                  <a:srgbClr val="FF0000"/>
                </a:solidFill>
                <a:latin typeface="Tahoma" pitchFamily="34" charset="0"/>
                <a:ea typeface="Tahoma" pitchFamily="34" charset="0"/>
                <a:cs typeface="Tahoma" pitchFamily="34" charset="0"/>
              </a:rPr>
              <a:t>constituents </a:t>
            </a:r>
            <a:r>
              <a:rPr lang="en-US" sz="5400" b="1" dirty="0" smtClean="0">
                <a:latin typeface="Tahoma" pitchFamily="34" charset="0"/>
                <a:ea typeface="Tahoma" pitchFamily="34" charset="0"/>
                <a:cs typeface="Tahoma" pitchFamily="34" charset="0"/>
              </a:rPr>
              <a:t>(employees, clients, community leaders, etc.) to </a:t>
            </a:r>
            <a:r>
              <a:rPr lang="en-US" sz="5400" b="1" dirty="0">
                <a:latin typeface="Tahoma" pitchFamily="34" charset="0"/>
                <a:ea typeface="Tahoma" pitchFamily="34" charset="0"/>
                <a:cs typeface="Tahoma" pitchFamily="34" charset="0"/>
              </a:rPr>
              <a:t>facilitate </a:t>
            </a:r>
            <a:r>
              <a:rPr lang="en-US" sz="5400" b="1" dirty="0">
                <a:solidFill>
                  <a:srgbClr val="FF0000"/>
                </a:solidFill>
                <a:latin typeface="Tahoma" pitchFamily="34" charset="0"/>
                <a:ea typeface="Tahoma" pitchFamily="34" charset="0"/>
                <a:cs typeface="Tahoma" pitchFamily="34" charset="0"/>
              </a:rPr>
              <a:t>informed</a:t>
            </a:r>
            <a:r>
              <a:rPr lang="en-US" sz="5400" b="1" dirty="0">
                <a:latin typeface="Tahoma" pitchFamily="34" charset="0"/>
                <a:ea typeface="Tahoma" pitchFamily="34" charset="0"/>
                <a:cs typeface="Tahoma" pitchFamily="34" charset="0"/>
              </a:rPr>
              <a:t>, </a:t>
            </a:r>
            <a:r>
              <a:rPr lang="en-US" sz="5400" b="1" dirty="0">
                <a:solidFill>
                  <a:srgbClr val="FF0000"/>
                </a:solidFill>
                <a:latin typeface="Tahoma" pitchFamily="34" charset="0"/>
                <a:ea typeface="Tahoma" pitchFamily="34" charset="0"/>
                <a:cs typeface="Tahoma" pitchFamily="34" charset="0"/>
              </a:rPr>
              <a:t>participative</a:t>
            </a:r>
            <a:r>
              <a:rPr lang="en-US" sz="5400" b="1" dirty="0">
                <a:latin typeface="Tahoma" pitchFamily="34" charset="0"/>
                <a:ea typeface="Tahoma" pitchFamily="34" charset="0"/>
                <a:cs typeface="Tahoma" pitchFamily="34" charset="0"/>
              </a:rPr>
              <a:t> group decision-making.</a:t>
            </a:r>
          </a:p>
        </p:txBody>
      </p:sp>
      <p:sp>
        <p:nvSpPr>
          <p:cNvPr id="2" name="Right Arrow 1"/>
          <p:cNvSpPr/>
          <p:nvPr/>
        </p:nvSpPr>
        <p:spPr>
          <a:xfrm>
            <a:off x="10495547" y="6248400"/>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276450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a:bodyPr>
          <a:lstStyle/>
          <a:p>
            <a:pPr marL="0" indent="0" algn="ctr">
              <a:buNone/>
            </a:pPr>
            <a:r>
              <a:rPr lang="en-US" sz="4400" b="1" dirty="0" smtClean="0">
                <a:latin typeface="Tahoma" pitchFamily="34" charset="0"/>
                <a:ea typeface="Tahoma" pitchFamily="34" charset="0"/>
                <a:cs typeface="Tahoma" pitchFamily="34" charset="0"/>
              </a:rPr>
              <a:t>DELPHI process</a:t>
            </a:r>
            <a:endParaRPr lang="en-US" sz="4400" b="1" dirty="0">
              <a:latin typeface="Tahoma" pitchFamily="34" charset="0"/>
              <a:ea typeface="Tahoma" pitchFamily="34" charset="0"/>
              <a:cs typeface="Tahoma" pitchFamily="34" charset="0"/>
            </a:endParaRPr>
          </a:p>
          <a:p>
            <a:pPr marL="742950" indent="-742950">
              <a:buFont typeface="+mj-lt"/>
              <a:buAutoNum type="arabicPeriod"/>
            </a:pPr>
            <a:r>
              <a:rPr lang="en-US" sz="4800" b="1" dirty="0">
                <a:solidFill>
                  <a:srgbClr val="FF0000"/>
                </a:solidFill>
                <a:latin typeface="Tahoma" pitchFamily="34" charset="0"/>
                <a:ea typeface="Tahoma" pitchFamily="34" charset="0"/>
                <a:cs typeface="Tahoma" pitchFamily="34" charset="0"/>
              </a:rPr>
              <a:t>Prep electric  </a:t>
            </a:r>
            <a:r>
              <a:rPr lang="en-US" sz="3600" b="1" dirty="0" smtClean="0">
                <a:latin typeface="Tahoma" pitchFamily="34" charset="0"/>
                <a:ea typeface="Tahoma" pitchFamily="34" charset="0"/>
                <a:cs typeface="Tahoma" pitchFamily="34" charset="0"/>
              </a:rPr>
              <a:t>(thought/emotion-churning) </a:t>
            </a:r>
            <a:r>
              <a:rPr lang="en-US" sz="4800" b="1" dirty="0">
                <a:solidFill>
                  <a:srgbClr val="FF0000"/>
                </a:solidFill>
                <a:latin typeface="Tahoma" pitchFamily="34" charset="0"/>
                <a:ea typeface="Tahoma" pitchFamily="34" charset="0"/>
                <a:cs typeface="Tahoma" pitchFamily="34" charset="0"/>
              </a:rPr>
              <a:t>questions for electric feedback</a:t>
            </a:r>
          </a:p>
          <a:p>
            <a:pPr marL="742950" indent="-742950">
              <a:buFont typeface="+mj-lt"/>
              <a:buAutoNum type="arabicPeriod"/>
            </a:pPr>
            <a:r>
              <a:rPr lang="en-US" sz="4800" b="1" dirty="0">
                <a:solidFill>
                  <a:srgbClr val="0000FF"/>
                </a:solidFill>
                <a:latin typeface="Tahoma" pitchFamily="34" charset="0"/>
                <a:ea typeface="Tahoma" pitchFamily="34" charset="0"/>
                <a:cs typeface="Tahoma" pitchFamily="34" charset="0"/>
              </a:rPr>
              <a:t>Constituents you depend on most respond anonymously via email</a:t>
            </a:r>
          </a:p>
          <a:p>
            <a:pPr marL="742950" indent="-742950">
              <a:buFont typeface="+mj-lt"/>
              <a:buAutoNum type="arabicPeriod"/>
            </a:pPr>
            <a:r>
              <a:rPr lang="en-US" sz="4800" b="1" dirty="0">
                <a:solidFill>
                  <a:srgbClr val="CC0099"/>
                </a:solidFill>
                <a:latin typeface="Tahoma" pitchFamily="34" charset="0"/>
                <a:ea typeface="Tahoma" pitchFamily="34" charset="0"/>
                <a:cs typeface="Tahoma" pitchFamily="34" charset="0"/>
              </a:rPr>
              <a:t>#2 summarized &amp; emailed back with new Qs for feedback on the feedback</a:t>
            </a:r>
          </a:p>
          <a:p>
            <a:pPr marL="742950" indent="-742950">
              <a:buFont typeface="+mj-lt"/>
              <a:buAutoNum type="arabicPeriod"/>
            </a:pPr>
            <a:r>
              <a:rPr lang="en-US" sz="4800" b="1" dirty="0">
                <a:solidFill>
                  <a:srgbClr val="339933"/>
                </a:solidFill>
                <a:latin typeface="Tahoma" pitchFamily="34" charset="0"/>
                <a:ea typeface="Tahoma" pitchFamily="34" charset="0"/>
                <a:cs typeface="Tahoma" pitchFamily="34" charset="0"/>
              </a:rPr>
              <a:t>Repeat </a:t>
            </a:r>
            <a:r>
              <a:rPr lang="en-US" sz="4800" b="1" dirty="0" smtClean="0">
                <a:solidFill>
                  <a:srgbClr val="339933"/>
                </a:solidFill>
                <a:latin typeface="Tahoma" pitchFamily="34" charset="0"/>
                <a:ea typeface="Tahoma" pitchFamily="34" charset="0"/>
                <a:cs typeface="Tahoma" pitchFamily="34" charset="0"/>
              </a:rPr>
              <a:t>circulation rounds until </a:t>
            </a:r>
            <a:r>
              <a:rPr lang="en-US" sz="4800" b="1" dirty="0">
                <a:solidFill>
                  <a:srgbClr val="339933"/>
                </a:solidFill>
                <a:latin typeface="Tahoma" pitchFamily="34" charset="0"/>
                <a:ea typeface="Tahoma" pitchFamily="34" charset="0"/>
                <a:cs typeface="Tahoma" pitchFamily="34" charset="0"/>
              </a:rPr>
              <a:t>a “gestalt” (big picture group consensus) coalesces </a:t>
            </a: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7433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a:bodyPr>
          <a:lstStyle/>
          <a:p>
            <a:pPr marL="0" indent="0" algn="ctr">
              <a:buNone/>
            </a:pPr>
            <a:r>
              <a:rPr lang="en-US" sz="4000" b="1" dirty="0" smtClean="0">
                <a:latin typeface="Tahoma" pitchFamily="34" charset="0"/>
                <a:ea typeface="Tahoma" pitchFamily="34" charset="0"/>
                <a:cs typeface="Tahoma" pitchFamily="34" charset="0"/>
              </a:rPr>
              <a:t>SAMPLE ELECTRIC </a:t>
            </a:r>
            <a:r>
              <a:rPr lang="en-US" sz="4000" b="1" dirty="0">
                <a:latin typeface="Tahoma" pitchFamily="34" charset="0"/>
                <a:ea typeface="Tahoma" pitchFamily="34" charset="0"/>
                <a:cs typeface="Tahoma" pitchFamily="34" charset="0"/>
              </a:rPr>
              <a:t>DELPHI QUESTIONS</a:t>
            </a:r>
          </a:p>
          <a:p>
            <a:pPr marL="742950" indent="-742950">
              <a:buFont typeface="+mj-lt"/>
              <a:buAutoNum type="arabicPeriod"/>
            </a:pPr>
            <a:r>
              <a:rPr lang="en-US" sz="4500" b="1" dirty="0">
                <a:solidFill>
                  <a:srgbClr val="FF0000"/>
                </a:solidFill>
                <a:latin typeface="Tahoma" pitchFamily="34" charset="0"/>
                <a:ea typeface="Tahoma" pitchFamily="34" charset="0"/>
                <a:cs typeface="Tahoma" pitchFamily="34" charset="0"/>
              </a:rPr>
              <a:t>What would happen if our organization didn’t exist?</a:t>
            </a:r>
          </a:p>
          <a:p>
            <a:pPr marL="742950" indent="-742950">
              <a:buFont typeface="+mj-lt"/>
              <a:buAutoNum type="arabicPeriod"/>
            </a:pPr>
            <a:r>
              <a:rPr lang="en-US" sz="4500" b="1" dirty="0">
                <a:solidFill>
                  <a:srgbClr val="0000FF"/>
                </a:solidFill>
                <a:latin typeface="Tahoma" pitchFamily="34" charset="0"/>
                <a:ea typeface="Tahoma" pitchFamily="34" charset="0"/>
                <a:cs typeface="Tahoma" pitchFamily="34" charset="0"/>
              </a:rPr>
              <a:t>What should be happening differently around here? Why isn’t it?</a:t>
            </a:r>
          </a:p>
          <a:p>
            <a:pPr marL="742950" indent="-742950">
              <a:buFont typeface="+mj-lt"/>
              <a:buAutoNum type="arabicPeriod"/>
            </a:pPr>
            <a:r>
              <a:rPr lang="en-US" sz="4500" b="1" dirty="0">
                <a:solidFill>
                  <a:srgbClr val="CC0099"/>
                </a:solidFill>
                <a:latin typeface="Tahoma" pitchFamily="34" charset="0"/>
                <a:ea typeface="Tahoma" pitchFamily="34" charset="0"/>
                <a:cs typeface="Tahoma" pitchFamily="34" charset="0"/>
              </a:rPr>
              <a:t>What would happen to your constituents if you no longer worked here?</a:t>
            </a:r>
          </a:p>
          <a:p>
            <a:pPr marL="742950" indent="-742950">
              <a:buFont typeface="+mj-lt"/>
              <a:buAutoNum type="arabicPeriod"/>
            </a:pPr>
            <a:r>
              <a:rPr lang="en-US" sz="4500" b="1" dirty="0">
                <a:solidFill>
                  <a:srgbClr val="339933"/>
                </a:solidFill>
                <a:latin typeface="Tahoma" pitchFamily="34" charset="0"/>
                <a:ea typeface="Tahoma" pitchFamily="34" charset="0"/>
                <a:cs typeface="Tahoma" pitchFamily="34" charset="0"/>
              </a:rPr>
              <a:t>How do we define success?</a:t>
            </a: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52860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5400" b="1" dirty="0">
                <a:latin typeface="Tahoma" pitchFamily="34" charset="0"/>
                <a:ea typeface="Tahoma" pitchFamily="34" charset="0"/>
                <a:cs typeface="Tahoma" pitchFamily="34" charset="0"/>
              </a:rPr>
              <a:t>Delphi 360 feedback keeps teams in touch with evolving </a:t>
            </a:r>
            <a:r>
              <a:rPr lang="en-US" sz="5400" b="1" dirty="0">
                <a:solidFill>
                  <a:srgbClr val="FF0000"/>
                </a:solidFill>
                <a:latin typeface="Tahoma" pitchFamily="34" charset="0"/>
                <a:ea typeface="Tahoma" pitchFamily="34" charset="0"/>
                <a:cs typeface="Tahoma" pitchFamily="34" charset="0"/>
              </a:rPr>
              <a:t>reality</a:t>
            </a:r>
            <a:r>
              <a:rPr lang="en-US" sz="5400" b="1" dirty="0">
                <a:latin typeface="Tahoma" pitchFamily="34" charset="0"/>
                <a:ea typeface="Tahoma" pitchFamily="34" charset="0"/>
                <a:cs typeface="Tahoma" pitchFamily="34" charset="0"/>
              </a:rPr>
              <a:t> &amp; in touch with the </a:t>
            </a:r>
            <a:r>
              <a:rPr lang="en-US" sz="5400" b="1" dirty="0" smtClean="0">
                <a:latin typeface="Tahoma" pitchFamily="34" charset="0"/>
                <a:ea typeface="Tahoma" pitchFamily="34" charset="0"/>
                <a:cs typeface="Tahoma" pitchFamily="34" charset="0"/>
              </a:rPr>
              <a:t>team’s evolving </a:t>
            </a:r>
            <a:r>
              <a:rPr lang="en-US" sz="5400" b="1" dirty="0" smtClean="0">
                <a:solidFill>
                  <a:srgbClr val="FF0000"/>
                </a:solidFill>
                <a:latin typeface="Tahoma" pitchFamily="34" charset="0"/>
                <a:ea typeface="Tahoma" pitchFamily="34" charset="0"/>
                <a:cs typeface="Tahoma" pitchFamily="34" charset="0"/>
              </a:rPr>
              <a:t>culture &amp; mission</a:t>
            </a:r>
            <a:r>
              <a:rPr lang="en-US" sz="5400" b="1" dirty="0">
                <a:latin typeface="Tahoma" pitchFamily="34" charset="0"/>
                <a:ea typeface="Tahoma" pitchFamily="34" charset="0"/>
                <a:cs typeface="Tahoma" pitchFamily="34" charset="0"/>
              </a:rPr>
              <a:t>.</a:t>
            </a:r>
            <a:endParaRPr lang="en-US" sz="4800" b="1" dirty="0">
              <a:latin typeface="Tahoma" pitchFamily="34" charset="0"/>
              <a:ea typeface="Tahoma" pitchFamily="34" charset="0"/>
              <a:cs typeface="Tahoma" pitchFamily="34" charset="0"/>
            </a:endParaRPr>
          </a:p>
          <a:p>
            <a:pPr marL="0" indent="0">
              <a:buNone/>
            </a:pPr>
            <a:endParaRPr lang="en-US" sz="80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014" y="2241884"/>
            <a:ext cx="2749091" cy="4110790"/>
          </a:xfrm>
          <a:prstGeom prst="rect">
            <a:avLst/>
          </a:prstGeom>
        </p:spPr>
      </p:pic>
    </p:spTree>
    <p:extLst>
      <p:ext uri="{BB962C8B-B14F-4D97-AF65-F5344CB8AC3E}">
        <p14:creationId xmlns:p14="http://schemas.microsoft.com/office/powerpoint/2010/main" val="13206845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#7 </a:t>
            </a:r>
            <a:r>
              <a:rPr lang="en-US" sz="11500" b="1" dirty="0">
                <a:latin typeface="Tahoma" panose="020B0604030504040204" pitchFamily="34" charset="0"/>
                <a:ea typeface="Tahoma" panose="020B0604030504040204" pitchFamily="34" charset="0"/>
                <a:cs typeface="Tahoma" panose="020B0604030504040204" pitchFamily="34" charset="0"/>
              </a:rPr>
              <a:t>COMMUNITIES</a:t>
            </a:r>
            <a:r>
              <a:rPr lang="en-US" sz="115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3423932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7314" y="666630"/>
            <a:ext cx="3748782" cy="1325563"/>
          </a:xfrm>
        </p:spPr>
        <p:txBody>
          <a:bodyPr>
            <a:normAutofit/>
          </a:bodyPr>
          <a:lstStyle/>
          <a:p>
            <a:r>
              <a:rPr lang="en-US" sz="7200" b="1" dirty="0" smtClean="0">
                <a:solidFill>
                  <a:srgbClr val="FF0000"/>
                </a:solidFill>
              </a:rPr>
              <a:t>Execs</a:t>
            </a:r>
            <a:endParaRPr lang="en-US" sz="7200" b="1" dirty="0">
              <a:solidFill>
                <a:srgbClr val="FF0000"/>
              </a:solidFill>
            </a:endParaRPr>
          </a:p>
        </p:txBody>
      </p:sp>
      <p:sp>
        <p:nvSpPr>
          <p:cNvPr id="4" name="Isosceles Triangle 3"/>
          <p:cNvSpPr/>
          <p:nvPr/>
        </p:nvSpPr>
        <p:spPr>
          <a:xfrm>
            <a:off x="3160295" y="240632"/>
            <a:ext cx="5871410" cy="6400800"/>
          </a:xfrm>
          <a:prstGeom prst="triangle">
            <a:avLst>
              <a:gd name="adj" fmla="val 47951"/>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42810" y="469233"/>
            <a:ext cx="721895" cy="1600438"/>
          </a:xfrm>
          <a:prstGeom prst="rect">
            <a:avLst/>
          </a:prstGeom>
          <a:noFill/>
        </p:spPr>
        <p:txBody>
          <a:bodyPr wrap="square" rtlCol="0">
            <a:spAutoFit/>
          </a:bodyPr>
          <a:lstStyle/>
          <a:p>
            <a:r>
              <a:rPr lang="en-US" dirty="0" smtClean="0"/>
              <a:t>     </a:t>
            </a:r>
            <a:r>
              <a:rPr lang="en-US" sz="8000" dirty="0" smtClean="0">
                <a:solidFill>
                  <a:srgbClr val="008000"/>
                </a:solidFill>
              </a:rPr>
              <a:t>$</a:t>
            </a:r>
            <a:endParaRPr lang="en-US" sz="4400" dirty="0">
              <a:solidFill>
                <a:srgbClr val="008000"/>
              </a:solidFill>
            </a:endParaRPr>
          </a:p>
        </p:txBody>
      </p:sp>
      <p:sp>
        <p:nvSpPr>
          <p:cNvPr id="7" name="Title 1"/>
          <p:cNvSpPr txBox="1">
            <a:spLocks/>
          </p:cNvSpPr>
          <p:nvPr/>
        </p:nvSpPr>
        <p:spPr>
          <a:xfrm>
            <a:off x="9031705" y="4796171"/>
            <a:ext cx="282396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smtClean="0">
                <a:solidFill>
                  <a:srgbClr val="009900"/>
                </a:solidFill>
              </a:rPr>
              <a:t>825ers </a:t>
            </a:r>
          </a:p>
        </p:txBody>
      </p:sp>
      <p:sp>
        <p:nvSpPr>
          <p:cNvPr id="8" name="Title 1"/>
          <p:cNvSpPr txBox="1">
            <a:spLocks/>
          </p:cNvSpPr>
          <p:nvPr/>
        </p:nvSpPr>
        <p:spPr>
          <a:xfrm>
            <a:off x="8106888" y="2778250"/>
            <a:ext cx="37487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7030A0"/>
                </a:solidFill>
              </a:rPr>
              <a:t>P</a:t>
            </a:r>
            <a:r>
              <a:rPr lang="en-US" sz="7200" b="1" dirty="0" smtClean="0">
                <a:solidFill>
                  <a:srgbClr val="7030A0"/>
                </a:solidFill>
              </a:rPr>
              <a:t>ros</a:t>
            </a:r>
            <a:endParaRPr lang="en-US" sz="7200" b="1" dirty="0">
              <a:solidFill>
                <a:srgbClr val="7030A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17" y="2845849"/>
            <a:ext cx="2262680" cy="129666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925" y="4597410"/>
            <a:ext cx="2865664" cy="1911459"/>
          </a:xfrm>
          <a:prstGeom prst="rect">
            <a:avLst/>
          </a:prstGeom>
        </p:spPr>
      </p:pic>
    </p:spTree>
    <p:extLst>
      <p:ext uri="{BB962C8B-B14F-4D97-AF65-F5344CB8AC3E}">
        <p14:creationId xmlns:p14="http://schemas.microsoft.com/office/powerpoint/2010/main" val="3646649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marL="571500" indent="-571500" algn="l">
              <a:buFont typeface="Wingdings" panose="05000000000000000000" pitchFamily="2" charset="2"/>
              <a:buChar char="q"/>
            </a:pPr>
            <a:r>
              <a:rPr lang="en-US" sz="3600" b="1" dirty="0" smtClean="0">
                <a:latin typeface="Tahoma" panose="020B0604030504040204" pitchFamily="34" charset="0"/>
                <a:ea typeface="Tahoma" panose="020B0604030504040204" pitchFamily="34" charset="0"/>
                <a:cs typeface="Tahoma" panose="020B0604030504040204" pitchFamily="34" charset="0"/>
              </a:rPr>
              <a:t>Org members with similar job/career interests/skills naturally gravitate together into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informal</a:t>
            </a:r>
            <a:r>
              <a:rPr lang="en-US" sz="3600" b="1" dirty="0" smtClean="0">
                <a:latin typeface="Tahoma" panose="020B0604030504040204" pitchFamily="34" charset="0"/>
                <a:ea typeface="Tahoma" panose="020B0604030504040204" pitchFamily="34" charset="0"/>
                <a:cs typeface="Tahoma" panose="020B0604030504040204" pitchFamily="34" charset="0"/>
              </a:rPr>
              <a:t> “communities” that create psychological, &amp; sometimes physical location (departmental),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togetherness</a:t>
            </a:r>
            <a:r>
              <a:rPr lang="en-US" sz="3600" b="1" dirty="0" smtClean="0">
                <a:latin typeface="Tahoma" panose="020B0604030504040204" pitchFamily="34" charset="0"/>
                <a:ea typeface="Tahoma" panose="020B0604030504040204" pitchFamily="34" charset="0"/>
                <a:cs typeface="Tahoma" panose="020B0604030504040204" pitchFamily="34" charset="0"/>
              </a:rPr>
              <a:t>. </a:t>
            </a:r>
          </a:p>
          <a:p>
            <a:pPr marL="571500" indent="-571500" algn="l">
              <a:buFont typeface="Wingdings" panose="05000000000000000000" pitchFamily="2" charset="2"/>
              <a:buChar char="q"/>
            </a:pPr>
            <a:r>
              <a:rPr lang="en-US" sz="3600" b="1" dirty="0" smtClean="0">
                <a:latin typeface="Tahoma" panose="020B0604030504040204" pitchFamily="34" charset="0"/>
                <a:ea typeface="Tahoma" panose="020B0604030504040204" pitchFamily="34" charset="0"/>
                <a:cs typeface="Tahoma" panose="020B0604030504040204" pitchFamily="34" charset="0"/>
              </a:rPr>
              <a:t>Often org members in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different</a:t>
            </a:r>
            <a:r>
              <a:rPr lang="en-US" sz="3600" b="1" dirty="0" smtClean="0">
                <a:latin typeface="Tahoma" panose="020B0604030504040204" pitchFamily="34" charset="0"/>
                <a:ea typeface="Tahoma" panose="020B0604030504040204" pitchFamily="34" charset="0"/>
                <a:cs typeface="Tahoma" panose="020B0604030504040204" pitchFamily="34" charset="0"/>
              </a:rPr>
              <a:t> org departments &amp; work zones share membership in the same community in an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abstract </a:t>
            </a:r>
            <a:r>
              <a:rPr lang="en-US" sz="3600" b="1" dirty="0" smtClean="0">
                <a:latin typeface="Tahoma" panose="020B0604030504040204" pitchFamily="34" charset="0"/>
                <a:ea typeface="Tahoma" panose="020B0604030504040204" pitchFamily="34" charset="0"/>
                <a:cs typeface="Tahoma" panose="020B0604030504040204" pitchFamily="34" charset="0"/>
              </a:rPr>
              <a:t>way. </a:t>
            </a:r>
          </a:p>
          <a:p>
            <a:pPr marL="571500" indent="-571500" algn="l">
              <a:buFont typeface="Wingdings" panose="05000000000000000000" pitchFamily="2" charset="2"/>
              <a:buChar char="q"/>
            </a:pPr>
            <a:r>
              <a:rPr lang="en-US" sz="3600" b="1" dirty="0" smtClean="0">
                <a:latin typeface="Tahoma" panose="020B0604030504040204" pitchFamily="34" charset="0"/>
                <a:ea typeface="Tahoma" panose="020B0604030504040204" pitchFamily="34" charset="0"/>
                <a:cs typeface="Tahoma" panose="020B0604030504040204" pitchFamily="34" charset="0"/>
              </a:rPr>
              <a:t>How much an org’s various extended communities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synergize</a:t>
            </a:r>
            <a:r>
              <a:rPr lang="en-US" sz="3600" b="1" dirty="0" smtClean="0">
                <a:latin typeface="Tahoma" panose="020B0604030504040204" pitchFamily="34" charset="0"/>
                <a:ea typeface="Tahoma" panose="020B0604030504040204" pitchFamily="34" charset="0"/>
                <a:cs typeface="Tahoma" panose="020B0604030504040204" pitchFamily="34" charset="0"/>
              </a:rPr>
              <a:t>” with one another hinges on how much members throughout the org have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internalized</a:t>
            </a:r>
            <a:r>
              <a:rPr lang="en-US" sz="3600" b="1" dirty="0" smtClean="0">
                <a:latin typeface="Tahoma" panose="020B0604030504040204" pitchFamily="34" charset="0"/>
                <a:ea typeface="Tahoma" panose="020B0604030504040204" pitchFamily="34" charset="0"/>
                <a:cs typeface="Tahoma" panose="020B0604030504040204" pitchFamily="34" charset="0"/>
              </a:rPr>
              <a:t> the org’s real mission. </a:t>
            </a:r>
          </a:p>
        </p:txBody>
      </p:sp>
    </p:spTree>
    <p:extLst>
      <p:ext uri="{BB962C8B-B14F-4D97-AF65-F5344CB8AC3E}">
        <p14:creationId xmlns:p14="http://schemas.microsoft.com/office/powerpoint/2010/main" val="1291632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8000" b="1" dirty="0" smtClean="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703" y="503319"/>
            <a:ext cx="6030830" cy="4020553"/>
          </a:xfrm>
          <a:prstGeom prst="rect">
            <a:avLst/>
          </a:prstGeom>
        </p:spPr>
      </p:pic>
    </p:spTree>
    <p:extLst>
      <p:ext uri="{BB962C8B-B14F-4D97-AF65-F5344CB8AC3E}">
        <p14:creationId xmlns:p14="http://schemas.microsoft.com/office/powerpoint/2010/main" val="2110599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7200" b="1" u="sng" dirty="0" smtClean="0">
                <a:solidFill>
                  <a:srgbClr val="FF0000"/>
                </a:solidFill>
                <a:latin typeface="Tahoma" pitchFamily="34" charset="0"/>
                <a:ea typeface="Tahoma" pitchFamily="34" charset="0"/>
                <a:cs typeface="Tahoma" pitchFamily="34" charset="0"/>
              </a:rPr>
              <a:t>C</a:t>
            </a:r>
            <a:r>
              <a:rPr lang="en-US" sz="5400" b="1" dirty="0" smtClean="0">
                <a:solidFill>
                  <a:srgbClr val="0000CC"/>
                </a:solidFill>
                <a:latin typeface="Tahoma" pitchFamily="34" charset="0"/>
                <a:ea typeface="Tahoma" pitchFamily="34" charset="0"/>
                <a:cs typeface="Tahoma" pitchFamily="34" charset="0"/>
              </a:rPr>
              <a:t>ommunity </a:t>
            </a:r>
            <a:r>
              <a:rPr lang="en-US" sz="7200" b="1" u="sng" dirty="0" smtClean="0">
                <a:solidFill>
                  <a:srgbClr val="FF0000"/>
                </a:solidFill>
                <a:latin typeface="Tahoma" pitchFamily="34" charset="0"/>
                <a:ea typeface="Tahoma" pitchFamily="34" charset="0"/>
                <a:cs typeface="Tahoma" pitchFamily="34" charset="0"/>
              </a:rPr>
              <a:t>O</a:t>
            </a:r>
            <a:r>
              <a:rPr lang="en-US" sz="5400" b="1" dirty="0" smtClean="0">
                <a:solidFill>
                  <a:srgbClr val="0000CC"/>
                </a:solidFill>
                <a:latin typeface="Tahoma" pitchFamily="34" charset="0"/>
                <a:ea typeface="Tahoma" pitchFamily="34" charset="0"/>
                <a:cs typeface="Tahoma" pitchFamily="34" charset="0"/>
              </a:rPr>
              <a:t>f </a:t>
            </a:r>
            <a:r>
              <a:rPr lang="en-US" sz="7200" b="1" u="sng" dirty="0">
                <a:solidFill>
                  <a:srgbClr val="FF0000"/>
                </a:solidFill>
                <a:latin typeface="Tahoma" pitchFamily="34" charset="0"/>
                <a:ea typeface="Tahoma" pitchFamily="34" charset="0"/>
                <a:cs typeface="Tahoma" pitchFamily="34" charset="0"/>
              </a:rPr>
              <a:t>W</a:t>
            </a:r>
            <a:r>
              <a:rPr lang="en-US" sz="5400" b="1" dirty="0" smtClean="0">
                <a:solidFill>
                  <a:srgbClr val="0000CC"/>
                </a:solidFill>
                <a:latin typeface="Tahoma" pitchFamily="34" charset="0"/>
                <a:ea typeface="Tahoma" pitchFamily="34" charset="0"/>
                <a:cs typeface="Tahoma" pitchFamily="34" charset="0"/>
              </a:rPr>
              <a:t>ealth</a:t>
            </a:r>
            <a:endParaRPr lang="en-US" sz="3600" b="1" dirty="0" smtClean="0">
              <a:solidFill>
                <a:srgbClr val="0000CC"/>
              </a:solidFill>
              <a:latin typeface="Tahoma" pitchFamily="34" charset="0"/>
              <a:ea typeface="Tahoma" pitchFamily="34" charset="0"/>
              <a:cs typeface="Tahoma" pitchFamily="34" charset="0"/>
            </a:endParaRPr>
          </a:p>
          <a:p>
            <a:pPr marL="0" indent="0" algn="ctr">
              <a:buNone/>
            </a:pPr>
            <a:endParaRPr lang="en-US" sz="5400" b="1" dirty="0">
              <a:solidFill>
                <a:srgbClr val="00CC99"/>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6800" y="3753328"/>
            <a:ext cx="6209344" cy="310467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0936"/>
            <a:ext cx="6146800" cy="3071014"/>
          </a:xfrm>
          <a:prstGeom prst="rect">
            <a:avLst/>
          </a:prstGeom>
        </p:spPr>
      </p:pic>
    </p:spTree>
    <p:extLst>
      <p:ext uri="{BB962C8B-B14F-4D97-AF65-F5344CB8AC3E}">
        <p14:creationId xmlns:p14="http://schemas.microsoft.com/office/powerpoint/2010/main" val="3773107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COW = </a:t>
            </a:r>
            <a:r>
              <a:rPr lang="en-US" sz="3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Becoming financially wealthy by increasing the wealth of org stockholders/owners</a:t>
            </a:r>
          </a:p>
          <a:p>
            <a:pPr algn="l"/>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In most corporations, the COW = the </a:t>
            </a:r>
            <a:r>
              <a:rPr lang="en-US" sz="3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upper echelon executives</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hired to maximize profit &amp; shareholder wealth + various corp. non-employee insiders (board members, investment companies, politicians, etc.) who gain from their often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invisible</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liaisons within the COW. Execs are exceptionally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bright</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b/c they must learn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 the fly</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absorbing, processing &amp; utilizing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everything</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they hear, see, &amp; experience in order to keep their orgs on the fly. </a:t>
            </a:r>
          </a:p>
        </p:txBody>
      </p:sp>
    </p:spTree>
    <p:extLst>
      <p:ext uri="{BB962C8B-B14F-4D97-AF65-F5344CB8AC3E}">
        <p14:creationId xmlns:p14="http://schemas.microsoft.com/office/powerpoint/2010/main" val="19743782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13" y="152400"/>
            <a:ext cx="12192000" cy="6705600"/>
          </a:xfrm>
        </p:spPr>
        <p:txBody>
          <a:bodyPr>
            <a:normAutofit fontScale="77500" lnSpcReduction="20000"/>
          </a:bodyPr>
          <a:lstStyle/>
          <a:p>
            <a:pPr algn="l"/>
            <a:r>
              <a:rPr lang="en-US" sz="5200" b="1" dirty="0" smtClean="0">
                <a:latin typeface="Tahoma" panose="020B0604030504040204" pitchFamily="34" charset="0"/>
                <a:ea typeface="Tahoma" panose="020B0604030504040204" pitchFamily="34" charset="0"/>
                <a:cs typeface="Tahoma" panose="020B0604030504040204" pitchFamily="34" charset="0"/>
              </a:rPr>
              <a:t>Executives are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DETACHED</a:t>
            </a:r>
            <a:r>
              <a:rPr lang="en-US" sz="5200" b="1" dirty="0" smtClean="0">
                <a:latin typeface="Tahoma" panose="020B0604030504040204" pitchFamily="34" charset="0"/>
                <a:ea typeface="Tahoma" panose="020B0604030504040204" pitchFamily="34" charset="0"/>
                <a:cs typeface="Tahoma" panose="020B0604030504040204" pitchFamily="34" charset="0"/>
              </a:rPr>
              <a:t> from the concrete organization because they pursue 3 impersonal abstractions: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5200" b="1" dirty="0" smtClean="0">
                <a:latin typeface="Tahoma" panose="020B0604030504040204" pitchFamily="34" charset="0"/>
                <a:ea typeface="Tahoma" panose="020B0604030504040204" pitchFamily="34" charset="0"/>
                <a:cs typeface="Tahoma" panose="020B0604030504040204" pitchFamily="34" charset="0"/>
              </a:rPr>
              <a:t>oney,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5200" b="1" dirty="0" smtClean="0">
                <a:latin typeface="Tahoma" panose="020B0604030504040204" pitchFamily="34" charset="0"/>
                <a:ea typeface="Tahoma" panose="020B0604030504040204" pitchFamily="34" charset="0"/>
                <a:cs typeface="Tahoma" panose="020B0604030504040204" pitchFamily="34" charset="0"/>
              </a:rPr>
              <a:t>arkets,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5200" b="1" dirty="0" smtClean="0">
                <a:latin typeface="Tahoma" panose="020B0604030504040204" pitchFamily="34" charset="0"/>
                <a:ea typeface="Tahoma" panose="020B0604030504040204" pitchFamily="34" charset="0"/>
                <a:cs typeface="Tahoma" panose="020B0604030504040204" pitchFamily="34" charset="0"/>
              </a:rPr>
              <a:t>ission</a:t>
            </a: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Orgs actually have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abstract missions: the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official</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mission = a PR statement to continuously spotlight the org’s image.</a:t>
            </a: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And the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“secret”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mission =</a:t>
            </a: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the org’s nebulous future </a:t>
            </a: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plan for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4800" b="1" dirty="0" smtClean="0">
                <a:latin typeface="Tahoma" panose="020B0604030504040204" pitchFamily="34" charset="0"/>
                <a:ea typeface="Tahoma" panose="020B0604030504040204" pitchFamily="34" charset="0"/>
                <a:cs typeface="Tahoma" panose="020B0604030504040204" pitchFamily="34" charset="0"/>
              </a:rPr>
              <a:t>ore</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m</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oney &amp; </a:t>
            </a:r>
          </a:p>
          <a:p>
            <a:pPr algn="l"/>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arkets (which it keeps invisible until everything clicks for the plan’s future launch).</a:t>
            </a:r>
          </a:p>
          <a:p>
            <a:pPr algn="l"/>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smtClean="0">
                <a:latin typeface="Tahoma" panose="020B0604030504040204" pitchFamily="34" charset="0"/>
                <a:ea typeface="Tahoma" panose="020B0604030504040204" pitchFamily="34" charset="0"/>
                <a:cs typeface="Tahoma" panose="020B0604030504040204" pitchFamily="34" charset="0"/>
              </a:rPr>
              <a:t>              </a:t>
            </a:r>
            <a:endPar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424" y="2847022"/>
            <a:ext cx="3540125" cy="2407285"/>
          </a:xfrm>
          <a:prstGeom prst="rect">
            <a:avLst/>
          </a:prstGeom>
        </p:spPr>
      </p:pic>
    </p:spTree>
    <p:extLst>
      <p:ext uri="{BB962C8B-B14F-4D97-AF65-F5344CB8AC3E}">
        <p14:creationId xmlns:p14="http://schemas.microsoft.com/office/powerpoint/2010/main" val="13477413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marL="571500" indent="-571500" algn="l">
              <a:buFont typeface="Wingdings" panose="05000000000000000000" pitchFamily="2" charset="2"/>
              <a:buChar char="q"/>
            </a:pPr>
            <a:r>
              <a:rPr lang="en-US" sz="4000" b="1" dirty="0" smtClean="0">
                <a:latin typeface="Tahoma" panose="020B0604030504040204" pitchFamily="34" charset="0"/>
                <a:ea typeface="Tahoma" panose="020B0604030504040204" pitchFamily="34" charset="0"/>
                <a:cs typeface="Tahoma" panose="020B0604030504040204" pitchFamily="34" charset="0"/>
              </a:rPr>
              <a:t>Due to their riveting focus on impersonal org performance issues, execs know little about the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human dimension</a:t>
            </a:r>
            <a:r>
              <a:rPr lang="en-US" sz="4000" b="1" dirty="0" smtClean="0">
                <a:latin typeface="Tahoma" panose="020B0604030504040204" pitchFamily="34" charset="0"/>
                <a:ea typeface="Tahoma" panose="020B0604030504040204" pitchFamily="34" charset="0"/>
                <a:cs typeface="Tahoma" panose="020B0604030504040204" pitchFamily="34" charset="0"/>
              </a:rPr>
              <a:t> of their organization.</a:t>
            </a:r>
          </a:p>
          <a:p>
            <a:pPr marL="571500" indent="-571500" algn="l">
              <a:buFont typeface="Wingdings" panose="05000000000000000000" pitchFamily="2" charset="2"/>
              <a:buChar char="q"/>
            </a:pPr>
            <a:r>
              <a:rPr lang="en-US" sz="4000" b="1" dirty="0" smtClean="0">
                <a:latin typeface="Tahoma" panose="020B0604030504040204" pitchFamily="34" charset="0"/>
                <a:ea typeface="Tahoma" panose="020B0604030504040204" pitchFamily="34" charset="0"/>
                <a:cs typeface="Tahoma" panose="020B0604030504040204" pitchFamily="34" charset="0"/>
              </a:rPr>
              <a:t>Execs face less job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freedom</a:t>
            </a:r>
            <a:r>
              <a:rPr lang="en-US" sz="4000" b="1" dirty="0" smtClean="0">
                <a:latin typeface="Tahoma" panose="020B0604030504040204" pitchFamily="34" charset="0"/>
                <a:ea typeface="Tahoma" panose="020B0604030504040204" pitchFamily="34" charset="0"/>
                <a:cs typeface="Tahoma" panose="020B0604030504040204" pitchFamily="34" charset="0"/>
              </a:rPr>
              <a:t> &amp; more job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stress</a:t>
            </a:r>
            <a:r>
              <a:rPr lang="en-US" sz="4000" b="1" dirty="0" smtClean="0">
                <a:latin typeface="Tahoma" panose="020B0604030504040204" pitchFamily="34" charset="0"/>
                <a:ea typeface="Tahoma" panose="020B0604030504040204" pitchFamily="34" charset="0"/>
                <a:cs typeface="Tahoma" panose="020B0604030504040204" pitchFamily="34" charset="0"/>
              </a:rPr>
              <a:t> due to their never-ending responsibility for org competitiveness &amp; performance—the </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    higher you go in your </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    career, the more your</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    org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IS</a:t>
            </a:r>
            <a:r>
              <a:rPr lang="en-US" sz="4000" b="1" dirty="0" smtClean="0">
                <a:latin typeface="Tahoma" panose="020B0604030504040204" pitchFamily="34" charset="0"/>
                <a:ea typeface="Tahoma" panose="020B0604030504040204" pitchFamily="34" charset="0"/>
                <a:cs typeface="Tahoma" panose="020B0604030504040204" pitchFamily="34" charset="0"/>
              </a:rPr>
              <a:t> your life.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5054" y="4099035"/>
            <a:ext cx="2708473" cy="2538248"/>
          </a:xfrm>
          <a:prstGeom prst="rect">
            <a:avLst/>
          </a:prstGeom>
        </p:spPr>
      </p:pic>
    </p:spTree>
    <p:extLst>
      <p:ext uri="{BB962C8B-B14F-4D97-AF65-F5344CB8AC3E}">
        <p14:creationId xmlns:p14="http://schemas.microsoft.com/office/powerpoint/2010/main" val="1543542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So orgs = 2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DIFFERENT </a:t>
            </a:r>
            <a:r>
              <a:rPr lang="en-US" sz="5400" b="1" dirty="0" smtClean="0">
                <a:latin typeface="Tahoma" panose="020B0604030504040204" pitchFamily="34" charset="0"/>
                <a:ea typeface="Tahoma" panose="020B0604030504040204" pitchFamily="34" charset="0"/>
                <a:cs typeface="Tahoma" panose="020B0604030504040204" pitchFamily="34" charset="0"/>
              </a:rPr>
              <a:t>worlds: concrete people vs. abstract management &amp; control </a:t>
            </a:r>
            <a:endParaRPr lang="en-US" sz="9600" b="1" dirty="0">
              <a:solidFill>
                <a:srgbClr val="0066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6220"/>
            <a:ext cx="5979883" cy="3242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82" y="3254188"/>
            <a:ext cx="5405718" cy="3603812"/>
          </a:xfrm>
          <a:prstGeom prst="rect">
            <a:avLst/>
          </a:prstGeom>
        </p:spPr>
      </p:pic>
    </p:spTree>
    <p:extLst>
      <p:ext uri="{BB962C8B-B14F-4D97-AF65-F5344CB8AC3E}">
        <p14:creationId xmlns:p14="http://schemas.microsoft.com/office/powerpoint/2010/main" val="38229873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13" y="152400"/>
            <a:ext cx="12192000" cy="6934200"/>
          </a:xfrm>
        </p:spPr>
        <p:txBody>
          <a:bodyPr>
            <a:normAutofit/>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Becoming a </a:t>
            </a:r>
            <a:r>
              <a:rPr lang="en-US" sz="4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COWboy</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or </a:t>
            </a:r>
            <a:r>
              <a:rPr lang="en-US" sz="4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COWgirl</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requires: </a:t>
            </a:r>
          </a:p>
          <a:p>
            <a:pPr marL="742950" indent="-742950" algn="l">
              <a:buFont typeface="Wingdings" panose="05000000000000000000" pitchFamily="2" charset="2"/>
              <a:buChar char="q"/>
            </a:pP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Executive-rank power to directly impact </a:t>
            </a:r>
            <a:r>
              <a:rPr lang="en-US" sz="45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investment returns </a:t>
            </a: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for stockholders </a:t>
            </a:r>
          </a:p>
          <a:p>
            <a:pPr marL="742950" indent="-742950" algn="l">
              <a:buFont typeface="Wingdings" panose="05000000000000000000" pitchFamily="2" charset="2"/>
              <a:buChar char="q"/>
            </a:pP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Membership in or ready access to the org’s COP (see next slide)</a:t>
            </a:r>
          </a:p>
          <a:p>
            <a:pPr marL="742950" indent="-742950" algn="l">
              <a:buFont typeface="Wingdings" panose="05000000000000000000" pitchFamily="2" charset="2"/>
              <a:buChar char="q"/>
            </a:pP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Political &amp; networking expertise (</a:t>
            </a:r>
            <a:r>
              <a:rPr lang="en-US" sz="45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street smarts</a:t>
            </a: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to increase</a:t>
            </a:r>
          </a:p>
          <a:p>
            <a:pPr algn="l"/>
            <a:r>
              <a:rPr lang="en-US" sz="45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power &amp; business opportunities</a:t>
            </a: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74952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7200" b="1" u="sng" dirty="0" smtClean="0">
                <a:solidFill>
                  <a:srgbClr val="FF0000"/>
                </a:solidFill>
                <a:latin typeface="Tahoma" pitchFamily="34" charset="0"/>
                <a:ea typeface="Tahoma" pitchFamily="34" charset="0"/>
                <a:cs typeface="Tahoma" pitchFamily="34" charset="0"/>
              </a:rPr>
              <a:t>C</a:t>
            </a:r>
            <a:r>
              <a:rPr lang="en-US" sz="5400" b="1" dirty="0" smtClean="0">
                <a:solidFill>
                  <a:srgbClr val="0000CC"/>
                </a:solidFill>
                <a:latin typeface="Tahoma" pitchFamily="34" charset="0"/>
                <a:ea typeface="Tahoma" pitchFamily="34" charset="0"/>
                <a:cs typeface="Tahoma" pitchFamily="34" charset="0"/>
              </a:rPr>
              <a:t>ommunity </a:t>
            </a:r>
            <a:r>
              <a:rPr lang="en-US" sz="7200" b="1" u="sng" dirty="0" smtClean="0">
                <a:solidFill>
                  <a:srgbClr val="FF0000"/>
                </a:solidFill>
                <a:latin typeface="Tahoma" pitchFamily="34" charset="0"/>
                <a:ea typeface="Tahoma" pitchFamily="34" charset="0"/>
                <a:cs typeface="Tahoma" pitchFamily="34" charset="0"/>
              </a:rPr>
              <a:t>O</a:t>
            </a:r>
            <a:r>
              <a:rPr lang="en-US" sz="5400" b="1" dirty="0" smtClean="0">
                <a:solidFill>
                  <a:srgbClr val="0000CC"/>
                </a:solidFill>
                <a:latin typeface="Tahoma" pitchFamily="34" charset="0"/>
                <a:ea typeface="Tahoma" pitchFamily="34" charset="0"/>
                <a:cs typeface="Tahoma" pitchFamily="34" charset="0"/>
              </a:rPr>
              <a:t>f </a:t>
            </a:r>
            <a:r>
              <a:rPr lang="en-US" sz="7200" b="1" u="sng" dirty="0" smtClean="0">
                <a:solidFill>
                  <a:srgbClr val="FF0000"/>
                </a:solidFill>
                <a:latin typeface="Tahoma" pitchFamily="34" charset="0"/>
                <a:ea typeface="Tahoma" pitchFamily="34" charset="0"/>
                <a:cs typeface="Tahoma" pitchFamily="34" charset="0"/>
              </a:rPr>
              <a:t>P</a:t>
            </a:r>
            <a:r>
              <a:rPr lang="en-US" sz="5400" b="1" dirty="0" smtClean="0">
                <a:solidFill>
                  <a:srgbClr val="0000CC"/>
                </a:solidFill>
                <a:latin typeface="Tahoma" pitchFamily="34" charset="0"/>
                <a:ea typeface="Tahoma" pitchFamily="34" charset="0"/>
                <a:cs typeface="Tahoma" pitchFamily="34" charset="0"/>
              </a:rPr>
              <a:t>ower</a:t>
            </a:r>
            <a:endParaRPr lang="en-US" sz="3600" b="1" dirty="0" smtClean="0">
              <a:solidFill>
                <a:srgbClr val="0000CC"/>
              </a:solidFill>
              <a:latin typeface="Tahoma" pitchFamily="34" charset="0"/>
              <a:ea typeface="Tahoma" pitchFamily="34" charset="0"/>
              <a:cs typeface="Tahoma" pitchFamily="34" charset="0"/>
            </a:endParaRPr>
          </a:p>
          <a:p>
            <a:pPr marL="0" indent="0" algn="ctr">
              <a:buNone/>
            </a:pPr>
            <a:endParaRPr lang="en-US" sz="5400" b="1" dirty="0">
              <a:solidFill>
                <a:srgbClr val="00CC99"/>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r>
              <a:rPr lang="en-US" sz="4000" b="1" dirty="0" smtClean="0">
                <a:solidFill>
                  <a:srgbClr val="009900"/>
                </a:solidFill>
                <a:latin typeface="Tahoma" pitchFamily="34" charset="0"/>
                <a:ea typeface="Tahoma" pitchFamily="34" charset="0"/>
                <a:cs typeface="Tahoma" pitchFamily="34" charset="0"/>
              </a:rPr>
              <a:t>                                                          </a:t>
            </a:r>
            <a:r>
              <a:rPr lang="en-US" sz="4000" b="1" dirty="0" err="1" smtClean="0">
                <a:solidFill>
                  <a:srgbClr val="009900"/>
                </a:solidFill>
                <a:latin typeface="Tahoma" pitchFamily="34" charset="0"/>
                <a:ea typeface="Tahoma" pitchFamily="34" charset="0"/>
                <a:cs typeface="Tahoma" pitchFamily="34" charset="0"/>
              </a:rPr>
              <a:t>Powersaur</a:t>
            </a:r>
            <a:endParaRPr lang="en-US" sz="4000" b="1" dirty="0">
              <a:solidFill>
                <a:srgbClr val="009900"/>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79" y="1091345"/>
            <a:ext cx="5774895" cy="32661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994" y="2543644"/>
            <a:ext cx="7310437" cy="4314356"/>
          </a:xfrm>
          <a:prstGeom prst="rect">
            <a:avLst/>
          </a:prstGeom>
        </p:spPr>
      </p:pic>
    </p:spTree>
    <p:extLst>
      <p:ext uri="{BB962C8B-B14F-4D97-AF65-F5344CB8AC3E}">
        <p14:creationId xmlns:p14="http://schemas.microsoft.com/office/powerpoint/2010/main" val="2484126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COP</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oard members, executives</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well-networked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non-employees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(independent investors, politicians, lobbyists, foreign officials, etc.), who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unilaterally</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make most of the org’s major decisions/strategies. Many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POWERsaurs</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(especially board members) are org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outsiders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not employed by the org in order 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reduce</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their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accountability</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&amp; visibility &amp; increase opportunistic networking. </a:t>
            </a:r>
            <a:endPar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669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dirty="0" smtClean="0">
                <a:latin typeface="Tahoma" panose="020B0604030504040204" pitchFamily="34" charset="0"/>
                <a:ea typeface="Tahoma" panose="020B0604030504040204" pitchFamily="34" charset="0"/>
                <a:cs typeface="Tahoma" panose="020B0604030504040204" pitchFamily="34" charset="0"/>
              </a:rPr>
              <a:t>The main reason why COPs are often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secretive &amp; invisible </a:t>
            </a:r>
            <a:r>
              <a:rPr lang="en-US" sz="4400" b="1" dirty="0" smtClean="0">
                <a:latin typeface="Tahoma" panose="020B0604030504040204" pitchFamily="34" charset="0"/>
                <a:ea typeface="Tahoma" panose="020B0604030504040204" pitchFamily="34" charset="0"/>
                <a:cs typeface="Tahoma" panose="020B0604030504040204" pitchFamily="34" charset="0"/>
              </a:rPr>
              <a:t>in their org actions is because most orgs have a gap between their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“official” </a:t>
            </a:r>
            <a:r>
              <a:rPr lang="en-US" sz="4400" b="1" dirty="0" smtClean="0">
                <a:latin typeface="Tahoma" panose="020B0604030504040204" pitchFamily="34" charset="0"/>
                <a:ea typeface="Tahoma" panose="020B0604030504040204" pitchFamily="34" charset="0"/>
                <a:cs typeface="Tahoma" panose="020B0604030504040204" pitchFamily="34" charset="0"/>
              </a:rPr>
              <a:t>(idealistic, advertised) mission agenda and their actual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operative</a:t>
            </a:r>
            <a:r>
              <a:rPr lang="en-US" sz="4400" b="1" dirty="0" smtClean="0">
                <a:latin typeface="Tahoma" panose="020B0604030504040204" pitchFamily="34" charset="0"/>
                <a:ea typeface="Tahoma" panose="020B0604030504040204" pitchFamily="34" charset="0"/>
                <a:cs typeface="Tahoma" panose="020B0604030504040204" pitchFamily="34" charset="0"/>
              </a:rPr>
              <a:t> (competitive/self-serving) agenda. Example: auto makers make most of their profits off auto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financing</a:t>
            </a:r>
            <a:r>
              <a:rPr lang="en-US" sz="4400" b="1" dirty="0" smtClean="0">
                <a:latin typeface="Tahoma" panose="020B0604030504040204" pitchFamily="34" charset="0"/>
                <a:ea typeface="Tahoma" panose="020B0604030504040204" pitchFamily="34" charset="0"/>
                <a:cs typeface="Tahoma" panose="020B0604030504040204" pitchFamily="34" charset="0"/>
              </a:rPr>
              <a:t>, not car selling, but they don’t want the public to realize just how much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interest</a:t>
            </a:r>
            <a:r>
              <a:rPr lang="en-US" sz="4400" b="1" dirty="0" smtClean="0">
                <a:latin typeface="Tahoma" panose="020B0604030504040204" pitchFamily="34" charset="0"/>
                <a:ea typeface="Tahoma" panose="020B0604030504040204" pitchFamily="34" charset="0"/>
                <a:cs typeface="Tahoma" panose="020B0604030504040204" pitchFamily="34" charset="0"/>
              </a:rPr>
              <a:t> they will end up paying on a 36-60 month auto loan.</a:t>
            </a:r>
          </a:p>
        </p:txBody>
      </p:sp>
    </p:spTree>
    <p:extLst>
      <p:ext uri="{BB962C8B-B14F-4D97-AF65-F5344CB8AC3E}">
        <p14:creationId xmlns:p14="http://schemas.microsoft.com/office/powerpoint/2010/main" val="14808440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07516" cy="6858000"/>
          </a:xfrm>
        </p:spPr>
        <p:txBody>
          <a:bodyPr>
            <a:noAutofit/>
          </a:bodyPr>
          <a:lstStyle/>
          <a:p>
            <a:pPr marL="0" indent="0" algn="r">
              <a:buNone/>
            </a:pPr>
            <a:r>
              <a:rPr lang="en-US" sz="6600" b="1" dirty="0" err="1" smtClean="0">
                <a:solidFill>
                  <a:srgbClr val="FF0000"/>
                </a:solidFill>
                <a:latin typeface="Tahoma" pitchFamily="34" charset="0"/>
                <a:ea typeface="Tahoma" pitchFamily="34" charset="0"/>
                <a:cs typeface="Tahoma" pitchFamily="34" charset="0"/>
              </a:rPr>
              <a:t>statUS</a:t>
            </a:r>
            <a:r>
              <a:rPr lang="en-US" sz="5400" b="1" dirty="0" smtClean="0">
                <a:solidFill>
                  <a:srgbClr val="FF0000"/>
                </a:solidFill>
                <a:latin typeface="Tahoma" pitchFamily="34" charset="0"/>
                <a:ea typeface="Tahoma" pitchFamily="34" charset="0"/>
                <a:cs typeface="Tahoma" pitchFamily="34" charset="0"/>
              </a:rPr>
              <a:t> </a:t>
            </a:r>
          </a:p>
          <a:p>
            <a:pPr marL="0" indent="0" algn="r">
              <a:buNone/>
            </a:pPr>
            <a:r>
              <a:rPr lang="en-US" sz="4000" b="1" dirty="0">
                <a:latin typeface="Tahoma" pitchFamily="34" charset="0"/>
                <a:ea typeface="Tahoma" pitchFamily="34" charset="0"/>
                <a:cs typeface="Tahoma" pitchFamily="34" charset="0"/>
              </a:rPr>
              <a:t>c</a:t>
            </a:r>
            <a:r>
              <a:rPr lang="en-US" sz="4000" b="1" dirty="0" smtClean="0">
                <a:latin typeface="Tahoma" pitchFamily="34" charset="0"/>
                <a:ea typeface="Tahoma" pitchFamily="34" charset="0"/>
                <a:cs typeface="Tahoma" pitchFamily="34" charset="0"/>
              </a:rPr>
              <a:t>ommunity</a:t>
            </a:r>
          </a:p>
          <a:p>
            <a:pPr marL="0" indent="0" algn="r">
              <a:buNone/>
            </a:pPr>
            <a:r>
              <a:rPr lang="en-US" sz="4000" b="1" dirty="0">
                <a:latin typeface="Tahoma" pitchFamily="34" charset="0"/>
                <a:ea typeface="Tahoma" pitchFamily="34" charset="0"/>
                <a:cs typeface="Tahoma" pitchFamily="34" charset="0"/>
              </a:rPr>
              <a:t>i</a:t>
            </a:r>
            <a:r>
              <a:rPr lang="en-US" sz="4000" b="1" dirty="0" smtClean="0">
                <a:latin typeface="Tahoma" pitchFamily="34" charset="0"/>
                <a:ea typeface="Tahoma" pitchFamily="34" charset="0"/>
                <a:cs typeface="Tahoma" pitchFamily="34" charset="0"/>
              </a:rPr>
              <a:t>s all about</a:t>
            </a: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a:t>
            </a: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a:t>
            </a:r>
            <a:endParaRPr lang="en-US" sz="48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7135" y="3614309"/>
            <a:ext cx="5954865" cy="33496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87239"/>
            <a:ext cx="6237135" cy="4158090"/>
          </a:xfrm>
          <a:prstGeom prst="rect">
            <a:avLst/>
          </a:prstGeom>
        </p:spPr>
      </p:pic>
      <p:cxnSp>
        <p:nvCxnSpPr>
          <p:cNvPr id="8" name="Elbow Connector 7"/>
          <p:cNvCxnSpPr/>
          <p:nvPr/>
        </p:nvCxnSpPr>
        <p:spPr>
          <a:xfrm>
            <a:off x="10744200" y="2362200"/>
            <a:ext cx="914400" cy="914400"/>
          </a:xfrm>
          <a:prstGeom prst="bentConnector3">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989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lnSpcReduction="10000"/>
          </a:bodyPr>
          <a:lstStyle/>
          <a:p>
            <a:pPr algn="l"/>
            <a:r>
              <a:rPr lang="en-US" sz="4800" b="1" dirty="0" smtClean="0">
                <a:solidFill>
                  <a:srgbClr val="FF0000"/>
                </a:solidFill>
                <a:latin typeface="Tahoma" pitchFamily="34" charset="0"/>
                <a:ea typeface="Tahoma" pitchFamily="34" charset="0"/>
                <a:cs typeface="Tahoma" pitchFamily="34" charset="0"/>
              </a:rPr>
              <a:t>Internal</a:t>
            </a:r>
            <a:r>
              <a:rPr lang="en-US" sz="4800" b="1" dirty="0" smtClean="0">
                <a:solidFill>
                  <a:schemeClr val="tx1"/>
                </a:solidFill>
                <a:latin typeface="Tahoma" pitchFamily="34" charset="0"/>
                <a:ea typeface="Tahoma" pitchFamily="34" charset="0"/>
                <a:cs typeface="Tahoma" pitchFamily="34" charset="0"/>
              </a:rPr>
              <a:t> value employees (</a:t>
            </a:r>
            <a:r>
              <a:rPr lang="en-US" sz="4800" b="1" dirty="0" err="1" smtClean="0">
                <a:solidFill>
                  <a:srgbClr val="FF0000"/>
                </a:solidFill>
                <a:latin typeface="Tahoma" pitchFamily="34" charset="0"/>
                <a:ea typeface="Tahoma" pitchFamily="34" charset="0"/>
                <a:cs typeface="Tahoma" pitchFamily="34" charset="0"/>
              </a:rPr>
              <a:t>IVEs</a:t>
            </a:r>
            <a:r>
              <a:rPr lang="en-US" sz="4800" b="1" dirty="0" smtClean="0">
                <a:solidFill>
                  <a:schemeClr val="tx1"/>
                </a:solidFill>
                <a:latin typeface="Tahoma" pitchFamily="34" charset="0"/>
                <a:ea typeface="Tahoma" pitchFamily="34" charset="0"/>
                <a:cs typeface="Tahoma" pitchFamily="34" charset="0"/>
              </a:rPr>
              <a:t>) perform technical work (accounting, computer systems, numerical analysis, employee services, etc.) for people </a:t>
            </a:r>
            <a:r>
              <a:rPr lang="en-US" sz="4800" b="1" dirty="0" smtClean="0">
                <a:solidFill>
                  <a:srgbClr val="FF0000"/>
                </a:solidFill>
                <a:latin typeface="Tahoma" pitchFamily="34" charset="0"/>
                <a:ea typeface="Tahoma" pitchFamily="34" charset="0"/>
                <a:cs typeface="Tahoma" pitchFamily="34" charset="0"/>
              </a:rPr>
              <a:t>inside</a:t>
            </a:r>
            <a:r>
              <a:rPr lang="en-US" sz="4800" b="1" dirty="0" smtClean="0">
                <a:solidFill>
                  <a:schemeClr val="tx1"/>
                </a:solidFill>
                <a:latin typeface="Tahoma" pitchFamily="34" charset="0"/>
                <a:ea typeface="Tahoma" pitchFamily="34" charset="0"/>
                <a:cs typeface="Tahoma" pitchFamily="34" charset="0"/>
              </a:rPr>
              <a:t> their org. </a:t>
            </a:r>
            <a:r>
              <a:rPr lang="en-US" sz="4800" b="1" dirty="0" smtClean="0">
                <a:solidFill>
                  <a:srgbClr val="FF0000"/>
                </a:solidFill>
                <a:latin typeface="Tahoma" pitchFamily="34" charset="0"/>
                <a:ea typeface="Tahoma" pitchFamily="34" charset="0"/>
                <a:cs typeface="Tahoma" pitchFamily="34" charset="0"/>
              </a:rPr>
              <a:t>External </a:t>
            </a:r>
            <a:r>
              <a:rPr lang="en-US" sz="4800" b="1" dirty="0" smtClean="0">
                <a:solidFill>
                  <a:schemeClr val="tx1"/>
                </a:solidFill>
                <a:latin typeface="Tahoma" pitchFamily="34" charset="0"/>
                <a:ea typeface="Tahoma" pitchFamily="34" charset="0"/>
                <a:cs typeface="Tahoma" pitchFamily="34" charset="0"/>
              </a:rPr>
              <a:t>value employees (</a:t>
            </a:r>
            <a:r>
              <a:rPr lang="en-US" sz="4800" b="1" dirty="0" err="1" smtClean="0">
                <a:solidFill>
                  <a:srgbClr val="FF0000"/>
                </a:solidFill>
                <a:latin typeface="Tahoma" pitchFamily="34" charset="0"/>
                <a:ea typeface="Tahoma" pitchFamily="34" charset="0"/>
                <a:cs typeface="Tahoma" pitchFamily="34" charset="0"/>
              </a:rPr>
              <a:t>EVEs</a:t>
            </a:r>
            <a:r>
              <a:rPr lang="en-US" sz="4800" b="1" dirty="0" smtClean="0">
                <a:solidFill>
                  <a:schemeClr val="tx1"/>
                </a:solidFill>
                <a:latin typeface="Tahoma" pitchFamily="34" charset="0"/>
                <a:ea typeface="Tahoma" pitchFamily="34" charset="0"/>
                <a:cs typeface="Tahoma" pitchFamily="34" charset="0"/>
              </a:rPr>
              <a:t>) handle the business side of things (sales, marketing &amp; </a:t>
            </a:r>
            <a:r>
              <a:rPr lang="en-US" sz="4800" b="1" dirty="0" err="1" smtClean="0">
                <a:solidFill>
                  <a:schemeClr val="tx1"/>
                </a:solidFill>
                <a:latin typeface="Tahoma" pitchFamily="34" charset="0"/>
                <a:ea typeface="Tahoma" pitchFamily="34" charset="0"/>
                <a:cs typeface="Tahoma" pitchFamily="34" charset="0"/>
              </a:rPr>
              <a:t>comptitiveness</a:t>
            </a:r>
            <a:r>
              <a:rPr lang="en-US" sz="4800" b="1" dirty="0" smtClean="0">
                <a:solidFill>
                  <a:schemeClr val="tx1"/>
                </a:solidFill>
                <a:latin typeface="Tahoma" pitchFamily="34" charset="0"/>
                <a:ea typeface="Tahoma" pitchFamily="34" charset="0"/>
                <a:cs typeface="Tahoma" pitchFamily="34" charset="0"/>
              </a:rPr>
              <a:t>), with people </a:t>
            </a:r>
            <a:r>
              <a:rPr lang="en-US" sz="4800" b="1" dirty="0" smtClean="0">
                <a:solidFill>
                  <a:srgbClr val="FF0000"/>
                </a:solidFill>
                <a:latin typeface="Tahoma" pitchFamily="34" charset="0"/>
                <a:ea typeface="Tahoma" pitchFamily="34" charset="0"/>
                <a:cs typeface="Tahoma" pitchFamily="34" charset="0"/>
              </a:rPr>
              <a:t>outside</a:t>
            </a:r>
            <a:r>
              <a:rPr lang="en-US" sz="4800" b="1" dirty="0" smtClean="0">
                <a:solidFill>
                  <a:schemeClr val="tx1"/>
                </a:solidFill>
                <a:latin typeface="Tahoma" pitchFamily="34" charset="0"/>
                <a:ea typeface="Tahoma" pitchFamily="34" charset="0"/>
                <a:cs typeface="Tahoma" pitchFamily="34" charset="0"/>
              </a:rPr>
              <a:t> the org. IVES </a:t>
            </a:r>
            <a:r>
              <a:rPr lang="en-US" sz="4800" b="1" dirty="0" smtClean="0">
                <a:solidFill>
                  <a:srgbClr val="FF0000"/>
                </a:solidFill>
                <a:latin typeface="Tahoma" pitchFamily="34" charset="0"/>
                <a:ea typeface="Tahoma" pitchFamily="34" charset="0"/>
                <a:cs typeface="Tahoma" pitchFamily="34" charset="0"/>
              </a:rPr>
              <a:t>cost </a:t>
            </a:r>
            <a:r>
              <a:rPr lang="en-US" sz="4800" b="1" dirty="0" smtClean="0">
                <a:solidFill>
                  <a:schemeClr val="tx1"/>
                </a:solidFill>
                <a:latin typeface="Tahoma" pitchFamily="34" charset="0"/>
                <a:ea typeface="Tahoma" pitchFamily="34" charset="0"/>
                <a:cs typeface="Tahoma" pitchFamily="34" charset="0"/>
              </a:rPr>
              <a:t>the company money (“cost center”); </a:t>
            </a:r>
            <a:r>
              <a:rPr lang="en-US" sz="4800" b="1" dirty="0" err="1" smtClean="0">
                <a:solidFill>
                  <a:schemeClr val="tx1"/>
                </a:solidFill>
                <a:latin typeface="Tahoma" pitchFamily="34" charset="0"/>
                <a:ea typeface="Tahoma" pitchFamily="34" charset="0"/>
                <a:cs typeface="Tahoma" pitchFamily="34" charset="0"/>
              </a:rPr>
              <a:t>EVEs</a:t>
            </a:r>
            <a:r>
              <a:rPr lang="en-US" sz="4800" b="1" dirty="0" smtClean="0">
                <a:solidFill>
                  <a:schemeClr val="tx1"/>
                </a:solidFill>
                <a:latin typeface="Tahoma" pitchFamily="34" charset="0"/>
                <a:ea typeface="Tahoma" pitchFamily="34" charset="0"/>
                <a:cs typeface="Tahoma" pitchFamily="34" charset="0"/>
              </a:rPr>
              <a:t> </a:t>
            </a:r>
            <a:r>
              <a:rPr lang="en-US" sz="4800" b="1" dirty="0" smtClean="0">
                <a:solidFill>
                  <a:srgbClr val="FF0000"/>
                </a:solidFill>
                <a:latin typeface="Tahoma" pitchFamily="34" charset="0"/>
                <a:ea typeface="Tahoma" pitchFamily="34" charset="0"/>
                <a:cs typeface="Tahoma" pitchFamily="34" charset="0"/>
              </a:rPr>
              <a:t>make</a:t>
            </a:r>
            <a:r>
              <a:rPr lang="en-US" sz="4800" b="1" dirty="0" smtClean="0">
                <a:solidFill>
                  <a:schemeClr val="tx1"/>
                </a:solidFill>
                <a:latin typeface="Tahoma" pitchFamily="34" charset="0"/>
                <a:ea typeface="Tahoma" pitchFamily="34" charset="0"/>
                <a:cs typeface="Tahoma" pitchFamily="34" charset="0"/>
              </a:rPr>
              <a:t> the company money (“profit center”). </a:t>
            </a:r>
            <a:endParaRPr lang="en-US" sz="60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616841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areer success: promotions &amp; upward mobility</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ffluence: upper tier of middle-class income &amp; material wealth</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R</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ecognition: professional awards</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&amp; civic status </a:t>
            </a:r>
            <a:endParaRPr lang="en-US" sz="4800" b="1" dirty="0">
              <a:latin typeface="Tahoma" panose="020B0604030504040204" pitchFamily="34" charset="0"/>
              <a:ea typeface="Tahoma" panose="020B0604030504040204" pitchFamily="34" charset="0"/>
              <a:cs typeface="Tahoma" panose="020B0604030504040204" pitchFamily="34" charset="0"/>
            </a:endParaRP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4800" b="1" dirty="0" smtClean="0">
                <a:latin typeface="Tahoma" panose="020B0604030504040204" pitchFamily="34" charset="0"/>
                <a:ea typeface="Tahoma" panose="020B0604030504040204" pitchFamily="34" charset="0"/>
                <a:cs typeface="Tahoma" panose="020B0604030504040204" pitchFamily="34" charset="0"/>
              </a:rPr>
              <a:t>njoyable, fulfilling work</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4800" b="1" dirty="0" smtClean="0">
                <a:latin typeface="Tahoma" panose="020B0604030504040204" pitchFamily="34" charset="0"/>
                <a:ea typeface="Tahoma" panose="020B0604030504040204" pitchFamily="34" charset="0"/>
                <a:cs typeface="Tahoma" panose="020B0604030504040204" pitchFamily="34" charset="0"/>
              </a:rPr>
              <a:t>nergy &amp; networking</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R</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aises &amp; promotions readily available</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66147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6600" b="1" u="sng" dirty="0" smtClean="0">
                <a:solidFill>
                  <a:srgbClr val="FF0000"/>
                </a:solidFill>
                <a:latin typeface="Tahoma" pitchFamily="34" charset="0"/>
                <a:ea typeface="Tahoma" pitchFamily="34" charset="0"/>
                <a:cs typeface="Tahoma" pitchFamily="34" charset="0"/>
              </a:rPr>
              <a:t>C</a:t>
            </a:r>
            <a:r>
              <a:rPr lang="en-US" sz="4800" b="1" dirty="0" smtClean="0">
                <a:solidFill>
                  <a:srgbClr val="0000CC"/>
                </a:solidFill>
                <a:latin typeface="Tahoma" pitchFamily="34" charset="0"/>
                <a:ea typeface="Tahoma" pitchFamily="34" charset="0"/>
                <a:cs typeface="Tahoma" pitchFamily="34" charset="0"/>
              </a:rPr>
              <a:t>ommunity </a:t>
            </a:r>
            <a:r>
              <a:rPr lang="en-US" sz="6600" b="1" u="sng" dirty="0" smtClean="0">
                <a:solidFill>
                  <a:srgbClr val="FF0000"/>
                </a:solidFill>
                <a:latin typeface="Tahoma" pitchFamily="34" charset="0"/>
                <a:ea typeface="Tahoma" pitchFamily="34" charset="0"/>
                <a:cs typeface="Tahoma" pitchFamily="34" charset="0"/>
              </a:rPr>
              <a:t>O</a:t>
            </a:r>
            <a:r>
              <a:rPr lang="en-US" sz="4800" b="1" dirty="0" smtClean="0">
                <a:solidFill>
                  <a:srgbClr val="0000CC"/>
                </a:solidFill>
                <a:latin typeface="Tahoma" pitchFamily="34" charset="0"/>
                <a:ea typeface="Tahoma" pitchFamily="34" charset="0"/>
                <a:cs typeface="Tahoma" pitchFamily="34" charset="0"/>
              </a:rPr>
              <a:t>f </a:t>
            </a:r>
            <a:r>
              <a:rPr lang="en-US" sz="6600" b="1" u="sng" dirty="0" smtClean="0">
                <a:solidFill>
                  <a:srgbClr val="FF0000"/>
                </a:solidFill>
                <a:latin typeface="Tahoma" pitchFamily="34" charset="0"/>
                <a:ea typeface="Tahoma" pitchFamily="34" charset="0"/>
                <a:cs typeface="Tahoma" pitchFamily="34" charset="0"/>
              </a:rPr>
              <a:t>S</a:t>
            </a:r>
            <a:r>
              <a:rPr lang="en-US" sz="4800" b="1" dirty="0" smtClean="0">
                <a:solidFill>
                  <a:srgbClr val="0000CC"/>
                </a:solidFill>
                <a:latin typeface="Tahoma" pitchFamily="34" charset="0"/>
                <a:ea typeface="Tahoma" pitchFamily="34" charset="0"/>
                <a:cs typeface="Tahoma" pitchFamily="34" charset="0"/>
              </a:rPr>
              <a:t>ervice &amp; </a:t>
            </a:r>
            <a:r>
              <a:rPr lang="en-US" sz="6600" b="1" u="sng" dirty="0" smtClean="0">
                <a:solidFill>
                  <a:srgbClr val="FF0000"/>
                </a:solidFill>
                <a:latin typeface="Tahoma" pitchFamily="34" charset="0"/>
                <a:ea typeface="Tahoma" pitchFamily="34" charset="0"/>
                <a:cs typeface="Tahoma" pitchFamily="34" charset="0"/>
              </a:rPr>
              <a:t>T</a:t>
            </a:r>
            <a:r>
              <a:rPr lang="en-US" sz="4800" b="1" dirty="0" smtClean="0">
                <a:solidFill>
                  <a:srgbClr val="0000CC"/>
                </a:solidFill>
                <a:latin typeface="Tahoma" pitchFamily="34" charset="0"/>
                <a:ea typeface="Tahoma" pitchFamily="34" charset="0"/>
                <a:cs typeface="Tahoma" pitchFamily="34" charset="0"/>
              </a:rPr>
              <a:t>eamwork</a:t>
            </a:r>
            <a:endParaRPr lang="en-US" sz="4800" b="1" dirty="0">
              <a:solidFill>
                <a:srgbClr val="00CC99"/>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41" y="1736880"/>
            <a:ext cx="5081923" cy="25460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2433637"/>
            <a:ext cx="4724400" cy="3895725"/>
          </a:xfrm>
          <a:prstGeom prst="rect">
            <a:avLst/>
          </a:prstGeom>
        </p:spPr>
      </p:pic>
    </p:spTree>
    <p:extLst>
      <p:ext uri="{BB962C8B-B14F-4D97-AF65-F5344CB8AC3E}">
        <p14:creationId xmlns:p14="http://schemas.microsoft.com/office/powerpoint/2010/main" val="24375798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8600"/>
            <a:ext cx="12192000" cy="6629400"/>
          </a:xfrm>
        </p:spPr>
        <p:txBody>
          <a:bodyPr>
            <a:normAutofit fontScale="92500"/>
          </a:bodyPr>
          <a:lstStyle/>
          <a:p>
            <a:pPr algn="l"/>
            <a:r>
              <a:rPr lang="en-US" sz="4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C.O.S.T</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 WE &gt; ME </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mployees who focus on serving (deriving </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significant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personal meaning from) co-workers &amp; clients often in largely </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invisible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ways. This is the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only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org community that stays focused on internal &amp; external org constituents (co-workers, different departments, customers, the local community, etc.)  </a:t>
            </a:r>
          </a:p>
          <a:p>
            <a:r>
              <a:rPr lang="en-US" sz="5200" b="1" dirty="0" smtClean="0">
                <a:solidFill>
                  <a:srgbClr val="00CC00"/>
                </a:solidFill>
                <a:latin typeface="Comic Sans MS" panose="030F0702030302020204" pitchFamily="66" charset="0"/>
                <a:ea typeface="Tahoma" panose="020B0604030504040204" pitchFamily="34" charset="0"/>
                <a:cs typeface="Tahoma" panose="020B0604030504040204" pitchFamily="34" charset="0"/>
              </a:rPr>
              <a:t>Org </a:t>
            </a:r>
            <a:r>
              <a:rPr lang="en-US" sz="5200" b="1" dirty="0">
                <a:solidFill>
                  <a:srgbClr val="00CC00"/>
                </a:solidFill>
                <a:latin typeface="Comic Sans MS" panose="030F0702030302020204" pitchFamily="66" charset="0"/>
                <a:ea typeface="Tahoma" panose="020B0604030504040204" pitchFamily="34" charset="0"/>
                <a:cs typeface="Tahoma" panose="020B0604030504040204" pitchFamily="34" charset="0"/>
              </a:rPr>
              <a:t>s</a:t>
            </a:r>
            <a:r>
              <a:rPr lang="en-US" sz="5200" b="1" dirty="0" smtClean="0">
                <a:solidFill>
                  <a:srgbClr val="00CC00"/>
                </a:solidFill>
                <a:latin typeface="Comic Sans MS" panose="030F0702030302020204" pitchFamily="66" charset="0"/>
                <a:ea typeface="Tahoma" panose="020B0604030504040204" pitchFamily="34" charset="0"/>
                <a:cs typeface="Tahoma" panose="020B0604030504040204" pitchFamily="34" charset="0"/>
              </a:rPr>
              <a:t>ervice opportunities are available to all employees</a:t>
            </a:r>
            <a:r>
              <a:rPr lang="en-US" sz="5200" b="1" dirty="0">
                <a:solidFill>
                  <a:srgbClr val="00CC00"/>
                </a:solidFill>
                <a:latin typeface="Comic Sans MS" panose="030F0702030302020204" pitchFamily="66" charset="0"/>
                <a:ea typeface="Tahoma" panose="020B0604030504040204" pitchFamily="34" charset="0"/>
                <a:cs typeface="Tahoma" panose="020B0604030504040204" pitchFamily="34" charset="0"/>
              </a:rPr>
              <a:t> </a:t>
            </a:r>
            <a:r>
              <a:rPr lang="en-US" sz="5200" b="1" dirty="0" smtClean="0">
                <a:solidFill>
                  <a:srgbClr val="00CC00"/>
                </a:solidFill>
                <a:latin typeface="Comic Sans MS" panose="030F0702030302020204" pitchFamily="66" charset="0"/>
                <a:ea typeface="Tahoma" panose="020B0604030504040204" pitchFamily="34" charset="0"/>
                <a:cs typeface="Tahoma" panose="020B0604030504040204" pitchFamily="34" charset="0"/>
              </a:rPr>
              <a:t>all the time. </a:t>
            </a:r>
            <a:endParaRPr lang="en-US" sz="5200" b="1" dirty="0">
              <a:solidFill>
                <a:srgbClr val="00CC00"/>
              </a:solidFill>
              <a:latin typeface="Comic Sans MS" panose="030F0702030302020204" pitchFamily="66" charset="0"/>
              <a:ea typeface="Tahoma" panose="020B0604030504040204" pitchFamily="34" charset="0"/>
              <a:cs typeface="Tahoma" panose="020B0604030504040204" pitchFamily="34" charset="0"/>
            </a:endParaRPr>
          </a:p>
          <a:p>
            <a:pPr algn="l"/>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988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AlonEm</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zONEs</a:t>
            </a:r>
            <a:endParaRPr lang="en-US" sz="7200" b="1" dirty="0" smtClean="0">
              <a:latin typeface="Tahoma" panose="020B0604030504040204" pitchFamily="34" charset="0"/>
              <a:ea typeface="Tahoma" panose="020B0604030504040204" pitchFamily="34" charset="0"/>
              <a:cs typeface="Tahoma" panose="020B0604030504040204" pitchFamily="34" charset="0"/>
            </a:endParaRPr>
          </a:p>
          <a:p>
            <a:r>
              <a:rPr lang="en-US" sz="4000" b="1" dirty="0" smtClean="0">
                <a:latin typeface="Tahoma" panose="020B0604030504040204" pitchFamily="34" charset="0"/>
                <a:ea typeface="Tahoma" panose="020B0604030504040204" pitchFamily="34" charset="0"/>
                <a:cs typeface="Tahoma" panose="020B0604030504040204" pitchFamily="34" charset="0"/>
              </a:rPr>
              <a:t>A regular job vs. </a:t>
            </a:r>
          </a:p>
          <a:p>
            <a:r>
              <a:rPr lang="en-US" sz="4400" b="1" dirty="0" smtClean="0">
                <a:latin typeface="Tahoma" panose="020B0604030504040204" pitchFamily="34" charset="0"/>
                <a:ea typeface="Tahoma" panose="020B0604030504040204" pitchFamily="34" charset="0"/>
                <a:cs typeface="Tahoma" panose="020B0604030504040204" pitchFamily="34" charset="0"/>
              </a:rPr>
              <a:t>a dysfunctional career </a:t>
            </a:r>
          </a:p>
          <a:p>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1" y="4483270"/>
            <a:ext cx="4119976" cy="23483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2429435" cy="22205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2564" y="0"/>
            <a:ext cx="2498272" cy="1990164"/>
          </a:xfrm>
          <a:prstGeom prst="rect">
            <a:avLst/>
          </a:prstGeom>
        </p:spPr>
      </p:pic>
    </p:spTree>
    <p:extLst>
      <p:ext uri="{BB962C8B-B14F-4D97-AF65-F5344CB8AC3E}">
        <p14:creationId xmlns:p14="http://schemas.microsoft.com/office/powerpoint/2010/main" val="11688113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u="sng" dirty="0">
                <a:solidFill>
                  <a:srgbClr val="FF0000"/>
                </a:solidFill>
                <a:latin typeface="Tahoma" panose="020B0604030504040204" pitchFamily="34" charset="0"/>
                <a:ea typeface="Tahoma" panose="020B0604030504040204" pitchFamily="34" charset="0"/>
                <a:cs typeface="Tahoma" panose="020B0604030504040204" pitchFamily="34" charset="0"/>
              </a:rPr>
              <a:t>The ALONE Zone</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latin typeface="Tahoma" panose="020B0604030504040204" pitchFamily="34" charset="0"/>
                <a:ea typeface="Tahoma" panose="020B0604030504040204" pitchFamily="34" charset="0"/>
                <a:cs typeface="Tahoma" panose="020B0604030504040204" pitchFamily="34" charset="0"/>
              </a:rPr>
              <a: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mostly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“blue-collar”</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employees, part-timers, &amp; </a:t>
            </a:r>
            <a:r>
              <a:rPr lang="en-US" sz="4400" b="1" dirty="0">
                <a:latin typeface="Tahoma" panose="020B0604030504040204" pitchFamily="34" charset="0"/>
                <a:ea typeface="Tahoma" panose="020B0604030504040204" pitchFamily="34" charset="0"/>
                <a:cs typeface="Tahoma" panose="020B0604030504040204" pitchFamily="34" charset="0"/>
              </a:rPr>
              <a:t>temps</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who work alone or in an independent environment “making a living,” not building a career. Community in the alone zone is typically limited to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superficial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relationships (like work breaks) due 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non-interdependent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work. Also, many lower level employees prefer to work in the alone zone 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avoid org politics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&amp; responsibility for the work of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others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21608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3900" b="1" u="sng" dirty="0">
                <a:solidFill>
                  <a:srgbClr val="FF0000"/>
                </a:solidFill>
                <a:latin typeface="Tahoma" panose="020B0604030504040204" pitchFamily="34" charset="0"/>
                <a:ea typeface="Tahoma" panose="020B0604030504040204" pitchFamily="34" charset="0"/>
                <a:cs typeface="Tahoma" panose="020B0604030504040204" pitchFamily="34" charset="0"/>
              </a:rPr>
              <a:t>ME zone</a:t>
            </a:r>
            <a:r>
              <a:rPr lang="en-US" sz="39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ambitious </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professionals </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who build their careers by taking fullest advantage </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900" b="1" dirty="0" smtClean="0">
                <a:latin typeface="Tahoma" panose="020B0604030504040204" pitchFamily="34" charset="0"/>
                <a:ea typeface="Tahoma" panose="020B0604030504040204" pitchFamily="34" charset="0"/>
                <a:cs typeface="Tahoma" panose="020B0604030504040204" pitchFamily="34" charset="0"/>
              </a:rPr>
              <a:t>self-gain</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en-US" sz="3900" b="1" dirty="0">
                <a:solidFill>
                  <a:srgbClr val="FF0000"/>
                </a:solidFill>
                <a:latin typeface="Tahoma" panose="020B0604030504040204" pitchFamily="34" charset="0"/>
                <a:ea typeface="Tahoma" panose="020B0604030504040204" pitchFamily="34" charset="0"/>
                <a:cs typeface="Tahoma" panose="020B0604030504040204" pitchFamily="34" charset="0"/>
              </a:rPr>
              <a:t>org resources </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(co-workers, clients, networks, budgets, information, etc.) for building </a:t>
            </a:r>
            <a:r>
              <a:rPr lang="en-US" sz="3900" b="1" dirty="0">
                <a:solidFill>
                  <a:srgbClr val="FF0000"/>
                </a:solidFill>
                <a:latin typeface="Tahoma" panose="020B0604030504040204" pitchFamily="34" charset="0"/>
                <a:ea typeface="Tahoma" panose="020B0604030504040204" pitchFamily="34" charset="0"/>
                <a:cs typeface="Tahoma" panose="020B0604030504040204" pitchFamily="34" charset="0"/>
              </a:rPr>
              <a:t>resume</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&amp; promotion opportunities.  ME-</a:t>
            </a:r>
            <a:r>
              <a:rPr lang="en-US" sz="3900" b="1" dirty="0" err="1">
                <a:solidFill>
                  <a:schemeClr val="tx1"/>
                </a:solidFill>
                <a:latin typeface="Tahoma" panose="020B0604030504040204" pitchFamily="34" charset="0"/>
                <a:ea typeface="Tahoma" panose="020B0604030504040204" pitchFamily="34" charset="0"/>
                <a:cs typeface="Tahoma" panose="020B0604030504040204" pitchFamily="34" charset="0"/>
              </a:rPr>
              <a:t>zoners</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put their </a:t>
            </a:r>
            <a:r>
              <a:rPr lang="en-US" sz="39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career</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before people.</a:t>
            </a:r>
          </a:p>
          <a:p>
            <a:pPr algn="l"/>
            <a:r>
              <a:rPr lang="en-US" sz="3900" b="1" dirty="0" smtClean="0">
                <a:latin typeface="Tahoma" panose="020B0604030504040204" pitchFamily="34" charset="0"/>
                <a:ea typeface="Tahoma" panose="020B0604030504040204" pitchFamily="34" charset="0"/>
                <a:cs typeface="Tahoma" panose="020B0604030504040204" pitchFamily="34" charset="0"/>
              </a:rPr>
              <a:t>Common </a:t>
            </a:r>
            <a:r>
              <a:rPr lang="en-US" sz="39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ME-moves</a:t>
            </a:r>
            <a:r>
              <a:rPr lang="en-US" sz="3900" b="1" dirty="0" smtClean="0">
                <a:latin typeface="Tahoma" panose="020B0604030504040204" pitchFamily="34" charset="0"/>
                <a:ea typeface="Tahoma" panose="020B0604030504040204" pitchFamily="34" charset="0"/>
                <a:cs typeface="Tahoma" panose="020B0604030504040204" pitchFamily="34" charset="0"/>
              </a:rPr>
              <a:t>: (1) Taking credit for the contributions of others; (2) Mingling with the org “winners” to also shine in their adulation; (3) Wrangling your own staff to make you look good; (4) Telling others only what they want to hear; (5) Making influential people look good</a:t>
            </a:r>
            <a:endPar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01627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#8 </a:t>
            </a:r>
            <a:r>
              <a:rPr lang="en-US" sz="9600" b="1" dirty="0">
                <a:latin typeface="Tahoma" panose="020B0604030504040204" pitchFamily="34" charset="0"/>
                <a:ea typeface="Tahoma" panose="020B0604030504040204" pitchFamily="34" charset="0"/>
                <a:cs typeface="Tahoma" panose="020B0604030504040204" pitchFamily="34" charset="0"/>
              </a:rPr>
              <a:t>CONCENTRICITY</a:t>
            </a:r>
          </a:p>
        </p:txBody>
      </p:sp>
    </p:spTree>
    <p:extLst>
      <p:ext uri="{BB962C8B-B14F-4D97-AF65-F5344CB8AC3E}">
        <p14:creationId xmlns:p14="http://schemas.microsoft.com/office/powerpoint/2010/main" val="312852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 CONCENTRICITY</a:t>
            </a:r>
          </a:p>
          <a:p>
            <a:r>
              <a:rPr lang="en-US" sz="6000" b="1" dirty="0" smtClean="0">
                <a:latin typeface="Tahoma" panose="020B0604030504040204" pitchFamily="34" charset="0"/>
                <a:ea typeface="Tahoma" panose="020B0604030504040204" pitchFamily="34" charset="0"/>
                <a:cs typeface="Tahoma" panose="020B0604030504040204" pitchFamily="34" charset="0"/>
              </a:rPr>
              <a:t>Org pockets of mission overlap</a:t>
            </a:r>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103" y="2009510"/>
            <a:ext cx="4774702" cy="3962408"/>
          </a:xfrm>
          <a:prstGeom prst="rect">
            <a:avLst/>
          </a:prstGeom>
        </p:spPr>
      </p:pic>
    </p:spTree>
    <p:extLst>
      <p:ext uri="{BB962C8B-B14F-4D97-AF65-F5344CB8AC3E}">
        <p14:creationId xmlns:p14="http://schemas.microsoft.com/office/powerpoint/2010/main" val="22642106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2" y="220716"/>
            <a:ext cx="12192000" cy="6637283"/>
          </a:xfrm>
          <a:noFill/>
        </p:spPr>
        <p:txBody>
          <a:bodyPr>
            <a:normAutofit fontScale="47500" lnSpcReduction="20000"/>
          </a:bodyPr>
          <a:lstStyle/>
          <a:p>
            <a:pPr marL="0" indent="0" algn="ctr">
              <a:buNone/>
            </a:pPr>
            <a:r>
              <a:rPr lang="en-US" sz="8700" b="1" dirty="0" smtClean="0">
                <a:solidFill>
                  <a:srgbClr val="FF0000"/>
                </a:solidFill>
                <a:latin typeface="Showcard Gothic" panose="04020904020102020604" pitchFamily="82" charset="0"/>
                <a:ea typeface="Tahoma" pitchFamily="34" charset="0"/>
                <a:cs typeface="Tahoma" pitchFamily="34" charset="0"/>
              </a:rPr>
              <a:t>“CONCENTRICITY”</a:t>
            </a:r>
          </a:p>
          <a:p>
            <a:pPr marL="0" indent="0">
              <a:buNone/>
            </a:pPr>
            <a:endParaRPr lang="en-US" sz="5400" b="1" dirty="0" smtClean="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a:t>
            </a: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1                                                    2</a:t>
            </a: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a:t>
            </a: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              3 </a:t>
            </a:r>
            <a:endParaRPr lang="en-US" sz="72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4                                 5</a:t>
            </a:r>
          </a:p>
          <a:p>
            <a:pPr marL="0" indent="0" algn="ctr">
              <a:buNone/>
            </a:pPr>
            <a:endParaRPr lang="en-US" b="1" dirty="0" smtClean="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lgn="ctr">
              <a:buNone/>
            </a:pPr>
            <a:endParaRPr lang="en-US" sz="7300" b="1" dirty="0" smtClean="0">
              <a:latin typeface="Tahoma" pitchFamily="34" charset="0"/>
              <a:ea typeface="Tahoma" pitchFamily="34" charset="0"/>
              <a:cs typeface="Tahoma" pitchFamily="34" charset="0"/>
            </a:endParaRPr>
          </a:p>
          <a:p>
            <a:pPr marL="0" indent="0" algn="ctr">
              <a:buNone/>
            </a:pPr>
            <a:r>
              <a:rPr lang="en-US" sz="9100" b="1" dirty="0" smtClean="0">
                <a:latin typeface="Tahoma" pitchFamily="34" charset="0"/>
                <a:ea typeface="Tahoma" pitchFamily="34" charset="0"/>
                <a:cs typeface="Tahoma" pitchFamily="34" charset="0"/>
              </a:rPr>
              <a:t>mission overlap &amp; employee synergy cycle</a:t>
            </a:r>
          </a:p>
        </p:txBody>
      </p:sp>
      <p:sp>
        <p:nvSpPr>
          <p:cNvPr id="5" name="Oval 4"/>
          <p:cNvSpPr/>
          <p:nvPr/>
        </p:nvSpPr>
        <p:spPr>
          <a:xfrm>
            <a:off x="1168919" y="1416698"/>
            <a:ext cx="1942771" cy="17526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56000" y="1377820"/>
            <a:ext cx="1916752" cy="171450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9684" y="3790367"/>
            <a:ext cx="1978924" cy="16764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0660" y="3695117"/>
            <a:ext cx="1922060" cy="177165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02400" y="1543050"/>
            <a:ext cx="1918269" cy="16764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543330" y="1524000"/>
            <a:ext cx="1911445" cy="171450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11248" y="3837992"/>
            <a:ext cx="2094770" cy="16764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246883" y="3844836"/>
            <a:ext cx="1918269" cy="177165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467849" y="3790367"/>
            <a:ext cx="2042737" cy="1724025"/>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58445" y="3742742"/>
            <a:ext cx="2082800" cy="177165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775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705600"/>
          </a:xfrm>
        </p:spPr>
        <p:txBody>
          <a:bodyPr>
            <a:normAutofit lnSpcReduction="10000"/>
          </a:bodyPr>
          <a:lstStyle/>
          <a:p>
            <a:pPr marL="0" indent="0" algn="ctr">
              <a:buNone/>
            </a:pPr>
            <a:r>
              <a:rPr lang="en-US" sz="3600" b="1" dirty="0" smtClean="0">
                <a:solidFill>
                  <a:srgbClr val="0000FF"/>
                </a:solidFill>
                <a:latin typeface="Tahoma" pitchFamily="34" charset="0"/>
                <a:ea typeface="Tahoma" pitchFamily="34" charset="0"/>
                <a:cs typeface="Tahoma" pitchFamily="34" charset="0"/>
              </a:rPr>
              <a:t>NON-PROFESSIONAL EMPLOYEE SPARSE MISSION PARTICIPATION &amp; MINIMAL  INTERDEPENDENCE </a:t>
            </a: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r>
              <a:rPr lang="en-US" sz="4000" b="1" dirty="0" smtClean="0">
                <a:latin typeface="Tahoma" pitchFamily="34" charset="0"/>
                <a:ea typeface="Tahoma" pitchFamily="34" charset="0"/>
                <a:cs typeface="Tahoma" pitchFamily="34" charset="0"/>
              </a:rPr>
              <a:t>The </a:t>
            </a:r>
            <a:r>
              <a:rPr lang="en-US" sz="4000" b="1" dirty="0" smtClean="0">
                <a:solidFill>
                  <a:srgbClr val="009900"/>
                </a:solidFill>
                <a:latin typeface="Tahoma" pitchFamily="34" charset="0"/>
                <a:ea typeface="Tahoma" pitchFamily="34" charset="0"/>
                <a:cs typeface="Tahoma" pitchFamily="34" charset="0"/>
              </a:rPr>
              <a:t>green</a:t>
            </a:r>
            <a:r>
              <a:rPr lang="en-US" sz="4000" b="1" dirty="0" smtClean="0">
                <a:latin typeface="Tahoma" pitchFamily="34" charset="0"/>
                <a:ea typeface="Tahoma" pitchFamily="34" charset="0"/>
                <a:cs typeface="Tahoma" pitchFamily="34" charset="0"/>
              </a:rPr>
              <a:t> worker interacts</a:t>
            </a:r>
          </a:p>
          <a:p>
            <a:pPr marL="0" indent="0">
              <a:buNone/>
            </a:pPr>
            <a:r>
              <a:rPr lang="en-US" sz="4000" b="1" dirty="0">
                <a:latin typeface="Tahoma" pitchFamily="34" charset="0"/>
                <a:ea typeface="Tahoma" pitchFamily="34" charset="0"/>
                <a:cs typeface="Tahoma" pitchFamily="34" charset="0"/>
              </a:rPr>
              <a:t>w</a:t>
            </a:r>
            <a:r>
              <a:rPr lang="en-US" sz="4000" b="1" dirty="0" smtClean="0">
                <a:latin typeface="Tahoma" pitchFamily="34" charset="0"/>
                <a:ea typeface="Tahoma" pitchFamily="34" charset="0"/>
                <a:cs typeface="Tahoma" pitchFamily="34" charset="0"/>
              </a:rPr>
              <a:t>ith his </a:t>
            </a:r>
            <a:r>
              <a:rPr lang="en-US" sz="4000" b="1" dirty="0" smtClean="0">
                <a:solidFill>
                  <a:srgbClr val="FF0000"/>
                </a:solidFill>
                <a:latin typeface="Tahoma" pitchFamily="34" charset="0"/>
                <a:ea typeface="Tahoma" pitchFamily="34" charset="0"/>
                <a:cs typeface="Tahoma" pitchFamily="34" charset="0"/>
              </a:rPr>
              <a:t>red</a:t>
            </a:r>
            <a:r>
              <a:rPr lang="en-US" sz="4000" b="1" dirty="0" smtClean="0">
                <a:latin typeface="Tahoma" pitchFamily="34" charset="0"/>
                <a:ea typeface="Tahoma" pitchFamily="34" charset="0"/>
                <a:cs typeface="Tahoma" pitchFamily="34" charset="0"/>
              </a:rPr>
              <a:t> boss </a:t>
            </a:r>
          </a:p>
          <a:p>
            <a:pPr marL="0" indent="0">
              <a:buNone/>
            </a:pPr>
            <a:r>
              <a:rPr lang="en-US" sz="4000" b="1" dirty="0" smtClean="0">
                <a:latin typeface="Tahoma" pitchFamily="34" charset="0"/>
                <a:ea typeface="Tahoma" pitchFamily="34" charset="0"/>
                <a:cs typeface="Tahoma" pitchFamily="34" charset="0"/>
              </a:rPr>
              <a:t>(black zone) only to get </a:t>
            </a:r>
          </a:p>
          <a:p>
            <a:pPr marL="0" indent="0">
              <a:buNone/>
            </a:pPr>
            <a:r>
              <a:rPr lang="en-US" sz="4000" b="1" dirty="0" smtClean="0">
                <a:latin typeface="Tahoma" pitchFamily="34" charset="0"/>
                <a:ea typeface="Tahoma" pitchFamily="34" charset="0"/>
                <a:cs typeface="Tahoma" pitchFamily="34" charset="0"/>
              </a:rPr>
              <a:t>work orders. Otherwise, </a:t>
            </a:r>
            <a:r>
              <a:rPr lang="en-US" sz="4000" b="1" dirty="0" smtClean="0">
                <a:solidFill>
                  <a:srgbClr val="009900"/>
                </a:solidFill>
                <a:latin typeface="Tahoma" pitchFamily="34" charset="0"/>
                <a:ea typeface="Tahoma" pitchFamily="34" charset="0"/>
                <a:cs typeface="Tahoma" pitchFamily="34" charset="0"/>
              </a:rPr>
              <a:t>green</a:t>
            </a:r>
          </a:p>
          <a:p>
            <a:pPr marL="0" indent="0">
              <a:buNone/>
            </a:pPr>
            <a:r>
              <a:rPr lang="en-US" sz="4000" b="1" dirty="0">
                <a:latin typeface="Tahoma" pitchFamily="34" charset="0"/>
                <a:ea typeface="Tahoma" pitchFamily="34" charset="0"/>
                <a:cs typeface="Tahoma" pitchFamily="34" charset="0"/>
              </a:rPr>
              <a:t>h</a:t>
            </a:r>
            <a:r>
              <a:rPr lang="en-US" sz="4000" b="1" dirty="0" smtClean="0">
                <a:latin typeface="Tahoma" pitchFamily="34" charset="0"/>
                <a:ea typeface="Tahoma" pitchFamily="34" charset="0"/>
                <a:cs typeface="Tahoma" pitchFamily="34" charset="0"/>
              </a:rPr>
              <a:t>as no co-worker network or </a:t>
            </a:r>
          </a:p>
          <a:p>
            <a:pPr marL="0" indent="0">
              <a:buNone/>
            </a:pPr>
            <a:r>
              <a:rPr lang="en-US" sz="4000" b="1" dirty="0" smtClean="0">
                <a:latin typeface="Tahoma" pitchFamily="34" charset="0"/>
                <a:ea typeface="Tahoma" pitchFamily="34" charset="0"/>
                <a:cs typeface="Tahoma" pitchFamily="34" charset="0"/>
              </a:rPr>
              <a:t>interdependencies</a:t>
            </a:r>
            <a:r>
              <a:rPr lang="en-US" sz="4000" b="1" dirty="0">
                <a:latin typeface="Tahoma" pitchFamily="34" charset="0"/>
                <a:ea typeface="Tahoma" pitchFamily="34" charset="0"/>
                <a:cs typeface="Tahoma" pitchFamily="34" charset="0"/>
              </a:rPr>
              <a:t> </a:t>
            </a:r>
            <a:r>
              <a:rPr lang="en-US" sz="4000" b="1" dirty="0" smtClean="0">
                <a:latin typeface="Arial" panose="020B0604020202020204" pitchFamily="34" charset="0"/>
                <a:ea typeface="Tahoma" pitchFamily="34" charset="0"/>
                <a:cs typeface="Arial" panose="020B0604020202020204" pitchFamily="34" charset="0"/>
              </a:rPr>
              <a:t>→</a:t>
            </a:r>
            <a:r>
              <a:rPr lang="en-US" sz="4000" b="1" dirty="0" smtClean="0">
                <a:latin typeface="Tahoma" pitchFamily="34" charset="0"/>
                <a:ea typeface="Tahoma" pitchFamily="34" charset="0"/>
                <a:cs typeface="Tahoma" pitchFamily="34" charset="0"/>
              </a:rPr>
              <a:t> not much of a career future, b/c little synergy is produced that impacts the org mission</a:t>
            </a:r>
            <a:endParaRPr lang="en-US" b="1" dirty="0">
              <a:latin typeface="Tahoma" pitchFamily="34" charset="0"/>
              <a:ea typeface="Tahoma" pitchFamily="34" charset="0"/>
              <a:cs typeface="Tahoma" pitchFamily="34" charset="0"/>
            </a:endParaRPr>
          </a:p>
          <a:p>
            <a:pPr marL="0" indent="0" algn="ctr">
              <a:buNone/>
            </a:pPr>
            <a:endParaRPr lang="en-US" sz="3600" b="1" dirty="0">
              <a:latin typeface="Tahoma" pitchFamily="34" charset="0"/>
              <a:ea typeface="Tahoma" pitchFamily="34" charset="0"/>
              <a:cs typeface="Tahoma" pitchFamily="34" charset="0"/>
            </a:endParaRPr>
          </a:p>
          <a:p>
            <a:pPr marL="0" indent="0" algn="ctr">
              <a:buNone/>
            </a:pPr>
            <a:endParaRPr lang="en-US" sz="4800" b="1" dirty="0">
              <a:solidFill>
                <a:srgbClr val="0000FF"/>
              </a:solidFill>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000" b="1" dirty="0" smtClean="0">
              <a:latin typeface="Tahoma" pitchFamily="34" charset="0"/>
              <a:ea typeface="Tahoma" pitchFamily="34" charset="0"/>
              <a:cs typeface="Tahoma" pitchFamily="34" charset="0"/>
            </a:endParaRPr>
          </a:p>
          <a:p>
            <a:pPr marL="0" indent="0" algn="ctr">
              <a:buNone/>
            </a:pPr>
            <a:endParaRPr lang="en-US" sz="4000" b="1" dirty="0">
              <a:latin typeface="Tahoma" pitchFamily="34" charset="0"/>
              <a:ea typeface="Tahoma" pitchFamily="34" charset="0"/>
              <a:cs typeface="Tahoma" pitchFamily="34" charset="0"/>
            </a:endParaRPr>
          </a:p>
          <a:p>
            <a:pPr marL="0" indent="0" algn="ctr">
              <a:buNone/>
            </a:pPr>
            <a:endParaRPr lang="en-US" sz="4000" b="1" dirty="0" smtClean="0">
              <a:latin typeface="Tahoma" pitchFamily="34" charset="0"/>
              <a:ea typeface="Tahoma" pitchFamily="34" charset="0"/>
              <a:cs typeface="Tahoma" pitchFamily="34" charset="0"/>
            </a:endParaRPr>
          </a:p>
          <a:p>
            <a:pPr marL="0" indent="0" algn="ctr">
              <a:buNone/>
            </a:pPr>
            <a:endParaRPr lang="en-US" sz="4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720" y="1159041"/>
            <a:ext cx="4502484" cy="4114800"/>
          </a:xfrm>
          <a:prstGeom prst="rect">
            <a:avLst/>
          </a:prstGeom>
        </p:spPr>
      </p:pic>
    </p:spTree>
    <p:extLst>
      <p:ext uri="{BB962C8B-B14F-4D97-AF65-F5344CB8AC3E}">
        <p14:creationId xmlns:p14="http://schemas.microsoft.com/office/powerpoint/2010/main" val="3196718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rtlCol="0">
            <a:normAutofit/>
          </a:bodyPr>
          <a:lstStyle/>
          <a:p>
            <a:pPr eaLnBrk="1" fontAlgn="auto" hangingPunct="1">
              <a:spcAft>
                <a:spcPts val="0"/>
              </a:spcAft>
              <a:buFont typeface="Arial" pitchFamily="34" charset="0"/>
              <a:buNone/>
              <a:defRPr/>
            </a:pPr>
            <a:r>
              <a:rPr lang="en-US" sz="4000" b="1" dirty="0" smtClean="0">
                <a:solidFill>
                  <a:srgbClr val="FF0000"/>
                </a:solidFill>
                <a:latin typeface="Tahoma" pitchFamily="34" charset="0"/>
                <a:cs typeface="Tahoma" pitchFamily="34" charset="0"/>
              </a:rPr>
              <a:t>AMBIDEXTROUS</a:t>
            </a:r>
            <a:r>
              <a:rPr lang="en-US" sz="4000" b="1" dirty="0" smtClean="0">
                <a:latin typeface="Tahoma" pitchFamily="34" charset="0"/>
                <a:cs typeface="Tahoma" pitchFamily="34" charset="0"/>
              </a:rPr>
              <a:t> professionals are</a:t>
            </a:r>
          </a:p>
          <a:p>
            <a:pPr eaLnBrk="1" fontAlgn="auto" hangingPunct="1">
              <a:spcAft>
                <a:spcPts val="0"/>
              </a:spcAft>
              <a:buFont typeface="Arial" pitchFamily="34" charset="0"/>
              <a:buNone/>
              <a:defRPr/>
            </a:pPr>
            <a:r>
              <a:rPr lang="en-US" sz="4000" b="1" dirty="0">
                <a:latin typeface="Tahoma" pitchFamily="34" charset="0"/>
                <a:cs typeface="Tahoma" pitchFamily="34" charset="0"/>
              </a:rPr>
              <a:t>t</a:t>
            </a:r>
            <a:r>
              <a:rPr lang="en-US" sz="4000" b="1" dirty="0" smtClean="0">
                <a:latin typeface="Tahoma" pitchFamily="34" charset="0"/>
                <a:cs typeface="Tahoma" pitchFamily="34" charset="0"/>
              </a:rPr>
              <a:t>he org  “</a:t>
            </a:r>
            <a:r>
              <a:rPr lang="en-US" sz="4000" b="1" dirty="0" err="1" smtClean="0">
                <a:latin typeface="Tahoma" pitchFamily="34" charset="0"/>
                <a:cs typeface="Tahoma" pitchFamily="34" charset="0"/>
              </a:rPr>
              <a:t>superheros</a:t>
            </a:r>
            <a:r>
              <a:rPr lang="en-US" sz="4000" b="1" dirty="0" smtClean="0">
                <a:latin typeface="Tahoma" pitchFamily="34" charset="0"/>
                <a:cs typeface="Tahoma" pitchFamily="34" charset="0"/>
              </a:rPr>
              <a:t>” </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capable of generating</a:t>
            </a:r>
          </a:p>
          <a:p>
            <a:pPr eaLnBrk="1" fontAlgn="auto" hangingPunct="1">
              <a:spcAft>
                <a:spcPts val="0"/>
              </a:spcAft>
              <a:buFont typeface="Arial" pitchFamily="34" charset="0"/>
              <a:buNone/>
              <a:defRPr/>
            </a:pPr>
            <a:r>
              <a:rPr lang="en-US" sz="4000" b="1" dirty="0" smtClean="0">
                <a:solidFill>
                  <a:srgbClr val="FF0000"/>
                </a:solidFill>
                <a:latin typeface="Tahoma" pitchFamily="34" charset="0"/>
                <a:cs typeface="Tahoma" pitchFamily="34" charset="0"/>
              </a:rPr>
              <a:t>both</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internal &amp; </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external value.</a:t>
            </a:r>
          </a:p>
          <a:p>
            <a:pPr eaLnBrk="1" fontAlgn="auto" hangingPunct="1">
              <a:spcAft>
                <a:spcPts val="0"/>
              </a:spcAft>
              <a:buFont typeface="Arial" pitchFamily="34" charset="0"/>
              <a:buNone/>
              <a:defRPr/>
            </a:pPr>
            <a:r>
              <a:rPr lang="en-US" sz="4000" b="1" dirty="0" err="1" smtClean="0">
                <a:latin typeface="Tahoma" pitchFamily="34" charset="0"/>
                <a:cs typeface="Tahoma" pitchFamily="34" charset="0"/>
              </a:rPr>
              <a:t>Ambi</a:t>
            </a:r>
            <a:r>
              <a:rPr lang="en-US" sz="4000" b="1" dirty="0" smtClean="0">
                <a:latin typeface="Tahoma" pitchFamily="34" charset="0"/>
                <a:cs typeface="Tahoma" pitchFamily="34" charset="0"/>
              </a:rPr>
              <a:t>-pros </a:t>
            </a:r>
          </a:p>
          <a:p>
            <a:pPr eaLnBrk="1" fontAlgn="auto" hangingPunct="1">
              <a:spcAft>
                <a:spcPts val="0"/>
              </a:spcAft>
              <a:buFont typeface="Arial" pitchFamily="34" charset="0"/>
              <a:buNone/>
              <a:defRPr/>
            </a:pPr>
            <a:r>
              <a:rPr lang="en-US" sz="4000" b="1" dirty="0">
                <a:latin typeface="Tahoma" pitchFamily="34" charset="0"/>
                <a:cs typeface="Tahoma" pitchFamily="34" charset="0"/>
              </a:rPr>
              <a:t>u</a:t>
            </a:r>
            <a:r>
              <a:rPr lang="en-US" sz="4000" b="1" dirty="0" smtClean="0">
                <a:latin typeface="Tahoma" pitchFamily="34" charset="0"/>
                <a:cs typeface="Tahoma" pitchFamily="34" charset="0"/>
              </a:rPr>
              <a:t>sually progress fast &amp; far in their careers,</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especially in managing </a:t>
            </a:r>
            <a:r>
              <a:rPr lang="en-US" sz="4000" b="1" dirty="0" smtClean="0">
                <a:solidFill>
                  <a:srgbClr val="FF0000"/>
                </a:solidFill>
                <a:latin typeface="Tahoma" pitchFamily="34" charset="0"/>
                <a:cs typeface="Tahoma" pitchFamily="34" charset="0"/>
              </a:rPr>
              <a:t>tech</a:t>
            </a:r>
            <a:r>
              <a:rPr lang="en-US" sz="4000" b="1" dirty="0" smtClean="0">
                <a:latin typeface="Tahoma" pitchFamily="34" charset="0"/>
                <a:cs typeface="Tahoma" pitchFamily="34" charset="0"/>
              </a:rPr>
              <a:t> work projects.  </a:t>
            </a: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021453"/>
            <a:ext cx="5080000" cy="2558540"/>
          </a:xfrm>
          <a:prstGeom prst="rect">
            <a:avLst/>
          </a:prstGeom>
        </p:spPr>
      </p:pic>
    </p:spTree>
    <p:extLst>
      <p:ext uri="{BB962C8B-B14F-4D97-AF65-F5344CB8AC3E}">
        <p14:creationId xmlns:p14="http://schemas.microsoft.com/office/powerpoint/2010/main" val="32144890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32500" lnSpcReduction="20000"/>
          </a:bodyPr>
          <a:lstStyle/>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r>
              <a:rPr lang="en-US" sz="14800" b="1" dirty="0">
                <a:solidFill>
                  <a:srgbClr val="0000FF"/>
                </a:solidFill>
                <a:latin typeface="Tahoma" pitchFamily="34" charset="0"/>
                <a:ea typeface="Tahoma" pitchFamily="34" charset="0"/>
                <a:cs typeface="Tahoma" pitchFamily="34" charset="0"/>
              </a:rPr>
              <a:t>P</a:t>
            </a:r>
            <a:r>
              <a:rPr lang="en-US" sz="14800" b="1" dirty="0" smtClean="0">
                <a:solidFill>
                  <a:srgbClr val="0000FF"/>
                </a:solidFill>
                <a:latin typeface="Tahoma" pitchFamily="34" charset="0"/>
                <a:ea typeface="Tahoma" pitchFamily="34" charset="0"/>
                <a:cs typeface="Tahoma" pitchFamily="34" charset="0"/>
              </a:rPr>
              <a:t>rofessional employee mission-sharing</a:t>
            </a:r>
          </a:p>
          <a:p>
            <a:pPr marL="0" indent="0" algn="ctr">
              <a:buNone/>
            </a:pPr>
            <a:endParaRPr lang="en-US" sz="64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endParaRPr lang="en-US" sz="36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endParaRPr lang="en-US" sz="36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endParaRPr lang="en-US" sz="36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latin typeface="Tahoma" pitchFamily="34" charset="0"/>
              <a:ea typeface="Tahoma" pitchFamily="34" charset="0"/>
              <a:cs typeface="Tahoma" pitchFamily="34" charset="0"/>
            </a:endParaRPr>
          </a:p>
          <a:p>
            <a:pPr marL="0" indent="0" algn="ctr">
              <a:buNone/>
            </a:pPr>
            <a:endParaRPr lang="en-US" sz="3600" b="1" dirty="0">
              <a:latin typeface="Tahoma" pitchFamily="34" charset="0"/>
              <a:ea typeface="Tahoma" pitchFamily="34" charset="0"/>
              <a:cs typeface="Tahoma" pitchFamily="34" charset="0"/>
            </a:endParaRPr>
          </a:p>
          <a:p>
            <a:pPr marL="0" indent="0" algn="ctr">
              <a:buNone/>
            </a:pPr>
            <a:endParaRPr lang="en-US" sz="3600" b="1" dirty="0" smtClean="0">
              <a:latin typeface="Tahoma" pitchFamily="34" charset="0"/>
              <a:ea typeface="Tahoma" pitchFamily="34" charset="0"/>
              <a:cs typeface="Tahoma" pitchFamily="34" charset="0"/>
            </a:endParaRPr>
          </a:p>
          <a:p>
            <a:pPr marL="0" indent="0" algn="ctr">
              <a:buNone/>
            </a:pPr>
            <a:endParaRPr lang="en-US" sz="6400" b="1" dirty="0" smtClean="0">
              <a:latin typeface="Tahoma" pitchFamily="34" charset="0"/>
              <a:ea typeface="Tahoma" pitchFamily="34" charset="0"/>
              <a:cs typeface="Tahoma" pitchFamily="34" charset="0"/>
            </a:endParaRPr>
          </a:p>
          <a:p>
            <a:pPr marL="0" indent="0" algn="ctr">
              <a:buNone/>
            </a:pPr>
            <a:endParaRPr lang="en-US" sz="12300" b="1" dirty="0" smtClean="0">
              <a:solidFill>
                <a:srgbClr val="FF0000"/>
              </a:solidFill>
              <a:latin typeface="Tahoma" pitchFamily="34" charset="0"/>
              <a:ea typeface="Tahoma" pitchFamily="34" charset="0"/>
              <a:cs typeface="Tahoma" pitchFamily="34" charset="0"/>
            </a:endParaRPr>
          </a:p>
          <a:p>
            <a:pPr marL="0" indent="0" algn="ctr">
              <a:buNone/>
            </a:pPr>
            <a:r>
              <a:rPr lang="en-US" sz="13500" b="1" dirty="0" smtClean="0">
                <a:solidFill>
                  <a:srgbClr val="FF0000"/>
                </a:solidFill>
                <a:latin typeface="Tahoma" pitchFamily="34" charset="0"/>
                <a:ea typeface="Tahoma" pitchFamily="34" charset="0"/>
                <a:cs typeface="Tahoma" pitchFamily="34" charset="0"/>
              </a:rPr>
              <a:t>Red, </a:t>
            </a:r>
            <a:r>
              <a:rPr lang="en-US" sz="13500" b="1" dirty="0" smtClean="0">
                <a:solidFill>
                  <a:srgbClr val="009900"/>
                </a:solidFill>
                <a:latin typeface="Tahoma" pitchFamily="34" charset="0"/>
                <a:ea typeface="Tahoma" pitchFamily="34" charset="0"/>
                <a:cs typeface="Tahoma" pitchFamily="34" charset="0"/>
              </a:rPr>
              <a:t>green</a:t>
            </a:r>
            <a:r>
              <a:rPr lang="en-US" sz="13500" b="1" dirty="0" smtClean="0">
                <a:solidFill>
                  <a:srgbClr val="FF0000"/>
                </a:solidFill>
                <a:latin typeface="Tahoma" pitchFamily="34" charset="0"/>
                <a:ea typeface="Tahoma" pitchFamily="34" charset="0"/>
                <a:cs typeface="Tahoma" pitchFamily="34" charset="0"/>
              </a:rPr>
              <a:t>, </a:t>
            </a:r>
            <a:r>
              <a:rPr lang="en-US" sz="13500" b="1" dirty="0" smtClean="0">
                <a:latin typeface="Tahoma" pitchFamily="34" charset="0"/>
                <a:ea typeface="Tahoma" pitchFamily="34" charset="0"/>
                <a:cs typeface="Tahoma" pitchFamily="34" charset="0"/>
              </a:rPr>
              <a:t>&amp;</a:t>
            </a:r>
            <a:r>
              <a:rPr lang="en-US" sz="13500" b="1" dirty="0" smtClean="0">
                <a:solidFill>
                  <a:srgbClr val="FF0000"/>
                </a:solidFill>
                <a:latin typeface="Tahoma" pitchFamily="34" charset="0"/>
                <a:ea typeface="Tahoma" pitchFamily="34" charset="0"/>
                <a:cs typeface="Tahoma" pitchFamily="34" charset="0"/>
              </a:rPr>
              <a:t> </a:t>
            </a:r>
            <a:r>
              <a:rPr lang="en-US" sz="13500" b="1" dirty="0" smtClean="0">
                <a:solidFill>
                  <a:srgbClr val="0000FF"/>
                </a:solidFill>
                <a:latin typeface="Tahoma" pitchFamily="34" charset="0"/>
                <a:ea typeface="Tahoma" pitchFamily="34" charset="0"/>
                <a:cs typeface="Tahoma" pitchFamily="34" charset="0"/>
              </a:rPr>
              <a:t>blue </a:t>
            </a:r>
            <a:r>
              <a:rPr lang="en-US" sz="13500" b="1" dirty="0" smtClean="0">
                <a:latin typeface="Tahoma" pitchFamily="34" charset="0"/>
                <a:ea typeface="Tahoma" pitchFamily="34" charset="0"/>
                <a:cs typeface="Tahoma" pitchFamily="34" charset="0"/>
              </a:rPr>
              <a:t>have created high </a:t>
            </a:r>
          </a:p>
          <a:p>
            <a:pPr marL="0" indent="0" algn="ctr">
              <a:buNone/>
            </a:pPr>
            <a:r>
              <a:rPr lang="en-US" sz="13500" b="1" dirty="0" smtClean="0">
                <a:latin typeface="Tahoma" pitchFamily="34" charset="0"/>
                <a:ea typeface="Tahoma" pitchFamily="34" charset="0"/>
                <a:cs typeface="Tahoma" pitchFamily="34" charset="0"/>
              </a:rPr>
              <a:t>synergistic (= </a:t>
            </a:r>
            <a:r>
              <a:rPr lang="en-US" sz="13500" b="1" dirty="0" smtClean="0">
                <a:solidFill>
                  <a:srgbClr val="FF66FF"/>
                </a:solidFill>
                <a:latin typeface="Tahoma" pitchFamily="34" charset="0"/>
                <a:ea typeface="Tahoma" pitchFamily="34" charset="0"/>
                <a:cs typeface="Tahoma" pitchFamily="34" charset="0"/>
              </a:rPr>
              <a:t>pink</a:t>
            </a:r>
            <a:r>
              <a:rPr lang="en-US" sz="13500" b="1" dirty="0" smtClean="0">
                <a:latin typeface="Tahoma" pitchFamily="34" charset="0"/>
                <a:ea typeface="Tahoma" pitchFamily="34" charset="0"/>
                <a:cs typeface="Tahoma" pitchFamily="34" charset="0"/>
              </a:rPr>
              <a:t>, </a:t>
            </a:r>
            <a:r>
              <a:rPr lang="en-US" sz="13500" b="1" dirty="0" smtClean="0">
                <a:solidFill>
                  <a:schemeClr val="bg1">
                    <a:lumMod val="65000"/>
                  </a:schemeClr>
                </a:solidFill>
                <a:latin typeface="Tahoma" pitchFamily="34" charset="0"/>
                <a:ea typeface="Tahoma" pitchFamily="34" charset="0"/>
                <a:cs typeface="Tahoma" pitchFamily="34" charset="0"/>
              </a:rPr>
              <a:t>gray</a:t>
            </a:r>
            <a:r>
              <a:rPr lang="en-US" sz="13500" b="1" dirty="0" smtClean="0">
                <a:latin typeface="Tahoma" pitchFamily="34" charset="0"/>
                <a:ea typeface="Tahoma" pitchFamily="34" charset="0"/>
                <a:cs typeface="Tahoma" pitchFamily="34" charset="0"/>
              </a:rPr>
              <a:t>, </a:t>
            </a:r>
            <a:r>
              <a:rPr lang="en-US" sz="13500" b="1" dirty="0" smtClean="0">
                <a:solidFill>
                  <a:schemeClr val="accent4">
                    <a:lumMod val="60000"/>
                    <a:lumOff val="40000"/>
                  </a:schemeClr>
                </a:solidFill>
                <a:latin typeface="Tahoma" pitchFamily="34" charset="0"/>
                <a:ea typeface="Tahoma" pitchFamily="34" charset="0"/>
                <a:cs typeface="Tahoma" pitchFamily="34" charset="0"/>
              </a:rPr>
              <a:t>yellow</a:t>
            </a:r>
            <a:r>
              <a:rPr lang="en-US" sz="13500" b="1" dirty="0" smtClean="0">
                <a:latin typeface="Tahoma" pitchFamily="34" charset="0"/>
                <a:ea typeface="Tahoma" pitchFamily="34" charset="0"/>
                <a:cs typeface="Tahoma" pitchFamily="34" charset="0"/>
              </a:rPr>
              <a:t>, </a:t>
            </a:r>
            <a:r>
              <a:rPr lang="en-US" sz="13500" b="1" dirty="0" smtClean="0">
                <a:solidFill>
                  <a:srgbClr val="0099FF"/>
                </a:solidFill>
                <a:latin typeface="Tahoma" pitchFamily="34" charset="0"/>
                <a:ea typeface="Tahoma" pitchFamily="34" charset="0"/>
                <a:cs typeface="Tahoma" pitchFamily="34" charset="0"/>
              </a:rPr>
              <a:t>light</a:t>
            </a:r>
          </a:p>
          <a:p>
            <a:pPr marL="0" indent="0" algn="ctr">
              <a:buNone/>
            </a:pPr>
            <a:r>
              <a:rPr lang="en-US" sz="13500" b="1" dirty="0" smtClean="0">
                <a:solidFill>
                  <a:srgbClr val="0099FF"/>
                </a:solidFill>
                <a:latin typeface="Tahoma" pitchFamily="34" charset="0"/>
                <a:ea typeface="Tahoma" pitchFamily="34" charset="0"/>
                <a:cs typeface="Tahoma" pitchFamily="34" charset="0"/>
              </a:rPr>
              <a:t> blue</a:t>
            </a:r>
            <a:r>
              <a:rPr lang="en-US" sz="13500" b="1" dirty="0" smtClean="0">
                <a:latin typeface="Tahoma" pitchFamily="34" charset="0"/>
                <a:ea typeface="Tahoma" pitchFamily="34" charset="0"/>
                <a:cs typeface="Tahoma" pitchFamily="34" charset="0"/>
              </a:rPr>
              <a:t>) networking, reflecting mission-</a:t>
            </a:r>
          </a:p>
          <a:p>
            <a:pPr marL="0" indent="0" algn="ctr">
              <a:buNone/>
            </a:pPr>
            <a:r>
              <a:rPr lang="en-US" sz="13500" b="1" dirty="0">
                <a:latin typeface="Tahoma" pitchFamily="34" charset="0"/>
                <a:ea typeface="Tahoma" pitchFamily="34" charset="0"/>
                <a:cs typeface="Tahoma" pitchFamily="34" charset="0"/>
              </a:rPr>
              <a:t>s</a:t>
            </a:r>
            <a:r>
              <a:rPr lang="en-US" sz="13500" b="1" dirty="0" smtClean="0">
                <a:latin typeface="Tahoma" pitchFamily="34" charset="0"/>
                <a:ea typeface="Tahoma" pitchFamily="34" charset="0"/>
                <a:cs typeface="Tahoma" pitchFamily="34" charset="0"/>
              </a:rPr>
              <a:t>haring wavelength commitment. </a:t>
            </a:r>
            <a:endParaRPr lang="en-US" sz="5500" b="1" dirty="0" smtClean="0">
              <a:solidFill>
                <a:srgbClr val="0000FF"/>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109" y="1161342"/>
            <a:ext cx="3576647" cy="3073774"/>
          </a:xfrm>
          <a:prstGeom prst="rect">
            <a:avLst/>
          </a:prstGeom>
        </p:spPr>
      </p:pic>
    </p:spTree>
    <p:extLst>
      <p:ext uri="{BB962C8B-B14F-4D97-AF65-F5344CB8AC3E}">
        <p14:creationId xmlns:p14="http://schemas.microsoft.com/office/powerpoint/2010/main" val="9430959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#9 </a:t>
            </a:r>
            <a:r>
              <a:rPr lang="en-US" sz="11500" b="1" dirty="0">
                <a:latin typeface="Tahoma" panose="020B0604030504040204" pitchFamily="34" charset="0"/>
                <a:ea typeface="Tahoma" panose="020B0604030504040204" pitchFamily="34" charset="0"/>
                <a:cs typeface="Tahoma" panose="020B0604030504040204" pitchFamily="34" charset="0"/>
              </a:rPr>
              <a:t>CONFLICT </a:t>
            </a:r>
            <a:r>
              <a:rPr lang="en-US" sz="11500" b="1" dirty="0" smtClean="0">
                <a:latin typeface="Tahoma" panose="020B0604030504040204" pitchFamily="34" charset="0"/>
                <a:ea typeface="Tahoma" panose="020B0604030504040204" pitchFamily="34" charset="0"/>
                <a:cs typeface="Tahoma" panose="020B0604030504040204" pitchFamily="34" charset="0"/>
              </a:rPr>
              <a:t>MANAGEMENT</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08645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endParaRPr lang="en-US" sz="8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8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8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6000" b="1" dirty="0" smtClean="0">
                <a:latin typeface="Tahoma" panose="020B0604030504040204" pitchFamily="34" charset="0"/>
                <a:ea typeface="Tahoma" panose="020B0604030504040204" pitchFamily="34" charset="0"/>
                <a:cs typeface="Tahoma" panose="020B0604030504040204" pitchFamily="34" charset="0"/>
              </a:rPr>
              <a:t>Conflict comes from </a:t>
            </a:r>
          </a:p>
          <a:p>
            <a:r>
              <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SELF-AGENDAS</a:t>
            </a:r>
            <a:endParaRPr lang="en-US" sz="8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6428" y="180814"/>
            <a:ext cx="5957736" cy="3634219"/>
          </a:xfrm>
          <a:prstGeom prst="rect">
            <a:avLst/>
          </a:prstGeom>
        </p:spPr>
      </p:pic>
    </p:spTree>
    <p:extLst>
      <p:ext uri="{BB962C8B-B14F-4D97-AF65-F5344CB8AC3E}">
        <p14:creationId xmlns:p14="http://schemas.microsoft.com/office/powerpoint/2010/main" val="10018159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216568"/>
            <a:ext cx="12192000" cy="6641432"/>
          </a:xfrm>
        </p:spPr>
        <p:txBody>
          <a:bodyPr>
            <a:norm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The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FACT-FEELING </a:t>
            </a:r>
            <a:r>
              <a:rPr lang="en-US" sz="4400" b="1" dirty="0">
                <a:latin typeface="Tahoma" panose="020B0604030504040204" pitchFamily="34" charset="0"/>
                <a:ea typeface="Tahoma" panose="020B0604030504040204" pitchFamily="34" charset="0"/>
                <a:cs typeface="Tahoma" panose="020B0604030504040204" pitchFamily="34" charset="0"/>
              </a:rPr>
              <a:t>DIALECTIC of psychological conflict resolution</a:t>
            </a:r>
          </a:p>
          <a:p>
            <a:endParaRPr lang="en-US" sz="6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800" y="1483895"/>
            <a:ext cx="5994400" cy="4495800"/>
          </a:xfrm>
          <a:prstGeom prst="rect">
            <a:avLst/>
          </a:prstGeom>
        </p:spPr>
      </p:pic>
    </p:spTree>
    <p:extLst>
      <p:ext uri="{BB962C8B-B14F-4D97-AF65-F5344CB8AC3E}">
        <p14:creationId xmlns:p14="http://schemas.microsoft.com/office/powerpoint/2010/main" val="10551341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5000" b="1" dirty="0">
                <a:latin typeface="Tahoma" pitchFamily="34" charset="0"/>
                <a:ea typeface="Tahoma" pitchFamily="34" charset="0"/>
                <a:cs typeface="Tahoma" pitchFamily="34" charset="0"/>
              </a:rPr>
              <a:t>Conflict issues won’t be resolved if they short-circuit full human wiring </a:t>
            </a:r>
            <a:r>
              <a:rPr lang="en-US" sz="5000" b="1" dirty="0">
                <a:solidFill>
                  <a:srgbClr val="FF0000"/>
                </a:solidFill>
                <a:latin typeface="Tahoma" pitchFamily="34" charset="0"/>
                <a:ea typeface="Tahoma" pitchFamily="34" charset="0"/>
                <a:cs typeface="Tahoma" pitchFamily="34" charset="0"/>
              </a:rPr>
              <a:t>(intellect + emotions)</a:t>
            </a:r>
          </a:p>
        </p:txBody>
      </p:sp>
      <p:pic>
        <p:nvPicPr>
          <p:cNvPr id="1026" name="Picture 2" descr="http://www.tauruspower.com/images/short_circuit_coordin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569" y="2382253"/>
            <a:ext cx="366817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349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886200"/>
            <a:ext cx="12192000" cy="2971800"/>
          </a:xfrm>
        </p:spPr>
        <p:txBody>
          <a:bodyPr>
            <a:noAutofit/>
          </a:bodyPr>
          <a:lstStyle/>
          <a:p>
            <a:pPr algn="ctr"/>
            <a:r>
              <a:rPr lang="en-US" sz="4800" b="1" dirty="0" smtClean="0">
                <a:latin typeface="Tahoma" pitchFamily="34" charset="0"/>
                <a:ea typeface="Tahoma" pitchFamily="34" charset="0"/>
                <a:cs typeface="Tahoma" pitchFamily="34" charset="0"/>
              </a:rPr>
              <a:t>Matadors use the cape to protect themselves from the bull, who thinks the cape is part of the matador. </a:t>
            </a:r>
            <a:endParaRPr lang="en-US" sz="4800" b="1" dirty="0">
              <a:latin typeface="Tahoma" pitchFamily="34" charset="0"/>
              <a:ea typeface="Tahoma" pitchFamily="34" charset="0"/>
              <a:cs typeface="Tahoma" pitchFamily="34" charset="0"/>
            </a:endParaRPr>
          </a:p>
        </p:txBody>
      </p:sp>
      <p:pic>
        <p:nvPicPr>
          <p:cNvPr id="4" name="Content Placeholder 3"/>
          <p:cNvPicPr>
            <a:picLocks noGrp="1"/>
          </p:cNvPicPr>
          <p:nvPr>
            <p:ph idx="4294967295"/>
          </p:nvPr>
        </p:nvPicPr>
        <p:blipFill>
          <a:blip r:embed="rId2">
            <a:extLst>
              <a:ext uri="{28A0092B-C50C-407E-A947-70E740481C1C}">
                <a14:useLocalDpi xmlns:a14="http://schemas.microsoft.com/office/drawing/2010/main" val="0"/>
              </a:ext>
            </a:extLst>
          </a:blip>
          <a:stretch>
            <a:fillRect/>
          </a:stretch>
        </p:blipFill>
        <p:spPr>
          <a:xfrm>
            <a:off x="1524000" y="266700"/>
            <a:ext cx="4267200"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429" y="473242"/>
            <a:ext cx="4457700" cy="3124200"/>
          </a:xfrm>
          <a:prstGeom prst="rect">
            <a:avLst/>
          </a:prstGeom>
        </p:spPr>
      </p:pic>
    </p:spTree>
    <p:extLst>
      <p:ext uri="{BB962C8B-B14F-4D97-AF65-F5344CB8AC3E}">
        <p14:creationId xmlns:p14="http://schemas.microsoft.com/office/powerpoint/2010/main" val="21811960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900" b="1" dirty="0">
                <a:latin typeface="Tahoma" pitchFamily="34" charset="0"/>
                <a:ea typeface="Tahoma" pitchFamily="34" charset="0"/>
                <a:cs typeface="Tahoma" pitchFamily="34" charset="0"/>
              </a:rPr>
              <a:t>The F-F dialectic is a simple strategy for neutralizing (a la the matador’s cape) or “killing” interpersonal conflict (the bull) through facilitating a</a:t>
            </a:r>
            <a:r>
              <a:rPr lang="en-US" sz="4900" b="1" dirty="0">
                <a:solidFill>
                  <a:srgbClr val="FF0000"/>
                </a:solidFill>
                <a:latin typeface="Tahoma" pitchFamily="34" charset="0"/>
                <a:ea typeface="Tahoma" pitchFamily="34" charset="0"/>
                <a:cs typeface="Tahoma" pitchFamily="34" charset="0"/>
              </a:rPr>
              <a:t> dialogue </a:t>
            </a:r>
            <a:r>
              <a:rPr lang="en-US" sz="4900" b="1" dirty="0">
                <a:latin typeface="Tahoma" pitchFamily="34" charset="0"/>
                <a:ea typeface="Tahoma" pitchFamily="34" charset="0"/>
                <a:cs typeface="Tahoma" pitchFamily="34" charset="0"/>
              </a:rPr>
              <a:t>that alternates between sharing facts (cool conflict objective information) and feelings (hot conflict subjective emotions).</a:t>
            </a:r>
          </a:p>
          <a:p>
            <a:pPr marL="0" indent="0" algn="ctr">
              <a:buNone/>
            </a:pPr>
            <a:r>
              <a:rPr lang="en-US" sz="4900" b="1" dirty="0" err="1">
                <a:solidFill>
                  <a:srgbClr val="0000FF"/>
                </a:solidFill>
                <a:latin typeface="Tahoma" pitchFamily="34" charset="0"/>
                <a:ea typeface="Tahoma" pitchFamily="34" charset="0"/>
                <a:cs typeface="Tahoma" pitchFamily="34" charset="0"/>
              </a:rPr>
              <a:t>facts</a:t>
            </a:r>
            <a:r>
              <a:rPr lang="en-US" sz="4900" b="1" dirty="0" err="1">
                <a:solidFill>
                  <a:srgbClr val="FF0000"/>
                </a:solidFill>
                <a:latin typeface="Tahoma" pitchFamily="34" charset="0"/>
                <a:ea typeface="Tahoma" pitchFamily="34" charset="0"/>
                <a:cs typeface="Tahoma" pitchFamily="34" charset="0"/>
              </a:rPr>
              <a:t>FEELINGS</a:t>
            </a:r>
            <a:r>
              <a:rPr lang="en-US" sz="4900" b="1" dirty="0" err="1">
                <a:solidFill>
                  <a:srgbClr val="0000FF"/>
                </a:solidFill>
                <a:latin typeface="Tahoma" pitchFamily="34" charset="0"/>
                <a:ea typeface="Tahoma" pitchFamily="34" charset="0"/>
                <a:cs typeface="Tahoma" pitchFamily="34" charset="0"/>
              </a:rPr>
              <a:t>facts</a:t>
            </a:r>
            <a:r>
              <a:rPr lang="en-US" sz="4900" b="1" dirty="0" err="1">
                <a:solidFill>
                  <a:srgbClr val="FF0000"/>
                </a:solidFill>
                <a:latin typeface="Tahoma" pitchFamily="34" charset="0"/>
                <a:ea typeface="Tahoma" pitchFamily="34" charset="0"/>
                <a:cs typeface="Tahoma" pitchFamily="34" charset="0"/>
              </a:rPr>
              <a:t>FEELINGS</a:t>
            </a:r>
            <a:endParaRPr lang="en-US" sz="4900" dirty="0">
              <a:solidFill>
                <a:srgbClr val="FF0000"/>
              </a:solidFill>
              <a:latin typeface="Tahoma" pitchFamily="34" charset="0"/>
              <a:ea typeface="Tahoma" pitchFamily="34" charset="0"/>
              <a:cs typeface="Tahoma" pitchFamily="34" charset="0"/>
            </a:endParaRPr>
          </a:p>
          <a:p>
            <a:pPr marL="0" indent="0" algn="ctr">
              <a:buNone/>
            </a:pPr>
            <a:endParaRPr lang="en-US" sz="50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635463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228600"/>
            <a:ext cx="12192000" cy="6629400"/>
          </a:xfrm>
        </p:spPr>
        <p:txBody>
          <a:bodyPr>
            <a:normAutofit/>
          </a:bodyPr>
          <a:lstStyle/>
          <a:p>
            <a:pPr marL="742950" indent="-742950"/>
            <a:r>
              <a:rPr lang="en-US" sz="4800" b="1" dirty="0" smtClean="0">
                <a:solidFill>
                  <a:srgbClr val="0000FF"/>
                </a:solidFill>
                <a:latin typeface="Tahoma" pitchFamily="34" charset="0"/>
                <a:ea typeface="Tahoma" pitchFamily="34" charset="0"/>
                <a:cs typeface="Tahoma" pitchFamily="34" charset="0"/>
              </a:rPr>
              <a:t>FACILITATOR PROMPTS</a:t>
            </a:r>
          </a:p>
          <a:p>
            <a:pPr marL="914400" indent="-914400" algn="l">
              <a:buFont typeface="Arial" panose="020B0604020202020204" pitchFamily="34" charset="0"/>
              <a:buChar char="•"/>
            </a:pPr>
            <a:r>
              <a:rPr lang="en-US" sz="4800" b="1" dirty="0" smtClean="0">
                <a:solidFill>
                  <a:schemeClr val="tx1"/>
                </a:solidFill>
                <a:latin typeface="Tahoma" pitchFamily="34" charset="0"/>
                <a:ea typeface="Tahoma" pitchFamily="34" charset="0"/>
                <a:cs typeface="Tahoma" pitchFamily="34" charset="0"/>
              </a:rPr>
              <a:t>What </a:t>
            </a:r>
            <a:r>
              <a:rPr lang="en-US" sz="4800" b="1" dirty="0">
                <a:solidFill>
                  <a:schemeClr val="tx1"/>
                </a:solidFill>
                <a:latin typeface="Tahoma" pitchFamily="34" charset="0"/>
                <a:ea typeface="Tahoma" pitchFamily="34" charset="0"/>
                <a:cs typeface="Tahoma" pitchFamily="34" charset="0"/>
              </a:rPr>
              <a:t>do you know about…” </a:t>
            </a:r>
            <a:r>
              <a:rPr lang="en-US" sz="4800" b="1" dirty="0">
                <a:solidFill>
                  <a:srgbClr val="FF0000"/>
                </a:solidFill>
                <a:latin typeface="Tahoma" pitchFamily="34" charset="0"/>
                <a:ea typeface="Tahoma" pitchFamily="34" charset="0"/>
                <a:cs typeface="Tahoma" pitchFamily="34" charset="0"/>
              </a:rPr>
              <a:t>(fact)</a:t>
            </a:r>
          </a:p>
          <a:p>
            <a:pPr marL="914400" indent="-914400" algn="l">
              <a:buFont typeface="Arial" panose="020B0604020202020204" pitchFamily="34" charset="0"/>
              <a:buChar char="•"/>
            </a:pPr>
            <a:r>
              <a:rPr lang="en-US" sz="4800" b="1" dirty="0" smtClean="0">
                <a:solidFill>
                  <a:schemeClr val="tx1"/>
                </a:solidFill>
                <a:latin typeface="Tahoma" pitchFamily="34" charset="0"/>
                <a:ea typeface="Tahoma" pitchFamily="34" charset="0"/>
                <a:cs typeface="Tahoma" pitchFamily="34" charset="0"/>
              </a:rPr>
              <a:t>“What’s your reaction to that?” </a:t>
            </a:r>
            <a:r>
              <a:rPr lang="en-US" sz="4800" b="1" dirty="0">
                <a:solidFill>
                  <a:srgbClr val="FF0000"/>
                </a:solidFill>
                <a:latin typeface="Tahoma" pitchFamily="34" charset="0"/>
                <a:ea typeface="Tahoma" pitchFamily="34" charset="0"/>
                <a:cs typeface="Tahoma" pitchFamily="34" charset="0"/>
              </a:rPr>
              <a:t>(feeling)</a:t>
            </a:r>
          </a:p>
          <a:p>
            <a:pPr marL="914400" indent="-914400" algn="l">
              <a:buFont typeface="Arial" panose="020B0604020202020204" pitchFamily="34" charset="0"/>
              <a:buChar char="•"/>
            </a:pPr>
            <a:r>
              <a:rPr lang="en-US" sz="4800" b="1" dirty="0">
                <a:solidFill>
                  <a:schemeClr val="tx1"/>
                </a:solidFill>
                <a:latin typeface="Tahoma" pitchFamily="34" charset="0"/>
                <a:ea typeface="Tahoma" pitchFamily="34" charset="0"/>
                <a:cs typeface="Tahoma" pitchFamily="34" charset="0"/>
              </a:rPr>
              <a:t>“What do you think we should do?” </a:t>
            </a:r>
            <a:r>
              <a:rPr lang="en-US" sz="4800" b="1" dirty="0">
                <a:solidFill>
                  <a:srgbClr val="FF0000"/>
                </a:solidFill>
                <a:latin typeface="Tahoma" pitchFamily="34" charset="0"/>
                <a:ea typeface="Tahoma" pitchFamily="34" charset="0"/>
                <a:cs typeface="Tahoma" pitchFamily="34" charset="0"/>
              </a:rPr>
              <a:t>(fact)</a:t>
            </a:r>
          </a:p>
          <a:p>
            <a:pPr marL="914400" indent="-914400" algn="l">
              <a:buFont typeface="Arial" panose="020B0604020202020204" pitchFamily="34" charset="0"/>
              <a:buChar char="•"/>
            </a:pPr>
            <a:r>
              <a:rPr lang="en-US" sz="4800" b="1" dirty="0" smtClean="0">
                <a:solidFill>
                  <a:schemeClr val="tx1"/>
                </a:solidFill>
                <a:latin typeface="Tahoma" pitchFamily="34" charset="0"/>
                <a:ea typeface="Tahoma" pitchFamily="34" charset="0"/>
                <a:cs typeface="Tahoma" pitchFamily="34" charset="0"/>
              </a:rPr>
              <a:t>“How will others feel about that?” </a:t>
            </a:r>
            <a:r>
              <a:rPr lang="en-US" sz="4800" b="1" dirty="0">
                <a:solidFill>
                  <a:srgbClr val="FF0000"/>
                </a:solidFill>
                <a:latin typeface="Tahoma" pitchFamily="34" charset="0"/>
                <a:ea typeface="Tahoma" pitchFamily="34" charset="0"/>
                <a:cs typeface="Tahoma" pitchFamily="34" charset="0"/>
              </a:rPr>
              <a:t>(feeling)</a:t>
            </a:r>
          </a:p>
          <a:p>
            <a:pPr marL="914400" indent="-914400" algn="l">
              <a:buFont typeface="Arial" panose="020B0604020202020204" pitchFamily="34" charset="0"/>
              <a:buChar char="•"/>
            </a:pPr>
            <a:endParaRPr lang="en-US" sz="4800" b="1" dirty="0">
              <a:solidFill>
                <a:srgbClr val="993366"/>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781317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132347"/>
            <a:ext cx="12192000" cy="6705600"/>
          </a:xfrm>
        </p:spPr>
        <p:txBody>
          <a:bodyPr>
            <a:normAutofit fontScale="92500"/>
          </a:bodyPr>
          <a:lstStyle/>
          <a:p>
            <a:r>
              <a:rPr lang="en-US" sz="4400" b="1" dirty="0">
                <a:latin typeface="Tahoma" pitchFamily="34" charset="0"/>
                <a:ea typeface="Tahoma" pitchFamily="34" charset="0"/>
                <a:cs typeface="Tahoma" pitchFamily="34" charset="0"/>
              </a:rPr>
              <a:t>THE CONFLICT MANAGER</a:t>
            </a:r>
          </a:p>
          <a:p>
            <a:pPr marL="571500" indent="-571500" algn="l">
              <a:buFont typeface="Arial" panose="020B0604020202020204" pitchFamily="34" charset="0"/>
              <a:buChar char="•"/>
            </a:pPr>
            <a:r>
              <a:rPr lang="en-US" sz="5400" b="1" dirty="0">
                <a:solidFill>
                  <a:srgbClr val="FF0000"/>
                </a:solidFill>
                <a:latin typeface="Tahoma" pitchFamily="34" charset="0"/>
                <a:ea typeface="Tahoma" pitchFamily="34" charset="0"/>
                <a:cs typeface="Tahoma" pitchFamily="34" charset="0"/>
              </a:rPr>
              <a:t>Help employees realize that feelings usually change over time.</a:t>
            </a:r>
          </a:p>
          <a:p>
            <a:pPr marL="571500" indent="-571500" algn="l">
              <a:buFont typeface="Arial" panose="020B0604020202020204" pitchFamily="34" charset="0"/>
              <a:buChar char="•"/>
            </a:pPr>
            <a:r>
              <a:rPr lang="en-US" sz="5400" b="1" dirty="0">
                <a:solidFill>
                  <a:srgbClr val="0033CC"/>
                </a:solidFill>
                <a:latin typeface="Tahoma" pitchFamily="34" charset="0"/>
                <a:ea typeface="Tahoma" pitchFamily="34" charset="0"/>
                <a:cs typeface="Tahoma" pitchFamily="34" charset="0"/>
              </a:rPr>
              <a:t>Delay decision-making until emotions have settled down.</a:t>
            </a:r>
          </a:p>
          <a:p>
            <a:pPr marL="571500" indent="-571500" algn="l">
              <a:buFont typeface="Arial" panose="020B0604020202020204" pitchFamily="34" charset="0"/>
              <a:buChar char="•"/>
            </a:pPr>
            <a:r>
              <a:rPr lang="en-US" sz="5400" b="1" dirty="0">
                <a:solidFill>
                  <a:srgbClr val="009900"/>
                </a:solidFill>
                <a:latin typeface="Tahoma" pitchFamily="34" charset="0"/>
                <a:ea typeface="Tahoma" pitchFamily="34" charset="0"/>
                <a:cs typeface="Tahoma" pitchFamily="34" charset="0"/>
              </a:rPr>
              <a:t>Strive to generate good feelings about HOW decisions are made </a:t>
            </a:r>
            <a:r>
              <a:rPr lang="en-US" sz="5400" b="1" dirty="0" smtClean="0">
                <a:solidFill>
                  <a:srgbClr val="009900"/>
                </a:solidFill>
                <a:latin typeface="Tahoma" pitchFamily="34" charset="0"/>
                <a:ea typeface="Tahoma" pitchFamily="34" charset="0"/>
                <a:cs typeface="Tahoma" pitchFamily="34" charset="0"/>
              </a:rPr>
              <a:t>via an authentic participative process</a:t>
            </a:r>
            <a:endParaRPr lang="en-US" sz="4400" b="1" dirty="0">
              <a:solidFill>
                <a:srgbClr val="009900"/>
              </a:solidFill>
              <a:latin typeface="Tahoma" pitchFamily="34" charset="0"/>
              <a:ea typeface="Tahoma" pitchFamily="34" charset="0"/>
              <a:cs typeface="Tahoma" pitchFamily="34" charset="0"/>
            </a:endParaRPr>
          </a:p>
          <a:p>
            <a:pPr algn="l"/>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48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4000" b="1" dirty="0">
              <a:solidFill>
                <a:srgbClr val="0099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456118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8800" b="1" dirty="0" smtClean="0">
                <a:latin typeface="Tahoma" panose="020B0604030504040204" pitchFamily="34" charset="0"/>
                <a:ea typeface="Tahoma" panose="020B0604030504040204" pitchFamily="34" charset="0"/>
                <a:cs typeface="Tahoma" panose="020B0604030504040204" pitchFamily="34" charset="0"/>
              </a:rPr>
              <a:t>#10 </a:t>
            </a:r>
            <a:r>
              <a:rPr lang="en-US" sz="8800" b="1" dirty="0">
                <a:latin typeface="Tahoma" panose="020B0604030504040204" pitchFamily="34" charset="0"/>
                <a:ea typeface="Tahoma" panose="020B0604030504040204" pitchFamily="34" charset="0"/>
                <a:cs typeface="Tahoma" panose="020B0604030504040204" pitchFamily="34" charset="0"/>
              </a:rPr>
              <a:t>COUNTERINTUITIVE</a:t>
            </a:r>
            <a:endParaRPr lang="en-US" sz="8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8800" b="1" dirty="0" smtClean="0">
                <a:latin typeface="Tahoma" panose="020B0604030504040204" pitchFamily="34" charset="0"/>
                <a:ea typeface="Tahoma" panose="020B0604030504040204" pitchFamily="34" charset="0"/>
                <a:cs typeface="Tahoma" panose="020B0604030504040204" pitchFamily="34" charset="0"/>
              </a:rPr>
              <a:t>INNOVATIVE THINKING</a:t>
            </a:r>
            <a:endParaRPr lang="en-US" sz="8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72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1450"/>
            <a:ext cx="12192000" cy="6686550"/>
          </a:xfrm>
          <a:noFill/>
        </p:spPr>
        <p:txBody>
          <a:bodyPr>
            <a:normAutofit fontScale="92500" lnSpcReduction="20000"/>
          </a:bodyPr>
          <a:lstStyle/>
          <a:p>
            <a:r>
              <a:rPr lang="en-US" sz="4800" b="1" dirty="0" smtClean="0">
                <a:latin typeface="Tahoma" pitchFamily="34" charset="0"/>
                <a:ea typeface="Tahoma" pitchFamily="34" charset="0"/>
                <a:cs typeface="Tahoma" pitchFamily="34" charset="0"/>
              </a:rPr>
              <a:t>The </a:t>
            </a:r>
            <a:r>
              <a:rPr lang="en-US" sz="4800" b="1" dirty="0" err="1" smtClean="0">
                <a:latin typeface="Tahoma" pitchFamily="34" charset="0"/>
                <a:ea typeface="Tahoma" pitchFamily="34" charset="0"/>
                <a:cs typeface="Tahoma" pitchFamily="34" charset="0"/>
              </a:rPr>
              <a:t>IVE</a:t>
            </a:r>
            <a:r>
              <a:rPr lang="en-US" sz="4800" b="1" dirty="0" smtClean="0">
                <a:latin typeface="Tahoma" pitchFamily="34" charset="0"/>
                <a:ea typeface="Tahoma" pitchFamily="34" charset="0"/>
                <a:cs typeface="Tahoma" pitchFamily="34" charset="0"/>
              </a:rPr>
              <a:t>-EVE </a:t>
            </a:r>
            <a:r>
              <a:rPr lang="en-US" sz="4800" b="1" dirty="0" smtClean="0">
                <a:solidFill>
                  <a:srgbClr val="FF0000"/>
                </a:solidFill>
                <a:latin typeface="Showcard Gothic" panose="04020904020102020604" pitchFamily="82" charset="0"/>
                <a:ea typeface="Tahoma" pitchFamily="34" charset="0"/>
                <a:cs typeface="Tahoma" pitchFamily="34" charset="0"/>
              </a:rPr>
              <a:t>tango</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Just as the tango involves opposites (male + female), so does</a:t>
            </a:r>
          </a:p>
          <a:p>
            <a:pPr algn="l"/>
            <a:r>
              <a:rPr lang="en-US" sz="4800" b="1" dirty="0">
                <a:latin typeface="Tahoma" panose="020B0604030504040204" pitchFamily="34" charset="0"/>
                <a:ea typeface="Tahoma" panose="020B0604030504040204" pitchFamily="34" charset="0"/>
                <a:cs typeface="Tahoma" panose="020B0604030504040204" pitchFamily="34" charset="0"/>
              </a:rPr>
              <a:t>o</a:t>
            </a:r>
            <a:r>
              <a:rPr lang="en-US" sz="4800" b="1" dirty="0" smtClean="0">
                <a:latin typeface="Tahoma" panose="020B0604030504040204" pitchFamily="34" charset="0"/>
                <a:ea typeface="Tahoma" panose="020B0604030504040204" pitchFamily="34" charset="0"/>
                <a:cs typeface="Tahoma" panose="020B0604030504040204" pitchFamily="34" charset="0"/>
              </a:rPr>
              <a:t>rg productivity (IVEs + EVEs).</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To perform well, dancers must</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perform on a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WE</a:t>
            </a:r>
            <a:r>
              <a:rPr lang="en-US" sz="4800" b="1" dirty="0" smtClean="0">
                <a:latin typeface="Tahoma" panose="020B0604030504040204" pitchFamily="34" charset="0"/>
                <a:ea typeface="Tahoma" panose="020B0604030504040204" pitchFamily="34" charset="0"/>
                <a:cs typeface="Tahoma" panose="020B0604030504040204" pitchFamily="34" charset="0"/>
              </a:rPr>
              <a:t>, </a:t>
            </a:r>
            <a:r>
              <a:rPr lang="en-US" sz="4800" b="1" dirty="0">
                <a:latin typeface="Tahoma" panose="020B0604030504040204" pitchFamily="34" charset="0"/>
                <a:ea typeface="Tahoma" panose="020B0604030504040204" pitchFamily="34" charset="0"/>
                <a:cs typeface="Tahoma" panose="020B0604030504040204" pitchFamily="34" charset="0"/>
              </a:rPr>
              <a:t>not ME</a:t>
            </a:r>
            <a:r>
              <a:rPr lang="en-US" sz="4800" b="1" dirty="0" smtClean="0">
                <a:latin typeface="Tahoma" panose="020B0604030504040204" pitchFamily="34" charset="0"/>
                <a:ea typeface="Tahoma" panose="020B0604030504040204" pitchFamily="34" charset="0"/>
                <a:cs typeface="Tahoma" panose="020B0604030504040204" pitchFamily="34" charset="0"/>
              </a:rPr>
              <a:t> </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wavelength. IVEs &amp; EVEs </a:t>
            </a:r>
          </a:p>
          <a:p>
            <a:pPr algn="l"/>
            <a:r>
              <a:rPr lang="en-US" sz="4800" b="1" dirty="0">
                <a:latin typeface="Tahoma" panose="020B0604030504040204" pitchFamily="34" charset="0"/>
                <a:ea typeface="Tahoma" panose="020B0604030504040204" pitchFamily="34" charset="0"/>
                <a:cs typeface="Tahoma" panose="020B0604030504040204" pitchFamily="34" charset="0"/>
              </a:rPr>
              <a:t>w</a:t>
            </a:r>
            <a:r>
              <a:rPr lang="en-US" sz="4800" b="1" dirty="0" smtClean="0">
                <a:latin typeface="Tahoma" panose="020B0604030504040204" pitchFamily="34" charset="0"/>
                <a:ea typeface="Tahoma" panose="020B0604030504040204" pitchFamily="34" charset="0"/>
                <a:cs typeface="Tahoma" panose="020B0604030504040204" pitchFamily="34" charset="0"/>
              </a:rPr>
              <a:t>ork best generating both</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ambidextrous</a:t>
            </a:r>
            <a:r>
              <a:rPr lang="en-US" sz="4800" b="1" dirty="0" smtClean="0">
                <a:latin typeface="Tahoma" panose="020B0604030504040204" pitchFamily="34" charset="0"/>
                <a:ea typeface="Tahoma" panose="020B0604030504040204" pitchFamily="34" charset="0"/>
                <a:cs typeface="Tahoma" panose="020B0604030504040204" pitchFamily="34" charset="0"/>
              </a:rPr>
              <a:t>) internal &amp; </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external value streams. </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 </a:t>
            </a:r>
            <a:endParaRPr lang="en-US" sz="44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6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227" y="2362200"/>
            <a:ext cx="3126274" cy="4210050"/>
          </a:xfrm>
          <a:prstGeom prst="rect">
            <a:avLst/>
          </a:prstGeom>
        </p:spPr>
      </p:pic>
    </p:spTree>
    <p:extLst>
      <p:ext uri="{BB962C8B-B14F-4D97-AF65-F5344CB8AC3E}">
        <p14:creationId xmlns:p14="http://schemas.microsoft.com/office/powerpoint/2010/main" val="28864137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85011"/>
            <a:ext cx="12192000" cy="6472988"/>
          </a:xfrm>
        </p:spPr>
        <p:txBody>
          <a:bodyPr>
            <a:normAutofit/>
          </a:bodyPr>
          <a:lstStyle/>
          <a:p>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a:t>
            </a:r>
            <a:r>
              <a:rPr lang="en-US" sz="6000" b="1" dirty="0" err="1" smtClean="0">
                <a:latin typeface="Tahoma" panose="020B0604030504040204" pitchFamily="34" charset="0"/>
                <a:ea typeface="Tahoma" panose="020B0604030504040204" pitchFamily="34" charset="0"/>
                <a:cs typeface="Tahoma" panose="020B0604030504040204" pitchFamily="34" charset="0"/>
              </a:rPr>
              <a:t>onventionality</a:t>
            </a:r>
            <a:r>
              <a:rPr lang="en-US" sz="6000" b="1" dirty="0" smtClean="0">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k</a:t>
            </a:r>
            <a:r>
              <a:rPr lang="en-US" sz="6000" b="1" dirty="0" smtClean="0">
                <a:latin typeface="Tahoma" panose="020B0604030504040204" pitchFamily="34" charset="0"/>
                <a:ea typeface="Tahoma" panose="020B0604030504040204" pitchFamily="34" charset="0"/>
                <a:cs typeface="Tahoma" panose="020B0604030504040204" pitchFamily="34" charset="0"/>
              </a:rPr>
              <a:t>ills the </a:t>
            </a:r>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a:t>
            </a:r>
            <a:r>
              <a:rPr lang="en-US" sz="6000" b="1" dirty="0" err="1" smtClean="0">
                <a:latin typeface="Tahoma" panose="020B0604030504040204" pitchFamily="34" charset="0"/>
                <a:ea typeface="Tahoma" panose="020B0604030504040204" pitchFamily="34" charset="0"/>
                <a:cs typeface="Tahoma" panose="020B0604030504040204" pitchFamily="34" charset="0"/>
              </a:rPr>
              <a:t>at</a:t>
            </a:r>
            <a:r>
              <a:rPr lang="en-US" sz="6000" b="1" dirty="0" smtClean="0">
                <a:latin typeface="Tahoma" panose="020B0604030504040204" pitchFamily="34" charset="0"/>
                <a:ea typeface="Tahoma" panose="020B0604030504040204" pitchFamily="34" charset="0"/>
                <a:cs typeface="Tahoma" panose="020B0604030504040204" pitchFamily="34" charset="0"/>
              </a:rPr>
              <a:t>.</a:t>
            </a:r>
          </a:p>
          <a:p>
            <a:endPar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99" y="1535640"/>
            <a:ext cx="8889780" cy="4768908"/>
          </a:xfrm>
          <a:prstGeom prst="rect">
            <a:avLst/>
          </a:prstGeom>
        </p:spPr>
      </p:pic>
    </p:spTree>
    <p:extLst>
      <p:ext uri="{BB962C8B-B14F-4D97-AF65-F5344CB8AC3E}">
        <p14:creationId xmlns:p14="http://schemas.microsoft.com/office/powerpoint/2010/main" val="14562151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591716"/>
          </a:xfrm>
        </p:spPr>
        <p:txBody>
          <a:bodyPr>
            <a:normAutofit fontScale="92500" lnSpcReduction="20000"/>
          </a:bodyPr>
          <a:lstStyle/>
          <a:p>
            <a:pPr marL="0" indent="0" algn="ctr">
              <a:buNone/>
            </a:pPr>
            <a:endParaRPr lang="en-US" sz="54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0000FF"/>
              </a:solidFill>
              <a:latin typeface="Tahoma" pitchFamily="34" charset="0"/>
              <a:ea typeface="Tahoma" pitchFamily="34" charset="0"/>
              <a:cs typeface="Tahoma" pitchFamily="34" charset="0"/>
            </a:endParaRPr>
          </a:p>
          <a:p>
            <a:pPr marL="0" indent="0" algn="ctr">
              <a:buNone/>
            </a:pPr>
            <a:endParaRPr lang="en-US" sz="5400" b="1" dirty="0" smtClean="0">
              <a:solidFill>
                <a:srgbClr val="0000FF"/>
              </a:solidFill>
              <a:latin typeface="Tahoma" pitchFamily="34" charset="0"/>
              <a:ea typeface="Tahoma" pitchFamily="34" charset="0"/>
              <a:cs typeface="Tahoma" pitchFamily="34" charset="0"/>
            </a:endParaRPr>
          </a:p>
          <a:p>
            <a:pPr marL="0" indent="0" algn="ctr">
              <a:buNone/>
            </a:pPr>
            <a:r>
              <a:rPr lang="en-US" sz="5400" b="1" dirty="0" err="1" smtClean="0">
                <a:solidFill>
                  <a:srgbClr val="0000FF"/>
                </a:solidFill>
                <a:latin typeface="Tahoma" pitchFamily="34" charset="0"/>
                <a:ea typeface="Tahoma" pitchFamily="34" charset="0"/>
                <a:cs typeface="Tahoma" pitchFamily="34" charset="0"/>
              </a:rPr>
              <a:t>CITers</a:t>
            </a:r>
            <a:endParaRPr lang="en-US" sz="5400" b="1" dirty="0" smtClean="0">
              <a:solidFill>
                <a:srgbClr val="0000FF"/>
              </a:solidFill>
              <a:latin typeface="Tahoma" pitchFamily="34" charset="0"/>
              <a:ea typeface="Tahoma" pitchFamily="34" charset="0"/>
              <a:cs typeface="Tahoma" pitchFamily="34" charset="0"/>
            </a:endParaRPr>
          </a:p>
          <a:p>
            <a:pPr marL="0" indent="0" algn="ctr">
              <a:buNone/>
            </a:pPr>
            <a:r>
              <a:rPr lang="en-US" sz="4800" b="1" dirty="0" smtClean="0">
                <a:latin typeface="Tahoma" pitchFamily="34" charset="0"/>
                <a:ea typeface="Tahoma" pitchFamily="34" charset="0"/>
                <a:cs typeface="Tahoma" pitchFamily="34" charset="0"/>
              </a:rPr>
              <a:t>Create permanent pools of </a:t>
            </a:r>
            <a:r>
              <a:rPr lang="en-US" sz="4800" b="1" dirty="0" smtClean="0">
                <a:solidFill>
                  <a:srgbClr val="FF0000"/>
                </a:solidFill>
                <a:latin typeface="Tahoma" pitchFamily="34" charset="0"/>
                <a:ea typeface="Tahoma" pitchFamily="34" charset="0"/>
                <a:cs typeface="Tahoma" pitchFamily="34" charset="0"/>
              </a:rPr>
              <a:t>360 feedback</a:t>
            </a:r>
            <a:r>
              <a:rPr lang="en-US" sz="4800" b="1" dirty="0" smtClean="0">
                <a:latin typeface="Tahoma" pitchFamily="34" charset="0"/>
                <a:ea typeface="Tahoma" pitchFamily="34" charset="0"/>
                <a:cs typeface="Tahoma" pitchFamily="34" charset="0"/>
              </a:rPr>
              <a:t> from </a:t>
            </a:r>
            <a:r>
              <a:rPr lang="en-US" sz="4800" b="1" dirty="0" smtClean="0">
                <a:solidFill>
                  <a:srgbClr val="FF0000"/>
                </a:solidFill>
                <a:latin typeface="Tahoma" pitchFamily="34" charset="0"/>
                <a:ea typeface="Tahoma" pitchFamily="34" charset="0"/>
                <a:cs typeface="Tahoma" pitchFamily="34" charset="0"/>
              </a:rPr>
              <a:t>constituent</a:t>
            </a:r>
            <a:r>
              <a:rPr lang="en-US" sz="4800" b="1" dirty="0" smtClean="0">
                <a:latin typeface="Tahoma" pitchFamily="34" charset="0"/>
                <a:ea typeface="Tahoma" pitchFamily="34" charset="0"/>
                <a:cs typeface="Tahoma" pitchFamily="34" charset="0"/>
              </a:rPr>
              <a:t> groups: </a:t>
            </a:r>
            <a:endParaRPr lang="en-US" sz="4800" b="1" dirty="0">
              <a:latin typeface="Tahoma" pitchFamily="34" charset="0"/>
              <a:ea typeface="Tahoma" pitchFamily="34" charset="0"/>
              <a:cs typeface="Tahoma" pitchFamily="34" charset="0"/>
            </a:endParaRPr>
          </a:p>
          <a:p>
            <a:pPr marL="0" indent="0" algn="ctr">
              <a:buNone/>
            </a:pPr>
            <a:r>
              <a:rPr lang="en-US" sz="4800" b="1" dirty="0">
                <a:latin typeface="Tahoma" pitchFamily="34" charset="0"/>
                <a:ea typeface="Tahoma" pitchFamily="34" charset="0"/>
                <a:cs typeface="Tahoma" pitchFamily="34" charset="0"/>
              </a:rPr>
              <a:t>p</a:t>
            </a:r>
            <a:r>
              <a:rPr lang="en-US" sz="4800" b="1" dirty="0" smtClean="0">
                <a:latin typeface="Tahoma" pitchFamily="34" charset="0"/>
                <a:ea typeface="Tahoma" pitchFamily="34" charset="0"/>
                <a:cs typeface="Tahoma" pitchFamily="34" charset="0"/>
              </a:rPr>
              <a:t>roject teams; clients; org resource providers; local communities, etc. </a:t>
            </a:r>
            <a:endParaRPr lang="en-US" sz="4800" b="1" dirty="0">
              <a:latin typeface="Tahoma" pitchFamily="34" charset="0"/>
              <a:ea typeface="Tahoma" pitchFamily="34" charset="0"/>
              <a:cs typeface="Tahoma" pitchFamily="34" charset="0"/>
            </a:endParaRPr>
          </a:p>
          <a:p>
            <a:pPr marL="0" indent="0">
              <a:buNone/>
            </a:pPr>
            <a:endParaRPr lang="en-US" sz="4800" b="1" dirty="0">
              <a:latin typeface="Tahoma" pitchFamily="34" charset="0"/>
              <a:ea typeface="Tahoma" pitchFamily="34" charset="0"/>
              <a:cs typeface="Tahoma" pitchFamily="34" charset="0"/>
            </a:endParaRPr>
          </a:p>
          <a:p>
            <a:pPr marL="0" indent="0" algn="ctr">
              <a:buNone/>
            </a:pPr>
            <a:r>
              <a:rPr lang="en-US" sz="4800" b="1" dirty="0">
                <a:latin typeface="Tahoma" pitchFamily="34" charset="0"/>
                <a:ea typeface="Tahoma" pitchFamily="34" charset="0"/>
                <a:cs typeface="Tahoma"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464" y="-479432"/>
            <a:ext cx="7131424" cy="2474258"/>
          </a:xfrm>
          <a:prstGeom prst="rect">
            <a:avLst/>
          </a:prstGeom>
        </p:spPr>
      </p:pic>
    </p:spTree>
    <p:extLst>
      <p:ext uri="{BB962C8B-B14F-4D97-AF65-F5344CB8AC3E}">
        <p14:creationId xmlns:p14="http://schemas.microsoft.com/office/powerpoint/2010/main" val="5763034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INNOVATION INVITATIONS</a:t>
            </a:r>
          </a:p>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Empowering employees to manage themselves</a:t>
            </a:r>
          </a:p>
          <a:p>
            <a:pPr>
              <a:buFont typeface="Wingdings" panose="05000000000000000000" pitchFamily="2" charset="2"/>
              <a:buChar char="q"/>
            </a:pPr>
            <a:r>
              <a:rPr lang="en-US" sz="4400" b="1" dirty="0" err="1" smtClean="0">
                <a:solidFill>
                  <a:srgbClr val="660066"/>
                </a:solidFill>
                <a:latin typeface="Tahoma" pitchFamily="34" charset="0"/>
                <a:ea typeface="Tahoma" pitchFamily="34" charset="0"/>
                <a:cs typeface="Tahoma" pitchFamily="34" charset="0"/>
              </a:rPr>
              <a:t>Flexwork</a:t>
            </a:r>
            <a:r>
              <a:rPr lang="en-US" sz="4400" b="1" dirty="0" smtClean="0">
                <a:solidFill>
                  <a:srgbClr val="660066"/>
                </a:solidFill>
                <a:latin typeface="Tahoma" pitchFamily="34" charset="0"/>
                <a:ea typeface="Tahoma" pitchFamily="34" charset="0"/>
                <a:cs typeface="Tahoma" pitchFamily="34" charset="0"/>
              </a:rPr>
              <a:t> (time + locations) &amp; self-scheduling</a:t>
            </a:r>
          </a:p>
          <a:p>
            <a:pPr>
              <a:buFont typeface="Wingdings" panose="05000000000000000000" pitchFamily="2" charset="2"/>
              <a:buChar char="q"/>
            </a:pPr>
            <a:r>
              <a:rPr lang="en-US" sz="4400" b="1" dirty="0">
                <a:solidFill>
                  <a:srgbClr val="A50021"/>
                </a:solidFill>
                <a:latin typeface="Tahoma" pitchFamily="34" charset="0"/>
                <a:ea typeface="Tahoma" pitchFamily="34" charset="0"/>
                <a:cs typeface="Tahoma" pitchFamily="34" charset="0"/>
              </a:rPr>
              <a:t>C</a:t>
            </a:r>
            <a:r>
              <a:rPr lang="en-US" sz="4400" b="1" dirty="0" smtClean="0">
                <a:solidFill>
                  <a:srgbClr val="A50021"/>
                </a:solidFill>
                <a:latin typeface="Tahoma" pitchFamily="34" charset="0"/>
                <a:ea typeface="Tahoma" pitchFamily="34" charset="0"/>
                <a:cs typeface="Tahoma" pitchFamily="34" charset="0"/>
              </a:rPr>
              <a:t>ontributions descriptions replacing job descriptions</a:t>
            </a:r>
          </a:p>
          <a:p>
            <a:pPr>
              <a:buFont typeface="Wingdings" panose="05000000000000000000" pitchFamily="2" charset="2"/>
              <a:buChar char="q"/>
            </a:pPr>
            <a:r>
              <a:rPr lang="en-US" sz="4400" b="1" dirty="0">
                <a:solidFill>
                  <a:srgbClr val="009900"/>
                </a:solidFill>
                <a:latin typeface="Tahoma" pitchFamily="34" charset="0"/>
                <a:ea typeface="Tahoma" pitchFamily="34" charset="0"/>
                <a:cs typeface="Tahoma" pitchFamily="34" charset="0"/>
              </a:rPr>
              <a:t>Asking WHY more often than how</a:t>
            </a:r>
          </a:p>
          <a:p>
            <a:pPr>
              <a:buFont typeface="Wingdings" panose="05000000000000000000" pitchFamily="2" charset="2"/>
              <a:buChar char="q"/>
            </a:pPr>
            <a:endParaRPr lang="en-US" sz="4400" b="1" dirty="0" smtClean="0">
              <a:solidFill>
                <a:srgbClr val="00808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400" b="1" dirty="0" smtClean="0">
              <a:solidFill>
                <a:srgbClr val="9966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a:solidFill>
                <a:srgbClr val="7030A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974884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INNOVATION MINDSET</a:t>
            </a:r>
          </a:p>
          <a:p>
            <a:pPr>
              <a:buFont typeface="Wingdings" panose="05000000000000000000" pitchFamily="2" charset="2"/>
              <a:buChar char="q"/>
            </a:pPr>
            <a:r>
              <a:rPr lang="en-US" sz="5400" b="1" dirty="0" smtClean="0">
                <a:solidFill>
                  <a:srgbClr val="0000FF"/>
                </a:solidFill>
                <a:latin typeface="Tahoma" pitchFamily="34" charset="0"/>
                <a:ea typeface="Tahoma" pitchFamily="34" charset="0"/>
                <a:cs typeface="Tahoma" pitchFamily="34" charset="0"/>
              </a:rPr>
              <a:t>Be </a:t>
            </a:r>
            <a:r>
              <a:rPr lang="en-US" sz="6600" b="1" dirty="0" err="1" smtClean="0">
                <a:solidFill>
                  <a:srgbClr val="009900"/>
                </a:solidFill>
                <a:latin typeface="Tahoma" pitchFamily="34" charset="0"/>
                <a:ea typeface="Tahoma" pitchFamily="34" charset="0"/>
                <a:cs typeface="Tahoma" pitchFamily="34" charset="0"/>
              </a:rPr>
              <a:t>K</a:t>
            </a:r>
            <a:r>
              <a:rPr lang="en-US" sz="5400" b="1" dirty="0" err="1" smtClean="0">
                <a:solidFill>
                  <a:srgbClr val="0000FF"/>
                </a:solidFill>
                <a:latin typeface="Tahoma" pitchFamily="34" charset="0"/>
                <a:ea typeface="Tahoma" pitchFamily="34" charset="0"/>
                <a:cs typeface="Tahoma" pitchFamily="34" charset="0"/>
              </a:rPr>
              <a:t>onventional</a:t>
            </a:r>
            <a:r>
              <a:rPr lang="en-US" sz="5400" b="1" dirty="0" smtClean="0">
                <a:solidFill>
                  <a:srgbClr val="0000FF"/>
                </a:solidFill>
                <a:latin typeface="Tahoma" pitchFamily="34" charset="0"/>
                <a:ea typeface="Tahoma" pitchFamily="34" charset="0"/>
                <a:cs typeface="Tahoma" pitchFamily="34" charset="0"/>
              </a:rPr>
              <a:t> (overlook status quo</a:t>
            </a:r>
            <a:r>
              <a:rPr lang="en-US" sz="5400" b="1" dirty="0">
                <a:solidFill>
                  <a:srgbClr val="0000FF"/>
                </a:solidFill>
                <a:latin typeface="Tahoma" pitchFamily="34" charset="0"/>
                <a:ea typeface="Tahoma" pitchFamily="34" charset="0"/>
                <a:cs typeface="Tahoma" pitchFamily="34" charset="0"/>
              </a:rPr>
              <a:t> </a:t>
            </a:r>
            <a:r>
              <a:rPr lang="en-US" sz="5400" b="1" dirty="0" smtClean="0">
                <a:solidFill>
                  <a:srgbClr val="0000FF"/>
                </a:solidFill>
                <a:latin typeface="Tahoma" pitchFamily="34" charset="0"/>
                <a:ea typeface="Tahoma" pitchFamily="34" charset="0"/>
                <a:cs typeface="Tahoma" pitchFamily="34" charset="0"/>
              </a:rPr>
              <a:t>silly rules) not conventional</a:t>
            </a:r>
          </a:p>
          <a:p>
            <a:pPr>
              <a:buFont typeface="Wingdings" panose="05000000000000000000" pitchFamily="2" charset="2"/>
              <a:buChar char="q"/>
            </a:pPr>
            <a:r>
              <a:rPr lang="en-US" sz="5400" b="1" dirty="0" smtClean="0">
                <a:solidFill>
                  <a:srgbClr val="FFC000"/>
                </a:solidFill>
                <a:latin typeface="Tahoma" pitchFamily="34" charset="0"/>
                <a:ea typeface="Tahoma" pitchFamily="34" charset="0"/>
                <a:cs typeface="Tahoma" pitchFamily="34" charset="0"/>
              </a:rPr>
              <a:t>Break precedents &amp; create new ones</a:t>
            </a:r>
          </a:p>
          <a:p>
            <a:pPr>
              <a:buFont typeface="Wingdings" panose="05000000000000000000" pitchFamily="2" charset="2"/>
              <a:buChar char="q"/>
            </a:pPr>
            <a:r>
              <a:rPr lang="en-US" sz="5400" b="1" dirty="0" smtClean="0">
                <a:solidFill>
                  <a:srgbClr val="A50021"/>
                </a:solidFill>
                <a:latin typeface="Tahoma" pitchFamily="34" charset="0"/>
                <a:ea typeface="Tahoma" pitchFamily="34" charset="0"/>
                <a:cs typeface="Tahoma" pitchFamily="34" charset="0"/>
              </a:rPr>
              <a:t>Avoid </a:t>
            </a:r>
            <a:r>
              <a:rPr lang="en-US" sz="5400" b="1" dirty="0" err="1" smtClean="0">
                <a:solidFill>
                  <a:srgbClr val="A50021"/>
                </a:solidFill>
                <a:latin typeface="Tahoma" pitchFamily="34" charset="0"/>
                <a:ea typeface="Tahoma" pitchFamily="34" charset="0"/>
                <a:cs typeface="Tahoma" pitchFamily="34" charset="0"/>
              </a:rPr>
              <a:t>IVE</a:t>
            </a:r>
            <a:r>
              <a:rPr lang="en-US" sz="5400" b="1" dirty="0" smtClean="0">
                <a:solidFill>
                  <a:srgbClr val="A50021"/>
                </a:solidFill>
                <a:latin typeface="Tahoma" pitchFamily="34" charset="0"/>
                <a:ea typeface="Tahoma" pitchFamily="34" charset="0"/>
                <a:cs typeface="Tahoma" pitchFamily="34" charset="0"/>
              </a:rPr>
              <a:t> work</a:t>
            </a:r>
          </a:p>
          <a:p>
            <a:pPr>
              <a:buFont typeface="Wingdings" panose="05000000000000000000" pitchFamily="2" charset="2"/>
              <a:buChar char="q"/>
            </a:pPr>
            <a:r>
              <a:rPr lang="en-US" sz="5400" b="1" dirty="0" smtClean="0">
                <a:solidFill>
                  <a:srgbClr val="009900"/>
                </a:solidFill>
                <a:latin typeface="Tahoma" pitchFamily="34" charset="0"/>
                <a:ea typeface="Tahoma" pitchFamily="34" charset="0"/>
                <a:cs typeface="Tahoma" pitchFamily="34" charset="0"/>
              </a:rPr>
              <a:t>Regularly listen to clients</a:t>
            </a:r>
            <a:endParaRPr lang="en-US" sz="5400" b="1" dirty="0">
              <a:solidFill>
                <a:srgbClr val="0099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400" b="1" dirty="0" smtClean="0">
              <a:solidFill>
                <a:srgbClr val="00808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400" b="1" dirty="0" smtClean="0">
              <a:solidFill>
                <a:srgbClr val="9966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a:solidFill>
                <a:srgbClr val="7030A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63446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#11 </a:t>
            </a:r>
            <a:r>
              <a:rPr lang="en-US" sz="11500" b="1" dirty="0">
                <a:latin typeface="Tahoma" panose="020B0604030504040204" pitchFamily="34" charset="0"/>
                <a:ea typeface="Tahoma" panose="020B0604030504040204" pitchFamily="34" charset="0"/>
                <a:cs typeface="Tahoma" panose="020B0604030504040204" pitchFamily="34" charset="0"/>
              </a:rPr>
              <a:t>CREATING </a:t>
            </a:r>
            <a:r>
              <a:rPr lang="en-US" sz="11500" b="1" dirty="0" smtClean="0">
                <a:latin typeface="Tahoma" panose="020B0604030504040204" pitchFamily="34" charset="0"/>
                <a:ea typeface="Tahoma" panose="020B0604030504040204" pitchFamily="34" charset="0"/>
                <a:cs typeface="Tahoma" panose="020B0604030504040204" pitchFamily="34" charset="0"/>
              </a:rPr>
              <a:t>YOUR OWN JOB</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9333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1935326" cy="6858000"/>
          </a:xfrm>
        </p:spPr>
        <p:txBody>
          <a:bodyPr>
            <a:normAutofit/>
          </a:bodyPr>
          <a:lstStyle/>
          <a:p>
            <a:r>
              <a:rPr lang="en-US" sz="7200" b="1" dirty="0" smtClean="0">
                <a:latin typeface="Tahoma" panose="020B0604030504040204" pitchFamily="34" charset="0"/>
                <a:ea typeface="Tahoma" panose="020B0604030504040204" pitchFamily="34" charset="0"/>
                <a:cs typeface="Tahoma" panose="020B0604030504040204" pitchFamily="34" charset="0"/>
              </a:rPr>
              <a:t>It’s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a:t>
            </a:r>
            <a:r>
              <a:rPr lang="en-US" sz="7200" b="1" dirty="0" smtClean="0">
                <a:latin typeface="Tahoma" panose="020B0604030504040204" pitchFamily="34" charset="0"/>
                <a:ea typeface="Tahoma" panose="020B0604030504040204" pitchFamily="34" charset="0"/>
                <a:cs typeface="Tahoma" panose="020B0604030504040204" pitchFamily="34" charset="0"/>
              </a:rPr>
              <a:t> career, it’s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a:t>
            </a:r>
            <a:r>
              <a:rPr lang="en-US" sz="7200" b="1" dirty="0" smtClean="0">
                <a:latin typeface="Tahoma" panose="020B0604030504040204" pitchFamily="34" charset="0"/>
                <a:ea typeface="Tahoma" panose="020B0604030504040204" pitchFamily="34" charset="0"/>
                <a:cs typeface="Tahoma" panose="020B0604030504040204" pitchFamily="34" charset="0"/>
              </a:rPr>
              <a:t> life, so manage them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a:t>
            </a:r>
            <a:r>
              <a:rPr lang="en-US" sz="7200" b="1" dirty="0" smtClean="0">
                <a:latin typeface="Tahoma" panose="020B0604030504040204" pitchFamily="34" charset="0"/>
                <a:ea typeface="Tahoma" panose="020B0604030504040204" pitchFamily="34" charset="0"/>
                <a:cs typeface="Tahoma" panose="020B0604030504040204" pitchFamily="34" charset="0"/>
              </a:rPr>
              <a:t>self</a:t>
            </a:r>
            <a:endParaRPr lang="en-US" sz="66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637" y="3692122"/>
            <a:ext cx="8114608" cy="2358646"/>
          </a:xfrm>
          <a:prstGeom prst="rect">
            <a:avLst/>
          </a:prstGeom>
        </p:spPr>
      </p:pic>
    </p:spTree>
    <p:extLst>
      <p:ext uri="{BB962C8B-B14F-4D97-AF65-F5344CB8AC3E}">
        <p14:creationId xmlns:p14="http://schemas.microsoft.com/office/powerpoint/2010/main" val="42032561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4294967295"/>
          </p:nvPr>
        </p:nvSpPr>
        <p:spPr>
          <a:xfrm>
            <a:off x="0" y="215152"/>
            <a:ext cx="12192000" cy="6642847"/>
          </a:xfrm>
        </p:spPr>
        <p:txBody>
          <a:bodyPr>
            <a:normAutofit fontScale="92500"/>
          </a:bodyPr>
          <a:lstStyle/>
          <a:p>
            <a:pPr>
              <a:lnSpc>
                <a:spcPct val="90000"/>
              </a:lnSpc>
              <a:buFont typeface="Wingdings" panose="05000000000000000000" pitchFamily="2" charset="2"/>
              <a:buChar char="q"/>
            </a:pPr>
            <a:r>
              <a:rPr lang="en-US" altLang="en-US" sz="5300" b="1" dirty="0">
                <a:latin typeface="Tahoma" pitchFamily="34" charset="0"/>
                <a:cs typeface="Tahoma" pitchFamily="34" charset="0"/>
              </a:rPr>
              <a:t>Don’t depend on your employer to </a:t>
            </a:r>
            <a:r>
              <a:rPr lang="en-US" altLang="en-US" sz="5300" b="1" dirty="0" smtClean="0">
                <a:latin typeface="Tahoma" pitchFamily="34" charset="0"/>
                <a:cs typeface="Tahoma" pitchFamily="34" charset="0"/>
              </a:rPr>
              <a:t>run your career unless you’re a “</a:t>
            </a:r>
            <a:r>
              <a:rPr lang="en-US" altLang="en-US" sz="5300" b="1" dirty="0" smtClean="0">
                <a:solidFill>
                  <a:srgbClr val="FF0000"/>
                </a:solidFill>
                <a:latin typeface="Tahoma" pitchFamily="34" charset="0"/>
                <a:cs typeface="Tahoma" pitchFamily="34" charset="0"/>
              </a:rPr>
              <a:t>golden boy</a:t>
            </a:r>
            <a:r>
              <a:rPr lang="en-US" altLang="en-US" sz="5300" b="1" dirty="0" smtClean="0">
                <a:latin typeface="Tahoma" pitchFamily="34" charset="0"/>
                <a:cs typeface="Tahoma" pitchFamily="34" charset="0"/>
              </a:rPr>
              <a:t>.”</a:t>
            </a:r>
            <a:endParaRPr lang="en-US" altLang="en-US" sz="5300" b="1" dirty="0" smtClean="0">
              <a:solidFill>
                <a:srgbClr val="FF0000"/>
              </a:solidFill>
              <a:latin typeface="Tahoma" pitchFamily="34" charset="0"/>
              <a:cs typeface="Tahoma" pitchFamily="34" charset="0"/>
            </a:endParaRPr>
          </a:p>
          <a:p>
            <a:pPr>
              <a:lnSpc>
                <a:spcPct val="90000"/>
              </a:lnSpc>
              <a:buFont typeface="Wingdings" panose="05000000000000000000" pitchFamily="2" charset="2"/>
              <a:buChar char="q"/>
            </a:pPr>
            <a:r>
              <a:rPr lang="en-US" altLang="en-US" sz="5300" b="1" dirty="0" smtClean="0">
                <a:latin typeface="Tahoma" pitchFamily="34" charset="0"/>
                <a:cs typeface="Tahoma" pitchFamily="34" charset="0"/>
              </a:rPr>
              <a:t>Know </a:t>
            </a:r>
            <a:r>
              <a:rPr lang="en-US" altLang="en-US" sz="5300" b="1" dirty="0">
                <a:latin typeface="Tahoma" pitchFamily="34" charset="0"/>
                <a:cs typeface="Tahoma" pitchFamily="34" charset="0"/>
              </a:rPr>
              <a:t>where your org </a:t>
            </a:r>
            <a:r>
              <a:rPr lang="en-US" altLang="en-US" sz="5300" b="1" dirty="0">
                <a:solidFill>
                  <a:srgbClr val="FF0000"/>
                </a:solidFill>
                <a:latin typeface="Tahoma" pitchFamily="34" charset="0"/>
                <a:cs typeface="Tahoma" pitchFamily="34" charset="0"/>
              </a:rPr>
              <a:t>needs help </a:t>
            </a:r>
            <a:r>
              <a:rPr lang="en-US" altLang="en-US" sz="5300" b="1" dirty="0" smtClean="0">
                <a:latin typeface="Tahoma" pitchFamily="34" charset="0"/>
                <a:cs typeface="Tahoma" pitchFamily="34" charset="0"/>
              </a:rPr>
              <a:t>&amp; pinpoint what you can contribute. </a:t>
            </a:r>
            <a:endParaRPr lang="en-US" altLang="en-US" sz="5300" b="1" dirty="0">
              <a:latin typeface="Tahoma" pitchFamily="34" charset="0"/>
              <a:cs typeface="Tahoma" pitchFamily="34" charset="0"/>
            </a:endParaRPr>
          </a:p>
          <a:p>
            <a:pPr>
              <a:lnSpc>
                <a:spcPct val="90000"/>
              </a:lnSpc>
              <a:buFont typeface="Wingdings" panose="05000000000000000000" pitchFamily="2" charset="2"/>
              <a:buChar char="q"/>
            </a:pPr>
            <a:r>
              <a:rPr lang="en-US" altLang="en-US" sz="5300" b="1" dirty="0" smtClean="0">
                <a:latin typeface="Tahoma" pitchFamily="34" charset="0"/>
                <a:cs typeface="Tahoma" pitchFamily="34" charset="0"/>
              </a:rPr>
              <a:t>Increase pro visibility by networking </a:t>
            </a:r>
            <a:r>
              <a:rPr lang="en-US" altLang="en-US" sz="5300" b="1" dirty="0">
                <a:latin typeface="Tahoma" pitchFamily="34" charset="0"/>
                <a:cs typeface="Tahoma" pitchFamily="34" charset="0"/>
              </a:rPr>
              <a:t>where success is </a:t>
            </a:r>
            <a:r>
              <a:rPr lang="en-US" altLang="en-US" sz="5300" b="1" dirty="0">
                <a:solidFill>
                  <a:srgbClr val="FF0000"/>
                </a:solidFill>
                <a:latin typeface="Tahoma" pitchFamily="34" charset="0"/>
                <a:cs typeface="Tahoma" pitchFamily="34" charset="0"/>
              </a:rPr>
              <a:t>already</a:t>
            </a:r>
            <a:r>
              <a:rPr lang="en-US" altLang="en-US" sz="5300" b="1" dirty="0">
                <a:latin typeface="Tahoma" pitchFamily="34" charset="0"/>
                <a:cs typeface="Tahoma" pitchFamily="34" charset="0"/>
              </a:rPr>
              <a:t> </a:t>
            </a:r>
            <a:r>
              <a:rPr lang="en-US" altLang="en-US" sz="5300" b="1" dirty="0" smtClean="0">
                <a:latin typeface="Tahoma" pitchFamily="34" charset="0"/>
                <a:cs typeface="Tahoma" pitchFamily="34" charset="0"/>
              </a:rPr>
              <a:t>happening in org </a:t>
            </a:r>
            <a:r>
              <a:rPr lang="en-US" altLang="en-US" sz="5300" b="1" dirty="0" err="1" smtClean="0">
                <a:latin typeface="Tahoma" pitchFamily="34" charset="0"/>
                <a:cs typeface="Tahoma" pitchFamily="34" charset="0"/>
              </a:rPr>
              <a:t>triPs</a:t>
            </a:r>
            <a:r>
              <a:rPr lang="en-US" altLang="en-US" sz="5300" b="1" dirty="0" smtClean="0">
                <a:latin typeface="Tahoma" pitchFamily="34" charset="0"/>
                <a:cs typeface="Tahoma" pitchFamily="34" charset="0"/>
              </a:rPr>
              <a:t> (People, Products, </a:t>
            </a:r>
            <a:r>
              <a:rPr lang="en-US" altLang="en-US" sz="5300" b="1" dirty="0">
                <a:latin typeface="Tahoma" pitchFamily="34" charset="0"/>
                <a:cs typeface="Tahoma" pitchFamily="34" charset="0"/>
              </a:rPr>
              <a:t>P</a:t>
            </a:r>
            <a:r>
              <a:rPr lang="en-US" altLang="en-US" sz="5300" b="1" dirty="0" smtClean="0">
                <a:latin typeface="Tahoma" pitchFamily="34" charset="0"/>
                <a:cs typeface="Tahoma" pitchFamily="34" charset="0"/>
              </a:rPr>
              <a:t>rocesses). </a:t>
            </a:r>
            <a:endParaRPr lang="en-US" altLang="en-US" sz="5300" b="1" dirty="0">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p:txBody>
      </p:sp>
      <p:sp>
        <p:nvSpPr>
          <p:cNvPr id="2" name="Right Arrow 1"/>
          <p:cNvSpPr/>
          <p:nvPr/>
        </p:nvSpPr>
        <p:spPr>
          <a:xfrm>
            <a:off x="10154653" y="62099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6335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4294967295"/>
          </p:nvPr>
        </p:nvSpPr>
        <p:spPr>
          <a:xfrm>
            <a:off x="0" y="220716"/>
            <a:ext cx="12192000" cy="6637283"/>
          </a:xfrm>
        </p:spPr>
        <p:txBody>
          <a:bodyPr>
            <a:normAutofit fontScale="92500" lnSpcReduction="20000"/>
          </a:bodyPr>
          <a:lstStyle/>
          <a:p>
            <a:pPr>
              <a:buFont typeface="Wingdings" panose="05000000000000000000" pitchFamily="2" charset="2"/>
              <a:buChar char="q"/>
            </a:pPr>
            <a:r>
              <a:rPr lang="en-US" altLang="en-US" sz="5100" b="1" dirty="0" smtClean="0">
                <a:solidFill>
                  <a:srgbClr val="FF0000"/>
                </a:solidFill>
                <a:latin typeface="Tahoma" pitchFamily="34" charset="0"/>
                <a:cs typeface="Tahoma" pitchFamily="34" charset="0"/>
              </a:rPr>
              <a:t>Job-stretching</a:t>
            </a:r>
            <a:r>
              <a:rPr lang="en-US" altLang="en-US" sz="5100" b="1" dirty="0" smtClean="0">
                <a:latin typeface="Tahoma" pitchFamily="34" charset="0"/>
                <a:cs typeface="Tahoma" pitchFamily="34" charset="0"/>
              </a:rPr>
              <a:t>: </a:t>
            </a:r>
            <a:r>
              <a:rPr lang="en-US" altLang="en-US" sz="5100" b="1" dirty="0">
                <a:latin typeface="Tahoma" pitchFamily="34" charset="0"/>
                <a:cs typeface="Tahoma" pitchFamily="34" charset="0"/>
              </a:rPr>
              <a:t>Look inside &amp; outside the org </a:t>
            </a:r>
            <a:r>
              <a:rPr lang="en-US" altLang="en-US" sz="5100" b="1" dirty="0" smtClean="0">
                <a:latin typeface="Tahoma" pitchFamily="34" charset="0"/>
                <a:cs typeface="Tahoma" pitchFamily="34" charset="0"/>
              </a:rPr>
              <a:t>for new ways to serve new clients you recruited yourself.</a:t>
            </a:r>
            <a:endParaRPr lang="en-US" altLang="en-US" sz="5100" b="1" dirty="0">
              <a:latin typeface="Tahoma" pitchFamily="34" charset="0"/>
              <a:cs typeface="Tahoma" pitchFamily="34" charset="0"/>
            </a:endParaRPr>
          </a:p>
          <a:p>
            <a:pPr>
              <a:lnSpc>
                <a:spcPct val="90000"/>
              </a:lnSpc>
              <a:buFont typeface="Wingdings" panose="05000000000000000000" pitchFamily="2" charset="2"/>
              <a:buChar char="q"/>
            </a:pPr>
            <a:r>
              <a:rPr lang="en-US" altLang="en-US" sz="5100" b="1" dirty="0">
                <a:latin typeface="Tahoma" pitchFamily="34" charset="0"/>
                <a:cs typeface="Tahoma" pitchFamily="34" charset="0"/>
              </a:rPr>
              <a:t>Look for opportunities to be a company-wide </a:t>
            </a:r>
            <a:r>
              <a:rPr lang="en-US" altLang="en-US" sz="5100" b="1" dirty="0">
                <a:solidFill>
                  <a:srgbClr val="FF0000"/>
                </a:solidFill>
                <a:latin typeface="Tahoma" pitchFamily="34" charset="0"/>
                <a:cs typeface="Tahoma" pitchFamily="34" charset="0"/>
              </a:rPr>
              <a:t>consultant </a:t>
            </a:r>
            <a:r>
              <a:rPr lang="en-US" altLang="en-US" sz="5100" b="1" dirty="0">
                <a:latin typeface="Tahoma" pitchFamily="34" charset="0"/>
                <a:cs typeface="Tahoma" pitchFamily="34" charset="0"/>
              </a:rPr>
              <a:t>in technical skills coveted by upper level managers. </a:t>
            </a:r>
            <a:endParaRPr lang="en-US" altLang="en-US" sz="5100" b="1" dirty="0" smtClean="0">
              <a:latin typeface="Tahoma" pitchFamily="34" charset="0"/>
              <a:cs typeface="Tahoma" pitchFamily="34" charset="0"/>
            </a:endParaRPr>
          </a:p>
          <a:p>
            <a:pPr>
              <a:buFont typeface="Wingdings" panose="05000000000000000000" pitchFamily="2" charset="2"/>
              <a:buChar char="q"/>
            </a:pPr>
            <a:r>
              <a:rPr lang="en-US" sz="5100" b="1" dirty="0" smtClean="0">
                <a:latin typeface="Tahoma" pitchFamily="34" charset="0"/>
                <a:ea typeface="Tahoma" pitchFamily="34" charset="0"/>
                <a:cs typeface="Tahoma" pitchFamily="34" charset="0"/>
              </a:rPr>
              <a:t>Find ways to build </a:t>
            </a:r>
            <a:r>
              <a:rPr lang="en-US" sz="5100" b="1" dirty="0" smtClean="0">
                <a:solidFill>
                  <a:srgbClr val="FF0000"/>
                </a:solidFill>
                <a:latin typeface="Tahoma" pitchFamily="34" charset="0"/>
                <a:ea typeface="Tahoma" pitchFamily="34" charset="0"/>
                <a:cs typeface="Tahoma" pitchFamily="34" charset="0"/>
              </a:rPr>
              <a:t>“concentricity” </a:t>
            </a:r>
            <a:r>
              <a:rPr lang="en-US" sz="5100" b="1" dirty="0" smtClean="0">
                <a:latin typeface="Tahoma" pitchFamily="34" charset="0"/>
                <a:ea typeface="Tahoma" pitchFamily="34" charset="0"/>
                <a:cs typeface="Tahoma" pitchFamily="34" charset="0"/>
              </a:rPr>
              <a:t>(interdependent working relationships) within pros in org projects that could use your pro expertise. </a:t>
            </a:r>
            <a:endParaRPr lang="en-US" sz="5100" b="1" dirty="0">
              <a:latin typeface="Tahoma" pitchFamily="34" charset="0"/>
              <a:ea typeface="Tahoma" pitchFamily="34" charset="0"/>
              <a:cs typeface="Tahoma" pitchFamily="34" charset="0"/>
            </a:endParaRPr>
          </a:p>
          <a:p>
            <a:pPr>
              <a:lnSpc>
                <a:spcPct val="90000"/>
              </a:lnSpc>
              <a:buFont typeface="Wingdings" panose="05000000000000000000" pitchFamily="2" charset="2"/>
              <a:buChar char="q"/>
            </a:pPr>
            <a:endParaRPr lang="en-US" altLang="en-US" sz="4400" b="1" dirty="0">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p:txBody>
      </p:sp>
    </p:spTree>
    <p:extLst>
      <p:ext uri="{BB962C8B-B14F-4D97-AF65-F5344CB8AC3E}">
        <p14:creationId xmlns:p14="http://schemas.microsoft.com/office/powerpoint/2010/main" val="41381513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09874"/>
          </a:xfrm>
          <a:solidFill>
            <a:srgbClr val="FF0000"/>
          </a:solidFill>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#12 </a:t>
            </a:r>
            <a:r>
              <a:rPr lang="en-US" sz="13800" b="1" dirty="0">
                <a:latin typeface="Tahoma" panose="020B0604030504040204" pitchFamily="34" charset="0"/>
                <a:ea typeface="Tahoma" panose="020B0604030504040204" pitchFamily="34" charset="0"/>
                <a:cs typeface="Tahoma" panose="020B0604030504040204" pitchFamily="34" charset="0"/>
              </a:rPr>
              <a:t>CULTURE</a:t>
            </a:r>
            <a:r>
              <a:rPr lang="en-US" sz="138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2545602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r>
              <a:rPr lang="en-US" sz="6600" b="1" dirty="0" smtClean="0">
                <a:latin typeface="Tahoma" panose="020B0604030504040204" pitchFamily="34" charset="0"/>
                <a:ea typeface="Tahoma" panose="020B0604030504040204" pitchFamily="34" charset="0"/>
                <a:cs typeface="Tahoma" panose="020B0604030504040204" pitchFamily="34" charset="0"/>
              </a:rPr>
              <a:t>The org’s </a:t>
            </a:r>
          </a:p>
          <a:p>
            <a:pPr algn="l"/>
            <a:r>
              <a:rPr lang="en-US" sz="6600" b="1" dirty="0" smtClean="0">
                <a:latin typeface="Tahoma" panose="020B0604030504040204" pitchFamily="34" charset="0"/>
                <a:ea typeface="Tahoma" panose="020B0604030504040204" pitchFamily="34" charset="0"/>
                <a:cs typeface="Tahoma" panose="020B0604030504040204" pitchFamily="34" charset="0"/>
              </a:rPr>
              <a:t>unique </a:t>
            </a:r>
          </a:p>
          <a:p>
            <a:pPr algn="l"/>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6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ersonality</a:t>
            </a:r>
          </a:p>
          <a:p>
            <a:pPr algn="l"/>
            <a:r>
              <a:rPr lang="en-US" sz="6600" b="1" dirty="0" smtClean="0">
                <a:latin typeface="Tahoma" panose="020B0604030504040204" pitchFamily="34" charset="0"/>
                <a:ea typeface="Tahoma" panose="020B0604030504040204" pitchFamily="34" charset="0"/>
                <a:cs typeface="Tahoma" panose="020B0604030504040204" pitchFamily="34" charset="0"/>
              </a:rPr>
              <a:t>(what it’s </a:t>
            </a:r>
          </a:p>
          <a:p>
            <a:pPr algn="l"/>
            <a:r>
              <a:rPr lang="en-US" sz="6600" b="1" dirty="0" smtClean="0">
                <a:latin typeface="Tahoma" panose="020B0604030504040204" pitchFamily="34" charset="0"/>
                <a:ea typeface="Tahoma" panose="020B0604030504040204" pitchFamily="34" charset="0"/>
                <a:cs typeface="Tahoma" panose="020B0604030504040204" pitchFamily="34" charset="0"/>
              </a:rPr>
              <a:t>like to work there)</a:t>
            </a:r>
          </a:p>
          <a:p>
            <a:endParaRPr lang="en-US" sz="80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175" y="794792"/>
            <a:ext cx="5629835" cy="2814918"/>
          </a:xfrm>
          <a:prstGeom prst="rect">
            <a:avLst/>
          </a:prstGeom>
        </p:spPr>
      </p:pic>
    </p:spTree>
    <p:extLst>
      <p:ext uri="{BB962C8B-B14F-4D97-AF65-F5344CB8AC3E}">
        <p14:creationId xmlns:p14="http://schemas.microsoft.com/office/powerpoint/2010/main" val="1669057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12058650" cy="6637283"/>
          </a:xfrm>
        </p:spPr>
        <p:txBody>
          <a:bodyPr rtlCol="0">
            <a:normAutofit fontScale="55000" lnSpcReduction="20000"/>
          </a:bodyPr>
          <a:lstStyle/>
          <a:p>
            <a:pPr algn="ctr" eaLnBrk="1" fontAlgn="auto" hangingPunct="1">
              <a:spcAft>
                <a:spcPts val="0"/>
              </a:spcAft>
              <a:buFont typeface="Arial" pitchFamily="34" charset="0"/>
              <a:buNone/>
              <a:defRPr/>
            </a:pPr>
            <a:r>
              <a:rPr lang="en-US" sz="7000" b="1" dirty="0" err="1" smtClean="0">
                <a:latin typeface="Tahoma" pitchFamily="34" charset="0"/>
                <a:cs typeface="Tahoma" pitchFamily="34" charset="0"/>
              </a:rPr>
              <a:t>IVE</a:t>
            </a:r>
            <a:r>
              <a:rPr lang="en-US" sz="7000" b="1" dirty="0" smtClean="0">
                <a:latin typeface="Tahoma" pitchFamily="34" charset="0"/>
                <a:cs typeface="Tahoma" pitchFamily="34" charset="0"/>
              </a:rPr>
              <a:t>-EVE </a:t>
            </a:r>
            <a:r>
              <a:rPr lang="en-US" sz="7000" b="1" dirty="0" err="1" smtClean="0">
                <a:latin typeface="Tahoma" pitchFamily="34" charset="0"/>
                <a:cs typeface="Tahoma" pitchFamily="34" charset="0"/>
              </a:rPr>
              <a:t>GAPOLOGY</a:t>
            </a:r>
            <a:r>
              <a:rPr lang="en-US" sz="7000" b="1" dirty="0" smtClean="0">
                <a:latin typeface="Tahoma" pitchFamily="34" charset="0"/>
                <a:cs typeface="Tahoma" pitchFamily="34" charset="0"/>
              </a:rPr>
              <a:t> occurs </a:t>
            </a:r>
          </a:p>
          <a:p>
            <a:pPr algn="ctr" eaLnBrk="1" fontAlgn="auto" hangingPunct="1">
              <a:spcAft>
                <a:spcPts val="0"/>
              </a:spcAft>
              <a:buFont typeface="Arial" pitchFamily="34" charset="0"/>
              <a:buNone/>
              <a:defRPr/>
            </a:pPr>
            <a:r>
              <a:rPr lang="en-US" sz="7000" b="1" dirty="0" smtClean="0">
                <a:latin typeface="Tahoma" pitchFamily="34" charset="0"/>
                <a:cs typeface="Tahoma" pitchFamily="34" charset="0"/>
              </a:rPr>
              <a:t>when IVES generate:</a:t>
            </a:r>
          </a:p>
          <a:p>
            <a:pPr>
              <a:buFont typeface="Wingdings" panose="05000000000000000000" pitchFamily="2" charset="2"/>
              <a:buChar char="q"/>
              <a:defRPr/>
            </a:pPr>
            <a:r>
              <a:rPr lang="en-US" sz="8700" b="1" dirty="0" smtClean="0">
                <a:solidFill>
                  <a:srgbClr val="009900"/>
                </a:solidFill>
                <a:latin typeface="Tahoma" pitchFamily="34" charset="0"/>
                <a:cs typeface="Tahoma" pitchFamily="34" charset="0"/>
              </a:rPr>
              <a:t>Too much control-focused information that stifles EVE operating freedom (“</a:t>
            </a:r>
            <a:r>
              <a:rPr lang="en-US" sz="8700" b="1" dirty="0" err="1" smtClean="0">
                <a:solidFill>
                  <a:srgbClr val="009900"/>
                </a:solidFill>
                <a:latin typeface="Tahoma" pitchFamily="34" charset="0"/>
                <a:cs typeface="Tahoma" pitchFamily="34" charset="0"/>
              </a:rPr>
              <a:t>IVEitis</a:t>
            </a:r>
            <a:r>
              <a:rPr lang="en-US" sz="8700" b="1" dirty="0" smtClean="0">
                <a:solidFill>
                  <a:srgbClr val="009900"/>
                </a:solidFill>
                <a:latin typeface="Tahoma" pitchFamily="34" charset="0"/>
                <a:cs typeface="Tahoma" pitchFamily="34" charset="0"/>
              </a:rPr>
              <a:t>”)</a:t>
            </a:r>
            <a:endParaRPr lang="en-US" sz="8700" b="1" dirty="0" smtClean="0">
              <a:latin typeface="Tahoma" pitchFamily="34" charset="0"/>
              <a:cs typeface="Tahoma" pitchFamily="34" charset="0"/>
            </a:endParaRPr>
          </a:p>
          <a:p>
            <a:pPr>
              <a:buFont typeface="Wingdings" panose="05000000000000000000" pitchFamily="2" charset="2"/>
              <a:buChar char="q"/>
              <a:defRPr/>
            </a:pPr>
            <a:r>
              <a:rPr lang="en-US" sz="8700" b="1" dirty="0" smtClean="0">
                <a:solidFill>
                  <a:srgbClr val="C00000"/>
                </a:solidFill>
                <a:latin typeface="Tahoma" pitchFamily="34" charset="0"/>
                <a:cs typeface="Tahoma" pitchFamily="34" charset="0"/>
              </a:rPr>
              <a:t>Inaccurate or outdated operating info</a:t>
            </a:r>
          </a:p>
          <a:p>
            <a:pPr>
              <a:buFont typeface="Wingdings" panose="05000000000000000000" pitchFamily="2" charset="2"/>
              <a:buChar char="q"/>
              <a:defRPr/>
            </a:pPr>
            <a:r>
              <a:rPr lang="en-US" sz="8700" b="1" dirty="0" smtClean="0">
                <a:solidFill>
                  <a:srgbClr val="3333FF"/>
                </a:solidFill>
                <a:latin typeface="Tahoma" pitchFamily="34" charset="0"/>
                <a:cs typeface="Tahoma" pitchFamily="34" charset="0"/>
              </a:rPr>
              <a:t>Hard-to-interpret info </a:t>
            </a:r>
          </a:p>
          <a:p>
            <a:pPr marL="0" indent="0" algn="r">
              <a:buNone/>
              <a:defRPr/>
            </a:pPr>
            <a:endParaRPr lang="en-US" sz="5800" b="1" dirty="0">
              <a:latin typeface="Tahoma" pitchFamily="34" charset="0"/>
              <a:cs typeface="Tahoma" pitchFamily="34" charset="0"/>
            </a:endParaRPr>
          </a:p>
          <a:p>
            <a:pPr marL="0" indent="0" algn="r">
              <a:buNone/>
              <a:defRPr/>
            </a:pPr>
            <a:r>
              <a:rPr lang="en-US" sz="7000" b="1" dirty="0" smtClean="0">
                <a:latin typeface="Tahoma" pitchFamily="34" charset="0"/>
                <a:cs typeface="Tahoma" pitchFamily="34" charset="0"/>
              </a:rPr>
              <a:t>To close the gap, EVEs must develop teamwork synergy with IVEs in 3 basic ways: </a:t>
            </a:r>
          </a:p>
          <a:p>
            <a:pPr eaLnBrk="1" fontAlgn="auto" hangingPunct="1">
              <a:spcAft>
                <a:spcPts val="0"/>
              </a:spcAft>
              <a:buFont typeface="Arial" pitchFamily="34" charset="0"/>
              <a:buNone/>
              <a:defRPr/>
            </a:pPr>
            <a:endParaRPr lang="en-US" sz="7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1876095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6000" b="1" dirty="0" smtClean="0">
                <a:solidFill>
                  <a:srgbClr val="FF0000"/>
                </a:solidFill>
                <a:latin typeface="Tahoma" pitchFamily="34" charset="0"/>
                <a:ea typeface="Tahoma" pitchFamily="34" charset="0"/>
                <a:cs typeface="Tahoma" pitchFamily="34" charset="0"/>
              </a:rPr>
              <a:t>8</a:t>
            </a:r>
            <a:r>
              <a:rPr lang="en-US" sz="5400" b="1" dirty="0" smtClean="0">
                <a:solidFill>
                  <a:srgbClr val="0000FF"/>
                </a:solidFill>
                <a:latin typeface="Tahoma" pitchFamily="34" charset="0"/>
                <a:ea typeface="Tahoma" pitchFamily="34" charset="0"/>
                <a:cs typeface="Tahoma" pitchFamily="34" charset="0"/>
              </a:rPr>
              <a:t> </a:t>
            </a:r>
            <a:r>
              <a:rPr lang="en-US" sz="4000" b="1" dirty="0">
                <a:solidFill>
                  <a:srgbClr val="0000FF"/>
                </a:solidFill>
                <a:latin typeface="Tahoma" pitchFamily="34" charset="0"/>
                <a:ea typeface="Tahoma" pitchFamily="34" charset="0"/>
                <a:cs typeface="Tahoma" pitchFamily="34" charset="0"/>
              </a:rPr>
              <a:t>ORG CULTURES</a:t>
            </a:r>
          </a:p>
          <a:p>
            <a:pPr marL="0" indent="0">
              <a:buNone/>
            </a:pPr>
            <a:r>
              <a:rPr lang="en-US" sz="4800" b="1" u="sng" dirty="0">
                <a:latin typeface="Tahoma" pitchFamily="34" charset="0"/>
                <a:ea typeface="Tahoma" pitchFamily="34" charset="0"/>
                <a:cs typeface="Tahoma" pitchFamily="34" charset="0"/>
              </a:rPr>
              <a:t>OC1</a:t>
            </a:r>
            <a:r>
              <a:rPr lang="en-US" sz="4800" b="1" dirty="0">
                <a:solidFill>
                  <a:srgbClr val="FF0000"/>
                </a:solidFill>
                <a:latin typeface="Tahoma" pitchFamily="34" charset="0"/>
                <a:ea typeface="Tahoma" pitchFamily="34" charset="0"/>
                <a:cs typeface="Tahoma" pitchFamily="34" charset="0"/>
              </a:rPr>
              <a:t> MATERIALISTIC: </a:t>
            </a:r>
            <a:r>
              <a:rPr lang="en-US" sz="4800" b="1" dirty="0">
                <a:latin typeface="Tahoma" pitchFamily="34" charset="0"/>
                <a:ea typeface="Tahoma" pitchFamily="34" charset="0"/>
                <a:cs typeface="Tahoma" pitchFamily="34" charset="0"/>
              </a:rPr>
              <a:t>things &gt; people  blue collar; long work hours = </a:t>
            </a:r>
            <a:r>
              <a:rPr lang="en-US" sz="4800" b="1" dirty="0">
                <a:solidFill>
                  <a:srgbClr val="0033CC"/>
                </a:solidFill>
                <a:latin typeface="Tahoma" pitchFamily="34" charset="0"/>
                <a:ea typeface="Tahoma" pitchFamily="34" charset="0"/>
                <a:cs typeface="Tahoma" pitchFamily="34" charset="0"/>
              </a:rPr>
              <a:t>manufacturing; agriculture; retailing; </a:t>
            </a:r>
            <a:r>
              <a:rPr lang="en-US" sz="4800" b="1" dirty="0" smtClean="0">
                <a:solidFill>
                  <a:srgbClr val="0033CC"/>
                </a:solidFill>
                <a:latin typeface="Tahoma" pitchFamily="34" charset="0"/>
                <a:ea typeface="Tahoma" pitchFamily="34" charset="0"/>
                <a:cs typeface="Tahoma" pitchFamily="34" charset="0"/>
              </a:rPr>
              <a:t>fashion, etc.</a:t>
            </a:r>
            <a:endParaRPr lang="en-US" sz="4800" b="1" dirty="0">
              <a:solidFill>
                <a:srgbClr val="0033CC"/>
              </a:solidFill>
              <a:latin typeface="Tahoma" pitchFamily="34" charset="0"/>
              <a:ea typeface="Tahoma" pitchFamily="34" charset="0"/>
              <a:cs typeface="Tahoma" pitchFamily="34" charset="0"/>
            </a:endParaRPr>
          </a:p>
          <a:p>
            <a:pPr marL="0" indent="0">
              <a:buNone/>
            </a:pPr>
            <a:r>
              <a:rPr lang="en-US" sz="4800" b="1" u="sng" dirty="0">
                <a:latin typeface="Tahoma" pitchFamily="34" charset="0"/>
                <a:ea typeface="Tahoma" pitchFamily="34" charset="0"/>
                <a:cs typeface="Tahoma" pitchFamily="34" charset="0"/>
              </a:rPr>
              <a:t>OC2</a:t>
            </a:r>
            <a:r>
              <a:rPr lang="en-US" sz="4800" b="1" dirty="0">
                <a:solidFill>
                  <a:srgbClr val="FF0000"/>
                </a:solidFill>
                <a:latin typeface="Tahoma" pitchFamily="34" charset="0"/>
                <a:ea typeface="Tahoma" pitchFamily="34" charset="0"/>
                <a:cs typeface="Tahoma" pitchFamily="34" charset="0"/>
              </a:rPr>
              <a:t> BUREAUCRATIC:</a:t>
            </a:r>
            <a:r>
              <a:rPr lang="en-US" sz="4800" b="1" dirty="0">
                <a:solidFill>
                  <a:srgbClr val="0000FF"/>
                </a:solidFill>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routine</a:t>
            </a:r>
            <a:r>
              <a:rPr lang="en-US" sz="4800" b="1" dirty="0">
                <a:latin typeface="Tahoma" pitchFamily="34" charset="0"/>
                <a:ea typeface="Tahoma" pitchFamily="34" charset="0"/>
                <a:cs typeface="Tahoma" pitchFamily="34" charset="0"/>
              </a:rPr>
              <a:t>, repetitive work; 8-to-5 =</a:t>
            </a:r>
            <a:r>
              <a:rPr lang="en-US" sz="4800" b="1" dirty="0">
                <a:solidFill>
                  <a:srgbClr val="0000FF"/>
                </a:solidFill>
                <a:latin typeface="Tahoma" pitchFamily="34" charset="0"/>
                <a:ea typeface="Tahoma" pitchFamily="34" charset="0"/>
                <a:cs typeface="Tahoma" pitchFamily="34" charset="0"/>
              </a:rPr>
              <a:t> </a:t>
            </a:r>
            <a:r>
              <a:rPr lang="en-US" sz="4800" b="1" dirty="0" smtClean="0">
                <a:solidFill>
                  <a:srgbClr val="0033CC"/>
                </a:solidFill>
                <a:latin typeface="Tahoma" pitchFamily="34" charset="0"/>
                <a:ea typeface="Tahoma" pitchFamily="34" charset="0"/>
                <a:cs typeface="Tahoma" pitchFamily="34" charset="0"/>
              </a:rPr>
              <a:t>govt</a:t>
            </a:r>
            <a:r>
              <a:rPr lang="en-US" sz="4800" b="1" dirty="0">
                <a:solidFill>
                  <a:srgbClr val="0033CC"/>
                </a:solidFill>
                <a:latin typeface="Tahoma" pitchFamily="34" charset="0"/>
                <a:ea typeface="Tahoma" pitchFamily="34" charset="0"/>
                <a:cs typeface="Tahoma" pitchFamily="34" charset="0"/>
              </a:rPr>
              <a:t>. agencies; insurance; military; credit checks; clerks &amp; </a:t>
            </a:r>
            <a:r>
              <a:rPr lang="en-US" sz="4800" b="1" dirty="0" smtClean="0">
                <a:solidFill>
                  <a:srgbClr val="0033CC"/>
                </a:solidFill>
                <a:latin typeface="Tahoma" pitchFamily="34" charset="0"/>
                <a:ea typeface="Tahoma" pitchFamily="34" charset="0"/>
                <a:cs typeface="Tahoma" pitchFamily="34" charset="0"/>
              </a:rPr>
              <a:t>secretaries, etc. </a:t>
            </a:r>
            <a:endParaRPr lang="en-US" sz="4800" b="1" dirty="0">
              <a:solidFill>
                <a:srgbClr val="0033CC"/>
              </a:solidFill>
              <a:latin typeface="Tahoma" pitchFamily="34" charset="0"/>
              <a:ea typeface="Tahoma" pitchFamily="34" charset="0"/>
              <a:cs typeface="Tahoma" pitchFamily="34" charset="0"/>
            </a:endParaRPr>
          </a:p>
          <a:p>
            <a:pPr marL="0" indent="0">
              <a:buNone/>
            </a:pPr>
            <a:r>
              <a:rPr lang="en-US" sz="4400" b="1" dirty="0">
                <a:latin typeface="Tahoma" pitchFamily="34" charset="0"/>
                <a:ea typeface="Tahoma" pitchFamily="34" charset="0"/>
                <a:cs typeface="Tahoma" pitchFamily="34" charset="0"/>
              </a:rPr>
              <a:t> </a:t>
            </a:r>
          </a:p>
          <a:p>
            <a:pPr marL="0" indent="0">
              <a:buNone/>
            </a:pPr>
            <a:endParaRPr lang="en-US" sz="3600" b="1" u="sng" dirty="0">
              <a:solidFill>
                <a:srgbClr val="CC00CC"/>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974522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084"/>
            <a:ext cx="12192000" cy="6858000"/>
          </a:xfrm>
        </p:spPr>
        <p:txBody>
          <a:bodyPr>
            <a:noAutofit/>
          </a:bodyPr>
          <a:lstStyle/>
          <a:p>
            <a:pPr marL="0" indent="0">
              <a:buNone/>
            </a:pPr>
            <a:r>
              <a:rPr lang="en-US" sz="5400" b="1" u="sng" dirty="0">
                <a:latin typeface="Tahoma" pitchFamily="34" charset="0"/>
                <a:ea typeface="Tahoma" pitchFamily="34" charset="0"/>
                <a:cs typeface="Tahoma" pitchFamily="34" charset="0"/>
              </a:rPr>
              <a:t>OC3</a:t>
            </a:r>
            <a:r>
              <a:rPr lang="en-US" sz="5400" b="1" dirty="0">
                <a:solidFill>
                  <a:srgbClr val="FF0000"/>
                </a:solidFill>
                <a:latin typeface="Tahoma" pitchFamily="34" charset="0"/>
                <a:ea typeface="Tahoma" pitchFamily="34" charset="0"/>
                <a:cs typeface="Tahoma" pitchFamily="34" charset="0"/>
              </a:rPr>
              <a:t> SOCIAL DARWINIST: </a:t>
            </a:r>
            <a:r>
              <a:rPr lang="en-US" sz="5400" b="1" dirty="0">
                <a:latin typeface="Tahoma" pitchFamily="34" charset="0"/>
                <a:ea typeface="Tahoma" pitchFamily="34" charset="0"/>
                <a:cs typeface="Tahoma" pitchFamily="34" charset="0"/>
              </a:rPr>
              <a:t>hyper-competitive work environment =</a:t>
            </a:r>
            <a:r>
              <a:rPr lang="en-US" sz="5400" b="1" dirty="0">
                <a:solidFill>
                  <a:srgbClr val="FF0000"/>
                </a:solidFill>
                <a:latin typeface="Tahoma" pitchFamily="34" charset="0"/>
                <a:ea typeface="Tahoma" pitchFamily="34" charset="0"/>
                <a:cs typeface="Tahoma" pitchFamily="34" charset="0"/>
              </a:rPr>
              <a:t> </a:t>
            </a:r>
            <a:r>
              <a:rPr lang="en-US" sz="5400" b="1" dirty="0">
                <a:solidFill>
                  <a:srgbClr val="0000FF"/>
                </a:solidFill>
                <a:latin typeface="Tahoma" pitchFamily="34" charset="0"/>
                <a:ea typeface="Tahoma" pitchFamily="34" charset="0"/>
                <a:cs typeface="Tahoma" pitchFamily="34" charset="0"/>
              </a:rPr>
              <a:t>sales; </a:t>
            </a:r>
            <a:r>
              <a:rPr lang="en-US" sz="5400" b="1" dirty="0" smtClean="0">
                <a:solidFill>
                  <a:srgbClr val="0000FF"/>
                </a:solidFill>
                <a:latin typeface="Tahoma" pitchFamily="34" charset="0"/>
                <a:ea typeface="Tahoma" pitchFamily="34" charset="0"/>
                <a:cs typeface="Tahoma" pitchFamily="34" charset="0"/>
              </a:rPr>
              <a:t>hyper-growth franchises</a:t>
            </a:r>
            <a:r>
              <a:rPr lang="en-US" sz="5400" b="1" dirty="0">
                <a:solidFill>
                  <a:srgbClr val="0000FF"/>
                </a:solidFill>
                <a:latin typeface="Tahoma" pitchFamily="34" charset="0"/>
                <a:ea typeface="Tahoma" pitchFamily="34" charset="0"/>
                <a:cs typeface="Tahoma" pitchFamily="34" charset="0"/>
              </a:rPr>
              <a:t>; entertainment; </a:t>
            </a:r>
            <a:r>
              <a:rPr lang="en-US" sz="5400" b="1" dirty="0" smtClean="0">
                <a:solidFill>
                  <a:srgbClr val="0000FF"/>
                </a:solidFill>
                <a:latin typeface="Tahoma" pitchFamily="34" charset="0"/>
                <a:ea typeface="Tahoma" pitchFamily="34" charset="0"/>
                <a:cs typeface="Tahoma" pitchFamily="34" charset="0"/>
              </a:rPr>
              <a:t>sports, etc. </a:t>
            </a:r>
            <a:endParaRPr lang="en-US" sz="5400" b="1" dirty="0">
              <a:solidFill>
                <a:srgbClr val="0000FF"/>
              </a:solidFill>
              <a:latin typeface="Tahoma" pitchFamily="34" charset="0"/>
              <a:ea typeface="Tahoma" pitchFamily="34" charset="0"/>
              <a:cs typeface="Tahoma" pitchFamily="34" charset="0"/>
            </a:endParaRPr>
          </a:p>
          <a:p>
            <a:pPr marL="0" indent="0">
              <a:buNone/>
            </a:pPr>
            <a:r>
              <a:rPr lang="en-US" sz="5400" b="1" u="sng" dirty="0">
                <a:latin typeface="Tahoma" pitchFamily="34" charset="0"/>
                <a:ea typeface="Tahoma" pitchFamily="34" charset="0"/>
                <a:cs typeface="Tahoma" pitchFamily="34" charset="0"/>
              </a:rPr>
              <a:t>OC4</a:t>
            </a:r>
            <a:r>
              <a:rPr lang="en-US" sz="5400" b="1" dirty="0">
                <a:latin typeface="Tahoma" pitchFamily="34" charset="0"/>
                <a:ea typeface="Tahoma" pitchFamily="34" charset="0"/>
                <a:cs typeface="Tahoma" pitchFamily="34" charset="0"/>
              </a:rPr>
              <a:t> </a:t>
            </a:r>
            <a:r>
              <a:rPr lang="en-US" sz="5400" b="1" dirty="0">
                <a:solidFill>
                  <a:srgbClr val="FF0000"/>
                </a:solidFill>
                <a:latin typeface="Tahoma" pitchFamily="34" charset="0"/>
                <a:ea typeface="Tahoma" pitchFamily="34" charset="0"/>
                <a:cs typeface="Tahoma" pitchFamily="34" charset="0"/>
              </a:rPr>
              <a:t>INNOVATIVE: </a:t>
            </a:r>
            <a:r>
              <a:rPr lang="en-US" sz="5400" b="1" dirty="0">
                <a:latin typeface="Tahoma" pitchFamily="34" charset="0"/>
                <a:ea typeface="Tahoma" pitchFamily="34" charset="0"/>
                <a:cs typeface="Tahoma" pitchFamily="34" charset="0"/>
              </a:rPr>
              <a:t>creating, experimenting, searching, changing = </a:t>
            </a:r>
            <a:r>
              <a:rPr lang="en-US" sz="5400" b="1" dirty="0">
                <a:solidFill>
                  <a:srgbClr val="0000FF"/>
                </a:solidFill>
                <a:latin typeface="Tahoma" pitchFamily="34" charset="0"/>
                <a:ea typeface="Tahoma" pitchFamily="34" charset="0"/>
                <a:cs typeface="Tahoma" pitchFamily="34" charset="0"/>
              </a:rPr>
              <a:t>high tech; digital entertainment; research science, medical, etc.</a:t>
            </a:r>
            <a:endParaRPr lang="en-US" sz="5400" b="1" dirty="0">
              <a:latin typeface="Tahoma" pitchFamily="34" charset="0"/>
              <a:ea typeface="Tahoma" pitchFamily="34" charset="0"/>
              <a:cs typeface="Tahoma" pitchFamily="34" charset="0"/>
            </a:endParaRPr>
          </a:p>
          <a:p>
            <a:pPr marL="0" indent="0">
              <a:buNone/>
            </a:pPr>
            <a:endParaRPr lang="en-US" sz="3600" b="1" u="sng" dirty="0">
              <a:solidFill>
                <a:srgbClr val="008000"/>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340959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800" b="1" u="sng" dirty="0">
                <a:latin typeface="Tahoma" pitchFamily="34" charset="0"/>
                <a:ea typeface="Tahoma" pitchFamily="34" charset="0"/>
                <a:cs typeface="Tahoma" pitchFamily="34" charset="0"/>
              </a:rPr>
              <a:t>OC5</a:t>
            </a:r>
            <a:r>
              <a:rPr lang="en-US" sz="4800" b="1" dirty="0">
                <a:latin typeface="Tahoma" pitchFamily="34" charset="0"/>
                <a:ea typeface="Tahoma" pitchFamily="34" charset="0"/>
                <a:cs typeface="Tahoma" pitchFamily="34" charset="0"/>
              </a:rPr>
              <a:t>.</a:t>
            </a:r>
            <a:r>
              <a:rPr lang="en-US" sz="4800" b="1" dirty="0">
                <a:solidFill>
                  <a:srgbClr val="FF0000"/>
                </a:solidFill>
                <a:latin typeface="Tahoma" pitchFamily="34" charset="0"/>
                <a:ea typeface="Tahoma" pitchFamily="34" charset="0"/>
                <a:cs typeface="Tahoma" pitchFamily="34" charset="0"/>
              </a:rPr>
              <a:t> TECHNICAL: </a:t>
            </a:r>
            <a:r>
              <a:rPr lang="en-US" sz="5400" b="1" dirty="0">
                <a:latin typeface="Tahoma" pitchFamily="34" charset="0"/>
                <a:ea typeface="Tahoma" pitchFamily="34" charset="0"/>
                <a:cs typeface="Tahoma" pitchFamily="34" charset="0"/>
              </a:rPr>
              <a:t>systematizing; tracking; recording; tabulating; verifying; checking </a:t>
            </a:r>
            <a:r>
              <a:rPr lang="en-US" sz="4800" b="1" dirty="0">
                <a:latin typeface="Tahoma" pitchFamily="34" charset="0"/>
                <a:ea typeface="Tahoma" pitchFamily="34" charset="0"/>
                <a:cs typeface="Tahoma" pitchFamily="34" charset="0"/>
              </a:rPr>
              <a:t>= </a:t>
            </a:r>
            <a:r>
              <a:rPr lang="en-US" sz="4800" b="1" dirty="0">
                <a:solidFill>
                  <a:srgbClr val="0033CC"/>
                </a:solidFill>
                <a:latin typeface="Tahoma" pitchFamily="34" charset="0"/>
                <a:ea typeface="Tahoma" pitchFamily="34" charset="0"/>
                <a:cs typeface="Tahoma" pitchFamily="34" charset="0"/>
              </a:rPr>
              <a:t>accounting; computers; transportation; work supervisors; </a:t>
            </a:r>
            <a:r>
              <a:rPr lang="en-US" sz="4800" b="1" dirty="0" smtClean="0">
                <a:solidFill>
                  <a:srgbClr val="0033CC"/>
                </a:solidFill>
                <a:latin typeface="Tahoma" pitchFamily="34" charset="0"/>
                <a:ea typeface="Tahoma" pitchFamily="34" charset="0"/>
                <a:cs typeface="Tahoma" pitchFamily="34" charset="0"/>
              </a:rPr>
              <a:t>engineers</a:t>
            </a:r>
            <a:endParaRPr lang="en-US" sz="4800" b="1" dirty="0">
              <a:solidFill>
                <a:srgbClr val="0033CC"/>
              </a:solidFill>
              <a:latin typeface="Tahoma" pitchFamily="34" charset="0"/>
              <a:ea typeface="Tahoma" pitchFamily="34" charset="0"/>
              <a:cs typeface="Tahoma" pitchFamily="34" charset="0"/>
            </a:endParaRPr>
          </a:p>
          <a:p>
            <a:pPr marL="0" indent="0">
              <a:buNone/>
            </a:pPr>
            <a:r>
              <a:rPr lang="en-US" sz="4800" b="1" u="sng" dirty="0">
                <a:latin typeface="Tahoma" pitchFamily="34" charset="0"/>
                <a:ea typeface="Tahoma" pitchFamily="34" charset="0"/>
                <a:cs typeface="Tahoma" pitchFamily="34" charset="0"/>
              </a:rPr>
              <a:t>OC6</a:t>
            </a:r>
            <a:r>
              <a:rPr lang="en-US" sz="4800" b="1" dirty="0">
                <a:latin typeface="Tahoma" pitchFamily="34" charset="0"/>
                <a:ea typeface="Tahoma" pitchFamily="34" charset="0"/>
                <a:cs typeface="Tahoma" pitchFamily="34" charset="0"/>
              </a:rPr>
              <a:t>. </a:t>
            </a:r>
            <a:r>
              <a:rPr lang="en-US" sz="4800" b="1" dirty="0">
                <a:solidFill>
                  <a:srgbClr val="FF0000"/>
                </a:solidFill>
                <a:latin typeface="Tahoma" pitchFamily="34" charset="0"/>
                <a:ea typeface="Tahoma" pitchFamily="34" charset="0"/>
                <a:cs typeface="Tahoma" pitchFamily="34" charset="0"/>
              </a:rPr>
              <a:t>HUMANISTIC:</a:t>
            </a:r>
            <a:r>
              <a:rPr lang="en-US" sz="4800" b="1" dirty="0">
                <a:solidFill>
                  <a:srgbClr val="0000FF"/>
                </a:solidFill>
                <a:latin typeface="Tahoma" pitchFamily="34" charset="0"/>
                <a:ea typeface="Tahoma" pitchFamily="34" charset="0"/>
                <a:cs typeface="Tahoma" pitchFamily="34" charset="0"/>
              </a:rPr>
              <a:t> </a:t>
            </a:r>
            <a:r>
              <a:rPr lang="en-US" sz="4800" b="1" dirty="0">
                <a:latin typeface="Tahoma" pitchFamily="34" charset="0"/>
                <a:ea typeface="Tahoma" pitchFamily="34" charset="0"/>
                <a:cs typeface="Tahoma" pitchFamily="34" charset="0"/>
              </a:rPr>
              <a:t>serving; </a:t>
            </a:r>
            <a:r>
              <a:rPr lang="en-US" sz="4400" b="1" dirty="0">
                <a:latin typeface="Tahoma" pitchFamily="34" charset="0"/>
                <a:ea typeface="Tahoma" pitchFamily="34" charset="0"/>
                <a:cs typeface="Tahoma" pitchFamily="34" charset="0"/>
              </a:rPr>
              <a:t>helping; accommodating; healing =</a:t>
            </a:r>
            <a:r>
              <a:rPr lang="en-US" sz="4800" b="1" dirty="0">
                <a:latin typeface="Tahoma" pitchFamily="34" charset="0"/>
                <a:ea typeface="Tahoma" pitchFamily="34" charset="0"/>
                <a:cs typeface="Tahoma" pitchFamily="34" charset="0"/>
              </a:rPr>
              <a:t> </a:t>
            </a:r>
            <a:r>
              <a:rPr lang="en-US" sz="5400" b="1" dirty="0">
                <a:solidFill>
                  <a:srgbClr val="0000FF"/>
                </a:solidFill>
                <a:latin typeface="Tahoma" pitchFamily="34" charset="0"/>
                <a:ea typeface="Tahoma" pitchFamily="34" charset="0"/>
                <a:cs typeface="Tahoma" pitchFamily="34" charset="0"/>
              </a:rPr>
              <a:t>health care; public education; religious &amp; social </a:t>
            </a:r>
            <a:r>
              <a:rPr lang="en-US" sz="5400" b="1" dirty="0" smtClean="0">
                <a:solidFill>
                  <a:srgbClr val="0000FF"/>
                </a:solidFill>
                <a:latin typeface="Tahoma" pitchFamily="34" charset="0"/>
                <a:ea typeface="Tahoma" pitchFamily="34" charset="0"/>
                <a:cs typeface="Tahoma" pitchFamily="34" charset="0"/>
              </a:rPr>
              <a:t>services, etc.</a:t>
            </a:r>
            <a:endParaRPr lang="en-US" sz="5400" b="1" dirty="0">
              <a:latin typeface="Tahoma" pitchFamily="34" charset="0"/>
              <a:ea typeface="Tahoma" pitchFamily="34" charset="0"/>
              <a:cs typeface="Tahoma" pitchFamily="34" charset="0"/>
            </a:endParaRPr>
          </a:p>
          <a:p>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928293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000" b="1" u="sng" dirty="0">
                <a:latin typeface="Tahoma" pitchFamily="34" charset="0"/>
                <a:ea typeface="Tahoma" pitchFamily="34" charset="0"/>
                <a:cs typeface="Tahoma" pitchFamily="34" charset="0"/>
              </a:rPr>
              <a:t>OC7</a:t>
            </a:r>
            <a:r>
              <a:rPr lang="en-US" sz="5000" b="1" dirty="0">
                <a:solidFill>
                  <a:srgbClr val="FF0000"/>
                </a:solidFill>
                <a:latin typeface="Tahoma" pitchFamily="34" charset="0"/>
                <a:ea typeface="Tahoma" pitchFamily="34" charset="0"/>
                <a:cs typeface="Tahoma" pitchFamily="34" charset="0"/>
              </a:rPr>
              <a:t> ALIEN (“blended”): </a:t>
            </a:r>
            <a:r>
              <a:rPr lang="en-US" sz="5000" b="1" dirty="0">
                <a:latin typeface="Tahoma" pitchFamily="34" charset="0"/>
                <a:ea typeface="Tahoma" pitchFamily="34" charset="0"/>
                <a:cs typeface="Tahoma" pitchFamily="34" charset="0"/>
              </a:rPr>
              <a:t>An org built around the constant coming &amp; going of diverse </a:t>
            </a:r>
            <a:r>
              <a:rPr lang="en-US" sz="5000" b="1" dirty="0" smtClean="0">
                <a:latin typeface="Tahoma" pitchFamily="34" charset="0"/>
                <a:ea typeface="Tahoma" pitchFamily="34" charset="0"/>
                <a:cs typeface="Tahoma" pitchFamily="34" charset="0"/>
              </a:rPr>
              <a:t>“outsiders” </a:t>
            </a:r>
            <a:r>
              <a:rPr lang="en-US" sz="5000" b="1" dirty="0">
                <a:latin typeface="Tahoma" pitchFamily="34" charset="0"/>
                <a:ea typeface="Tahoma" pitchFamily="34" charset="0"/>
                <a:cs typeface="Tahoma" pitchFamily="34" charset="0"/>
              </a:rPr>
              <a:t>from other orgs due to outsourcing, temp workers, &amp; trans-national legal &amp; illegal </a:t>
            </a:r>
            <a:r>
              <a:rPr lang="en-US" sz="5000" b="1" dirty="0" smtClean="0">
                <a:latin typeface="Tahoma" pitchFamily="34" charset="0"/>
                <a:ea typeface="Tahoma" pitchFamily="34" charset="0"/>
                <a:cs typeface="Tahoma" pitchFamily="34" charset="0"/>
              </a:rPr>
              <a:t>workers = </a:t>
            </a:r>
            <a:r>
              <a:rPr lang="en-US" sz="5000" b="1" dirty="0">
                <a:solidFill>
                  <a:srgbClr val="0033CC"/>
                </a:solidFill>
                <a:latin typeface="Tahoma" pitchFamily="34" charset="0"/>
                <a:ea typeface="Tahoma" pitchFamily="34" charset="0"/>
                <a:cs typeface="Tahoma" pitchFamily="34" charset="0"/>
              </a:rPr>
              <a:t>construction firms; government agencies; agriculture; hotels/motels &amp; restaurants; day car centers; </a:t>
            </a:r>
            <a:r>
              <a:rPr lang="en-US" sz="5000" b="1" dirty="0" smtClean="0">
                <a:solidFill>
                  <a:srgbClr val="0033CC"/>
                </a:solidFill>
                <a:latin typeface="Tahoma" pitchFamily="34" charset="0"/>
                <a:ea typeface="Tahoma" pitchFamily="34" charset="0"/>
                <a:cs typeface="Tahoma" pitchFamily="34" charset="0"/>
              </a:rPr>
              <a:t>universities, military</a:t>
            </a:r>
            <a:endParaRPr lang="en-US" sz="50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947639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300" b="1" u="sng" dirty="0">
                <a:solidFill>
                  <a:srgbClr val="FF0000"/>
                </a:solidFill>
                <a:latin typeface="Tahoma" panose="020B0604030504040204" pitchFamily="34" charset="0"/>
                <a:ea typeface="Tahoma" panose="020B0604030504040204" pitchFamily="34" charset="0"/>
                <a:cs typeface="Tahoma" panose="020B0604030504040204" pitchFamily="34" charset="0"/>
              </a:rPr>
              <a:t>OC8</a:t>
            </a:r>
            <a:r>
              <a:rPr lang="en-US" sz="4300" b="1" dirty="0">
                <a:solidFill>
                  <a:srgbClr val="FF0000"/>
                </a:solidFill>
                <a:latin typeface="Showcard Gothic" panose="04020904020102020604" pitchFamily="82" charset="0"/>
                <a:ea typeface="Tahoma" pitchFamily="34" charset="0"/>
                <a:cs typeface="Tahoma" pitchFamily="34" charset="0"/>
              </a:rPr>
              <a:t> </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rPr>
              <a:t>HIDDEN</a:t>
            </a:r>
            <a:r>
              <a:rPr lang="en-US" sz="43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300" b="1" dirty="0">
                <a:solidFill>
                  <a:schemeClr val="tx1"/>
                </a:solidFill>
                <a:latin typeface="Tahoma" panose="020B0604030504040204" pitchFamily="34" charset="0"/>
                <a:ea typeface="Tahoma" panose="020B0604030504040204" pitchFamily="34" charset="0"/>
                <a:cs typeface="Tahoma" panose="020B0604030504040204" pitchFamily="34" charset="0"/>
              </a:rPr>
              <a:t>(facades &amp; secrets)</a:t>
            </a:r>
          </a:p>
          <a:p>
            <a:pPr marL="571500" indent="-571500" algn="l">
              <a:buFont typeface="Arial" panose="020B0604020202020204" pitchFamily="34" charset="0"/>
              <a:buChar char="•"/>
            </a:pPr>
            <a:r>
              <a:rPr lang="en-US" sz="4000" b="1" dirty="0" smtClean="0">
                <a:latin typeface="Tahoma" panose="020B0604030504040204" pitchFamily="34" charset="0"/>
                <a:ea typeface="Tahoma" panose="020B0604030504040204" pitchFamily="34" charset="0"/>
                <a:cs typeface="Tahoma" panose="020B0604030504040204" pitchFamily="34" charset="0"/>
              </a:rPr>
              <a:t>High org </a:t>
            </a:r>
            <a:r>
              <a:rPr lang="en-US" sz="4000" b="1" dirty="0">
                <a:latin typeface="Tahoma" panose="020B0604030504040204" pitchFamily="34" charset="0"/>
                <a:ea typeface="Tahoma" panose="020B0604030504040204" pitchFamily="34" charset="0"/>
                <a:cs typeface="Tahoma" panose="020B0604030504040204" pitchFamily="34" charset="0"/>
              </a:rPr>
              <a:t>p</a:t>
            </a: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otential for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controversy</a:t>
            </a: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dealing with the org mission or questionable operating practices</a:t>
            </a:r>
          </a:p>
          <a:p>
            <a:pPr marL="571500" indent="-571500" algn="l">
              <a:buFont typeface="Arial" panose="020B0604020202020204" pitchFamily="34" charset="0"/>
              <a:buChar char="•"/>
            </a:pP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Image-making </a:t>
            </a:r>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false front</a:t>
            </a:r>
          </a:p>
          <a:p>
            <a:pPr marL="571500" indent="-571500" algn="l">
              <a:buFont typeface="Arial" panose="020B0604020202020204" pitchFamily="34" charset="0"/>
              <a:buChar char="•"/>
            </a:pP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Secrets</a:t>
            </a:r>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 rumors, </a:t>
            </a: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cover-ups</a:t>
            </a:r>
          </a:p>
          <a:p>
            <a:pPr marL="571500" indent="-571500" algn="l">
              <a:buFont typeface="Arial" panose="020B0604020202020204" pitchFamily="34" charset="0"/>
              <a:buChar char="•"/>
            </a:pPr>
            <a:r>
              <a:rPr lang="en-US" sz="4000" b="1" dirty="0" smtClean="0">
                <a:latin typeface="Tahoma" panose="020B0604030504040204" pitchFamily="34" charset="0"/>
                <a:ea typeface="Tahoma" panose="020B0604030504040204" pitchFamily="34" charset="0"/>
                <a:cs typeface="Tahoma" panose="020B0604030504040204" pitchFamily="34" charset="0"/>
              </a:rPr>
              <a:t>Minimal accountability to outsiders</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CIA </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&amp; military;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sports teams; politics;</a:t>
            </a:r>
            <a:r>
              <a:rPr lang="en-US" sz="4000" b="1" dirty="0" smtClean="0">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Hollywood;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cult religions; </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some PR &amp; law firms; some law enforcement agencies; some consumer products firms</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800" b="1" dirty="0">
              <a:latin typeface="Tahoma" pitchFamily="34" charset="0"/>
              <a:ea typeface="Tahoma" pitchFamily="34" charset="0"/>
              <a:cs typeface="Tahoma" pitchFamily="34" charset="0"/>
            </a:endParaRPr>
          </a:p>
          <a:p>
            <a:pPr algn="l"/>
            <a:endParaRPr lang="en-US" sz="4800" b="1" dirty="0">
              <a:latin typeface="Tahoma" pitchFamily="34" charset="0"/>
              <a:ea typeface="Tahoma" pitchFamily="34" charset="0"/>
              <a:cs typeface="Tahoma" pitchFamily="34" charset="0"/>
            </a:endParaRPr>
          </a:p>
          <a:p>
            <a:pPr algn="l"/>
            <a:endParaRPr lang="en-US" sz="4800" b="1" dirty="0">
              <a:latin typeface="Tahoma" pitchFamily="34" charset="0"/>
              <a:ea typeface="Tahoma" pitchFamily="34" charset="0"/>
              <a:cs typeface="Tahoma" pitchFamily="34" charset="0"/>
            </a:endParaRPr>
          </a:p>
          <a:p>
            <a:endParaRPr lang="en-US" sz="4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49144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#13 </a:t>
            </a:r>
            <a:r>
              <a:rPr lang="en-US" sz="9600" b="1" dirty="0">
                <a:latin typeface="Tahoma" panose="020B0604030504040204" pitchFamily="34" charset="0"/>
                <a:ea typeface="Tahoma" panose="020B0604030504040204" pitchFamily="34" charset="0"/>
                <a:cs typeface="Tahoma" panose="020B0604030504040204" pitchFamily="34" charset="0"/>
              </a:rPr>
              <a:t>DISCOVERING </a:t>
            </a:r>
            <a:r>
              <a:rPr lang="en-US" sz="9600" b="1" dirty="0" smtClean="0">
                <a:latin typeface="Tahoma" panose="020B0604030504040204" pitchFamily="34" charset="0"/>
                <a:ea typeface="Tahoma" panose="020B0604030504040204" pitchFamily="34" charset="0"/>
                <a:cs typeface="Tahoma" panose="020B0604030504040204" pitchFamily="34" charset="0"/>
              </a:rPr>
              <a:t>YOURSELF PROFESSIONALLY</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22500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74042"/>
          </a:xfrm>
        </p:spPr>
        <p:txBody>
          <a:bodyPr>
            <a:no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Your co-workers know you better than you know yourself. They got you mapped, b/c they see you objectively, which you can’t. You don't even know what your own voice sounds like. </a:t>
            </a:r>
            <a:r>
              <a:rPr lang="en-US" altLang="en-US" sz="4000" b="1" dirty="0">
                <a:latin typeface="Tahoma" pitchFamily="34" charset="0"/>
                <a:cs typeface="Tahoma" pitchFamily="34" charset="0"/>
              </a:rPr>
              <a:t>Career success is </a:t>
            </a:r>
            <a:r>
              <a:rPr lang="en-US" altLang="en-US" sz="4000" b="1" dirty="0" smtClean="0">
                <a:latin typeface="Tahoma" pitchFamily="34" charset="0"/>
                <a:cs typeface="Tahoma" pitchFamily="34" charset="0"/>
              </a:rPr>
              <a:t>more </a:t>
            </a:r>
            <a:r>
              <a:rPr lang="en-US" altLang="en-US" sz="4000" b="1" u="sng" dirty="0" smtClean="0">
                <a:solidFill>
                  <a:srgbClr val="FF0000"/>
                </a:solidFill>
                <a:latin typeface="Tahoma" pitchFamily="34" charset="0"/>
                <a:cs typeface="Tahoma" pitchFamily="34" charset="0"/>
              </a:rPr>
              <a:t>OTHERS</a:t>
            </a:r>
            <a:r>
              <a:rPr lang="en-US" altLang="en-US" sz="4000" b="1" dirty="0" smtClean="0">
                <a:latin typeface="Tahoma" pitchFamily="34" charset="0"/>
                <a:cs typeface="Tahoma" pitchFamily="34" charset="0"/>
              </a:rPr>
              <a:t> </a:t>
            </a:r>
            <a:r>
              <a:rPr lang="en-US" altLang="en-US" sz="4000" b="1" dirty="0">
                <a:latin typeface="Tahoma" pitchFamily="34" charset="0"/>
                <a:cs typeface="Tahoma" pitchFamily="34" charset="0"/>
              </a:rPr>
              <a:t>than you</a:t>
            </a:r>
            <a:r>
              <a:rPr lang="en-US" altLang="en-US" sz="4800" b="1" dirty="0">
                <a:latin typeface="Tahoma" pitchFamily="34" charset="0"/>
                <a:cs typeface="Tahoma" pitchFamily="34" charset="0"/>
              </a:rPr>
              <a:t>.</a:t>
            </a:r>
            <a:r>
              <a:rPr lang="en-US" altLang="en-US" sz="5400" b="1" dirty="0">
                <a:latin typeface="Tahoma" pitchFamily="34" charset="0"/>
                <a:cs typeface="Tahoma" pitchFamily="34" charset="0"/>
              </a:rPr>
              <a:t> </a:t>
            </a:r>
            <a:r>
              <a:rPr lang="en-US" sz="4000" b="1" dirty="0">
                <a:solidFill>
                  <a:srgbClr val="FF0000"/>
                </a:solidFill>
                <a:latin typeface="Tahoma" pitchFamily="34" charset="0"/>
                <a:ea typeface="Tahoma" pitchFamily="34" charset="0"/>
                <a:cs typeface="Tahoma" pitchFamily="34" charset="0"/>
              </a:rPr>
              <a:t>LISTEN</a:t>
            </a:r>
            <a:r>
              <a:rPr lang="en-US" sz="4000" b="1" dirty="0">
                <a:latin typeface="Tahoma" pitchFamily="34" charset="0"/>
                <a:ea typeface="Tahoma" pitchFamily="34" charset="0"/>
                <a:cs typeface="Tahoma" pitchFamily="34" charset="0"/>
              </a:rPr>
              <a:t> your way to discovering yourself </a:t>
            </a:r>
            <a:r>
              <a:rPr lang="en-US" sz="4000" b="1" dirty="0" smtClean="0">
                <a:latin typeface="Tahoma" pitchFamily="34" charset="0"/>
                <a:ea typeface="Tahoma" pitchFamily="34" charset="0"/>
                <a:cs typeface="Tahoma" pitchFamily="34" charset="0"/>
              </a:rPr>
              <a:t>professionally.</a:t>
            </a:r>
            <a:r>
              <a:rPr lang="en-US" altLang="en-US" sz="4000" b="1" dirty="0" smtClean="0">
                <a:latin typeface="Tahoma" pitchFamily="34" charset="0"/>
                <a:cs typeface="Tahoma" pitchFamily="34" charset="0"/>
              </a:rPr>
              <a:t> </a:t>
            </a:r>
            <a:endParaRPr lang="en-US" altLang="en-US" sz="4000" b="1" dirty="0">
              <a:latin typeface="Tahoma" pitchFamily="34" charset="0"/>
              <a:cs typeface="Tahoma" pitchFamily="34" charset="0"/>
            </a:endParaRPr>
          </a:p>
          <a:p>
            <a:pPr marL="0" indent="0">
              <a:buNone/>
            </a:pPr>
            <a:endParaRPr lang="en-US" sz="4800" b="1" dirty="0" smtClean="0">
              <a:solidFill>
                <a:srgbClr val="A50021"/>
              </a:solidFill>
              <a:latin typeface="Tahoma" pitchFamily="34" charset="0"/>
              <a:ea typeface="Tahoma" pitchFamily="34" charset="0"/>
              <a:cs typeface="Tahoma" pitchFamily="34" charset="0"/>
            </a:endParaRPr>
          </a:p>
          <a:p>
            <a:pPr marL="0" indent="0">
              <a:buNone/>
            </a:pPr>
            <a:endParaRPr lang="en-US" sz="4400" b="1" dirty="0" smtClean="0">
              <a:solidFill>
                <a:srgbClr val="0000CC"/>
              </a:solidFill>
              <a:latin typeface="Tahoma" pitchFamily="34" charset="0"/>
              <a:ea typeface="Tahoma" pitchFamily="34" charset="0"/>
              <a:cs typeface="Tahoma" pitchFamily="34" charset="0"/>
            </a:endParaRPr>
          </a:p>
          <a:p>
            <a:pPr marL="0" indent="0">
              <a:buNone/>
            </a:pPr>
            <a:endParaRPr lang="en-US" sz="4400" b="1" dirty="0">
              <a:solidFill>
                <a:srgbClr val="0000CC"/>
              </a:solidFill>
              <a:latin typeface="Tahoma" pitchFamily="34" charset="0"/>
              <a:ea typeface="Tahoma" pitchFamily="34" charset="0"/>
              <a:cs typeface="Tahoma" pitchFamily="34" charset="0"/>
            </a:endParaRPr>
          </a:p>
          <a:p>
            <a:pPr marL="0" indent="0">
              <a:buNone/>
            </a:pPr>
            <a:r>
              <a:rPr lang="en-US" sz="4000" b="1" dirty="0" smtClean="0">
                <a:solidFill>
                  <a:srgbClr val="A50021"/>
                </a:solidFill>
                <a:latin typeface="Tahoma" pitchFamily="34" charset="0"/>
                <a:ea typeface="Tahoma" pitchFamily="34" charset="0"/>
                <a:cs typeface="Tahoma" pitchFamily="34" charset="0"/>
              </a:rPr>
              <a:t>  </a:t>
            </a:r>
            <a:endParaRPr lang="en-US" sz="4000" b="1" dirty="0">
              <a:latin typeface="Arial"/>
              <a:ea typeface="Tahoma" pitchFamily="34" charset="0"/>
              <a:cs typeface="Arial"/>
            </a:endParaRPr>
          </a:p>
          <a:p>
            <a:pPr marL="914400" indent="-914400">
              <a:buFont typeface="+mj-lt"/>
              <a:buAutoNum type="arabicPeriod"/>
            </a:pPr>
            <a:endParaRPr lang="en-US" sz="5400" b="1" dirty="0" smtClean="0">
              <a:solidFill>
                <a:srgbClr val="993300"/>
              </a:solidFill>
              <a:latin typeface="Tahoma" pitchFamily="34" charset="0"/>
              <a:ea typeface="Tahoma" pitchFamily="34" charset="0"/>
              <a:cs typeface="Tahoma" pitchFamily="34" charset="0"/>
            </a:endParaRPr>
          </a:p>
          <a:p>
            <a:pPr marL="914400" indent="-914400">
              <a:buFont typeface="+mj-lt"/>
              <a:buAutoNum type="arabicPeriod"/>
            </a:pPr>
            <a:endParaRPr lang="en-US" sz="5400" b="1" dirty="0" smtClean="0">
              <a:solidFill>
                <a:srgbClr val="9933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987" y="4224682"/>
            <a:ext cx="4186991" cy="2593559"/>
          </a:xfrm>
          <a:prstGeom prst="rect">
            <a:avLst/>
          </a:prstGeom>
        </p:spPr>
      </p:pic>
    </p:spTree>
    <p:extLst>
      <p:ext uri="{BB962C8B-B14F-4D97-AF65-F5344CB8AC3E}">
        <p14:creationId xmlns:p14="http://schemas.microsoft.com/office/powerpoint/2010/main" val="36519843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215153" y="228600"/>
            <a:ext cx="11976847" cy="6629400"/>
          </a:xfrm>
        </p:spPr>
        <p:txBody>
          <a:bodyPr>
            <a:normAutofit/>
          </a:bodyPr>
          <a:lstStyle/>
          <a:p>
            <a:pPr marL="0" indent="0" eaLnBrk="1" hangingPunct="1">
              <a:lnSpc>
                <a:spcPct val="80000"/>
              </a:lnSpc>
              <a:buFont typeface="Arial" charset="0"/>
              <a:buNone/>
            </a:pPr>
            <a:r>
              <a:rPr lang="en-US" altLang="en-US" sz="5000" b="1" dirty="0" smtClean="0">
                <a:latin typeface="Tahoma" pitchFamily="34" charset="0"/>
                <a:cs typeface="Tahoma" pitchFamily="34" charset="0"/>
              </a:rPr>
              <a:t>The most valuable part of going to a school like BU isn’t academics, but rather how positive </a:t>
            </a:r>
            <a:r>
              <a:rPr lang="en-US" altLang="en-US" sz="5000" b="1" dirty="0" smtClean="0">
                <a:solidFill>
                  <a:srgbClr val="FF0000"/>
                </a:solidFill>
                <a:latin typeface="Tahoma" pitchFamily="34" charset="0"/>
                <a:cs typeface="Tahoma" pitchFamily="34" charset="0"/>
              </a:rPr>
              <a:t>peer presence </a:t>
            </a:r>
            <a:r>
              <a:rPr lang="en-US" altLang="en-US" sz="5000" b="1" dirty="0" smtClean="0">
                <a:latin typeface="Tahoma" pitchFamily="34" charset="0"/>
                <a:cs typeface="Tahoma" pitchFamily="34" charset="0"/>
              </a:rPr>
              <a:t>&amp; </a:t>
            </a:r>
            <a:r>
              <a:rPr lang="en-US" altLang="en-US" sz="5000" b="1" dirty="0" smtClean="0">
                <a:solidFill>
                  <a:srgbClr val="FF0000"/>
                </a:solidFill>
                <a:latin typeface="Tahoma" pitchFamily="34" charset="0"/>
                <a:cs typeface="Tahoma" pitchFamily="34" charset="0"/>
              </a:rPr>
              <a:t>pressure</a:t>
            </a:r>
            <a:r>
              <a:rPr lang="en-US" altLang="en-US" sz="5000" b="1" dirty="0" smtClean="0">
                <a:latin typeface="Tahoma" pitchFamily="34" charset="0"/>
                <a:cs typeface="Tahoma" pitchFamily="34" charset="0"/>
              </a:rPr>
              <a:t> sharpen &amp; mature you as a pre-professional. You absorb the </a:t>
            </a:r>
            <a:r>
              <a:rPr lang="en-US" altLang="en-US" sz="5000" b="1" dirty="0" smtClean="0">
                <a:solidFill>
                  <a:srgbClr val="FF0000"/>
                </a:solidFill>
                <a:latin typeface="Tahoma" pitchFamily="34" charset="0"/>
                <a:cs typeface="Tahoma" pitchFamily="34" charset="0"/>
              </a:rPr>
              <a:t>can-do mindset </a:t>
            </a:r>
            <a:r>
              <a:rPr lang="en-US" altLang="en-US" sz="5000" b="1" dirty="0" smtClean="0">
                <a:latin typeface="Tahoma" pitchFamily="34" charset="0"/>
                <a:cs typeface="Tahoma" pitchFamily="34" charset="0"/>
              </a:rPr>
              <a:t>of your peers without even </a:t>
            </a:r>
          </a:p>
          <a:p>
            <a:pPr marL="0" indent="0" eaLnBrk="1" hangingPunct="1">
              <a:lnSpc>
                <a:spcPct val="80000"/>
              </a:lnSpc>
              <a:buFont typeface="Arial" charset="0"/>
              <a:buNone/>
            </a:pPr>
            <a:r>
              <a:rPr lang="en-US" altLang="en-US" sz="5000" b="1" dirty="0" smtClean="0">
                <a:latin typeface="Tahoma" pitchFamily="34" charset="0"/>
                <a:cs typeface="Tahoma" pitchFamily="34" charset="0"/>
              </a:rPr>
              <a:t>realizing it. </a:t>
            </a:r>
            <a:endParaRPr lang="en-US" altLang="en-US" sz="5000" b="1" dirty="0" smtClean="0">
              <a:solidFill>
                <a:srgbClr val="0000FF"/>
              </a:solidFill>
              <a:latin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3846676"/>
            <a:ext cx="4219074" cy="3011324"/>
          </a:xfrm>
          <a:prstGeom prst="rect">
            <a:avLst/>
          </a:prstGeom>
        </p:spPr>
      </p:pic>
    </p:spTree>
    <p:extLst>
      <p:ext uri="{BB962C8B-B14F-4D97-AF65-F5344CB8AC3E}">
        <p14:creationId xmlns:p14="http://schemas.microsoft.com/office/powerpoint/2010/main" val="7989349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0" y="220716"/>
            <a:ext cx="12192000" cy="6473997"/>
          </a:xfrm>
        </p:spPr>
        <p:txBody>
          <a:bodyPr>
            <a:normAutofit fontScale="92500" lnSpcReduction="10000"/>
          </a:bodyPr>
          <a:lstStyle/>
          <a:p>
            <a:pPr>
              <a:buFont typeface="Wingdings" panose="05000000000000000000" pitchFamily="2" charset="2"/>
              <a:buChar char="q"/>
            </a:pPr>
            <a:r>
              <a:rPr lang="en-US" sz="4800" b="1" dirty="0">
                <a:solidFill>
                  <a:srgbClr val="FF0000"/>
                </a:solidFill>
                <a:latin typeface="Tahoma" pitchFamily="34" charset="0"/>
                <a:ea typeface="Tahoma" pitchFamily="34" charset="0"/>
                <a:cs typeface="Tahoma" pitchFamily="34" charset="0"/>
              </a:rPr>
              <a:t>Unlocking your pro capacities </a:t>
            </a:r>
            <a:r>
              <a:rPr lang="en-US" sz="4800" b="1" dirty="0">
                <a:latin typeface="Arial"/>
                <a:ea typeface="Tahoma" pitchFamily="34" charset="0"/>
                <a:cs typeface="Arial"/>
              </a:rPr>
              <a:t>→</a:t>
            </a:r>
            <a:endParaRPr lang="en-US" sz="4800" b="1" dirty="0">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a:solidFill>
                  <a:srgbClr val="006600"/>
                </a:solidFill>
                <a:latin typeface="Tahoma" pitchFamily="34" charset="0"/>
                <a:ea typeface="Tahoma" pitchFamily="34" charset="0"/>
                <a:cs typeface="Tahoma" pitchFamily="34" charset="0"/>
              </a:rPr>
              <a:t>Pro networking (people with opportunities) </a:t>
            </a:r>
            <a:r>
              <a:rPr lang="en-US" sz="4800" b="1" dirty="0">
                <a:latin typeface="Arial"/>
                <a:ea typeface="Tahoma" pitchFamily="34" charset="0"/>
                <a:cs typeface="Arial"/>
              </a:rPr>
              <a:t>→</a:t>
            </a:r>
            <a:endParaRPr lang="en-US" sz="4800" b="1" dirty="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a:solidFill>
                  <a:srgbClr val="CC0066"/>
                </a:solidFill>
                <a:latin typeface="Tahoma" pitchFamily="34" charset="0"/>
                <a:ea typeface="Tahoma" pitchFamily="34" charset="0"/>
                <a:cs typeface="Tahoma" pitchFamily="34" charset="0"/>
              </a:rPr>
              <a:t>Team-building</a:t>
            </a:r>
            <a:r>
              <a:rPr lang="en-US" sz="4800" b="1" dirty="0">
                <a:solidFill>
                  <a:srgbClr val="A50021"/>
                </a:solidFill>
                <a:latin typeface="Tahoma" pitchFamily="34" charset="0"/>
                <a:ea typeface="Tahoma" pitchFamily="34" charset="0"/>
                <a:cs typeface="Tahoma" pitchFamily="34" charset="0"/>
              </a:rPr>
              <a:t> </a:t>
            </a:r>
            <a:r>
              <a:rPr lang="en-US" sz="4800" b="1" dirty="0">
                <a:latin typeface="Arial"/>
                <a:ea typeface="Tahoma" pitchFamily="34" charset="0"/>
                <a:cs typeface="Arial"/>
              </a:rPr>
              <a:t>→ </a:t>
            </a:r>
          </a:p>
          <a:p>
            <a:pPr>
              <a:buFont typeface="Wingdings" panose="05000000000000000000" pitchFamily="2" charset="2"/>
              <a:buChar char="q"/>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Discovering </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your full</a:t>
            </a:r>
          </a:p>
          <a:p>
            <a:pPr marL="0" indent="0">
              <a:buNone/>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r</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ange of pro </a:t>
            </a:r>
          </a:p>
          <a:p>
            <a:pPr marL="0" indent="0">
              <a:buNone/>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c</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ontributions via</a:t>
            </a:r>
          </a:p>
          <a:p>
            <a:pPr marL="0" indent="0">
              <a:buNone/>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c</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o-worker feedback &amp;</a:t>
            </a:r>
          </a:p>
          <a:p>
            <a:pPr marL="0" indent="0">
              <a:buNone/>
            </a:pP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“set-ups” (implementing new opportunities others have provided you)</a:t>
            </a:r>
            <a:endPar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80000"/>
              </a:lnSpc>
              <a:buNone/>
            </a:pPr>
            <a:endParaRPr lang="en-US" altLang="en-US" sz="5400" b="1" dirty="0">
              <a:solidFill>
                <a:srgbClr val="0070C0"/>
              </a:solidFill>
              <a:latin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768" y="1578108"/>
            <a:ext cx="3198781" cy="3451092"/>
          </a:xfrm>
          <a:prstGeom prst="rect">
            <a:avLst/>
          </a:prstGeom>
        </p:spPr>
      </p:pic>
    </p:spTree>
    <p:extLst>
      <p:ext uri="{BB962C8B-B14F-4D97-AF65-F5344CB8AC3E}">
        <p14:creationId xmlns:p14="http://schemas.microsoft.com/office/powerpoint/2010/main" val="33078975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1" y="190500"/>
            <a:ext cx="12192000" cy="6667500"/>
          </a:xfrm>
        </p:spPr>
        <p:txBody>
          <a:bodyPr>
            <a:normAutofit fontScale="92500" lnSpcReduction="10000"/>
          </a:bodyPr>
          <a:lstStyle/>
          <a:p>
            <a:pPr marL="0" indent="0" algn="ctr" eaLnBrk="1" hangingPunct="1">
              <a:lnSpc>
                <a:spcPct val="80000"/>
              </a:lnSpc>
              <a:buFont typeface="Arial" charset="0"/>
              <a:buNone/>
            </a:pPr>
            <a:r>
              <a:rPr lang="en-US" altLang="en-US" sz="4800" b="1" dirty="0" smtClean="0">
                <a:solidFill>
                  <a:srgbClr val="FF0000"/>
                </a:solidFill>
                <a:latin typeface="Tahoma" pitchFamily="34" charset="0"/>
                <a:cs typeface="Tahoma" pitchFamily="34" charset="0"/>
              </a:rPr>
              <a:t>WHO </a:t>
            </a:r>
            <a:r>
              <a:rPr lang="en-US" altLang="en-US" sz="4800" b="1" dirty="0">
                <a:solidFill>
                  <a:srgbClr val="FF0000"/>
                </a:solidFill>
                <a:latin typeface="Tahoma" pitchFamily="34" charset="0"/>
                <a:cs typeface="Tahoma" pitchFamily="34" charset="0"/>
              </a:rPr>
              <a:t>A</a:t>
            </a:r>
            <a:r>
              <a:rPr lang="en-US" altLang="en-US" sz="4800" b="1" dirty="0" smtClean="0">
                <a:solidFill>
                  <a:srgbClr val="FF0000"/>
                </a:solidFill>
                <a:latin typeface="Tahoma" pitchFamily="34" charset="0"/>
                <a:cs typeface="Tahoma" pitchFamily="34" charset="0"/>
              </a:rPr>
              <a:t>RE YOU PROFESSIONALLY?</a:t>
            </a:r>
          </a:p>
          <a:p>
            <a:pPr eaLnBrk="1" hangingPunct="1">
              <a:lnSpc>
                <a:spcPct val="80000"/>
              </a:lnSpc>
              <a:buFont typeface="Wingdings" panose="05000000000000000000" pitchFamily="2" charset="2"/>
              <a:buChar char="q"/>
            </a:pPr>
            <a:r>
              <a:rPr lang="en-US" altLang="en-US" sz="5000" b="1" dirty="0" smtClean="0">
                <a:solidFill>
                  <a:srgbClr val="003366"/>
                </a:solidFill>
                <a:latin typeface="Tahoma" pitchFamily="34" charset="0"/>
                <a:cs typeface="Tahoma" pitchFamily="34" charset="0"/>
              </a:rPr>
              <a:t>What do you want from your career?</a:t>
            </a:r>
          </a:p>
          <a:p>
            <a:pPr eaLnBrk="1" hangingPunct="1">
              <a:lnSpc>
                <a:spcPct val="80000"/>
              </a:lnSpc>
              <a:buFont typeface="Wingdings" panose="05000000000000000000" pitchFamily="2" charset="2"/>
              <a:buChar char="q"/>
            </a:pPr>
            <a:r>
              <a:rPr lang="en-US" altLang="en-US" sz="5000" b="1" dirty="0">
                <a:solidFill>
                  <a:srgbClr val="7030A0"/>
                </a:solidFill>
                <a:latin typeface="Tahoma" pitchFamily="34" charset="0"/>
                <a:cs typeface="Tahoma" pitchFamily="34" charset="0"/>
              </a:rPr>
              <a:t>W</a:t>
            </a:r>
            <a:r>
              <a:rPr lang="en-US" altLang="en-US" sz="5000" b="1" dirty="0" smtClean="0">
                <a:solidFill>
                  <a:srgbClr val="7030A0"/>
                </a:solidFill>
                <a:latin typeface="Tahoma" pitchFamily="34" charset="0"/>
                <a:cs typeface="Tahoma" pitchFamily="34" charset="0"/>
              </a:rPr>
              <a:t>hich co-workers are most valuable to you &amp; vice-versa?</a:t>
            </a:r>
          </a:p>
          <a:p>
            <a:pPr eaLnBrk="1" hangingPunct="1">
              <a:lnSpc>
                <a:spcPct val="80000"/>
              </a:lnSpc>
              <a:buFont typeface="Wingdings" panose="05000000000000000000" pitchFamily="2" charset="2"/>
              <a:buChar char="q"/>
            </a:pPr>
            <a:r>
              <a:rPr lang="en-US" altLang="en-US" sz="5000" b="1" dirty="0" smtClean="0">
                <a:solidFill>
                  <a:srgbClr val="0033CC"/>
                </a:solidFill>
                <a:latin typeface="Tahoma" pitchFamily="34" charset="0"/>
                <a:cs typeface="Tahoma" pitchFamily="34" charset="0"/>
              </a:rPr>
              <a:t>When &amp; how do you “surf” your org’s wave?</a:t>
            </a:r>
          </a:p>
          <a:p>
            <a:pPr eaLnBrk="1" hangingPunct="1">
              <a:lnSpc>
                <a:spcPct val="80000"/>
              </a:lnSpc>
              <a:buFont typeface="Wingdings" panose="05000000000000000000" pitchFamily="2" charset="2"/>
              <a:buChar char="q"/>
            </a:pPr>
            <a:r>
              <a:rPr lang="en-US" altLang="en-US" sz="5000" b="1" dirty="0" smtClean="0">
                <a:solidFill>
                  <a:srgbClr val="FF00FF"/>
                </a:solidFill>
                <a:latin typeface="Tahoma" pitchFamily="34" charset="0"/>
                <a:cs typeface="Tahoma" pitchFamily="34" charset="0"/>
              </a:rPr>
              <a:t>How effective are your interpersonal skills?</a:t>
            </a:r>
          </a:p>
          <a:p>
            <a:pPr eaLnBrk="1" hangingPunct="1">
              <a:lnSpc>
                <a:spcPct val="80000"/>
              </a:lnSpc>
              <a:buFont typeface="Wingdings" panose="05000000000000000000" pitchFamily="2" charset="2"/>
              <a:buChar char="q"/>
            </a:pPr>
            <a:r>
              <a:rPr lang="en-US" altLang="en-US" sz="5000" b="1" dirty="0" smtClean="0">
                <a:solidFill>
                  <a:srgbClr val="006600"/>
                </a:solidFill>
                <a:latin typeface="Tahoma" pitchFamily="34" charset="0"/>
                <a:cs typeface="Tahoma" pitchFamily="34" charset="0"/>
              </a:rPr>
              <a:t>What’s your </a:t>
            </a:r>
            <a:r>
              <a:rPr lang="en-US" altLang="en-US" sz="5000" b="1" dirty="0" err="1" smtClean="0">
                <a:solidFill>
                  <a:srgbClr val="006600"/>
                </a:solidFill>
                <a:latin typeface="Tahoma" pitchFamily="34" charset="0"/>
                <a:cs typeface="Tahoma" pitchFamily="34" charset="0"/>
              </a:rPr>
              <a:t>IVE</a:t>
            </a:r>
            <a:r>
              <a:rPr lang="en-US" altLang="en-US" sz="5000" b="1" dirty="0" smtClean="0">
                <a:solidFill>
                  <a:srgbClr val="006600"/>
                </a:solidFill>
                <a:latin typeface="Tahoma" pitchFamily="34" charset="0"/>
                <a:cs typeface="Tahoma" pitchFamily="34" charset="0"/>
              </a:rPr>
              <a:t>-EVE balance?</a:t>
            </a:r>
          </a:p>
          <a:p>
            <a:pPr eaLnBrk="1" hangingPunct="1">
              <a:lnSpc>
                <a:spcPct val="80000"/>
              </a:lnSpc>
              <a:buFont typeface="Wingdings" panose="05000000000000000000" pitchFamily="2" charset="2"/>
              <a:buChar char="q"/>
            </a:pPr>
            <a:r>
              <a:rPr lang="en-US" altLang="en-US" sz="5000" b="1" dirty="0" smtClean="0">
                <a:solidFill>
                  <a:srgbClr val="FF6600"/>
                </a:solidFill>
                <a:latin typeface="Tahoma" pitchFamily="34" charset="0"/>
                <a:cs typeface="Tahoma" pitchFamily="34" charset="0"/>
              </a:rPr>
              <a:t>What’s the productive potential of your concentricity circles? </a:t>
            </a:r>
          </a:p>
        </p:txBody>
      </p:sp>
    </p:spTree>
    <p:extLst>
      <p:ext uri="{BB962C8B-B14F-4D97-AF65-F5344CB8AC3E}">
        <p14:creationId xmlns:p14="http://schemas.microsoft.com/office/powerpoint/2010/main" val="327525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9295</Words>
  <Application>Microsoft Office PowerPoint</Application>
  <PresentationFormat>Widescreen</PresentationFormat>
  <Paragraphs>1480</Paragraphs>
  <Slides>304</Slides>
  <Notes>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304</vt:i4>
      </vt:variant>
    </vt:vector>
  </HeadingPairs>
  <TitlesOfParts>
    <vt:vector size="322" baseType="lpstr">
      <vt:lpstr>Aharoni</vt:lpstr>
      <vt:lpstr>Algerian</vt:lpstr>
      <vt:lpstr>Arial</vt:lpstr>
      <vt:lpstr>Britannic Bold</vt:lpstr>
      <vt:lpstr>Calibri</vt:lpstr>
      <vt:lpstr>Calibri Light</vt:lpstr>
      <vt:lpstr>Comic Sans MS</vt:lpstr>
      <vt:lpstr>Gabriola</vt:lpstr>
      <vt:lpstr>Lucida Calligraphy</vt:lpstr>
      <vt:lpstr>MV Boli</vt:lpstr>
      <vt:lpstr>Rockwell Condensed</vt:lpstr>
      <vt:lpstr>Segoe Print</vt:lpstr>
      <vt:lpstr>Segoe UI</vt:lpstr>
      <vt:lpstr>Showcard Gothic</vt:lpstr>
      <vt:lpstr>Stencil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Matadors use the cape to protect themselves from the bull, who thinks the cape is part of the matador.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Employees care when their org cares about employees more than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Emotional intelligence + pull-down professional psych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 is a simple model for creating your way out of conflict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Baylor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Auken, Phil</dc:creator>
  <cp:lastModifiedBy>Van Auken, Phil</cp:lastModifiedBy>
  <cp:revision>143</cp:revision>
  <dcterms:created xsi:type="dcterms:W3CDTF">2016-10-24T12:23:36Z</dcterms:created>
  <dcterms:modified xsi:type="dcterms:W3CDTF">2017-01-17T13:32:39Z</dcterms:modified>
</cp:coreProperties>
</file>