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handoutMasterIdLst>
    <p:handoutMasterId r:id="rId65"/>
  </p:handoutMasterIdLst>
  <p:sldIdLst>
    <p:sldId id="333" r:id="rId2"/>
    <p:sldId id="335" r:id="rId3"/>
    <p:sldId id="336" r:id="rId4"/>
    <p:sldId id="314" r:id="rId5"/>
    <p:sldId id="312" r:id="rId6"/>
    <p:sldId id="300" r:id="rId7"/>
    <p:sldId id="277" r:id="rId8"/>
    <p:sldId id="308" r:id="rId9"/>
    <p:sldId id="286" r:id="rId10"/>
    <p:sldId id="304" r:id="rId11"/>
    <p:sldId id="309" r:id="rId12"/>
    <p:sldId id="264" r:id="rId13"/>
    <p:sldId id="276" r:id="rId14"/>
    <p:sldId id="310" r:id="rId15"/>
    <p:sldId id="334" r:id="rId16"/>
    <p:sldId id="313" r:id="rId17"/>
    <p:sldId id="280" r:id="rId18"/>
    <p:sldId id="279" r:id="rId19"/>
    <p:sldId id="259" r:id="rId20"/>
    <p:sldId id="292" r:id="rId21"/>
    <p:sldId id="284" r:id="rId22"/>
    <p:sldId id="331" r:id="rId23"/>
    <p:sldId id="315" r:id="rId24"/>
    <p:sldId id="316" r:id="rId25"/>
    <p:sldId id="317" r:id="rId26"/>
    <p:sldId id="318" r:id="rId27"/>
    <p:sldId id="337" r:id="rId28"/>
    <p:sldId id="319" r:id="rId29"/>
    <p:sldId id="329" r:id="rId30"/>
    <p:sldId id="330" r:id="rId31"/>
    <p:sldId id="332" r:id="rId32"/>
    <p:sldId id="338" r:id="rId33"/>
    <p:sldId id="339" r:id="rId34"/>
    <p:sldId id="340" r:id="rId35"/>
    <p:sldId id="341" r:id="rId36"/>
    <p:sldId id="342" r:id="rId37"/>
    <p:sldId id="343" r:id="rId38"/>
    <p:sldId id="344" r:id="rId39"/>
    <p:sldId id="345" r:id="rId40"/>
    <p:sldId id="346" r:id="rId41"/>
    <p:sldId id="348" r:id="rId42"/>
    <p:sldId id="349" r:id="rId43"/>
    <p:sldId id="350" r:id="rId44"/>
    <p:sldId id="351" r:id="rId45"/>
    <p:sldId id="352" r:id="rId46"/>
    <p:sldId id="354" r:id="rId47"/>
    <p:sldId id="355" r:id="rId48"/>
    <p:sldId id="356" r:id="rId49"/>
    <p:sldId id="357" r:id="rId50"/>
    <p:sldId id="358" r:id="rId51"/>
    <p:sldId id="359" r:id="rId52"/>
    <p:sldId id="360" r:id="rId53"/>
    <p:sldId id="361" r:id="rId54"/>
    <p:sldId id="364" r:id="rId55"/>
    <p:sldId id="365" r:id="rId56"/>
    <p:sldId id="366" r:id="rId57"/>
    <p:sldId id="367" r:id="rId58"/>
    <p:sldId id="368" r:id="rId59"/>
    <p:sldId id="369" r:id="rId60"/>
    <p:sldId id="370" r:id="rId61"/>
    <p:sldId id="371" r:id="rId62"/>
    <p:sldId id="372" r:id="rId6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Lucida Calligraphy" pitchFamily="66" charset="0"/>
        <a:ea typeface="+mn-ea"/>
        <a:cs typeface="+mn-cs"/>
      </a:defRPr>
    </a:lvl1pPr>
    <a:lvl2pPr marL="457200" algn="l" rtl="0" fontAlgn="base">
      <a:spcBef>
        <a:spcPct val="0"/>
      </a:spcBef>
      <a:spcAft>
        <a:spcPct val="0"/>
      </a:spcAft>
      <a:defRPr sz="2400" kern="1200">
        <a:solidFill>
          <a:schemeClr val="tx1"/>
        </a:solidFill>
        <a:latin typeface="Lucida Calligraphy" pitchFamily="66" charset="0"/>
        <a:ea typeface="+mn-ea"/>
        <a:cs typeface="+mn-cs"/>
      </a:defRPr>
    </a:lvl2pPr>
    <a:lvl3pPr marL="914400" algn="l" rtl="0" fontAlgn="base">
      <a:spcBef>
        <a:spcPct val="0"/>
      </a:spcBef>
      <a:spcAft>
        <a:spcPct val="0"/>
      </a:spcAft>
      <a:defRPr sz="2400" kern="1200">
        <a:solidFill>
          <a:schemeClr val="tx1"/>
        </a:solidFill>
        <a:latin typeface="Lucida Calligraphy" pitchFamily="66" charset="0"/>
        <a:ea typeface="+mn-ea"/>
        <a:cs typeface="+mn-cs"/>
      </a:defRPr>
    </a:lvl3pPr>
    <a:lvl4pPr marL="1371600" algn="l" rtl="0" fontAlgn="base">
      <a:spcBef>
        <a:spcPct val="0"/>
      </a:spcBef>
      <a:spcAft>
        <a:spcPct val="0"/>
      </a:spcAft>
      <a:defRPr sz="2400" kern="1200">
        <a:solidFill>
          <a:schemeClr val="tx1"/>
        </a:solidFill>
        <a:latin typeface="Lucida Calligraphy" pitchFamily="66" charset="0"/>
        <a:ea typeface="+mn-ea"/>
        <a:cs typeface="+mn-cs"/>
      </a:defRPr>
    </a:lvl4pPr>
    <a:lvl5pPr marL="1828800" algn="l" rtl="0" fontAlgn="base">
      <a:spcBef>
        <a:spcPct val="0"/>
      </a:spcBef>
      <a:spcAft>
        <a:spcPct val="0"/>
      </a:spcAft>
      <a:defRPr sz="2400" kern="1200">
        <a:solidFill>
          <a:schemeClr val="tx1"/>
        </a:solidFill>
        <a:latin typeface="Lucida Calligraphy" pitchFamily="66" charset="0"/>
        <a:ea typeface="+mn-ea"/>
        <a:cs typeface="+mn-cs"/>
      </a:defRPr>
    </a:lvl5pPr>
    <a:lvl6pPr marL="2286000" algn="l" defTabSz="914400" rtl="0" eaLnBrk="1" latinLnBrk="0" hangingPunct="1">
      <a:defRPr sz="2400" kern="1200">
        <a:solidFill>
          <a:schemeClr val="tx1"/>
        </a:solidFill>
        <a:latin typeface="Lucida Calligraphy" pitchFamily="66" charset="0"/>
        <a:ea typeface="+mn-ea"/>
        <a:cs typeface="+mn-cs"/>
      </a:defRPr>
    </a:lvl6pPr>
    <a:lvl7pPr marL="2743200" algn="l" defTabSz="914400" rtl="0" eaLnBrk="1" latinLnBrk="0" hangingPunct="1">
      <a:defRPr sz="2400" kern="1200">
        <a:solidFill>
          <a:schemeClr val="tx1"/>
        </a:solidFill>
        <a:latin typeface="Lucida Calligraphy" pitchFamily="66" charset="0"/>
        <a:ea typeface="+mn-ea"/>
        <a:cs typeface="+mn-cs"/>
      </a:defRPr>
    </a:lvl7pPr>
    <a:lvl8pPr marL="3200400" algn="l" defTabSz="914400" rtl="0" eaLnBrk="1" latinLnBrk="0" hangingPunct="1">
      <a:defRPr sz="2400" kern="1200">
        <a:solidFill>
          <a:schemeClr val="tx1"/>
        </a:solidFill>
        <a:latin typeface="Lucida Calligraphy" pitchFamily="66" charset="0"/>
        <a:ea typeface="+mn-ea"/>
        <a:cs typeface="+mn-cs"/>
      </a:defRPr>
    </a:lvl8pPr>
    <a:lvl9pPr marL="3657600" algn="l" defTabSz="914400" rtl="0" eaLnBrk="1" latinLnBrk="0" hangingPunct="1">
      <a:defRPr sz="2400" kern="1200">
        <a:solidFill>
          <a:schemeClr val="tx1"/>
        </a:solidFill>
        <a:latin typeface="Lucida Calligraphy"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CC00CC"/>
    <a:srgbClr val="FF99FF"/>
    <a:srgbClr val="993366"/>
    <a:srgbClr val="FF00FF"/>
    <a:srgbClr val="339933"/>
    <a:srgbClr val="FF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7960" autoAdjust="0"/>
    <p:restoredTop sz="94699" autoAdjust="0"/>
  </p:normalViewPr>
  <p:slideViewPr>
    <p:cSldViewPr>
      <p:cViewPr>
        <p:scale>
          <a:sx n="28" d="100"/>
          <a:sy n="28" d="100"/>
        </p:scale>
        <p:origin x="-2352" y="-9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2" d="100"/>
        <a:sy n="82"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4915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4915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4915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E351DE4A-C7D2-4335-A2D6-BDCAE3C74E57}" type="slidenum">
              <a:rPr lang="en-US"/>
              <a:pPr>
                <a:defRPr/>
              </a:pPr>
              <a:t>‹#›</a:t>
            </a:fld>
            <a:endParaRPr lang="en-US"/>
          </a:p>
        </p:txBody>
      </p:sp>
    </p:spTree>
    <p:extLst>
      <p:ext uri="{BB962C8B-B14F-4D97-AF65-F5344CB8AC3E}">
        <p14:creationId xmlns:p14="http://schemas.microsoft.com/office/powerpoint/2010/main" val="1861507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83E80F2-1B42-4C72-B2BE-3BCB066B9BE1}" type="datetimeFigureOut">
              <a:rPr lang="en-US"/>
              <a:pPr>
                <a:defRPr/>
              </a:pPr>
              <a:t>11/17/2012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A1131AF-F5BA-493F-81E1-DF30C4015A53}" type="slidenum">
              <a:rPr lang="en-US"/>
              <a:pPr>
                <a:defRPr/>
              </a:pPr>
              <a:t>‹#›</a:t>
            </a:fld>
            <a:endParaRPr lang="en-US"/>
          </a:p>
        </p:txBody>
      </p:sp>
    </p:spTree>
    <p:extLst>
      <p:ext uri="{BB962C8B-B14F-4D97-AF65-F5344CB8AC3E}">
        <p14:creationId xmlns:p14="http://schemas.microsoft.com/office/powerpoint/2010/main" val="15327055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C100EEA3-E39A-4693-A28E-289477712A37}" type="slidenum">
              <a:rPr lang="en-US" sz="1200" smtClean="0"/>
              <a:pPr eaLnBrk="1" hangingPunct="1"/>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E9348A80-24AD-46DE-948E-9139F189921B}" type="slidenum">
              <a:rPr lang="en-US" sz="1200" smtClean="0"/>
              <a:pPr eaLnBrk="1" hangingPunct="1"/>
              <a:t>10</a:t>
            </a:fld>
            <a:endParaRPr lang="en-US"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3774110F-5DA1-4B38-B412-2AC9C85E3041}" type="slidenum">
              <a:rPr lang="en-US" sz="1200" smtClean="0"/>
              <a:pPr eaLnBrk="1" hangingPunct="1"/>
              <a:t>11</a:t>
            </a:fld>
            <a:endParaRPr lang="en-US"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38F36093-DAF1-4B60-804D-1F4228EEA233}" type="slidenum">
              <a:rPr lang="en-US" sz="1200" smtClean="0"/>
              <a:pPr eaLnBrk="1" hangingPunct="1"/>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D886ACDF-1E64-4890-BEA4-527AADE42CDA}" type="slidenum">
              <a:rPr lang="en-US" sz="1200" smtClean="0"/>
              <a:pPr eaLnBrk="1" hangingPunct="1"/>
              <a:t>13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8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004B993F-F4DC-484C-B689-032CEF00B749}" type="slidenum">
              <a:rPr lang="en-US" sz="1200" smtClean="0"/>
              <a:pPr eaLnBrk="1" hangingPunct="1"/>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BCCCC187-272F-4E1A-A8CA-D0357D1F6D51}" type="slidenum">
              <a:rPr lang="en-US" sz="1200" smtClean="0"/>
              <a:pPr eaLnBrk="1" hangingPunct="1"/>
              <a:t>15</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0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FA5F347A-78D1-49FC-A5AD-F502E93F9D10}" type="slidenum">
              <a:rPr lang="en-US" sz="1200" smtClean="0"/>
              <a:pPr eaLnBrk="1" hangingPunct="1"/>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11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550093E7-6A7C-4249-B699-A05CE637EC05}" type="slidenum">
              <a:rPr lang="en-US" sz="1200" smtClean="0"/>
              <a:pPr eaLnBrk="1" hangingPunct="1"/>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3825497F-AF4B-47B1-8262-F917456F0D85}" type="slidenum">
              <a:rPr lang="en-US" sz="1200" smtClean="0"/>
              <a:pPr eaLnBrk="1" hangingPunct="1"/>
              <a:t>18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C9FE1EA1-551B-47AD-BF69-33B1B1260F06}" type="slidenum">
              <a:rPr lang="en-US" sz="1200" smtClean="0"/>
              <a:pPr eaLnBrk="1" hangingPunct="1"/>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7F1FC93A-CAB8-45ED-93B5-CC2F3A37DD10}" type="slidenum">
              <a:rPr lang="en-US" sz="1200" smtClean="0"/>
              <a:pPr eaLnBrk="1" hangingPunct="1"/>
              <a:t>2</a:t>
            </a:fld>
            <a:endParaRPr lang="en-US" sz="120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69950A77-D2B3-4BF8-A7FE-C2E2F4A89C84}" type="slidenum">
              <a:rPr lang="en-US" sz="1200" smtClean="0"/>
              <a:pPr eaLnBrk="1" hangingPunct="1"/>
              <a:t>20</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5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75249F76-DF75-4636-AF1A-2EA4D26B2398}" type="slidenum">
              <a:rPr lang="en-US" sz="1200" smtClean="0"/>
              <a:pPr eaLnBrk="1" hangingPunct="1"/>
              <a:t>21</a:t>
            </a:fld>
            <a:endParaRPr lang="en-US" sz="120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62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8844DCCE-6147-421E-9215-100350B8B47F}" type="slidenum">
              <a:rPr lang="en-US" sz="1200" smtClean="0"/>
              <a:pPr eaLnBrk="1" hangingPunct="1"/>
              <a:t>22</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72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0E308EFE-2D96-46E6-8CCB-1B0BEB030B60}" type="slidenum">
              <a:rPr lang="en-US" sz="1200" smtClean="0"/>
              <a:pPr eaLnBrk="1" hangingPunct="1"/>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8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4D6257FA-2DAA-43C4-9097-A75B7596986D}" type="slidenum">
              <a:rPr lang="en-US" sz="1200" smtClean="0"/>
              <a:pPr eaLnBrk="1" hangingPunct="1"/>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993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21469EFF-20F3-4104-B30B-7B7B08489980}" type="slidenum">
              <a:rPr lang="en-US" sz="1200" smtClean="0"/>
              <a:pPr eaLnBrk="1" hangingPunct="1"/>
              <a:t>25</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1E6BB9EF-6167-4F48-8EA8-E63FF9D06110}" type="slidenum">
              <a:rPr lang="en-US" sz="1200" smtClean="0"/>
              <a:pPr eaLnBrk="1" hangingPunct="1"/>
              <a:t>26</a:t>
            </a:fld>
            <a:endParaRPr lang="en-US" sz="120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1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C12EC4C4-0B21-4772-A7D7-F16519397725}" type="slidenum">
              <a:rPr lang="en-US" sz="1200" smtClean="0"/>
              <a:pPr eaLnBrk="1" hangingPunct="1"/>
              <a:t>27</a:t>
            </a:fld>
            <a:endParaRPr lang="en-US" sz="120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24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AF30BD3F-C192-4324-B644-C9369BD78E97}" type="slidenum">
              <a:rPr lang="en-US" sz="1200" smtClean="0"/>
              <a:pPr eaLnBrk="1" hangingPunct="1"/>
              <a:t>28</a:t>
            </a:fld>
            <a:endParaRPr lang="en-US" sz="120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34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A9F4FD52-7C4C-4741-87F7-F17DACDF8FD3}" type="slidenum">
              <a:rPr lang="en-US" sz="1200" smtClean="0"/>
              <a:pPr eaLnBrk="1" hangingPunct="1"/>
              <a:t>29</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37821881-9EB6-4D1A-99CB-EB77B250EAF4}" type="slidenum">
              <a:rPr lang="en-US" sz="1200" smtClean="0"/>
              <a:pPr eaLnBrk="1" hangingPunct="1"/>
              <a:t>3</a:t>
            </a:fld>
            <a:endParaRPr lang="en-US" sz="120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2D9428C3-2C7A-479D-8020-0074C7317C9C}" type="slidenum">
              <a:rPr lang="en-US" sz="1200" smtClean="0"/>
              <a:pPr eaLnBrk="1" hangingPunct="1"/>
              <a:t>30</a:t>
            </a:fld>
            <a:endParaRPr lang="en-US" sz="120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54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8CCC66D4-0287-43A1-A7E1-D667C37B74CA}" type="slidenum">
              <a:rPr lang="en-US" sz="1200" smtClean="0"/>
              <a:pPr eaLnBrk="1" hangingPunct="1"/>
              <a:t>31</a:t>
            </a:fld>
            <a:endParaRPr lang="en-US" sz="120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5AB322A1-D03E-427F-8284-A4AFFF5D24FC}" type="slidenum">
              <a:rPr lang="en-US" sz="1200" smtClean="0"/>
              <a:pPr eaLnBrk="1" hangingPunct="1"/>
              <a:t>32</a:t>
            </a:fld>
            <a:endParaRPr lang="en-US" sz="120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75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23F0DAF4-C61B-4B3F-BE97-DFD2532FFE58}" type="slidenum">
              <a:rPr lang="en-US" sz="1200" smtClean="0"/>
              <a:pPr eaLnBrk="1" hangingPunct="1"/>
              <a:t>33</a:t>
            </a:fld>
            <a:endParaRPr lang="en-US" sz="120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3C4A4BF3-754C-480B-A732-2D6D77C94F6E}" type="slidenum">
              <a:rPr lang="en-US" sz="1200" smtClean="0"/>
              <a:pPr eaLnBrk="1" hangingPunct="1"/>
              <a:t>34</a:t>
            </a:fld>
            <a:endParaRPr lang="en-US" sz="120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6F01A90A-92B8-4E0D-BBB8-4D8E739E4694}" type="slidenum">
              <a:rPr lang="en-US" sz="1200" smtClean="0"/>
              <a:pPr eaLnBrk="1" hangingPunct="1"/>
              <a:t>35</a:t>
            </a:fld>
            <a:endParaRPr lang="en-US" sz="120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05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8851C023-086E-4233-A363-A54C78299E9A}" type="slidenum">
              <a:rPr lang="en-US" sz="1200" smtClean="0"/>
              <a:pPr eaLnBrk="1" hangingPunct="1"/>
              <a:t>36</a:t>
            </a:fld>
            <a:endParaRPr lang="en-US" sz="120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1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C5F28D19-B14F-490D-9628-4C1958F5F88B}" type="slidenum">
              <a:rPr lang="en-US" sz="1200" smtClean="0"/>
              <a:pPr eaLnBrk="1" hangingPunct="1"/>
              <a:t>37</a:t>
            </a:fld>
            <a:endParaRPr lang="en-US" sz="120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26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DA735EE2-9D09-4209-97CE-6D14BE721404}" type="slidenum">
              <a:rPr lang="en-US" sz="1200" smtClean="0"/>
              <a:pPr eaLnBrk="1" hangingPunct="1"/>
              <a:t>38</a:t>
            </a:fld>
            <a:endParaRPr lang="en-US" sz="120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3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96BD36C6-AC76-4F8B-A202-2326193452FD}" type="slidenum">
              <a:rPr lang="en-US" sz="1200" smtClean="0"/>
              <a:pPr eaLnBrk="1" hangingPunct="1"/>
              <a:t>39</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B69A61B6-7C5C-4D65-A255-6522924F52B7}" type="slidenum">
              <a:rPr lang="en-US" sz="1200" smtClean="0"/>
              <a:pPr eaLnBrk="1" hangingPunct="1"/>
              <a:t>4</a:t>
            </a:fld>
            <a:endParaRPr lang="en-US" sz="120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4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2A5B2895-E72B-409B-A483-9AAFEDE4A6E4}" type="slidenum">
              <a:rPr lang="en-US" sz="1200" smtClean="0"/>
              <a:pPr eaLnBrk="1" hangingPunct="1"/>
              <a:t>40</a:t>
            </a:fld>
            <a:endParaRPr lang="en-US" sz="120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6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2ABFE6C0-3236-4881-AD6B-777ABD5D9C02}" type="slidenum">
              <a:rPr lang="en-US" sz="1200" smtClean="0"/>
              <a:pPr eaLnBrk="1" hangingPunct="1"/>
              <a:t>41</a:t>
            </a:fld>
            <a:endParaRPr lang="en-US" sz="120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7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0621BE24-4AEC-45F3-9531-3E3598DC5264}" type="slidenum">
              <a:rPr lang="en-US" sz="1200" smtClean="0"/>
              <a:pPr eaLnBrk="1" hangingPunct="1"/>
              <a:t>42</a:t>
            </a:fld>
            <a:endParaRPr lang="en-US" sz="120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87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B55C7A3C-E2CC-44FD-90CB-410FECF372BA}" type="slidenum">
              <a:rPr lang="en-US" sz="1200" smtClean="0"/>
              <a:pPr eaLnBrk="1" hangingPunct="1"/>
              <a:t>43</a:t>
            </a:fld>
            <a:endParaRPr lang="en-US" sz="120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279D6049-673B-4BD6-826A-B4CBE38D717D}" type="slidenum">
              <a:rPr lang="en-US" sz="1200" smtClean="0"/>
              <a:pPr eaLnBrk="1" hangingPunct="1"/>
              <a:t>44</a:t>
            </a:fld>
            <a:endParaRPr lang="en-US" sz="120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08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CE9A2DD5-F17B-4BDA-913C-E1F12186CA6F}" type="slidenum">
              <a:rPr lang="en-US" sz="1200" smtClean="0"/>
              <a:pPr eaLnBrk="1" hangingPunct="1"/>
              <a:t>45</a:t>
            </a:fld>
            <a:endParaRPr lang="en-US" sz="120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3543005A-4E12-45E5-8D0F-B098A08E18EA}" type="slidenum">
              <a:rPr lang="en-US" sz="1200" smtClean="0"/>
              <a:pPr eaLnBrk="1" hangingPunct="1"/>
              <a:t>46</a:t>
            </a:fld>
            <a:endParaRPr lang="en-US" sz="120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39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737E16F6-C39F-44FB-B2E6-80758B074570}" type="slidenum">
              <a:rPr lang="en-US" sz="1200" smtClean="0"/>
              <a:pPr eaLnBrk="1" hangingPunct="1"/>
              <a:t>47</a:t>
            </a:fld>
            <a:endParaRPr lang="en-US" sz="1200"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49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CC85B028-301B-429F-90E0-85C284B25531}" type="slidenum">
              <a:rPr lang="en-US" sz="1200" smtClean="0"/>
              <a:pPr eaLnBrk="1" hangingPunct="1"/>
              <a:t>48</a:t>
            </a:fld>
            <a:endParaRPr lang="en-US" sz="1200"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59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6108781F-522A-4C30-A76A-8D3DA6032841}" type="slidenum">
              <a:rPr lang="en-US" sz="1200" smtClean="0"/>
              <a:pPr eaLnBrk="1" hangingPunct="1"/>
              <a:t>49</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1D36C624-2BE7-46E9-A737-F72A18DC0ABD}" type="slidenum">
              <a:rPr lang="en-US" sz="1200" smtClean="0"/>
              <a:pPr eaLnBrk="1" hangingPunct="1"/>
              <a:t>5</a:t>
            </a:fld>
            <a:endParaRPr lang="en-US" sz="120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69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26BE3FDF-7CF4-4607-B2EA-D94DDC931B28}" type="slidenum">
              <a:rPr lang="en-US" sz="1200" smtClean="0"/>
              <a:pPr eaLnBrk="1" hangingPunct="1"/>
              <a:t>50</a:t>
            </a:fld>
            <a:endParaRPr lang="en-US" sz="1200"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80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E8C240C6-2546-464A-92D6-AA98645FC07F}" type="slidenum">
              <a:rPr lang="en-US" sz="1200" smtClean="0"/>
              <a:pPr eaLnBrk="1" hangingPunct="1"/>
              <a:t>51</a:t>
            </a:fld>
            <a:endParaRPr lang="en-US" sz="1200"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290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21BAD34E-6105-43BA-B299-9979600F925F}" type="slidenum">
              <a:rPr lang="en-US" sz="1200" smtClean="0"/>
              <a:pPr eaLnBrk="1" hangingPunct="1"/>
              <a:t>52</a:t>
            </a:fld>
            <a:endParaRPr lang="en-US" sz="1200"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00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20BB0930-6C8A-4669-AB22-2A552907B3B3}" type="slidenum">
              <a:rPr lang="en-US" sz="1200" smtClean="0"/>
              <a:pPr eaLnBrk="1" hangingPunct="1"/>
              <a:t>53</a:t>
            </a:fld>
            <a:endParaRPr lang="en-US" sz="1200"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10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89A2E4A6-79E4-4170-872B-01A0CBCD7BF8}" type="slidenum">
              <a:rPr lang="en-US" sz="1200" smtClean="0"/>
              <a:pPr eaLnBrk="1" hangingPunct="1"/>
              <a:t>54</a:t>
            </a:fld>
            <a:endParaRPr lang="en-US" sz="1200"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2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B13288D4-600E-4DA3-9064-60F0CC9884CC}" type="slidenum">
              <a:rPr lang="en-US" sz="1200" smtClean="0"/>
              <a:pPr eaLnBrk="1" hangingPunct="1"/>
              <a:t>55</a:t>
            </a:fld>
            <a:endParaRPr lang="en-US" sz="1200"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3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A3569137-1378-493D-AC3E-EC87B8018494}" type="slidenum">
              <a:rPr lang="en-US" sz="1200" smtClean="0"/>
              <a:pPr eaLnBrk="1" hangingPunct="1"/>
              <a:t>56</a:t>
            </a:fld>
            <a:endParaRPr lang="en-US" sz="1200"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36DAB0BD-4BE5-40B4-BC2E-F3150CBB2AF4}" type="slidenum">
              <a:rPr lang="en-US" sz="1200" smtClean="0"/>
              <a:pPr eaLnBrk="1" hangingPunct="1"/>
              <a:t>57</a:t>
            </a:fld>
            <a:endParaRPr lang="en-US" sz="1200"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F21C72BE-D504-4F5C-ADAC-3D166F6B7A11}" type="slidenum">
              <a:rPr lang="en-US" sz="1200" smtClean="0"/>
              <a:pPr eaLnBrk="1" hangingPunct="1"/>
              <a:t>58</a:t>
            </a:fld>
            <a:endParaRPr lang="en-US" sz="1200"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6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9A410A1E-833F-4AF2-9D53-DD81AA7036A5}" type="slidenum">
              <a:rPr lang="en-US" sz="1200" smtClean="0"/>
              <a:pPr eaLnBrk="1" hangingPunct="1"/>
              <a:t>59</a:t>
            </a:fld>
            <a:endParaRPr lang="en-US"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79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0BE86FD6-2827-4B87-BD90-73FCD7D6AAEF}" type="slidenum">
              <a:rPr lang="en-US" sz="1200" smtClean="0"/>
              <a:pPr eaLnBrk="1" hangingPunct="1"/>
              <a:t>6</a:t>
            </a:fld>
            <a:endParaRPr lang="en-US" sz="1200"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7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C5014189-40E6-43CF-AEC3-980D810D2AD6}" type="slidenum">
              <a:rPr lang="en-US" sz="1200" smtClean="0"/>
              <a:pPr eaLnBrk="1" hangingPunct="1"/>
              <a:t>60</a:t>
            </a:fld>
            <a:endParaRPr lang="en-US" sz="1200"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8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6689F4F9-5712-456C-A606-DC6324C93CEE}" type="slidenum">
              <a:rPr lang="en-US" sz="1200" smtClean="0"/>
              <a:pPr eaLnBrk="1" hangingPunct="1"/>
              <a:t>61</a:t>
            </a:fld>
            <a:endParaRPr lang="en-US" sz="1200"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39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9579433B-6E7C-4CFD-80B2-34F53E8F58AF}" type="slidenum">
              <a:rPr lang="en-US" sz="1200" smtClean="0"/>
              <a:pPr eaLnBrk="1" hangingPunct="1"/>
              <a:t>62</a:t>
            </a:fld>
            <a:endParaRPr lang="en-US"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5B163540-A85A-4F2A-A00C-D8023E0D307C}" type="slidenum">
              <a:rPr lang="en-US" sz="1200" smtClean="0"/>
              <a:pPr eaLnBrk="1" hangingPunct="1"/>
              <a:t>7</a:t>
            </a:fld>
            <a:endParaRPr lang="en-US"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1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B463A638-E574-4EDD-8DFB-41A74D7228BE}" type="slidenum">
              <a:rPr lang="en-US" sz="1200" smtClean="0"/>
              <a:pPr eaLnBrk="1" hangingPunct="1"/>
              <a:t>8</a:t>
            </a:fld>
            <a:endParaRPr 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Lucida Calligraphy" pitchFamily="66" charset="0"/>
              </a:defRPr>
            </a:lvl1pPr>
            <a:lvl2pPr marL="742950" indent="-285750" eaLnBrk="0" hangingPunct="0">
              <a:defRPr sz="2400">
                <a:solidFill>
                  <a:schemeClr val="tx1"/>
                </a:solidFill>
                <a:latin typeface="Lucida Calligraphy" pitchFamily="66" charset="0"/>
              </a:defRPr>
            </a:lvl2pPr>
            <a:lvl3pPr marL="1143000" indent="-228600" eaLnBrk="0" hangingPunct="0">
              <a:defRPr sz="2400">
                <a:solidFill>
                  <a:schemeClr val="tx1"/>
                </a:solidFill>
                <a:latin typeface="Lucida Calligraphy" pitchFamily="66" charset="0"/>
              </a:defRPr>
            </a:lvl3pPr>
            <a:lvl4pPr marL="1600200" indent="-228600" eaLnBrk="0" hangingPunct="0">
              <a:defRPr sz="2400">
                <a:solidFill>
                  <a:schemeClr val="tx1"/>
                </a:solidFill>
                <a:latin typeface="Lucida Calligraphy" pitchFamily="66" charset="0"/>
              </a:defRPr>
            </a:lvl4pPr>
            <a:lvl5pPr marL="2057400" indent="-228600" eaLnBrk="0" hangingPunct="0">
              <a:defRPr sz="2400">
                <a:solidFill>
                  <a:schemeClr val="tx1"/>
                </a:solidFill>
                <a:latin typeface="Lucida Calligraphy" pitchFamily="66" charset="0"/>
              </a:defRPr>
            </a:lvl5pPr>
            <a:lvl6pPr marL="2514600" indent="-228600" eaLnBrk="0" fontAlgn="base" hangingPunct="0">
              <a:spcBef>
                <a:spcPct val="0"/>
              </a:spcBef>
              <a:spcAft>
                <a:spcPct val="0"/>
              </a:spcAft>
              <a:defRPr sz="2400">
                <a:solidFill>
                  <a:schemeClr val="tx1"/>
                </a:solidFill>
                <a:latin typeface="Lucida Calligraphy" pitchFamily="66" charset="0"/>
              </a:defRPr>
            </a:lvl6pPr>
            <a:lvl7pPr marL="2971800" indent="-228600" eaLnBrk="0" fontAlgn="base" hangingPunct="0">
              <a:spcBef>
                <a:spcPct val="0"/>
              </a:spcBef>
              <a:spcAft>
                <a:spcPct val="0"/>
              </a:spcAft>
              <a:defRPr sz="2400">
                <a:solidFill>
                  <a:schemeClr val="tx1"/>
                </a:solidFill>
                <a:latin typeface="Lucida Calligraphy" pitchFamily="66" charset="0"/>
              </a:defRPr>
            </a:lvl7pPr>
            <a:lvl8pPr marL="3429000" indent="-228600" eaLnBrk="0" fontAlgn="base" hangingPunct="0">
              <a:spcBef>
                <a:spcPct val="0"/>
              </a:spcBef>
              <a:spcAft>
                <a:spcPct val="0"/>
              </a:spcAft>
              <a:defRPr sz="2400">
                <a:solidFill>
                  <a:schemeClr val="tx1"/>
                </a:solidFill>
                <a:latin typeface="Lucida Calligraphy" pitchFamily="66" charset="0"/>
              </a:defRPr>
            </a:lvl8pPr>
            <a:lvl9pPr marL="3886200" indent="-228600" eaLnBrk="0" fontAlgn="base" hangingPunct="0">
              <a:spcBef>
                <a:spcPct val="0"/>
              </a:spcBef>
              <a:spcAft>
                <a:spcPct val="0"/>
              </a:spcAft>
              <a:defRPr sz="2400">
                <a:solidFill>
                  <a:schemeClr val="tx1"/>
                </a:solidFill>
                <a:latin typeface="Lucida Calligraphy" pitchFamily="66" charset="0"/>
              </a:defRPr>
            </a:lvl9pPr>
          </a:lstStyle>
          <a:p>
            <a:pPr eaLnBrk="1" hangingPunct="1"/>
            <a:fld id="{E03F4128-A8E4-44F5-8507-1802CE951329}" type="slidenum">
              <a:rPr lang="en-US" sz="1200" smtClean="0"/>
              <a:pPr eaLnBrk="1" hangingPunct="1"/>
              <a:t>9</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CC325A2-15BC-4E49-BAB9-97D2FE786A19}" type="slidenum">
              <a:rPr lang="en-US"/>
              <a:pPr>
                <a:defRPr/>
              </a:pPr>
              <a:t>‹#›</a:t>
            </a:fld>
            <a:endParaRPr lang="en-US"/>
          </a:p>
        </p:txBody>
      </p:sp>
    </p:spTree>
    <p:extLst>
      <p:ext uri="{BB962C8B-B14F-4D97-AF65-F5344CB8AC3E}">
        <p14:creationId xmlns:p14="http://schemas.microsoft.com/office/powerpoint/2010/main" val="3848360928"/>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EED0E-4AEB-4C4C-9BDA-6C03E431E5EC}" type="slidenum">
              <a:rPr lang="en-US"/>
              <a:pPr>
                <a:defRPr/>
              </a:pPr>
              <a:t>‹#›</a:t>
            </a:fld>
            <a:endParaRPr lang="en-US"/>
          </a:p>
        </p:txBody>
      </p:sp>
    </p:spTree>
    <p:extLst>
      <p:ext uri="{BB962C8B-B14F-4D97-AF65-F5344CB8AC3E}">
        <p14:creationId xmlns:p14="http://schemas.microsoft.com/office/powerpoint/2010/main" val="1848501661"/>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9C1885-2FA2-461F-8953-C3F9477D6D53}" type="slidenum">
              <a:rPr lang="en-US"/>
              <a:pPr>
                <a:defRPr/>
              </a:pPr>
              <a:t>‹#›</a:t>
            </a:fld>
            <a:endParaRPr lang="en-US"/>
          </a:p>
        </p:txBody>
      </p:sp>
    </p:spTree>
    <p:extLst>
      <p:ext uri="{BB962C8B-B14F-4D97-AF65-F5344CB8AC3E}">
        <p14:creationId xmlns:p14="http://schemas.microsoft.com/office/powerpoint/2010/main" val="3920952408"/>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58912ED-4B50-4FA9-BDCB-22AAA8F8D396}" type="slidenum">
              <a:rPr lang="en-US"/>
              <a:pPr>
                <a:defRPr/>
              </a:pPr>
              <a:t>‹#›</a:t>
            </a:fld>
            <a:endParaRPr lang="en-US"/>
          </a:p>
        </p:txBody>
      </p:sp>
    </p:spTree>
    <p:extLst>
      <p:ext uri="{BB962C8B-B14F-4D97-AF65-F5344CB8AC3E}">
        <p14:creationId xmlns:p14="http://schemas.microsoft.com/office/powerpoint/2010/main" val="2155388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D6A57C-A5A4-4D53-BBE0-E0CF682887E3}" type="slidenum">
              <a:rPr lang="en-US"/>
              <a:pPr>
                <a:defRPr/>
              </a:pPr>
              <a:t>‹#›</a:t>
            </a:fld>
            <a:endParaRPr lang="en-US"/>
          </a:p>
        </p:txBody>
      </p:sp>
    </p:spTree>
    <p:extLst>
      <p:ext uri="{BB962C8B-B14F-4D97-AF65-F5344CB8AC3E}">
        <p14:creationId xmlns:p14="http://schemas.microsoft.com/office/powerpoint/2010/main" val="1663477502"/>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F68ACC-6C02-4F2D-8934-BA8889D964E3}" type="slidenum">
              <a:rPr lang="en-US"/>
              <a:pPr>
                <a:defRPr/>
              </a:pPr>
              <a:t>‹#›</a:t>
            </a:fld>
            <a:endParaRPr lang="en-US"/>
          </a:p>
        </p:txBody>
      </p:sp>
    </p:spTree>
    <p:extLst>
      <p:ext uri="{BB962C8B-B14F-4D97-AF65-F5344CB8AC3E}">
        <p14:creationId xmlns:p14="http://schemas.microsoft.com/office/powerpoint/2010/main" val="1987098309"/>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2A3D1C6-BE31-40E8-AC34-A5B245352AD6}" type="slidenum">
              <a:rPr lang="en-US"/>
              <a:pPr>
                <a:defRPr/>
              </a:pPr>
              <a:t>‹#›</a:t>
            </a:fld>
            <a:endParaRPr lang="en-US"/>
          </a:p>
        </p:txBody>
      </p:sp>
    </p:spTree>
    <p:extLst>
      <p:ext uri="{BB962C8B-B14F-4D97-AF65-F5344CB8AC3E}">
        <p14:creationId xmlns:p14="http://schemas.microsoft.com/office/powerpoint/2010/main" val="1738972462"/>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B586070-307B-4BFE-9567-DDC6F54B63B4}" type="slidenum">
              <a:rPr lang="en-US"/>
              <a:pPr>
                <a:defRPr/>
              </a:pPr>
              <a:t>‹#›</a:t>
            </a:fld>
            <a:endParaRPr lang="en-US"/>
          </a:p>
        </p:txBody>
      </p:sp>
    </p:spTree>
    <p:extLst>
      <p:ext uri="{BB962C8B-B14F-4D97-AF65-F5344CB8AC3E}">
        <p14:creationId xmlns:p14="http://schemas.microsoft.com/office/powerpoint/2010/main" val="3912807672"/>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8C6B86D-8936-4D30-92ED-D317EAD9F0F0}" type="slidenum">
              <a:rPr lang="en-US"/>
              <a:pPr>
                <a:defRPr/>
              </a:pPr>
              <a:t>‹#›</a:t>
            </a:fld>
            <a:endParaRPr lang="en-US"/>
          </a:p>
        </p:txBody>
      </p:sp>
    </p:spTree>
    <p:extLst>
      <p:ext uri="{BB962C8B-B14F-4D97-AF65-F5344CB8AC3E}">
        <p14:creationId xmlns:p14="http://schemas.microsoft.com/office/powerpoint/2010/main" val="4256000337"/>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DC6FE4E-FB4A-41FC-ADD9-B9D9B91435B9}" type="slidenum">
              <a:rPr lang="en-US"/>
              <a:pPr>
                <a:defRPr/>
              </a:pPr>
              <a:t>‹#›</a:t>
            </a:fld>
            <a:endParaRPr lang="en-US"/>
          </a:p>
        </p:txBody>
      </p:sp>
    </p:spTree>
    <p:extLst>
      <p:ext uri="{BB962C8B-B14F-4D97-AF65-F5344CB8AC3E}">
        <p14:creationId xmlns:p14="http://schemas.microsoft.com/office/powerpoint/2010/main" val="220823912"/>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79446FC-79C9-449E-BA28-7F0A3C8A5B51}" type="slidenum">
              <a:rPr lang="en-US"/>
              <a:pPr>
                <a:defRPr/>
              </a:pPr>
              <a:t>‹#›</a:t>
            </a:fld>
            <a:endParaRPr lang="en-US"/>
          </a:p>
        </p:txBody>
      </p:sp>
    </p:spTree>
    <p:extLst>
      <p:ext uri="{BB962C8B-B14F-4D97-AF65-F5344CB8AC3E}">
        <p14:creationId xmlns:p14="http://schemas.microsoft.com/office/powerpoint/2010/main" val="766293514"/>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0313B9C-179D-4D0D-A867-7A512D94D4DD}" type="slidenum">
              <a:rPr lang="en-US"/>
              <a:pPr>
                <a:defRPr/>
              </a:pPr>
              <a:t>‹#›</a:t>
            </a:fld>
            <a:endParaRPr lang="en-US"/>
          </a:p>
        </p:txBody>
      </p:sp>
    </p:spTree>
    <p:extLst>
      <p:ext uri="{BB962C8B-B14F-4D97-AF65-F5344CB8AC3E}">
        <p14:creationId xmlns:p14="http://schemas.microsoft.com/office/powerpoint/2010/main" val="2634796087"/>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4D3BA403-7633-4579-B192-490ADB35DAD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85800" y="304800"/>
            <a:ext cx="7772400" cy="868363"/>
          </a:xfrm>
        </p:spPr>
        <p:txBody>
          <a:bodyPr/>
          <a:lstStyle/>
          <a:p>
            <a:pPr eaLnBrk="1" hangingPunct="1"/>
            <a:r>
              <a:rPr lang="en-US" sz="6000" b="1" u="sng" smtClean="0">
                <a:solidFill>
                  <a:srgbClr val="000000"/>
                </a:solidFill>
                <a:latin typeface="Tahoma" pitchFamily="34" charset="0"/>
              </a:rPr>
              <a:t>CHAPTER 8</a:t>
            </a:r>
          </a:p>
        </p:txBody>
      </p:sp>
      <p:sp>
        <p:nvSpPr>
          <p:cNvPr id="2051" name="Rectangle 3"/>
          <p:cNvSpPr>
            <a:spLocks noGrp="1" noChangeArrowheads="1"/>
          </p:cNvSpPr>
          <p:nvPr>
            <p:ph type="body" idx="1"/>
          </p:nvPr>
        </p:nvSpPr>
        <p:spPr>
          <a:xfrm>
            <a:off x="0" y="1143000"/>
            <a:ext cx="9144000" cy="5715000"/>
          </a:xfrm>
        </p:spPr>
        <p:txBody>
          <a:bodyPr/>
          <a:lstStyle/>
          <a:p>
            <a:pPr algn="ctr" eaLnBrk="1" hangingPunct="1">
              <a:buFontTx/>
              <a:buNone/>
            </a:pPr>
            <a:r>
              <a:rPr lang="en-US" sz="8800" b="1" smtClean="0">
                <a:solidFill>
                  <a:srgbClr val="000000"/>
                </a:solidFill>
                <a:latin typeface="Tahoma" pitchFamily="34" charset="0"/>
              </a:rPr>
              <a:t>JAPANESE COMPETITIVE STRATEGY</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3"/>
          <p:cNvSpPr>
            <a:spLocks noGrp="1" noChangeArrowheads="1"/>
          </p:cNvSpPr>
          <p:nvPr>
            <p:ph type="subTitle" idx="1"/>
          </p:nvPr>
        </p:nvSpPr>
        <p:spPr>
          <a:xfrm>
            <a:off x="533400" y="0"/>
            <a:ext cx="8610600" cy="5943600"/>
          </a:xfrm>
        </p:spPr>
        <p:txBody>
          <a:bodyPr/>
          <a:lstStyle/>
          <a:p>
            <a:pPr eaLnBrk="1" hangingPunct="1">
              <a:lnSpc>
                <a:spcPct val="80000"/>
              </a:lnSpc>
              <a:buClr>
                <a:schemeClr val="tx1"/>
              </a:buClr>
              <a:buFont typeface="Wingdings" pitchFamily="2" charset="2"/>
              <a:buNone/>
            </a:pPr>
            <a:endParaRPr lang="en-US" sz="1800" b="1" smtClean="0">
              <a:solidFill>
                <a:srgbClr val="00FF00"/>
              </a:solidFill>
              <a:latin typeface="Tahoma" pitchFamily="34" charset="0"/>
            </a:endParaRPr>
          </a:p>
          <a:p>
            <a:pPr eaLnBrk="1" hangingPunct="1">
              <a:lnSpc>
                <a:spcPct val="80000"/>
              </a:lnSpc>
              <a:buClr>
                <a:schemeClr val="tx1"/>
              </a:buClr>
              <a:buFont typeface="Wingdings" pitchFamily="2" charset="2"/>
              <a:buNone/>
            </a:pPr>
            <a:r>
              <a:rPr lang="en-US" sz="5400" b="1" smtClean="0">
                <a:latin typeface="Tahoma" pitchFamily="34" charset="0"/>
              </a:rPr>
              <a:t>MUTUAL DEPENDENCY:</a:t>
            </a:r>
          </a:p>
          <a:p>
            <a:pPr eaLnBrk="1" hangingPunct="1">
              <a:lnSpc>
                <a:spcPct val="80000"/>
              </a:lnSpc>
              <a:buClr>
                <a:schemeClr val="tx1"/>
              </a:buClr>
              <a:buFont typeface="Wingdings" pitchFamily="2" charset="2"/>
              <a:buNone/>
            </a:pPr>
            <a:r>
              <a:rPr lang="en-US" sz="5400" b="1" smtClean="0">
                <a:latin typeface="Tahoma" pitchFamily="34" charset="0"/>
              </a:rPr>
              <a:t>The pelican </a:t>
            </a:r>
          </a:p>
          <a:p>
            <a:pPr eaLnBrk="1" hangingPunct="1">
              <a:lnSpc>
                <a:spcPct val="80000"/>
              </a:lnSpc>
              <a:buClr>
                <a:schemeClr val="tx1"/>
              </a:buClr>
              <a:buFont typeface="Wingdings" pitchFamily="2" charset="2"/>
              <a:buNone/>
            </a:pPr>
            <a:endParaRPr lang="en-US" sz="5400" b="1" smtClean="0">
              <a:latin typeface="Tahoma" pitchFamily="34" charset="0"/>
            </a:endParaRPr>
          </a:p>
          <a:p>
            <a:pPr eaLnBrk="1" hangingPunct="1">
              <a:lnSpc>
                <a:spcPct val="80000"/>
              </a:lnSpc>
              <a:buClr>
                <a:schemeClr val="tx1"/>
              </a:buClr>
              <a:buFont typeface="Wingdings" pitchFamily="2" charset="2"/>
              <a:buNone/>
            </a:pPr>
            <a:r>
              <a:rPr lang="en-US" sz="5400" b="1" smtClean="0">
                <a:latin typeface="Tahoma" pitchFamily="34" charset="0"/>
              </a:rPr>
              <a:t>&amp; the</a:t>
            </a:r>
          </a:p>
          <a:p>
            <a:pPr eaLnBrk="1" hangingPunct="1">
              <a:lnSpc>
                <a:spcPct val="80000"/>
              </a:lnSpc>
              <a:buClr>
                <a:schemeClr val="tx1"/>
              </a:buClr>
              <a:buFont typeface="Wingdings" pitchFamily="2" charset="2"/>
              <a:buNone/>
            </a:pPr>
            <a:r>
              <a:rPr lang="en-US" sz="5400" b="1" smtClean="0">
                <a:latin typeface="Tahoma" pitchFamily="34" charset="0"/>
              </a:rPr>
              <a:t> </a:t>
            </a:r>
          </a:p>
          <a:p>
            <a:pPr eaLnBrk="1" hangingPunct="1">
              <a:lnSpc>
                <a:spcPct val="80000"/>
              </a:lnSpc>
              <a:buClr>
                <a:schemeClr val="tx1"/>
              </a:buClr>
              <a:buFont typeface="Wingdings" pitchFamily="2" charset="2"/>
              <a:buNone/>
            </a:pPr>
            <a:r>
              <a:rPr lang="en-US" sz="5400" b="1" smtClean="0">
                <a:latin typeface="Tahoma" pitchFamily="34" charset="0"/>
              </a:rPr>
              <a:t>Japanese fisherman</a:t>
            </a:r>
          </a:p>
          <a:p>
            <a:pPr eaLnBrk="1" hangingPunct="1">
              <a:lnSpc>
                <a:spcPct val="80000"/>
              </a:lnSpc>
              <a:buClr>
                <a:schemeClr val="tx1"/>
              </a:buClr>
              <a:buFont typeface="Wingdings" pitchFamily="2" charset="2"/>
              <a:buNone/>
            </a:pPr>
            <a:endParaRPr lang="en-US" sz="5400" b="1" smtClean="0">
              <a:solidFill>
                <a:srgbClr val="00FFFF"/>
              </a:solidFill>
              <a:latin typeface="Tahoma" pitchFamily="34" charset="0"/>
            </a:endParaRPr>
          </a:p>
        </p:txBody>
      </p:sp>
      <p:sp>
        <p:nvSpPr>
          <p:cNvPr id="14340" name="AutoShape 9"/>
          <p:cNvSpPr>
            <a:spLocks noChangeArrowheads="1"/>
          </p:cNvSpPr>
          <p:nvPr/>
        </p:nvSpPr>
        <p:spPr bwMode="auto">
          <a:xfrm>
            <a:off x="7620000" y="5715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AutoShape 4"/>
          <p:cNvSpPr>
            <a:spLocks noChangeArrowheads="1"/>
          </p:cNvSpPr>
          <p:nvPr/>
        </p:nvSpPr>
        <p:spPr bwMode="auto">
          <a:xfrm>
            <a:off x="0" y="381000"/>
            <a:ext cx="8839200" cy="6172200"/>
          </a:xfrm>
          <a:prstGeom prst="hexagon">
            <a:avLst>
              <a:gd name="adj" fmla="val 35802"/>
              <a:gd name="vf" fmla="val 11547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en-US" sz="4000" b="1">
              <a:solidFill>
                <a:schemeClr val="accent2"/>
              </a:solidFill>
            </a:endParaRPr>
          </a:p>
          <a:p>
            <a:pPr algn="ctr"/>
            <a:r>
              <a:rPr lang="en-US" sz="4000" b="1">
                <a:latin typeface="Tahoma" pitchFamily="34" charset="0"/>
              </a:rPr>
              <a:t>The pelican catches</a:t>
            </a:r>
          </a:p>
          <a:p>
            <a:pPr algn="ctr"/>
            <a:r>
              <a:rPr lang="en-US" sz="4000" b="1">
                <a:latin typeface="Tahoma" pitchFamily="34" charset="0"/>
              </a:rPr>
              <a:t>fish for the fishermen,</a:t>
            </a:r>
          </a:p>
          <a:p>
            <a:pPr algn="ctr"/>
            <a:r>
              <a:rPr lang="en-US" sz="4000" b="1">
                <a:latin typeface="Tahoma" pitchFamily="34" charset="0"/>
              </a:rPr>
              <a:t>who lets the pelican</a:t>
            </a:r>
          </a:p>
          <a:p>
            <a:pPr algn="ctr"/>
            <a:r>
              <a:rPr lang="en-US" sz="4000" b="1">
                <a:latin typeface="Tahoma" pitchFamily="34" charset="0"/>
              </a:rPr>
              <a:t>eat some by removing</a:t>
            </a:r>
          </a:p>
          <a:p>
            <a:pPr algn="ctr"/>
            <a:r>
              <a:rPr lang="en-US" sz="4000" b="1">
                <a:latin typeface="Tahoma" pitchFamily="34" charset="0"/>
              </a:rPr>
              <a:t>a steel ring around</a:t>
            </a:r>
          </a:p>
          <a:p>
            <a:pPr algn="ctr"/>
            <a:r>
              <a:rPr lang="en-US" sz="4000" b="1">
                <a:latin typeface="Tahoma" pitchFamily="34" charset="0"/>
              </a:rPr>
              <a:t>its neck. They</a:t>
            </a:r>
          </a:p>
          <a:p>
            <a:pPr algn="ctr"/>
            <a:r>
              <a:rPr lang="en-US" sz="4000" b="1">
                <a:latin typeface="Tahoma" pitchFamily="34" charset="0"/>
              </a:rPr>
              <a:t>depend on each other</a:t>
            </a:r>
          </a:p>
          <a:p>
            <a:pPr algn="ctr"/>
            <a:r>
              <a:rPr lang="en-US" sz="4000" b="1">
                <a:latin typeface="Tahoma" pitchFamily="34" charset="0"/>
              </a:rPr>
              <a:t>for survival.</a:t>
            </a:r>
          </a:p>
          <a:p>
            <a:pPr algn="ctr"/>
            <a:endParaRPr lang="en-US" sz="4000" b="1">
              <a:latin typeface="Tahoma" pitchFamily="34" charset="0"/>
            </a:endParaRP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0"/>
            <a:ext cx="8763000" cy="1676400"/>
          </a:xfrm>
        </p:spPr>
        <p:txBody>
          <a:bodyPr/>
          <a:lstStyle/>
          <a:p>
            <a:pPr eaLnBrk="1" hangingPunct="1"/>
            <a:r>
              <a:rPr lang="en-US" sz="4800" b="1" smtClean="0">
                <a:solidFill>
                  <a:schemeClr val="tx1"/>
                </a:solidFill>
                <a:latin typeface="Tahoma" pitchFamily="34" charset="0"/>
              </a:rPr>
              <a:t>Mutual dependency &amp; sharing builds economies</a:t>
            </a:r>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5400" b="1" smtClean="0">
                <a:solidFill>
                  <a:schemeClr val="tx1"/>
                </a:solidFill>
                <a:latin typeface="Tahoma" pitchFamily="34" charset="0"/>
              </a:rPr>
              <a:t>Old style (win-lose) mercantilism</a:t>
            </a:r>
          </a:p>
        </p:txBody>
      </p:sp>
      <p:sp>
        <p:nvSpPr>
          <p:cNvPr id="17414" name="AutoShape 8"/>
          <p:cNvSpPr>
            <a:spLocks noChangeArrowheads="1"/>
          </p:cNvSpPr>
          <p:nvPr/>
        </p:nvSpPr>
        <p:spPr bwMode="auto">
          <a:xfrm>
            <a:off x="7543800" y="5791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5"/>
          <p:cNvSpPr>
            <a:spLocks noChangeArrowheads="1"/>
          </p:cNvSpPr>
          <p:nvPr/>
        </p:nvSpPr>
        <p:spPr bwMode="auto">
          <a:xfrm>
            <a:off x="0" y="0"/>
            <a:ext cx="9144000" cy="643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57200" indent="-457200">
              <a:buFontTx/>
              <a:buAutoNum type="arabicPeriod"/>
            </a:pPr>
            <a:endParaRPr lang="en-US" sz="2600" b="1">
              <a:latin typeface="Tahoma" pitchFamily="34" charset="0"/>
            </a:endParaRPr>
          </a:p>
          <a:p>
            <a:pPr marL="457200" indent="-457200">
              <a:buFontTx/>
              <a:buAutoNum type="arabicPeriod"/>
            </a:pPr>
            <a:endParaRPr lang="en-US" sz="2600" b="1">
              <a:latin typeface="Tahoma" pitchFamily="34" charset="0"/>
            </a:endParaRPr>
          </a:p>
          <a:p>
            <a:pPr marL="457200" indent="-457200">
              <a:buFontTx/>
              <a:buAutoNum type="arabicPeriod"/>
            </a:pPr>
            <a:r>
              <a:rPr lang="en-US" sz="2800" b="1">
                <a:latin typeface="Tahoma" pitchFamily="34" charset="0"/>
              </a:rPr>
              <a:t>Before World War II, Japan sought to colonize the island Asian nations (Malaysia, Philippines, Indonesia, Hawaii, etc.) as well as Manchurian China &amp; South Korea as a way of compensating for Japan's lack of natural resources (especially oil, crop land, &amp; wood).  Japan attacked the U.S. fleet at Pearl Harbor in an attempt to restrict American colonialism to North America.</a:t>
            </a:r>
          </a:p>
          <a:p>
            <a:pPr marL="457200" indent="-457200">
              <a:buFontTx/>
              <a:buAutoNum type="arabicPeriod"/>
            </a:pPr>
            <a:r>
              <a:rPr lang="en-US" sz="2800" b="1">
                <a:latin typeface="Tahoma" pitchFamily="34" charset="0"/>
              </a:rPr>
              <a:t> After devastating nuclear defeat in WWII, Japan could no linger engage in win-lose mercantilism (imperialist colonizing), so it had to design a radically new strategy to compete in the world: “win-win” mercantilism.</a:t>
            </a:r>
          </a:p>
        </p:txBody>
      </p:sp>
      <p:sp>
        <p:nvSpPr>
          <p:cNvPr id="18435" name="AutoShape 6"/>
          <p:cNvSpPr>
            <a:spLocks noChangeArrowheads="1"/>
          </p:cNvSpPr>
          <p:nvPr/>
        </p:nvSpPr>
        <p:spPr bwMode="auto">
          <a:xfrm>
            <a:off x="76200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
        <p:nvSpPr>
          <p:cNvPr id="18436" name="Rectangle 9"/>
          <p:cNvSpPr>
            <a:spLocks noGrp="1" noChangeArrowheads="1"/>
          </p:cNvSpPr>
          <p:nvPr>
            <p:ph type="ctrTitle"/>
          </p:nvPr>
        </p:nvSpPr>
        <p:spPr>
          <a:xfrm>
            <a:off x="0" y="228600"/>
            <a:ext cx="9144000" cy="457200"/>
          </a:xfrm>
        </p:spPr>
        <p:txBody>
          <a:bodyPr/>
          <a:lstStyle/>
          <a:p>
            <a:pPr eaLnBrk="1" hangingPunct="1"/>
            <a:r>
              <a:rPr lang="en-US" sz="2800" b="1" smtClean="0">
                <a:latin typeface="Tahoma" pitchFamily="34" charset="0"/>
              </a:rPr>
              <a:t>JAPAN’S INFLUENCE ON 21</a:t>
            </a:r>
            <a:r>
              <a:rPr lang="en-US" sz="2800" b="1" baseline="30000" smtClean="0">
                <a:latin typeface="Tahoma" pitchFamily="34" charset="0"/>
              </a:rPr>
              <a:t>ST</a:t>
            </a:r>
            <a:r>
              <a:rPr lang="en-US" sz="2800" b="1" smtClean="0">
                <a:latin typeface="Tahoma" pitchFamily="34" charset="0"/>
              </a:rPr>
              <a:t> CENTURY TRADE</a:t>
            </a: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0" y="0"/>
            <a:ext cx="9144000" cy="6553200"/>
          </a:xfrm>
        </p:spPr>
        <p:txBody>
          <a:bodyPr/>
          <a:lstStyle/>
          <a:p>
            <a:pPr marL="609600" indent="-609600" eaLnBrk="1" hangingPunct="1">
              <a:buFontTx/>
              <a:buAutoNum type="arabicPeriod" startAt="3"/>
            </a:pPr>
            <a:r>
              <a:rPr lang="en-US" b="1" smtClean="0">
                <a:latin typeface="Tahoma" pitchFamily="34" charset="0"/>
              </a:rPr>
              <a:t>Japan develop the 21</a:t>
            </a:r>
            <a:r>
              <a:rPr lang="en-US" b="1" baseline="30000" smtClean="0">
                <a:latin typeface="Tahoma" pitchFamily="34" charset="0"/>
              </a:rPr>
              <a:t>st</a:t>
            </a:r>
            <a:r>
              <a:rPr lang="en-US" b="1" smtClean="0">
                <a:latin typeface="Tahoma" pitchFamily="34" charset="0"/>
              </a:rPr>
              <a:t> century</a:t>
            </a:r>
            <a:r>
              <a:rPr lang="en-US" smtClean="0"/>
              <a:t> </a:t>
            </a:r>
            <a:r>
              <a:rPr lang="en-US" b="1" smtClean="0">
                <a:latin typeface="Tahoma" pitchFamily="34" charset="0"/>
              </a:rPr>
              <a:t>model of win-win trading relationships between nations in contrast to the historical emphasis on colonialism (in which developed nations exploited the raw materials &amp; labor of less developed nations).</a:t>
            </a:r>
          </a:p>
          <a:p>
            <a:pPr marL="609600" indent="-609600" eaLnBrk="1" hangingPunct="1">
              <a:buFontTx/>
              <a:buAutoNum type="arabicPeriod" startAt="3"/>
            </a:pPr>
            <a:r>
              <a:rPr lang="en-US" b="1" smtClean="0">
                <a:latin typeface="Tahoma" pitchFamily="34" charset="0"/>
              </a:rPr>
              <a:t>Global governments organizations (such as the WTO) &amp; regional free trade agreements (the EU &amp; NAFTA) have established a new infrastructure for this new win-win trading paradigm.</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0"/>
            <a:ext cx="9144000" cy="1143000"/>
          </a:xfrm>
        </p:spPr>
        <p:txBody>
          <a:bodyPr/>
          <a:lstStyle/>
          <a:p>
            <a:pPr eaLnBrk="1" hangingPunct="1"/>
            <a:r>
              <a:rPr lang="en-US" sz="2800" b="1" smtClean="0">
                <a:latin typeface="Tahoma" pitchFamily="34" charset="0"/>
              </a:rPr>
              <a:t>The Influence Of Japanese Win-Win Mercantilism On The C21 Global Business System </a:t>
            </a:r>
          </a:p>
        </p:txBody>
      </p:sp>
      <p:sp>
        <p:nvSpPr>
          <p:cNvPr id="20483" name="Rectangle 3"/>
          <p:cNvSpPr>
            <a:spLocks noGrp="1" noChangeArrowheads="1"/>
          </p:cNvSpPr>
          <p:nvPr>
            <p:ph type="body" idx="1"/>
          </p:nvPr>
        </p:nvSpPr>
        <p:spPr>
          <a:xfrm>
            <a:off x="0" y="1066800"/>
            <a:ext cx="9144000" cy="5791200"/>
          </a:xfrm>
        </p:spPr>
        <p:txBody>
          <a:bodyPr/>
          <a:lstStyle/>
          <a:p>
            <a:pPr marL="609600" indent="-609600" eaLnBrk="1" hangingPunct="1">
              <a:buFontTx/>
              <a:buAutoNum type="arabicPeriod"/>
            </a:pPr>
            <a:r>
              <a:rPr lang="en-US" sz="3800" b="1" smtClean="0">
                <a:latin typeface="Tahoma" pitchFamily="34" charset="0"/>
              </a:rPr>
              <a:t>The European Union</a:t>
            </a:r>
          </a:p>
          <a:p>
            <a:pPr marL="609600" indent="-609600" eaLnBrk="1" hangingPunct="1">
              <a:buFontTx/>
              <a:buAutoNum type="arabicPeriod"/>
            </a:pPr>
            <a:r>
              <a:rPr lang="en-US" sz="3800" b="1" smtClean="0">
                <a:latin typeface="Tahoma" pitchFamily="34" charset="0"/>
              </a:rPr>
              <a:t>NAFTA</a:t>
            </a:r>
          </a:p>
          <a:p>
            <a:pPr marL="609600" indent="-609600" eaLnBrk="1" hangingPunct="1">
              <a:buFontTx/>
              <a:buAutoNum type="arabicPeriod"/>
            </a:pPr>
            <a:r>
              <a:rPr lang="en-US" sz="3800" b="1" smtClean="0">
                <a:latin typeface="Tahoma" pitchFamily="34" charset="0"/>
              </a:rPr>
              <a:t>“Total Quality Management” (a Westernized version of Japanese “kaizen”) in Western manufacturing</a:t>
            </a:r>
          </a:p>
          <a:p>
            <a:pPr marL="609600" indent="-609600" eaLnBrk="1" hangingPunct="1">
              <a:buFontTx/>
              <a:buAutoNum type="arabicPeriod"/>
            </a:pPr>
            <a:r>
              <a:rPr lang="en-US" sz="3800" b="1" smtClean="0">
                <a:latin typeface="Tahoma" pitchFamily="34" charset="0"/>
              </a:rPr>
              <a:t>The World Trade Organization (which strives to maximize trade cooperation between nations) </a:t>
            </a:r>
          </a:p>
          <a:p>
            <a:pPr marL="609600" indent="-609600" eaLnBrk="1" hangingPunct="1"/>
            <a:endParaRPr lang="en-US" sz="3800" b="1" smtClean="0">
              <a:latin typeface="Tahoma" pitchFamily="34" charset="0"/>
            </a:endParaRPr>
          </a:p>
          <a:p>
            <a:pPr marL="609600" indent="-609600" eaLnBrk="1" hangingPunct="1"/>
            <a:endParaRPr lang="en-US" b="1" smtClean="0">
              <a:latin typeface="Tahoma" pitchFamily="34" charset="0"/>
            </a:endParaRP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0"/>
            <a:ext cx="9448800" cy="6629400"/>
          </a:xfrm>
        </p:spPr>
        <p:txBody>
          <a:bodyPr/>
          <a:lstStyle/>
          <a:p>
            <a:pPr eaLnBrk="1" hangingPunct="1"/>
            <a:r>
              <a:rPr lang="en-US" sz="6600" b="1" smtClean="0">
                <a:solidFill>
                  <a:schemeClr val="tx1"/>
                </a:solidFill>
                <a:latin typeface="Tahoma" pitchFamily="34" charset="0"/>
              </a:rPr>
              <a:t>NATIONALISTIC </a:t>
            </a:r>
            <a:br>
              <a:rPr lang="en-US" sz="6600" b="1" smtClean="0">
                <a:solidFill>
                  <a:schemeClr val="tx1"/>
                </a:solidFill>
                <a:latin typeface="Tahoma" pitchFamily="34" charset="0"/>
              </a:rPr>
            </a:br>
            <a:r>
              <a:rPr lang="en-US" sz="6600" b="1" smtClean="0">
                <a:solidFill>
                  <a:schemeClr val="tx1"/>
                </a:solidFill>
                <a:latin typeface="Tahoma" pitchFamily="34" charset="0"/>
              </a:rPr>
              <a:t>COMPETITION</a:t>
            </a:r>
            <a:br>
              <a:rPr lang="en-US" sz="6600" b="1" smtClean="0">
                <a:solidFill>
                  <a:schemeClr val="tx1"/>
                </a:solidFill>
                <a:latin typeface="Tahoma" pitchFamily="34" charset="0"/>
              </a:rPr>
            </a:br>
            <a:r>
              <a:rPr lang="en-US" sz="6600" b="1" smtClean="0">
                <a:solidFill>
                  <a:schemeClr val="tx1"/>
                </a:solidFill>
                <a:latin typeface="Tahoma" pitchFamily="34" charset="0"/>
              </a:rPr>
              <a:t>VS.</a:t>
            </a:r>
            <a:br>
              <a:rPr lang="en-US" sz="6600" b="1" smtClean="0">
                <a:solidFill>
                  <a:schemeClr val="tx1"/>
                </a:solidFill>
                <a:latin typeface="Tahoma" pitchFamily="34" charset="0"/>
              </a:rPr>
            </a:br>
            <a:r>
              <a:rPr lang="en-US" sz="6600" b="1" smtClean="0">
                <a:solidFill>
                  <a:schemeClr val="tx1"/>
                </a:solidFill>
                <a:latin typeface="Tahoma" pitchFamily="34" charset="0"/>
              </a:rPr>
              <a:t>INTERNATIONAL </a:t>
            </a:r>
            <a:br>
              <a:rPr lang="en-US" sz="6600" b="1" smtClean="0">
                <a:solidFill>
                  <a:schemeClr val="tx1"/>
                </a:solidFill>
                <a:latin typeface="Tahoma" pitchFamily="34" charset="0"/>
              </a:rPr>
            </a:br>
            <a:r>
              <a:rPr lang="en-US" sz="6600" b="1" smtClean="0">
                <a:solidFill>
                  <a:schemeClr val="tx1"/>
                </a:solidFill>
                <a:latin typeface="Tahoma" pitchFamily="34" charset="0"/>
              </a:rPr>
              <a:t>COOPERATION</a:t>
            </a:r>
          </a:p>
        </p:txBody>
      </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3400" y="1828800"/>
            <a:ext cx="7924800" cy="3352800"/>
          </a:xfrm>
        </p:spPr>
        <p:txBody>
          <a:bodyPr/>
          <a:lstStyle/>
          <a:p>
            <a:pPr eaLnBrk="1" hangingPunct="1"/>
            <a:r>
              <a:rPr lang="en-US" sz="4800" b="1" smtClean="0">
                <a:solidFill>
                  <a:schemeClr val="tx1"/>
                </a:solidFill>
                <a:latin typeface="Tahoma" pitchFamily="34" charset="0"/>
              </a:rPr>
              <a:t>Modern (win-win)  mercantilism: </a:t>
            </a:r>
            <a:br>
              <a:rPr lang="en-US" sz="4800" b="1" smtClean="0">
                <a:solidFill>
                  <a:schemeClr val="tx1"/>
                </a:solidFill>
                <a:latin typeface="Tahoma" pitchFamily="34" charset="0"/>
              </a:rPr>
            </a:br>
            <a:r>
              <a:rPr lang="en-US" sz="4800" b="1" smtClean="0">
                <a:solidFill>
                  <a:schemeClr val="tx1"/>
                </a:solidFill>
                <a:latin typeface="Tahoma" pitchFamily="34" charset="0"/>
              </a:rPr>
              <a:t>The spider web strategy</a:t>
            </a:r>
            <a:br>
              <a:rPr lang="en-US" sz="4800" b="1" smtClean="0">
                <a:solidFill>
                  <a:schemeClr val="tx1"/>
                </a:solidFill>
                <a:latin typeface="Tahoma" pitchFamily="34" charset="0"/>
              </a:rPr>
            </a:br>
            <a:r>
              <a:rPr lang="en-US" sz="4800" b="1" smtClean="0">
                <a:solidFill>
                  <a:schemeClr val="tx1"/>
                </a:solidFill>
                <a:latin typeface="Tahoma" pitchFamily="34" charset="0"/>
              </a:rPr>
              <a:t>of trade interdependencies</a:t>
            </a:r>
            <a:br>
              <a:rPr lang="en-US" sz="4800" b="1" smtClean="0">
                <a:solidFill>
                  <a:schemeClr val="tx1"/>
                </a:solidFill>
                <a:latin typeface="Tahoma" pitchFamily="34" charset="0"/>
              </a:rPr>
            </a:br>
            <a:r>
              <a:rPr lang="en-US" sz="4800" b="1" smtClean="0">
                <a:solidFill>
                  <a:schemeClr val="tx1"/>
                </a:solidFill>
                <a:latin typeface="Tahoma" pitchFamily="34" charset="0"/>
              </a:rPr>
              <a:t>Japan “catches” export markets on its “spider web.”</a:t>
            </a:r>
          </a:p>
        </p:txBody>
      </p:sp>
      <p:sp>
        <p:nvSpPr>
          <p:cNvPr id="22531" name="AutoShape 6"/>
          <p:cNvSpPr>
            <a:spLocks noChangeArrowheads="1"/>
          </p:cNvSpPr>
          <p:nvPr/>
        </p:nvSpPr>
        <p:spPr bwMode="auto">
          <a:xfrm>
            <a:off x="7772400" y="5943600"/>
            <a:ext cx="976313" cy="485775"/>
          </a:xfrm>
          <a:prstGeom prst="notched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28600" y="2895600"/>
            <a:ext cx="8915400" cy="990600"/>
          </a:xfrm>
        </p:spPr>
        <p:txBody>
          <a:bodyPr/>
          <a:lstStyle/>
          <a:p>
            <a:pPr eaLnBrk="1" hangingPunct="1"/>
            <a:r>
              <a:rPr lang="en-US" sz="6600" b="1" smtClean="0">
                <a:solidFill>
                  <a:schemeClr val="tx1"/>
                </a:solidFill>
                <a:latin typeface="Tahoma" pitchFamily="34" charset="0"/>
              </a:rPr>
              <a:t>How does Japan build economic interdependencies (catch exports markets on its web)?</a:t>
            </a:r>
          </a:p>
        </p:txBody>
      </p:sp>
      <p:sp>
        <p:nvSpPr>
          <p:cNvPr id="23555" name="AutoShape 6"/>
          <p:cNvSpPr>
            <a:spLocks noChangeArrowheads="1"/>
          </p:cNvSpPr>
          <p:nvPr/>
        </p:nvSpPr>
        <p:spPr bwMode="auto">
          <a:xfrm>
            <a:off x="79248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152400"/>
            <a:ext cx="8915400" cy="609600"/>
          </a:xfrm>
        </p:spPr>
        <p:txBody>
          <a:bodyPr/>
          <a:lstStyle/>
          <a:p>
            <a:pPr eaLnBrk="1" hangingPunct="1"/>
            <a:r>
              <a:rPr lang="en-US" sz="3600" b="1" smtClean="0">
                <a:solidFill>
                  <a:srgbClr val="000000"/>
                </a:solidFill>
                <a:latin typeface="Tahoma" pitchFamily="34" charset="0"/>
              </a:rPr>
              <a:t>Japanese Strategy PRISMS</a:t>
            </a:r>
          </a:p>
        </p:txBody>
      </p:sp>
      <p:sp>
        <p:nvSpPr>
          <p:cNvPr id="3075" name="Rectangle 3"/>
          <p:cNvSpPr>
            <a:spLocks noGrp="1" noChangeArrowheads="1"/>
          </p:cNvSpPr>
          <p:nvPr>
            <p:ph type="subTitle" idx="1"/>
          </p:nvPr>
        </p:nvSpPr>
        <p:spPr>
          <a:xfrm>
            <a:off x="0" y="762000"/>
            <a:ext cx="9144000" cy="6096000"/>
          </a:xfrm>
        </p:spPr>
        <p:txBody>
          <a:bodyPr/>
          <a:lstStyle/>
          <a:p>
            <a:pPr marL="609600" indent="-609600" algn="l" eaLnBrk="1" hangingPunct="1">
              <a:lnSpc>
                <a:spcPct val="90000"/>
              </a:lnSpc>
              <a:buFontTx/>
              <a:buAutoNum type="arabicPeriod"/>
            </a:pPr>
            <a:r>
              <a:rPr lang="en-US" sz="3000" b="1" smtClean="0">
                <a:solidFill>
                  <a:srgbClr val="000000"/>
                </a:solidFill>
                <a:latin typeface="Tahoma" pitchFamily="34" charset="0"/>
              </a:rPr>
              <a:t>How much should citizens be expected to sacrifice on behalf of their nation?  </a:t>
            </a:r>
          </a:p>
          <a:p>
            <a:pPr marL="609600" indent="-609600" algn="l" eaLnBrk="1" hangingPunct="1">
              <a:lnSpc>
                <a:spcPct val="90000"/>
              </a:lnSpc>
              <a:buFontTx/>
              <a:buAutoNum type="arabicPeriod"/>
            </a:pPr>
            <a:r>
              <a:rPr lang="en-US" sz="3000" b="1" smtClean="0">
                <a:solidFill>
                  <a:srgbClr val="000000"/>
                </a:solidFill>
                <a:latin typeface="Tahoma" pitchFamily="34" charset="0"/>
              </a:rPr>
              <a:t>What’s wrong with national independence &amp; isolation, even in the 21 century?</a:t>
            </a:r>
          </a:p>
          <a:p>
            <a:pPr marL="609600" indent="-609600" algn="l" eaLnBrk="1" hangingPunct="1">
              <a:lnSpc>
                <a:spcPct val="90000"/>
              </a:lnSpc>
              <a:buFontTx/>
              <a:buAutoNum type="arabicPeriod"/>
            </a:pPr>
            <a:r>
              <a:rPr lang="en-US" sz="3000" b="1" smtClean="0">
                <a:solidFill>
                  <a:srgbClr val="000000"/>
                </a:solidFill>
                <a:latin typeface="Tahoma" pitchFamily="34" charset="0"/>
              </a:rPr>
              <a:t>What’s wrong with win-lose trade in a competitive world?</a:t>
            </a:r>
          </a:p>
          <a:p>
            <a:pPr marL="609600" indent="-609600" algn="l" eaLnBrk="1" hangingPunct="1">
              <a:lnSpc>
                <a:spcPct val="90000"/>
              </a:lnSpc>
              <a:buFontTx/>
              <a:buAutoNum type="arabicPeriod"/>
            </a:pPr>
            <a:r>
              <a:rPr lang="en-US" sz="3000" b="1" smtClean="0">
                <a:solidFill>
                  <a:srgbClr val="000000"/>
                </a:solidFill>
                <a:latin typeface="Tahoma" pitchFamily="34" charset="0"/>
              </a:rPr>
              <a:t>Should nations allow foreign manufacturers to set up shop in the home nation? </a:t>
            </a:r>
          </a:p>
          <a:p>
            <a:pPr marL="609600" indent="-609600" algn="l" eaLnBrk="1" hangingPunct="1">
              <a:lnSpc>
                <a:spcPct val="90000"/>
              </a:lnSpc>
              <a:buFontTx/>
              <a:buAutoNum type="arabicPeriod"/>
            </a:pPr>
            <a:r>
              <a:rPr lang="en-US" sz="3000" b="1" smtClean="0">
                <a:solidFill>
                  <a:srgbClr val="000000"/>
                </a:solidFill>
                <a:latin typeface="Tahoma" pitchFamily="34" charset="0"/>
              </a:rPr>
              <a:t>Should governments be allowed to “stack the deck” in favor of their own companies</a:t>
            </a:r>
            <a:r>
              <a:rPr lang="en-US" sz="2800" b="1" smtClean="0">
                <a:solidFill>
                  <a:srgbClr val="000000"/>
                </a:solidFill>
                <a:latin typeface="Tahoma" pitchFamily="34" charset="0"/>
              </a:rPr>
              <a:t>?</a:t>
            </a:r>
          </a:p>
          <a:p>
            <a:pPr marL="609600" indent="-609600" algn="l" eaLnBrk="1" hangingPunct="1">
              <a:lnSpc>
                <a:spcPct val="90000"/>
              </a:lnSpc>
              <a:buFontTx/>
              <a:buAutoNum type="arabicPeriod"/>
            </a:pPr>
            <a:r>
              <a:rPr lang="en-US" sz="2800" b="1" smtClean="0">
                <a:solidFill>
                  <a:srgbClr val="000000"/>
                </a:solidFill>
                <a:latin typeface="Tahoma" pitchFamily="34" charset="0"/>
              </a:rPr>
              <a:t>Does national industrial planning violate free market principles?</a:t>
            </a:r>
          </a:p>
          <a:p>
            <a:pPr marL="609600" indent="-609600" algn="l" eaLnBrk="1" hangingPunct="1">
              <a:lnSpc>
                <a:spcPct val="90000"/>
              </a:lnSpc>
            </a:pPr>
            <a:endParaRPr lang="en-US" sz="2800" b="1" smtClean="0">
              <a:solidFill>
                <a:srgbClr val="000000"/>
              </a:solidFill>
              <a:latin typeface="Tahoma" pitchFamily="34" charset="0"/>
            </a:endParaRPr>
          </a:p>
          <a:p>
            <a:pPr marL="609600" indent="-609600" algn="l" eaLnBrk="1" hangingPunct="1">
              <a:lnSpc>
                <a:spcPct val="90000"/>
              </a:lnSpc>
            </a:pPr>
            <a:endParaRPr lang="en-US" sz="1600" b="1" smtClean="0">
              <a:solidFill>
                <a:srgbClr val="000000"/>
              </a:solidFill>
              <a:latin typeface="Tahoma" pitchFamily="34" charset="0"/>
            </a:endParaRPr>
          </a:p>
          <a:p>
            <a:pPr marL="609600" indent="-609600" algn="l" eaLnBrk="1" hangingPunct="1">
              <a:lnSpc>
                <a:spcPct val="90000"/>
              </a:lnSpc>
            </a:pPr>
            <a:endParaRPr lang="en-US" sz="1600" b="1" smtClean="0">
              <a:latin typeface="Tahoma" pitchFamily="34" charset="0"/>
            </a:endParaRP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Rectangle 1027"/>
          <p:cNvSpPr>
            <a:spLocks noGrp="1" noChangeArrowheads="1"/>
          </p:cNvSpPr>
          <p:nvPr>
            <p:ph type="body" idx="1"/>
          </p:nvPr>
        </p:nvSpPr>
        <p:spPr>
          <a:xfrm>
            <a:off x="0" y="0"/>
            <a:ext cx="9144000" cy="6858000"/>
          </a:xfrm>
        </p:spPr>
        <p:txBody>
          <a:bodyPr/>
          <a:lstStyle/>
          <a:p>
            <a:pPr marL="609600" indent="-609600" eaLnBrk="1" hangingPunct="1">
              <a:buClr>
                <a:schemeClr val="tx1"/>
              </a:buClr>
              <a:buFontTx/>
              <a:buAutoNum type="arabicPeriod"/>
            </a:pPr>
            <a:r>
              <a:rPr lang="en-US" b="1" smtClean="0">
                <a:latin typeface="Tahoma" pitchFamily="34" charset="0"/>
              </a:rPr>
              <a:t>Investing in nations that trade with Japan (by purchasing their stocks &amp; bonds, real-estate, building manufacturing plants, etc.)</a:t>
            </a:r>
          </a:p>
          <a:p>
            <a:pPr marL="609600" indent="-609600" eaLnBrk="1" hangingPunct="1">
              <a:buClr>
                <a:schemeClr val="tx1"/>
              </a:buClr>
              <a:buFontTx/>
              <a:buAutoNum type="arabicPeriod"/>
            </a:pPr>
            <a:r>
              <a:rPr lang="en-US" b="1" smtClean="0">
                <a:latin typeface="Tahoma" pitchFamily="34" charset="0"/>
              </a:rPr>
              <a:t>Sharing technology with their trading partners</a:t>
            </a:r>
          </a:p>
          <a:p>
            <a:pPr marL="609600" indent="-609600" eaLnBrk="1" hangingPunct="1">
              <a:buClr>
                <a:schemeClr val="tx1"/>
              </a:buClr>
              <a:buFontTx/>
              <a:buAutoNum type="arabicPeriod"/>
            </a:pPr>
            <a:r>
              <a:rPr lang="en-US" b="1" smtClean="0">
                <a:latin typeface="Tahoma" pitchFamily="34" charset="0"/>
              </a:rPr>
              <a:t>Joint ventures with foreign firms</a:t>
            </a:r>
          </a:p>
          <a:p>
            <a:pPr marL="609600" indent="-609600" eaLnBrk="1" hangingPunct="1">
              <a:buClr>
                <a:schemeClr val="tx1"/>
              </a:buClr>
              <a:buFontTx/>
              <a:buAutoNum type="arabicPeriod"/>
            </a:pPr>
            <a:r>
              <a:rPr lang="en-US" b="1" smtClean="0">
                <a:latin typeface="Tahoma" pitchFamily="34" charset="0"/>
              </a:rPr>
              <a:t>Loaning money to Western governments which debt finance their domestic budgets (“Keynesian economics”)   </a:t>
            </a:r>
          </a:p>
          <a:p>
            <a:pPr marL="609600" indent="-609600" eaLnBrk="1" hangingPunct="1">
              <a:buClr>
                <a:schemeClr val="tx1"/>
              </a:buClr>
              <a:buFontTx/>
              <a:buAutoNum type="arabicPeriod"/>
            </a:pPr>
            <a:r>
              <a:rPr lang="en-US" b="1" smtClean="0">
                <a:latin typeface="Tahoma" pitchFamily="34" charset="0"/>
              </a:rPr>
              <a:t>Making sure Japanese products are better than foreign products</a:t>
            </a:r>
          </a:p>
        </p:txBody>
      </p:sp>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4800" b="1" smtClean="0">
                <a:solidFill>
                  <a:schemeClr val="tx1"/>
                </a:solidFill>
                <a:latin typeface="Tahoma" pitchFamily="34" charset="0"/>
              </a:rPr>
              <a:t>Dodging protectionism: The Trojan horse </a:t>
            </a:r>
            <a:br>
              <a:rPr lang="en-US" sz="4800" b="1" smtClean="0">
                <a:solidFill>
                  <a:schemeClr val="tx1"/>
                </a:solidFill>
                <a:latin typeface="Tahoma" pitchFamily="34" charset="0"/>
              </a:rPr>
            </a:br>
            <a:r>
              <a:rPr lang="en-US" sz="4800" b="1" smtClean="0">
                <a:solidFill>
                  <a:schemeClr val="tx1"/>
                </a:solidFill>
                <a:latin typeface="Tahoma" pitchFamily="34" charset="0"/>
              </a:rPr>
              <a:t>tariff strategy</a:t>
            </a:r>
          </a:p>
        </p:txBody>
      </p:sp>
      <p:sp>
        <p:nvSpPr>
          <p:cNvPr id="25604" name="AutoShape 7"/>
          <p:cNvSpPr>
            <a:spLocks noChangeArrowheads="1"/>
          </p:cNvSpPr>
          <p:nvPr/>
        </p:nvSpPr>
        <p:spPr bwMode="auto">
          <a:xfrm>
            <a:off x="7315200" y="5486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3600" b="1" smtClean="0">
                <a:latin typeface="Tahoma" pitchFamily="34" charset="0"/>
              </a:rPr>
              <a:t>Getting around tariffs in Western nations by building manufacturing plants there, thus getting the West to bring the Japanese “Trojan horse” behind protectionist barriers (so products don’t count as exports).</a:t>
            </a:r>
          </a:p>
          <a:p>
            <a:pPr marL="609600" indent="-609600" eaLnBrk="1" hangingPunct="1">
              <a:buFontTx/>
              <a:buAutoNum type="arabicPeriod"/>
            </a:pPr>
            <a:r>
              <a:rPr lang="en-US" sz="3600" b="1" smtClean="0">
                <a:latin typeface="Tahoma" pitchFamily="34" charset="0"/>
              </a:rPr>
              <a:t>This win-win strategy has the advantage of generating greater foreign direct investment between Japan and the West, technology-sharing, &amp; corporate joint ventures.</a:t>
            </a: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WordArt 2"/>
          <p:cNvSpPr>
            <a:spLocks noChangeArrowheads="1" noChangeShapeType="1" noTextEdit="1"/>
          </p:cNvSpPr>
          <p:nvPr/>
        </p:nvSpPr>
        <p:spPr bwMode="auto">
          <a:xfrm>
            <a:off x="2514600" y="533400"/>
            <a:ext cx="4114800" cy="56388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effectLst>
                  <a:outerShdw dist="35921" dir="2700000" algn="ctr" rotWithShape="0">
                    <a:srgbClr val="808080">
                      <a:alpha val="79999"/>
                    </a:srgbClr>
                  </a:outerShdw>
                </a:effectLst>
                <a:latin typeface="Arial Black"/>
              </a:rPr>
              <a:t>NATIONAL </a:t>
            </a:r>
          </a:p>
          <a:p>
            <a:pPr algn="ctr"/>
            <a:r>
              <a:rPr lang="en-US" sz="3600" b="1" kern="10">
                <a:ln w="9525">
                  <a:solidFill>
                    <a:srgbClr val="000000"/>
                  </a:solidFill>
                  <a:round/>
                  <a:headEnd/>
                  <a:tailEnd/>
                </a:ln>
                <a:effectLst>
                  <a:outerShdw dist="35921" dir="2700000" algn="ctr" rotWithShape="0">
                    <a:srgbClr val="808080">
                      <a:alpha val="79999"/>
                    </a:srgbClr>
                  </a:outerShdw>
                </a:effectLst>
                <a:latin typeface="Arial Black"/>
              </a:rPr>
              <a:t>INDUSTRIAL</a:t>
            </a:r>
          </a:p>
          <a:p>
            <a:pPr algn="ctr"/>
            <a:r>
              <a:rPr lang="en-US" sz="3600" b="1" kern="10">
                <a:ln w="9525">
                  <a:solidFill>
                    <a:srgbClr val="000000"/>
                  </a:solidFill>
                  <a:round/>
                  <a:headEnd/>
                  <a:tailEnd/>
                </a:ln>
                <a:effectLst>
                  <a:outerShdw dist="35921" dir="2700000" algn="ctr" rotWithShape="0">
                    <a:srgbClr val="808080">
                      <a:alpha val="79999"/>
                    </a:srgbClr>
                  </a:outerShdw>
                </a:effectLst>
                <a:latin typeface="Arial Black"/>
              </a:rPr>
              <a:t>PLANNING &amp;</a:t>
            </a:r>
          </a:p>
          <a:p>
            <a:pPr algn="ctr"/>
            <a:r>
              <a:rPr lang="en-US" sz="3600" b="1" kern="10">
                <a:ln w="9525">
                  <a:solidFill>
                    <a:srgbClr val="000000"/>
                  </a:solidFill>
                  <a:round/>
                  <a:headEnd/>
                  <a:tailEnd/>
                </a:ln>
                <a:effectLst>
                  <a:outerShdw dist="35921" dir="2700000" algn="ctr" rotWithShape="0">
                    <a:srgbClr val="808080">
                      <a:alpha val="79999"/>
                    </a:srgbClr>
                  </a:outerShdw>
                </a:effectLst>
                <a:latin typeface="Arial Black"/>
              </a:rPr>
              <a:t>STRUCTURE </a:t>
            </a:r>
          </a:p>
          <a:p>
            <a:pPr algn="ctr"/>
            <a:r>
              <a:rPr lang="en-US" sz="3600" b="1" kern="10">
                <a:ln w="9525">
                  <a:solidFill>
                    <a:srgbClr val="000000"/>
                  </a:solidFill>
                  <a:round/>
                  <a:headEnd/>
                  <a:tailEnd/>
                </a:ln>
                <a:effectLst>
                  <a:outerShdw dist="35921" dir="2700000" algn="ctr" rotWithShape="0">
                    <a:srgbClr val="808080">
                      <a:alpha val="79999"/>
                    </a:srgbClr>
                  </a:outerShdw>
                </a:effectLst>
                <a:latin typeface="Arial Black"/>
              </a:rPr>
              <a:t>OF THE</a:t>
            </a:r>
          </a:p>
          <a:p>
            <a:pPr algn="ctr"/>
            <a:r>
              <a:rPr lang="en-US" sz="3600" b="1" kern="10">
                <a:ln w="9525">
                  <a:solidFill>
                    <a:srgbClr val="000000"/>
                  </a:solidFill>
                  <a:round/>
                  <a:headEnd/>
                  <a:tailEnd/>
                </a:ln>
                <a:effectLst>
                  <a:outerShdw dist="35921" dir="2700000" algn="ctr" rotWithShape="0">
                    <a:srgbClr val="808080">
                      <a:alpha val="79999"/>
                    </a:srgbClr>
                  </a:outerShdw>
                </a:effectLst>
                <a:latin typeface="Arial Black"/>
              </a:rPr>
              <a:t>JAPANESE</a:t>
            </a:r>
          </a:p>
          <a:p>
            <a:pPr algn="ctr"/>
            <a:r>
              <a:rPr lang="en-US" sz="3600" b="1" kern="10">
                <a:ln w="9525">
                  <a:solidFill>
                    <a:srgbClr val="000000"/>
                  </a:solidFill>
                  <a:round/>
                  <a:headEnd/>
                  <a:tailEnd/>
                </a:ln>
                <a:effectLst>
                  <a:outerShdw dist="35921" dir="2700000" algn="ctr" rotWithShape="0">
                    <a:srgbClr val="808080">
                      <a:alpha val="79999"/>
                    </a:srgbClr>
                  </a:outerShdw>
                </a:effectLst>
                <a:latin typeface="Arial Black"/>
              </a:rPr>
              <a:t>ECONOMY</a:t>
            </a: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sz="2800" b="1" smtClean="0">
                <a:latin typeface="Tahoma" pitchFamily="34" charset="0"/>
              </a:rPr>
              <a:t>   </a:t>
            </a:r>
            <a:r>
              <a:rPr lang="en-US" sz="2700" b="1" smtClean="0">
                <a:latin typeface="Tahoma" pitchFamily="34" charset="0"/>
              </a:rPr>
              <a:t>For many decades, Japan has coordinated its competitive economic activity through the Ministry of Economy, Trade &amp; Industry (METI), which brought together corporate &amp; government officials to set national economic goals &amp; the plans &amp; structure to achieve them.  Thus, the Japanese government doesn’t have a “laissez faire” (leave alone) relationship with the business community. METI acted as the chief national alley of Japanese business, providing corporate subsidies, protection from foreign competition &amp; assistance in locating global markets for Japanese products. This enabled war-devastated Japan to quickly pull itself up by its own bootstraps in the face of overwhelming competition from America.  Japan thus has a coordinated/cooperative economic system.</a:t>
            </a: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a:xfrm>
            <a:off x="0" y="0"/>
            <a:ext cx="9144000" cy="6858000"/>
          </a:xfrm>
        </p:spPr>
        <p:txBody>
          <a:bodyPr/>
          <a:lstStyle/>
          <a:p>
            <a:pPr marL="609600" indent="-609600" algn="ctr" eaLnBrk="1" hangingPunct="1">
              <a:buFontTx/>
              <a:buNone/>
            </a:pPr>
            <a:r>
              <a:rPr lang="en-US" sz="3300" b="1" smtClean="0">
                <a:latin typeface="Tahoma" pitchFamily="34" charset="0"/>
              </a:rPr>
              <a:t>	</a:t>
            </a:r>
            <a:r>
              <a:rPr lang="en-US" sz="2800" b="1" smtClean="0">
                <a:latin typeface="Tahoma" pitchFamily="34" charset="0"/>
              </a:rPr>
              <a:t>JAPANESE NATIONAL INDUSTRIAL PLANNING PAVED THE WAY FOR CORPORATE SUCCESS IN THE FOLLOWING WAYS:</a:t>
            </a:r>
          </a:p>
          <a:p>
            <a:pPr marL="609600" indent="-609600" eaLnBrk="1" hangingPunct="1">
              <a:buFontTx/>
              <a:buAutoNum type="arabicPeriod"/>
            </a:pPr>
            <a:r>
              <a:rPr lang="en-US" sz="3000" b="1" smtClean="0">
                <a:latin typeface="Tahoma" pitchFamily="34" charset="0"/>
              </a:rPr>
              <a:t>Allowing industry cartels (government controls on how many competitors are allowed in industries, this promoting competitive stability); </a:t>
            </a:r>
          </a:p>
          <a:p>
            <a:pPr marL="609600" indent="-609600" eaLnBrk="1" hangingPunct="1">
              <a:buFontTx/>
              <a:buAutoNum type="arabicPeriod"/>
            </a:pPr>
            <a:r>
              <a:rPr lang="en-US" sz="3000" b="1" smtClean="0">
                <a:latin typeface="Tahoma" pitchFamily="34" charset="0"/>
              </a:rPr>
              <a:t>Lax antitrust enforcement to enable Japanese companies to  grow into world-class size; </a:t>
            </a:r>
          </a:p>
          <a:p>
            <a:pPr marL="609600" indent="-609600" eaLnBrk="1" hangingPunct="1">
              <a:buFontTx/>
              <a:buAutoNum type="arabicPeriod"/>
            </a:pPr>
            <a:r>
              <a:rPr lang="en-US" sz="3000" b="1" smtClean="0">
                <a:latin typeface="Tahoma" pitchFamily="34" charset="0"/>
              </a:rPr>
              <a:t>Government-financed corporate R&amp;D </a:t>
            </a:r>
          </a:p>
          <a:p>
            <a:pPr marL="609600" indent="-609600" eaLnBrk="1" hangingPunct="1">
              <a:buFont typeface="Times New Roman" pitchFamily="18" charset="0"/>
              <a:buAutoNum type="arabicPeriod"/>
            </a:pPr>
            <a:r>
              <a:rPr lang="en-US" sz="3000" b="1" smtClean="0">
                <a:latin typeface="Tahoma" pitchFamily="34" charset="0"/>
              </a:rPr>
              <a:t>“Sweetheart bank loans” to corporations that the government would pay off if the corporation ran into financial trouble. </a:t>
            </a: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a:xfrm>
            <a:off x="0" y="0"/>
            <a:ext cx="9144000" cy="990600"/>
          </a:xfrm>
        </p:spPr>
        <p:txBody>
          <a:bodyPr/>
          <a:lstStyle/>
          <a:p>
            <a:pPr eaLnBrk="1" hangingPunct="1"/>
            <a:r>
              <a:rPr lang="en-US" sz="3600" b="1" smtClean="0">
                <a:latin typeface="Tahoma" pitchFamily="34" charset="0"/>
              </a:rPr>
              <a:t>JAPANESE INDUSTRIAL DOMINANCE</a:t>
            </a:r>
          </a:p>
        </p:txBody>
      </p:sp>
      <p:sp>
        <p:nvSpPr>
          <p:cNvPr id="30723" name="Rectangle 3"/>
          <p:cNvSpPr>
            <a:spLocks noGrp="1" noChangeArrowheads="1"/>
          </p:cNvSpPr>
          <p:nvPr>
            <p:ph type="subTitle" idx="1"/>
          </p:nvPr>
        </p:nvSpPr>
        <p:spPr>
          <a:xfrm>
            <a:off x="0" y="762000"/>
            <a:ext cx="9144000" cy="6096000"/>
          </a:xfrm>
        </p:spPr>
        <p:txBody>
          <a:bodyPr/>
          <a:lstStyle/>
          <a:p>
            <a:pPr algn="l" eaLnBrk="1" hangingPunct="1"/>
            <a:r>
              <a:rPr lang="en-US" sz="3000" b="1" smtClean="0">
                <a:latin typeface="Tahoma" pitchFamily="34" charset="0"/>
              </a:rPr>
              <a:t>Japanese companies used a mix of brilliantly innovative strategies to gain dominance in a number of global consumer industries.  Japanese electronics companies dominated in home/car audio, cameras/copiers, microwave/satellite communication equipment, semiconductors, typewriters, DVDs, VCRs, &amp; videogames. Japan also dominated in the musical instrument industry, automobiles/trucks, forklifts, tires, home air conditioners, carbon fibers/synthetic weaves, sewing machines, robotics, steel, shipbuilding, &amp; ball bearings.</a:t>
            </a:r>
            <a:r>
              <a:rPr lang="en-US" sz="2800" b="1" smtClean="0">
                <a:latin typeface="Tahoma" pitchFamily="34" charset="0"/>
              </a:rPr>
              <a:t>   </a:t>
            </a: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sz="3600" b="1" smtClean="0">
                <a:latin typeface="Tahoma" pitchFamily="34" charset="0"/>
              </a:rPr>
              <a:t>   </a:t>
            </a:r>
            <a:r>
              <a:rPr lang="en-US" sz="3800" b="1" smtClean="0">
                <a:latin typeface="Tahoma" pitchFamily="34" charset="0"/>
              </a:rPr>
              <a:t>In 2008, Toyota passed General Motors to become the world’s  car company. Hitachi is the second largest electronics &amp; electrical equipment producer. Mitsubishi  ranks third in the world in industrial &amp; farm equipment. Komatsu is a leading maker of construction and mining equipment.  Sony &amp; Matsushita  (who owns Panasonic, Quasar, &amp; JVC) are the 2 largest  electronics producers .</a:t>
            </a: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228600"/>
            <a:ext cx="8839200" cy="685800"/>
          </a:xfrm>
        </p:spPr>
        <p:txBody>
          <a:bodyPr/>
          <a:lstStyle/>
          <a:p>
            <a:pPr eaLnBrk="1" hangingPunct="1"/>
            <a:r>
              <a:rPr lang="en-US" sz="3200" b="1" smtClean="0">
                <a:solidFill>
                  <a:schemeClr val="tx1"/>
                </a:solidFill>
                <a:latin typeface="Tahoma" pitchFamily="34" charset="0"/>
              </a:rPr>
              <a:t>RARE INDUSTRY BUSTS </a:t>
            </a:r>
            <a:br>
              <a:rPr lang="en-US" sz="3200" b="1" smtClean="0">
                <a:solidFill>
                  <a:schemeClr val="tx1"/>
                </a:solidFill>
                <a:latin typeface="Tahoma" pitchFamily="34" charset="0"/>
              </a:rPr>
            </a:br>
            <a:r>
              <a:rPr lang="en-US" sz="3200" b="1" smtClean="0">
                <a:solidFill>
                  <a:schemeClr val="tx1"/>
                </a:solidFill>
                <a:latin typeface="Tahoma" pitchFamily="34" charset="0"/>
              </a:rPr>
              <a:t>FOR THE JAPANESE</a:t>
            </a:r>
          </a:p>
        </p:txBody>
      </p:sp>
      <p:sp>
        <p:nvSpPr>
          <p:cNvPr id="32771" name="Rectangle 3"/>
          <p:cNvSpPr>
            <a:spLocks noGrp="1" noChangeArrowheads="1"/>
          </p:cNvSpPr>
          <p:nvPr>
            <p:ph type="body" idx="1"/>
          </p:nvPr>
        </p:nvSpPr>
        <p:spPr>
          <a:xfrm>
            <a:off x="0" y="990600"/>
            <a:ext cx="9144000" cy="5562600"/>
          </a:xfrm>
        </p:spPr>
        <p:txBody>
          <a:bodyPr/>
          <a:lstStyle/>
          <a:p>
            <a:pPr marL="609600" indent="-609600" eaLnBrk="1" hangingPunct="1">
              <a:buFontTx/>
              <a:buAutoNum type="arabicPeriod"/>
            </a:pPr>
            <a:r>
              <a:rPr lang="en-US" sz="3000" b="1" smtClean="0">
                <a:latin typeface="Tahoma" pitchFamily="34" charset="0"/>
              </a:rPr>
              <a:t>Even the vaunted Japanese industrial juggernaut wasn’t perfect.  Japanese companies never achieved much success in the following industries: aircraft, chemicals, financial securities, computer software, detergents, apparel, &amp; chocolate. </a:t>
            </a:r>
          </a:p>
          <a:p>
            <a:pPr marL="609600" indent="-609600" eaLnBrk="1" hangingPunct="1">
              <a:buFontTx/>
              <a:buAutoNum type="arabicPeriod"/>
            </a:pPr>
            <a:r>
              <a:rPr lang="en-US" sz="3000" b="1" smtClean="0">
                <a:latin typeface="Tahoma" pitchFamily="34" charset="0"/>
              </a:rPr>
              <a:t>In most cases, these products lacked sufficient economies of scale to push costs/prices down below the competition, so the trusty Japanese lock-out strategy malfunctioned. </a:t>
            </a:r>
          </a:p>
        </p:txBody>
      </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0" y="304800"/>
            <a:ext cx="9144000" cy="609600"/>
          </a:xfrm>
        </p:spPr>
        <p:txBody>
          <a:bodyPr/>
          <a:lstStyle/>
          <a:p>
            <a:pPr eaLnBrk="1" hangingPunct="1"/>
            <a:r>
              <a:rPr lang="en-US" sz="3600" b="1" smtClean="0">
                <a:latin typeface="Tahoma" pitchFamily="34" charset="0"/>
              </a:rPr>
              <a:t>JAPAN’S INNOVATIVE</a:t>
            </a:r>
            <a:r>
              <a:rPr lang="en-US" sz="4000" smtClean="0"/>
              <a:t> </a:t>
            </a:r>
            <a:r>
              <a:rPr lang="en-US" sz="3600" b="1" smtClean="0">
                <a:latin typeface="Tahoma" pitchFamily="34" charset="0"/>
              </a:rPr>
              <a:t>MIX OF OPERATIONS STRATEGIES</a:t>
            </a:r>
          </a:p>
        </p:txBody>
      </p:sp>
      <p:sp>
        <p:nvSpPr>
          <p:cNvPr id="33795" name="Rectangle 3"/>
          <p:cNvSpPr>
            <a:spLocks noGrp="1" noChangeArrowheads="1"/>
          </p:cNvSpPr>
          <p:nvPr>
            <p:ph type="body" idx="1"/>
          </p:nvPr>
        </p:nvSpPr>
        <p:spPr>
          <a:xfrm>
            <a:off x="0" y="1219200"/>
            <a:ext cx="9144000" cy="5638800"/>
          </a:xfrm>
        </p:spPr>
        <p:txBody>
          <a:bodyPr/>
          <a:lstStyle/>
          <a:p>
            <a:pPr marL="609600" indent="-609600" eaLnBrk="1" hangingPunct="1">
              <a:lnSpc>
                <a:spcPct val="90000"/>
              </a:lnSpc>
              <a:buFontTx/>
              <a:buAutoNum type="arabicPeriod"/>
            </a:pPr>
            <a:r>
              <a:rPr lang="en-US" b="1" u="sng" smtClean="0">
                <a:latin typeface="Tahoma" pitchFamily="34" charset="0"/>
              </a:rPr>
              <a:t>Total quality management</a:t>
            </a:r>
            <a:r>
              <a:rPr lang="en-US" b="1" smtClean="0">
                <a:latin typeface="Tahoma" pitchFamily="34" charset="0"/>
              </a:rPr>
              <a:t> (kanban): Zero-defects manufacturing backed by self-accountable work teams</a:t>
            </a:r>
          </a:p>
          <a:p>
            <a:pPr marL="609600" indent="-609600" eaLnBrk="1" hangingPunct="1">
              <a:lnSpc>
                <a:spcPct val="90000"/>
              </a:lnSpc>
              <a:buFontTx/>
              <a:buAutoNum type="arabicPeriod"/>
            </a:pPr>
            <a:r>
              <a:rPr lang="en-US" b="1" u="sng" smtClean="0">
                <a:latin typeface="Tahoma" pitchFamily="34" charset="0"/>
              </a:rPr>
              <a:t>Continuous improvement</a:t>
            </a:r>
            <a:r>
              <a:rPr lang="en-US" b="1" smtClean="0">
                <a:latin typeface="Tahoma" pitchFamily="34" charset="0"/>
              </a:rPr>
              <a:t> (kaizen): Constantly discovering small new ways to improve efficiency &amp; quality </a:t>
            </a:r>
          </a:p>
          <a:p>
            <a:pPr marL="609600" indent="-609600" eaLnBrk="1" hangingPunct="1">
              <a:lnSpc>
                <a:spcPct val="90000"/>
              </a:lnSpc>
              <a:buFontTx/>
              <a:buAutoNum type="arabicPeriod"/>
            </a:pPr>
            <a:r>
              <a:rPr lang="en-US" b="1" u="sng" smtClean="0">
                <a:latin typeface="Tahoma" pitchFamily="34" charset="0"/>
              </a:rPr>
              <a:t>Just-in-time manufacturing</a:t>
            </a:r>
            <a:r>
              <a:rPr lang="en-US" b="1" smtClean="0">
                <a:latin typeface="Tahoma" pitchFamily="34" charset="0"/>
              </a:rPr>
              <a:t> (JIT): Suppliers deliver parts right when they are needed to save on warehousing costs &amp; to promote manufacturing efficiency.</a:t>
            </a:r>
          </a:p>
        </p:txBody>
      </p:sp>
      <p:sp>
        <p:nvSpPr>
          <p:cNvPr id="33796" name="AutoShape 5"/>
          <p:cNvSpPr>
            <a:spLocks noChangeArrowheads="1"/>
          </p:cNvSpPr>
          <p:nvPr/>
        </p:nvSpPr>
        <p:spPr bwMode="auto">
          <a:xfrm>
            <a:off x="80010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4"/>
          <p:cNvSpPr>
            <a:spLocks noChangeArrowheads="1" noChangeShapeType="1" noTextEdit="1"/>
          </p:cNvSpPr>
          <p:nvPr/>
        </p:nvSpPr>
        <p:spPr bwMode="auto">
          <a:xfrm>
            <a:off x="762000" y="1447800"/>
            <a:ext cx="7391400" cy="31623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latin typeface="Tahoma"/>
                <a:ea typeface="Tahoma"/>
                <a:cs typeface="Tahoma"/>
              </a:rPr>
              <a:t>THE BIG</a:t>
            </a:r>
          </a:p>
          <a:p>
            <a:pPr algn="ctr"/>
            <a:r>
              <a:rPr lang="en-US" sz="3600" b="1" kern="10">
                <a:ln w="9525">
                  <a:solidFill>
                    <a:srgbClr val="000000"/>
                  </a:solidFill>
                  <a:round/>
                  <a:headEnd/>
                  <a:tailEnd/>
                </a:ln>
                <a:latin typeface="Tahoma"/>
                <a:ea typeface="Tahoma"/>
                <a:cs typeface="Tahoma"/>
              </a:rPr>
              <a:t>PERSPECTIVE</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None/>
            </a:pPr>
            <a:r>
              <a:rPr lang="en-US" b="1" smtClean="0">
                <a:latin typeface="Tahoma" pitchFamily="34" charset="0"/>
              </a:rPr>
              <a:t>4. </a:t>
            </a:r>
            <a:r>
              <a:rPr lang="en-US" sz="3400" b="1" u="sng" smtClean="0">
                <a:latin typeface="Tahoma" pitchFamily="34" charset="0"/>
              </a:rPr>
              <a:t>Flexspeed design</a:t>
            </a:r>
            <a:r>
              <a:rPr lang="en-US" sz="3400" b="1" smtClean="0">
                <a:latin typeface="Tahoma" pitchFamily="34" charset="0"/>
              </a:rPr>
              <a:t>: Constantly shortening the time required to implement product &amp; process improvements</a:t>
            </a:r>
          </a:p>
          <a:p>
            <a:pPr marL="609600" indent="-609600" eaLnBrk="1" hangingPunct="1">
              <a:lnSpc>
                <a:spcPct val="90000"/>
              </a:lnSpc>
              <a:buFontTx/>
              <a:buNone/>
            </a:pPr>
            <a:r>
              <a:rPr lang="en-US" sz="3400" b="1" smtClean="0">
                <a:latin typeface="Tahoma" pitchFamily="34" charset="0"/>
              </a:rPr>
              <a:t>5. </a:t>
            </a:r>
            <a:r>
              <a:rPr lang="en-US" sz="3400" b="1" u="sng" smtClean="0">
                <a:latin typeface="Tahoma" pitchFamily="34" charset="0"/>
              </a:rPr>
              <a:t>Supplier partnerships</a:t>
            </a:r>
            <a:r>
              <a:rPr lang="en-US" sz="3400" b="1" smtClean="0">
                <a:latin typeface="Tahoma" pitchFamily="34" charset="0"/>
              </a:rPr>
              <a:t>: Forming permanent relationships (rather than competitive bidding) with suppliers to ensure supply quality &amp; manufacture flexibility </a:t>
            </a:r>
          </a:p>
          <a:p>
            <a:pPr marL="609600" indent="-609600" eaLnBrk="1" hangingPunct="1">
              <a:lnSpc>
                <a:spcPct val="90000"/>
              </a:lnSpc>
              <a:buFontTx/>
              <a:buNone/>
            </a:pPr>
            <a:r>
              <a:rPr lang="en-US" sz="3400" b="1" smtClean="0">
                <a:latin typeface="Tahoma" pitchFamily="34" charset="0"/>
              </a:rPr>
              <a:t>6. Marketing to </a:t>
            </a:r>
            <a:r>
              <a:rPr lang="en-US" sz="3400" b="1" u="sng" smtClean="0">
                <a:latin typeface="Tahoma" pitchFamily="34" charset="0"/>
              </a:rPr>
              <a:t>multiple target markets</a:t>
            </a:r>
            <a:r>
              <a:rPr lang="en-US" sz="3400" b="1" smtClean="0">
                <a:latin typeface="Tahoma" pitchFamily="34" charset="0"/>
              </a:rPr>
              <a:t> with a broad product line of alternative prices, features, &amp; retail outlets</a:t>
            </a: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None/>
            </a:pPr>
            <a:r>
              <a:rPr lang="en-US" b="1" smtClean="0">
                <a:latin typeface="Tahoma" pitchFamily="34" charset="0"/>
              </a:rPr>
              <a:t>For the first time in the history of</a:t>
            </a:r>
          </a:p>
          <a:p>
            <a:pPr marL="609600" indent="-609600" eaLnBrk="1" hangingPunct="1">
              <a:lnSpc>
                <a:spcPct val="90000"/>
              </a:lnSpc>
              <a:buFontTx/>
              <a:buNone/>
            </a:pPr>
            <a:r>
              <a:rPr lang="en-US" b="1" u="sng" smtClean="0">
                <a:latin typeface="Tahoma" pitchFamily="34" charset="0"/>
              </a:rPr>
              <a:t>Consumer Reports</a:t>
            </a:r>
            <a:r>
              <a:rPr lang="en-US" b="1" smtClean="0">
                <a:latin typeface="Tahoma" pitchFamily="34" charset="0"/>
              </a:rPr>
              <a:t> magazine, all of the top</a:t>
            </a:r>
          </a:p>
          <a:p>
            <a:pPr marL="609600" indent="-609600" eaLnBrk="1" hangingPunct="1">
              <a:lnSpc>
                <a:spcPct val="90000"/>
              </a:lnSpc>
              <a:buFontTx/>
              <a:buNone/>
            </a:pPr>
            <a:r>
              <a:rPr lang="en-US" b="1" smtClean="0">
                <a:latin typeface="Tahoma" pitchFamily="34" charset="0"/>
              </a:rPr>
              <a:t>rated cars for 2006 were Japanese:</a:t>
            </a:r>
          </a:p>
          <a:p>
            <a:pPr marL="609600" indent="-609600" eaLnBrk="1" hangingPunct="1">
              <a:lnSpc>
                <a:spcPct val="90000"/>
              </a:lnSpc>
              <a:buFontTx/>
              <a:buNone/>
            </a:pPr>
            <a:r>
              <a:rPr lang="en-US" b="1" u="sng" smtClean="0">
                <a:latin typeface="Tahoma" pitchFamily="34" charset="0"/>
              </a:rPr>
              <a:t>Best small sedan</a:t>
            </a:r>
            <a:r>
              <a:rPr lang="en-US" b="1" smtClean="0">
                <a:latin typeface="Tahoma" pitchFamily="34" charset="0"/>
              </a:rPr>
              <a:t>: Honda Civic</a:t>
            </a:r>
          </a:p>
          <a:p>
            <a:pPr marL="609600" indent="-609600" eaLnBrk="1" hangingPunct="1">
              <a:lnSpc>
                <a:spcPct val="90000"/>
              </a:lnSpc>
              <a:buFontTx/>
              <a:buNone/>
            </a:pPr>
            <a:r>
              <a:rPr lang="en-US" b="1" u="sng" smtClean="0">
                <a:latin typeface="Tahoma" pitchFamily="34" charset="0"/>
              </a:rPr>
              <a:t>Best minivan</a:t>
            </a:r>
            <a:r>
              <a:rPr lang="en-US" b="1" smtClean="0">
                <a:latin typeface="Tahoma" pitchFamily="34" charset="0"/>
              </a:rPr>
              <a:t>: Honda Odyssey</a:t>
            </a:r>
          </a:p>
          <a:p>
            <a:pPr marL="609600" indent="-609600" eaLnBrk="1" hangingPunct="1">
              <a:lnSpc>
                <a:spcPct val="90000"/>
              </a:lnSpc>
              <a:buFontTx/>
              <a:buNone/>
            </a:pPr>
            <a:r>
              <a:rPr lang="en-US" b="1" u="sng" smtClean="0">
                <a:latin typeface="Tahoma" pitchFamily="34" charset="0"/>
              </a:rPr>
              <a:t>Best small SUV</a:t>
            </a:r>
            <a:r>
              <a:rPr lang="en-US" b="1" smtClean="0">
                <a:latin typeface="Tahoma" pitchFamily="34" charset="0"/>
              </a:rPr>
              <a:t>: The Subaru Forester</a:t>
            </a:r>
          </a:p>
          <a:p>
            <a:pPr marL="609600" indent="-609600" eaLnBrk="1" hangingPunct="1">
              <a:lnSpc>
                <a:spcPct val="90000"/>
              </a:lnSpc>
              <a:buFontTx/>
              <a:buNone/>
            </a:pPr>
            <a:r>
              <a:rPr lang="en-US" b="1" u="sng" smtClean="0">
                <a:latin typeface="Tahoma" pitchFamily="34" charset="0"/>
              </a:rPr>
              <a:t>Best upscale sedan</a:t>
            </a:r>
            <a:r>
              <a:rPr lang="en-US" b="1" smtClean="0">
                <a:latin typeface="Tahoma" pitchFamily="34" charset="0"/>
              </a:rPr>
              <a:t>: Acura TL</a:t>
            </a:r>
          </a:p>
          <a:p>
            <a:pPr marL="609600" indent="-609600" eaLnBrk="1" hangingPunct="1">
              <a:lnSpc>
                <a:spcPct val="90000"/>
              </a:lnSpc>
              <a:buFontTx/>
              <a:buNone/>
            </a:pPr>
            <a:r>
              <a:rPr lang="en-US" b="1" u="sng" smtClean="0">
                <a:latin typeface="Tahoma" pitchFamily="34" charset="0"/>
              </a:rPr>
              <a:t>Best luxury sedan</a:t>
            </a:r>
            <a:r>
              <a:rPr lang="en-US" b="1" smtClean="0">
                <a:latin typeface="Tahoma" pitchFamily="34" charset="0"/>
              </a:rPr>
              <a:t>: Infinite M35</a:t>
            </a:r>
          </a:p>
          <a:p>
            <a:pPr marL="609600" indent="-609600" eaLnBrk="1" hangingPunct="1">
              <a:lnSpc>
                <a:spcPct val="90000"/>
              </a:lnSpc>
              <a:buFontTx/>
              <a:buNone/>
            </a:pPr>
            <a:r>
              <a:rPr lang="en-US" b="1" u="sng" smtClean="0">
                <a:latin typeface="Tahoma" pitchFamily="34" charset="0"/>
              </a:rPr>
              <a:t>Best pickup truck</a:t>
            </a:r>
            <a:r>
              <a:rPr lang="en-US" b="1" smtClean="0">
                <a:latin typeface="Tahoma" pitchFamily="34" charset="0"/>
              </a:rPr>
              <a:t>: Honda Ridglea</a:t>
            </a:r>
          </a:p>
          <a:p>
            <a:pPr marL="609600" indent="-609600" eaLnBrk="1" hangingPunct="1">
              <a:lnSpc>
                <a:spcPct val="90000"/>
              </a:lnSpc>
              <a:buFontTx/>
              <a:buNone/>
            </a:pPr>
            <a:r>
              <a:rPr lang="en-US" b="1" u="sng" smtClean="0">
                <a:latin typeface="Tahoma" pitchFamily="34" charset="0"/>
              </a:rPr>
              <a:t>Most fun to drive</a:t>
            </a:r>
            <a:r>
              <a:rPr lang="en-US" b="1" smtClean="0">
                <a:latin typeface="Tahoma" pitchFamily="34" charset="0"/>
              </a:rPr>
              <a:t>: Subaru Imprezza WTX/STi</a:t>
            </a:r>
          </a:p>
          <a:p>
            <a:pPr marL="609600" indent="-609600" eaLnBrk="1" hangingPunct="1">
              <a:lnSpc>
                <a:spcPct val="90000"/>
              </a:lnSpc>
              <a:buFontTx/>
              <a:buNone/>
            </a:pPr>
            <a:r>
              <a:rPr lang="en-US" b="1" u="sng" smtClean="0">
                <a:latin typeface="Tahoma" pitchFamily="34" charset="0"/>
              </a:rPr>
              <a:t>Best “green” car</a:t>
            </a:r>
            <a:r>
              <a:rPr lang="en-US" b="1" smtClean="0">
                <a:latin typeface="Tahoma" pitchFamily="34" charset="0"/>
              </a:rPr>
              <a:t>: Toyota Prius</a:t>
            </a:r>
          </a:p>
          <a:p>
            <a:pPr marL="609600" indent="-609600" eaLnBrk="1" hangingPunct="1">
              <a:lnSpc>
                <a:spcPct val="90000"/>
              </a:lnSpc>
              <a:buFontTx/>
              <a:buNone/>
            </a:pPr>
            <a:endParaRPr lang="en-US" b="1" smtClean="0">
              <a:latin typeface="Tahoma" pitchFamily="34" charset="0"/>
            </a:endParaRPr>
          </a:p>
          <a:p>
            <a:pPr marL="609600" indent="-609600" eaLnBrk="1" hangingPunct="1">
              <a:lnSpc>
                <a:spcPct val="90000"/>
              </a:lnSpc>
              <a:buFontTx/>
              <a:buNone/>
            </a:pPr>
            <a:endParaRPr lang="en-US" b="1" smtClean="0">
              <a:latin typeface="Tahoma" pitchFamily="34" charset="0"/>
            </a:endParaRPr>
          </a:p>
          <a:p>
            <a:pPr marL="609600" indent="-609600" eaLnBrk="1" hangingPunct="1">
              <a:lnSpc>
                <a:spcPct val="90000"/>
              </a:lnSpc>
              <a:buFontTx/>
              <a:buNone/>
            </a:pPr>
            <a:endParaRPr lang="en-US" b="1" smtClean="0">
              <a:latin typeface="Tahoma" pitchFamily="34" charset="0"/>
            </a:endParaRPr>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WordArt 3"/>
          <p:cNvSpPr>
            <a:spLocks noChangeArrowheads="1" noChangeShapeType="1" noTextEdit="1"/>
          </p:cNvSpPr>
          <p:nvPr/>
        </p:nvSpPr>
        <p:spPr bwMode="auto">
          <a:xfrm>
            <a:off x="1905000" y="685800"/>
            <a:ext cx="5486400" cy="51816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latin typeface="Arial Black"/>
              </a:rPr>
              <a:t>A DIFFERENT</a:t>
            </a:r>
          </a:p>
          <a:p>
            <a:pPr algn="ctr"/>
            <a:r>
              <a:rPr lang="en-US" sz="3600" kern="10">
                <a:ln w="9525">
                  <a:solidFill>
                    <a:srgbClr val="000000"/>
                  </a:solidFill>
                  <a:round/>
                  <a:headEnd/>
                  <a:tailEnd/>
                </a:ln>
                <a:latin typeface="Arial Black"/>
              </a:rPr>
              <a:t>BOTTOM</a:t>
            </a:r>
          </a:p>
          <a:p>
            <a:pPr algn="ctr"/>
            <a:r>
              <a:rPr lang="en-US" sz="3600" kern="10">
                <a:ln w="9525">
                  <a:solidFill>
                    <a:srgbClr val="000000"/>
                  </a:solidFill>
                  <a:round/>
                  <a:headEnd/>
                  <a:tailEnd/>
                </a:ln>
                <a:latin typeface="Arial Black"/>
              </a:rPr>
              <a:t>LINE</a:t>
            </a:r>
          </a:p>
        </p:txBody>
      </p:sp>
    </p:spTree>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609600"/>
            <a:ext cx="9144000" cy="914400"/>
          </a:xfrm>
        </p:spPr>
        <p:txBody>
          <a:bodyPr/>
          <a:lstStyle/>
          <a:p>
            <a:pPr eaLnBrk="1" hangingPunct="1"/>
            <a:r>
              <a:rPr lang="en-US" sz="4000" b="1" smtClean="0">
                <a:solidFill>
                  <a:schemeClr val="tx1"/>
                </a:solidFill>
                <a:latin typeface="Tahoma" pitchFamily="34" charset="0"/>
              </a:rPr>
              <a:t>Why is market share (instead of short-run profit as in the West) Japan’s bottom line?</a:t>
            </a:r>
          </a:p>
        </p:txBody>
      </p:sp>
      <p:sp>
        <p:nvSpPr>
          <p:cNvPr id="37892" name="AutoShape 4"/>
          <p:cNvSpPr>
            <a:spLocks noChangeArrowheads="1"/>
          </p:cNvSpPr>
          <p:nvPr/>
        </p:nvSpPr>
        <p:spPr bwMode="auto">
          <a:xfrm>
            <a:off x="7848600" y="59436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ChangeArrowheads="1"/>
          </p:cNvSpPr>
          <p:nvPr/>
        </p:nvSpPr>
        <p:spPr bwMode="auto">
          <a:xfrm>
            <a:off x="304800" y="381000"/>
            <a:ext cx="8458200" cy="5943600"/>
          </a:xfrm>
          <a:prstGeom prst="bevel">
            <a:avLst>
              <a:gd name="adj" fmla="val 1250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4400" b="1">
                <a:latin typeface="Tahoma" pitchFamily="34" charset="0"/>
              </a:rPr>
              <a:t>Because customers tend to</a:t>
            </a:r>
          </a:p>
          <a:p>
            <a:pPr algn="ctr"/>
            <a:r>
              <a:rPr lang="en-US" sz="4400" b="1">
                <a:latin typeface="Tahoma" pitchFamily="34" charset="0"/>
              </a:rPr>
              <a:t>stay loyal to their first</a:t>
            </a:r>
          </a:p>
          <a:p>
            <a:pPr algn="ctr"/>
            <a:r>
              <a:rPr lang="en-US" sz="4400" b="1">
                <a:latin typeface="Tahoma" pitchFamily="34" charset="0"/>
              </a:rPr>
              <a:t>company, especially when that</a:t>
            </a:r>
          </a:p>
          <a:p>
            <a:pPr algn="ctr"/>
            <a:r>
              <a:rPr lang="en-US" sz="4400" b="1">
                <a:latin typeface="Tahoma" pitchFamily="34" charset="0"/>
              </a:rPr>
              <a:t>company has the lowest prices</a:t>
            </a:r>
          </a:p>
          <a:p>
            <a:pPr algn="ctr"/>
            <a:r>
              <a:rPr lang="en-US" sz="4400" b="1">
                <a:latin typeface="Tahoma" pitchFamily="34" charset="0"/>
              </a:rPr>
              <a:t>due to vast manufacturing</a:t>
            </a:r>
          </a:p>
          <a:p>
            <a:pPr algn="ctr"/>
            <a:r>
              <a:rPr lang="en-US" sz="4400" b="1">
                <a:latin typeface="Tahoma" pitchFamily="34" charset="0"/>
              </a:rPr>
              <a:t>economies of scale.</a:t>
            </a:r>
          </a:p>
        </p:txBody>
      </p:sp>
    </p:spTree>
  </p:cSld>
  <p:clrMapOvr>
    <a:masterClrMapping/>
  </p:clrMapOvr>
  <p:transition spd="slow"/>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52400" y="228600"/>
            <a:ext cx="8991600" cy="1295400"/>
          </a:xfrm>
        </p:spPr>
        <p:txBody>
          <a:bodyPr/>
          <a:lstStyle/>
          <a:p>
            <a:pPr eaLnBrk="1" hangingPunct="1"/>
            <a:r>
              <a:rPr lang="en-US" sz="4000" b="1" smtClean="0">
                <a:solidFill>
                  <a:schemeClr val="tx1"/>
                </a:solidFill>
                <a:latin typeface="Tahoma" pitchFamily="34" charset="0"/>
              </a:rPr>
              <a:t>What’s the future potential  of this industry or product portfolio?</a:t>
            </a:r>
          </a:p>
        </p:txBody>
      </p:sp>
      <p:sp>
        <p:nvSpPr>
          <p:cNvPr id="39940" name="Rectangle 4"/>
          <p:cNvSpPr>
            <a:spLocks noChangeArrowheads="1"/>
          </p:cNvSpPr>
          <p:nvPr/>
        </p:nvSpPr>
        <p:spPr bwMode="auto">
          <a:xfrm>
            <a:off x="0" y="5410200"/>
            <a:ext cx="91440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800" b="1">
                <a:latin typeface="Tahoma" pitchFamily="34" charset="0"/>
              </a:rPr>
              <a:t>Japan continuously evaluates the </a:t>
            </a:r>
          </a:p>
          <a:p>
            <a:pPr algn="ctr"/>
            <a:r>
              <a:rPr lang="en-US" sz="2800" b="1">
                <a:latin typeface="Tahoma" pitchFamily="34" charset="0"/>
              </a:rPr>
              <a:t>progress &amp; profitability of &amp; products</a:t>
            </a:r>
          </a:p>
          <a:p>
            <a:pPr algn="ctr"/>
            <a:r>
              <a:rPr lang="en-US" sz="2800" b="1">
                <a:latin typeface="Tahoma" pitchFamily="34" charset="0"/>
              </a:rPr>
              <a:t> &amp; industries</a:t>
            </a:r>
          </a:p>
        </p:txBody>
      </p:sp>
    </p:spTree>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4"/>
          <p:cNvSpPr>
            <a:spLocks noGrp="1" noChangeArrowheads="1"/>
          </p:cNvSpPr>
          <p:nvPr>
            <p:ph type="ctrTitle"/>
          </p:nvPr>
        </p:nvSpPr>
        <p:spPr>
          <a:xfrm>
            <a:off x="0" y="0"/>
            <a:ext cx="9144000" cy="762000"/>
          </a:xfrm>
        </p:spPr>
        <p:txBody>
          <a:bodyPr/>
          <a:lstStyle/>
          <a:p>
            <a:pPr eaLnBrk="1" hangingPunct="1"/>
            <a:r>
              <a:rPr lang="en-US" sz="3600" b="1" smtClean="0">
                <a:latin typeface="Tahoma" pitchFamily="34" charset="0"/>
              </a:rPr>
              <a:t>SUNRISE-SUNSET INDUSTRIES </a:t>
            </a:r>
          </a:p>
        </p:txBody>
      </p:sp>
      <p:sp>
        <p:nvSpPr>
          <p:cNvPr id="40963" name="Rectangle 3"/>
          <p:cNvSpPr>
            <a:spLocks noGrp="1" noChangeArrowheads="1"/>
          </p:cNvSpPr>
          <p:nvPr>
            <p:ph type="subTitle" idx="1"/>
          </p:nvPr>
        </p:nvSpPr>
        <p:spPr>
          <a:xfrm>
            <a:off x="0" y="762000"/>
            <a:ext cx="9144000" cy="5867400"/>
          </a:xfrm>
        </p:spPr>
        <p:txBody>
          <a:bodyPr/>
          <a:lstStyle/>
          <a:p>
            <a:pPr marL="609600" indent="-609600" algn="l" eaLnBrk="1" hangingPunct="1">
              <a:buFontTx/>
              <a:buAutoNum type="arabicPeriod"/>
            </a:pPr>
            <a:r>
              <a:rPr lang="en-US" sz="3600" b="1" smtClean="0">
                <a:latin typeface="Tahoma" pitchFamily="34" charset="0"/>
              </a:rPr>
              <a:t>National industrial planning pours new investment into rising new global markets &amp; drains $$$ from declining markets</a:t>
            </a:r>
          </a:p>
          <a:p>
            <a:pPr marL="609600" indent="-609600" algn="l" eaLnBrk="1" hangingPunct="1">
              <a:buFontTx/>
              <a:buAutoNum type="arabicPeriod"/>
            </a:pPr>
            <a:r>
              <a:rPr lang="en-US" sz="3600" b="1" smtClean="0">
                <a:latin typeface="Tahoma" pitchFamily="34" charset="0"/>
              </a:rPr>
              <a:t>Japan allowed the sun to set on its  electronics industry &amp; the sun to rise on digital products; small cars to luxury cars; home products to biogenetic; copying the West to industrial innovation.</a:t>
            </a:r>
          </a:p>
          <a:p>
            <a:pPr marL="609600" indent="-609600" eaLnBrk="1" hangingPunct="1"/>
            <a:endParaRPr lang="en-US" sz="3600" smtClean="0">
              <a:latin typeface="Tahoma" pitchFamily="34" charset="0"/>
            </a:endParaRPr>
          </a:p>
        </p:txBody>
      </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04800" y="152400"/>
            <a:ext cx="8458200" cy="1676400"/>
          </a:xfrm>
        </p:spPr>
        <p:txBody>
          <a:bodyPr/>
          <a:lstStyle/>
          <a:p>
            <a:pPr eaLnBrk="1" hangingPunct="1"/>
            <a:r>
              <a:rPr lang="en-US" sz="4800" b="1" smtClean="0">
                <a:solidFill>
                  <a:schemeClr val="tx1"/>
                </a:solidFill>
                <a:latin typeface="Tahoma" pitchFamily="34" charset="0"/>
              </a:rPr>
              <a:t>It’s all about global mass market brands</a:t>
            </a:r>
          </a:p>
        </p:txBody>
      </p:sp>
      <p:sp>
        <p:nvSpPr>
          <p:cNvPr id="41988" name="AutoShape 4"/>
          <p:cNvSpPr>
            <a:spLocks noChangeArrowheads="1"/>
          </p:cNvSpPr>
          <p:nvPr/>
        </p:nvSpPr>
        <p:spPr bwMode="auto">
          <a:xfrm>
            <a:off x="7772400" y="6019800"/>
            <a:ext cx="976313" cy="485775"/>
          </a:xfrm>
          <a:prstGeom prst="rightArrow">
            <a:avLst>
              <a:gd name="adj1" fmla="val 50000"/>
              <a:gd name="adj2" fmla="val 50245"/>
            </a:avLst>
          </a:prstGeom>
          <a:solidFill>
            <a:srgbClr val="006600"/>
          </a:solidFill>
          <a:ln w="9525">
            <a:solidFill>
              <a:schemeClr val="tx1"/>
            </a:solidFill>
            <a:miter lim="800000"/>
            <a:headEnd/>
            <a:tailEnd/>
          </a:ln>
        </p:spPr>
        <p:txBody>
          <a:bodyPr wrap="none" anchor="ctr"/>
          <a:lstStyle/>
          <a:p>
            <a:pPr algn="ctr"/>
            <a:endParaRPr lang="en-US">
              <a:solidFill>
                <a:srgbClr val="003300"/>
              </a:solidFill>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body" sz="half" idx="1"/>
          </p:nvPr>
        </p:nvSpPr>
        <p:spPr>
          <a:xfrm>
            <a:off x="228600" y="381000"/>
            <a:ext cx="3810000" cy="6324600"/>
          </a:xfrm>
        </p:spPr>
        <p:txBody>
          <a:bodyPr/>
          <a:lstStyle/>
          <a:p>
            <a:pPr eaLnBrk="1" hangingPunct="1">
              <a:buClr>
                <a:schemeClr val="tx1"/>
              </a:buClr>
            </a:pPr>
            <a:r>
              <a:rPr lang="en-US" sz="3200" b="1" smtClean="0"/>
              <a:t>Bridgestone</a:t>
            </a:r>
          </a:p>
          <a:p>
            <a:pPr eaLnBrk="1" hangingPunct="1">
              <a:buClr>
                <a:schemeClr val="tx1"/>
              </a:buClr>
            </a:pPr>
            <a:r>
              <a:rPr lang="en-US" sz="3200" b="1" smtClean="0"/>
              <a:t>Canon</a:t>
            </a:r>
          </a:p>
          <a:p>
            <a:pPr eaLnBrk="1" hangingPunct="1">
              <a:buClr>
                <a:schemeClr val="tx1"/>
              </a:buClr>
            </a:pPr>
            <a:r>
              <a:rPr lang="en-US" sz="3200" b="1" smtClean="0"/>
              <a:t>Citizen</a:t>
            </a:r>
          </a:p>
          <a:p>
            <a:pPr eaLnBrk="1" hangingPunct="1">
              <a:buClr>
                <a:schemeClr val="tx1"/>
              </a:buClr>
            </a:pPr>
            <a:r>
              <a:rPr lang="en-US" sz="3200" b="1" smtClean="0"/>
              <a:t>Daihatsu</a:t>
            </a:r>
          </a:p>
          <a:p>
            <a:pPr eaLnBrk="1" hangingPunct="1">
              <a:buClr>
                <a:schemeClr val="tx1"/>
              </a:buClr>
            </a:pPr>
            <a:r>
              <a:rPr lang="en-US" sz="3200" b="1" smtClean="0"/>
              <a:t>Hitachi</a:t>
            </a:r>
          </a:p>
          <a:p>
            <a:pPr eaLnBrk="1" hangingPunct="1">
              <a:buClr>
                <a:schemeClr val="tx1"/>
              </a:buClr>
            </a:pPr>
            <a:r>
              <a:rPr lang="en-US" sz="3200" b="1" smtClean="0"/>
              <a:t>Honda</a:t>
            </a:r>
          </a:p>
          <a:p>
            <a:pPr eaLnBrk="1" hangingPunct="1">
              <a:buClr>
                <a:schemeClr val="tx1"/>
              </a:buClr>
            </a:pPr>
            <a:r>
              <a:rPr lang="en-US" sz="3200" b="1" smtClean="0"/>
              <a:t>Isuzu</a:t>
            </a:r>
          </a:p>
          <a:p>
            <a:pPr eaLnBrk="1" hangingPunct="1">
              <a:buClr>
                <a:schemeClr val="tx1"/>
              </a:buClr>
            </a:pPr>
            <a:r>
              <a:rPr lang="en-US" sz="3200" b="1" smtClean="0"/>
              <a:t>Komatsu</a:t>
            </a:r>
          </a:p>
          <a:p>
            <a:pPr eaLnBrk="1" hangingPunct="1">
              <a:buClr>
                <a:schemeClr val="tx1"/>
              </a:buClr>
            </a:pPr>
            <a:r>
              <a:rPr lang="en-US" sz="3200" b="1" smtClean="0"/>
              <a:t>Mazda</a:t>
            </a:r>
          </a:p>
          <a:p>
            <a:pPr eaLnBrk="1" hangingPunct="1">
              <a:buClr>
                <a:schemeClr val="tx1"/>
              </a:buClr>
            </a:pPr>
            <a:r>
              <a:rPr lang="en-US" sz="3200" b="1" smtClean="0"/>
              <a:t>Mazuno</a:t>
            </a:r>
          </a:p>
          <a:p>
            <a:pPr eaLnBrk="1" hangingPunct="1">
              <a:buClr>
                <a:schemeClr val="tx1"/>
              </a:buClr>
            </a:pPr>
            <a:endParaRPr lang="en-US" smtClean="0"/>
          </a:p>
        </p:txBody>
      </p:sp>
      <p:sp>
        <p:nvSpPr>
          <p:cNvPr id="43011" name="Rectangle 3"/>
          <p:cNvSpPr>
            <a:spLocks noGrp="1" noChangeArrowheads="1"/>
          </p:cNvSpPr>
          <p:nvPr>
            <p:ph type="body" sz="half" idx="2"/>
          </p:nvPr>
        </p:nvSpPr>
        <p:spPr>
          <a:xfrm>
            <a:off x="5410200" y="533400"/>
            <a:ext cx="3505200" cy="6096000"/>
          </a:xfrm>
        </p:spPr>
        <p:txBody>
          <a:bodyPr/>
          <a:lstStyle/>
          <a:p>
            <a:pPr eaLnBrk="1" hangingPunct="1">
              <a:buClr>
                <a:schemeClr val="tx1"/>
              </a:buClr>
            </a:pPr>
            <a:r>
              <a:rPr lang="en-US" sz="3200" b="1" smtClean="0"/>
              <a:t>Mitsubishi</a:t>
            </a:r>
          </a:p>
          <a:p>
            <a:pPr eaLnBrk="1" hangingPunct="1">
              <a:buClr>
                <a:schemeClr val="tx1"/>
              </a:buClr>
            </a:pPr>
            <a:r>
              <a:rPr lang="en-US" sz="3200" b="1" smtClean="0"/>
              <a:t>Nissan</a:t>
            </a:r>
          </a:p>
          <a:p>
            <a:pPr eaLnBrk="1" hangingPunct="1">
              <a:buClr>
                <a:schemeClr val="tx1"/>
              </a:buClr>
            </a:pPr>
            <a:r>
              <a:rPr lang="en-US" sz="3200" b="1" smtClean="0"/>
              <a:t>Olympia</a:t>
            </a:r>
          </a:p>
          <a:p>
            <a:pPr eaLnBrk="1" hangingPunct="1">
              <a:buClr>
                <a:schemeClr val="tx1"/>
              </a:buClr>
            </a:pPr>
            <a:r>
              <a:rPr lang="en-US" sz="3200" b="1" smtClean="0"/>
              <a:t>Panasonic</a:t>
            </a:r>
          </a:p>
          <a:p>
            <a:pPr eaLnBrk="1" hangingPunct="1">
              <a:buClr>
                <a:schemeClr val="tx1"/>
              </a:buClr>
            </a:pPr>
            <a:r>
              <a:rPr lang="en-US" sz="3200" b="1" smtClean="0"/>
              <a:t>Pioneer</a:t>
            </a:r>
          </a:p>
          <a:p>
            <a:pPr eaLnBrk="1" hangingPunct="1">
              <a:buClr>
                <a:schemeClr val="tx1"/>
              </a:buClr>
            </a:pPr>
            <a:r>
              <a:rPr lang="en-US" sz="3200" b="1" smtClean="0"/>
              <a:t>Seiko</a:t>
            </a:r>
          </a:p>
          <a:p>
            <a:pPr eaLnBrk="1" hangingPunct="1">
              <a:buClr>
                <a:schemeClr val="tx1"/>
              </a:buClr>
            </a:pPr>
            <a:r>
              <a:rPr lang="en-US" sz="3200" b="1" smtClean="0"/>
              <a:t>Sharp</a:t>
            </a:r>
          </a:p>
          <a:p>
            <a:pPr eaLnBrk="1" hangingPunct="1">
              <a:buClr>
                <a:schemeClr val="tx1"/>
              </a:buClr>
            </a:pPr>
            <a:r>
              <a:rPr lang="en-US" sz="3200" b="1" smtClean="0"/>
              <a:t>Sony</a:t>
            </a:r>
          </a:p>
          <a:p>
            <a:pPr eaLnBrk="1" hangingPunct="1">
              <a:buClr>
                <a:schemeClr val="tx1"/>
              </a:buClr>
            </a:pPr>
            <a:r>
              <a:rPr lang="en-US" sz="3200" b="1" smtClean="0"/>
              <a:t>Suzuki</a:t>
            </a:r>
          </a:p>
          <a:p>
            <a:pPr eaLnBrk="1" hangingPunct="1">
              <a:buClr>
                <a:schemeClr val="tx1"/>
              </a:buClr>
            </a:pPr>
            <a:r>
              <a:rPr lang="en-US" sz="3200" b="1" smtClean="0"/>
              <a:t>Toyota</a:t>
            </a:r>
          </a:p>
          <a:p>
            <a:pPr eaLnBrk="1" hangingPunct="1">
              <a:buClr>
                <a:schemeClr val="tx1"/>
              </a:buClr>
            </a:pPr>
            <a:endParaRPr lang="en-US" sz="3200" b="1" smtClean="0"/>
          </a:p>
        </p:txBody>
      </p:sp>
    </p:spTree>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WordArt 4"/>
          <p:cNvSpPr>
            <a:spLocks noChangeArrowheads="1" noChangeShapeType="1" noTextEdit="1"/>
          </p:cNvSpPr>
          <p:nvPr/>
        </p:nvSpPr>
        <p:spPr bwMode="auto">
          <a:xfrm>
            <a:off x="1981200" y="381000"/>
            <a:ext cx="5029200" cy="59436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solidFill>
                  <a:schemeClr val="tx2"/>
                </a:solidFill>
                <a:latin typeface="Arial Black"/>
              </a:rPr>
              <a:t>THE</a:t>
            </a:r>
          </a:p>
          <a:p>
            <a:pPr algn="ctr"/>
            <a:r>
              <a:rPr lang="en-US" sz="3600" kern="10">
                <a:ln w="9525">
                  <a:round/>
                  <a:headEnd/>
                  <a:tailEnd/>
                </a:ln>
                <a:solidFill>
                  <a:schemeClr val="tx2"/>
                </a:solidFill>
                <a:latin typeface="Arial Black"/>
              </a:rPr>
              <a:t>LOCKOUT</a:t>
            </a:r>
          </a:p>
          <a:p>
            <a:pPr algn="ctr"/>
            <a:r>
              <a:rPr lang="en-US" sz="3600" kern="10">
                <a:ln w="9525">
                  <a:round/>
                  <a:headEnd/>
                  <a:tailEnd/>
                </a:ln>
                <a:solidFill>
                  <a:schemeClr val="tx2"/>
                </a:solidFill>
                <a:latin typeface="Arial Black"/>
              </a:rPr>
              <a:t>STRATEGY</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0" y="0"/>
            <a:ext cx="9144000" cy="6858000"/>
          </a:xfrm>
        </p:spPr>
        <p:txBody>
          <a:bodyPr/>
          <a:lstStyle/>
          <a:p>
            <a:pPr marL="609600" indent="-609600" eaLnBrk="1" hangingPunct="1">
              <a:lnSpc>
                <a:spcPct val="80000"/>
              </a:lnSpc>
              <a:buFontTx/>
              <a:buAutoNum type="arabicPeriod"/>
            </a:pPr>
            <a:r>
              <a:rPr lang="en-US" sz="2800" b="1" smtClean="0">
                <a:latin typeface="Tahoma" pitchFamily="34" charset="0"/>
              </a:rPr>
              <a:t>Japan needed a new competitive strategy after its atomic devastation in mid-20</a:t>
            </a:r>
            <a:r>
              <a:rPr lang="en-US" sz="2800" b="1" baseline="30000" smtClean="0">
                <a:latin typeface="Tahoma" pitchFamily="34" charset="0"/>
              </a:rPr>
              <a:t>th</a:t>
            </a:r>
            <a:r>
              <a:rPr lang="en-US" sz="2800" b="1" smtClean="0">
                <a:latin typeface="Tahoma" pitchFamily="34" charset="0"/>
              </a:rPr>
              <a:t> century.</a:t>
            </a:r>
          </a:p>
          <a:p>
            <a:pPr marL="609600" indent="-609600" eaLnBrk="1" hangingPunct="1">
              <a:lnSpc>
                <a:spcPct val="80000"/>
              </a:lnSpc>
              <a:buFontTx/>
              <a:buAutoNum type="arabicPeriod"/>
            </a:pPr>
            <a:r>
              <a:rPr lang="en-US" sz="2800" b="1" smtClean="0">
                <a:latin typeface="Tahoma" pitchFamily="34" charset="0"/>
              </a:rPr>
              <a:t>Due to its lack of natural resources (due to its volcanic geography), Japan industrialized in the first half of the 20</a:t>
            </a:r>
            <a:r>
              <a:rPr lang="en-US" sz="2800" b="1" baseline="30000" smtClean="0">
                <a:latin typeface="Tahoma" pitchFamily="34" charset="0"/>
              </a:rPr>
              <a:t>th</a:t>
            </a:r>
            <a:r>
              <a:rPr lang="en-US" sz="2800" b="1" smtClean="0">
                <a:latin typeface="Tahoma" pitchFamily="34" charset="0"/>
              </a:rPr>
              <a:t> century by colonizing other Asian nations. </a:t>
            </a:r>
          </a:p>
          <a:p>
            <a:pPr marL="609600" indent="-609600" eaLnBrk="1" hangingPunct="1">
              <a:lnSpc>
                <a:spcPct val="80000"/>
              </a:lnSpc>
              <a:buFontTx/>
              <a:buAutoNum type="arabicPeriod"/>
            </a:pPr>
            <a:r>
              <a:rPr lang="en-US" sz="2800" b="1" smtClean="0">
                <a:latin typeface="Tahoma" pitchFamily="34" charset="0"/>
              </a:rPr>
              <a:t>After its defeat in the war in the Pacific (largely at the hands of America, which also had its own designs on Asian colonialism), Japan had to devise a new competitive strategy based on global exporting of manufactured products.</a:t>
            </a:r>
          </a:p>
          <a:p>
            <a:pPr marL="609600" indent="-609600" eaLnBrk="1" hangingPunct="1">
              <a:lnSpc>
                <a:spcPct val="80000"/>
              </a:lnSpc>
              <a:buFontTx/>
              <a:buAutoNum type="arabicPeriod"/>
            </a:pPr>
            <a:r>
              <a:rPr lang="en-US" sz="2800" b="1" smtClean="0">
                <a:latin typeface="Tahoma" pitchFamily="34" charset="0"/>
              </a:rPr>
              <a:t>But it needed a competitive strategy capable of beating Western corporations at their own game.  Japan’s emerging grand strategy was so successful that it became the blueprint for 21</a:t>
            </a:r>
            <a:r>
              <a:rPr lang="en-US" sz="2800" b="1" baseline="30000" smtClean="0">
                <a:latin typeface="Tahoma" pitchFamily="34" charset="0"/>
              </a:rPr>
              <a:t>st</a:t>
            </a:r>
            <a:r>
              <a:rPr lang="en-US" sz="2800" b="1" smtClean="0">
                <a:latin typeface="Tahoma" pitchFamily="34" charset="0"/>
              </a:rPr>
              <a:t> global trade. </a:t>
            </a:r>
          </a:p>
          <a:p>
            <a:pPr marL="609600" indent="-609600" eaLnBrk="1" hangingPunct="1">
              <a:lnSpc>
                <a:spcPct val="80000"/>
              </a:lnSpc>
            </a:pPr>
            <a:endParaRPr lang="en-US" sz="2800" b="1" smtClean="0">
              <a:latin typeface="Tahoma" pitchFamily="34" charset="0"/>
            </a:endParaRPr>
          </a:p>
          <a:p>
            <a:pPr marL="609600" indent="-609600" eaLnBrk="1" hangingPunct="1">
              <a:lnSpc>
                <a:spcPct val="80000"/>
              </a:lnSpc>
            </a:pPr>
            <a:endParaRPr lang="en-US" sz="2800" b="1" smtClean="0">
              <a:latin typeface="Tahoma" pitchFamily="34" charset="0"/>
            </a:endParaRPr>
          </a:p>
          <a:p>
            <a:pPr marL="609600" indent="-609600" eaLnBrk="1" hangingPunct="1">
              <a:lnSpc>
                <a:spcPct val="80000"/>
              </a:lnSpc>
            </a:pPr>
            <a:endParaRPr lang="en-US" b="1" smtClean="0">
              <a:latin typeface="Tahoma" pitchFamily="34" charset="0"/>
            </a:endParaRPr>
          </a:p>
        </p:txBody>
      </p:sp>
    </p:spTree>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0"/>
            <a:ext cx="9144000" cy="6858000"/>
          </a:xfrm>
        </p:spPr>
        <p:txBody>
          <a:bodyPr/>
          <a:lstStyle/>
          <a:p>
            <a:pPr algn="l" eaLnBrk="1" hangingPunct="1"/>
            <a:r>
              <a:rPr lang="en-US" sz="2800" b="1" smtClean="0">
                <a:latin typeface="Tahoma" pitchFamily="34" charset="0"/>
              </a:rPr>
              <a:t>1. </a:t>
            </a:r>
            <a:r>
              <a:rPr lang="en-US" sz="3200" b="1" smtClean="0">
                <a:latin typeface="Tahoma" pitchFamily="34" charset="0"/>
              </a:rPr>
              <a:t>In the 1980s, Japan claimed the global VCR market for itself by under-pricing potential competitors. They acquired a patent for the VCR process from an American company that couldn’t find a way to make a short-term profit on the VCR. </a:t>
            </a:r>
            <a:br>
              <a:rPr lang="en-US" sz="3200" b="1" smtClean="0">
                <a:latin typeface="Tahoma" pitchFamily="34" charset="0"/>
              </a:rPr>
            </a:br>
            <a:r>
              <a:rPr lang="en-US" sz="3200" b="1" smtClean="0">
                <a:latin typeface="Tahoma" pitchFamily="34" charset="0"/>
              </a:rPr>
              <a:t>2. Japanese companies then began selling VCRs below cost to build market share &amp; soon were selling at such a high volume that their costs declined to a profitable level. </a:t>
            </a:r>
            <a:br>
              <a:rPr lang="en-US" sz="3200" b="1" smtClean="0">
                <a:latin typeface="Tahoma" pitchFamily="34" charset="0"/>
              </a:rPr>
            </a:br>
            <a:r>
              <a:rPr lang="en-US" sz="3200" b="1" smtClean="0">
                <a:latin typeface="Tahoma" pitchFamily="34" charset="0"/>
              </a:rPr>
              <a:t>3. Japanese economies of scale were so great that foreign competitors were locked out of the market.</a:t>
            </a:r>
          </a:p>
        </p:txBody>
      </p:sp>
    </p:spTree>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b="1" smtClean="0">
                <a:solidFill>
                  <a:schemeClr val="tx1"/>
                </a:solidFill>
                <a:latin typeface="Tahoma" pitchFamily="34" charset="0"/>
              </a:rPr>
              <a:t>Selling below cost to build market share &amp; control</a:t>
            </a:r>
          </a:p>
        </p:txBody>
      </p:sp>
    </p:spTree>
  </p:cSld>
  <p:clrMapOvr>
    <a:masterClrMapping/>
  </p:clrMapOvr>
  <p:transition spd="slow"/>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0" y="304800"/>
            <a:ext cx="9144000" cy="3124200"/>
          </a:xfrm>
        </p:spPr>
        <p:txBody>
          <a:bodyPr/>
          <a:lstStyle/>
          <a:p>
            <a:pPr eaLnBrk="1" hangingPunct="1"/>
            <a:r>
              <a:rPr lang="en-US" b="1" smtClean="0">
                <a:solidFill>
                  <a:schemeClr val="tx1"/>
                </a:solidFill>
                <a:latin typeface="Tahoma" pitchFamily="34" charset="0"/>
              </a:rPr>
              <a:t>EOS competitive edge:</a:t>
            </a:r>
            <a:r>
              <a:rPr lang="en-US" sz="3600" b="1" smtClean="0">
                <a:solidFill>
                  <a:schemeClr val="tx1"/>
                </a:solidFill>
                <a:latin typeface="Tahoma" pitchFamily="34" charset="0"/>
              </a:rPr>
              <a:t/>
            </a:r>
            <a:br>
              <a:rPr lang="en-US" sz="3600" b="1" smtClean="0">
                <a:solidFill>
                  <a:schemeClr val="tx1"/>
                </a:solidFill>
                <a:latin typeface="Tahoma" pitchFamily="34" charset="0"/>
              </a:rPr>
            </a:br>
            <a:r>
              <a:rPr lang="en-US" sz="3600" b="1" smtClean="0">
                <a:solidFill>
                  <a:schemeClr val="tx1"/>
                </a:solidFill>
                <a:latin typeface="Tahoma" pitchFamily="34" charset="0"/>
              </a:rPr>
              <a:t>The more you make, the less it costs, so the lower your price can go. The lower price goes, the more you can control the market &amp; keep potential competitors out of the industry</a:t>
            </a:r>
            <a:r>
              <a:rPr lang="en-US" sz="3600" b="1" smtClean="0">
                <a:solidFill>
                  <a:srgbClr val="339933"/>
                </a:solidFill>
                <a:latin typeface="Kristen ITC" pitchFamily="66" charset="0"/>
              </a:rPr>
              <a:t> </a:t>
            </a:r>
            <a:endParaRPr lang="en-US" sz="3600" b="1" smtClean="0">
              <a:solidFill>
                <a:srgbClr val="990000"/>
              </a:solidFill>
              <a:latin typeface="Kristen ITC" pitchFamily="66" charset="0"/>
            </a:endParaRPr>
          </a:p>
        </p:txBody>
      </p:sp>
    </p:spTree>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2"/>
          <p:cNvSpPr>
            <a:spLocks noChangeArrowheads="1" noChangeShapeType="1" noTextEdit="1"/>
          </p:cNvSpPr>
          <p:nvPr/>
        </p:nvSpPr>
        <p:spPr bwMode="auto">
          <a:xfrm>
            <a:off x="1676400" y="533400"/>
            <a:ext cx="5715000" cy="5638800"/>
          </a:xfrm>
          <a:prstGeom prst="rect">
            <a:avLst/>
          </a:prstGeom>
        </p:spPr>
        <p:txBody>
          <a:bodyPr wrap="none" fromWordArt="1">
            <a:prstTxWarp prst="textPlain">
              <a:avLst>
                <a:gd name="adj" fmla="val 50000"/>
              </a:avLst>
            </a:prstTxWarp>
          </a:bodyPr>
          <a:lstStyle/>
          <a:p>
            <a:pPr algn="ctr">
              <a:defRPr/>
            </a:pPr>
            <a:r>
              <a:rPr lang="en-US" sz="3600" b="1" kern="10" dirty="0">
                <a:ln w="9525">
                  <a:solidFill>
                    <a:srgbClr val="000000"/>
                  </a:solidFill>
                  <a:round/>
                  <a:headEnd/>
                  <a:tailEnd/>
                </a:ln>
                <a:solidFill>
                  <a:schemeClr val="tx2"/>
                </a:solidFill>
                <a:latin typeface="Arial Black"/>
              </a:rPr>
              <a:t>THE KEIRETSU:</a:t>
            </a:r>
          </a:p>
          <a:p>
            <a:pPr algn="ctr">
              <a:defRPr/>
            </a:pPr>
            <a:r>
              <a:rPr lang="en-US" sz="3600" b="1" kern="10" dirty="0">
                <a:ln w="9525">
                  <a:solidFill>
                    <a:srgbClr val="000000"/>
                  </a:solidFill>
                  <a:round/>
                  <a:headEnd/>
                  <a:tailEnd/>
                </a:ln>
                <a:solidFill>
                  <a:schemeClr val="tx2"/>
                </a:solidFill>
                <a:latin typeface="Arial Black"/>
              </a:rPr>
              <a:t>20</a:t>
            </a:r>
            <a:r>
              <a:rPr lang="en-US" sz="3600" b="1" kern="10" baseline="30000" dirty="0">
                <a:ln w="9525">
                  <a:solidFill>
                    <a:srgbClr val="000000"/>
                  </a:solidFill>
                  <a:round/>
                  <a:headEnd/>
                  <a:tailEnd/>
                </a:ln>
                <a:solidFill>
                  <a:schemeClr val="tx2"/>
                </a:solidFill>
                <a:latin typeface="Arial Black"/>
              </a:rPr>
              <a:t>th</a:t>
            </a:r>
            <a:r>
              <a:rPr lang="en-US" sz="3600" b="1" kern="10" dirty="0">
                <a:ln w="9525">
                  <a:solidFill>
                    <a:srgbClr val="000000"/>
                  </a:solidFill>
                  <a:round/>
                  <a:headEnd/>
                  <a:tailEnd/>
                </a:ln>
                <a:solidFill>
                  <a:schemeClr val="tx2"/>
                </a:solidFill>
                <a:latin typeface="Arial Black"/>
              </a:rPr>
              <a:t> CENTURY</a:t>
            </a:r>
          </a:p>
          <a:p>
            <a:pPr algn="ctr">
              <a:defRPr/>
            </a:pPr>
            <a:r>
              <a:rPr lang="en-US" sz="3600" b="1" kern="10" dirty="0">
                <a:ln w="9525">
                  <a:solidFill>
                    <a:srgbClr val="000000"/>
                  </a:solidFill>
                  <a:round/>
                  <a:headEnd/>
                  <a:tailEnd/>
                </a:ln>
                <a:solidFill>
                  <a:schemeClr val="tx2"/>
                </a:solidFill>
                <a:latin typeface="Arial Black"/>
              </a:rPr>
              <a:t>JAPANESE</a:t>
            </a:r>
          </a:p>
          <a:p>
            <a:pPr algn="ctr">
              <a:defRPr/>
            </a:pPr>
            <a:r>
              <a:rPr lang="en-US" sz="3600" b="1" kern="10" dirty="0">
                <a:ln w="9525">
                  <a:solidFill>
                    <a:srgbClr val="000000"/>
                  </a:solidFill>
                  <a:round/>
                  <a:headEnd/>
                  <a:tailEnd/>
                </a:ln>
                <a:solidFill>
                  <a:schemeClr val="tx2"/>
                </a:solidFill>
                <a:latin typeface="Arial Black"/>
              </a:rPr>
              <a:t>INDUSTRIAL</a:t>
            </a:r>
          </a:p>
          <a:p>
            <a:pPr algn="ctr">
              <a:defRPr/>
            </a:pPr>
            <a:r>
              <a:rPr lang="en-US" sz="3600" b="1" kern="10" dirty="0">
                <a:ln w="9525">
                  <a:solidFill>
                    <a:srgbClr val="000000"/>
                  </a:solidFill>
                  <a:round/>
                  <a:headEnd/>
                  <a:tailEnd/>
                </a:ln>
                <a:solidFill>
                  <a:schemeClr val="tx2"/>
                </a:solidFill>
                <a:latin typeface="Arial Black"/>
              </a:rPr>
              <a:t>STRUCTURE</a:t>
            </a:r>
          </a:p>
        </p:txBody>
      </p:sp>
    </p:spTree>
  </p:cSld>
  <p:clrMapOvr>
    <a:masterClrMapping/>
  </p:clrMapOvr>
  <p:transition spd="slow"/>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228600" y="0"/>
            <a:ext cx="8915400" cy="6858000"/>
          </a:xfrm>
        </p:spPr>
        <p:txBody>
          <a:bodyPr/>
          <a:lstStyle/>
          <a:p>
            <a:pPr algn="l" eaLnBrk="1" hangingPunct="1"/>
            <a:r>
              <a:rPr lang="en-US" sz="3000" b="1" smtClean="0">
                <a:solidFill>
                  <a:schemeClr val="tx1"/>
                </a:solidFill>
                <a:latin typeface="Tahoma" pitchFamily="34" charset="0"/>
              </a:rPr>
              <a:t>1. A Japanese keiretsu is a group of independent companies (suppliers, banks, retailers) plus stockholders &amp; employees who form a permanent partnership with a manufacturing company (such as Mitsubishi)  and operate as though they were one diversified company (the keiretsu). </a:t>
            </a:r>
            <a:br>
              <a:rPr lang="en-US" sz="3000" b="1" smtClean="0">
                <a:solidFill>
                  <a:schemeClr val="tx1"/>
                </a:solidFill>
                <a:latin typeface="Tahoma" pitchFamily="34" charset="0"/>
              </a:rPr>
            </a:br>
            <a:r>
              <a:rPr lang="en-US" sz="3000" b="1" smtClean="0">
                <a:solidFill>
                  <a:schemeClr val="tx1"/>
                </a:solidFill>
                <a:latin typeface="Tahoma" pitchFamily="34" charset="0"/>
              </a:rPr>
              <a:t>2. The support partners make mutual sacrifices to help the manufacturer, who in turn remains loyal to all the keiretsu partners over the long-run.</a:t>
            </a:r>
            <a:br>
              <a:rPr lang="en-US" sz="3000" b="1" smtClean="0">
                <a:solidFill>
                  <a:schemeClr val="tx1"/>
                </a:solidFill>
                <a:latin typeface="Tahoma" pitchFamily="34" charset="0"/>
              </a:rPr>
            </a:br>
            <a:r>
              <a:rPr lang="en-US" sz="3000" b="1" smtClean="0">
                <a:solidFill>
                  <a:schemeClr val="tx1"/>
                </a:solidFill>
                <a:latin typeface="Tahoma" pitchFamily="34" charset="0"/>
              </a:rPr>
              <a:t>3. The 6 largest Japanese keiretsu are Daiichi, Fuyo, Mitsubishi, Mitsui, Sanwa, Sumitomo.</a:t>
            </a:r>
            <a:br>
              <a:rPr lang="en-US" sz="3000" b="1" smtClean="0">
                <a:solidFill>
                  <a:schemeClr val="tx1"/>
                </a:solidFill>
                <a:latin typeface="Tahoma" pitchFamily="34" charset="0"/>
              </a:rPr>
            </a:br>
            <a:endParaRPr lang="en-US" sz="3000" b="1" smtClean="0">
              <a:solidFill>
                <a:schemeClr val="tx1"/>
              </a:solidFill>
              <a:latin typeface="Tahoma" pitchFamily="34" charset="0"/>
            </a:endParaRPr>
          </a:p>
        </p:txBody>
      </p:sp>
    </p:spTree>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0"/>
            <a:ext cx="9144000" cy="6858000"/>
          </a:xfrm>
        </p:spPr>
        <p:txBody>
          <a:bodyPr/>
          <a:lstStyle/>
          <a:p>
            <a:pPr algn="l" eaLnBrk="1" hangingPunct="1"/>
            <a:r>
              <a:rPr lang="en-US" sz="3500" b="1" smtClean="0">
                <a:solidFill>
                  <a:schemeClr val="tx1"/>
                </a:solidFill>
                <a:latin typeface="Tahoma" pitchFamily="34" charset="0"/>
              </a:rPr>
              <a:t>While Japanese keiretsu fiercely compete against one another for market share, they also move together competitively by simultaneously investing in similar projects and cooperating with the government in dividing up the market pie among themselves in a planned fashion. Keiretsu also share a common resistance to risk given their permanent commitments to keiretsu constituents (employees, suppliers,  supportive government officials, etc.).</a:t>
            </a:r>
          </a:p>
        </p:txBody>
      </p:sp>
    </p:spTree>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descr="200204_06_mitsubishishoji_e"/>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3124200" y="2971800"/>
            <a:ext cx="2286000"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1" name="Oval 3"/>
          <p:cNvSpPr>
            <a:spLocks noChangeArrowheads="1"/>
          </p:cNvSpPr>
          <p:nvPr/>
        </p:nvSpPr>
        <p:spPr bwMode="auto">
          <a:xfrm>
            <a:off x="1676400" y="457200"/>
            <a:ext cx="1524000" cy="1524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b="1">
                <a:latin typeface="Kristen ITC" pitchFamily="66" charset="0"/>
              </a:rPr>
              <a:t>Suppliers</a:t>
            </a:r>
          </a:p>
        </p:txBody>
      </p:sp>
      <p:sp>
        <p:nvSpPr>
          <p:cNvPr id="53252" name="Oval 4"/>
          <p:cNvSpPr>
            <a:spLocks noChangeArrowheads="1"/>
          </p:cNvSpPr>
          <p:nvPr/>
        </p:nvSpPr>
        <p:spPr bwMode="auto">
          <a:xfrm>
            <a:off x="4343400" y="762000"/>
            <a:ext cx="1219200" cy="1219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800" b="1">
                <a:latin typeface="Kristen ITC" pitchFamily="66" charset="0"/>
              </a:rPr>
              <a:t>Banks</a:t>
            </a:r>
          </a:p>
        </p:txBody>
      </p:sp>
      <p:sp>
        <p:nvSpPr>
          <p:cNvPr id="53253" name="Oval 5"/>
          <p:cNvSpPr>
            <a:spLocks noChangeArrowheads="1"/>
          </p:cNvSpPr>
          <p:nvPr/>
        </p:nvSpPr>
        <p:spPr bwMode="auto">
          <a:xfrm>
            <a:off x="6248400" y="2209800"/>
            <a:ext cx="1752600" cy="1600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b="1">
                <a:latin typeface="Kristen ITC" pitchFamily="66" charset="0"/>
              </a:rPr>
              <a:t>Employees</a:t>
            </a:r>
          </a:p>
        </p:txBody>
      </p:sp>
      <p:sp>
        <p:nvSpPr>
          <p:cNvPr id="53254" name="Oval 6"/>
          <p:cNvSpPr>
            <a:spLocks noChangeArrowheads="1"/>
          </p:cNvSpPr>
          <p:nvPr/>
        </p:nvSpPr>
        <p:spPr bwMode="auto">
          <a:xfrm>
            <a:off x="1295400" y="4191000"/>
            <a:ext cx="2057400" cy="1981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800" b="1">
                <a:latin typeface="Kristen ITC" pitchFamily="66" charset="0"/>
              </a:rPr>
              <a:t>Retailers</a:t>
            </a:r>
          </a:p>
        </p:txBody>
      </p:sp>
      <p:sp>
        <p:nvSpPr>
          <p:cNvPr id="53255" name="Oval 7"/>
          <p:cNvSpPr>
            <a:spLocks noChangeArrowheads="1"/>
          </p:cNvSpPr>
          <p:nvPr/>
        </p:nvSpPr>
        <p:spPr bwMode="auto">
          <a:xfrm>
            <a:off x="533400" y="2286000"/>
            <a:ext cx="1600200" cy="1371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b="1">
                <a:latin typeface="Kristen ITC" pitchFamily="66" charset="0"/>
              </a:rPr>
              <a:t>Trading</a:t>
            </a:r>
          </a:p>
          <a:p>
            <a:pPr algn="ctr"/>
            <a:r>
              <a:rPr lang="en-US" b="1">
                <a:latin typeface="Kristen ITC" pitchFamily="66" charset="0"/>
              </a:rPr>
              <a:t> company</a:t>
            </a:r>
          </a:p>
        </p:txBody>
      </p:sp>
      <p:sp>
        <p:nvSpPr>
          <p:cNvPr id="53256" name="Oval 8"/>
          <p:cNvSpPr>
            <a:spLocks noChangeArrowheads="1"/>
          </p:cNvSpPr>
          <p:nvPr/>
        </p:nvSpPr>
        <p:spPr bwMode="auto">
          <a:xfrm>
            <a:off x="4953000" y="4343400"/>
            <a:ext cx="1752600" cy="16764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2000" b="1">
                <a:latin typeface="Kristen ITC" pitchFamily="66" charset="0"/>
              </a:rPr>
              <a:t>Stockholders</a:t>
            </a:r>
          </a:p>
        </p:txBody>
      </p:sp>
      <p:sp>
        <p:nvSpPr>
          <p:cNvPr id="53257" name="Line 9"/>
          <p:cNvSpPr>
            <a:spLocks noChangeShapeType="1"/>
          </p:cNvSpPr>
          <p:nvPr/>
        </p:nvSpPr>
        <p:spPr bwMode="auto">
          <a:xfrm>
            <a:off x="2971800" y="1981200"/>
            <a:ext cx="457200" cy="914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58" name="Line 10"/>
          <p:cNvSpPr>
            <a:spLocks noChangeShapeType="1"/>
          </p:cNvSpPr>
          <p:nvPr/>
        </p:nvSpPr>
        <p:spPr bwMode="auto">
          <a:xfrm>
            <a:off x="2133600" y="3048000"/>
            <a:ext cx="9906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59" name="Line 11"/>
          <p:cNvSpPr>
            <a:spLocks noChangeShapeType="1"/>
          </p:cNvSpPr>
          <p:nvPr/>
        </p:nvSpPr>
        <p:spPr bwMode="auto">
          <a:xfrm flipH="1">
            <a:off x="4495800" y="2057400"/>
            <a:ext cx="381000" cy="914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0" name="Line 12"/>
          <p:cNvSpPr>
            <a:spLocks noChangeShapeType="1"/>
          </p:cNvSpPr>
          <p:nvPr/>
        </p:nvSpPr>
        <p:spPr bwMode="auto">
          <a:xfrm flipH="1">
            <a:off x="5410200" y="3276600"/>
            <a:ext cx="838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1" name="Line 13"/>
          <p:cNvSpPr>
            <a:spLocks noChangeShapeType="1"/>
          </p:cNvSpPr>
          <p:nvPr/>
        </p:nvSpPr>
        <p:spPr bwMode="auto">
          <a:xfrm flipV="1">
            <a:off x="3124200" y="3733800"/>
            <a:ext cx="533400" cy="838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2" name="Line 14"/>
          <p:cNvSpPr>
            <a:spLocks noChangeShapeType="1"/>
          </p:cNvSpPr>
          <p:nvPr/>
        </p:nvSpPr>
        <p:spPr bwMode="auto">
          <a:xfrm flipH="1" flipV="1">
            <a:off x="5105400" y="3733800"/>
            <a:ext cx="3048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3" name="Line 15"/>
          <p:cNvSpPr>
            <a:spLocks noChangeShapeType="1"/>
          </p:cNvSpPr>
          <p:nvPr/>
        </p:nvSpPr>
        <p:spPr bwMode="auto">
          <a:xfrm flipH="1">
            <a:off x="2743200" y="3733800"/>
            <a:ext cx="45720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4" name="Line 16"/>
          <p:cNvSpPr>
            <a:spLocks noChangeShapeType="1"/>
          </p:cNvSpPr>
          <p:nvPr/>
        </p:nvSpPr>
        <p:spPr bwMode="auto">
          <a:xfrm flipH="1" flipV="1">
            <a:off x="2057400" y="3352800"/>
            <a:ext cx="9906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5" name="Line 17"/>
          <p:cNvSpPr>
            <a:spLocks noChangeShapeType="1"/>
          </p:cNvSpPr>
          <p:nvPr/>
        </p:nvSpPr>
        <p:spPr bwMode="auto">
          <a:xfrm flipH="1" flipV="1">
            <a:off x="2743200" y="1981200"/>
            <a:ext cx="45720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6" name="Line 18"/>
          <p:cNvSpPr>
            <a:spLocks noChangeShapeType="1"/>
          </p:cNvSpPr>
          <p:nvPr/>
        </p:nvSpPr>
        <p:spPr bwMode="auto">
          <a:xfrm flipV="1">
            <a:off x="4038600" y="1905000"/>
            <a:ext cx="53340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7" name="Line 19"/>
          <p:cNvSpPr>
            <a:spLocks noChangeShapeType="1"/>
          </p:cNvSpPr>
          <p:nvPr/>
        </p:nvSpPr>
        <p:spPr bwMode="auto">
          <a:xfrm>
            <a:off x="5410200" y="350520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3268" name="Line 20"/>
          <p:cNvSpPr>
            <a:spLocks noChangeShapeType="1"/>
          </p:cNvSpPr>
          <p:nvPr/>
        </p:nvSpPr>
        <p:spPr bwMode="auto">
          <a:xfrm>
            <a:off x="4572000" y="3810000"/>
            <a:ext cx="5334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spd="slow"/>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0" y="152400"/>
            <a:ext cx="8839200" cy="792163"/>
          </a:xfrm>
        </p:spPr>
        <p:txBody>
          <a:bodyPr/>
          <a:lstStyle/>
          <a:p>
            <a:pPr eaLnBrk="1" hangingPunct="1"/>
            <a:r>
              <a:rPr lang="en-US" sz="3200" b="1" smtClean="0">
                <a:solidFill>
                  <a:schemeClr val="tx1"/>
                </a:solidFill>
                <a:latin typeface="Tahoma" pitchFamily="34" charset="0"/>
              </a:rPr>
              <a:t>HOW KEIRETSU RESEMBLE </a:t>
            </a:r>
            <a:br>
              <a:rPr lang="en-US" sz="3200" b="1" smtClean="0">
                <a:solidFill>
                  <a:schemeClr val="tx1"/>
                </a:solidFill>
                <a:latin typeface="Tahoma" pitchFamily="34" charset="0"/>
              </a:rPr>
            </a:br>
            <a:r>
              <a:rPr lang="en-US" sz="3200" b="1" smtClean="0">
                <a:solidFill>
                  <a:schemeClr val="tx1"/>
                </a:solidFill>
                <a:latin typeface="Tahoma" pitchFamily="34" charset="0"/>
              </a:rPr>
              <a:t>MEDIEVAL CASTLES</a:t>
            </a:r>
          </a:p>
        </p:txBody>
      </p:sp>
      <p:sp>
        <p:nvSpPr>
          <p:cNvPr id="54275" name="Rectangle 3"/>
          <p:cNvSpPr>
            <a:spLocks noGrp="1" noChangeArrowheads="1"/>
          </p:cNvSpPr>
          <p:nvPr>
            <p:ph type="body" idx="1"/>
          </p:nvPr>
        </p:nvSpPr>
        <p:spPr>
          <a:xfrm>
            <a:off x="0" y="1066800"/>
            <a:ext cx="9144000" cy="5791200"/>
          </a:xfrm>
        </p:spPr>
        <p:txBody>
          <a:bodyPr/>
          <a:lstStyle/>
          <a:p>
            <a:pPr marL="609600" indent="-609600" eaLnBrk="1" hangingPunct="1">
              <a:lnSpc>
                <a:spcPct val="90000"/>
              </a:lnSpc>
              <a:buFontTx/>
              <a:buAutoNum type="arabicPeriod"/>
            </a:pPr>
            <a:r>
              <a:rPr lang="en-US" b="1" smtClean="0">
                <a:latin typeface="Tahoma" pitchFamily="34" charset="0"/>
              </a:rPr>
              <a:t>Medieval towns were often built around a castle or manor ruled by royalty or elite landed gentry who protected the town &amp; lived off its local economy. </a:t>
            </a:r>
          </a:p>
          <a:p>
            <a:pPr marL="609600" indent="-609600" eaLnBrk="1" hangingPunct="1">
              <a:lnSpc>
                <a:spcPct val="90000"/>
              </a:lnSpc>
              <a:buFontTx/>
              <a:buAutoNum type="arabicPeriod"/>
            </a:pPr>
            <a:r>
              <a:rPr lang="en-US" b="1" smtClean="0">
                <a:latin typeface="Tahoma" pitchFamily="34" charset="0"/>
              </a:rPr>
              <a:t>The Japanese keiretsu is the castle or manor that is supported by its many business partners who in turn depend on the castle for their livelihood &amp; protection.</a:t>
            </a:r>
          </a:p>
          <a:p>
            <a:pPr marL="609600" indent="-609600" eaLnBrk="1" hangingPunct="1">
              <a:lnSpc>
                <a:spcPct val="90000"/>
              </a:lnSpc>
              <a:buFontTx/>
              <a:buAutoNum type="arabicPeriod"/>
            </a:pPr>
            <a:r>
              <a:rPr lang="en-US" b="1" smtClean="0">
                <a:latin typeface="Tahoma" pitchFamily="34" charset="0"/>
              </a:rPr>
              <a:t>Like the medieval townships, the members of the keiretsu survive &amp; thrive as an interdependent ecosystem. </a:t>
            </a:r>
          </a:p>
        </p:txBody>
      </p:sp>
    </p:spTree>
  </p:cSld>
  <p:clrMapOvr>
    <a:masterClrMapping/>
  </p:clrMapOvr>
  <p:transition spd="slow"/>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0" y="0"/>
            <a:ext cx="9144000" cy="1143000"/>
          </a:xfrm>
        </p:spPr>
        <p:txBody>
          <a:bodyPr/>
          <a:lstStyle/>
          <a:p>
            <a:pPr eaLnBrk="1" hangingPunct="1"/>
            <a:r>
              <a:rPr lang="en-US" sz="3600" b="1" smtClean="0">
                <a:solidFill>
                  <a:schemeClr val="tx1"/>
                </a:solidFill>
                <a:latin typeface="Tahoma" pitchFamily="34" charset="0"/>
              </a:rPr>
              <a:t>WHAT DOES EACH KEIRETSU</a:t>
            </a:r>
            <a:br>
              <a:rPr lang="en-US" sz="3600" b="1" smtClean="0">
                <a:solidFill>
                  <a:schemeClr val="tx1"/>
                </a:solidFill>
                <a:latin typeface="Tahoma" pitchFamily="34" charset="0"/>
              </a:rPr>
            </a:br>
            <a:r>
              <a:rPr lang="en-US" sz="3600" b="1" smtClean="0">
                <a:solidFill>
                  <a:schemeClr val="tx1"/>
                </a:solidFill>
                <a:latin typeface="Tahoma" pitchFamily="34" charset="0"/>
              </a:rPr>
              <a:t> MEMBER SACRIFICE?</a:t>
            </a:r>
          </a:p>
        </p:txBody>
      </p:sp>
      <p:sp>
        <p:nvSpPr>
          <p:cNvPr id="55299" name="Rectangle 3"/>
          <p:cNvSpPr>
            <a:spLocks noChangeArrowheads="1"/>
          </p:cNvSpPr>
          <p:nvPr/>
        </p:nvSpPr>
        <p:spPr bwMode="auto">
          <a:xfrm>
            <a:off x="0" y="1143000"/>
            <a:ext cx="9144000" cy="5486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sz="4400" b="1">
                <a:latin typeface="Tahoma" pitchFamily="34" charset="0"/>
              </a:rPr>
              <a:t>1. </a:t>
            </a:r>
            <a:r>
              <a:rPr lang="en-US" sz="4400" b="1" u="sng">
                <a:latin typeface="Tahoma" pitchFamily="34" charset="0"/>
              </a:rPr>
              <a:t>Manufacturer</a:t>
            </a:r>
            <a:r>
              <a:rPr lang="en-US" sz="4400" b="1">
                <a:latin typeface="Tahoma" pitchFamily="34" charset="0"/>
              </a:rPr>
              <a:t>: Independence</a:t>
            </a:r>
          </a:p>
          <a:p>
            <a:r>
              <a:rPr lang="en-US" sz="4400" b="1">
                <a:latin typeface="Tahoma" pitchFamily="34" charset="0"/>
              </a:rPr>
              <a:t>2. </a:t>
            </a:r>
            <a:r>
              <a:rPr lang="en-US" sz="4400" b="1" u="sng">
                <a:latin typeface="Tahoma" pitchFamily="34" charset="0"/>
              </a:rPr>
              <a:t>Bankers</a:t>
            </a:r>
            <a:r>
              <a:rPr lang="en-US" sz="4400" b="1">
                <a:latin typeface="Tahoma" pitchFamily="34" charset="0"/>
              </a:rPr>
              <a:t>: Guaranteed cash</a:t>
            </a:r>
          </a:p>
          <a:p>
            <a:r>
              <a:rPr lang="en-US" sz="4400" b="1">
                <a:latin typeface="Tahoma" pitchFamily="34" charset="0"/>
              </a:rPr>
              <a:t> flow on loans</a:t>
            </a:r>
          </a:p>
          <a:p>
            <a:r>
              <a:rPr lang="en-US" sz="4400" b="1">
                <a:latin typeface="Tahoma" pitchFamily="34" charset="0"/>
              </a:rPr>
              <a:t>3. </a:t>
            </a:r>
            <a:r>
              <a:rPr lang="en-US" sz="4400" b="1" u="sng">
                <a:latin typeface="Tahoma" pitchFamily="34" charset="0"/>
              </a:rPr>
              <a:t>Suppliers</a:t>
            </a:r>
            <a:r>
              <a:rPr lang="en-US" sz="4400" b="1">
                <a:latin typeface="Tahoma" pitchFamily="34" charset="0"/>
              </a:rPr>
              <a:t>: Guaranteed on</a:t>
            </a:r>
          </a:p>
          <a:p>
            <a:r>
              <a:rPr lang="en-US" sz="4400" b="1">
                <a:latin typeface="Tahoma" pitchFamily="34" charset="0"/>
              </a:rPr>
              <a:t> time payments</a:t>
            </a:r>
          </a:p>
          <a:p>
            <a:r>
              <a:rPr lang="en-US" sz="4400" b="1">
                <a:latin typeface="Tahoma" pitchFamily="34" charset="0"/>
              </a:rPr>
              <a:t>4. </a:t>
            </a:r>
            <a:r>
              <a:rPr lang="en-US" sz="4400" b="1" u="sng">
                <a:latin typeface="Tahoma" pitchFamily="34" charset="0"/>
              </a:rPr>
              <a:t>Employees</a:t>
            </a:r>
            <a:r>
              <a:rPr lang="en-US" sz="4400" b="1">
                <a:latin typeface="Tahoma" pitchFamily="34" charset="0"/>
              </a:rPr>
              <a:t>: Comfort zone </a:t>
            </a:r>
          </a:p>
          <a:p>
            <a:r>
              <a:rPr lang="en-US" sz="4400" b="1">
                <a:latin typeface="Tahoma" pitchFamily="34" charset="0"/>
              </a:rPr>
              <a:t>work</a:t>
            </a:r>
          </a:p>
          <a:p>
            <a:r>
              <a:rPr lang="en-US" sz="4400" b="1">
                <a:latin typeface="Tahoma" pitchFamily="34" charset="0"/>
              </a:rPr>
              <a:t>5. </a:t>
            </a:r>
            <a:r>
              <a:rPr lang="en-US" sz="4400" b="1" u="sng">
                <a:latin typeface="Tahoma" pitchFamily="34" charset="0"/>
              </a:rPr>
              <a:t>Stockholders</a:t>
            </a:r>
            <a:r>
              <a:rPr lang="en-US" sz="4400" b="1">
                <a:latin typeface="Tahoma" pitchFamily="34" charset="0"/>
              </a:rPr>
              <a:t>: Capital gains</a:t>
            </a:r>
          </a:p>
        </p:txBody>
      </p:sp>
    </p:spTree>
  </p:cSld>
  <p:clrMapOvr>
    <a:masterClrMapping/>
  </p:clrMapOvr>
  <p:transition spd="slow"/>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28600" y="152400"/>
            <a:ext cx="8915400" cy="990600"/>
          </a:xfrm>
        </p:spPr>
        <p:txBody>
          <a:bodyPr/>
          <a:lstStyle/>
          <a:p>
            <a:pPr eaLnBrk="1" hangingPunct="1"/>
            <a:r>
              <a:rPr lang="en-US" sz="3600" b="1" smtClean="0">
                <a:solidFill>
                  <a:schemeClr val="tx1"/>
                </a:solidFill>
                <a:latin typeface="Tahoma" pitchFamily="34" charset="0"/>
              </a:rPr>
              <a:t>WHAT DOES EACH KEIRETSU MEMBER GAIN?</a:t>
            </a:r>
          </a:p>
        </p:txBody>
      </p:sp>
      <p:sp>
        <p:nvSpPr>
          <p:cNvPr id="56323" name="Rectangle 3"/>
          <p:cNvSpPr>
            <a:spLocks noChangeArrowheads="1"/>
          </p:cNvSpPr>
          <p:nvPr/>
        </p:nvSpPr>
        <p:spPr bwMode="auto">
          <a:xfrm>
            <a:off x="228600" y="838200"/>
            <a:ext cx="89154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sz="3600" b="1">
                <a:latin typeface="Tahoma" pitchFamily="34" charset="0"/>
              </a:rPr>
              <a:t>1. </a:t>
            </a:r>
            <a:r>
              <a:rPr lang="en-US" sz="3600" b="1" u="sng">
                <a:latin typeface="Tahoma" pitchFamily="34" charset="0"/>
              </a:rPr>
              <a:t>Manufacturer</a:t>
            </a:r>
            <a:r>
              <a:rPr lang="en-US" sz="3600" b="1">
                <a:latin typeface="Tahoma" pitchFamily="34" charset="0"/>
              </a:rPr>
              <a:t>: Loyal business </a:t>
            </a:r>
          </a:p>
          <a:p>
            <a:r>
              <a:rPr lang="en-US" sz="3600" b="1">
                <a:latin typeface="Tahoma" pitchFamily="34" charset="0"/>
              </a:rPr>
              <a:t> partners who help the company</a:t>
            </a:r>
          </a:p>
          <a:p>
            <a:r>
              <a:rPr lang="en-US" sz="3600" b="1">
                <a:latin typeface="Tahoma" pitchFamily="34" charset="0"/>
              </a:rPr>
              <a:t> compete &amp; thrive</a:t>
            </a:r>
          </a:p>
          <a:p>
            <a:r>
              <a:rPr lang="en-US" sz="3600" b="1">
                <a:latin typeface="Tahoma" pitchFamily="34" charset="0"/>
              </a:rPr>
              <a:t>2. </a:t>
            </a:r>
            <a:r>
              <a:rPr lang="en-US" sz="3600" b="1" u="sng">
                <a:latin typeface="Tahoma" pitchFamily="34" charset="0"/>
              </a:rPr>
              <a:t>Bankers</a:t>
            </a:r>
            <a:r>
              <a:rPr lang="en-US" sz="3600" b="1">
                <a:latin typeface="Tahoma" pitchFamily="34" charset="0"/>
              </a:rPr>
              <a:t>: Loyal  manufacturer who </a:t>
            </a:r>
          </a:p>
          <a:p>
            <a:r>
              <a:rPr lang="en-US" sz="3600" b="1">
                <a:latin typeface="Tahoma" pitchFamily="34" charset="0"/>
              </a:rPr>
              <a:t> doesn’t shop for lower interest rates</a:t>
            </a:r>
          </a:p>
          <a:p>
            <a:r>
              <a:rPr lang="en-US" sz="3600" b="1">
                <a:latin typeface="Tahoma" pitchFamily="34" charset="0"/>
              </a:rPr>
              <a:t>3. </a:t>
            </a:r>
            <a:r>
              <a:rPr lang="en-US" sz="3600" b="1" u="sng">
                <a:latin typeface="Tahoma" pitchFamily="34" charset="0"/>
              </a:rPr>
              <a:t>Suppliers</a:t>
            </a:r>
            <a:r>
              <a:rPr lang="en-US" sz="3600" b="1">
                <a:latin typeface="Tahoma" pitchFamily="34" charset="0"/>
              </a:rPr>
              <a:t>: Lifetime contract</a:t>
            </a:r>
          </a:p>
          <a:p>
            <a:r>
              <a:rPr lang="en-US" sz="3600" b="1">
                <a:latin typeface="Tahoma" pitchFamily="34" charset="0"/>
              </a:rPr>
              <a:t>4. </a:t>
            </a:r>
            <a:r>
              <a:rPr lang="en-US" sz="3600" b="1" u="sng">
                <a:latin typeface="Tahoma" pitchFamily="34" charset="0"/>
              </a:rPr>
              <a:t>Employees</a:t>
            </a:r>
            <a:r>
              <a:rPr lang="en-US" sz="3600" b="1">
                <a:latin typeface="Tahoma" pitchFamily="34" charset="0"/>
              </a:rPr>
              <a:t>: Lifetime employment </a:t>
            </a:r>
          </a:p>
          <a:p>
            <a:r>
              <a:rPr lang="en-US" sz="3600" b="1">
                <a:latin typeface="Tahoma" pitchFamily="34" charset="0"/>
              </a:rPr>
              <a:t>&amp; owners of the majority of corporate </a:t>
            </a:r>
          </a:p>
          <a:p>
            <a:r>
              <a:rPr lang="en-US" sz="3600" b="1">
                <a:latin typeface="Tahoma" pitchFamily="34" charset="0"/>
              </a:rPr>
              <a:t>stock.</a:t>
            </a:r>
          </a:p>
          <a:p>
            <a:endParaRPr lang="en-US" sz="3600" b="1">
              <a:latin typeface="Tahoma" pitchFamily="34" charset="0"/>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304800"/>
            <a:ext cx="8839200" cy="762000"/>
          </a:xfrm>
        </p:spPr>
        <p:txBody>
          <a:bodyPr/>
          <a:lstStyle/>
          <a:p>
            <a:pPr eaLnBrk="1" hangingPunct="1"/>
            <a:r>
              <a:rPr lang="en-US" sz="3200" b="1" smtClean="0">
                <a:latin typeface="Tahoma" pitchFamily="34" charset="0"/>
              </a:rPr>
              <a:t>THE GREATEST SHORT-TERM ECONOMIC ACHIEVEMENT IN WORLD HISTORY</a:t>
            </a:r>
          </a:p>
        </p:txBody>
      </p:sp>
      <p:sp>
        <p:nvSpPr>
          <p:cNvPr id="7171" name="Rectangle 3"/>
          <p:cNvSpPr>
            <a:spLocks noGrp="1" noChangeArrowheads="1"/>
          </p:cNvSpPr>
          <p:nvPr>
            <p:ph type="body" idx="1"/>
          </p:nvPr>
        </p:nvSpPr>
        <p:spPr>
          <a:xfrm>
            <a:off x="0" y="1295400"/>
            <a:ext cx="9144000" cy="5562600"/>
          </a:xfrm>
        </p:spPr>
        <p:txBody>
          <a:bodyPr/>
          <a:lstStyle/>
          <a:p>
            <a:pPr marL="609600" indent="-609600" eaLnBrk="1" hangingPunct="1">
              <a:buFontTx/>
              <a:buAutoNum type="arabicPeriod"/>
            </a:pPr>
            <a:r>
              <a:rPr lang="en-US" sz="3600" b="1" smtClean="0">
                <a:latin typeface="Tahoma" pitchFamily="34" charset="0"/>
              </a:rPr>
              <a:t>In 2 generations after World War II, Japan converted its war devastated economy into the second strongest in the world. </a:t>
            </a:r>
          </a:p>
          <a:p>
            <a:pPr marL="609600" indent="-609600" eaLnBrk="1" hangingPunct="1">
              <a:buFontTx/>
              <a:buAutoNum type="arabicPeriod"/>
            </a:pPr>
            <a:r>
              <a:rPr lang="en-US" sz="3600" b="1" smtClean="0">
                <a:latin typeface="Tahoma" pitchFamily="34" charset="0"/>
              </a:rPr>
              <a:t>In doing so, Japan designed a new trading strategy for the 21</a:t>
            </a:r>
            <a:r>
              <a:rPr lang="en-US" sz="3600" b="1" baseline="30000" smtClean="0">
                <a:latin typeface="Tahoma" pitchFamily="34" charset="0"/>
              </a:rPr>
              <a:t>st</a:t>
            </a:r>
            <a:r>
              <a:rPr lang="en-US" sz="3600" b="1" smtClean="0">
                <a:latin typeface="Tahoma" pitchFamily="34" charset="0"/>
              </a:rPr>
              <a:t> century based on “win-win” interdependencies between nations. </a:t>
            </a:r>
          </a:p>
        </p:txBody>
      </p:sp>
    </p:spTree>
  </p:cSld>
  <p:clrMapOvr>
    <a:masterClrMapping/>
  </p:clrMapOvr>
  <p:transition spd="slow"/>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0" y="304800"/>
            <a:ext cx="8991600" cy="914400"/>
          </a:xfrm>
        </p:spPr>
        <p:txBody>
          <a:bodyPr/>
          <a:lstStyle/>
          <a:p>
            <a:pPr eaLnBrk="1" hangingPunct="1"/>
            <a:r>
              <a:rPr lang="en-US" sz="3200" b="1" smtClean="0">
                <a:solidFill>
                  <a:schemeClr val="tx1"/>
                </a:solidFill>
                <a:latin typeface="Tahoma" pitchFamily="34" charset="0"/>
              </a:rPr>
              <a:t>WHY DON’T WESTERN CORPORATIONS </a:t>
            </a:r>
            <a:br>
              <a:rPr lang="en-US" sz="3200" b="1" smtClean="0">
                <a:solidFill>
                  <a:schemeClr val="tx1"/>
                </a:solidFill>
                <a:latin typeface="Tahoma" pitchFamily="34" charset="0"/>
              </a:rPr>
            </a:br>
            <a:r>
              <a:rPr lang="en-US" sz="3200" b="1" smtClean="0">
                <a:solidFill>
                  <a:schemeClr val="tx1"/>
                </a:solidFill>
                <a:latin typeface="Tahoma" pitchFamily="34" charset="0"/>
              </a:rPr>
              <a:t>USE KEIRETSU STRUCTURE?</a:t>
            </a:r>
            <a:br>
              <a:rPr lang="en-US" sz="3200" b="1" smtClean="0">
                <a:solidFill>
                  <a:schemeClr val="tx1"/>
                </a:solidFill>
                <a:latin typeface="Tahoma" pitchFamily="34" charset="0"/>
              </a:rPr>
            </a:br>
            <a:endParaRPr lang="en-US" sz="3200" b="1" smtClean="0">
              <a:solidFill>
                <a:schemeClr val="tx1"/>
              </a:solidFill>
              <a:latin typeface="Tahoma" pitchFamily="34" charset="0"/>
            </a:endParaRPr>
          </a:p>
        </p:txBody>
      </p:sp>
      <p:sp>
        <p:nvSpPr>
          <p:cNvPr id="57347" name="Rectangle 3"/>
          <p:cNvSpPr>
            <a:spLocks noGrp="1" noChangeArrowheads="1"/>
          </p:cNvSpPr>
          <p:nvPr>
            <p:ph type="body" idx="1"/>
          </p:nvPr>
        </p:nvSpPr>
        <p:spPr>
          <a:xfrm>
            <a:off x="0" y="990600"/>
            <a:ext cx="9144000" cy="5867400"/>
          </a:xfrm>
        </p:spPr>
        <p:txBody>
          <a:bodyPr/>
          <a:lstStyle/>
          <a:p>
            <a:pPr marL="609600" indent="-609600" eaLnBrk="1" hangingPunct="1">
              <a:buFontTx/>
              <a:buAutoNum type="arabicPeriod"/>
            </a:pPr>
            <a:r>
              <a:rPr lang="en-US" sz="3000" b="1" smtClean="0">
                <a:latin typeface="Tahoma" pitchFamily="34" charset="0"/>
              </a:rPr>
              <a:t>In most Western economies, it’s illegal for banks to own the stock of companies they help finance. </a:t>
            </a:r>
          </a:p>
          <a:p>
            <a:pPr marL="609600" indent="-609600" eaLnBrk="1" hangingPunct="1">
              <a:buFontTx/>
              <a:buAutoNum type="arabicPeriod"/>
            </a:pPr>
            <a:r>
              <a:rPr lang="en-US" sz="3000" b="1" smtClean="0">
                <a:latin typeface="Tahoma" pitchFamily="34" charset="0"/>
              </a:rPr>
              <a:t>Most Western companies have adversarial relationships with their business partners (bidding for contracts, unions, etc.)</a:t>
            </a:r>
          </a:p>
          <a:p>
            <a:pPr marL="609600" indent="-609600" eaLnBrk="1" hangingPunct="1">
              <a:buFontTx/>
              <a:buAutoNum type="arabicPeriod"/>
            </a:pPr>
            <a:r>
              <a:rPr lang="en-US" sz="3000" b="1" smtClean="0">
                <a:latin typeface="Tahoma" pitchFamily="34" charset="0"/>
              </a:rPr>
              <a:t>Western corporations &amp; investors have a short-term performance horizon, focusing on quarterly profits &amp; stock prices.</a:t>
            </a:r>
          </a:p>
          <a:p>
            <a:pPr marL="609600" indent="-609600" eaLnBrk="1" hangingPunct="1">
              <a:buFontTx/>
              <a:buAutoNum type="arabicPeriod"/>
            </a:pPr>
            <a:r>
              <a:rPr lang="en-US" sz="3000" b="1" smtClean="0">
                <a:latin typeface="Tahoma" pitchFamily="34" charset="0"/>
              </a:rPr>
              <a:t>The western capitalistic tradition favors corporate independence over interdependence</a:t>
            </a:r>
          </a:p>
          <a:p>
            <a:pPr marL="609600" indent="-609600" eaLnBrk="1" hangingPunct="1"/>
            <a:endParaRPr lang="en-US" sz="2800" b="1" smtClean="0">
              <a:latin typeface="Tahoma" pitchFamily="34" charset="0"/>
            </a:endParaRPr>
          </a:p>
        </p:txBody>
      </p:sp>
    </p:spTree>
  </p:cSld>
  <p:clrMapOvr>
    <a:masterClrMapping/>
  </p:clrMapOvr>
  <p:transition spd="slow"/>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WordArt 2"/>
          <p:cNvSpPr>
            <a:spLocks noChangeArrowheads="1" noChangeShapeType="1" noTextEdit="1"/>
          </p:cNvSpPr>
          <p:nvPr/>
        </p:nvSpPr>
        <p:spPr bwMode="auto">
          <a:xfrm>
            <a:off x="533400" y="990600"/>
            <a:ext cx="7924800" cy="4267200"/>
          </a:xfrm>
          <a:prstGeom prst="rect">
            <a:avLst/>
          </a:prstGeom>
        </p:spPr>
        <p:txBody>
          <a:bodyPr wrap="none" fromWordArt="1">
            <a:prstTxWarp prst="textPlain">
              <a:avLst>
                <a:gd name="adj" fmla="val 50000"/>
              </a:avLst>
            </a:prstTxWarp>
          </a:bodyPr>
          <a:lstStyle/>
          <a:p>
            <a:pPr algn="ctr">
              <a:defRPr/>
            </a:pPr>
            <a:r>
              <a:rPr lang="en-US" sz="3600" b="1" kern="10" dirty="0">
                <a:ln w="9525">
                  <a:solidFill>
                    <a:srgbClr val="000000"/>
                  </a:solidFill>
                  <a:round/>
                  <a:headEnd/>
                  <a:tailEnd/>
                </a:ln>
                <a:solidFill>
                  <a:schemeClr val="tx2"/>
                </a:solidFill>
                <a:latin typeface="Tahoma" pitchFamily="34" charset="0"/>
                <a:cs typeface="Tahoma" pitchFamily="34" charset="0"/>
              </a:rPr>
              <a:t>JAPANESE</a:t>
            </a:r>
          </a:p>
          <a:p>
            <a:pPr algn="ctr">
              <a:defRPr/>
            </a:pPr>
            <a:r>
              <a:rPr lang="en-US" sz="3600" b="1" kern="10" dirty="0">
                <a:ln w="9525">
                  <a:solidFill>
                    <a:srgbClr val="000000"/>
                  </a:solidFill>
                  <a:round/>
                  <a:headEnd/>
                  <a:tailEnd/>
                </a:ln>
                <a:solidFill>
                  <a:schemeClr val="tx2"/>
                </a:solidFill>
                <a:latin typeface="Tahoma" pitchFamily="34" charset="0"/>
                <a:cs typeface="Tahoma" pitchFamily="34" charset="0"/>
              </a:rPr>
              <a:t>21</a:t>
            </a:r>
            <a:r>
              <a:rPr lang="en-US" sz="3600" b="1" kern="10" baseline="30000" dirty="0">
                <a:ln w="9525">
                  <a:solidFill>
                    <a:srgbClr val="000000"/>
                  </a:solidFill>
                  <a:round/>
                  <a:headEnd/>
                  <a:tailEnd/>
                </a:ln>
                <a:solidFill>
                  <a:schemeClr val="tx2"/>
                </a:solidFill>
                <a:latin typeface="Tahoma" pitchFamily="34" charset="0"/>
                <a:cs typeface="Tahoma" pitchFamily="34" charset="0"/>
              </a:rPr>
              <a:t>st</a:t>
            </a:r>
            <a:r>
              <a:rPr lang="en-US" sz="3600" b="1" kern="10" dirty="0">
                <a:ln w="9525">
                  <a:solidFill>
                    <a:srgbClr val="000000"/>
                  </a:solidFill>
                  <a:round/>
                  <a:headEnd/>
                  <a:tailEnd/>
                </a:ln>
                <a:solidFill>
                  <a:schemeClr val="tx2"/>
                </a:solidFill>
                <a:latin typeface="Tahoma" pitchFamily="34" charset="0"/>
                <a:cs typeface="Tahoma" pitchFamily="34" charset="0"/>
              </a:rPr>
              <a:t> CENTURY ECONOMIC</a:t>
            </a:r>
          </a:p>
          <a:p>
            <a:pPr algn="ctr">
              <a:defRPr/>
            </a:pPr>
            <a:r>
              <a:rPr lang="en-US" sz="3600" b="1" kern="10" dirty="0">
                <a:ln w="9525">
                  <a:solidFill>
                    <a:srgbClr val="000000"/>
                  </a:solidFill>
                  <a:round/>
                  <a:headEnd/>
                  <a:tailEnd/>
                </a:ln>
                <a:solidFill>
                  <a:schemeClr val="tx2"/>
                </a:solidFill>
                <a:latin typeface="Tahoma" pitchFamily="34" charset="0"/>
                <a:cs typeface="Tahoma" pitchFamily="34" charset="0"/>
              </a:rPr>
              <a:t>STRUGGLES</a:t>
            </a:r>
          </a:p>
        </p:txBody>
      </p:sp>
    </p:spTree>
  </p:cSld>
  <p:clrMapOvr>
    <a:masterClrMapping/>
  </p:clrMapOvr>
  <p:transition spd="slow"/>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sz="2800" b="1" smtClean="0">
                <a:latin typeface="Tahoma" pitchFamily="34" charset="0"/>
              </a:rPr>
              <a:t>1. Despite Japan’s miraculous competitive achievements (including pioneering the C20 strategy of net-exporting &amp; the C21 strategy of interdependency trade), the Japanese economy entered a period of prolonged stagnation/recession in the late 1990s due to lack of innovation &amp; entrepreneurial risk-taking. </a:t>
            </a:r>
          </a:p>
          <a:p>
            <a:pPr eaLnBrk="1" hangingPunct="1">
              <a:lnSpc>
                <a:spcPct val="90000"/>
              </a:lnSpc>
              <a:buFontTx/>
              <a:buNone/>
            </a:pPr>
            <a:r>
              <a:rPr lang="en-US" sz="2800" b="1" smtClean="0">
                <a:latin typeface="Tahoma" pitchFamily="34" charset="0"/>
              </a:rPr>
              <a:t>2. Japanese industry cartels &amp; giant keiretsu corporate spider webs caused competitive inflexibility &amp; a status quo mentality. </a:t>
            </a:r>
          </a:p>
          <a:p>
            <a:pPr eaLnBrk="1" hangingPunct="1">
              <a:lnSpc>
                <a:spcPct val="90000"/>
              </a:lnSpc>
              <a:buFontTx/>
              <a:buNone/>
            </a:pPr>
            <a:r>
              <a:rPr lang="en-US" sz="2800" b="1" smtClean="0">
                <a:latin typeface="Tahoma" pitchFamily="34" charset="0"/>
              </a:rPr>
              <a:t>3. Asian competitors (first South Korea &amp; lately China) began to knock off Japanese consumer products because they lacked innovativeness &amp; hence had become commodities that anyone could copy.</a:t>
            </a:r>
          </a:p>
        </p:txBody>
      </p:sp>
    </p:spTree>
  </p:cSld>
  <p:clrMapOvr>
    <a:masterClrMapping/>
  </p:clrMapOvr>
  <p:transition spd="slow"/>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body" sz="half" idx="1"/>
          </p:nvPr>
        </p:nvSpPr>
        <p:spPr>
          <a:xfrm>
            <a:off x="0" y="0"/>
            <a:ext cx="8839200" cy="6858000"/>
          </a:xfrm>
        </p:spPr>
        <p:txBody>
          <a:bodyPr/>
          <a:lstStyle/>
          <a:p>
            <a:pPr marL="533400" indent="-533400" eaLnBrk="1" hangingPunct="1">
              <a:buClr>
                <a:schemeClr val="tx1"/>
              </a:buClr>
              <a:buFontTx/>
              <a:buAutoNum type="arabicPeriod" startAt="3"/>
            </a:pPr>
            <a:r>
              <a:rPr lang="en-US" sz="2400" b="1" smtClean="0">
                <a:latin typeface="Tahoma" pitchFamily="34" charset="0"/>
              </a:rPr>
              <a:t>Rival keiretsu in the same industry (like Mitsubishi &amp; Toyota) began to copycat each other’s competitive moves, so when one expanded, so did all the others to “keep pace,” leading industry-wide over-expansion &amp; long-term economic slow-down. Keiretu &amp; their government benefactors suffer a major loss of face if   customers are lost to a rival keiretu due to lack of aggressive preparation for the future.  </a:t>
            </a:r>
          </a:p>
          <a:p>
            <a:pPr marL="533400" indent="-533400" eaLnBrk="1" hangingPunct="1">
              <a:buClr>
                <a:schemeClr val="tx1"/>
              </a:buClr>
              <a:buFontTx/>
              <a:buNone/>
            </a:pPr>
            <a:r>
              <a:rPr lang="en-US" sz="2400" b="1" smtClean="0">
                <a:latin typeface="Tahoma" pitchFamily="34" charset="0"/>
              </a:rPr>
              <a:t>4. Corruption between companies &amp; politicians is commonplace due to “good-ole-boy” loyalties developed in the national industrial planning system where government &amp; corporate officials collaborate for mutual success &amp; “face.”</a:t>
            </a:r>
          </a:p>
          <a:p>
            <a:pPr marL="533400" indent="-533400" eaLnBrk="1" hangingPunct="1">
              <a:buClr>
                <a:schemeClr val="tx1"/>
              </a:buClr>
              <a:buFontTx/>
              <a:buNone/>
            </a:pPr>
            <a:r>
              <a:rPr lang="en-US" sz="2400" b="1" smtClean="0">
                <a:latin typeface="Tahoma" pitchFamily="34" charset="0"/>
              </a:rPr>
              <a:t>5. Japan’s 1990s recession was largely ignored by politicians, who didn’t want to lose face by admitting their bad economic  policies &amp; loyalty to sub-par Japanese companies.</a:t>
            </a:r>
          </a:p>
          <a:p>
            <a:pPr marL="533400" indent="-533400" algn="ctr" eaLnBrk="1" hangingPunct="1">
              <a:buClr>
                <a:srgbClr val="339966"/>
              </a:buClr>
              <a:buFont typeface="Wingdings" pitchFamily="2" charset="2"/>
              <a:buNone/>
            </a:pPr>
            <a:endParaRPr lang="en-US" sz="2400" b="1" smtClean="0">
              <a:latin typeface="Tahoma" pitchFamily="34" charset="0"/>
            </a:endParaRPr>
          </a:p>
        </p:txBody>
      </p:sp>
    </p:spTree>
  </p:cSld>
  <p:clrMapOvr>
    <a:masterClrMapping/>
  </p:clrMapOvr>
  <p:transition spd="slow"/>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WordArt 2"/>
          <p:cNvSpPr>
            <a:spLocks noChangeArrowheads="1" noChangeShapeType="1" noTextEdit="1"/>
          </p:cNvSpPr>
          <p:nvPr/>
        </p:nvSpPr>
        <p:spPr bwMode="auto">
          <a:xfrm>
            <a:off x="2133600" y="762000"/>
            <a:ext cx="5105400" cy="49530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FUTURE</a:t>
            </a:r>
          </a:p>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COMPETITIVE</a:t>
            </a:r>
          </a:p>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CHANGES</a:t>
            </a:r>
          </a:p>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JAPAN </a:t>
            </a:r>
          </a:p>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MUST WORK</a:t>
            </a:r>
          </a:p>
          <a:p>
            <a:pPr algn="ctr"/>
            <a:r>
              <a:rPr lang="en-US" sz="3600" b="1"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TOWARD</a:t>
            </a:r>
          </a:p>
        </p:txBody>
      </p:sp>
    </p:spTree>
  </p:cSld>
  <p:clrMapOvr>
    <a:masterClrMapping/>
  </p:clrMapOvr>
  <p:transition spd="slow"/>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a:pPr>
            <a:r>
              <a:rPr lang="en-US" b="1" smtClean="0">
                <a:latin typeface="Tahoma" pitchFamily="34" charset="0"/>
              </a:rPr>
              <a:t>Abolish industrial cartels &amp; institute anti-trust policies to break-up “cozy” business-government relationships &amp; inflexible keiretsu. Dismantle METI (the Ministry of Economy, Trade &amp; Industry) &amp; national industrial planning</a:t>
            </a:r>
          </a:p>
          <a:p>
            <a:pPr marL="609600" indent="-609600" eaLnBrk="1" hangingPunct="1">
              <a:lnSpc>
                <a:spcPct val="90000"/>
              </a:lnSpc>
              <a:buFontTx/>
              <a:buAutoNum type="arabicPeriod"/>
            </a:pPr>
            <a:r>
              <a:rPr lang="en-US" b="1" smtClean="0">
                <a:latin typeface="Tahoma" pitchFamily="34" charset="0"/>
              </a:rPr>
              <a:t>Move away from mass market, “generic” mass market consumer products toward more innovative high-value-added specialized products</a:t>
            </a:r>
          </a:p>
          <a:p>
            <a:pPr marL="609600" indent="-609600" eaLnBrk="1" hangingPunct="1">
              <a:lnSpc>
                <a:spcPct val="90000"/>
              </a:lnSpc>
              <a:buFontTx/>
              <a:buNone/>
            </a:pPr>
            <a:r>
              <a:rPr lang="en-US" b="1" smtClean="0">
                <a:latin typeface="Tahoma" pitchFamily="34" charset="0"/>
              </a:rPr>
              <a:t>3.</a:t>
            </a:r>
            <a:r>
              <a:rPr lang="en-US" smtClean="0"/>
              <a:t> </a:t>
            </a:r>
            <a:r>
              <a:rPr lang="en-US" b="1" smtClean="0">
                <a:latin typeface="Tahoma" pitchFamily="34" charset="0"/>
              </a:rPr>
              <a:t>Move the Japanese public education system away from its traditional emphasis on rote memorization toward greater emphasis on creative problem-solving.</a:t>
            </a:r>
            <a:r>
              <a:rPr lang="en-US" smtClean="0"/>
              <a:t> </a:t>
            </a:r>
          </a:p>
        </p:txBody>
      </p:sp>
      <p:sp>
        <p:nvSpPr>
          <p:cNvPr id="62467" name="AutoShape 3"/>
          <p:cNvSpPr>
            <a:spLocks noChangeArrowheads="1"/>
          </p:cNvSpPr>
          <p:nvPr/>
        </p:nvSpPr>
        <p:spPr bwMode="auto">
          <a:xfrm>
            <a:off x="6324600" y="6372225"/>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body" idx="1"/>
          </p:nvPr>
        </p:nvSpPr>
        <p:spPr>
          <a:xfrm>
            <a:off x="0" y="0"/>
            <a:ext cx="9144000" cy="6858000"/>
          </a:xfrm>
        </p:spPr>
        <p:txBody>
          <a:bodyPr/>
          <a:lstStyle/>
          <a:p>
            <a:pPr marL="609600" indent="-609600" eaLnBrk="1" hangingPunct="1">
              <a:buFontTx/>
              <a:buNone/>
            </a:pPr>
            <a:r>
              <a:rPr lang="en-US" b="1" smtClean="0">
                <a:latin typeface="Tahoma" pitchFamily="34" charset="0"/>
              </a:rPr>
              <a:t>4.  </a:t>
            </a:r>
            <a:r>
              <a:rPr lang="en-US" sz="3800" b="1" smtClean="0">
                <a:latin typeface="Tahoma" pitchFamily="34" charset="0"/>
              </a:rPr>
              <a:t>Promote new innovation-focused partnerships/joint ventures between Japanese &amp; Western companies </a:t>
            </a:r>
          </a:p>
          <a:p>
            <a:pPr marL="609600" indent="-609600" eaLnBrk="1" hangingPunct="1">
              <a:buFontTx/>
              <a:buNone/>
            </a:pPr>
            <a:r>
              <a:rPr lang="en-US" sz="3800" b="1" smtClean="0">
                <a:latin typeface="Tahoma" pitchFamily="34" charset="0"/>
              </a:rPr>
              <a:t>5. Dismantle the keiretsu system in order to promote more competition within the overall Japanese economy &amp; end “saving-face” copy-cat competition between companies in the same industry.</a:t>
            </a:r>
          </a:p>
          <a:p>
            <a:pPr marL="609600" indent="-609600" eaLnBrk="1" hangingPunct="1">
              <a:buFontTx/>
              <a:buNone/>
            </a:pPr>
            <a:endParaRPr lang="en-US" sz="3800" smtClean="0"/>
          </a:p>
        </p:txBody>
      </p:sp>
    </p:spTree>
  </p:cSld>
  <p:clrMapOvr>
    <a:masterClrMapping/>
  </p:clrMapOvr>
  <p:transition spd="slow"/>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0" y="304800"/>
            <a:ext cx="9144000" cy="609600"/>
          </a:xfrm>
        </p:spPr>
        <p:txBody>
          <a:bodyPr/>
          <a:lstStyle/>
          <a:p>
            <a:pPr eaLnBrk="1" hangingPunct="1"/>
            <a:r>
              <a:rPr lang="en-US" sz="3200" b="1" smtClean="0">
                <a:solidFill>
                  <a:schemeClr val="tx1"/>
                </a:solidFill>
                <a:latin typeface="Tahoma" pitchFamily="34" charset="0"/>
              </a:rPr>
              <a:t>3 NEW COMPETITIVE PROTOTYPE JAPANESE COMPANIES</a:t>
            </a:r>
          </a:p>
        </p:txBody>
      </p:sp>
      <p:sp>
        <p:nvSpPr>
          <p:cNvPr id="64515" name="Rectangle 3"/>
          <p:cNvSpPr>
            <a:spLocks noGrp="1" noChangeArrowheads="1"/>
          </p:cNvSpPr>
          <p:nvPr>
            <p:ph type="body" idx="1"/>
          </p:nvPr>
        </p:nvSpPr>
        <p:spPr>
          <a:xfrm>
            <a:off x="0" y="1143000"/>
            <a:ext cx="9144000" cy="5715000"/>
          </a:xfrm>
        </p:spPr>
        <p:txBody>
          <a:bodyPr/>
          <a:lstStyle/>
          <a:p>
            <a:pPr marL="609600" indent="-609600" eaLnBrk="1" hangingPunct="1">
              <a:buFontTx/>
              <a:buAutoNum type="arabicPeriod"/>
            </a:pPr>
            <a:r>
              <a:rPr lang="en-US" sz="2800" b="1" u="sng" smtClean="0">
                <a:latin typeface="Tahoma" pitchFamily="34" charset="0"/>
              </a:rPr>
              <a:t>Nidec Corporation</a:t>
            </a:r>
            <a:r>
              <a:rPr lang="en-US" sz="2800" b="1" smtClean="0">
                <a:latin typeface="Tahoma" pitchFamily="34" charset="0"/>
              </a:rPr>
              <a:t>: Controls 73% of the global market for specialized spindle micromotors used in competitive hard-disc drives.  Approximately 40% of Nidec employees hve been recruited from other Japanese companies, a sharp departure form the tradition of life-time employment.</a:t>
            </a:r>
          </a:p>
          <a:p>
            <a:pPr marL="609600" indent="-609600" eaLnBrk="1" hangingPunct="1">
              <a:buFontTx/>
              <a:buAutoNum type="arabicPeriod"/>
            </a:pPr>
            <a:r>
              <a:rPr lang="en-US" sz="2800" b="1" u="sng" smtClean="0">
                <a:latin typeface="Tahoma" pitchFamily="34" charset="0"/>
              </a:rPr>
              <a:t>Rohm</a:t>
            </a:r>
            <a:r>
              <a:rPr lang="en-US" sz="2800" b="1" smtClean="0">
                <a:latin typeface="Tahoma" pitchFamily="34" charset="0"/>
              </a:rPr>
              <a:t>: Holds a 34% share of the global market for printer heads for facsimile machines; a 42% share for micro-signal transistors &amp; 36% share of silicon diodes market. </a:t>
            </a:r>
          </a:p>
          <a:p>
            <a:pPr marL="609600" indent="-609600" eaLnBrk="1" hangingPunct="1"/>
            <a:endParaRPr lang="en-US" sz="2800" b="1" smtClean="0">
              <a:latin typeface="Tahoma" pitchFamily="34" charset="0"/>
            </a:endParaRPr>
          </a:p>
        </p:txBody>
      </p:sp>
      <p:sp>
        <p:nvSpPr>
          <p:cNvPr id="64516" name="AutoShape 4"/>
          <p:cNvSpPr>
            <a:spLocks noChangeArrowheads="1"/>
          </p:cNvSpPr>
          <p:nvPr/>
        </p:nvSpPr>
        <p:spPr bwMode="auto">
          <a:xfrm>
            <a:off x="80010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xfrm>
            <a:off x="0" y="0"/>
            <a:ext cx="9144000" cy="6858000"/>
          </a:xfrm>
        </p:spPr>
        <p:txBody>
          <a:bodyPr/>
          <a:lstStyle/>
          <a:p>
            <a:pPr eaLnBrk="1" hangingPunct="1">
              <a:buFontTx/>
              <a:buNone/>
            </a:pPr>
            <a:r>
              <a:rPr lang="en-US" sz="3600" b="1" smtClean="0">
                <a:latin typeface="Tahoma" pitchFamily="34" charset="0"/>
              </a:rPr>
              <a:t>3. </a:t>
            </a:r>
            <a:r>
              <a:rPr lang="en-US" sz="4200" b="1" u="sng" smtClean="0">
                <a:latin typeface="Tahoma" pitchFamily="34" charset="0"/>
              </a:rPr>
              <a:t>Kyoden</a:t>
            </a:r>
            <a:r>
              <a:rPr lang="en-US" sz="4200" b="1" smtClean="0">
                <a:latin typeface="Tahoma" pitchFamily="34" charset="0"/>
              </a:rPr>
              <a:t>: 50% share of the global market for protype printed circuit boards (PBCs) &amp; other specialty consumer electronics &amp; industrial machine products.  Kyoden’s main competitive strength is flex-speed: customized design &amp; deliver of new products faster than competitors. </a:t>
            </a:r>
          </a:p>
        </p:txBody>
      </p:sp>
    </p:spTree>
  </p:cSld>
  <p:clrMapOvr>
    <a:masterClrMapping/>
  </p:clrMapOvr>
  <p:transition spd="slow"/>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a:xfrm>
            <a:off x="0" y="0"/>
            <a:ext cx="9144000" cy="762000"/>
          </a:xfrm>
        </p:spPr>
        <p:txBody>
          <a:bodyPr/>
          <a:lstStyle/>
          <a:p>
            <a:pPr eaLnBrk="1" hangingPunct="1"/>
            <a:r>
              <a:rPr lang="en-US" sz="3200" b="1" smtClean="0">
                <a:latin typeface="Tahoma" pitchFamily="34" charset="0"/>
              </a:rPr>
              <a:t>KEY JAPANESE LEADERSHIP</a:t>
            </a:r>
          </a:p>
        </p:txBody>
      </p:sp>
      <p:sp>
        <p:nvSpPr>
          <p:cNvPr id="66563" name="Rectangle 3"/>
          <p:cNvSpPr>
            <a:spLocks noGrp="1" noChangeArrowheads="1"/>
          </p:cNvSpPr>
          <p:nvPr>
            <p:ph type="subTitle" idx="1"/>
          </p:nvPr>
        </p:nvSpPr>
        <p:spPr>
          <a:xfrm>
            <a:off x="0" y="685800"/>
            <a:ext cx="9144000" cy="6172200"/>
          </a:xfrm>
        </p:spPr>
        <p:txBody>
          <a:bodyPr/>
          <a:lstStyle/>
          <a:p>
            <a:pPr algn="l" eaLnBrk="1" hangingPunct="1">
              <a:lnSpc>
                <a:spcPct val="90000"/>
              </a:lnSpc>
            </a:pPr>
            <a:r>
              <a:rPr lang="en-US" sz="2400" b="1" smtClean="0">
                <a:latin typeface="Tahoma" pitchFamily="34" charset="0"/>
              </a:rPr>
              <a:t>Junichiro Koizumi, Japan’s Prime Minister from 2001-2006, did more than any other Japanese leader in the past 20 years to reform the corrupt and outdated Japanese political and economical systems.  His breakthrough accomplishments included:  (1) Breaking up political factions within the Liberal Democratic Party (in continuous power for all but 11 months of the past 46 years) which paralyzed efforts to reduce political patronage (good-old-boy appointments) and loyalty bribes; (2) Awarding cabinet posts in the federal government on the basis of merit rather than political favors; (3) Capping wasteful federal government spending on public projects and empowering local governments to spend in more useful ways; (4) Breaking up Japan’s unwieldy postal system that inefficiently managed nearly $3T in savings and life insurance assets (often used for “pork barrel” projects—favors to favored politicians).</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0" y="0"/>
            <a:ext cx="9144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200" b="1">
                <a:latin typeface="Tahoma" pitchFamily="34" charset="0"/>
              </a:rPr>
              <a:t>WHAT IS A NET-EXPORTING ECONOMY?</a:t>
            </a:r>
          </a:p>
        </p:txBody>
      </p:sp>
      <p:sp>
        <p:nvSpPr>
          <p:cNvPr id="10243" name="Rectangle 3"/>
          <p:cNvSpPr>
            <a:spLocks noChangeArrowheads="1"/>
          </p:cNvSpPr>
          <p:nvPr/>
        </p:nvSpPr>
        <p:spPr bwMode="auto">
          <a:xfrm>
            <a:off x="0" y="762000"/>
            <a:ext cx="9144000" cy="6096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4800" b="1">
                <a:latin typeface="Tahoma" pitchFamily="34" charset="0"/>
              </a:rPr>
              <a:t>The nation is consciously </a:t>
            </a:r>
          </a:p>
          <a:p>
            <a:pPr algn="ctr"/>
            <a:r>
              <a:rPr lang="en-US" sz="4800" b="1">
                <a:latin typeface="Tahoma" pitchFamily="34" charset="0"/>
              </a:rPr>
              <a:t>structured to</a:t>
            </a:r>
          </a:p>
          <a:p>
            <a:pPr algn="ctr"/>
            <a:r>
              <a:rPr lang="en-US" sz="4800" b="1">
                <a:latin typeface="Tahoma" pitchFamily="34" charset="0"/>
              </a:rPr>
              <a:t> produce </a:t>
            </a:r>
          </a:p>
          <a:p>
            <a:pPr algn="ctr"/>
            <a:r>
              <a:rPr lang="en-US" sz="4800" b="1">
                <a:latin typeface="Tahoma" pitchFamily="34" charset="0"/>
              </a:rPr>
              <a:t>more than it consumes &amp; </a:t>
            </a:r>
          </a:p>
          <a:p>
            <a:pPr algn="ctr"/>
            <a:r>
              <a:rPr lang="en-US" sz="4800" b="1">
                <a:latin typeface="Tahoma" pitchFamily="34" charset="0"/>
              </a:rPr>
              <a:t>to export </a:t>
            </a:r>
          </a:p>
          <a:p>
            <a:pPr algn="ctr"/>
            <a:r>
              <a:rPr lang="en-US" sz="4800" b="1">
                <a:latin typeface="Tahoma" pitchFamily="34" charset="0"/>
              </a:rPr>
              <a:t>more than it imports</a:t>
            </a:r>
          </a:p>
          <a:p>
            <a:pPr algn="ctr"/>
            <a:endParaRPr lang="en-US" sz="4800" b="1">
              <a:latin typeface="Tahoma" pitchFamily="34" charset="0"/>
            </a:endParaRPr>
          </a:p>
        </p:txBody>
      </p:sp>
    </p:spTree>
  </p:cSld>
  <p:clrMapOvr>
    <a:masterClrMapping/>
  </p:clrMapOvr>
  <p:transition spd="slow"/>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Content Placeholder 2"/>
          <p:cNvSpPr>
            <a:spLocks noGrp="1"/>
          </p:cNvSpPr>
          <p:nvPr>
            <p:ph idx="1"/>
          </p:nvPr>
        </p:nvSpPr>
        <p:spPr>
          <a:xfrm>
            <a:off x="-457200" y="533400"/>
            <a:ext cx="9601200" cy="6324600"/>
          </a:xfrm>
        </p:spPr>
        <p:txBody>
          <a:bodyPr/>
          <a:lstStyle/>
          <a:p>
            <a:pPr algn="ctr">
              <a:buFontTx/>
              <a:buNone/>
            </a:pPr>
            <a:r>
              <a:rPr lang="en-US" sz="8000" b="1" smtClean="0">
                <a:latin typeface="Tahoma" pitchFamily="34" charset="0"/>
                <a:cs typeface="Tahoma" pitchFamily="34" charset="0"/>
              </a:rPr>
              <a:t>21</a:t>
            </a:r>
            <a:r>
              <a:rPr lang="en-US" sz="8000" b="1" baseline="30000" smtClean="0">
                <a:latin typeface="Tahoma" pitchFamily="34" charset="0"/>
                <a:cs typeface="Tahoma" pitchFamily="34" charset="0"/>
              </a:rPr>
              <a:t>st</a:t>
            </a:r>
            <a:r>
              <a:rPr lang="en-US" sz="8000" b="1" smtClean="0">
                <a:latin typeface="Tahoma" pitchFamily="34" charset="0"/>
                <a:cs typeface="Tahoma" pitchFamily="34" charset="0"/>
              </a:rPr>
              <a:t> CENTURY HYBRID JAPANESE CORPORATIONS</a:t>
            </a:r>
          </a:p>
        </p:txBody>
      </p:sp>
    </p:spTree>
  </p:cSld>
  <p:clrMapOvr>
    <a:masterClrMapping/>
  </p:clrMapOvr>
  <p:transition spd="slow"/>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Content Placeholder 2"/>
          <p:cNvSpPr>
            <a:spLocks noGrp="1"/>
          </p:cNvSpPr>
          <p:nvPr>
            <p:ph idx="1"/>
          </p:nvPr>
        </p:nvSpPr>
        <p:spPr>
          <a:xfrm>
            <a:off x="0" y="0"/>
            <a:ext cx="9144000" cy="6858000"/>
          </a:xfrm>
        </p:spPr>
        <p:txBody>
          <a:bodyPr/>
          <a:lstStyle/>
          <a:p>
            <a:pPr>
              <a:buFontTx/>
              <a:buNone/>
            </a:pPr>
            <a:r>
              <a:rPr lang="en-US" b="1" smtClean="0">
                <a:latin typeface="Tahoma" pitchFamily="34" charset="0"/>
                <a:cs typeface="Tahoma" pitchFamily="34" charset="0"/>
              </a:rPr>
              <a:t> </a:t>
            </a:r>
            <a:r>
              <a:rPr lang="en-US" sz="3000" b="1" smtClean="0">
                <a:latin typeface="Tahoma" pitchFamily="34" charset="0"/>
                <a:cs typeface="Tahoma" pitchFamily="34" charset="0"/>
              </a:rPr>
              <a:t>The influx of economic and competitive challenges confronting Japan in the late 20</a:t>
            </a:r>
            <a:r>
              <a:rPr lang="en-US" sz="3000" b="1" baseline="30000" smtClean="0">
                <a:latin typeface="Tahoma" pitchFamily="34" charset="0"/>
                <a:cs typeface="Tahoma" pitchFamily="34" charset="0"/>
              </a:rPr>
              <a:t>th</a:t>
            </a:r>
            <a:r>
              <a:rPr lang="en-US" sz="3000" b="1" smtClean="0">
                <a:latin typeface="Tahoma" pitchFamily="34" charset="0"/>
                <a:cs typeface="Tahoma" pitchFamily="34" charset="0"/>
              </a:rPr>
              <a:t> century led to evolutionary shifts in Japanese corporate structure and strategy away from the classic keiretsu networking model towards a more change-oriented and entrepreneurial American model.  The resulting hybrid model seeks to combine the best aspects of both the Japanese and American systems, including one tier of Japanese employees who continue to have lifetime employment with temp employees, contract employees, &amp; part-time workers. </a:t>
            </a:r>
          </a:p>
        </p:txBody>
      </p:sp>
      <p:sp>
        <p:nvSpPr>
          <p:cNvPr id="4" name="Right Arrow 3"/>
          <p:cNvSpPr/>
          <p:nvPr/>
        </p:nvSpPr>
        <p:spPr>
          <a:xfrm>
            <a:off x="7467600" y="6019800"/>
            <a:ext cx="977900" cy="48418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ransition spd="slow"/>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Content Placeholder 2"/>
          <p:cNvSpPr>
            <a:spLocks noGrp="1"/>
          </p:cNvSpPr>
          <p:nvPr>
            <p:ph idx="1"/>
          </p:nvPr>
        </p:nvSpPr>
        <p:spPr>
          <a:xfrm>
            <a:off x="0" y="0"/>
            <a:ext cx="9144000" cy="6858000"/>
          </a:xfrm>
        </p:spPr>
        <p:txBody>
          <a:bodyPr/>
          <a:lstStyle/>
          <a:p>
            <a:pPr>
              <a:buFontTx/>
              <a:buNone/>
            </a:pPr>
            <a:r>
              <a:rPr lang="en-US" b="1" smtClean="0">
                <a:latin typeface="Tahoma" pitchFamily="34" charset="0"/>
                <a:cs typeface="Tahoma" pitchFamily="34" charset="0"/>
              </a:rPr>
              <a:t>Previously inflexible networking relationships between keiretsu partners are being broken up to enable Japanese corporate mergers and joint ventures for innovative research on development projects. Western-style incentive-based pay systems have also appeared featuring stock options, outside directors, promotions based on ability rather than seniority, &amp; hiring transfers from other corporations.  Japanese companies are currently content to remain in a state of flux rather than the frozen stability of the past.</a:t>
            </a:r>
            <a:endParaRPr lang="en-US" smtClean="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66" name="Rectangle 1026"/>
          <p:cNvSpPr>
            <a:spLocks noGrp="1" noChangeArrowheads="1"/>
          </p:cNvSpPr>
          <p:nvPr>
            <p:ph type="ctrTitle"/>
          </p:nvPr>
        </p:nvSpPr>
        <p:spPr>
          <a:xfrm>
            <a:off x="0" y="304800"/>
            <a:ext cx="9144000" cy="533400"/>
          </a:xfrm>
        </p:spPr>
        <p:txBody>
          <a:bodyPr/>
          <a:lstStyle/>
          <a:p>
            <a:pPr eaLnBrk="1" hangingPunct="1"/>
            <a:r>
              <a:rPr lang="en-US" sz="3200" b="1" smtClean="0">
                <a:solidFill>
                  <a:schemeClr val="tx1"/>
                </a:solidFill>
                <a:latin typeface="Tahoma" pitchFamily="34" charset="0"/>
              </a:rPr>
              <a:t>The Sacrifices Nations Must Make If They Want To Export More Than They Import</a:t>
            </a:r>
            <a:r>
              <a:rPr lang="en-US" sz="4000" b="1" smtClean="0">
                <a:solidFill>
                  <a:srgbClr val="339966"/>
                </a:solidFill>
                <a:latin typeface="Kristen ITC" pitchFamily="66" charset="0"/>
              </a:rPr>
              <a:t> </a:t>
            </a:r>
          </a:p>
        </p:txBody>
      </p:sp>
      <p:sp>
        <p:nvSpPr>
          <p:cNvPr id="11267" name="Rectangle 1028"/>
          <p:cNvSpPr>
            <a:spLocks noGrp="1" noChangeArrowheads="1"/>
          </p:cNvSpPr>
          <p:nvPr>
            <p:ph type="subTitle" idx="1"/>
          </p:nvPr>
        </p:nvSpPr>
        <p:spPr>
          <a:xfrm>
            <a:off x="0" y="1066800"/>
            <a:ext cx="9144000" cy="5486400"/>
          </a:xfrm>
        </p:spPr>
        <p:txBody>
          <a:bodyPr/>
          <a:lstStyle/>
          <a:p>
            <a:pPr marL="609600" indent="-609600" algn="l" eaLnBrk="1" hangingPunct="1">
              <a:lnSpc>
                <a:spcPct val="90000"/>
              </a:lnSpc>
              <a:buClr>
                <a:schemeClr val="tx1"/>
              </a:buClr>
              <a:buFontTx/>
              <a:buAutoNum type="arabicPeriod"/>
            </a:pPr>
            <a:r>
              <a:rPr lang="en-US" sz="4000" b="1" smtClean="0">
                <a:latin typeface="Tahoma" pitchFamily="34" charset="0"/>
              </a:rPr>
              <a:t>High consumer savings</a:t>
            </a:r>
          </a:p>
          <a:p>
            <a:pPr marL="609600" indent="-609600" algn="l" eaLnBrk="1" hangingPunct="1">
              <a:lnSpc>
                <a:spcPct val="90000"/>
              </a:lnSpc>
              <a:buClr>
                <a:schemeClr val="tx1"/>
              </a:buClr>
              <a:buFontTx/>
              <a:buAutoNum type="arabicPeriod"/>
            </a:pPr>
            <a:r>
              <a:rPr lang="en-US" sz="4000" b="1" smtClean="0">
                <a:latin typeface="Tahoma" pitchFamily="34" charset="0"/>
              </a:rPr>
              <a:t>Limited government welfare benefits (such as social security)</a:t>
            </a:r>
          </a:p>
          <a:p>
            <a:pPr marL="609600" indent="-609600" algn="l" eaLnBrk="1" hangingPunct="1">
              <a:lnSpc>
                <a:spcPct val="90000"/>
              </a:lnSpc>
              <a:buClr>
                <a:schemeClr val="tx1"/>
              </a:buClr>
              <a:buFontTx/>
              <a:buAutoNum type="arabicPeriod"/>
            </a:pPr>
            <a:r>
              <a:rPr lang="en-US" sz="4000" b="1" smtClean="0">
                <a:latin typeface="Tahoma" pitchFamily="34" charset="0"/>
              </a:rPr>
              <a:t>Import taxes on luxury products</a:t>
            </a:r>
          </a:p>
          <a:p>
            <a:pPr marL="609600" indent="-609600" algn="l" eaLnBrk="1" hangingPunct="1">
              <a:lnSpc>
                <a:spcPct val="90000"/>
              </a:lnSpc>
              <a:buClr>
                <a:schemeClr val="tx1"/>
              </a:buClr>
              <a:buFontTx/>
              <a:buAutoNum type="arabicPeriod"/>
            </a:pPr>
            <a:r>
              <a:rPr lang="en-US" sz="4000" b="1" smtClean="0">
                <a:latin typeface="Tahoma" pitchFamily="34" charset="0"/>
              </a:rPr>
              <a:t>National industrial planning (business &amp; government pursue economic nationalism as partners)</a:t>
            </a: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0" y="1524000"/>
            <a:ext cx="9144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57200" indent="-457200">
              <a:buFontTx/>
              <a:buAutoNum type="arabicPeriod"/>
            </a:pPr>
            <a:r>
              <a:rPr lang="en-US" sz="4800" b="1">
                <a:latin typeface="Tahoma" pitchFamily="34" charset="0"/>
              </a:rPr>
              <a:t>Political influence via </a:t>
            </a:r>
          </a:p>
          <a:p>
            <a:pPr marL="457200" indent="-457200"/>
            <a:r>
              <a:rPr lang="en-US" sz="4800" b="1">
                <a:latin typeface="Tahoma" pitchFamily="34" charset="0"/>
              </a:rPr>
              <a:t>functioning as banker to the</a:t>
            </a:r>
          </a:p>
          <a:p>
            <a:pPr marL="457200" indent="-457200"/>
            <a:r>
              <a:rPr lang="en-US" sz="4800" b="1">
                <a:latin typeface="Tahoma" pitchFamily="34" charset="0"/>
              </a:rPr>
              <a:t>world</a:t>
            </a:r>
          </a:p>
          <a:p>
            <a:pPr marL="457200" indent="-457200"/>
            <a:r>
              <a:rPr lang="en-US" sz="4800" b="1">
                <a:latin typeface="Tahoma" pitchFamily="34" charset="0"/>
              </a:rPr>
              <a:t>2. Heated economic growth via exporting</a:t>
            </a:r>
          </a:p>
          <a:p>
            <a:pPr marL="457200" indent="-457200"/>
            <a:r>
              <a:rPr lang="en-US" sz="4800" b="1">
                <a:latin typeface="Tahoma" pitchFamily="34" charset="0"/>
              </a:rPr>
              <a:t>3. High currency value</a:t>
            </a:r>
          </a:p>
        </p:txBody>
      </p:sp>
      <p:sp>
        <p:nvSpPr>
          <p:cNvPr id="12291" name="Rectangle 9"/>
          <p:cNvSpPr>
            <a:spLocks noGrp="1" noChangeArrowheads="1"/>
          </p:cNvSpPr>
          <p:nvPr>
            <p:ph type="ctrTitle"/>
          </p:nvPr>
        </p:nvSpPr>
        <p:spPr>
          <a:xfrm>
            <a:off x="304800" y="0"/>
            <a:ext cx="8839200" cy="1600200"/>
          </a:xfrm>
        </p:spPr>
        <p:txBody>
          <a:bodyPr/>
          <a:lstStyle/>
          <a:p>
            <a:pPr eaLnBrk="1" hangingPunct="1"/>
            <a:r>
              <a:rPr lang="en-US" sz="4000" b="1" smtClean="0">
                <a:solidFill>
                  <a:schemeClr val="tx1"/>
                </a:solidFill>
                <a:latin typeface="Tahoma" pitchFamily="34" charset="0"/>
              </a:rPr>
              <a:t>THE ADVANTAGES OF RUNNING A NET EXPORTING ECONOMY</a:t>
            </a:r>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3314" name="WordArt 7"/>
          <p:cNvSpPr>
            <a:spLocks noChangeArrowheads="1" noChangeShapeType="1" noTextEdit="1"/>
          </p:cNvSpPr>
          <p:nvPr/>
        </p:nvSpPr>
        <p:spPr bwMode="auto">
          <a:xfrm>
            <a:off x="990600" y="685800"/>
            <a:ext cx="7086600" cy="50292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latin typeface="Arial Black"/>
              </a:rPr>
              <a:t>WIN-WIN</a:t>
            </a:r>
          </a:p>
          <a:p>
            <a:pPr algn="ctr"/>
            <a:r>
              <a:rPr lang="en-US" sz="3600" b="1" kern="10">
                <a:ln w="9525">
                  <a:solidFill>
                    <a:srgbClr val="000000"/>
                  </a:solidFill>
                  <a:round/>
                  <a:headEnd/>
                  <a:tailEnd/>
                </a:ln>
                <a:latin typeface="Arial Black"/>
              </a:rPr>
              <a:t>INTERDEPENDENCY</a:t>
            </a:r>
          </a:p>
          <a:p>
            <a:pPr algn="ctr"/>
            <a:r>
              <a:rPr lang="en-US" sz="3600" b="1" kern="10">
                <a:ln w="9525">
                  <a:solidFill>
                    <a:srgbClr val="000000"/>
                  </a:solidFill>
                  <a:round/>
                  <a:headEnd/>
                  <a:tailEnd/>
                </a:ln>
                <a:latin typeface="Arial Black"/>
              </a:rPr>
              <a:t>STRATEGY</a:t>
            </a:r>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1580</TotalTime>
  <Words>2820</Words>
  <Application>Microsoft Office PowerPoint</Application>
  <PresentationFormat>On-screen Show (4:3)</PresentationFormat>
  <Paragraphs>297</Paragraphs>
  <Slides>62</Slides>
  <Notes>62</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Default Design</vt:lpstr>
      <vt:lpstr>CHAPTER 8</vt:lpstr>
      <vt:lpstr>Japanese Strategy PRISMS</vt:lpstr>
      <vt:lpstr>PowerPoint Presentation</vt:lpstr>
      <vt:lpstr>PowerPoint Presentation</vt:lpstr>
      <vt:lpstr>THE GREATEST SHORT-TERM ECONOMIC ACHIEVEMENT IN WORLD HISTORY</vt:lpstr>
      <vt:lpstr>PowerPoint Presentation</vt:lpstr>
      <vt:lpstr>The Sacrifices Nations Must Make If They Want To Export More Than They Import </vt:lpstr>
      <vt:lpstr>THE ADVANTAGES OF RUNNING A NET EXPORTING ECONOMY</vt:lpstr>
      <vt:lpstr>PowerPoint Presentation</vt:lpstr>
      <vt:lpstr>PowerPoint Presentation</vt:lpstr>
      <vt:lpstr>PowerPoint Presentation</vt:lpstr>
      <vt:lpstr>Mutual dependency &amp; sharing builds economies</vt:lpstr>
      <vt:lpstr>Old style (win-lose) mercantilism</vt:lpstr>
      <vt:lpstr>JAPAN’S INFLUENCE ON 21ST CENTURY TRADE</vt:lpstr>
      <vt:lpstr>PowerPoint Presentation</vt:lpstr>
      <vt:lpstr>The Influence Of Japanese Win-Win Mercantilism On The C21 Global Business System </vt:lpstr>
      <vt:lpstr>NATIONALISTIC  COMPETITION VS. INTERNATIONAL  COOPERATION</vt:lpstr>
      <vt:lpstr>Modern (win-win)  mercantilism:  The spider web strategy of trade interdependencies Japan “catches” export markets on its “spider web.”</vt:lpstr>
      <vt:lpstr>How does Japan build economic interdependencies (catch exports markets on its web)?</vt:lpstr>
      <vt:lpstr>PowerPoint Presentation</vt:lpstr>
      <vt:lpstr>Dodging protectionism: The Trojan horse  tariff strategy</vt:lpstr>
      <vt:lpstr>PowerPoint Presentation</vt:lpstr>
      <vt:lpstr>PowerPoint Presentation</vt:lpstr>
      <vt:lpstr>PowerPoint Presentation</vt:lpstr>
      <vt:lpstr>PowerPoint Presentation</vt:lpstr>
      <vt:lpstr>JAPANESE INDUSTRIAL DOMINANCE</vt:lpstr>
      <vt:lpstr>PowerPoint Presentation</vt:lpstr>
      <vt:lpstr>RARE INDUSTRY BUSTS  FOR THE JAPANESE</vt:lpstr>
      <vt:lpstr>JAPAN’S INNOVATIVE MIX OF OPERATIONS STRATEGIES</vt:lpstr>
      <vt:lpstr>PowerPoint Presentation</vt:lpstr>
      <vt:lpstr>PowerPoint Presentation</vt:lpstr>
      <vt:lpstr>PowerPoint Presentation</vt:lpstr>
      <vt:lpstr>Why is market share (instead of short-run profit as in the West) Japan’s bottom line?</vt:lpstr>
      <vt:lpstr>PowerPoint Presentation</vt:lpstr>
      <vt:lpstr>What’s the future potential  of this industry or product portfolio?</vt:lpstr>
      <vt:lpstr>SUNRISE-SUNSET INDUSTRIES </vt:lpstr>
      <vt:lpstr>It’s all about global mass market brands</vt:lpstr>
      <vt:lpstr>PowerPoint Presentation</vt:lpstr>
      <vt:lpstr>PowerPoint Presentation</vt:lpstr>
      <vt:lpstr>1. In the 1980s, Japan claimed the global VCR market for itself by under-pricing potential competitors. They acquired a patent for the VCR process from an American company that couldn’t find a way to make a short-term profit on the VCR.  2. Japanese companies then began selling VCRs below cost to build market share &amp; soon were selling at such a high volume that their costs declined to a profitable level.  3. Japanese economies of scale were so great that foreign competitors were locked out of the market.</vt:lpstr>
      <vt:lpstr>Selling below cost to build market share &amp; control</vt:lpstr>
      <vt:lpstr>EOS competitive edge: The more you make, the less it costs, so the lower your price can go. The lower price goes, the more you can control the market &amp; keep potential competitors out of the industry </vt:lpstr>
      <vt:lpstr>PowerPoint Presentation</vt:lpstr>
      <vt:lpstr>1. A Japanese keiretsu is a group of independent companies (suppliers, banks, retailers) plus stockholders &amp; employees who form a permanent partnership with a manufacturing company (such as Mitsubishi)  and operate as though they were one diversified company (the keiretsu).  2. The support partners make mutual sacrifices to help the manufacturer, who in turn remains loyal to all the keiretsu partners over the long-run. 3. The 6 largest Japanese keiretsu are Daiichi, Fuyo, Mitsubishi, Mitsui, Sanwa, Sumitomo. </vt:lpstr>
      <vt:lpstr>While Japanese keiretsu fiercely compete against one another for market share, they also move together competitively by simultaneously investing in similar projects and cooperating with the government in dividing up the market pie among themselves in a planned fashion. Keiretsu also share a common resistance to risk given their permanent commitments to keiretsu constituents (employees, suppliers,  supportive government officials, etc.).</vt:lpstr>
      <vt:lpstr>PowerPoint Presentation</vt:lpstr>
      <vt:lpstr>HOW KEIRETSU RESEMBLE  MEDIEVAL CASTLES</vt:lpstr>
      <vt:lpstr>WHAT DOES EACH KEIRETSU  MEMBER SACRIFICE?</vt:lpstr>
      <vt:lpstr>WHAT DOES EACH KEIRETSU MEMBER GAIN?</vt:lpstr>
      <vt:lpstr>WHY DON’T WESTERN CORPORATIONS  USE KEIRETSU STRUCTURE? </vt:lpstr>
      <vt:lpstr>PowerPoint Presentation</vt:lpstr>
      <vt:lpstr>PowerPoint Presentation</vt:lpstr>
      <vt:lpstr>PowerPoint Presentation</vt:lpstr>
      <vt:lpstr>PowerPoint Presentation</vt:lpstr>
      <vt:lpstr>PowerPoint Presentation</vt:lpstr>
      <vt:lpstr>PowerPoint Presentation</vt:lpstr>
      <vt:lpstr>3 NEW COMPETITIVE PROTOTYPE JAPANESE COMPANIES</vt:lpstr>
      <vt:lpstr>PowerPoint Presentation</vt:lpstr>
      <vt:lpstr>KEY JAPANESE LEADERSHIP</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dc:creator>
  <cp:lastModifiedBy>Phil</cp:lastModifiedBy>
  <cp:revision>289</cp:revision>
  <dcterms:created xsi:type="dcterms:W3CDTF">2002-03-23T17:47:41Z</dcterms:created>
  <dcterms:modified xsi:type="dcterms:W3CDTF">2012-11-17T17:17:12Z</dcterms:modified>
</cp:coreProperties>
</file>