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0"/>
  </p:notesMasterIdLst>
  <p:sldIdLst>
    <p:sldId id="297" r:id="rId2"/>
    <p:sldId id="378" r:id="rId3"/>
    <p:sldId id="256" r:id="rId4"/>
    <p:sldId id="274" r:id="rId5"/>
    <p:sldId id="257" r:id="rId6"/>
    <p:sldId id="373" r:id="rId7"/>
    <p:sldId id="395" r:id="rId8"/>
    <p:sldId id="377" r:id="rId9"/>
    <p:sldId id="386" r:id="rId10"/>
    <p:sldId id="379" r:id="rId11"/>
    <p:sldId id="380" r:id="rId12"/>
    <p:sldId id="381" r:id="rId13"/>
    <p:sldId id="382" r:id="rId14"/>
    <p:sldId id="383" r:id="rId15"/>
    <p:sldId id="384" r:id="rId16"/>
    <p:sldId id="385" r:id="rId17"/>
    <p:sldId id="326" r:id="rId18"/>
    <p:sldId id="328" r:id="rId19"/>
    <p:sldId id="329" r:id="rId20"/>
    <p:sldId id="331" r:id="rId21"/>
    <p:sldId id="323" r:id="rId22"/>
    <p:sldId id="334" r:id="rId23"/>
    <p:sldId id="335" r:id="rId24"/>
    <p:sldId id="336" r:id="rId25"/>
    <p:sldId id="337" r:id="rId26"/>
    <p:sldId id="338" r:id="rId27"/>
    <p:sldId id="341" r:id="rId28"/>
    <p:sldId id="376" r:id="rId29"/>
    <p:sldId id="375" r:id="rId30"/>
    <p:sldId id="342" r:id="rId31"/>
    <p:sldId id="333" r:id="rId32"/>
    <p:sldId id="488" r:id="rId33"/>
    <p:sldId id="489" r:id="rId34"/>
    <p:sldId id="487" r:id="rId35"/>
    <p:sldId id="491" r:id="rId36"/>
    <p:sldId id="387" r:id="rId37"/>
    <p:sldId id="388" r:id="rId38"/>
    <p:sldId id="389" r:id="rId39"/>
    <p:sldId id="390" r:id="rId40"/>
    <p:sldId id="391" r:id="rId41"/>
    <p:sldId id="392" r:id="rId42"/>
    <p:sldId id="393" r:id="rId43"/>
    <p:sldId id="394" r:id="rId44"/>
    <p:sldId id="396" r:id="rId45"/>
    <p:sldId id="402" r:id="rId46"/>
    <p:sldId id="403" r:id="rId47"/>
    <p:sldId id="405" r:id="rId48"/>
    <p:sldId id="406" r:id="rId49"/>
    <p:sldId id="407" r:id="rId50"/>
    <p:sldId id="408" r:id="rId51"/>
    <p:sldId id="409" r:id="rId52"/>
    <p:sldId id="410" r:id="rId53"/>
    <p:sldId id="411" r:id="rId54"/>
    <p:sldId id="412" r:id="rId55"/>
    <p:sldId id="413" r:id="rId56"/>
    <p:sldId id="414" r:id="rId57"/>
    <p:sldId id="415" r:id="rId58"/>
    <p:sldId id="416" r:id="rId59"/>
    <p:sldId id="417" r:id="rId60"/>
    <p:sldId id="418" r:id="rId61"/>
    <p:sldId id="419" r:id="rId62"/>
    <p:sldId id="420" r:id="rId63"/>
    <p:sldId id="421" r:id="rId64"/>
    <p:sldId id="422" r:id="rId65"/>
    <p:sldId id="423" r:id="rId66"/>
    <p:sldId id="424" r:id="rId67"/>
    <p:sldId id="425" r:id="rId68"/>
    <p:sldId id="426" r:id="rId69"/>
    <p:sldId id="427" r:id="rId70"/>
    <p:sldId id="428" r:id="rId71"/>
    <p:sldId id="429" r:id="rId72"/>
    <p:sldId id="430" r:id="rId73"/>
    <p:sldId id="431" r:id="rId74"/>
    <p:sldId id="432" r:id="rId75"/>
    <p:sldId id="433" r:id="rId76"/>
    <p:sldId id="434" r:id="rId77"/>
    <p:sldId id="435" r:id="rId78"/>
    <p:sldId id="436" r:id="rId79"/>
    <p:sldId id="437" r:id="rId80"/>
    <p:sldId id="438" r:id="rId81"/>
    <p:sldId id="439" r:id="rId82"/>
    <p:sldId id="440" r:id="rId83"/>
    <p:sldId id="441" r:id="rId84"/>
    <p:sldId id="442" r:id="rId85"/>
    <p:sldId id="443" r:id="rId86"/>
    <p:sldId id="444" r:id="rId87"/>
    <p:sldId id="445" r:id="rId88"/>
    <p:sldId id="446" r:id="rId89"/>
    <p:sldId id="447" r:id="rId90"/>
    <p:sldId id="448" r:id="rId91"/>
    <p:sldId id="449" r:id="rId92"/>
    <p:sldId id="450" r:id="rId93"/>
    <p:sldId id="451" r:id="rId94"/>
    <p:sldId id="452" r:id="rId95"/>
    <p:sldId id="453" r:id="rId96"/>
    <p:sldId id="454" r:id="rId97"/>
    <p:sldId id="455" r:id="rId98"/>
    <p:sldId id="456" r:id="rId99"/>
    <p:sldId id="457" r:id="rId100"/>
    <p:sldId id="458" r:id="rId101"/>
    <p:sldId id="459" r:id="rId102"/>
    <p:sldId id="460" r:id="rId103"/>
    <p:sldId id="461" r:id="rId104"/>
    <p:sldId id="462" r:id="rId105"/>
    <p:sldId id="463" r:id="rId106"/>
    <p:sldId id="464" r:id="rId107"/>
    <p:sldId id="465" r:id="rId108"/>
    <p:sldId id="466" r:id="rId109"/>
    <p:sldId id="467" r:id="rId110"/>
    <p:sldId id="468" r:id="rId111"/>
    <p:sldId id="469" r:id="rId112"/>
    <p:sldId id="470" r:id="rId113"/>
    <p:sldId id="471" r:id="rId114"/>
    <p:sldId id="472" r:id="rId115"/>
    <p:sldId id="473" r:id="rId116"/>
    <p:sldId id="474" r:id="rId117"/>
    <p:sldId id="475" r:id="rId118"/>
    <p:sldId id="476" r:id="rId119"/>
    <p:sldId id="477" r:id="rId120"/>
    <p:sldId id="478" r:id="rId121"/>
    <p:sldId id="479" r:id="rId122"/>
    <p:sldId id="480" r:id="rId123"/>
    <p:sldId id="481" r:id="rId124"/>
    <p:sldId id="482" r:id="rId125"/>
    <p:sldId id="483" r:id="rId126"/>
    <p:sldId id="484" r:id="rId127"/>
    <p:sldId id="485" r:id="rId128"/>
    <p:sldId id="486" r:id="rId1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666699"/>
    <a:srgbClr val="FFFF00"/>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191" autoAdjust="0"/>
    <p:restoredTop sz="94660"/>
  </p:normalViewPr>
  <p:slideViewPr>
    <p:cSldViewPr>
      <p:cViewPr>
        <p:scale>
          <a:sx n="30" d="100"/>
          <a:sy n="30" d="100"/>
        </p:scale>
        <p:origin x="-2376" y="-92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1227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69344547-AC3F-43DF-AA02-F95284987ED7}"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73B802FE-1105-4A37-B29F-C09B306669F7}" type="slidenum">
              <a:rPr lang="en-US"/>
              <a:pPr>
                <a:defRPr/>
              </a:pPr>
              <a:t>‹#›</a:t>
            </a:fld>
            <a:endParaRPr lang="en-US"/>
          </a:p>
        </p:txBody>
      </p:sp>
    </p:spTree>
    <p:extLst>
      <p:ext uri="{BB962C8B-B14F-4D97-AF65-F5344CB8AC3E}">
        <p14:creationId xmlns:p14="http://schemas.microsoft.com/office/powerpoint/2010/main" val="409340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A54AE1E-3AB5-40F8-A6D0-D204CFF66FD7}" type="slidenum">
              <a:rPr lang="en-US" smtClean="0"/>
              <a:pPr eaLnBrk="1" hangingPunct="1"/>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E35090A-7642-4338-B973-51340D987979}" type="slidenum">
              <a:rPr lang="en-US" smtClean="0"/>
              <a:pPr eaLnBrk="1" hangingPunct="1"/>
              <a:t>16</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C5104C2-49C3-4E81-A724-54EB04222537}" type="slidenum">
              <a:rPr lang="en-US" smtClean="0"/>
              <a:pPr eaLnBrk="1" hangingPunct="1"/>
              <a:t>36</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F42DC3-6CAE-4A9E-9B77-0482B1C3025C}" type="slidenum">
              <a:rPr lang="en-US" smtClean="0"/>
              <a:pPr eaLnBrk="1" hangingPunct="1"/>
              <a:t>37</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B6FEF13-83F2-4219-AF0A-79155F41803D}" type="slidenum">
              <a:rPr lang="en-US" smtClean="0"/>
              <a:pPr eaLnBrk="1" hangingPunct="1"/>
              <a:t>38</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EFD7E68-D36E-46F7-BEFE-31612BE752A9}" type="slidenum">
              <a:rPr lang="en-US" smtClean="0"/>
              <a:pPr eaLnBrk="1" hangingPunct="1"/>
              <a:t>39</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3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82EDC15-E55F-44BF-8603-F3E23D90994B}" type="slidenum">
              <a:rPr lang="en-US" smtClean="0"/>
              <a:pPr eaLnBrk="1" hangingPunct="1"/>
              <a:t>40</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762D1D-BB75-4C20-8011-86108F78EC96}" type="slidenum">
              <a:rPr lang="en-US" smtClean="0"/>
              <a:pPr eaLnBrk="1" hangingPunct="1"/>
              <a:t>41</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11A9730-0F8D-4D7E-A283-281F22A92C2A}" type="slidenum">
              <a:rPr lang="en-US" smtClean="0"/>
              <a:pPr eaLnBrk="1" hangingPunct="1"/>
              <a:t>42</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22F6BB-1602-4A31-A5CF-28D9B531A567}" type="slidenum">
              <a:rPr lang="en-US" smtClean="0"/>
              <a:pPr eaLnBrk="1" hangingPunct="1"/>
              <a:t>43</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7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A63BBC0-2F83-47EA-817C-D8B01EF61E75}" type="slidenum">
              <a:rPr lang="en-US" smtClean="0"/>
              <a:pPr eaLnBrk="1" hangingPunct="1"/>
              <a:t>44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C6218B3-FF62-4BD6-929E-CD4FD97FE279}" type="slidenum">
              <a:rPr lang="en-US" smtClean="0"/>
              <a:pPr eaLnBrk="1" hangingPunct="1"/>
              <a:t>8</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8AFB591-B187-48FF-92CF-60A3E6BCD297}" type="slidenum">
              <a:rPr lang="en-US" smtClean="0"/>
              <a:pPr eaLnBrk="1" hangingPunct="1"/>
              <a:t>45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10A4065-79B6-49DB-A1B5-A4C3B28E87B1}" type="slidenum">
              <a:rPr lang="en-US" smtClean="0"/>
              <a:pPr eaLnBrk="1" hangingPunct="1"/>
              <a:t>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2E0287A-6F20-4883-9BB9-EE54EDE192DA}" type="slidenum">
              <a:rPr lang="en-US" smtClean="0"/>
              <a:pPr eaLnBrk="1" hangingPunct="1"/>
              <a:t>10</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F0AD1CF-1DEF-4C33-B145-071BF3643C94}" type="slidenum">
              <a:rPr lang="en-US" smtClean="0"/>
              <a:pPr eaLnBrk="1" hangingPunct="1"/>
              <a:t>11</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553A6F4-3FBA-4B7A-84F3-C928FEAD06A6}" type="slidenum">
              <a:rPr lang="en-US" smtClean="0"/>
              <a:pPr eaLnBrk="1" hangingPunct="1"/>
              <a:t>12</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A5D4FB4-0565-480F-9590-D6D130750635}" type="slidenum">
              <a:rPr lang="en-US" smtClean="0"/>
              <a:pPr eaLnBrk="1" hangingPunct="1"/>
              <a:t>13</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FF5E203-6749-4026-A854-41F4DEB9D02D}" type="slidenum">
              <a:rPr lang="en-US" smtClean="0"/>
              <a:pPr eaLnBrk="1" hangingPunct="1"/>
              <a:t>14</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B3E3E30-5DC3-46DF-A1BA-895E09D3B792}" type="slidenum">
              <a:rPr lang="en-US" smtClean="0"/>
              <a:pPr eaLnBrk="1" hangingPunct="1"/>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227B0AE-8094-419D-985C-70C4D2D6F491}"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AC0038-8526-4907-8492-AEB8C4FDF58D}" type="slidenum">
              <a:rPr lang="en-US"/>
              <a:pPr>
                <a:defRPr/>
              </a:pPr>
              <a:t>‹#›</a:t>
            </a:fld>
            <a:endParaRPr lang="en-US"/>
          </a:p>
        </p:txBody>
      </p:sp>
    </p:spTree>
    <p:extLst>
      <p:ext uri="{BB962C8B-B14F-4D97-AF65-F5344CB8AC3E}">
        <p14:creationId xmlns:p14="http://schemas.microsoft.com/office/powerpoint/2010/main" val="347856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095670-C976-41AA-B582-BD1508D32330}"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0D4B09-0730-4F21-997C-B975C9750F83}" type="slidenum">
              <a:rPr lang="en-US"/>
              <a:pPr>
                <a:defRPr/>
              </a:pPr>
              <a:t>‹#›</a:t>
            </a:fld>
            <a:endParaRPr lang="en-US"/>
          </a:p>
        </p:txBody>
      </p:sp>
    </p:spTree>
    <p:extLst>
      <p:ext uri="{BB962C8B-B14F-4D97-AF65-F5344CB8AC3E}">
        <p14:creationId xmlns:p14="http://schemas.microsoft.com/office/powerpoint/2010/main" val="3150554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B0F709-CEB0-4443-B94E-2A6A5BCC28D5}"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AE7D34-EF2F-45C7-AADC-0D50EAA7552E}" type="slidenum">
              <a:rPr lang="en-US"/>
              <a:pPr>
                <a:defRPr/>
              </a:pPr>
              <a:t>‹#›</a:t>
            </a:fld>
            <a:endParaRPr lang="en-US"/>
          </a:p>
        </p:txBody>
      </p:sp>
    </p:spTree>
    <p:extLst>
      <p:ext uri="{BB962C8B-B14F-4D97-AF65-F5344CB8AC3E}">
        <p14:creationId xmlns:p14="http://schemas.microsoft.com/office/powerpoint/2010/main" val="2654474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63027A8-8615-40AC-A237-0ACDAF5214CB}"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6A07F5-FD03-4EAB-8BE9-649624527DFD}" type="slidenum">
              <a:rPr lang="en-US"/>
              <a:pPr>
                <a:defRPr/>
              </a:pPr>
              <a:t>‹#›</a:t>
            </a:fld>
            <a:endParaRPr lang="en-US"/>
          </a:p>
        </p:txBody>
      </p:sp>
    </p:spTree>
    <p:extLst>
      <p:ext uri="{BB962C8B-B14F-4D97-AF65-F5344CB8AC3E}">
        <p14:creationId xmlns:p14="http://schemas.microsoft.com/office/powerpoint/2010/main" val="1338151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EB843EF-7DEA-42B0-ABDE-90DBF7452732}" type="datetimeFigureOut">
              <a:rPr lang="en-US"/>
              <a:pPr>
                <a:defRPr/>
              </a:pPr>
              <a:t>11/17/2012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E79B5F-7064-4852-BC76-B528FCD21DEC}" type="slidenum">
              <a:rPr lang="en-US"/>
              <a:pPr>
                <a:defRPr/>
              </a:pPr>
              <a:t>‹#›</a:t>
            </a:fld>
            <a:endParaRPr lang="en-US"/>
          </a:p>
        </p:txBody>
      </p:sp>
    </p:spTree>
    <p:extLst>
      <p:ext uri="{BB962C8B-B14F-4D97-AF65-F5344CB8AC3E}">
        <p14:creationId xmlns:p14="http://schemas.microsoft.com/office/powerpoint/2010/main" val="404737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2D15A07-F550-4BE1-85D3-6F0292D2E78D}"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545D4B-E277-4D52-BBFE-C671EBB537AD}" type="slidenum">
              <a:rPr lang="en-US"/>
              <a:pPr>
                <a:defRPr/>
              </a:pPr>
              <a:t>‹#›</a:t>
            </a:fld>
            <a:endParaRPr lang="en-US"/>
          </a:p>
        </p:txBody>
      </p:sp>
    </p:spTree>
    <p:extLst>
      <p:ext uri="{BB962C8B-B14F-4D97-AF65-F5344CB8AC3E}">
        <p14:creationId xmlns:p14="http://schemas.microsoft.com/office/powerpoint/2010/main" val="192491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F0D4311-5031-47D6-8A40-5694A4ACCA2A}" type="datetimeFigureOut">
              <a:rPr lang="en-US"/>
              <a:pPr>
                <a:defRPr/>
              </a:pPr>
              <a:t>11/17/2012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F11F7B1-53D8-4E64-8705-E0B3534E84A7}" type="slidenum">
              <a:rPr lang="en-US"/>
              <a:pPr>
                <a:defRPr/>
              </a:pPr>
              <a:t>‹#›</a:t>
            </a:fld>
            <a:endParaRPr lang="en-US"/>
          </a:p>
        </p:txBody>
      </p:sp>
    </p:spTree>
    <p:extLst>
      <p:ext uri="{BB962C8B-B14F-4D97-AF65-F5344CB8AC3E}">
        <p14:creationId xmlns:p14="http://schemas.microsoft.com/office/powerpoint/2010/main" val="200329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8BD727D-9FB3-4F8E-B83F-74143F108946}" type="datetimeFigureOut">
              <a:rPr lang="en-US"/>
              <a:pPr>
                <a:defRPr/>
              </a:pPr>
              <a:t>11/17/2012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1CB39D-B428-4FD7-A8EC-EE4902FB798E}" type="slidenum">
              <a:rPr lang="en-US"/>
              <a:pPr>
                <a:defRPr/>
              </a:pPr>
              <a:t>‹#›</a:t>
            </a:fld>
            <a:endParaRPr lang="en-US"/>
          </a:p>
        </p:txBody>
      </p:sp>
    </p:spTree>
    <p:extLst>
      <p:ext uri="{BB962C8B-B14F-4D97-AF65-F5344CB8AC3E}">
        <p14:creationId xmlns:p14="http://schemas.microsoft.com/office/powerpoint/2010/main" val="2520500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D5722DF-F6B7-48E9-9D2D-E31347CAF4DB}" type="datetimeFigureOut">
              <a:rPr lang="en-US"/>
              <a:pPr>
                <a:defRPr/>
              </a:pPr>
              <a:t>11/17/2012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BF2B06-82B6-4F6F-A460-30611993218C}" type="slidenum">
              <a:rPr lang="en-US"/>
              <a:pPr>
                <a:defRPr/>
              </a:pPr>
              <a:t>‹#›</a:t>
            </a:fld>
            <a:endParaRPr lang="en-US"/>
          </a:p>
        </p:txBody>
      </p:sp>
    </p:spTree>
    <p:extLst>
      <p:ext uri="{BB962C8B-B14F-4D97-AF65-F5344CB8AC3E}">
        <p14:creationId xmlns:p14="http://schemas.microsoft.com/office/powerpoint/2010/main" val="153489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F10F4F4-05B3-4F81-8572-3B3223F940BE}"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1BFD720-D694-4879-A954-EFB6F3742A6B}" type="slidenum">
              <a:rPr lang="en-US"/>
              <a:pPr>
                <a:defRPr/>
              </a:pPr>
              <a:t>‹#›</a:t>
            </a:fld>
            <a:endParaRPr lang="en-US"/>
          </a:p>
        </p:txBody>
      </p:sp>
    </p:spTree>
    <p:extLst>
      <p:ext uri="{BB962C8B-B14F-4D97-AF65-F5344CB8AC3E}">
        <p14:creationId xmlns:p14="http://schemas.microsoft.com/office/powerpoint/2010/main" val="415876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580E1B7-CD8E-4E68-8B45-90E210831DE6}" type="datetimeFigureOut">
              <a:rPr lang="en-US"/>
              <a:pPr>
                <a:defRPr/>
              </a:pPr>
              <a:t>11/17/2012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1E52D9-D927-4684-85A9-9CCF6E65E046}" type="slidenum">
              <a:rPr lang="en-US"/>
              <a:pPr>
                <a:defRPr/>
              </a:pPr>
              <a:t>‹#›</a:t>
            </a:fld>
            <a:endParaRPr lang="en-US"/>
          </a:p>
        </p:txBody>
      </p:sp>
    </p:spTree>
    <p:extLst>
      <p:ext uri="{BB962C8B-B14F-4D97-AF65-F5344CB8AC3E}">
        <p14:creationId xmlns:p14="http://schemas.microsoft.com/office/powerpoint/2010/main" val="172916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8D5C758-1D11-40BD-B466-1A6A8DE1B9A6}" type="datetimeFigureOut">
              <a:rPr lang="en-US"/>
              <a:pPr>
                <a:defRPr/>
              </a:pPr>
              <a:t>11/17/2012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2A4364C-AEBA-4D8A-BBF4-E4B13EA003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GBDramaCharacters.doc"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0" y="0"/>
            <a:ext cx="9144000" cy="6858000"/>
          </a:xfrm>
        </p:spPr>
        <p:txBody>
          <a:bodyPr/>
          <a:lstStyle/>
          <a:p>
            <a:pPr eaLnBrk="1" hangingPunct="1"/>
            <a:r>
              <a:rPr lang="en-US" sz="9600" b="1" u="sng" smtClean="0">
                <a:solidFill>
                  <a:srgbClr val="000000"/>
                </a:solidFill>
                <a:latin typeface="Tahoma" pitchFamily="34" charset="0"/>
              </a:rPr>
              <a:t>CHAPTER 1</a:t>
            </a:r>
          </a:p>
          <a:p>
            <a:pPr eaLnBrk="1" hangingPunct="1"/>
            <a:r>
              <a:rPr lang="en-US" sz="11500" b="1" smtClean="0">
                <a:solidFill>
                  <a:schemeClr val="tx1"/>
                </a:solidFill>
                <a:latin typeface="Tahoma" pitchFamily="34" charset="0"/>
                <a:cs typeface="Tahoma" pitchFamily="34" charset="0"/>
              </a:rPr>
              <a:t>GLOBALISM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1143000"/>
          </a:xfrm>
        </p:spPr>
        <p:txBody>
          <a:bodyPr/>
          <a:lstStyle/>
          <a:p>
            <a:pPr eaLnBrk="1" hangingPunct="1"/>
            <a:r>
              <a:rPr lang="en-US" sz="2800" b="1" smtClean="0">
                <a:latin typeface="Tahoma" pitchFamily="34" charset="0"/>
              </a:rPr>
              <a:t>TECHNOLOGICAL ASPECTS OF GLOBALIZATION</a:t>
            </a:r>
            <a:r>
              <a:rPr lang="en-US" sz="3200" b="1" smtClean="0">
                <a:latin typeface="Tahoma" pitchFamily="34" charset="0"/>
              </a:rPr>
              <a:t> </a:t>
            </a:r>
          </a:p>
        </p:txBody>
      </p:sp>
      <p:sp>
        <p:nvSpPr>
          <p:cNvPr id="11267"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sz="3800" b="1" smtClean="0">
                <a:latin typeface="Tahoma" pitchFamily="34" charset="0"/>
              </a:rPr>
              <a:t>Global telecommunications infrastructure</a:t>
            </a:r>
          </a:p>
          <a:p>
            <a:pPr marL="609600" indent="-609600" eaLnBrk="1" hangingPunct="1">
              <a:buFontTx/>
              <a:buAutoNum type="arabicPeriod"/>
            </a:pPr>
            <a:r>
              <a:rPr lang="en-US" sz="3800" b="1" smtClean="0">
                <a:latin typeface="Tahoma" pitchFamily="34" charset="0"/>
              </a:rPr>
              <a:t>The Internet &amp; e-commerce</a:t>
            </a:r>
          </a:p>
          <a:p>
            <a:pPr marL="609600" indent="-609600" eaLnBrk="1" hangingPunct="1">
              <a:buFontTx/>
              <a:buAutoNum type="arabicPeriod"/>
            </a:pPr>
            <a:r>
              <a:rPr lang="en-US" sz="3800" b="1" smtClean="0">
                <a:latin typeface="Tahoma" pitchFamily="34" charset="0"/>
              </a:rPr>
              <a:t>Cross-border licensing of patented technology between corporations </a:t>
            </a:r>
          </a:p>
          <a:p>
            <a:pPr marL="609600" indent="-609600" eaLnBrk="1" hangingPunct="1">
              <a:buFontTx/>
              <a:buAutoNum type="arabicPeriod"/>
            </a:pPr>
            <a:r>
              <a:rPr lang="en-US" sz="3800" b="1" smtClean="0">
                <a:latin typeface="Tahoma" pitchFamily="34" charset="0"/>
              </a:rPr>
              <a:t>A universal computer operating system in place (Microsoft Windows)</a:t>
            </a:r>
          </a:p>
          <a:p>
            <a:pPr marL="609600" indent="-609600" eaLnBrk="1" hangingPunct="1">
              <a:buFontTx/>
              <a:buAutoNum type="arabicPeriod"/>
            </a:pPr>
            <a:endParaRPr lang="en-US" sz="3800" b="1" smtClean="0">
              <a:latin typeface="Tahoma" pitchFamily="34" charset="0"/>
            </a:endParaRPr>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Fall in FDI to NAFTA zone</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Rise of Mexican protectionism</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Decline of USA exports to MX &amp; Canada</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Content Placeholder 2"/>
          <p:cNvSpPr>
            <a:spLocks noGrp="1"/>
          </p:cNvSpPr>
          <p:nvPr>
            <p:ph idx="1"/>
          </p:nvPr>
        </p:nvSpPr>
        <p:spPr>
          <a:xfrm>
            <a:off x="0" y="0"/>
            <a:ext cx="9144000" cy="6858000"/>
          </a:xfrm>
        </p:spPr>
        <p:txBody>
          <a:bodyPr/>
          <a:lstStyle/>
          <a:p>
            <a:pPr algn="ctr">
              <a:buFont typeface="Arial" pitchFamily="34" charset="0"/>
              <a:buNone/>
            </a:pPr>
            <a:r>
              <a:rPr lang="en-US" sz="9500" b="1" smtClean="0">
                <a:latin typeface="Tahoma" pitchFamily="34" charset="0"/>
                <a:cs typeface="Tahoma" pitchFamily="34" charset="0"/>
              </a:rPr>
              <a:t>USA DEALING WITH GOVT. SPENDING DEFICITS</a:t>
            </a:r>
          </a:p>
          <a:p>
            <a:pPr algn="ctr">
              <a:buFont typeface="Arial" pitchFamily="34" charset="0"/>
              <a:buNone/>
            </a:pPr>
            <a:endParaRPr lang="en-US" sz="9600" b="1"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ubtitle 4"/>
          <p:cNvSpPr>
            <a:spLocks noGrp="1"/>
          </p:cNvSpPr>
          <p:nvPr>
            <p:ph type="subTitle" idx="1"/>
          </p:nvPr>
        </p:nvSpPr>
        <p:spPr>
          <a:xfrm>
            <a:off x="0" y="0"/>
            <a:ext cx="9144000" cy="6858000"/>
          </a:xfrm>
        </p:spPr>
        <p:txBody>
          <a:bodyPr/>
          <a:lstStyle/>
          <a:p>
            <a:pPr eaLnBrk="1" hangingPunct="1"/>
            <a:r>
              <a:rPr lang="en-US" sz="5400" b="1" u="sng" smtClean="0">
                <a:solidFill>
                  <a:schemeClr val="tx1"/>
                </a:solidFill>
                <a:latin typeface="Tahoma" pitchFamily="34" charset="0"/>
                <a:cs typeface="Tahoma" pitchFamily="34" charset="0"/>
              </a:rPr>
              <a:t>DRAMA #1</a:t>
            </a:r>
          </a:p>
          <a:p>
            <a:pPr eaLnBrk="1" hangingPunct="1"/>
            <a:r>
              <a:rPr lang="en-US" sz="6000" b="1" smtClean="0">
                <a:solidFill>
                  <a:schemeClr val="tx1"/>
                </a:solidFill>
                <a:latin typeface="Tahoma" pitchFamily="34" charset="0"/>
                <a:cs typeface="Tahoma" pitchFamily="34" charset="0"/>
              </a:rPr>
              <a:t>New USA legislation mandates permanent balancing of the federal government budget within 5 years</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0" y="0"/>
            <a:ext cx="9144000" cy="6858000"/>
          </a:xfrm>
        </p:spPr>
        <p:txBody>
          <a:bodyPr/>
          <a:lstStyle/>
          <a:p>
            <a:pPr marL="742950" indent="-742950" algn="l">
              <a:buFont typeface="+mj-lt"/>
              <a:buAutoNum type="arabicPeriod"/>
              <a:defRPr/>
            </a:pPr>
            <a:r>
              <a:rPr lang="en-US" sz="5900" b="1" dirty="0" smtClean="0">
                <a:solidFill>
                  <a:schemeClr val="tx1"/>
                </a:solidFill>
                <a:latin typeface="Tahoma" pitchFamily="34" charset="0"/>
                <a:cs typeface="Tahoma" pitchFamily="34" charset="0"/>
              </a:rPr>
              <a:t>Tax increases at national &amp; local levels</a:t>
            </a:r>
          </a:p>
          <a:p>
            <a:pPr marL="742950" indent="-742950" algn="l">
              <a:buFont typeface="+mj-lt"/>
              <a:buAutoNum type="arabicPeriod"/>
              <a:defRPr/>
            </a:pPr>
            <a:r>
              <a:rPr lang="en-US" sz="5900" b="1" dirty="0" smtClean="0">
                <a:solidFill>
                  <a:schemeClr val="tx1"/>
                </a:solidFill>
                <a:latin typeface="Tahoma" pitchFamily="34" charset="0"/>
                <a:cs typeface="Tahoma" pitchFamily="34" charset="0"/>
              </a:rPr>
              <a:t>Decreases in </a:t>
            </a:r>
            <a:r>
              <a:rPr lang="en-US" sz="5900" b="1" dirty="0" err="1" smtClean="0">
                <a:solidFill>
                  <a:schemeClr val="tx1"/>
                </a:solidFill>
                <a:latin typeface="Tahoma" pitchFamily="34" charset="0"/>
                <a:cs typeface="Tahoma" pitchFamily="34" charset="0"/>
              </a:rPr>
              <a:t>govt</a:t>
            </a:r>
            <a:r>
              <a:rPr lang="en-US" sz="5900" b="1" dirty="0" smtClean="0">
                <a:solidFill>
                  <a:schemeClr val="tx1"/>
                </a:solidFill>
                <a:latin typeface="Tahoma" pitchFamily="34" charset="0"/>
                <a:cs typeface="Tahoma" pitchFamily="34" charset="0"/>
              </a:rPr>
              <a:t> programs &amp; rise in social problems</a:t>
            </a:r>
          </a:p>
          <a:p>
            <a:pPr marL="1143000" indent="-1143000" algn="l">
              <a:buFont typeface="+mj-lt"/>
              <a:buAutoNum type="arabicPeriod"/>
              <a:defRPr/>
            </a:pPr>
            <a:r>
              <a:rPr lang="en-US" sz="5900" b="1" dirty="0" smtClean="0">
                <a:solidFill>
                  <a:schemeClr val="tx1"/>
                </a:solidFill>
                <a:latin typeface="Tahoma" pitchFamily="34" charset="0"/>
                <a:cs typeface="Tahoma" pitchFamily="34" charset="0"/>
              </a:rPr>
              <a:t>Prolonged recession</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ubtitle 4"/>
          <p:cNvSpPr>
            <a:spLocks noGrp="1"/>
          </p:cNvSpPr>
          <p:nvPr>
            <p:ph type="subTitle" idx="1"/>
          </p:nvPr>
        </p:nvSpPr>
        <p:spPr>
          <a:xfrm>
            <a:off x="0" y="0"/>
            <a:ext cx="9144000" cy="6858000"/>
          </a:xfrm>
        </p:spPr>
        <p:txBody>
          <a:bodyPr/>
          <a:lstStyle/>
          <a:p>
            <a:pPr eaLnBrk="1" hangingPunct="1"/>
            <a:r>
              <a:rPr lang="en-US" sz="6000" b="1" u="sng" smtClean="0">
                <a:solidFill>
                  <a:schemeClr val="tx1"/>
                </a:solidFill>
                <a:latin typeface="Tahoma" pitchFamily="34" charset="0"/>
                <a:cs typeface="Tahoma" pitchFamily="34" charset="0"/>
              </a:rPr>
              <a:t>DRAMA #2</a:t>
            </a:r>
          </a:p>
          <a:p>
            <a:pPr eaLnBrk="1" hangingPunct="1"/>
            <a:r>
              <a:rPr lang="en-US" sz="6000" b="1" smtClean="0">
                <a:solidFill>
                  <a:schemeClr val="tx1"/>
                </a:solidFill>
                <a:latin typeface="Tahoma" pitchFamily="34" charset="0"/>
                <a:cs typeface="Tahoma" pitchFamily="34" charset="0"/>
              </a:rPr>
              <a:t>New financial legislation &amp; higher interest rates encourage Americans to save more, consume less</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ubtitle 4"/>
          <p:cNvSpPr>
            <a:spLocks noGrp="1"/>
          </p:cNvSpPr>
          <p:nvPr>
            <p:ph type="subTitle" idx="1"/>
          </p:nvPr>
        </p:nvSpPr>
        <p:spPr>
          <a:xfrm>
            <a:off x="0" y="0"/>
            <a:ext cx="9144000" cy="6858000"/>
          </a:xfrm>
        </p:spPr>
        <p:txBody>
          <a:bodyPr/>
          <a:lstStyle/>
          <a:p>
            <a:pPr marL="1143000" indent="-1143000" algn="l" eaLnBrk="1" hangingPunct="1">
              <a:buFont typeface="+mj-lt"/>
              <a:buAutoNum type="arabicPeriod"/>
              <a:defRPr/>
            </a:pPr>
            <a:r>
              <a:rPr lang="en-US" sz="6400" b="1" dirty="0" smtClean="0">
                <a:solidFill>
                  <a:schemeClr val="tx1"/>
                </a:solidFill>
                <a:latin typeface="Tahoma" pitchFamily="34" charset="0"/>
                <a:cs typeface="Tahoma" pitchFamily="34" charset="0"/>
              </a:rPr>
              <a:t>Rising corp. equity but falling revenue</a:t>
            </a:r>
          </a:p>
          <a:p>
            <a:pPr marL="1143000" indent="-1143000" algn="l" eaLnBrk="1" hangingPunct="1">
              <a:buFont typeface="+mj-lt"/>
              <a:buAutoNum type="arabicPeriod"/>
              <a:defRPr/>
            </a:pPr>
            <a:r>
              <a:rPr lang="en-US" sz="6400" b="1" dirty="0" smtClean="0">
                <a:solidFill>
                  <a:schemeClr val="tx1"/>
                </a:solidFill>
                <a:latin typeface="Tahoma" pitchFamily="34" charset="0"/>
                <a:cs typeface="Tahoma" pitchFamily="34" charset="0"/>
              </a:rPr>
              <a:t>Declining dollar, eco growth, importing, </a:t>
            </a:r>
            <a:r>
              <a:rPr lang="en-US" sz="6400" b="1" dirty="0" err="1" smtClean="0">
                <a:solidFill>
                  <a:schemeClr val="tx1"/>
                </a:solidFill>
                <a:latin typeface="Tahoma" pitchFamily="34" charset="0"/>
                <a:cs typeface="Tahoma" pitchFamily="34" charset="0"/>
              </a:rPr>
              <a:t>FDI</a:t>
            </a:r>
            <a:r>
              <a:rPr lang="en-US" sz="6400" b="1" dirty="0" smtClean="0">
                <a:solidFill>
                  <a:schemeClr val="tx1"/>
                </a:solidFill>
                <a:latin typeface="Tahoma" pitchFamily="34" charset="0"/>
                <a:cs typeface="Tahoma" pitchFamily="34" charset="0"/>
              </a:rPr>
              <a:t>, Asian stocks</a:t>
            </a:r>
          </a:p>
          <a:p>
            <a:pPr algn="l" eaLnBrk="1" hangingPunct="1">
              <a:buFont typeface="Arial" charset="0"/>
              <a:buNone/>
              <a:defRPr/>
            </a:pPr>
            <a:endParaRPr lang="en-US" sz="66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Content Placeholder 2"/>
          <p:cNvSpPr>
            <a:spLocks noGrp="1"/>
          </p:cNvSpPr>
          <p:nvPr>
            <p:ph idx="1"/>
          </p:nvPr>
        </p:nvSpPr>
        <p:spPr>
          <a:xfrm>
            <a:off x="0" y="0"/>
            <a:ext cx="9144000" cy="6858000"/>
          </a:xfrm>
        </p:spPr>
        <p:txBody>
          <a:bodyPr/>
          <a:lstStyle/>
          <a:p>
            <a:pPr algn="ctr">
              <a:buFont typeface="Arial" pitchFamily="34" charset="0"/>
              <a:buNone/>
            </a:pPr>
            <a:r>
              <a:rPr lang="en-US" sz="8800" b="1" smtClean="0">
                <a:latin typeface="Tahoma" pitchFamily="34" charset="0"/>
                <a:cs typeface="Tahoma" pitchFamily="34" charset="0"/>
              </a:rPr>
              <a:t>USA DRAMAS DEALING WITH FEDERAL BUDGET CUTS</a:t>
            </a:r>
          </a:p>
          <a:p>
            <a:pPr algn="ctr">
              <a:buFont typeface="Arial" pitchFamily="34" charset="0"/>
              <a:buNone/>
            </a:pPr>
            <a:endParaRPr lang="en-US" sz="9600" b="1" smtClean="0">
              <a:solidFill>
                <a:srgbClr val="0000FF"/>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ubtitle 4"/>
          <p:cNvSpPr>
            <a:spLocks noGrp="1"/>
          </p:cNvSpPr>
          <p:nvPr>
            <p:ph type="subTitle" idx="1"/>
          </p:nvPr>
        </p:nvSpPr>
        <p:spPr>
          <a:xfrm>
            <a:off x="0" y="0"/>
            <a:ext cx="9144000" cy="6858000"/>
          </a:xfrm>
        </p:spPr>
        <p:txBody>
          <a:bodyPr/>
          <a:lstStyle/>
          <a:p>
            <a:pPr eaLnBrk="1" hangingPunct="1">
              <a:buFont typeface="Arial" charset="0"/>
              <a:buNone/>
              <a:defRPr/>
            </a:pPr>
            <a:r>
              <a:rPr lang="en-US" sz="3600" b="1" dirty="0" smtClean="0">
                <a:solidFill>
                  <a:schemeClr val="tx1"/>
                </a:solidFill>
                <a:latin typeface="Tahoma" pitchFamily="34" charset="0"/>
                <a:cs typeface="Tahoma" pitchFamily="34" charset="0"/>
              </a:rPr>
              <a:t>PRICE OF THE BUDGET CUTS AHEAD</a:t>
            </a:r>
            <a:endParaRPr lang="en-US" sz="4000" b="1" dirty="0" smtClean="0">
              <a:solidFill>
                <a:schemeClr val="tx1"/>
              </a:solidFill>
              <a:latin typeface="Tahoma" pitchFamily="34" charset="0"/>
              <a:cs typeface="Tahoma" pitchFamily="34" charset="0"/>
            </a:endParaRP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Dampened eco growth</a:t>
            </a: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Higher unemployment</a:t>
            </a: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Declining value of stocks, currency, </a:t>
            </a:r>
            <a:r>
              <a:rPr lang="en-US" sz="4800" b="1" dirty="0" err="1" smtClean="0">
                <a:solidFill>
                  <a:schemeClr val="tx1"/>
                </a:solidFill>
                <a:latin typeface="Tahoma" pitchFamily="34" charset="0"/>
                <a:cs typeface="Tahoma" pitchFamily="34" charset="0"/>
              </a:rPr>
              <a:t>FDI</a:t>
            </a:r>
            <a:endParaRPr lang="en-US" sz="4800" b="1" dirty="0" smtClean="0">
              <a:solidFill>
                <a:schemeClr val="tx1"/>
              </a:solidFill>
              <a:latin typeface="Tahoma" pitchFamily="34" charset="0"/>
              <a:cs typeface="Tahoma" pitchFamily="34" charset="0"/>
            </a:endParaRP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Gradually balancing the budget</a:t>
            </a: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Rise in social problems</a:t>
            </a:r>
            <a:endParaRPr lang="en-US" sz="60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ubtitle 4"/>
          <p:cNvSpPr>
            <a:spLocks noGrp="1"/>
          </p:cNvSpPr>
          <p:nvPr>
            <p:ph type="subTitle" idx="1"/>
          </p:nvPr>
        </p:nvSpPr>
        <p:spPr>
          <a:xfrm>
            <a:off x="0" y="0"/>
            <a:ext cx="9144000" cy="6858000"/>
          </a:xfrm>
        </p:spPr>
        <p:txBody>
          <a:bodyPr/>
          <a:lstStyle/>
          <a:p>
            <a:pPr eaLnBrk="1" hangingPunct="1"/>
            <a:r>
              <a:rPr lang="en-US" sz="5400" b="1" u="sng" smtClean="0">
                <a:solidFill>
                  <a:schemeClr val="tx1"/>
                </a:solidFill>
                <a:latin typeface="Tahoma" pitchFamily="34" charset="0"/>
                <a:cs typeface="Tahoma" pitchFamily="34" charset="0"/>
              </a:rPr>
              <a:t>DRAMA #1</a:t>
            </a:r>
          </a:p>
          <a:p>
            <a:pPr eaLnBrk="1" hangingPunct="1"/>
            <a:r>
              <a:rPr lang="en-US" sz="6000" b="1" smtClean="0">
                <a:solidFill>
                  <a:schemeClr val="tx1"/>
                </a:solidFill>
                <a:latin typeface="Tahoma" pitchFamily="34" charset="0"/>
                <a:cs typeface="Tahoma" pitchFamily="34" charset="0"/>
              </a:rPr>
              <a:t>2% annual increase in federal taxes for 5 straight years to finance temporary aid program for eliminated govt. workers </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ubtitle 4"/>
          <p:cNvSpPr>
            <a:spLocks noGrp="1"/>
          </p:cNvSpPr>
          <p:nvPr>
            <p:ph type="subTitle" idx="1"/>
          </p:nvPr>
        </p:nvSpPr>
        <p:spPr>
          <a:xfrm>
            <a:off x="0" y="0"/>
            <a:ext cx="9144000" cy="6858000"/>
          </a:xfrm>
        </p:spPr>
        <p:txBody>
          <a:bodyPr/>
          <a:lstStyle/>
          <a:p>
            <a:pPr eaLnBrk="1" hangingPunct="1"/>
            <a:r>
              <a:rPr lang="en-US" sz="6000" b="1" u="sng" smtClean="0">
                <a:solidFill>
                  <a:schemeClr val="tx1"/>
                </a:solidFill>
                <a:latin typeface="Tahoma" pitchFamily="34" charset="0"/>
                <a:cs typeface="Tahoma" pitchFamily="34" charset="0"/>
              </a:rPr>
              <a:t>DRAMA #2</a:t>
            </a:r>
          </a:p>
          <a:p>
            <a:pPr eaLnBrk="1" hangingPunct="1"/>
            <a:r>
              <a:rPr lang="en-US" sz="6000" b="1" smtClean="0">
                <a:solidFill>
                  <a:schemeClr val="tx1"/>
                </a:solidFill>
                <a:latin typeface="Tahoma" pitchFamily="34" charset="0"/>
                <a:cs typeface="Tahoma" pitchFamily="34" charset="0"/>
              </a:rPr>
              <a:t>USA to cut military budget 1/3 over 10 years while withdrawing as “policeman of the world”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POLITICAL ASPECTS OF GLOBALIZATION </a:t>
            </a:r>
          </a:p>
        </p:txBody>
      </p:sp>
      <p:sp>
        <p:nvSpPr>
          <p:cNvPr id="12291"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sz="3400" b="1" smtClean="0">
                <a:latin typeface="Tahoma" pitchFamily="34" charset="0"/>
              </a:rPr>
              <a:t>Power of global government organizations (GGOs) over nations</a:t>
            </a:r>
          </a:p>
          <a:p>
            <a:pPr marL="609600" indent="-609600" eaLnBrk="1" hangingPunct="1">
              <a:buFontTx/>
              <a:buAutoNum type="arabicPeriod"/>
            </a:pPr>
            <a:r>
              <a:rPr lang="en-US" sz="3400" b="1" smtClean="0">
                <a:latin typeface="Tahoma" pitchFamily="34" charset="0"/>
              </a:rPr>
              <a:t>Rise of non-profit governmental organizations (NGOs) to represent non-business interests around the world</a:t>
            </a:r>
          </a:p>
          <a:p>
            <a:pPr marL="609600" indent="-609600" eaLnBrk="1" hangingPunct="1">
              <a:buFontTx/>
              <a:buAutoNum type="arabicPeriod"/>
            </a:pPr>
            <a:r>
              <a:rPr lang="en-US" sz="3400" b="1" smtClean="0">
                <a:latin typeface="Tahoma" pitchFamily="34" charset="0"/>
              </a:rPr>
              <a:t>Emergence of the International Criminal Court</a:t>
            </a:r>
          </a:p>
          <a:p>
            <a:pPr marL="609600" indent="-609600" eaLnBrk="1" hangingPunct="1">
              <a:buFontTx/>
              <a:buAutoNum type="arabicPeriod"/>
            </a:pPr>
            <a:r>
              <a:rPr lang="en-US" sz="3400" b="1" smtClean="0">
                <a:latin typeface="Tahoma" pitchFamily="34" charset="0"/>
              </a:rPr>
              <a:t>Proliferation of regional free trade agreements (EU, NAFTA, etc.) </a:t>
            </a:r>
          </a:p>
        </p:txBody>
      </p:sp>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#3</a:t>
            </a:r>
          </a:p>
          <a:p>
            <a:pPr eaLnBrk="1" hangingPunct="1"/>
            <a:r>
              <a:rPr lang="en-US" sz="8000" b="1" smtClean="0">
                <a:solidFill>
                  <a:schemeClr val="tx1"/>
                </a:solidFill>
                <a:latin typeface="Tahoma" pitchFamily="34" charset="0"/>
                <a:cs typeface="Tahoma" pitchFamily="34" charset="0"/>
              </a:rPr>
              <a:t>Most forms of subsidized health care eliminated over 7 years</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#4</a:t>
            </a:r>
          </a:p>
          <a:p>
            <a:pPr eaLnBrk="1" hangingPunct="1"/>
            <a:r>
              <a:rPr lang="en-US" sz="8800" b="1" smtClean="0">
                <a:solidFill>
                  <a:schemeClr val="tx1"/>
                </a:solidFill>
                <a:latin typeface="Tahoma" pitchFamily="34" charset="0"/>
                <a:cs typeface="Tahoma" pitchFamily="34" charset="0"/>
              </a:rPr>
              <a:t>Govt. privatizes Social Security system</a:t>
            </a:r>
          </a:p>
          <a:p>
            <a:pPr eaLnBrk="1" hangingPunct="1"/>
            <a:endParaRPr lang="en-US" sz="80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#5</a:t>
            </a:r>
          </a:p>
          <a:p>
            <a:pPr eaLnBrk="1" hangingPunct="1"/>
            <a:r>
              <a:rPr lang="en-US" sz="8000" b="1" smtClean="0">
                <a:solidFill>
                  <a:schemeClr val="tx1"/>
                </a:solidFill>
                <a:latin typeface="Tahoma" pitchFamily="34" charset="0"/>
                <a:cs typeface="Tahoma" pitchFamily="34" charset="0"/>
              </a:rPr>
              <a:t>Agricultural subsidies eliminated over 7 years</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#6</a:t>
            </a:r>
          </a:p>
          <a:p>
            <a:pPr eaLnBrk="1" hangingPunct="1"/>
            <a:r>
              <a:rPr lang="en-US" sz="8000" b="1" smtClean="0">
                <a:solidFill>
                  <a:schemeClr val="tx1"/>
                </a:solidFill>
                <a:latin typeface="Tahoma" pitchFamily="34" charset="0"/>
                <a:cs typeface="Tahoma" pitchFamily="34" charset="0"/>
              </a:rPr>
              <a:t>Federal food stamp programs eliminated over 3 years</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#7</a:t>
            </a:r>
          </a:p>
          <a:p>
            <a:pPr eaLnBrk="1" hangingPunct="1"/>
            <a:r>
              <a:rPr lang="en-US" sz="8000" b="1" smtClean="0">
                <a:solidFill>
                  <a:schemeClr val="tx1"/>
                </a:solidFill>
                <a:latin typeface="Tahoma" pitchFamily="34" charset="0"/>
                <a:cs typeface="Tahoma" pitchFamily="34" charset="0"/>
              </a:rPr>
              <a:t>All federal aid to public schools eliminated over 6 years</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#8</a:t>
            </a:r>
          </a:p>
          <a:p>
            <a:pPr eaLnBrk="1" hangingPunct="1"/>
            <a:r>
              <a:rPr lang="en-US" sz="8000" b="1" smtClean="0">
                <a:solidFill>
                  <a:schemeClr val="tx1"/>
                </a:solidFill>
                <a:latin typeface="Tahoma" pitchFamily="34" charset="0"/>
                <a:cs typeface="Tahoma" pitchFamily="34" charset="0"/>
              </a:rPr>
              <a:t>Post office system privatized over 3 years</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#9</a:t>
            </a:r>
          </a:p>
          <a:p>
            <a:pPr eaLnBrk="1" hangingPunct="1"/>
            <a:r>
              <a:rPr lang="en-US" sz="8000" b="1" smtClean="0">
                <a:solidFill>
                  <a:schemeClr val="tx1"/>
                </a:solidFill>
                <a:latin typeface="Tahoma" pitchFamily="34" charset="0"/>
                <a:cs typeface="Tahoma" pitchFamily="34" charset="0"/>
              </a:rPr>
              <a:t>Federal education loan program truncated</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#10</a:t>
            </a:r>
          </a:p>
          <a:p>
            <a:pPr eaLnBrk="1" hangingPunct="1"/>
            <a:r>
              <a:rPr lang="en-US" sz="9600" b="1" smtClean="0">
                <a:solidFill>
                  <a:schemeClr val="tx1"/>
                </a:solidFill>
                <a:latin typeface="Tahoma" pitchFamily="34" charset="0"/>
                <a:cs typeface="Tahoma" pitchFamily="34" charset="0"/>
              </a:rPr>
              <a:t>Privatization of national parks system</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ubtitle 4"/>
          <p:cNvSpPr>
            <a:spLocks noGrp="1"/>
          </p:cNvSpPr>
          <p:nvPr>
            <p:ph type="subTitle" idx="1"/>
          </p:nvPr>
        </p:nvSpPr>
        <p:spPr>
          <a:xfrm>
            <a:off x="0" y="0"/>
            <a:ext cx="9144000" cy="6858000"/>
          </a:xfrm>
        </p:spPr>
        <p:txBody>
          <a:bodyPr/>
          <a:lstStyle/>
          <a:p>
            <a:pPr eaLnBrk="1" hangingPunct="1"/>
            <a:r>
              <a:rPr lang="en-US" sz="6000" b="1" u="sng" smtClean="0">
                <a:solidFill>
                  <a:schemeClr val="tx1"/>
                </a:solidFill>
                <a:latin typeface="Tahoma" pitchFamily="34" charset="0"/>
                <a:cs typeface="Tahoma" pitchFamily="34" charset="0"/>
              </a:rPr>
              <a:t>DRAMA #11</a:t>
            </a:r>
          </a:p>
          <a:p>
            <a:pPr eaLnBrk="1" hangingPunct="1"/>
            <a:r>
              <a:rPr lang="en-US" sz="6000" b="1" smtClean="0">
                <a:solidFill>
                  <a:schemeClr val="tx1"/>
                </a:solidFill>
                <a:latin typeface="Tahoma" pitchFamily="34" charset="0"/>
                <a:cs typeface="Tahoma" pitchFamily="34" charset="0"/>
              </a:rPr>
              <a:t>States given mandate to consolidate or eliminate 1/4 of higher education institutions within 10 years</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#12</a:t>
            </a:r>
          </a:p>
          <a:p>
            <a:pPr eaLnBrk="1" hangingPunct="1"/>
            <a:r>
              <a:rPr lang="en-US" sz="7200" b="1" smtClean="0">
                <a:solidFill>
                  <a:schemeClr val="tx1"/>
                </a:solidFill>
                <a:latin typeface="Tahoma" pitchFamily="34" charset="0"/>
                <a:cs typeface="Tahoma" pitchFamily="34" charset="0"/>
              </a:rPr>
              <a:t>Legalization of most illegal drugs to cut state &amp; local law enforcement budgets in half</a:t>
            </a:r>
            <a:endParaRPr lang="en-US" sz="80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FINANCIAL ASPECTS OF GLOBALIZATION </a:t>
            </a:r>
          </a:p>
        </p:txBody>
      </p:sp>
      <p:sp>
        <p:nvSpPr>
          <p:cNvPr id="13315"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b="1" smtClean="0">
                <a:latin typeface="Tahoma" pitchFamily="34" charset="0"/>
              </a:rPr>
              <a:t>Worldwide integrated financial markets</a:t>
            </a:r>
          </a:p>
          <a:p>
            <a:pPr marL="609600" indent="-609600" eaLnBrk="1" hangingPunct="1">
              <a:buFontTx/>
              <a:buAutoNum type="arabicPeriod"/>
            </a:pPr>
            <a:r>
              <a:rPr lang="en-US" b="1" smtClean="0">
                <a:latin typeface="Tahoma" pitchFamily="34" charset="0"/>
              </a:rPr>
              <a:t>The World Bank and International Monetary Fund</a:t>
            </a:r>
          </a:p>
          <a:p>
            <a:pPr marL="609600" indent="-609600" eaLnBrk="1" hangingPunct="1">
              <a:buFontTx/>
              <a:buAutoNum type="arabicPeriod"/>
            </a:pPr>
            <a:r>
              <a:rPr lang="en-US" b="1" smtClean="0">
                <a:latin typeface="Tahoma" pitchFamily="34" charset="0"/>
              </a:rPr>
              <a:t>Instantaneous electronic transfer of funds across borders</a:t>
            </a:r>
          </a:p>
          <a:p>
            <a:pPr marL="609600" indent="-609600" eaLnBrk="1" hangingPunct="1">
              <a:buFontTx/>
              <a:buAutoNum type="arabicPeriod"/>
            </a:pPr>
            <a:r>
              <a:rPr lang="en-US" b="1" smtClean="0">
                <a:latin typeface="Tahoma" pitchFamily="34" charset="0"/>
              </a:rPr>
              <a:t>Dollarization: consolidation of the number of currencies used throughout the world</a:t>
            </a:r>
          </a:p>
          <a:p>
            <a:pPr marL="609600" indent="-609600" eaLnBrk="1" hangingPunct="1">
              <a:buFontTx/>
              <a:buAutoNum type="arabicPeriod"/>
            </a:pPr>
            <a:r>
              <a:rPr lang="en-US" b="1" smtClean="0">
                <a:latin typeface="Tahoma" pitchFamily="34" charset="0"/>
              </a:rPr>
              <a:t>“Hot money”--$3 trillion crossing borders daily</a:t>
            </a:r>
          </a:p>
        </p:txBody>
      </p:sp>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#13</a:t>
            </a:r>
          </a:p>
          <a:p>
            <a:pPr eaLnBrk="1" hangingPunct="1"/>
            <a:r>
              <a:rPr lang="en-US" sz="8800" b="1" smtClean="0">
                <a:solidFill>
                  <a:schemeClr val="tx1"/>
                </a:solidFill>
                <a:latin typeface="Tahoma" pitchFamily="34" charset="0"/>
                <a:cs typeface="Tahoma" pitchFamily="34" charset="0"/>
              </a:rPr>
              <a:t>Crackdown to expel all illegal immigrants</a:t>
            </a:r>
            <a:endParaRPr lang="en-US" sz="80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ubtitle 4"/>
          <p:cNvSpPr>
            <a:spLocks noGrp="1"/>
          </p:cNvSpPr>
          <p:nvPr>
            <p:ph type="subTitle" idx="1"/>
          </p:nvPr>
        </p:nvSpPr>
        <p:spPr>
          <a:xfrm>
            <a:off x="0" y="0"/>
            <a:ext cx="9144000" cy="6858000"/>
          </a:xfrm>
        </p:spPr>
        <p:txBody>
          <a:bodyPr/>
          <a:lstStyle/>
          <a:p>
            <a:pPr eaLnBrk="1" hangingPunct="1"/>
            <a:r>
              <a:rPr lang="en-US" sz="6600" b="1" u="sng" smtClean="0">
                <a:solidFill>
                  <a:schemeClr val="tx1"/>
                </a:solidFill>
                <a:latin typeface="Tahoma" pitchFamily="34" charset="0"/>
                <a:cs typeface="Tahoma" pitchFamily="34" charset="0"/>
              </a:rPr>
              <a:t>DRAMA #14</a:t>
            </a:r>
          </a:p>
          <a:p>
            <a:pPr eaLnBrk="1" hangingPunct="1"/>
            <a:r>
              <a:rPr lang="en-US" sz="7200" b="1" smtClean="0">
                <a:solidFill>
                  <a:schemeClr val="tx1"/>
                </a:solidFill>
                <a:latin typeface="Tahoma" pitchFamily="34" charset="0"/>
                <a:cs typeface="Tahoma" pitchFamily="34" charset="0"/>
              </a:rPr>
              <a:t>Official adoption of the metric system to cut costs of non-compliance with ISO standards</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Content Placeholder 2"/>
          <p:cNvSpPr>
            <a:spLocks noGrp="1"/>
          </p:cNvSpPr>
          <p:nvPr>
            <p:ph idx="1"/>
          </p:nvPr>
        </p:nvSpPr>
        <p:spPr>
          <a:xfrm>
            <a:off x="0" y="0"/>
            <a:ext cx="9144000" cy="6858000"/>
          </a:xfrm>
        </p:spPr>
        <p:txBody>
          <a:bodyPr/>
          <a:lstStyle/>
          <a:p>
            <a:pPr algn="ctr">
              <a:buFont typeface="Arial" pitchFamily="34" charset="0"/>
              <a:buNone/>
            </a:pPr>
            <a:r>
              <a:rPr lang="en-US" sz="8800" b="1" smtClean="0">
                <a:latin typeface="Tahoma" pitchFamily="34" charset="0"/>
                <a:cs typeface="Tahoma" pitchFamily="34" charset="0"/>
              </a:rPr>
              <a:t>????????????</a:t>
            </a:r>
            <a:endParaRPr lang="en-US" sz="8800" b="1" u="sng" smtClean="0">
              <a:latin typeface="Tahoma" pitchFamily="34" charset="0"/>
              <a:cs typeface="Tahoma" pitchFamily="34" charset="0"/>
            </a:endParaRPr>
          </a:p>
          <a:p>
            <a:pPr algn="ctr">
              <a:buFont typeface="Arial" pitchFamily="34" charset="0"/>
              <a:buNone/>
            </a:pPr>
            <a:r>
              <a:rPr lang="en-US" sz="8800" b="1" smtClean="0">
                <a:latin typeface="Tahoma" pitchFamily="34" charset="0"/>
                <a:cs typeface="Tahoma" pitchFamily="34" charset="0"/>
              </a:rPr>
              <a:t>THE UNKNOWN</a:t>
            </a:r>
            <a:r>
              <a:rPr lang="en-US" sz="9600" b="1" smtClean="0">
                <a:latin typeface="Tahoma" pitchFamily="34" charset="0"/>
                <a:cs typeface="Tahoma" pitchFamily="34" charset="0"/>
              </a:rPr>
              <a:t> ZONE</a:t>
            </a:r>
          </a:p>
          <a:p>
            <a:pPr algn="ctr">
              <a:buFont typeface="Arial" pitchFamily="34" charset="0"/>
              <a:buNone/>
            </a:pPr>
            <a:r>
              <a:rPr lang="en-US" sz="9600" b="1" smtClean="0">
                <a:latin typeface="Tahoma" pitchFamily="34" charset="0"/>
                <a:cs typeface="Tahoma" pitchFamily="34" charset="0"/>
              </a:rPr>
              <a:t>????????????</a:t>
            </a:r>
          </a:p>
          <a:p>
            <a:pPr algn="ctr">
              <a:buFont typeface="Arial" pitchFamily="34" charset="0"/>
              <a:buNone/>
            </a:pPr>
            <a:endParaRPr lang="en-US" sz="11500" b="1"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ubtitle 4"/>
          <p:cNvSpPr>
            <a:spLocks noGrp="1"/>
          </p:cNvSpPr>
          <p:nvPr>
            <p:ph type="subTitle" idx="1"/>
          </p:nvPr>
        </p:nvSpPr>
        <p:spPr>
          <a:xfrm>
            <a:off x="0" y="0"/>
            <a:ext cx="9144000" cy="6858000"/>
          </a:xfrm>
        </p:spPr>
        <p:txBody>
          <a:bodyPr/>
          <a:lstStyle/>
          <a:p>
            <a:pPr eaLnBrk="1" hangingPunct="1"/>
            <a:r>
              <a:rPr lang="en-US" sz="5400" b="1" smtClean="0">
                <a:solidFill>
                  <a:schemeClr val="tx1"/>
                </a:solidFill>
                <a:latin typeface="Tahoma" pitchFamily="34" charset="0"/>
                <a:cs typeface="Tahoma" pitchFamily="34" charset="0"/>
              </a:rPr>
              <a:t>OECD undertakes long-term program of  significant economic subsidies to the world’s  least developed economies (due to continued ineffectiveness  of GGOs)</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ubtitle 4"/>
          <p:cNvSpPr>
            <a:spLocks noGrp="1"/>
          </p:cNvSpPr>
          <p:nvPr>
            <p:ph type="subTitle" idx="1"/>
          </p:nvPr>
        </p:nvSpPr>
        <p:spPr>
          <a:xfrm>
            <a:off x="0" y="0"/>
            <a:ext cx="9144000" cy="6858000"/>
          </a:xfrm>
        </p:spPr>
        <p:txBody>
          <a:bodyPr/>
          <a:lstStyle/>
          <a:p>
            <a:pPr eaLnBrk="1" hangingPunct="1"/>
            <a:r>
              <a:rPr lang="en-US" sz="6500" b="1" smtClean="0">
                <a:solidFill>
                  <a:schemeClr val="tx1"/>
                </a:solidFill>
                <a:latin typeface="Tahoma" pitchFamily="34" charset="0"/>
                <a:cs typeface="Tahoma" pitchFamily="34" charset="0"/>
              </a:rPr>
              <a:t>Global insurance companies drop coverage of all “acts of God,” including hurricanes, tornados, &amp; floods </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ubtitle 4"/>
          <p:cNvSpPr>
            <a:spLocks noGrp="1"/>
          </p:cNvSpPr>
          <p:nvPr>
            <p:ph type="subTitle" idx="1"/>
          </p:nvPr>
        </p:nvSpPr>
        <p:spPr>
          <a:xfrm>
            <a:off x="0" y="0"/>
            <a:ext cx="9144000" cy="6858000"/>
          </a:xfrm>
        </p:spPr>
        <p:txBody>
          <a:bodyPr/>
          <a:lstStyle/>
          <a:p>
            <a:pPr eaLnBrk="1" hangingPunct="1"/>
            <a:r>
              <a:rPr lang="en-US" sz="7200" b="1" smtClean="0">
                <a:solidFill>
                  <a:schemeClr val="tx1"/>
                </a:solidFill>
                <a:latin typeface="Tahoma" pitchFamily="34" charset="0"/>
                <a:cs typeface="Tahoma" pitchFamily="34" charset="0"/>
              </a:rPr>
              <a:t>Swiss banks open secret accounts for review by world governments and judicial authorities </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ubtitle 4"/>
          <p:cNvSpPr>
            <a:spLocks noGrp="1"/>
          </p:cNvSpPr>
          <p:nvPr>
            <p:ph type="subTitle" idx="1"/>
          </p:nvPr>
        </p:nvSpPr>
        <p:spPr>
          <a:xfrm>
            <a:off x="0" y="0"/>
            <a:ext cx="9144000" cy="6858000"/>
          </a:xfrm>
        </p:spPr>
        <p:txBody>
          <a:bodyPr/>
          <a:lstStyle/>
          <a:p>
            <a:pPr eaLnBrk="1" hangingPunct="1"/>
            <a:r>
              <a:rPr lang="en-US" sz="9400" b="1" smtClean="0">
                <a:solidFill>
                  <a:schemeClr val="tx1"/>
                </a:solidFill>
                <a:latin typeface="Tahoma" pitchFamily="34" charset="0"/>
                <a:cs typeface="Tahoma" pitchFamily="34" charset="0"/>
              </a:rPr>
              <a:t>WTO regulates Internet &amp; taxes Internet sales</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ubtitle 4"/>
          <p:cNvSpPr>
            <a:spLocks noGrp="1"/>
          </p:cNvSpPr>
          <p:nvPr>
            <p:ph type="subTitle" idx="1"/>
          </p:nvPr>
        </p:nvSpPr>
        <p:spPr>
          <a:xfrm>
            <a:off x="0" y="0"/>
            <a:ext cx="9144000" cy="6858000"/>
          </a:xfrm>
        </p:spPr>
        <p:txBody>
          <a:bodyPr/>
          <a:lstStyle/>
          <a:p>
            <a:pPr eaLnBrk="1" hangingPunct="1"/>
            <a:r>
              <a:rPr lang="en-US" sz="6600" b="1" smtClean="0">
                <a:solidFill>
                  <a:schemeClr val="tx1"/>
                </a:solidFill>
                <a:latin typeface="Tahoma" pitchFamily="34" charset="0"/>
                <a:cs typeface="Tahoma" pitchFamily="34" charset="0"/>
              </a:rPr>
              <a:t>WTO grants Microsoft legal monopoly to become the world’s official computer operating system</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ubtitle 4"/>
          <p:cNvSpPr>
            <a:spLocks noGrp="1"/>
          </p:cNvSpPr>
          <p:nvPr>
            <p:ph type="subTitle" idx="1"/>
          </p:nvPr>
        </p:nvSpPr>
        <p:spPr>
          <a:xfrm>
            <a:off x="0" y="0"/>
            <a:ext cx="9144000" cy="6858000"/>
          </a:xfrm>
        </p:spPr>
        <p:txBody>
          <a:bodyPr/>
          <a:lstStyle/>
          <a:p>
            <a:pPr eaLnBrk="1" hangingPunct="1"/>
            <a:r>
              <a:rPr lang="en-US" sz="11000" b="1" smtClean="0">
                <a:solidFill>
                  <a:schemeClr val="tx1"/>
                </a:solidFill>
                <a:latin typeface="Tahoma" pitchFamily="34" charset="0"/>
                <a:cs typeface="Tahoma" pitchFamily="34" charset="0"/>
              </a:rPr>
              <a:t>Nuclear war in the Middle East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CULTURAL ASPECTS OF GLOBALIZATION </a:t>
            </a:r>
          </a:p>
        </p:txBody>
      </p:sp>
      <p:sp>
        <p:nvSpPr>
          <p:cNvPr id="14339"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b="1" smtClean="0">
                <a:latin typeface="Tahoma" pitchFamily="34" charset="0"/>
              </a:rPr>
              <a:t>Global consumerism spurred by giant global corporations &amp; the advertising of global brand names</a:t>
            </a:r>
          </a:p>
          <a:p>
            <a:pPr marL="609600" indent="-609600" eaLnBrk="1" hangingPunct="1">
              <a:buFontTx/>
              <a:buAutoNum type="arabicPeriod"/>
            </a:pPr>
            <a:r>
              <a:rPr lang="en-US" b="1" smtClean="0">
                <a:latin typeface="Tahoma" pitchFamily="34" charset="0"/>
              </a:rPr>
              <a:t>Emergence of middle class social structure in a growing number of developing nations</a:t>
            </a:r>
          </a:p>
          <a:p>
            <a:pPr marL="609600" indent="-609600" eaLnBrk="1" hangingPunct="1">
              <a:buFontTx/>
              <a:buAutoNum type="arabicPeriod"/>
            </a:pPr>
            <a:r>
              <a:rPr lang="en-US" b="1" smtClean="0">
                <a:latin typeface="Tahoma" pitchFamily="34" charset="0"/>
              </a:rPr>
              <a:t>Greater international tourism &amp; immigration</a:t>
            </a:r>
          </a:p>
          <a:p>
            <a:pPr marL="609600" indent="-609600" eaLnBrk="1" hangingPunct="1">
              <a:buFontTx/>
              <a:buAutoNum type="arabicPeriod"/>
            </a:pPr>
            <a:r>
              <a:rPr lang="en-US" b="1" smtClean="0">
                <a:latin typeface="Tahoma" pitchFamily="34" charset="0"/>
              </a:rPr>
              <a:t>The emergence of a universal generation of young people who share more cultural similarities than differences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ECONOMIC ASPECTS OF GLOBALIZATION </a:t>
            </a:r>
          </a:p>
        </p:txBody>
      </p:sp>
      <p:sp>
        <p:nvSpPr>
          <p:cNvPr id="15363"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sz="3600" b="1" smtClean="0">
                <a:latin typeface="Tahoma" pitchFamily="34" charset="0"/>
              </a:rPr>
              <a:t>Relatively easy movement of people, merchandise, technology, &amp; capital across borders</a:t>
            </a:r>
          </a:p>
          <a:p>
            <a:pPr marL="609600" indent="-609600" eaLnBrk="1" hangingPunct="1">
              <a:buFontTx/>
              <a:buAutoNum type="arabicPeriod"/>
            </a:pPr>
            <a:r>
              <a:rPr lang="en-US" sz="3600" b="1" smtClean="0">
                <a:latin typeface="Tahoma" pitchFamily="34" charset="0"/>
              </a:rPr>
              <a:t>Rising free trade in large part due to regional free trade agreements and the World Trade Organization (WTO)</a:t>
            </a:r>
          </a:p>
          <a:p>
            <a:pPr marL="609600" indent="-609600" eaLnBrk="1" hangingPunct="1">
              <a:buFontTx/>
              <a:buAutoNum type="arabicPeriod"/>
            </a:pPr>
            <a:r>
              <a:rPr lang="en-US" sz="3600" b="1" smtClean="0">
                <a:latin typeface="Tahoma" pitchFamily="34" charset="0"/>
              </a:rPr>
              <a:t> Spread of capitalism to China, the former Soviet Union, &amp; to developing nations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MARKETING ASPECTS OF GLOBALIZATION </a:t>
            </a:r>
          </a:p>
        </p:txBody>
      </p:sp>
      <p:sp>
        <p:nvSpPr>
          <p:cNvPr id="16387"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b="1" smtClean="0">
                <a:latin typeface="Tahoma" pitchFamily="34" charset="0"/>
              </a:rPr>
              <a:t>Rise of the service sector, backed by intellectual capital (patented, copyrighted products) among developed nations</a:t>
            </a:r>
          </a:p>
          <a:p>
            <a:pPr marL="609600" indent="-609600" eaLnBrk="1" hangingPunct="1">
              <a:buFontTx/>
              <a:buAutoNum type="arabicPeriod"/>
            </a:pPr>
            <a:r>
              <a:rPr lang="en-US" b="1" smtClean="0">
                <a:latin typeface="Tahoma" pitchFamily="34" charset="0"/>
              </a:rPr>
              <a:t>Sales of global brands with global product designs around the world </a:t>
            </a:r>
          </a:p>
          <a:p>
            <a:pPr marL="609600" indent="-609600" eaLnBrk="1" hangingPunct="1">
              <a:buFontTx/>
              <a:buAutoNum type="arabicPeriod"/>
            </a:pPr>
            <a:r>
              <a:rPr lang="en-US" b="1" smtClean="0">
                <a:latin typeface="Tahoma" pitchFamily="34" charset="0"/>
              </a:rPr>
              <a:t>Emerging consumerism in former Communist nations</a:t>
            </a:r>
          </a:p>
          <a:p>
            <a:pPr marL="609600" indent="-609600" eaLnBrk="1" hangingPunct="1">
              <a:buFontTx/>
              <a:buAutoNum type="arabicPeriod"/>
            </a:pPr>
            <a:r>
              <a:rPr lang="en-US" b="1" smtClean="0">
                <a:latin typeface="Tahoma" pitchFamily="34" charset="0"/>
              </a:rPr>
              <a:t>Rapid increase of joint ventures between companies in different parts of the world </a:t>
            </a:r>
          </a:p>
          <a:p>
            <a:pPr marL="609600" indent="-609600" eaLnBrk="1" hangingPunct="1">
              <a:buFontTx/>
              <a:buAutoNum type="arabicPeriod"/>
            </a:pPr>
            <a:endParaRPr lang="en-US" b="1" smtClean="0">
              <a:latin typeface="Tahoma" pitchFamily="34" charset="0"/>
            </a:endParaRPr>
          </a:p>
          <a:p>
            <a:pPr marL="609600" indent="-609600" eaLnBrk="1" hangingPunct="1">
              <a:buFontTx/>
              <a:buAutoNum type="arabicPeriod"/>
            </a:pPr>
            <a:endParaRPr lang="en-US" b="1" smtClean="0">
              <a:latin typeface="Tahoma"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0"/>
            <a:ext cx="9144000" cy="838200"/>
          </a:xfrm>
        </p:spPr>
        <p:txBody>
          <a:bodyPr/>
          <a:lstStyle/>
          <a:p>
            <a:pPr eaLnBrk="1" hangingPunct="1"/>
            <a:r>
              <a:rPr lang="en-US" sz="3200" b="1" smtClean="0">
                <a:latin typeface="Tahoma" pitchFamily="34" charset="0"/>
              </a:rPr>
              <a:t>OPERATIONS ASPECTS OF GLOBALIZATION </a:t>
            </a:r>
          </a:p>
        </p:txBody>
      </p:sp>
      <p:sp>
        <p:nvSpPr>
          <p:cNvPr id="17411"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b="1" smtClean="0">
                <a:latin typeface="Tahoma" pitchFamily="34" charset="0"/>
              </a:rPr>
              <a:t>Off-shoring of manufacturing from highly industrialized nations to developing nations</a:t>
            </a:r>
          </a:p>
          <a:p>
            <a:pPr marL="609600" indent="-609600" eaLnBrk="1" hangingPunct="1">
              <a:lnSpc>
                <a:spcPct val="90000"/>
              </a:lnSpc>
              <a:buFontTx/>
              <a:buAutoNum type="arabicPeriod"/>
            </a:pPr>
            <a:r>
              <a:rPr lang="en-US" sz="3400" b="1" smtClean="0">
                <a:latin typeface="Tahoma" pitchFamily="34" charset="0"/>
              </a:rPr>
              <a:t>Standardization of business technology &amp; operations practices by the International Standards Organization (ISO)</a:t>
            </a:r>
          </a:p>
          <a:p>
            <a:pPr marL="609600" indent="-609600" eaLnBrk="1" hangingPunct="1">
              <a:lnSpc>
                <a:spcPct val="90000"/>
              </a:lnSpc>
              <a:buFontTx/>
              <a:buAutoNum type="arabicPeriod"/>
            </a:pPr>
            <a:r>
              <a:rPr lang="en-US" sz="3400" b="1" smtClean="0">
                <a:latin typeface="Tahoma" pitchFamily="34" charset="0"/>
              </a:rPr>
              <a:t>Rapid informational flows across borders </a:t>
            </a:r>
          </a:p>
          <a:p>
            <a:pPr marL="609600" indent="-609600" eaLnBrk="1" hangingPunct="1">
              <a:lnSpc>
                <a:spcPct val="90000"/>
              </a:lnSpc>
              <a:buFontTx/>
              <a:buAutoNum type="arabicPeriod"/>
            </a:pPr>
            <a:r>
              <a:rPr lang="en-US" sz="3400" b="1" smtClean="0">
                <a:latin typeface="Tahoma" pitchFamily="34" charset="0"/>
              </a:rPr>
              <a:t>Emerging ecological problems requiring proactive global cooperation</a:t>
            </a:r>
          </a:p>
          <a:p>
            <a:pPr marL="609600" indent="-609600" eaLnBrk="1" hangingPunct="1">
              <a:lnSpc>
                <a:spcPct val="90000"/>
              </a:lnSpc>
              <a:buFontTx/>
              <a:buAutoNum type="arabicPeriod"/>
            </a:pPr>
            <a:endParaRPr lang="en-US" b="1" smtClean="0">
              <a:latin typeface="Tahoma"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ubtitle 2"/>
          <p:cNvSpPr>
            <a:spLocks noGrp="1"/>
          </p:cNvSpPr>
          <p:nvPr>
            <p:ph type="subTitle" idx="1"/>
          </p:nvPr>
        </p:nvSpPr>
        <p:spPr>
          <a:xfrm>
            <a:off x="0" y="0"/>
            <a:ext cx="9144000" cy="6858000"/>
          </a:xfrm>
        </p:spPr>
        <p:txBody>
          <a:bodyPr/>
          <a:lstStyle/>
          <a:p>
            <a:pPr algn="l" eaLnBrk="1" hangingPunct="1"/>
            <a:r>
              <a:rPr lang="en-US" sz="4400" b="1" dirty="0" smtClean="0">
                <a:solidFill>
                  <a:schemeClr val="tx1"/>
                </a:solidFill>
                <a:latin typeface="Tahoma" pitchFamily="34" charset="0"/>
                <a:cs typeface="Tahoma" pitchFamily="34" charset="0"/>
              </a:rPr>
              <a:t>Fat Kodiak </a:t>
            </a:r>
            <a:r>
              <a:rPr lang="en-US" sz="4400" b="1" dirty="0" smtClean="0">
                <a:solidFill>
                  <a:schemeClr val="tx1"/>
                </a:solidFill>
                <a:latin typeface="Tahoma" pitchFamily="34" charset="0"/>
                <a:cs typeface="Tahoma" pitchFamily="34" charset="0"/>
              </a:rPr>
              <a:t>bears have a system working for them because they live near </a:t>
            </a:r>
            <a:r>
              <a:rPr lang="en-US" sz="4400" b="1" dirty="0" err="1" smtClean="0">
                <a:solidFill>
                  <a:schemeClr val="tx1"/>
                </a:solidFill>
                <a:latin typeface="Tahoma" pitchFamily="34" charset="0"/>
                <a:cs typeface="Tahoma" pitchFamily="34" charset="0"/>
              </a:rPr>
              <a:t>GOLDilocks</a:t>
            </a:r>
            <a:r>
              <a:rPr lang="en-US" sz="4400" b="1" dirty="0" smtClean="0">
                <a:solidFill>
                  <a:schemeClr val="tx1"/>
                </a:solidFill>
                <a:latin typeface="Tahoma" pitchFamily="34" charset="0"/>
                <a:cs typeface="Tahoma" pitchFamily="34" charset="0"/>
              </a:rPr>
              <a:t>. The system satisfies both their needs AND their wants. These fat bears have so much that they waste a lot of the luscious salmon scooped out  of the gorged streams.</a:t>
            </a:r>
            <a:r>
              <a:rPr lang="en-US" sz="4200" b="1" dirty="0" smtClean="0">
                <a:solidFill>
                  <a:schemeClr val="tx1"/>
                </a:solidFill>
                <a:latin typeface="Tahoma" pitchFamily="34" charset="0"/>
                <a:cs typeface="Tahoma" pitchFamily="34"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ubtitle 2"/>
          <p:cNvSpPr>
            <a:spLocks noGrp="1"/>
          </p:cNvSpPr>
          <p:nvPr>
            <p:ph type="subTitle" idx="1"/>
          </p:nvPr>
        </p:nvSpPr>
        <p:spPr>
          <a:xfrm>
            <a:off x="0" y="0"/>
            <a:ext cx="9144000" cy="6858000"/>
          </a:xfrm>
        </p:spPr>
        <p:txBody>
          <a:bodyPr/>
          <a:lstStyle/>
          <a:p>
            <a:pPr algn="l" eaLnBrk="1" hangingPunct="1"/>
            <a:r>
              <a:rPr lang="en-US" sz="4800" b="1" smtClean="0">
                <a:solidFill>
                  <a:schemeClr val="tx1"/>
                </a:solidFill>
                <a:latin typeface="Tahoma" pitchFamily="34" charset="0"/>
                <a:cs typeface="Tahoma" pitchFamily="34" charset="0"/>
              </a:rPr>
              <a:t>Mother nature has provided these bears with a system that takes care of their needs, but not necessarily all of their wants (they'd rather eat salmon than berries). They are not quite as big or fat as the Kodiak bears, but they are in good health. </a:t>
            </a:r>
            <a:endParaRPr lang="en-US" sz="36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ubtitle 2"/>
          <p:cNvSpPr>
            <a:spLocks noGrp="1"/>
          </p:cNvSpPr>
          <p:nvPr>
            <p:ph type="subTitle" idx="1"/>
          </p:nvPr>
        </p:nvSpPr>
        <p:spPr>
          <a:xfrm>
            <a:off x="0" y="0"/>
            <a:ext cx="9144000" cy="6858000"/>
          </a:xfrm>
        </p:spPr>
        <p:txBody>
          <a:bodyPr/>
          <a:lstStyle/>
          <a:p>
            <a:pPr algn="r" eaLnBrk="1" hangingPunct="1"/>
            <a:r>
              <a:rPr lang="en-US" sz="5400" b="1" smtClean="0">
                <a:solidFill>
                  <a:schemeClr val="tx1"/>
                </a:solidFill>
                <a:latin typeface="Tahoma" pitchFamily="34" charset="0"/>
                <a:cs typeface="Tahoma" pitchFamily="34" charset="0"/>
              </a:rPr>
              <a:t>THE</a:t>
            </a:r>
          </a:p>
          <a:p>
            <a:pPr algn="r" eaLnBrk="1" hangingPunct="1"/>
            <a:r>
              <a:rPr lang="en-US" sz="5400" b="1" smtClean="0">
                <a:solidFill>
                  <a:schemeClr val="tx1"/>
                </a:solidFill>
                <a:latin typeface="Tahoma" pitchFamily="34" charset="0"/>
                <a:cs typeface="Tahoma" pitchFamily="34" charset="0"/>
              </a:rPr>
              <a:t>GARBAGE</a:t>
            </a:r>
          </a:p>
          <a:p>
            <a:pPr algn="r" eaLnBrk="1" hangingPunct="1"/>
            <a:r>
              <a:rPr lang="en-US" sz="5400" b="1" smtClean="0">
                <a:solidFill>
                  <a:schemeClr val="tx1"/>
                </a:solidFill>
                <a:latin typeface="Tahoma" pitchFamily="34" charset="0"/>
                <a:cs typeface="Tahoma" pitchFamily="34" charset="0"/>
              </a:rPr>
              <a:t>CAN</a:t>
            </a:r>
          </a:p>
          <a:p>
            <a:pPr algn="r" eaLnBrk="1" hangingPunct="1"/>
            <a:r>
              <a:rPr lang="en-US" sz="5400" b="1" smtClean="0">
                <a:solidFill>
                  <a:schemeClr val="tx1"/>
                </a:solidFill>
                <a:latin typeface="Tahoma" pitchFamily="34" charset="0"/>
                <a:cs typeface="Tahoma" pitchFamily="34" charset="0"/>
              </a:rPr>
              <a:t>BEARS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0" y="0"/>
            <a:ext cx="9144000" cy="6858000"/>
          </a:xfrm>
        </p:spPr>
        <p:txBody>
          <a:bodyPr/>
          <a:lstStyle/>
          <a:p>
            <a:pPr algn="ctr" eaLnBrk="1" hangingPunct="1">
              <a:buFontTx/>
              <a:buNone/>
            </a:pPr>
            <a:r>
              <a:rPr lang="en-US" sz="4400" b="1" smtClean="0">
                <a:latin typeface="Tahoma" pitchFamily="34" charset="0"/>
              </a:rPr>
              <a:t>GLOBALISM &gt; LOCALISM = </a:t>
            </a:r>
          </a:p>
          <a:p>
            <a:pPr algn="ctr" eaLnBrk="1" hangingPunct="1">
              <a:buFontTx/>
              <a:buNone/>
            </a:pPr>
            <a:r>
              <a:rPr lang="en-US" sz="4400" b="1" smtClean="0">
                <a:latin typeface="Tahoma" pitchFamily="34" charset="0"/>
              </a:rPr>
              <a:t>the emergence of:</a:t>
            </a:r>
          </a:p>
          <a:p>
            <a:pPr eaLnBrk="1" hangingPunct="1">
              <a:buFontTx/>
              <a:buNone/>
            </a:pPr>
            <a:r>
              <a:rPr lang="en-US" sz="4400" b="1" smtClean="0">
                <a:latin typeface="Tahoma" pitchFamily="34" charset="0"/>
              </a:rPr>
              <a:t> 1. An integrated world economy</a:t>
            </a:r>
          </a:p>
          <a:p>
            <a:pPr eaLnBrk="1" hangingPunct="1">
              <a:buFontTx/>
              <a:buNone/>
            </a:pPr>
            <a:r>
              <a:rPr lang="en-US" sz="4400" b="1" smtClean="0">
                <a:latin typeface="Tahoma" pitchFamily="34" charset="0"/>
              </a:rPr>
              <a:t>2. A universal Westernized culture (individualism + capitalism)</a:t>
            </a:r>
          </a:p>
          <a:p>
            <a:pPr eaLnBrk="1" hangingPunct="1">
              <a:buFontTx/>
              <a:buNone/>
            </a:pPr>
            <a:r>
              <a:rPr lang="en-US" sz="4400" b="1" smtClean="0">
                <a:latin typeface="Tahoma" pitchFamily="34" charset="0"/>
              </a:rPr>
              <a:t>3. Diminished Western nationalism</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ubtitle 2"/>
          <p:cNvSpPr>
            <a:spLocks noGrp="1"/>
          </p:cNvSpPr>
          <p:nvPr>
            <p:ph type="subTitle" idx="1"/>
          </p:nvPr>
        </p:nvSpPr>
        <p:spPr>
          <a:xfrm>
            <a:off x="0" y="0"/>
            <a:ext cx="9144000" cy="6858000"/>
          </a:xfrm>
        </p:spPr>
        <p:txBody>
          <a:bodyPr/>
          <a:lstStyle/>
          <a:p>
            <a:pPr algn="l" eaLnBrk="1" hangingPunct="1">
              <a:lnSpc>
                <a:spcPct val="90000"/>
              </a:lnSpc>
            </a:pPr>
            <a:r>
              <a:rPr lang="en-US" sz="4000" b="1" smtClean="0">
                <a:solidFill>
                  <a:schemeClr val="tx1"/>
                </a:solidFill>
                <a:latin typeface="Tahoma" pitchFamily="34" charset="0"/>
                <a:cs typeface="Tahoma" pitchFamily="34" charset="0"/>
              </a:rPr>
              <a:t>Human land encroachment (colonialism &amp; “turbo” capitalism)  has ruined the feeding system of these bears, so they fend for themselves as best they can out of garbage cans. The garbage can bears aren’t served by GOLDilocks. They long to visit their kindred bruins who have it made in a better system, but those bears don’t share; they want MORE from GOLDilocks.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FOUR WORLDS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ubtitle 2"/>
          <p:cNvSpPr>
            <a:spLocks noGrp="1"/>
          </p:cNvSpPr>
          <p:nvPr>
            <p:ph type="subTitle" idx="1"/>
          </p:nvPr>
        </p:nvSpPr>
        <p:spPr>
          <a:xfrm>
            <a:off x="0" y="0"/>
            <a:ext cx="9144000" cy="6858000"/>
          </a:xfrm>
        </p:spPr>
        <p:txBody>
          <a:bodyPr/>
          <a:lstStyle/>
          <a:p>
            <a:pPr eaLnBrk="1" hangingPunct="1"/>
            <a:r>
              <a:rPr lang="en-US" sz="8800" b="1" smtClean="0">
                <a:solidFill>
                  <a:schemeClr val="tx1"/>
                </a:solidFill>
                <a:latin typeface="Tahoma" pitchFamily="34" charset="0"/>
                <a:cs typeface="Tahoma" pitchFamily="34" charset="0"/>
              </a:rPr>
              <a:t>World #1: </a:t>
            </a:r>
            <a:r>
              <a:rPr lang="en-US" sz="6600" b="1" u="sng" smtClean="0">
                <a:solidFill>
                  <a:schemeClr val="tx1"/>
                </a:solidFill>
                <a:latin typeface="Tahoma" pitchFamily="34" charset="0"/>
                <a:cs typeface="Tahoma" pitchFamily="34" charset="0"/>
              </a:rPr>
              <a:t>Affluent Middle Class</a:t>
            </a:r>
            <a:r>
              <a:rPr lang="en-US" sz="6600" b="1" smtClean="0">
                <a:solidFill>
                  <a:schemeClr val="tx1"/>
                </a:solidFill>
                <a:latin typeface="Tahoma" pitchFamily="34" charset="0"/>
                <a:cs typeface="Tahoma" pitchFamily="34" charset="0"/>
              </a:rPr>
              <a:t> (“Godzilla” nations): USA, Western Europe, Japan, Hong Kong, Taiwan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ubtitle 2"/>
          <p:cNvSpPr>
            <a:spLocks noGrp="1"/>
          </p:cNvSpPr>
          <p:nvPr>
            <p:ph type="subTitle" idx="1"/>
          </p:nvPr>
        </p:nvSpPr>
        <p:spPr>
          <a:xfrm>
            <a:off x="0" y="0"/>
            <a:ext cx="9144000" cy="6858000"/>
          </a:xfrm>
        </p:spPr>
        <p:txBody>
          <a:bodyPr/>
          <a:lstStyle/>
          <a:p>
            <a:pPr eaLnBrk="1" hangingPunct="1"/>
            <a:r>
              <a:rPr lang="en-US" sz="4400" b="1" smtClean="0">
                <a:solidFill>
                  <a:schemeClr val="tx1"/>
                </a:solidFill>
                <a:latin typeface="Tahoma" pitchFamily="34" charset="0"/>
                <a:cs typeface="Tahoma" pitchFamily="34" charset="0"/>
              </a:rPr>
              <a:t>Pop culture exports (media, music, lifestyles), service sector, patents &amp; copyrights</a:t>
            </a:r>
            <a:endParaRPr lang="en-US" sz="48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ubtitle 2"/>
          <p:cNvSpPr>
            <a:spLocks noGrp="1"/>
          </p:cNvSpPr>
          <p:nvPr>
            <p:ph type="subTitle" idx="1"/>
          </p:nvPr>
        </p:nvSpPr>
        <p:spPr>
          <a:xfrm>
            <a:off x="0" y="0"/>
            <a:ext cx="9144000" cy="6858000"/>
          </a:xfrm>
        </p:spPr>
        <p:txBody>
          <a:bodyPr/>
          <a:lstStyle/>
          <a:p>
            <a:pPr eaLnBrk="1" hangingPunct="1"/>
            <a:r>
              <a:rPr lang="en-US" sz="4900" b="1" smtClean="0">
                <a:solidFill>
                  <a:schemeClr val="tx1"/>
                </a:solidFill>
                <a:latin typeface="Tahoma" pitchFamily="34" charset="0"/>
                <a:cs typeface="Tahoma" pitchFamily="34" charset="0"/>
              </a:rPr>
              <a:t>Who made Jerry’s clothes &amp; cell phone? Who takes care of his luxstadium? House? Swimming pool? Lawn? Car maintenance? Shopping? Taxes? Laundry?</a:t>
            </a:r>
          </a:p>
          <a:p>
            <a:pPr eaLnBrk="1" hangingPunct="1"/>
            <a:r>
              <a:rPr lang="en-US" sz="4900" b="1" smtClean="0">
                <a:solidFill>
                  <a:schemeClr val="tx1"/>
                </a:solidFill>
                <a:latin typeface="Tahoma" pitchFamily="34" charset="0"/>
                <a:cs typeface="Tahoma" pitchFamily="34" charset="0"/>
              </a:rPr>
              <a:t>Cooking? Crashed computer? Xmas presents?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ubtitle 2"/>
          <p:cNvSpPr>
            <a:spLocks noGrp="1"/>
          </p:cNvSpPr>
          <p:nvPr>
            <p:ph type="subTitle" idx="1"/>
          </p:nvPr>
        </p:nvSpPr>
        <p:spPr>
          <a:xfrm>
            <a:off x="0" y="0"/>
            <a:ext cx="9144000" cy="6858000"/>
          </a:xfrm>
        </p:spPr>
        <p:txBody>
          <a:bodyPr/>
          <a:lstStyle/>
          <a:p>
            <a:pPr eaLnBrk="1" hangingPunct="1">
              <a:lnSpc>
                <a:spcPct val="90000"/>
              </a:lnSpc>
            </a:pPr>
            <a:r>
              <a:rPr lang="en-US" sz="11500" b="1" smtClean="0">
                <a:solidFill>
                  <a:schemeClr val="tx1"/>
                </a:solidFill>
                <a:latin typeface="Tahoma" pitchFamily="34" charset="0"/>
                <a:cs typeface="Tahoma" pitchFamily="34" charset="0"/>
              </a:rPr>
              <a:t>World #2:</a:t>
            </a:r>
          </a:p>
          <a:p>
            <a:pPr eaLnBrk="1" hangingPunct="1">
              <a:lnSpc>
                <a:spcPct val="90000"/>
              </a:lnSpc>
            </a:pPr>
            <a:r>
              <a:rPr lang="en-US" sz="7200" b="1" u="sng" smtClean="0">
                <a:solidFill>
                  <a:schemeClr val="tx1"/>
                </a:solidFill>
                <a:latin typeface="Tahoma" pitchFamily="34" charset="0"/>
                <a:cs typeface="Tahoma" pitchFamily="34" charset="0"/>
              </a:rPr>
              <a:t>Rising middle class</a:t>
            </a:r>
            <a:r>
              <a:rPr lang="en-US" sz="7200" b="1" smtClean="0">
                <a:solidFill>
                  <a:schemeClr val="tx1"/>
                </a:solidFill>
                <a:latin typeface="Tahoma" pitchFamily="34" charset="0"/>
                <a:cs typeface="Tahoma" pitchFamily="34" charset="0"/>
              </a:rPr>
              <a:t> (large “Tiger” nations): Mexico,  Chile,  Singapore, </a:t>
            </a:r>
          </a:p>
          <a:p>
            <a:pPr eaLnBrk="1" hangingPunct="1">
              <a:lnSpc>
                <a:spcPct val="90000"/>
              </a:lnSpc>
            </a:pPr>
            <a:r>
              <a:rPr lang="en-US" sz="7200" b="1" smtClean="0">
                <a:solidFill>
                  <a:schemeClr val="tx1"/>
                </a:solidFill>
                <a:latin typeface="Tahoma" pitchFamily="34" charset="0"/>
                <a:cs typeface="Tahoma" pitchFamily="34" charset="0"/>
              </a:rPr>
              <a:t>Taiwan, 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2"/>
          <p:cNvSpPr>
            <a:spLocks noGrp="1"/>
          </p:cNvSpPr>
          <p:nvPr>
            <p:ph type="subTitle" idx="1"/>
          </p:nvPr>
        </p:nvSpPr>
        <p:spPr>
          <a:xfrm>
            <a:off x="0" y="0"/>
            <a:ext cx="9144000" cy="6858000"/>
          </a:xfrm>
        </p:spPr>
        <p:txBody>
          <a:bodyPr/>
          <a:lstStyle/>
          <a:p>
            <a:pPr marL="914400" indent="-914400" algn="l" eaLnBrk="1" hangingPunct="1">
              <a:buFont typeface="+mj-lt"/>
              <a:buAutoNum type="arabicPeriod"/>
              <a:defRPr/>
            </a:pPr>
            <a:r>
              <a:rPr lang="en-US" sz="5400" b="1" dirty="0" smtClean="0">
                <a:solidFill>
                  <a:schemeClr val="tx1"/>
                </a:solidFill>
                <a:latin typeface="Tahoma" pitchFamily="34" charset="0"/>
                <a:cs typeface="Tahoma" pitchFamily="34" charset="0"/>
              </a:rPr>
              <a:t>Skilled labor manufacturing</a:t>
            </a:r>
          </a:p>
          <a:p>
            <a:pPr marL="914400" indent="-914400" algn="l" eaLnBrk="1" hangingPunct="1">
              <a:buFont typeface="+mj-lt"/>
              <a:buAutoNum type="arabicPeriod"/>
              <a:defRPr/>
            </a:pPr>
            <a:r>
              <a:rPr lang="en-US" sz="5400" b="1" dirty="0" smtClean="0">
                <a:solidFill>
                  <a:schemeClr val="tx1"/>
                </a:solidFill>
                <a:latin typeface="Tahoma" pitchFamily="34" charset="0"/>
                <a:cs typeface="Tahoma" pitchFamily="34" charset="0"/>
              </a:rPr>
              <a:t>Computer hardware &amp; electronics</a:t>
            </a:r>
          </a:p>
          <a:p>
            <a:pPr marL="914400" indent="-914400" algn="l" eaLnBrk="1" hangingPunct="1">
              <a:buFont typeface="+mj-lt"/>
              <a:buAutoNum type="arabicPeriod"/>
              <a:defRPr/>
            </a:pPr>
            <a:r>
              <a:rPr lang="en-US" sz="5400" b="1" dirty="0" smtClean="0">
                <a:solidFill>
                  <a:schemeClr val="tx1"/>
                </a:solidFill>
                <a:latin typeface="Tahoma" pitchFamily="34" charset="0"/>
                <a:cs typeface="Tahoma" pitchFamily="34" charset="0"/>
              </a:rPr>
              <a:t>Cell phones</a:t>
            </a:r>
          </a:p>
          <a:p>
            <a:pPr marL="914400" indent="-914400" algn="l" eaLnBrk="1" hangingPunct="1">
              <a:buFont typeface="+mj-lt"/>
              <a:buAutoNum type="arabicPeriod"/>
              <a:defRPr/>
            </a:pPr>
            <a:r>
              <a:rPr lang="en-US" sz="5400" b="1" dirty="0" smtClean="0">
                <a:solidFill>
                  <a:schemeClr val="tx1"/>
                </a:solidFill>
                <a:latin typeface="Tahoma" pitchFamily="34" charset="0"/>
                <a:cs typeface="Tahoma" pitchFamily="34" charset="0"/>
              </a:rPr>
              <a:t>Medical equipment</a:t>
            </a: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2"/>
          <p:cNvSpPr>
            <a:spLocks noGrp="1"/>
          </p:cNvSpPr>
          <p:nvPr>
            <p:ph type="subTitle" idx="1"/>
          </p:nvPr>
        </p:nvSpPr>
        <p:spPr>
          <a:xfrm>
            <a:off x="0" y="0"/>
            <a:ext cx="9144000" cy="6858000"/>
          </a:xfrm>
        </p:spPr>
        <p:txBody>
          <a:bodyPr/>
          <a:lstStyle/>
          <a:p>
            <a:pPr eaLnBrk="1" hangingPunct="1"/>
            <a:r>
              <a:rPr lang="en-US" sz="8000" b="1" smtClean="0">
                <a:solidFill>
                  <a:schemeClr val="tx1"/>
                </a:solidFill>
                <a:latin typeface="Tahoma" pitchFamily="34" charset="0"/>
                <a:cs typeface="Tahoma" pitchFamily="34" charset="0"/>
              </a:rPr>
              <a:t>World #3:</a:t>
            </a:r>
            <a:r>
              <a:rPr lang="en-US" sz="4800" b="1" smtClean="0">
                <a:solidFill>
                  <a:schemeClr val="tx1"/>
                </a:solidFill>
                <a:latin typeface="Tahoma" pitchFamily="34" charset="0"/>
                <a:cs typeface="Tahoma" pitchFamily="34" charset="0"/>
              </a:rPr>
              <a:t> </a:t>
            </a:r>
          </a:p>
          <a:p>
            <a:pPr eaLnBrk="1" hangingPunct="1"/>
            <a:r>
              <a:rPr lang="en-US" sz="6000" b="1" u="sng" smtClean="0">
                <a:solidFill>
                  <a:schemeClr val="tx1"/>
                </a:solidFill>
                <a:latin typeface="Tahoma" pitchFamily="34" charset="0"/>
                <a:cs typeface="Tahoma" pitchFamily="34" charset="0"/>
              </a:rPr>
              <a:t>Emerging middle class</a:t>
            </a:r>
            <a:r>
              <a:rPr lang="en-US" sz="6000" b="1" smtClean="0">
                <a:solidFill>
                  <a:schemeClr val="tx1"/>
                </a:solidFill>
                <a:latin typeface="Tahoma" pitchFamily="34" charset="0"/>
                <a:cs typeface="Tahoma" pitchFamily="34" charset="0"/>
              </a:rPr>
              <a:t> (“Tiger cub” nations): </a:t>
            </a:r>
          </a:p>
          <a:p>
            <a:pPr eaLnBrk="1" hangingPunct="1"/>
            <a:r>
              <a:rPr lang="en-US" sz="6000" b="1" smtClean="0">
                <a:solidFill>
                  <a:schemeClr val="tx1"/>
                </a:solidFill>
                <a:latin typeface="Tahoma" pitchFamily="34" charset="0"/>
                <a:cs typeface="Tahoma" pitchFamily="34" charset="0"/>
              </a:rPr>
              <a:t>China, SE Asia, India, some of South America</a:t>
            </a:r>
          </a:p>
          <a:p>
            <a:pPr algn="l" eaLnBrk="1" hangingPunct="1"/>
            <a:endParaRPr lang="en-US" sz="44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2"/>
          <p:cNvSpPr>
            <a:spLocks noGrp="1"/>
          </p:cNvSpPr>
          <p:nvPr>
            <p:ph type="subTitle" idx="1"/>
          </p:nvPr>
        </p:nvSpPr>
        <p:spPr>
          <a:xfrm>
            <a:off x="0" y="0"/>
            <a:ext cx="9144000" cy="6858000"/>
          </a:xfrm>
        </p:spPr>
        <p:txBody>
          <a:bodyPr/>
          <a:lstStyle/>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Low-skill labor assembly  (sports equipment, shoes, bicycles, etc.)</a:t>
            </a: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Local, non-exported agriculture </a:t>
            </a:r>
          </a:p>
          <a:p>
            <a:pPr marL="914400" indent="-914400" algn="l" eaLnBrk="1" hangingPunct="1">
              <a:buFont typeface="+mj-lt"/>
              <a:buAutoNum type="arabicPeriod"/>
              <a:defRPr/>
            </a:pPr>
            <a:r>
              <a:rPr lang="en-US" sz="4800" b="1" dirty="0" smtClean="0">
                <a:solidFill>
                  <a:schemeClr val="tx1"/>
                </a:solidFill>
                <a:latin typeface="Tahoma" pitchFamily="34" charset="0"/>
                <a:cs typeface="Tahoma" pitchFamily="34" charset="0"/>
              </a:rPr>
              <a:t>Under-employment &amp; unemployment</a:t>
            </a: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ubtitle 2"/>
          <p:cNvSpPr>
            <a:spLocks noGrp="1"/>
          </p:cNvSpPr>
          <p:nvPr>
            <p:ph type="subTitle" idx="1"/>
          </p:nvPr>
        </p:nvSpPr>
        <p:spPr>
          <a:xfrm>
            <a:off x="0" y="0"/>
            <a:ext cx="9144000" cy="6858000"/>
          </a:xfrm>
        </p:spPr>
        <p:txBody>
          <a:bodyPr/>
          <a:lstStyle/>
          <a:p>
            <a:pPr eaLnBrk="1" hangingPunct="1"/>
            <a:r>
              <a:rPr lang="en-US" sz="8800" b="1" smtClean="0">
                <a:solidFill>
                  <a:schemeClr val="tx1"/>
                </a:solidFill>
                <a:latin typeface="Tahoma" pitchFamily="34" charset="0"/>
                <a:cs typeface="Tahoma" pitchFamily="34" charset="0"/>
              </a:rPr>
              <a:t>World #4:</a:t>
            </a:r>
            <a:r>
              <a:rPr lang="en-US" sz="5400" b="1" smtClean="0">
                <a:solidFill>
                  <a:schemeClr val="tx1"/>
                </a:solidFill>
                <a:latin typeface="Tahoma" pitchFamily="34" charset="0"/>
                <a:cs typeface="Tahoma" pitchFamily="34" charset="0"/>
              </a:rPr>
              <a:t> </a:t>
            </a:r>
          </a:p>
          <a:p>
            <a:pPr eaLnBrk="1" hangingPunct="1"/>
            <a:r>
              <a:rPr lang="en-US" sz="7200" b="1" smtClean="0">
                <a:solidFill>
                  <a:schemeClr val="tx1"/>
                </a:solidFill>
                <a:latin typeface="Tahoma" pitchFamily="34" charset="0"/>
                <a:cs typeface="Tahoma" pitchFamily="34" charset="0"/>
              </a:rPr>
              <a:t>The </a:t>
            </a:r>
            <a:r>
              <a:rPr lang="en-US" sz="7200" b="1" u="sng" smtClean="0">
                <a:solidFill>
                  <a:schemeClr val="tx1"/>
                </a:solidFill>
                <a:latin typeface="Tahoma" pitchFamily="34" charset="0"/>
                <a:cs typeface="Tahoma" pitchFamily="34" charset="0"/>
              </a:rPr>
              <a:t>non-developing world</a:t>
            </a:r>
            <a:r>
              <a:rPr lang="en-US" sz="7200" b="1" smtClean="0">
                <a:solidFill>
                  <a:schemeClr val="tx1"/>
                </a:solidFill>
                <a:latin typeface="Tahoma" pitchFamily="34" charset="0"/>
                <a:cs typeface="Tahoma" pitchFamily="34" charset="0"/>
              </a:rPr>
              <a:t> (“zebra” nations):</a:t>
            </a:r>
          </a:p>
          <a:p>
            <a:pPr eaLnBrk="1" hangingPunct="1"/>
            <a:r>
              <a:rPr lang="en-US" sz="6600" b="1" smtClean="0">
                <a:solidFill>
                  <a:schemeClr val="tx1"/>
                </a:solidFill>
                <a:latin typeface="Tahoma" pitchFamily="34" charset="0"/>
                <a:cs typeface="Tahoma" pitchFamily="34" charset="0"/>
              </a:rPr>
              <a:t>Africa</a:t>
            </a:r>
            <a:r>
              <a:rPr lang="en-US" sz="7200" b="1" smtClean="0">
                <a:solidFill>
                  <a:schemeClr val="tx1"/>
                </a:solidFill>
                <a:latin typeface="Tahoma" pitchFamily="34" charset="0"/>
                <a:cs typeface="Tahoma" pitchFamily="34" charset="0"/>
              </a:rPr>
              <a:t>, Middle East</a:t>
            </a:r>
            <a:endParaRPr lang="en-US" sz="6000" b="1" smtClean="0">
              <a:solidFill>
                <a:schemeClr val="tx1"/>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0" y="0"/>
            <a:ext cx="9144000" cy="6858000"/>
          </a:xfrm>
        </p:spPr>
        <p:txBody>
          <a:bodyPr/>
          <a:lstStyle/>
          <a:p>
            <a:pPr eaLnBrk="1" hangingPunct="1"/>
            <a:r>
              <a:rPr lang="en-US" sz="9600" b="1" smtClean="0">
                <a:solidFill>
                  <a:schemeClr val="tx1"/>
                </a:solidFill>
                <a:latin typeface="Tahoma" pitchFamily="34" charset="0"/>
                <a:cs typeface="Tahoma" pitchFamily="34" charset="0"/>
              </a:rPr>
              <a:t>WHO IS RESPONSIBLE FOR GLOBALISM?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ubtitle 2"/>
          <p:cNvSpPr>
            <a:spLocks noGrp="1"/>
          </p:cNvSpPr>
          <p:nvPr>
            <p:ph type="subTitle" idx="1"/>
          </p:nvPr>
        </p:nvSpPr>
        <p:spPr>
          <a:xfrm>
            <a:off x="0" y="0"/>
            <a:ext cx="9144000" cy="6858000"/>
          </a:xfrm>
        </p:spPr>
        <p:txBody>
          <a:bodyPr/>
          <a:lstStyle/>
          <a:p>
            <a:pPr marL="914400" indent="-914400" algn="l" eaLnBrk="1" hangingPunct="1">
              <a:buFont typeface="+mj-lt"/>
              <a:buAutoNum type="arabicPeriod"/>
              <a:defRPr/>
            </a:pPr>
            <a:r>
              <a:rPr lang="en-US" sz="5400" b="1" dirty="0" smtClean="0">
                <a:solidFill>
                  <a:schemeClr val="tx1"/>
                </a:solidFill>
                <a:latin typeface="Tahoma" pitchFamily="34" charset="0"/>
                <a:cs typeface="Tahoma" pitchFamily="34" charset="0"/>
              </a:rPr>
              <a:t>Small farm agriculture</a:t>
            </a:r>
            <a:endParaRPr lang="en-US" sz="5000" b="1" dirty="0" smtClean="0">
              <a:solidFill>
                <a:schemeClr val="tx1"/>
              </a:solidFill>
              <a:latin typeface="Tahoma" pitchFamily="34" charset="0"/>
              <a:cs typeface="Tahoma" pitchFamily="34" charset="0"/>
            </a:endParaRPr>
          </a:p>
          <a:p>
            <a:pPr marL="914400" indent="-914400" algn="l" eaLnBrk="1" hangingPunct="1">
              <a:buFont typeface="+mj-lt"/>
              <a:buAutoNum type="arabicPeriod"/>
              <a:defRPr/>
            </a:pPr>
            <a:r>
              <a:rPr lang="en-US" sz="5000" b="1" dirty="0" smtClean="0">
                <a:solidFill>
                  <a:schemeClr val="tx1"/>
                </a:solidFill>
                <a:latin typeface="Tahoma" pitchFamily="34" charset="0"/>
                <a:cs typeface="Tahoma" pitchFamily="34" charset="0"/>
              </a:rPr>
              <a:t>Oil, gas, minerals &amp; other earth exports</a:t>
            </a:r>
          </a:p>
          <a:p>
            <a:pPr marL="914400" indent="-914400" algn="l" eaLnBrk="1" hangingPunct="1">
              <a:buFont typeface="+mj-lt"/>
              <a:buAutoNum type="arabicPeriod"/>
              <a:defRPr/>
            </a:pPr>
            <a:r>
              <a:rPr lang="en-US" sz="5000" b="1" dirty="0" smtClean="0">
                <a:solidFill>
                  <a:schemeClr val="tx1"/>
                </a:solidFill>
                <a:latin typeface="Tahoma" pitchFamily="34" charset="0"/>
                <a:cs typeface="Tahoma" pitchFamily="34" charset="0"/>
              </a:rPr>
              <a:t>Social problems stemming from historical colonialism, religious intolerance,  &amp; political dictatorships </a:t>
            </a:r>
          </a:p>
          <a:p>
            <a:pPr marL="914400" indent="-914400" algn="l" eaLnBrk="1" hangingPunct="1">
              <a:buFont typeface="+mj-lt"/>
              <a:buAutoNum type="arabicPeriod"/>
              <a:defRPr/>
            </a:pPr>
            <a:endParaRPr lang="en-US" sz="5000" b="1" dirty="0" smtClean="0">
              <a:solidFill>
                <a:schemeClr val="tx1"/>
              </a:solidFill>
              <a:latin typeface="Tahoma" pitchFamily="34" charset="0"/>
              <a:cs typeface="Tahoma" pitchFamily="34" charset="0"/>
            </a:endParaRPr>
          </a:p>
          <a:p>
            <a:pPr algn="l" eaLnBrk="1" hangingPunct="1">
              <a:buFont typeface="Arial" charset="0"/>
              <a:buNone/>
              <a:defRPr/>
            </a:pPr>
            <a:endParaRPr lang="en-US" sz="6600" b="1" dirty="0" smtClean="0">
              <a:solidFill>
                <a:schemeClr val="tx1"/>
              </a:solidFill>
              <a:latin typeface="Tahoma" pitchFamily="34" charset="0"/>
              <a:cs typeface="Tahoma" pitchFamily="34" charset="0"/>
            </a:endParaRPr>
          </a:p>
          <a:p>
            <a:pPr algn="l" eaLnBrk="1" hangingPunct="1">
              <a:buFont typeface="Arial" charset="0"/>
              <a:buNone/>
              <a:defRPr/>
            </a:pPr>
            <a:endParaRPr lang="en-US" sz="66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ubtitle 2"/>
          <p:cNvSpPr>
            <a:spLocks noGrp="1"/>
          </p:cNvSpPr>
          <p:nvPr>
            <p:ph type="subTitle" idx="1"/>
          </p:nvPr>
        </p:nvSpPr>
        <p:spPr>
          <a:xfrm>
            <a:off x="0" y="0"/>
            <a:ext cx="9144000" cy="6858000"/>
          </a:xfrm>
        </p:spPr>
        <p:txBody>
          <a:bodyPr/>
          <a:lstStyle/>
          <a:p>
            <a:pPr algn="l" eaLnBrk="1" hangingPunct="1">
              <a:buFontTx/>
              <a:buChar char="•"/>
            </a:pPr>
            <a:r>
              <a:rPr lang="en-US" sz="3800" b="1" smtClean="0">
                <a:solidFill>
                  <a:schemeClr val="tx1"/>
                </a:solidFill>
                <a:latin typeface="Tahoma" pitchFamily="34" charset="0"/>
                <a:cs typeface="Tahoma" pitchFamily="34" charset="0"/>
              </a:rPr>
              <a:t>How can impersonal, invisible, uncontrollable capitalism  be managed in C21 to bring its potential benefits to more of the world’s people?</a:t>
            </a:r>
          </a:p>
          <a:p>
            <a:pPr algn="l" eaLnBrk="1" hangingPunct="1">
              <a:buFontTx/>
              <a:buChar char="•"/>
            </a:pPr>
            <a:r>
              <a:rPr lang="en-US" sz="3800" b="1" smtClean="0">
                <a:solidFill>
                  <a:schemeClr val="tx1"/>
                </a:solidFill>
                <a:latin typeface="Tahoma" pitchFamily="34" charset="0"/>
                <a:cs typeface="Tahoma" pitchFamily="34" charset="0"/>
              </a:rPr>
              <a:t>Currently there is no agreed upon answer to this question.</a:t>
            </a:r>
          </a:p>
          <a:p>
            <a:pPr algn="l" eaLnBrk="1" hangingPunct="1">
              <a:buFontTx/>
              <a:buChar char="•"/>
            </a:pPr>
            <a:r>
              <a:rPr lang="en-US" sz="3800" b="1" smtClean="0">
                <a:solidFill>
                  <a:schemeClr val="tx1"/>
                </a:solidFill>
                <a:latin typeface="Tahoma" pitchFamily="34" charset="0"/>
                <a:cs typeface="Tahoma" pitchFamily="34" charset="0"/>
              </a:rPr>
              <a:t>Something is going to have to happen in C21 that didn’t happen in C20  for capitalism to serve ALL of the world’s people, not just a few.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ubtitle 2"/>
          <p:cNvSpPr>
            <a:spLocks noGrp="1"/>
          </p:cNvSpPr>
          <p:nvPr>
            <p:ph type="subTitle" idx="1"/>
          </p:nvPr>
        </p:nvSpPr>
        <p:spPr>
          <a:xfrm>
            <a:off x="0" y="0"/>
            <a:ext cx="9144000" cy="6858000"/>
          </a:xfrm>
        </p:spPr>
        <p:txBody>
          <a:bodyPr/>
          <a:lstStyle/>
          <a:p>
            <a:pPr eaLnBrk="1" hangingPunct="1"/>
            <a:r>
              <a:rPr lang="en-US" sz="9600" b="1" smtClean="0">
                <a:solidFill>
                  <a:schemeClr val="tx1"/>
                </a:solidFill>
                <a:latin typeface="Tahoma" pitchFamily="34" charset="0"/>
                <a:cs typeface="Tahoma" pitchFamily="34" charset="0"/>
              </a:rPr>
              <a:t>UNBALANCED</a:t>
            </a:r>
          </a:p>
          <a:p>
            <a:pPr eaLnBrk="1" hangingPunct="1"/>
            <a:r>
              <a:rPr lang="en-US" sz="9600" b="1" smtClean="0">
                <a:solidFill>
                  <a:schemeClr val="tx1"/>
                </a:solidFill>
                <a:latin typeface="Tahoma" pitchFamily="34" charset="0"/>
                <a:cs typeface="Tahoma" pitchFamily="34" charset="0"/>
              </a:rPr>
              <a:t>GLOBALISM</a:t>
            </a:r>
            <a:endParaRPr lang="en-US" sz="48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a:p>
            <a:pPr algn="l" eaLnBrk="1" hangingPunct="1"/>
            <a:endParaRPr lang="en-US" sz="4800" b="1" smtClean="0">
              <a:solidFill>
                <a:srgbClr val="0033CC"/>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ubtitle 2"/>
          <p:cNvSpPr>
            <a:spLocks noGrp="1"/>
          </p:cNvSpPr>
          <p:nvPr>
            <p:ph type="subTitle" idx="1"/>
          </p:nvPr>
        </p:nvSpPr>
        <p:spPr>
          <a:xfrm>
            <a:off x="0" y="0"/>
            <a:ext cx="9144000" cy="6858000"/>
          </a:xfrm>
        </p:spPr>
        <p:txBody>
          <a:bodyPr/>
          <a:lstStyle/>
          <a:p>
            <a:pPr eaLnBrk="1" hangingPunct="1"/>
            <a:r>
              <a:rPr lang="en-US" sz="3600" b="1" smtClean="0">
                <a:solidFill>
                  <a:schemeClr val="tx1"/>
                </a:solidFill>
                <a:latin typeface="Tahoma" pitchFamily="34" charset="0"/>
                <a:cs typeface="Tahoma" pitchFamily="34" charset="0"/>
              </a:rPr>
              <a:t>GLOBAL CONSUMPTION PATTERNS</a:t>
            </a:r>
          </a:p>
          <a:p>
            <a:pPr algn="l" eaLnBrk="1" hangingPunct="1"/>
            <a:r>
              <a:rPr lang="en-US" sz="3700" b="1" smtClean="0">
                <a:solidFill>
                  <a:schemeClr val="tx1"/>
                </a:solidFill>
                <a:latin typeface="Tahoma" pitchFamily="34" charset="0"/>
                <a:cs typeface="Tahoma" pitchFamily="34" charset="0"/>
              </a:rPr>
              <a:t>The USA (4.5% of population), Europe, &amp; Japan currently consume 68% of the global economy, while the “BRIC” (Brazil, Russia, India, &amp; China) consume only 10%. Obviously, global consumption patterns are not balanced, equitable, or stable. The 21</a:t>
            </a:r>
            <a:r>
              <a:rPr lang="en-US" sz="3700" b="1" baseline="30000" smtClean="0">
                <a:solidFill>
                  <a:schemeClr val="tx1"/>
                </a:solidFill>
                <a:latin typeface="Tahoma" pitchFamily="34" charset="0"/>
                <a:cs typeface="Tahoma" pitchFamily="34" charset="0"/>
              </a:rPr>
              <a:t>st</a:t>
            </a:r>
            <a:r>
              <a:rPr lang="en-US" sz="3700" b="1" smtClean="0">
                <a:solidFill>
                  <a:schemeClr val="tx1"/>
                </a:solidFill>
                <a:latin typeface="Tahoma" pitchFamily="34" charset="0"/>
                <a:cs typeface="Tahoma" pitchFamily="34" charset="0"/>
              </a:rPr>
              <a:t> century will be a time of fluid change in global consumption &amp; the capitalist system.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ubtitle 2"/>
          <p:cNvSpPr>
            <a:spLocks noGrp="1"/>
          </p:cNvSpPr>
          <p:nvPr>
            <p:ph type="subTitle" idx="1"/>
          </p:nvPr>
        </p:nvSpPr>
        <p:spPr>
          <a:xfrm>
            <a:off x="0" y="0"/>
            <a:ext cx="9144000" cy="6858000"/>
          </a:xfrm>
        </p:spPr>
        <p:txBody>
          <a:bodyPr/>
          <a:lstStyle/>
          <a:p>
            <a:pPr eaLnBrk="1" hangingPunct="1"/>
            <a:r>
              <a:rPr lang="en-US" b="1" smtClean="0">
                <a:solidFill>
                  <a:schemeClr val="tx1"/>
                </a:solidFill>
                <a:latin typeface="Tahoma" pitchFamily="34" charset="0"/>
                <a:cs typeface="Tahoma" pitchFamily="34" charset="0"/>
              </a:rPr>
              <a:t>THE TWO-EDGED SWORD OF GLOBALISM</a:t>
            </a:r>
          </a:p>
          <a:p>
            <a:pPr algn="l" eaLnBrk="1" hangingPunct="1"/>
            <a:r>
              <a:rPr lang="en-US" sz="3600" b="1" smtClean="0">
                <a:solidFill>
                  <a:schemeClr val="tx1"/>
                </a:solidFill>
                <a:latin typeface="Tahoma" pitchFamily="34" charset="0"/>
                <a:cs typeface="Tahoma" pitchFamily="34" charset="0"/>
              </a:rPr>
              <a:t>“There is no question globalism has been responsible for flourishing international trade and foreign direct investment, particularly for  China, Brazil, India, and Turkey, to name just a few. But globalization has also generated imbalances in the market that have resulted in disastrous consequences both in the developing &amp; developed worlds. Globalism ought to be good for all countries.”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ubtitle 2"/>
          <p:cNvSpPr>
            <a:spLocks noGrp="1"/>
          </p:cNvSpPr>
          <p:nvPr>
            <p:ph type="subTitle" idx="1"/>
          </p:nvPr>
        </p:nvSpPr>
        <p:spPr>
          <a:xfrm>
            <a:off x="0" y="0"/>
            <a:ext cx="9144000" cy="6858000"/>
          </a:xfrm>
        </p:spPr>
        <p:txBody>
          <a:bodyPr/>
          <a:lstStyle/>
          <a:p>
            <a:pPr eaLnBrk="1" hangingPunct="1">
              <a:buFont typeface="Arial" charset="0"/>
              <a:buNone/>
              <a:defRPr/>
            </a:pPr>
            <a:r>
              <a:rPr lang="en-US" b="1" dirty="0" smtClean="0">
                <a:solidFill>
                  <a:schemeClr val="tx1"/>
                </a:solidFill>
                <a:latin typeface="Tahoma" pitchFamily="34" charset="0"/>
                <a:cs typeface="Tahoma" pitchFamily="34" charset="0"/>
              </a:rPr>
              <a:t>UNBALANCED WORLD POPULATION</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Current estimated world population: 6.3 B; 10.5B predicted by 2050</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Asia, including India: 60% of global population</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Africa: 15%</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Europe: 11%</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Latin America/Caribbean: 9%</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North America: 5%</a:t>
            </a:r>
          </a:p>
          <a:p>
            <a:pPr marL="514350" indent="-514350" algn="l" eaLnBrk="1" hangingPunct="1">
              <a:buFont typeface="+mj-lt"/>
              <a:buAutoNum type="arabicPeriod"/>
              <a:defRPr/>
            </a:pPr>
            <a:r>
              <a:rPr lang="en-US" sz="3600" b="1" dirty="0" smtClean="0">
                <a:solidFill>
                  <a:schemeClr val="tx1"/>
                </a:solidFill>
                <a:latin typeface="Tahoma" pitchFamily="34" charset="0"/>
                <a:cs typeface="Tahoma" pitchFamily="34" charset="0"/>
              </a:rPr>
              <a:t>Oceania: less than 1%</a:t>
            </a:r>
          </a:p>
          <a:p>
            <a:pPr algn="l" eaLnBrk="1" hangingPunct="1">
              <a:buFont typeface="Arial" charset="0"/>
              <a:buNone/>
              <a:defRPr/>
            </a:pPr>
            <a:endParaRPr lang="en-US"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0" y="0"/>
            <a:ext cx="9144000" cy="6858000"/>
          </a:xfrm>
        </p:spPr>
        <p:txBody>
          <a:bodyPr/>
          <a:lstStyle/>
          <a:p>
            <a:pPr algn="ctr" eaLnBrk="1" hangingPunct="1">
              <a:buFontTx/>
              <a:buNone/>
            </a:pPr>
            <a:r>
              <a:rPr lang="en-US" sz="8800" b="1" smtClean="0">
                <a:latin typeface="Tahoma" pitchFamily="34" charset="0"/>
                <a:cs typeface="Tahoma" pitchFamily="34" charset="0"/>
              </a:rPr>
              <a:t>THE POST-AMERICAN WORLD </a:t>
            </a:r>
            <a:endParaRPr lang="en-US" sz="5000" b="1" smtClean="0">
              <a:latin typeface="Tahoma" pitchFamily="34" charset="0"/>
              <a:cs typeface="Tahoma" pitchFamily="34" charset="0"/>
            </a:endParaRPr>
          </a:p>
          <a:p>
            <a:pPr algn="ctr" eaLnBrk="1" hangingPunct="1">
              <a:buFontTx/>
              <a:buNone/>
            </a:pPr>
            <a:r>
              <a:rPr lang="en-US" sz="5000" b="1" smtClean="0">
                <a:latin typeface="Tahoma" pitchFamily="34" charset="0"/>
                <a:cs typeface="Tahoma" pitchFamily="34" charset="0"/>
              </a:rPr>
              <a:t>(a book by Fareed Zakaria)</a:t>
            </a:r>
            <a:endParaRPr lang="en-US" sz="8800" b="1" smtClean="0">
              <a:latin typeface="Tahoma" pitchFamily="34" charset="0"/>
              <a:cs typeface="Tahoma" pitchFamily="34"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Content Placeholder 2"/>
          <p:cNvSpPr>
            <a:spLocks noGrp="1"/>
          </p:cNvSpPr>
          <p:nvPr>
            <p:ph idx="1"/>
          </p:nvPr>
        </p:nvSpPr>
        <p:spPr>
          <a:xfrm>
            <a:off x="0" y="0"/>
            <a:ext cx="9144000" cy="6858000"/>
          </a:xfrm>
        </p:spPr>
        <p:txBody>
          <a:bodyPr rtlCol="0">
            <a:normAutofit lnSpcReduction="10000"/>
          </a:bodyPr>
          <a:lstStyle/>
          <a:p>
            <a:pPr eaLnBrk="1" fontAlgn="auto" hangingPunct="1">
              <a:spcAft>
                <a:spcPts val="0"/>
              </a:spcAft>
              <a:buFontTx/>
              <a:buNone/>
              <a:defRPr/>
            </a:pPr>
            <a:r>
              <a:rPr lang="en-US" b="1" smtClean="0">
                <a:latin typeface="Tahoma" pitchFamily="34" charset="0"/>
                <a:cs typeface="Tahoma" pitchFamily="34" charset="0"/>
              </a:rPr>
              <a:t>Fareed Zakaria (foreign news editor for </a:t>
            </a:r>
            <a:r>
              <a:rPr lang="en-US" b="1" i="1" smtClean="0">
                <a:latin typeface="Tahoma" pitchFamily="34" charset="0"/>
                <a:cs typeface="Tahoma" pitchFamily="34" charset="0"/>
              </a:rPr>
              <a:t>Newsweek </a:t>
            </a:r>
            <a:r>
              <a:rPr lang="en-US" b="1" smtClean="0">
                <a:latin typeface="Tahoma" pitchFamily="34" charset="0"/>
                <a:cs typeface="Tahoma" pitchFamily="34" charset="0"/>
              </a:rPr>
              <a:t>magazine) says his new book is “not about the decline of America, but rather about the rise of everyone else.”  This rise of “emerging” global economies (especially China, India, Brazil, Russia, &amp; Mexico) has accompanied the 21</a:t>
            </a:r>
            <a:r>
              <a:rPr lang="en-US" b="1" baseline="30000" smtClean="0">
                <a:latin typeface="Tahoma" pitchFamily="34" charset="0"/>
                <a:cs typeface="Tahoma" pitchFamily="34" charset="0"/>
              </a:rPr>
              <a:t>st</a:t>
            </a:r>
            <a:r>
              <a:rPr lang="en-US" b="1" smtClean="0">
                <a:latin typeface="Tahoma" pitchFamily="34" charset="0"/>
                <a:cs typeface="Tahoma" pitchFamily="34" charset="0"/>
              </a:rPr>
              <a:t> century decentralization of global power, the natural outgrowth of the fall of Communism in the late 20</a:t>
            </a:r>
            <a:r>
              <a:rPr lang="en-US" b="1" baseline="30000" smtClean="0">
                <a:latin typeface="Tahoma" pitchFamily="34" charset="0"/>
                <a:cs typeface="Tahoma" pitchFamily="34" charset="0"/>
              </a:rPr>
              <a:t>th</a:t>
            </a:r>
            <a:r>
              <a:rPr lang="en-US" b="1" smtClean="0">
                <a:latin typeface="Tahoma" pitchFamily="34" charset="0"/>
                <a:cs typeface="Tahoma" pitchFamily="34" charset="0"/>
              </a:rPr>
              <a:t> century.  “Power is shifting away from nation states, &amp; the traditional application of both economic &amp; military power have become less effective.”</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0" y="0"/>
            <a:ext cx="9144000" cy="990600"/>
          </a:xfrm>
        </p:spPr>
        <p:txBody>
          <a:bodyPr/>
          <a:lstStyle/>
          <a:p>
            <a:pPr eaLnBrk="1" hangingPunct="1"/>
            <a:r>
              <a:rPr lang="en-US" sz="3200" b="1" smtClean="0">
                <a:latin typeface="Tahoma" pitchFamily="34" charset="0"/>
                <a:cs typeface="Tahoma" pitchFamily="34" charset="0"/>
              </a:rPr>
              <a:t>KEY OBSERVATIONS BY ZAKARIA</a:t>
            </a:r>
          </a:p>
        </p:txBody>
      </p:sp>
      <p:sp>
        <p:nvSpPr>
          <p:cNvPr id="123907" name="Content Placeholder 2"/>
          <p:cNvSpPr>
            <a:spLocks noGrp="1"/>
          </p:cNvSpPr>
          <p:nvPr>
            <p:ph idx="1"/>
          </p:nvPr>
        </p:nvSpPr>
        <p:spPr>
          <a:xfrm>
            <a:off x="0" y="838200"/>
            <a:ext cx="9144000" cy="6019800"/>
          </a:xfrm>
        </p:spPr>
        <p:txBody>
          <a:bodyPr rtlCol="0">
            <a:normAutofit lnSpcReduction="10000"/>
          </a:bodyPr>
          <a:lstStyle/>
          <a:p>
            <a:pPr marL="514350" indent="-514350" eaLnBrk="1" fontAlgn="auto" hangingPunct="1">
              <a:spcAft>
                <a:spcPts val="0"/>
              </a:spcAft>
              <a:buFont typeface="Arial Narrow" pitchFamily="34" charset="0"/>
              <a:buAutoNum type="arabicPeriod"/>
              <a:defRPr/>
            </a:pPr>
            <a:r>
              <a:rPr lang="en-US" b="1" smtClean="0">
                <a:latin typeface="Tahoma" pitchFamily="34" charset="0"/>
                <a:cs typeface="Tahoma" pitchFamily="34" charset="0"/>
              </a:rPr>
              <a:t>The biggest challenge stemming from the “rise of the rest” is to “stop the forces of global growth from turning into the forces of global disorder and disintegration.” </a:t>
            </a:r>
          </a:p>
          <a:p>
            <a:pPr marL="514350" indent="-514350" eaLnBrk="1" fontAlgn="auto" hangingPunct="1">
              <a:spcAft>
                <a:spcPts val="0"/>
              </a:spcAft>
              <a:buFont typeface="Arial Narrow" pitchFamily="34" charset="0"/>
              <a:buAutoNum type="arabicPeriod"/>
              <a:defRPr/>
            </a:pPr>
            <a:r>
              <a:rPr lang="en-US" b="1" smtClean="0">
                <a:latin typeface="Tahoma" pitchFamily="34" charset="0"/>
                <a:cs typeface="Tahoma" pitchFamily="34" charset="0"/>
              </a:rPr>
              <a:t>Because the U.S. is the top world power, it will be most challenged by this new global era. </a:t>
            </a:r>
          </a:p>
          <a:p>
            <a:pPr marL="514350" indent="-514350" eaLnBrk="1" fontAlgn="auto" hangingPunct="1">
              <a:spcAft>
                <a:spcPts val="0"/>
              </a:spcAft>
              <a:buFont typeface="Arial Narrow" pitchFamily="34" charset="0"/>
              <a:buAutoNum type="arabicPeriod"/>
              <a:defRPr/>
            </a:pPr>
            <a:r>
              <a:rPr lang="en-US" b="1" smtClean="0">
                <a:latin typeface="Tahoma" pitchFamily="34" charset="0"/>
                <a:cs typeface="Tahoma" pitchFamily="34" charset="0"/>
              </a:rPr>
              <a:t>With so many other nations on the rise economically &amp; politically, the U.S. must allow other nations to participate in running the world’s affairs.</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4"/>
            </a:pPr>
            <a:r>
              <a:rPr lang="en-US" b="1" smtClean="0">
                <a:latin typeface="Tahoma" pitchFamily="34" charset="0"/>
                <a:cs typeface="Tahoma" pitchFamily="34" charset="0"/>
              </a:rPr>
              <a:t>American culture is not sufficiently globalized to deal with shared governance.  Americans are “increasingly suspicious” of the new global order &amp; are encouraged in their ethnocentrism by an “irresponsible national political culture.”</a:t>
            </a:r>
          </a:p>
          <a:p>
            <a:pPr marL="514350" indent="-514350" eaLnBrk="1" hangingPunct="1">
              <a:buFont typeface="Arial Narrow" pitchFamily="34" charset="0"/>
              <a:buAutoNum type="arabicPeriod" startAt="4"/>
            </a:pPr>
            <a:r>
              <a:rPr lang="en-US" b="1" smtClean="0">
                <a:latin typeface="Tahoma" pitchFamily="34" charset="0"/>
                <a:cs typeface="Tahoma" pitchFamily="34" charset="0"/>
              </a:rPr>
              <a:t>China currently has a larger supply of global currency assets than any other nation, reflecting its rising global status.</a:t>
            </a:r>
          </a:p>
          <a:p>
            <a:pPr marL="514350" indent="-514350" eaLnBrk="1" hangingPunct="1">
              <a:buFont typeface="Arial Narrow" pitchFamily="34" charset="0"/>
              <a:buAutoNum type="arabicPeriod" startAt="4"/>
            </a:pPr>
            <a:r>
              <a:rPr lang="en-US" b="1" smtClean="0">
                <a:latin typeface="Tahoma" pitchFamily="34" charset="0"/>
                <a:cs typeface="Tahoma" pitchFamily="34" charset="0"/>
              </a:rPr>
              <a:t>By 2040, India will be the 3</a:t>
            </a:r>
            <a:r>
              <a:rPr lang="en-US" b="1" baseline="30000" smtClean="0">
                <a:latin typeface="Tahoma" pitchFamily="34" charset="0"/>
                <a:cs typeface="Tahoma" pitchFamily="34" charset="0"/>
              </a:rPr>
              <a:t>rd</a:t>
            </a:r>
            <a:r>
              <a:rPr lang="en-US" b="1" smtClean="0">
                <a:latin typeface="Tahoma" pitchFamily="34" charset="0"/>
                <a:cs typeface="Tahoma" pitchFamily="34" charset="0"/>
              </a:rPr>
              <a:t> largest global economy, behind the U.S. &amp; China.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0" y="0"/>
            <a:ext cx="9144000" cy="6858000"/>
          </a:xfrm>
        </p:spPr>
        <p:txBody>
          <a:bodyPr/>
          <a:lstStyle/>
          <a:p>
            <a:pPr marL="742950" indent="-742950" algn="l" eaLnBrk="1" hangingPunct="1">
              <a:buFont typeface="+mj-lt"/>
              <a:buAutoNum type="arabicPeriod"/>
              <a:defRPr/>
            </a:pPr>
            <a:r>
              <a:rPr lang="en-US" sz="4000" b="1" dirty="0" smtClean="0">
                <a:solidFill>
                  <a:schemeClr val="tx1"/>
                </a:solidFill>
                <a:latin typeface="Tahoma" pitchFamily="34" charset="0"/>
                <a:cs typeface="Tahoma" pitchFamily="34" charset="0"/>
              </a:rPr>
              <a:t>Companies that sell outside their home market.</a:t>
            </a:r>
          </a:p>
          <a:p>
            <a:pPr marL="742950" indent="-742950" algn="l" eaLnBrk="1" hangingPunct="1">
              <a:buFont typeface="+mj-lt"/>
              <a:buAutoNum type="arabicPeriod"/>
              <a:defRPr/>
            </a:pPr>
            <a:r>
              <a:rPr lang="en-US" sz="4000" b="1" dirty="0" smtClean="0">
                <a:solidFill>
                  <a:schemeClr val="tx1"/>
                </a:solidFill>
                <a:latin typeface="Tahoma" pitchFamily="34" charset="0"/>
                <a:cs typeface="Tahoma" pitchFamily="34" charset="0"/>
              </a:rPr>
              <a:t>Companies that offshore (manufacture abroad)</a:t>
            </a:r>
          </a:p>
          <a:p>
            <a:pPr marL="742950" indent="-742950" algn="l" eaLnBrk="1" hangingPunct="1">
              <a:buFont typeface="+mj-lt"/>
              <a:buAutoNum type="arabicPeriod"/>
              <a:defRPr/>
            </a:pPr>
            <a:r>
              <a:rPr lang="en-US" sz="4000" b="1" dirty="0" smtClean="0">
                <a:solidFill>
                  <a:schemeClr val="tx1"/>
                </a:solidFill>
                <a:latin typeface="Tahoma" pitchFamily="34" charset="0"/>
                <a:cs typeface="Tahoma" pitchFamily="34" charset="0"/>
              </a:rPr>
              <a:t>Companies with foreign suppliers</a:t>
            </a:r>
          </a:p>
          <a:p>
            <a:pPr marL="742950" indent="-742950" algn="l" eaLnBrk="1" hangingPunct="1">
              <a:buFont typeface="+mj-lt"/>
              <a:buAutoNum type="arabicPeriod"/>
              <a:defRPr/>
            </a:pPr>
            <a:r>
              <a:rPr lang="en-US" sz="4000" b="1" dirty="0" smtClean="0">
                <a:solidFill>
                  <a:schemeClr val="tx1"/>
                </a:solidFill>
                <a:latin typeface="Tahoma" pitchFamily="34" charset="0"/>
                <a:cs typeface="Tahoma" pitchFamily="34" charset="0"/>
              </a:rPr>
              <a:t>Companies that hire illegal aliens &amp; the consumers who use the products &amp; services of these companies.</a:t>
            </a:r>
          </a:p>
          <a:p>
            <a:pPr algn="l" eaLnBrk="1" hangingPunct="1">
              <a:buFont typeface="Arial" charset="0"/>
              <a:buNone/>
              <a:defRPr/>
            </a:pPr>
            <a:endParaRPr lang="en-US" sz="48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chemeClr val="tx1"/>
              </a:solidFill>
              <a:latin typeface="Tahoma" pitchFamily="34" charset="0"/>
              <a:cs typeface="Tahoma" pitchFamily="34" charset="0"/>
            </a:endParaRPr>
          </a:p>
          <a:p>
            <a:pPr algn="l" eaLnBrk="1" hangingPunct="1">
              <a:buFont typeface="Arial" charset="0"/>
              <a:buNone/>
              <a:defRPr/>
            </a:pPr>
            <a:endParaRPr lang="en-US" sz="4800" b="1" dirty="0" smtClean="0">
              <a:solidFill>
                <a:schemeClr val="tx1"/>
              </a:solidFill>
              <a:latin typeface="Tahoma" pitchFamily="34" charset="0"/>
              <a:cs typeface="Tahoma" pitchFamily="34" charset="0"/>
            </a:endParaRPr>
          </a:p>
        </p:txBody>
      </p:sp>
      <p:sp>
        <p:nvSpPr>
          <p:cNvPr id="4" name="Right Arrow 3"/>
          <p:cNvSpPr/>
          <p:nvPr/>
        </p:nvSpPr>
        <p:spPr>
          <a:xfrm>
            <a:off x="7467600" y="62484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2"/>
          <p:cNvSpPr>
            <a:spLocks noGrp="1"/>
          </p:cNvSpPr>
          <p:nvPr>
            <p:ph idx="1"/>
          </p:nvPr>
        </p:nvSpPr>
        <p:spPr>
          <a:xfrm>
            <a:off x="0" y="0"/>
            <a:ext cx="9144000" cy="6858000"/>
          </a:xfrm>
        </p:spPr>
        <p:txBody>
          <a:bodyPr/>
          <a:lstStyle/>
          <a:p>
            <a:pPr marL="514350" indent="-514350" eaLnBrk="1" hangingPunct="1">
              <a:buFont typeface="Arial Narrow" pitchFamily="34" charset="0"/>
              <a:buAutoNum type="arabicPeriod" startAt="7"/>
            </a:pPr>
            <a:r>
              <a:rPr lang="en-US" b="1" smtClean="0">
                <a:latin typeface="Tahoma" pitchFamily="34" charset="0"/>
                <a:cs typeface="Tahoma" pitchFamily="34" charset="0"/>
              </a:rPr>
              <a:t>America faces a serious future growth </a:t>
            </a:r>
            <a:r>
              <a:rPr lang="en-US" sz="3300" b="1" smtClean="0">
                <a:latin typeface="Tahoma" pitchFamily="34" charset="0"/>
                <a:cs typeface="Tahoma" pitchFamily="34" charset="0"/>
              </a:rPr>
              <a:t>dilemma stemming from its high indebtedness. “Americans are borrowing 80% of the world’s surplus savings and using it for consumption.  We are selling off our assets to foreigners to buy a couple of lattes a day.”</a:t>
            </a:r>
          </a:p>
          <a:p>
            <a:pPr marL="514350" indent="-514350" eaLnBrk="1" hangingPunct="1">
              <a:buFont typeface="Arial Narrow" pitchFamily="34" charset="0"/>
              <a:buAutoNum type="arabicPeriod" startAt="7"/>
            </a:pPr>
            <a:r>
              <a:rPr lang="en-US" sz="3300" b="1" smtClean="0">
                <a:latin typeface="Tahoma" pitchFamily="34" charset="0"/>
                <a:cs typeface="Tahoma" pitchFamily="34" charset="0"/>
              </a:rPr>
              <a:t>“The American political system has lost the ability for large-scale compromise, and it has lost the ability to accept some pain now for much greater gain later on.”</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9"/>
            </a:pPr>
            <a:r>
              <a:rPr lang="en-US" sz="3100" b="1" smtClean="0">
                <a:latin typeface="Tahoma" pitchFamily="34" charset="0"/>
                <a:cs typeface="Tahoma" pitchFamily="34" charset="0"/>
              </a:rPr>
              <a:t>“For the past 2 decades the growing integration of the world economy has coincided with the intellectual ascent of the Anglo-Saxon brand of free market capitalism. The freeing of trade and capital flows and the deregulation of  domestic industry and finance have both spurred globalization &amp; come to symbolize it.”</a:t>
            </a:r>
          </a:p>
          <a:p>
            <a:pPr marL="514350" indent="-514350" eaLnBrk="1" hangingPunct="1">
              <a:buFont typeface="Calibri" pitchFamily="34" charset="0"/>
              <a:buAutoNum type="arabicPeriod" startAt="9"/>
            </a:pPr>
            <a:r>
              <a:rPr lang="en-US" sz="3100" b="1" smtClean="0">
                <a:latin typeface="Tahoma" pitchFamily="34" charset="0"/>
                <a:cs typeface="Tahoma" pitchFamily="34" charset="0"/>
              </a:rPr>
              <a:t> “America is losing economic clout and intellectual authority, as emerging economies are shaping the direction of global trade so they will increasingly shape the future of global finance.”</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0" y="0"/>
            <a:ext cx="9144000" cy="6858000"/>
          </a:xfrm>
        </p:spPr>
        <p:txBody>
          <a:bodyPr/>
          <a:lstStyle/>
          <a:p>
            <a:pPr marL="514350" indent="-514350" eaLnBrk="1" hangingPunct="1">
              <a:buFont typeface="Calibri" pitchFamily="34" charset="0"/>
              <a:buAutoNum type="arabicPeriod" startAt="11"/>
            </a:pPr>
            <a:r>
              <a:rPr lang="en-US" sz="3100" b="1" smtClean="0">
                <a:latin typeface="Tahoma" pitchFamily="34" charset="0"/>
                <a:cs typeface="Tahoma" pitchFamily="34" charset="0"/>
              </a:rPr>
              <a:t>“More than a new capitalism, the world needs a new multilateralism.”</a:t>
            </a:r>
          </a:p>
          <a:p>
            <a:pPr marL="514350" indent="-514350" eaLnBrk="1" hangingPunct="1">
              <a:buFont typeface="Calibri" pitchFamily="34" charset="0"/>
              <a:buAutoNum type="arabicPeriod" startAt="11"/>
            </a:pPr>
            <a:r>
              <a:rPr lang="en-US" sz="3100" b="1" smtClean="0">
                <a:latin typeface="Tahoma" pitchFamily="34" charset="0"/>
                <a:cs typeface="Tahoma" pitchFamily="34" charset="0"/>
              </a:rPr>
              <a:t>“Critics claim that the Washington consensus or deregulation and privatization, preached condescendingly by America and Britain to benighted governments around the world, has actually brought the world economy to the brink of disaster. If this notion continues to gain ground, politicians from Beijing to Berlin will feel justified in resisting moves to free up the movement of goods and services within &amp; between their economies.”</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0" y="0"/>
            <a:ext cx="9144000" cy="6858000"/>
          </a:xfrm>
        </p:spPr>
        <p:txBody>
          <a:bodyPr/>
          <a:lstStyle/>
          <a:p>
            <a:pPr eaLnBrk="1" hangingPunct="1">
              <a:buFontTx/>
              <a:buNone/>
            </a:pPr>
            <a:r>
              <a:rPr lang="en-US" sz="2800" b="1" smtClean="0">
                <a:latin typeface="Tahoma" pitchFamily="34" charset="0"/>
                <a:cs typeface="Tahoma" pitchFamily="34" charset="0"/>
              </a:rPr>
              <a:t>Not too many years ago, a sports team was sold to a foreign entity. I wondered, how much did these people know about baseball? It’s been happening, this selling off of America, for several years. I don’t know all that has been sold to foreign nationals and I doubt the average citizen is aware of this selling off of America. Not too long ago, some wanted to sell an American port business to a foreign nation. Recently, the Chrysler building was sold to another foreign concern.  Now Budweiser is to be sold to Belgians. What’s left? If we average American knew what has been sold to foreigners, I would say we would not at all be pleased.  (Letter to the editor)</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0" y="0"/>
            <a:ext cx="9144000" cy="6858000"/>
          </a:xfrm>
        </p:spPr>
        <p:txBody>
          <a:bodyPr/>
          <a:lstStyle/>
          <a:p>
            <a:pPr algn="ctr" eaLnBrk="1" hangingPunct="1">
              <a:buFontTx/>
              <a:buNone/>
            </a:pPr>
            <a:r>
              <a:rPr lang="en-US" sz="8800" b="1" smtClean="0">
                <a:latin typeface="Tahoma" pitchFamily="34" charset="0"/>
                <a:cs typeface="Tahoma" pitchFamily="34" charset="0"/>
              </a:rPr>
              <a:t>THE 21</a:t>
            </a:r>
            <a:r>
              <a:rPr lang="en-US" sz="8800" b="1" baseline="30000" smtClean="0">
                <a:latin typeface="Tahoma" pitchFamily="34" charset="0"/>
                <a:cs typeface="Tahoma" pitchFamily="34" charset="0"/>
              </a:rPr>
              <a:t>st</a:t>
            </a:r>
            <a:r>
              <a:rPr lang="en-US" sz="8800" b="1" smtClean="0">
                <a:latin typeface="Tahoma" pitchFamily="34" charset="0"/>
                <a:cs typeface="Tahoma" pitchFamily="34" charset="0"/>
              </a:rPr>
              <a:t> CENTURY DRAMA OF GLOBAL BUSINSS </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body" idx="1"/>
          </p:nvPr>
        </p:nvSpPr>
        <p:spPr>
          <a:xfrm>
            <a:off x="0" y="0"/>
            <a:ext cx="9144000" cy="6858000"/>
          </a:xfrm>
        </p:spPr>
        <p:txBody>
          <a:bodyPr/>
          <a:lstStyle/>
          <a:p>
            <a:pPr algn="ctr" eaLnBrk="1" hangingPunct="1">
              <a:buFontTx/>
              <a:buNone/>
            </a:pPr>
            <a:r>
              <a:rPr lang="en-US" sz="7200" b="1" smtClean="0">
                <a:latin typeface="Tahoma" pitchFamily="34" charset="0"/>
                <a:cs typeface="Tahoma" pitchFamily="34" charset="0"/>
              </a:rPr>
              <a:t>Click for</a:t>
            </a:r>
            <a:endParaRPr lang="en-US" sz="16600" b="1" smtClean="0">
              <a:latin typeface="Tahoma" pitchFamily="34" charset="0"/>
              <a:cs typeface="Tahoma" pitchFamily="34" charset="0"/>
            </a:endParaRPr>
          </a:p>
          <a:p>
            <a:pPr algn="ctr" eaLnBrk="1" hangingPunct="1">
              <a:buFontTx/>
              <a:buNone/>
            </a:pPr>
            <a:r>
              <a:rPr lang="en-US" sz="8000" b="1" smtClean="0">
                <a:latin typeface="Tahoma" pitchFamily="34" charset="0"/>
                <a:cs typeface="Tahoma" pitchFamily="34" charset="0"/>
                <a:hlinkClick r:id="rId3" action="ppaction://hlinkfile"/>
              </a:rPr>
              <a:t>CHARACTERS</a:t>
            </a:r>
            <a:r>
              <a:rPr lang="en-US" sz="6000" b="1" smtClean="0">
                <a:latin typeface="Tahoma" pitchFamily="34" charset="0"/>
                <a:cs typeface="Tahoma" pitchFamily="34" charset="0"/>
              </a:rPr>
              <a:t> </a:t>
            </a:r>
          </a:p>
          <a:p>
            <a:pPr algn="ctr" eaLnBrk="1" hangingPunct="1">
              <a:buFontTx/>
              <a:buNone/>
            </a:pPr>
            <a:r>
              <a:rPr lang="en-US" sz="8000" b="1" smtClean="0">
                <a:latin typeface="Tahoma" pitchFamily="34" charset="0"/>
                <a:cs typeface="Tahoma" pitchFamily="34" charset="0"/>
              </a:rPr>
              <a:t>in the global business drama</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ubtitle 2"/>
          <p:cNvSpPr>
            <a:spLocks noGrp="1"/>
          </p:cNvSpPr>
          <p:nvPr>
            <p:ph type="subTitle" idx="1"/>
          </p:nvPr>
        </p:nvSpPr>
        <p:spPr>
          <a:xfrm>
            <a:off x="0" y="0"/>
            <a:ext cx="9144000" cy="6858000"/>
          </a:xfrm>
        </p:spPr>
        <p:txBody>
          <a:bodyPr/>
          <a:lstStyle/>
          <a:p>
            <a:pPr eaLnBrk="1" hangingPunct="1"/>
            <a:r>
              <a:rPr lang="en-US" sz="6000" b="1" smtClean="0">
                <a:solidFill>
                  <a:schemeClr val="tx1"/>
                </a:solidFill>
                <a:latin typeface="Tahoma" pitchFamily="34" charset="0"/>
                <a:cs typeface="Tahoma" pitchFamily="34" charset="0"/>
              </a:rPr>
              <a:t>PREVIEWS OF THE </a:t>
            </a:r>
          </a:p>
          <a:p>
            <a:pPr eaLnBrk="1" hangingPunct="1"/>
            <a:r>
              <a:rPr lang="en-US" sz="6000" b="1" smtClean="0">
                <a:solidFill>
                  <a:schemeClr val="tx1"/>
                </a:solidFill>
                <a:latin typeface="Tahoma" pitchFamily="34" charset="0"/>
                <a:cs typeface="Tahoma" pitchFamily="34" charset="0"/>
              </a:rPr>
              <a:t>COMING 21</a:t>
            </a:r>
            <a:r>
              <a:rPr lang="en-US" sz="6000" b="1" baseline="30000" smtClean="0">
                <a:solidFill>
                  <a:schemeClr val="tx1"/>
                </a:solidFill>
                <a:latin typeface="Tahoma" pitchFamily="34" charset="0"/>
                <a:cs typeface="Tahoma" pitchFamily="34" charset="0"/>
              </a:rPr>
              <a:t>ST</a:t>
            </a:r>
            <a:r>
              <a:rPr lang="en-US" sz="6000" b="1" smtClean="0">
                <a:solidFill>
                  <a:schemeClr val="tx1"/>
                </a:solidFill>
                <a:latin typeface="Tahoma" pitchFamily="34" charset="0"/>
                <a:cs typeface="Tahoma" pitchFamily="34" charset="0"/>
              </a:rPr>
              <a:t> CENTURY</a:t>
            </a:r>
          </a:p>
          <a:p>
            <a:pPr eaLnBrk="1" hangingPunct="1"/>
            <a:r>
              <a:rPr lang="en-US" sz="6000" b="1" smtClean="0">
                <a:solidFill>
                  <a:schemeClr val="tx1"/>
                </a:solidFill>
                <a:latin typeface="Tahoma" pitchFamily="34" charset="0"/>
                <a:cs typeface="Tahoma" pitchFamily="34" charset="0"/>
              </a:rPr>
              <a:t> GLOBAL DRAMA</a:t>
            </a:r>
            <a:endParaRPr lang="en-US" sz="6500" b="1" smtClean="0">
              <a:solidFill>
                <a:schemeClr val="tx1"/>
              </a:solidFill>
              <a:latin typeface="Tahoma" pitchFamily="34" charset="0"/>
              <a:cs typeface="Tahoma" pitchFamily="34" charset="0"/>
            </a:endParaRPr>
          </a:p>
          <a:p>
            <a:pPr eaLnBrk="1" hangingPunct="1"/>
            <a:r>
              <a:rPr lang="en-US" sz="16600" b="1" smtClean="0">
                <a:solidFill>
                  <a:schemeClr val="tx1"/>
                </a:solidFill>
                <a:latin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0" y="0"/>
            <a:ext cx="9144000" cy="6858000"/>
          </a:xfrm>
        </p:spPr>
        <p:txBody>
          <a:bodyPr/>
          <a:lstStyle/>
          <a:p>
            <a:pPr algn="ctr">
              <a:buFont typeface="Arial" pitchFamily="34" charset="0"/>
              <a:buNone/>
            </a:pPr>
            <a:r>
              <a:rPr lang="en-US" sz="7200" b="1" smtClean="0">
                <a:latin typeface="Tahoma" pitchFamily="34" charset="0"/>
                <a:cs typeface="Tahoma" pitchFamily="34" charset="0"/>
              </a:rPr>
              <a:t>TOP 10 ECONOMIC REVERBERATIONS </a:t>
            </a:r>
            <a:endParaRPr lang="en-US" sz="7200" smtClean="0">
              <a:latin typeface="Tahoma" pitchFamily="34" charset="0"/>
              <a:cs typeface="Tahoma" pitchFamily="34" charset="0"/>
            </a:endParaRPr>
          </a:p>
          <a:p>
            <a:pPr algn="ctr">
              <a:buFont typeface="Arial" pitchFamily="34" charset="0"/>
              <a:buNone/>
            </a:pPr>
            <a:r>
              <a:rPr lang="en-US" sz="7200" b="1" smtClean="0">
                <a:latin typeface="Tahoma" pitchFamily="34" charset="0"/>
                <a:cs typeface="Tahoma" pitchFamily="34" charset="0"/>
              </a:rPr>
              <a:t>OF THE CAPITALISM GLOBAL DRAMA: </a:t>
            </a:r>
            <a:endParaRPr lang="en-US" sz="7200"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4"/>
          <p:cNvSpPr>
            <a:spLocks noGrp="1"/>
          </p:cNvSpPr>
          <p:nvPr>
            <p:ph type="subTitle" idx="1"/>
          </p:nvPr>
        </p:nvSpPr>
        <p:spPr>
          <a:xfrm>
            <a:off x="0" y="0"/>
            <a:ext cx="9144000" cy="6858000"/>
          </a:xfrm>
        </p:spPr>
        <p:txBody>
          <a:bodyPr/>
          <a:lstStyle/>
          <a:p>
            <a:pPr marL="914400" indent="-914400" algn="l">
              <a:buFont typeface="+mj-lt"/>
              <a:buAutoNum type="arabicPeriod"/>
              <a:defRPr/>
            </a:pPr>
            <a:r>
              <a:rPr lang="en-US" sz="4800" b="1" dirty="0" smtClean="0">
                <a:solidFill>
                  <a:schemeClr val="tx1"/>
                </a:solidFill>
                <a:latin typeface="Tahoma" pitchFamily="34" charset="0"/>
                <a:cs typeface="Tahoma" pitchFamily="34" charset="0"/>
              </a:rPr>
              <a:t>Currency values</a:t>
            </a:r>
          </a:p>
          <a:p>
            <a:pPr marL="914400" indent="-914400" algn="l">
              <a:buFont typeface="+mj-lt"/>
              <a:buAutoNum type="arabicPeriod"/>
              <a:defRPr/>
            </a:pPr>
            <a:r>
              <a:rPr lang="en-US" sz="4800" b="1" dirty="0" err="1" smtClean="0">
                <a:solidFill>
                  <a:schemeClr val="tx1"/>
                </a:solidFill>
                <a:latin typeface="Tahoma" pitchFamily="34" charset="0"/>
                <a:cs typeface="Tahoma" pitchFamily="34" charset="0"/>
              </a:rPr>
              <a:t>FDI</a:t>
            </a:r>
            <a:r>
              <a:rPr lang="en-US" sz="4800" b="1" dirty="0" smtClean="0">
                <a:solidFill>
                  <a:schemeClr val="tx1"/>
                </a:solidFill>
                <a:latin typeface="Tahoma" pitchFamily="34" charset="0"/>
                <a:cs typeface="Tahoma" pitchFamily="34" charset="0"/>
              </a:rPr>
              <a:t> flows</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Geo-political power &amp; interdependencies </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Importing &amp; exporting patterns</a:t>
            </a:r>
          </a:p>
          <a:p>
            <a:pPr marL="914400" indent="-914400" algn="l">
              <a:buFont typeface="+mj-lt"/>
              <a:buAutoNum type="arabicPeriod"/>
              <a:defRPr/>
            </a:pPr>
            <a:r>
              <a:rPr lang="en-US" sz="4800" b="1" dirty="0" smtClean="0">
                <a:solidFill>
                  <a:schemeClr val="tx1"/>
                </a:solidFill>
                <a:latin typeface="Tahoma" pitchFamily="34" charset="0"/>
                <a:cs typeface="Tahoma" pitchFamily="34" charset="0"/>
              </a:rPr>
              <a:t>Industry/corporate profitability</a:t>
            </a:r>
          </a:p>
          <a:p>
            <a:pPr marL="742950" indent="-742950" algn="l">
              <a:buFont typeface="Calibri" pitchFamily="34" charset="0"/>
              <a:buAutoNum type="arabicPeriod"/>
              <a:defRPr/>
            </a:pPr>
            <a:endParaRPr lang="en-US" sz="6000" b="1" dirty="0" smtClean="0">
              <a:solidFill>
                <a:srgbClr val="0000FF"/>
              </a:solidFill>
              <a:latin typeface="Tahoma" pitchFamily="34" charset="0"/>
              <a:cs typeface="Tahoma" pitchFamily="34" charset="0"/>
            </a:endParaRPr>
          </a:p>
        </p:txBody>
      </p:sp>
      <p:sp>
        <p:nvSpPr>
          <p:cNvPr id="3" name="Right Arrow 2"/>
          <p:cNvSpPr/>
          <p:nvPr/>
        </p:nvSpPr>
        <p:spPr>
          <a:xfrm>
            <a:off x="7391400" y="60960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C000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4"/>
          <p:cNvSpPr>
            <a:spLocks noGrp="1"/>
          </p:cNvSpPr>
          <p:nvPr>
            <p:ph type="subTitle" idx="1"/>
          </p:nvPr>
        </p:nvSpPr>
        <p:spPr>
          <a:xfrm>
            <a:off x="0" y="0"/>
            <a:ext cx="9144000" cy="6858000"/>
          </a:xfrm>
        </p:spPr>
        <p:txBody>
          <a:bodyPr/>
          <a:lstStyle/>
          <a:p>
            <a:pPr marL="1143000" indent="-1143000" algn="l">
              <a:buFont typeface="+mj-lt"/>
              <a:buAutoNum type="arabicPeriod" startAt="6"/>
              <a:defRPr/>
            </a:pPr>
            <a:r>
              <a:rPr lang="en-US" sz="6600" b="1" dirty="0" smtClean="0">
                <a:solidFill>
                  <a:schemeClr val="tx1"/>
                </a:solidFill>
                <a:latin typeface="Tahoma" pitchFamily="34" charset="0"/>
                <a:cs typeface="Tahoma" pitchFamily="34" charset="0"/>
              </a:rPr>
              <a:t>Interest rates</a:t>
            </a:r>
          </a:p>
          <a:p>
            <a:pPr marL="1143000" indent="-1143000" algn="l">
              <a:buFont typeface="+mj-lt"/>
              <a:buAutoNum type="arabicPeriod" startAt="6"/>
              <a:defRPr/>
            </a:pPr>
            <a:r>
              <a:rPr lang="en-US" sz="6600" b="1" dirty="0" smtClean="0">
                <a:solidFill>
                  <a:schemeClr val="tx1"/>
                </a:solidFill>
                <a:latin typeface="Tahoma" pitchFamily="34" charset="0"/>
                <a:cs typeface="Tahoma" pitchFamily="34" charset="0"/>
              </a:rPr>
              <a:t>National protectionism</a:t>
            </a:r>
          </a:p>
          <a:p>
            <a:pPr marL="1143000" indent="-1143000" algn="l">
              <a:buFont typeface="+mj-lt"/>
              <a:buAutoNum type="arabicPeriod" startAt="6"/>
              <a:defRPr/>
            </a:pPr>
            <a:r>
              <a:rPr lang="en-US" sz="6600" b="1" dirty="0" smtClean="0">
                <a:solidFill>
                  <a:schemeClr val="tx1"/>
                </a:solidFill>
                <a:latin typeface="Tahoma" pitchFamily="34" charset="0"/>
                <a:cs typeface="Tahoma" pitchFamily="34" charset="0"/>
              </a:rPr>
              <a:t>Stock prices</a:t>
            </a:r>
          </a:p>
          <a:p>
            <a:pPr marL="1143000" indent="-1143000" algn="l">
              <a:buFont typeface="+mj-lt"/>
              <a:buAutoNum type="arabicPeriod" startAt="6"/>
              <a:defRPr/>
            </a:pPr>
            <a:r>
              <a:rPr lang="en-US" sz="6600" b="1" dirty="0" smtClean="0">
                <a:solidFill>
                  <a:schemeClr val="tx1"/>
                </a:solidFill>
                <a:latin typeface="Tahoma" pitchFamily="34" charset="0"/>
                <a:cs typeface="Tahoma" pitchFamily="34" charset="0"/>
              </a:rPr>
              <a:t>Taxes</a:t>
            </a:r>
          </a:p>
          <a:p>
            <a:pPr marL="1143000" indent="-1143000" algn="l">
              <a:buFont typeface="+mj-lt"/>
              <a:buAutoNum type="arabicPeriod" startAt="6"/>
              <a:defRPr/>
            </a:pPr>
            <a:r>
              <a:rPr lang="en-US" sz="6600" b="1" dirty="0" smtClean="0">
                <a:solidFill>
                  <a:schemeClr val="tx1"/>
                </a:solidFill>
                <a:latin typeface="Tahoma" pitchFamily="34" charset="0"/>
                <a:cs typeface="Tahoma" pitchFamily="34" charset="0"/>
              </a:rPr>
              <a:t>Unemployment</a:t>
            </a:r>
          </a:p>
          <a:p>
            <a:pPr marL="742950" indent="-742950" algn="l">
              <a:buFont typeface="Calibri" pitchFamily="34" charset="0"/>
              <a:buAutoNum type="arabicPeriod" startAt="6"/>
              <a:defRPr/>
            </a:pPr>
            <a:endParaRPr lang="en-US" sz="6000" b="1" dirty="0" smtClean="0">
              <a:solidFill>
                <a:srgbClr val="0000FF"/>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ubtitle 2"/>
          <p:cNvSpPr>
            <a:spLocks noGrp="1"/>
          </p:cNvSpPr>
          <p:nvPr>
            <p:ph type="subTitle" idx="1"/>
          </p:nvPr>
        </p:nvSpPr>
        <p:spPr>
          <a:xfrm>
            <a:off x="0" y="0"/>
            <a:ext cx="9144000" cy="6858000"/>
          </a:xfrm>
        </p:spPr>
        <p:txBody>
          <a:bodyPr/>
          <a:lstStyle/>
          <a:p>
            <a:pPr marL="742950" indent="-742950" algn="l" eaLnBrk="1" hangingPunct="1">
              <a:buFont typeface="Arial" charset="0"/>
              <a:buNone/>
              <a:defRPr/>
            </a:pPr>
            <a:r>
              <a:rPr lang="en-US" sz="4000" b="1" dirty="0" smtClean="0">
                <a:solidFill>
                  <a:schemeClr val="tx1"/>
                </a:solidFill>
                <a:latin typeface="Tahoma" pitchFamily="34" charset="0"/>
                <a:cs typeface="Tahoma" pitchFamily="34" charset="0"/>
              </a:rPr>
              <a:t>5. </a:t>
            </a:r>
            <a:r>
              <a:rPr lang="en-US" sz="3600" b="1" dirty="0" smtClean="0">
                <a:solidFill>
                  <a:schemeClr val="tx1"/>
                </a:solidFill>
                <a:latin typeface="Tahoma" pitchFamily="34" charset="0"/>
                <a:cs typeface="Tahoma" pitchFamily="34" charset="0"/>
              </a:rPr>
              <a:t>Stockholders who invest in global companies.</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6. Nations dependent on foreign </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natural resources.</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7. Nations that join the World Trade Organization, International Monetary Fund, or free trade agreements.</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8. People who buy foreign owned brands &amp; don’t even know it</a:t>
            </a:r>
          </a:p>
          <a:p>
            <a:pPr marL="742950" indent="-742950" algn="l" eaLnBrk="1" hangingPunct="1">
              <a:buFont typeface="Arial" charset="0"/>
              <a:buNone/>
              <a:defRPr/>
            </a:pPr>
            <a:r>
              <a:rPr lang="en-US" sz="3600" b="1" dirty="0" smtClean="0">
                <a:solidFill>
                  <a:schemeClr val="tx1"/>
                </a:solidFill>
                <a:latin typeface="Tahoma" pitchFamily="34" charset="0"/>
                <a:cs typeface="Tahoma" pitchFamily="34" charset="0"/>
              </a:rPr>
              <a:t>9. YOU!</a:t>
            </a: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a:p>
            <a:pPr algn="l" eaLnBrk="1" hangingPunct="1">
              <a:buFont typeface="Arial" charset="0"/>
              <a:buNone/>
              <a:defRPr/>
            </a:pPr>
            <a:endParaRPr lang="en-US" sz="5400" b="1" dirty="0" smtClean="0">
              <a:solidFill>
                <a:schemeClr val="tx1"/>
              </a:solidFill>
              <a:latin typeface="Tahoma" pitchFamily="34" charset="0"/>
              <a:cs typeface="Tahoma" pitchFamily="34" charset="0"/>
            </a:endParaRPr>
          </a:p>
          <a:p>
            <a:pPr eaLnBrk="1" hangingPunct="1">
              <a:buFont typeface="Arial" charset="0"/>
              <a:buNone/>
              <a:defRPr/>
            </a:pPr>
            <a:endParaRPr lang="en-US" sz="5400" b="1"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0" y="0"/>
            <a:ext cx="9144000" cy="6858000"/>
          </a:xfrm>
        </p:spPr>
        <p:txBody>
          <a:bodyPr/>
          <a:lstStyle/>
          <a:p>
            <a:pPr algn="ctr">
              <a:buFont typeface="Arial" pitchFamily="34" charset="0"/>
              <a:buNone/>
            </a:pPr>
            <a:r>
              <a:rPr lang="en-US" sz="4800" b="1" smtClean="0">
                <a:latin typeface="Tahoma" pitchFamily="34" charset="0"/>
                <a:cs typeface="Tahoma" pitchFamily="34" charset="0"/>
              </a:rPr>
              <a:t>BUCKLE YOUR SEATBELTS!</a:t>
            </a:r>
          </a:p>
          <a:p>
            <a:pPr>
              <a:buFont typeface="Arial" pitchFamily="34" charset="0"/>
              <a:buNone/>
            </a:pPr>
            <a:r>
              <a:rPr lang="en-US" sz="6300" b="1" smtClean="0">
                <a:latin typeface="Tahoma" pitchFamily="34" charset="0"/>
                <a:cs typeface="Tahoma" pitchFamily="34" charset="0"/>
              </a:rPr>
              <a:t>21</a:t>
            </a:r>
            <a:r>
              <a:rPr lang="en-US" sz="6300" b="1" baseline="30000" smtClean="0">
                <a:latin typeface="Tahoma" pitchFamily="34" charset="0"/>
                <a:cs typeface="Tahoma" pitchFamily="34" charset="0"/>
              </a:rPr>
              <a:t>ST</a:t>
            </a:r>
            <a:r>
              <a:rPr lang="en-US" sz="6300" b="1" smtClean="0">
                <a:latin typeface="Tahoma" pitchFamily="34" charset="0"/>
                <a:cs typeface="Tahoma" pitchFamily="34" charset="0"/>
              </a:rPr>
              <a:t> century global megatrends usually arrive unannounced, unexpected, &amp; leave a trail of uncertainty.</a:t>
            </a:r>
            <a:endParaRPr lang="en-US" sz="6300" smtClean="0">
              <a:latin typeface="Tahoma" pitchFamily="34" charset="0"/>
              <a:cs typeface="Tahoma" pitchFamily="34" charset="0"/>
            </a:endParaRPr>
          </a:p>
        </p:txBody>
      </p:sp>
      <p:sp>
        <p:nvSpPr>
          <p:cNvPr id="3" name="Right Arrow 2"/>
          <p:cNvSpPr/>
          <p:nvPr/>
        </p:nvSpPr>
        <p:spPr>
          <a:xfrm>
            <a:off x="73914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100" b="1" smtClean="0">
                <a:solidFill>
                  <a:schemeClr val="tx1"/>
                </a:solidFill>
                <a:latin typeface="Tahoma" pitchFamily="34" charset="0"/>
                <a:cs typeface="Tahoma" pitchFamily="34" charset="0"/>
              </a:rPr>
              <a:t>Global mortgage financing meltdown</a:t>
            </a:r>
          </a:p>
          <a:p>
            <a:pPr marL="742950" indent="-742950" algn="l">
              <a:buFont typeface="Calibri" pitchFamily="34" charset="0"/>
              <a:buAutoNum type="arabicPeriod"/>
            </a:pPr>
            <a:r>
              <a:rPr lang="en-US" sz="5100" b="1" smtClean="0">
                <a:solidFill>
                  <a:schemeClr val="tx1"/>
                </a:solidFill>
                <a:latin typeface="Tahoma" pitchFamily="34" charset="0"/>
                <a:cs typeface="Tahoma" pitchFamily="34" charset="0"/>
              </a:rPr>
              <a:t>EU member bail-outs</a:t>
            </a:r>
          </a:p>
          <a:p>
            <a:pPr marL="742950" indent="-742950" algn="l">
              <a:buFont typeface="Calibri" pitchFamily="34" charset="0"/>
              <a:buAutoNum type="arabicPeriod"/>
            </a:pPr>
            <a:r>
              <a:rPr lang="en-US" sz="5100" b="1" smtClean="0">
                <a:solidFill>
                  <a:schemeClr val="tx1"/>
                </a:solidFill>
                <a:latin typeface="Tahoma" pitchFamily="34" charset="0"/>
                <a:cs typeface="Tahoma" pitchFamily="34" charset="0"/>
              </a:rPr>
              <a:t>Currency protectionism</a:t>
            </a:r>
          </a:p>
          <a:p>
            <a:pPr marL="742950" indent="-742950" algn="l">
              <a:buFont typeface="Calibri" pitchFamily="34" charset="0"/>
              <a:buAutoNum type="arabicPeriod"/>
            </a:pPr>
            <a:r>
              <a:rPr lang="en-US" sz="5100" b="1" smtClean="0">
                <a:solidFill>
                  <a:schemeClr val="tx1"/>
                </a:solidFill>
                <a:latin typeface="Tahoma" pitchFamily="34" charset="0"/>
                <a:cs typeface="Tahoma" pitchFamily="34" charset="0"/>
              </a:rPr>
              <a:t>Chinese defective exports</a:t>
            </a:r>
          </a:p>
          <a:p>
            <a:pPr marL="742950" indent="-742950" algn="l">
              <a:buFont typeface="Calibri" pitchFamily="34" charset="0"/>
              <a:buAutoNum type="arabicPeriod"/>
            </a:pPr>
            <a:r>
              <a:rPr lang="en-US" sz="5100" b="1" smtClean="0">
                <a:solidFill>
                  <a:schemeClr val="tx1"/>
                </a:solidFill>
                <a:latin typeface="Tahoma" pitchFamily="34" charset="0"/>
                <a:cs typeface="Tahoma" pitchFamily="34" charset="0"/>
              </a:rPr>
              <a:t>Rebuffing of Western financial policy by China</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0" y="0"/>
            <a:ext cx="9144000" cy="6858000"/>
          </a:xfrm>
        </p:spPr>
        <p:txBody>
          <a:bodyPr/>
          <a:lstStyle/>
          <a:p>
            <a:pPr algn="ctr">
              <a:buFont typeface="Arial" pitchFamily="34" charset="0"/>
              <a:buNone/>
            </a:pPr>
            <a:r>
              <a:rPr lang="en-US" sz="13800" b="1" smtClean="0">
                <a:latin typeface="Tahoma" pitchFamily="34" charset="0"/>
                <a:cs typeface="Tahoma" pitchFamily="34" charset="0"/>
              </a:rPr>
              <a:t>GLOBAL</a:t>
            </a:r>
          </a:p>
          <a:p>
            <a:pPr algn="ctr">
              <a:buFont typeface="Arial" pitchFamily="34" charset="0"/>
              <a:buNone/>
            </a:pPr>
            <a:r>
              <a:rPr lang="en-US" sz="13800" b="1" smtClean="0">
                <a:latin typeface="Tahoma" pitchFamily="34" charset="0"/>
                <a:cs typeface="Tahoma" pitchFamily="34" charset="0"/>
              </a:rPr>
              <a:t>DRAMAS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#1</a:t>
            </a:r>
          </a:p>
          <a:p>
            <a:pPr eaLnBrk="1" hangingPunct="1"/>
            <a:r>
              <a:rPr lang="en-US" sz="8800" b="1" smtClean="0">
                <a:solidFill>
                  <a:schemeClr val="tx1"/>
                </a:solidFill>
                <a:latin typeface="Tahoma" pitchFamily="34" charset="0"/>
                <a:cs typeface="Tahoma" pitchFamily="34" charset="0"/>
              </a:rPr>
              <a:t>Large nations end agricultural subsidies</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Domestic unemployment in AG industry</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Decline in AG exports &amp; increase in imports</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Standard of living benefits to DCs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#2</a:t>
            </a:r>
          </a:p>
          <a:p>
            <a:pPr eaLnBrk="1" hangingPunct="1"/>
            <a:r>
              <a:rPr lang="en-US" sz="8300" b="1" smtClean="0">
                <a:solidFill>
                  <a:schemeClr val="tx1"/>
                </a:solidFill>
                <a:latin typeface="Tahoma" pitchFamily="34" charset="0"/>
                <a:cs typeface="Tahoma" pitchFamily="34" charset="0"/>
              </a:rPr>
              <a:t>Asia cuts its USA</a:t>
            </a:r>
          </a:p>
          <a:p>
            <a:pPr eaLnBrk="1" hangingPunct="1"/>
            <a:r>
              <a:rPr lang="en-US" sz="8300" b="1" smtClean="0">
                <a:solidFill>
                  <a:schemeClr val="tx1"/>
                </a:solidFill>
                <a:latin typeface="Tahoma" pitchFamily="34" charset="0"/>
                <a:cs typeface="Tahoma" pitchFamily="34" charset="0"/>
              </a:rPr>
              <a:t>investments by 20-25%</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defRPr/>
            </a:pPr>
            <a:r>
              <a:rPr lang="en-US" sz="6600" b="1" dirty="0" smtClean="0">
                <a:solidFill>
                  <a:schemeClr val="tx1"/>
                </a:solidFill>
                <a:latin typeface="Tahoma" pitchFamily="34" charset="0"/>
                <a:cs typeface="Tahoma" pitchFamily="34" charset="0"/>
              </a:rPr>
              <a:t>Hiking USA </a:t>
            </a:r>
          </a:p>
          <a:p>
            <a:pPr marL="742950" indent="-742950" algn="l">
              <a:buFont typeface="Arial" charset="0"/>
              <a:buNone/>
              <a:defRPr/>
            </a:pPr>
            <a:r>
              <a:rPr lang="en-US" sz="6600" b="1" dirty="0" smtClean="0">
                <a:solidFill>
                  <a:schemeClr val="tx1"/>
                </a:solidFill>
                <a:latin typeface="Tahoma" pitchFamily="34" charset="0"/>
                <a:cs typeface="Tahoma" pitchFamily="34" charset="0"/>
              </a:rPr>
              <a:t>    T-bond interest</a:t>
            </a:r>
          </a:p>
          <a:p>
            <a:pPr marL="1143000" indent="-1143000" algn="l">
              <a:buFont typeface="+mj-lt"/>
              <a:buAutoNum type="arabicPeriod" startAt="2"/>
              <a:defRPr/>
            </a:pPr>
            <a:r>
              <a:rPr lang="en-US" sz="6600" b="1" dirty="0" smtClean="0">
                <a:solidFill>
                  <a:schemeClr val="tx1"/>
                </a:solidFill>
                <a:latin typeface="Tahoma" pitchFamily="34" charset="0"/>
                <a:cs typeface="Tahoma" pitchFamily="34" charset="0"/>
              </a:rPr>
              <a:t>Rising USA taxes</a:t>
            </a:r>
          </a:p>
          <a:p>
            <a:pPr marL="1143000" indent="-1143000" algn="l">
              <a:buFont typeface="+mj-lt"/>
              <a:buAutoNum type="arabicPeriod" startAt="2"/>
              <a:defRPr/>
            </a:pPr>
            <a:r>
              <a:rPr lang="en-US" sz="6600" b="1" dirty="0" smtClean="0">
                <a:solidFill>
                  <a:schemeClr val="tx1"/>
                </a:solidFill>
                <a:latin typeface="Tahoma" pitchFamily="34" charset="0"/>
                <a:cs typeface="Tahoma" pitchFamily="34" charset="0"/>
              </a:rPr>
              <a:t>Decline in USA dollar</a:t>
            </a:r>
          </a:p>
          <a:p>
            <a:pPr marL="1143000" indent="-1143000" algn="l">
              <a:buFont typeface="+mj-lt"/>
              <a:buAutoNum type="arabicPeriod" startAt="2"/>
              <a:defRPr/>
            </a:pPr>
            <a:r>
              <a:rPr lang="en-US" sz="6600" b="1" dirty="0" smtClean="0">
                <a:solidFill>
                  <a:schemeClr val="tx1"/>
                </a:solidFill>
                <a:latin typeface="Tahoma" pitchFamily="34" charset="0"/>
                <a:cs typeface="Tahoma" pitchFamily="34" charset="0"/>
              </a:rPr>
              <a:t>Recession</a:t>
            </a:r>
            <a:r>
              <a:rPr lang="en-US" sz="6600" b="1" dirty="0" smtClean="0">
                <a:solidFill>
                  <a:srgbClr val="C00000"/>
                </a:solidFill>
                <a:latin typeface="Tahoma" pitchFamily="34" charset="0"/>
                <a:cs typeface="Tahoma" pitchFamily="34" charset="0"/>
              </a:rPr>
              <a:t> </a:t>
            </a:r>
            <a:endParaRPr lang="en-US" sz="6900" b="1" dirty="0"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ubtitle 4"/>
          <p:cNvSpPr>
            <a:spLocks noGrp="1"/>
          </p:cNvSpPr>
          <p:nvPr>
            <p:ph type="subTitle" idx="1"/>
          </p:nvPr>
        </p:nvSpPr>
        <p:spPr>
          <a:xfrm>
            <a:off x="0" y="0"/>
            <a:ext cx="9144000" cy="6858000"/>
          </a:xfrm>
        </p:spPr>
        <p:txBody>
          <a:bodyPr/>
          <a:lstStyle/>
          <a:p>
            <a:pPr eaLnBrk="1" hangingPunct="1"/>
            <a:r>
              <a:rPr lang="en-US" sz="6000" b="1" u="sng" smtClean="0">
                <a:solidFill>
                  <a:schemeClr val="tx1"/>
                </a:solidFill>
                <a:latin typeface="Tahoma" pitchFamily="34" charset="0"/>
                <a:cs typeface="Tahoma" pitchFamily="34" charset="0"/>
              </a:rPr>
              <a:t>DRAMA #3</a:t>
            </a:r>
          </a:p>
          <a:p>
            <a:pPr eaLnBrk="1" hangingPunct="1"/>
            <a:r>
              <a:rPr lang="en-US" sz="6600" b="1" smtClean="0">
                <a:solidFill>
                  <a:schemeClr val="tx1"/>
                </a:solidFill>
                <a:latin typeface="Tahoma" pitchFamily="34" charset="0"/>
                <a:cs typeface="Tahoma" pitchFamily="34" charset="0"/>
              </a:rPr>
              <a:t>Significant new global tax hikes on natural &amp; resource consumption (gas, wood, water</a:t>
            </a:r>
            <a:r>
              <a:rPr lang="en-US" sz="6000" b="1" smtClean="0">
                <a:solidFill>
                  <a:schemeClr val="tx1"/>
                </a:solidFill>
                <a:latin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900" b="1" smtClean="0">
                <a:solidFill>
                  <a:schemeClr val="tx1"/>
                </a:solidFill>
                <a:latin typeface="Tahoma" pitchFamily="34" charset="0"/>
                <a:cs typeface="Tahoma" pitchFamily="34" charset="0"/>
              </a:rPr>
              <a:t>Declining profits &amp; stock prices in connected industries </a:t>
            </a:r>
          </a:p>
          <a:p>
            <a:pPr marL="742950" indent="-742950" algn="l">
              <a:buFont typeface="Calibri" pitchFamily="34" charset="0"/>
              <a:buAutoNum type="arabicPeriod"/>
            </a:pPr>
            <a:r>
              <a:rPr lang="en-US" sz="5900" b="1" smtClean="0">
                <a:solidFill>
                  <a:schemeClr val="tx1"/>
                </a:solidFill>
                <a:latin typeface="Tahoma" pitchFamily="34" charset="0"/>
                <a:cs typeface="Tahoma" pitchFamily="34" charset="0"/>
              </a:rPr>
              <a:t>Increased R&amp;D for alternative resources</a:t>
            </a:r>
          </a:p>
          <a:p>
            <a:pPr marL="742950" indent="-742950" algn="l">
              <a:buFont typeface="Calibri" pitchFamily="34" charset="0"/>
              <a:buAutoNum type="arabicPeriod"/>
            </a:pPr>
            <a:r>
              <a:rPr lang="en-US" sz="5900" b="1" smtClean="0">
                <a:solidFill>
                  <a:schemeClr val="tx1"/>
                </a:solidFill>
                <a:latin typeface="Tahoma" pitchFamily="34" charset="0"/>
                <a:cs typeface="Tahoma" pitchFamily="34" charset="0"/>
              </a:rPr>
              <a:t>Decline in USA dollar</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ubtitle 4"/>
          <p:cNvSpPr>
            <a:spLocks noGrp="1"/>
          </p:cNvSpPr>
          <p:nvPr>
            <p:ph type="subTitle" idx="1"/>
          </p:nvPr>
        </p:nvSpPr>
        <p:spPr>
          <a:xfrm>
            <a:off x="0" y="0"/>
            <a:ext cx="9144000" cy="6858000"/>
          </a:xfrm>
        </p:spPr>
        <p:txBody>
          <a:bodyPr/>
          <a:lstStyle/>
          <a:p>
            <a:pPr eaLnBrk="1" hangingPunct="1"/>
            <a:r>
              <a:rPr lang="en-US" sz="6600" b="1" u="sng" smtClean="0">
                <a:solidFill>
                  <a:schemeClr val="tx1"/>
                </a:solidFill>
                <a:latin typeface="Tahoma" pitchFamily="34" charset="0"/>
                <a:cs typeface="Tahoma" pitchFamily="34" charset="0"/>
              </a:rPr>
              <a:t>DRAMA #4</a:t>
            </a:r>
          </a:p>
          <a:p>
            <a:pPr eaLnBrk="1" hangingPunct="1"/>
            <a:r>
              <a:rPr lang="en-US" sz="7200" b="1" smtClean="0">
                <a:solidFill>
                  <a:schemeClr val="tx1"/>
                </a:solidFill>
                <a:latin typeface="Tahoma" pitchFamily="34" charset="0"/>
                <a:cs typeface="Tahoma" pitchFamily="34" charset="0"/>
              </a:rPr>
              <a:t>China gains control over the global supply chain for all  digital products</a:t>
            </a:r>
            <a:r>
              <a:rPr lang="en-US" sz="7600" b="1" smtClean="0">
                <a:solidFill>
                  <a:schemeClr val="tx1"/>
                </a:solidFill>
                <a:latin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2"/>
          <p:cNvSpPr>
            <a:spLocks noGrp="1"/>
          </p:cNvSpPr>
          <p:nvPr>
            <p:ph type="ctrTitle"/>
          </p:nvPr>
        </p:nvSpPr>
        <p:spPr>
          <a:xfrm>
            <a:off x="0" y="0"/>
            <a:ext cx="9144000" cy="914400"/>
          </a:xfrm>
        </p:spPr>
        <p:txBody>
          <a:bodyPr/>
          <a:lstStyle/>
          <a:p>
            <a:r>
              <a:rPr lang="en-US" b="1" smtClean="0">
                <a:latin typeface="Tahoma" pitchFamily="34" charset="0"/>
                <a:cs typeface="Tahoma" pitchFamily="34" charset="0"/>
              </a:rPr>
              <a:t>GATEWAYS TO GLOBALISM</a:t>
            </a:r>
          </a:p>
        </p:txBody>
      </p:sp>
      <p:sp>
        <p:nvSpPr>
          <p:cNvPr id="48130" name="Subtitle 2"/>
          <p:cNvSpPr>
            <a:spLocks noGrp="1"/>
          </p:cNvSpPr>
          <p:nvPr>
            <p:ph type="subTitle" idx="1"/>
          </p:nvPr>
        </p:nvSpPr>
        <p:spPr>
          <a:xfrm>
            <a:off x="0" y="990600"/>
            <a:ext cx="9144000" cy="5867400"/>
          </a:xfrm>
        </p:spPr>
        <p:txBody>
          <a:bodyPr/>
          <a:lstStyle/>
          <a:p>
            <a:pPr marL="1143000" indent="-1143000" algn="l" eaLnBrk="1" hangingPunct="1">
              <a:buFont typeface="+mj-lt"/>
              <a:buAutoNum type="arabicPeriod"/>
              <a:defRPr/>
            </a:pPr>
            <a:r>
              <a:rPr lang="en-US" sz="3500" b="1" dirty="0" smtClean="0">
                <a:solidFill>
                  <a:schemeClr val="tx1"/>
                </a:solidFill>
                <a:latin typeface="Tahoma" pitchFamily="34" charset="0"/>
                <a:cs typeface="Tahoma" pitchFamily="34" charset="0"/>
              </a:rPr>
              <a:t>Global proliferation of individualism culture  &amp; the emerging universal generation</a:t>
            </a:r>
          </a:p>
          <a:p>
            <a:pPr marL="1143000" indent="-1143000" algn="l" eaLnBrk="1" hangingPunct="1">
              <a:buFont typeface="+mj-lt"/>
              <a:buAutoNum type="arabicPeriod"/>
              <a:defRPr/>
            </a:pPr>
            <a:r>
              <a:rPr lang="en-US" sz="3500" b="1" dirty="0" smtClean="0">
                <a:solidFill>
                  <a:schemeClr val="tx1"/>
                </a:solidFill>
                <a:latin typeface="Tahoma" pitchFamily="34" charset="0"/>
                <a:cs typeface="Tahoma" pitchFamily="34" charset="0"/>
              </a:rPr>
              <a:t>Digital communication technology</a:t>
            </a:r>
          </a:p>
          <a:p>
            <a:pPr marL="1143000" indent="-1143000" algn="l" eaLnBrk="1" hangingPunct="1">
              <a:buFont typeface="+mj-lt"/>
              <a:buAutoNum type="arabicPeriod"/>
              <a:defRPr/>
            </a:pPr>
            <a:r>
              <a:rPr lang="en-US" sz="3500" b="1" dirty="0" smtClean="0">
                <a:solidFill>
                  <a:schemeClr val="tx1"/>
                </a:solidFill>
                <a:latin typeface="Tahoma" pitchFamily="34" charset="0"/>
                <a:cs typeface="Tahoma" pitchFamily="34" charset="0"/>
              </a:rPr>
              <a:t>Turbo-capitalism</a:t>
            </a:r>
          </a:p>
          <a:p>
            <a:pPr marL="1143000" indent="-1143000" algn="l" eaLnBrk="1" hangingPunct="1">
              <a:buFont typeface="+mj-lt"/>
              <a:buAutoNum type="arabicPeriod"/>
              <a:defRPr/>
            </a:pPr>
            <a:r>
              <a:rPr lang="en-US" sz="3500" b="1" dirty="0" smtClean="0">
                <a:solidFill>
                  <a:schemeClr val="tx1"/>
                </a:solidFill>
                <a:latin typeface="Tahoma" pitchFamily="34" charset="0"/>
                <a:cs typeface="Tahoma" pitchFamily="34" charset="0"/>
              </a:rPr>
              <a:t>Media</a:t>
            </a:r>
          </a:p>
          <a:p>
            <a:pPr marL="1143000" indent="-1143000" algn="l" eaLnBrk="1" hangingPunct="1">
              <a:buFont typeface="+mj-lt"/>
              <a:buAutoNum type="arabicPeriod"/>
              <a:defRPr/>
            </a:pPr>
            <a:r>
              <a:rPr lang="en-US" sz="3500" b="1" dirty="0" smtClean="0">
                <a:solidFill>
                  <a:schemeClr val="tx1"/>
                </a:solidFill>
                <a:latin typeface="Tahoma" pitchFamily="34" charset="0"/>
                <a:cs typeface="Tahoma" pitchFamily="34" charset="0"/>
              </a:rPr>
              <a:t>World Trade organization, International Monetary Fund, International Standards org.</a:t>
            </a:r>
          </a:p>
          <a:p>
            <a:pPr marL="1143000" indent="-1143000" algn="l" eaLnBrk="1" hangingPunct="1">
              <a:buFont typeface="+mj-lt"/>
              <a:buAutoNum type="arabicPeriod"/>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400" b="1" dirty="0" smtClean="0">
              <a:solidFill>
                <a:srgbClr val="C00000"/>
              </a:solidFill>
              <a:latin typeface="Tahoma" pitchFamily="34" charset="0"/>
              <a:cs typeface="Tahoma" pitchFamily="34" charset="0"/>
            </a:endParaRPr>
          </a:p>
        </p:txBody>
      </p:sp>
      <p:sp>
        <p:nvSpPr>
          <p:cNvPr id="4" name="Right Arrow 3"/>
          <p:cNvSpPr/>
          <p:nvPr/>
        </p:nvSpPr>
        <p:spPr>
          <a:xfrm>
            <a:off x="81661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C00000"/>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Increased consolidation &amp; concentration of digital industry</a:t>
            </a:r>
          </a:p>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Disruption of industry price declines</a:t>
            </a:r>
          </a:p>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Digital manufacturers increase influence over </a:t>
            </a:r>
            <a:r>
              <a:rPr lang="en-US" sz="5400" b="1" smtClean="0">
                <a:solidFill>
                  <a:schemeClr val="tx1"/>
                </a:solidFill>
                <a:latin typeface="Tahoma" pitchFamily="34" charset="0"/>
                <a:cs typeface="Tahoma" pitchFamily="34" charset="0"/>
              </a:rPr>
              <a:t>software developers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ubtitle 4"/>
          <p:cNvSpPr>
            <a:spLocks noGrp="1"/>
          </p:cNvSpPr>
          <p:nvPr>
            <p:ph type="subTitle" idx="1"/>
          </p:nvPr>
        </p:nvSpPr>
        <p:spPr>
          <a:xfrm>
            <a:off x="0" y="0"/>
            <a:ext cx="9144000" cy="6858000"/>
          </a:xfrm>
        </p:spPr>
        <p:txBody>
          <a:bodyPr/>
          <a:lstStyle/>
          <a:p>
            <a:pPr eaLnBrk="1" hangingPunct="1"/>
            <a:r>
              <a:rPr lang="en-US" sz="5400" b="1" u="sng" smtClean="0">
                <a:solidFill>
                  <a:schemeClr val="tx1"/>
                </a:solidFill>
                <a:latin typeface="Tahoma" pitchFamily="34" charset="0"/>
                <a:cs typeface="Tahoma" pitchFamily="34" charset="0"/>
              </a:rPr>
              <a:t>DRAMA #5</a:t>
            </a:r>
          </a:p>
          <a:p>
            <a:pPr eaLnBrk="1" hangingPunct="1"/>
            <a:r>
              <a:rPr lang="en-US" sz="5400" b="1" smtClean="0">
                <a:solidFill>
                  <a:schemeClr val="tx1"/>
                </a:solidFill>
                <a:latin typeface="Tahoma" pitchFamily="34" charset="0"/>
                <a:cs typeface="Tahoma" pitchFamily="34" charset="0"/>
              </a:rPr>
              <a:t>Expansion of NAFTA into the free trade agreement of the Americas eliminates all trade barriers in North, Central, &amp; South America</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Rise of corporate liquidations, concentration, &amp; privatization in Americas</a:t>
            </a:r>
          </a:p>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Rising FDI flow to Americas</a:t>
            </a:r>
          </a:p>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Impetus for global free trade triangle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ubtitle 4"/>
          <p:cNvSpPr>
            <a:spLocks noGrp="1"/>
          </p:cNvSpPr>
          <p:nvPr>
            <p:ph type="subTitle" idx="1"/>
          </p:nvPr>
        </p:nvSpPr>
        <p:spPr>
          <a:xfrm>
            <a:off x="0" y="0"/>
            <a:ext cx="9144000" cy="6858000"/>
          </a:xfrm>
        </p:spPr>
        <p:txBody>
          <a:bodyPr/>
          <a:lstStyle/>
          <a:p>
            <a:pPr eaLnBrk="1" hangingPunct="1"/>
            <a:r>
              <a:rPr lang="en-US" sz="6600" b="1" u="sng" smtClean="0">
                <a:solidFill>
                  <a:schemeClr val="tx1"/>
                </a:solidFill>
                <a:latin typeface="Tahoma" pitchFamily="34" charset="0"/>
                <a:cs typeface="Tahoma" pitchFamily="34" charset="0"/>
              </a:rPr>
              <a:t>DRAMA #6</a:t>
            </a:r>
          </a:p>
          <a:p>
            <a:pPr eaLnBrk="1" hangingPunct="1"/>
            <a:r>
              <a:rPr lang="en-US" sz="7600" b="1" smtClean="0">
                <a:solidFill>
                  <a:schemeClr val="tx1"/>
                </a:solidFill>
                <a:latin typeface="Tahoma" pitchFamily="34" charset="0"/>
                <a:cs typeface="Tahoma" pitchFamily="34" charset="0"/>
              </a:rPr>
              <a:t>The WTO mandates global sustainable income standards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defRPr/>
            </a:pPr>
            <a:r>
              <a:rPr lang="en-US" sz="4100" b="1" dirty="0" smtClean="0">
                <a:solidFill>
                  <a:schemeClr val="tx1"/>
                </a:solidFill>
                <a:latin typeface="Tahoma" pitchFamily="34" charset="0"/>
                <a:cs typeface="Tahoma" pitchFamily="34" charset="0"/>
              </a:rPr>
              <a:t>Employee lay-offs in developing nations</a:t>
            </a:r>
          </a:p>
          <a:p>
            <a:pPr marL="742950" indent="-742950" algn="l">
              <a:buFont typeface="Calibri" pitchFamily="34" charset="0"/>
              <a:buAutoNum type="arabicPeriod"/>
              <a:defRPr/>
            </a:pPr>
            <a:r>
              <a:rPr lang="en-US" sz="4100" b="1" dirty="0" smtClean="0">
                <a:solidFill>
                  <a:schemeClr val="tx1"/>
                </a:solidFill>
                <a:latin typeface="Tahoma" pitchFamily="34" charset="0"/>
                <a:cs typeface="Tahoma" pitchFamily="34" charset="0"/>
              </a:rPr>
              <a:t>Stock price declines in outsourcing corps</a:t>
            </a:r>
          </a:p>
          <a:p>
            <a:pPr marL="742950" indent="-742950" algn="l">
              <a:buFont typeface="Calibri" pitchFamily="34" charset="0"/>
              <a:buAutoNum type="arabicPeriod"/>
              <a:defRPr/>
            </a:pPr>
            <a:r>
              <a:rPr lang="en-US" sz="4100" b="1" dirty="0" smtClean="0">
                <a:solidFill>
                  <a:schemeClr val="tx1"/>
                </a:solidFill>
                <a:latin typeface="Tahoma" pitchFamily="34" charset="0"/>
                <a:cs typeface="Tahoma" pitchFamily="34" charset="0"/>
              </a:rPr>
              <a:t>Increase in “shadow” (illegal underground) corps</a:t>
            </a:r>
          </a:p>
          <a:p>
            <a:pPr marL="1143000" indent="-1143000" algn="l">
              <a:buFont typeface="Arial" charset="0"/>
              <a:buNone/>
              <a:defRPr/>
            </a:pPr>
            <a:r>
              <a:rPr lang="en-US" sz="4100" b="1" dirty="0" smtClean="0">
                <a:solidFill>
                  <a:schemeClr val="tx1"/>
                </a:solidFill>
                <a:latin typeface="Tahoma" pitchFamily="34" charset="0"/>
                <a:cs typeface="Tahoma" pitchFamily="34" charset="0"/>
              </a:rPr>
              <a:t>4. Longer worker</a:t>
            </a:r>
          </a:p>
          <a:p>
            <a:pPr marL="1143000" indent="-1143000" algn="l">
              <a:buFont typeface="Arial" charset="0"/>
              <a:buNone/>
              <a:defRPr/>
            </a:pPr>
            <a:r>
              <a:rPr lang="en-US" sz="4100" b="1" dirty="0" smtClean="0">
                <a:solidFill>
                  <a:schemeClr val="tx1"/>
                </a:solidFill>
                <a:latin typeface="Tahoma" pitchFamily="34" charset="0"/>
                <a:cs typeface="Tahoma" pitchFamily="34" charset="0"/>
              </a:rPr>
              <a:t>hours in nations lacking overtime</a:t>
            </a:r>
          </a:p>
          <a:p>
            <a:pPr marL="1143000" indent="-1143000" algn="l">
              <a:buFont typeface="Arial" charset="0"/>
              <a:buNone/>
              <a:defRPr/>
            </a:pPr>
            <a:r>
              <a:rPr lang="en-US" sz="4100" b="1" dirty="0" smtClean="0">
                <a:solidFill>
                  <a:schemeClr val="tx1"/>
                </a:solidFill>
                <a:latin typeface="Tahoma" pitchFamily="34" charset="0"/>
                <a:cs typeface="Tahoma" pitchFamily="34" charset="0"/>
              </a:rPr>
              <a:t>pay</a:t>
            </a:r>
          </a:p>
          <a:p>
            <a:pPr marL="742950" indent="-742950" algn="l">
              <a:buFont typeface="Calibri" pitchFamily="34" charset="0"/>
              <a:buAutoNum type="arabicPeriod"/>
              <a:defRPr/>
            </a:pPr>
            <a:endParaRPr lang="en-US" sz="6000" b="1" dirty="0"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ubtitle 4"/>
          <p:cNvSpPr>
            <a:spLocks noGrp="1"/>
          </p:cNvSpPr>
          <p:nvPr>
            <p:ph type="subTitle" idx="1"/>
          </p:nvPr>
        </p:nvSpPr>
        <p:spPr>
          <a:xfrm>
            <a:off x="0" y="0"/>
            <a:ext cx="9144000" cy="6858000"/>
          </a:xfrm>
        </p:spPr>
        <p:txBody>
          <a:bodyPr/>
          <a:lstStyle/>
          <a:p>
            <a:pPr eaLnBrk="1" hangingPunct="1"/>
            <a:r>
              <a:rPr lang="en-US" sz="6800" b="1" u="sng" smtClean="0">
                <a:solidFill>
                  <a:schemeClr val="tx1"/>
                </a:solidFill>
                <a:latin typeface="Tahoma" pitchFamily="34" charset="0"/>
                <a:cs typeface="Tahoma" pitchFamily="34" charset="0"/>
              </a:rPr>
              <a:t>DRAMA #7</a:t>
            </a:r>
          </a:p>
          <a:p>
            <a:pPr eaLnBrk="1" hangingPunct="1"/>
            <a:r>
              <a:rPr lang="en-US" sz="6800" b="1" smtClean="0">
                <a:solidFill>
                  <a:schemeClr val="tx1"/>
                </a:solidFill>
                <a:latin typeface="Tahoma" pitchFamily="34" charset="0"/>
                <a:cs typeface="Tahoma" pitchFamily="34" charset="0"/>
              </a:rPr>
              <a:t>EU ratifies a constitution that significantly expands government power</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Rising EU taxes</a:t>
            </a:r>
          </a:p>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Increased EU mixed capitalism</a:t>
            </a:r>
          </a:p>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Rising stock prices in EU’s larger companies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ubtitle 4"/>
          <p:cNvSpPr>
            <a:spLocks noGrp="1"/>
          </p:cNvSpPr>
          <p:nvPr>
            <p:ph type="subTitle" idx="1"/>
          </p:nvPr>
        </p:nvSpPr>
        <p:spPr>
          <a:xfrm>
            <a:off x="0" y="0"/>
            <a:ext cx="9144000" cy="6858000"/>
          </a:xfrm>
        </p:spPr>
        <p:txBody>
          <a:bodyPr/>
          <a:lstStyle/>
          <a:p>
            <a:pPr eaLnBrk="1" hangingPunct="1"/>
            <a:r>
              <a:rPr lang="en-US" sz="6000" b="1" u="sng" smtClean="0">
                <a:solidFill>
                  <a:schemeClr val="tx1"/>
                </a:solidFill>
                <a:latin typeface="Tahoma" pitchFamily="34" charset="0"/>
                <a:cs typeface="Tahoma" pitchFamily="34" charset="0"/>
              </a:rPr>
              <a:t>DRAMA #8</a:t>
            </a:r>
          </a:p>
          <a:p>
            <a:pPr eaLnBrk="1" hangingPunct="1"/>
            <a:r>
              <a:rPr lang="en-US" sz="6000" b="1" smtClean="0">
                <a:solidFill>
                  <a:schemeClr val="tx1"/>
                </a:solidFill>
                <a:latin typeface="Tahoma" pitchFamily="34" charset="0"/>
                <a:cs typeface="Tahoma" pitchFamily="34" charset="0"/>
              </a:rPr>
              <a:t>The WTO, IMF/World Bank merge into a single economic global government organization </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Increases in FDI flows to individualism  capitalist ecos</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Power surge for Western global corps</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ubtitle 4"/>
          <p:cNvSpPr>
            <a:spLocks noGrp="1"/>
          </p:cNvSpPr>
          <p:nvPr>
            <p:ph type="subTitle" idx="1"/>
          </p:nvPr>
        </p:nvSpPr>
        <p:spPr>
          <a:xfrm>
            <a:off x="0" y="0"/>
            <a:ext cx="9144000" cy="6858000"/>
          </a:xfrm>
        </p:spPr>
        <p:txBody>
          <a:bodyPr/>
          <a:lstStyle/>
          <a:p>
            <a:pPr eaLnBrk="1" hangingPunct="1"/>
            <a:r>
              <a:rPr lang="en-US" sz="5400" b="1" u="sng" smtClean="0">
                <a:solidFill>
                  <a:schemeClr val="tx1"/>
                </a:solidFill>
                <a:latin typeface="Tahoma" pitchFamily="34" charset="0"/>
                <a:cs typeface="Tahoma" pitchFamily="34" charset="0"/>
              </a:rPr>
              <a:t>DRAMA #9</a:t>
            </a:r>
          </a:p>
          <a:p>
            <a:pPr eaLnBrk="1" hangingPunct="1"/>
            <a:r>
              <a:rPr lang="en-US" sz="6000" b="1" smtClean="0">
                <a:solidFill>
                  <a:schemeClr val="tx1"/>
                </a:solidFill>
                <a:latin typeface="Tahoma" pitchFamily="34" charset="0"/>
                <a:cs typeface="Tahoma" pitchFamily="34" charset="0"/>
              </a:rPr>
              <a:t>Asian nations pledge to base their future economic growth on trading within Asia more than with the West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ubtitle 2"/>
          <p:cNvSpPr>
            <a:spLocks noGrp="1"/>
          </p:cNvSpPr>
          <p:nvPr>
            <p:ph type="subTitle" idx="1"/>
          </p:nvPr>
        </p:nvSpPr>
        <p:spPr>
          <a:xfrm>
            <a:off x="0" y="0"/>
            <a:ext cx="9144000" cy="6858000"/>
          </a:xfrm>
        </p:spPr>
        <p:txBody>
          <a:bodyPr/>
          <a:lstStyle/>
          <a:p>
            <a:pPr marL="1143000" indent="-1143000" algn="l" eaLnBrk="1" hangingPunct="1">
              <a:buFont typeface="+mj-lt"/>
              <a:buAutoNum type="arabicPeriod" startAt="6"/>
              <a:defRPr/>
            </a:pPr>
            <a:r>
              <a:rPr lang="en-US" sz="4400" b="1" dirty="0" smtClean="0">
                <a:solidFill>
                  <a:schemeClr val="tx1"/>
                </a:solidFill>
                <a:latin typeface="Tahoma" pitchFamily="34" charset="0"/>
                <a:cs typeface="Tahoma" pitchFamily="34" charset="0"/>
              </a:rPr>
              <a:t>Oil</a:t>
            </a:r>
          </a:p>
          <a:p>
            <a:pPr marL="1143000" indent="-1143000" algn="l" eaLnBrk="1" hangingPunct="1">
              <a:buFont typeface="+mj-lt"/>
              <a:buAutoNum type="arabicPeriod" startAt="6"/>
              <a:defRPr/>
            </a:pPr>
            <a:r>
              <a:rPr lang="en-US" sz="4400" b="1" dirty="0" smtClean="0">
                <a:solidFill>
                  <a:schemeClr val="tx1"/>
                </a:solidFill>
                <a:latin typeface="Tahoma" pitchFamily="34" charset="0"/>
                <a:cs typeface="Tahoma" pitchFamily="34" charset="0"/>
              </a:rPr>
              <a:t>Outsourcing of Western manufacturing  &amp; computer services to Asia &amp; other developing nations</a:t>
            </a:r>
          </a:p>
          <a:p>
            <a:pPr marL="1143000" indent="-1143000" algn="l" eaLnBrk="1" hangingPunct="1">
              <a:buFont typeface="+mj-lt"/>
              <a:buAutoNum type="arabicPeriod" startAt="6"/>
              <a:defRPr/>
            </a:pPr>
            <a:r>
              <a:rPr lang="en-US" sz="4400" b="1" dirty="0" smtClean="0">
                <a:solidFill>
                  <a:schemeClr val="tx1"/>
                </a:solidFill>
                <a:latin typeface="Tahoma" pitchFamily="34" charset="0"/>
                <a:cs typeface="Tahoma" pitchFamily="34" charset="0"/>
              </a:rPr>
              <a:t>Asian financing of Western government  fiscal deficits</a:t>
            </a:r>
          </a:p>
          <a:p>
            <a:pPr marL="1143000" indent="-1143000" algn="l" eaLnBrk="1" hangingPunct="1">
              <a:buFont typeface="+mj-lt"/>
              <a:buAutoNum type="arabicPeriod" startAt="6"/>
              <a:defRPr/>
            </a:pPr>
            <a:r>
              <a:rPr lang="en-US" sz="4400" b="1" dirty="0" smtClean="0">
                <a:solidFill>
                  <a:schemeClr val="tx1"/>
                </a:solidFill>
                <a:latin typeface="Tahoma" pitchFamily="34" charset="0"/>
                <a:cs typeface="Tahoma" pitchFamily="34" charset="0"/>
              </a:rPr>
              <a:t>Economic power &gt; Military</a:t>
            </a:r>
          </a:p>
          <a:p>
            <a:pPr marL="1143000" indent="-1143000" algn="l" eaLnBrk="1" hangingPunct="1">
              <a:buFont typeface="+mj-lt"/>
              <a:buAutoNum type="arabicPeriod" startAt="6"/>
              <a:defRPr/>
            </a:pPr>
            <a:r>
              <a:rPr lang="en-US" sz="4400" b="1" dirty="0" smtClean="0">
                <a:solidFill>
                  <a:schemeClr val="tx1"/>
                </a:solidFill>
                <a:latin typeface="Tahoma" pitchFamily="34" charset="0"/>
                <a:cs typeface="Tahoma" pitchFamily="34" charset="0"/>
              </a:rPr>
              <a:t>Free trade agreements</a:t>
            </a:r>
          </a:p>
          <a:p>
            <a:pPr marL="1143000" indent="-1143000" algn="l" eaLnBrk="1" hangingPunct="1">
              <a:buFont typeface="+mj-lt"/>
              <a:buAutoNum type="arabicPeriod" startAt="6"/>
              <a:defRPr/>
            </a:pPr>
            <a:endParaRPr lang="en-US" sz="3600" b="1" dirty="0" smtClean="0">
              <a:solidFill>
                <a:schemeClr val="tx1"/>
              </a:solidFill>
              <a:latin typeface="Tahoma" pitchFamily="34" charset="0"/>
              <a:cs typeface="Tahoma" pitchFamily="34" charset="0"/>
            </a:endParaRPr>
          </a:p>
          <a:p>
            <a:pPr marL="1143000" indent="-1143000" algn="l" eaLnBrk="1" hangingPunct="1">
              <a:buFont typeface="+mj-lt"/>
              <a:buAutoNum type="arabicPeriod" startAt="6"/>
              <a:defRPr/>
            </a:pPr>
            <a:endParaRPr lang="en-US" sz="3600" b="1" dirty="0" smtClean="0">
              <a:solidFill>
                <a:schemeClr val="tx1"/>
              </a:solidFill>
              <a:latin typeface="Tahoma" pitchFamily="34" charset="0"/>
              <a:cs typeface="Tahoma" pitchFamily="34" charset="0"/>
            </a:endParaRPr>
          </a:p>
          <a:p>
            <a:pPr algn="l" eaLnBrk="1" hangingPunct="1">
              <a:buFont typeface="Arial" charset="0"/>
              <a:buNone/>
              <a:defRPr/>
            </a:pPr>
            <a:endParaRPr lang="en-US" sz="4400" b="1" dirty="0" smtClean="0">
              <a:solidFill>
                <a:srgbClr val="C00000"/>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Fall of Western currencies</a:t>
            </a:r>
          </a:p>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Rise in stocks of Asian-based corps</a:t>
            </a:r>
          </a:p>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Rise in Chinese </a:t>
            </a:r>
          </a:p>
          <a:p>
            <a:pPr marL="742950" indent="-742950" algn="l"/>
            <a:r>
              <a:rPr lang="en-US" sz="6200" b="1" smtClean="0">
                <a:solidFill>
                  <a:schemeClr val="tx1"/>
                </a:solidFill>
                <a:latin typeface="Tahoma" pitchFamily="34" charset="0"/>
                <a:cs typeface="Tahoma" pitchFamily="34" charset="0"/>
              </a:rPr>
              <a:t>geo-political influence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#10</a:t>
            </a:r>
          </a:p>
          <a:p>
            <a:pPr eaLnBrk="1" hangingPunct="1"/>
            <a:r>
              <a:rPr lang="en-US" sz="8000" b="1" smtClean="0">
                <a:solidFill>
                  <a:schemeClr val="tx1"/>
                </a:solidFill>
                <a:latin typeface="Tahoma" pitchFamily="34" charset="0"/>
                <a:cs typeface="Tahoma" pitchFamily="34" charset="0"/>
              </a:rPr>
              <a:t>EU accepts Turkey as a full-fledged member</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200" b="1" smtClean="0">
                <a:solidFill>
                  <a:schemeClr val="tx1"/>
                </a:solidFill>
                <a:latin typeface="Tahoma" pitchFamily="34" charset="0"/>
                <a:cs typeface="Tahoma" pitchFamily="34" charset="0"/>
              </a:rPr>
              <a:t>Increase cooperation between largest EU economies</a:t>
            </a:r>
          </a:p>
          <a:p>
            <a:pPr marL="742950" indent="-742950" algn="l">
              <a:buFont typeface="Calibri" pitchFamily="34" charset="0"/>
              <a:buAutoNum type="arabicPeriod"/>
            </a:pPr>
            <a:r>
              <a:rPr lang="en-US" sz="5200" b="1" smtClean="0">
                <a:solidFill>
                  <a:schemeClr val="tx1"/>
                </a:solidFill>
                <a:latin typeface="Tahoma" pitchFamily="34" charset="0"/>
                <a:cs typeface="Tahoma" pitchFamily="34" charset="0"/>
              </a:rPr>
              <a:t>Rising FDI into Turkey-based corps</a:t>
            </a:r>
          </a:p>
          <a:p>
            <a:pPr marL="742950" indent="-742950" algn="l">
              <a:buFont typeface="Calibri" pitchFamily="34" charset="0"/>
              <a:buAutoNum type="arabicPeriod"/>
            </a:pPr>
            <a:r>
              <a:rPr lang="en-US" sz="5200" b="1" smtClean="0">
                <a:solidFill>
                  <a:schemeClr val="tx1"/>
                </a:solidFill>
                <a:latin typeface="Tahoma" pitchFamily="34" charset="0"/>
                <a:cs typeface="Tahoma" pitchFamily="34" charset="0"/>
              </a:rPr>
              <a:t>Rise of Euro</a:t>
            </a:r>
          </a:p>
          <a:p>
            <a:pPr marL="742950" indent="-742950" algn="l">
              <a:buFont typeface="Calibri" pitchFamily="34" charset="0"/>
              <a:buAutoNum type="arabicPeriod"/>
            </a:pPr>
            <a:r>
              <a:rPr lang="en-US" sz="5200" b="1" smtClean="0">
                <a:solidFill>
                  <a:schemeClr val="tx1"/>
                </a:solidFill>
                <a:latin typeface="Tahoma" pitchFamily="34" charset="0"/>
                <a:cs typeface="Tahoma" pitchFamily="34" charset="0"/>
              </a:rPr>
              <a:t>Backlash of European racism</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ubtitle 4"/>
          <p:cNvSpPr>
            <a:spLocks noGrp="1"/>
          </p:cNvSpPr>
          <p:nvPr>
            <p:ph type="subTitle" idx="1"/>
          </p:nvPr>
        </p:nvSpPr>
        <p:spPr>
          <a:xfrm>
            <a:off x="0" y="0"/>
            <a:ext cx="9144000" cy="6858000"/>
          </a:xfrm>
        </p:spPr>
        <p:txBody>
          <a:bodyPr/>
          <a:lstStyle/>
          <a:p>
            <a:pPr eaLnBrk="1" hangingPunct="1"/>
            <a:r>
              <a:rPr lang="en-US" sz="5400" b="1" u="sng" smtClean="0">
                <a:solidFill>
                  <a:schemeClr val="tx1"/>
                </a:solidFill>
                <a:latin typeface="Tahoma" pitchFamily="34" charset="0"/>
                <a:cs typeface="Tahoma" pitchFamily="34" charset="0"/>
              </a:rPr>
              <a:t>DRAMA #11</a:t>
            </a:r>
          </a:p>
          <a:p>
            <a:pPr eaLnBrk="1" hangingPunct="1"/>
            <a:r>
              <a:rPr lang="en-US" sz="6000" b="1" smtClean="0">
                <a:solidFill>
                  <a:schemeClr val="tx1"/>
                </a:solidFill>
                <a:latin typeface="Tahoma" pitchFamily="34" charset="0"/>
                <a:cs typeface="Tahoma" pitchFamily="34" charset="0"/>
              </a:rPr>
              <a:t>The world’s existing regional free trade agreements consolidate into a single, integrated FTA</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FDI, stock price, &amp; currency declines in protectionist &amp; mixed capitalism  nations</a:t>
            </a:r>
          </a:p>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Stock price increases in Godzilla corps</a:t>
            </a:r>
          </a:p>
          <a:p>
            <a:pPr marL="742950" indent="-742950" algn="l">
              <a:buFont typeface="Calibri" pitchFamily="34" charset="0"/>
              <a:buAutoNum type="arabicPeriod"/>
            </a:pPr>
            <a:r>
              <a:rPr lang="en-US" sz="4800" b="1" smtClean="0">
                <a:solidFill>
                  <a:schemeClr val="tx1"/>
                </a:solidFill>
                <a:latin typeface="Tahoma" pitchFamily="34" charset="0"/>
                <a:cs typeface="Tahoma" pitchFamily="34" charset="0"/>
              </a:rPr>
              <a:t>New pockets of unemployment &amp; “creative job destruction"</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#12</a:t>
            </a:r>
          </a:p>
          <a:p>
            <a:pPr eaLnBrk="1" hangingPunct="1"/>
            <a:r>
              <a:rPr lang="en-US" sz="8000" b="1" smtClean="0">
                <a:solidFill>
                  <a:schemeClr val="tx1"/>
                </a:solidFill>
                <a:latin typeface="Tahoma" pitchFamily="34" charset="0"/>
                <a:cs typeface="Tahoma" pitchFamily="34" charset="0"/>
              </a:rPr>
              <a:t>Faster than predicted middle class growth in China &amp; India</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Rising FDI &amp; outsourcing in both nations</a:t>
            </a:r>
          </a:p>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Rise in C &amp; I domestic corps</a:t>
            </a:r>
          </a:p>
          <a:p>
            <a:pPr marL="742950" indent="-742950" algn="l">
              <a:buFont typeface="Calibri" pitchFamily="34" charset="0"/>
              <a:buAutoNum type="arabicPeriod"/>
            </a:pPr>
            <a:r>
              <a:rPr lang="en-US" sz="5300" b="1" smtClean="0">
                <a:solidFill>
                  <a:schemeClr val="tx1"/>
                </a:solidFill>
                <a:latin typeface="Tahoma" pitchFamily="34" charset="0"/>
                <a:cs typeface="Tahoma" pitchFamily="34" charset="0"/>
              </a:rPr>
              <a:t>More mergers between Western &amp; Eastern corps</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#13</a:t>
            </a:r>
          </a:p>
          <a:p>
            <a:pPr eaLnBrk="1" hangingPunct="1"/>
            <a:r>
              <a:rPr lang="en-US" sz="10000" b="1" smtClean="0">
                <a:solidFill>
                  <a:schemeClr val="tx1"/>
                </a:solidFill>
                <a:latin typeface="Tahoma" pitchFamily="34" charset="0"/>
                <a:cs typeface="Tahoma" pitchFamily="34" charset="0"/>
              </a:rPr>
              <a:t>Trade wars among Asia nations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Eco destabilization of entrepot Asian nations</a:t>
            </a:r>
          </a:p>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Greater influence of China over Japan &amp; region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ubtitle 4"/>
          <p:cNvSpPr>
            <a:spLocks noGrp="1"/>
          </p:cNvSpPr>
          <p:nvPr>
            <p:ph type="subTitle" idx="1"/>
          </p:nvPr>
        </p:nvSpPr>
        <p:spPr>
          <a:xfrm>
            <a:off x="0" y="0"/>
            <a:ext cx="9144000" cy="6858000"/>
          </a:xfrm>
        </p:spPr>
        <p:txBody>
          <a:bodyPr/>
          <a:lstStyle/>
          <a:p>
            <a:pPr eaLnBrk="1" hangingPunct="1"/>
            <a:r>
              <a:rPr lang="en-US" sz="4800" b="1" u="sng" smtClean="0">
                <a:solidFill>
                  <a:schemeClr val="tx1"/>
                </a:solidFill>
                <a:latin typeface="Tahoma" pitchFamily="34" charset="0"/>
                <a:cs typeface="Tahoma" pitchFamily="34" charset="0"/>
              </a:rPr>
              <a:t>DRAMA #14</a:t>
            </a:r>
          </a:p>
          <a:p>
            <a:pPr eaLnBrk="1" hangingPunct="1"/>
            <a:r>
              <a:rPr lang="en-US" sz="5400" b="1" smtClean="0">
                <a:solidFill>
                  <a:schemeClr val="tx1"/>
                </a:solidFill>
                <a:latin typeface="Tahoma" pitchFamily="34" charset="0"/>
                <a:cs typeface="Tahoma" pitchFamily="34" charset="0"/>
              </a:rPr>
              <a:t>The Kyoto global warming protocol mandates that all nations must cut CO2 emissions 10% annually for 10 consecutive years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0" y="0"/>
            <a:ext cx="9144000" cy="6858000"/>
          </a:xfrm>
        </p:spPr>
        <p:txBody>
          <a:bodyPr/>
          <a:lstStyle/>
          <a:p>
            <a:pPr algn="ctr" eaLnBrk="1" hangingPunct="1">
              <a:buFontTx/>
              <a:buNone/>
            </a:pPr>
            <a:endParaRPr lang="en-US" sz="8000" b="1" smtClean="0">
              <a:solidFill>
                <a:srgbClr val="000000"/>
              </a:solidFill>
              <a:latin typeface="Tahoma" pitchFamily="34" charset="0"/>
            </a:endParaRPr>
          </a:p>
          <a:p>
            <a:pPr algn="ctr" eaLnBrk="1" hangingPunct="1">
              <a:buFontTx/>
              <a:buNone/>
            </a:pPr>
            <a:r>
              <a:rPr lang="en-US" sz="8000" b="1" smtClean="0">
                <a:solidFill>
                  <a:srgbClr val="000000"/>
                </a:solidFill>
                <a:latin typeface="Tahoma" pitchFamily="34" charset="0"/>
              </a:rPr>
              <a:t>COMPONENTS OF</a:t>
            </a:r>
          </a:p>
          <a:p>
            <a:pPr algn="ctr" eaLnBrk="1" hangingPunct="1">
              <a:buFontTx/>
              <a:buNone/>
            </a:pPr>
            <a:r>
              <a:rPr lang="en-US" sz="8000" b="1" smtClean="0">
                <a:solidFill>
                  <a:srgbClr val="000000"/>
                </a:solidFill>
                <a:latin typeface="Tahoma" pitchFamily="34" charset="0"/>
              </a:rPr>
              <a:t>GLOBALIZATION</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400" b="1" smtClean="0">
                <a:solidFill>
                  <a:schemeClr val="tx1"/>
                </a:solidFill>
                <a:latin typeface="Tahoma" pitchFamily="34" charset="0"/>
                <a:cs typeface="Tahoma" pitchFamily="34" charset="0"/>
              </a:rPr>
              <a:t>Fall of profits &amp; stocks of CO2-heavy corps</a:t>
            </a:r>
          </a:p>
          <a:p>
            <a:pPr marL="742950" indent="-742950" algn="l">
              <a:buFont typeface="Calibri" pitchFamily="34" charset="0"/>
              <a:buAutoNum type="arabicPeriod"/>
            </a:pPr>
            <a:r>
              <a:rPr lang="en-US" sz="5400" b="1" smtClean="0">
                <a:solidFill>
                  <a:schemeClr val="tx1"/>
                </a:solidFill>
                <a:latin typeface="Tahoma" pitchFamily="34" charset="0"/>
                <a:cs typeface="Tahoma" pitchFamily="34" charset="0"/>
              </a:rPr>
              <a:t>Fall of FDI &amp; currencies in “red bulls” (nations living beyond their means) &amp; rise in “green bears” (nations with resources to spare)</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#15</a:t>
            </a:r>
          </a:p>
          <a:p>
            <a:pPr eaLnBrk="1" hangingPunct="1"/>
            <a:r>
              <a:rPr lang="en-US" sz="11500" b="1" smtClean="0">
                <a:solidFill>
                  <a:schemeClr val="tx1"/>
                </a:solidFill>
                <a:latin typeface="Tahoma" pitchFamily="34" charset="0"/>
                <a:cs typeface="Tahoma" pitchFamily="34" charset="0"/>
              </a:rPr>
              <a:t>Joblessness soars in Mexico</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5400" b="1" smtClean="0">
                <a:solidFill>
                  <a:schemeClr val="tx1"/>
                </a:solidFill>
                <a:latin typeface="Tahoma" pitchFamily="34" charset="0"/>
                <a:cs typeface="Tahoma" pitchFamily="34" charset="0"/>
              </a:rPr>
              <a:t>Increased USA taxes for law enforcement  bulk-up</a:t>
            </a:r>
          </a:p>
          <a:p>
            <a:pPr marL="742950" indent="-742950" algn="l">
              <a:buFont typeface="Calibri" pitchFamily="34" charset="0"/>
              <a:buAutoNum type="arabicPeriod"/>
            </a:pPr>
            <a:r>
              <a:rPr lang="en-US" sz="5400" b="1" smtClean="0">
                <a:solidFill>
                  <a:schemeClr val="tx1"/>
                </a:solidFill>
                <a:latin typeface="Tahoma" pitchFamily="34" charset="0"/>
                <a:cs typeface="Tahoma" pitchFamily="34" charset="0"/>
              </a:rPr>
              <a:t>Rise of American racism</a:t>
            </a:r>
          </a:p>
          <a:p>
            <a:pPr marL="742950" indent="-742950" algn="l">
              <a:buFont typeface="Calibri" pitchFamily="34" charset="0"/>
              <a:buAutoNum type="arabicPeriod"/>
            </a:pPr>
            <a:r>
              <a:rPr lang="en-US" sz="5400" b="1" smtClean="0">
                <a:solidFill>
                  <a:schemeClr val="tx1"/>
                </a:solidFill>
                <a:latin typeface="Tahoma" pitchFamily="34" charset="0"/>
                <a:cs typeface="Tahoma" pitchFamily="34" charset="0"/>
              </a:rPr>
              <a:t>Increased drug cartel violence in both MX % USA </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#16</a:t>
            </a:r>
          </a:p>
          <a:p>
            <a:pPr eaLnBrk="1" hangingPunct="1"/>
            <a:r>
              <a:rPr lang="en-US" sz="8000" b="1" smtClean="0">
                <a:solidFill>
                  <a:schemeClr val="tx1"/>
                </a:solidFill>
                <a:latin typeface="Tahoma" pitchFamily="34" charset="0"/>
                <a:cs typeface="Tahoma" pitchFamily="34" charset="0"/>
              </a:rPr>
              <a:t>Permanent free trade agreement between USA &amp; EU</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Rise in FDI &amp; Godzilla corp. stocks</a:t>
            </a:r>
          </a:p>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Hypocritical controversy over mixed capitalism</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#17</a:t>
            </a:r>
          </a:p>
          <a:p>
            <a:pPr eaLnBrk="1" hangingPunct="1"/>
            <a:r>
              <a:rPr lang="en-US" sz="8000" b="1" smtClean="0">
                <a:solidFill>
                  <a:schemeClr val="tx1"/>
                </a:solidFill>
                <a:latin typeface="Tahoma" pitchFamily="34" charset="0"/>
                <a:cs typeface="Tahoma" pitchFamily="34" charset="0"/>
              </a:rPr>
              <a:t>China becomes world’s largest economy and market</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4600" b="1" smtClean="0">
                <a:solidFill>
                  <a:schemeClr val="tx1"/>
                </a:solidFill>
                <a:latin typeface="Tahoma" pitchFamily="34" charset="0"/>
                <a:cs typeface="Tahoma" pitchFamily="34" charset="0"/>
              </a:rPr>
              <a:t>Increase in C. domestic corps</a:t>
            </a:r>
          </a:p>
          <a:p>
            <a:pPr marL="742950" indent="-742950" algn="l">
              <a:buFont typeface="Calibri" pitchFamily="34" charset="0"/>
              <a:buAutoNum type="arabicPeriod"/>
            </a:pPr>
            <a:r>
              <a:rPr lang="en-US" sz="4600" b="1" smtClean="0">
                <a:solidFill>
                  <a:schemeClr val="tx1"/>
                </a:solidFill>
                <a:latin typeface="Tahoma" pitchFamily="34" charset="0"/>
                <a:cs typeface="Tahoma" pitchFamily="34" charset="0"/>
              </a:rPr>
              <a:t>Increased FDI for entire region, especially for  Asian entrepot  nations (those who ship global exports to China) </a:t>
            </a:r>
          </a:p>
          <a:p>
            <a:pPr marL="742950" indent="-742950" algn="l">
              <a:buFont typeface="Calibri" pitchFamily="34" charset="0"/>
              <a:buAutoNum type="arabicPeriod"/>
            </a:pPr>
            <a:r>
              <a:rPr lang="en-US" sz="4600" b="1" smtClean="0">
                <a:solidFill>
                  <a:schemeClr val="tx1"/>
                </a:solidFill>
                <a:latin typeface="Tahoma" pitchFamily="34" charset="0"/>
                <a:cs typeface="Tahoma" pitchFamily="34" charset="0"/>
              </a:rPr>
              <a:t>Empowering Chinese-owned domestic corps</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Content Placeholder 2"/>
          <p:cNvSpPr>
            <a:spLocks noGrp="1"/>
          </p:cNvSpPr>
          <p:nvPr>
            <p:ph idx="1"/>
          </p:nvPr>
        </p:nvSpPr>
        <p:spPr>
          <a:xfrm>
            <a:off x="0" y="0"/>
            <a:ext cx="9144000" cy="6858000"/>
          </a:xfrm>
        </p:spPr>
        <p:txBody>
          <a:bodyPr/>
          <a:lstStyle/>
          <a:p>
            <a:pPr algn="ctr">
              <a:buFont typeface="Arial" pitchFamily="34" charset="0"/>
              <a:buNone/>
            </a:pPr>
            <a:r>
              <a:rPr lang="en-US" sz="16600" b="1" smtClean="0">
                <a:latin typeface="Tahoma" pitchFamily="34" charset="0"/>
                <a:cs typeface="Tahoma" pitchFamily="34" charset="0"/>
              </a:rPr>
              <a:t>USA</a:t>
            </a:r>
          </a:p>
          <a:p>
            <a:pPr algn="ctr">
              <a:buFont typeface="Arial" pitchFamily="34" charset="0"/>
              <a:buNone/>
            </a:pPr>
            <a:r>
              <a:rPr lang="en-US" sz="11500" b="1" smtClean="0">
                <a:latin typeface="Tahoma" pitchFamily="34" charset="0"/>
                <a:cs typeface="Tahoma" pitchFamily="34" charset="0"/>
              </a:rPr>
              <a:t>GB DRAMAS</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Content Placeholder 2"/>
          <p:cNvSpPr>
            <a:spLocks noGrp="1"/>
          </p:cNvSpPr>
          <p:nvPr>
            <p:ph idx="1"/>
          </p:nvPr>
        </p:nvSpPr>
        <p:spPr>
          <a:xfrm>
            <a:off x="0" y="0"/>
            <a:ext cx="9144000" cy="6858000"/>
          </a:xfrm>
        </p:spPr>
        <p:txBody>
          <a:bodyPr/>
          <a:lstStyle/>
          <a:p>
            <a:pPr algn="ctr">
              <a:buFont typeface="Arial" pitchFamily="34" charset="0"/>
              <a:buNone/>
            </a:pPr>
            <a:r>
              <a:rPr lang="en-US" sz="9600" b="1" smtClean="0">
                <a:latin typeface="Tahoma" pitchFamily="34" charset="0"/>
                <a:cs typeface="Tahoma" pitchFamily="34" charset="0"/>
              </a:rPr>
              <a:t>USA DRAMAS DEALING WITH TRADE DEFICITS</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ubtitle 4"/>
          <p:cNvSpPr>
            <a:spLocks noGrp="1"/>
          </p:cNvSpPr>
          <p:nvPr>
            <p:ph type="subTitle" idx="1"/>
          </p:nvPr>
        </p:nvSpPr>
        <p:spPr>
          <a:xfrm>
            <a:off x="0" y="0"/>
            <a:ext cx="9144000" cy="6858000"/>
          </a:xfrm>
        </p:spPr>
        <p:txBody>
          <a:bodyPr/>
          <a:lstStyle/>
          <a:p>
            <a:pPr eaLnBrk="1" hangingPunct="1"/>
            <a:r>
              <a:rPr lang="en-US" sz="9600" b="1" u="sng" smtClean="0">
                <a:solidFill>
                  <a:schemeClr val="tx1"/>
                </a:solidFill>
                <a:latin typeface="Tahoma" pitchFamily="34" charset="0"/>
                <a:cs typeface="Tahoma" pitchFamily="34" charset="0"/>
              </a:rPr>
              <a:t>DRAMA #1</a:t>
            </a:r>
          </a:p>
          <a:p>
            <a:pPr eaLnBrk="1" hangingPunct="1"/>
            <a:r>
              <a:rPr lang="en-US" sz="8000" b="1" smtClean="0">
                <a:solidFill>
                  <a:schemeClr val="tx1"/>
                </a:solidFill>
                <a:latin typeface="Tahoma" pitchFamily="34" charset="0"/>
                <a:cs typeface="Tahoma" pitchFamily="34" charset="0"/>
              </a:rPr>
              <a:t>USA mandates 5 years to turn trade deficits into surpluses</a:t>
            </a:r>
          </a:p>
          <a:p>
            <a:pPr algn="l" eaLnBrk="1" hangingPunct="1"/>
            <a:endParaRPr lang="en-US" sz="90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1143000"/>
          </a:xfrm>
        </p:spPr>
        <p:txBody>
          <a:bodyPr/>
          <a:lstStyle/>
          <a:p>
            <a:pPr eaLnBrk="1" hangingPunct="1"/>
            <a:r>
              <a:rPr lang="en-US" sz="3200" b="1" smtClean="0">
                <a:latin typeface="Tahoma" pitchFamily="34" charset="0"/>
                <a:cs typeface="Tahoma" pitchFamily="34" charset="0"/>
              </a:rPr>
              <a:t>THE IDEOLOGICAL ASPECTS OF GLOBALIZATION</a:t>
            </a:r>
          </a:p>
        </p:txBody>
      </p:sp>
      <p:sp>
        <p:nvSpPr>
          <p:cNvPr id="10243" name="Content Placeholder 2"/>
          <p:cNvSpPr>
            <a:spLocks noGrp="1"/>
          </p:cNvSpPr>
          <p:nvPr>
            <p:ph idx="1"/>
          </p:nvPr>
        </p:nvSpPr>
        <p:spPr>
          <a:xfrm>
            <a:off x="0" y="1066800"/>
            <a:ext cx="9144000" cy="5791200"/>
          </a:xfrm>
        </p:spPr>
        <p:txBody>
          <a:bodyPr/>
          <a:lstStyle/>
          <a:p>
            <a:pPr eaLnBrk="1" hangingPunct="1">
              <a:buFontTx/>
              <a:buNone/>
            </a:pPr>
            <a:r>
              <a:rPr lang="en-US" sz="3400" b="1" smtClean="0">
                <a:latin typeface="Tahoma" pitchFamily="34" charset="0"/>
                <a:cs typeface="Tahoma" pitchFamily="34" charset="0"/>
              </a:rPr>
              <a:t>1. The ideological exports of powerful nations often include their government &amp; economic system (such as representative government &amp; profit-maximization capitalism for the USA), as well as their culture (American pop culture).</a:t>
            </a:r>
          </a:p>
          <a:p>
            <a:pPr eaLnBrk="1" hangingPunct="1">
              <a:buFontTx/>
              <a:buNone/>
            </a:pPr>
            <a:r>
              <a:rPr lang="en-US" sz="3400" b="1" smtClean="0">
                <a:latin typeface="Tahoma" pitchFamily="34" charset="0"/>
                <a:cs typeface="Tahoma" pitchFamily="34" charset="0"/>
              </a:rPr>
              <a:t>2. Such exports are designed to advance the nation’s nationalistic agenda &amp; open new export markets.</a:t>
            </a: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Legislation to curb outsourcing</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Devalued dollar sparks global currency conflict</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Rise of global protectionism</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#2</a:t>
            </a:r>
          </a:p>
          <a:p>
            <a:pPr eaLnBrk="1" hangingPunct="1"/>
            <a:r>
              <a:rPr lang="en-US" sz="8800" b="1" smtClean="0">
                <a:solidFill>
                  <a:schemeClr val="tx1"/>
                </a:solidFill>
                <a:latin typeface="Tahoma" pitchFamily="34" charset="0"/>
                <a:cs typeface="Tahoma" pitchFamily="34" charset="0"/>
              </a:rPr>
              <a:t>America devalues $ to stimulate exporting</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Complaints from Asian investors</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More expensive imports</a:t>
            </a:r>
          </a:p>
          <a:p>
            <a:pPr marL="742950" indent="-742950" algn="l">
              <a:buFont typeface="Calibri" pitchFamily="34" charset="0"/>
              <a:buAutoNum type="arabicPeriod"/>
            </a:pPr>
            <a:r>
              <a:rPr lang="en-US" sz="6000" b="1" smtClean="0">
                <a:solidFill>
                  <a:schemeClr val="tx1"/>
                </a:solidFill>
                <a:latin typeface="Tahoma" pitchFamily="34" charset="0"/>
                <a:cs typeface="Tahoma" pitchFamily="34" charset="0"/>
              </a:rPr>
              <a:t>Subsidizing corps who manufacture in USA</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ubtitle 4"/>
          <p:cNvSpPr>
            <a:spLocks noGrp="1"/>
          </p:cNvSpPr>
          <p:nvPr>
            <p:ph type="subTitle" idx="1"/>
          </p:nvPr>
        </p:nvSpPr>
        <p:spPr>
          <a:xfrm>
            <a:off x="0" y="0"/>
            <a:ext cx="9144000" cy="6858000"/>
          </a:xfrm>
        </p:spPr>
        <p:txBody>
          <a:bodyPr/>
          <a:lstStyle/>
          <a:p>
            <a:pPr eaLnBrk="1" hangingPunct="1"/>
            <a:r>
              <a:rPr lang="en-US" sz="6600" b="1" u="sng" smtClean="0">
                <a:solidFill>
                  <a:schemeClr val="tx1"/>
                </a:solidFill>
                <a:latin typeface="Tahoma" pitchFamily="34" charset="0"/>
                <a:cs typeface="Tahoma" pitchFamily="34" charset="0"/>
              </a:rPr>
              <a:t>DRAMA #3</a:t>
            </a:r>
          </a:p>
          <a:p>
            <a:pPr eaLnBrk="1" hangingPunct="1"/>
            <a:r>
              <a:rPr lang="en-US" sz="6600" b="1" smtClean="0">
                <a:solidFill>
                  <a:schemeClr val="tx1"/>
                </a:solidFill>
                <a:latin typeface="Tahoma" pitchFamily="34" charset="0"/>
                <a:cs typeface="Tahoma" pitchFamily="34" charset="0"/>
              </a:rPr>
              <a:t>Interest rates on government bonds hiked to attract more incoming FDI</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Slowdown of domestic borrowing, investment, new job creation</a:t>
            </a:r>
          </a:p>
          <a:p>
            <a:pPr marL="742950" indent="-742950" algn="l">
              <a:buFont typeface="Calibri" pitchFamily="34" charset="0"/>
              <a:buAutoNum type="arabicPeriod"/>
            </a:pPr>
            <a:r>
              <a:rPr lang="en-US" sz="6200" b="1" smtClean="0">
                <a:solidFill>
                  <a:schemeClr val="tx1"/>
                </a:solidFill>
                <a:latin typeface="Tahoma" pitchFamily="34" charset="0"/>
                <a:cs typeface="Tahoma" pitchFamily="34" charset="0"/>
              </a:rPr>
              <a:t>Increased sale of treasury bonds</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ubtitle 4"/>
          <p:cNvSpPr>
            <a:spLocks noGrp="1"/>
          </p:cNvSpPr>
          <p:nvPr>
            <p:ph type="subTitle" idx="1"/>
          </p:nvPr>
        </p:nvSpPr>
        <p:spPr>
          <a:xfrm>
            <a:off x="0" y="0"/>
            <a:ext cx="9144000" cy="6858000"/>
          </a:xfrm>
        </p:spPr>
        <p:txBody>
          <a:bodyPr/>
          <a:lstStyle/>
          <a:p>
            <a:pPr eaLnBrk="1" hangingPunct="1"/>
            <a:r>
              <a:rPr lang="en-US" sz="7200" b="1" u="sng" smtClean="0">
                <a:solidFill>
                  <a:schemeClr val="tx1"/>
                </a:solidFill>
                <a:latin typeface="Tahoma" pitchFamily="34" charset="0"/>
                <a:cs typeface="Tahoma" pitchFamily="34" charset="0"/>
              </a:rPr>
              <a:t>DRAMA #4</a:t>
            </a:r>
          </a:p>
          <a:p>
            <a:pPr eaLnBrk="1" hangingPunct="1"/>
            <a:r>
              <a:rPr lang="en-US" sz="7200" b="1" smtClean="0">
                <a:solidFill>
                  <a:schemeClr val="tx1"/>
                </a:solidFill>
                <a:latin typeface="Tahoma" pitchFamily="34" charset="0"/>
                <a:cs typeface="Tahoma" pitchFamily="34" charset="0"/>
              </a:rPr>
              <a:t>America imposes high “luxury” taxes on imported products  </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ubtitle 4"/>
          <p:cNvSpPr>
            <a:spLocks noGrp="1"/>
          </p:cNvSpPr>
          <p:nvPr>
            <p:ph type="subTitle" idx="1"/>
          </p:nvPr>
        </p:nvSpPr>
        <p:spPr>
          <a:xfrm>
            <a:off x="0" y="0"/>
            <a:ext cx="9144000" cy="6858000"/>
          </a:xfrm>
        </p:spPr>
        <p:txBody>
          <a:bodyPr/>
          <a:lstStyle/>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Trade wars &amp; WTO suits</a:t>
            </a:r>
          </a:p>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Violation of NAFTA</a:t>
            </a:r>
          </a:p>
          <a:p>
            <a:pPr marL="742950" indent="-742950" algn="l">
              <a:buFont typeface="Calibri" pitchFamily="34" charset="0"/>
              <a:buAutoNum type="arabicPeriod"/>
            </a:pPr>
            <a:r>
              <a:rPr lang="en-US" sz="6600" b="1" smtClean="0">
                <a:solidFill>
                  <a:schemeClr val="tx1"/>
                </a:solidFill>
                <a:latin typeface="Tahoma" pitchFamily="34" charset="0"/>
                <a:cs typeface="Tahoma" pitchFamily="34" charset="0"/>
              </a:rPr>
              <a:t>Complaints of USA outsourcers who import to USA</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ubtitle 4"/>
          <p:cNvSpPr>
            <a:spLocks noGrp="1"/>
          </p:cNvSpPr>
          <p:nvPr>
            <p:ph type="subTitle" idx="1"/>
          </p:nvPr>
        </p:nvSpPr>
        <p:spPr>
          <a:xfrm>
            <a:off x="0" y="0"/>
            <a:ext cx="9144000" cy="6858000"/>
          </a:xfrm>
        </p:spPr>
        <p:txBody>
          <a:bodyPr/>
          <a:lstStyle/>
          <a:p>
            <a:pPr eaLnBrk="1" hangingPunct="1"/>
            <a:r>
              <a:rPr lang="en-US" sz="8000" b="1" u="sng" smtClean="0">
                <a:solidFill>
                  <a:schemeClr val="tx1"/>
                </a:solidFill>
                <a:latin typeface="Tahoma" pitchFamily="34" charset="0"/>
                <a:cs typeface="Tahoma" pitchFamily="34" charset="0"/>
              </a:rPr>
              <a:t>Drama #5</a:t>
            </a:r>
          </a:p>
          <a:p>
            <a:pPr eaLnBrk="1" hangingPunct="1"/>
            <a:r>
              <a:rPr lang="en-US" sz="8000" b="1" smtClean="0">
                <a:solidFill>
                  <a:schemeClr val="tx1"/>
                </a:solidFill>
                <a:latin typeface="Tahoma" pitchFamily="34" charset="0"/>
                <a:cs typeface="Tahoma" pitchFamily="34" charset="0"/>
              </a:rPr>
              <a:t>USA subsidizes America corps that don’t </a:t>
            </a:r>
          </a:p>
          <a:p>
            <a:pPr eaLnBrk="1" hangingPunct="1"/>
            <a:r>
              <a:rPr lang="en-US" sz="8000" b="1" smtClean="0">
                <a:solidFill>
                  <a:schemeClr val="tx1"/>
                </a:solidFill>
                <a:latin typeface="Tahoma" pitchFamily="34" charset="0"/>
                <a:cs typeface="Tahoma" pitchFamily="34" charset="0"/>
              </a:rPr>
              <a:t>off-shore</a:t>
            </a:r>
            <a:endParaRPr lang="en-US" sz="93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ubtitle 4"/>
          <p:cNvSpPr>
            <a:spLocks noGrp="1"/>
          </p:cNvSpPr>
          <p:nvPr>
            <p:ph type="subTitle" idx="1"/>
          </p:nvPr>
        </p:nvSpPr>
        <p:spPr>
          <a:xfrm>
            <a:off x="0" y="0"/>
            <a:ext cx="9144000" cy="6858000"/>
          </a:xfrm>
        </p:spPr>
        <p:txBody>
          <a:bodyPr/>
          <a:lstStyle/>
          <a:p>
            <a:pPr marL="1143000" indent="-1143000" algn="l">
              <a:buFont typeface="Calibri" pitchFamily="34" charset="0"/>
              <a:buAutoNum type="arabicPeriod"/>
            </a:pPr>
            <a:r>
              <a:rPr lang="en-US" sz="6900" b="1" smtClean="0">
                <a:solidFill>
                  <a:schemeClr val="tx1"/>
                </a:solidFill>
                <a:latin typeface="Tahoma" pitchFamily="34" charset="0"/>
                <a:cs typeface="Tahoma" pitchFamily="34" charset="0"/>
              </a:rPr>
              <a:t>Hiking of USA </a:t>
            </a:r>
          </a:p>
          <a:p>
            <a:pPr marL="1143000" indent="-1143000" algn="l"/>
            <a:r>
              <a:rPr lang="en-US" sz="6900" b="1" smtClean="0">
                <a:solidFill>
                  <a:schemeClr val="tx1"/>
                </a:solidFill>
                <a:latin typeface="Tahoma" pitchFamily="34" charset="0"/>
                <a:cs typeface="Tahoma" pitchFamily="34" charset="0"/>
              </a:rPr>
              <a:t>     T-bond interest</a:t>
            </a:r>
          </a:p>
          <a:p>
            <a:pPr marL="1143000" indent="-1143000" algn="l">
              <a:buFont typeface="Calibri" pitchFamily="34" charset="0"/>
              <a:buAutoNum type="arabicPeriod" startAt="2"/>
            </a:pPr>
            <a:r>
              <a:rPr lang="en-US" sz="6900" b="1" smtClean="0">
                <a:solidFill>
                  <a:schemeClr val="tx1"/>
                </a:solidFill>
                <a:latin typeface="Tahoma" pitchFamily="34" charset="0"/>
                <a:cs typeface="Tahoma" pitchFamily="34" charset="0"/>
              </a:rPr>
              <a:t>Rising USA taxes</a:t>
            </a:r>
          </a:p>
          <a:p>
            <a:pPr marL="1143000" indent="-1143000" algn="l">
              <a:buFont typeface="Calibri" pitchFamily="34" charset="0"/>
              <a:buAutoNum type="arabicPeriod" startAt="2"/>
            </a:pPr>
            <a:r>
              <a:rPr lang="en-US" sz="6900" b="1" smtClean="0">
                <a:solidFill>
                  <a:schemeClr val="tx1"/>
                </a:solidFill>
                <a:latin typeface="Tahoma" pitchFamily="34" charset="0"/>
                <a:cs typeface="Tahoma" pitchFamily="34" charset="0"/>
              </a:rPr>
              <a:t>Decline in USA dollar</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ubtitle 4"/>
          <p:cNvSpPr>
            <a:spLocks noGrp="1"/>
          </p:cNvSpPr>
          <p:nvPr>
            <p:ph type="subTitle" idx="1"/>
          </p:nvPr>
        </p:nvSpPr>
        <p:spPr>
          <a:xfrm>
            <a:off x="0" y="0"/>
            <a:ext cx="9144000" cy="6858000"/>
          </a:xfrm>
        </p:spPr>
        <p:txBody>
          <a:bodyPr/>
          <a:lstStyle/>
          <a:p>
            <a:pPr eaLnBrk="1" hangingPunct="1"/>
            <a:r>
              <a:rPr lang="en-US" sz="8800" b="1" u="sng" smtClean="0">
                <a:solidFill>
                  <a:schemeClr val="tx1"/>
                </a:solidFill>
                <a:latin typeface="Tahoma" pitchFamily="34" charset="0"/>
                <a:cs typeface="Tahoma" pitchFamily="34" charset="0"/>
              </a:rPr>
              <a:t>DRAMA #6</a:t>
            </a:r>
          </a:p>
          <a:p>
            <a:pPr eaLnBrk="1" hangingPunct="1"/>
            <a:r>
              <a:rPr lang="en-US" sz="12000" b="1" smtClean="0">
                <a:solidFill>
                  <a:schemeClr val="tx1"/>
                </a:solidFill>
                <a:latin typeface="Tahoma" pitchFamily="34" charset="0"/>
                <a:cs typeface="Tahoma" pitchFamily="34" charset="0"/>
              </a:rPr>
              <a:t>NAFTA repealed</a:t>
            </a:r>
            <a:endParaRPr lang="en-US" sz="10000" b="1"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3121</Words>
  <Application>Microsoft Office PowerPoint</Application>
  <PresentationFormat>On-screen Show (4:3)</PresentationFormat>
  <Paragraphs>367</Paragraphs>
  <Slides>128</Slides>
  <Notes>20</Notes>
  <HiddenSlides>0</HiddenSlides>
  <MMClips>0</MMClips>
  <ScaleCrop>false</ScaleCrop>
  <HeadingPairs>
    <vt:vector size="4" baseType="variant">
      <vt:variant>
        <vt:lpstr>Theme</vt:lpstr>
      </vt:variant>
      <vt:variant>
        <vt:i4>1</vt:i4>
      </vt:variant>
      <vt:variant>
        <vt:lpstr>Slide Titles</vt:lpstr>
      </vt:variant>
      <vt:variant>
        <vt:i4>128</vt:i4>
      </vt:variant>
    </vt:vector>
  </HeadingPairs>
  <TitlesOfParts>
    <vt:vector size="129" baseType="lpstr">
      <vt:lpstr>Office Theme</vt:lpstr>
      <vt:lpstr>PowerPoint Presentation</vt:lpstr>
      <vt:lpstr>PowerPoint Presentation</vt:lpstr>
      <vt:lpstr>PowerPoint Presentation</vt:lpstr>
      <vt:lpstr>PowerPoint Presentation</vt:lpstr>
      <vt:lpstr>PowerPoint Presentation</vt:lpstr>
      <vt:lpstr>GATEWAYS TO GLOBALISM</vt:lpstr>
      <vt:lpstr>PowerPoint Presentation</vt:lpstr>
      <vt:lpstr>PowerPoint Presentation</vt:lpstr>
      <vt:lpstr>THE IDEOLOGICAL ASPECTS OF GLOBALIZATION</vt:lpstr>
      <vt:lpstr>TECHNOLOGICAL ASPECTS OF GLOBALIZATION </vt:lpstr>
      <vt:lpstr>POLITICAL ASPECTS OF GLOBALIZATION </vt:lpstr>
      <vt:lpstr>FINANCIAL ASPECTS OF GLOBALIZATION </vt:lpstr>
      <vt:lpstr>CULTURAL ASPECTS OF GLOBALIZATION </vt:lpstr>
      <vt:lpstr>ECONOMIC ASPECTS OF GLOBALIZATION </vt:lpstr>
      <vt:lpstr>MARKETING ASPECTS OF GLOBALIZATION </vt:lpstr>
      <vt:lpstr>OPERATIONS ASPECTS OF GLOBALIZATION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OBSERVATIONS BY ZAKARIA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Baylor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phil_vanauken</dc:creator>
  <cp:lastModifiedBy>Phil</cp:lastModifiedBy>
  <cp:revision>110</cp:revision>
  <dcterms:created xsi:type="dcterms:W3CDTF">2009-01-13T14:14:42Z</dcterms:created>
  <dcterms:modified xsi:type="dcterms:W3CDTF">2012-11-17T17:15:47Z</dcterms:modified>
</cp:coreProperties>
</file>