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5"/>
  </p:notesMasterIdLst>
  <p:sldIdLst>
    <p:sldId id="296" r:id="rId2"/>
    <p:sldId id="395" r:id="rId3"/>
    <p:sldId id="618" r:id="rId4"/>
    <p:sldId id="663" r:id="rId5"/>
    <p:sldId id="619" r:id="rId6"/>
    <p:sldId id="620" r:id="rId7"/>
    <p:sldId id="621" r:id="rId8"/>
    <p:sldId id="636" r:id="rId9"/>
    <p:sldId id="637" r:id="rId10"/>
    <p:sldId id="638" r:id="rId11"/>
    <p:sldId id="639" r:id="rId12"/>
    <p:sldId id="640" r:id="rId13"/>
    <p:sldId id="641" r:id="rId14"/>
    <p:sldId id="642" r:id="rId15"/>
    <p:sldId id="643" r:id="rId16"/>
    <p:sldId id="644" r:id="rId17"/>
    <p:sldId id="645" r:id="rId18"/>
    <p:sldId id="646" r:id="rId19"/>
    <p:sldId id="798" r:id="rId20"/>
    <p:sldId id="799" r:id="rId21"/>
    <p:sldId id="800" r:id="rId22"/>
    <p:sldId id="751" r:id="rId23"/>
    <p:sldId id="730" r:id="rId24"/>
    <p:sldId id="731" r:id="rId25"/>
    <p:sldId id="732" r:id="rId26"/>
    <p:sldId id="733" r:id="rId27"/>
    <p:sldId id="734" r:id="rId28"/>
    <p:sldId id="735" r:id="rId29"/>
    <p:sldId id="736" r:id="rId30"/>
    <p:sldId id="737" r:id="rId31"/>
    <p:sldId id="806" r:id="rId32"/>
    <p:sldId id="738" r:id="rId33"/>
    <p:sldId id="739" r:id="rId34"/>
    <p:sldId id="740" r:id="rId35"/>
    <p:sldId id="741" r:id="rId36"/>
    <p:sldId id="742" r:id="rId37"/>
    <p:sldId id="743" r:id="rId38"/>
    <p:sldId id="744" r:id="rId39"/>
    <p:sldId id="745" r:id="rId40"/>
    <p:sldId id="746" r:id="rId41"/>
    <p:sldId id="747" r:id="rId42"/>
    <p:sldId id="748" r:id="rId43"/>
    <p:sldId id="749" r:id="rId44"/>
    <p:sldId id="750" r:id="rId45"/>
    <p:sldId id="758" r:id="rId46"/>
    <p:sldId id="759" r:id="rId47"/>
    <p:sldId id="760" r:id="rId48"/>
    <p:sldId id="761" r:id="rId49"/>
    <p:sldId id="762" r:id="rId50"/>
    <p:sldId id="763" r:id="rId51"/>
    <p:sldId id="764" r:id="rId52"/>
    <p:sldId id="765" r:id="rId53"/>
    <p:sldId id="766" r:id="rId54"/>
    <p:sldId id="767" r:id="rId55"/>
    <p:sldId id="768" r:id="rId56"/>
    <p:sldId id="770" r:id="rId57"/>
    <p:sldId id="771" r:id="rId58"/>
    <p:sldId id="772" r:id="rId59"/>
    <p:sldId id="773" r:id="rId60"/>
    <p:sldId id="774" r:id="rId61"/>
    <p:sldId id="775" r:id="rId62"/>
    <p:sldId id="776" r:id="rId63"/>
    <p:sldId id="777" r:id="rId64"/>
    <p:sldId id="801" r:id="rId65"/>
    <p:sldId id="804" r:id="rId66"/>
    <p:sldId id="805" r:id="rId67"/>
    <p:sldId id="647" r:id="rId68"/>
    <p:sldId id="648" r:id="rId69"/>
    <p:sldId id="649" r:id="rId70"/>
    <p:sldId id="650" r:id="rId71"/>
    <p:sldId id="651" r:id="rId72"/>
    <p:sldId id="652" r:id="rId73"/>
    <p:sldId id="653" r:id="rId74"/>
    <p:sldId id="654" r:id="rId75"/>
    <p:sldId id="655" r:id="rId76"/>
    <p:sldId id="656" r:id="rId77"/>
    <p:sldId id="657" r:id="rId78"/>
    <p:sldId id="752" r:id="rId79"/>
    <p:sldId id="753" r:id="rId80"/>
    <p:sldId id="754" r:id="rId81"/>
    <p:sldId id="755" r:id="rId82"/>
    <p:sldId id="756" r:id="rId83"/>
    <p:sldId id="757" r:id="rId84"/>
    <p:sldId id="658" r:id="rId85"/>
    <p:sldId id="396" r:id="rId86"/>
    <p:sldId id="398" r:id="rId87"/>
    <p:sldId id="397" r:id="rId88"/>
    <p:sldId id="399" r:id="rId89"/>
    <p:sldId id="534" r:id="rId90"/>
    <p:sldId id="403" r:id="rId91"/>
    <p:sldId id="614" r:id="rId92"/>
    <p:sldId id="404" r:id="rId93"/>
    <p:sldId id="405" r:id="rId94"/>
    <p:sldId id="406" r:id="rId95"/>
    <p:sldId id="409" r:id="rId96"/>
    <p:sldId id="664" r:id="rId97"/>
    <p:sldId id="411" r:id="rId98"/>
    <p:sldId id="497" r:id="rId99"/>
    <p:sldId id="498" r:id="rId100"/>
    <p:sldId id="412" r:id="rId101"/>
    <p:sldId id="413" r:id="rId102"/>
    <p:sldId id="414" r:id="rId103"/>
    <p:sldId id="415" r:id="rId104"/>
    <p:sldId id="416" r:id="rId105"/>
    <p:sldId id="420" r:id="rId106"/>
    <p:sldId id="421" r:id="rId107"/>
    <p:sldId id="504" r:id="rId108"/>
    <p:sldId id="505" r:id="rId109"/>
    <p:sldId id="506" r:id="rId110"/>
    <p:sldId id="507" r:id="rId111"/>
    <p:sldId id="508" r:id="rId112"/>
    <p:sldId id="510" r:id="rId113"/>
    <p:sldId id="778" r:id="rId114"/>
    <p:sldId id="779" r:id="rId115"/>
    <p:sldId id="780" r:id="rId116"/>
    <p:sldId id="781" r:id="rId117"/>
    <p:sldId id="782" r:id="rId118"/>
    <p:sldId id="783" r:id="rId119"/>
    <p:sldId id="784" r:id="rId120"/>
    <p:sldId id="785" r:id="rId121"/>
    <p:sldId id="786" r:id="rId122"/>
    <p:sldId id="787" r:id="rId123"/>
    <p:sldId id="622" r:id="rId124"/>
    <p:sldId id="623" r:id="rId125"/>
    <p:sldId id="624" r:id="rId126"/>
    <p:sldId id="625" r:id="rId127"/>
    <p:sldId id="626" r:id="rId128"/>
    <p:sldId id="627" r:id="rId129"/>
    <p:sldId id="628" r:id="rId130"/>
    <p:sldId id="634" r:id="rId131"/>
    <p:sldId id="635" r:id="rId132"/>
    <p:sldId id="629" r:id="rId133"/>
    <p:sldId id="630" r:id="rId134"/>
    <p:sldId id="631" r:id="rId135"/>
    <p:sldId id="632" r:id="rId136"/>
    <p:sldId id="633" r:id="rId137"/>
    <p:sldId id="590" r:id="rId138"/>
    <p:sldId id="595" r:id="rId139"/>
    <p:sldId id="594" r:id="rId140"/>
    <p:sldId id="467" r:id="rId141"/>
    <p:sldId id="468" r:id="rId142"/>
    <p:sldId id="489" r:id="rId143"/>
    <p:sldId id="469" r:id="rId144"/>
    <p:sldId id="470" r:id="rId145"/>
    <p:sldId id="589" r:id="rId146"/>
    <p:sldId id="593" r:id="rId147"/>
    <p:sldId id="603" r:id="rId148"/>
    <p:sldId id="604" r:id="rId149"/>
    <p:sldId id="605" r:id="rId150"/>
    <p:sldId id="608" r:id="rId151"/>
    <p:sldId id="606" r:id="rId152"/>
    <p:sldId id="607" r:id="rId153"/>
    <p:sldId id="583" r:id="rId154"/>
    <p:sldId id="585" r:id="rId155"/>
    <p:sldId id="586" r:id="rId156"/>
    <p:sldId id="587" r:id="rId157"/>
    <p:sldId id="588" r:id="rId158"/>
    <p:sldId id="704" r:id="rId159"/>
    <p:sldId id="705" r:id="rId160"/>
    <p:sldId id="706" r:id="rId161"/>
    <p:sldId id="707" r:id="rId162"/>
    <p:sldId id="708" r:id="rId163"/>
    <p:sldId id="709" r:id="rId164"/>
    <p:sldId id="788" r:id="rId165"/>
    <p:sldId id="789" r:id="rId166"/>
    <p:sldId id="790" r:id="rId167"/>
    <p:sldId id="791" r:id="rId168"/>
    <p:sldId id="792" r:id="rId169"/>
    <p:sldId id="793" r:id="rId170"/>
    <p:sldId id="794" r:id="rId171"/>
    <p:sldId id="795" r:id="rId172"/>
    <p:sldId id="796" r:id="rId173"/>
    <p:sldId id="797" r:id="rId17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574" autoAdjust="0"/>
    <p:restoredTop sz="94718" autoAdjust="0"/>
  </p:normalViewPr>
  <p:slideViewPr>
    <p:cSldViewPr>
      <p:cViewPr>
        <p:scale>
          <a:sx n="50" d="100"/>
          <a:sy n="50" d="100"/>
        </p:scale>
        <p:origin x="-1872" y="-51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notesMaster" Target="notesMasters/notesMaster1.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slide" Target="slides/slide168.xml"/><Relationship Id="rId177"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AA9F058-D1B9-4A2C-BE1A-6794A85498A9}"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14050DF-07E2-4165-87FF-4DA460B92156}" type="slidenum">
              <a:rPr lang="en-US"/>
              <a:pPr>
                <a:defRPr/>
              </a:pPr>
              <a:t>‹#›</a:t>
            </a:fld>
            <a:endParaRPr lang="en-US"/>
          </a:p>
        </p:txBody>
      </p:sp>
    </p:spTree>
    <p:extLst>
      <p:ext uri="{BB962C8B-B14F-4D97-AF65-F5344CB8AC3E}">
        <p14:creationId xmlns:p14="http://schemas.microsoft.com/office/powerpoint/2010/main" val="30132502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163A6A-CFA0-4939-8595-7E90959928FF}"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74A41B-F869-41ED-ABD0-18488145E1EC}" type="slidenum">
              <a:rPr lang="en-US" smtClean="0"/>
              <a:pPr fontAlgn="base">
                <a:spcBef>
                  <a:spcPct val="0"/>
                </a:spcBef>
                <a:spcAft>
                  <a:spcPct val="0"/>
                </a:spcAft>
                <a:defRPr/>
              </a:pPr>
              <a:t>10</a:t>
            </a:fld>
            <a:endParaRPr lang="en-US" smtClean="0"/>
          </a:p>
        </p:txBody>
      </p:sp>
      <p:sp>
        <p:nvSpPr>
          <p:cNvPr id="1904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2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4EFB67-EA05-4B6F-A9EF-A617E9F269BF}" type="slidenum">
              <a:rPr lang="en-US" smtClean="0"/>
              <a:pPr fontAlgn="base">
                <a:spcBef>
                  <a:spcPct val="0"/>
                </a:spcBef>
                <a:spcAft>
                  <a:spcPct val="0"/>
                </a:spcAft>
                <a:defRPr/>
              </a:pPr>
              <a:t>145</a:t>
            </a:fld>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3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CF857A-2C72-4147-9DF8-A1D1066DD665}" type="slidenum">
              <a:rPr lang="en-US" smtClean="0"/>
              <a:pPr fontAlgn="base">
                <a:spcBef>
                  <a:spcPct val="0"/>
                </a:spcBef>
                <a:spcAft>
                  <a:spcPct val="0"/>
                </a:spcAft>
                <a:defRPr/>
              </a:pPr>
              <a:t>153</a:t>
            </a:fld>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4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E2AF92-65A6-4216-9556-4CBBB6805A02}" type="slidenum">
              <a:rPr lang="en-US" smtClean="0"/>
              <a:pPr fontAlgn="base">
                <a:spcBef>
                  <a:spcPct val="0"/>
                </a:spcBef>
                <a:spcAft>
                  <a:spcPct val="0"/>
                </a:spcAft>
                <a:defRPr/>
              </a:pPr>
              <a:t>158</a:t>
            </a:fld>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CBEDEFC-BA46-45EF-B585-9EB82D2DE90C}" type="slidenum">
              <a:rPr lang="en-US" smtClean="0"/>
              <a:pPr fontAlgn="base">
                <a:spcBef>
                  <a:spcPct val="0"/>
                </a:spcBef>
                <a:spcAft>
                  <a:spcPct val="0"/>
                </a:spcAft>
                <a:defRPr/>
              </a:pPr>
              <a:t>159</a:t>
            </a:fld>
            <a:endParaRPr lang="en-US" smtClean="0"/>
          </a:p>
        </p:txBody>
      </p:sp>
      <p:sp>
        <p:nvSpPr>
          <p:cNvPr id="285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5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57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0984F4-9433-4469-8618-D50BDD69210F}" type="slidenum">
              <a:rPr lang="en-US" smtClean="0"/>
              <a:pPr fontAlgn="base">
                <a:spcBef>
                  <a:spcPct val="0"/>
                </a:spcBef>
                <a:spcAft>
                  <a:spcPct val="0"/>
                </a:spcAft>
                <a:defRPr/>
              </a:pPr>
              <a:t>160</a:t>
            </a:fld>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8679DB-007C-40BA-B2D5-16D540E66671}" type="slidenum">
              <a:rPr lang="en-US" smtClean="0"/>
              <a:pPr fontAlgn="base">
                <a:spcBef>
                  <a:spcPct val="0"/>
                </a:spcBef>
                <a:spcAft>
                  <a:spcPct val="0"/>
                </a:spcAft>
                <a:defRPr/>
              </a:pPr>
              <a:t>161</a:t>
            </a:fld>
            <a:endParaRPr lang="en-US" smtClean="0"/>
          </a:p>
        </p:txBody>
      </p:sp>
      <p:sp>
        <p:nvSpPr>
          <p:cNvPr id="287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7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D5B41A-6DAF-4769-9071-B4CD2203CA59}" type="slidenum">
              <a:rPr lang="en-US" smtClean="0"/>
              <a:pPr fontAlgn="base">
                <a:spcBef>
                  <a:spcPct val="0"/>
                </a:spcBef>
                <a:spcAft>
                  <a:spcPct val="0"/>
                </a:spcAft>
                <a:defRPr/>
              </a:pPr>
              <a:t>162</a:t>
            </a:fld>
            <a:endParaRPr lang="en-US" smtClean="0"/>
          </a:p>
        </p:txBody>
      </p:sp>
      <p:sp>
        <p:nvSpPr>
          <p:cNvPr id="288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8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D6FB05-14A5-470E-A045-7449365253B3}" type="slidenum">
              <a:rPr lang="en-US" smtClean="0"/>
              <a:pPr fontAlgn="base">
                <a:spcBef>
                  <a:spcPct val="0"/>
                </a:spcBef>
                <a:spcAft>
                  <a:spcPct val="0"/>
                </a:spcAft>
                <a:defRPr/>
              </a:pPr>
              <a:t>163</a:t>
            </a:fld>
            <a:endParaRPr lang="en-US" smtClean="0"/>
          </a:p>
        </p:txBody>
      </p:sp>
      <p:sp>
        <p:nvSpPr>
          <p:cNvPr id="289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9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5F37DA9-1028-4BF9-A648-F46BC54642CC}" type="slidenum">
              <a:rPr lang="en-US" smtClean="0"/>
              <a:pPr fontAlgn="base">
                <a:spcBef>
                  <a:spcPct val="0"/>
                </a:spcBef>
                <a:spcAft>
                  <a:spcPct val="0"/>
                </a:spcAft>
                <a:defRPr/>
              </a:pPr>
              <a:t>11</a:t>
            </a:fld>
            <a:endParaRPr lang="en-US" smtClean="0"/>
          </a:p>
        </p:txBody>
      </p:sp>
      <p:sp>
        <p:nvSpPr>
          <p:cNvPr id="1914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DB16FC2-3885-4F41-B419-2E41343A64B6}" type="slidenum">
              <a:rPr lang="en-US" smtClean="0"/>
              <a:pPr fontAlgn="base">
                <a:spcBef>
                  <a:spcPct val="0"/>
                </a:spcBef>
                <a:spcAft>
                  <a:spcPct val="0"/>
                </a:spcAft>
                <a:defRPr/>
              </a:pPr>
              <a:t>12</a:t>
            </a:fld>
            <a:endParaRPr lang="en-US" smtClean="0"/>
          </a:p>
        </p:txBody>
      </p:sp>
      <p:sp>
        <p:nvSpPr>
          <p:cNvPr id="192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9C9A060-F3E3-425E-9E1B-719E977C2888}"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860267-0793-4211-AC4E-CF67CB272DE9}" type="slidenum">
              <a:rPr lang="en-US" smtClean="0"/>
              <a:pPr fontAlgn="base">
                <a:spcBef>
                  <a:spcPct val="0"/>
                </a:spcBef>
                <a:spcAft>
                  <a:spcPct val="0"/>
                </a:spcAft>
                <a:defRPr/>
              </a:pPr>
              <a:t>14</a:t>
            </a:fld>
            <a:endParaRPr lang="en-US" smtClean="0"/>
          </a:p>
        </p:txBody>
      </p:sp>
      <p:sp>
        <p:nvSpPr>
          <p:cNvPr id="194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9CDAE0-9291-446C-BA2D-C72B83E8CF9B}" type="slidenum">
              <a:rPr lang="en-US" smtClean="0"/>
              <a:pPr fontAlgn="base">
                <a:spcBef>
                  <a:spcPct val="0"/>
                </a:spcBef>
                <a:spcAft>
                  <a:spcPct val="0"/>
                </a:spcAft>
                <a:defRPr/>
              </a:pPr>
              <a:t>15</a:t>
            </a:fld>
            <a:endParaRPr lang="en-US" smtClean="0"/>
          </a:p>
        </p:txBody>
      </p:sp>
      <p:sp>
        <p:nvSpPr>
          <p:cNvPr id="1955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AAD2B5-B821-490D-B328-379EACE427F4}" type="slidenum">
              <a:rPr lang="en-US" smtClean="0"/>
              <a:pPr fontAlgn="base">
                <a:spcBef>
                  <a:spcPct val="0"/>
                </a:spcBef>
                <a:spcAft>
                  <a:spcPct val="0"/>
                </a:spcAft>
                <a:defRPr/>
              </a:pPr>
              <a:t>16</a:t>
            </a:fld>
            <a:endParaRPr lang="en-US" smtClean="0"/>
          </a:p>
        </p:txBody>
      </p:sp>
      <p:sp>
        <p:nvSpPr>
          <p:cNvPr id="1966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B721C9-388B-4FC7-B841-17C1A4C63CBA}" type="slidenum">
              <a:rPr lang="en-US" smtClean="0"/>
              <a:pPr fontAlgn="base">
                <a:spcBef>
                  <a:spcPct val="0"/>
                </a:spcBef>
                <a:spcAft>
                  <a:spcPct val="0"/>
                </a:spcAft>
                <a:defRPr/>
              </a:pPr>
              <a:t>17</a:t>
            </a:fld>
            <a:endParaRPr lang="en-US" smtClean="0"/>
          </a:p>
        </p:txBody>
      </p:sp>
      <p:sp>
        <p:nvSpPr>
          <p:cNvPr id="1976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E30398-A773-4037-864D-DA7BD16B99E6}" type="slidenum">
              <a:rPr lang="en-US" smtClean="0"/>
              <a:pPr fontAlgn="base">
                <a:spcBef>
                  <a:spcPct val="0"/>
                </a:spcBef>
                <a:spcAft>
                  <a:spcPct val="0"/>
                </a:spcAft>
                <a:defRPr/>
              </a:pPr>
              <a:t>18</a:t>
            </a:fld>
            <a:endParaRPr lang="en-US" smtClean="0"/>
          </a:p>
        </p:txBody>
      </p:sp>
      <p:sp>
        <p:nvSpPr>
          <p:cNvPr id="1986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D05121F-18A2-4BF7-80DB-78B948A5A7B2}" type="slidenum">
              <a:rPr lang="en-US" smtClean="0"/>
              <a:pPr fontAlgn="base">
                <a:spcBef>
                  <a:spcPct val="0"/>
                </a:spcBef>
                <a:spcAft>
                  <a:spcPct val="0"/>
                </a:spcAft>
                <a:defRPr/>
              </a:pPr>
              <a:t>45</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56356" name="Slide Number Placeholder 3"/>
          <p:cNvSpPr>
            <a:spLocks noGrp="1"/>
          </p:cNvSpPr>
          <p:nvPr>
            <p:ph type="sldNum" sz="quarter" idx="5"/>
          </p:nvPr>
        </p:nvSpPr>
        <p:spPr/>
        <p:txBody>
          <a:bodyPr/>
          <a:lstStyle/>
          <a:p>
            <a:pPr>
              <a:defRPr/>
            </a:pPr>
            <a:fld id="{53E88A04-5C3A-40CC-83DE-73E7A78B269B}" type="slidenum">
              <a:rPr lang="en-US" smtClean="0"/>
              <a:pPr>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33662C-AE0B-42B7-8767-4BBC5F78F2B0}" type="slidenum">
              <a:rPr lang="en-US" smtClean="0"/>
              <a:pPr fontAlgn="base">
                <a:spcBef>
                  <a:spcPct val="0"/>
                </a:spcBef>
                <a:spcAft>
                  <a:spcPct val="0"/>
                </a:spcAft>
                <a:defRPr/>
              </a:pPr>
              <a:t>46</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BB99FC-D7F3-4464-B532-2F55162BF99F}" type="slidenum">
              <a:rPr lang="en-US" smtClean="0"/>
              <a:pPr fontAlgn="base">
                <a:spcBef>
                  <a:spcPct val="0"/>
                </a:spcBef>
                <a:spcAft>
                  <a:spcPct val="0"/>
                </a:spcAft>
                <a:defRPr/>
              </a:pPr>
              <a:t>47</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85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B0C910-CB80-42E0-AE13-A9B56906E651}" type="slidenum">
              <a:rPr lang="en-US" smtClean="0"/>
              <a:pPr fontAlgn="base">
                <a:spcBef>
                  <a:spcPct val="0"/>
                </a:spcBef>
                <a:spcAft>
                  <a:spcPct val="0"/>
                </a:spcAft>
                <a:defRPr/>
              </a:pPr>
              <a:t>48</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828615-90DA-4577-9369-85B51D04B8F9}" type="slidenum">
              <a:rPr lang="en-US" smtClean="0"/>
              <a:pPr fontAlgn="base">
                <a:spcBef>
                  <a:spcPct val="0"/>
                </a:spcBef>
                <a:spcAft>
                  <a:spcPct val="0"/>
                </a:spcAft>
                <a:defRPr/>
              </a:pPr>
              <a:t>49</a:t>
            </a:fld>
            <a:endParaRPr lang="en-US" smtClean="0"/>
          </a:p>
        </p:txBody>
      </p:sp>
      <p:sp>
        <p:nvSpPr>
          <p:cNvPr id="203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49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4B2F07-4C4D-4013-9A8D-A0601646ACAC}" type="slidenum">
              <a:rPr lang="en-US" smtClean="0"/>
              <a:pPr fontAlgn="base">
                <a:spcBef>
                  <a:spcPct val="0"/>
                </a:spcBef>
                <a:spcAft>
                  <a:spcPct val="0"/>
                </a:spcAft>
                <a:defRPr/>
              </a:pPr>
              <a:t>50</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60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1A69D2-89F3-4385-853E-91C50C202B7F}" type="slidenum">
              <a:rPr lang="en-US" smtClean="0"/>
              <a:pPr fontAlgn="base">
                <a:spcBef>
                  <a:spcPct val="0"/>
                </a:spcBef>
                <a:spcAft>
                  <a:spcPct val="0"/>
                </a:spcAft>
                <a:defRPr/>
              </a:pPr>
              <a:t>51</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59D1AD-DFC4-4BF8-BE02-45072F08AC0E}" type="slidenum">
              <a:rPr lang="en-US" smtClean="0"/>
              <a:pPr fontAlgn="base">
                <a:spcBef>
                  <a:spcPct val="0"/>
                </a:spcBef>
                <a:spcAft>
                  <a:spcPct val="0"/>
                </a:spcAft>
                <a:defRPr/>
              </a:pPr>
              <a:t>52</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7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21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BA1481-9AF4-4A1B-A8B9-7E7AA4FD6175}" type="slidenum">
              <a:rPr lang="en-US" smtClean="0"/>
              <a:pPr fontAlgn="base">
                <a:spcBef>
                  <a:spcPct val="0"/>
                </a:spcBef>
                <a:spcAft>
                  <a:spcPct val="0"/>
                </a:spcAft>
                <a:defRPr/>
              </a:pPr>
              <a:t>53</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8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21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CCCC6A3-9AD3-4E99-AFA8-6B298F3F7157}" type="slidenum">
              <a:rPr lang="en-US" smtClean="0"/>
              <a:pPr fontAlgn="base">
                <a:spcBef>
                  <a:spcPct val="0"/>
                </a:spcBef>
                <a:spcAft>
                  <a:spcPct val="0"/>
                </a:spcAft>
                <a:defRPr/>
              </a:pPr>
              <a:t>54</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34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BC76E3-13EF-467D-9990-CD78EACB896E}" type="slidenum">
              <a:rPr lang="en-US" smtClean="0"/>
              <a:pPr fontAlgn="base">
                <a:spcBef>
                  <a:spcPct val="0"/>
                </a:spcBef>
                <a:spcAft>
                  <a:spcPct val="0"/>
                </a:spcAft>
                <a:defRPr/>
              </a:pPr>
              <a:t>55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5572" name="Slide Number Placeholder 3"/>
          <p:cNvSpPr>
            <a:spLocks noGrp="1"/>
          </p:cNvSpPr>
          <p:nvPr>
            <p:ph type="sldNum" sz="quarter" idx="5"/>
          </p:nvPr>
        </p:nvSpPr>
        <p:spPr/>
        <p:txBody>
          <a:bodyPr/>
          <a:lstStyle/>
          <a:p>
            <a:pPr>
              <a:defRPr/>
            </a:pPr>
            <a:fld id="{9A346EA1-3534-480D-95C3-74DD8E5AF619}" type="slidenum">
              <a:rPr lang="en-US" smtClean="0"/>
              <a:pPr>
                <a:defRPr/>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0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21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C6E712-098B-44A6-B884-366080B43343}" type="slidenum">
              <a:rPr lang="en-US" smtClean="0"/>
              <a:pPr fontAlgn="base">
                <a:spcBef>
                  <a:spcPct val="0"/>
                </a:spcBef>
                <a:spcAft>
                  <a:spcPct val="0"/>
                </a:spcAft>
                <a:defRPr/>
              </a:pPr>
              <a:t>56</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31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4827BF-B892-47EF-ACC0-8E2015CB91D3}" type="slidenum">
              <a:rPr lang="en-US" smtClean="0"/>
              <a:pPr fontAlgn="base">
                <a:spcBef>
                  <a:spcPct val="0"/>
                </a:spcBef>
                <a:spcAft>
                  <a:spcPct val="0"/>
                </a:spcAft>
                <a:defRPr/>
              </a:pPr>
              <a:t>57</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3C5ADB4-5F9C-4B76-A635-1B648857E284}" type="slidenum">
              <a:rPr lang="en-US" smtClean="0"/>
              <a:pPr fontAlgn="base">
                <a:spcBef>
                  <a:spcPct val="0"/>
                </a:spcBef>
                <a:spcAft>
                  <a:spcPct val="0"/>
                </a:spcAft>
                <a:defRPr/>
              </a:pPr>
              <a:t>58</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52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B99373-0BA5-487F-B432-7E1AB3AFF95D}" type="slidenum">
              <a:rPr lang="en-US" smtClean="0"/>
              <a:pPr fontAlgn="base">
                <a:spcBef>
                  <a:spcPct val="0"/>
                </a:spcBef>
                <a:spcAft>
                  <a:spcPct val="0"/>
                </a:spcAft>
                <a:defRPr/>
              </a:pPr>
              <a:t>59</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0BD72E-5136-46C5-AF69-D30FA88FBF5D}" type="slidenum">
              <a:rPr lang="en-US" smtClean="0"/>
              <a:pPr fontAlgn="base">
                <a:spcBef>
                  <a:spcPct val="0"/>
                </a:spcBef>
                <a:spcAft>
                  <a:spcPct val="0"/>
                </a:spcAft>
                <a:defRPr/>
              </a:pPr>
              <a:t>60</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6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76DA90C-A76A-4880-83A8-DFA148C9474D}" type="slidenum">
              <a:rPr lang="en-US" smtClean="0"/>
              <a:pPr fontAlgn="base">
                <a:spcBef>
                  <a:spcPct val="0"/>
                </a:spcBef>
                <a:spcAft>
                  <a:spcPct val="0"/>
                </a:spcAft>
                <a:defRPr/>
              </a:pPr>
              <a:t>61</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7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DCD1AA1-EA13-4B50-841D-9058CA96D907}" type="slidenum">
              <a:rPr lang="en-US" smtClean="0"/>
              <a:pPr fontAlgn="base">
                <a:spcBef>
                  <a:spcPct val="0"/>
                </a:spcBef>
                <a:spcAft>
                  <a:spcPct val="0"/>
                </a:spcAft>
                <a:defRPr/>
              </a:pPr>
              <a:t>62</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8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94C923-E44E-41AA-B1A1-260DE0C07DC1}" type="slidenum">
              <a:rPr lang="en-US" smtClean="0"/>
              <a:pPr fontAlgn="base">
                <a:spcBef>
                  <a:spcPct val="0"/>
                </a:spcBef>
                <a:spcAft>
                  <a:spcPct val="0"/>
                </a:spcAft>
                <a:defRPr/>
              </a:pPr>
              <a:t>63</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9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65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9AD19F9-9703-40BB-BFF7-E15AAD6384B2}" type="slidenum">
              <a:rPr lang="en-US" smtClean="0"/>
              <a:pPr>
                <a:defRPr/>
              </a:pPr>
              <a:t>65</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0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76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363FB3E-53DC-45EE-8F8B-A69B215CC66D}" type="slidenum">
              <a:rPr lang="en-US" smtClean="0"/>
              <a:pPr>
                <a:defRPr/>
              </a:pPr>
              <a:t>66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5572" name="Slide Number Placeholder 3"/>
          <p:cNvSpPr>
            <a:spLocks noGrp="1"/>
          </p:cNvSpPr>
          <p:nvPr>
            <p:ph type="sldNum" sz="quarter" idx="5"/>
          </p:nvPr>
        </p:nvSpPr>
        <p:spPr/>
        <p:txBody>
          <a:bodyPr/>
          <a:lstStyle/>
          <a:p>
            <a:pPr>
              <a:defRPr/>
            </a:pPr>
            <a:fld id="{46C1CADB-107A-459E-83E0-5528CD9AE006}" type="slidenum">
              <a:rPr lang="en-US" smtClean="0"/>
              <a:pPr>
                <a:defRPr/>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76EFB1-006E-45F5-B5E7-1E6364F0A1B0}" type="slidenum">
              <a:rPr lang="en-US" smtClean="0"/>
              <a:pPr fontAlgn="base">
                <a:spcBef>
                  <a:spcPct val="0"/>
                </a:spcBef>
                <a:spcAft>
                  <a:spcPct val="0"/>
                </a:spcAft>
                <a:defRPr/>
              </a:pPr>
              <a:t>67</a:t>
            </a:fld>
            <a:endParaRPr lang="en-US" smtClean="0"/>
          </a:p>
        </p:txBody>
      </p:sp>
      <p:sp>
        <p:nvSpPr>
          <p:cNvPr id="2211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11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84BAA-E5D8-40B2-BB20-048F9D555B42}" type="slidenum">
              <a:rPr lang="en-US" smtClean="0"/>
              <a:pPr fontAlgn="base">
                <a:spcBef>
                  <a:spcPct val="0"/>
                </a:spcBef>
                <a:spcAft>
                  <a:spcPct val="0"/>
                </a:spcAft>
                <a:defRPr/>
              </a:pPr>
              <a:t>68</a:t>
            </a:fld>
            <a:endParaRPr lang="en-US" smtClean="0"/>
          </a:p>
        </p:txBody>
      </p:sp>
      <p:sp>
        <p:nvSpPr>
          <p:cNvPr id="2222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22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FFE904-09F0-4A14-805E-8D601F4BF005}" type="slidenum">
              <a:rPr lang="en-US" smtClean="0"/>
              <a:pPr fontAlgn="base">
                <a:spcBef>
                  <a:spcPct val="0"/>
                </a:spcBef>
                <a:spcAft>
                  <a:spcPct val="0"/>
                </a:spcAft>
                <a:defRPr/>
              </a:pPr>
              <a:t>69</a:t>
            </a:fld>
            <a:endParaRPr lang="en-US" smtClean="0"/>
          </a:p>
        </p:txBody>
      </p:sp>
      <p:sp>
        <p:nvSpPr>
          <p:cNvPr id="2232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32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774850-2D42-41A7-9739-BE572F2AA7F5}" type="slidenum">
              <a:rPr lang="en-US" smtClean="0"/>
              <a:pPr fontAlgn="base">
                <a:spcBef>
                  <a:spcPct val="0"/>
                </a:spcBef>
                <a:spcAft>
                  <a:spcPct val="0"/>
                </a:spcAft>
                <a:defRPr/>
              </a:pPr>
              <a:t>70</a:t>
            </a:fld>
            <a:endParaRPr lang="en-US" smtClean="0"/>
          </a:p>
        </p:txBody>
      </p:sp>
      <p:sp>
        <p:nvSpPr>
          <p:cNvPr id="2242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42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631E17-389A-4148-ACDA-280B69DD7F7A}" type="slidenum">
              <a:rPr lang="en-US" smtClean="0"/>
              <a:pPr fontAlgn="base">
                <a:spcBef>
                  <a:spcPct val="0"/>
                </a:spcBef>
                <a:spcAft>
                  <a:spcPct val="0"/>
                </a:spcAft>
                <a:defRPr/>
              </a:pPr>
              <a:t>71</a:t>
            </a:fld>
            <a:endParaRPr lang="en-US" smtClean="0"/>
          </a:p>
        </p:txBody>
      </p:sp>
      <p:sp>
        <p:nvSpPr>
          <p:cNvPr id="2252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2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EAB278-E908-4E84-A152-47068EFD5C27}" type="slidenum">
              <a:rPr lang="en-US" smtClean="0"/>
              <a:pPr fontAlgn="base">
                <a:spcBef>
                  <a:spcPct val="0"/>
                </a:spcBef>
                <a:spcAft>
                  <a:spcPct val="0"/>
                </a:spcAft>
                <a:defRPr/>
              </a:pPr>
              <a:t>72</a:t>
            </a:fld>
            <a:endParaRPr lang="en-US" smtClean="0"/>
          </a:p>
        </p:txBody>
      </p:sp>
      <p:sp>
        <p:nvSpPr>
          <p:cNvPr id="2263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63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DA5D2D-BCC9-4B7E-BE1D-4A8D941504DC}" type="slidenum">
              <a:rPr lang="en-US" smtClean="0"/>
              <a:pPr fontAlgn="base">
                <a:spcBef>
                  <a:spcPct val="0"/>
                </a:spcBef>
                <a:spcAft>
                  <a:spcPct val="0"/>
                </a:spcAft>
                <a:defRPr/>
              </a:pPr>
              <a:t>73</a:t>
            </a:fld>
            <a:endParaRPr lang="en-US" smtClean="0"/>
          </a:p>
        </p:txBody>
      </p:sp>
      <p:sp>
        <p:nvSpPr>
          <p:cNvPr id="2273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8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A49953-5544-4F69-B222-087F71B6BC4E}" type="slidenum">
              <a:rPr lang="en-US" smtClean="0"/>
              <a:pPr fontAlgn="base">
                <a:spcBef>
                  <a:spcPct val="0"/>
                </a:spcBef>
                <a:spcAft>
                  <a:spcPct val="0"/>
                </a:spcAft>
                <a:defRPr/>
              </a:pPr>
              <a:t>74</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593DF5-6E98-484C-8E68-9AA1213F0A57}" type="slidenum">
              <a:rPr lang="en-US" smtClean="0"/>
              <a:pPr fontAlgn="base">
                <a:spcBef>
                  <a:spcPct val="0"/>
                </a:spcBef>
                <a:spcAft>
                  <a:spcPct val="0"/>
                </a:spcAft>
                <a:defRPr/>
              </a:pPr>
              <a:t>75</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0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4004" name="Slide Number Placeholder 3"/>
          <p:cNvSpPr>
            <a:spLocks noGrp="1"/>
          </p:cNvSpPr>
          <p:nvPr>
            <p:ph type="sldNum" sz="quarter" idx="5"/>
          </p:nvPr>
        </p:nvSpPr>
        <p:spPr/>
        <p:txBody>
          <a:bodyPr/>
          <a:lstStyle/>
          <a:p>
            <a:pPr>
              <a:defRPr/>
            </a:pPr>
            <a:fld id="{F94B502C-A1E8-4847-8B49-AA4FFBF89209}" type="slidenum">
              <a:rPr lang="en-US" smtClean="0"/>
              <a:pPr>
                <a:defRPr/>
              </a:pPr>
              <a:t>78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5572" name="Slide Number Placeholder 3"/>
          <p:cNvSpPr>
            <a:spLocks noGrp="1"/>
          </p:cNvSpPr>
          <p:nvPr>
            <p:ph type="sldNum" sz="quarter" idx="5"/>
          </p:nvPr>
        </p:nvSpPr>
        <p:spPr/>
        <p:txBody>
          <a:bodyPr/>
          <a:lstStyle/>
          <a:p>
            <a:pPr>
              <a:defRPr/>
            </a:pPr>
            <a:fld id="{7D172EFE-A665-4035-83E6-C2350194EA7D}" type="slidenum">
              <a:rPr lang="en-US" smtClean="0"/>
              <a:pPr>
                <a:defRPr/>
              </a:pPr>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1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5028" name="Slide Number Placeholder 3"/>
          <p:cNvSpPr>
            <a:spLocks noGrp="1"/>
          </p:cNvSpPr>
          <p:nvPr>
            <p:ph type="sldNum" sz="quarter" idx="5"/>
          </p:nvPr>
        </p:nvSpPr>
        <p:spPr/>
        <p:txBody>
          <a:bodyPr/>
          <a:lstStyle/>
          <a:p>
            <a:pPr>
              <a:defRPr/>
            </a:pPr>
            <a:fld id="{D3589E6C-CD27-45B3-98DD-649A434412E3}" type="slidenum">
              <a:rPr lang="en-US" smtClean="0"/>
              <a:pPr>
                <a:defRPr/>
              </a:pPr>
              <a:t>79</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2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6052" name="Slide Number Placeholder 3"/>
          <p:cNvSpPr>
            <a:spLocks noGrp="1"/>
          </p:cNvSpPr>
          <p:nvPr>
            <p:ph type="sldNum" sz="quarter" idx="5"/>
          </p:nvPr>
        </p:nvSpPr>
        <p:spPr/>
        <p:txBody>
          <a:bodyPr/>
          <a:lstStyle/>
          <a:p>
            <a:pPr>
              <a:defRPr/>
            </a:pPr>
            <a:fld id="{DEB1DBE9-359F-4E35-82EB-4360275B9C95}" type="slidenum">
              <a:rPr lang="en-US" smtClean="0"/>
              <a:pPr>
                <a:defRPr/>
              </a:pPr>
              <a:t>80</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3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7076" name="Slide Number Placeholder 3"/>
          <p:cNvSpPr>
            <a:spLocks noGrp="1"/>
          </p:cNvSpPr>
          <p:nvPr>
            <p:ph type="sldNum" sz="quarter" idx="5"/>
          </p:nvPr>
        </p:nvSpPr>
        <p:spPr/>
        <p:txBody>
          <a:bodyPr/>
          <a:lstStyle/>
          <a:p>
            <a:pPr>
              <a:defRPr/>
            </a:pPr>
            <a:fld id="{2DF05AED-862F-4E9B-9063-3D20483F1BE3}" type="slidenum">
              <a:rPr lang="en-US" smtClean="0"/>
              <a:pPr>
                <a:defRPr/>
              </a:pPr>
              <a:t>81</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4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8100" name="Slide Number Placeholder 3"/>
          <p:cNvSpPr>
            <a:spLocks noGrp="1"/>
          </p:cNvSpPr>
          <p:nvPr>
            <p:ph type="sldNum" sz="quarter" idx="5"/>
          </p:nvPr>
        </p:nvSpPr>
        <p:spPr/>
        <p:txBody>
          <a:bodyPr/>
          <a:lstStyle/>
          <a:p>
            <a:pPr>
              <a:defRPr/>
            </a:pPr>
            <a:fld id="{FB0E3DCE-E5B3-481F-B6DB-668F97E98191}" type="slidenum">
              <a:rPr lang="en-US" smtClean="0"/>
              <a:pPr>
                <a:defRPr/>
              </a:pPr>
              <a:t>82</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031AC8-1695-41E3-87F7-B94CF70845D1}" type="slidenum">
              <a:rPr lang="en-US" smtClean="0"/>
              <a:pPr fontAlgn="base">
                <a:spcBef>
                  <a:spcPct val="0"/>
                </a:spcBef>
                <a:spcAft>
                  <a:spcPct val="0"/>
                </a:spcAft>
                <a:defRPr/>
              </a:pPr>
              <a:t>83</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6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56356" name="Slide Number Placeholder 3"/>
          <p:cNvSpPr>
            <a:spLocks noGrp="1"/>
          </p:cNvSpPr>
          <p:nvPr>
            <p:ph type="sldNum" sz="quarter" idx="5"/>
          </p:nvPr>
        </p:nvSpPr>
        <p:spPr/>
        <p:txBody>
          <a:bodyPr/>
          <a:lstStyle/>
          <a:p>
            <a:pPr>
              <a:defRPr/>
            </a:pPr>
            <a:fld id="{F1E2847F-720D-4999-AE5E-E0EFFF9991FF}" type="slidenum">
              <a:rPr lang="en-US" smtClean="0"/>
              <a:pPr>
                <a:defRPr/>
              </a:pPr>
              <a:t>84</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7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57380" name="Slide Number Placeholder 3"/>
          <p:cNvSpPr>
            <a:spLocks noGrp="1"/>
          </p:cNvSpPr>
          <p:nvPr>
            <p:ph type="sldNum" sz="quarter" idx="5"/>
          </p:nvPr>
        </p:nvSpPr>
        <p:spPr/>
        <p:txBody>
          <a:bodyPr/>
          <a:lstStyle/>
          <a:p>
            <a:pPr>
              <a:defRPr/>
            </a:pPr>
            <a:fld id="{B83100CA-F5C4-42C1-A240-EAD3FC91FE85}" type="slidenum">
              <a:rPr lang="en-US" smtClean="0"/>
              <a:pPr>
                <a:defRPr/>
              </a:pPr>
              <a:t>85</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8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59428" name="Slide Number Placeholder 3"/>
          <p:cNvSpPr>
            <a:spLocks noGrp="1"/>
          </p:cNvSpPr>
          <p:nvPr>
            <p:ph type="sldNum" sz="quarter" idx="5"/>
          </p:nvPr>
        </p:nvSpPr>
        <p:spPr/>
        <p:txBody>
          <a:bodyPr/>
          <a:lstStyle/>
          <a:p>
            <a:pPr>
              <a:defRPr/>
            </a:pPr>
            <a:fld id="{E7F444CD-2EBC-4604-9841-2D9BD353441A}" type="slidenum">
              <a:rPr lang="en-US" smtClean="0"/>
              <a:pPr>
                <a:defRPr/>
              </a:pPr>
              <a:t>86</a:t>
            </a:fld>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9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58404" name="Slide Number Placeholder 3"/>
          <p:cNvSpPr>
            <a:spLocks noGrp="1"/>
          </p:cNvSpPr>
          <p:nvPr>
            <p:ph type="sldNum" sz="quarter" idx="5"/>
          </p:nvPr>
        </p:nvSpPr>
        <p:spPr/>
        <p:txBody>
          <a:bodyPr/>
          <a:lstStyle/>
          <a:p>
            <a:pPr>
              <a:defRPr/>
            </a:pPr>
            <a:fld id="{04AEEB62-BC77-49F7-AFBC-9FB858A71EAE}" type="slidenum">
              <a:rPr lang="en-US" smtClean="0"/>
              <a:pPr>
                <a:defRPr/>
              </a:pPr>
              <a:t>87</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60452" name="Slide Number Placeholder 3"/>
          <p:cNvSpPr>
            <a:spLocks noGrp="1"/>
          </p:cNvSpPr>
          <p:nvPr>
            <p:ph type="sldNum" sz="quarter" idx="5"/>
          </p:nvPr>
        </p:nvSpPr>
        <p:spPr/>
        <p:txBody>
          <a:bodyPr/>
          <a:lstStyle/>
          <a:p>
            <a:pPr>
              <a:defRPr/>
            </a:pPr>
            <a:fld id="{D86A3317-C1B9-4614-9EB8-4BEC350CB25B}" type="slidenum">
              <a:rPr lang="en-US" smtClean="0"/>
              <a:pPr>
                <a:defRPr/>
              </a:pPr>
              <a:t>88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5572" name="Slide Number Placeholder 3"/>
          <p:cNvSpPr>
            <a:spLocks noGrp="1"/>
          </p:cNvSpPr>
          <p:nvPr>
            <p:ph type="sldNum" sz="quarter" idx="5"/>
          </p:nvPr>
        </p:nvSpPr>
        <p:spPr/>
        <p:txBody>
          <a:bodyPr/>
          <a:lstStyle/>
          <a:p>
            <a:pPr>
              <a:defRPr/>
            </a:pPr>
            <a:fld id="{6BDE4A3B-1976-4BB2-B896-87A05C1D6F6D}" type="slidenum">
              <a:rPr lang="en-US" smtClean="0"/>
              <a:pPr>
                <a:defRPr/>
              </a:pPr>
              <a:t>6</a:t>
            </a:fld>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7"/>
          <p:cNvSpPr>
            <a:spLocks noGrp="1" noChangeArrowheads="1"/>
          </p:cNvSpPr>
          <p:nvPr>
            <p:ph type="sldNum" sz="quarter" idx="5"/>
          </p:nvPr>
        </p:nvSpPr>
        <p:spPr/>
        <p:txBody>
          <a:bodyPr/>
          <a:lstStyle/>
          <a:p>
            <a:pPr>
              <a:defRPr/>
            </a:pPr>
            <a:fld id="{2602A77F-E9D3-4DE2-882C-28240562429D}" type="slidenum">
              <a:rPr lang="en-US" smtClean="0"/>
              <a:pPr>
                <a:defRPr/>
              </a:pPr>
              <a:t>90</a:t>
            </a:fld>
            <a:endParaRPr lang="en-US" smtClean="0"/>
          </a:p>
        </p:txBody>
      </p:sp>
      <p:sp>
        <p:nvSpPr>
          <p:cNvPr id="2416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16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7"/>
          <p:cNvSpPr>
            <a:spLocks noGrp="1" noChangeArrowheads="1"/>
          </p:cNvSpPr>
          <p:nvPr>
            <p:ph type="sldNum" sz="quarter" idx="5"/>
          </p:nvPr>
        </p:nvSpPr>
        <p:spPr/>
        <p:txBody>
          <a:bodyPr/>
          <a:lstStyle/>
          <a:p>
            <a:pPr>
              <a:defRPr/>
            </a:pPr>
            <a:fld id="{80EA1A7B-A222-426A-B4B9-5150977B7F0D}" type="slidenum">
              <a:rPr lang="en-US" smtClean="0"/>
              <a:pPr>
                <a:defRPr/>
              </a:pPr>
              <a:t>91</a:t>
            </a:fld>
            <a:endParaRPr lang="en-US" smtClean="0"/>
          </a:p>
        </p:txBody>
      </p:sp>
      <p:sp>
        <p:nvSpPr>
          <p:cNvPr id="2426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26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3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5572" name="Slide Number Placeholder 3"/>
          <p:cNvSpPr>
            <a:spLocks noGrp="1"/>
          </p:cNvSpPr>
          <p:nvPr>
            <p:ph type="sldNum" sz="quarter" idx="5"/>
          </p:nvPr>
        </p:nvSpPr>
        <p:spPr/>
        <p:txBody>
          <a:bodyPr/>
          <a:lstStyle/>
          <a:p>
            <a:pPr>
              <a:defRPr/>
            </a:pPr>
            <a:fld id="{64892BAD-7ECC-43A1-8280-8B33240A9551}" type="slidenum">
              <a:rPr lang="en-US" smtClean="0"/>
              <a:pPr>
                <a:defRPr/>
              </a:pPr>
              <a:t>92</a:t>
            </a:fld>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4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6596" name="Slide Number Placeholder 3"/>
          <p:cNvSpPr>
            <a:spLocks noGrp="1"/>
          </p:cNvSpPr>
          <p:nvPr>
            <p:ph type="sldNum" sz="quarter" idx="5"/>
          </p:nvPr>
        </p:nvSpPr>
        <p:spPr/>
        <p:txBody>
          <a:bodyPr/>
          <a:lstStyle/>
          <a:p>
            <a:pPr>
              <a:defRPr/>
            </a:pPr>
            <a:fld id="{D138075D-7CAC-448B-A8F8-A69869CFBA9C}" type="slidenum">
              <a:rPr lang="en-US" smtClean="0"/>
              <a:pPr>
                <a:defRPr/>
              </a:pPr>
              <a:t>93</a:t>
            </a:fld>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7"/>
          <p:cNvSpPr>
            <a:spLocks noGrp="1" noChangeArrowheads="1"/>
          </p:cNvSpPr>
          <p:nvPr>
            <p:ph type="sldNum" sz="quarter" idx="5"/>
          </p:nvPr>
        </p:nvSpPr>
        <p:spPr/>
        <p:txBody>
          <a:bodyPr/>
          <a:lstStyle/>
          <a:p>
            <a:pPr>
              <a:defRPr/>
            </a:pPr>
            <a:fld id="{431B3A4D-73C2-46D2-9C30-81AC838495E9}" type="slidenum">
              <a:rPr lang="en-US" smtClean="0"/>
              <a:pPr>
                <a:defRPr/>
              </a:pPr>
              <a:t>94</a:t>
            </a:fld>
            <a:endParaRPr lang="en-US" smtClean="0"/>
          </a:p>
        </p:txBody>
      </p:sp>
      <p:sp>
        <p:nvSpPr>
          <p:cNvPr id="2457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6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0692" name="Slide Number Placeholder 3"/>
          <p:cNvSpPr>
            <a:spLocks noGrp="1"/>
          </p:cNvSpPr>
          <p:nvPr>
            <p:ph type="sldNum" sz="quarter" idx="5"/>
          </p:nvPr>
        </p:nvSpPr>
        <p:spPr/>
        <p:txBody>
          <a:bodyPr/>
          <a:lstStyle/>
          <a:p>
            <a:pPr>
              <a:defRPr/>
            </a:pPr>
            <a:fld id="{33D2F353-CD6D-4A8A-9124-A6E971CA5266}" type="slidenum">
              <a:rPr lang="en-US" smtClean="0"/>
              <a:pPr>
                <a:defRPr/>
              </a:pPr>
              <a:t>95</a:t>
            </a:fld>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7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C26F2A-40E9-4005-B2D9-377A319BE8B6}" type="slidenum">
              <a:rPr lang="en-US" smtClean="0"/>
              <a:pPr fontAlgn="base">
                <a:spcBef>
                  <a:spcPct val="0"/>
                </a:spcBef>
                <a:spcAft>
                  <a:spcPct val="0"/>
                </a:spcAft>
                <a:defRPr/>
              </a:pPr>
              <a:t>96</a:t>
            </a:fld>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7"/>
          <p:cNvSpPr>
            <a:spLocks noGrp="1" noChangeArrowheads="1"/>
          </p:cNvSpPr>
          <p:nvPr>
            <p:ph type="sldNum" sz="quarter" idx="5"/>
          </p:nvPr>
        </p:nvSpPr>
        <p:spPr/>
        <p:txBody>
          <a:bodyPr/>
          <a:lstStyle/>
          <a:p>
            <a:pPr>
              <a:defRPr/>
            </a:pPr>
            <a:fld id="{C1328CB6-E4D7-4337-9AEE-173495C3890A}" type="slidenum">
              <a:rPr lang="en-US" smtClean="0"/>
              <a:pPr>
                <a:defRPr/>
              </a:pPr>
              <a:t>97</a:t>
            </a:fld>
            <a:endParaRPr lang="en-US" smtClean="0"/>
          </a:p>
        </p:txBody>
      </p:sp>
      <p:sp>
        <p:nvSpPr>
          <p:cNvPr id="2488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88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9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3764" name="Slide Number Placeholder 3"/>
          <p:cNvSpPr>
            <a:spLocks noGrp="1"/>
          </p:cNvSpPr>
          <p:nvPr>
            <p:ph type="sldNum" sz="quarter" idx="5"/>
          </p:nvPr>
        </p:nvSpPr>
        <p:spPr/>
        <p:txBody>
          <a:bodyPr/>
          <a:lstStyle/>
          <a:p>
            <a:pPr>
              <a:defRPr/>
            </a:pPr>
            <a:fld id="{2B7192AD-8E5F-46CB-A926-C7CBFB05C382}" type="slidenum">
              <a:rPr lang="en-US" smtClean="0"/>
              <a:pPr>
                <a:defRPr/>
              </a:pPr>
              <a:t>100</a:t>
            </a:fld>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0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4788" name="Slide Number Placeholder 3"/>
          <p:cNvSpPr>
            <a:spLocks noGrp="1"/>
          </p:cNvSpPr>
          <p:nvPr>
            <p:ph type="sldNum" sz="quarter" idx="5"/>
          </p:nvPr>
        </p:nvSpPr>
        <p:spPr/>
        <p:txBody>
          <a:bodyPr/>
          <a:lstStyle/>
          <a:p>
            <a:pPr>
              <a:defRPr/>
            </a:pPr>
            <a:fld id="{6C8DD7D6-488F-4BB5-B5CB-B66056D5BCBD}" type="slidenum">
              <a:rPr lang="en-US" smtClean="0"/>
              <a:pPr>
                <a:defRPr/>
              </a:pPr>
              <a:t>101</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5572" name="Slide Number Placeholder 3"/>
          <p:cNvSpPr>
            <a:spLocks noGrp="1"/>
          </p:cNvSpPr>
          <p:nvPr>
            <p:ph type="sldNum" sz="quarter" idx="5"/>
          </p:nvPr>
        </p:nvSpPr>
        <p:spPr/>
        <p:txBody>
          <a:bodyPr/>
          <a:lstStyle/>
          <a:p>
            <a:pPr>
              <a:defRPr/>
            </a:pPr>
            <a:fld id="{0B0AF066-F0A6-492A-B8D8-5F80E1175961}" type="slidenum">
              <a:rPr lang="en-US" smtClean="0"/>
              <a:pPr>
                <a:defRPr/>
              </a:pPr>
              <a:t>7</a:t>
            </a:fld>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1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5812" name="Slide Number Placeholder 3"/>
          <p:cNvSpPr>
            <a:spLocks noGrp="1"/>
          </p:cNvSpPr>
          <p:nvPr>
            <p:ph type="sldNum" sz="quarter" idx="5"/>
          </p:nvPr>
        </p:nvSpPr>
        <p:spPr/>
        <p:txBody>
          <a:bodyPr/>
          <a:lstStyle/>
          <a:p>
            <a:pPr>
              <a:defRPr/>
            </a:pPr>
            <a:fld id="{2B44759B-B632-47F5-B7D9-83A09341C31A}" type="slidenum">
              <a:rPr lang="en-US" smtClean="0"/>
              <a:pPr>
                <a:defRPr/>
              </a:pPr>
              <a:t>102</a:t>
            </a:fld>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2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6836" name="Slide Number Placeholder 3"/>
          <p:cNvSpPr>
            <a:spLocks noGrp="1"/>
          </p:cNvSpPr>
          <p:nvPr>
            <p:ph type="sldNum" sz="quarter" idx="5"/>
          </p:nvPr>
        </p:nvSpPr>
        <p:spPr/>
        <p:txBody>
          <a:bodyPr/>
          <a:lstStyle/>
          <a:p>
            <a:pPr>
              <a:defRPr/>
            </a:pPr>
            <a:fld id="{58808219-CA9A-44C1-B1BF-73514C81A4D9}" type="slidenum">
              <a:rPr lang="en-US" smtClean="0"/>
              <a:pPr>
                <a:defRPr/>
              </a:pPr>
              <a:t>103</a:t>
            </a:fld>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3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77860" name="Slide Number Placeholder 3"/>
          <p:cNvSpPr>
            <a:spLocks noGrp="1"/>
          </p:cNvSpPr>
          <p:nvPr>
            <p:ph type="sldNum" sz="quarter" idx="5"/>
          </p:nvPr>
        </p:nvSpPr>
        <p:spPr/>
        <p:txBody>
          <a:bodyPr/>
          <a:lstStyle/>
          <a:p>
            <a:pPr>
              <a:defRPr/>
            </a:pPr>
            <a:fld id="{1AB59272-0D41-4D61-9B2E-D98600053DE3}" type="slidenum">
              <a:rPr lang="en-US" smtClean="0"/>
              <a:pPr>
                <a:defRPr/>
              </a:pPr>
              <a:t>104</a:t>
            </a:fld>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4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1956" name="Slide Number Placeholder 3"/>
          <p:cNvSpPr>
            <a:spLocks noGrp="1"/>
          </p:cNvSpPr>
          <p:nvPr>
            <p:ph type="sldNum" sz="quarter" idx="5"/>
          </p:nvPr>
        </p:nvSpPr>
        <p:spPr/>
        <p:txBody>
          <a:bodyPr/>
          <a:lstStyle/>
          <a:p>
            <a:pPr>
              <a:defRPr/>
            </a:pPr>
            <a:fld id="{62414E4C-AC4A-4B95-B08B-D436FDAC2BB0}" type="slidenum">
              <a:rPr lang="en-US" smtClean="0"/>
              <a:pPr>
                <a:defRPr/>
              </a:pPr>
              <a:t>105</a:t>
            </a:fld>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82980" name="Slide Number Placeholder 3"/>
          <p:cNvSpPr>
            <a:spLocks noGrp="1"/>
          </p:cNvSpPr>
          <p:nvPr>
            <p:ph type="sldNum" sz="quarter" idx="5"/>
          </p:nvPr>
        </p:nvSpPr>
        <p:spPr/>
        <p:txBody>
          <a:bodyPr/>
          <a:lstStyle/>
          <a:p>
            <a:pPr>
              <a:defRPr/>
            </a:pPr>
            <a:fld id="{E79851AE-739B-4C68-B3BC-3887B3C6A85E}" type="slidenum">
              <a:rPr lang="en-US" smtClean="0"/>
              <a:pPr>
                <a:defRPr/>
              </a:pPr>
              <a:t>106</a:t>
            </a:fld>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7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36808C-1406-4693-8065-190C71853C12}" type="slidenum">
              <a:rPr lang="en-US" smtClean="0"/>
              <a:pPr fontAlgn="base">
                <a:spcBef>
                  <a:spcPct val="0"/>
                </a:spcBef>
                <a:spcAft>
                  <a:spcPct val="0"/>
                </a:spcAft>
                <a:defRPr/>
              </a:pPr>
              <a:t>113</a:t>
            </a:fld>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8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FD1E63-962F-42B9-AD62-B61356DE8011}" type="slidenum">
              <a:rPr lang="en-US" smtClean="0"/>
              <a:pPr fontAlgn="base">
                <a:spcBef>
                  <a:spcPct val="0"/>
                </a:spcBef>
                <a:spcAft>
                  <a:spcPct val="0"/>
                </a:spcAft>
                <a:defRPr/>
              </a:pPr>
              <a:t>114</a:t>
            </a:fld>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9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3B19AE-ECF9-40FE-A661-0747C2179B4C}" type="slidenum">
              <a:rPr lang="en-US" smtClean="0"/>
              <a:pPr fontAlgn="base">
                <a:spcBef>
                  <a:spcPct val="0"/>
                </a:spcBef>
                <a:spcAft>
                  <a:spcPct val="0"/>
                </a:spcAft>
                <a:defRPr/>
              </a:pPr>
              <a:t>115</a:t>
            </a:fld>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0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E9ECE6-1DF0-496F-825E-0C5C5F134894}" type="slidenum">
              <a:rPr lang="en-US" smtClean="0"/>
              <a:pPr fontAlgn="base">
                <a:spcBef>
                  <a:spcPct val="0"/>
                </a:spcBef>
                <a:spcAft>
                  <a:spcPct val="0"/>
                </a:spcAft>
                <a:defRPr/>
              </a:pPr>
              <a:t>116</a:t>
            </a:fld>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1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A05B0A-ECB9-4A70-9FE6-4F3CFA02C803}" type="slidenum">
              <a:rPr lang="en-US" smtClean="0"/>
              <a:pPr fontAlgn="base">
                <a:spcBef>
                  <a:spcPct val="0"/>
                </a:spcBef>
                <a:spcAft>
                  <a:spcPct val="0"/>
                </a:spcAft>
                <a:defRPr/>
              </a:pPr>
              <a:t>117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913723-BE1C-4B15-B339-8919153EA9F3}"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2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59613A-4773-4617-970F-C3DB72E0EFC4}" type="slidenum">
              <a:rPr lang="en-US" smtClean="0"/>
              <a:pPr fontAlgn="base">
                <a:spcBef>
                  <a:spcPct val="0"/>
                </a:spcBef>
                <a:spcAft>
                  <a:spcPct val="0"/>
                </a:spcAft>
                <a:defRPr/>
              </a:pPr>
              <a:t>118</a:t>
            </a:fld>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3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BDE043-897E-4B18-B088-603E2C133FBB}" type="slidenum">
              <a:rPr lang="en-US" smtClean="0"/>
              <a:pPr fontAlgn="base">
                <a:spcBef>
                  <a:spcPct val="0"/>
                </a:spcBef>
                <a:spcAft>
                  <a:spcPct val="0"/>
                </a:spcAft>
                <a:defRPr/>
              </a:pPr>
              <a:t>119</a:t>
            </a:fld>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4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B94DF5-051D-4B6B-8A04-BF704C28B841}" type="slidenum">
              <a:rPr lang="en-US" smtClean="0"/>
              <a:pPr fontAlgn="base">
                <a:spcBef>
                  <a:spcPct val="0"/>
                </a:spcBef>
                <a:spcAft>
                  <a:spcPct val="0"/>
                </a:spcAft>
                <a:defRPr/>
              </a:pPr>
              <a:t>120</a:t>
            </a:fld>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5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E22AD16-7018-448E-A1BE-5968E9AF33B2}" type="slidenum">
              <a:rPr lang="en-US" smtClean="0"/>
              <a:pPr fontAlgn="base">
                <a:spcBef>
                  <a:spcPct val="0"/>
                </a:spcBef>
                <a:spcAft>
                  <a:spcPct val="0"/>
                </a:spcAft>
                <a:defRPr/>
              </a:pPr>
              <a:t>121</a:t>
            </a:fld>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AD1547-F095-41F7-B1C0-CD2FC2CDB7D7}" type="slidenum">
              <a:rPr lang="en-US" smtClean="0"/>
              <a:pPr fontAlgn="base">
                <a:spcBef>
                  <a:spcPct val="0"/>
                </a:spcBef>
                <a:spcAft>
                  <a:spcPct val="0"/>
                </a:spcAft>
                <a:defRPr/>
              </a:pPr>
              <a:t>122</a:t>
            </a:fld>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7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126FBE-7E38-4F54-BE67-14D4768DCEBE}" type="slidenum">
              <a:rPr lang="en-US" smtClean="0"/>
              <a:pPr fontAlgn="base">
                <a:spcBef>
                  <a:spcPct val="0"/>
                </a:spcBef>
                <a:spcAft>
                  <a:spcPct val="0"/>
                </a:spcAft>
                <a:defRPr/>
              </a:pPr>
              <a:t>124</a:t>
            </a:fld>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8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A6C934-C550-405D-AC04-22C0D590635E}" type="slidenum">
              <a:rPr lang="en-US" smtClean="0"/>
              <a:pPr fontAlgn="base">
                <a:spcBef>
                  <a:spcPct val="0"/>
                </a:spcBef>
                <a:spcAft>
                  <a:spcPct val="0"/>
                </a:spcAft>
                <a:defRPr/>
              </a:pPr>
              <a:t>125</a:t>
            </a:fld>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9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EFC2C6-85EC-4B46-924B-2F1A23EDD69D}" type="slidenum">
              <a:rPr lang="en-US" smtClean="0"/>
              <a:pPr fontAlgn="base">
                <a:spcBef>
                  <a:spcPct val="0"/>
                </a:spcBef>
                <a:spcAft>
                  <a:spcPct val="0"/>
                </a:spcAft>
                <a:defRPr/>
              </a:pPr>
              <a:t>126</a:t>
            </a:fld>
            <a:endParaRPr 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0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BA357E-4686-4249-8781-7AB12FEE3959}" type="slidenum">
              <a:rPr lang="en-US" smtClean="0"/>
              <a:pPr fontAlgn="base">
                <a:spcBef>
                  <a:spcPct val="0"/>
                </a:spcBef>
                <a:spcAft>
                  <a:spcPct val="0"/>
                </a:spcAft>
                <a:defRPr/>
              </a:pPr>
              <a:t>127</a:t>
            </a:fld>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1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9A0F4D1-57F6-4DB3-BBA0-1BFC4FA46AA8}" type="slidenum">
              <a:rPr lang="en-US" smtClean="0"/>
              <a:pPr fontAlgn="base">
                <a:spcBef>
                  <a:spcPct val="0"/>
                </a:spcBef>
                <a:spcAft>
                  <a:spcPct val="0"/>
                </a:spcAft>
                <a:defRPr/>
              </a:pPr>
              <a:t>128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A7E296-3633-47A9-80CD-05A93AB1F4B4}" type="slidenum">
              <a:rPr lang="en-US" smtClean="0"/>
              <a:pPr fontAlgn="base">
                <a:spcBef>
                  <a:spcPct val="0"/>
                </a:spcBef>
                <a:spcAft>
                  <a:spcPct val="0"/>
                </a:spcAft>
                <a:defRPr/>
              </a:pPr>
              <a:t>9</a:t>
            </a:fld>
            <a:endParaRPr lang="en-US" smtClean="0"/>
          </a:p>
        </p:txBody>
      </p:sp>
      <p:sp>
        <p:nvSpPr>
          <p:cNvPr id="189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2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A73A14-8DB0-48AF-868B-48B04D02B350}" type="slidenum">
              <a:rPr lang="en-US" smtClean="0"/>
              <a:pPr fontAlgn="base">
                <a:spcBef>
                  <a:spcPct val="0"/>
                </a:spcBef>
                <a:spcAft>
                  <a:spcPct val="0"/>
                </a:spcAft>
                <a:defRPr/>
              </a:pPr>
              <a:t>129</a:t>
            </a:fld>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3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B205E1-2E58-4CD0-A6E1-1C289563FD04}" type="slidenum">
              <a:rPr lang="en-US" smtClean="0"/>
              <a:pPr fontAlgn="base">
                <a:spcBef>
                  <a:spcPct val="0"/>
                </a:spcBef>
                <a:spcAft>
                  <a:spcPct val="0"/>
                </a:spcAft>
                <a:defRPr/>
              </a:pPr>
              <a:t>130</a:t>
            </a:fld>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4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BEF0B8-B4F1-4A03-BE52-BCD103D20699}" type="slidenum">
              <a:rPr lang="en-US" smtClean="0"/>
              <a:pPr fontAlgn="base">
                <a:spcBef>
                  <a:spcPct val="0"/>
                </a:spcBef>
                <a:spcAft>
                  <a:spcPct val="0"/>
                </a:spcAft>
                <a:defRPr/>
              </a:pPr>
              <a:t>131</a:t>
            </a:fld>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5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F62C16-F65F-4096-A44B-661FCE399916}" type="slidenum">
              <a:rPr lang="en-US" smtClean="0"/>
              <a:pPr fontAlgn="base">
                <a:spcBef>
                  <a:spcPct val="0"/>
                </a:spcBef>
                <a:spcAft>
                  <a:spcPct val="0"/>
                </a:spcAft>
                <a:defRPr/>
              </a:pPr>
              <a:t>132</a:t>
            </a:fld>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2784F1C-24B3-4682-86A6-40471F8E48EC}" type="slidenum">
              <a:rPr lang="en-US" smtClean="0"/>
              <a:pPr fontAlgn="base">
                <a:spcBef>
                  <a:spcPct val="0"/>
                </a:spcBef>
                <a:spcAft>
                  <a:spcPct val="0"/>
                </a:spcAft>
                <a:defRPr/>
              </a:pPr>
              <a:t>133</a:t>
            </a:fld>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7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A595E9-E058-4F79-B58E-364E687C370B}" type="slidenum">
              <a:rPr lang="en-US" smtClean="0"/>
              <a:pPr fontAlgn="base">
                <a:spcBef>
                  <a:spcPct val="0"/>
                </a:spcBef>
                <a:spcAft>
                  <a:spcPct val="0"/>
                </a:spcAft>
                <a:defRPr/>
              </a:pPr>
              <a:t>134</a:t>
            </a:fld>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8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94E5D8-C403-43CC-8420-56DFEAAC6312}" type="slidenum">
              <a:rPr lang="en-US" smtClean="0"/>
              <a:pPr fontAlgn="base">
                <a:spcBef>
                  <a:spcPct val="0"/>
                </a:spcBef>
                <a:spcAft>
                  <a:spcPct val="0"/>
                </a:spcAft>
                <a:defRPr/>
              </a:pPr>
              <a:t>135</a:t>
            </a:fld>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9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8DF547-1A2E-409D-8369-34F80DD3565A}" type="slidenum">
              <a:rPr lang="en-US" smtClean="0"/>
              <a:pPr fontAlgn="base">
                <a:spcBef>
                  <a:spcPct val="0"/>
                </a:spcBef>
                <a:spcAft>
                  <a:spcPct val="0"/>
                </a:spcAft>
                <a:defRPr/>
              </a:pPr>
              <a:t>136</a:t>
            </a:fld>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F42575-B130-4D14-93AA-A91D0E3BB2F1}" type="slidenum">
              <a:rPr lang="en-US" smtClean="0"/>
              <a:pPr fontAlgn="base">
                <a:spcBef>
                  <a:spcPct val="0"/>
                </a:spcBef>
                <a:spcAft>
                  <a:spcPct val="0"/>
                </a:spcAft>
                <a:defRPr/>
              </a:pPr>
              <a:t>138</a:t>
            </a:fld>
            <a:endParaRPr lang="en-US" smtClean="0"/>
          </a:p>
        </p:txBody>
      </p:sp>
      <p:sp>
        <p:nvSpPr>
          <p:cNvPr id="280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0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5F7FC8-3F40-4FE7-A01D-19BA10A10F8F}" type="slidenum">
              <a:rPr lang="en-US" smtClean="0"/>
              <a:pPr fontAlgn="base">
                <a:spcBef>
                  <a:spcPct val="0"/>
                </a:spcBef>
                <a:spcAft>
                  <a:spcPct val="0"/>
                </a:spcAft>
                <a:defRPr/>
              </a:pPr>
              <a:t>139</a:t>
            </a:fld>
            <a:endParaRPr lang="en-US" smtClean="0"/>
          </a:p>
        </p:txBody>
      </p:sp>
      <p:sp>
        <p:nvSpPr>
          <p:cNvPr id="281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1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9ADF361-DFE2-4DEB-86A8-F655C1166D1F}"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771284C-25E7-4568-8BAB-C4A629C8359F}" type="slidenum">
              <a:rPr lang="en-US"/>
              <a:pPr>
                <a:defRPr/>
              </a:pPr>
              <a:t>‹#›</a:t>
            </a:fld>
            <a:endParaRPr lang="en-US"/>
          </a:p>
        </p:txBody>
      </p:sp>
    </p:spTree>
    <p:extLst>
      <p:ext uri="{BB962C8B-B14F-4D97-AF65-F5344CB8AC3E}">
        <p14:creationId xmlns:p14="http://schemas.microsoft.com/office/powerpoint/2010/main" val="3076414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A925FCE-0C2C-407D-9530-E9DC870852A8}"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E3B563-50D7-4346-B19C-70F3450A9056}" type="slidenum">
              <a:rPr lang="en-US"/>
              <a:pPr>
                <a:defRPr/>
              </a:pPr>
              <a:t>‹#›</a:t>
            </a:fld>
            <a:endParaRPr lang="en-US"/>
          </a:p>
        </p:txBody>
      </p:sp>
    </p:spTree>
    <p:extLst>
      <p:ext uri="{BB962C8B-B14F-4D97-AF65-F5344CB8AC3E}">
        <p14:creationId xmlns:p14="http://schemas.microsoft.com/office/powerpoint/2010/main" val="1895913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4940CD-9727-4EC1-8313-C12B549A0FA3}"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658F42-8C8D-4020-93E2-C84E62C96C04}" type="slidenum">
              <a:rPr lang="en-US"/>
              <a:pPr>
                <a:defRPr/>
              </a:pPr>
              <a:t>‹#›</a:t>
            </a:fld>
            <a:endParaRPr lang="en-US"/>
          </a:p>
        </p:txBody>
      </p:sp>
    </p:spTree>
    <p:extLst>
      <p:ext uri="{BB962C8B-B14F-4D97-AF65-F5344CB8AC3E}">
        <p14:creationId xmlns:p14="http://schemas.microsoft.com/office/powerpoint/2010/main" val="361922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E4DA6EB-6149-46DB-8C8E-F1BEA87A3467}" type="slidenum">
              <a:rPr lang="en-US"/>
              <a:pPr>
                <a:defRPr/>
              </a:pPr>
              <a:t>‹#›</a:t>
            </a:fld>
            <a:endParaRPr lang="en-US"/>
          </a:p>
        </p:txBody>
      </p:sp>
    </p:spTree>
    <p:extLst>
      <p:ext uri="{BB962C8B-B14F-4D97-AF65-F5344CB8AC3E}">
        <p14:creationId xmlns:p14="http://schemas.microsoft.com/office/powerpoint/2010/main" val="3137538001"/>
      </p:ext>
    </p:extLst>
  </p:cSld>
  <p:clrMapOvr>
    <a:masterClrMapping/>
  </p:clrMapOvr>
  <p:transition spd="slow">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C875BF-C119-4CDE-80ED-5EF1561AC228}"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BB569A2-5AC3-4627-9B9F-3574A9A46EC5}" type="slidenum">
              <a:rPr lang="en-US"/>
              <a:pPr>
                <a:defRPr/>
              </a:pPr>
              <a:t>‹#›</a:t>
            </a:fld>
            <a:endParaRPr lang="en-US"/>
          </a:p>
        </p:txBody>
      </p:sp>
    </p:spTree>
    <p:extLst>
      <p:ext uri="{BB962C8B-B14F-4D97-AF65-F5344CB8AC3E}">
        <p14:creationId xmlns:p14="http://schemas.microsoft.com/office/powerpoint/2010/main" val="613731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0F9FD60-96E1-46FE-9F8D-859146063CF0}"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9A9453-A827-40FE-8048-FD51957A4A7D}" type="slidenum">
              <a:rPr lang="en-US"/>
              <a:pPr>
                <a:defRPr/>
              </a:pPr>
              <a:t>‹#›</a:t>
            </a:fld>
            <a:endParaRPr lang="en-US"/>
          </a:p>
        </p:txBody>
      </p:sp>
    </p:spTree>
    <p:extLst>
      <p:ext uri="{BB962C8B-B14F-4D97-AF65-F5344CB8AC3E}">
        <p14:creationId xmlns:p14="http://schemas.microsoft.com/office/powerpoint/2010/main" val="2581742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1DA7E26-5AE3-4AB7-97B8-6189C9680B2A}" type="datetimeFigureOut">
              <a:rPr lang="en-US"/>
              <a:pPr>
                <a:defRPr/>
              </a:pPr>
              <a:t>11/17/2012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99C9E6-3895-43F4-B630-90FA09E3685E}" type="slidenum">
              <a:rPr lang="en-US"/>
              <a:pPr>
                <a:defRPr/>
              </a:pPr>
              <a:t>‹#›</a:t>
            </a:fld>
            <a:endParaRPr lang="en-US"/>
          </a:p>
        </p:txBody>
      </p:sp>
    </p:spTree>
    <p:extLst>
      <p:ext uri="{BB962C8B-B14F-4D97-AF65-F5344CB8AC3E}">
        <p14:creationId xmlns:p14="http://schemas.microsoft.com/office/powerpoint/2010/main" val="2067300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37DD1F2-8B80-40C9-887D-508B2C9B408F}" type="datetimeFigureOut">
              <a:rPr lang="en-US"/>
              <a:pPr>
                <a:defRPr/>
              </a:pPr>
              <a:t>11/17/2012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DC76AB6-7A85-41A2-98DA-56B4288AC9E4}" type="slidenum">
              <a:rPr lang="en-US"/>
              <a:pPr>
                <a:defRPr/>
              </a:pPr>
              <a:t>‹#›</a:t>
            </a:fld>
            <a:endParaRPr lang="en-US"/>
          </a:p>
        </p:txBody>
      </p:sp>
    </p:spTree>
    <p:extLst>
      <p:ext uri="{BB962C8B-B14F-4D97-AF65-F5344CB8AC3E}">
        <p14:creationId xmlns:p14="http://schemas.microsoft.com/office/powerpoint/2010/main" val="87032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5C216F-5CB1-40E5-8939-B80D79F0780A}" type="datetimeFigureOut">
              <a:rPr lang="en-US"/>
              <a:pPr>
                <a:defRPr/>
              </a:pPr>
              <a:t>11/17/2012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7C3E37E-F347-41C5-B8C0-58141A2DD344}" type="slidenum">
              <a:rPr lang="en-US"/>
              <a:pPr>
                <a:defRPr/>
              </a:pPr>
              <a:t>‹#›</a:t>
            </a:fld>
            <a:endParaRPr lang="en-US"/>
          </a:p>
        </p:txBody>
      </p:sp>
    </p:spTree>
    <p:extLst>
      <p:ext uri="{BB962C8B-B14F-4D97-AF65-F5344CB8AC3E}">
        <p14:creationId xmlns:p14="http://schemas.microsoft.com/office/powerpoint/2010/main" val="323801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952464D-7B1E-43CA-9D8A-E411C6779699}" type="datetimeFigureOut">
              <a:rPr lang="en-US"/>
              <a:pPr>
                <a:defRPr/>
              </a:pPr>
              <a:t>11/17/2012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ECEEFC2-4914-40B4-A2AF-49085B4B548F}" type="slidenum">
              <a:rPr lang="en-US"/>
              <a:pPr>
                <a:defRPr/>
              </a:pPr>
              <a:t>‹#›</a:t>
            </a:fld>
            <a:endParaRPr lang="en-US"/>
          </a:p>
        </p:txBody>
      </p:sp>
    </p:spTree>
    <p:extLst>
      <p:ext uri="{BB962C8B-B14F-4D97-AF65-F5344CB8AC3E}">
        <p14:creationId xmlns:p14="http://schemas.microsoft.com/office/powerpoint/2010/main" val="247473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1BAE34A-6FD9-4E23-8DF6-75A4CE7E1757}" type="datetimeFigureOut">
              <a:rPr lang="en-US"/>
              <a:pPr>
                <a:defRPr/>
              </a:pPr>
              <a:t>11/17/2012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77B9D13-B931-4F66-8D23-50A0F4B17917}" type="slidenum">
              <a:rPr lang="en-US"/>
              <a:pPr>
                <a:defRPr/>
              </a:pPr>
              <a:t>‹#›</a:t>
            </a:fld>
            <a:endParaRPr lang="en-US"/>
          </a:p>
        </p:txBody>
      </p:sp>
    </p:spTree>
    <p:extLst>
      <p:ext uri="{BB962C8B-B14F-4D97-AF65-F5344CB8AC3E}">
        <p14:creationId xmlns:p14="http://schemas.microsoft.com/office/powerpoint/2010/main" val="1465011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7D83C5-1A51-4F13-9FC8-8434E8D92833}" type="datetimeFigureOut">
              <a:rPr lang="en-US"/>
              <a:pPr>
                <a:defRPr/>
              </a:pPr>
              <a:t>11/17/2012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5788C6F-1624-4C8E-AB88-0796A22F041A}" type="slidenum">
              <a:rPr lang="en-US"/>
              <a:pPr>
                <a:defRPr/>
              </a:pPr>
              <a:t>‹#›</a:t>
            </a:fld>
            <a:endParaRPr lang="en-US"/>
          </a:p>
        </p:txBody>
      </p:sp>
    </p:spTree>
    <p:extLst>
      <p:ext uri="{BB962C8B-B14F-4D97-AF65-F5344CB8AC3E}">
        <p14:creationId xmlns:p14="http://schemas.microsoft.com/office/powerpoint/2010/main" val="226401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B7AB13D-001F-4E72-9D98-257C366BCD3D}" type="datetimeFigureOut">
              <a:rPr lang="en-US"/>
              <a:pPr>
                <a:defRPr/>
              </a:pPr>
              <a:t>11/17/2012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EFA0654-07E5-40DA-8925-79F101DAB2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84" r:id="rId1"/>
    <p:sldLayoutId id="2147485185" r:id="rId2"/>
    <p:sldLayoutId id="2147485186" r:id="rId3"/>
    <p:sldLayoutId id="2147485187" r:id="rId4"/>
    <p:sldLayoutId id="2147485188" r:id="rId5"/>
    <p:sldLayoutId id="2147485189" r:id="rId6"/>
    <p:sldLayoutId id="2147485190" r:id="rId7"/>
    <p:sldLayoutId id="2147485191" r:id="rId8"/>
    <p:sldLayoutId id="2147485192" r:id="rId9"/>
    <p:sldLayoutId id="2147485193" r:id="rId10"/>
    <p:sldLayoutId id="2147485194" r:id="rId11"/>
    <p:sldLayoutId id="214748519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CCM/Systems%20of%20Self%20Interest.docx"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304800"/>
            <a:ext cx="7772400" cy="868363"/>
          </a:xfrm>
        </p:spPr>
        <p:txBody>
          <a:bodyPr rtlCol="0">
            <a:normAutofit fontScale="90000"/>
          </a:bodyPr>
          <a:lstStyle/>
          <a:p>
            <a:pPr eaLnBrk="1" fontAlgn="auto" hangingPunct="1">
              <a:spcAft>
                <a:spcPts val="0"/>
              </a:spcAft>
              <a:defRPr/>
            </a:pPr>
            <a:r>
              <a:rPr lang="en-US" sz="6000" b="1" u="sng" smtClean="0">
                <a:solidFill>
                  <a:srgbClr val="000000"/>
                </a:solidFill>
                <a:latin typeface="Tahoma" pitchFamily="34" charset="0"/>
              </a:rPr>
              <a:t>CHAPTER 2</a:t>
            </a:r>
            <a:endParaRPr lang="en-US" sz="6000" b="1" u="sng" dirty="0" smtClean="0">
              <a:solidFill>
                <a:srgbClr val="000000"/>
              </a:solidFill>
              <a:latin typeface="Tahoma" pitchFamily="34" charset="0"/>
            </a:endParaRPr>
          </a:p>
        </p:txBody>
      </p:sp>
      <p:sp>
        <p:nvSpPr>
          <p:cNvPr id="3075"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11500" b="1" smtClean="0">
                <a:solidFill>
                  <a:srgbClr val="000000"/>
                </a:solidFill>
                <a:latin typeface="Tahoma" pitchFamily="34" charset="0"/>
              </a:rPr>
              <a:t>GLOBAL</a:t>
            </a:r>
          </a:p>
          <a:p>
            <a:pPr algn="ctr" eaLnBrk="1" hangingPunct="1">
              <a:buFontTx/>
              <a:buNone/>
            </a:pPr>
            <a:r>
              <a:rPr lang="en-US" sz="9600" b="1" smtClean="0">
                <a:solidFill>
                  <a:srgbClr val="000000"/>
                </a:solidFill>
                <a:latin typeface="Tahoma" pitchFamily="34" charset="0"/>
              </a:rPr>
              <a:t>CAPITALISM</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sz="half" idx="1"/>
          </p:nvPr>
        </p:nvSpPr>
        <p:spPr>
          <a:xfrm>
            <a:off x="0" y="0"/>
            <a:ext cx="9144000" cy="6858000"/>
          </a:xfrm>
        </p:spPr>
        <p:txBody>
          <a:bodyPr/>
          <a:lstStyle/>
          <a:p>
            <a:pPr eaLnBrk="1" hangingPunct="1">
              <a:buFontTx/>
              <a:buNone/>
            </a:pPr>
            <a:r>
              <a:rPr lang="en-US" b="1" smtClean="0">
                <a:latin typeface="Tahoma" pitchFamily="34" charset="0"/>
              </a:rPr>
              <a:t>7. </a:t>
            </a:r>
            <a:r>
              <a:rPr lang="en-US" sz="3000" b="1" smtClean="0">
                <a:latin typeface="Tahoma" pitchFamily="34" charset="0"/>
              </a:rPr>
              <a:t>Companies can get lower interest rates on the international market than the domestic market (but then are subject to the demands of foreign creditors).</a:t>
            </a:r>
          </a:p>
          <a:p>
            <a:pPr eaLnBrk="1" hangingPunct="1">
              <a:buFontTx/>
              <a:buNone/>
            </a:pPr>
            <a:r>
              <a:rPr lang="en-US" sz="3000" b="1" smtClean="0">
                <a:latin typeface="Tahoma" pitchFamily="34" charset="0"/>
              </a:rPr>
              <a:t>8. Trade enables consumers to buy cheaper products (but sometimes at the expense of sustainable worker incomes in developing nations).</a:t>
            </a:r>
          </a:p>
          <a:p>
            <a:pPr eaLnBrk="1" hangingPunct="1">
              <a:buFontTx/>
              <a:buNone/>
            </a:pPr>
            <a:r>
              <a:rPr lang="en-US" sz="3000" b="1" smtClean="0">
                <a:latin typeface="Tahoma" pitchFamily="34" charset="0"/>
              </a:rPr>
              <a:t>9. Free trade opens the door for technology sharing (but this may drive weaker domestic companies out of business).</a:t>
            </a:r>
          </a:p>
          <a:p>
            <a:pPr eaLnBrk="1" hangingPunct="1">
              <a:buFontTx/>
              <a:buNone/>
            </a:pPr>
            <a:r>
              <a:rPr lang="en-US" sz="3000" b="1" smtClean="0">
                <a:latin typeface="Tahoma" pitchFamily="34" charset="0"/>
              </a:rPr>
              <a:t>10. Free trade opens borders (but also increases the risk of short-term unemployment).</a:t>
            </a:r>
          </a:p>
          <a:p>
            <a:pPr eaLnBrk="1" hangingPunct="1">
              <a:buFontTx/>
              <a:buNone/>
            </a:pPr>
            <a:endParaRPr lang="en-US" b="1" smtClean="0">
              <a:latin typeface="Tahoma" pitchFamily="34" charset="0"/>
            </a:endParaRPr>
          </a:p>
        </p:txBody>
      </p:sp>
    </p:spTree>
  </p:cSld>
  <p:clrMapOvr>
    <a:masterClrMapping/>
  </p:clrMapOvr>
  <p:transition spd="slow">
    <p:split orient="vert" dir="in"/>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buFontTx/>
              <a:buNone/>
              <a:defRPr/>
            </a:pPr>
            <a:r>
              <a:rPr lang="en-US" b="1" u="sng" dirty="0" smtClean="0">
                <a:latin typeface="Tahoma" pitchFamily="34" charset="0"/>
                <a:cs typeface="Tahoma" pitchFamily="34" charset="0"/>
              </a:rPr>
              <a:t>WHAT  COMMUNITY CAPITALISM  VALUES</a:t>
            </a:r>
            <a:endParaRPr lang="en-US" dirty="0" smtClean="0">
              <a:latin typeface="Tahoma" pitchFamily="34" charset="0"/>
              <a:cs typeface="Tahoma" pitchFamily="34" charset="0"/>
            </a:endParaRPr>
          </a:p>
          <a:p>
            <a:pPr marL="514350" indent="-514350" eaLnBrk="1" hangingPunct="1">
              <a:buFont typeface="+mj-lt"/>
              <a:buAutoNum type="arabicPeriod"/>
              <a:defRPr/>
            </a:pPr>
            <a:r>
              <a:rPr lang="en-US" sz="3500" b="1" dirty="0" smtClean="0">
                <a:latin typeface="Tahoma" pitchFamily="34" charset="0"/>
                <a:cs typeface="Tahoma" pitchFamily="34" charset="0"/>
              </a:rPr>
              <a:t>Employee (family) economic (job) security</a:t>
            </a:r>
            <a:endParaRPr lang="en-US" sz="3500" dirty="0" smtClean="0">
              <a:latin typeface="Tahoma" pitchFamily="34" charset="0"/>
              <a:cs typeface="Tahoma" pitchFamily="34" charset="0"/>
            </a:endParaRPr>
          </a:p>
          <a:p>
            <a:pPr marL="514350" indent="-514350" eaLnBrk="1" hangingPunct="1">
              <a:buFont typeface="+mj-lt"/>
              <a:buAutoNum type="arabicPeriod"/>
              <a:defRPr/>
            </a:pPr>
            <a:r>
              <a:rPr lang="en-US" sz="3500" b="1" dirty="0" smtClean="0">
                <a:latin typeface="Tahoma" pitchFamily="34" charset="0"/>
                <a:cs typeface="Tahoma" pitchFamily="34" charset="0"/>
              </a:rPr>
              <a:t>Profit reinvested into lives within the community (rather than investor individual wealth)</a:t>
            </a:r>
            <a:endParaRPr lang="en-US" sz="3500" dirty="0" smtClean="0">
              <a:latin typeface="Tahoma" pitchFamily="34" charset="0"/>
              <a:cs typeface="Tahoma" pitchFamily="34" charset="0"/>
            </a:endParaRPr>
          </a:p>
          <a:p>
            <a:pPr marL="514350" indent="-514350" eaLnBrk="1" hangingPunct="1">
              <a:buFont typeface="+mj-lt"/>
              <a:buAutoNum type="arabicPeriod"/>
              <a:defRPr/>
            </a:pPr>
            <a:r>
              <a:rPr lang="en-US" sz="3500" b="1" dirty="0" smtClean="0">
                <a:latin typeface="Tahoma" pitchFamily="34" charset="0"/>
                <a:cs typeface="Tahoma" pitchFamily="34" charset="0"/>
              </a:rPr>
              <a:t>Personal bond between company &amp; customers </a:t>
            </a:r>
            <a:endParaRPr lang="en-US" sz="3500" dirty="0" smtClean="0">
              <a:latin typeface="Tahoma" pitchFamily="34" charset="0"/>
              <a:cs typeface="Tahoma" pitchFamily="34" charset="0"/>
            </a:endParaRPr>
          </a:p>
          <a:p>
            <a:pPr marL="514350" indent="-514350" eaLnBrk="1" hangingPunct="1">
              <a:buFont typeface="+mj-lt"/>
              <a:buAutoNum type="arabicPeriod"/>
              <a:defRPr/>
            </a:pPr>
            <a:r>
              <a:rPr lang="en-US" sz="3500" b="1" dirty="0" smtClean="0">
                <a:latin typeface="Tahoma" pitchFamily="34" charset="0"/>
                <a:cs typeface="Tahoma" pitchFamily="34" charset="0"/>
              </a:rPr>
              <a:t>Smaller companies &amp; lower investor expectations</a:t>
            </a:r>
            <a:endParaRPr lang="en-US" sz="3500" dirty="0" smtClean="0">
              <a:latin typeface="Tahoma" pitchFamily="34" charset="0"/>
              <a:cs typeface="Tahoma" pitchFamily="34" charset="0"/>
            </a:endParaRPr>
          </a:p>
          <a:p>
            <a:pPr marL="514350" indent="-514350" eaLnBrk="1" hangingPunct="1">
              <a:buFont typeface="+mj-lt"/>
              <a:buAutoNum type="arabicPeriod"/>
              <a:defRPr/>
            </a:pPr>
            <a:r>
              <a:rPr lang="en-US" sz="3500" b="1" dirty="0" smtClean="0">
                <a:latin typeface="Tahoma" pitchFamily="34" charset="0"/>
                <a:cs typeface="Tahoma" pitchFamily="34" charset="0"/>
              </a:rPr>
              <a:t>Focus on economic needs &gt; wants</a:t>
            </a:r>
            <a:endParaRPr lang="en-US" sz="3500" dirty="0" smtClean="0">
              <a:latin typeface="Tahoma" pitchFamily="34" charset="0"/>
              <a:cs typeface="Tahoma" pitchFamily="34" charset="0"/>
            </a:endParaRPr>
          </a:p>
          <a:p>
            <a:pPr eaLnBrk="1" hangingPunct="1">
              <a:buFontTx/>
              <a:buNone/>
              <a:defRPr/>
            </a:pPr>
            <a:r>
              <a:rPr lang="en-US" dirty="0" smtClean="0">
                <a:latin typeface="Tahoma" pitchFamily="34" charset="0"/>
                <a:cs typeface="Tahoma" pitchFamily="34" charset="0"/>
              </a:rPr>
              <a:t> </a:t>
            </a:r>
          </a:p>
          <a:p>
            <a:pPr eaLnBrk="1" hangingPunct="1">
              <a:buFontTx/>
              <a:buNone/>
              <a:defRPr/>
            </a:pPr>
            <a:endParaRPr lang="en-US" dirty="0" smtClean="0"/>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a:xfrm>
            <a:off x="0" y="0"/>
            <a:ext cx="9144000" cy="914400"/>
          </a:xfrm>
        </p:spPr>
        <p:txBody>
          <a:bodyPr/>
          <a:lstStyle/>
          <a:p>
            <a:r>
              <a:rPr lang="en-US" sz="3200" b="1" smtClean="0">
                <a:latin typeface="Tahoma" pitchFamily="34" charset="0"/>
                <a:cs typeface="Tahoma" pitchFamily="34" charset="0"/>
              </a:rPr>
              <a:t>SUSTAINABLE INCOME &amp; A LIVING WAGE</a:t>
            </a:r>
          </a:p>
        </p:txBody>
      </p:sp>
      <p:sp>
        <p:nvSpPr>
          <p:cNvPr id="105475" name="Content Placeholder 2"/>
          <p:cNvSpPr>
            <a:spLocks noGrp="1"/>
          </p:cNvSpPr>
          <p:nvPr>
            <p:ph idx="1"/>
          </p:nvPr>
        </p:nvSpPr>
        <p:spPr>
          <a:xfrm>
            <a:off x="0" y="762000"/>
            <a:ext cx="9144000" cy="6096000"/>
          </a:xfrm>
        </p:spPr>
        <p:txBody>
          <a:bodyPr/>
          <a:lstStyle/>
          <a:p>
            <a:pPr>
              <a:buFontTx/>
              <a:buNone/>
            </a:pPr>
            <a:r>
              <a:rPr lang="en-US" sz="3000" b="1" smtClean="0">
                <a:latin typeface="Tahoma" pitchFamily="34" charset="0"/>
                <a:cs typeface="Tahoma" pitchFamily="34" charset="0"/>
              </a:rPr>
              <a:t>Economically developing communities require a sustainable income  for its members that ensures that they not only make enough money to subsist on (a living wage), but also enough to invest back into the community’s productive assets (both physical and human) and to preserve the environment for future generations. Wages are most sustainable only when superfluous middlemen are replaced by grass roots small business that develop thier own distribution system. </a:t>
            </a: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Content Placeholder 2"/>
          <p:cNvSpPr>
            <a:spLocks noGrp="1"/>
          </p:cNvSpPr>
          <p:nvPr>
            <p:ph idx="1"/>
          </p:nvPr>
        </p:nvSpPr>
        <p:spPr>
          <a:xfrm>
            <a:off x="0" y="0"/>
            <a:ext cx="9144000" cy="6858000"/>
          </a:xfrm>
        </p:spPr>
        <p:txBody>
          <a:bodyPr/>
          <a:lstStyle/>
          <a:p>
            <a:pPr>
              <a:buFontTx/>
              <a:buNone/>
            </a:pPr>
            <a:r>
              <a:rPr lang="en-US" sz="3600" b="1" smtClean="0">
                <a:latin typeface="Tahoma" pitchFamily="34" charset="0"/>
                <a:cs typeface="Tahoma" pitchFamily="34" charset="0"/>
              </a:rPr>
              <a:t>“Foreign companies established in both developed and developing countries tend to pay higher wages than domestic companies and the working conditions they offer tend to be better than the general working conditions in the host country.  Additionally, they tend to provide their employees with more training and knowledge as well as better retirement conditions than the domestic companies.”</a:t>
            </a:r>
          </a:p>
          <a:p>
            <a:pPr>
              <a:buFontTx/>
              <a:buNone/>
            </a:pPr>
            <a:endParaRPr lang="en-US" smtClean="0"/>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0" y="0"/>
            <a:ext cx="9144000" cy="990600"/>
          </a:xfrm>
        </p:spPr>
        <p:txBody>
          <a:bodyPr/>
          <a:lstStyle/>
          <a:p>
            <a:pPr eaLnBrk="1" hangingPunct="1"/>
            <a:r>
              <a:rPr lang="en-US" sz="2800" b="1" smtClean="0">
                <a:latin typeface="Tahoma" pitchFamily="34" charset="0"/>
              </a:rPr>
              <a:t> WESTERN BUSINESS ISN’T EQUIPPED FOR COMMUNITY CAPITALISM</a:t>
            </a:r>
          </a:p>
        </p:txBody>
      </p:sp>
      <p:sp>
        <p:nvSpPr>
          <p:cNvPr id="107523" name="Rectangle 3"/>
          <p:cNvSpPr>
            <a:spLocks noGrp="1" noChangeArrowheads="1"/>
          </p:cNvSpPr>
          <p:nvPr>
            <p:ph type="subTitle" idx="1"/>
          </p:nvPr>
        </p:nvSpPr>
        <p:spPr>
          <a:xfrm>
            <a:off x="0" y="838200"/>
            <a:ext cx="9144000" cy="6019800"/>
          </a:xfrm>
        </p:spPr>
        <p:txBody>
          <a:bodyPr/>
          <a:lstStyle/>
          <a:p>
            <a:pPr algn="l" eaLnBrk="1" hangingPunct="1"/>
            <a:r>
              <a:rPr lang="en-US" sz="2800" b="1" smtClean="0">
                <a:solidFill>
                  <a:schemeClr val="tx1"/>
                </a:solidFill>
                <a:latin typeface="Tahoma" pitchFamily="34" charset="0"/>
              </a:rPr>
              <a:t>Western competitive strategy (libertarian capitalism) generally won’t work well in the community capitalism environment of developing nations. Western capitalism depends on mass marketing for high profit efficiency, while developing nations require pinpoint local marketing to fit the diverse needs of numerous sociological groups.  Western business is impersonal, while community capitalism business must be highly personalized at the grass roots level.  Most Western products are designed to cater to lifestyle and status differences, while developing nation products must normally be highly functional and practical.  </a:t>
            </a:r>
          </a:p>
        </p:txBody>
      </p:sp>
      <p:sp>
        <p:nvSpPr>
          <p:cNvPr id="107524" name="AutoShape 4"/>
          <p:cNvSpPr>
            <a:spLocks noChangeArrowheads="1"/>
          </p:cNvSpPr>
          <p:nvPr/>
        </p:nvSpPr>
        <p:spPr bwMode="auto">
          <a:xfrm>
            <a:off x="7696200" y="6372225"/>
            <a:ext cx="976313" cy="485775"/>
          </a:xfrm>
          <a:prstGeom prst="rightArrow">
            <a:avLst>
              <a:gd name="adj1" fmla="val 50000"/>
              <a:gd name="adj2" fmla="val 50245"/>
            </a:avLst>
          </a:prstGeom>
          <a:solidFill>
            <a:srgbClr val="000000"/>
          </a:solidFill>
          <a:ln w="9525">
            <a:solidFill>
              <a:schemeClr val="tx1"/>
            </a:solidFill>
            <a:miter lim="800000"/>
            <a:headEnd/>
            <a:tailEnd/>
          </a:ln>
        </p:spPr>
        <p:txBody>
          <a:bodyPr wrap="none" anchor="ctr"/>
          <a:lstStyle/>
          <a:p>
            <a:endParaRPr lang="en-US"/>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subTitle" idx="1"/>
          </p:nvPr>
        </p:nvSpPr>
        <p:spPr>
          <a:xfrm>
            <a:off x="0" y="0"/>
            <a:ext cx="9144000" cy="6858000"/>
          </a:xfrm>
        </p:spPr>
        <p:txBody>
          <a:bodyPr/>
          <a:lstStyle/>
          <a:p>
            <a:pPr algn="l" eaLnBrk="1" hangingPunct="1">
              <a:buFont typeface="Arial" charset="0"/>
              <a:buNone/>
              <a:defRPr/>
            </a:pPr>
            <a:r>
              <a:rPr lang="en-US" sz="3500" b="1" dirty="0" smtClean="0">
                <a:solidFill>
                  <a:schemeClr val="tx1"/>
                </a:solidFill>
                <a:latin typeface="Tahoma" pitchFamily="34" charset="0"/>
              </a:rPr>
              <a:t>Western marketing managers are ill-equipped for business in the community capitalism environments found in developing nations.  They are like West Point military cadets in post-Civil War America who weren’t prepared for fighting the indigenous Indian tribes of the Southwest.  Western business schools don’t prepare students for doing business in the bonanza markets of emerging nations which use other forms of capitalism.</a:t>
            </a:r>
          </a:p>
          <a:p>
            <a:pPr algn="l" eaLnBrk="1" hangingPunct="1">
              <a:buFont typeface="Arial" charset="0"/>
              <a:buNone/>
              <a:defRPr/>
            </a:pPr>
            <a:endParaRPr lang="en-US" sz="3500" b="1" dirty="0" smtClean="0">
              <a:latin typeface="Tahoma" pitchFamily="34" charset="0"/>
            </a:endParaRPr>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0" y="0"/>
            <a:ext cx="9144000" cy="762000"/>
          </a:xfrm>
        </p:spPr>
        <p:txBody>
          <a:bodyPr/>
          <a:lstStyle/>
          <a:p>
            <a:pPr eaLnBrk="1" hangingPunct="1"/>
            <a:r>
              <a:rPr lang="en-US" sz="2800" b="1" smtClean="0">
                <a:latin typeface="Tahoma" pitchFamily="34" charset="0"/>
              </a:rPr>
              <a:t>WHEN COMMUNITY CAPITALISM WORKS BEST</a:t>
            </a:r>
          </a:p>
        </p:txBody>
      </p:sp>
      <p:sp>
        <p:nvSpPr>
          <p:cNvPr id="109571" name="Rectangle 3"/>
          <p:cNvSpPr>
            <a:spLocks noGrp="1" noChangeArrowheads="1"/>
          </p:cNvSpPr>
          <p:nvPr>
            <p:ph type="subTitle" idx="1"/>
          </p:nvPr>
        </p:nvSpPr>
        <p:spPr>
          <a:xfrm>
            <a:off x="0" y="685800"/>
            <a:ext cx="9144000" cy="6172200"/>
          </a:xfrm>
        </p:spPr>
        <p:txBody>
          <a:bodyPr/>
          <a:lstStyle/>
          <a:p>
            <a:pPr algn="l" eaLnBrk="1" hangingPunct="1"/>
            <a:r>
              <a:rPr lang="en-US" sz="3300" b="1" smtClean="0">
                <a:solidFill>
                  <a:schemeClr val="tx1"/>
                </a:solidFill>
                <a:latin typeface="Tahoma" pitchFamily="34" charset="0"/>
              </a:rPr>
              <a:t>Community capitalism works best: (1) For privately owned, smaller companies, with a limited number of stockholders; (2) When the company is not in a heavily competitive industry, which greatly increases the importance of cutthroat short-term profitability; (3) In developing nations where job security is essential (4) When a personal (rather than institutional) bond of service and ethical accountability exists between company and customer</a:t>
            </a:r>
          </a:p>
        </p:txBody>
      </p:sp>
      <p:sp>
        <p:nvSpPr>
          <p:cNvPr id="109572" name="AutoShape 4"/>
          <p:cNvSpPr>
            <a:spLocks noChangeArrowheads="1"/>
          </p:cNvSpPr>
          <p:nvPr/>
        </p:nvSpPr>
        <p:spPr bwMode="auto">
          <a:xfrm>
            <a:off x="80772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COMMUNITY CAPITALISM AT WORK</a:t>
            </a:r>
          </a:p>
        </p:txBody>
      </p:sp>
      <p:sp>
        <p:nvSpPr>
          <p:cNvPr id="110595" name="Rectangle 3"/>
          <p:cNvSpPr>
            <a:spLocks noGrp="1" noChangeArrowheads="1"/>
          </p:cNvSpPr>
          <p:nvPr>
            <p:ph type="body" idx="1"/>
          </p:nvPr>
        </p:nvSpPr>
        <p:spPr>
          <a:xfrm>
            <a:off x="228600" y="990600"/>
            <a:ext cx="8915400" cy="5867400"/>
          </a:xfrm>
        </p:spPr>
        <p:txBody>
          <a:bodyPr/>
          <a:lstStyle/>
          <a:p>
            <a:pPr eaLnBrk="1" hangingPunct="1">
              <a:lnSpc>
                <a:spcPct val="80000"/>
              </a:lnSpc>
              <a:buFontTx/>
              <a:buNone/>
            </a:pPr>
            <a:r>
              <a:rPr lang="en-US" b="1" smtClean="0">
                <a:latin typeface="Tahoma" pitchFamily="34" charset="0"/>
              </a:rPr>
              <a:t>1. High job security of employees because of the scarcity of jobs in developing nations</a:t>
            </a:r>
          </a:p>
          <a:p>
            <a:pPr eaLnBrk="1" hangingPunct="1">
              <a:lnSpc>
                <a:spcPct val="80000"/>
              </a:lnSpc>
              <a:buFontTx/>
              <a:buNone/>
            </a:pPr>
            <a:r>
              <a:rPr lang="en-US" b="1" smtClean="0">
                <a:latin typeface="Tahoma" pitchFamily="34" charset="0"/>
              </a:rPr>
              <a:t>2. Fewer workers replaced by technology</a:t>
            </a:r>
          </a:p>
          <a:p>
            <a:pPr eaLnBrk="1" hangingPunct="1">
              <a:lnSpc>
                <a:spcPct val="80000"/>
              </a:lnSpc>
              <a:buFontTx/>
              <a:buNone/>
            </a:pPr>
            <a:r>
              <a:rPr lang="en-US" b="1" smtClean="0">
                <a:latin typeface="Tahoma" pitchFamily="34" charset="0"/>
              </a:rPr>
              <a:t>3. Partial or total government ownership of corporations (to provide financial stability)</a:t>
            </a:r>
          </a:p>
          <a:p>
            <a:pPr eaLnBrk="1" hangingPunct="1">
              <a:lnSpc>
                <a:spcPct val="80000"/>
              </a:lnSpc>
              <a:buFontTx/>
              <a:buNone/>
            </a:pPr>
            <a:r>
              <a:rPr lang="en-US" b="1" smtClean="0">
                <a:latin typeface="Tahoma" pitchFamily="34" charset="0"/>
              </a:rPr>
              <a:t>4. Limited foreign ownership of domestic company stock</a:t>
            </a:r>
          </a:p>
          <a:p>
            <a:pPr eaLnBrk="1" hangingPunct="1">
              <a:lnSpc>
                <a:spcPct val="80000"/>
              </a:lnSpc>
              <a:buFontTx/>
              <a:buNone/>
            </a:pPr>
            <a:r>
              <a:rPr lang="en-US" b="1" smtClean="0">
                <a:latin typeface="Tahoma" pitchFamily="34" charset="0"/>
              </a:rPr>
              <a:t>5. Small family companies play a lager role in the nation’s economy than large corporations</a:t>
            </a:r>
          </a:p>
          <a:p>
            <a:pPr eaLnBrk="1" hangingPunct="1">
              <a:lnSpc>
                <a:spcPct val="80000"/>
              </a:lnSpc>
              <a:buFontTx/>
              <a:buNone/>
            </a:pPr>
            <a:r>
              <a:rPr lang="en-US" sz="2800" b="1" smtClean="0">
                <a:latin typeface="Tahoma" pitchFamily="34" charset="0"/>
              </a:rPr>
              <a:t> </a:t>
            </a:r>
          </a:p>
        </p:txBody>
      </p: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marL="742950" indent="-742950" eaLnBrk="1" hangingPunct="1">
              <a:buFont typeface="Arial" charset="0"/>
              <a:buNone/>
              <a:defRPr/>
            </a:pPr>
            <a:r>
              <a:rPr lang="en-US" b="1" dirty="0" smtClean="0">
                <a:solidFill>
                  <a:schemeClr val="tx1"/>
                </a:solidFill>
                <a:latin typeface="Tahoma" pitchFamily="34" charset="0"/>
                <a:cs typeface="Tahoma" pitchFamily="34" charset="0"/>
              </a:rPr>
              <a:t>EXAMPLES OF HOW LIBERTARIAN CAPITALISM DOESN’T FIT WELL INTO COMMUNITY CULTURES (CCs)</a:t>
            </a:r>
          </a:p>
          <a:p>
            <a:pPr marL="742950" indent="-742950" algn="l" eaLnBrk="1" hangingPunct="1">
              <a:buFont typeface="Arial" charset="0"/>
              <a:buNone/>
              <a:defRPr/>
            </a:pPr>
            <a:r>
              <a:rPr lang="en-US" sz="3600" b="1" dirty="0" smtClean="0">
                <a:solidFill>
                  <a:schemeClr val="tx1"/>
                </a:solidFill>
                <a:latin typeface="Tahoma" pitchFamily="34" charset="0"/>
                <a:cs typeface="Tahoma" pitchFamily="34" charset="0"/>
              </a:rPr>
              <a:t>1. </a:t>
            </a:r>
            <a:r>
              <a:rPr lang="en-US" sz="4200" b="1" u="sng" dirty="0" smtClean="0">
                <a:solidFill>
                  <a:schemeClr val="tx1"/>
                </a:solidFill>
                <a:latin typeface="Tahoma" pitchFamily="34" charset="0"/>
                <a:cs typeface="Tahoma" pitchFamily="34" charset="0"/>
              </a:rPr>
              <a:t>Eight-to-five workday</a:t>
            </a:r>
            <a:r>
              <a:rPr lang="en-US" sz="4200" b="1" dirty="0" smtClean="0">
                <a:solidFill>
                  <a:schemeClr val="tx1"/>
                </a:solidFill>
                <a:latin typeface="Tahoma" pitchFamily="34" charset="0"/>
                <a:cs typeface="Tahoma" pitchFamily="34" charset="0"/>
              </a:rPr>
              <a:t>: People in CCs  have family necessities that often require them to be at home some during the day. Most CCs don’t have enough institutions to assume these essential family functions.</a:t>
            </a: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C00000"/>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rgbClr val="008000"/>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marL="742950" indent="-742950" algn="l" eaLnBrk="1" hangingPunct="1">
              <a:buFont typeface="Arial" charset="0"/>
              <a:buNone/>
              <a:defRPr/>
            </a:pPr>
            <a:r>
              <a:rPr lang="en-US" b="1" dirty="0" smtClean="0">
                <a:solidFill>
                  <a:schemeClr val="tx1"/>
                </a:solidFill>
                <a:latin typeface="Tahoma" pitchFamily="34" charset="0"/>
                <a:cs typeface="Tahoma" pitchFamily="34" charset="0"/>
              </a:rPr>
              <a:t>2. </a:t>
            </a:r>
            <a:r>
              <a:rPr lang="en-US" sz="4000" b="1" u="sng" dirty="0" smtClean="0">
                <a:solidFill>
                  <a:schemeClr val="tx1"/>
                </a:solidFill>
                <a:latin typeface="Tahoma" pitchFamily="34" charset="0"/>
                <a:cs typeface="Tahoma" pitchFamily="34" charset="0"/>
              </a:rPr>
              <a:t>Geographic job hopping:</a:t>
            </a:r>
            <a:r>
              <a:rPr lang="en-US" sz="4000" b="1" dirty="0" smtClean="0">
                <a:solidFill>
                  <a:schemeClr val="tx1"/>
                </a:solidFill>
                <a:latin typeface="Tahoma" pitchFamily="34" charset="0"/>
                <a:cs typeface="Tahoma" pitchFamily="34" charset="0"/>
              </a:rPr>
              <a:t> The extended family substitutes for most institutions in CCs, so family members are tied to their local communities. Geographic job transfers or new jobs compromise the capacity of families to care for children &amp; the elderly on their own; to share home assets (rent, tools, phones, etc.)</a:t>
            </a: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C00000"/>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rgbClr val="008000"/>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marL="742950" indent="-742950" algn="l" eaLnBrk="1" hangingPunct="1">
              <a:buFont typeface="Arial" charset="0"/>
              <a:buNone/>
              <a:defRPr/>
            </a:pPr>
            <a:r>
              <a:rPr lang="en-US" b="1" dirty="0" smtClean="0">
                <a:solidFill>
                  <a:schemeClr val="tx1"/>
                </a:solidFill>
                <a:latin typeface="Tahoma" pitchFamily="34" charset="0"/>
                <a:cs typeface="Tahoma" pitchFamily="34" charset="0"/>
              </a:rPr>
              <a:t>3. </a:t>
            </a:r>
            <a:r>
              <a:rPr lang="en-US" sz="4000" b="1" u="sng" dirty="0" smtClean="0">
                <a:solidFill>
                  <a:schemeClr val="tx1"/>
                </a:solidFill>
                <a:latin typeface="Tahoma" pitchFamily="34" charset="0"/>
                <a:cs typeface="Tahoma" pitchFamily="34" charset="0"/>
              </a:rPr>
              <a:t>Career women</a:t>
            </a:r>
            <a:r>
              <a:rPr lang="en-US" sz="4000" b="1" dirty="0" smtClean="0">
                <a:solidFill>
                  <a:schemeClr val="tx1"/>
                </a:solidFill>
                <a:latin typeface="Tahoma" pitchFamily="34" charset="0"/>
                <a:cs typeface="Tahoma" pitchFamily="34" charset="0"/>
              </a:rPr>
              <a:t>: Child-rearing, especially in large families, must normally be handled by mothers, grandmothers, &amp; sisters. Day care centers, nannies, &amp; all day public schools systems are rare &amp; unaffordable. Also, in most CCs, women derive most of their self-esteem from nurturing rather than pro. Work.</a:t>
            </a: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C00000"/>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rgbClr val="008000"/>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0"/>
            <a:ext cx="8305800" cy="762000"/>
          </a:xfrm>
        </p:spPr>
        <p:txBody>
          <a:bodyPr/>
          <a:lstStyle/>
          <a:p>
            <a:pPr eaLnBrk="1" hangingPunct="1"/>
            <a:r>
              <a:rPr lang="en-US" sz="3200" b="1" smtClean="0">
                <a:latin typeface="Tahoma" pitchFamily="34" charset="0"/>
              </a:rPr>
              <a:t>CAPITALISM AT WORK</a:t>
            </a:r>
          </a:p>
        </p:txBody>
      </p:sp>
      <p:sp>
        <p:nvSpPr>
          <p:cNvPr id="13315" name="Rectangle 3"/>
          <p:cNvSpPr>
            <a:spLocks noGrp="1" noChangeArrowheads="1"/>
          </p:cNvSpPr>
          <p:nvPr>
            <p:ph type="body" idx="1"/>
          </p:nvPr>
        </p:nvSpPr>
        <p:spPr>
          <a:xfrm>
            <a:off x="0" y="685800"/>
            <a:ext cx="9144000" cy="6172200"/>
          </a:xfrm>
        </p:spPr>
        <p:txBody>
          <a:bodyPr/>
          <a:lstStyle/>
          <a:p>
            <a:pPr eaLnBrk="1" hangingPunct="1">
              <a:buFontTx/>
              <a:buNone/>
            </a:pPr>
            <a:r>
              <a:rPr lang="en-US" sz="2800" b="1" smtClean="0">
                <a:latin typeface="Tahoma" pitchFamily="34" charset="0"/>
              </a:rPr>
              <a:t>1. </a:t>
            </a:r>
            <a:r>
              <a:rPr lang="en-US" sz="3400" b="1" smtClean="0">
                <a:latin typeface="Tahoma" pitchFamily="34" charset="0"/>
              </a:rPr>
              <a:t>Reducing poverty in developing nations: </a:t>
            </a:r>
          </a:p>
          <a:p>
            <a:pPr lvl="1" eaLnBrk="1" hangingPunct="1"/>
            <a:r>
              <a:rPr lang="en-US" sz="3400" b="1" smtClean="0">
                <a:latin typeface="Tahoma" pitchFamily="34" charset="0"/>
              </a:rPr>
              <a:t>Between 1978-1998, poverty was reduced in China from 28% to 9%.</a:t>
            </a:r>
          </a:p>
          <a:p>
            <a:pPr lvl="1" eaLnBrk="1" hangingPunct="1"/>
            <a:r>
              <a:rPr lang="en-US" sz="3400" b="1" smtClean="0">
                <a:latin typeface="Tahoma" pitchFamily="34" charset="0"/>
              </a:rPr>
              <a:t>Poverty in India fell from 78% to 26%</a:t>
            </a:r>
          </a:p>
          <a:p>
            <a:pPr lvl="1" eaLnBrk="1" hangingPunct="1"/>
            <a:r>
              <a:rPr lang="en-US" sz="3400" b="1" smtClean="0">
                <a:latin typeface="Tahoma" pitchFamily="34" charset="0"/>
              </a:rPr>
              <a:t>Poverty in Africa did not improve during this 20-year period because of lack on industrialization &amp; institutional advances in democracy</a:t>
            </a:r>
          </a:p>
        </p:txBody>
      </p:sp>
      <p:sp>
        <p:nvSpPr>
          <p:cNvPr id="13316" name="AutoShape 4"/>
          <p:cNvSpPr>
            <a:spLocks noChangeArrowheads="1"/>
          </p:cNvSpPr>
          <p:nvPr/>
        </p:nvSpPr>
        <p:spPr bwMode="auto">
          <a:xfrm>
            <a:off x="8167688" y="6372225"/>
            <a:ext cx="976312"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marL="742950" indent="-742950" algn="l" eaLnBrk="1" hangingPunct="1">
              <a:buFont typeface="Arial" charset="0"/>
              <a:buNone/>
              <a:defRPr/>
            </a:pPr>
            <a:r>
              <a:rPr lang="en-US" b="1" dirty="0" smtClean="0">
                <a:solidFill>
                  <a:schemeClr val="tx1"/>
                </a:solidFill>
                <a:latin typeface="Tahoma" pitchFamily="34" charset="0"/>
                <a:cs typeface="Tahoma" pitchFamily="34" charset="0"/>
              </a:rPr>
              <a:t>4. </a:t>
            </a:r>
            <a:r>
              <a:rPr lang="en-US" sz="4000" b="1" u="sng" dirty="0" smtClean="0">
                <a:solidFill>
                  <a:schemeClr val="tx1"/>
                </a:solidFill>
                <a:latin typeface="Tahoma" pitchFamily="34" charset="0"/>
                <a:cs typeface="Tahoma" pitchFamily="34" charset="0"/>
              </a:rPr>
              <a:t>Living your personal life around corporate demands</a:t>
            </a:r>
            <a:r>
              <a:rPr lang="en-US" sz="4000" b="1" dirty="0" smtClean="0">
                <a:solidFill>
                  <a:schemeClr val="tx1"/>
                </a:solidFill>
                <a:latin typeface="Tahoma" pitchFamily="34" charset="0"/>
                <a:cs typeface="Tahoma" pitchFamily="34" charset="0"/>
              </a:rPr>
              <a:t>: Institutional jobs, &amp; especially careers, require long hours of uninterrupted work &amp; significant time away from home &amp; family (as well as 4+ years of full-time college, commuting to work, dual career marriages, &amp; sometimes 24/7 projects).</a:t>
            </a:r>
            <a:endParaRPr lang="en-US" sz="3600" b="1" dirty="0" smtClean="0">
              <a:solidFill>
                <a:schemeClr val="tx1"/>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C00000"/>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rgbClr val="008000"/>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marL="742950" indent="-742950" algn="l" eaLnBrk="1" hangingPunct="1">
              <a:buFont typeface="Arial" charset="0"/>
              <a:buNone/>
              <a:defRPr/>
            </a:pPr>
            <a:r>
              <a:rPr lang="en-US" b="1" dirty="0" smtClean="0">
                <a:solidFill>
                  <a:schemeClr val="tx1"/>
                </a:solidFill>
                <a:latin typeface="Tahoma" pitchFamily="34" charset="0"/>
                <a:cs typeface="Tahoma" pitchFamily="34" charset="0"/>
              </a:rPr>
              <a:t>5. </a:t>
            </a:r>
            <a:r>
              <a:rPr lang="en-US" sz="3600" b="1" u="sng" dirty="0" smtClean="0">
                <a:solidFill>
                  <a:schemeClr val="tx1"/>
                </a:solidFill>
                <a:latin typeface="Tahoma" pitchFamily="34" charset="0"/>
                <a:cs typeface="Tahoma" pitchFamily="34" charset="0"/>
              </a:rPr>
              <a:t>Govt. budget deficits to institutionalize  community functions</a:t>
            </a:r>
            <a:r>
              <a:rPr lang="en-US" sz="3600" b="1" dirty="0" smtClean="0">
                <a:solidFill>
                  <a:schemeClr val="tx1"/>
                </a:solidFill>
                <a:latin typeface="Tahoma" pitchFamily="34" charset="0"/>
                <a:cs typeface="Tahoma" pitchFamily="34" charset="0"/>
              </a:rPr>
              <a:t>: Individualism cultures require high taxes &amp; socialized community services to pay for duties performed at low or  no cost that would otherwise be the responsibility of families. The </a:t>
            </a:r>
            <a:r>
              <a:rPr lang="en-US" sz="3600" b="1" dirty="0" err="1" smtClean="0">
                <a:solidFill>
                  <a:schemeClr val="tx1"/>
                </a:solidFill>
                <a:latin typeface="Tahoma" pitchFamily="34" charset="0"/>
                <a:cs typeface="Tahoma" pitchFamily="34" charset="0"/>
              </a:rPr>
              <a:t>govts</a:t>
            </a:r>
            <a:r>
              <a:rPr lang="en-US" sz="3600" b="1" dirty="0" smtClean="0">
                <a:solidFill>
                  <a:schemeClr val="tx1"/>
                </a:solidFill>
                <a:latin typeface="Tahoma" pitchFamily="34" charset="0"/>
                <a:cs typeface="Tahoma" pitchFamily="34" charset="0"/>
              </a:rPr>
              <a:t>. of most CCs lack the financing to pay for institutionalizing basic social functions. </a:t>
            </a: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C00000"/>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rgbClr val="008000"/>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marL="742950" indent="-742950" eaLnBrk="1" hangingPunct="1">
              <a:buFont typeface="Arial" charset="0"/>
              <a:buNone/>
              <a:defRPr/>
            </a:pPr>
            <a:r>
              <a:rPr lang="en-US" sz="3600" b="1" dirty="0" smtClean="0">
                <a:solidFill>
                  <a:schemeClr val="tx1"/>
                </a:solidFill>
                <a:latin typeface="Tahoma" pitchFamily="34" charset="0"/>
                <a:cs typeface="Tahoma" pitchFamily="34" charset="0"/>
              </a:rPr>
              <a:t>THE 21</a:t>
            </a:r>
            <a:r>
              <a:rPr lang="en-US" sz="3600" b="1" baseline="30000" dirty="0" smtClean="0">
                <a:solidFill>
                  <a:schemeClr val="tx1"/>
                </a:solidFill>
                <a:latin typeface="Tahoma" pitchFamily="34" charset="0"/>
                <a:cs typeface="Tahoma" pitchFamily="34" charset="0"/>
              </a:rPr>
              <a:t>ST</a:t>
            </a:r>
            <a:r>
              <a:rPr lang="en-US" sz="3600" b="1" dirty="0" smtClean="0">
                <a:solidFill>
                  <a:schemeClr val="tx1"/>
                </a:solidFill>
                <a:latin typeface="Tahoma" pitchFamily="34" charset="0"/>
                <a:cs typeface="Tahoma" pitchFamily="34" charset="0"/>
              </a:rPr>
              <a:t> CENTURY ‘S 2 BIGGEST CULTURAL CHALLENGES</a:t>
            </a:r>
          </a:p>
          <a:p>
            <a:pPr marL="742950" indent="-742950" algn="l" eaLnBrk="1" hangingPunct="1">
              <a:buFont typeface="Arial" charset="0"/>
              <a:buAutoNum type="arabicPeriod"/>
              <a:defRPr/>
            </a:pPr>
            <a:r>
              <a:rPr lang="en-US" sz="3600" b="1" dirty="0" smtClean="0">
                <a:solidFill>
                  <a:schemeClr val="tx1"/>
                </a:solidFill>
                <a:latin typeface="Tahoma" pitchFamily="34" charset="0"/>
                <a:cs typeface="Tahoma" pitchFamily="34" charset="0"/>
              </a:rPr>
              <a:t>How ready &amp; willing are community cultures to  give up their indigenous cultural way of life in order to be better served by individualistic capitalism?</a:t>
            </a:r>
          </a:p>
          <a:p>
            <a:pPr marL="742950" indent="-742950" algn="l" eaLnBrk="1" hangingPunct="1">
              <a:buFont typeface="Arial" charset="0"/>
              <a:buAutoNum type="arabicPeriod"/>
              <a:defRPr/>
            </a:pPr>
            <a:r>
              <a:rPr lang="en-US" sz="3600" b="1" dirty="0" smtClean="0">
                <a:solidFill>
                  <a:schemeClr val="tx1"/>
                </a:solidFill>
                <a:latin typeface="Tahoma" pitchFamily="34" charset="0"/>
                <a:cs typeface="Tahoma" pitchFamily="34" charset="0"/>
              </a:rPr>
              <a:t>How ready &amp; willing are individualistic cultures to  build community into their form of capitalism?</a:t>
            </a: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marL="742950" indent="-742950" algn="l" eaLnBrk="1" hangingPunct="1">
              <a:buFont typeface="Arial" charset="0"/>
              <a:buAutoNum type="arabicPeriod"/>
              <a:defRPr/>
            </a:pPr>
            <a:endParaRPr lang="en-US" sz="3600" b="1" dirty="0" smtClean="0">
              <a:solidFill>
                <a:schemeClr val="tx1"/>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C00000"/>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rgbClr val="0000FF"/>
              </a:solidFill>
              <a:latin typeface="Tahoma" pitchFamily="34" charset="0"/>
              <a:cs typeface="Tahoma" pitchFamily="34" charset="0"/>
            </a:endParaRPr>
          </a:p>
          <a:p>
            <a:pPr marL="742950" indent="-742950"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rgbClr val="008000"/>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WordArt 4"/>
          <p:cNvSpPr>
            <a:spLocks noChangeArrowheads="1" noChangeShapeType="1" noTextEdit="1"/>
          </p:cNvSpPr>
          <p:nvPr/>
        </p:nvSpPr>
        <p:spPr bwMode="auto">
          <a:xfrm>
            <a:off x="533400" y="0"/>
            <a:ext cx="7772400" cy="3810000"/>
          </a:xfrm>
          <a:prstGeom prst="rect">
            <a:avLst/>
          </a:prstGeom>
        </p:spPr>
        <p:txBody>
          <a:bodyPr wrap="none" fromWordArt="1">
            <a:prstTxWarp prst="textPlain">
              <a:avLst>
                <a:gd name="adj" fmla="val 50000"/>
              </a:avLst>
            </a:prstTxWarp>
          </a:bodyPr>
          <a:lstStyle/>
          <a:p>
            <a:endParaRPr lang="en-US" kern="10">
              <a:ln w="9525">
                <a:solidFill>
                  <a:srgbClr val="000000"/>
                </a:solidFill>
                <a:round/>
                <a:headEnd/>
                <a:tailEnd/>
              </a:ln>
              <a:solidFill>
                <a:srgbClr val="000000"/>
              </a:solidFill>
              <a:latin typeface="Arial Black"/>
            </a:endParaRPr>
          </a:p>
          <a:p>
            <a:r>
              <a:rPr lang="en-US" kern="10">
                <a:ln w="9525">
                  <a:solidFill>
                    <a:srgbClr val="000000"/>
                  </a:solidFill>
                  <a:round/>
                  <a:headEnd/>
                  <a:tailEnd/>
                </a:ln>
                <a:solidFill>
                  <a:srgbClr val="000000"/>
                </a:solidFill>
                <a:latin typeface="Arial Black"/>
              </a:rPr>
              <a:t>FREE TRADE</a:t>
            </a:r>
          </a:p>
        </p:txBody>
      </p:sp>
    </p:spTree>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0" y="0"/>
            <a:ext cx="9144000" cy="838200"/>
          </a:xfrm>
        </p:spPr>
        <p:txBody>
          <a:bodyPr/>
          <a:lstStyle/>
          <a:p>
            <a:pPr eaLnBrk="1" hangingPunct="1"/>
            <a:r>
              <a:rPr lang="en-US" sz="3200" b="1" smtClean="0">
                <a:latin typeface="Tahoma" pitchFamily="34" charset="0"/>
                <a:cs typeface="Tahoma" pitchFamily="34" charset="0"/>
              </a:rPr>
              <a:t>SOCIAL DARWINISM IN GLOBAL TRADE</a:t>
            </a:r>
          </a:p>
        </p:txBody>
      </p:sp>
      <p:sp>
        <p:nvSpPr>
          <p:cNvPr id="118787" name="Content Placeholder 2"/>
          <p:cNvSpPr>
            <a:spLocks noGrp="1"/>
          </p:cNvSpPr>
          <p:nvPr>
            <p:ph idx="1"/>
          </p:nvPr>
        </p:nvSpPr>
        <p:spPr>
          <a:xfrm>
            <a:off x="0" y="685800"/>
            <a:ext cx="9144000" cy="6172200"/>
          </a:xfrm>
        </p:spPr>
        <p:txBody>
          <a:bodyPr/>
          <a:lstStyle/>
          <a:p>
            <a:pPr eaLnBrk="1" hangingPunct="1">
              <a:buFontTx/>
              <a:buNone/>
            </a:pPr>
            <a:r>
              <a:rPr lang="en-US" sz="2900" b="1" smtClean="0">
                <a:latin typeface="Tahoma" pitchFamily="34" charset="0"/>
                <a:cs typeface="Tahoma" pitchFamily="34" charset="0"/>
              </a:rPr>
              <a:t>Survival of the fittest (Social Darwinism) is what international trade is all about. Nations &amp; their corporations use sophisticated strategies to compete for financial, marketing, &amp; technological dominance in world markets using competitive strategies that sometime result in win-win outcomes and sometimes win-lose. In win-win trade, both the rich and poor become better off.  In win-lose trade, the rich get richer while the poor get poorer.  Over time only the strongest nations continue to prosper from global trade and only the dominant corporations survive.</a:t>
            </a:r>
          </a:p>
        </p:txBody>
      </p:sp>
    </p:spTree>
  </p:cSld>
  <p:clrMapOvr>
    <a:masterClrMapping/>
  </p:clrMapOvr>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0"/>
            <a:ext cx="9144000" cy="838200"/>
          </a:xfrm>
        </p:spPr>
        <p:txBody>
          <a:bodyPr rtlCol="0">
            <a:normAutofit fontScale="90000"/>
          </a:bodyPr>
          <a:lstStyle/>
          <a:p>
            <a:pPr eaLnBrk="1" fontAlgn="auto" hangingPunct="1">
              <a:spcAft>
                <a:spcPts val="0"/>
              </a:spcAft>
              <a:defRPr/>
            </a:pPr>
            <a:r>
              <a:rPr lang="en-US" sz="2800" b="1" smtClean="0">
                <a:latin typeface="Tahoma" pitchFamily="34" charset="0"/>
              </a:rPr>
              <a:t>FREE TRADE MEANS LOTS OF </a:t>
            </a:r>
            <a:br>
              <a:rPr lang="en-US" sz="2800" b="1" smtClean="0">
                <a:latin typeface="Tahoma" pitchFamily="34" charset="0"/>
              </a:rPr>
            </a:br>
            <a:r>
              <a:rPr lang="en-US" sz="2800" b="1" smtClean="0">
                <a:latin typeface="Tahoma" pitchFamily="34" charset="0"/>
              </a:rPr>
              <a:t>THINGS TO LOTS OF PEOPLE:</a:t>
            </a:r>
          </a:p>
        </p:txBody>
      </p:sp>
      <p:sp>
        <p:nvSpPr>
          <p:cNvPr id="119811" name="Rectangle 3"/>
          <p:cNvSpPr>
            <a:spLocks noGrp="1" noChangeArrowheads="1"/>
          </p:cNvSpPr>
          <p:nvPr>
            <p:ph type="body" idx="1"/>
          </p:nvPr>
        </p:nvSpPr>
        <p:spPr>
          <a:xfrm>
            <a:off x="0" y="990600"/>
            <a:ext cx="9144000" cy="5867400"/>
          </a:xfrm>
        </p:spPr>
        <p:txBody>
          <a:bodyPr/>
          <a:lstStyle/>
          <a:p>
            <a:pPr marL="609600" indent="-609600" eaLnBrk="1" hangingPunct="1">
              <a:buFontTx/>
              <a:buAutoNum type="arabicPeriod"/>
            </a:pPr>
            <a:r>
              <a:rPr lang="en-US" b="1" smtClean="0">
                <a:latin typeface="Tahoma" pitchFamily="34" charset="0"/>
              </a:rPr>
              <a:t>The right to import &amp; export without barriers &amp; restraints</a:t>
            </a:r>
          </a:p>
          <a:p>
            <a:pPr marL="609600" indent="-609600" eaLnBrk="1" hangingPunct="1">
              <a:buFontTx/>
              <a:buAutoNum type="arabicPeriod"/>
            </a:pPr>
            <a:r>
              <a:rPr lang="en-US" b="1" smtClean="0">
                <a:latin typeface="Tahoma" pitchFamily="34" charset="0"/>
              </a:rPr>
              <a:t>The right to engage in profit-seeking business activity across the world</a:t>
            </a:r>
          </a:p>
          <a:p>
            <a:pPr marL="609600" indent="-609600" eaLnBrk="1" hangingPunct="1">
              <a:buFontTx/>
              <a:buAutoNum type="arabicPeriod"/>
            </a:pPr>
            <a:r>
              <a:rPr lang="en-US" b="1" smtClean="0">
                <a:latin typeface="Tahoma" pitchFamily="34" charset="0"/>
              </a:rPr>
              <a:t>The right for nations to do business with one other in a competitive &amp; cooperative manner</a:t>
            </a:r>
          </a:p>
          <a:p>
            <a:pPr marL="609600" indent="-609600" eaLnBrk="1" hangingPunct="1">
              <a:buFontTx/>
              <a:buAutoNum type="arabicPeriod"/>
            </a:pPr>
            <a:r>
              <a:rPr lang="en-US" b="1" smtClean="0">
                <a:latin typeface="Tahoma" pitchFamily="34" charset="0"/>
              </a:rPr>
              <a:t>The right to develop a globalized economy in which nations &amp; companies are interdependent</a:t>
            </a:r>
          </a:p>
          <a:p>
            <a:pPr marL="609600" indent="-609600" eaLnBrk="1" hangingPunct="1">
              <a:buFontTx/>
              <a:buNone/>
            </a:pPr>
            <a:r>
              <a:rPr lang="en-US" b="1" smtClean="0">
                <a:latin typeface="Tahoma" pitchFamily="34" charset="0"/>
              </a:rPr>
              <a:t> </a:t>
            </a:r>
          </a:p>
          <a:p>
            <a:pPr marL="609600" indent="-609600" eaLnBrk="1" hangingPunct="1">
              <a:buFontTx/>
              <a:buNone/>
            </a:pPr>
            <a:endParaRPr lang="en-US" b="1" smtClean="0">
              <a:latin typeface="Tahoma" pitchFamily="34" charset="0"/>
            </a:endParaRPr>
          </a:p>
        </p:txBody>
      </p:sp>
    </p:spTree>
  </p:cSld>
  <p:clrMapOvr>
    <a:masterClrMapping/>
  </p:clrMapOvr>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0" y="0"/>
            <a:ext cx="9144000" cy="762000"/>
          </a:xfrm>
        </p:spPr>
        <p:txBody>
          <a:bodyPr/>
          <a:lstStyle/>
          <a:p>
            <a:pPr eaLnBrk="1" hangingPunct="1"/>
            <a:r>
              <a:rPr lang="en-US" sz="3200" b="1" smtClean="0">
                <a:latin typeface="Tahoma" pitchFamily="34" charset="0"/>
              </a:rPr>
              <a:t>FREE TRADE RAISES TOUGH QUESTIONS</a:t>
            </a:r>
            <a:endParaRPr lang="en-US" smtClean="0"/>
          </a:p>
        </p:txBody>
      </p:sp>
      <p:sp>
        <p:nvSpPr>
          <p:cNvPr id="120835"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a:pPr>
            <a:r>
              <a:rPr lang="en-US" sz="3400" b="1" smtClean="0">
                <a:latin typeface="Tahoma" pitchFamily="34" charset="0"/>
              </a:rPr>
              <a:t>To what extent is free trade mutually beneficial for all parties involved (nations, companies, workers, etc.)?</a:t>
            </a:r>
          </a:p>
          <a:p>
            <a:pPr marL="609600" indent="-609600" eaLnBrk="1" hangingPunct="1">
              <a:buFontTx/>
              <a:buAutoNum type="arabicPeriod"/>
            </a:pPr>
            <a:r>
              <a:rPr lang="en-US" sz="3400" b="1" smtClean="0">
                <a:latin typeface="Tahoma" pitchFamily="34" charset="0"/>
              </a:rPr>
              <a:t>Should nations have the right to protect themselves against what they perceive as damaging competition from other nations?</a:t>
            </a:r>
          </a:p>
          <a:p>
            <a:pPr marL="609600" indent="-609600" eaLnBrk="1" hangingPunct="1">
              <a:buFontTx/>
              <a:buAutoNum type="arabicPeriod"/>
            </a:pPr>
            <a:r>
              <a:rPr lang="en-US" sz="3400" b="1" smtClean="0">
                <a:latin typeface="Tahoma" pitchFamily="34" charset="0"/>
              </a:rPr>
              <a:t>Is trade better regulated by governments or by the “invisible hand” of capitalism?</a:t>
            </a:r>
            <a:r>
              <a:rPr lang="en-US" b="1" smtClean="0">
                <a:latin typeface="Tahoma" pitchFamily="34" charset="0"/>
              </a:rPr>
              <a:t> </a:t>
            </a:r>
          </a:p>
          <a:p>
            <a:pPr marL="609600" indent="-609600" eaLnBrk="1" hangingPunct="1">
              <a:buFontTx/>
              <a:buNone/>
            </a:pPr>
            <a:endParaRPr lang="en-US" b="1" smtClean="0">
              <a:latin typeface="Tahoma" pitchFamily="34" charset="0"/>
            </a:endParaRPr>
          </a:p>
          <a:p>
            <a:pPr marL="609600" indent="-609600" eaLnBrk="1" hangingPunct="1">
              <a:buFontTx/>
              <a:buNone/>
            </a:pPr>
            <a:endParaRPr lang="en-US" b="1" smtClean="0">
              <a:latin typeface="Tahoma" pitchFamily="34" charset="0"/>
            </a:endParaRPr>
          </a:p>
          <a:p>
            <a:pPr marL="609600" indent="-609600" eaLnBrk="1" hangingPunct="1">
              <a:buFontTx/>
              <a:buNone/>
            </a:pPr>
            <a:endParaRPr lang="en-US" b="1" smtClean="0">
              <a:latin typeface="Tahoma" pitchFamily="34" charset="0"/>
            </a:endParaRPr>
          </a:p>
        </p:txBody>
      </p:sp>
    </p:spTree>
  </p:cSld>
  <p:clrMapOvr>
    <a:masterClrMapping/>
  </p:clrMapOvr>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0" y="0"/>
            <a:ext cx="9144000" cy="762000"/>
          </a:xfrm>
        </p:spPr>
        <p:txBody>
          <a:bodyPr/>
          <a:lstStyle/>
          <a:p>
            <a:pPr eaLnBrk="1" hangingPunct="1"/>
            <a:r>
              <a:rPr lang="en-US" sz="3200" b="1" smtClean="0">
                <a:latin typeface="Tahoma" pitchFamily="34" charset="0"/>
              </a:rPr>
              <a:t>FREE TRADE IS A LOT LIKE A MALL</a:t>
            </a:r>
          </a:p>
        </p:txBody>
      </p:sp>
      <p:sp>
        <p:nvSpPr>
          <p:cNvPr id="121859" name="Rectangle 3"/>
          <p:cNvSpPr>
            <a:spLocks noGrp="1" noChangeArrowheads="1"/>
          </p:cNvSpPr>
          <p:nvPr>
            <p:ph type="body" idx="1"/>
          </p:nvPr>
        </p:nvSpPr>
        <p:spPr>
          <a:xfrm>
            <a:off x="0" y="609600"/>
            <a:ext cx="9144000" cy="6248400"/>
          </a:xfrm>
        </p:spPr>
        <p:txBody>
          <a:bodyPr/>
          <a:lstStyle/>
          <a:p>
            <a:pPr marL="609600" indent="-609600" eaLnBrk="1" hangingPunct="1">
              <a:lnSpc>
                <a:spcPct val="90000"/>
              </a:lnSpc>
              <a:buFontTx/>
              <a:buAutoNum type="arabicPeriod"/>
            </a:pPr>
            <a:r>
              <a:rPr lang="en-US" sz="2800" b="1" smtClean="0">
                <a:latin typeface="Tahoma" pitchFamily="34" charset="0"/>
              </a:rPr>
              <a:t>Lots of stores, customers, &amp; employees benefit from the ideal shopping circumstances, but they don’t all benefit equally.  </a:t>
            </a:r>
          </a:p>
          <a:p>
            <a:pPr marL="609600" indent="-609600" eaLnBrk="1" hangingPunct="1">
              <a:lnSpc>
                <a:spcPct val="90000"/>
              </a:lnSpc>
              <a:buFontTx/>
              <a:buAutoNum type="arabicPeriod"/>
            </a:pPr>
            <a:r>
              <a:rPr lang="en-US" sz="2800" b="1" smtClean="0">
                <a:latin typeface="Tahoma" pitchFamily="34" charset="0"/>
              </a:rPr>
              <a:t>Sometimes large stores, such as Penney's or Sears, put smaller mall stores out of business.</a:t>
            </a:r>
          </a:p>
          <a:p>
            <a:pPr marL="609600" indent="-609600" eaLnBrk="1" hangingPunct="1">
              <a:lnSpc>
                <a:spcPct val="90000"/>
              </a:lnSpc>
              <a:buFontTx/>
              <a:buAutoNum type="arabicPeriod"/>
            </a:pPr>
            <a:r>
              <a:rPr lang="en-US" sz="2800" b="1" smtClean="0">
                <a:latin typeface="Tahoma" pitchFamily="34" charset="0"/>
              </a:rPr>
              <a:t>Stores &amp; customers usually get along cooperatively,  but conflicts do sometimes arise.</a:t>
            </a:r>
          </a:p>
          <a:p>
            <a:pPr marL="609600" indent="-609600" eaLnBrk="1" hangingPunct="1">
              <a:lnSpc>
                <a:spcPct val="90000"/>
              </a:lnSpc>
              <a:buFontTx/>
              <a:buAutoNum type="arabicPeriod"/>
            </a:pPr>
            <a:r>
              <a:rPr lang="en-US" sz="2800" b="1" smtClean="0">
                <a:latin typeface="Tahoma" pitchFamily="34" charset="0"/>
              </a:rPr>
              <a:t>Not all people are rich enough to regularly shop at malls, &amp; some cities aren’t large enough to have one or more plush malls.</a:t>
            </a:r>
          </a:p>
          <a:p>
            <a:pPr marL="609600" indent="-609600" eaLnBrk="1" hangingPunct="1">
              <a:lnSpc>
                <a:spcPct val="90000"/>
              </a:lnSpc>
              <a:buFontTx/>
              <a:buAutoNum type="arabicPeriod"/>
            </a:pPr>
            <a:r>
              <a:rPr lang="en-US" sz="2800" b="1" smtClean="0">
                <a:latin typeface="Tahoma" pitchFamily="34" charset="0"/>
              </a:rPr>
              <a:t>Rules &amp; regulations help malls to conduct business efficiently &amp; effectively. </a:t>
            </a:r>
          </a:p>
        </p:txBody>
      </p:sp>
    </p:spTree>
  </p:cSld>
  <p:clrMapOvr>
    <a:masterClrMapping/>
  </p:clrMapOvr>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ctrTitle"/>
          </p:nvPr>
        </p:nvSpPr>
        <p:spPr>
          <a:xfrm>
            <a:off x="0" y="0"/>
            <a:ext cx="9144000" cy="762000"/>
          </a:xfrm>
        </p:spPr>
        <p:txBody>
          <a:bodyPr/>
          <a:lstStyle/>
          <a:p>
            <a:pPr eaLnBrk="1" hangingPunct="1"/>
            <a:r>
              <a:rPr lang="en-US" sz="3200" b="1" smtClean="0">
                <a:latin typeface="Tahoma" pitchFamily="34" charset="0"/>
                <a:cs typeface="Tahoma" pitchFamily="34" charset="0"/>
              </a:rPr>
              <a:t>THE COMPETITIVE WEAPONS OF NATIONS</a:t>
            </a:r>
          </a:p>
        </p:txBody>
      </p:sp>
      <p:sp>
        <p:nvSpPr>
          <p:cNvPr id="3" name="Subtitle 2"/>
          <p:cNvSpPr>
            <a:spLocks noGrp="1"/>
          </p:cNvSpPr>
          <p:nvPr>
            <p:ph type="subTitle" idx="1"/>
          </p:nvPr>
        </p:nvSpPr>
        <p:spPr>
          <a:xfrm>
            <a:off x="0" y="685800"/>
            <a:ext cx="9144000" cy="6172200"/>
          </a:xfrm>
        </p:spPr>
        <p:txBody>
          <a:bodyPr rtlCol="0">
            <a:normAutofit/>
          </a:bodyPr>
          <a:lstStyle/>
          <a:p>
            <a:pPr marL="742950" indent="-742950" algn="l" eaLnBrk="1" fontAlgn="auto" hangingPunct="1">
              <a:spcAft>
                <a:spcPts val="0"/>
              </a:spcAft>
              <a:buFont typeface="+mj-lt"/>
              <a:buAutoNum type="arabicPeriod"/>
              <a:defRPr/>
            </a:pPr>
            <a:r>
              <a:rPr lang="en-US" sz="3600" b="1" dirty="0" smtClean="0">
                <a:solidFill>
                  <a:schemeClr val="tx1"/>
                </a:solidFill>
                <a:latin typeface="Tahoma" pitchFamily="34" charset="0"/>
                <a:cs typeface="Tahoma" pitchFamily="34" charset="0"/>
              </a:rPr>
              <a:t>Military or economic colonialism (partial or complete control of another nation’s assets)</a:t>
            </a:r>
          </a:p>
          <a:p>
            <a:pPr marL="742950" indent="-742950" algn="l" eaLnBrk="1" fontAlgn="auto" hangingPunct="1">
              <a:spcAft>
                <a:spcPts val="0"/>
              </a:spcAft>
              <a:buFont typeface="+mj-lt"/>
              <a:buAutoNum type="arabicPeriod"/>
              <a:defRPr/>
            </a:pPr>
            <a:r>
              <a:rPr lang="en-US" sz="3600" b="1" dirty="0" smtClean="0">
                <a:solidFill>
                  <a:schemeClr val="tx1"/>
                </a:solidFill>
                <a:latin typeface="Tahoma" pitchFamily="34" charset="0"/>
                <a:cs typeface="Tahoma" pitchFamily="34" charset="0"/>
              </a:rPr>
              <a:t>High currency trading value</a:t>
            </a:r>
          </a:p>
          <a:p>
            <a:pPr marL="742950" indent="-742950" algn="l" eaLnBrk="1" fontAlgn="auto" hangingPunct="1">
              <a:spcAft>
                <a:spcPts val="0"/>
              </a:spcAft>
              <a:buFont typeface="+mj-lt"/>
              <a:buAutoNum type="arabicPeriod"/>
              <a:defRPr/>
            </a:pPr>
            <a:r>
              <a:rPr lang="en-US" sz="3600" b="1" dirty="0" smtClean="0">
                <a:solidFill>
                  <a:schemeClr val="tx1"/>
                </a:solidFill>
                <a:latin typeface="Tahoma" pitchFamily="34" charset="0"/>
                <a:cs typeface="Tahoma" pitchFamily="34" charset="0"/>
              </a:rPr>
              <a:t>WTO “green room” informal trading deals with key trading partners</a:t>
            </a:r>
          </a:p>
          <a:p>
            <a:pPr marL="742950" indent="-742950" algn="l" eaLnBrk="1" fontAlgn="auto" hangingPunct="1">
              <a:spcAft>
                <a:spcPts val="0"/>
              </a:spcAft>
              <a:buFont typeface="+mj-lt"/>
              <a:buAutoNum type="arabicPeriod"/>
              <a:defRPr/>
            </a:pPr>
            <a:r>
              <a:rPr lang="en-US" sz="3600" b="1" dirty="0" smtClean="0">
                <a:solidFill>
                  <a:schemeClr val="tx1"/>
                </a:solidFill>
                <a:latin typeface="Tahoma" pitchFamily="34" charset="0"/>
                <a:cs typeface="Tahoma" pitchFamily="34" charset="0"/>
              </a:rPr>
              <a:t>Loaning money to the World Bank/IMF (which gives the loaning nation considerable influence over terms of the loan) </a:t>
            </a:r>
          </a:p>
          <a:p>
            <a:pPr eaLnBrk="1" fontAlgn="auto" hangingPunct="1">
              <a:spcAft>
                <a:spcPts val="0"/>
              </a:spcAft>
              <a:defRPr/>
            </a:pPr>
            <a:endParaRPr lang="en-US" b="1" dirty="0">
              <a:latin typeface="Tahoma" pitchFamily="34" charset="0"/>
              <a:cs typeface="Tahoma" pitchFamily="34" charset="0"/>
            </a:endParaRPr>
          </a:p>
        </p:txBody>
      </p:sp>
      <p:sp>
        <p:nvSpPr>
          <p:cNvPr id="4" name="Right Arrow 3"/>
          <p:cNvSpPr/>
          <p:nvPr/>
        </p:nvSpPr>
        <p:spPr>
          <a:xfrm>
            <a:off x="7315200" y="62484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solidFill>
                <a:schemeClr val="tx1"/>
              </a:solidFill>
            </a:endParaRPr>
          </a:p>
        </p:txBody>
      </p:sp>
    </p:spTree>
  </p:cSld>
  <p:clrMapOvr>
    <a:masterClrMapping/>
  </p:clrMapOvr>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ubtitle 2"/>
          <p:cNvSpPr>
            <a:spLocks noGrp="1"/>
          </p:cNvSpPr>
          <p:nvPr>
            <p:ph type="subTitle" idx="1"/>
          </p:nvPr>
        </p:nvSpPr>
        <p:spPr>
          <a:xfrm>
            <a:off x="0" y="0"/>
            <a:ext cx="9144000" cy="6858000"/>
          </a:xfrm>
        </p:spPr>
        <p:txBody>
          <a:bodyPr/>
          <a:lstStyle/>
          <a:p>
            <a:pPr marL="514350" indent="-514350" algn="l" eaLnBrk="1" hangingPunct="1">
              <a:buFont typeface="Calibri" pitchFamily="34" charset="0"/>
              <a:buAutoNum type="arabicPeriod" startAt="5"/>
            </a:pPr>
            <a:r>
              <a:rPr lang="en-US" sz="3500" b="1" smtClean="0">
                <a:solidFill>
                  <a:schemeClr val="tx1"/>
                </a:solidFill>
                <a:latin typeface="Tahoma" pitchFamily="34" charset="0"/>
                <a:cs typeface="Tahoma" pitchFamily="34" charset="0"/>
              </a:rPr>
              <a:t>Membership in free trade agreements</a:t>
            </a:r>
          </a:p>
          <a:p>
            <a:pPr marL="514350" indent="-514350" algn="l" eaLnBrk="1" hangingPunct="1">
              <a:buFont typeface="Calibri" pitchFamily="34" charset="0"/>
              <a:buAutoNum type="arabicPeriod" startAt="5"/>
            </a:pPr>
            <a:r>
              <a:rPr lang="en-US" sz="3500" b="1" smtClean="0">
                <a:solidFill>
                  <a:schemeClr val="tx1"/>
                </a:solidFill>
                <a:latin typeface="Tahoma" pitchFamily="34" charset="0"/>
                <a:cs typeface="Tahoma" pitchFamily="34" charset="0"/>
              </a:rPr>
              <a:t>Exporting products other nations are dependent on (oil, computer hardware, food, digital technology, etc.)</a:t>
            </a:r>
          </a:p>
          <a:p>
            <a:pPr marL="514350" indent="-514350" algn="l" eaLnBrk="1" hangingPunct="1">
              <a:buFont typeface="Calibri" pitchFamily="34" charset="0"/>
              <a:buAutoNum type="arabicPeriod" startAt="5"/>
            </a:pPr>
            <a:r>
              <a:rPr lang="en-US" sz="3500" b="1" smtClean="0">
                <a:solidFill>
                  <a:schemeClr val="tx1"/>
                </a:solidFill>
                <a:latin typeface="Tahoma" pitchFamily="34" charset="0"/>
                <a:cs typeface="Tahoma" pitchFamily="34" charset="0"/>
              </a:rPr>
              <a:t>Tariffs to protect key domestic industries against foreign competition</a:t>
            </a:r>
          </a:p>
          <a:p>
            <a:pPr marL="514350" indent="-514350" algn="l" eaLnBrk="1" hangingPunct="1">
              <a:buFont typeface="Calibri" pitchFamily="34" charset="0"/>
              <a:buAutoNum type="arabicPeriod" startAt="5"/>
            </a:pPr>
            <a:r>
              <a:rPr lang="en-US" sz="3500" b="1" smtClean="0">
                <a:solidFill>
                  <a:schemeClr val="tx1"/>
                </a:solidFill>
                <a:latin typeface="Tahoma" pitchFamily="34" charset="0"/>
                <a:cs typeface="Tahoma" pitchFamily="34" charset="0"/>
              </a:rPr>
              <a:t>Government subsidies paid to domestic agricultural &amp; manufacturing organizations to boost their global competitiveness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0" y="304800"/>
            <a:ext cx="9144000" cy="6553200"/>
          </a:xfrm>
        </p:spPr>
        <p:txBody>
          <a:bodyPr/>
          <a:lstStyle/>
          <a:p>
            <a:pPr eaLnBrk="1" hangingPunct="1">
              <a:buFontTx/>
              <a:buNone/>
            </a:pPr>
            <a:r>
              <a:rPr lang="en-US" b="1" smtClean="0">
                <a:latin typeface="Tahoma" pitchFamily="34" charset="0"/>
              </a:rPr>
              <a:t>  2. </a:t>
            </a:r>
            <a:r>
              <a:rPr lang="en-US" sz="3500" b="1" smtClean="0">
                <a:latin typeface="Tahoma" pitchFamily="34" charset="0"/>
              </a:rPr>
              <a:t>The U.N.’s International Labor Org. estimates that 100-200M children under 15 work in the global workforce, 95% in poor nations.  At least half of these children don’t go to school.</a:t>
            </a:r>
          </a:p>
          <a:p>
            <a:pPr eaLnBrk="1" hangingPunct="1">
              <a:buFontTx/>
              <a:buNone/>
            </a:pPr>
            <a:r>
              <a:rPr lang="en-US" sz="3500" b="1" smtClean="0">
                <a:latin typeface="Tahoma" pitchFamily="34" charset="0"/>
              </a:rPr>
              <a:t>	3. Globalization is perhaps the main benign factor in reducing child labor, because the long-run presence of foreign companies raises the wages of parents, enabling children to stop working and start school.</a:t>
            </a:r>
          </a:p>
        </p:txBody>
      </p:sp>
      <p:sp>
        <p:nvSpPr>
          <p:cNvPr id="14339" name="AutoShape 4"/>
          <p:cNvSpPr>
            <a:spLocks noChangeArrowheads="1"/>
          </p:cNvSpPr>
          <p:nvPr/>
        </p:nvSpPr>
        <p:spPr bwMode="auto">
          <a:xfrm>
            <a:off x="76962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1"/>
          <p:cNvSpPr>
            <a:spLocks noGrp="1"/>
          </p:cNvSpPr>
          <p:nvPr>
            <p:ph type="ctrTitle"/>
          </p:nvPr>
        </p:nvSpPr>
        <p:spPr>
          <a:xfrm>
            <a:off x="0" y="0"/>
            <a:ext cx="9144000" cy="914400"/>
          </a:xfrm>
        </p:spPr>
        <p:txBody>
          <a:bodyPr/>
          <a:lstStyle/>
          <a:p>
            <a:pPr eaLnBrk="1" hangingPunct="1"/>
            <a:r>
              <a:rPr lang="en-US" sz="3200" b="1" smtClean="0">
                <a:latin typeface="Tahoma" pitchFamily="34" charset="0"/>
                <a:cs typeface="Tahoma" pitchFamily="34" charset="0"/>
              </a:rPr>
              <a:t>CORPORATE COMPETITVE WEAPONS</a:t>
            </a:r>
          </a:p>
        </p:txBody>
      </p:sp>
      <p:sp>
        <p:nvSpPr>
          <p:cNvPr id="3" name="Subtitle 2"/>
          <p:cNvSpPr>
            <a:spLocks noGrp="1"/>
          </p:cNvSpPr>
          <p:nvPr>
            <p:ph type="subTitle" idx="1"/>
          </p:nvPr>
        </p:nvSpPr>
        <p:spPr>
          <a:xfrm>
            <a:off x="0" y="762000"/>
            <a:ext cx="9144000" cy="6096000"/>
          </a:xfrm>
        </p:spPr>
        <p:txBody>
          <a:bodyPr rtlCol="0">
            <a:normAutofit fontScale="92500" lnSpcReduction="10000"/>
          </a:bodyPr>
          <a:lstStyle/>
          <a:p>
            <a:pPr marL="514350" indent="-514350" algn="l" eaLnBrk="1" fontAlgn="auto" hangingPunct="1">
              <a:spcAft>
                <a:spcPts val="0"/>
              </a:spcAft>
              <a:buFont typeface="+mj-lt"/>
              <a:buAutoNum type="arabicPeriod"/>
              <a:defRPr/>
            </a:pPr>
            <a:r>
              <a:rPr lang="en-US" sz="3700" b="1" dirty="0" smtClean="0">
                <a:solidFill>
                  <a:schemeClr val="tx1"/>
                </a:solidFill>
                <a:latin typeface="Tahoma" pitchFamily="34" charset="0"/>
                <a:cs typeface="Tahoma" pitchFamily="34" charset="0"/>
              </a:rPr>
              <a:t>Innovative technology (intellectual property)</a:t>
            </a:r>
          </a:p>
          <a:p>
            <a:pPr marL="514350" indent="-514350" algn="l" eaLnBrk="1" fontAlgn="auto" hangingPunct="1">
              <a:spcAft>
                <a:spcPts val="0"/>
              </a:spcAft>
              <a:buFont typeface="+mj-lt"/>
              <a:buAutoNum type="arabicPeriod"/>
              <a:defRPr/>
            </a:pPr>
            <a:r>
              <a:rPr lang="en-US" sz="3700" b="1" dirty="0" smtClean="0">
                <a:solidFill>
                  <a:schemeClr val="tx1"/>
                </a:solidFill>
                <a:latin typeface="Tahoma" pitchFamily="34" charset="0"/>
                <a:cs typeface="Tahoma" pitchFamily="34" charset="0"/>
              </a:rPr>
              <a:t>Monopolistic or oligopolistic industry structure</a:t>
            </a:r>
          </a:p>
          <a:p>
            <a:pPr marL="514350" indent="-514350" algn="l" eaLnBrk="1" fontAlgn="auto" hangingPunct="1">
              <a:spcAft>
                <a:spcPts val="0"/>
              </a:spcAft>
              <a:buFont typeface="+mj-lt"/>
              <a:buAutoNum type="arabicPeriod"/>
              <a:defRPr/>
            </a:pPr>
            <a:r>
              <a:rPr lang="en-US" sz="3700" b="1" dirty="0" smtClean="0">
                <a:solidFill>
                  <a:schemeClr val="tx1"/>
                </a:solidFill>
                <a:latin typeface="Tahoma" pitchFamily="34" charset="0"/>
                <a:cs typeface="Tahoma" pitchFamily="34" charset="0"/>
              </a:rPr>
              <a:t>Acquisition of competitors</a:t>
            </a:r>
          </a:p>
          <a:p>
            <a:pPr marL="514350" indent="-514350" algn="l" eaLnBrk="1" fontAlgn="auto" hangingPunct="1">
              <a:spcAft>
                <a:spcPts val="0"/>
              </a:spcAft>
              <a:buFont typeface="+mj-lt"/>
              <a:buAutoNum type="arabicPeriod"/>
              <a:defRPr/>
            </a:pPr>
            <a:r>
              <a:rPr lang="en-US" sz="3700" b="1" dirty="0" smtClean="0">
                <a:solidFill>
                  <a:schemeClr val="tx1"/>
                </a:solidFill>
                <a:latin typeface="Tahoma" pitchFamily="34" charset="0"/>
                <a:cs typeface="Tahoma" pitchFamily="34" charset="0"/>
              </a:rPr>
              <a:t>Lobbying &amp; political campaign contributions</a:t>
            </a:r>
          </a:p>
          <a:p>
            <a:pPr marL="514350" indent="-514350" algn="l" eaLnBrk="1" fontAlgn="auto" hangingPunct="1">
              <a:spcAft>
                <a:spcPts val="0"/>
              </a:spcAft>
              <a:buFont typeface="+mj-lt"/>
              <a:buAutoNum type="arabicPeriod"/>
              <a:defRPr/>
            </a:pPr>
            <a:r>
              <a:rPr lang="en-US" sz="3700" b="1" dirty="0" smtClean="0">
                <a:solidFill>
                  <a:schemeClr val="tx1"/>
                </a:solidFill>
                <a:latin typeface="Tahoma" pitchFamily="34" charset="0"/>
                <a:cs typeface="Tahoma" pitchFamily="34" charset="0"/>
              </a:rPr>
              <a:t>Off-shoring of operations</a:t>
            </a:r>
          </a:p>
          <a:p>
            <a:pPr marL="742950" indent="-742950" algn="l" eaLnBrk="1" fontAlgn="auto" hangingPunct="1">
              <a:spcAft>
                <a:spcPts val="0"/>
              </a:spcAft>
              <a:buFont typeface="+mj-lt"/>
              <a:buAutoNum type="arabicPeriod"/>
              <a:defRPr/>
            </a:pPr>
            <a:r>
              <a:rPr lang="en-US" sz="4000" b="1" dirty="0" smtClean="0">
                <a:solidFill>
                  <a:schemeClr val="tx1"/>
                </a:solidFill>
                <a:latin typeface="Tahoma" pitchFamily="34" charset="0"/>
                <a:cs typeface="Tahoma" pitchFamily="34" charset="0"/>
              </a:rPr>
              <a:t>Global supply chains</a:t>
            </a:r>
          </a:p>
          <a:p>
            <a:pPr marL="742950" indent="-742950" algn="l" eaLnBrk="1" fontAlgn="auto" hangingPunct="1">
              <a:spcAft>
                <a:spcPts val="0"/>
              </a:spcAft>
              <a:buFont typeface="+mj-lt"/>
              <a:buAutoNum type="arabicPeriod"/>
              <a:defRPr/>
            </a:pPr>
            <a:r>
              <a:rPr lang="en-US" sz="4000" b="1" dirty="0" smtClean="0">
                <a:solidFill>
                  <a:schemeClr val="tx1"/>
                </a:solidFill>
                <a:latin typeface="Tahoma" pitchFamily="34" charset="0"/>
                <a:cs typeface="Tahoma" pitchFamily="34" charset="0"/>
              </a:rPr>
              <a:t>Cheap domestic illegal immigrant labor</a:t>
            </a:r>
          </a:p>
          <a:p>
            <a:pPr marL="514350" indent="-514350" eaLnBrk="1" fontAlgn="auto" hangingPunct="1">
              <a:spcAft>
                <a:spcPts val="0"/>
              </a:spcAft>
              <a:buFont typeface="+mj-lt"/>
              <a:buAutoNum type="arabicPeriod"/>
              <a:defRPr/>
            </a:pPr>
            <a:endParaRPr lang="en-US" sz="3700" b="1" dirty="0" smtClean="0">
              <a:latin typeface="Tahoma" pitchFamily="34" charset="0"/>
              <a:cs typeface="Tahoma" pitchFamily="34" charset="0"/>
            </a:endParaRPr>
          </a:p>
          <a:p>
            <a:pPr eaLnBrk="1" fontAlgn="auto" hangingPunct="1">
              <a:spcAft>
                <a:spcPts val="0"/>
              </a:spcAft>
              <a:defRPr/>
            </a:pPr>
            <a:endParaRPr lang="en-US" b="1" dirty="0">
              <a:latin typeface="Tahoma" pitchFamily="34" charset="0"/>
              <a:cs typeface="Tahoma" pitchFamily="34" charset="0"/>
            </a:endParaRPr>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ctrTitle"/>
          </p:nvPr>
        </p:nvSpPr>
        <p:spPr>
          <a:xfrm>
            <a:off x="0" y="0"/>
            <a:ext cx="9144000" cy="914400"/>
          </a:xfrm>
        </p:spPr>
        <p:txBody>
          <a:bodyPr/>
          <a:lstStyle/>
          <a:p>
            <a:pPr eaLnBrk="1" hangingPunct="1"/>
            <a:r>
              <a:rPr lang="en-US" sz="3200" b="1" smtClean="0">
                <a:latin typeface="Tahoma" pitchFamily="34" charset="0"/>
                <a:cs typeface="Tahoma" pitchFamily="34" charset="0"/>
              </a:rPr>
              <a:t>ANTI-COMMUNITY PROFITMAX </a:t>
            </a:r>
            <a:br>
              <a:rPr lang="en-US" sz="3200" b="1" smtClean="0">
                <a:latin typeface="Tahoma" pitchFamily="34" charset="0"/>
                <a:cs typeface="Tahoma" pitchFamily="34" charset="0"/>
              </a:rPr>
            </a:br>
            <a:r>
              <a:rPr lang="en-US" sz="3200" b="1" smtClean="0">
                <a:latin typeface="Tahoma" pitchFamily="34" charset="0"/>
                <a:cs typeface="Tahoma" pitchFamily="34" charset="0"/>
              </a:rPr>
              <a:t>PRICING STRUCTURE</a:t>
            </a:r>
          </a:p>
        </p:txBody>
      </p:sp>
      <p:sp>
        <p:nvSpPr>
          <p:cNvPr id="125955" name="Subtitle 2"/>
          <p:cNvSpPr>
            <a:spLocks noGrp="1"/>
          </p:cNvSpPr>
          <p:nvPr>
            <p:ph type="subTitle" idx="1"/>
          </p:nvPr>
        </p:nvSpPr>
        <p:spPr>
          <a:xfrm>
            <a:off x="0" y="990600"/>
            <a:ext cx="9144000" cy="5867400"/>
          </a:xfrm>
        </p:spPr>
        <p:txBody>
          <a:bodyPr/>
          <a:lstStyle/>
          <a:p>
            <a:pPr marL="514350" indent="-514350" algn="l" eaLnBrk="1" hangingPunct="1"/>
            <a:r>
              <a:rPr lang="en-US" sz="3400" b="1" smtClean="0">
                <a:solidFill>
                  <a:schemeClr val="tx1"/>
                </a:solidFill>
                <a:latin typeface="Tahoma" pitchFamily="34" charset="0"/>
                <a:cs typeface="Tahoma" pitchFamily="34" charset="0"/>
              </a:rPr>
              <a:t>The invisible hand marketplace of free trade fosters profit maximization through minimizing costs and hence prices.  Price minimization, however, can damage community over the log-run by its failure to provide for “externalities”: negative byproducts of profitmax competition, such as pollution, unemployment, &amp;</a:t>
            </a:r>
          </a:p>
          <a:p>
            <a:pPr marL="514350" indent="-514350" algn="l" eaLnBrk="1" hangingPunct="1"/>
            <a:r>
              <a:rPr lang="en-US" sz="3400" b="1" smtClean="0">
                <a:solidFill>
                  <a:schemeClr val="tx1"/>
                </a:solidFill>
                <a:latin typeface="Tahoma" pitchFamily="34" charset="0"/>
                <a:cs typeface="Tahoma" pitchFamily="34" charset="0"/>
              </a:rPr>
              <a:t>	 unsustainable worker incomes.  </a:t>
            </a:r>
          </a:p>
        </p:txBody>
      </p:sp>
      <p:sp>
        <p:nvSpPr>
          <p:cNvPr id="4" name="Right Arrow 3"/>
          <p:cNvSpPr/>
          <p:nvPr/>
        </p:nvSpPr>
        <p:spPr>
          <a:xfrm>
            <a:off x="8001000" y="5943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ubtitle 2"/>
          <p:cNvSpPr>
            <a:spLocks noGrp="1"/>
          </p:cNvSpPr>
          <p:nvPr>
            <p:ph type="subTitle" idx="1"/>
          </p:nvPr>
        </p:nvSpPr>
        <p:spPr>
          <a:xfrm>
            <a:off x="0" y="0"/>
            <a:ext cx="9144000" cy="6858000"/>
          </a:xfrm>
        </p:spPr>
        <p:txBody>
          <a:bodyPr/>
          <a:lstStyle/>
          <a:p>
            <a:pPr marL="514350" indent="-514350" algn="l" eaLnBrk="1" hangingPunct="1"/>
            <a:r>
              <a:rPr lang="en-US" sz="3100" b="1" smtClean="0">
                <a:solidFill>
                  <a:schemeClr val="tx1"/>
                </a:solidFill>
                <a:latin typeface="Tahoma" pitchFamily="34" charset="0"/>
                <a:cs typeface="Tahoma" pitchFamily="34" charset="0"/>
              </a:rPr>
              <a:t>The absence of sustainable worker incomes in many developing nations (as well as poverty pockets in developed economies) is often directly attributable to price minimization. “Fair trade” agricultural </a:t>
            </a:r>
          </a:p>
          <a:p>
            <a:pPr marL="514350" indent="-514350" algn="l" eaLnBrk="1" hangingPunct="1"/>
            <a:r>
              <a:rPr lang="en-US" sz="3100" b="1" smtClean="0">
                <a:solidFill>
                  <a:schemeClr val="tx1"/>
                </a:solidFill>
                <a:latin typeface="Tahoma" pitchFamily="34" charset="0"/>
                <a:cs typeface="Tahoma" pitchFamily="34" charset="0"/>
              </a:rPr>
              <a:t>	co-ops in  many developing nations don’t practice price-minimization in order to capture essential community costs in the price of their products. These costs include sustainable income and ecologically-conscious land management, costs often left unfunded by many free trade corporations.   </a:t>
            </a:r>
          </a:p>
        </p:txBody>
      </p:sp>
    </p:spTree>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ubtitle 2"/>
          <p:cNvSpPr>
            <a:spLocks noGrp="1"/>
          </p:cNvSpPr>
          <p:nvPr>
            <p:ph type="subTitle" idx="1"/>
          </p:nvPr>
        </p:nvSpPr>
        <p:spPr>
          <a:xfrm>
            <a:off x="0" y="0"/>
            <a:ext cx="9144000" cy="6858000"/>
          </a:xfrm>
        </p:spPr>
        <p:txBody>
          <a:bodyPr/>
          <a:lstStyle/>
          <a:p>
            <a:pPr eaLnBrk="1" hangingPunct="1"/>
            <a:r>
              <a:rPr lang="en-US" sz="8000" b="1" smtClean="0">
                <a:solidFill>
                  <a:schemeClr val="tx1"/>
                </a:solidFill>
                <a:latin typeface="Tahoma" pitchFamily="34" charset="0"/>
                <a:cs typeface="Tahoma" pitchFamily="34" charset="0"/>
              </a:rPr>
              <a:t>THE POWER &amp; WEALTH DRAMA OF WESTERN LIBCAP</a:t>
            </a:r>
          </a:p>
          <a:p>
            <a:pPr eaLnBrk="1" hangingPunct="1"/>
            <a:r>
              <a:rPr lang="en-US" sz="8000" b="1" smtClean="0">
                <a:solidFill>
                  <a:schemeClr val="tx1"/>
                </a:solidFill>
                <a:latin typeface="Tahoma" pitchFamily="34" charset="0"/>
                <a:cs typeface="Tahoma" pitchFamily="34" charset="0"/>
              </a:rPr>
              <a:t> CULTURE </a:t>
            </a:r>
          </a:p>
          <a:p>
            <a:pPr eaLnBrk="1" hangingPunct="1"/>
            <a:endParaRPr lang="en-US" sz="4800" b="1" smtClean="0">
              <a:solidFill>
                <a:srgbClr val="FF9900"/>
              </a:solidFill>
              <a:latin typeface="Tahoma" pitchFamily="34" charset="0"/>
              <a:cs typeface="Tahoma" pitchFamily="34" charset="0"/>
            </a:endParaRPr>
          </a:p>
        </p:txBody>
      </p:sp>
    </p:spTree>
  </p:cSld>
  <p:clrMapOvr>
    <a:masterClrMapping/>
  </p:clrMapOvr>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Content Placeholder 2"/>
          <p:cNvSpPr>
            <a:spLocks noGrp="1"/>
          </p:cNvSpPr>
          <p:nvPr>
            <p:ph idx="1"/>
          </p:nvPr>
        </p:nvSpPr>
        <p:spPr>
          <a:xfrm>
            <a:off x="0" y="0"/>
            <a:ext cx="9144000" cy="6858000"/>
          </a:xfrm>
        </p:spPr>
        <p:txBody>
          <a:bodyPr/>
          <a:lstStyle/>
          <a:p>
            <a:pPr eaLnBrk="1" hangingPunct="1">
              <a:buFontTx/>
              <a:buNone/>
            </a:pPr>
            <a:r>
              <a:rPr lang="en-US" sz="5400" b="1" smtClean="0">
                <a:latin typeface="Tahoma" pitchFamily="34" charset="0"/>
                <a:cs typeface="Tahoma" pitchFamily="34" charset="0"/>
              </a:rPr>
              <a:t>Business success in individualism Western cultures requires the accumulation of economic &amp; social power on 4 levels: nationalistic, industry, corporate, worker.</a:t>
            </a:r>
            <a:endParaRPr lang="en-US" sz="6000" b="1" smtClean="0">
              <a:latin typeface="Tahoma" pitchFamily="34" charset="0"/>
              <a:cs typeface="Tahoma" pitchFamily="34" charset="0"/>
            </a:endParaRPr>
          </a:p>
          <a:p>
            <a:pPr eaLnBrk="1" hangingPunct="1">
              <a:buFontTx/>
              <a:buNone/>
            </a:pPr>
            <a:endParaRPr lang="en-US" sz="3600" b="1" smtClean="0">
              <a:latin typeface="Tahoma" pitchFamily="34" charset="0"/>
              <a:cs typeface="Tahoma" pitchFamily="34" charset="0"/>
            </a:endParaRPr>
          </a:p>
          <a:p>
            <a:pPr eaLnBrk="1" hangingPunct="1">
              <a:buFontTx/>
              <a:buNone/>
            </a:pPr>
            <a:endParaRPr lang="en-US" sz="3600" b="1"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eaLnBrk="1" hangingPunct="1">
              <a:buFontTx/>
              <a:buNone/>
              <a:defRPr/>
            </a:pPr>
            <a:r>
              <a:rPr lang="en-US" sz="4000" b="1" dirty="0" smtClean="0">
                <a:latin typeface="Tahoma" pitchFamily="34" charset="0"/>
                <a:cs typeface="Tahoma" pitchFamily="34" charset="0"/>
              </a:rPr>
              <a:t>#1.</a:t>
            </a:r>
            <a:r>
              <a:rPr lang="en-US" sz="4000" b="1" u="sng" dirty="0" smtClean="0">
                <a:latin typeface="Tahoma" pitchFamily="34" charset="0"/>
                <a:cs typeface="Tahoma" pitchFamily="34" charset="0"/>
              </a:rPr>
              <a:t>National power</a:t>
            </a:r>
            <a:r>
              <a:rPr lang="en-US" sz="4000" b="1" dirty="0" smtClean="0">
                <a:latin typeface="Tahoma" pitchFamily="34" charset="0"/>
                <a:cs typeface="Tahoma" pitchFamily="34" charset="0"/>
              </a:rPr>
              <a:t>:</a:t>
            </a:r>
          </a:p>
          <a:p>
            <a:pPr marL="742950" indent="-742950" eaLnBrk="1" hangingPunct="1">
              <a:buFont typeface="+mj-lt"/>
              <a:buAutoNum type="arabicPeriod"/>
              <a:defRPr/>
            </a:pPr>
            <a:r>
              <a:rPr lang="en-US" sz="3600" b="1" dirty="0" smtClean="0">
                <a:latin typeface="Tahoma" pitchFamily="34" charset="0"/>
                <a:cs typeface="Tahoma" pitchFamily="34" charset="0"/>
              </a:rPr>
              <a:t>Globally-dispersed military bases (enabling military or economic colonialism)</a:t>
            </a:r>
          </a:p>
          <a:p>
            <a:pPr marL="742950" indent="-742950" eaLnBrk="1" hangingPunct="1">
              <a:buFont typeface="+mj-lt"/>
              <a:buAutoNum type="arabicPeriod"/>
              <a:defRPr/>
            </a:pPr>
            <a:r>
              <a:rPr lang="en-US" sz="3600" b="1" dirty="0" smtClean="0">
                <a:latin typeface="Tahoma" pitchFamily="34" charset="0"/>
                <a:cs typeface="Tahoma" pitchFamily="34" charset="0"/>
              </a:rPr>
              <a:t>Large, industry-dominant  global corporations</a:t>
            </a:r>
          </a:p>
          <a:p>
            <a:pPr marL="742950" indent="-742950" eaLnBrk="1" hangingPunct="1">
              <a:buFont typeface="+mj-lt"/>
              <a:buAutoNum type="arabicPeriod"/>
              <a:defRPr/>
            </a:pPr>
            <a:r>
              <a:rPr lang="en-US" sz="3600" b="1" dirty="0" smtClean="0">
                <a:latin typeface="Tahoma" pitchFamily="34" charset="0"/>
                <a:cs typeface="Tahoma" pitchFamily="34" charset="0"/>
              </a:rPr>
              <a:t>Provision of subsidies &amp; tariff protection to domestic industries &amp; corporations</a:t>
            </a:r>
          </a:p>
          <a:p>
            <a:pPr marL="742950" indent="-742950" eaLnBrk="1" hangingPunct="1">
              <a:buFont typeface="+mj-lt"/>
              <a:buAutoNum type="arabicPeriod"/>
              <a:defRPr/>
            </a:pPr>
            <a:r>
              <a:rPr lang="en-US" sz="3600" b="1" dirty="0" smtClean="0">
                <a:latin typeface="Tahoma" pitchFamily="34" charset="0"/>
                <a:cs typeface="Tahoma" pitchFamily="34" charset="0"/>
              </a:rPr>
              <a:t>Trade surpluses</a:t>
            </a:r>
          </a:p>
          <a:p>
            <a:pPr marL="742950" indent="-742950" eaLnBrk="1" hangingPunct="1">
              <a:buFont typeface="+mj-lt"/>
              <a:buAutoNum type="arabicPeriod"/>
              <a:defRPr/>
            </a:pPr>
            <a:r>
              <a:rPr lang="en-US" sz="3600" b="1" dirty="0" smtClean="0">
                <a:latin typeface="Tahoma" pitchFamily="34" charset="0"/>
                <a:cs typeface="Tahoma" pitchFamily="34" charset="0"/>
              </a:rPr>
              <a:t>Low international debt</a:t>
            </a: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
        <p:nvSpPr>
          <p:cNvPr id="4" name="Right Arrow 3"/>
          <p:cNvSpPr/>
          <p:nvPr/>
        </p:nvSpPr>
        <p:spPr>
          <a:xfrm>
            <a:off x="77724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marL="742950" indent="-742950" eaLnBrk="1" hangingPunct="1">
              <a:buFont typeface="+mj-lt"/>
              <a:buAutoNum type="arabicPeriod" startAt="6"/>
              <a:defRPr/>
            </a:pPr>
            <a:r>
              <a:rPr lang="en-US" sz="3600" b="1" dirty="0" smtClean="0">
                <a:latin typeface="Tahoma" pitchFamily="34" charset="0"/>
                <a:cs typeface="Tahoma" pitchFamily="34" charset="0"/>
              </a:rPr>
              <a:t>Low domestic debt (both </a:t>
            </a:r>
            <a:r>
              <a:rPr lang="en-US" sz="3500" b="1" dirty="0" smtClean="0">
                <a:latin typeface="Tahoma" pitchFamily="34" charset="0"/>
                <a:cs typeface="Tahoma" pitchFamily="34" charset="0"/>
              </a:rPr>
              <a:t>government &amp; consumer) </a:t>
            </a:r>
          </a:p>
          <a:p>
            <a:pPr marL="742950" indent="-742950" eaLnBrk="1" hangingPunct="1">
              <a:buFont typeface="+mj-lt"/>
              <a:buAutoNum type="arabicPeriod" startAt="6"/>
              <a:defRPr/>
            </a:pPr>
            <a:r>
              <a:rPr lang="en-US" sz="3500" b="1" dirty="0" smtClean="0">
                <a:latin typeface="Tahoma" pitchFamily="34" charset="0"/>
                <a:cs typeface="Tahoma" pitchFamily="34" charset="0"/>
              </a:rPr>
              <a:t>Prosperous middle class markets</a:t>
            </a:r>
          </a:p>
          <a:p>
            <a:pPr marL="742950" indent="-742950" eaLnBrk="1" hangingPunct="1">
              <a:buFont typeface="+mj-lt"/>
              <a:buAutoNum type="arabicPeriod" startAt="6"/>
              <a:defRPr/>
            </a:pPr>
            <a:r>
              <a:rPr lang="en-US" sz="3500" b="1" dirty="0" smtClean="0">
                <a:latin typeface="Tahoma" pitchFamily="34" charset="0"/>
                <a:cs typeface="Tahoma" pitchFamily="34" charset="0"/>
              </a:rPr>
              <a:t>Strong, innovative  entrepreneurial  sector  </a:t>
            </a:r>
          </a:p>
          <a:p>
            <a:pPr marL="742950" indent="-742950" eaLnBrk="1" hangingPunct="1">
              <a:buFont typeface="+mj-lt"/>
              <a:buAutoNum type="arabicPeriod" startAt="6"/>
              <a:defRPr/>
            </a:pPr>
            <a:r>
              <a:rPr lang="en-US" sz="3500" b="1" dirty="0" smtClean="0">
                <a:latin typeface="Tahoma" pitchFamily="34" charset="0"/>
                <a:cs typeface="Tahoma" pitchFamily="34" charset="0"/>
              </a:rPr>
              <a:t>Adequate business regulation to protect against monopolies, predatory corporate behavior, &amp; lack of executive ethical  accountability </a:t>
            </a:r>
          </a:p>
          <a:p>
            <a:pPr marL="742950" indent="-742950" eaLnBrk="1" hangingPunct="1">
              <a:buFont typeface="+mj-lt"/>
              <a:buAutoNum type="arabicPeriod" startAt="6"/>
              <a:defRPr/>
            </a:pPr>
            <a:r>
              <a:rPr lang="en-US" sz="3500" b="1" dirty="0" smtClean="0">
                <a:latin typeface="Tahoma" pitchFamily="34" charset="0"/>
                <a:cs typeface="Tahoma" pitchFamily="34" charset="0"/>
              </a:rPr>
              <a:t>A healthy distribution of national income</a:t>
            </a: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eaLnBrk="1" hangingPunct="1">
              <a:buFontTx/>
              <a:buNone/>
              <a:defRPr/>
            </a:pPr>
            <a:r>
              <a:rPr lang="en-US" sz="4200" b="1" dirty="0" smtClean="0">
                <a:latin typeface="Tahoma" pitchFamily="34" charset="0"/>
                <a:cs typeface="Tahoma" pitchFamily="34" charset="0"/>
              </a:rPr>
              <a:t>#2. </a:t>
            </a:r>
            <a:r>
              <a:rPr lang="en-US" sz="4200" b="1" u="sng" dirty="0" smtClean="0">
                <a:latin typeface="Tahoma" pitchFamily="34" charset="0"/>
                <a:cs typeface="Tahoma" pitchFamily="34" charset="0"/>
              </a:rPr>
              <a:t>Industry power</a:t>
            </a:r>
            <a:r>
              <a:rPr lang="en-US" sz="4200" b="1" dirty="0" smtClean="0">
                <a:latin typeface="Tahoma" pitchFamily="34" charset="0"/>
                <a:cs typeface="Tahoma" pitchFamily="34" charset="0"/>
              </a:rPr>
              <a:t>:</a:t>
            </a:r>
          </a:p>
          <a:p>
            <a:pPr marL="742950" indent="-742950" eaLnBrk="1" hangingPunct="1">
              <a:buFont typeface="+mj-lt"/>
              <a:buAutoNum type="arabicPeriod"/>
              <a:defRPr/>
            </a:pPr>
            <a:r>
              <a:rPr lang="en-US" sz="4000" b="1" dirty="0" smtClean="0">
                <a:latin typeface="Tahoma" pitchFamily="34" charset="0"/>
                <a:cs typeface="Tahoma" pitchFamily="34" charset="0"/>
              </a:rPr>
              <a:t>Oligopolistic industry structure </a:t>
            </a:r>
          </a:p>
          <a:p>
            <a:pPr marL="742950" indent="-742950" eaLnBrk="1" hangingPunct="1">
              <a:buFont typeface="+mj-lt"/>
              <a:buAutoNum type="arabicPeriod"/>
              <a:defRPr/>
            </a:pPr>
            <a:r>
              <a:rPr lang="en-US" sz="4000" b="1" dirty="0" smtClean="0">
                <a:latin typeface="Tahoma" pitchFamily="34" charset="0"/>
                <a:cs typeface="Tahoma" pitchFamily="34" charset="0"/>
              </a:rPr>
              <a:t>Value-added chain dominance</a:t>
            </a:r>
          </a:p>
          <a:p>
            <a:pPr marL="742950" indent="-742950" eaLnBrk="1" hangingPunct="1">
              <a:buFont typeface="+mj-lt"/>
              <a:buAutoNum type="arabicPeriod"/>
              <a:defRPr/>
            </a:pPr>
            <a:r>
              <a:rPr lang="en-US" sz="4000" b="1" dirty="0" smtClean="0">
                <a:latin typeface="Tahoma" pitchFamily="34" charset="0"/>
                <a:cs typeface="Tahoma" pitchFamily="34" charset="0"/>
              </a:rPr>
              <a:t>Nationalistic backing in the pursuit of global markets</a:t>
            </a:r>
          </a:p>
          <a:p>
            <a:pPr marL="742950" indent="-742950" eaLnBrk="1" hangingPunct="1">
              <a:buFont typeface="+mj-lt"/>
              <a:buAutoNum type="arabicPeriod"/>
              <a:defRPr/>
            </a:pPr>
            <a:r>
              <a:rPr lang="en-US" sz="4000" b="1" dirty="0" smtClean="0">
                <a:latin typeface="Tahoma" pitchFamily="34" charset="0"/>
                <a:cs typeface="Tahoma" pitchFamily="34" charset="0"/>
              </a:rPr>
              <a:t>Product/service that creates its own demand (lifestyle-catering, health-enhancing, etc.)</a:t>
            </a:r>
          </a:p>
          <a:p>
            <a:pPr marL="742950" indent="-742950" eaLnBrk="1" hangingPunct="1">
              <a:buFont typeface="+mj-lt"/>
              <a:buAutoNum type="arabicPeriod"/>
              <a:defRPr/>
            </a:pPr>
            <a:r>
              <a:rPr lang="en-US" sz="4000" b="1" dirty="0" smtClean="0">
                <a:latin typeface="Tahoma" pitchFamily="34" charset="0"/>
                <a:cs typeface="Tahoma" pitchFamily="34" charset="0"/>
              </a:rPr>
              <a:t>Industry deregulation</a:t>
            </a:r>
          </a:p>
          <a:p>
            <a:pPr marL="742950" indent="-742950" eaLnBrk="1" hangingPunct="1">
              <a:buFont typeface="+mj-lt"/>
              <a:buAutoNum type="arabicPeriod"/>
              <a:defRPr/>
            </a:pPr>
            <a:endParaRPr lang="en-US"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eaLnBrk="1" hangingPunct="1">
              <a:buFontTx/>
              <a:buNone/>
              <a:defRPr/>
            </a:pPr>
            <a:r>
              <a:rPr lang="en-US" sz="4000" b="1" dirty="0" smtClean="0">
                <a:latin typeface="Tahoma" pitchFamily="34" charset="0"/>
                <a:cs typeface="Tahoma" pitchFamily="34" charset="0"/>
              </a:rPr>
              <a:t>#3. </a:t>
            </a:r>
            <a:r>
              <a:rPr lang="en-US" sz="4000" b="1" u="sng" dirty="0" smtClean="0">
                <a:latin typeface="Tahoma" pitchFamily="34" charset="0"/>
                <a:cs typeface="Tahoma" pitchFamily="34" charset="0"/>
              </a:rPr>
              <a:t>Corporate power</a:t>
            </a:r>
            <a:r>
              <a:rPr lang="en-US" sz="4000" b="1" dirty="0" smtClean="0">
                <a:latin typeface="Tahoma" pitchFamily="34" charset="0"/>
                <a:cs typeface="Tahoma" pitchFamily="34" charset="0"/>
              </a:rPr>
              <a:t>:</a:t>
            </a:r>
          </a:p>
          <a:p>
            <a:pPr marL="742950" indent="-742950" eaLnBrk="1" hangingPunct="1">
              <a:buFont typeface="+mj-lt"/>
              <a:buAutoNum type="arabicPeriod"/>
              <a:defRPr/>
            </a:pPr>
            <a:r>
              <a:rPr lang="en-US" sz="3600" b="1" smtClean="0">
                <a:latin typeface="Tahoma" pitchFamily="34" charset="0"/>
                <a:cs typeface="Tahoma" pitchFamily="34" charset="0"/>
              </a:rPr>
              <a:t>Corporate political </a:t>
            </a:r>
            <a:r>
              <a:rPr lang="en-US" sz="3600" b="1" dirty="0" smtClean="0">
                <a:latin typeface="Tahoma" pitchFamily="34" charset="0"/>
                <a:cs typeface="Tahoma" pitchFamily="34" charset="0"/>
              </a:rPr>
              <a:t>lobbying &amp; campaign donations </a:t>
            </a:r>
          </a:p>
          <a:p>
            <a:pPr marL="742950" indent="-742950" eaLnBrk="1" hangingPunct="1">
              <a:buFont typeface="+mj-lt"/>
              <a:buAutoNum type="arabicPeriod"/>
              <a:defRPr/>
            </a:pPr>
            <a:r>
              <a:rPr lang="en-US" sz="3600" b="1" dirty="0" smtClean="0">
                <a:latin typeface="Tahoma" pitchFamily="34" charset="0"/>
                <a:cs typeface="Tahoma" pitchFamily="34" charset="0"/>
              </a:rPr>
              <a:t>Intellectual property assets + legal protection</a:t>
            </a:r>
          </a:p>
          <a:p>
            <a:pPr marL="742950" indent="-742950" eaLnBrk="1" hangingPunct="1">
              <a:buFont typeface="+mj-lt"/>
              <a:buAutoNum type="arabicPeriod"/>
              <a:defRPr/>
            </a:pPr>
            <a:r>
              <a:rPr lang="en-US" sz="3600" b="1" dirty="0" smtClean="0">
                <a:latin typeface="Tahoma" pitchFamily="34" charset="0"/>
                <a:cs typeface="Tahoma" pitchFamily="34" charset="0"/>
              </a:rPr>
              <a:t>Strong invention &amp; innovation corporate competencies</a:t>
            </a:r>
          </a:p>
          <a:p>
            <a:pPr marL="742950" indent="-742950" eaLnBrk="1" hangingPunct="1">
              <a:buFont typeface="+mj-lt"/>
              <a:buAutoNum type="arabicPeriod"/>
              <a:defRPr/>
            </a:pPr>
            <a:r>
              <a:rPr lang="en-US" sz="3600" b="1" dirty="0" smtClean="0">
                <a:latin typeface="Tahoma" pitchFamily="34" charset="0"/>
                <a:cs typeface="Tahoma" pitchFamily="34" charset="0"/>
              </a:rPr>
              <a:t>Off-shoring: labor &amp; pollution</a:t>
            </a:r>
          </a:p>
          <a:p>
            <a:pPr marL="742950" indent="-742950" eaLnBrk="1" hangingPunct="1">
              <a:buFont typeface="+mj-lt"/>
              <a:buAutoNum type="arabicPeriod"/>
              <a:defRPr/>
            </a:pPr>
            <a:r>
              <a:rPr lang="en-US" sz="3600" b="1" dirty="0" smtClean="0">
                <a:latin typeface="Tahoma" pitchFamily="34" charset="0"/>
                <a:cs typeface="Tahoma" pitchFamily="34" charset="0"/>
              </a:rPr>
              <a:t>“Turbo-capitalism”: using the assets of foreign nations</a:t>
            </a: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
        <p:nvSpPr>
          <p:cNvPr id="3" name="Right Arrow 2"/>
          <p:cNvSpPr/>
          <p:nvPr/>
        </p:nvSpPr>
        <p:spPr>
          <a:xfrm>
            <a:off x="7696200" y="5943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marL="742950" indent="-742950" eaLnBrk="1" hangingPunct="1">
              <a:buFont typeface="+mj-lt"/>
              <a:buAutoNum type="arabicPeriod" startAt="6"/>
              <a:defRPr/>
            </a:pPr>
            <a:r>
              <a:rPr lang="en-US" b="1" dirty="0" smtClean="0">
                <a:latin typeface="Tahoma" pitchFamily="34" charset="0"/>
                <a:cs typeface="Tahoma" pitchFamily="34" charset="0"/>
              </a:rPr>
              <a:t>Re-engineering jobs so that one worker does the work previously done by 2 or more workers</a:t>
            </a:r>
          </a:p>
          <a:p>
            <a:pPr marL="742950" indent="-742950" eaLnBrk="1" hangingPunct="1">
              <a:buFont typeface="+mj-lt"/>
              <a:buAutoNum type="arabicPeriod" startAt="6"/>
              <a:defRPr/>
            </a:pPr>
            <a:r>
              <a:rPr lang="en-US" b="1" dirty="0" smtClean="0">
                <a:latin typeface="Tahoma" pitchFamily="34" charset="0"/>
                <a:cs typeface="Tahoma" pitchFamily="34" charset="0"/>
              </a:rPr>
              <a:t>Bribes in nations with corrupt governments &amp; weak institutions</a:t>
            </a:r>
          </a:p>
          <a:p>
            <a:pPr marL="742950" indent="-742950" eaLnBrk="1" hangingPunct="1">
              <a:buFont typeface="+mj-lt"/>
              <a:buAutoNum type="arabicPeriod" startAt="6"/>
              <a:defRPr/>
            </a:pPr>
            <a:r>
              <a:rPr lang="en-US" b="1" dirty="0" smtClean="0">
                <a:latin typeface="Tahoma" pitchFamily="34" charset="0"/>
                <a:cs typeface="Tahoma" pitchFamily="34" charset="0"/>
              </a:rPr>
              <a:t>Receiving subsidies from the corporation’s own government</a:t>
            </a:r>
          </a:p>
          <a:p>
            <a:pPr marL="742950" indent="-742950" eaLnBrk="1" hangingPunct="1">
              <a:buFont typeface="+mj-lt"/>
              <a:buAutoNum type="arabicPeriod" startAt="6"/>
              <a:defRPr/>
            </a:pPr>
            <a:r>
              <a:rPr lang="en-US" b="1" dirty="0" smtClean="0">
                <a:latin typeface="Tahoma" pitchFamily="34" charset="0"/>
                <a:cs typeface="Tahoma" pitchFamily="34" charset="0"/>
              </a:rPr>
              <a:t>Tariff protection at home</a:t>
            </a:r>
          </a:p>
          <a:p>
            <a:pPr marL="742950" indent="-742950" eaLnBrk="1" hangingPunct="1">
              <a:buFont typeface="+mj-lt"/>
              <a:buAutoNum type="arabicPeriod" startAt="6"/>
              <a:defRPr/>
            </a:pPr>
            <a:r>
              <a:rPr lang="en-US" b="1" dirty="0" smtClean="0">
                <a:latin typeface="Tahoma" pitchFamily="34" charset="0"/>
                <a:cs typeface="Tahoma" pitchFamily="34" charset="0"/>
              </a:rPr>
              <a:t>Dumping exports below cost in foreign markets to build market share (illegally)</a:t>
            </a:r>
          </a:p>
          <a:p>
            <a:pPr marL="742950" indent="-742950" eaLnBrk="1" hangingPunct="1">
              <a:buFont typeface="+mj-lt"/>
              <a:buAutoNum type="arabicPeriod" startAt="6"/>
              <a:defRPr/>
            </a:pPr>
            <a:r>
              <a:rPr lang="en-US" b="1" dirty="0" smtClean="0">
                <a:latin typeface="Tahoma" pitchFamily="34" charset="0"/>
                <a:cs typeface="Tahoma" pitchFamily="34" charset="0"/>
              </a:rPr>
              <a:t>Using government military contracting as a profitable “gravy train”</a:t>
            </a:r>
          </a:p>
          <a:p>
            <a:pPr marL="742950" indent="-742950" eaLnBrk="1" hangingPunct="1">
              <a:buFont typeface="+mj-lt"/>
              <a:buAutoNum type="arabicPeriod" startAt="6"/>
              <a:defRPr/>
            </a:pPr>
            <a:endParaRPr lang="en-US" b="1" dirty="0" smtClean="0">
              <a:latin typeface="Tahoma" pitchFamily="34" charset="0"/>
              <a:cs typeface="Tahoma" pitchFamily="34" charset="0"/>
            </a:endParaRPr>
          </a:p>
          <a:p>
            <a:pPr marL="742950" indent="-742950" eaLnBrk="1" hangingPunct="1">
              <a:buFont typeface="+mj-lt"/>
              <a:buAutoNum type="arabicPeriod" startAt="6"/>
              <a:defRPr/>
            </a:pPr>
            <a:endParaRPr lang="en-US" sz="4000" b="1" dirty="0" smtClean="0">
              <a:latin typeface="Tahoma" pitchFamily="34" charset="0"/>
              <a:cs typeface="Tahoma" pitchFamily="34" charset="0"/>
            </a:endParaRPr>
          </a:p>
          <a:p>
            <a:pPr eaLnBrk="1" hangingPunct="1">
              <a:buFontTx/>
              <a:buNone/>
              <a:defRPr/>
            </a:pPr>
            <a:endParaRPr lang="en-US"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4. “On average, developing countries protect their production much more than developed countries, even though their protection is much less widespread.  This protection means less South-South trade, which is of vital importance for them to achieve more economic growth.  Those who oppose globalization should be reminded that what is necessary for increasing growth and reducing poverty and inequality is a drastic reduction of trade barriers, that is, more and better globalization, not less.”</a:t>
            </a:r>
          </a:p>
        </p:txBody>
      </p:sp>
      <p:sp>
        <p:nvSpPr>
          <p:cNvPr id="15363" name="AutoShape 4"/>
          <p:cNvSpPr>
            <a:spLocks noChangeArrowheads="1"/>
          </p:cNvSpPr>
          <p:nvPr/>
        </p:nvSpPr>
        <p:spPr bwMode="auto">
          <a:xfrm>
            <a:off x="76962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marL="742950" indent="-742950" eaLnBrk="1" hangingPunct="1">
              <a:buFont typeface="+mj-lt"/>
              <a:buAutoNum type="arabicPeriod" startAt="12"/>
              <a:defRPr/>
            </a:pPr>
            <a:r>
              <a:rPr lang="en-US" sz="3400" b="1" dirty="0" smtClean="0">
                <a:latin typeface="Tahoma" pitchFamily="34" charset="0"/>
                <a:cs typeface="Tahoma" pitchFamily="34" charset="0"/>
              </a:rPr>
              <a:t>Advertising &amp; public relations to attract consumers &amp; “spin” the corporation’s image</a:t>
            </a:r>
          </a:p>
          <a:p>
            <a:pPr marL="742950" indent="-742950" eaLnBrk="1" hangingPunct="1">
              <a:buFont typeface="+mj-lt"/>
              <a:buAutoNum type="arabicPeriod" startAt="12"/>
              <a:defRPr/>
            </a:pPr>
            <a:r>
              <a:rPr lang="en-US" sz="3400" b="1" dirty="0" smtClean="0">
                <a:latin typeface="Tahoma" pitchFamily="34" charset="0"/>
                <a:cs typeface="Tahoma" pitchFamily="34" charset="0"/>
              </a:rPr>
              <a:t>Employee layoffs &amp; downsizing in economic downturns</a:t>
            </a:r>
          </a:p>
          <a:p>
            <a:pPr marL="742950" indent="-742950" eaLnBrk="1" hangingPunct="1">
              <a:buFont typeface="+mj-lt"/>
              <a:buAutoNum type="arabicPeriod" startAt="12"/>
              <a:defRPr/>
            </a:pPr>
            <a:r>
              <a:rPr lang="en-US" sz="3400" b="1" dirty="0" smtClean="0">
                <a:latin typeface="Tahoma" pitchFamily="34" charset="0"/>
                <a:cs typeface="Tahoma" pitchFamily="34" charset="0"/>
              </a:rPr>
              <a:t>“Going public,”  when a private company sells stock to outside investors</a:t>
            </a:r>
          </a:p>
          <a:p>
            <a:pPr marL="742950" indent="-742950" eaLnBrk="1" hangingPunct="1">
              <a:buFont typeface="+mj-lt"/>
              <a:buAutoNum type="arabicPeriod" startAt="12"/>
              <a:defRPr/>
            </a:pPr>
            <a:r>
              <a:rPr lang="en-US" sz="3400" b="1" dirty="0" smtClean="0">
                <a:latin typeface="Tahoma" pitchFamily="34" charset="0"/>
                <a:cs typeface="Tahoma" pitchFamily="34" charset="0"/>
              </a:rPr>
              <a:t>High stock trading price, stock splits &amp; buy-backs</a:t>
            </a:r>
          </a:p>
          <a:p>
            <a:pPr marL="742950" indent="-742950" eaLnBrk="1" hangingPunct="1">
              <a:buFont typeface="+mj-lt"/>
              <a:buAutoNum type="arabicPeriod" startAt="12"/>
              <a:defRPr/>
            </a:pPr>
            <a:r>
              <a:rPr lang="en-US" sz="3400" b="1" dirty="0" smtClean="0">
                <a:latin typeface="Tahoma" pitchFamily="34" charset="0"/>
                <a:cs typeface="Tahoma" pitchFamily="34" charset="0"/>
              </a:rPr>
              <a:t>Price wars &amp; selling below cost (market “dumping”)</a:t>
            </a:r>
          </a:p>
          <a:p>
            <a:pPr marL="742950" indent="-742950" eaLnBrk="1" hangingPunct="1">
              <a:buFont typeface="+mj-lt"/>
              <a:buAutoNum type="arabicPeriod" startAt="12"/>
              <a:defRPr/>
            </a:pPr>
            <a:endParaRPr lang="en-US" sz="4000" b="1" dirty="0" smtClean="0">
              <a:latin typeface="Tahoma" pitchFamily="34" charset="0"/>
              <a:cs typeface="Tahoma" pitchFamily="34" charset="0"/>
            </a:endParaRPr>
          </a:p>
          <a:p>
            <a:pPr eaLnBrk="1" hangingPunct="1">
              <a:buFontTx/>
              <a:buNone/>
              <a:defRPr/>
            </a:pPr>
            <a:endParaRPr lang="en-US"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marL="742950" indent="-742950" eaLnBrk="1" hangingPunct="1">
              <a:buFont typeface="+mj-lt"/>
              <a:buAutoNum type="arabicPeriod" startAt="17"/>
              <a:defRPr/>
            </a:pPr>
            <a:r>
              <a:rPr lang="en-US" sz="4000" b="1" dirty="0" smtClean="0">
                <a:latin typeface="Tahoma" pitchFamily="34" charset="0"/>
                <a:cs typeface="Tahoma" pitchFamily="34" charset="0"/>
              </a:rPr>
              <a:t>Corporate consumer financing/credit &amp; making money off late &amp; penalty fees</a:t>
            </a:r>
          </a:p>
          <a:p>
            <a:pPr marL="742950" indent="-742950" eaLnBrk="1" hangingPunct="1">
              <a:buFont typeface="+mj-lt"/>
              <a:buAutoNum type="arabicPeriod" startAt="17"/>
              <a:defRPr/>
            </a:pPr>
            <a:r>
              <a:rPr lang="en-US" sz="4000" b="1" dirty="0" smtClean="0">
                <a:latin typeface="Tahoma" pitchFamily="34" charset="0"/>
                <a:cs typeface="Tahoma" pitchFamily="34" charset="0"/>
              </a:rPr>
              <a:t>Using “loss leaders” sales items, coupons, contests, etc. to woo customers</a:t>
            </a:r>
          </a:p>
          <a:p>
            <a:pPr marL="742950" indent="-742950" eaLnBrk="1" hangingPunct="1">
              <a:buFont typeface="+mj-lt"/>
              <a:buAutoNum type="arabicPeriod" startAt="17"/>
              <a:defRPr/>
            </a:pPr>
            <a:r>
              <a:rPr lang="en-US" sz="4000" b="1" dirty="0" smtClean="0">
                <a:latin typeface="Tahoma" pitchFamily="34" charset="0"/>
                <a:cs typeface="Tahoma" pitchFamily="34" charset="0"/>
              </a:rPr>
              <a:t>Avoiding overtime work &amp; employee benefits via a workweek of no more than 39 hours</a:t>
            </a:r>
          </a:p>
          <a:p>
            <a:pPr marL="742950" indent="-742950" eaLnBrk="1" hangingPunct="1">
              <a:buFont typeface="Arial" charset="0"/>
              <a:buNone/>
              <a:defRPr/>
            </a:pPr>
            <a:endParaRPr lang="en-US" sz="4000" b="1" dirty="0" smtClean="0">
              <a:latin typeface="Tahoma" pitchFamily="34" charset="0"/>
              <a:cs typeface="Tahoma" pitchFamily="34" charset="0"/>
            </a:endParaRPr>
          </a:p>
          <a:p>
            <a:pPr eaLnBrk="1" hangingPunct="1">
              <a:buFontTx/>
              <a:buNone/>
              <a:defRPr/>
            </a:pPr>
            <a:endParaRPr lang="en-US"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2"/>
          <p:cNvSpPr>
            <a:spLocks noGrp="1"/>
          </p:cNvSpPr>
          <p:nvPr>
            <p:ph idx="1"/>
          </p:nvPr>
        </p:nvSpPr>
        <p:spPr>
          <a:xfrm>
            <a:off x="0" y="0"/>
            <a:ext cx="9144000" cy="6858000"/>
          </a:xfrm>
        </p:spPr>
        <p:txBody>
          <a:bodyPr/>
          <a:lstStyle/>
          <a:p>
            <a:pPr eaLnBrk="1" hangingPunct="1">
              <a:buFontTx/>
              <a:buNone/>
              <a:defRPr/>
            </a:pPr>
            <a:r>
              <a:rPr lang="en-US" sz="4000" b="1" dirty="0" smtClean="0">
                <a:latin typeface="Tahoma" pitchFamily="34" charset="0"/>
                <a:cs typeface="Tahoma" pitchFamily="34" charset="0"/>
              </a:rPr>
              <a:t>#4. </a:t>
            </a:r>
            <a:r>
              <a:rPr lang="en-US" sz="4000" b="1" u="sng" dirty="0" smtClean="0">
                <a:latin typeface="Tahoma" pitchFamily="34" charset="0"/>
                <a:cs typeface="Tahoma" pitchFamily="34" charset="0"/>
              </a:rPr>
              <a:t>Worker (career) power</a:t>
            </a:r>
            <a:r>
              <a:rPr lang="en-US" sz="4000" b="1" dirty="0" smtClean="0">
                <a:latin typeface="Tahoma" pitchFamily="34" charset="0"/>
                <a:cs typeface="Tahoma" pitchFamily="34" charset="0"/>
              </a:rPr>
              <a:t>:</a:t>
            </a:r>
          </a:p>
          <a:p>
            <a:pPr marL="742950" indent="-742950" eaLnBrk="1" hangingPunct="1">
              <a:buFont typeface="+mj-lt"/>
              <a:buAutoNum type="arabicPeriod"/>
              <a:defRPr/>
            </a:pPr>
            <a:r>
              <a:rPr lang="en-US" sz="4000" b="1" dirty="0" smtClean="0">
                <a:latin typeface="Tahoma" pitchFamily="34" charset="0"/>
                <a:cs typeface="Tahoma" pitchFamily="34" charset="0"/>
              </a:rPr>
              <a:t>Degrees, licensing, certifications</a:t>
            </a:r>
          </a:p>
          <a:p>
            <a:pPr marL="742950" indent="-742950" eaLnBrk="1" hangingPunct="1">
              <a:buFont typeface="+mj-lt"/>
              <a:buAutoNum type="arabicPeriod"/>
              <a:defRPr/>
            </a:pPr>
            <a:r>
              <a:rPr lang="en-US" sz="4000" b="1" dirty="0" smtClean="0">
                <a:latin typeface="Tahoma" pitchFamily="34" charset="0"/>
                <a:cs typeface="Tahoma" pitchFamily="34" charset="0"/>
              </a:rPr>
              <a:t>Resume breadth &amp; depth</a:t>
            </a:r>
          </a:p>
          <a:p>
            <a:pPr marL="742950" indent="-742950" eaLnBrk="1" hangingPunct="1">
              <a:buFont typeface="+mj-lt"/>
              <a:buAutoNum type="arabicPeriod"/>
              <a:defRPr/>
            </a:pPr>
            <a:r>
              <a:rPr lang="en-US" sz="4000" b="1" dirty="0" smtClean="0">
                <a:latin typeface="Tahoma" pitchFamily="34" charset="0"/>
                <a:cs typeface="Tahoma" pitchFamily="34" charset="0"/>
              </a:rPr>
              <a:t>Networking with successful companies &amp; investors</a:t>
            </a:r>
          </a:p>
          <a:p>
            <a:pPr marL="742950" indent="-742950" eaLnBrk="1" hangingPunct="1">
              <a:buFont typeface="+mj-lt"/>
              <a:buAutoNum type="arabicPeriod"/>
              <a:defRPr/>
            </a:pPr>
            <a:r>
              <a:rPr lang="en-US" sz="4000" b="1" dirty="0" smtClean="0">
                <a:latin typeface="Tahoma" pitchFamily="34" charset="0"/>
                <a:cs typeface="Tahoma" pitchFamily="34" charset="0"/>
              </a:rPr>
              <a:t>Geographical mobility </a:t>
            </a:r>
          </a:p>
          <a:p>
            <a:pPr marL="742950" indent="-742950" eaLnBrk="1" hangingPunct="1">
              <a:buFont typeface="+mj-lt"/>
              <a:buAutoNum type="arabicPeriod"/>
              <a:defRPr/>
            </a:pPr>
            <a:r>
              <a:rPr lang="en-US" sz="4000" b="1" dirty="0" smtClean="0">
                <a:latin typeface="Tahoma" pitchFamily="34" charset="0"/>
                <a:cs typeface="Tahoma" pitchFamily="34" charset="0"/>
              </a:rPr>
              <a:t>Dual-career marriages </a:t>
            </a:r>
          </a:p>
          <a:p>
            <a:pPr marL="742950" indent="-742950" eaLnBrk="1" hangingPunct="1">
              <a:buFont typeface="+mj-lt"/>
              <a:buAutoNum type="arabicPeriod"/>
              <a:defRPr/>
            </a:pPr>
            <a:r>
              <a:rPr lang="en-US" sz="4000" b="1" dirty="0" smtClean="0">
                <a:latin typeface="Tahoma" pitchFamily="34" charset="0"/>
                <a:cs typeface="Tahoma" pitchFamily="34" charset="0"/>
              </a:rPr>
              <a:t>Access to child care</a:t>
            </a: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Content Placeholder 2"/>
          <p:cNvSpPr>
            <a:spLocks noGrp="1"/>
          </p:cNvSpPr>
          <p:nvPr>
            <p:ph idx="1"/>
          </p:nvPr>
        </p:nvSpPr>
        <p:spPr>
          <a:xfrm>
            <a:off x="0" y="0"/>
            <a:ext cx="9144000" cy="6858000"/>
          </a:xfrm>
        </p:spPr>
        <p:txBody>
          <a:bodyPr/>
          <a:lstStyle/>
          <a:p>
            <a:pPr eaLnBrk="1" hangingPunct="1">
              <a:buFontTx/>
              <a:buNone/>
            </a:pPr>
            <a:r>
              <a:rPr lang="en-US" sz="4800" b="1" smtClean="0">
                <a:latin typeface="Tahoma" pitchFamily="34" charset="0"/>
                <a:cs typeface="Tahoma" pitchFamily="34" charset="0"/>
              </a:rPr>
              <a:t>Career capitalism can be depicted as a series of power rings arranged like a target from the inner-most “bulls eye” (those personally benefited most by capitalism) to the tangential outer rings (those benefiting least). </a:t>
            </a:r>
            <a:endParaRPr lang="en-US" sz="5400" b="1" smtClean="0">
              <a:latin typeface="Tahoma" pitchFamily="34" charset="0"/>
              <a:cs typeface="Tahoma" pitchFamily="34" charset="0"/>
            </a:endParaRPr>
          </a:p>
          <a:p>
            <a:pPr eaLnBrk="1" hangingPunct="1">
              <a:buFontTx/>
              <a:buNone/>
            </a:pPr>
            <a:endParaRPr lang="en-US" sz="3600" b="1" smtClean="0">
              <a:latin typeface="Tahoma" pitchFamily="34" charset="0"/>
              <a:cs typeface="Tahoma" pitchFamily="34" charset="0"/>
            </a:endParaRPr>
          </a:p>
        </p:txBody>
      </p:sp>
      <p:sp>
        <p:nvSpPr>
          <p:cNvPr id="3" name="Right Arrow 2"/>
          <p:cNvSpPr/>
          <p:nvPr/>
        </p:nvSpPr>
        <p:spPr>
          <a:xfrm>
            <a:off x="76962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 </a:t>
            </a:r>
            <a:r>
              <a:rPr lang="en-US" sz="3400" b="1" smtClean="0">
                <a:latin typeface="Tahoma" pitchFamily="34" charset="0"/>
                <a:cs typeface="Tahoma" pitchFamily="34" charset="0"/>
              </a:rPr>
              <a:t>(1</a:t>
            </a:r>
            <a:r>
              <a:rPr lang="en-US" sz="3400" b="1" u="sng" smtClean="0">
                <a:latin typeface="Tahoma" pitchFamily="34" charset="0"/>
                <a:cs typeface="Tahoma" pitchFamily="34" charset="0"/>
              </a:rPr>
              <a:t>) “Systems designers</a:t>
            </a:r>
            <a:r>
              <a:rPr lang="en-US" sz="3400" b="1" smtClean="0">
                <a:latin typeface="Tahoma" pitchFamily="34" charset="0"/>
                <a:cs typeface="Tahoma" pitchFamily="34" charset="0"/>
              </a:rPr>
              <a:t>”  (primarily politicians, federal bankers,  &amp; International Monetary Fund &amp; World Trade Organization executives) exert the greatest </a:t>
            </a:r>
            <a:r>
              <a:rPr lang="en-US" sz="3400" b="1" u="sng" smtClean="0">
                <a:latin typeface="Tahoma" pitchFamily="34" charset="0"/>
                <a:cs typeface="Tahoma" pitchFamily="34" charset="0"/>
              </a:rPr>
              <a:t>influence</a:t>
            </a:r>
            <a:r>
              <a:rPr lang="en-US" sz="3400" b="1" smtClean="0">
                <a:latin typeface="Tahoma" pitchFamily="34" charset="0"/>
                <a:cs typeface="Tahoma" pitchFamily="34" charset="0"/>
              </a:rPr>
              <a:t> over shaping how global capitalist functions.  Those in this same inner bulls-eye” who  typically stand to </a:t>
            </a:r>
            <a:r>
              <a:rPr lang="en-US" sz="3400" b="1" u="sng" smtClean="0">
                <a:latin typeface="Tahoma" pitchFamily="34" charset="0"/>
                <a:cs typeface="Tahoma" pitchFamily="34" charset="0"/>
              </a:rPr>
              <a:t>profit</a:t>
            </a:r>
            <a:r>
              <a:rPr lang="en-US" sz="3400" b="1" smtClean="0">
                <a:latin typeface="Tahoma" pitchFamily="34" charset="0"/>
                <a:cs typeface="Tahoma" pitchFamily="34" charset="0"/>
              </a:rPr>
              <a:t> most from capitalism are the (2) “</a:t>
            </a:r>
            <a:r>
              <a:rPr lang="en-US" sz="3400" b="1" u="sng" smtClean="0">
                <a:latin typeface="Tahoma" pitchFamily="34" charset="0"/>
                <a:cs typeface="Tahoma" pitchFamily="34" charset="0"/>
              </a:rPr>
              <a:t>system profiteers</a:t>
            </a:r>
            <a:r>
              <a:rPr lang="en-US" sz="3400" b="1" smtClean="0">
                <a:latin typeface="Tahoma" pitchFamily="34" charset="0"/>
                <a:cs typeface="Tahoma" pitchFamily="34" charset="0"/>
              </a:rPr>
              <a:t>”  (executives of large corporations, major stockholders, highly inventive entrepreneurs etc.)</a:t>
            </a:r>
          </a:p>
          <a:p>
            <a:pPr eaLnBrk="1" hangingPunct="1">
              <a:buFontTx/>
              <a:buNone/>
            </a:pPr>
            <a:endParaRPr lang="en-US" sz="3600" b="1" smtClean="0">
              <a:latin typeface="Tahoma" pitchFamily="34" charset="0"/>
              <a:cs typeface="Tahoma" pitchFamily="34" charset="0"/>
            </a:endParaRPr>
          </a:p>
          <a:p>
            <a:pPr eaLnBrk="1" hangingPunct="1">
              <a:buFontTx/>
              <a:buNone/>
            </a:pPr>
            <a:endParaRPr lang="en-US" sz="3600" b="1" smtClean="0">
              <a:latin typeface="Tahoma" pitchFamily="34" charset="0"/>
              <a:cs typeface="Tahoma" pitchFamily="34" charset="0"/>
            </a:endParaRPr>
          </a:p>
        </p:txBody>
      </p:sp>
      <p:sp>
        <p:nvSpPr>
          <p:cNvPr id="3" name="Right Arrow 2"/>
          <p:cNvSpPr/>
          <p:nvPr/>
        </p:nvSpPr>
        <p:spPr>
          <a:xfrm>
            <a:off x="77724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Content Placeholder 2"/>
          <p:cNvSpPr>
            <a:spLocks noGrp="1"/>
          </p:cNvSpPr>
          <p:nvPr>
            <p:ph idx="1"/>
          </p:nvPr>
        </p:nvSpPr>
        <p:spPr>
          <a:xfrm>
            <a:off x="0" y="0"/>
            <a:ext cx="9144000" cy="6858000"/>
          </a:xfrm>
        </p:spPr>
        <p:txBody>
          <a:bodyPr/>
          <a:lstStyle/>
          <a:p>
            <a:pPr eaLnBrk="1" hangingPunct="1">
              <a:buFontTx/>
              <a:buNone/>
            </a:pPr>
            <a:r>
              <a:rPr lang="en-US" sz="3100" b="1" smtClean="0">
                <a:latin typeface="Tahoma" pitchFamily="34" charset="0"/>
                <a:cs typeface="Tahoma" pitchFamily="34" charset="0"/>
              </a:rPr>
              <a:t>Here is a rough ordering of the remaining major rings of capitalist beneficiaries in descending order of potential personal benefits: </a:t>
            </a:r>
          </a:p>
          <a:p>
            <a:pPr eaLnBrk="1" hangingPunct="1">
              <a:buFontTx/>
              <a:buNone/>
            </a:pPr>
            <a:r>
              <a:rPr lang="en-US" sz="3100" b="1" smtClean="0">
                <a:latin typeface="Tahoma" pitchFamily="34" charset="0"/>
                <a:cs typeface="Tahoma" pitchFamily="34" charset="0"/>
              </a:rPr>
              <a:t>3. </a:t>
            </a:r>
            <a:r>
              <a:rPr lang="en-US" sz="3100" b="1" u="sng" smtClean="0">
                <a:latin typeface="Tahoma" pitchFamily="34" charset="0"/>
                <a:cs typeface="Tahoma" pitchFamily="34" charset="0"/>
              </a:rPr>
              <a:t>System professionals</a:t>
            </a:r>
            <a:r>
              <a:rPr lang="en-US" sz="3100" b="1" smtClean="0">
                <a:latin typeface="Tahoma" pitchFamily="34" charset="0"/>
                <a:cs typeface="Tahoma" pitchFamily="34" charset="0"/>
              </a:rPr>
              <a:t>: Licensed professionals (lawyers, accountants, brokers, consultants, etc., who help corporations max profits) </a:t>
            </a:r>
          </a:p>
          <a:p>
            <a:pPr eaLnBrk="1" hangingPunct="1">
              <a:buFontTx/>
              <a:buNone/>
            </a:pPr>
            <a:r>
              <a:rPr lang="en-US" sz="3100" b="1" smtClean="0">
                <a:latin typeface="Tahoma" pitchFamily="34" charset="0"/>
                <a:cs typeface="Tahoma" pitchFamily="34" charset="0"/>
              </a:rPr>
              <a:t>4. </a:t>
            </a:r>
            <a:r>
              <a:rPr lang="en-US" sz="3100" b="1" u="sng" smtClean="0">
                <a:latin typeface="Tahoma" pitchFamily="34" charset="0"/>
                <a:cs typeface="Tahoma" pitchFamily="34" charset="0"/>
              </a:rPr>
              <a:t>High value-adding technicians</a:t>
            </a:r>
            <a:r>
              <a:rPr lang="en-US" sz="3100" b="1" smtClean="0">
                <a:latin typeface="Tahoma" pitchFamily="34" charset="0"/>
                <a:cs typeface="Tahoma" pitchFamily="34" charset="0"/>
              </a:rPr>
              <a:t>: Engineers, MBA managers, financial analysts, creative marketers, etc.</a:t>
            </a:r>
          </a:p>
          <a:p>
            <a:pPr eaLnBrk="1" hangingPunct="1">
              <a:buFontTx/>
              <a:buNone/>
            </a:pPr>
            <a:r>
              <a:rPr lang="en-US" sz="3100" b="1" smtClean="0">
                <a:latin typeface="Tahoma" pitchFamily="34" charset="0"/>
                <a:cs typeface="Tahoma" pitchFamily="34" charset="0"/>
              </a:rPr>
              <a:t>5. </a:t>
            </a:r>
            <a:r>
              <a:rPr lang="en-US" sz="3100" b="1" u="sng" smtClean="0">
                <a:latin typeface="Tahoma" pitchFamily="34" charset="0"/>
                <a:cs typeface="Tahoma" pitchFamily="34" charset="0"/>
              </a:rPr>
              <a:t>White-collar, full-time corporate staff</a:t>
            </a:r>
            <a:r>
              <a:rPr lang="en-US" sz="3100" b="1" smtClean="0">
                <a:latin typeface="Tahoma" pitchFamily="34" charset="0"/>
                <a:cs typeface="Tahoma" pitchFamily="34" charset="0"/>
              </a:rPr>
              <a:t>: department heads, MIS developers, etc.)</a:t>
            </a:r>
          </a:p>
          <a:p>
            <a:pPr eaLnBrk="1" hangingPunct="1">
              <a:buFontTx/>
              <a:buNone/>
            </a:pPr>
            <a:endParaRPr lang="en-US" sz="3600" b="1" smtClean="0">
              <a:latin typeface="Tahoma" pitchFamily="34" charset="0"/>
              <a:cs typeface="Tahoma" pitchFamily="34" charset="0"/>
            </a:endParaRPr>
          </a:p>
          <a:p>
            <a:pPr eaLnBrk="1" hangingPunct="1">
              <a:buFontTx/>
              <a:buNone/>
            </a:pPr>
            <a:endParaRPr lang="en-US" sz="3600" b="1" smtClean="0">
              <a:latin typeface="Tahoma" pitchFamily="34" charset="0"/>
              <a:cs typeface="Tahoma" pitchFamily="34" charset="0"/>
            </a:endParaRPr>
          </a:p>
        </p:txBody>
      </p:sp>
      <p:sp>
        <p:nvSpPr>
          <p:cNvPr id="3" name="Right Arrow 2"/>
          <p:cNvSpPr/>
          <p:nvPr/>
        </p:nvSpPr>
        <p:spPr>
          <a:xfrm>
            <a:off x="8166100" y="5562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Content Placeholder 2"/>
          <p:cNvSpPr>
            <a:spLocks noGrp="1"/>
          </p:cNvSpPr>
          <p:nvPr>
            <p:ph idx="1"/>
          </p:nvPr>
        </p:nvSpPr>
        <p:spPr>
          <a:xfrm>
            <a:off x="0" y="0"/>
            <a:ext cx="9144000" cy="6858000"/>
          </a:xfrm>
        </p:spPr>
        <p:txBody>
          <a:bodyPr/>
          <a:lstStyle/>
          <a:p>
            <a:pPr eaLnBrk="1" hangingPunct="1">
              <a:buFontTx/>
              <a:buNone/>
              <a:defRPr/>
            </a:pPr>
            <a:r>
              <a:rPr lang="en-US" sz="3400" b="1" dirty="0" smtClean="0">
                <a:latin typeface="Tahoma" pitchFamily="34" charset="0"/>
                <a:cs typeface="Tahoma" pitchFamily="34" charset="0"/>
              </a:rPr>
              <a:t>6</a:t>
            </a:r>
            <a:r>
              <a:rPr lang="en-US" sz="3500" b="1" dirty="0" smtClean="0">
                <a:latin typeface="Tahoma" pitchFamily="34" charset="0"/>
                <a:cs typeface="Tahoma" pitchFamily="34" charset="0"/>
              </a:rPr>
              <a:t>. </a:t>
            </a:r>
            <a:r>
              <a:rPr lang="en-US" b="1" dirty="0" smtClean="0">
                <a:latin typeface="Tahoma" pitchFamily="34" charset="0"/>
                <a:cs typeface="Tahoma" pitchFamily="34" charset="0"/>
              </a:rPr>
              <a:t>Eight-to-five wage earners</a:t>
            </a:r>
          </a:p>
          <a:p>
            <a:pPr eaLnBrk="1" hangingPunct="1">
              <a:buFontTx/>
              <a:buNone/>
              <a:defRPr/>
            </a:pPr>
            <a:r>
              <a:rPr lang="en-US" b="1" dirty="0" smtClean="0">
                <a:latin typeface="Tahoma" pitchFamily="34" charset="0"/>
                <a:cs typeface="Tahoma" pitchFamily="34" charset="0"/>
              </a:rPr>
              <a:t>7. Part-time &amp; temp wage earners in minimum wage economies</a:t>
            </a:r>
          </a:p>
          <a:p>
            <a:pPr eaLnBrk="1" hangingPunct="1">
              <a:buFontTx/>
              <a:buNone/>
              <a:defRPr/>
            </a:pPr>
            <a:r>
              <a:rPr lang="en-US" b="1" dirty="0" smtClean="0">
                <a:latin typeface="Tahoma" pitchFamily="34" charset="0"/>
                <a:cs typeface="Tahoma" pitchFamily="34" charset="0"/>
              </a:rPr>
              <a:t>9. Unemployed experienced workers living on unemployment insurance while job-hunting</a:t>
            </a:r>
          </a:p>
          <a:p>
            <a:pPr marL="514350" indent="-514350" eaLnBrk="1" hangingPunct="1">
              <a:buFont typeface="Arial" charset="0"/>
              <a:buNone/>
              <a:defRPr/>
            </a:pPr>
            <a:r>
              <a:rPr lang="en-US" b="1" dirty="0" smtClean="0">
                <a:latin typeface="Tahoma" pitchFamily="34" charset="0"/>
                <a:cs typeface="Tahoma" pitchFamily="34" charset="0"/>
              </a:rPr>
              <a:t>10. Low-compensation off-shored workers in developing nations</a:t>
            </a:r>
          </a:p>
          <a:p>
            <a:pPr eaLnBrk="1" hangingPunct="1">
              <a:buFontTx/>
              <a:buNone/>
              <a:defRPr/>
            </a:pPr>
            <a:r>
              <a:rPr lang="en-US" b="1" smtClean="0">
                <a:latin typeface="Tahoma" pitchFamily="34" charset="0"/>
                <a:cs typeface="Tahoma" pitchFamily="34" charset="0"/>
              </a:rPr>
              <a:t>11. Those </a:t>
            </a:r>
            <a:r>
              <a:rPr lang="en-US" b="1" dirty="0" smtClean="0">
                <a:latin typeface="Tahoma" pitchFamily="34" charset="0"/>
                <a:cs typeface="Tahoma" pitchFamily="34" charset="0"/>
              </a:rPr>
              <a:t>not directly benefitted by capitalism are the permanently unemployable (homeless, incarcerated, handicapped) &amp; those in non-capitalistic parts of the world.  </a:t>
            </a:r>
          </a:p>
          <a:p>
            <a:pPr eaLnBrk="1" hangingPunct="1">
              <a:buFontTx/>
              <a:buNone/>
              <a:defRPr/>
            </a:pPr>
            <a:endParaRPr lang="en-US"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a:p>
            <a:pPr eaLnBrk="1" hangingPunct="1">
              <a:buFontTx/>
              <a:buNone/>
              <a:defRPr/>
            </a:pPr>
            <a:endParaRPr lang="en-US" sz="3600" b="1"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ubtitle 2"/>
          <p:cNvSpPr>
            <a:spLocks noGrp="1"/>
          </p:cNvSpPr>
          <p:nvPr>
            <p:ph type="subTitle" idx="1"/>
          </p:nvPr>
        </p:nvSpPr>
        <p:spPr>
          <a:xfrm>
            <a:off x="0" y="0"/>
            <a:ext cx="9144000" cy="6858000"/>
          </a:xfrm>
        </p:spPr>
        <p:txBody>
          <a:bodyPr/>
          <a:lstStyle/>
          <a:p>
            <a:pPr eaLnBrk="1" hangingPunct="1"/>
            <a:r>
              <a:rPr lang="en-US" sz="8000" b="1" smtClean="0">
                <a:solidFill>
                  <a:schemeClr val="tx1"/>
                </a:solidFill>
                <a:latin typeface="Tahoma" pitchFamily="34" charset="0"/>
                <a:cs typeface="Tahoma" pitchFamily="34" charset="0"/>
              </a:rPr>
              <a:t>THE LIMITATIONS OF WESTERN LIBERTARIAN CAPITALISM</a:t>
            </a:r>
            <a:endParaRPr lang="en-US" sz="7200" b="1" smtClean="0">
              <a:solidFill>
                <a:schemeClr val="tx1"/>
              </a:solidFill>
              <a:latin typeface="Tahoma" pitchFamily="34" charset="0"/>
              <a:cs typeface="Tahoma" pitchFamily="34" charset="0"/>
            </a:endParaRPr>
          </a:p>
          <a:p>
            <a:pPr eaLnBrk="1" hangingPunct="1"/>
            <a:endParaRPr lang="en-US" sz="5400" b="1" smtClean="0">
              <a:solidFill>
                <a:srgbClr val="FF9900"/>
              </a:solidFill>
              <a:latin typeface="Tahoma" pitchFamily="34" charset="0"/>
              <a:cs typeface="Tahoma" pitchFamily="34" charset="0"/>
            </a:endParaRPr>
          </a:p>
        </p:txBody>
      </p:sp>
    </p:spTree>
  </p:cSld>
  <p:clrMapOvr>
    <a:masterClrMapping/>
  </p:clrMapOvr>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0" y="0"/>
            <a:ext cx="9144000" cy="990600"/>
          </a:xfrm>
        </p:spPr>
        <p:txBody>
          <a:bodyPr rtlCol="0">
            <a:normAutofit fontScale="90000"/>
          </a:bodyPr>
          <a:lstStyle/>
          <a:p>
            <a:pPr eaLnBrk="1" fontAlgn="auto" hangingPunct="1">
              <a:spcAft>
                <a:spcPts val="0"/>
              </a:spcAft>
              <a:defRPr/>
            </a:pPr>
            <a:r>
              <a:rPr lang="en-US" sz="3200" b="1" dirty="0" smtClean="0">
                <a:latin typeface="Tahoma" pitchFamily="34" charset="0"/>
              </a:rPr>
              <a:t>LIBERTARIAN CAPITALISM CAN’T SERVE NATIONS OR REGIONS WELL WHEN: </a:t>
            </a:r>
          </a:p>
        </p:txBody>
      </p:sp>
      <p:sp>
        <p:nvSpPr>
          <p:cNvPr id="79875" name="Rectangle 3"/>
          <p:cNvSpPr>
            <a:spLocks noGrp="1" noChangeArrowheads="1"/>
          </p:cNvSpPr>
          <p:nvPr>
            <p:ph type="body" idx="1"/>
          </p:nvPr>
        </p:nvSpPr>
        <p:spPr>
          <a:xfrm>
            <a:off x="0" y="990600"/>
            <a:ext cx="9144000" cy="5867400"/>
          </a:xfrm>
        </p:spPr>
        <p:txBody>
          <a:bodyPr rtlCol="0">
            <a:normAutofit fontScale="77500" lnSpcReduction="20000"/>
          </a:bodyPr>
          <a:lstStyle/>
          <a:p>
            <a:pPr marL="609600" indent="-609600" eaLnBrk="1" fontAlgn="auto" hangingPunct="1">
              <a:lnSpc>
                <a:spcPct val="90000"/>
              </a:lnSpc>
              <a:spcAft>
                <a:spcPts val="0"/>
              </a:spcAft>
              <a:buFontTx/>
              <a:buAutoNum type="arabicPeriod"/>
              <a:defRPr/>
            </a:pPr>
            <a:r>
              <a:rPr lang="en-US" sz="4400" b="1" dirty="0" smtClean="0">
                <a:latin typeface="Tahoma" pitchFamily="34" charset="0"/>
              </a:rPr>
              <a:t>There are few middle class consumers</a:t>
            </a:r>
          </a:p>
          <a:p>
            <a:pPr marL="609600" indent="-609600" eaLnBrk="1" fontAlgn="auto" hangingPunct="1">
              <a:lnSpc>
                <a:spcPct val="90000"/>
              </a:lnSpc>
              <a:spcAft>
                <a:spcPts val="0"/>
              </a:spcAft>
              <a:buFontTx/>
              <a:buAutoNum type="arabicPeriod"/>
              <a:defRPr/>
            </a:pPr>
            <a:r>
              <a:rPr lang="en-US" sz="4400" b="1" dirty="0" smtClean="0">
                <a:latin typeface="Tahoma" pitchFamily="34" charset="0"/>
              </a:rPr>
              <a:t>Women have a traditional family nurturing role</a:t>
            </a:r>
          </a:p>
          <a:p>
            <a:pPr marL="609600" indent="-609600" eaLnBrk="1" fontAlgn="auto" hangingPunct="1">
              <a:lnSpc>
                <a:spcPct val="90000"/>
              </a:lnSpc>
              <a:spcAft>
                <a:spcPts val="0"/>
              </a:spcAft>
              <a:buFontTx/>
              <a:buAutoNum type="arabicPeriod"/>
              <a:defRPr/>
            </a:pPr>
            <a:r>
              <a:rPr lang="en-US" sz="4400" b="1" dirty="0" smtClean="0">
                <a:latin typeface="Tahoma" pitchFamily="34" charset="0"/>
              </a:rPr>
              <a:t>The majority of businesses are small &amp; family-owned</a:t>
            </a:r>
          </a:p>
          <a:p>
            <a:pPr marL="609600" indent="-609600" eaLnBrk="1" fontAlgn="auto" hangingPunct="1">
              <a:lnSpc>
                <a:spcPct val="90000"/>
              </a:lnSpc>
              <a:spcAft>
                <a:spcPts val="0"/>
              </a:spcAft>
              <a:buFontTx/>
              <a:buAutoNum type="arabicPeriod"/>
              <a:defRPr/>
            </a:pPr>
            <a:r>
              <a:rPr lang="en-US" sz="4400" b="1" dirty="0" smtClean="0">
                <a:latin typeface="Tahoma" pitchFamily="34" charset="0"/>
              </a:rPr>
              <a:t>Few capitalist institutions exist: democratic government, private banks, stock markets, business professionals, etc.)</a:t>
            </a:r>
          </a:p>
          <a:p>
            <a:pPr marL="609600" indent="-609600" eaLnBrk="1" fontAlgn="auto" hangingPunct="1">
              <a:lnSpc>
                <a:spcPct val="90000"/>
              </a:lnSpc>
              <a:spcAft>
                <a:spcPts val="0"/>
              </a:spcAft>
              <a:buFontTx/>
              <a:buAutoNum type="arabicPeriod"/>
              <a:defRPr/>
            </a:pPr>
            <a:r>
              <a:rPr lang="en-US" sz="4400" b="1" dirty="0" smtClean="0">
                <a:latin typeface="Tahoma" pitchFamily="34" charset="0"/>
              </a:rPr>
              <a:t>Most of the nation’s exports are low on the  value-added curve (how much money the nation receives for the part of the export it produces).</a:t>
            </a:r>
          </a:p>
          <a:p>
            <a:pPr marL="609600" indent="-609600" eaLnBrk="1" fontAlgn="auto" hangingPunct="1">
              <a:lnSpc>
                <a:spcPct val="90000"/>
              </a:lnSpc>
              <a:spcAft>
                <a:spcPts val="0"/>
              </a:spcAft>
              <a:buFontTx/>
              <a:buNone/>
              <a:defRPr/>
            </a:pPr>
            <a:r>
              <a:rPr lang="en-US" sz="4000" b="1" dirty="0" smtClean="0">
                <a:latin typeface="Tahoma" pitchFamily="34" charset="0"/>
              </a:rPr>
              <a:t> </a:t>
            </a:r>
            <a:r>
              <a:rPr lang="en-US" sz="4000" b="1" dirty="0" smtClean="0"/>
              <a:t>  </a:t>
            </a:r>
          </a:p>
          <a:p>
            <a:pPr marL="609600" indent="-609600" eaLnBrk="1" fontAlgn="auto" hangingPunct="1">
              <a:lnSpc>
                <a:spcPct val="90000"/>
              </a:lnSpc>
              <a:spcAft>
                <a:spcPts val="0"/>
              </a:spcAft>
              <a:defRPr/>
            </a:pPr>
            <a:endParaRPr lang="en-US" sz="4000" b="1" dirty="0" smtClean="0"/>
          </a:p>
          <a:p>
            <a:pPr marL="609600" indent="-609600" eaLnBrk="1" fontAlgn="auto" hangingPunct="1">
              <a:lnSpc>
                <a:spcPct val="90000"/>
              </a:lnSpc>
              <a:spcAft>
                <a:spcPts val="0"/>
              </a:spcAft>
              <a:defRPr/>
            </a:pPr>
            <a:endParaRPr lang="en-US" sz="4000" b="1" dirty="0" smtClean="0"/>
          </a:p>
        </p:txBody>
      </p:sp>
    </p:spTree>
  </p:cSld>
  <p:clrMapOvr>
    <a:masterClrMapping/>
  </p:clrMapOvr>
  <p:transition/>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0" y="304800"/>
            <a:ext cx="9144000" cy="6553200"/>
          </a:xfrm>
        </p:spPr>
        <p:txBody>
          <a:bodyPr rtlCol="0">
            <a:normAutofit fontScale="92500" lnSpcReduction="20000"/>
          </a:bodyPr>
          <a:lstStyle/>
          <a:p>
            <a:pPr marL="742950" indent="-742950" eaLnBrk="1" fontAlgn="auto" hangingPunct="1">
              <a:lnSpc>
                <a:spcPct val="90000"/>
              </a:lnSpc>
              <a:spcAft>
                <a:spcPts val="0"/>
              </a:spcAft>
              <a:buFont typeface="+mj-lt"/>
              <a:buAutoNum type="arabicPeriod" startAt="6"/>
              <a:defRPr/>
            </a:pPr>
            <a:r>
              <a:rPr lang="en-US" sz="4100" b="1" dirty="0" smtClean="0">
                <a:latin typeface="Tahoma" pitchFamily="34" charset="0"/>
              </a:rPr>
              <a:t>Most people place family concerns ahead of careers</a:t>
            </a:r>
          </a:p>
          <a:p>
            <a:pPr marL="742950" indent="-742950" eaLnBrk="1" fontAlgn="auto" hangingPunct="1">
              <a:lnSpc>
                <a:spcPct val="90000"/>
              </a:lnSpc>
              <a:spcAft>
                <a:spcPts val="0"/>
              </a:spcAft>
              <a:buFont typeface="+mj-lt"/>
              <a:buAutoNum type="arabicPeriod" startAt="6"/>
              <a:defRPr/>
            </a:pPr>
            <a:r>
              <a:rPr lang="en-US" sz="4100" b="1" dirty="0" smtClean="0">
                <a:latin typeface="Tahoma" pitchFamily="34" charset="0"/>
              </a:rPr>
              <a:t>Power is centralized in the hands of government or elites rather than disbursed throughout society</a:t>
            </a:r>
          </a:p>
          <a:p>
            <a:pPr marL="742950" indent="-742950" eaLnBrk="1" fontAlgn="auto" hangingPunct="1">
              <a:lnSpc>
                <a:spcPct val="90000"/>
              </a:lnSpc>
              <a:spcAft>
                <a:spcPts val="0"/>
              </a:spcAft>
              <a:buFont typeface="+mj-lt"/>
              <a:buAutoNum type="arabicPeriod" startAt="6"/>
              <a:defRPr/>
            </a:pPr>
            <a:r>
              <a:rPr lang="en-US" sz="4100" b="1" dirty="0" smtClean="0">
                <a:latin typeface="Tahoma" pitchFamily="34" charset="0"/>
              </a:rPr>
              <a:t>The nation/region has significant international debt</a:t>
            </a:r>
          </a:p>
          <a:p>
            <a:pPr marL="742950" indent="-742950" eaLnBrk="1" fontAlgn="auto" hangingPunct="1">
              <a:lnSpc>
                <a:spcPct val="90000"/>
              </a:lnSpc>
              <a:spcAft>
                <a:spcPts val="0"/>
              </a:spcAft>
              <a:buFont typeface="+mj-lt"/>
              <a:buAutoNum type="arabicPeriod" startAt="6"/>
              <a:defRPr/>
            </a:pPr>
            <a:r>
              <a:rPr lang="en-US" sz="4100" b="1" dirty="0" smtClean="0">
                <a:latin typeface="Tahoma" pitchFamily="34" charset="0"/>
              </a:rPr>
              <a:t>The nation was under colonial rule or influence in the past 50 years</a:t>
            </a:r>
          </a:p>
          <a:p>
            <a:pPr marL="742950" indent="-742950" eaLnBrk="1" fontAlgn="auto" hangingPunct="1">
              <a:lnSpc>
                <a:spcPct val="90000"/>
              </a:lnSpc>
              <a:spcAft>
                <a:spcPts val="0"/>
              </a:spcAft>
              <a:buFont typeface="+mj-lt"/>
              <a:buAutoNum type="arabicPeriod" startAt="6"/>
              <a:defRPr/>
            </a:pPr>
            <a:r>
              <a:rPr lang="en-US" sz="4100" b="1" dirty="0" smtClean="0">
                <a:latin typeface="Tahoma" pitchFamily="34" charset="0"/>
              </a:rPr>
              <a:t>The nation/region is not very industrialized</a:t>
            </a:r>
          </a:p>
          <a:p>
            <a:pPr marL="609600" indent="-609600" eaLnBrk="1" fontAlgn="auto" hangingPunct="1">
              <a:lnSpc>
                <a:spcPct val="90000"/>
              </a:lnSpc>
              <a:spcAft>
                <a:spcPts val="0"/>
              </a:spcAft>
              <a:buFontTx/>
              <a:buNone/>
              <a:defRPr/>
            </a:pPr>
            <a:r>
              <a:rPr lang="en-US" sz="4000" b="1" dirty="0" smtClean="0">
                <a:latin typeface="Tahoma" pitchFamily="34" charset="0"/>
              </a:rPr>
              <a:t> </a:t>
            </a:r>
            <a:r>
              <a:rPr lang="en-US" sz="4000" b="1" dirty="0" smtClean="0"/>
              <a:t>  </a:t>
            </a:r>
          </a:p>
          <a:p>
            <a:pPr marL="609600" indent="-609600" eaLnBrk="1" fontAlgn="auto" hangingPunct="1">
              <a:lnSpc>
                <a:spcPct val="90000"/>
              </a:lnSpc>
              <a:spcAft>
                <a:spcPts val="0"/>
              </a:spcAft>
              <a:defRPr/>
            </a:pPr>
            <a:endParaRPr lang="en-US" sz="4000" b="1" dirty="0" smtClean="0"/>
          </a:p>
          <a:p>
            <a:pPr marL="609600" indent="-609600" eaLnBrk="1" fontAlgn="auto" hangingPunct="1">
              <a:lnSpc>
                <a:spcPct val="90000"/>
              </a:lnSpc>
              <a:spcAft>
                <a:spcPts val="0"/>
              </a:spcAft>
              <a:defRPr/>
            </a:pPr>
            <a:endParaRPr lang="en-US" sz="4000" b="1"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sz="half" idx="1"/>
          </p:nvPr>
        </p:nvSpPr>
        <p:spPr>
          <a:xfrm>
            <a:off x="0" y="228600"/>
            <a:ext cx="9144000" cy="6629400"/>
          </a:xfrm>
        </p:spPr>
        <p:txBody>
          <a:bodyPr/>
          <a:lstStyle/>
          <a:p>
            <a:pPr eaLnBrk="1" hangingPunct="1">
              <a:buFontTx/>
              <a:buNone/>
            </a:pPr>
            <a:r>
              <a:rPr lang="en-US" b="1" smtClean="0">
                <a:latin typeface="Tahoma" pitchFamily="34" charset="0"/>
              </a:rPr>
              <a:t>5.</a:t>
            </a:r>
            <a:r>
              <a:rPr lang="en-US" sz="2400" b="1" smtClean="0">
                <a:latin typeface="Tahoma" pitchFamily="34" charset="0"/>
              </a:rPr>
              <a:t> </a:t>
            </a:r>
            <a:r>
              <a:rPr lang="en-US" b="1" smtClean="0">
                <a:latin typeface="Tahoma" pitchFamily="34" charset="0"/>
              </a:rPr>
              <a:t>Research has shown that multinational companies normally pay at least 10% higher wages in developing nations, and often times 40-100% higher than existing wages.</a:t>
            </a:r>
          </a:p>
          <a:p>
            <a:pPr eaLnBrk="1" hangingPunct="1">
              <a:buFontTx/>
              <a:buNone/>
            </a:pPr>
            <a:r>
              <a:rPr lang="en-US" b="1" smtClean="0">
                <a:latin typeface="Tahoma" pitchFamily="34" charset="0"/>
              </a:rPr>
              <a:t>6. The rights of women have also improved over the long-run in global business, because foreign firms who provide equal employment environments for women have such a large competitive advantage over local firms, that the local firms must improve treatment of women in order to stay in business.</a:t>
            </a:r>
          </a:p>
        </p:txBody>
      </p:sp>
    </p:spTree>
  </p:cSld>
  <p:clrMapOvr>
    <a:masterClrMapping/>
  </p:clrMapOvr>
  <p:transition spd="slow">
    <p:split orient="vert" dir="in"/>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ubtitle 2"/>
          <p:cNvSpPr>
            <a:spLocks noGrp="1"/>
          </p:cNvSpPr>
          <p:nvPr>
            <p:ph type="subTitle" idx="1"/>
          </p:nvPr>
        </p:nvSpPr>
        <p:spPr>
          <a:xfrm>
            <a:off x="0" y="0"/>
            <a:ext cx="9144000" cy="6858000"/>
          </a:xfrm>
        </p:spPr>
        <p:txBody>
          <a:bodyPr/>
          <a:lstStyle/>
          <a:p>
            <a:pPr eaLnBrk="1" hangingPunct="1"/>
            <a:endParaRPr lang="en-US" sz="9600" b="1" smtClean="0">
              <a:solidFill>
                <a:schemeClr val="tx1"/>
              </a:solidFill>
              <a:latin typeface="Tahoma" pitchFamily="34" charset="0"/>
              <a:cs typeface="Tahoma" pitchFamily="34" charset="0"/>
            </a:endParaRPr>
          </a:p>
          <a:p>
            <a:pPr eaLnBrk="1" hangingPunct="1"/>
            <a:r>
              <a:rPr lang="en-US" sz="9600" b="1" smtClean="0">
                <a:solidFill>
                  <a:schemeClr val="tx1"/>
                </a:solidFill>
                <a:latin typeface="Tahoma" pitchFamily="34" charset="0"/>
                <a:cs typeface="Tahoma" pitchFamily="34" charset="0"/>
              </a:rPr>
              <a:t>MANAGING CAPITALISM</a:t>
            </a:r>
          </a:p>
          <a:p>
            <a:pPr eaLnBrk="1" hangingPunct="1"/>
            <a:endParaRPr lang="en-US" sz="5400" b="1" smtClean="0">
              <a:solidFill>
                <a:srgbClr val="FF9900"/>
              </a:solidFill>
              <a:latin typeface="Tahoma" pitchFamily="34" charset="0"/>
              <a:cs typeface="Tahoma" pitchFamily="34" charset="0"/>
            </a:endParaRPr>
          </a:p>
        </p:txBody>
      </p:sp>
    </p:spTree>
  </p:cSld>
  <p:clrMapOvr>
    <a:masterClrMapping/>
  </p:clrMapOvr>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ubtitle 2"/>
          <p:cNvSpPr>
            <a:spLocks noGrp="1"/>
          </p:cNvSpPr>
          <p:nvPr>
            <p:ph type="subTitle" idx="1"/>
          </p:nvPr>
        </p:nvSpPr>
        <p:spPr>
          <a:xfrm>
            <a:off x="0" y="0"/>
            <a:ext cx="9144000" cy="6858000"/>
          </a:xfrm>
        </p:spPr>
        <p:txBody>
          <a:bodyPr/>
          <a:lstStyle/>
          <a:p>
            <a:pPr eaLnBrk="1" hangingPunct="1">
              <a:buFont typeface="Arial" charset="0"/>
              <a:buNone/>
              <a:defRPr/>
            </a:pPr>
            <a:r>
              <a:rPr lang="en-US" sz="4000" b="1" dirty="0" smtClean="0">
                <a:solidFill>
                  <a:schemeClr val="tx1"/>
                </a:solidFill>
                <a:latin typeface="Tahoma" pitchFamily="34" charset="0"/>
                <a:cs typeface="Tahoma" pitchFamily="34" charset="0"/>
              </a:rPr>
              <a:t>SYSTEMS THAT SEEK TO </a:t>
            </a:r>
          </a:p>
          <a:p>
            <a:pPr eaLnBrk="1" hangingPunct="1">
              <a:buFont typeface="Arial" charset="0"/>
              <a:buNone/>
              <a:defRPr/>
            </a:pPr>
            <a:r>
              <a:rPr lang="en-US" sz="4000" b="1" dirty="0" smtClean="0">
                <a:solidFill>
                  <a:schemeClr val="tx1"/>
                </a:solidFill>
                <a:latin typeface="Tahoma" pitchFamily="34" charset="0"/>
                <a:cs typeface="Tahoma" pitchFamily="34" charset="0"/>
              </a:rPr>
              <a:t>MANAGE CAPITALISM</a:t>
            </a:r>
          </a:p>
          <a:p>
            <a:pPr eaLnBrk="1" hangingPunct="1">
              <a:buFont typeface="Arial" charset="0"/>
              <a:buNone/>
              <a:defRPr/>
            </a:pPr>
            <a:r>
              <a:rPr lang="en-US" sz="6000" b="1" u="sng" dirty="0" smtClean="0">
                <a:solidFill>
                  <a:schemeClr val="tx1"/>
                </a:solidFill>
                <a:latin typeface="Tahoma" pitchFamily="34" charset="0"/>
                <a:cs typeface="Tahoma" pitchFamily="34" charset="0"/>
              </a:rPr>
              <a:t>Governments</a:t>
            </a:r>
          </a:p>
          <a:p>
            <a:pPr marL="1143000" indent="-1143000" algn="l" eaLnBrk="1" hangingPunct="1">
              <a:buFont typeface="+mj-lt"/>
              <a:buAutoNum type="arabicPeriod"/>
              <a:defRPr/>
            </a:pPr>
            <a:r>
              <a:rPr lang="en-US" sz="6000" b="1" dirty="0" smtClean="0">
                <a:solidFill>
                  <a:schemeClr val="tx1"/>
                </a:solidFill>
                <a:latin typeface="Tahoma" pitchFamily="34" charset="0"/>
                <a:cs typeface="Tahoma" pitchFamily="34" charset="0"/>
              </a:rPr>
              <a:t>Regulatory agencies</a:t>
            </a:r>
          </a:p>
          <a:p>
            <a:pPr marL="1143000" indent="-1143000" algn="l" eaLnBrk="1" hangingPunct="1">
              <a:buFont typeface="+mj-lt"/>
              <a:buAutoNum type="arabicPeriod"/>
              <a:defRPr/>
            </a:pPr>
            <a:r>
              <a:rPr lang="en-US" sz="6000" b="1" dirty="0" smtClean="0">
                <a:solidFill>
                  <a:schemeClr val="tx1"/>
                </a:solidFill>
                <a:latin typeface="Tahoma" pitchFamily="34" charset="0"/>
                <a:cs typeface="Tahoma" pitchFamily="34" charset="0"/>
              </a:rPr>
              <a:t>Tariffs &amp; subsidies</a:t>
            </a:r>
          </a:p>
          <a:p>
            <a:pPr marL="1143000" indent="-1143000" algn="l" eaLnBrk="1" hangingPunct="1">
              <a:buFont typeface="+mj-lt"/>
              <a:buAutoNum type="arabicPeriod"/>
              <a:defRPr/>
            </a:pPr>
            <a:r>
              <a:rPr lang="en-US" sz="6000" b="1" dirty="0" smtClean="0">
                <a:solidFill>
                  <a:schemeClr val="tx1"/>
                </a:solidFill>
                <a:latin typeface="Tahoma" pitchFamily="34" charset="0"/>
                <a:cs typeface="Tahoma" pitchFamily="34" charset="0"/>
              </a:rPr>
              <a:t>Interest rates</a:t>
            </a:r>
          </a:p>
          <a:p>
            <a:pPr marL="1143000" indent="-1143000" algn="l" eaLnBrk="1" hangingPunct="1">
              <a:buFont typeface="+mj-lt"/>
              <a:buAutoNum type="arabicPeriod"/>
              <a:defRPr/>
            </a:pPr>
            <a:r>
              <a:rPr lang="en-US" sz="6000" b="1" dirty="0" smtClean="0">
                <a:solidFill>
                  <a:schemeClr val="tx1"/>
                </a:solidFill>
                <a:latin typeface="Tahoma" pitchFamily="34" charset="0"/>
                <a:cs typeface="Tahoma" pitchFamily="34" charset="0"/>
              </a:rPr>
              <a:t>Taxes</a:t>
            </a:r>
          </a:p>
          <a:p>
            <a:pPr eaLnBrk="1" hangingPunct="1">
              <a:buFont typeface="Arial" charset="0"/>
              <a:buNone/>
              <a:defRPr/>
            </a:pPr>
            <a:endParaRPr lang="en-US" sz="8000" b="1" dirty="0" smtClean="0">
              <a:solidFill>
                <a:srgbClr val="C00000"/>
              </a:solidFill>
              <a:latin typeface="Tahoma" pitchFamily="34" charset="0"/>
              <a:cs typeface="Tahoma" pitchFamily="34" charset="0"/>
            </a:endParaRPr>
          </a:p>
        </p:txBody>
      </p:sp>
      <p:sp>
        <p:nvSpPr>
          <p:cNvPr id="3" name="Right Arrow 2"/>
          <p:cNvSpPr/>
          <p:nvPr/>
        </p:nvSpPr>
        <p:spPr>
          <a:xfrm>
            <a:off x="76962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0000FF"/>
              </a:solidFill>
            </a:endParaRPr>
          </a:p>
        </p:txBody>
      </p:sp>
    </p:spTree>
  </p:cSld>
  <p:clrMapOvr>
    <a:masterClrMapping/>
  </p:clrMapOvr>
  <p:transition/>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ubtitle 2"/>
          <p:cNvSpPr>
            <a:spLocks noGrp="1"/>
          </p:cNvSpPr>
          <p:nvPr>
            <p:ph type="subTitle" idx="1"/>
          </p:nvPr>
        </p:nvSpPr>
        <p:spPr>
          <a:xfrm>
            <a:off x="0" y="0"/>
            <a:ext cx="9144000" cy="6858000"/>
          </a:xfrm>
        </p:spPr>
        <p:txBody>
          <a:bodyPr/>
          <a:lstStyle/>
          <a:p>
            <a:pPr marL="914400" indent="-914400" algn="l" eaLnBrk="1" hangingPunct="1">
              <a:buFont typeface="+mj-lt"/>
              <a:buAutoNum type="arabicPeriod" startAt="5"/>
              <a:defRPr/>
            </a:pPr>
            <a:r>
              <a:rPr lang="en-US" sz="4600" b="1" dirty="0" smtClean="0">
                <a:solidFill>
                  <a:schemeClr val="tx1"/>
                </a:solidFill>
                <a:latin typeface="Tahoma" pitchFamily="34" charset="0"/>
                <a:cs typeface="Tahoma" pitchFamily="34" charset="0"/>
              </a:rPr>
              <a:t>Protectionism (tariffs &amp; subsidies)</a:t>
            </a:r>
          </a:p>
          <a:p>
            <a:pPr marL="914400" indent="-914400" algn="l" eaLnBrk="1" hangingPunct="1">
              <a:buFont typeface="+mj-lt"/>
              <a:buAutoNum type="arabicPeriod" startAt="5"/>
              <a:defRPr/>
            </a:pPr>
            <a:r>
              <a:rPr lang="en-US" sz="4600" b="1" dirty="0" smtClean="0">
                <a:solidFill>
                  <a:schemeClr val="tx1"/>
                </a:solidFill>
                <a:latin typeface="Tahoma" pitchFamily="34" charset="0"/>
                <a:cs typeface="Tahoma" pitchFamily="34" charset="0"/>
              </a:rPr>
              <a:t>Govt. regulation &amp; deregulation</a:t>
            </a:r>
          </a:p>
          <a:p>
            <a:pPr marL="914400" indent="-914400" algn="l" eaLnBrk="1" hangingPunct="1">
              <a:buFont typeface="+mj-lt"/>
              <a:buAutoNum type="arabicPeriod" startAt="5"/>
              <a:defRPr/>
            </a:pPr>
            <a:r>
              <a:rPr lang="en-US" sz="4600" b="1" dirty="0" smtClean="0">
                <a:solidFill>
                  <a:schemeClr val="tx1"/>
                </a:solidFill>
                <a:latin typeface="Tahoma" pitchFamily="34" charset="0"/>
                <a:cs typeface="Tahoma" pitchFamily="34" charset="0"/>
              </a:rPr>
              <a:t>IMF structural adjustments</a:t>
            </a:r>
          </a:p>
          <a:p>
            <a:pPr marL="914400" indent="-914400" algn="l" eaLnBrk="1" hangingPunct="1">
              <a:buFont typeface="+mj-lt"/>
              <a:buAutoNum type="arabicPeriod" startAt="5"/>
              <a:defRPr/>
            </a:pPr>
            <a:r>
              <a:rPr lang="en-US" sz="4600" b="1" dirty="0" smtClean="0">
                <a:solidFill>
                  <a:schemeClr val="tx1"/>
                </a:solidFill>
                <a:latin typeface="Tahoma" pitchFamily="34" charset="0"/>
                <a:cs typeface="Tahoma" pitchFamily="34" charset="0"/>
              </a:rPr>
              <a:t>Consumer legislation &amp; credit</a:t>
            </a:r>
          </a:p>
          <a:p>
            <a:pPr marL="914400" indent="-914400" algn="l" eaLnBrk="1" hangingPunct="1">
              <a:buFont typeface="+mj-lt"/>
              <a:buAutoNum type="arabicPeriod" startAt="5"/>
              <a:defRPr/>
            </a:pPr>
            <a:r>
              <a:rPr lang="en-US" sz="4600" b="1" dirty="0" smtClean="0">
                <a:solidFill>
                  <a:schemeClr val="tx1"/>
                </a:solidFill>
                <a:latin typeface="Tahoma" pitchFamily="34" charset="0"/>
                <a:cs typeface="Tahoma" pitchFamily="34" charset="0"/>
              </a:rPr>
              <a:t>Currency </a:t>
            </a:r>
            <a:r>
              <a:rPr lang="en-US" sz="4800" b="1" dirty="0" smtClean="0">
                <a:solidFill>
                  <a:schemeClr val="tx1"/>
                </a:solidFill>
                <a:latin typeface="Tahoma" pitchFamily="34" charset="0"/>
                <a:cs typeface="Tahoma" pitchFamily="34" charset="0"/>
              </a:rPr>
              <a:t>policy</a:t>
            </a:r>
          </a:p>
          <a:p>
            <a:pPr algn="l" eaLnBrk="1" hangingPunct="1">
              <a:buFont typeface="Arial" charset="0"/>
              <a:buNone/>
              <a:defRPr/>
            </a:pPr>
            <a:endParaRPr lang="en-US" sz="4800" b="1" dirty="0" smtClean="0">
              <a:solidFill>
                <a:schemeClr val="tx1"/>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ubtitle 2"/>
          <p:cNvSpPr>
            <a:spLocks noGrp="1"/>
          </p:cNvSpPr>
          <p:nvPr>
            <p:ph type="subTitle" idx="1"/>
          </p:nvPr>
        </p:nvSpPr>
        <p:spPr>
          <a:xfrm>
            <a:off x="0" y="0"/>
            <a:ext cx="9144000" cy="6858000"/>
          </a:xfrm>
        </p:spPr>
        <p:txBody>
          <a:bodyPr/>
          <a:lstStyle/>
          <a:p>
            <a:pPr eaLnBrk="1" hangingPunct="1"/>
            <a:r>
              <a:rPr lang="en-US" sz="4800" b="1" u="sng" smtClean="0">
                <a:solidFill>
                  <a:schemeClr val="tx1"/>
                </a:solidFill>
                <a:latin typeface="Tahoma" pitchFamily="34" charset="0"/>
                <a:cs typeface="Tahoma" pitchFamily="34" charset="0"/>
              </a:rPr>
              <a:t>Financial Institutions</a:t>
            </a:r>
          </a:p>
          <a:p>
            <a:pPr algn="l" eaLnBrk="1" hangingPunct="1">
              <a:buFont typeface="Arial" pitchFamily="34" charset="0"/>
              <a:buChar char="•"/>
            </a:pPr>
            <a:r>
              <a:rPr lang="en-US" sz="6100" b="1" smtClean="0">
                <a:solidFill>
                  <a:schemeClr val="tx1"/>
                </a:solidFill>
                <a:latin typeface="Tahoma" pitchFamily="34" charset="0"/>
                <a:cs typeface="Tahoma" pitchFamily="34" charset="0"/>
              </a:rPr>
              <a:t>Private &amp; public banks</a:t>
            </a:r>
          </a:p>
          <a:p>
            <a:pPr algn="l" eaLnBrk="1" hangingPunct="1">
              <a:buFont typeface="Arial" pitchFamily="34" charset="0"/>
              <a:buChar char="•"/>
            </a:pPr>
            <a:r>
              <a:rPr lang="en-US" sz="6100" b="1" smtClean="0">
                <a:solidFill>
                  <a:schemeClr val="tx1"/>
                </a:solidFill>
                <a:latin typeface="Tahoma" pitchFamily="34" charset="0"/>
                <a:cs typeface="Tahoma" pitchFamily="34" charset="0"/>
              </a:rPr>
              <a:t>Stocks markets</a:t>
            </a:r>
          </a:p>
          <a:p>
            <a:pPr algn="l" eaLnBrk="1" hangingPunct="1">
              <a:buFont typeface="Arial" pitchFamily="34" charset="0"/>
              <a:buChar char="•"/>
            </a:pPr>
            <a:r>
              <a:rPr lang="en-US" sz="6100" b="1" smtClean="0">
                <a:solidFill>
                  <a:schemeClr val="tx1"/>
                </a:solidFill>
                <a:latin typeface="Tahoma" pitchFamily="34" charset="0"/>
                <a:cs typeface="Tahoma" pitchFamily="34" charset="0"/>
              </a:rPr>
              <a:t>Currency exchanges</a:t>
            </a:r>
          </a:p>
          <a:p>
            <a:pPr algn="l" eaLnBrk="1" hangingPunct="1">
              <a:buFont typeface="Arial" pitchFamily="34" charset="0"/>
              <a:buChar char="•"/>
            </a:pPr>
            <a:r>
              <a:rPr lang="en-US" sz="6100" b="1" smtClean="0">
                <a:solidFill>
                  <a:schemeClr val="tx1"/>
                </a:solidFill>
                <a:latin typeface="Tahoma" pitchFamily="34" charset="0"/>
                <a:cs typeface="Tahoma" pitchFamily="34" charset="0"/>
              </a:rPr>
              <a:t>Brokerage </a:t>
            </a:r>
            <a:r>
              <a:rPr lang="en-US" sz="6400" b="1" smtClean="0">
                <a:solidFill>
                  <a:schemeClr val="tx1"/>
                </a:solidFill>
                <a:latin typeface="Tahoma" pitchFamily="34" charset="0"/>
                <a:cs typeface="Tahoma" pitchFamily="34" charset="0"/>
              </a:rPr>
              <a:t>companies</a:t>
            </a:r>
          </a:p>
          <a:p>
            <a:pPr algn="l" eaLnBrk="1" hangingPunct="1"/>
            <a:endParaRPr lang="en-US" sz="4000" b="1" u="sng" smtClean="0">
              <a:solidFill>
                <a:schemeClr val="tx1"/>
              </a:solidFill>
              <a:latin typeface="Tahoma" pitchFamily="34" charset="0"/>
              <a:cs typeface="Tahoma" pitchFamily="34" charset="0"/>
            </a:endParaRPr>
          </a:p>
        </p:txBody>
      </p:sp>
      <p:sp>
        <p:nvSpPr>
          <p:cNvPr id="3" name="Right Arrow 2"/>
          <p:cNvSpPr/>
          <p:nvPr/>
        </p:nvSpPr>
        <p:spPr>
          <a:xfrm>
            <a:off x="81661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0000FF"/>
              </a:solidFill>
            </a:endParaRPr>
          </a:p>
        </p:txBody>
      </p:sp>
    </p:spTree>
  </p:cSld>
  <p:clrMapOvr>
    <a:masterClrMapping/>
  </p:clrMapOvr>
  <p:transition/>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ubtitle 2"/>
          <p:cNvSpPr>
            <a:spLocks noGrp="1"/>
          </p:cNvSpPr>
          <p:nvPr>
            <p:ph type="subTitle" idx="1"/>
          </p:nvPr>
        </p:nvSpPr>
        <p:spPr>
          <a:xfrm>
            <a:off x="0" y="0"/>
            <a:ext cx="9144000" cy="6858000"/>
          </a:xfrm>
        </p:spPr>
        <p:txBody>
          <a:bodyPr/>
          <a:lstStyle/>
          <a:p>
            <a:pPr eaLnBrk="1" hangingPunct="1"/>
            <a:r>
              <a:rPr lang="en-US" sz="4000" b="1" smtClean="0">
                <a:solidFill>
                  <a:schemeClr val="tx1"/>
                </a:solidFill>
                <a:latin typeface="Tahoma" pitchFamily="34" charset="0"/>
                <a:cs typeface="Tahoma" pitchFamily="34" charset="0"/>
              </a:rPr>
              <a:t>GLOBAL GOVERNMENT ORGANIZATIONS (GGOs)</a:t>
            </a:r>
          </a:p>
          <a:p>
            <a:pPr algn="l" eaLnBrk="1" hangingPunct="1"/>
            <a:r>
              <a:rPr lang="en-US" sz="4100" b="1" u="sng" smtClean="0">
                <a:solidFill>
                  <a:schemeClr val="tx1"/>
                </a:solidFill>
                <a:latin typeface="Tahoma" pitchFamily="34" charset="0"/>
                <a:cs typeface="Tahoma" pitchFamily="34" charset="0"/>
              </a:rPr>
              <a:t>World Trade Organization </a:t>
            </a:r>
            <a:r>
              <a:rPr lang="en-US" sz="4100" b="1" smtClean="0">
                <a:solidFill>
                  <a:schemeClr val="tx1"/>
                </a:solidFill>
                <a:latin typeface="Tahoma" pitchFamily="34" charset="0"/>
                <a:cs typeface="Tahoma" pitchFamily="34" charset="0"/>
              </a:rPr>
              <a:t>: Global trading policies &amp; practices; advocacy of libertarian capitalism</a:t>
            </a:r>
          </a:p>
          <a:p>
            <a:pPr algn="l" eaLnBrk="1" hangingPunct="1"/>
            <a:r>
              <a:rPr lang="en-US" sz="4100" b="1" u="sng" smtClean="0">
                <a:solidFill>
                  <a:schemeClr val="tx1"/>
                </a:solidFill>
                <a:latin typeface="Tahoma" pitchFamily="34" charset="0"/>
                <a:cs typeface="Tahoma" pitchFamily="34" charset="0"/>
              </a:rPr>
              <a:t>International Monetary Fund: </a:t>
            </a:r>
            <a:r>
              <a:rPr lang="en-US" sz="4100" b="1" smtClean="0">
                <a:solidFill>
                  <a:schemeClr val="tx1"/>
                </a:solidFill>
                <a:latin typeface="Tahoma" pitchFamily="34" charset="0"/>
                <a:cs typeface="Tahoma" pitchFamily="34" charset="0"/>
              </a:rPr>
              <a:t>Using loans to establish libertarian-individualism capitalism in the developing world</a:t>
            </a:r>
            <a:endParaRPr lang="en-US" sz="4100" b="1" u="sng" smtClean="0">
              <a:solidFill>
                <a:schemeClr val="tx1"/>
              </a:solidFill>
              <a:latin typeface="Tahoma" pitchFamily="34" charset="0"/>
              <a:cs typeface="Tahoma" pitchFamily="34" charset="0"/>
            </a:endParaRPr>
          </a:p>
          <a:p>
            <a:pPr algn="l" eaLnBrk="1" hangingPunct="1"/>
            <a:endParaRPr lang="en-US" sz="4000" b="1" smtClean="0">
              <a:solidFill>
                <a:srgbClr val="0000FF"/>
              </a:solidFill>
              <a:latin typeface="Tahoma" pitchFamily="34" charset="0"/>
              <a:cs typeface="Tahoma" pitchFamily="34" charset="0"/>
            </a:endParaRPr>
          </a:p>
          <a:p>
            <a:pPr algn="l" eaLnBrk="1" hangingPunct="1"/>
            <a:endParaRPr lang="en-US" sz="4000" b="1" smtClean="0">
              <a:solidFill>
                <a:srgbClr val="0000FF"/>
              </a:solidFill>
              <a:latin typeface="Tahoma" pitchFamily="34" charset="0"/>
              <a:cs typeface="Tahoma" pitchFamily="34" charset="0"/>
            </a:endParaRPr>
          </a:p>
          <a:p>
            <a:pPr algn="l" eaLnBrk="1" hangingPunct="1"/>
            <a:endParaRPr lang="en-US" sz="3600" b="1" u="sng" smtClean="0">
              <a:solidFill>
                <a:srgbClr val="C00000"/>
              </a:solidFill>
              <a:latin typeface="Tahoma" pitchFamily="34" charset="0"/>
              <a:cs typeface="Tahoma" pitchFamily="34" charset="0"/>
            </a:endParaRPr>
          </a:p>
          <a:p>
            <a:pPr eaLnBrk="1" hangingPunct="1"/>
            <a:endParaRPr lang="en-US" sz="4400" b="1" smtClean="0">
              <a:solidFill>
                <a:srgbClr val="C00000"/>
              </a:solidFill>
              <a:latin typeface="Tahoma" pitchFamily="34" charset="0"/>
              <a:cs typeface="Tahoma" pitchFamily="34" charset="0"/>
            </a:endParaRPr>
          </a:p>
          <a:p>
            <a:pPr eaLnBrk="1" hangingPunct="1"/>
            <a:endParaRPr lang="en-US" sz="7200" b="1" smtClean="0">
              <a:solidFill>
                <a:srgbClr val="C00000"/>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Content Placeholder 2"/>
          <p:cNvSpPr>
            <a:spLocks noGrp="1"/>
          </p:cNvSpPr>
          <p:nvPr>
            <p:ph idx="1"/>
          </p:nvPr>
        </p:nvSpPr>
        <p:spPr>
          <a:xfrm>
            <a:off x="0" y="0"/>
            <a:ext cx="9144000" cy="6858000"/>
          </a:xfrm>
        </p:spPr>
        <p:txBody>
          <a:bodyPr/>
          <a:lstStyle/>
          <a:p>
            <a:pPr algn="ctr" eaLnBrk="1" hangingPunct="1">
              <a:buFontTx/>
              <a:buNone/>
            </a:pPr>
            <a:endParaRPr lang="en-US" sz="9600" b="1" smtClean="0">
              <a:latin typeface="Tahoma" pitchFamily="34" charset="0"/>
              <a:cs typeface="Tahoma" pitchFamily="34" charset="0"/>
            </a:endParaRPr>
          </a:p>
          <a:p>
            <a:pPr algn="ctr" eaLnBrk="1" hangingPunct="1">
              <a:buFontTx/>
              <a:buNone/>
            </a:pPr>
            <a:r>
              <a:rPr lang="en-US" sz="9600" b="1" smtClean="0">
                <a:latin typeface="Tahoma" pitchFamily="34" charset="0"/>
                <a:cs typeface="Tahoma" pitchFamily="34" charset="0"/>
              </a:rPr>
              <a:t>TURBO-</a:t>
            </a:r>
          </a:p>
          <a:p>
            <a:pPr algn="ctr" eaLnBrk="1" hangingPunct="1">
              <a:buFontTx/>
              <a:buNone/>
            </a:pPr>
            <a:r>
              <a:rPr lang="en-US" sz="9600" b="1" smtClean="0">
                <a:latin typeface="Tahoma" pitchFamily="34" charset="0"/>
                <a:cs typeface="Tahoma" pitchFamily="34" charset="0"/>
              </a:rPr>
              <a:t>CAPITALISM</a:t>
            </a:r>
          </a:p>
        </p:txBody>
      </p:sp>
    </p:spTree>
  </p:cSld>
  <p:clrMapOvr>
    <a:masterClrMapping/>
  </p:clrMapOvr>
  <p:transition/>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ubtitle 2"/>
          <p:cNvSpPr>
            <a:spLocks noGrp="1"/>
          </p:cNvSpPr>
          <p:nvPr>
            <p:ph type="subTitle" idx="1"/>
          </p:nvPr>
        </p:nvSpPr>
        <p:spPr>
          <a:xfrm>
            <a:off x="0" y="0"/>
            <a:ext cx="9144000" cy="6858000"/>
          </a:xfrm>
        </p:spPr>
        <p:txBody>
          <a:bodyPr/>
          <a:lstStyle/>
          <a:p>
            <a:pPr marL="914400" indent="-914400" algn="l">
              <a:lnSpc>
                <a:spcPct val="90000"/>
              </a:lnSpc>
            </a:pPr>
            <a:r>
              <a:rPr lang="en-US" sz="3800" b="1" smtClean="0">
                <a:solidFill>
                  <a:schemeClr val="tx1"/>
                </a:solidFill>
                <a:latin typeface="Tahoma" pitchFamily="34" charset="0"/>
                <a:cs typeface="Tahoma" pitchFamily="34" charset="0"/>
              </a:rPr>
              <a:t>In his book, </a:t>
            </a:r>
            <a:r>
              <a:rPr lang="en-US" sz="3800" b="1" i="1" smtClean="0">
                <a:solidFill>
                  <a:schemeClr val="tx1"/>
                </a:solidFill>
                <a:latin typeface="Tahoma" pitchFamily="34" charset="0"/>
                <a:cs typeface="Tahoma" pitchFamily="34" charset="0"/>
              </a:rPr>
              <a:t>Turbo-Capitalism</a:t>
            </a:r>
            <a:r>
              <a:rPr lang="en-US" sz="3800" b="1" smtClean="0">
                <a:solidFill>
                  <a:schemeClr val="tx1"/>
                </a:solidFill>
                <a:latin typeface="Tahoma" pitchFamily="34" charset="0"/>
                <a:cs typeface="Tahoma" pitchFamily="34" charset="0"/>
              </a:rPr>
              <a:t>, Edward Luttwak refers to the recent (post- 1980s) American brand of capitalism that takes corporate power &amp; profit to the extremes of “neo-liberalism” (minimization of outside governmental or regulatory influence on the “free market”). “Turbo-cap” maintains that everyone benefits from a strict “MAXI-MIN” “neo-liberal” capitalism ideology: </a:t>
            </a:r>
            <a:endParaRPr lang="en-US" sz="38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ubtitle 2"/>
          <p:cNvSpPr>
            <a:spLocks noGrp="1"/>
          </p:cNvSpPr>
          <p:nvPr>
            <p:ph type="subTitle" idx="1"/>
          </p:nvPr>
        </p:nvSpPr>
        <p:spPr>
          <a:xfrm>
            <a:off x="0" y="0"/>
            <a:ext cx="9144000" cy="6858000"/>
          </a:xfrm>
        </p:spPr>
        <p:txBody>
          <a:bodyPr/>
          <a:lstStyle/>
          <a:p>
            <a:pPr marL="914400" indent="-914400" algn="l">
              <a:lnSpc>
                <a:spcPct val="90000"/>
              </a:lnSpc>
              <a:buFont typeface="Calibri" pitchFamily="34" charset="0"/>
              <a:buAutoNum type="arabicPeriod"/>
            </a:pPr>
            <a:r>
              <a:rPr lang="en-US" sz="3800" b="1" smtClean="0">
                <a:solidFill>
                  <a:schemeClr val="tx1"/>
                </a:solidFill>
                <a:latin typeface="Tahoma" pitchFamily="34" charset="0"/>
                <a:cs typeface="Tahoma" pitchFamily="34" charset="0"/>
              </a:rPr>
              <a:t>Maximum privatization (conversion of all public sector economic enterprises) to corporate ownership &amp; control + minimum government involvement in business.</a:t>
            </a:r>
          </a:p>
          <a:p>
            <a:pPr marL="914400" indent="-914400" algn="l">
              <a:lnSpc>
                <a:spcPct val="90000"/>
              </a:lnSpc>
              <a:buFont typeface="Calibri" pitchFamily="34" charset="0"/>
              <a:buAutoNum type="arabicPeriod"/>
            </a:pPr>
            <a:r>
              <a:rPr lang="en-US" sz="3800" b="1" smtClean="0">
                <a:solidFill>
                  <a:schemeClr val="tx1"/>
                </a:solidFill>
                <a:latin typeface="Tahoma" pitchFamily="34" charset="0"/>
                <a:cs typeface="Tahoma" pitchFamily="34" charset="0"/>
              </a:rPr>
              <a:t>Max industry deregulation + max corporate oversight of industry competitive practices</a:t>
            </a:r>
          </a:p>
          <a:p>
            <a:pPr marL="914400" indent="-914400" algn="l">
              <a:lnSpc>
                <a:spcPct val="90000"/>
              </a:lnSpc>
              <a:buFont typeface="Calibri" pitchFamily="34" charset="0"/>
              <a:buAutoNum type="arabicPeriod"/>
            </a:pPr>
            <a:r>
              <a:rPr lang="en-US" sz="3800" b="1" smtClean="0">
                <a:solidFill>
                  <a:schemeClr val="tx1"/>
                </a:solidFill>
                <a:latin typeface="Tahoma" pitchFamily="34" charset="0"/>
                <a:cs typeface="Tahoma" pitchFamily="34" charset="0"/>
              </a:rPr>
              <a:t>Max off-shoring of labor to minimize manufacturing costs</a:t>
            </a:r>
          </a:p>
          <a:p>
            <a:pPr marL="914400" indent="-914400" algn="l">
              <a:lnSpc>
                <a:spcPct val="90000"/>
              </a:lnSpc>
            </a:pPr>
            <a:endParaRPr lang="en-US" sz="3800" b="1" smtClean="0">
              <a:solidFill>
                <a:schemeClr val="tx1"/>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ubtitle 2"/>
          <p:cNvSpPr>
            <a:spLocks noGrp="1"/>
          </p:cNvSpPr>
          <p:nvPr>
            <p:ph type="subTitle" idx="1"/>
          </p:nvPr>
        </p:nvSpPr>
        <p:spPr>
          <a:xfrm>
            <a:off x="0" y="0"/>
            <a:ext cx="9144000" cy="6858000"/>
          </a:xfrm>
        </p:spPr>
        <p:txBody>
          <a:bodyPr/>
          <a:lstStyle/>
          <a:p>
            <a:pPr marL="914400" indent="-914400" algn="l">
              <a:lnSpc>
                <a:spcPct val="90000"/>
              </a:lnSpc>
              <a:buFont typeface="Calibri" pitchFamily="34" charset="0"/>
              <a:buAutoNum type="arabicPeriod" startAt="4"/>
            </a:pPr>
            <a:r>
              <a:rPr lang="en-US" sz="4000" b="1" smtClean="0">
                <a:solidFill>
                  <a:schemeClr val="tx1"/>
                </a:solidFill>
                <a:latin typeface="Tahoma" pitchFamily="34" charset="0"/>
                <a:cs typeface="Tahoma" pitchFamily="34" charset="0"/>
              </a:rPr>
              <a:t>Min permanent employees, &amp; fixed assets &amp; max temp employees</a:t>
            </a:r>
          </a:p>
          <a:p>
            <a:pPr marL="914400" indent="-914400" algn="l">
              <a:lnSpc>
                <a:spcPct val="90000"/>
              </a:lnSpc>
              <a:buFont typeface="Calibri" pitchFamily="34" charset="0"/>
              <a:buAutoNum type="arabicPeriod" startAt="4"/>
            </a:pPr>
            <a:r>
              <a:rPr lang="en-US" sz="4000" b="1" smtClean="0">
                <a:solidFill>
                  <a:schemeClr val="tx1"/>
                </a:solidFill>
                <a:latin typeface="Tahoma" pitchFamily="34" charset="0"/>
                <a:cs typeface="Tahoma" pitchFamily="34" charset="0"/>
              </a:rPr>
              <a:t>Min government business  subsidies &amp; protectionism (mainly tariffs)</a:t>
            </a:r>
          </a:p>
          <a:p>
            <a:pPr marL="914400" indent="-914400" algn="l">
              <a:lnSpc>
                <a:spcPct val="90000"/>
              </a:lnSpc>
              <a:buFont typeface="Calibri" pitchFamily="34" charset="0"/>
              <a:buAutoNum type="arabicPeriod" startAt="4"/>
            </a:pPr>
            <a:r>
              <a:rPr lang="en-US" sz="4000" b="1" smtClean="0">
                <a:solidFill>
                  <a:schemeClr val="tx1"/>
                </a:solidFill>
                <a:latin typeface="Tahoma" pitchFamily="34" charset="0"/>
                <a:cs typeface="Tahoma" pitchFamily="34" charset="0"/>
              </a:rPr>
              <a:t>Max spread of neo-liberal capitalism as practiced by individualism cultures to all nations &amp; global government organizations </a:t>
            </a:r>
          </a:p>
          <a:p>
            <a:pPr marL="914400" indent="-914400" algn="l">
              <a:lnSpc>
                <a:spcPct val="90000"/>
              </a:lnSpc>
            </a:pPr>
            <a:endParaRPr lang="en-US" sz="3800" b="1" smtClean="0">
              <a:solidFill>
                <a:schemeClr val="tx1"/>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ubtitle 2"/>
          <p:cNvSpPr>
            <a:spLocks noGrp="1"/>
          </p:cNvSpPr>
          <p:nvPr>
            <p:ph type="subTitle" idx="1"/>
          </p:nvPr>
        </p:nvSpPr>
        <p:spPr>
          <a:xfrm>
            <a:off x="0" y="0"/>
            <a:ext cx="9144000" cy="6858000"/>
          </a:xfrm>
        </p:spPr>
        <p:txBody>
          <a:bodyPr/>
          <a:lstStyle/>
          <a:p>
            <a:pPr marL="914400" indent="-914400" algn="l">
              <a:lnSpc>
                <a:spcPct val="90000"/>
              </a:lnSpc>
            </a:pPr>
            <a:r>
              <a:rPr lang="en-US" sz="3000" b="1" smtClean="0">
                <a:solidFill>
                  <a:schemeClr val="tx1"/>
                </a:solidFill>
                <a:latin typeface="Tahoma" pitchFamily="34" charset="0"/>
                <a:cs typeface="Tahoma" pitchFamily="34" charset="0"/>
              </a:rPr>
              <a:t>Author Luttwak comments, “(Turbo-capitalism) offers but a single set of rules for every country in the world, ignoring all differences of society, cultures, and temperament. The accelerated structural change (of) turbo-capitalism is the worldwide abandonment of public ownership, central planning, administrative direction and most forms of regulatory control. The once sheltered markets of puddles, ponds, lakes and seas (small nations &amp; companies) are exposed to the tidal waves of change of global trade, and of yet more volatile global finance with its massive flows and backflows of capital.”</a:t>
            </a:r>
          </a:p>
          <a:p>
            <a:pPr marL="914400" indent="-914400" algn="l">
              <a:lnSpc>
                <a:spcPct val="90000"/>
              </a:lnSpc>
            </a:pPr>
            <a:endParaRPr lang="en-US" sz="3600" b="1" smtClean="0">
              <a:solidFill>
                <a:srgbClr val="0000FF"/>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228600" y="0"/>
            <a:ext cx="8610600" cy="838200"/>
          </a:xfrm>
        </p:spPr>
        <p:txBody>
          <a:bodyPr rtlCol="0">
            <a:normAutofit fontScale="90000"/>
          </a:bodyPr>
          <a:lstStyle/>
          <a:p>
            <a:pPr eaLnBrk="1" fontAlgn="auto" hangingPunct="1">
              <a:spcAft>
                <a:spcPts val="0"/>
              </a:spcAft>
              <a:defRPr/>
            </a:pPr>
            <a:r>
              <a:rPr lang="en-US" sz="3200" b="1" smtClean="0">
                <a:latin typeface="Tahoma" pitchFamily="34" charset="0"/>
              </a:rPr>
              <a:t>HOURLY MANUFACTURING </a:t>
            </a:r>
            <a:br>
              <a:rPr lang="en-US" sz="3200" b="1" smtClean="0">
                <a:latin typeface="Tahoma" pitchFamily="34" charset="0"/>
              </a:rPr>
            </a:br>
            <a:r>
              <a:rPr lang="en-US" sz="3200" b="1" smtClean="0">
                <a:latin typeface="Tahoma" pitchFamily="34" charset="0"/>
              </a:rPr>
              <a:t>PAY COMPARISONS</a:t>
            </a:r>
          </a:p>
        </p:txBody>
      </p:sp>
      <p:sp>
        <p:nvSpPr>
          <p:cNvPr id="17411" name="Rectangle 3"/>
          <p:cNvSpPr>
            <a:spLocks noGrp="1" noChangeArrowheads="1"/>
          </p:cNvSpPr>
          <p:nvPr>
            <p:ph type="body" idx="1"/>
          </p:nvPr>
        </p:nvSpPr>
        <p:spPr>
          <a:xfrm>
            <a:off x="228600" y="914400"/>
            <a:ext cx="8915400" cy="5943600"/>
          </a:xfrm>
        </p:spPr>
        <p:txBody>
          <a:bodyPr/>
          <a:lstStyle/>
          <a:p>
            <a:pPr eaLnBrk="1" hangingPunct="1"/>
            <a:r>
              <a:rPr lang="en-US" sz="3400" b="1" smtClean="0">
                <a:latin typeface="Tahoma" pitchFamily="34" charset="0"/>
              </a:rPr>
              <a:t>USA: $21.33</a:t>
            </a:r>
          </a:p>
          <a:p>
            <a:pPr eaLnBrk="1" hangingPunct="1"/>
            <a:r>
              <a:rPr lang="en-US" sz="3400" b="1" smtClean="0">
                <a:latin typeface="Tahoma" pitchFamily="34" charset="0"/>
              </a:rPr>
              <a:t>EU: $20.18</a:t>
            </a:r>
          </a:p>
          <a:p>
            <a:pPr eaLnBrk="1" hangingPunct="1"/>
            <a:r>
              <a:rPr lang="en-US" sz="3400" b="1" smtClean="0">
                <a:latin typeface="Tahoma" pitchFamily="34" charset="0"/>
              </a:rPr>
              <a:t>Japan: $18.83</a:t>
            </a:r>
          </a:p>
          <a:p>
            <a:pPr eaLnBrk="1" hangingPunct="1"/>
            <a:r>
              <a:rPr lang="en-US" sz="3400" b="1" smtClean="0">
                <a:latin typeface="Tahoma" pitchFamily="34" charset="0"/>
              </a:rPr>
              <a:t>S Korea: $9.16</a:t>
            </a:r>
          </a:p>
          <a:p>
            <a:pPr eaLnBrk="1" hangingPunct="1"/>
            <a:r>
              <a:rPr lang="en-US" sz="3400" b="1" smtClean="0">
                <a:latin typeface="Tahoma" pitchFamily="34" charset="0"/>
              </a:rPr>
              <a:t>Singapore: $7.27</a:t>
            </a:r>
          </a:p>
          <a:p>
            <a:pPr eaLnBrk="1" hangingPunct="1"/>
            <a:r>
              <a:rPr lang="en-US" sz="3400" b="1" smtClean="0">
                <a:latin typeface="Tahoma" pitchFamily="34" charset="0"/>
              </a:rPr>
              <a:t>Taiwan: $5.41</a:t>
            </a:r>
          </a:p>
          <a:p>
            <a:pPr eaLnBrk="1" hangingPunct="1"/>
            <a:r>
              <a:rPr lang="en-US" sz="3400" b="1" smtClean="0">
                <a:latin typeface="Tahoma" pitchFamily="34" charset="0"/>
              </a:rPr>
              <a:t>Brazil: $2.57</a:t>
            </a:r>
          </a:p>
          <a:p>
            <a:pPr eaLnBrk="1" hangingPunct="1"/>
            <a:r>
              <a:rPr lang="en-US" sz="3400" b="1" smtClean="0">
                <a:latin typeface="Tahoma" pitchFamily="34" charset="0"/>
              </a:rPr>
              <a:t>Mexico: $2.35</a:t>
            </a:r>
          </a:p>
          <a:p>
            <a:pPr eaLnBrk="1" hangingPunct="1"/>
            <a:r>
              <a:rPr lang="en-US" sz="3400" b="1" smtClean="0">
                <a:latin typeface="Tahoma" pitchFamily="34" charset="0"/>
              </a:rPr>
              <a:t>China: $0.69</a:t>
            </a:r>
          </a:p>
        </p:txBody>
      </p:sp>
    </p:spTree>
  </p:cSld>
  <p:clrMapOvr>
    <a:masterClrMapping/>
  </p:clrMapOvr>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ubtitle 2"/>
          <p:cNvSpPr>
            <a:spLocks noGrp="1"/>
          </p:cNvSpPr>
          <p:nvPr>
            <p:ph type="subTitle" idx="1"/>
          </p:nvPr>
        </p:nvSpPr>
        <p:spPr>
          <a:xfrm>
            <a:off x="0" y="0"/>
            <a:ext cx="9144000" cy="6858000"/>
          </a:xfrm>
        </p:spPr>
        <p:txBody>
          <a:bodyPr/>
          <a:lstStyle/>
          <a:p>
            <a:pPr marL="914400" indent="-914400" algn="l">
              <a:lnSpc>
                <a:spcPct val="90000"/>
              </a:lnSpc>
            </a:pPr>
            <a:r>
              <a:rPr lang="en-US" sz="3000" b="1" smtClean="0">
                <a:solidFill>
                  <a:schemeClr val="tx1"/>
                </a:solidFill>
                <a:latin typeface="Tahoma" pitchFamily="34" charset="0"/>
                <a:cs typeface="Tahoma" pitchFamily="34" charset="0"/>
              </a:rPr>
              <a:t>These specific “externalities” (societal damage) of turbo-capitalism include:</a:t>
            </a:r>
          </a:p>
          <a:p>
            <a:pPr marL="914400" indent="-914400" algn="l">
              <a:lnSpc>
                <a:spcPct val="90000"/>
              </a:lnSpc>
            </a:pPr>
            <a:r>
              <a:rPr lang="en-US" sz="3000" b="1" smtClean="0">
                <a:solidFill>
                  <a:schemeClr val="tx1"/>
                </a:solidFill>
                <a:latin typeface="Tahoma" pitchFamily="34" charset="0"/>
                <a:cs typeface="Tahoma" pitchFamily="34" charset="0"/>
              </a:rPr>
              <a:t>1. De-capitalization of public sector institutions due to the hyper-flow of capital to the maximized private sector</a:t>
            </a:r>
          </a:p>
          <a:p>
            <a:pPr marL="914400" indent="-914400" algn="l">
              <a:lnSpc>
                <a:spcPct val="90000"/>
              </a:lnSpc>
            </a:pPr>
            <a:r>
              <a:rPr lang="en-US" sz="3000" b="1" smtClean="0">
                <a:solidFill>
                  <a:schemeClr val="tx1"/>
                </a:solidFill>
                <a:latin typeface="Tahoma" pitchFamily="34" charset="0"/>
                <a:cs typeface="Tahoma" pitchFamily="34" charset="0"/>
              </a:rPr>
              <a:t>2. Deeply-embedded social problems (single-parent families; crime triggered by unemployment &amp; poverty; non-living wages) triggered by employment destabilization via off-shoring labor; reliance on temp &amp; outsourced contract workers; global mergers &amp; acquisitions; &amp;  recurrent business ethics scandals stemming from lack of regulatory constraints on profit-making activity.</a:t>
            </a:r>
          </a:p>
          <a:p>
            <a:pPr marL="914400" indent="-914400" algn="l">
              <a:lnSpc>
                <a:spcPct val="90000"/>
              </a:lnSpc>
            </a:pPr>
            <a:endParaRPr lang="en-US" sz="40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ubtitle 2"/>
          <p:cNvSpPr>
            <a:spLocks noGrp="1"/>
          </p:cNvSpPr>
          <p:nvPr>
            <p:ph type="subTitle" idx="1"/>
          </p:nvPr>
        </p:nvSpPr>
        <p:spPr>
          <a:xfrm>
            <a:off x="0" y="0"/>
            <a:ext cx="9144000" cy="6858000"/>
          </a:xfrm>
        </p:spPr>
        <p:txBody>
          <a:bodyPr/>
          <a:lstStyle/>
          <a:p>
            <a:pPr marL="914400" indent="-914400" algn="l">
              <a:lnSpc>
                <a:spcPct val="90000"/>
              </a:lnSpc>
            </a:pPr>
            <a:r>
              <a:rPr lang="en-US" sz="3000" b="1" smtClean="0">
                <a:solidFill>
                  <a:schemeClr val="tx1"/>
                </a:solidFill>
                <a:latin typeface="Tahoma" pitchFamily="34" charset="0"/>
                <a:cs typeface="Tahoma" pitchFamily="34" charset="0"/>
              </a:rPr>
              <a:t>“The same rapid pace of change that increases global prosperity, that allows poorer nations &amp; regions to catch up. While offering opportunities to enterprising people everywhere, also brutally exceeds the adaptive limits of individuals, families, &amp; communities. The greatest shortcoming of turbo-capitalism is, while it imposes its disruptions on all in perfect equality, its rewards are disproportionally given to the few. Controlled capitalism, in all its variants, functioned very differently, bring societies by lifting the poor and semi-poor into the middle class, while depressing incomes only at the very top.”</a:t>
            </a:r>
          </a:p>
          <a:p>
            <a:pPr marL="914400" indent="-914400" algn="l">
              <a:lnSpc>
                <a:spcPct val="90000"/>
              </a:lnSpc>
            </a:pPr>
            <a:endParaRPr lang="en-US" sz="3600" b="1" smtClean="0">
              <a:solidFill>
                <a:srgbClr val="0000FF"/>
              </a:solidFill>
              <a:latin typeface="Tahoma" pitchFamily="34" charset="0"/>
              <a:cs typeface="Tahoma" pitchFamily="34" charset="0"/>
            </a:endParaRPr>
          </a:p>
        </p:txBody>
      </p:sp>
      <p:sp>
        <p:nvSpPr>
          <p:cNvPr id="3" name="Right Arrow 2"/>
          <p:cNvSpPr/>
          <p:nvPr/>
        </p:nvSpPr>
        <p:spPr>
          <a:xfrm>
            <a:off x="76200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ubtitle 2"/>
          <p:cNvSpPr>
            <a:spLocks noGrp="1"/>
          </p:cNvSpPr>
          <p:nvPr>
            <p:ph type="subTitle" idx="1"/>
          </p:nvPr>
        </p:nvSpPr>
        <p:spPr>
          <a:xfrm>
            <a:off x="0" y="0"/>
            <a:ext cx="9144000" cy="6858000"/>
          </a:xfrm>
        </p:spPr>
        <p:txBody>
          <a:bodyPr/>
          <a:lstStyle/>
          <a:p>
            <a:pPr marL="914400" indent="-914400" algn="l">
              <a:lnSpc>
                <a:spcPct val="90000"/>
              </a:lnSpc>
            </a:pPr>
            <a:r>
              <a:rPr lang="en-US" sz="2900" b="1" smtClean="0">
                <a:solidFill>
                  <a:schemeClr val="tx1"/>
                </a:solidFill>
                <a:latin typeface="Tahoma" pitchFamily="34" charset="0"/>
                <a:cs typeface="Tahoma" pitchFamily="34" charset="0"/>
              </a:rPr>
              <a:t>“</a:t>
            </a:r>
            <a:r>
              <a:rPr lang="en-US" sz="3100" b="1" smtClean="0">
                <a:solidFill>
                  <a:schemeClr val="tx1"/>
                </a:solidFill>
                <a:latin typeface="Tahoma" pitchFamily="34" charset="0"/>
                <a:cs typeface="Tahoma" pitchFamily="34" charset="0"/>
              </a:rPr>
              <a:t>Allowing turbo-capitalism to advance unresisted disintegrates societies into a small elite of winners, a mass of losers of varying affluence or poverty, and rebellious law-breaking rebels. But to resist turbo-capitalism &amp; its destructive efficiencies in a competitive world economy can result only  in a progressive relative impoverishment for the nation as a whole. Under turbo-capitalism, when all capital is allocated efficiently to whatever entities earn the highest returns, there is none to spare for institutions that do unprofitable things because of moral obligations.”</a:t>
            </a:r>
          </a:p>
          <a:p>
            <a:pPr marL="914400" indent="-914400" algn="l">
              <a:lnSpc>
                <a:spcPct val="90000"/>
              </a:lnSpc>
            </a:pPr>
            <a:endParaRPr lang="en-US" sz="29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0" y="0"/>
            <a:ext cx="9144000" cy="6858000"/>
          </a:xfrm>
        </p:spPr>
        <p:txBody>
          <a:bodyPr/>
          <a:lstStyle/>
          <a:p>
            <a:pPr algn="ctr" eaLnBrk="1" hangingPunct="1">
              <a:buFontTx/>
              <a:buNone/>
            </a:pPr>
            <a:r>
              <a:rPr lang="en-US" sz="8000" b="1" smtClean="0">
                <a:latin typeface="Tahoma" pitchFamily="34" charset="0"/>
                <a:cs typeface="Tahoma" pitchFamily="34" charset="0"/>
              </a:rPr>
              <a:t>CORPORATE &amp; CONSUMERIST EXTERNALITIES</a:t>
            </a:r>
          </a:p>
        </p:txBody>
      </p:sp>
    </p:spTree>
  </p:cSld>
  <p:clrMapOvr>
    <a:masterClrMapping/>
  </p:clrMapOvr>
  <p:transition/>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ubtitle 2"/>
          <p:cNvSpPr>
            <a:spLocks noGrp="1"/>
          </p:cNvSpPr>
          <p:nvPr>
            <p:ph type="subTitle" idx="1"/>
          </p:nvPr>
        </p:nvSpPr>
        <p:spPr>
          <a:xfrm>
            <a:off x="0" y="0"/>
            <a:ext cx="9144000" cy="6858000"/>
          </a:xfrm>
        </p:spPr>
        <p:txBody>
          <a:bodyPr/>
          <a:lstStyle/>
          <a:p>
            <a:pPr marL="914400" indent="-914400" algn="l">
              <a:lnSpc>
                <a:spcPct val="90000"/>
              </a:lnSpc>
            </a:pPr>
            <a:r>
              <a:rPr lang="en-US" sz="2800" b="1" smtClean="0">
                <a:solidFill>
                  <a:schemeClr val="tx1"/>
                </a:solidFill>
                <a:latin typeface="Tahoma" pitchFamily="34" charset="0"/>
                <a:cs typeface="Tahoma" pitchFamily="34" charset="0"/>
              </a:rPr>
              <a:t>In their profit-making activities,</a:t>
            </a:r>
          </a:p>
          <a:p>
            <a:pPr marL="914400" indent="-914400" algn="l">
              <a:lnSpc>
                <a:spcPct val="90000"/>
              </a:lnSpc>
            </a:pPr>
            <a:r>
              <a:rPr lang="en-US" sz="2800" b="1" smtClean="0">
                <a:solidFill>
                  <a:schemeClr val="tx1"/>
                </a:solidFill>
                <a:latin typeface="Tahoma" pitchFamily="34" charset="0"/>
                <a:cs typeface="Tahoma" pitchFamily="34" charset="0"/>
              </a:rPr>
              <a:t>corporations  sometimes</a:t>
            </a:r>
          </a:p>
          <a:p>
            <a:pPr marL="914400" indent="-914400" algn="l">
              <a:lnSpc>
                <a:spcPct val="90000"/>
              </a:lnSpc>
            </a:pPr>
            <a:r>
              <a:rPr lang="en-US" sz="2800" b="1" smtClean="0">
                <a:solidFill>
                  <a:schemeClr val="tx1"/>
                </a:solidFill>
                <a:latin typeface="Tahoma" pitchFamily="34" charset="0"/>
                <a:cs typeface="Tahoma" pitchFamily="34" charset="0"/>
              </a:rPr>
              <a:t>unintentionally damage or create</a:t>
            </a:r>
          </a:p>
          <a:p>
            <a:pPr marL="914400" indent="-914400" algn="l">
              <a:lnSpc>
                <a:spcPct val="90000"/>
              </a:lnSpc>
            </a:pPr>
            <a:r>
              <a:rPr lang="en-US" sz="2800" b="1" smtClean="0">
                <a:solidFill>
                  <a:schemeClr val="tx1"/>
                </a:solidFill>
                <a:latin typeface="Tahoma" pitchFamily="34" charset="0"/>
                <a:cs typeface="Tahoma" pitchFamily="34" charset="0"/>
              </a:rPr>
              <a:t>problems for others (especially local</a:t>
            </a:r>
          </a:p>
          <a:p>
            <a:pPr marL="914400" indent="-914400" algn="l">
              <a:lnSpc>
                <a:spcPct val="90000"/>
              </a:lnSpc>
            </a:pPr>
            <a:r>
              <a:rPr lang="en-US" sz="2800" b="1" smtClean="0">
                <a:solidFill>
                  <a:schemeClr val="tx1"/>
                </a:solidFill>
                <a:latin typeface="Tahoma" pitchFamily="34" charset="0"/>
                <a:cs typeface="Tahoma" pitchFamily="34" charset="0"/>
              </a:rPr>
              <a:t>communities &amp; employees) which the</a:t>
            </a:r>
          </a:p>
          <a:p>
            <a:pPr marL="914400" indent="-914400" algn="l">
              <a:lnSpc>
                <a:spcPct val="90000"/>
              </a:lnSpc>
            </a:pPr>
            <a:r>
              <a:rPr lang="en-US" sz="2800" b="1" smtClean="0">
                <a:solidFill>
                  <a:schemeClr val="tx1"/>
                </a:solidFill>
                <a:latin typeface="Tahoma" pitchFamily="34" charset="0"/>
                <a:cs typeface="Tahoma" pitchFamily="34" charset="0"/>
              </a:rPr>
              <a:t>company does not take responsibility</a:t>
            </a:r>
          </a:p>
          <a:p>
            <a:pPr marL="914400" indent="-914400" algn="l">
              <a:lnSpc>
                <a:spcPct val="90000"/>
              </a:lnSpc>
            </a:pPr>
            <a:r>
              <a:rPr lang="en-US" sz="2800" b="1" smtClean="0">
                <a:solidFill>
                  <a:schemeClr val="tx1"/>
                </a:solidFill>
                <a:latin typeface="Tahoma" pitchFamily="34" charset="0"/>
                <a:cs typeface="Tahoma" pitchFamily="34" charset="0"/>
              </a:rPr>
              <a:t>for.  Ideally externalities should be</a:t>
            </a:r>
          </a:p>
          <a:p>
            <a:pPr marL="914400" indent="-914400" algn="l">
              <a:lnSpc>
                <a:spcPct val="90000"/>
              </a:lnSpc>
            </a:pPr>
            <a:r>
              <a:rPr lang="en-US" sz="2800" b="1" smtClean="0">
                <a:solidFill>
                  <a:schemeClr val="tx1"/>
                </a:solidFill>
                <a:latin typeface="Tahoma" pitchFamily="34" charset="0"/>
                <a:cs typeface="Tahoma" pitchFamily="34" charset="0"/>
              </a:rPr>
              <a:t>compensated for either by corporate</a:t>
            </a:r>
          </a:p>
          <a:p>
            <a:pPr marL="914400" indent="-914400" algn="l">
              <a:lnSpc>
                <a:spcPct val="90000"/>
              </a:lnSpc>
            </a:pPr>
            <a:r>
              <a:rPr lang="en-US" sz="2800" b="1" smtClean="0">
                <a:solidFill>
                  <a:schemeClr val="tx1"/>
                </a:solidFill>
                <a:latin typeface="Tahoma" pitchFamily="34" charset="0"/>
                <a:cs typeface="Tahoma" pitchFamily="34" charset="0"/>
              </a:rPr>
              <a:t>stockholders or by the consumers who</a:t>
            </a:r>
          </a:p>
          <a:p>
            <a:pPr marL="914400" indent="-914400" algn="l">
              <a:lnSpc>
                <a:spcPct val="90000"/>
              </a:lnSpc>
            </a:pPr>
            <a:r>
              <a:rPr lang="en-US" sz="2800" b="1" smtClean="0">
                <a:solidFill>
                  <a:schemeClr val="tx1"/>
                </a:solidFill>
                <a:latin typeface="Tahoma" pitchFamily="34" charset="0"/>
                <a:cs typeface="Tahoma" pitchFamily="34" charset="0"/>
              </a:rPr>
              <a:t>purchase the product. Too often</a:t>
            </a:r>
          </a:p>
          <a:p>
            <a:pPr marL="914400" indent="-914400" algn="l">
              <a:lnSpc>
                <a:spcPct val="90000"/>
              </a:lnSpc>
            </a:pPr>
            <a:r>
              <a:rPr lang="en-US" sz="2800" b="1" smtClean="0">
                <a:solidFill>
                  <a:schemeClr val="tx1"/>
                </a:solidFill>
                <a:latin typeface="Tahoma" pitchFamily="34" charset="0"/>
                <a:cs typeface="Tahoma" pitchFamily="34" charset="0"/>
              </a:rPr>
              <a:t>corporations ignore the “messes”  they</a:t>
            </a:r>
          </a:p>
          <a:p>
            <a:pPr marL="914400" indent="-914400" algn="l">
              <a:lnSpc>
                <a:spcPct val="90000"/>
              </a:lnSpc>
            </a:pPr>
            <a:r>
              <a:rPr lang="en-US" sz="2800" b="1" smtClean="0">
                <a:solidFill>
                  <a:schemeClr val="tx1"/>
                </a:solidFill>
                <a:latin typeface="Tahoma" pitchFamily="34" charset="0"/>
                <a:cs typeface="Tahoma" pitchFamily="34" charset="0"/>
              </a:rPr>
              <a:t>create, so either nothing is done about</a:t>
            </a:r>
          </a:p>
          <a:p>
            <a:pPr marL="914400" indent="-914400" algn="l">
              <a:lnSpc>
                <a:spcPct val="90000"/>
              </a:lnSpc>
            </a:pPr>
            <a:r>
              <a:rPr lang="en-US" sz="2800" b="1" smtClean="0">
                <a:solidFill>
                  <a:schemeClr val="tx1"/>
                </a:solidFill>
                <a:latin typeface="Tahoma" pitchFamily="34" charset="0"/>
                <a:cs typeface="Tahoma" pitchFamily="34" charset="0"/>
              </a:rPr>
              <a:t>them or the affected innocent parties must clean</a:t>
            </a:r>
          </a:p>
          <a:p>
            <a:pPr marL="914400" indent="-914400" algn="l">
              <a:lnSpc>
                <a:spcPct val="90000"/>
              </a:lnSpc>
            </a:pPr>
            <a:r>
              <a:rPr lang="en-US" sz="2800" b="1" smtClean="0">
                <a:solidFill>
                  <a:schemeClr val="tx1"/>
                </a:solidFill>
                <a:latin typeface="Tahoma" pitchFamily="34" charset="0"/>
                <a:cs typeface="Tahoma" pitchFamily="34" charset="0"/>
              </a:rPr>
              <a:t>them up themselves. </a:t>
            </a: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Title 1"/>
          <p:cNvSpPr>
            <a:spLocks noGrp="1"/>
          </p:cNvSpPr>
          <p:nvPr>
            <p:ph type="title"/>
          </p:nvPr>
        </p:nvSpPr>
        <p:spPr>
          <a:xfrm>
            <a:off x="0" y="0"/>
            <a:ext cx="9144000" cy="1219200"/>
          </a:xfrm>
        </p:spPr>
        <p:txBody>
          <a:bodyPr/>
          <a:lstStyle/>
          <a:p>
            <a:r>
              <a:rPr lang="en-US" sz="3600" b="1" smtClean="0">
                <a:latin typeface="Tahoma" pitchFamily="34" charset="0"/>
                <a:cs typeface="Tahoma" pitchFamily="34" charset="0"/>
              </a:rPr>
              <a:t>THE 3 LARGEST</a:t>
            </a:r>
            <a:br>
              <a:rPr lang="en-US" sz="3600" b="1" smtClean="0">
                <a:latin typeface="Tahoma" pitchFamily="34" charset="0"/>
                <a:cs typeface="Tahoma" pitchFamily="34" charset="0"/>
              </a:rPr>
            </a:br>
            <a:r>
              <a:rPr lang="en-US" sz="3600" b="1" smtClean="0">
                <a:latin typeface="Tahoma" pitchFamily="34" charset="0"/>
                <a:cs typeface="Tahoma" pitchFamily="34" charset="0"/>
              </a:rPr>
              <a:t>CAPITALISTIC EXTERNALITIES</a:t>
            </a:r>
          </a:p>
        </p:txBody>
      </p:sp>
      <p:sp>
        <p:nvSpPr>
          <p:cNvPr id="3" name="Content Placeholder 2"/>
          <p:cNvSpPr>
            <a:spLocks noGrp="1"/>
          </p:cNvSpPr>
          <p:nvPr>
            <p:ph idx="1"/>
          </p:nvPr>
        </p:nvSpPr>
        <p:spPr>
          <a:xfrm>
            <a:off x="0" y="1447800"/>
            <a:ext cx="9144000" cy="5410200"/>
          </a:xfrm>
        </p:spPr>
        <p:txBody>
          <a:bodyPr/>
          <a:lstStyle/>
          <a:p>
            <a:pPr marL="742950" indent="-742950">
              <a:buFont typeface="+mj-lt"/>
              <a:buAutoNum type="arabicPeriod"/>
              <a:defRPr/>
            </a:pPr>
            <a:r>
              <a:rPr lang="en-US" sz="5400" b="1" dirty="0" smtClean="0">
                <a:latin typeface="Tahoma" pitchFamily="34" charset="0"/>
                <a:cs typeface="Tahoma" pitchFamily="34" charset="0"/>
              </a:rPr>
              <a:t>Employee layoffs </a:t>
            </a:r>
          </a:p>
          <a:p>
            <a:pPr marL="742950" indent="-742950">
              <a:buFont typeface="+mj-lt"/>
              <a:buAutoNum type="arabicPeriod"/>
              <a:defRPr/>
            </a:pPr>
            <a:r>
              <a:rPr lang="en-US" sz="5400" b="1" dirty="0" smtClean="0">
                <a:latin typeface="Tahoma" pitchFamily="34" charset="0"/>
                <a:cs typeface="Tahoma" pitchFamily="34" charset="0"/>
              </a:rPr>
              <a:t>Non-sustainable wages for full-time employees</a:t>
            </a:r>
          </a:p>
          <a:p>
            <a:pPr marL="742950" indent="-742950">
              <a:buFont typeface="+mj-lt"/>
              <a:buAutoNum type="arabicPeriod"/>
              <a:defRPr/>
            </a:pPr>
            <a:r>
              <a:rPr lang="en-US" sz="5400" b="1" dirty="0" smtClean="0">
                <a:latin typeface="Tahoma" pitchFamily="34" charset="0"/>
                <a:cs typeface="Tahoma" pitchFamily="34" charset="0"/>
              </a:rPr>
              <a:t>Pollution damage or clean-up</a:t>
            </a:r>
          </a:p>
          <a:p>
            <a:pPr>
              <a:buFont typeface="Arial" charset="0"/>
              <a:buNone/>
              <a:defRPr/>
            </a:pPr>
            <a:endParaRPr lang="en-US" b="1" dirty="0" smtClean="0">
              <a:latin typeface="Tahoma" pitchFamily="34" charset="0"/>
              <a:cs typeface="Tahoma" pitchFamily="34" charset="0"/>
            </a:endParaRPr>
          </a:p>
          <a:p>
            <a:pPr>
              <a:buFont typeface="Arial" charset="0"/>
              <a:buNone/>
              <a:defRPr/>
            </a:pPr>
            <a:endParaRPr lang="en-US" b="1" dirty="0" smtClean="0">
              <a:latin typeface="Tahoma" pitchFamily="34" charset="0"/>
              <a:cs typeface="Tahoma" pitchFamily="34" charset="0"/>
            </a:endParaRPr>
          </a:p>
          <a:p>
            <a:pPr>
              <a:buFont typeface="Arial" charset="0"/>
              <a:buNone/>
              <a:defRPr/>
            </a:pPr>
            <a:endParaRPr lang="en-US" b="1" dirty="0" smtClean="0">
              <a:latin typeface="Tahoma" pitchFamily="34" charset="0"/>
              <a:cs typeface="Tahoma" pitchFamily="34" charset="0"/>
            </a:endParaRPr>
          </a:p>
          <a:p>
            <a:pPr>
              <a:buFont typeface="Arial" charset="0"/>
              <a:buNone/>
              <a:defRPr/>
            </a:pPr>
            <a:endParaRPr lang="en-US" b="1" dirty="0">
              <a:latin typeface="Tahoma" pitchFamily="34" charset="0"/>
              <a:cs typeface="Tahoma" pitchFamily="34" charset="0"/>
            </a:endParaRP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ubtitle 2"/>
          <p:cNvSpPr>
            <a:spLocks noGrp="1"/>
          </p:cNvSpPr>
          <p:nvPr>
            <p:ph type="subTitle" idx="1"/>
          </p:nvPr>
        </p:nvSpPr>
        <p:spPr>
          <a:xfrm>
            <a:off x="0" y="0"/>
            <a:ext cx="9144000" cy="6858000"/>
          </a:xfrm>
        </p:spPr>
        <p:txBody>
          <a:bodyPr/>
          <a:lstStyle/>
          <a:p>
            <a:pPr marL="914400" indent="-914400">
              <a:lnSpc>
                <a:spcPct val="90000"/>
              </a:lnSpc>
            </a:pPr>
            <a:r>
              <a:rPr lang="en-US" b="1" smtClean="0">
                <a:solidFill>
                  <a:schemeClr val="tx1"/>
                </a:solidFill>
                <a:latin typeface="Tahoma" pitchFamily="34" charset="0"/>
                <a:cs typeface="Tahoma" pitchFamily="34" charset="0"/>
              </a:rPr>
              <a:t>CONSUMERISM AS AN EXTERNALITY</a:t>
            </a:r>
          </a:p>
          <a:p>
            <a:pPr marL="914400" indent="-914400" algn="l">
              <a:lnSpc>
                <a:spcPct val="90000"/>
              </a:lnSpc>
            </a:pPr>
            <a:r>
              <a:rPr lang="en-US" b="1" smtClean="0">
                <a:solidFill>
                  <a:schemeClr val="tx1"/>
                </a:solidFill>
                <a:latin typeface="Tahoma" pitchFamily="34" charset="0"/>
                <a:cs typeface="Tahoma" pitchFamily="34" charset="0"/>
              </a:rPr>
              <a:t>Consumers are normally unaware of the externalities generated by the products &amp; services they consume, especially for foreign-made merchandise. They assume the price they pay is a “fair” one to those involved in bringing the product to the marketplace. When the price is too low to compensate those affected by externalities, consumerism itself becomes an externality: consumers contribute to the unintentional social problems of capitalism without even knowing it. </a:t>
            </a:r>
            <a:endParaRPr lang="en-US" sz="2000" b="1" smtClean="0">
              <a:solidFill>
                <a:schemeClr val="tx1"/>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itle 1"/>
          <p:cNvSpPr>
            <a:spLocks noGrp="1"/>
          </p:cNvSpPr>
          <p:nvPr>
            <p:ph type="title"/>
          </p:nvPr>
        </p:nvSpPr>
        <p:spPr>
          <a:xfrm>
            <a:off x="0" y="0"/>
            <a:ext cx="9144000" cy="762000"/>
          </a:xfrm>
        </p:spPr>
        <p:txBody>
          <a:bodyPr/>
          <a:lstStyle/>
          <a:p>
            <a:r>
              <a:rPr lang="en-US" sz="3200" b="1" smtClean="0">
                <a:latin typeface="Tahoma" pitchFamily="34" charset="0"/>
                <a:cs typeface="Tahoma" pitchFamily="34" charset="0"/>
              </a:rPr>
              <a:t>3 CONSUMERIST QUESTIONS</a:t>
            </a:r>
          </a:p>
        </p:txBody>
      </p:sp>
      <p:sp>
        <p:nvSpPr>
          <p:cNvPr id="3" name="Content Placeholder 2"/>
          <p:cNvSpPr>
            <a:spLocks noGrp="1"/>
          </p:cNvSpPr>
          <p:nvPr>
            <p:ph idx="1"/>
          </p:nvPr>
        </p:nvSpPr>
        <p:spPr>
          <a:xfrm>
            <a:off x="0" y="762000"/>
            <a:ext cx="9144000" cy="6096000"/>
          </a:xfrm>
        </p:spPr>
        <p:txBody>
          <a:bodyPr/>
          <a:lstStyle/>
          <a:p>
            <a:pPr marL="742950" indent="-742950" algn="ctr">
              <a:buFont typeface="Arial" charset="0"/>
              <a:buNone/>
              <a:defRPr/>
            </a:pPr>
            <a:r>
              <a:rPr lang="en-US" sz="3300" b="1" dirty="0" smtClean="0">
                <a:latin typeface="Tahoma" pitchFamily="34" charset="0"/>
                <a:cs typeface="Tahoma" pitchFamily="34" charset="0"/>
              </a:rPr>
              <a:t>Is the price of the product high enough to</a:t>
            </a:r>
          </a:p>
          <a:p>
            <a:pPr marL="742950" indent="-742950">
              <a:buFont typeface="Arial" charset="0"/>
              <a:buNone/>
              <a:defRPr/>
            </a:pPr>
            <a:r>
              <a:rPr lang="en-US" sz="3300" b="1" dirty="0" smtClean="0">
                <a:latin typeface="Tahoma" pitchFamily="34" charset="0"/>
                <a:cs typeface="Tahoma" pitchFamily="34" charset="0"/>
              </a:rPr>
              <a:t>pay for:</a:t>
            </a:r>
          </a:p>
          <a:p>
            <a:pPr marL="742950" indent="-742950">
              <a:buFont typeface="+mj-lt"/>
              <a:buAutoNum type="arabicPeriod"/>
              <a:defRPr/>
            </a:pPr>
            <a:r>
              <a:rPr lang="en-US" sz="3300" b="1" dirty="0" smtClean="0">
                <a:latin typeface="Tahoma" pitchFamily="34" charset="0"/>
                <a:cs typeface="Tahoma" pitchFamily="34" charset="0"/>
              </a:rPr>
              <a:t>A living wage for workers &amp; their families?</a:t>
            </a:r>
          </a:p>
          <a:p>
            <a:pPr marL="742950" indent="-742950">
              <a:buFont typeface="+mj-lt"/>
              <a:buAutoNum type="arabicPeriod"/>
              <a:defRPr/>
            </a:pPr>
            <a:r>
              <a:rPr lang="en-US" sz="3300" b="1" dirty="0" smtClean="0">
                <a:latin typeface="Tahoma" pitchFamily="34" charset="0"/>
                <a:cs typeface="Tahoma" pitchFamily="34" charset="0"/>
              </a:rPr>
              <a:t>Clean-up of corporate pollution?</a:t>
            </a:r>
          </a:p>
          <a:p>
            <a:pPr marL="742950" indent="-742950">
              <a:buFont typeface="+mj-lt"/>
              <a:buAutoNum type="arabicPeriod"/>
              <a:defRPr/>
            </a:pPr>
            <a:r>
              <a:rPr lang="en-US" sz="3300" b="1" dirty="0" smtClean="0">
                <a:latin typeface="Tahoma" pitchFamily="34" charset="0"/>
                <a:cs typeface="Tahoma" pitchFamily="34" charset="0"/>
              </a:rPr>
              <a:t>Unfair trade practices of certain corporations, such as receipt of government subsidies; “dumping” the product in the marketplace below cost; &amp; use of child labor?</a:t>
            </a:r>
          </a:p>
          <a:p>
            <a:pPr>
              <a:buFont typeface="Arial" charset="0"/>
              <a:buNone/>
              <a:defRPr/>
            </a:pPr>
            <a:endParaRPr lang="en-US" b="1" dirty="0" smtClean="0">
              <a:latin typeface="Tahoma" pitchFamily="34" charset="0"/>
              <a:cs typeface="Tahoma" pitchFamily="34" charset="0"/>
            </a:endParaRPr>
          </a:p>
          <a:p>
            <a:pPr>
              <a:buFont typeface="Arial" charset="0"/>
              <a:buNone/>
              <a:defRPr/>
            </a:pPr>
            <a:endParaRPr lang="en-US" b="1" dirty="0" smtClean="0">
              <a:latin typeface="Tahoma" pitchFamily="34" charset="0"/>
              <a:cs typeface="Tahoma" pitchFamily="34" charset="0"/>
            </a:endParaRPr>
          </a:p>
          <a:p>
            <a:pPr>
              <a:buFont typeface="Arial" charset="0"/>
              <a:buNone/>
              <a:defRPr/>
            </a:pPr>
            <a:endParaRPr lang="en-US" b="1" dirty="0">
              <a:latin typeface="Tahoma" pitchFamily="34" charset="0"/>
              <a:cs typeface="Tahoma" pitchFamily="34" charset="0"/>
            </a:endParaRP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0" y="0"/>
            <a:ext cx="9144000" cy="6858000"/>
          </a:xfrm>
        </p:spPr>
        <p:txBody>
          <a:bodyPr/>
          <a:lstStyle/>
          <a:p>
            <a:pPr algn="ctr" eaLnBrk="1" hangingPunct="1">
              <a:buFontTx/>
              <a:buNone/>
            </a:pPr>
            <a:r>
              <a:rPr lang="en-US" sz="8000" b="1" smtClean="0">
                <a:latin typeface="Tahoma" pitchFamily="34" charset="0"/>
                <a:cs typeface="Tahoma" pitchFamily="34" charset="0"/>
              </a:rPr>
              <a:t>SOLDIER OF FORTUNE GLOBAL CORPORATIONS</a:t>
            </a:r>
          </a:p>
        </p:txBody>
      </p:sp>
    </p:spTree>
  </p:cSld>
  <p:clrMapOvr>
    <a:masterClrMapping/>
  </p:clrMapOvr>
  <p:transition/>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3"/>
          <p:cNvSpPr>
            <a:spLocks noGrp="1" noChangeArrowheads="1"/>
          </p:cNvSpPr>
          <p:nvPr>
            <p:ph type="body" idx="1"/>
          </p:nvPr>
        </p:nvSpPr>
        <p:spPr>
          <a:xfrm>
            <a:off x="0" y="0"/>
            <a:ext cx="9144000" cy="6858000"/>
          </a:xfrm>
        </p:spPr>
        <p:txBody>
          <a:bodyPr/>
          <a:lstStyle/>
          <a:p>
            <a:pPr eaLnBrk="1" hangingPunct="1">
              <a:buClr>
                <a:srgbClr val="000099"/>
              </a:buClr>
              <a:buFontTx/>
              <a:buNone/>
            </a:pPr>
            <a:r>
              <a:rPr lang="en-US" b="1" smtClean="0">
                <a:latin typeface="Tahoma" pitchFamily="34" charset="0"/>
              </a:rPr>
              <a:t>Companies aren’t  intentionally patriotic—they operate wherever labor costs are lowest. To do otherwise means corporate failure sooner or later.  The global market place IS that competitive today.  Sometimes companies are unintentionally patriotic, because when they seek greater profits by operating aboard, they unintentionally boost their nation’s global economic power by owning foreign assets. And sometimes off-shoring corporations influence the politics of nations they provide jobs &amp; technology to.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228600"/>
            <a:ext cx="8839200" cy="838200"/>
          </a:xfrm>
        </p:spPr>
        <p:txBody>
          <a:bodyPr/>
          <a:lstStyle/>
          <a:p>
            <a:pPr eaLnBrk="1" hangingPunct="1"/>
            <a:r>
              <a:rPr lang="en-US" sz="2800" b="1" smtClean="0">
                <a:latin typeface="Tahoma" pitchFamily="34" charset="0"/>
              </a:rPr>
              <a:t>MANAGED  GROWTH (by Global Institutions) IS</a:t>
            </a:r>
            <a:br>
              <a:rPr lang="en-US" sz="2800" b="1" smtClean="0">
                <a:latin typeface="Tahoma" pitchFamily="34" charset="0"/>
              </a:rPr>
            </a:br>
            <a:r>
              <a:rPr lang="en-US" sz="2800" b="1" smtClean="0">
                <a:latin typeface="Tahoma" pitchFamily="34" charset="0"/>
              </a:rPr>
              <a:t> BENIGN GROWTH</a:t>
            </a:r>
          </a:p>
        </p:txBody>
      </p:sp>
      <p:sp>
        <p:nvSpPr>
          <p:cNvPr id="18435" name="Rectangle 3"/>
          <p:cNvSpPr>
            <a:spLocks noGrp="1" noChangeArrowheads="1"/>
          </p:cNvSpPr>
          <p:nvPr>
            <p:ph type="body" sz="half" idx="1"/>
          </p:nvPr>
        </p:nvSpPr>
        <p:spPr>
          <a:xfrm>
            <a:off x="152400" y="1219200"/>
            <a:ext cx="8839200" cy="5638800"/>
          </a:xfrm>
        </p:spPr>
        <p:txBody>
          <a:bodyPr/>
          <a:lstStyle/>
          <a:p>
            <a:pPr marL="533400" indent="-533400" eaLnBrk="1" hangingPunct="1">
              <a:buFontTx/>
              <a:buAutoNum type="arabicPeriod"/>
            </a:pPr>
            <a:r>
              <a:rPr lang="en-US" sz="3000" b="1" smtClean="0">
                <a:latin typeface="Tahoma" pitchFamily="34" charset="0"/>
              </a:rPr>
              <a:t>Global growth is healthiest when it is it is gradually introduced over several years (as opposed to instant “shock therapy”).</a:t>
            </a:r>
          </a:p>
          <a:p>
            <a:pPr marL="533400" indent="-533400" eaLnBrk="1" hangingPunct="1">
              <a:buFontTx/>
              <a:buAutoNum type="arabicPeriod"/>
            </a:pPr>
            <a:r>
              <a:rPr lang="en-US" sz="3000" b="1" smtClean="0">
                <a:latin typeface="Tahoma" pitchFamily="34" charset="0"/>
              </a:rPr>
              <a:t>The better global growth is managed, the more its effects are benign rather than malign.</a:t>
            </a:r>
          </a:p>
          <a:p>
            <a:pPr marL="533400" indent="-533400" eaLnBrk="1" hangingPunct="1">
              <a:buFontTx/>
              <a:buAutoNum type="arabicPeriod"/>
            </a:pPr>
            <a:r>
              <a:rPr lang="en-US" sz="3000" b="1" smtClean="0">
                <a:latin typeface="Tahoma" pitchFamily="34" charset="0"/>
              </a:rPr>
              <a:t>Multinational companies must avoid the quest for fast profits in developing nations to provide a healthy long-term operating environment.</a:t>
            </a:r>
          </a:p>
        </p:txBody>
      </p:sp>
    </p:spTree>
  </p:cSld>
  <p:clrMapOvr>
    <a:masterClrMapping/>
  </p:clrMapOvr>
  <p:transition spd="slow">
    <p:split orient="vert" dir="in"/>
  </p:transition>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0" y="0"/>
            <a:ext cx="9144000" cy="6858000"/>
          </a:xfrm>
        </p:spPr>
        <p:txBody>
          <a:bodyPr/>
          <a:lstStyle/>
          <a:p>
            <a:pPr eaLnBrk="1" hangingPunct="1">
              <a:buFontTx/>
              <a:buNone/>
            </a:pPr>
            <a:r>
              <a:rPr lang="en-US" sz="4200" b="1" smtClean="0">
                <a:latin typeface="Tahoma" pitchFamily="34" charset="0"/>
                <a:cs typeface="Tahoma" pitchFamily="34" charset="0"/>
              </a:rPr>
              <a:t>“The total number of countries has risen since the mid-twentieth century from 46 to almost 200.  Recent experience has provided numerous cases of countries of varying sizes showing their superiority over multinationals whenever there has been a conflict between them.”</a:t>
            </a:r>
          </a:p>
          <a:p>
            <a:pPr eaLnBrk="1" hangingPunct="1">
              <a:buFontTx/>
              <a:buNone/>
            </a:pPr>
            <a:endParaRPr lang="en-US" smtClean="0"/>
          </a:p>
        </p:txBody>
      </p:sp>
    </p:spTree>
  </p:cSld>
  <p:clrMapOvr>
    <a:masterClrMapping/>
  </p:clrMapOvr>
  <p:transition/>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228600" y="304800"/>
            <a:ext cx="8686800" cy="457200"/>
          </a:xfrm>
        </p:spPr>
        <p:txBody>
          <a:bodyPr rtlCol="0">
            <a:normAutofit fontScale="90000"/>
          </a:bodyPr>
          <a:lstStyle/>
          <a:p>
            <a:pPr eaLnBrk="1" fontAlgn="auto" hangingPunct="1">
              <a:spcAft>
                <a:spcPts val="0"/>
              </a:spcAft>
              <a:defRPr/>
            </a:pPr>
            <a:r>
              <a:rPr lang="en-US" sz="3600" b="1" smtClean="0">
                <a:latin typeface="Tahoma" pitchFamily="34" charset="0"/>
              </a:rPr>
              <a:t>THE BIGGEST KID ON THE BLOCK</a:t>
            </a:r>
          </a:p>
        </p:txBody>
      </p:sp>
      <p:sp>
        <p:nvSpPr>
          <p:cNvPr id="166915" name="Rectangle 3"/>
          <p:cNvSpPr>
            <a:spLocks noGrp="1" noChangeArrowheads="1"/>
          </p:cNvSpPr>
          <p:nvPr>
            <p:ph type="body" idx="1"/>
          </p:nvPr>
        </p:nvSpPr>
        <p:spPr>
          <a:xfrm>
            <a:off x="0" y="762000"/>
            <a:ext cx="9144000" cy="6096000"/>
          </a:xfrm>
        </p:spPr>
        <p:txBody>
          <a:bodyPr/>
          <a:lstStyle/>
          <a:p>
            <a:pPr marL="609600" indent="-609600" eaLnBrk="1" hangingPunct="1">
              <a:buFontTx/>
              <a:buAutoNum type="arabicPeriod"/>
            </a:pPr>
            <a:r>
              <a:rPr lang="en-US" sz="2800" b="1" smtClean="0">
                <a:latin typeface="Tahoma" pitchFamily="34" charset="0"/>
              </a:rPr>
              <a:t>If Wal-Mart were a nation, it would be one of the world’s top 20 economies. It employs  1 of every 115 workers in America—more than GM, Ford, &amp; IBM combined. </a:t>
            </a:r>
          </a:p>
          <a:p>
            <a:pPr marL="609600" indent="-609600" eaLnBrk="1" hangingPunct="1">
              <a:buFontTx/>
              <a:buAutoNum type="arabicPeriod"/>
            </a:pPr>
            <a:r>
              <a:rPr lang="en-US" sz="2800" b="1" smtClean="0">
                <a:latin typeface="Tahoma" pitchFamily="34" charset="0"/>
              </a:rPr>
              <a:t>Yet due to WM’s restriction on the number of employees allowed to work 40 hours a week , the average WM worker makes only $14,000 annually (65% below what most of WM’s direct competitors pay) &amp; half of all their employees receive no health insurance. Hundreds of thousands of WM employees require benefit benefits such as food stamps &amp; housing assistance.</a:t>
            </a:r>
          </a:p>
        </p:txBody>
      </p:sp>
    </p:spTree>
  </p:cSld>
  <p:clrMapOvr>
    <a:masterClrMapping/>
  </p:clrMapOvr>
  <p:transition/>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5800" y="304800"/>
            <a:ext cx="7620000" cy="838200"/>
          </a:xfrm>
        </p:spPr>
        <p:txBody>
          <a:bodyPr rtlCol="0">
            <a:normAutofit fontScale="90000"/>
          </a:bodyPr>
          <a:lstStyle/>
          <a:p>
            <a:pPr eaLnBrk="1" fontAlgn="auto" hangingPunct="1">
              <a:spcAft>
                <a:spcPts val="0"/>
              </a:spcAft>
              <a:defRPr/>
            </a:pPr>
            <a:r>
              <a:rPr lang="en-US" sz="3200" b="1" smtClean="0">
                <a:latin typeface="Tahoma" pitchFamily="34" charset="0"/>
              </a:rPr>
              <a:t>CROSS-BORDER MANUFACTURING &amp; JOB SHUFFLING</a:t>
            </a:r>
          </a:p>
        </p:txBody>
      </p:sp>
      <p:sp>
        <p:nvSpPr>
          <p:cNvPr id="167939" name="Rectangle 3"/>
          <p:cNvSpPr>
            <a:spLocks noGrp="1" noChangeArrowheads="1"/>
          </p:cNvSpPr>
          <p:nvPr>
            <p:ph type="body" idx="1"/>
          </p:nvPr>
        </p:nvSpPr>
        <p:spPr>
          <a:xfrm>
            <a:off x="0" y="1295400"/>
            <a:ext cx="9144000" cy="5562600"/>
          </a:xfrm>
        </p:spPr>
        <p:txBody>
          <a:bodyPr/>
          <a:lstStyle/>
          <a:p>
            <a:pPr marL="609600" indent="-609600" eaLnBrk="1" hangingPunct="1">
              <a:buFontTx/>
              <a:buAutoNum type="arabicPeriod"/>
            </a:pPr>
            <a:r>
              <a:rPr lang="en-US" b="1" smtClean="0">
                <a:latin typeface="Tahoma" pitchFamily="34" charset="0"/>
              </a:rPr>
              <a:t>OFF-SHORING (also called outsourcing, or partial or complete outward foreign investment): All or part of a product is manufactured in a lower-cost foreign nation.  The U.S. does 2/3 of global of-off-shoring.</a:t>
            </a:r>
          </a:p>
          <a:p>
            <a:pPr marL="609600" indent="-609600" eaLnBrk="1" hangingPunct="1">
              <a:buFontTx/>
              <a:buAutoNum type="arabicPeriod"/>
            </a:pPr>
            <a:r>
              <a:rPr lang="en-US" b="1" smtClean="0">
                <a:latin typeface="Tahoma" pitchFamily="34" charset="0"/>
              </a:rPr>
              <a:t>TRADE DISPLACEMENT: Foreign companies operating in your nation gradually drive some or all of domestic competitors out of business.</a:t>
            </a:r>
          </a:p>
          <a:p>
            <a:pPr marL="609600" indent="-609600" eaLnBrk="1" hangingPunct="1">
              <a:buFontTx/>
              <a:buAutoNum type="arabicPeriod"/>
            </a:pPr>
            <a:endParaRPr lang="en-US" b="1" smtClean="0">
              <a:latin typeface="Tahoma" pitchFamily="34" charset="0"/>
            </a:endParaRPr>
          </a:p>
        </p:txBody>
      </p:sp>
      <p:sp>
        <p:nvSpPr>
          <p:cNvPr id="167940" name="AutoShape 4"/>
          <p:cNvSpPr>
            <a:spLocks noChangeArrowheads="1"/>
          </p:cNvSpPr>
          <p:nvPr/>
        </p:nvSpPr>
        <p:spPr bwMode="auto">
          <a:xfrm>
            <a:off x="75438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3"/>
          <p:cNvSpPr>
            <a:spLocks noGrp="1" noChangeArrowheads="1"/>
          </p:cNvSpPr>
          <p:nvPr>
            <p:ph type="body" idx="1"/>
          </p:nvPr>
        </p:nvSpPr>
        <p:spPr>
          <a:xfrm>
            <a:off x="0" y="304800"/>
            <a:ext cx="9144000" cy="6553200"/>
          </a:xfrm>
        </p:spPr>
        <p:txBody>
          <a:bodyPr/>
          <a:lstStyle/>
          <a:p>
            <a:pPr marL="609600" indent="-609600" eaLnBrk="1" hangingPunct="1">
              <a:buFontTx/>
              <a:buAutoNum type="arabicPeriod"/>
            </a:pPr>
            <a:r>
              <a:rPr lang="en-US" b="1" smtClean="0">
                <a:latin typeface="Tahoma" pitchFamily="34" charset="0"/>
              </a:rPr>
              <a:t>Between 2004-2015, America is likely to lose approx. 3.3M jobs to offshoring &amp; trade displacement, especially in the service sector (277,000 computer science jobs, 162,000 in business operations, 83,000 in architecture).</a:t>
            </a:r>
          </a:p>
          <a:p>
            <a:pPr marL="609600" indent="-609600" eaLnBrk="1" hangingPunct="1">
              <a:buFontTx/>
              <a:buAutoNum type="arabicPeriod"/>
            </a:pPr>
            <a:r>
              <a:rPr lang="en-US" b="1" smtClean="0">
                <a:latin typeface="Tahoma" pitchFamily="34" charset="0"/>
              </a:rPr>
              <a:t>“CREATIVE DESTRUCTION” of jobs</a:t>
            </a:r>
            <a:r>
              <a:rPr lang="en-US" b="1" smtClean="0"/>
              <a:t>: </a:t>
            </a:r>
            <a:r>
              <a:rPr lang="en-US" b="1" smtClean="0">
                <a:latin typeface="Tahoma" pitchFamily="34" charset="0"/>
              </a:rPr>
              <a:t>Low-value-adding, low-skill, low-pay jobs are the ones most likely to be off-shored, but technology-creating nations replace them with higher value-adding, higher skill, higher-pay new jobs.</a:t>
            </a:r>
          </a:p>
        </p:txBody>
      </p:sp>
    </p:spTree>
  </p:cSld>
  <p:clrMapOvr>
    <a:masterClrMapping/>
  </p:clrMapOvr>
  <p:transition/>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ubtitle 2"/>
          <p:cNvSpPr>
            <a:spLocks noGrp="1"/>
          </p:cNvSpPr>
          <p:nvPr>
            <p:ph type="subTitle" idx="1"/>
          </p:nvPr>
        </p:nvSpPr>
        <p:spPr>
          <a:xfrm>
            <a:off x="0" y="0"/>
            <a:ext cx="9144000" cy="6858000"/>
          </a:xfrm>
        </p:spPr>
        <p:txBody>
          <a:bodyPr/>
          <a:lstStyle/>
          <a:p>
            <a:pPr eaLnBrk="1" hangingPunct="1"/>
            <a:r>
              <a:rPr lang="en-US" sz="6000" b="1" smtClean="0">
                <a:solidFill>
                  <a:schemeClr val="tx1"/>
                </a:solidFill>
                <a:latin typeface="Tahoma" pitchFamily="34" charset="0"/>
                <a:cs typeface="Tahoma" pitchFamily="34" charset="0"/>
              </a:rPr>
              <a:t>Godzilla Transnational Corporations</a:t>
            </a:r>
          </a:p>
          <a:p>
            <a:pPr eaLnBrk="1" hangingPunct="1"/>
            <a:endParaRPr lang="en-US" sz="4800" b="1" smtClean="0">
              <a:solidFill>
                <a:srgbClr val="FFC000"/>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marL="914400" indent="-914400" algn="l"/>
            <a:r>
              <a:rPr lang="en-US" sz="4400" b="1" smtClean="0">
                <a:solidFill>
                  <a:schemeClr val="tx1"/>
                </a:solidFill>
                <a:latin typeface="Tahoma" pitchFamily="34" charset="0"/>
                <a:cs typeface="Tahoma" pitchFamily="34" charset="0"/>
              </a:rPr>
              <a:t>The largest trans-national corporations dominate global competition, just as Wal-Mart dominated the ma &amp; pa retailers of yesteryear.</a:t>
            </a:r>
          </a:p>
          <a:p>
            <a:pPr marL="914400" indent="-914400" algn="l"/>
            <a:r>
              <a:rPr lang="en-US" sz="4400" b="1" smtClean="0">
                <a:solidFill>
                  <a:schemeClr val="tx1"/>
                </a:solidFill>
                <a:latin typeface="Tahoma" pitchFamily="34" charset="0"/>
                <a:cs typeface="Tahoma" pitchFamily="34" charset="0"/>
              </a:rPr>
              <a:t>Godzilla corporations are often powerful enough to bend, shape, &amp; sometimes control global industries &amp; politics.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9"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itle 3"/>
          <p:cNvSpPr>
            <a:spLocks noGrp="1"/>
          </p:cNvSpPr>
          <p:nvPr>
            <p:ph type="ctrTitle"/>
          </p:nvPr>
        </p:nvSpPr>
        <p:spPr>
          <a:xfrm>
            <a:off x="0" y="0"/>
            <a:ext cx="9144000" cy="838200"/>
          </a:xfrm>
        </p:spPr>
        <p:txBody>
          <a:bodyPr/>
          <a:lstStyle/>
          <a:p>
            <a:r>
              <a:rPr lang="en-US" b="1" smtClean="0">
                <a:latin typeface="Tahoma" pitchFamily="34" charset="0"/>
                <a:cs typeface="Tahoma" pitchFamily="34" charset="0"/>
              </a:rPr>
              <a:t>GODZILLA, Inc.</a:t>
            </a:r>
          </a:p>
        </p:txBody>
      </p:sp>
      <p:sp>
        <p:nvSpPr>
          <p:cNvPr id="3" name="Subtitle 2"/>
          <p:cNvSpPr>
            <a:spLocks noGrp="1"/>
          </p:cNvSpPr>
          <p:nvPr>
            <p:ph type="subTitle" idx="1"/>
          </p:nvPr>
        </p:nvSpPr>
        <p:spPr>
          <a:xfrm>
            <a:off x="0" y="914400"/>
            <a:ext cx="9144000" cy="5943600"/>
          </a:xfrm>
        </p:spPr>
        <p:txBody>
          <a:bodyPr/>
          <a:lstStyle/>
          <a:p>
            <a:pPr marL="914400" indent="-914400" algn="l">
              <a:lnSpc>
                <a:spcPct val="90000"/>
              </a:lnSpc>
              <a:buFont typeface="Arial" pitchFamily="34" charset="0"/>
              <a:buChar char="•"/>
            </a:pPr>
            <a:r>
              <a:rPr lang="en-US" sz="4800" b="1" smtClean="0">
                <a:solidFill>
                  <a:schemeClr val="tx1"/>
                </a:solidFill>
                <a:latin typeface="Tahoma" pitchFamily="34" charset="0"/>
                <a:cs typeface="Tahoma" pitchFamily="34" charset="0"/>
              </a:rPr>
              <a:t>Wal-Mart</a:t>
            </a:r>
          </a:p>
          <a:p>
            <a:pPr marL="914400" indent="-914400" algn="l">
              <a:lnSpc>
                <a:spcPct val="90000"/>
              </a:lnSpc>
              <a:buFont typeface="Arial" pitchFamily="34" charset="0"/>
              <a:buChar char="•"/>
            </a:pPr>
            <a:r>
              <a:rPr lang="en-US" sz="4800" b="1" smtClean="0">
                <a:solidFill>
                  <a:schemeClr val="tx1"/>
                </a:solidFill>
                <a:latin typeface="Tahoma" pitchFamily="34" charset="0"/>
                <a:cs typeface="Tahoma" pitchFamily="34" charset="0"/>
              </a:rPr>
              <a:t>Disney</a:t>
            </a:r>
          </a:p>
          <a:p>
            <a:pPr marL="914400" indent="-914400" algn="l">
              <a:lnSpc>
                <a:spcPct val="90000"/>
              </a:lnSpc>
              <a:buFont typeface="Arial" pitchFamily="34" charset="0"/>
              <a:buChar char="•"/>
            </a:pPr>
            <a:r>
              <a:rPr lang="en-US" sz="4800" b="1" smtClean="0">
                <a:solidFill>
                  <a:schemeClr val="tx1"/>
                </a:solidFill>
                <a:latin typeface="Tahoma" pitchFamily="34" charset="0"/>
                <a:cs typeface="Tahoma" pitchFamily="34" charset="0"/>
              </a:rPr>
              <a:t>Microsoft</a:t>
            </a:r>
          </a:p>
          <a:p>
            <a:pPr marL="914400" indent="-914400" algn="l">
              <a:lnSpc>
                <a:spcPct val="90000"/>
              </a:lnSpc>
              <a:buFont typeface="Arial" pitchFamily="34" charset="0"/>
              <a:buChar char="•"/>
            </a:pPr>
            <a:r>
              <a:rPr lang="en-US" sz="4800" b="1" smtClean="0">
                <a:solidFill>
                  <a:schemeClr val="tx1"/>
                </a:solidFill>
                <a:latin typeface="Tahoma" pitchFamily="34" charset="0"/>
                <a:cs typeface="Tahoma" pitchFamily="34" charset="0"/>
              </a:rPr>
              <a:t>Halliburton</a:t>
            </a:r>
          </a:p>
          <a:p>
            <a:pPr marL="914400" indent="-914400" algn="l">
              <a:lnSpc>
                <a:spcPct val="90000"/>
              </a:lnSpc>
              <a:buFont typeface="Arial" pitchFamily="34" charset="0"/>
              <a:buChar char="•"/>
            </a:pPr>
            <a:r>
              <a:rPr lang="en-US" sz="4800" b="1" smtClean="0">
                <a:solidFill>
                  <a:schemeClr val="tx1"/>
                </a:solidFill>
                <a:latin typeface="Tahoma" pitchFamily="34" charset="0"/>
                <a:cs typeface="Tahoma" pitchFamily="34" charset="0"/>
              </a:rPr>
              <a:t>Toyota</a:t>
            </a:r>
          </a:p>
          <a:p>
            <a:pPr marL="914400" indent="-914400" algn="l">
              <a:lnSpc>
                <a:spcPct val="90000"/>
              </a:lnSpc>
              <a:buFont typeface="Arial" pitchFamily="34" charset="0"/>
              <a:buChar char="•"/>
            </a:pPr>
            <a:r>
              <a:rPr lang="en-US" sz="4800" b="1" smtClean="0">
                <a:solidFill>
                  <a:schemeClr val="tx1"/>
                </a:solidFill>
                <a:latin typeface="Tahoma" pitchFamily="34" charset="0"/>
                <a:cs typeface="Tahoma" pitchFamily="34" charset="0"/>
              </a:rPr>
              <a:t>Big-4 (international)CPA firms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9"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9"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9"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9"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9"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marL="914400" indent="-914400">
              <a:lnSpc>
                <a:spcPct val="90000"/>
              </a:lnSpc>
            </a:pPr>
            <a:r>
              <a:rPr lang="en-US" b="1" smtClean="0">
                <a:solidFill>
                  <a:schemeClr val="tx1"/>
                </a:solidFill>
                <a:latin typeface="Tahoma" pitchFamily="34" charset="0"/>
                <a:cs typeface="Tahoma" pitchFamily="34" charset="0"/>
              </a:rPr>
              <a:t>WHAT PRODUCES GIANT CORPORATIONS</a:t>
            </a:r>
          </a:p>
          <a:p>
            <a:pPr marL="914400" indent="-914400" algn="l">
              <a:lnSpc>
                <a:spcPct val="90000"/>
              </a:lnSpc>
              <a:buFont typeface="Arial" pitchFamily="34" charset="0"/>
              <a:buAutoNum type="arabicPeriod"/>
            </a:pPr>
            <a:r>
              <a:rPr lang="en-US" sz="4400" b="1" smtClean="0">
                <a:solidFill>
                  <a:schemeClr val="tx1"/>
                </a:solidFill>
                <a:latin typeface="Tahoma" pitchFamily="34" charset="0"/>
                <a:cs typeface="Tahoma" pitchFamily="34" charset="0"/>
              </a:rPr>
              <a:t>Oligopolies (industries dominated by Godzillas)</a:t>
            </a:r>
          </a:p>
          <a:p>
            <a:pPr marL="914400" indent="-914400" algn="l">
              <a:lnSpc>
                <a:spcPct val="90000"/>
              </a:lnSpc>
              <a:buFont typeface="Arial" pitchFamily="34" charset="0"/>
              <a:buAutoNum type="arabicPeriod"/>
            </a:pPr>
            <a:r>
              <a:rPr lang="en-US" sz="4400" b="1" smtClean="0">
                <a:solidFill>
                  <a:schemeClr val="tx1"/>
                </a:solidFill>
                <a:latin typeface="Tahoma" pitchFamily="34" charset="0"/>
                <a:cs typeface="Tahoma" pitchFamily="34" charset="0"/>
              </a:rPr>
              <a:t>Global operations platform</a:t>
            </a:r>
          </a:p>
          <a:p>
            <a:pPr marL="914400" indent="-914400" algn="l">
              <a:lnSpc>
                <a:spcPct val="90000"/>
              </a:lnSpc>
              <a:buFont typeface="Arial" pitchFamily="34" charset="0"/>
              <a:buAutoNum type="arabicPeriod"/>
            </a:pPr>
            <a:r>
              <a:rPr lang="en-US" sz="4400" b="1" smtClean="0">
                <a:solidFill>
                  <a:schemeClr val="tx1"/>
                </a:solidFill>
                <a:latin typeface="Tahoma" pitchFamily="34" charset="0"/>
                <a:cs typeface="Tahoma" pitchFamily="34" charset="0"/>
              </a:rPr>
              <a:t>Nationalistic alliances (govt. deficit financing of business)</a:t>
            </a:r>
          </a:p>
          <a:p>
            <a:pPr marL="914400" indent="-914400" algn="l">
              <a:lnSpc>
                <a:spcPct val="90000"/>
              </a:lnSpc>
              <a:buFont typeface="Arial" pitchFamily="34" charset="0"/>
              <a:buAutoNum type="arabicPeriod"/>
            </a:pPr>
            <a:r>
              <a:rPr lang="en-US" sz="4400" b="1" smtClean="0">
                <a:solidFill>
                  <a:schemeClr val="tx1"/>
                </a:solidFill>
                <a:latin typeface="Tahoma" pitchFamily="34" charset="0"/>
                <a:cs typeface="Tahoma" pitchFamily="34" charset="0"/>
              </a:rPr>
              <a:t>Deregulation &amp; asset</a:t>
            </a:r>
          </a:p>
          <a:p>
            <a:pPr marL="914400" indent="-914400" algn="l">
              <a:lnSpc>
                <a:spcPct val="90000"/>
              </a:lnSpc>
            </a:pPr>
            <a:r>
              <a:rPr lang="en-US" sz="4400" b="1" smtClean="0">
                <a:solidFill>
                  <a:schemeClr val="tx1"/>
                </a:solidFill>
                <a:latin typeface="Tahoma" pitchFamily="34" charset="0"/>
                <a:cs typeface="Tahoma" pitchFamily="34" charset="0"/>
              </a:rPr>
              <a:t>	concentration</a:t>
            </a:r>
          </a:p>
          <a:p>
            <a:pPr marL="914400" indent="-914400" algn="l">
              <a:lnSpc>
                <a:spcPct val="90000"/>
              </a:lnSpc>
            </a:pPr>
            <a:r>
              <a:rPr lang="en-US" sz="4400" b="1" smtClean="0">
                <a:solidFill>
                  <a:schemeClr val="tx1"/>
                </a:solidFill>
                <a:latin typeface="Tahoma" pitchFamily="34" charset="0"/>
                <a:cs typeface="Tahoma" pitchFamily="34" charset="0"/>
              </a:rPr>
              <a:t>6. Legal bribes in politics</a:t>
            </a: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9"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9"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9"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9"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9"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9"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914400" indent="-914400">
              <a:lnSpc>
                <a:spcPct val="90000"/>
              </a:lnSpc>
              <a:buFont typeface="Arial" charset="0"/>
              <a:buNone/>
              <a:defRPr/>
            </a:pPr>
            <a:r>
              <a:rPr lang="en-US" sz="4000" b="1" dirty="0" smtClean="0">
                <a:solidFill>
                  <a:schemeClr val="tx1"/>
                </a:solidFill>
                <a:latin typeface="Tahoma" pitchFamily="34" charset="0"/>
                <a:cs typeface="Tahoma" pitchFamily="34" charset="0"/>
              </a:rPr>
              <a:t>POTENTIAL ECONOMIC</a:t>
            </a:r>
          </a:p>
          <a:p>
            <a:pPr marL="914400" indent="-914400">
              <a:lnSpc>
                <a:spcPct val="90000"/>
              </a:lnSpc>
              <a:buFont typeface="Arial" charset="0"/>
              <a:buNone/>
              <a:defRPr/>
            </a:pPr>
            <a:r>
              <a:rPr lang="en-US" sz="4000" b="1" dirty="0" smtClean="0">
                <a:solidFill>
                  <a:schemeClr val="tx1"/>
                </a:solidFill>
                <a:latin typeface="Tahoma" pitchFamily="34" charset="0"/>
                <a:cs typeface="Tahoma" pitchFamily="34" charset="0"/>
              </a:rPr>
              <a:t>BENEFITS OF GODZILLA</a:t>
            </a:r>
          </a:p>
          <a:p>
            <a:pPr marL="1143000" indent="-1143000" algn="l">
              <a:lnSpc>
                <a:spcPct val="90000"/>
              </a:lnSpc>
              <a:buFont typeface="+mj-lt"/>
              <a:buAutoNum type="arabicPeriod"/>
              <a:defRPr/>
            </a:pPr>
            <a:r>
              <a:rPr lang="en-US" sz="6000" b="1" dirty="0" smtClean="0">
                <a:solidFill>
                  <a:schemeClr val="tx1"/>
                </a:solidFill>
                <a:latin typeface="Tahoma" pitchFamily="34" charset="0"/>
                <a:cs typeface="Tahoma" pitchFamily="34" charset="0"/>
              </a:rPr>
              <a:t>Global profits for stockholders</a:t>
            </a:r>
          </a:p>
          <a:p>
            <a:pPr marL="1143000" indent="-1143000" algn="l">
              <a:lnSpc>
                <a:spcPct val="90000"/>
              </a:lnSpc>
              <a:buFont typeface="+mj-lt"/>
              <a:buAutoNum type="arabicPeriod"/>
              <a:defRPr/>
            </a:pPr>
            <a:r>
              <a:rPr lang="en-US" sz="6000" b="1" dirty="0" smtClean="0">
                <a:solidFill>
                  <a:schemeClr val="tx1"/>
                </a:solidFill>
                <a:latin typeface="Tahoma" pitchFamily="34" charset="0"/>
                <a:cs typeface="Tahoma" pitchFamily="34" charset="0"/>
              </a:rPr>
              <a:t>Price efficiency for some products </a:t>
            </a:r>
          </a:p>
          <a:p>
            <a:pPr marL="1143000" indent="-1143000" algn="l">
              <a:lnSpc>
                <a:spcPct val="90000"/>
              </a:lnSpc>
              <a:buFont typeface="+mj-lt"/>
              <a:buAutoNum type="arabicPeriod"/>
              <a:defRPr/>
            </a:pPr>
            <a:r>
              <a:rPr lang="en-US" sz="6000" b="1" dirty="0" smtClean="0">
                <a:solidFill>
                  <a:schemeClr val="tx1"/>
                </a:solidFill>
                <a:latin typeface="Tahoma" pitchFamily="34" charset="0"/>
                <a:cs typeface="Tahoma" pitchFamily="34" charset="0"/>
              </a:rPr>
              <a:t>Strong exporting lanes</a:t>
            </a: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p:txBody>
      </p:sp>
      <p:sp>
        <p:nvSpPr>
          <p:cNvPr id="4" name="Right Arrow 3"/>
          <p:cNvSpPr/>
          <p:nvPr/>
        </p:nvSpPr>
        <p:spPr>
          <a:xfrm>
            <a:off x="73914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ubtitle 2"/>
          <p:cNvSpPr>
            <a:spLocks noGrp="1"/>
          </p:cNvSpPr>
          <p:nvPr>
            <p:ph type="subTitle" idx="1"/>
          </p:nvPr>
        </p:nvSpPr>
        <p:spPr>
          <a:xfrm>
            <a:off x="0" y="381000"/>
            <a:ext cx="9144000" cy="6477000"/>
          </a:xfrm>
        </p:spPr>
        <p:txBody>
          <a:bodyPr>
            <a:normAutofit fontScale="92500"/>
          </a:bodyPr>
          <a:lstStyle/>
          <a:p>
            <a:pPr marL="914400" indent="-914400">
              <a:lnSpc>
                <a:spcPct val="90000"/>
              </a:lnSpc>
              <a:buFont typeface="Arial" charset="0"/>
              <a:buNone/>
              <a:defRPr/>
            </a:pPr>
            <a:r>
              <a:rPr lang="en-US" sz="3600" b="1" dirty="0" smtClean="0">
                <a:solidFill>
                  <a:schemeClr val="tx1"/>
                </a:solidFill>
                <a:latin typeface="Tahoma" pitchFamily="34" charset="0"/>
                <a:cs typeface="Tahoma" pitchFamily="34" charset="0"/>
              </a:rPr>
              <a:t>POTENTIAL DRAWBACKS OF </a:t>
            </a:r>
            <a:r>
              <a:rPr lang="en-US" sz="3600" b="1" dirty="0" err="1" smtClean="0">
                <a:solidFill>
                  <a:schemeClr val="tx1"/>
                </a:solidFill>
                <a:latin typeface="Tahoma" pitchFamily="34" charset="0"/>
                <a:cs typeface="Tahoma" pitchFamily="34" charset="0"/>
              </a:rPr>
              <a:t>GODZILLAS</a:t>
            </a:r>
            <a:endParaRPr lang="en-US" sz="3600" b="1" dirty="0" smtClean="0">
              <a:solidFill>
                <a:schemeClr val="tx1"/>
              </a:solidFill>
              <a:latin typeface="Tahoma" pitchFamily="34" charset="0"/>
              <a:cs typeface="Tahoma" pitchFamily="34" charset="0"/>
            </a:endParaRPr>
          </a:p>
          <a:p>
            <a:pPr marL="914400" indent="-914400" algn="l">
              <a:lnSpc>
                <a:spcPct val="90000"/>
              </a:lnSpc>
              <a:buFont typeface="Arial" charset="0"/>
              <a:buAutoNum type="arabicPeriod"/>
              <a:defRPr/>
            </a:pPr>
            <a:r>
              <a:rPr lang="en-US" sz="6000" b="1" dirty="0" smtClean="0">
                <a:solidFill>
                  <a:schemeClr val="tx1"/>
                </a:solidFill>
                <a:latin typeface="Tahoma" pitchFamily="34" charset="0"/>
                <a:cs typeface="Tahoma" pitchFamily="34" charset="0"/>
              </a:rPr>
              <a:t>Short-term unemployment</a:t>
            </a:r>
          </a:p>
          <a:p>
            <a:pPr marL="914400" indent="-914400" algn="l">
              <a:lnSpc>
                <a:spcPct val="90000"/>
              </a:lnSpc>
              <a:buFont typeface="Arial" charset="0"/>
              <a:buAutoNum type="arabicPeriod"/>
              <a:defRPr/>
            </a:pPr>
            <a:r>
              <a:rPr lang="en-US" sz="6000" b="1" dirty="0" smtClean="0">
                <a:solidFill>
                  <a:schemeClr val="tx1"/>
                </a:solidFill>
                <a:latin typeface="Tahoma" pitchFamily="34" charset="0"/>
                <a:cs typeface="Tahoma" pitchFamily="34" charset="0"/>
              </a:rPr>
              <a:t>Social Darwinism in community cultures</a:t>
            </a:r>
          </a:p>
          <a:p>
            <a:pPr marL="914400" indent="-914400" algn="l">
              <a:lnSpc>
                <a:spcPct val="90000"/>
              </a:lnSpc>
              <a:buFont typeface="Arial" charset="0"/>
              <a:buAutoNum type="arabicPeriod"/>
              <a:defRPr/>
            </a:pPr>
            <a:r>
              <a:rPr lang="en-US" sz="6000" b="1" dirty="0" smtClean="0">
                <a:solidFill>
                  <a:schemeClr val="tx1"/>
                </a:solidFill>
                <a:latin typeface="Tahoma" pitchFamily="34" charset="0"/>
                <a:cs typeface="Tahoma" pitchFamily="34" charset="0"/>
              </a:rPr>
              <a:t>Can be used for nationalistic &amp; political meddling</a:t>
            </a: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a:p>
            <a:pPr marL="914400" indent="-914400" algn="l">
              <a:lnSpc>
                <a:spcPct val="90000"/>
              </a:lnSpc>
              <a:buFont typeface="Arial" charset="0"/>
              <a:buNone/>
              <a:defRPr/>
            </a:pPr>
            <a:endParaRPr lang="en-US" sz="4400" b="1" dirty="0" smtClean="0">
              <a:solidFill>
                <a:srgbClr val="0000FF"/>
              </a:solidFill>
              <a:latin typeface="Tahoma" pitchFamily="34" charset="0"/>
              <a:cs typeface="Tahoma" pitchFamily="34" charset="0"/>
            </a:endParaRPr>
          </a:p>
        </p:txBody>
      </p:sp>
      <p:sp>
        <p:nvSpPr>
          <p:cNvPr id="4" name="Right Arrow 3"/>
          <p:cNvSpPr/>
          <p:nvPr/>
        </p:nvSpPr>
        <p:spPr>
          <a:xfrm>
            <a:off x="81534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04800" y="381000"/>
            <a:ext cx="8610600" cy="685800"/>
          </a:xfrm>
        </p:spPr>
        <p:txBody>
          <a:bodyPr rtlCol="0">
            <a:normAutofit fontScale="90000"/>
          </a:bodyPr>
          <a:lstStyle/>
          <a:p>
            <a:pPr eaLnBrk="1" fontAlgn="auto" hangingPunct="1">
              <a:spcAft>
                <a:spcPts val="0"/>
              </a:spcAft>
              <a:defRPr/>
            </a:pPr>
            <a:r>
              <a:rPr lang="en-US" sz="3200" b="1" smtClean="0">
                <a:latin typeface="Tahoma" pitchFamily="34" charset="0"/>
              </a:rPr>
              <a:t>% OF POPULATION WHO AGREE THAT FREE-MARKET CAPITALISM IS THE BEST ECONOMIC SYSTEM FOR THE FUTURE:</a:t>
            </a:r>
          </a:p>
        </p:txBody>
      </p:sp>
      <p:sp>
        <p:nvSpPr>
          <p:cNvPr id="19459" name="Rectangle 3"/>
          <p:cNvSpPr>
            <a:spLocks noGrp="1" noChangeArrowheads="1"/>
          </p:cNvSpPr>
          <p:nvPr>
            <p:ph type="body" idx="1"/>
          </p:nvPr>
        </p:nvSpPr>
        <p:spPr>
          <a:xfrm>
            <a:off x="228600" y="1676400"/>
            <a:ext cx="8915400" cy="5181600"/>
          </a:xfrm>
        </p:spPr>
        <p:txBody>
          <a:bodyPr/>
          <a:lstStyle/>
          <a:p>
            <a:pPr marL="609600" indent="-609600" eaLnBrk="1" hangingPunct="1">
              <a:buFontTx/>
              <a:buAutoNum type="arabicPeriod"/>
            </a:pPr>
            <a:r>
              <a:rPr lang="en-US" b="1" smtClean="0">
                <a:latin typeface="Tahoma" pitchFamily="34" charset="0"/>
              </a:rPr>
              <a:t>China: 74%</a:t>
            </a:r>
          </a:p>
          <a:p>
            <a:pPr marL="609600" indent="-609600" eaLnBrk="1" hangingPunct="1">
              <a:buFontTx/>
              <a:buAutoNum type="arabicPeriod"/>
            </a:pPr>
            <a:r>
              <a:rPr lang="en-US" b="1" smtClean="0">
                <a:latin typeface="Tahoma" pitchFamily="34" charset="0"/>
              </a:rPr>
              <a:t>USA: 73%</a:t>
            </a:r>
          </a:p>
          <a:p>
            <a:pPr marL="609600" indent="-609600" eaLnBrk="1" hangingPunct="1">
              <a:buFontTx/>
              <a:buAutoNum type="arabicPeriod"/>
            </a:pPr>
            <a:r>
              <a:rPr lang="en-US" b="1" smtClean="0">
                <a:latin typeface="Tahoma" pitchFamily="34" charset="0"/>
              </a:rPr>
              <a:t>India: 72%</a:t>
            </a:r>
          </a:p>
          <a:p>
            <a:pPr marL="609600" indent="-609600" eaLnBrk="1" hangingPunct="1">
              <a:buFontTx/>
              <a:buAutoNum type="arabicPeriod"/>
            </a:pPr>
            <a:r>
              <a:rPr lang="en-US" b="1" smtClean="0">
                <a:latin typeface="Tahoma" pitchFamily="34" charset="0"/>
              </a:rPr>
              <a:t>Britain: 70%</a:t>
            </a:r>
          </a:p>
          <a:p>
            <a:pPr marL="609600" indent="-609600" eaLnBrk="1" hangingPunct="1">
              <a:buFontTx/>
              <a:buAutoNum type="arabicPeriod"/>
            </a:pPr>
            <a:r>
              <a:rPr lang="en-US" b="1" smtClean="0">
                <a:latin typeface="Tahoma" pitchFamily="34" charset="0"/>
              </a:rPr>
              <a:t>Germany: 68%</a:t>
            </a:r>
          </a:p>
          <a:p>
            <a:pPr marL="609600" indent="-609600" eaLnBrk="1" hangingPunct="1">
              <a:buFontTx/>
              <a:buAutoNum type="arabicPeriod"/>
            </a:pPr>
            <a:r>
              <a:rPr lang="en-US" b="1" smtClean="0">
                <a:latin typeface="Tahoma" pitchFamily="34" charset="0"/>
              </a:rPr>
              <a:t>Italy: 60%</a:t>
            </a:r>
          </a:p>
          <a:p>
            <a:pPr marL="609600" indent="-609600" eaLnBrk="1" hangingPunct="1">
              <a:buFontTx/>
              <a:buAutoNum type="arabicPeriod"/>
            </a:pPr>
            <a:r>
              <a:rPr lang="en-US" b="1" smtClean="0">
                <a:latin typeface="Tahoma" pitchFamily="34" charset="0"/>
              </a:rPr>
              <a:t>Russia: 40%</a:t>
            </a:r>
          </a:p>
          <a:p>
            <a:pPr marL="609600" indent="-609600" eaLnBrk="1" hangingPunct="1">
              <a:buFontTx/>
              <a:buAutoNum type="arabicPeriod"/>
            </a:pPr>
            <a:r>
              <a:rPr lang="en-US" b="1" smtClean="0">
                <a:latin typeface="Tahoma" pitchFamily="34" charset="0"/>
              </a:rPr>
              <a:t>France: 36%</a:t>
            </a:r>
          </a:p>
        </p:txBody>
      </p:sp>
    </p:spTree>
  </p:cSld>
  <p:clrMapOvr>
    <a:masterClrMapping/>
  </p:clrMapOvr>
  <p:transition/>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ubtitle 2"/>
          <p:cNvSpPr>
            <a:spLocks noGrp="1"/>
          </p:cNvSpPr>
          <p:nvPr>
            <p:ph type="subTitle" idx="1"/>
          </p:nvPr>
        </p:nvSpPr>
        <p:spPr>
          <a:xfrm>
            <a:off x="0" y="0"/>
            <a:ext cx="9144000" cy="6858000"/>
          </a:xfrm>
        </p:spPr>
        <p:txBody>
          <a:bodyPr/>
          <a:lstStyle/>
          <a:p>
            <a:pPr marL="914400" indent="-914400" algn="l">
              <a:lnSpc>
                <a:spcPct val="90000"/>
              </a:lnSpc>
              <a:buFont typeface="Calibri" pitchFamily="34" charset="0"/>
              <a:buAutoNum type="arabicPeriod" startAt="4"/>
            </a:pPr>
            <a:r>
              <a:rPr lang="en-US" sz="6000" b="1" smtClean="0">
                <a:solidFill>
                  <a:schemeClr val="tx1"/>
                </a:solidFill>
                <a:latin typeface="Tahoma" pitchFamily="34" charset="0"/>
                <a:cs typeface="Tahoma" pitchFamily="34" charset="0"/>
              </a:rPr>
              <a:t>“Sweat-shop” manufacturing</a:t>
            </a:r>
          </a:p>
          <a:p>
            <a:pPr marL="914400" indent="-914400" algn="l">
              <a:lnSpc>
                <a:spcPct val="90000"/>
              </a:lnSpc>
              <a:buFont typeface="Calibri" pitchFamily="34" charset="0"/>
              <a:buAutoNum type="arabicPeriod" startAt="4"/>
            </a:pPr>
            <a:r>
              <a:rPr lang="en-US" sz="6000" b="1" smtClean="0">
                <a:solidFill>
                  <a:schemeClr val="tx1"/>
                </a:solidFill>
                <a:latin typeface="Tahoma" pitchFamily="34" charset="0"/>
                <a:cs typeface="Tahoma" pitchFamily="34" charset="0"/>
              </a:rPr>
              <a:t>Ethical corner-cutting</a:t>
            </a:r>
          </a:p>
          <a:p>
            <a:pPr marL="914400" indent="-914400" algn="l">
              <a:lnSpc>
                <a:spcPct val="90000"/>
              </a:lnSpc>
              <a:buFont typeface="Calibri" pitchFamily="34" charset="0"/>
              <a:buAutoNum type="arabicPeriod" startAt="4"/>
            </a:pPr>
            <a:r>
              <a:rPr lang="en-US" sz="6000" b="1" smtClean="0">
                <a:solidFill>
                  <a:schemeClr val="tx1"/>
                </a:solidFill>
                <a:latin typeface="Tahoma" pitchFamily="34" charset="0"/>
                <a:cs typeface="Tahoma" pitchFamily="34" charset="0"/>
              </a:rPr>
              <a:t>Domination of suppliers &amp; </a:t>
            </a:r>
            <a:r>
              <a:rPr lang="en-US" sz="6600" b="1" smtClean="0">
                <a:solidFill>
                  <a:schemeClr val="tx1"/>
                </a:solidFill>
                <a:latin typeface="Tahoma" pitchFamily="34" charset="0"/>
                <a:cs typeface="Tahoma" pitchFamily="34" charset="0"/>
              </a:rPr>
              <a:t>competitors </a:t>
            </a: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a:p>
            <a:pPr marL="914400" indent="-914400" algn="l">
              <a:lnSpc>
                <a:spcPct val="90000"/>
              </a:lnSpc>
            </a:pPr>
            <a:endParaRPr lang="en-US" sz="4400" b="1" smtClean="0">
              <a:solidFill>
                <a:srgbClr val="0000FF"/>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fontScale="92500" lnSpcReduction="20000"/>
          </a:bodyPr>
          <a:lstStyle/>
          <a:p>
            <a:pPr>
              <a:buFont typeface="Arial" charset="0"/>
              <a:buNone/>
              <a:defRPr/>
            </a:pPr>
            <a:r>
              <a:rPr lang="en-US" sz="3600" b="1" dirty="0" smtClean="0">
                <a:solidFill>
                  <a:schemeClr val="tx1"/>
                </a:solidFill>
                <a:latin typeface="Tahoma" pitchFamily="34" charset="0"/>
                <a:cs typeface="Tahoma" pitchFamily="34" charset="0"/>
              </a:rPr>
              <a:t>GLOBAL CAPITALISM CAN BE EXPLOITATIVE WHERE:</a:t>
            </a:r>
          </a:p>
          <a:p>
            <a:pPr marL="914400" indent="-914400" algn="l">
              <a:buFont typeface="+mj-lt"/>
              <a:buAutoNum type="arabicPeriod"/>
              <a:defRPr/>
            </a:pPr>
            <a:r>
              <a:rPr lang="en-US" sz="4800" b="1" dirty="0" smtClean="0">
                <a:solidFill>
                  <a:schemeClr val="tx1"/>
                </a:solidFill>
                <a:latin typeface="Tahoma" pitchFamily="34" charset="0"/>
                <a:cs typeface="Tahoma" pitchFamily="34" charset="0"/>
              </a:rPr>
              <a:t>Foreign companies operating in a nation hire a large numbers of locals</a:t>
            </a:r>
          </a:p>
          <a:p>
            <a:pPr marL="914400" indent="-914400" algn="l">
              <a:buFont typeface="+mj-lt"/>
              <a:buAutoNum type="arabicPeriod"/>
              <a:defRPr/>
            </a:pPr>
            <a:r>
              <a:rPr lang="en-US" sz="4800" b="1" dirty="0" smtClean="0">
                <a:solidFill>
                  <a:schemeClr val="tx1"/>
                </a:solidFill>
                <a:latin typeface="Tahoma" pitchFamily="34" charset="0"/>
                <a:cs typeface="Tahoma" pitchFamily="34" charset="0"/>
              </a:rPr>
              <a:t>Foreign-provided jobs are of the sweatshop variety</a:t>
            </a:r>
          </a:p>
          <a:p>
            <a:pPr marL="914400" indent="-914400" algn="l">
              <a:buFont typeface="+mj-lt"/>
              <a:buAutoNum type="arabicPeriod"/>
              <a:defRPr/>
            </a:pPr>
            <a:r>
              <a:rPr lang="en-US" sz="4800" b="1" dirty="0" smtClean="0">
                <a:solidFill>
                  <a:schemeClr val="tx1"/>
                </a:solidFill>
                <a:latin typeface="Tahoma" pitchFamily="34" charset="0"/>
                <a:cs typeface="Tahoma" pitchFamily="34" charset="0"/>
              </a:rPr>
              <a:t>A nation borrows sig $$ from the International Monetary Fund/World Bank</a:t>
            </a:r>
          </a:p>
          <a:p>
            <a:pPr marL="914400" indent="-914400" algn="l">
              <a:buFont typeface="+mj-lt"/>
              <a:buAutoNum type="arabicPeriod"/>
              <a:defRPr/>
            </a:pPr>
            <a:r>
              <a:rPr lang="en-US" sz="4800" b="1" smtClean="0">
                <a:solidFill>
                  <a:schemeClr val="tx1"/>
                </a:solidFill>
                <a:latin typeface="Tahoma" pitchFamily="34" charset="0"/>
                <a:cs typeface="Tahoma" pitchFamily="34" charset="0"/>
              </a:rPr>
              <a:t> The nation </a:t>
            </a:r>
            <a:r>
              <a:rPr lang="en-US" sz="4800" b="1" dirty="0" smtClean="0">
                <a:solidFill>
                  <a:schemeClr val="tx1"/>
                </a:solidFill>
                <a:latin typeface="Tahoma" pitchFamily="34" charset="0"/>
                <a:cs typeface="Tahoma" pitchFamily="34" charset="0"/>
              </a:rPr>
              <a:t>exports low value-added products</a:t>
            </a:r>
          </a:p>
          <a:p>
            <a:pPr algn="l">
              <a:buFont typeface="Arial" charset="0"/>
              <a:buNone/>
              <a:defRPr/>
            </a:pPr>
            <a:endParaRPr lang="en-US" sz="4800" b="1" dirty="0">
              <a:solidFill>
                <a:schemeClr val="tx1"/>
              </a:solidFill>
              <a:latin typeface="Tahoma" pitchFamily="34" charset="0"/>
              <a:cs typeface="Tahoma" pitchFamily="34" charset="0"/>
            </a:endParaRPr>
          </a:p>
        </p:txBody>
      </p:sp>
      <p:sp>
        <p:nvSpPr>
          <p:cNvPr id="4" name="Right Arrow 3"/>
          <p:cNvSpPr/>
          <p:nvPr/>
        </p:nvSpPr>
        <p:spPr>
          <a:xfrm>
            <a:off x="7696200" y="61722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fontScale="92500" lnSpcReduction="10000"/>
          </a:bodyPr>
          <a:lstStyle/>
          <a:p>
            <a:pPr marL="914400" indent="-914400" algn="l">
              <a:buFont typeface="+mj-lt"/>
              <a:buAutoNum type="arabicPeriod" startAt="5"/>
              <a:defRPr/>
            </a:pPr>
            <a:r>
              <a:rPr lang="en-US" sz="4800" b="1" dirty="0" smtClean="0">
                <a:solidFill>
                  <a:schemeClr val="tx1"/>
                </a:solidFill>
                <a:latin typeface="Tahoma" pitchFamily="34" charset="0"/>
                <a:cs typeface="Tahoma" pitchFamily="34" charset="0"/>
              </a:rPr>
              <a:t>Jobs  are more important than a  clean environment</a:t>
            </a:r>
          </a:p>
          <a:p>
            <a:pPr marL="914400" indent="-914400" algn="l">
              <a:buFont typeface="+mj-lt"/>
              <a:buAutoNum type="arabicPeriod" startAt="5"/>
              <a:defRPr/>
            </a:pPr>
            <a:r>
              <a:rPr lang="en-US" sz="4800" b="1" dirty="0" smtClean="0">
                <a:solidFill>
                  <a:schemeClr val="tx1"/>
                </a:solidFill>
                <a:latin typeface="Tahoma" pitchFamily="34" charset="0"/>
                <a:cs typeface="Tahoma" pitchFamily="34" charset="0"/>
              </a:rPr>
              <a:t>Nation does not have the lowest wages in the region/world</a:t>
            </a:r>
          </a:p>
          <a:p>
            <a:pPr marL="914400" indent="-914400" algn="l">
              <a:buFont typeface="+mj-lt"/>
              <a:buAutoNum type="arabicPeriod" startAt="5"/>
              <a:defRPr/>
            </a:pPr>
            <a:r>
              <a:rPr lang="en-US" sz="4800" b="1" dirty="0" smtClean="0">
                <a:solidFill>
                  <a:schemeClr val="tx1"/>
                </a:solidFill>
                <a:latin typeface="Tahoma" pitchFamily="34" charset="0"/>
                <a:cs typeface="Tahoma" pitchFamily="34" charset="0"/>
              </a:rPr>
              <a:t>Labor is treated as a commodity controlled by global supply/demand</a:t>
            </a:r>
          </a:p>
          <a:p>
            <a:pPr marL="914400" indent="-914400" algn="l">
              <a:buFont typeface="+mj-lt"/>
              <a:buAutoNum type="arabicPeriod" startAt="5"/>
              <a:defRPr/>
            </a:pPr>
            <a:r>
              <a:rPr lang="en-US" sz="4800" b="1" dirty="0" smtClean="0">
                <a:solidFill>
                  <a:schemeClr val="tx1"/>
                </a:solidFill>
                <a:latin typeface="Tahoma" pitchFamily="34" charset="0"/>
                <a:cs typeface="Tahoma" pitchFamily="34" charset="0"/>
              </a:rPr>
              <a:t>Women must fend for themselves economically</a:t>
            </a:r>
          </a:p>
          <a:p>
            <a:pPr algn="l">
              <a:buFont typeface="Arial" charset="0"/>
              <a:buNone/>
              <a:defRPr/>
            </a:pPr>
            <a:endParaRPr lang="en-US" sz="4800" b="1" dirty="0">
              <a:solidFill>
                <a:srgbClr val="C00000"/>
              </a:solidFill>
              <a:latin typeface="Tahoma" pitchFamily="34" charset="0"/>
              <a:cs typeface="Tahoma" pitchFamily="34" charset="0"/>
            </a:endParaRPr>
          </a:p>
        </p:txBody>
      </p:sp>
      <p:sp>
        <p:nvSpPr>
          <p:cNvPr id="4" name="Right Arrow 3"/>
          <p:cNvSpPr/>
          <p:nvPr/>
        </p:nvSpPr>
        <p:spPr>
          <a:xfrm>
            <a:off x="77724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914400" indent="-914400" algn="l">
              <a:buFont typeface="+mj-lt"/>
              <a:buAutoNum type="arabicPeriod" startAt="9"/>
              <a:defRPr/>
            </a:pPr>
            <a:r>
              <a:rPr lang="en-US" sz="5400" b="1" dirty="0" smtClean="0">
                <a:solidFill>
                  <a:schemeClr val="tx1"/>
                </a:solidFill>
                <a:latin typeface="Tahoma" pitchFamily="34" charset="0"/>
                <a:cs typeface="Tahoma" pitchFamily="34" charset="0"/>
              </a:rPr>
              <a:t>The nation has a rich neighbor</a:t>
            </a:r>
          </a:p>
          <a:p>
            <a:pPr marL="914400" indent="-914400" algn="l">
              <a:buFont typeface="+mj-lt"/>
              <a:buAutoNum type="arabicPeriod" startAt="9"/>
              <a:defRPr/>
            </a:pPr>
            <a:r>
              <a:rPr lang="en-US" sz="5400" b="1" dirty="0" smtClean="0">
                <a:solidFill>
                  <a:schemeClr val="tx1"/>
                </a:solidFill>
                <a:latin typeface="Tahoma" pitchFamily="34" charset="0"/>
                <a:cs typeface="Tahoma" pitchFamily="34" charset="0"/>
              </a:rPr>
              <a:t>Capital is limited</a:t>
            </a:r>
          </a:p>
          <a:p>
            <a:pPr marL="914400" indent="-914400" algn="l">
              <a:buFont typeface="+mj-lt"/>
              <a:buAutoNum type="arabicPeriod" startAt="9"/>
              <a:defRPr/>
            </a:pPr>
            <a:r>
              <a:rPr lang="en-US" sz="5400" b="1" dirty="0" smtClean="0">
                <a:solidFill>
                  <a:schemeClr val="tx1"/>
                </a:solidFill>
                <a:latin typeface="Tahoma" pitchFamily="34" charset="0"/>
                <a:cs typeface="Tahoma" pitchFamily="34" charset="0"/>
              </a:rPr>
              <a:t>The nation has weak, corrupt institutions</a:t>
            </a:r>
          </a:p>
          <a:p>
            <a:pPr marL="914400" indent="-914400" algn="l">
              <a:buFont typeface="+mj-lt"/>
              <a:buAutoNum type="arabicPeriod" startAt="9"/>
              <a:defRPr/>
            </a:pPr>
            <a:r>
              <a:rPr lang="en-US" sz="5400" b="1" dirty="0" smtClean="0">
                <a:solidFill>
                  <a:schemeClr val="tx1"/>
                </a:solidFill>
                <a:latin typeface="Tahoma" pitchFamily="34" charset="0"/>
                <a:cs typeface="Tahoma" pitchFamily="34" charset="0"/>
              </a:rPr>
              <a:t>The nation has a community culture</a:t>
            </a:r>
          </a:p>
          <a:p>
            <a:pPr algn="l">
              <a:buFont typeface="Arial" charset="0"/>
              <a:buNone/>
              <a:defRPr/>
            </a:pPr>
            <a:endParaRPr lang="en-US" sz="5400" b="1" dirty="0">
              <a:solidFill>
                <a:srgbClr val="C00000"/>
              </a:solidFill>
              <a:latin typeface="Tahoma" pitchFamily="34" charset="0"/>
              <a:cs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0" y="228600"/>
            <a:ext cx="8915400" cy="457200"/>
          </a:xfrm>
        </p:spPr>
        <p:txBody>
          <a:bodyPr rtlCol="0">
            <a:normAutofit fontScale="90000"/>
          </a:bodyPr>
          <a:lstStyle/>
          <a:p>
            <a:pPr eaLnBrk="1" fontAlgn="auto" hangingPunct="1">
              <a:spcAft>
                <a:spcPts val="0"/>
              </a:spcAft>
              <a:defRPr/>
            </a:pPr>
            <a:r>
              <a:rPr lang="en-US" sz="3200" b="1" smtClean="0">
                <a:latin typeface="Tahoma" pitchFamily="34" charset="0"/>
              </a:rPr>
              <a:t>MERCANTILISM &amp; PROTECTIONISM</a:t>
            </a:r>
          </a:p>
        </p:txBody>
      </p:sp>
      <p:sp>
        <p:nvSpPr>
          <p:cNvPr id="20483" name="Rectangle 3"/>
          <p:cNvSpPr>
            <a:spLocks noGrp="1" noChangeArrowheads="1"/>
          </p:cNvSpPr>
          <p:nvPr>
            <p:ph type="body" idx="1"/>
          </p:nvPr>
        </p:nvSpPr>
        <p:spPr>
          <a:xfrm>
            <a:off x="0" y="685800"/>
            <a:ext cx="9144000" cy="5943600"/>
          </a:xfrm>
        </p:spPr>
        <p:txBody>
          <a:bodyPr/>
          <a:lstStyle/>
          <a:p>
            <a:pPr marL="609600" indent="-609600" eaLnBrk="1" hangingPunct="1">
              <a:lnSpc>
                <a:spcPct val="90000"/>
              </a:lnSpc>
              <a:buFontTx/>
              <a:buAutoNum type="arabicPeriod"/>
            </a:pPr>
            <a:r>
              <a:rPr lang="en-US" sz="2800" b="1" smtClean="0">
                <a:latin typeface="Tahoma" pitchFamily="34" charset="0"/>
              </a:rPr>
              <a:t>Mercantilism was an economic system practiced by European nations from 1500-1750 in which nations strived to gain economically at the expense of their neighbors via: exporting more than importing; engaging in protectionist activities (primarily tariffs) against foreign imports; colonial exploitation of foreign colonies; hoarding precious metals (“bullion”) as a major source of national wealth. </a:t>
            </a:r>
          </a:p>
          <a:p>
            <a:pPr marL="609600" indent="-609600" eaLnBrk="1" hangingPunct="1">
              <a:lnSpc>
                <a:spcPct val="90000"/>
              </a:lnSpc>
              <a:buFontTx/>
              <a:buAutoNum type="arabicPeriod"/>
            </a:pPr>
            <a:r>
              <a:rPr lang="en-US" sz="2800" b="1" smtClean="0">
                <a:latin typeface="Tahoma" pitchFamily="34" charset="0"/>
              </a:rPr>
              <a:t>18</a:t>
            </a:r>
            <a:r>
              <a:rPr lang="en-US" sz="2800" b="1" baseline="30000" smtClean="0">
                <a:latin typeface="Tahoma" pitchFamily="34" charset="0"/>
              </a:rPr>
              <a:t>th</a:t>
            </a:r>
            <a:r>
              <a:rPr lang="en-US" sz="2800" b="1" smtClean="0">
                <a:latin typeface="Tahoma" pitchFamily="34" charset="0"/>
              </a:rPr>
              <a:t> century economist Adam Smith developed early free trade theories that largely discredited the mercantilist  “win-lose” system of trade.</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ubtitle 2"/>
          <p:cNvSpPr>
            <a:spLocks noGrp="1"/>
          </p:cNvSpPr>
          <p:nvPr>
            <p:ph type="subTitle" idx="1"/>
          </p:nvPr>
        </p:nvSpPr>
        <p:spPr>
          <a:xfrm>
            <a:off x="0" y="0"/>
            <a:ext cx="9144000" cy="6858000"/>
          </a:xfrm>
        </p:spPr>
        <p:txBody>
          <a:bodyPr/>
          <a:lstStyle/>
          <a:p>
            <a:pPr eaLnBrk="1" hangingPunct="1"/>
            <a:r>
              <a:rPr lang="en-US" sz="8000" b="1" smtClean="0">
                <a:solidFill>
                  <a:schemeClr val="tx1"/>
                </a:solidFill>
                <a:latin typeface="Tahoma" pitchFamily="34" charset="0"/>
                <a:cs typeface="Tahoma" pitchFamily="34" charset="0"/>
              </a:rPr>
              <a:t>BUSINESS</a:t>
            </a:r>
          </a:p>
          <a:p>
            <a:pPr eaLnBrk="1" hangingPunct="1"/>
            <a:r>
              <a:rPr lang="en-US" sz="8000" b="1" smtClean="0">
                <a:solidFill>
                  <a:schemeClr val="tx1"/>
                </a:solidFill>
                <a:latin typeface="Tahoma" pitchFamily="34" charset="0"/>
                <a:cs typeface="Tahoma" pitchFamily="34" charset="0"/>
              </a:rPr>
              <a:t>EXTERNALITIES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0" y="0"/>
            <a:ext cx="9144000" cy="6858000"/>
          </a:xfrm>
        </p:spPr>
        <p:txBody>
          <a:bodyPr/>
          <a:lstStyle/>
          <a:p>
            <a:pPr algn="ctr">
              <a:buFontTx/>
              <a:buNone/>
            </a:pPr>
            <a:r>
              <a:rPr lang="en-US" sz="19900" b="1" smtClean="0">
                <a:latin typeface="Tahoma" pitchFamily="34" charset="0"/>
                <a:cs typeface="Tahoma" pitchFamily="34" charset="0"/>
              </a:rPr>
              <a:t>MEET CAP</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0" y="0"/>
            <a:ext cx="9144000" cy="6858000"/>
          </a:xfrm>
        </p:spPr>
        <p:txBody>
          <a:bodyPr/>
          <a:lstStyle/>
          <a:p>
            <a:pPr>
              <a:buFont typeface="Arial" pitchFamily="34" charset="0"/>
              <a:buNone/>
            </a:pPr>
            <a:r>
              <a:rPr lang="en-US" sz="4500" b="1" smtClean="0">
                <a:latin typeface="Tahoma" pitchFamily="34" charset="0"/>
                <a:cs typeface="Tahoma" pitchFamily="34" charset="0"/>
              </a:rPr>
              <a:t>Externalities = the positive &amp; negative impacts of corporate profit-maximization on non-stakeholders.</a:t>
            </a:r>
          </a:p>
          <a:p>
            <a:pPr>
              <a:buFont typeface="Arial" pitchFamily="34" charset="0"/>
              <a:buNone/>
            </a:pPr>
            <a:r>
              <a:rPr lang="en-US" sz="4500" b="1" smtClean="0">
                <a:latin typeface="Tahoma" pitchFamily="34" charset="0"/>
                <a:cs typeface="Tahoma" pitchFamily="34" charset="0"/>
              </a:rPr>
              <a:t>Positive externalities: </a:t>
            </a:r>
          </a:p>
          <a:p>
            <a:r>
              <a:rPr lang="en-US" sz="4500" b="1" smtClean="0">
                <a:latin typeface="Tahoma" pitchFamily="34" charset="0"/>
                <a:cs typeface="Tahoma" pitchFamily="34" charset="0"/>
              </a:rPr>
              <a:t>Job creation</a:t>
            </a:r>
          </a:p>
          <a:p>
            <a:r>
              <a:rPr lang="en-US" sz="4500" b="1" smtClean="0">
                <a:latin typeface="Tahoma" pitchFamily="34" charset="0"/>
                <a:cs typeface="Tahoma" pitchFamily="34" charset="0"/>
              </a:rPr>
              <a:t>Tax revenue</a:t>
            </a:r>
          </a:p>
          <a:p>
            <a:r>
              <a:rPr lang="en-US" sz="4500" b="1" smtClean="0">
                <a:latin typeface="Tahoma" pitchFamily="34" charset="0"/>
                <a:cs typeface="Tahoma" pitchFamily="34" charset="0"/>
              </a:rPr>
              <a:t>Productive use of technology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0" y="0"/>
            <a:ext cx="9144000" cy="6858000"/>
          </a:xfrm>
        </p:spPr>
        <p:txBody>
          <a:bodyPr/>
          <a:lstStyle/>
          <a:p>
            <a:pPr>
              <a:buFont typeface="Arial" pitchFamily="34" charset="0"/>
              <a:buNone/>
            </a:pPr>
            <a:r>
              <a:rPr lang="en-US" sz="4800" b="1" smtClean="0">
                <a:latin typeface="Tahoma" pitchFamily="34" charset="0"/>
                <a:cs typeface="Tahoma" pitchFamily="34" charset="0"/>
              </a:rPr>
              <a:t>Negative externalities:</a:t>
            </a:r>
          </a:p>
          <a:p>
            <a:r>
              <a:rPr lang="en-US" sz="5200" b="1" smtClean="0">
                <a:latin typeface="Tahoma" pitchFamily="34" charset="0"/>
                <a:cs typeface="Tahoma" pitchFamily="34" charset="0"/>
              </a:rPr>
              <a:t>Pollution</a:t>
            </a:r>
          </a:p>
          <a:p>
            <a:r>
              <a:rPr lang="en-US" sz="5200" b="1" u="sng" smtClean="0">
                <a:latin typeface="Tahoma" pitchFamily="34" charset="0"/>
                <a:cs typeface="Tahoma" pitchFamily="34" charset="0"/>
              </a:rPr>
              <a:t>Social outsourcing</a:t>
            </a:r>
          </a:p>
          <a:p>
            <a:r>
              <a:rPr lang="en-US" sz="5200" b="1" smtClean="0">
                <a:latin typeface="Tahoma" pitchFamily="34" charset="0"/>
                <a:cs typeface="Tahoma" pitchFamily="34" charset="0"/>
              </a:rPr>
              <a:t>Unemployment</a:t>
            </a:r>
          </a:p>
          <a:p>
            <a:r>
              <a:rPr lang="en-US" sz="5200" b="1" smtClean="0">
                <a:latin typeface="Tahoma" pitchFamily="34" charset="0"/>
                <a:cs typeface="Tahoma" pitchFamily="34" charset="0"/>
              </a:rPr>
              <a:t>“</a:t>
            </a:r>
            <a:r>
              <a:rPr lang="en-US" sz="5200" b="1" u="sng" smtClean="0">
                <a:latin typeface="Tahoma" pitchFamily="34" charset="0"/>
                <a:cs typeface="Tahoma" pitchFamily="34" charset="0"/>
              </a:rPr>
              <a:t>Sweat shop</a:t>
            </a:r>
            <a:r>
              <a:rPr lang="en-US" sz="5200" b="1" smtClean="0">
                <a:latin typeface="Tahoma" pitchFamily="34" charset="0"/>
                <a:cs typeface="Tahoma" pitchFamily="34" charset="0"/>
              </a:rPr>
              <a:t>” operations</a:t>
            </a:r>
          </a:p>
          <a:p>
            <a:r>
              <a:rPr lang="en-US" sz="5200" b="1" smtClean="0">
                <a:latin typeface="Tahoma" pitchFamily="34" charset="0"/>
                <a:cs typeface="Tahoma" pitchFamily="34" charset="0"/>
              </a:rPr>
              <a:t>Political bribery (legal &amp; illegal) &amp; lobbying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ubtitle 2"/>
          <p:cNvSpPr>
            <a:spLocks noGrp="1"/>
          </p:cNvSpPr>
          <p:nvPr>
            <p:ph type="subTitle" idx="1"/>
          </p:nvPr>
        </p:nvSpPr>
        <p:spPr>
          <a:xfrm>
            <a:off x="0" y="0"/>
            <a:ext cx="9144000" cy="6858000"/>
          </a:xfrm>
        </p:spPr>
        <p:txBody>
          <a:bodyPr/>
          <a:lstStyle/>
          <a:p>
            <a:pPr eaLnBrk="1" hangingPunct="1"/>
            <a:r>
              <a:rPr lang="en-US" sz="9600" b="1" smtClean="0">
                <a:solidFill>
                  <a:schemeClr val="tx1"/>
                </a:solidFill>
                <a:latin typeface="Tahoma" pitchFamily="34" charset="0"/>
                <a:cs typeface="Tahoma" pitchFamily="34" charset="0"/>
              </a:rPr>
              <a:t>CAPITALISM SYSTEMS</a:t>
            </a:r>
          </a:p>
          <a:p>
            <a:pPr eaLnBrk="1" hangingPunct="1"/>
            <a:endParaRPr lang="en-US" sz="4800" b="1" smtClean="0">
              <a:solidFill>
                <a:srgbClr val="FFFF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ubtitle 2"/>
          <p:cNvSpPr>
            <a:spLocks noGrp="1"/>
          </p:cNvSpPr>
          <p:nvPr>
            <p:ph type="subTitle" idx="1"/>
          </p:nvPr>
        </p:nvSpPr>
        <p:spPr>
          <a:xfrm>
            <a:off x="0" y="0"/>
            <a:ext cx="9144000" cy="6858000"/>
          </a:xfrm>
        </p:spPr>
        <p:txBody>
          <a:bodyPr/>
          <a:lstStyle/>
          <a:p>
            <a:pPr marL="857250" indent="-857250" eaLnBrk="1" hangingPunct="1">
              <a:buFont typeface="Arial" charset="0"/>
              <a:buAutoNum type="romanUcPeriod"/>
              <a:defRPr/>
            </a:pPr>
            <a:r>
              <a:rPr lang="en-US" sz="4400" b="1" dirty="0" smtClean="0">
                <a:solidFill>
                  <a:schemeClr val="tx1"/>
                </a:solidFill>
                <a:latin typeface="Tahoma" pitchFamily="34" charset="0"/>
                <a:cs typeface="Tahoma" pitchFamily="34" charset="0"/>
              </a:rPr>
              <a:t>SYSTEMS THAT FEED ON CAPITALISM</a:t>
            </a:r>
          </a:p>
          <a:p>
            <a:pPr marL="1028700" indent="-1028700" algn="l" eaLnBrk="1" hangingPunct="1">
              <a:buFont typeface="Arial" charset="0"/>
              <a:buNone/>
              <a:defRPr/>
            </a:pPr>
            <a:r>
              <a:rPr lang="en-US" sz="5400" b="1" dirty="0" smtClean="0">
                <a:solidFill>
                  <a:schemeClr val="tx1"/>
                </a:solidFill>
                <a:latin typeface="Tahoma" pitchFamily="34" charset="0"/>
                <a:cs typeface="Tahoma" pitchFamily="34" charset="0"/>
              </a:rPr>
              <a:t>Corporations</a:t>
            </a:r>
          </a:p>
          <a:p>
            <a:pPr marL="1028700" indent="-1028700" algn="l" eaLnBrk="1" hangingPunct="1">
              <a:buFont typeface="Arial" charset="0"/>
              <a:buNone/>
              <a:defRPr/>
            </a:pPr>
            <a:r>
              <a:rPr lang="en-US" sz="5400" b="1" dirty="0" smtClean="0">
                <a:solidFill>
                  <a:schemeClr val="tx1"/>
                </a:solidFill>
                <a:latin typeface="Tahoma" pitchFamily="34" charset="0"/>
                <a:cs typeface="Tahoma" pitchFamily="34" charset="0"/>
              </a:rPr>
              <a:t>Consumers</a:t>
            </a:r>
          </a:p>
          <a:p>
            <a:pPr marL="1028700" indent="-1028700" algn="l" eaLnBrk="1" hangingPunct="1">
              <a:buFont typeface="Arial" charset="0"/>
              <a:buNone/>
              <a:defRPr/>
            </a:pPr>
            <a:r>
              <a:rPr lang="en-US" sz="5400" b="1" dirty="0" smtClean="0">
                <a:solidFill>
                  <a:schemeClr val="tx1"/>
                </a:solidFill>
                <a:latin typeface="Tahoma" pitchFamily="34" charset="0"/>
                <a:cs typeface="Tahoma" pitchFamily="34" charset="0"/>
              </a:rPr>
              <a:t>Non-ownership workers</a:t>
            </a:r>
          </a:p>
          <a:p>
            <a:pPr marL="1028700" indent="-1028700" algn="l" eaLnBrk="1" hangingPunct="1">
              <a:buFont typeface="Arial" charset="0"/>
              <a:buNone/>
              <a:defRPr/>
            </a:pPr>
            <a:r>
              <a:rPr lang="en-US" sz="5400" b="1" dirty="0" smtClean="0">
                <a:solidFill>
                  <a:schemeClr val="tx1"/>
                </a:solidFill>
                <a:latin typeface="Tahoma" pitchFamily="34" charset="0"/>
                <a:cs typeface="Tahoma" pitchFamily="34" charset="0"/>
              </a:rPr>
              <a:t>Politicians</a:t>
            </a:r>
          </a:p>
          <a:p>
            <a:pPr marL="1028700" indent="-1028700" algn="l" eaLnBrk="1" hangingPunct="1">
              <a:buFont typeface="Arial" charset="0"/>
              <a:buNone/>
              <a:defRPr/>
            </a:pPr>
            <a:r>
              <a:rPr lang="en-US" sz="5400" b="1" dirty="0" smtClean="0">
                <a:solidFill>
                  <a:schemeClr val="tx1"/>
                </a:solidFill>
                <a:latin typeface="Tahoma" pitchFamily="34" charset="0"/>
                <a:cs typeface="Tahoma" pitchFamily="34" charset="0"/>
              </a:rPr>
              <a:t>Non-profit organizations</a:t>
            </a:r>
          </a:p>
          <a:p>
            <a:pPr marL="1028700" indent="-1028700" algn="l" eaLnBrk="1" hangingPunct="1">
              <a:buFont typeface="Arial" charset="0"/>
              <a:buNone/>
              <a:defRPr/>
            </a:pPr>
            <a:endParaRPr lang="en-US" sz="4800" b="1" dirty="0" smtClean="0">
              <a:solidFill>
                <a:srgbClr val="0000FF"/>
              </a:solidFill>
              <a:latin typeface="Tahoma" pitchFamily="34" charset="0"/>
              <a:cs typeface="Tahoma" pitchFamily="34" charset="0"/>
            </a:endParaRPr>
          </a:p>
          <a:p>
            <a:pPr eaLnBrk="1" hangingPunct="1">
              <a:buFont typeface="Arial" charset="0"/>
              <a:buNone/>
              <a:defRPr/>
            </a:pPr>
            <a:endParaRPr lang="en-US" sz="8000" b="1" dirty="0" smtClean="0">
              <a:solidFill>
                <a:srgbClr val="C00000"/>
              </a:solidFill>
              <a:latin typeface="Tahoma" pitchFamily="34" charset="0"/>
              <a:cs typeface="Tahoma"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ubtitle 2"/>
          <p:cNvSpPr>
            <a:spLocks noGrp="1"/>
          </p:cNvSpPr>
          <p:nvPr>
            <p:ph type="subTitle" idx="1"/>
          </p:nvPr>
        </p:nvSpPr>
        <p:spPr>
          <a:xfrm>
            <a:off x="0" y="0"/>
            <a:ext cx="9144000" cy="6858000"/>
          </a:xfrm>
        </p:spPr>
        <p:txBody>
          <a:bodyPr/>
          <a:lstStyle/>
          <a:p>
            <a:pPr eaLnBrk="1" hangingPunct="1"/>
            <a:r>
              <a:rPr lang="en-US" sz="4400" b="1" smtClean="0">
                <a:solidFill>
                  <a:schemeClr val="tx1"/>
                </a:solidFill>
                <a:latin typeface="Tahoma" pitchFamily="34" charset="0"/>
                <a:cs typeface="Tahoma" pitchFamily="34" charset="0"/>
              </a:rPr>
              <a:t>II. SYSTEMS THAT CAPITALISM FEEDS ON</a:t>
            </a:r>
          </a:p>
          <a:p>
            <a:pPr algn="l" eaLnBrk="1" hangingPunct="1"/>
            <a:r>
              <a:rPr lang="en-US" sz="5600" b="1" smtClean="0">
                <a:solidFill>
                  <a:schemeClr val="tx1"/>
                </a:solidFill>
                <a:latin typeface="Tahoma" pitchFamily="34" charset="0"/>
                <a:cs typeface="Tahoma" pitchFamily="34" charset="0"/>
              </a:rPr>
              <a:t>Consumers (primarily middle class)</a:t>
            </a:r>
          </a:p>
          <a:p>
            <a:pPr algn="l" eaLnBrk="1" hangingPunct="1"/>
            <a:r>
              <a:rPr lang="en-US" sz="5600" b="1" smtClean="0">
                <a:solidFill>
                  <a:schemeClr val="tx1"/>
                </a:solidFill>
                <a:latin typeface="Tahoma" pitchFamily="34" charset="0"/>
                <a:cs typeface="Tahoma" pitchFamily="34" charset="0"/>
              </a:rPr>
              <a:t>Under-developed nations (land &amp; labor)</a:t>
            </a:r>
          </a:p>
          <a:p>
            <a:pPr algn="l" eaLnBrk="1" hangingPunct="1"/>
            <a:r>
              <a:rPr lang="en-US" sz="5600" b="1" smtClean="0">
                <a:solidFill>
                  <a:schemeClr val="tx1"/>
                </a:solidFill>
                <a:latin typeface="Tahoma" pitchFamily="34" charset="0"/>
                <a:cs typeface="Tahoma" pitchFamily="34" charset="0"/>
              </a:rPr>
              <a:t>Government nationalism</a:t>
            </a:r>
          </a:p>
          <a:p>
            <a:pPr algn="l" eaLnBrk="1" hangingPunct="1"/>
            <a:r>
              <a:rPr lang="en-US" sz="5600" b="1" smtClean="0">
                <a:solidFill>
                  <a:srgbClr val="C00000"/>
                </a:solidFill>
                <a:latin typeface="Tahoma" pitchFamily="34" charset="0"/>
                <a:cs typeface="Tahoma" pitchFamily="34" charset="0"/>
              </a:rPr>
              <a:t> </a:t>
            </a:r>
          </a:p>
          <a:p>
            <a:pPr eaLnBrk="1" hangingPunct="1"/>
            <a:endParaRPr lang="en-US" sz="8000" b="1" smtClean="0">
              <a:solidFill>
                <a:srgbClr val="C00000"/>
              </a:solidFill>
              <a:latin typeface="Tahoma" pitchFamily="34" charset="0"/>
              <a:cs typeface="Tahoma" pitchFamily="34" charset="0"/>
            </a:endParaRPr>
          </a:p>
        </p:txBody>
      </p:sp>
      <p:sp>
        <p:nvSpPr>
          <p:cNvPr id="3" name="Right Arrow 2"/>
          <p:cNvSpPr/>
          <p:nvPr/>
        </p:nvSpPr>
        <p:spPr>
          <a:xfrm>
            <a:off x="76962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0000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ubtitle 2"/>
          <p:cNvSpPr>
            <a:spLocks noGrp="1"/>
          </p:cNvSpPr>
          <p:nvPr>
            <p:ph type="subTitle" idx="1"/>
          </p:nvPr>
        </p:nvSpPr>
        <p:spPr>
          <a:xfrm>
            <a:off x="0" y="0"/>
            <a:ext cx="9144000" cy="6858000"/>
          </a:xfrm>
        </p:spPr>
        <p:txBody>
          <a:bodyPr/>
          <a:lstStyle/>
          <a:p>
            <a:pPr algn="l" eaLnBrk="1" hangingPunct="1"/>
            <a:r>
              <a:rPr lang="en-US" sz="5800" b="1" smtClean="0">
                <a:solidFill>
                  <a:schemeClr val="tx1"/>
                </a:solidFill>
                <a:latin typeface="Tahoma" pitchFamily="34" charset="0"/>
                <a:cs typeface="Tahoma" pitchFamily="34" charset="0"/>
              </a:rPr>
              <a:t>Monopolies &amp; industry concentration</a:t>
            </a:r>
          </a:p>
          <a:p>
            <a:pPr algn="l" eaLnBrk="1" hangingPunct="1"/>
            <a:r>
              <a:rPr lang="en-US" sz="5800" b="1" smtClean="0">
                <a:solidFill>
                  <a:schemeClr val="tx1"/>
                </a:solidFill>
                <a:latin typeface="Tahoma" pitchFamily="34" charset="0"/>
                <a:cs typeface="Tahoma" pitchFamily="34" charset="0"/>
              </a:rPr>
              <a:t>Deregulation</a:t>
            </a:r>
          </a:p>
          <a:p>
            <a:pPr algn="l" eaLnBrk="1" hangingPunct="1"/>
            <a:r>
              <a:rPr lang="en-US" sz="5800" b="1" smtClean="0">
                <a:solidFill>
                  <a:schemeClr val="tx1"/>
                </a:solidFill>
                <a:latin typeface="Tahoma" pitchFamily="34" charset="0"/>
                <a:cs typeface="Tahoma" pitchFamily="34" charset="0"/>
              </a:rPr>
              <a:t>Political lobbying &amp; campaign contributions</a:t>
            </a:r>
          </a:p>
          <a:p>
            <a:pPr algn="l" eaLnBrk="1" hangingPunct="1"/>
            <a:r>
              <a:rPr lang="en-US" sz="5800" b="1" smtClean="0">
                <a:solidFill>
                  <a:schemeClr val="tx1"/>
                </a:solidFill>
                <a:latin typeface="Tahoma" pitchFamily="34" charset="0"/>
                <a:cs typeface="Tahoma" pitchFamily="34" charset="0"/>
              </a:rPr>
              <a:t>Technology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ubtitle 2"/>
          <p:cNvSpPr>
            <a:spLocks noGrp="1"/>
          </p:cNvSpPr>
          <p:nvPr>
            <p:ph type="subTitle" idx="1"/>
          </p:nvPr>
        </p:nvSpPr>
        <p:spPr>
          <a:xfrm>
            <a:off x="0" y="0"/>
            <a:ext cx="9144000" cy="6858000"/>
          </a:xfrm>
        </p:spPr>
        <p:txBody>
          <a:bodyPr/>
          <a:lstStyle/>
          <a:p>
            <a:pPr eaLnBrk="1" hangingPunct="1"/>
            <a:r>
              <a:rPr lang="en-US" sz="4000" b="1" smtClean="0">
                <a:solidFill>
                  <a:schemeClr val="tx1"/>
                </a:solidFill>
                <a:latin typeface="Tahoma" pitchFamily="34" charset="0"/>
                <a:cs typeface="Tahoma" pitchFamily="34" charset="0"/>
              </a:rPr>
              <a:t>III. SYSTEMS THAT SEEK TO MANAGE CAPITALISM</a:t>
            </a:r>
          </a:p>
          <a:p>
            <a:pPr eaLnBrk="1" hangingPunct="1"/>
            <a:r>
              <a:rPr lang="en-US" sz="4000" b="1" u="sng" smtClean="0">
                <a:solidFill>
                  <a:schemeClr val="tx1"/>
                </a:solidFill>
                <a:latin typeface="Tahoma" pitchFamily="34" charset="0"/>
                <a:cs typeface="Tahoma" pitchFamily="34" charset="0"/>
              </a:rPr>
              <a:t>IIIA. Governments</a:t>
            </a:r>
          </a:p>
          <a:p>
            <a:pPr algn="l" eaLnBrk="1" hangingPunct="1"/>
            <a:r>
              <a:rPr lang="en-US" sz="4000" b="1" smtClean="0">
                <a:solidFill>
                  <a:schemeClr val="tx1"/>
                </a:solidFill>
                <a:latin typeface="Tahoma" pitchFamily="34" charset="0"/>
                <a:cs typeface="Tahoma" pitchFamily="34" charset="0"/>
              </a:rPr>
              <a:t>Regulatory agencies</a:t>
            </a:r>
          </a:p>
          <a:p>
            <a:pPr algn="l" eaLnBrk="1" hangingPunct="1"/>
            <a:r>
              <a:rPr lang="en-US" sz="4000" b="1" smtClean="0">
                <a:solidFill>
                  <a:schemeClr val="tx1"/>
                </a:solidFill>
                <a:latin typeface="Tahoma" pitchFamily="34" charset="0"/>
                <a:cs typeface="Tahoma" pitchFamily="34" charset="0"/>
              </a:rPr>
              <a:t>Tariffs &amp; subsidies</a:t>
            </a:r>
          </a:p>
          <a:p>
            <a:pPr algn="l" eaLnBrk="1" hangingPunct="1"/>
            <a:r>
              <a:rPr lang="en-US" sz="4000" b="1" smtClean="0">
                <a:solidFill>
                  <a:schemeClr val="tx1"/>
                </a:solidFill>
                <a:latin typeface="Tahoma" pitchFamily="34" charset="0"/>
                <a:cs typeface="Tahoma" pitchFamily="34" charset="0"/>
              </a:rPr>
              <a:t>Interest rates</a:t>
            </a:r>
          </a:p>
          <a:p>
            <a:pPr algn="l" eaLnBrk="1" hangingPunct="1"/>
            <a:r>
              <a:rPr lang="en-US" sz="4000" b="1" smtClean="0">
                <a:solidFill>
                  <a:schemeClr val="tx1"/>
                </a:solidFill>
                <a:latin typeface="Tahoma" pitchFamily="34" charset="0"/>
                <a:cs typeface="Tahoma" pitchFamily="34" charset="0"/>
              </a:rPr>
              <a:t>Taxes</a:t>
            </a:r>
          </a:p>
          <a:p>
            <a:pPr algn="l" eaLnBrk="1" hangingPunct="1"/>
            <a:r>
              <a:rPr lang="en-US" sz="4000" b="1" smtClean="0">
                <a:solidFill>
                  <a:schemeClr val="tx1"/>
                </a:solidFill>
                <a:latin typeface="Tahoma" pitchFamily="34" charset="0"/>
                <a:cs typeface="Tahoma" pitchFamily="34" charset="0"/>
              </a:rPr>
              <a:t>Keynesian economics (deficit spending)</a:t>
            </a:r>
          </a:p>
          <a:p>
            <a:pPr eaLnBrk="1" hangingPunct="1"/>
            <a:endParaRPr lang="en-US" sz="8000" b="1" smtClean="0">
              <a:solidFill>
                <a:srgbClr val="C00000"/>
              </a:solidFill>
              <a:latin typeface="Tahoma" pitchFamily="34" charset="0"/>
              <a:cs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ubtitle 2"/>
          <p:cNvSpPr>
            <a:spLocks noGrp="1"/>
          </p:cNvSpPr>
          <p:nvPr>
            <p:ph type="subTitle" idx="1"/>
          </p:nvPr>
        </p:nvSpPr>
        <p:spPr>
          <a:xfrm>
            <a:off x="0" y="0"/>
            <a:ext cx="9144000" cy="6858000"/>
          </a:xfrm>
        </p:spPr>
        <p:txBody>
          <a:bodyPr/>
          <a:lstStyle/>
          <a:p>
            <a:pPr eaLnBrk="1" hangingPunct="1"/>
            <a:r>
              <a:rPr lang="en-US" sz="4800" b="1" u="sng" smtClean="0">
                <a:solidFill>
                  <a:schemeClr val="tx1"/>
                </a:solidFill>
                <a:latin typeface="Tahoma" pitchFamily="34" charset="0"/>
                <a:cs typeface="Tahoma" pitchFamily="34" charset="0"/>
              </a:rPr>
              <a:t>IIIB. Financial Institutions</a:t>
            </a:r>
          </a:p>
          <a:p>
            <a:pPr algn="l" eaLnBrk="1" hangingPunct="1"/>
            <a:r>
              <a:rPr lang="en-US" sz="6000" b="1" smtClean="0">
                <a:solidFill>
                  <a:schemeClr val="tx1"/>
                </a:solidFill>
                <a:latin typeface="Tahoma" pitchFamily="34" charset="0"/>
                <a:cs typeface="Tahoma" pitchFamily="34" charset="0"/>
              </a:rPr>
              <a:t>Private &amp; public banks</a:t>
            </a:r>
          </a:p>
          <a:p>
            <a:pPr algn="l" eaLnBrk="1" hangingPunct="1"/>
            <a:r>
              <a:rPr lang="en-US" sz="6000" b="1" smtClean="0">
                <a:solidFill>
                  <a:schemeClr val="tx1"/>
                </a:solidFill>
                <a:latin typeface="Tahoma" pitchFamily="34" charset="0"/>
                <a:cs typeface="Tahoma" pitchFamily="34" charset="0"/>
              </a:rPr>
              <a:t>Stocks markets</a:t>
            </a:r>
          </a:p>
          <a:p>
            <a:pPr algn="l" eaLnBrk="1" hangingPunct="1"/>
            <a:r>
              <a:rPr lang="en-US" sz="6000" b="1" smtClean="0">
                <a:solidFill>
                  <a:schemeClr val="tx1"/>
                </a:solidFill>
                <a:latin typeface="Tahoma" pitchFamily="34" charset="0"/>
                <a:cs typeface="Tahoma" pitchFamily="34" charset="0"/>
              </a:rPr>
              <a:t>Currency exchanges</a:t>
            </a:r>
          </a:p>
          <a:p>
            <a:pPr algn="l" eaLnBrk="1" hangingPunct="1"/>
            <a:r>
              <a:rPr lang="en-US" sz="6000" b="1" smtClean="0">
                <a:solidFill>
                  <a:schemeClr val="tx1"/>
                </a:solidFill>
                <a:latin typeface="Tahoma" pitchFamily="34" charset="0"/>
                <a:cs typeface="Tahoma" pitchFamily="34" charset="0"/>
              </a:rPr>
              <a:t>Brokerage companies</a:t>
            </a:r>
          </a:p>
          <a:p>
            <a:pPr algn="l" eaLnBrk="1" hangingPunct="1"/>
            <a:endParaRPr lang="en-US" sz="4000" b="1" u="sng" smtClean="0">
              <a:solidFill>
                <a:schemeClr val="tx1"/>
              </a:solidFill>
              <a:latin typeface="Tahoma" pitchFamily="34" charset="0"/>
              <a:cs typeface="Tahom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ubtitle 2"/>
          <p:cNvSpPr>
            <a:spLocks noGrp="1"/>
          </p:cNvSpPr>
          <p:nvPr>
            <p:ph type="subTitle" idx="1"/>
          </p:nvPr>
        </p:nvSpPr>
        <p:spPr>
          <a:xfrm>
            <a:off x="0" y="0"/>
            <a:ext cx="9144000" cy="6858000"/>
          </a:xfrm>
        </p:spPr>
        <p:txBody>
          <a:bodyPr/>
          <a:lstStyle/>
          <a:p>
            <a:pPr eaLnBrk="1" hangingPunct="1"/>
            <a:r>
              <a:rPr lang="en-US" sz="4000" b="1" u="sng" smtClean="0">
                <a:solidFill>
                  <a:schemeClr val="tx1"/>
                </a:solidFill>
                <a:latin typeface="Tahoma" pitchFamily="34" charset="0"/>
                <a:cs typeface="Tahoma" pitchFamily="34" charset="0"/>
              </a:rPr>
              <a:t>IIIC. GGOs</a:t>
            </a:r>
          </a:p>
          <a:p>
            <a:pPr algn="l" eaLnBrk="1" hangingPunct="1"/>
            <a:r>
              <a:rPr lang="en-US" sz="4400" b="1" u="sng" smtClean="0">
                <a:solidFill>
                  <a:schemeClr val="tx1"/>
                </a:solidFill>
                <a:latin typeface="Tahoma" pitchFamily="34" charset="0"/>
                <a:cs typeface="Tahoma" pitchFamily="34" charset="0"/>
              </a:rPr>
              <a:t>WTO</a:t>
            </a:r>
            <a:r>
              <a:rPr lang="en-US" sz="4400" b="1" smtClean="0">
                <a:solidFill>
                  <a:schemeClr val="tx1"/>
                </a:solidFill>
                <a:latin typeface="Tahoma" pitchFamily="34" charset="0"/>
                <a:cs typeface="Tahoma" pitchFamily="34" charset="0"/>
              </a:rPr>
              <a:t>: Global trading policies &amp; practices; Advocacy of PPMM capitalism: Private, Profit Maximization, Market-controlled</a:t>
            </a:r>
          </a:p>
          <a:p>
            <a:pPr algn="l" eaLnBrk="1" hangingPunct="1"/>
            <a:r>
              <a:rPr lang="en-US" sz="4400" b="1" u="sng" smtClean="0">
                <a:solidFill>
                  <a:schemeClr val="tx1"/>
                </a:solidFill>
                <a:latin typeface="Tahoma" pitchFamily="34" charset="0"/>
                <a:cs typeface="Tahoma" pitchFamily="34" charset="0"/>
              </a:rPr>
              <a:t>IMF/WB: </a:t>
            </a:r>
            <a:r>
              <a:rPr lang="en-US" sz="4400" b="1" smtClean="0">
                <a:solidFill>
                  <a:schemeClr val="tx1"/>
                </a:solidFill>
                <a:latin typeface="Tahoma" pitchFamily="34" charset="0"/>
                <a:cs typeface="Tahoma" pitchFamily="34" charset="0"/>
              </a:rPr>
              <a:t>Using loans to establish PPMM capitalism in the developing world</a:t>
            </a:r>
            <a:endParaRPr lang="en-US" sz="4400" b="1" u="sng" smtClean="0">
              <a:solidFill>
                <a:schemeClr val="tx1"/>
              </a:solidFill>
              <a:latin typeface="Tahoma" pitchFamily="34" charset="0"/>
              <a:cs typeface="Tahoma" pitchFamily="34" charset="0"/>
            </a:endParaRPr>
          </a:p>
          <a:p>
            <a:pPr algn="l" eaLnBrk="1" hangingPunct="1"/>
            <a:endParaRPr lang="en-US" sz="4000" b="1" smtClean="0">
              <a:solidFill>
                <a:srgbClr val="0000FF"/>
              </a:solidFill>
              <a:latin typeface="Tahoma" pitchFamily="34" charset="0"/>
              <a:cs typeface="Tahoma" pitchFamily="34" charset="0"/>
            </a:endParaRPr>
          </a:p>
          <a:p>
            <a:pPr algn="l" eaLnBrk="1" hangingPunct="1"/>
            <a:endParaRPr lang="en-US" sz="4000" b="1" smtClean="0">
              <a:solidFill>
                <a:srgbClr val="0000FF"/>
              </a:solidFill>
              <a:latin typeface="Tahoma" pitchFamily="34" charset="0"/>
              <a:cs typeface="Tahoma" pitchFamily="34" charset="0"/>
            </a:endParaRPr>
          </a:p>
          <a:p>
            <a:pPr algn="l" eaLnBrk="1" hangingPunct="1"/>
            <a:endParaRPr lang="en-US" sz="3600" b="1" u="sng" smtClean="0">
              <a:solidFill>
                <a:srgbClr val="C00000"/>
              </a:solidFill>
              <a:latin typeface="Tahoma" pitchFamily="34" charset="0"/>
              <a:cs typeface="Tahoma" pitchFamily="34" charset="0"/>
            </a:endParaRPr>
          </a:p>
          <a:p>
            <a:pPr eaLnBrk="1" hangingPunct="1"/>
            <a:endParaRPr lang="en-US" sz="4400" b="1" smtClean="0">
              <a:solidFill>
                <a:srgbClr val="C00000"/>
              </a:solidFill>
              <a:latin typeface="Tahoma" pitchFamily="34" charset="0"/>
              <a:cs typeface="Tahoma" pitchFamily="34" charset="0"/>
            </a:endParaRPr>
          </a:p>
          <a:p>
            <a:pPr eaLnBrk="1" hangingPunct="1"/>
            <a:endParaRPr lang="en-US" sz="7200" b="1" smtClean="0">
              <a:solidFill>
                <a:srgbClr val="C00000"/>
              </a:solidFill>
              <a:latin typeface="Tahoma" pitchFamily="34" charset="0"/>
              <a:cs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ubtitle 2"/>
          <p:cNvSpPr>
            <a:spLocks noGrp="1"/>
          </p:cNvSpPr>
          <p:nvPr>
            <p:ph type="subTitle" idx="1"/>
          </p:nvPr>
        </p:nvSpPr>
        <p:spPr>
          <a:xfrm>
            <a:off x="0" y="0"/>
            <a:ext cx="9144000" cy="6858000"/>
          </a:xfrm>
        </p:spPr>
        <p:txBody>
          <a:bodyPr/>
          <a:lstStyle/>
          <a:p>
            <a:pPr eaLnBrk="1" hangingPunct="1"/>
            <a:r>
              <a:rPr lang="en-US" sz="4400" b="1" u="sng" smtClean="0">
                <a:solidFill>
                  <a:schemeClr val="tx1"/>
                </a:solidFill>
                <a:latin typeface="Tahoma" pitchFamily="34" charset="0"/>
                <a:cs typeface="Tahoma" pitchFamily="34" charset="0"/>
              </a:rPr>
              <a:t>IIID. NGOs</a:t>
            </a:r>
          </a:p>
          <a:p>
            <a:pPr algn="l" eaLnBrk="1" hangingPunct="1"/>
            <a:r>
              <a:rPr lang="en-US" sz="4400" b="1" smtClean="0">
                <a:solidFill>
                  <a:schemeClr val="tx1"/>
                </a:solidFill>
                <a:latin typeface="Tahoma" pitchFamily="34" charset="0"/>
                <a:cs typeface="Tahoma" pitchFamily="34" charset="0"/>
              </a:rPr>
              <a:t>Environmental </a:t>
            </a:r>
          </a:p>
          <a:p>
            <a:pPr algn="l" eaLnBrk="1" hangingPunct="1"/>
            <a:r>
              <a:rPr lang="en-US" sz="4400" b="1" smtClean="0">
                <a:solidFill>
                  <a:schemeClr val="tx1"/>
                </a:solidFill>
                <a:latin typeface="Tahoma" pitchFamily="34" charset="0"/>
                <a:cs typeface="Tahoma" pitchFamily="34" charset="0"/>
              </a:rPr>
              <a:t>Human rights</a:t>
            </a:r>
          </a:p>
          <a:p>
            <a:pPr eaLnBrk="1" hangingPunct="1"/>
            <a:r>
              <a:rPr lang="en-US" sz="4400" b="1" u="sng" smtClean="0">
                <a:solidFill>
                  <a:schemeClr val="tx1"/>
                </a:solidFill>
                <a:latin typeface="Tahoma" pitchFamily="34" charset="0"/>
                <a:cs typeface="Tahoma" pitchFamily="34" charset="0"/>
              </a:rPr>
              <a:t>IIID. LABOR UNIONS</a:t>
            </a:r>
          </a:p>
          <a:p>
            <a:pPr eaLnBrk="1" hangingPunct="1"/>
            <a:endParaRPr lang="en-US" sz="4000" b="1" smtClean="0">
              <a:solidFill>
                <a:srgbClr val="0000FF"/>
              </a:solidFill>
              <a:latin typeface="Tahoma" pitchFamily="34" charset="0"/>
              <a:cs typeface="Tahoma" pitchFamily="34" charset="0"/>
            </a:endParaRPr>
          </a:p>
          <a:p>
            <a:pPr eaLnBrk="1" hangingPunct="1"/>
            <a:endParaRPr lang="en-US" sz="8000" b="1" smtClean="0">
              <a:solidFill>
                <a:srgbClr val="006600"/>
              </a:solidFill>
              <a:latin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0" y="0"/>
            <a:ext cx="9144000" cy="6858000"/>
          </a:xfrm>
        </p:spPr>
        <p:txBody>
          <a:bodyPr/>
          <a:lstStyle/>
          <a:p>
            <a:pPr marL="742950" indent="-742950" eaLnBrk="1" hangingPunct="1">
              <a:buFont typeface="Calibri" pitchFamily="34" charset="0"/>
              <a:buAutoNum type="arabicPeriod"/>
            </a:pPr>
            <a:r>
              <a:rPr lang="en-US" sz="3800" b="1" smtClean="0">
                <a:latin typeface="Tahoma" pitchFamily="34" charset="0"/>
                <a:cs typeface="Tahoma" pitchFamily="34" charset="0"/>
              </a:rPr>
              <a:t>Capitalism (CAP)  runs the world.</a:t>
            </a:r>
          </a:p>
          <a:p>
            <a:pPr marL="742950" indent="-742950" eaLnBrk="1" hangingPunct="1">
              <a:buFont typeface="Calibri" pitchFamily="34" charset="0"/>
              <a:buAutoNum type="arabicPeriod"/>
            </a:pPr>
            <a:r>
              <a:rPr lang="en-US" sz="3800" b="1" smtClean="0">
                <a:latin typeface="Tahoma" pitchFamily="34" charset="0"/>
                <a:cs typeface="Tahoma" pitchFamily="34" charset="0"/>
              </a:rPr>
              <a:t>CAP is more powerful than any nation, government, corporation</a:t>
            </a:r>
            <a:r>
              <a:rPr lang="en-US" sz="3800" b="1" smtClean="0"/>
              <a:t>, </a:t>
            </a:r>
            <a:r>
              <a:rPr lang="en-US" sz="3800" b="1" smtClean="0">
                <a:latin typeface="Tahoma" pitchFamily="34" charset="0"/>
                <a:cs typeface="Tahoma" pitchFamily="34" charset="0"/>
              </a:rPr>
              <a:t> institution, person, military, or social movement.</a:t>
            </a:r>
          </a:p>
          <a:p>
            <a:pPr marL="742950" indent="-742950" eaLnBrk="1" hangingPunct="1">
              <a:buFont typeface="Calibri" pitchFamily="34" charset="0"/>
              <a:buAutoNum type="arabicPeriod"/>
            </a:pPr>
            <a:r>
              <a:rPr lang="en-US" sz="3800" b="1" smtClean="0">
                <a:latin typeface="Tahoma" pitchFamily="34" charset="0"/>
                <a:cs typeface="Tahoma" pitchFamily="34" charset="0"/>
              </a:rPr>
              <a:t>CAP can’t be controlled, only imperfectly managed. </a:t>
            </a:r>
          </a:p>
          <a:p>
            <a:pPr marL="742950" indent="-742950" eaLnBrk="1" hangingPunct="1">
              <a:buFont typeface="Calibri" pitchFamily="34" charset="0"/>
              <a:buAutoNum type="arabicPeriod"/>
            </a:pPr>
            <a:r>
              <a:rPr lang="en-US" sz="3800" b="1" smtClean="0">
                <a:latin typeface="Tahoma" pitchFamily="34" charset="0"/>
                <a:cs typeface="Tahoma" pitchFamily="34" charset="0"/>
              </a:rPr>
              <a:t>CAP is based on self-interest within a system of mostly impersonal commercial transactions.</a:t>
            </a:r>
          </a:p>
        </p:txBody>
      </p:sp>
      <p:sp>
        <p:nvSpPr>
          <p:cNvPr id="3" name="Right Arrow 2"/>
          <p:cNvSpPr/>
          <p:nvPr/>
        </p:nvSpPr>
        <p:spPr>
          <a:xfrm>
            <a:off x="7848600" y="63246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4" name="Right Arrow 3"/>
          <p:cNvSpPr/>
          <p:nvPr/>
        </p:nvSpPr>
        <p:spPr>
          <a:xfrm>
            <a:off x="6324600" y="38100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ubtitle 2"/>
          <p:cNvSpPr>
            <a:spLocks noGrp="1"/>
          </p:cNvSpPr>
          <p:nvPr>
            <p:ph type="subTitle" idx="1"/>
          </p:nvPr>
        </p:nvSpPr>
        <p:spPr>
          <a:xfrm>
            <a:off x="0" y="0"/>
            <a:ext cx="9144000" cy="6858000"/>
          </a:xfrm>
        </p:spPr>
        <p:txBody>
          <a:bodyPr/>
          <a:lstStyle/>
          <a:p>
            <a:pPr eaLnBrk="1" hangingPunct="1"/>
            <a:r>
              <a:rPr lang="en-US" sz="3600" b="1" smtClean="0">
                <a:solidFill>
                  <a:schemeClr val="tx1"/>
                </a:solidFill>
                <a:latin typeface="Tahoma" pitchFamily="34" charset="0"/>
                <a:cs typeface="Tahoma" pitchFamily="34" charset="0"/>
              </a:rPr>
              <a:t>IV. CORPORATIONS THAT SEEK TO DOMINATE &amp; CONTROL CAPITALISM</a:t>
            </a:r>
          </a:p>
          <a:p>
            <a:pPr eaLnBrk="1" hangingPunct="1"/>
            <a:r>
              <a:rPr lang="en-US" sz="3600" b="1" u="sng" smtClean="0">
                <a:solidFill>
                  <a:schemeClr val="tx1"/>
                </a:solidFill>
                <a:latin typeface="Tahoma" pitchFamily="34" charset="0"/>
                <a:cs typeface="Tahoma" pitchFamily="34" charset="0"/>
              </a:rPr>
              <a:t>Transnational (non-nationalistic) corporations</a:t>
            </a:r>
            <a:r>
              <a:rPr lang="en-US" sz="3600" b="1" smtClean="0">
                <a:solidFill>
                  <a:schemeClr val="tx1"/>
                </a:solidFill>
                <a:latin typeface="Tahoma" pitchFamily="34" charset="0"/>
                <a:cs typeface="Tahoma" pitchFamily="34" charset="0"/>
              </a:rPr>
              <a:t> (“Fortune” 1000) </a:t>
            </a:r>
          </a:p>
          <a:p>
            <a:pPr algn="l" eaLnBrk="1" hangingPunct="1"/>
            <a:r>
              <a:rPr lang="en-US" sz="4000" b="1" smtClean="0">
                <a:solidFill>
                  <a:schemeClr val="tx1"/>
                </a:solidFill>
                <a:latin typeface="Tahoma" pitchFamily="34" charset="0"/>
                <a:cs typeface="Tahoma" pitchFamily="34" charset="0"/>
              </a:rPr>
              <a:t>Controlling the VAC via business function dominance</a:t>
            </a:r>
          </a:p>
          <a:p>
            <a:pPr algn="l" eaLnBrk="1" hangingPunct="1"/>
            <a:r>
              <a:rPr lang="en-US" sz="4000" b="1" smtClean="0">
                <a:solidFill>
                  <a:schemeClr val="tx1"/>
                </a:solidFill>
                <a:latin typeface="Tahoma" pitchFamily="34" charset="0"/>
                <a:cs typeface="Tahoma" pitchFamily="34" charset="0"/>
              </a:rPr>
              <a:t>Off-shoring &amp; using labor as a commodity </a:t>
            </a:r>
          </a:p>
          <a:p>
            <a:pPr algn="l" eaLnBrk="1" hangingPunct="1"/>
            <a:r>
              <a:rPr lang="en-US" sz="4000" b="1" smtClean="0">
                <a:solidFill>
                  <a:schemeClr val="tx1"/>
                </a:solidFill>
                <a:latin typeface="Tahoma" pitchFamily="34" charset="0"/>
                <a:cs typeface="Tahoma" pitchFamily="34" charset="0"/>
              </a:rPr>
              <a:t>Influencing national &amp; regional politics</a:t>
            </a:r>
          </a:p>
          <a:p>
            <a:pPr algn="l" eaLnBrk="1" hangingPunct="1"/>
            <a:endParaRPr lang="en-US" sz="3600" b="1" smtClean="0">
              <a:solidFill>
                <a:schemeClr val="tx1"/>
              </a:solidFill>
              <a:latin typeface="Tahoma" pitchFamily="34" charset="0"/>
              <a:cs typeface="Tahoma" pitchFamily="34" charset="0"/>
            </a:endParaRPr>
          </a:p>
          <a:p>
            <a:pPr algn="l" eaLnBrk="1" hangingPunct="1"/>
            <a:endParaRPr lang="en-US" sz="4400" b="1" u="sng" smtClean="0">
              <a:solidFill>
                <a:srgbClr val="C00000"/>
              </a:solidFill>
              <a:latin typeface="Tahoma" pitchFamily="34" charset="0"/>
              <a:cs typeface="Tahoma" pitchFamily="34" charset="0"/>
            </a:endParaRPr>
          </a:p>
          <a:p>
            <a:pPr eaLnBrk="1" hangingPunct="1"/>
            <a:endParaRPr lang="en-US" sz="8000" b="1" smtClean="0">
              <a:solidFill>
                <a:srgbClr val="C00000"/>
              </a:solidFill>
              <a:latin typeface="Tahoma" pitchFamily="34" charset="0"/>
              <a:cs typeface="Tahom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ubtitle 2"/>
          <p:cNvSpPr>
            <a:spLocks noGrp="1"/>
          </p:cNvSpPr>
          <p:nvPr>
            <p:ph type="subTitle" idx="1"/>
          </p:nvPr>
        </p:nvSpPr>
        <p:spPr>
          <a:xfrm>
            <a:off x="0" y="0"/>
            <a:ext cx="9144000" cy="6858000"/>
          </a:xfrm>
        </p:spPr>
        <p:txBody>
          <a:bodyPr/>
          <a:lstStyle/>
          <a:p>
            <a:pPr eaLnBrk="1" hangingPunct="1"/>
            <a:endParaRPr lang="en-US" sz="3600" b="1" smtClean="0">
              <a:solidFill>
                <a:schemeClr val="tx1"/>
              </a:solidFill>
              <a:latin typeface="Tahoma" pitchFamily="34" charset="0"/>
              <a:cs typeface="Tahoma" pitchFamily="34" charset="0"/>
            </a:endParaRPr>
          </a:p>
          <a:p>
            <a:pPr eaLnBrk="1" hangingPunct="1"/>
            <a:endParaRPr lang="en-US" sz="3600" b="1" smtClean="0">
              <a:solidFill>
                <a:schemeClr val="tx1"/>
              </a:solidFill>
              <a:latin typeface="Tahoma" pitchFamily="34" charset="0"/>
              <a:cs typeface="Tahoma" pitchFamily="34" charset="0"/>
            </a:endParaRPr>
          </a:p>
          <a:p>
            <a:pPr eaLnBrk="1" hangingPunct="1"/>
            <a:endParaRPr lang="en-US" sz="3600" b="1" smtClean="0">
              <a:solidFill>
                <a:schemeClr val="tx1"/>
              </a:solidFill>
              <a:latin typeface="Tahoma" pitchFamily="34" charset="0"/>
              <a:cs typeface="Tahoma" pitchFamily="34" charset="0"/>
            </a:endParaRPr>
          </a:p>
          <a:p>
            <a:pPr eaLnBrk="1" hangingPunct="1"/>
            <a:endParaRPr lang="en-US" sz="3600" b="1" smtClean="0">
              <a:solidFill>
                <a:schemeClr val="tx1"/>
              </a:solidFill>
              <a:latin typeface="Tahoma" pitchFamily="34" charset="0"/>
              <a:cs typeface="Tahoma" pitchFamily="34" charset="0"/>
            </a:endParaRPr>
          </a:p>
          <a:p>
            <a:pPr eaLnBrk="1" hangingPunct="1"/>
            <a:r>
              <a:rPr lang="en-US" sz="4800" b="1" smtClean="0">
                <a:solidFill>
                  <a:schemeClr val="tx1"/>
                </a:solidFill>
                <a:latin typeface="Tahoma" pitchFamily="34" charset="0"/>
                <a:cs typeface="Tahoma" pitchFamily="34" charset="0"/>
                <a:hlinkClick r:id="rId2" action="ppaction://hlinkfile"/>
              </a:rPr>
              <a:t>SYSTEMS OF SELF-INTEREST</a:t>
            </a:r>
          </a:p>
          <a:p>
            <a:pPr eaLnBrk="1" hangingPunct="1"/>
            <a:r>
              <a:rPr lang="en-US" sz="4800" b="1" smtClean="0">
                <a:solidFill>
                  <a:schemeClr val="tx1"/>
                </a:solidFill>
                <a:latin typeface="Tahoma" pitchFamily="34" charset="0"/>
                <a:cs typeface="Tahoma" pitchFamily="34" charset="0"/>
              </a:rPr>
              <a:t>(right click on title)</a:t>
            </a:r>
          </a:p>
          <a:p>
            <a:pPr algn="l" eaLnBrk="1" hangingPunct="1"/>
            <a:endParaRPr lang="en-US" sz="4400" b="1" u="sng" smtClean="0">
              <a:solidFill>
                <a:srgbClr val="C00000"/>
              </a:solidFill>
              <a:latin typeface="Tahoma" pitchFamily="34" charset="0"/>
              <a:cs typeface="Tahoma" pitchFamily="34" charset="0"/>
            </a:endParaRPr>
          </a:p>
          <a:p>
            <a:pPr eaLnBrk="1" hangingPunct="1"/>
            <a:endParaRPr lang="en-US" sz="8000" b="1" smtClean="0">
              <a:solidFill>
                <a:srgbClr val="C00000"/>
              </a:solidFill>
              <a:latin typeface="Tahoma" pitchFamily="34" charset="0"/>
              <a:cs typeface="Tahom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ubtitle 2"/>
          <p:cNvSpPr>
            <a:spLocks noGrp="1"/>
          </p:cNvSpPr>
          <p:nvPr>
            <p:ph type="subTitle" idx="1"/>
          </p:nvPr>
        </p:nvSpPr>
        <p:spPr>
          <a:xfrm>
            <a:off x="0" y="0"/>
            <a:ext cx="9144000" cy="6858000"/>
          </a:xfrm>
        </p:spPr>
        <p:txBody>
          <a:bodyPr/>
          <a:lstStyle/>
          <a:p>
            <a:pPr eaLnBrk="1" hangingPunct="1"/>
            <a:r>
              <a:rPr lang="en-US" sz="8000" b="1" smtClean="0">
                <a:solidFill>
                  <a:schemeClr val="tx1"/>
                </a:solidFill>
                <a:latin typeface="Tahoma" pitchFamily="34" charset="0"/>
                <a:cs typeface="Tahoma" pitchFamily="34" charset="0"/>
              </a:rPr>
              <a:t>THE CAPITALIST PRISM </a:t>
            </a:r>
          </a:p>
          <a:p>
            <a:pPr eaLnBrk="1" hangingPunct="1"/>
            <a:r>
              <a:rPr lang="en-US" sz="8000" b="1" smtClean="0">
                <a:solidFill>
                  <a:schemeClr val="tx1"/>
                </a:solidFill>
                <a:latin typeface="Tahoma" pitchFamily="34" charset="0"/>
                <a:cs typeface="Tahoma" pitchFamily="34" charset="0"/>
              </a:rPr>
              <a:t>(who wants what from capitalism)</a:t>
            </a:r>
          </a:p>
          <a:p>
            <a:pPr eaLnBrk="1" hangingPunct="1"/>
            <a:endParaRPr lang="en-US" sz="4800" b="1"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ubtitle 2"/>
          <p:cNvSpPr>
            <a:spLocks noGrp="1"/>
          </p:cNvSpPr>
          <p:nvPr>
            <p:ph type="subTitle" idx="1"/>
          </p:nvPr>
        </p:nvSpPr>
        <p:spPr>
          <a:xfrm>
            <a:off x="0" y="0"/>
            <a:ext cx="9144000" cy="6858000"/>
          </a:xfrm>
        </p:spPr>
        <p:txBody>
          <a:bodyPr/>
          <a:lstStyle/>
          <a:p>
            <a:pPr eaLnBrk="1" hangingPunct="1"/>
            <a:r>
              <a:rPr lang="en-US" sz="4800" b="1" smtClean="0">
                <a:solidFill>
                  <a:schemeClr val="tx1"/>
                </a:solidFill>
                <a:latin typeface="Tahoma" pitchFamily="34" charset="0"/>
                <a:cs typeface="Tahoma" pitchFamily="34" charset="0"/>
              </a:rPr>
              <a:t>NATIONALISTIC NATIONS</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Capital account expansion</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Military-industrial complex</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“Turbo-capitalism”</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Exporting of products &amp; culture</a:t>
            </a:r>
          </a:p>
          <a:p>
            <a:pPr algn="l" eaLnBrk="1" hangingPunct="1">
              <a:buFont typeface="Arial" pitchFamily="34" charset="0"/>
              <a:buChar char="•"/>
            </a:pPr>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C00000"/>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ubtitle 2"/>
          <p:cNvSpPr>
            <a:spLocks noGrp="1"/>
          </p:cNvSpPr>
          <p:nvPr>
            <p:ph type="subTitle" idx="1"/>
          </p:nvPr>
        </p:nvSpPr>
        <p:spPr>
          <a:xfrm>
            <a:off x="0" y="0"/>
            <a:ext cx="9144000" cy="6858000"/>
          </a:xfrm>
        </p:spPr>
        <p:txBody>
          <a:bodyPr/>
          <a:lstStyle/>
          <a:p>
            <a:pPr eaLnBrk="1" hangingPunct="1"/>
            <a:r>
              <a:rPr lang="en-US" sz="4000" b="1" smtClean="0">
                <a:solidFill>
                  <a:schemeClr val="tx1"/>
                </a:solidFill>
                <a:latin typeface="Tahoma" pitchFamily="34" charset="0"/>
                <a:cs typeface="Tahoma" pitchFamily="34" charset="0"/>
              </a:rPr>
              <a:t>TRANS-NATIONAL CORPORATIONS</a:t>
            </a:r>
          </a:p>
          <a:p>
            <a:pPr algn="l" eaLnBrk="1" hangingPunct="1"/>
            <a:r>
              <a:rPr lang="en-US" sz="4000" b="1" smtClean="0">
                <a:solidFill>
                  <a:schemeClr val="tx1"/>
                </a:solidFill>
                <a:latin typeface="Tahoma" pitchFamily="34" charset="0"/>
                <a:cs typeface="Tahoma" pitchFamily="34" charset="0"/>
              </a:rPr>
              <a:t>Using the entire world as an operating arena via:</a:t>
            </a:r>
          </a:p>
          <a:p>
            <a:pPr lvl="1" algn="l" eaLnBrk="1" hangingPunct="1">
              <a:buFont typeface="Arial" pitchFamily="34" charset="0"/>
              <a:buChar char="•"/>
            </a:pPr>
            <a:r>
              <a:rPr lang="en-US" sz="4000" b="1" smtClean="0">
                <a:solidFill>
                  <a:schemeClr val="tx1"/>
                </a:solidFill>
                <a:latin typeface="Tahoma" pitchFamily="34" charset="0"/>
                <a:cs typeface="Tahoma" pitchFamily="34" charset="0"/>
              </a:rPr>
              <a:t>Controlling the VAC</a:t>
            </a:r>
          </a:p>
          <a:p>
            <a:pPr lvl="1" algn="l" eaLnBrk="1" hangingPunct="1">
              <a:buFont typeface="Arial" pitchFamily="34" charset="0"/>
              <a:buChar char="•"/>
            </a:pPr>
            <a:r>
              <a:rPr lang="en-US" sz="4000" b="1" smtClean="0">
                <a:solidFill>
                  <a:schemeClr val="tx1"/>
                </a:solidFill>
                <a:latin typeface="Tahoma" pitchFamily="34" charset="0"/>
                <a:cs typeface="Tahoma" pitchFamily="34" charset="0"/>
              </a:rPr>
              <a:t>Off-shoring (labor as an impersonal commodity)</a:t>
            </a:r>
          </a:p>
          <a:p>
            <a:pPr lvl="1" algn="l" eaLnBrk="1" hangingPunct="1">
              <a:buFont typeface="Arial" pitchFamily="34" charset="0"/>
              <a:buChar char="•"/>
            </a:pPr>
            <a:r>
              <a:rPr lang="en-US" sz="4000" b="1" smtClean="0">
                <a:solidFill>
                  <a:schemeClr val="tx1"/>
                </a:solidFill>
                <a:latin typeface="Tahoma" pitchFamily="34" charset="0"/>
                <a:cs typeface="Tahoma" pitchFamily="34" charset="0"/>
              </a:rPr>
              <a:t>“Social outsourcing”</a:t>
            </a:r>
          </a:p>
          <a:p>
            <a:pPr lvl="1" algn="l" eaLnBrk="1" hangingPunct="1">
              <a:buFont typeface="Arial" pitchFamily="34" charset="0"/>
              <a:buChar char="•"/>
            </a:pPr>
            <a:r>
              <a:rPr lang="en-US" sz="4000" b="1" smtClean="0">
                <a:solidFill>
                  <a:schemeClr val="tx1"/>
                </a:solidFill>
                <a:latin typeface="Tahoma" pitchFamily="34" charset="0"/>
                <a:cs typeface="Tahoma" pitchFamily="34" charset="0"/>
              </a:rPr>
              <a:t>Financial backing of politicians</a:t>
            </a:r>
          </a:p>
          <a:p>
            <a:pPr lvl="1" algn="l" eaLnBrk="1" hangingPunct="1">
              <a:buFont typeface="Arial" pitchFamily="34" charset="0"/>
              <a:buChar char="•"/>
            </a:pPr>
            <a:r>
              <a:rPr lang="en-US" sz="4000" b="1" smtClean="0">
                <a:solidFill>
                  <a:schemeClr val="tx1"/>
                </a:solidFill>
                <a:latin typeface="Tahoma" pitchFamily="34" charset="0"/>
                <a:cs typeface="Tahoma" pitchFamily="34" charset="0"/>
              </a:rPr>
              <a:t>Deregulation</a:t>
            </a: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ubtitle 2"/>
          <p:cNvSpPr>
            <a:spLocks noGrp="1"/>
          </p:cNvSpPr>
          <p:nvPr>
            <p:ph type="subTitle" idx="1"/>
          </p:nvPr>
        </p:nvSpPr>
        <p:spPr>
          <a:xfrm>
            <a:off x="0" y="0"/>
            <a:ext cx="9144000" cy="6858000"/>
          </a:xfrm>
        </p:spPr>
        <p:txBody>
          <a:bodyPr/>
          <a:lstStyle/>
          <a:p>
            <a:pPr eaLnBrk="1" hangingPunct="1"/>
            <a:r>
              <a:rPr lang="en-US" sz="4200" b="1" smtClean="0">
                <a:solidFill>
                  <a:schemeClr val="tx1"/>
                </a:solidFill>
                <a:latin typeface="Tahoma" pitchFamily="34" charset="0"/>
                <a:cs typeface="Tahoma" pitchFamily="34" charset="0"/>
              </a:rPr>
              <a:t>GLOBAL INSTITUTIONAL INVESTORS</a:t>
            </a:r>
          </a:p>
          <a:p>
            <a:pPr algn="l" eaLnBrk="1" hangingPunct="1">
              <a:buFont typeface="Arial" pitchFamily="34" charset="0"/>
              <a:buChar char="•"/>
            </a:pPr>
            <a:r>
              <a:rPr lang="en-US" sz="4200" b="1" smtClean="0">
                <a:solidFill>
                  <a:schemeClr val="tx1"/>
                </a:solidFill>
                <a:latin typeface="Tahoma" pitchFamily="34" charset="0"/>
                <a:cs typeface="Tahoma" pitchFamily="34" charset="0"/>
              </a:rPr>
              <a:t>Trans-national investing</a:t>
            </a:r>
          </a:p>
          <a:p>
            <a:pPr algn="l" eaLnBrk="1" hangingPunct="1">
              <a:buFont typeface="Arial" pitchFamily="34" charset="0"/>
              <a:buChar char="•"/>
            </a:pPr>
            <a:r>
              <a:rPr lang="en-US" sz="4200" b="1" smtClean="0">
                <a:solidFill>
                  <a:schemeClr val="tx1"/>
                </a:solidFill>
                <a:latin typeface="Tahoma" pitchFamily="34" charset="0"/>
                <a:cs typeface="Tahoma" pitchFamily="34" charset="0"/>
              </a:rPr>
              <a:t>Influencing global financial policy-making</a:t>
            </a:r>
          </a:p>
          <a:p>
            <a:pPr algn="l" eaLnBrk="1" hangingPunct="1">
              <a:buFont typeface="Arial" pitchFamily="34" charset="0"/>
              <a:buChar char="•"/>
            </a:pPr>
            <a:r>
              <a:rPr lang="en-US" sz="4200" b="1" smtClean="0">
                <a:solidFill>
                  <a:schemeClr val="tx1"/>
                </a:solidFill>
                <a:latin typeface="Tahoma" pitchFamily="34" charset="0"/>
                <a:cs typeface="Tahoma" pitchFamily="34" charset="0"/>
              </a:rPr>
              <a:t>Shifting investment risk via derivatives &amp; creative accounting</a:t>
            </a:r>
          </a:p>
          <a:p>
            <a:pPr algn="l" eaLnBrk="1" hangingPunct="1">
              <a:buFont typeface="Arial" pitchFamily="34" charset="0"/>
              <a:buChar char="•"/>
            </a:pPr>
            <a:r>
              <a:rPr lang="en-US" sz="4200" b="1" smtClean="0">
                <a:solidFill>
                  <a:schemeClr val="tx1"/>
                </a:solidFill>
                <a:latin typeface="Tahoma" pitchFamily="34" charset="0"/>
                <a:cs typeface="Tahoma" pitchFamily="34" charset="0"/>
              </a:rPr>
              <a:t>Controlling major investments via majority share-holding</a:t>
            </a: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4400" b="1" smtClean="0">
              <a:solidFill>
                <a:srgbClr val="0000FF"/>
              </a:solidFill>
              <a:latin typeface="Tahoma" pitchFamily="34" charset="0"/>
              <a:cs typeface="Tahoma" pitchFamily="34" charset="0"/>
            </a:endParaRPr>
          </a:p>
          <a:p>
            <a:pPr algn="l" eaLnBrk="1" hangingPunct="1"/>
            <a:r>
              <a:rPr lang="en-US" sz="4400" b="1" smtClean="0">
                <a:solidFill>
                  <a:srgbClr val="0000FF"/>
                </a:solidFill>
                <a:latin typeface="Tahoma" pitchFamily="34" charset="0"/>
                <a:cs typeface="Tahoma" pitchFamily="34" charset="0"/>
              </a:rPr>
              <a:t> </a:t>
            </a: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ubtitle 2"/>
          <p:cNvSpPr>
            <a:spLocks noGrp="1"/>
          </p:cNvSpPr>
          <p:nvPr>
            <p:ph type="subTitle" idx="1"/>
          </p:nvPr>
        </p:nvSpPr>
        <p:spPr>
          <a:xfrm>
            <a:off x="0" y="0"/>
            <a:ext cx="9144000" cy="6858000"/>
          </a:xfrm>
        </p:spPr>
        <p:txBody>
          <a:bodyPr/>
          <a:lstStyle/>
          <a:p>
            <a:pPr eaLnBrk="1" hangingPunct="1"/>
            <a:r>
              <a:rPr lang="en-US" sz="4400" b="1" smtClean="0">
                <a:solidFill>
                  <a:schemeClr val="tx1"/>
                </a:solidFill>
                <a:latin typeface="Tahoma" pitchFamily="34" charset="0"/>
                <a:cs typeface="Tahoma" pitchFamily="34" charset="0"/>
              </a:rPr>
              <a:t>DOMESTIC CORPORATIONS</a:t>
            </a:r>
          </a:p>
          <a:p>
            <a:pPr algn="l" eaLnBrk="1" hangingPunct="1">
              <a:buFont typeface="Arial" pitchFamily="34" charset="0"/>
              <a:buChar char="•"/>
            </a:pPr>
            <a:r>
              <a:rPr lang="en-US" sz="4400" b="1" smtClean="0">
                <a:solidFill>
                  <a:schemeClr val="tx1"/>
                </a:solidFill>
                <a:latin typeface="Tahoma" pitchFamily="34" charset="0"/>
                <a:cs typeface="Tahoma" pitchFamily="34" charset="0"/>
              </a:rPr>
              <a:t>Minimizing business costs</a:t>
            </a:r>
          </a:p>
          <a:p>
            <a:pPr algn="l" eaLnBrk="1" hangingPunct="1">
              <a:buFont typeface="Arial" pitchFamily="34" charset="0"/>
              <a:buChar char="•"/>
            </a:pPr>
            <a:r>
              <a:rPr lang="en-US" sz="4400" b="1" smtClean="0">
                <a:solidFill>
                  <a:schemeClr val="tx1"/>
                </a:solidFill>
                <a:latin typeface="Tahoma" pitchFamily="34" charset="0"/>
                <a:cs typeface="Tahoma" pitchFamily="34" charset="0"/>
              </a:rPr>
              <a:t>Inventing &amp; innovating (intellectual capital)</a:t>
            </a:r>
          </a:p>
          <a:p>
            <a:pPr algn="l" eaLnBrk="1" hangingPunct="1">
              <a:buFont typeface="Arial" pitchFamily="34" charset="0"/>
              <a:buChar char="•"/>
            </a:pPr>
            <a:r>
              <a:rPr lang="en-US" sz="4400" b="1" smtClean="0">
                <a:solidFill>
                  <a:schemeClr val="tx1"/>
                </a:solidFill>
                <a:latin typeface="Tahoma" pitchFamily="34" charset="0"/>
                <a:cs typeface="Tahoma" pitchFamily="34" charset="0"/>
              </a:rPr>
              <a:t>Building bulk via mergers</a:t>
            </a:r>
          </a:p>
          <a:p>
            <a:pPr algn="l" eaLnBrk="1" hangingPunct="1">
              <a:buFont typeface="Arial" pitchFamily="34" charset="0"/>
              <a:buChar char="•"/>
            </a:pPr>
            <a:r>
              <a:rPr lang="en-US" sz="4400" b="1" smtClean="0">
                <a:solidFill>
                  <a:schemeClr val="tx1"/>
                </a:solidFill>
                <a:latin typeface="Tahoma" pitchFamily="34" charset="0"/>
                <a:cs typeface="Tahoma" pitchFamily="34" charset="0"/>
              </a:rPr>
              <a:t>Debt leveraging</a:t>
            </a:r>
          </a:p>
          <a:p>
            <a:pPr algn="l" eaLnBrk="1" hangingPunct="1">
              <a:buFont typeface="Arial" pitchFamily="34" charset="0"/>
              <a:buChar char="•"/>
            </a:pPr>
            <a:r>
              <a:rPr lang="en-US" sz="4400" b="1" smtClean="0">
                <a:solidFill>
                  <a:schemeClr val="tx1"/>
                </a:solidFill>
                <a:latin typeface="Tahoma" pitchFamily="34" charset="0"/>
                <a:cs typeface="Tahoma" pitchFamily="34" charset="0"/>
              </a:rPr>
              <a:t>Seeking trade protectionism &amp; govt. subsidies</a:t>
            </a:r>
          </a:p>
          <a:p>
            <a:pPr algn="l" eaLnBrk="1" hangingPunct="1">
              <a:buFont typeface="Arial" pitchFamily="34" charset="0"/>
              <a:buChar char="•"/>
            </a:pPr>
            <a:r>
              <a:rPr lang="en-US" sz="4400" b="1" smtClean="0">
                <a:solidFill>
                  <a:schemeClr val="tx1"/>
                </a:solidFill>
                <a:latin typeface="Tahoma" pitchFamily="34" charset="0"/>
                <a:cs typeface="Tahoma" pitchFamily="34" charset="0"/>
              </a:rPr>
              <a:t>Value-neutral corporate values</a:t>
            </a: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4400" b="1" smtClean="0">
              <a:solidFill>
                <a:srgbClr val="0000FF"/>
              </a:solidFill>
              <a:latin typeface="Tahoma" pitchFamily="34" charset="0"/>
              <a:cs typeface="Tahoma" pitchFamily="34" charset="0"/>
            </a:endParaRPr>
          </a:p>
          <a:p>
            <a:pPr algn="l" eaLnBrk="1" hangingPunct="1"/>
            <a:endParaRPr lang="en-US" sz="5400" b="1" smtClean="0">
              <a:solidFill>
                <a:srgbClr val="C00000"/>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ubtitle 2"/>
          <p:cNvSpPr>
            <a:spLocks noGrp="1"/>
          </p:cNvSpPr>
          <p:nvPr>
            <p:ph type="subTitle" idx="1"/>
          </p:nvPr>
        </p:nvSpPr>
        <p:spPr>
          <a:xfrm>
            <a:off x="0" y="0"/>
            <a:ext cx="9144000" cy="6858000"/>
          </a:xfrm>
        </p:spPr>
        <p:txBody>
          <a:bodyPr/>
          <a:lstStyle/>
          <a:p>
            <a:pPr eaLnBrk="1" hangingPunct="1"/>
            <a:r>
              <a:rPr lang="en-US" sz="5400" b="1" smtClean="0">
                <a:solidFill>
                  <a:schemeClr val="tx1"/>
                </a:solidFill>
                <a:latin typeface="Tahoma" pitchFamily="34" charset="0"/>
                <a:cs typeface="Tahoma" pitchFamily="34" charset="0"/>
              </a:rPr>
              <a:t>GGOS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Reinforcing neo-liberal global capitalism</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Brokering regional free trade agreements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Accommodating the interests of  global corporations</a:t>
            </a:r>
          </a:p>
          <a:p>
            <a:pPr algn="l" eaLnBrk="1" hangingPunct="1"/>
            <a:endParaRPr lang="en-US" sz="5400" b="1" smtClean="0">
              <a:solidFill>
                <a:srgbClr val="C00000"/>
              </a:solidFill>
              <a:latin typeface="Tahoma" pitchFamily="34" charset="0"/>
              <a:cs typeface="Tahoma" pitchFamily="34" charset="0"/>
            </a:endParaRPr>
          </a:p>
          <a:p>
            <a:pPr algn="l" eaLnBrk="1" hangingPunct="1"/>
            <a:endParaRPr lang="en-US" sz="5400" b="1" smtClean="0">
              <a:solidFill>
                <a:srgbClr val="C00000"/>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ubtitle 2"/>
          <p:cNvSpPr>
            <a:spLocks noGrp="1"/>
          </p:cNvSpPr>
          <p:nvPr>
            <p:ph type="subTitle" idx="1"/>
          </p:nvPr>
        </p:nvSpPr>
        <p:spPr>
          <a:xfrm>
            <a:off x="0" y="0"/>
            <a:ext cx="9144000" cy="6858000"/>
          </a:xfrm>
        </p:spPr>
        <p:txBody>
          <a:bodyPr/>
          <a:lstStyle/>
          <a:p>
            <a:pPr eaLnBrk="1" hangingPunct="1"/>
            <a:r>
              <a:rPr lang="en-US" sz="5400" b="1" smtClean="0">
                <a:solidFill>
                  <a:schemeClr val="tx1"/>
                </a:solidFill>
                <a:latin typeface="Tahoma" pitchFamily="34" charset="0"/>
                <a:cs typeface="Tahoma" pitchFamily="34" charset="0"/>
              </a:rPr>
              <a:t>STOCKHOLDERS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Maximizing share price appreciation &amp; capital gains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Maximizing dividend yields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Seeking inside financial information</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Influencing corporate directors</a:t>
            </a:r>
            <a:endParaRPr lang="en-US" sz="5400" b="1" smtClean="0">
              <a:solidFill>
                <a:schemeClr val="tx1"/>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ubtitle 2"/>
          <p:cNvSpPr>
            <a:spLocks noGrp="1"/>
          </p:cNvSpPr>
          <p:nvPr>
            <p:ph type="subTitle" idx="1"/>
          </p:nvPr>
        </p:nvSpPr>
        <p:spPr>
          <a:xfrm>
            <a:off x="0" y="0"/>
            <a:ext cx="9144000" cy="6858000"/>
          </a:xfrm>
        </p:spPr>
        <p:txBody>
          <a:bodyPr/>
          <a:lstStyle/>
          <a:p>
            <a:pPr eaLnBrk="1" hangingPunct="1"/>
            <a:r>
              <a:rPr lang="en-US" sz="4800" b="1" smtClean="0">
                <a:solidFill>
                  <a:schemeClr val="tx1"/>
                </a:solidFill>
                <a:latin typeface="Tahoma" pitchFamily="34" charset="0"/>
                <a:cs typeface="Tahoma" pitchFamily="34" charset="0"/>
              </a:rPr>
              <a:t>TECHNO-CLASS</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Resume-building</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Opportunistic job-hopping</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Dual-career marriages</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Debt-based consumerism</a:t>
            </a:r>
          </a:p>
          <a:p>
            <a:pPr algn="l" eaLnBrk="1" hangingPunct="1">
              <a:buFont typeface="Arial" pitchFamily="34" charset="0"/>
              <a:buChar char="•"/>
            </a:pPr>
            <a:r>
              <a:rPr lang="en-US" sz="5200" b="1" smtClean="0">
                <a:solidFill>
                  <a:schemeClr val="tx1"/>
                </a:solidFill>
                <a:latin typeface="Tahoma" pitchFamily="34" charset="0"/>
                <a:cs typeface="Tahoma" pitchFamily="34" charset="0"/>
              </a:rPr>
              <a:t>Capital asset appreciation</a:t>
            </a:r>
          </a:p>
          <a:p>
            <a:pPr algn="l" eaLnBrk="1" hangingPunct="1"/>
            <a:endParaRPr lang="en-US" sz="4800" b="1" smtClean="0">
              <a:solidFill>
                <a:srgbClr val="0000FF"/>
              </a:solidFill>
              <a:latin typeface="Tahoma" pitchFamily="34" charset="0"/>
              <a:cs typeface="Tahoma" pitchFamily="34" charset="0"/>
            </a:endParaRPr>
          </a:p>
          <a:p>
            <a:pPr algn="l" eaLnBrk="1" hangingPunct="1"/>
            <a:endParaRPr lang="en-US" sz="4800" b="1" smtClean="0">
              <a:solidFill>
                <a:srgbClr val="0000FF"/>
              </a:solidFill>
              <a:latin typeface="Tahoma" pitchFamily="34" charset="0"/>
              <a:cs typeface="Tahoma" pitchFamily="34" charset="0"/>
            </a:endParaRPr>
          </a:p>
          <a:p>
            <a:pPr algn="l" eaLnBrk="1" hangingPunct="1"/>
            <a:r>
              <a:rPr lang="en-US" sz="4800" b="1" smtClean="0">
                <a:solidFill>
                  <a:srgbClr val="0000FF"/>
                </a:solidFill>
                <a:latin typeface="Tahoma" pitchFamily="34" charset="0"/>
                <a:cs typeface="Tahoma" pitchFamily="34" charset="0"/>
              </a:rPr>
              <a:t> </a:t>
            </a: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0" y="0"/>
            <a:ext cx="9144000" cy="6858000"/>
          </a:xfrm>
        </p:spPr>
        <p:txBody>
          <a:bodyPr/>
          <a:lstStyle/>
          <a:p>
            <a:pPr marL="514350" indent="-514350" eaLnBrk="1" hangingPunct="1">
              <a:buFont typeface="Calibri" pitchFamily="34" charset="0"/>
              <a:buAutoNum type="arabicPeriod" startAt="5"/>
            </a:pPr>
            <a:r>
              <a:rPr lang="en-US" sz="3400" b="1" smtClean="0">
                <a:latin typeface="Tahoma" pitchFamily="34" charset="0"/>
                <a:cs typeface="Tahoma" pitchFamily="34" charset="0"/>
              </a:rPr>
              <a:t>Corporations control most of the world’s commercial assets: technology, factories, intellectual property, etc.</a:t>
            </a:r>
          </a:p>
          <a:p>
            <a:pPr marL="514350" indent="-514350" eaLnBrk="1" hangingPunct="1">
              <a:buFont typeface="Calibri" pitchFamily="34" charset="0"/>
              <a:buAutoNum type="arabicPeriod" startAt="5"/>
            </a:pPr>
            <a:r>
              <a:rPr lang="en-US" sz="3400" b="1" smtClean="0">
                <a:latin typeface="Tahoma" pitchFamily="34" charset="0"/>
                <a:cs typeface="Tahoma" pitchFamily="34" charset="0"/>
              </a:rPr>
              <a:t>Corporations create most of the world’s jobs &amp; national exports.</a:t>
            </a:r>
          </a:p>
          <a:p>
            <a:pPr marL="514350" indent="-514350" eaLnBrk="1" hangingPunct="1">
              <a:buFont typeface="Calibri" pitchFamily="34" charset="0"/>
              <a:buAutoNum type="arabicPeriod" startAt="5"/>
            </a:pPr>
            <a:r>
              <a:rPr lang="en-US" sz="3400" b="1" smtClean="0">
                <a:latin typeface="Tahoma" pitchFamily="34" charset="0"/>
                <a:cs typeface="Tahoma" pitchFamily="34" charset="0"/>
              </a:rPr>
              <a:t>Nations depend on corporations for their national economic growth and standard of living.</a:t>
            </a:r>
          </a:p>
          <a:p>
            <a:pPr marL="514350" indent="-514350" eaLnBrk="1" hangingPunct="1">
              <a:buFont typeface="Calibri" pitchFamily="34" charset="0"/>
              <a:buAutoNum type="arabicPeriod" startAt="5"/>
            </a:pPr>
            <a:r>
              <a:rPr lang="en-US" sz="3400" b="1" smtClean="0">
                <a:latin typeface="Tahoma" pitchFamily="34" charset="0"/>
                <a:cs typeface="Tahoma" pitchFamily="34" charset="0"/>
              </a:rPr>
              <a:t>Corporations influence global political leaders more than any other source of power.</a:t>
            </a:r>
          </a:p>
        </p:txBody>
      </p:sp>
      <p:sp>
        <p:nvSpPr>
          <p:cNvPr id="3" name="Right Arrow 2"/>
          <p:cNvSpPr/>
          <p:nvPr/>
        </p:nvSpPr>
        <p:spPr>
          <a:xfrm>
            <a:off x="6096000" y="6248400"/>
            <a:ext cx="762000" cy="6096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ubtitle 2"/>
          <p:cNvSpPr>
            <a:spLocks noGrp="1"/>
          </p:cNvSpPr>
          <p:nvPr>
            <p:ph type="subTitle" idx="1"/>
          </p:nvPr>
        </p:nvSpPr>
        <p:spPr>
          <a:xfrm>
            <a:off x="0" y="0"/>
            <a:ext cx="9144000" cy="6858000"/>
          </a:xfrm>
        </p:spPr>
        <p:txBody>
          <a:bodyPr/>
          <a:lstStyle/>
          <a:p>
            <a:pPr eaLnBrk="1" hangingPunct="1"/>
            <a:r>
              <a:rPr lang="en-US" sz="4800" b="1" smtClean="0">
                <a:solidFill>
                  <a:schemeClr val="tx1"/>
                </a:solidFill>
                <a:latin typeface="Tahoma" pitchFamily="34" charset="0"/>
                <a:cs typeface="Tahoma" pitchFamily="34" charset="0"/>
              </a:rPr>
              <a:t>SUSTAINABLE INCOME NATIONS &amp; WORKERS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Alteration of the VAC via “community capitalism”</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Job security &amp; family-provision</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Illegal immigration</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NGOs</a:t>
            </a:r>
          </a:p>
          <a:p>
            <a:pPr algn="l" eaLnBrk="1" hangingPunct="1">
              <a:buFont typeface="Arial" pitchFamily="34" charset="0"/>
              <a:buChar char="•"/>
            </a:pPr>
            <a:endParaRPr lang="en-US" sz="4800" b="1" smtClean="0">
              <a:solidFill>
                <a:srgbClr val="C00000"/>
              </a:solidFill>
              <a:latin typeface="Tahoma" pitchFamily="34" charset="0"/>
              <a:cs typeface="Tahoma" pitchFamily="34" charset="0"/>
            </a:endParaRPr>
          </a:p>
          <a:p>
            <a:pPr algn="l" eaLnBrk="1" hangingPunct="1"/>
            <a:endParaRPr lang="en-US" sz="4800" b="1" smtClean="0">
              <a:solidFill>
                <a:srgbClr val="0000FF"/>
              </a:solidFill>
              <a:latin typeface="Tahoma" pitchFamily="34" charset="0"/>
              <a:cs typeface="Tahoma" pitchFamily="34" charset="0"/>
            </a:endParaRPr>
          </a:p>
          <a:p>
            <a:pPr algn="l" eaLnBrk="1" hangingPunct="1"/>
            <a:endParaRPr lang="en-US" sz="4800" b="1" smtClean="0">
              <a:solidFill>
                <a:srgbClr val="0000FF"/>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ubtitle 2"/>
          <p:cNvSpPr>
            <a:spLocks noGrp="1"/>
          </p:cNvSpPr>
          <p:nvPr>
            <p:ph type="subTitle" idx="1"/>
          </p:nvPr>
        </p:nvSpPr>
        <p:spPr>
          <a:xfrm>
            <a:off x="0" y="0"/>
            <a:ext cx="9144000" cy="6858000"/>
          </a:xfrm>
        </p:spPr>
        <p:txBody>
          <a:bodyPr/>
          <a:lstStyle/>
          <a:p>
            <a:pPr eaLnBrk="1" hangingPunct="1"/>
            <a:r>
              <a:rPr lang="en-US" sz="4800" b="1" smtClean="0">
                <a:solidFill>
                  <a:schemeClr val="tx1"/>
                </a:solidFill>
                <a:latin typeface="Tahoma" pitchFamily="34" charset="0"/>
                <a:cs typeface="Tahoma" pitchFamily="34" charset="0"/>
              </a:rPr>
              <a:t>NGOS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Opposition to global consumerism/materialism</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Opposition to neo-liberal capitalism &amp; GGOs</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Business regulation</a:t>
            </a:r>
          </a:p>
          <a:p>
            <a:pPr algn="l" eaLnBrk="1" hangingPunct="1">
              <a:buFont typeface="Arial" pitchFamily="34" charset="0"/>
              <a:buChar char="•"/>
            </a:pPr>
            <a:r>
              <a:rPr lang="en-US" sz="4800" b="1" smtClean="0">
                <a:solidFill>
                  <a:schemeClr val="tx1"/>
                </a:solidFill>
                <a:latin typeface="Tahoma" pitchFamily="34" charset="0"/>
                <a:cs typeface="Tahoma" pitchFamily="34" charset="0"/>
              </a:rPr>
              <a:t>Sustainable income global standard</a:t>
            </a:r>
          </a:p>
          <a:p>
            <a:pPr algn="l" eaLnBrk="1" hangingPunct="1"/>
            <a:endParaRPr lang="en-US" sz="7200" b="1" smtClean="0">
              <a:solidFill>
                <a:srgbClr val="C00000"/>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algn="l" eaLnBrk="1" hangingPunct="1">
              <a:buFont typeface="Arial" pitchFamily="34" charset="0"/>
              <a:buChar char="•"/>
            </a:pPr>
            <a:r>
              <a:rPr lang="en-US" sz="6600" b="1" smtClean="0">
                <a:solidFill>
                  <a:schemeClr val="tx1"/>
                </a:solidFill>
                <a:latin typeface="Tahoma" pitchFamily="34" charset="0"/>
                <a:cs typeface="Tahoma" pitchFamily="34" charset="0"/>
              </a:rPr>
              <a:t>Consumers</a:t>
            </a:r>
          </a:p>
          <a:p>
            <a:pPr algn="l" eaLnBrk="1" hangingPunct="1">
              <a:buFont typeface="Arial" pitchFamily="34" charset="0"/>
              <a:buChar char="•"/>
            </a:pPr>
            <a:r>
              <a:rPr lang="en-US" sz="6600" b="1" smtClean="0">
                <a:solidFill>
                  <a:schemeClr val="tx1"/>
                </a:solidFill>
                <a:latin typeface="Tahoma" pitchFamily="34" charset="0"/>
                <a:cs typeface="Tahoma" pitchFamily="34" charset="0"/>
              </a:rPr>
              <a:t>Debt industry</a:t>
            </a:r>
          </a:p>
          <a:p>
            <a:pPr algn="l" eaLnBrk="1" hangingPunct="1">
              <a:buFont typeface="Arial" pitchFamily="34" charset="0"/>
              <a:buChar char="•"/>
            </a:pPr>
            <a:r>
              <a:rPr lang="en-US" sz="6600" b="1" smtClean="0">
                <a:solidFill>
                  <a:schemeClr val="tx1"/>
                </a:solidFill>
                <a:latin typeface="Tahoma" pitchFamily="34" charset="0"/>
                <a:cs typeface="Tahoma" pitchFamily="34" charset="0"/>
              </a:rPr>
              <a:t>Corporate executives &amp; stockholders</a:t>
            </a:r>
          </a:p>
          <a:p>
            <a:pPr algn="l" eaLnBrk="1" hangingPunct="1">
              <a:buFont typeface="Arial" pitchFamily="34" charset="0"/>
              <a:buChar char="•"/>
            </a:pPr>
            <a:r>
              <a:rPr lang="en-US" sz="6600" b="1" smtClean="0">
                <a:solidFill>
                  <a:schemeClr val="tx1"/>
                </a:solidFill>
                <a:latin typeface="Tahoma" pitchFamily="34" charset="0"/>
                <a:cs typeface="Tahoma" pitchFamily="34" charset="0"/>
              </a:rPr>
              <a:t>Middle class</a:t>
            </a:r>
            <a:endParaRPr lang="en-US" sz="7200" b="1" smtClean="0">
              <a:solidFill>
                <a:schemeClr val="tx1"/>
              </a:solidFill>
              <a:latin typeface="Tahoma" pitchFamily="34" charset="0"/>
              <a:cs typeface="Tahoma" pitchFamily="34" charset="0"/>
            </a:endParaRPr>
          </a:p>
          <a:p>
            <a:pPr algn="l" eaLnBrk="1" hangingPunct="1">
              <a:buFont typeface="Arial" pitchFamily="34" charset="0"/>
              <a:buChar char="•"/>
            </a:pPr>
            <a:endParaRPr lang="en-US" sz="7200" b="1" smtClean="0">
              <a:solidFill>
                <a:schemeClr val="tx1"/>
              </a:solidFill>
              <a:latin typeface="Tahoma" pitchFamily="34" charset="0"/>
              <a:cs typeface="Tahoma" pitchFamily="34" charset="0"/>
            </a:endParaRPr>
          </a:p>
          <a:p>
            <a:pPr algn="l" eaLnBrk="1" hangingPunct="1"/>
            <a:endParaRPr lang="en-US" sz="6600" b="1" smtClean="0">
              <a:solidFill>
                <a:schemeClr val="tx1"/>
              </a:solidFill>
              <a:latin typeface="Tahoma" pitchFamily="34" charset="0"/>
              <a:cs typeface="Tahoma" pitchFamily="34" charset="0"/>
            </a:endParaRPr>
          </a:p>
          <a:p>
            <a:pPr algn="l" eaLnBrk="1" hangingPunct="1"/>
            <a:endParaRPr lang="en-US" sz="5400" b="1" smtClean="0">
              <a:solidFill>
                <a:srgbClr val="C00000"/>
              </a:solidFill>
              <a:latin typeface="Tahoma" pitchFamily="34" charset="0"/>
              <a:cs typeface="Tahoma" pitchFamily="34" charset="0"/>
            </a:endParaRPr>
          </a:p>
          <a:p>
            <a:pPr algn="l" eaLnBrk="1" hangingPunct="1"/>
            <a:endParaRPr lang="en-US" sz="5400" b="1" smtClean="0">
              <a:solidFill>
                <a:srgbClr val="C00000"/>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5400" b="1" smtClean="0">
              <a:solidFill>
                <a:srgbClr val="0000FF"/>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ubtitle 2"/>
          <p:cNvSpPr>
            <a:spLocks noGrp="1"/>
          </p:cNvSpPr>
          <p:nvPr>
            <p:ph type="subTitle" idx="1"/>
          </p:nvPr>
        </p:nvSpPr>
        <p:spPr>
          <a:xfrm>
            <a:off x="0" y="0"/>
            <a:ext cx="9144000" cy="6858000"/>
          </a:xfrm>
        </p:spPr>
        <p:txBody>
          <a:bodyPr/>
          <a:lstStyle/>
          <a:p>
            <a:pPr algn="l" eaLnBrk="1" hangingPunct="1">
              <a:buFont typeface="Arial" pitchFamily="34" charset="0"/>
              <a:buChar char="•"/>
            </a:pPr>
            <a:r>
              <a:rPr lang="en-US" sz="5600" b="1" smtClean="0">
                <a:solidFill>
                  <a:schemeClr val="tx1"/>
                </a:solidFill>
                <a:latin typeface="Tahoma" pitchFamily="34" charset="0"/>
                <a:cs typeface="Tahoma" pitchFamily="34" charset="0"/>
              </a:rPr>
              <a:t>Individualism cultures</a:t>
            </a:r>
          </a:p>
          <a:p>
            <a:pPr algn="l" eaLnBrk="1" hangingPunct="1">
              <a:buFont typeface="Arial" pitchFamily="34" charset="0"/>
              <a:buChar char="•"/>
            </a:pPr>
            <a:r>
              <a:rPr lang="en-US" sz="5600" b="1" smtClean="0">
                <a:solidFill>
                  <a:schemeClr val="tx1"/>
                </a:solidFill>
                <a:latin typeface="Tahoma" pitchFamily="34" charset="0"/>
                <a:cs typeface="Tahoma" pitchFamily="34" charset="0"/>
              </a:rPr>
              <a:t>Unisex cultures</a:t>
            </a:r>
          </a:p>
          <a:p>
            <a:pPr algn="l" eaLnBrk="1" hangingPunct="1">
              <a:buFont typeface="Arial" pitchFamily="34" charset="0"/>
              <a:buChar char="•"/>
            </a:pPr>
            <a:r>
              <a:rPr lang="en-US" sz="5600" b="1" smtClean="0">
                <a:solidFill>
                  <a:schemeClr val="tx1"/>
                </a:solidFill>
                <a:latin typeface="Tahoma" pitchFamily="34" charset="0"/>
                <a:cs typeface="Tahoma" pitchFamily="34" charset="0"/>
              </a:rPr>
              <a:t>Oligopolies &amp; monopolies</a:t>
            </a:r>
          </a:p>
          <a:p>
            <a:pPr algn="l" eaLnBrk="1" hangingPunct="1">
              <a:buFont typeface="Arial" pitchFamily="34" charset="0"/>
              <a:buChar char="•"/>
            </a:pPr>
            <a:r>
              <a:rPr lang="en-US" sz="5600" b="1" smtClean="0">
                <a:solidFill>
                  <a:schemeClr val="tx1"/>
                </a:solidFill>
                <a:latin typeface="Tahoma" pitchFamily="34" charset="0"/>
                <a:cs typeface="Tahoma" pitchFamily="34" charset="0"/>
              </a:rPr>
              <a:t>Nations high on the VAC</a:t>
            </a:r>
          </a:p>
          <a:p>
            <a:pPr algn="l" eaLnBrk="1" hangingPunct="1">
              <a:buFont typeface="Arial" pitchFamily="34" charset="0"/>
              <a:buChar char="•"/>
            </a:pPr>
            <a:r>
              <a:rPr lang="en-US" sz="5600" b="1" smtClean="0">
                <a:solidFill>
                  <a:schemeClr val="tx1"/>
                </a:solidFill>
                <a:latin typeface="Tahoma" pitchFamily="34" charset="0"/>
                <a:cs typeface="Tahoma" pitchFamily="34" charset="0"/>
              </a:rPr>
              <a:t>Social Darwinist cultures</a:t>
            </a:r>
          </a:p>
          <a:p>
            <a:pPr algn="l" eaLnBrk="1" hangingPunct="1">
              <a:buFont typeface="Arial" pitchFamily="34" charset="0"/>
              <a:buChar char="•"/>
            </a:pPr>
            <a:endParaRPr lang="en-US" sz="4800" b="1" smtClean="0">
              <a:solidFill>
                <a:srgbClr val="C00000"/>
              </a:solidFill>
              <a:latin typeface="Tahoma" pitchFamily="34" charset="0"/>
              <a:cs typeface="Tahoma" pitchFamily="34" charset="0"/>
            </a:endParaRPr>
          </a:p>
          <a:p>
            <a:pPr algn="l" eaLnBrk="1" hangingPunct="1">
              <a:buFont typeface="Arial" pitchFamily="34" charset="0"/>
              <a:buChar char="•"/>
            </a:pPr>
            <a:endParaRPr lang="en-US" sz="4800" b="1" smtClean="0">
              <a:solidFill>
                <a:srgbClr val="C00000"/>
              </a:solidFill>
              <a:latin typeface="Tahoma" pitchFamily="34" charset="0"/>
              <a:cs typeface="Tahoma" pitchFamily="34" charset="0"/>
            </a:endParaRPr>
          </a:p>
          <a:p>
            <a:pPr algn="l" eaLnBrk="1" hangingPunct="1"/>
            <a:endParaRPr lang="en-US" sz="4800" b="1" smtClean="0">
              <a:solidFill>
                <a:srgbClr val="0000FF"/>
              </a:solidFill>
              <a:latin typeface="Tahoma" pitchFamily="34" charset="0"/>
              <a:cs typeface="Tahoma" pitchFamily="34" charset="0"/>
            </a:endParaRPr>
          </a:p>
          <a:p>
            <a:pPr algn="l" eaLnBrk="1" hangingPunct="1"/>
            <a:endParaRPr lang="en-US" sz="4800" b="1" smtClean="0">
              <a:solidFill>
                <a:srgbClr val="0000FF"/>
              </a:solidFill>
              <a:latin typeface="Tahoma" pitchFamily="34" charset="0"/>
              <a:cs typeface="Tahoma" pitchFamily="34" charset="0"/>
            </a:endParaRPr>
          </a:p>
          <a:p>
            <a:pPr algn="l" eaLnBrk="1" hangingPunct="1"/>
            <a:endParaRPr lang="en-US" sz="8800" b="1" smtClean="0">
              <a:solidFill>
                <a:srgbClr val="C00000"/>
              </a:solidFill>
              <a:latin typeface="Tahoma" pitchFamily="34" charset="0"/>
              <a:cs typeface="Tahoma"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ubtitle 2"/>
          <p:cNvSpPr>
            <a:spLocks noGrp="1"/>
          </p:cNvSpPr>
          <p:nvPr>
            <p:ph type="subTitle" idx="1"/>
          </p:nvPr>
        </p:nvSpPr>
        <p:spPr>
          <a:xfrm>
            <a:off x="0" y="0"/>
            <a:ext cx="9144000" cy="6858000"/>
          </a:xfrm>
        </p:spPr>
        <p:txBody>
          <a:bodyPr/>
          <a:lstStyle/>
          <a:p>
            <a:pPr eaLnBrk="1" hangingPunct="1">
              <a:buFont typeface="Arial" charset="0"/>
              <a:buNone/>
              <a:defRPr/>
            </a:pPr>
            <a:r>
              <a:rPr lang="en-US" sz="5400" b="1" dirty="0" smtClean="0">
                <a:solidFill>
                  <a:schemeClr val="tx1"/>
                </a:solidFill>
                <a:latin typeface="Tahoma" pitchFamily="34" charset="0"/>
                <a:cs typeface="Tahoma" pitchFamily="34" charset="0"/>
              </a:rPr>
              <a:t>WHO SERVE CAPITALISM</a:t>
            </a:r>
          </a:p>
          <a:p>
            <a:pPr marL="914400" indent="-914400" algn="l" eaLnBrk="1" hangingPunct="1">
              <a:buFont typeface="+mj-lt"/>
              <a:buAutoNum type="arabicPeriod"/>
              <a:defRPr/>
            </a:pPr>
            <a:r>
              <a:rPr lang="en-US" sz="5600" b="1" dirty="0" smtClean="0">
                <a:solidFill>
                  <a:schemeClr val="tx1"/>
                </a:solidFill>
                <a:latin typeface="Tahoma" pitchFamily="34" charset="0"/>
                <a:cs typeface="Tahoma" pitchFamily="34" charset="0"/>
              </a:rPr>
              <a:t>The Earth</a:t>
            </a:r>
          </a:p>
          <a:p>
            <a:pPr marL="914400" indent="-914400" algn="l" eaLnBrk="1" hangingPunct="1">
              <a:buFont typeface="+mj-lt"/>
              <a:buAutoNum type="arabicPeriod"/>
              <a:defRPr/>
            </a:pPr>
            <a:r>
              <a:rPr lang="en-US" sz="5600" b="1" dirty="0" smtClean="0">
                <a:solidFill>
                  <a:schemeClr val="tx1"/>
                </a:solidFill>
                <a:latin typeface="Tahoma" pitchFamily="34" charset="0"/>
                <a:cs typeface="Tahoma" pitchFamily="34" charset="0"/>
              </a:rPr>
              <a:t>Corporate employees</a:t>
            </a:r>
          </a:p>
          <a:p>
            <a:pPr marL="914400" indent="-914400" algn="l" eaLnBrk="1" hangingPunct="1">
              <a:buFont typeface="+mj-lt"/>
              <a:buAutoNum type="arabicPeriod"/>
              <a:defRPr/>
            </a:pPr>
            <a:r>
              <a:rPr lang="en-US" sz="5600" b="1" dirty="0" smtClean="0">
                <a:solidFill>
                  <a:schemeClr val="tx1"/>
                </a:solidFill>
                <a:latin typeface="Tahoma" pitchFamily="34" charset="0"/>
                <a:cs typeface="Tahoma" pitchFamily="34" charset="0"/>
              </a:rPr>
              <a:t>Workers with non-sustainable incomes</a:t>
            </a:r>
          </a:p>
          <a:p>
            <a:pPr marL="914400" indent="-914400" algn="l" eaLnBrk="1" hangingPunct="1">
              <a:buFont typeface="+mj-lt"/>
              <a:buAutoNum type="arabicPeriod"/>
              <a:defRPr/>
            </a:pPr>
            <a:r>
              <a:rPr lang="en-US" sz="5600" b="1" dirty="0" smtClean="0">
                <a:solidFill>
                  <a:schemeClr val="tx1"/>
                </a:solidFill>
                <a:latin typeface="Tahoma" pitchFamily="34" charset="0"/>
                <a:cs typeface="Tahoma" pitchFamily="34" charset="0"/>
              </a:rPr>
              <a:t>WTO &amp; IMF</a:t>
            </a:r>
          </a:p>
          <a:p>
            <a:pPr eaLnBrk="1" hangingPunct="1">
              <a:buFont typeface="Arial" charset="0"/>
              <a:buNone/>
              <a:defRPr/>
            </a:pPr>
            <a:endParaRPr lang="en-US" sz="4800" b="1" dirty="0"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0" y="0"/>
            <a:ext cx="9144000" cy="6858000"/>
          </a:xfrm>
        </p:spPr>
        <p:txBody>
          <a:bodyPr/>
          <a:lstStyle/>
          <a:p>
            <a:pPr algn="ctr" eaLnBrk="1" hangingPunct="1">
              <a:buFontTx/>
              <a:buNone/>
            </a:pPr>
            <a:r>
              <a:rPr lang="en-US" sz="8800" b="1" smtClean="0">
                <a:latin typeface="Tahoma" pitchFamily="34" charset="0"/>
                <a:cs typeface="Tahoma" pitchFamily="34" charset="0"/>
              </a:rPr>
              <a:t>THE INVISIBLE HAND OF GLOBAL CAPITALISM</a:t>
            </a:r>
            <a:endParaRPr lang="en-US" sz="14400" b="1" smtClean="0">
              <a:latin typeface="Tahoma" pitchFamily="34" charset="0"/>
              <a:cs typeface="Tahoma" pitchFamily="34" charset="0"/>
            </a:endParaRPr>
          </a:p>
          <a:p>
            <a:pPr algn="ctr" eaLnBrk="1" hangingPunct="1">
              <a:buFontTx/>
              <a:buNone/>
            </a:pPr>
            <a:endParaRPr lang="en-US" sz="12000" b="1" smtClean="0">
              <a:latin typeface="Tahoma" pitchFamily="34" charset="0"/>
              <a:cs typeface="Tahoma" pitchFamily="34" charset="0"/>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0" y="0"/>
            <a:ext cx="9144000" cy="6858000"/>
          </a:xfrm>
        </p:spPr>
        <p:txBody>
          <a:bodyPr/>
          <a:lstStyle/>
          <a:p>
            <a:pPr eaLnBrk="1" hangingPunct="1">
              <a:buFontTx/>
              <a:buNone/>
            </a:pPr>
            <a:r>
              <a:rPr lang="en-US" sz="3000" b="1" smtClean="0">
                <a:latin typeface="Tahoma" pitchFamily="34" charset="0"/>
                <a:cs typeface="Tahoma" pitchFamily="34" charset="0"/>
              </a:rPr>
              <a:t>Author Edward Luttwakcoined the term “turbo”-capitalism  (commonly referred to as neo-liberal capitalism) to describe the highly aggressive global economic system that has “flattened” the world by its single-mined pursuit of profit maximization via  free trade agreements, deregulation of industries,  unencumbered flows of investment across borders, &amp; Social Darwinism (only the largest, most dominant corporations survive &amp; thrive.)  According to Friedman, “In a flat world, you either compete successfully or get run over.”</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0" y="0"/>
            <a:ext cx="9144000" cy="6858000"/>
          </a:xfrm>
        </p:spPr>
        <p:txBody>
          <a:bodyPr/>
          <a:lstStyle/>
          <a:p>
            <a:pPr eaLnBrk="1" hangingPunct="1">
              <a:buFontTx/>
              <a:buNone/>
            </a:pPr>
            <a:r>
              <a:rPr lang="en-US" sz="2900" b="1" smtClean="0">
                <a:latin typeface="Tahoma" pitchFamily="34" charset="0"/>
                <a:cs typeface="Tahoma" pitchFamily="34" charset="0"/>
              </a:rPr>
              <a:t>“Turbo”-capitalism is embedded in invisible political, economic, &amp; cultural SYSTEMS that shape the behavior of most people, organizations, &amp; nations—even though many are only dimly aware of it. The “invisible hand” of capitalism is a dominant SYSTEM in the world because of its far-reaching influence on the subordinate SYSTEMS of politics, markets, industries, companies, consumers, &amp; technology. These SYSTEMS in turn impact the wealth, status, &amp; power of people, organizations, &amp; nations. Everyone is part of the capitalist SYSTEM, but some are more in control of it than others and hence benefit from it more. </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0" y="0"/>
            <a:ext cx="9144000" cy="6858000"/>
          </a:xfrm>
        </p:spPr>
        <p:txBody>
          <a:bodyPr/>
          <a:lstStyle/>
          <a:p>
            <a:pPr marL="514350" indent="-514350" eaLnBrk="1" hangingPunct="1">
              <a:buFont typeface="Arial" pitchFamily="34" charset="0"/>
              <a:buNone/>
            </a:pPr>
            <a:r>
              <a:rPr lang="en-US" b="1" smtClean="0">
                <a:latin typeface="Tahoma" pitchFamily="34" charset="0"/>
                <a:cs typeface="Tahoma" pitchFamily="34" charset="0"/>
              </a:rPr>
              <a:t>Living in an organizational/capitalistic  society makes you dependent on a number of invisible SYSTEMS which influence your life &amp; livelihood. The more dependent you are on a SYSTEM, the more it controls you. The more it controls you, the more you must conform to its (often invisible) machinations.  To the extent that you voluntarily join a SYSTEM, conform to it, &amp; personally benefit from it, the more accountable you are for any negative  impacts it may have on others.</a:t>
            </a:r>
          </a:p>
          <a:p>
            <a:pPr marL="514350" indent="-514350" eaLnBrk="1" hangingPunct="1">
              <a:buFontTx/>
              <a:buNone/>
            </a:pPr>
            <a:endParaRPr lang="en-US" sz="3000" b="1" smtClean="0">
              <a:latin typeface="Tahoma" pitchFamily="34" charset="0"/>
              <a:cs typeface="Tahoma" pitchFamily="34" charset="0"/>
            </a:endParaRPr>
          </a:p>
          <a:p>
            <a:pPr marL="514350" indent="-514350" eaLnBrk="1" hangingPunct="1">
              <a:buFontTx/>
              <a:buNone/>
            </a:pPr>
            <a:endParaRPr lang="en-US" sz="3000" b="1"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0"/>
            <a:ext cx="9144000" cy="685800"/>
          </a:xfrm>
        </p:spPr>
        <p:txBody>
          <a:bodyPr/>
          <a:lstStyle/>
          <a:p>
            <a:pPr eaLnBrk="1" hangingPunct="1"/>
            <a:r>
              <a:rPr lang="en-US" sz="3200" b="1" smtClean="0">
                <a:latin typeface="Tahoma" pitchFamily="34" charset="0"/>
              </a:rPr>
              <a:t>EXAMPLES OF SYSTEMS INVISIBILITY</a:t>
            </a:r>
          </a:p>
        </p:txBody>
      </p:sp>
      <p:sp>
        <p:nvSpPr>
          <p:cNvPr id="91139" name="Rectangle 3"/>
          <p:cNvSpPr>
            <a:spLocks noGrp="1" noChangeArrowheads="1"/>
          </p:cNvSpPr>
          <p:nvPr>
            <p:ph type="body" sz="half" idx="1"/>
          </p:nvPr>
        </p:nvSpPr>
        <p:spPr>
          <a:xfrm>
            <a:off x="0" y="609600"/>
            <a:ext cx="9144000" cy="6248400"/>
          </a:xfrm>
        </p:spPr>
        <p:txBody>
          <a:bodyPr rtlCol="0">
            <a:normAutofit fontScale="77500" lnSpcReduction="20000"/>
          </a:bodyPr>
          <a:lstStyle/>
          <a:p>
            <a:pPr marL="533400" indent="-533400" eaLnBrk="1" fontAlgn="auto" hangingPunct="1">
              <a:spcAft>
                <a:spcPts val="0"/>
              </a:spcAft>
              <a:buFont typeface="Arial Narrow" pitchFamily="34" charset="0"/>
              <a:buAutoNum type="arabicPeriod"/>
              <a:defRPr/>
            </a:pPr>
            <a:r>
              <a:rPr lang="en-US" sz="4200" b="1" dirty="0" smtClean="0">
                <a:latin typeface="Tahoma" pitchFamily="34" charset="0"/>
              </a:rPr>
              <a:t>Corporations seek to maximize profits &amp; minimize costs through a complex &amp; impersonal SYSTEM of financial, logistical, marketing, &amp; human resource decisions revolving around self-interest.</a:t>
            </a:r>
          </a:p>
          <a:p>
            <a:pPr marL="533400" indent="-533400" eaLnBrk="1" fontAlgn="auto" hangingPunct="1">
              <a:spcAft>
                <a:spcPts val="0"/>
              </a:spcAft>
              <a:buFont typeface="Arial Narrow" pitchFamily="34" charset="0"/>
              <a:buAutoNum type="arabicPeriod"/>
              <a:defRPr/>
            </a:pPr>
            <a:r>
              <a:rPr lang="en-US" sz="4200" b="1" dirty="0" smtClean="0">
                <a:latin typeface="Tahoma" pitchFamily="34" charset="0"/>
              </a:rPr>
              <a:t>The two leading economic global governmental organizations (the World Trade Organization &amp; International Monetary Fund) mandate “neo-liberal”  (profit-max/cost-min) policies for nations that parallel the Western economic SYSTEM. </a:t>
            </a:r>
          </a:p>
          <a:p>
            <a:pPr marL="533400" indent="-533400" eaLnBrk="1" fontAlgn="auto" hangingPunct="1">
              <a:spcAft>
                <a:spcPts val="0"/>
              </a:spcAft>
              <a:buFontTx/>
              <a:buNone/>
              <a:defRPr/>
            </a:pPr>
            <a:endParaRPr lang="en-US" sz="3000" b="1" dirty="0" smtClean="0">
              <a:latin typeface="Tahoma" pitchFamily="34" charset="0"/>
            </a:endParaRPr>
          </a:p>
          <a:p>
            <a:pPr marL="533400" indent="-533400" eaLnBrk="1" fontAlgn="auto" hangingPunct="1">
              <a:spcAft>
                <a:spcPts val="0"/>
              </a:spcAft>
              <a:buFontTx/>
              <a:buNone/>
              <a:defRPr/>
            </a:pPr>
            <a:r>
              <a:rPr lang="en-US" sz="3000" b="1" dirty="0" smtClean="0">
                <a:latin typeface="Tahoma" pitchFamily="34" charset="0"/>
              </a:rPr>
              <a:t> </a:t>
            </a:r>
          </a:p>
        </p:txBody>
      </p:sp>
      <p:sp>
        <p:nvSpPr>
          <p:cNvPr id="52228" name="Right Arrow 3"/>
          <p:cNvSpPr>
            <a:spLocks noChangeArrowheads="1"/>
          </p:cNvSpPr>
          <p:nvPr/>
        </p:nvSpPr>
        <p:spPr bwMode="auto">
          <a:xfrm>
            <a:off x="7772400" y="60198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wrap="none"/>
          <a:lstStyle/>
          <a:p>
            <a:endParaRPr lang="en-US">
              <a:latin typeface="Calibri" pitchFamily="34" charset="0"/>
            </a:endParaRPr>
          </a:p>
        </p:txBody>
      </p:sp>
    </p:spTree>
  </p:cSld>
  <p:clrMapOvr>
    <a:masterClrMapping/>
  </p:clrMapOvr>
  <p:transition spd="slow">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0" y="0"/>
            <a:ext cx="9144000" cy="6858000"/>
          </a:xfrm>
        </p:spPr>
        <p:txBody>
          <a:bodyPr/>
          <a:lstStyle/>
          <a:p>
            <a:pPr marL="514350" indent="-514350" eaLnBrk="1" hangingPunct="1">
              <a:buFont typeface="Calibri" pitchFamily="34" charset="0"/>
              <a:buAutoNum type="arabicPeriod" startAt="9"/>
            </a:pPr>
            <a:r>
              <a:rPr lang="en-US" sz="3400" b="1" smtClean="0">
                <a:latin typeface="Tahoma" pitchFamily="34" charset="0"/>
                <a:cs typeface="Tahoma" pitchFamily="34" charset="0"/>
              </a:rPr>
              <a:t>CAP is impersonal &amp; amoral (values-neutral) because the marketplace is also.</a:t>
            </a:r>
          </a:p>
          <a:p>
            <a:pPr marL="514350" indent="-514350" eaLnBrk="1" hangingPunct="1">
              <a:buFont typeface="Calibri" pitchFamily="34" charset="0"/>
              <a:buAutoNum type="arabicPeriod" startAt="9"/>
            </a:pPr>
            <a:r>
              <a:rPr lang="en-US" sz="3400" b="1" smtClean="0">
                <a:latin typeface="Tahoma" pitchFamily="34" charset="0"/>
                <a:cs typeface="Tahoma" pitchFamily="34" charset="0"/>
              </a:rPr>
              <a:t>CAP is based on consumerism, which is based on self-gratification,  spending, &amp; debt.</a:t>
            </a:r>
          </a:p>
          <a:p>
            <a:pPr marL="514350" indent="-514350" eaLnBrk="1" hangingPunct="1">
              <a:buFont typeface="Calibri" pitchFamily="34" charset="0"/>
              <a:buAutoNum type="arabicPeriod" startAt="9"/>
            </a:pPr>
            <a:r>
              <a:rPr lang="en-US" sz="3400" b="1" smtClean="0">
                <a:latin typeface="Tahoma" pitchFamily="34" charset="0"/>
                <a:cs typeface="Tahoma" pitchFamily="34" charset="0"/>
              </a:rPr>
              <a:t>CAP is an interdependent, impersonal community where capitalist activity affects everyone &amp; everything.</a:t>
            </a:r>
          </a:p>
          <a:p>
            <a:pPr marL="514350" indent="-514350" eaLnBrk="1" hangingPunct="1">
              <a:buFont typeface="Calibri" pitchFamily="34" charset="0"/>
              <a:buAutoNum type="arabicPeriod" startAt="9"/>
            </a:pPr>
            <a:r>
              <a:rPr lang="en-US" sz="3400" b="1" smtClean="0">
                <a:latin typeface="Tahoma" pitchFamily="34" charset="0"/>
                <a:cs typeface="Tahoma" pitchFamily="34" charset="0"/>
              </a:rPr>
              <a:t>CAP is the driving power source for the world, economies, nations, corporations, institutions, &amp; people.</a:t>
            </a:r>
          </a:p>
        </p:txBody>
      </p:sp>
      <p:sp>
        <p:nvSpPr>
          <p:cNvPr id="3" name="Right Arrow 2"/>
          <p:cNvSpPr/>
          <p:nvPr/>
        </p:nvSpPr>
        <p:spPr>
          <a:xfrm>
            <a:off x="8534400" y="6553200"/>
            <a:ext cx="609600" cy="3048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startAt="3"/>
            </a:pPr>
            <a:r>
              <a:rPr lang="en-US" sz="3000" b="1" smtClean="0">
                <a:latin typeface="Tahoma" pitchFamily="34" charset="0"/>
                <a:cs typeface="Tahoma" pitchFamily="34" charset="0"/>
              </a:rPr>
              <a:t>The value of a nation’s currency SYSTEM directly impacts the success of its importing &amp; exporting. </a:t>
            </a:r>
          </a:p>
          <a:p>
            <a:pPr marL="514350" indent="-514350" eaLnBrk="1" hangingPunct="1">
              <a:buFont typeface="Arial Narrow" pitchFamily="34" charset="0"/>
              <a:buAutoNum type="arabicPeriod" startAt="3"/>
            </a:pPr>
            <a:r>
              <a:rPr lang="en-US" sz="3000" b="1" smtClean="0">
                <a:latin typeface="Tahoma" pitchFamily="34" charset="0"/>
                <a:cs typeface="Tahoma" pitchFamily="34" charset="0"/>
              </a:rPr>
              <a:t>The vitality of most global industries is indelibly tied to the global price of gasoline.</a:t>
            </a:r>
          </a:p>
          <a:p>
            <a:pPr marL="514350" indent="-514350" eaLnBrk="1" hangingPunct="1">
              <a:buFont typeface="Arial Narrow" pitchFamily="34" charset="0"/>
              <a:buAutoNum type="arabicPeriod" startAt="3"/>
            </a:pPr>
            <a:r>
              <a:rPr lang="en-US" sz="3000" b="1" smtClean="0">
                <a:latin typeface="Tahoma" pitchFamily="34" charset="0"/>
                <a:cs typeface="Tahoma" pitchFamily="34" charset="0"/>
              </a:rPr>
              <a:t>Free trade SYSTEMS between nations set off a chain reaction of economic, political, &amp; social reactions.</a:t>
            </a:r>
          </a:p>
          <a:p>
            <a:pPr marL="514350" indent="-514350" eaLnBrk="1" hangingPunct="1">
              <a:buFont typeface="Arial Narrow" pitchFamily="34" charset="0"/>
              <a:buAutoNum type="arabicPeriod" startAt="3"/>
            </a:pPr>
            <a:r>
              <a:rPr lang="en-US" sz="3000" b="1" smtClean="0">
                <a:latin typeface="Tahoma" pitchFamily="34" charset="0"/>
                <a:cs typeface="Tahoma" pitchFamily="34" charset="0"/>
              </a:rPr>
              <a:t>Even “domestic” companies are part of the global economy because in most cities they face foreign competitors &amp; are also dependent on global supply chain logistical SYSTEMS.</a:t>
            </a:r>
          </a:p>
          <a:p>
            <a:pPr marL="514350" indent="-514350" eaLnBrk="1" hangingPunct="1">
              <a:buFontTx/>
              <a:buNone/>
            </a:pPr>
            <a:endParaRPr lang="en-US" sz="3000" b="1" smtClean="0">
              <a:latin typeface="Tahoma" pitchFamily="34" charset="0"/>
              <a:cs typeface="Tahoma" pitchFamily="34" charset="0"/>
            </a:endParaRPr>
          </a:p>
        </p:txBody>
      </p:sp>
      <p:sp>
        <p:nvSpPr>
          <p:cNvPr id="53251" name="Right Arrow 2"/>
          <p:cNvSpPr>
            <a:spLocks noChangeArrowheads="1"/>
          </p:cNvSpPr>
          <p:nvPr/>
        </p:nvSpPr>
        <p:spPr bwMode="auto">
          <a:xfrm>
            <a:off x="7772400" y="60198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wrap="none"/>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startAt="7"/>
            </a:pPr>
            <a:r>
              <a:rPr lang="en-US" sz="3100" b="1" smtClean="0">
                <a:latin typeface="Tahoma" pitchFamily="34" charset="0"/>
                <a:cs typeface="Tahoma" pitchFamily="34" charset="0"/>
              </a:rPr>
              <a:t>Neo-liberal (profit-maximizing) structural change SYSTEMS mandated by the International Monetary Fund for many developing nations are likely to raise domestic unemployment, lower currency values, &amp; empower foreign companies to buy out local competitors. </a:t>
            </a:r>
          </a:p>
          <a:p>
            <a:pPr marL="514350" indent="-514350" eaLnBrk="1" hangingPunct="1">
              <a:buFont typeface="Arial Narrow" pitchFamily="34" charset="0"/>
              <a:buAutoNum type="arabicPeriod" startAt="7"/>
            </a:pPr>
            <a:r>
              <a:rPr lang="en-US" sz="3100" b="1" smtClean="0">
                <a:latin typeface="Tahoma" pitchFamily="34" charset="0"/>
                <a:cs typeface="Tahoma" pitchFamily="34" charset="0"/>
              </a:rPr>
              <a:t>Off-shoring jobs often promotes long-run economic development in affluent nations by replacing low pay jobs with higher paid ones. </a:t>
            </a:r>
          </a:p>
          <a:p>
            <a:pPr marL="514350" indent="-514350" eaLnBrk="1" hangingPunct="1">
              <a:buFont typeface="Arial Narrow" pitchFamily="34" charset="0"/>
              <a:buAutoNum type="arabicPeriod" startAt="7"/>
            </a:pPr>
            <a:r>
              <a:rPr lang="en-US" sz="3100" b="1" smtClean="0">
                <a:latin typeface="Tahoma" pitchFamily="34" charset="0"/>
                <a:cs typeface="Tahoma" pitchFamily="34" charset="0"/>
              </a:rPr>
              <a:t>Technology eliminates some jobs but creates others.</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0" y="0"/>
            <a:ext cx="9144000" cy="6858000"/>
          </a:xfrm>
        </p:spPr>
        <p:txBody>
          <a:bodyPr/>
          <a:lstStyle/>
          <a:p>
            <a:pPr algn="ctr" eaLnBrk="1" hangingPunct="1">
              <a:buFontTx/>
              <a:buNone/>
            </a:pPr>
            <a:r>
              <a:rPr lang="en-US" sz="8800" b="1" smtClean="0">
                <a:latin typeface="Tahoma" pitchFamily="34" charset="0"/>
                <a:cs typeface="Tahoma" pitchFamily="34" charset="0"/>
              </a:rPr>
              <a:t>THE VISIBLE HAND OF GLOBAL CAPITALISM</a:t>
            </a:r>
            <a:endParaRPr lang="en-US" sz="14400" b="1" smtClean="0">
              <a:latin typeface="Tahoma" pitchFamily="34" charset="0"/>
              <a:cs typeface="Tahoma" pitchFamily="34" charset="0"/>
            </a:endParaRPr>
          </a:p>
          <a:p>
            <a:pPr algn="ctr" eaLnBrk="1" hangingPunct="1">
              <a:buFontTx/>
              <a:buNone/>
            </a:pPr>
            <a:endParaRPr lang="en-US" sz="12000" b="1" smtClean="0">
              <a:latin typeface="Tahoma" pitchFamily="34" charset="0"/>
              <a:cs typeface="Tahoma" pitchFamily="34" charset="0"/>
            </a:endParaRP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4"/>
          <p:cNvSpPr>
            <a:spLocks noGrp="1"/>
          </p:cNvSpPr>
          <p:nvPr>
            <p:ph idx="1"/>
          </p:nvPr>
        </p:nvSpPr>
        <p:spPr>
          <a:xfrm>
            <a:off x="0" y="0"/>
            <a:ext cx="9144000" cy="6858000"/>
          </a:xfrm>
        </p:spPr>
        <p:txBody>
          <a:bodyPr/>
          <a:lstStyle/>
          <a:p>
            <a:pPr marL="514350" indent="-514350" algn="ctr" eaLnBrk="1" hangingPunct="1">
              <a:buFont typeface="Arial" pitchFamily="34" charset="0"/>
              <a:buNone/>
            </a:pPr>
            <a:r>
              <a:rPr lang="en-US" sz="5000" b="1" smtClean="0">
                <a:latin typeface="Tahoma" pitchFamily="34" charset="0"/>
                <a:cs typeface="Tahoma" pitchFamily="34" charset="0"/>
              </a:rPr>
              <a:t>Global capitalism is too powerful, pervasive, and professional to be controlled. It can be successfully managed only by proactive community-minded government and business leaders.</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4"/>
          <p:cNvSpPr>
            <a:spLocks noGrp="1"/>
          </p:cNvSpPr>
          <p:nvPr>
            <p:ph idx="1"/>
          </p:nvPr>
        </p:nvSpPr>
        <p:spPr>
          <a:xfrm>
            <a:off x="0" y="0"/>
            <a:ext cx="9144000" cy="6858000"/>
          </a:xfrm>
        </p:spPr>
        <p:txBody>
          <a:bodyPr/>
          <a:lstStyle/>
          <a:p>
            <a:pPr marL="514350" indent="-514350" eaLnBrk="1" hangingPunct="1">
              <a:buFont typeface="Arial" pitchFamily="34" charset="0"/>
              <a:buNone/>
            </a:pPr>
            <a:r>
              <a:rPr lang="en-US" sz="2900" b="1" smtClean="0">
                <a:latin typeface="Tahoma" pitchFamily="34" charset="0"/>
                <a:cs typeface="Tahoma" pitchFamily="34" charset="0"/>
              </a:rPr>
              <a:t>But capitalism is also influenced by visible government economic policies, social activist non-governmental global organizations, &amp; public opinion. “Governments still play a key role in managing globalization and socioeconomic outcomes. Thus we have contentious battles  over free trade agreements, labor rights, ecological standards, immigration control, and socialized public sector programs.” Even the U.S. federal government (traditionally  dominated by laissez faire, deregulated capitalism) engaged in socialism with its quasi-ownership interest in the banking and auto industries in 2008.</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Content Placeholder 2"/>
          <p:cNvSpPr>
            <a:spLocks noGrp="1"/>
          </p:cNvSpPr>
          <p:nvPr>
            <p:ph idx="1"/>
          </p:nvPr>
        </p:nvSpPr>
        <p:spPr>
          <a:xfrm>
            <a:off x="0" y="0"/>
            <a:ext cx="9144000" cy="6858000"/>
          </a:xfrm>
        </p:spPr>
        <p:txBody>
          <a:bodyPr rtlCol="0">
            <a:normAutofit fontScale="92500"/>
          </a:bodyPr>
          <a:lstStyle/>
          <a:p>
            <a:pPr algn="ctr" eaLnBrk="1" fontAlgn="auto" hangingPunct="1">
              <a:spcAft>
                <a:spcPts val="0"/>
              </a:spcAft>
              <a:buFontTx/>
              <a:buNone/>
              <a:defRPr/>
            </a:pPr>
            <a:r>
              <a:rPr lang="en-US" sz="7500" b="1" dirty="0" smtClean="0">
                <a:latin typeface="Tahoma" pitchFamily="34" charset="0"/>
                <a:cs typeface="Tahoma" pitchFamily="34" charset="0"/>
              </a:rPr>
              <a:t>THE VISIBLE &amp; INVISIBLE HANDS OF SELF-INTEREST AT WORK IN THE 2008 GLOBAL ECONOMIC CRISIS</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4"/>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a:pPr>
            <a:r>
              <a:rPr lang="en-US" sz="2900" b="1" smtClean="0">
                <a:latin typeface="Tahoma" pitchFamily="34" charset="0"/>
                <a:cs typeface="Tahoma" pitchFamily="34" charset="0"/>
              </a:rPr>
              <a:t>A housing “bubble” (over-expansion of house construction based on cheap debt &amp; deregulation of the financial service industry) was caused when the Federal Reserve (coordinator of the U.S. banking system) kept interest rates too low too long in order to artificially stimulate U.S. economic growth. </a:t>
            </a:r>
          </a:p>
          <a:p>
            <a:pPr marL="514350" indent="-514350" eaLnBrk="1" hangingPunct="1">
              <a:buFont typeface="Arial Narrow" pitchFamily="34" charset="0"/>
              <a:buAutoNum type="arabicPeriod"/>
            </a:pPr>
            <a:r>
              <a:rPr lang="en-US" sz="2900" b="1" smtClean="0">
                <a:latin typeface="Tahoma" pitchFamily="34" charset="0"/>
                <a:cs typeface="Tahoma" pitchFamily="34" charset="0"/>
              </a:rPr>
              <a:t>Low-rate variable (interest rates subject to future change) mortgages were sold in record numbers (sometimes unethically) to would-be home owners normally deemed unqualified for large, long-term loans. The price of their homes was normally inflated in the process.</a:t>
            </a:r>
          </a:p>
        </p:txBody>
      </p:sp>
      <p:sp>
        <p:nvSpPr>
          <p:cNvPr id="59395" name="Right Arrow 5"/>
          <p:cNvSpPr>
            <a:spLocks noChangeArrowheads="1"/>
          </p:cNvSpPr>
          <p:nvPr/>
        </p:nvSpPr>
        <p:spPr bwMode="auto">
          <a:xfrm>
            <a:off x="8077200" y="6553200"/>
            <a:ext cx="749300" cy="304800"/>
          </a:xfrm>
          <a:prstGeom prst="rightArrow">
            <a:avLst>
              <a:gd name="adj1" fmla="val 50000"/>
              <a:gd name="adj2" fmla="val 49963"/>
            </a:avLst>
          </a:prstGeom>
          <a:solidFill>
            <a:schemeClr val="tx1"/>
          </a:solidFill>
          <a:ln w="9525" algn="ctr">
            <a:solidFill>
              <a:schemeClr val="tx1"/>
            </a:solidFill>
            <a:round/>
            <a:headEnd/>
            <a:tailEnd/>
          </a:ln>
        </p:spPr>
        <p:txBody>
          <a:bodyPr wrap="none"/>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4"/>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startAt="3"/>
            </a:pPr>
            <a:r>
              <a:rPr lang="en-US" sz="2800" b="1" smtClean="0">
                <a:latin typeface="Tahoma" pitchFamily="34" charset="0"/>
                <a:cs typeface="Tahoma" pitchFamily="34" charset="0"/>
              </a:rPr>
              <a:t>Mortgage companies sold their sub-prime-rate mortgages to large, unregulated investment banks, who “bundled” huge numbers of mortgage IOUs into sellable investment packages (known as securitization of assets) sold to speculative investment institutions all over the world who became the ultimate home mortgage creditors.</a:t>
            </a:r>
          </a:p>
          <a:p>
            <a:pPr marL="514350" indent="-514350" eaLnBrk="1" hangingPunct="1">
              <a:buFont typeface="Arial Narrow" pitchFamily="34" charset="0"/>
              <a:buAutoNum type="arabicPeriod" startAt="3"/>
            </a:pPr>
            <a:r>
              <a:rPr lang="en-US" sz="2800" b="1" smtClean="0">
                <a:latin typeface="Tahoma" pitchFamily="34" charset="0"/>
                <a:cs typeface="Tahoma" pitchFamily="34" charset="0"/>
              </a:rPr>
              <a:t>By packaging mortgages into sellable bundles, the original mortgage holding financial institutions shifted their risk to the investors purchasing the bundles, who in turn felt secure because they were buying an assortment of mortgage assets, thus putting their “eggs” into many “baskets.”</a:t>
            </a:r>
          </a:p>
        </p:txBody>
      </p:sp>
      <p:sp>
        <p:nvSpPr>
          <p:cNvPr id="60419" name="Right Arrow 6"/>
          <p:cNvSpPr>
            <a:spLocks noChangeArrowheads="1"/>
          </p:cNvSpPr>
          <p:nvPr/>
        </p:nvSpPr>
        <p:spPr bwMode="auto">
          <a:xfrm>
            <a:off x="81661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wrap="none"/>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4"/>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startAt="5"/>
            </a:pPr>
            <a:r>
              <a:rPr lang="en-US" sz="3100" b="1" smtClean="0">
                <a:latin typeface="Tahoma" pitchFamily="34" charset="0"/>
                <a:cs typeface="Tahoma" pitchFamily="34" charset="0"/>
              </a:rPr>
              <a:t>In 2006-2008, interest rates began to rise in a belated effort to stop the subprime mortgage juggernaut. A growing number of home buyers began to default on the variable rate subprime mortgages they should never have been approved for in the first place.  </a:t>
            </a:r>
          </a:p>
          <a:p>
            <a:pPr marL="514350" indent="-514350" eaLnBrk="1" hangingPunct="1">
              <a:buFont typeface="Arial Narrow" pitchFamily="34" charset="0"/>
              <a:buAutoNum type="arabicPeriod" startAt="5"/>
            </a:pPr>
            <a:r>
              <a:rPr lang="en-US" sz="3100" b="1" smtClean="0">
                <a:latin typeface="Tahoma" pitchFamily="34" charset="0"/>
                <a:cs typeface="Tahoma" pitchFamily="34" charset="0"/>
              </a:rPr>
              <a:t>Institutions all over the world holding securitized pooled mortgage assets (such as Lehman Brothers, Merrill Lynch) were soon driven into bankruptcy or reorganization because record numbers of mortgage holders were no longer able to afford their homes.</a:t>
            </a:r>
          </a:p>
          <a:p>
            <a:pPr marL="514350" indent="-514350" eaLnBrk="1" hangingPunct="1">
              <a:buFontTx/>
              <a:buNone/>
            </a:pPr>
            <a:endParaRPr lang="en-US" sz="2800" b="1" smtClean="0">
              <a:latin typeface="Tahoma" pitchFamily="34" charset="0"/>
              <a:cs typeface="Tahoma" pitchFamily="34" charset="0"/>
            </a:endParaRPr>
          </a:p>
        </p:txBody>
      </p:sp>
      <p:sp>
        <p:nvSpPr>
          <p:cNvPr id="61443" name="Right Arrow 6"/>
          <p:cNvSpPr>
            <a:spLocks noChangeArrowheads="1"/>
          </p:cNvSpPr>
          <p:nvPr/>
        </p:nvSpPr>
        <p:spPr bwMode="auto">
          <a:xfrm>
            <a:off x="81661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wrap="none"/>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rtlCol="0">
            <a:normAutofit/>
          </a:bodyPr>
          <a:lstStyle/>
          <a:p>
            <a:pPr marL="514350" indent="-514350" eaLnBrk="1" fontAlgn="auto" hangingPunct="1">
              <a:spcAft>
                <a:spcPts val="0"/>
              </a:spcAft>
              <a:buFont typeface="+mj-lt"/>
              <a:buAutoNum type="arabicPeriod" startAt="7"/>
              <a:defRPr/>
            </a:pPr>
            <a:r>
              <a:rPr lang="en-US" b="1" dirty="0" smtClean="0">
                <a:latin typeface="Tahoma" pitchFamily="34" charset="0"/>
                <a:cs typeface="Tahoma" pitchFamily="34" charset="0"/>
              </a:rPr>
              <a:t>Wall Street suffered record losses as stockholders panicked and began unloading their holdings of companies potentially affected by the mortgage market collapse.</a:t>
            </a:r>
          </a:p>
          <a:p>
            <a:pPr marL="514350" indent="-514350" eaLnBrk="1" fontAlgn="auto" hangingPunct="1">
              <a:spcAft>
                <a:spcPts val="0"/>
              </a:spcAft>
              <a:buFont typeface="+mj-lt"/>
              <a:buAutoNum type="arabicPeriod" startAt="7"/>
              <a:defRPr/>
            </a:pPr>
            <a:r>
              <a:rPr lang="en-US" b="1" dirty="0" smtClean="0">
                <a:latin typeface="Tahoma" pitchFamily="34" charset="0"/>
                <a:cs typeface="Tahoma" pitchFamily="34" charset="0"/>
              </a:rPr>
              <a:t>It is predicted that global losses stemming from the economic melt-down will reach $1.3 trillion &amp; U.S. credit growth will slow. </a:t>
            </a:r>
          </a:p>
          <a:p>
            <a:pPr marL="514350" indent="-514350" eaLnBrk="1" fontAlgn="auto" hangingPunct="1">
              <a:spcAft>
                <a:spcPts val="0"/>
              </a:spcAft>
              <a:buFont typeface="+mj-lt"/>
              <a:buAutoNum type="arabicPeriod" startAt="7"/>
              <a:defRPr/>
            </a:pPr>
            <a:r>
              <a:rPr lang="en-US" b="1" dirty="0" smtClean="0">
                <a:latin typeface="Tahoma" pitchFamily="34" charset="0"/>
                <a:cs typeface="Tahoma" pitchFamily="34" charset="0"/>
              </a:rPr>
              <a:t>The U.S. federal government has so far spent the equivalent of 7% of annual U.S. GDP in financing the bailout (twice the cost of the Iraqi war). </a:t>
            </a:r>
            <a:endParaRPr lang="en-US" sz="3600" b="1" dirty="0" smtClean="0">
              <a:latin typeface="Tahoma" pitchFamily="34" charset="0"/>
              <a:cs typeface="Tahoma" pitchFamily="34" charset="0"/>
            </a:endParaRPr>
          </a:p>
          <a:p>
            <a:pPr eaLnBrk="1" fontAlgn="auto" hangingPunct="1">
              <a:spcAft>
                <a:spcPts val="0"/>
              </a:spcAft>
              <a:defRPr/>
            </a:pP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0" y="0"/>
            <a:ext cx="9144000" cy="6858000"/>
          </a:xfrm>
        </p:spPr>
        <p:txBody>
          <a:bodyPr/>
          <a:lstStyle/>
          <a:p>
            <a:pPr marL="514350" indent="-514350" eaLnBrk="1" hangingPunct="1">
              <a:buFont typeface="Calibri" pitchFamily="34" charset="0"/>
              <a:buAutoNum type="arabicPeriod" startAt="13"/>
            </a:pPr>
            <a:r>
              <a:rPr lang="en-US" sz="3400" b="1" smtClean="0">
                <a:latin typeface="Tahoma" pitchFamily="34" charset="0"/>
                <a:cs typeface="Tahoma" pitchFamily="34" charset="0"/>
              </a:rPr>
              <a:t>CAP can be stabilized to a great extent  by institutions but periodically becomes temporarily destabilized via recessions, inflation, social change, institutional incompetence &amp; fraud, politics, &amp; nationalistic conflicts.</a:t>
            </a:r>
          </a:p>
          <a:p>
            <a:pPr marL="514350" indent="-514350" eaLnBrk="1" hangingPunct="1">
              <a:buFont typeface="Calibri" pitchFamily="34" charset="0"/>
              <a:buAutoNum type="arabicPeriod" startAt="13"/>
            </a:pPr>
            <a:r>
              <a:rPr lang="en-US" sz="3400" b="1" smtClean="0">
                <a:latin typeface="Tahoma" pitchFamily="34" charset="0"/>
                <a:cs typeface="Tahoma" pitchFamily="34" charset="0"/>
              </a:rPr>
              <a:t>CAP, not war, is the main form of nationalism in the 21</a:t>
            </a:r>
            <a:r>
              <a:rPr lang="en-US" sz="3400" b="1" baseline="30000" smtClean="0">
                <a:latin typeface="Tahoma" pitchFamily="34" charset="0"/>
                <a:cs typeface="Tahoma" pitchFamily="34" charset="0"/>
              </a:rPr>
              <a:t>st</a:t>
            </a:r>
            <a:r>
              <a:rPr lang="en-US" sz="3400" b="1" smtClean="0">
                <a:latin typeface="Tahoma" pitchFamily="34" charset="0"/>
                <a:cs typeface="Tahoma" pitchFamily="34" charset="0"/>
              </a:rPr>
              <a:t> century.</a:t>
            </a:r>
          </a:p>
          <a:p>
            <a:pPr marL="514350" indent="-514350" eaLnBrk="1" hangingPunct="1">
              <a:buFont typeface="Calibri" pitchFamily="34" charset="0"/>
              <a:buAutoNum type="arabicPeriod" startAt="13"/>
            </a:pPr>
            <a:r>
              <a:rPr lang="en-US" sz="3400" b="1" smtClean="0">
                <a:latin typeface="Tahoma" pitchFamily="34" charset="0"/>
                <a:cs typeface="Tahoma" pitchFamily="34" charset="0"/>
              </a:rPr>
              <a:t>CAP can quickly become exploitative without laws, regulations, institutional oversight, professional codes of ethics, &amp; media exposes. </a:t>
            </a:r>
          </a:p>
          <a:p>
            <a:pPr marL="514350" indent="-514350" eaLnBrk="1" hangingPunct="1">
              <a:buFont typeface="Calibri" pitchFamily="34" charset="0"/>
              <a:buAutoNum type="arabicPeriod" startAt="13"/>
            </a:pPr>
            <a:endParaRPr lang="en-US" sz="3400" b="1" smtClean="0">
              <a:latin typeface="Tahoma" pitchFamily="34" charset="0"/>
              <a:cs typeface="Tahoma" pitchFamily="34" charset="0"/>
            </a:endParaRPr>
          </a:p>
        </p:txBody>
      </p:sp>
      <p:sp>
        <p:nvSpPr>
          <p:cNvPr id="3" name="Right Arrow 2"/>
          <p:cNvSpPr/>
          <p:nvPr/>
        </p:nvSpPr>
        <p:spPr>
          <a:xfrm>
            <a:off x="8534400" y="6553200"/>
            <a:ext cx="609600" cy="3048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0" y="0"/>
            <a:ext cx="9144000" cy="6858000"/>
          </a:xfrm>
        </p:spPr>
        <p:txBody>
          <a:bodyPr/>
          <a:lstStyle/>
          <a:p>
            <a:pPr marL="514350" indent="-514350" eaLnBrk="1" hangingPunct="1">
              <a:buFont typeface="Arial" pitchFamily="34" charset="0"/>
              <a:buNone/>
            </a:pPr>
            <a:r>
              <a:rPr lang="en-US" b="1" smtClean="0">
                <a:latin typeface="Tahoma" pitchFamily="34" charset="0"/>
                <a:cs typeface="Tahoma" pitchFamily="34" charset="0"/>
              </a:rPr>
              <a:t>American capitalism reached a crossroads in the 2008 global economic crisis, when the subprime mortgage-manipulation scandal spawned twin crashes of investment banking &amp; Wall Street. “Neo-liberal” capitalism &amp; “Reaganomics” (with their extreme Laissez faire capitalism of deregulation, financial leverage, &amp; single stakeholder profit-making) mutated into “mixed” capitalism with the ensuing government bailout packages &amp; state intervention into private markets.</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2"/>
          <p:cNvSpPr>
            <a:spLocks noGrp="1"/>
          </p:cNvSpPr>
          <p:nvPr>
            <p:ph idx="1"/>
          </p:nvPr>
        </p:nvSpPr>
        <p:spPr>
          <a:xfrm>
            <a:off x="0" y="0"/>
            <a:ext cx="9144000" cy="6858000"/>
          </a:xfrm>
        </p:spPr>
        <p:txBody>
          <a:bodyPr/>
          <a:lstStyle/>
          <a:p>
            <a:pPr marL="514350" indent="-514350" eaLnBrk="1" hangingPunct="1">
              <a:buFont typeface="Arial" pitchFamily="34" charset="0"/>
              <a:buNone/>
            </a:pPr>
            <a:r>
              <a:rPr lang="en-US" sz="3400" b="1" smtClean="0">
                <a:latin typeface="Tahoma" pitchFamily="34" charset="0"/>
                <a:cs typeface="Tahoma" pitchFamily="34" charset="0"/>
              </a:rPr>
              <a:t>When neo-liberal capitalism (American laissez faire capitalism applied to the world economy via the International Monetary Fund &amp; World Bank) infected most of the world economy with the exotic “sexually-transmitted disease” of mortgage debt-based “assets” (known as derivatives), both the developed &amp; developing world were forced to protect their own economies via the “condom” of government stimulus.  </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p:cNvSpPr>
            <a:spLocks noGrp="1"/>
          </p:cNvSpPr>
          <p:nvPr>
            <p:ph idx="1"/>
          </p:nvPr>
        </p:nvSpPr>
        <p:spPr>
          <a:xfrm>
            <a:off x="0" y="0"/>
            <a:ext cx="9144000" cy="6858000"/>
          </a:xfrm>
        </p:spPr>
        <p:txBody>
          <a:bodyPr/>
          <a:lstStyle/>
          <a:p>
            <a:pPr marL="514350" indent="-514350" eaLnBrk="1" hangingPunct="1">
              <a:buFont typeface="Arial" pitchFamily="34" charset="0"/>
              <a:buNone/>
            </a:pPr>
            <a:r>
              <a:rPr lang="en-US" b="1" smtClean="0">
                <a:latin typeface="Tahoma" pitchFamily="34" charset="0"/>
                <a:cs typeface="Tahoma" pitchFamily="34" charset="0"/>
              </a:rPr>
              <a:t>Given that Asia &amp; Europe have heavily financed America’s profligate lifestyle of debt-based economic growth, these regions now possess solid leverage over America’s future financial policies &amp; will doubtlessly insist on a more responsible form of American capitalism. Imminent changes are likely to see the demise of Reaganomics &amp; a revival of  industry regulation; public &amp; private debt-management; tax increases; &amp; political multilateralism (policy consulting with key financial benefactors).    </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0" y="0"/>
            <a:ext cx="9144000" cy="6858000"/>
          </a:xfrm>
        </p:spPr>
        <p:txBody>
          <a:bodyPr/>
          <a:lstStyle/>
          <a:p>
            <a:pPr marL="514350" indent="-514350" eaLnBrk="1" hangingPunct="1">
              <a:buFont typeface="Arial" pitchFamily="34" charset="0"/>
              <a:buNone/>
            </a:pPr>
            <a:r>
              <a:rPr lang="en-US" sz="4000" b="1" smtClean="0">
                <a:latin typeface="Tahoma" pitchFamily="34" charset="0"/>
                <a:cs typeface="Tahoma" pitchFamily="34" charset="0"/>
              </a:rPr>
              <a:t>“The global currency and banking crises of the 1990s and the investment banking scandal of 2008-2009 demonstrated that the largest and most efficient international financial system in history had a downside: its very size and speed gave it the potential to destabilize the entire world economy.”</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ubtitle 2"/>
          <p:cNvSpPr>
            <a:spLocks noGrp="1"/>
          </p:cNvSpPr>
          <p:nvPr>
            <p:ph type="subTitle" idx="1"/>
          </p:nvPr>
        </p:nvSpPr>
        <p:spPr>
          <a:xfrm>
            <a:off x="0" y="0"/>
            <a:ext cx="9144000" cy="6858000"/>
          </a:xfrm>
        </p:spPr>
        <p:txBody>
          <a:bodyPr/>
          <a:lstStyle/>
          <a:p>
            <a:pPr eaLnBrk="1" hangingPunct="1"/>
            <a:r>
              <a:rPr lang="en-US" sz="8800" b="1" smtClean="0">
                <a:solidFill>
                  <a:schemeClr val="tx1"/>
                </a:solidFill>
                <a:latin typeface="Tahoma" pitchFamily="34" charset="0"/>
                <a:cs typeface="Tahoma" pitchFamily="34" charset="0"/>
              </a:rPr>
              <a:t>SYSTEMS EXPLOITATION</a:t>
            </a:r>
            <a:endParaRPr lang="en-US" sz="115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3"/>
          <p:cNvSpPr>
            <a:spLocks noGrp="1"/>
          </p:cNvSpPr>
          <p:nvPr>
            <p:ph idx="1"/>
          </p:nvPr>
        </p:nvSpPr>
        <p:spPr>
          <a:xfrm>
            <a:off x="0" y="0"/>
            <a:ext cx="9144000" cy="6858000"/>
          </a:xfrm>
        </p:spPr>
        <p:txBody>
          <a:bodyPr/>
          <a:lstStyle/>
          <a:p>
            <a:r>
              <a:rPr lang="en-US" sz="4000" b="1" smtClean="0">
                <a:latin typeface="Tahoma" pitchFamily="34" charset="0"/>
                <a:cs typeface="Tahoma" pitchFamily="34" charset="0"/>
              </a:rPr>
              <a:t>Institutions create systems to be exploited: commercial markets, stock markets, global trade, educational systems, corporations, political offices, etc. </a:t>
            </a:r>
          </a:p>
          <a:p>
            <a:r>
              <a:rPr lang="en-US" sz="4000" b="1" smtClean="0">
                <a:latin typeface="Tahoma" pitchFamily="34" charset="0"/>
                <a:cs typeface="Tahoma" pitchFamily="34" charset="0"/>
              </a:rPr>
              <a:t> Nations, organizations, and individuals play the “gain game” by exploiting systems for self gain.</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3"/>
          <p:cNvSpPr>
            <a:spLocks noGrp="1"/>
          </p:cNvSpPr>
          <p:nvPr>
            <p:ph idx="1"/>
          </p:nvPr>
        </p:nvSpPr>
        <p:spPr>
          <a:xfrm>
            <a:off x="0" y="0"/>
            <a:ext cx="9144000" cy="6858000"/>
          </a:xfrm>
        </p:spPr>
        <p:txBody>
          <a:bodyPr/>
          <a:lstStyle/>
          <a:p>
            <a:r>
              <a:rPr lang="en-US" sz="4000" b="1" smtClean="0">
                <a:latin typeface="Tahoma" pitchFamily="34" charset="0"/>
                <a:cs typeface="Tahoma" pitchFamily="34" charset="0"/>
              </a:rPr>
              <a:t>Capitalism is the world’s largest, most exploited,  system because of it accessibility and unparalleled  financial wealth.  </a:t>
            </a:r>
          </a:p>
          <a:p>
            <a:r>
              <a:rPr lang="en-US" sz="4000" b="1" smtClean="0">
                <a:latin typeface="Tahoma" pitchFamily="34" charset="0"/>
                <a:cs typeface="Tahoma" pitchFamily="34" charset="0"/>
              </a:rPr>
              <a:t>Global business exploits capitalism to a greater degree than any other system on earth. </a:t>
            </a:r>
          </a:p>
          <a:p>
            <a:r>
              <a:rPr lang="en-US" sz="4000" b="1" smtClean="0">
                <a:latin typeface="Tahoma" pitchFamily="34" charset="0"/>
                <a:cs typeface="Tahoma" pitchFamily="34" charset="0"/>
              </a:rPr>
              <a:t>Professional success hinges on the capacity to exploit systems for career gain.</a:t>
            </a: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body" idx="1"/>
          </p:nvPr>
        </p:nvSpPr>
        <p:spPr>
          <a:xfrm>
            <a:off x="0" y="0"/>
            <a:ext cx="9144000" cy="6858000"/>
          </a:xfrm>
        </p:spPr>
        <p:txBody>
          <a:bodyPr/>
          <a:lstStyle/>
          <a:p>
            <a:pPr marL="609600" indent="-609600" algn="ctr" eaLnBrk="1" hangingPunct="1">
              <a:buFontTx/>
              <a:buNone/>
            </a:pPr>
            <a:r>
              <a:rPr lang="en-US" sz="8800" b="1" smtClean="0">
                <a:latin typeface="Tahoma" pitchFamily="34" charset="0"/>
              </a:rPr>
              <a:t>THE TW0-EDGED SWORD OF GLOBAL BUSINESS</a:t>
            </a: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sz="3700" b="1" smtClean="0">
                <a:latin typeface="Tahoma" pitchFamily="34" charset="0"/>
              </a:rPr>
              <a:t>“Corporations are more central players in 21</a:t>
            </a:r>
            <a:r>
              <a:rPr lang="en-US" sz="3700" b="1" baseline="30000" smtClean="0">
                <a:latin typeface="Tahoma" pitchFamily="34" charset="0"/>
              </a:rPr>
              <a:t>st</a:t>
            </a:r>
            <a:r>
              <a:rPr lang="en-US" sz="3700" b="1" smtClean="0">
                <a:latin typeface="Tahoma" pitchFamily="34" charset="0"/>
              </a:rPr>
              <a:t> century global affairs than nations. We call them multinational, but they are more accurately understood as transnational, post-national, or anti-national. Their customers are not citizens of a particular nation; they belong to the universal tribe of consumers, defined by materialistic want and needs spurred by advertising.”</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28600" y="0"/>
            <a:ext cx="8686800" cy="1219200"/>
          </a:xfrm>
        </p:spPr>
        <p:txBody>
          <a:bodyPr/>
          <a:lstStyle/>
          <a:p>
            <a:pPr eaLnBrk="1" hangingPunct="1"/>
            <a:r>
              <a:rPr lang="en-US" sz="3600" b="1" smtClean="0">
                <a:latin typeface="Tahoma" pitchFamily="34" charset="0"/>
              </a:rPr>
              <a:t>GLOBALIZATION IS A </a:t>
            </a:r>
            <a:br>
              <a:rPr lang="en-US" sz="3600" b="1" smtClean="0">
                <a:latin typeface="Tahoma" pitchFamily="34" charset="0"/>
              </a:rPr>
            </a:br>
            <a:r>
              <a:rPr lang="en-US" sz="3600" b="1" smtClean="0">
                <a:latin typeface="Tahoma" pitchFamily="34" charset="0"/>
              </a:rPr>
              <a:t>TWO-EDGED SWORD</a:t>
            </a:r>
          </a:p>
        </p:txBody>
      </p:sp>
      <p:sp>
        <p:nvSpPr>
          <p:cNvPr id="72707" name="Rectangle 3"/>
          <p:cNvSpPr>
            <a:spLocks noGrp="1" noChangeArrowheads="1"/>
          </p:cNvSpPr>
          <p:nvPr>
            <p:ph type="body" idx="1"/>
          </p:nvPr>
        </p:nvSpPr>
        <p:spPr>
          <a:xfrm>
            <a:off x="0" y="1143000"/>
            <a:ext cx="9144000" cy="5715000"/>
          </a:xfrm>
        </p:spPr>
        <p:txBody>
          <a:bodyPr/>
          <a:lstStyle/>
          <a:p>
            <a:pPr marL="609600" indent="-609600" eaLnBrk="1" hangingPunct="1">
              <a:buFontTx/>
              <a:buAutoNum type="arabicPeriod"/>
            </a:pPr>
            <a:r>
              <a:rPr lang="en-US" sz="3700" b="1" smtClean="0">
                <a:latin typeface="Tahoma" pitchFamily="34" charset="0"/>
              </a:rPr>
              <a:t>Benign (constructive) globalization: “Win-win” mutually advantageous trade between nations; “raising the lake level for all the boats”</a:t>
            </a:r>
          </a:p>
          <a:p>
            <a:pPr marL="609600" indent="-609600" eaLnBrk="1" hangingPunct="1">
              <a:buFontTx/>
              <a:buAutoNum type="arabicPeriod"/>
            </a:pPr>
            <a:r>
              <a:rPr lang="en-US" sz="3700" b="1" smtClean="0">
                <a:latin typeface="Tahoma" pitchFamily="34" charset="0"/>
              </a:rPr>
              <a:t> Malign (destructive) globalization:</a:t>
            </a:r>
          </a:p>
          <a:p>
            <a:pPr marL="609600" indent="-609600" eaLnBrk="1" hangingPunct="1">
              <a:buFontTx/>
              <a:buNone/>
            </a:pPr>
            <a:r>
              <a:rPr lang="en-US" sz="3700" b="1" smtClean="0">
                <a:latin typeface="Tahoma" pitchFamily="34" charset="0"/>
              </a:rPr>
              <a:t>  	“Beggar thy neighbor” trade; damage to cultures &amp; political systems; exploitation of labor, etc.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0" y="0"/>
            <a:ext cx="9144000" cy="6858000"/>
          </a:xfrm>
        </p:spPr>
        <p:txBody>
          <a:bodyPr/>
          <a:lstStyle/>
          <a:p>
            <a:pPr marL="514350" indent="-514350" eaLnBrk="1" hangingPunct="1">
              <a:buFont typeface="Calibri" pitchFamily="34" charset="0"/>
              <a:buAutoNum type="arabicPeriod" startAt="16"/>
            </a:pPr>
            <a:r>
              <a:rPr lang="en-US" sz="2500" b="1" smtClean="0">
                <a:latin typeface="Tahoma" pitchFamily="34" charset="0"/>
                <a:cs typeface="Tahoma" pitchFamily="34" charset="0"/>
              </a:rPr>
              <a:t>CAP is ideological, &amp; hence controversial,  because it is based on self interest, which must be justified &amp; rationalized by a variety of often conflicting (ideological) systems.</a:t>
            </a:r>
          </a:p>
          <a:p>
            <a:pPr marL="514350" indent="-514350" eaLnBrk="1" hangingPunct="1">
              <a:buFont typeface="Calibri" pitchFamily="34" charset="0"/>
              <a:buAutoNum type="arabicPeriod" startAt="16"/>
            </a:pPr>
            <a:r>
              <a:rPr lang="en-US" sz="2500" b="1" smtClean="0">
                <a:latin typeface="Tahoma" pitchFamily="34" charset="0"/>
                <a:cs typeface="Tahoma" pitchFamily="34" charset="0"/>
              </a:rPr>
              <a:t>CAP is the main source of self-identity in the industrialized world, since capitalism directly &amp; indirectly generates most jobs/careers, which are the foundation of self-identity for most professionals.</a:t>
            </a:r>
          </a:p>
          <a:p>
            <a:pPr marL="514350" indent="-514350" eaLnBrk="1" hangingPunct="1">
              <a:buFont typeface="Calibri" pitchFamily="34" charset="0"/>
              <a:buAutoNum type="arabicPeriod" startAt="16"/>
            </a:pPr>
            <a:r>
              <a:rPr lang="en-US" sz="2500" b="1" smtClean="0">
                <a:latin typeface="Tahoma" pitchFamily="34" charset="0"/>
                <a:cs typeface="Tahoma" pitchFamily="34" charset="0"/>
              </a:rPr>
              <a:t>CAP is the catalyst for most social change in the world, because capitalism thrives better in individualistic social structures than in extended family communities (which are the dominant social structure  of the world).</a:t>
            </a:r>
          </a:p>
          <a:p>
            <a:pPr marL="514350" indent="-514350" eaLnBrk="1" hangingPunct="1">
              <a:buFont typeface="Calibri" pitchFamily="34" charset="0"/>
              <a:buAutoNum type="arabicPeriod" startAt="16"/>
            </a:pPr>
            <a:r>
              <a:rPr lang="en-US" sz="2500" b="1" smtClean="0">
                <a:latin typeface="Tahoma" pitchFamily="34" charset="0"/>
                <a:cs typeface="Tahoma" pitchFamily="34" charset="0"/>
              </a:rPr>
              <a:t>CAP is the best economic system  for the world because it is the least imperfect &amp; the only one tied to human nature (self-interest).</a:t>
            </a:r>
          </a:p>
          <a:p>
            <a:pPr marL="514350" indent="-514350" eaLnBrk="1" hangingPunct="1">
              <a:buFont typeface="Calibri" pitchFamily="34" charset="0"/>
              <a:buAutoNum type="arabicPeriod" startAt="16"/>
            </a:pPr>
            <a:endParaRPr lang="en-US" sz="2500" b="1" smtClean="0">
              <a:latin typeface="Tahoma" pitchFamily="34" charset="0"/>
              <a:cs typeface="Tahoma" pitchFamily="34" charset="0"/>
            </a:endParaRPr>
          </a:p>
          <a:p>
            <a:pPr marL="514350" indent="-514350" eaLnBrk="1" hangingPunct="1">
              <a:buFont typeface="Calibri" pitchFamily="34" charset="0"/>
              <a:buAutoNum type="arabicPeriod" startAt="16"/>
            </a:pPr>
            <a:endParaRPr lang="en-US" sz="3400" b="1"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04800" y="0"/>
            <a:ext cx="8534400" cy="1143000"/>
          </a:xfrm>
        </p:spPr>
        <p:txBody>
          <a:bodyPr/>
          <a:lstStyle/>
          <a:p>
            <a:pPr eaLnBrk="1" hangingPunct="1"/>
            <a:r>
              <a:rPr lang="en-US" sz="3200" b="1" smtClean="0">
                <a:latin typeface="Tahoma" pitchFamily="34" charset="0"/>
              </a:rPr>
              <a:t>THE TWO MAIN FORCES OF </a:t>
            </a:r>
            <a:br>
              <a:rPr lang="en-US" sz="3200" b="1" smtClean="0">
                <a:latin typeface="Tahoma" pitchFamily="34" charset="0"/>
              </a:rPr>
            </a:br>
            <a:r>
              <a:rPr lang="en-US" sz="3200" b="1" smtClean="0">
                <a:latin typeface="Tahoma" pitchFamily="34" charset="0"/>
              </a:rPr>
              <a:t>ECONOMIC GLOBALIZATION</a:t>
            </a:r>
          </a:p>
        </p:txBody>
      </p:sp>
      <p:sp>
        <p:nvSpPr>
          <p:cNvPr id="73731" name="Rectangle 3"/>
          <p:cNvSpPr>
            <a:spLocks noGrp="1" noChangeArrowheads="1"/>
          </p:cNvSpPr>
          <p:nvPr>
            <p:ph type="body" idx="1"/>
          </p:nvPr>
        </p:nvSpPr>
        <p:spPr>
          <a:xfrm>
            <a:off x="0" y="1143000"/>
            <a:ext cx="9144000" cy="5486400"/>
          </a:xfrm>
        </p:spPr>
        <p:txBody>
          <a:bodyPr/>
          <a:lstStyle/>
          <a:p>
            <a:pPr marL="609600" indent="-609600" eaLnBrk="1" hangingPunct="1">
              <a:buFontTx/>
              <a:buAutoNum type="arabicPeriod"/>
            </a:pPr>
            <a:r>
              <a:rPr lang="en-US" sz="4200" b="1" smtClean="0">
                <a:latin typeface="Tahoma" pitchFamily="34" charset="0"/>
              </a:rPr>
              <a:t>Governmental “liberalization”: regional economic cooperation; free trade agreements; consulting with other nations on economic policy</a:t>
            </a:r>
          </a:p>
          <a:p>
            <a:pPr marL="609600" indent="-609600" eaLnBrk="1" hangingPunct="1">
              <a:buFontTx/>
              <a:buAutoNum type="arabicPeriod"/>
            </a:pPr>
            <a:r>
              <a:rPr lang="en-US" sz="4200" b="1" smtClean="0">
                <a:latin typeface="Tahoma" pitchFamily="34" charset="0"/>
              </a:rPr>
              <a:t>Global penetration of revolutionary technology</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838200" y="228600"/>
            <a:ext cx="7620000" cy="609600"/>
          </a:xfrm>
        </p:spPr>
        <p:txBody>
          <a:bodyPr rtlCol="0">
            <a:normAutofit fontScale="90000"/>
          </a:bodyPr>
          <a:lstStyle/>
          <a:p>
            <a:pPr eaLnBrk="1" fontAlgn="auto" hangingPunct="1">
              <a:spcAft>
                <a:spcPts val="0"/>
              </a:spcAft>
              <a:defRPr/>
            </a:pPr>
            <a:r>
              <a:rPr lang="en-US" sz="4000" b="1" smtClean="0">
                <a:latin typeface="Tahoma" pitchFamily="34" charset="0"/>
              </a:rPr>
              <a:t>DOES EVERYBODY WIN?</a:t>
            </a:r>
          </a:p>
        </p:txBody>
      </p:sp>
      <p:sp>
        <p:nvSpPr>
          <p:cNvPr id="74755" name="Rectangle 3"/>
          <p:cNvSpPr>
            <a:spLocks noGrp="1" noChangeArrowheads="1"/>
          </p:cNvSpPr>
          <p:nvPr>
            <p:ph type="body" idx="1"/>
          </p:nvPr>
        </p:nvSpPr>
        <p:spPr>
          <a:xfrm>
            <a:off x="0" y="914400"/>
            <a:ext cx="9144000" cy="5943600"/>
          </a:xfrm>
        </p:spPr>
        <p:txBody>
          <a:bodyPr/>
          <a:lstStyle/>
          <a:p>
            <a:pPr eaLnBrk="1" hangingPunct="1">
              <a:buFontTx/>
              <a:buNone/>
            </a:pPr>
            <a:r>
              <a:rPr lang="en-US" sz="3600" b="1" smtClean="0">
                <a:latin typeface="Tahoma" pitchFamily="34" charset="0"/>
              </a:rPr>
              <a:t>Wal-Mart expanding into Mexico:</a:t>
            </a:r>
          </a:p>
          <a:p>
            <a:pPr lvl="1" eaLnBrk="1" hangingPunct="1"/>
            <a:r>
              <a:rPr lang="en-US" sz="3200" b="1" smtClean="0">
                <a:latin typeface="Tahoma" pitchFamily="34" charset="0"/>
              </a:rPr>
              <a:t>W-M stockholders win? (yes)</a:t>
            </a:r>
          </a:p>
          <a:p>
            <a:pPr lvl="1" eaLnBrk="1" hangingPunct="1"/>
            <a:r>
              <a:rPr lang="en-US" sz="3200" b="1" smtClean="0">
                <a:latin typeface="Tahoma" pitchFamily="34" charset="0"/>
              </a:rPr>
              <a:t>W-M employees win? (yes, since no American W-M employees lost their jobs &amp; some Mexican workers gained new jobs)</a:t>
            </a:r>
          </a:p>
          <a:p>
            <a:pPr lvl="1" eaLnBrk="1" hangingPunct="1"/>
            <a:r>
              <a:rPr lang="en-US" sz="3200" b="1" smtClean="0">
                <a:latin typeface="Tahoma" pitchFamily="34" charset="0"/>
              </a:rPr>
              <a:t>Both nations involved win? (yes, both get more taxes from W-M)</a:t>
            </a:r>
          </a:p>
          <a:p>
            <a:pPr lvl="1" eaLnBrk="1" hangingPunct="1"/>
            <a:r>
              <a:rPr lang="en-US" sz="3200" b="1" smtClean="0">
                <a:latin typeface="Tahoma" pitchFamily="34" charset="0"/>
              </a:rPr>
              <a:t>Competitors in both nations win? (not the Mexican retailers put out of business by W-M)</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838200" y="0"/>
            <a:ext cx="7696200" cy="990600"/>
          </a:xfrm>
        </p:spPr>
        <p:txBody>
          <a:bodyPr rtlCol="0">
            <a:normAutofit fontScale="90000"/>
          </a:bodyPr>
          <a:lstStyle/>
          <a:p>
            <a:pPr eaLnBrk="1" fontAlgn="auto" hangingPunct="1">
              <a:spcAft>
                <a:spcPts val="0"/>
              </a:spcAft>
              <a:defRPr/>
            </a:pPr>
            <a:r>
              <a:rPr lang="en-US" sz="3200" b="1" smtClean="0">
                <a:latin typeface="Tahoma" pitchFamily="34" charset="0"/>
              </a:rPr>
              <a:t>EXAMPLES OF INTENTIONAL vs. UNINTENTIONAL OUTCOMES</a:t>
            </a:r>
          </a:p>
        </p:txBody>
      </p:sp>
      <p:sp>
        <p:nvSpPr>
          <p:cNvPr id="75779" name="Rectangle 3"/>
          <p:cNvSpPr>
            <a:spLocks noGrp="1" noChangeArrowheads="1"/>
          </p:cNvSpPr>
          <p:nvPr>
            <p:ph type="body" idx="1"/>
          </p:nvPr>
        </p:nvSpPr>
        <p:spPr>
          <a:xfrm>
            <a:off x="0" y="1066800"/>
            <a:ext cx="9144000" cy="6019800"/>
          </a:xfrm>
        </p:spPr>
        <p:txBody>
          <a:bodyPr/>
          <a:lstStyle/>
          <a:p>
            <a:pPr marL="609600" indent="-609600" eaLnBrk="1" hangingPunct="1">
              <a:buFontTx/>
              <a:buAutoNum type="arabicPeriod"/>
            </a:pPr>
            <a:r>
              <a:rPr lang="en-US" sz="2800" b="1" smtClean="0">
                <a:latin typeface="Tahoma" pitchFamily="34" charset="0"/>
              </a:rPr>
              <a:t>An American sporting goods manufacturer intentionally relocates to China to reap more profit by saving on labor costs (thus unintentionally permitting some Chinese workers to move out of “hand to mouth” agricultural jobs &amp; unintentionally hurting its former American employees, local community, &amp; labor union)</a:t>
            </a:r>
          </a:p>
          <a:p>
            <a:pPr marL="609600" indent="-609600" eaLnBrk="1" hangingPunct="1">
              <a:buFontTx/>
              <a:buAutoNum type="arabicPeriod"/>
            </a:pPr>
            <a:r>
              <a:rPr lang="en-US" sz="2800" b="1" smtClean="0">
                <a:latin typeface="Tahoma" pitchFamily="34" charset="0"/>
              </a:rPr>
              <a:t>Thus, the American company unintentionally hurt its own nation &amp; unintentionally helped a “foreign” nation—all because of the (powerful) profit motive</a:t>
            </a: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0" y="0"/>
            <a:ext cx="9144000" cy="533400"/>
          </a:xfrm>
        </p:spPr>
        <p:txBody>
          <a:bodyPr/>
          <a:lstStyle/>
          <a:p>
            <a:pPr eaLnBrk="1" hangingPunct="1"/>
            <a:r>
              <a:rPr lang="en-US" sz="3200" b="1" smtClean="0">
                <a:latin typeface="Tahoma" pitchFamily="34" charset="0"/>
              </a:rPr>
              <a:t>IDEALISM vs. PRAGMATISM</a:t>
            </a:r>
          </a:p>
        </p:txBody>
      </p:sp>
      <p:sp>
        <p:nvSpPr>
          <p:cNvPr id="79875" name="Rectangle 3"/>
          <p:cNvSpPr>
            <a:spLocks noGrp="1" noChangeArrowheads="1"/>
          </p:cNvSpPr>
          <p:nvPr>
            <p:ph type="body" idx="1"/>
          </p:nvPr>
        </p:nvSpPr>
        <p:spPr>
          <a:xfrm>
            <a:off x="0" y="609600"/>
            <a:ext cx="9144000" cy="6248400"/>
          </a:xfrm>
        </p:spPr>
        <p:txBody>
          <a:bodyPr rtlCol="0">
            <a:normAutofit fontScale="47500" lnSpcReduction="20000"/>
          </a:bodyPr>
          <a:lstStyle/>
          <a:p>
            <a:pPr marL="609600" indent="-609600" eaLnBrk="1" fontAlgn="auto" hangingPunct="1">
              <a:lnSpc>
                <a:spcPct val="90000"/>
              </a:lnSpc>
              <a:spcAft>
                <a:spcPts val="0"/>
              </a:spcAft>
              <a:buFontTx/>
              <a:buAutoNum type="arabicPeriod"/>
              <a:defRPr/>
            </a:pPr>
            <a:r>
              <a:rPr lang="en-US" sz="6300" b="1" dirty="0" smtClean="0">
                <a:latin typeface="Tahoma" pitchFamily="34" charset="0"/>
              </a:rPr>
              <a:t>There are 2 basic human motives: self-interest vs. idealism (commitment to something bigger than ourselves: humanitarianism, fairness, community, health, etc.)</a:t>
            </a:r>
          </a:p>
          <a:p>
            <a:pPr marL="609600" indent="-609600" eaLnBrk="1" fontAlgn="auto" hangingPunct="1">
              <a:lnSpc>
                <a:spcPct val="90000"/>
              </a:lnSpc>
              <a:spcAft>
                <a:spcPts val="0"/>
              </a:spcAft>
              <a:buFontTx/>
              <a:buAutoNum type="arabicPeriod"/>
              <a:defRPr/>
            </a:pPr>
            <a:r>
              <a:rPr lang="en-US" sz="6300" b="1" dirty="0" smtClean="0">
                <a:latin typeface="Tahoma" pitchFamily="34" charset="0"/>
              </a:rPr>
              <a:t>Acting out of self-interest leads to pragmatism: “Do it if it gets you what you want” (even if it means compromising some ideals).</a:t>
            </a:r>
          </a:p>
          <a:p>
            <a:pPr marL="609600" indent="-609600" eaLnBrk="1" fontAlgn="auto" hangingPunct="1">
              <a:lnSpc>
                <a:spcPct val="90000"/>
              </a:lnSpc>
              <a:spcAft>
                <a:spcPts val="0"/>
              </a:spcAft>
              <a:buFontTx/>
              <a:buAutoNum type="arabicPeriod"/>
              <a:defRPr/>
            </a:pPr>
            <a:r>
              <a:rPr lang="en-US" sz="6300" b="1" dirty="0" smtClean="0">
                <a:latin typeface="Tahoma" pitchFamily="34" charset="0"/>
              </a:rPr>
              <a:t>Global business is the most pragmatic profession of all, because so many non-idealistic obstacles have to be overcome in the pursuit of profit and competitiveness.  Hence, global business is a rough and tumble pursuit based on Social Darwinism (do whatever it takes economically &amp; politically to survive). </a:t>
            </a:r>
          </a:p>
          <a:p>
            <a:pPr marL="609600" indent="-609600" eaLnBrk="1" fontAlgn="auto" hangingPunct="1">
              <a:lnSpc>
                <a:spcPct val="90000"/>
              </a:lnSpc>
              <a:spcAft>
                <a:spcPts val="0"/>
              </a:spcAft>
              <a:buFontTx/>
              <a:buNone/>
              <a:defRPr/>
            </a:pPr>
            <a:r>
              <a:rPr lang="en-US" sz="6200" b="1" dirty="0" smtClean="0">
                <a:latin typeface="Tahoma" pitchFamily="34" charset="0"/>
              </a:rPr>
              <a:t> </a:t>
            </a:r>
            <a:r>
              <a:rPr lang="en-US" sz="6200" b="1" dirty="0" smtClean="0"/>
              <a:t>  </a:t>
            </a:r>
          </a:p>
          <a:p>
            <a:pPr marL="609600" indent="-609600" eaLnBrk="1" fontAlgn="auto" hangingPunct="1">
              <a:lnSpc>
                <a:spcPct val="90000"/>
              </a:lnSpc>
              <a:spcAft>
                <a:spcPts val="0"/>
              </a:spcAft>
              <a:defRPr/>
            </a:pPr>
            <a:endParaRPr lang="en-US" sz="4000" b="1" dirty="0" smtClean="0"/>
          </a:p>
          <a:p>
            <a:pPr marL="609600" indent="-609600" eaLnBrk="1" fontAlgn="auto" hangingPunct="1">
              <a:lnSpc>
                <a:spcPct val="90000"/>
              </a:lnSpc>
              <a:spcAft>
                <a:spcPts val="0"/>
              </a:spcAft>
              <a:defRPr/>
            </a:pPr>
            <a:endParaRPr lang="en-US" sz="4000" b="1" dirty="0" smtClean="0"/>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0" y="0"/>
            <a:ext cx="9144000" cy="6858000"/>
          </a:xfrm>
        </p:spPr>
        <p:txBody>
          <a:bodyPr/>
          <a:lstStyle/>
          <a:p>
            <a:pPr eaLnBrk="1" hangingPunct="1">
              <a:buFontTx/>
              <a:buNone/>
              <a:defRPr/>
            </a:pPr>
            <a:r>
              <a:rPr lang="en-US" sz="3300" b="1" dirty="0" smtClean="0">
                <a:latin typeface="Tahoma" pitchFamily="34" charset="0"/>
                <a:cs typeface="Tahoma" pitchFamily="34" charset="0"/>
              </a:rPr>
              <a:t>The profit-generating pragmatism of global business impacts a number of  human ideals in both positive &amp; negative ways:</a:t>
            </a:r>
          </a:p>
          <a:p>
            <a:pPr marL="514350" indent="-514350" eaLnBrk="1" hangingPunct="1">
              <a:buFont typeface="+mj-lt"/>
              <a:buAutoNum type="arabicPeriod"/>
              <a:defRPr/>
            </a:pPr>
            <a:r>
              <a:rPr lang="en-US" b="1" dirty="0" smtClean="0">
                <a:latin typeface="Tahoma" pitchFamily="34" charset="0"/>
                <a:cs typeface="Tahoma" pitchFamily="34" charset="0"/>
              </a:rPr>
              <a:t>Hiring people vs. laying them off</a:t>
            </a:r>
          </a:p>
          <a:p>
            <a:pPr marL="514350" indent="-514350" eaLnBrk="1" hangingPunct="1">
              <a:buFont typeface="+mj-lt"/>
              <a:buAutoNum type="arabicPeriod"/>
              <a:defRPr/>
            </a:pPr>
            <a:r>
              <a:rPr lang="en-US" b="1" dirty="0" smtClean="0">
                <a:latin typeface="Tahoma" pitchFamily="34" charset="0"/>
                <a:cs typeface="Tahoma" pitchFamily="34" charset="0"/>
              </a:rPr>
              <a:t>Cutting the price of products by paying marginal wages to employees</a:t>
            </a:r>
          </a:p>
          <a:p>
            <a:pPr marL="514350" indent="-514350" eaLnBrk="1" hangingPunct="1">
              <a:buFont typeface="+mj-lt"/>
              <a:buAutoNum type="arabicPeriod"/>
              <a:defRPr/>
            </a:pPr>
            <a:r>
              <a:rPr lang="en-US" b="1" dirty="0" smtClean="0">
                <a:latin typeface="Tahoma" pitchFamily="34" charset="0"/>
                <a:cs typeface="Tahoma" pitchFamily="34" charset="0"/>
              </a:rPr>
              <a:t>Opening new plants or business locations by putting competitors out of business</a:t>
            </a:r>
          </a:p>
          <a:p>
            <a:pPr marL="514350" indent="-514350" eaLnBrk="1" hangingPunct="1">
              <a:buFont typeface="+mj-lt"/>
              <a:buAutoNum type="arabicPeriod"/>
              <a:defRPr/>
            </a:pPr>
            <a:r>
              <a:rPr lang="en-US" b="1" dirty="0" smtClean="0">
                <a:latin typeface="Tahoma" pitchFamily="34" charset="0"/>
                <a:cs typeface="Tahoma" pitchFamily="34" charset="0"/>
              </a:rPr>
              <a:t>Creating </a:t>
            </a:r>
            <a:r>
              <a:rPr lang="en-US" sz="3300" b="1" dirty="0" smtClean="0">
                <a:latin typeface="Tahoma" pitchFamily="34" charset="0"/>
                <a:cs typeface="Tahoma" pitchFamily="34" charset="0"/>
              </a:rPr>
              <a:t>material wealth while degrading or consuming environmental wealth </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Content Placeholder 2"/>
          <p:cNvSpPr>
            <a:spLocks noGrp="1"/>
          </p:cNvSpPr>
          <p:nvPr>
            <p:ph idx="1"/>
          </p:nvPr>
        </p:nvSpPr>
        <p:spPr>
          <a:xfrm>
            <a:off x="0" y="0"/>
            <a:ext cx="9144000" cy="6858000"/>
          </a:xfrm>
        </p:spPr>
        <p:txBody>
          <a:bodyPr/>
          <a:lstStyle/>
          <a:p>
            <a:pPr eaLnBrk="1" hangingPunct="1">
              <a:buFont typeface="Arial" pitchFamily="34" charset="0"/>
              <a:buNone/>
            </a:pPr>
            <a:r>
              <a:rPr lang="en-US" sz="3100" b="1" smtClean="0">
                <a:latin typeface="Tahoma" pitchFamily="34" charset="0"/>
                <a:cs typeface="Tahoma" pitchFamily="34" charset="0"/>
              </a:rPr>
              <a:t>“The 3 scariest words in today’s global economy are: What’s China’s price?” Over the past decade, China has set off a wage “race to the bottom” in the global economy by paying workers less than anywhere else in the world, including the poorest of other developing nations.  Economic statistics indicate that wages have indeed fallen, even in highly developed economies such as the USA, where wages have stagnated or declined since 1973. In Europe, wages didn’t fall due to socialistic government protection, but significantly fewer jobs were created. </a:t>
            </a:r>
          </a:p>
          <a:p>
            <a:pPr eaLnBrk="1" hangingPunct="1">
              <a:buFontTx/>
              <a:buNone/>
            </a:pPr>
            <a:endParaRPr lang="en-US" sz="3100" b="1"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0" y="0"/>
            <a:ext cx="9144000" cy="1066800"/>
          </a:xfrm>
        </p:spPr>
        <p:txBody>
          <a:bodyPr/>
          <a:lstStyle/>
          <a:p>
            <a:r>
              <a:rPr lang="en-US" sz="3200" b="1" smtClean="0">
                <a:latin typeface="Tahoma" pitchFamily="34" charset="0"/>
                <a:cs typeface="Tahoma" pitchFamily="34" charset="0"/>
              </a:rPr>
              <a:t>FREE (BORDERLESS) MARKETS ARE NOT NECESSARILY FAIR MARKETS</a:t>
            </a:r>
          </a:p>
        </p:txBody>
      </p:sp>
      <p:sp>
        <p:nvSpPr>
          <p:cNvPr id="79875" name="Content Placeholder 2"/>
          <p:cNvSpPr>
            <a:spLocks noGrp="1"/>
          </p:cNvSpPr>
          <p:nvPr>
            <p:ph idx="1"/>
          </p:nvPr>
        </p:nvSpPr>
        <p:spPr>
          <a:xfrm>
            <a:off x="0" y="1143000"/>
            <a:ext cx="9144000" cy="5715000"/>
          </a:xfrm>
        </p:spPr>
        <p:txBody>
          <a:bodyPr/>
          <a:lstStyle/>
          <a:p>
            <a:pPr>
              <a:buFont typeface="Arial" pitchFamily="34" charset="0"/>
              <a:buNone/>
            </a:pPr>
            <a:r>
              <a:rPr lang="en-US" b="1" smtClean="0">
                <a:latin typeface="Tahoma" pitchFamily="34" charset="0"/>
                <a:cs typeface="Tahoma" pitchFamily="34" charset="0"/>
              </a:rPr>
              <a:t>“For the majority of Americans, income growth has all but disappeared in recent years. And it’s not just that low-skilled who are getting slammed. Inflation-adjusted earnings have fallen in every educational category. The share of Americans who gain from free trade is rapidly shrinking. The gap between the rich and poor is growing much wider, feeding resentment &amp; political &amp; social unrest.”</a:t>
            </a:r>
            <a:endParaRPr lang="en-US" sz="3700" b="1" smtClean="0">
              <a:latin typeface="Tahoma" pitchFamily="34" charset="0"/>
              <a:cs typeface="Tahoma"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Content Placeholder 2"/>
          <p:cNvSpPr>
            <a:spLocks noGrp="1"/>
          </p:cNvSpPr>
          <p:nvPr>
            <p:ph idx="1"/>
          </p:nvPr>
        </p:nvSpPr>
        <p:spPr>
          <a:xfrm>
            <a:off x="0" y="0"/>
            <a:ext cx="9144000" cy="6858000"/>
          </a:xfrm>
        </p:spPr>
        <p:txBody>
          <a:bodyPr/>
          <a:lstStyle/>
          <a:p>
            <a:pPr>
              <a:buFont typeface="Arial" pitchFamily="34" charset="0"/>
              <a:buNone/>
            </a:pPr>
            <a:r>
              <a:rPr lang="en-US" b="1" smtClean="0">
                <a:latin typeface="Tahoma" pitchFamily="34" charset="0"/>
                <a:cs typeface="Tahoma" pitchFamily="34" charset="0"/>
              </a:rPr>
              <a:t>“Eventually up to 40 million service jobs in the U.S. could face competition from workers in India and other low-wage nations. Many of the newly vulnerable will be in skilled fields, such as accounting and research—jobs U.S. companies will be able to move offshore in ever greater numbers.  The question of whether spreading globalization and information technology is strengthening or hollowing out  the American middle class is the dominant economic issue of our time .”</a:t>
            </a:r>
            <a:endParaRPr lang="en-US" sz="3700" b="1" smtClean="0">
              <a:latin typeface="Tahoma" pitchFamily="34" charset="0"/>
              <a:cs typeface="Tahoma"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Content Placeholder 2"/>
          <p:cNvSpPr>
            <a:spLocks noGrp="1"/>
          </p:cNvSpPr>
          <p:nvPr>
            <p:ph idx="1"/>
          </p:nvPr>
        </p:nvSpPr>
        <p:spPr>
          <a:xfrm>
            <a:off x="0" y="0"/>
            <a:ext cx="9144000" cy="6858000"/>
          </a:xfrm>
        </p:spPr>
        <p:txBody>
          <a:bodyPr/>
          <a:lstStyle/>
          <a:p>
            <a:pPr algn="ctr">
              <a:buFontTx/>
              <a:buNone/>
            </a:pPr>
            <a:r>
              <a:rPr lang="en-US" sz="8000" b="1" smtClean="0">
                <a:latin typeface="Tahoma" pitchFamily="34" charset="0"/>
                <a:cs typeface="Tahoma" pitchFamily="34" charset="0"/>
              </a:rPr>
              <a:t>GLOBAL TENSIONS SPAWNED BY PRIVATE CAPITALISM </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1. The impersonal, institutionalized approach of private capitalism does not smoothly integrate into communal cultures based on small, family businesses &amp; quality of life over quantity of life.</a:t>
            </a:r>
          </a:p>
          <a:p>
            <a:pPr>
              <a:buFontTx/>
              <a:buNone/>
            </a:pPr>
            <a:r>
              <a:rPr lang="en-US" b="1" smtClean="0">
                <a:latin typeface="Tahoma" pitchFamily="34" charset="0"/>
                <a:cs typeface="Tahoma" pitchFamily="34" charset="0"/>
              </a:rPr>
              <a:t>2. “Neo-capitalism” is a form of nationalism in which the largest developed economies (the “Godzillas”) compete for global influence/power via their flotilla of large global corporations which export Western culture and lifestyles into non-westernized areas of the world.</a:t>
            </a:r>
          </a:p>
        </p:txBody>
      </p:sp>
      <p:sp>
        <p:nvSpPr>
          <p:cNvPr id="4" name="Right Arrow 3"/>
          <p:cNvSpPr/>
          <p:nvPr/>
        </p:nvSpPr>
        <p:spPr>
          <a:xfrm>
            <a:off x="76962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0" y="0"/>
            <a:ext cx="9144000" cy="6858000"/>
          </a:xfrm>
        </p:spPr>
        <p:txBody>
          <a:bodyPr/>
          <a:lstStyle/>
          <a:p>
            <a:pPr algn="ctr" eaLnBrk="1" hangingPunct="1">
              <a:buFontTx/>
              <a:buNone/>
            </a:pPr>
            <a:r>
              <a:rPr lang="en-US" sz="11500" b="1" smtClean="0">
                <a:latin typeface="Tahoma" pitchFamily="34" charset="0"/>
                <a:cs typeface="Tahoma" pitchFamily="34" charset="0"/>
              </a:rPr>
              <a:t>THE BENEFITS OF GLOBAL BUSINESS</a:t>
            </a:r>
            <a:endParaRPr lang="en-US" sz="6600" b="1" smtClean="0">
              <a:latin typeface="Tahoma" pitchFamily="34" charset="0"/>
              <a:cs typeface="Tahoma" pitchFamily="34" charset="0"/>
            </a:endParaRP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3. </a:t>
            </a:r>
            <a:r>
              <a:rPr lang="en-US" sz="2900" b="1" smtClean="0">
                <a:latin typeface="Tahoma" pitchFamily="34" charset="0"/>
                <a:cs typeface="Tahoma" pitchFamily="34" charset="0"/>
              </a:rPr>
              <a:t>Private capitalism has spawned “patriotic” consumerism (induced via mass media advertising/PR &amp; enabled by efficient global supply chains) in which living beyond one’s means (both individuals and institutions) via a universal credit lifestyle has become the chief engine of nationalistic economic growth.</a:t>
            </a:r>
          </a:p>
          <a:p>
            <a:pPr>
              <a:buFontTx/>
              <a:buNone/>
            </a:pPr>
            <a:r>
              <a:rPr lang="en-US" sz="2900" b="1" smtClean="0">
                <a:latin typeface="Tahoma" pitchFamily="34" charset="0"/>
                <a:cs typeface="Tahoma" pitchFamily="34" charset="0"/>
              </a:rPr>
              <a:t>4. Media advertising &amp; entertainment have created the false reality that consumption is the purpose of life, not merely a means to a comfortable life.  External realities that challenge the consumerist ethic (global warming, indebtedness,  mass commercialism, etc.) are either ignored or wished away.</a:t>
            </a:r>
          </a:p>
        </p:txBody>
      </p:sp>
      <p:sp>
        <p:nvSpPr>
          <p:cNvPr id="5" name="Right Arrow 4"/>
          <p:cNvSpPr/>
          <p:nvPr/>
        </p:nvSpPr>
        <p:spPr>
          <a:xfrm>
            <a:off x="76962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5. </a:t>
            </a:r>
            <a:r>
              <a:rPr lang="en-US" sz="2900" b="1" smtClean="0">
                <a:latin typeface="Tahoma" pitchFamily="34" charset="0"/>
                <a:cs typeface="Tahoma" pitchFamily="34" charset="0"/>
              </a:rPr>
              <a:t>Corporate marketing has gone beyond its  traditional role of trying to create/stimulate new consumer wants to convincing consumers that their wants are actual needs (necessities of life). This has further heightened American indebtedness &amp; further increased dependence on foreign capital. “</a:t>
            </a:r>
            <a:r>
              <a:rPr lang="en-US" sz="2900" b="1" smtClean="0">
                <a:latin typeface="Tahoma" pitchFamily="34" charset="0"/>
              </a:rPr>
              <a:t>In a society where everything is a commodity that can be bought or sold, people are alienated from community. Commodities, media, and technologies provide a universe of illusion and fantasy where individuals become overpowered by consumerism, media ideologies, and fleeting celebrity role models.”</a:t>
            </a:r>
          </a:p>
          <a:p>
            <a:pPr>
              <a:buFontTx/>
              <a:buNone/>
            </a:pPr>
            <a:endParaRPr lang="en-US" sz="2800" b="1" smtClean="0">
              <a:latin typeface="Tahoma" pitchFamily="34" charset="0"/>
              <a:cs typeface="Tahoma" pitchFamily="34" charset="0"/>
            </a:endParaRP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Content Placeholder 2"/>
          <p:cNvSpPr>
            <a:spLocks noGrp="1"/>
          </p:cNvSpPr>
          <p:nvPr>
            <p:ph idx="1"/>
          </p:nvPr>
        </p:nvSpPr>
        <p:spPr>
          <a:xfrm>
            <a:off x="0" y="0"/>
            <a:ext cx="9144000" cy="6858000"/>
          </a:xfrm>
        </p:spPr>
        <p:txBody>
          <a:bodyPr/>
          <a:lstStyle/>
          <a:p>
            <a:pPr>
              <a:buFontTx/>
              <a:buNone/>
            </a:pPr>
            <a:r>
              <a:rPr lang="en-US" sz="2900" b="1" smtClean="0">
                <a:latin typeface="Tahoma" pitchFamily="34" charset="0"/>
                <a:cs typeface="Tahoma" pitchFamily="34" charset="0"/>
              </a:rPr>
              <a:t>6. </a:t>
            </a:r>
            <a:r>
              <a:rPr lang="en-US" b="1" smtClean="0">
                <a:latin typeface="Tahoma" pitchFamily="34" charset="0"/>
                <a:cs typeface="Tahoma" pitchFamily="34" charset="0"/>
              </a:rPr>
              <a:t>The recent near-economic collapse of America’s (unwisely deregulated)  financial markets and its global economic shockwaves clearly demonstrates how unstable  the globally-interconnected economy really is.  Neo-liberal capitalism is such an invasive &amp; pervasive system that no one is in secure control—not governments or institutions. Less exploitable private market regimes (such as community capitalism) may well be necessary for the future economic stability.</a:t>
            </a:r>
            <a:endParaRPr lang="en-US" sz="2900" b="1" smtClean="0">
              <a:latin typeface="Tahoma" pitchFamily="34" charset="0"/>
            </a:endParaRPr>
          </a:p>
          <a:p>
            <a:pPr>
              <a:buFontTx/>
              <a:buNone/>
            </a:pPr>
            <a:endParaRPr lang="en-US" sz="2800" b="1" smtClean="0">
              <a:latin typeface="Tahoma" pitchFamily="34" charset="0"/>
              <a:cs typeface="Tahoma" pitchFamily="34" charset="0"/>
            </a:endParaRP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p:cNvSpPr>
            <a:spLocks noGrp="1" noChangeArrowheads="1"/>
          </p:cNvSpPr>
          <p:nvPr>
            <p:ph type="body" idx="1"/>
          </p:nvPr>
        </p:nvSpPr>
        <p:spPr>
          <a:xfrm>
            <a:off x="0" y="0"/>
            <a:ext cx="9144000" cy="6858000"/>
          </a:xfrm>
        </p:spPr>
        <p:txBody>
          <a:bodyPr/>
          <a:lstStyle/>
          <a:p>
            <a:pPr algn="ctr" eaLnBrk="1" hangingPunct="1">
              <a:buFontTx/>
              <a:buNone/>
            </a:pPr>
            <a:r>
              <a:rPr lang="en-US" sz="7200" b="1" smtClean="0">
                <a:latin typeface="Tahoma" pitchFamily="34" charset="0"/>
              </a:rPr>
              <a:t>Globalization is the emergence of an integrated world economy &amp; a universal culture. </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Content Placeholder 2"/>
          <p:cNvSpPr>
            <a:spLocks noGrp="1"/>
          </p:cNvSpPr>
          <p:nvPr>
            <p:ph idx="1"/>
          </p:nvPr>
        </p:nvSpPr>
        <p:spPr>
          <a:xfrm>
            <a:off x="0" y="0"/>
            <a:ext cx="9144000" cy="6858000"/>
          </a:xfrm>
        </p:spPr>
        <p:txBody>
          <a:bodyPr/>
          <a:lstStyle/>
          <a:p>
            <a:pPr algn="ctr">
              <a:buFontTx/>
              <a:buNone/>
            </a:pPr>
            <a:r>
              <a:rPr lang="en-US" sz="23900" b="1" smtClean="0">
                <a:latin typeface="Tahoma" pitchFamily="34" charset="0"/>
                <a:cs typeface="Tahoma" pitchFamily="34" charset="0"/>
              </a:rPr>
              <a:t>CAP 4</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0" y="0"/>
            <a:ext cx="9144000" cy="6858000"/>
          </a:xfrm>
        </p:spPr>
        <p:txBody>
          <a:bodyPr/>
          <a:lstStyle/>
          <a:p>
            <a:pPr algn="ctr">
              <a:buFontTx/>
              <a:buNone/>
              <a:defRPr/>
            </a:pPr>
            <a:r>
              <a:rPr lang="en-US" sz="6000" b="1" dirty="0" smtClean="0">
                <a:latin typeface="Tahoma" pitchFamily="34" charset="0"/>
                <a:cs typeface="Tahoma" pitchFamily="34" charset="0"/>
              </a:rPr>
              <a:t>#1 “</a:t>
            </a:r>
            <a:r>
              <a:rPr lang="en-US" sz="4400" b="1" u="sng" dirty="0" smtClean="0">
                <a:latin typeface="Tahoma" pitchFamily="34" charset="0"/>
                <a:cs typeface="Tahoma" pitchFamily="34" charset="0"/>
              </a:rPr>
              <a:t>Libertarian” capitalism</a:t>
            </a:r>
            <a:r>
              <a:rPr lang="en-US" sz="4400" dirty="0" smtClean="0">
                <a:latin typeface="Tahoma" pitchFamily="34" charset="0"/>
                <a:cs typeface="Tahoma" pitchFamily="34" charset="0"/>
              </a:rPr>
              <a:t> </a:t>
            </a:r>
            <a:r>
              <a:rPr lang="en-US" sz="4400" b="1" dirty="0" smtClean="0">
                <a:latin typeface="Tahoma" pitchFamily="34" charset="0"/>
                <a:cs typeface="Tahoma" pitchFamily="34" charset="0"/>
              </a:rPr>
              <a:t>(commonly  called “neo-liberal” capitalism)</a:t>
            </a:r>
            <a:endParaRPr lang="en-US" sz="4400" b="1" u="sng" dirty="0" smtClean="0">
              <a:latin typeface="Tahoma" pitchFamily="34" charset="0"/>
              <a:cs typeface="Tahoma" pitchFamily="34" charset="0"/>
            </a:endParaRPr>
          </a:p>
          <a:p>
            <a:pPr marL="742950" indent="-742950">
              <a:buFont typeface="+mj-lt"/>
              <a:buAutoNum type="arabicPeriod"/>
              <a:defRPr/>
            </a:pPr>
            <a:r>
              <a:rPr lang="en-US" sz="4400" b="1" dirty="0" smtClean="0">
                <a:latin typeface="Tahoma" pitchFamily="34" charset="0"/>
                <a:cs typeface="Tahoma" pitchFamily="34" charset="0"/>
              </a:rPr>
              <a:t>Profit-maximization</a:t>
            </a:r>
          </a:p>
          <a:p>
            <a:pPr marL="742950" indent="-742950">
              <a:buFont typeface="+mj-lt"/>
              <a:buAutoNum type="arabicPeriod"/>
              <a:defRPr/>
            </a:pPr>
            <a:r>
              <a:rPr lang="en-US" sz="4400" b="1" dirty="0" smtClean="0">
                <a:latin typeface="Tahoma" pitchFamily="34" charset="0"/>
                <a:cs typeface="Tahoma" pitchFamily="34" charset="0"/>
              </a:rPr>
              <a:t>1 stakeholder (fin. owners)</a:t>
            </a:r>
          </a:p>
          <a:p>
            <a:pPr marL="742950" indent="-742950">
              <a:buFont typeface="+mj-lt"/>
              <a:buAutoNum type="arabicPeriod"/>
              <a:defRPr/>
            </a:pPr>
            <a:r>
              <a:rPr lang="en-US" sz="4400" b="1" dirty="0" smtClean="0">
                <a:latin typeface="Tahoma" pitchFamily="34" charset="0"/>
                <a:cs typeface="Tahoma" pitchFamily="34" charset="0"/>
              </a:rPr>
              <a:t>Free-market, deregulated impersonal markets</a:t>
            </a:r>
          </a:p>
          <a:p>
            <a:pPr marL="742950" indent="-742950">
              <a:buFont typeface="+mj-lt"/>
              <a:buAutoNum type="arabicPeriod"/>
              <a:defRPr/>
            </a:pPr>
            <a:r>
              <a:rPr lang="en-US" sz="4400" b="1" dirty="0" smtClean="0">
                <a:latin typeface="Tahoma" pitchFamily="34" charset="0"/>
                <a:cs typeface="Tahoma" pitchFamily="34" charset="0"/>
              </a:rPr>
              <a:t>Social Darwinism competition</a:t>
            </a:r>
          </a:p>
          <a:p>
            <a:pPr>
              <a:buFontTx/>
              <a:buNone/>
              <a:defRPr/>
            </a:pPr>
            <a:endParaRPr lang="en-US" sz="4800" b="1" dirty="0" smtClean="0">
              <a:latin typeface="Tahoma" pitchFamily="34" charset="0"/>
              <a:cs typeface="Tahoma" pitchFamily="34" charset="0"/>
            </a:endParaRPr>
          </a:p>
          <a:p>
            <a:pPr>
              <a:buFont typeface="Arial" charset="0"/>
              <a:buNone/>
              <a:defRPr/>
            </a:pPr>
            <a:endParaRPr lang="en-US" sz="2400" dirty="0" smtClean="0"/>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Content Placeholder 2"/>
          <p:cNvSpPr>
            <a:spLocks noGrp="1"/>
          </p:cNvSpPr>
          <p:nvPr>
            <p:ph idx="1"/>
          </p:nvPr>
        </p:nvSpPr>
        <p:spPr>
          <a:xfrm>
            <a:off x="0" y="0"/>
            <a:ext cx="9144000" cy="6858000"/>
          </a:xfrm>
        </p:spPr>
        <p:txBody>
          <a:bodyPr/>
          <a:lstStyle/>
          <a:p>
            <a:pPr algn="ctr">
              <a:buFontTx/>
              <a:buNone/>
            </a:pPr>
            <a:r>
              <a:rPr lang="en-US" sz="8000" b="1" smtClean="0">
                <a:latin typeface="Tahoma" pitchFamily="34" charset="0"/>
                <a:cs typeface="Tahoma" pitchFamily="34" charset="0"/>
              </a:rPr>
              <a:t>#2 </a:t>
            </a:r>
            <a:r>
              <a:rPr lang="en-US" sz="6000" b="1" u="sng" smtClean="0">
                <a:latin typeface="Tahoma" pitchFamily="34" charset="0"/>
                <a:cs typeface="Tahoma" pitchFamily="34" charset="0"/>
              </a:rPr>
              <a:t>Protectionist</a:t>
            </a:r>
            <a:r>
              <a:rPr lang="en-US" sz="6000" b="1" smtClean="0">
                <a:latin typeface="Tahoma" pitchFamily="34" charset="0"/>
                <a:cs typeface="Tahoma" pitchFamily="34" charset="0"/>
              </a:rPr>
              <a:t> </a:t>
            </a:r>
            <a:r>
              <a:rPr lang="en-US" sz="6000" b="1" u="sng" smtClean="0">
                <a:latin typeface="Tahoma" pitchFamily="34" charset="0"/>
                <a:cs typeface="Tahoma" pitchFamily="34" charset="0"/>
              </a:rPr>
              <a:t>capitalism</a:t>
            </a:r>
            <a:endParaRPr lang="en-US" sz="8000" b="1" u="sng" smtClean="0">
              <a:latin typeface="Tahoma" pitchFamily="34" charset="0"/>
              <a:cs typeface="Tahoma" pitchFamily="34" charset="0"/>
            </a:endParaRPr>
          </a:p>
          <a:p>
            <a:pPr>
              <a:buFontTx/>
              <a:buNone/>
            </a:pPr>
            <a:r>
              <a:rPr lang="en-US" sz="5400" b="1" smtClean="0">
                <a:latin typeface="Tahoma" pitchFamily="34" charset="0"/>
                <a:cs typeface="Tahoma" pitchFamily="34" charset="0"/>
              </a:rPr>
              <a:t>Nationalistic use of various free trade barriers: tariffs, subsidies, quotas, dumping, etc.</a:t>
            </a:r>
            <a:endParaRPr lang="en-US" sz="19000" b="1" smtClean="0">
              <a:latin typeface="Tahoma" pitchFamily="34" charset="0"/>
              <a:cs typeface="Tahoma" pitchFamily="34" charset="0"/>
            </a:endParaRPr>
          </a:p>
          <a:p>
            <a:endParaRPr lang="en-US" smtClean="0"/>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Content Placeholder 2"/>
          <p:cNvSpPr>
            <a:spLocks noGrp="1"/>
          </p:cNvSpPr>
          <p:nvPr>
            <p:ph idx="1"/>
          </p:nvPr>
        </p:nvSpPr>
        <p:spPr>
          <a:xfrm>
            <a:off x="0" y="0"/>
            <a:ext cx="9144000" cy="6858000"/>
          </a:xfrm>
        </p:spPr>
        <p:txBody>
          <a:bodyPr/>
          <a:lstStyle/>
          <a:p>
            <a:pPr algn="ctr">
              <a:buFontTx/>
              <a:buNone/>
            </a:pPr>
            <a:r>
              <a:rPr lang="en-US" sz="8000" b="1" smtClean="0">
                <a:latin typeface="Tahoma" pitchFamily="34" charset="0"/>
                <a:cs typeface="Tahoma" pitchFamily="34" charset="0"/>
              </a:rPr>
              <a:t>#3 </a:t>
            </a:r>
            <a:r>
              <a:rPr lang="en-US" sz="7200" b="1" u="sng" smtClean="0">
                <a:latin typeface="Tahoma" pitchFamily="34" charset="0"/>
                <a:cs typeface="Tahoma" pitchFamily="34" charset="0"/>
              </a:rPr>
              <a:t>Mixed capitalism</a:t>
            </a:r>
          </a:p>
          <a:p>
            <a:pPr algn="ctr">
              <a:buFontTx/>
              <a:buNone/>
            </a:pPr>
            <a:r>
              <a:rPr lang="en-US" sz="7200" b="1" smtClean="0">
                <a:latin typeface="Tahoma" pitchFamily="34" charset="0"/>
                <a:cs typeface="Tahoma" pitchFamily="34" charset="0"/>
              </a:rPr>
              <a:t> </a:t>
            </a:r>
            <a:r>
              <a:rPr lang="en-US" sz="4800" b="1" smtClean="0">
                <a:latin typeface="Tahoma" pitchFamily="34" charset="0"/>
                <a:cs typeface="Tahoma" pitchFamily="34" charset="0"/>
              </a:rPr>
              <a:t>Nationalistic mix of capitalism &amp; socialism (govt. ownership  of businesses, subsidies, social welfare benefits)</a:t>
            </a:r>
            <a:endParaRPr lang="en-US" sz="13200" b="1" smtClean="0">
              <a:latin typeface="Tahoma" pitchFamily="34" charset="0"/>
              <a:cs typeface="Tahoma" pitchFamily="34" charset="0"/>
            </a:endParaRPr>
          </a:p>
          <a:p>
            <a:endParaRPr lang="en-US" smtClean="0"/>
          </a:p>
        </p:txBody>
      </p:sp>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Content Placeholder 2"/>
          <p:cNvSpPr>
            <a:spLocks noGrp="1"/>
          </p:cNvSpPr>
          <p:nvPr>
            <p:ph idx="1"/>
          </p:nvPr>
        </p:nvSpPr>
        <p:spPr>
          <a:xfrm>
            <a:off x="0" y="0"/>
            <a:ext cx="9144000" cy="6858000"/>
          </a:xfrm>
        </p:spPr>
        <p:txBody>
          <a:bodyPr/>
          <a:lstStyle/>
          <a:p>
            <a:pPr algn="ctr">
              <a:buFontTx/>
              <a:buNone/>
            </a:pPr>
            <a:r>
              <a:rPr lang="en-US" sz="8000" b="1" smtClean="0">
                <a:latin typeface="Tahoma" pitchFamily="34" charset="0"/>
                <a:cs typeface="Tahoma" pitchFamily="34" charset="0"/>
              </a:rPr>
              <a:t>#</a:t>
            </a:r>
            <a:r>
              <a:rPr lang="en-US" sz="7200" b="1" smtClean="0">
                <a:latin typeface="Tahoma" pitchFamily="34" charset="0"/>
                <a:cs typeface="Tahoma" pitchFamily="34" charset="0"/>
              </a:rPr>
              <a:t>4</a:t>
            </a:r>
            <a:r>
              <a:rPr lang="en-US" sz="4400" b="1" smtClean="0">
                <a:latin typeface="Tahoma" pitchFamily="34" charset="0"/>
                <a:cs typeface="Tahoma" pitchFamily="34" charset="0"/>
              </a:rPr>
              <a:t> </a:t>
            </a:r>
            <a:r>
              <a:rPr lang="en-US" sz="6000" b="1" u="sng" smtClean="0">
                <a:latin typeface="Tahoma" pitchFamily="34" charset="0"/>
                <a:cs typeface="Tahoma" pitchFamily="34" charset="0"/>
              </a:rPr>
              <a:t>Community capitalism</a:t>
            </a:r>
            <a:endParaRPr lang="en-US" sz="4400" b="1" u="sng" smtClean="0">
              <a:latin typeface="Tahoma" pitchFamily="34" charset="0"/>
              <a:cs typeface="Tahoma" pitchFamily="34" charset="0"/>
            </a:endParaRPr>
          </a:p>
          <a:p>
            <a:pPr>
              <a:buFontTx/>
              <a:buNone/>
            </a:pPr>
            <a:r>
              <a:rPr lang="en-US" sz="5400" b="1" smtClean="0">
                <a:latin typeface="Tahoma" pitchFamily="34" charset="0"/>
                <a:cs typeface="Tahoma" pitchFamily="34" charset="0"/>
              </a:rPr>
              <a:t>Small businesses that serve multiple stakeholders vital to small communities of extended families</a:t>
            </a:r>
          </a:p>
          <a:p>
            <a:endParaRPr lang="en-US" smtClean="0"/>
          </a:p>
        </p:txBody>
      </p:sp>
    </p:spTree>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ubtitle 2"/>
          <p:cNvSpPr>
            <a:spLocks noGrp="1"/>
          </p:cNvSpPr>
          <p:nvPr>
            <p:ph type="subTitle" idx="1"/>
          </p:nvPr>
        </p:nvSpPr>
        <p:spPr>
          <a:xfrm>
            <a:off x="0" y="0"/>
            <a:ext cx="9144000" cy="6858000"/>
          </a:xfrm>
        </p:spPr>
        <p:txBody>
          <a:bodyPr/>
          <a:lstStyle/>
          <a:p>
            <a:pPr eaLnBrk="1" hangingPunct="1"/>
            <a:r>
              <a:rPr lang="en-US" sz="7200" b="1" smtClean="0">
                <a:solidFill>
                  <a:schemeClr val="tx1"/>
                </a:solidFill>
                <a:latin typeface="Tahoma" pitchFamily="34" charset="0"/>
                <a:cs typeface="Tahoma" pitchFamily="34" charset="0"/>
              </a:rPr>
              <a:t>LIBERTARIAN</a:t>
            </a:r>
          </a:p>
          <a:p>
            <a:pPr eaLnBrk="1" hangingPunct="1"/>
            <a:r>
              <a:rPr lang="en-US" sz="7200" b="1" smtClean="0">
                <a:solidFill>
                  <a:schemeClr val="tx1"/>
                </a:solidFill>
                <a:latin typeface="Tahoma" pitchFamily="34" charset="0"/>
                <a:cs typeface="Tahoma" pitchFamily="34" charset="0"/>
              </a:rPr>
              <a:t>CAPITALISM </a:t>
            </a:r>
          </a:p>
          <a:p>
            <a:pPr eaLnBrk="1" hangingPunct="1"/>
            <a:r>
              <a:rPr lang="en-US" sz="7200" b="1" smtClean="0">
                <a:solidFill>
                  <a:schemeClr val="tx1"/>
                </a:solidFill>
                <a:latin typeface="Tahoma" pitchFamily="34" charset="0"/>
                <a:cs typeface="Tahoma" pitchFamily="34" charset="0"/>
              </a:rPr>
              <a:t>vs.</a:t>
            </a:r>
          </a:p>
          <a:p>
            <a:pPr eaLnBrk="1" hangingPunct="1"/>
            <a:r>
              <a:rPr lang="en-US" sz="7200" b="1" smtClean="0">
                <a:solidFill>
                  <a:schemeClr val="tx1"/>
                </a:solidFill>
                <a:latin typeface="Tahoma" pitchFamily="34" charset="0"/>
                <a:cs typeface="Tahoma" pitchFamily="34" charset="0"/>
              </a:rPr>
              <a:t>COMMUNITY</a:t>
            </a:r>
          </a:p>
          <a:p>
            <a:pPr eaLnBrk="1" hangingPunct="1"/>
            <a:r>
              <a:rPr lang="en-US" sz="7200" b="1" smtClean="0">
                <a:solidFill>
                  <a:schemeClr val="tx1"/>
                </a:solidFill>
                <a:latin typeface="Tahoma" pitchFamily="34" charset="0"/>
                <a:cs typeface="Tahoma" pitchFamily="34" charset="0"/>
              </a:rPr>
              <a:t>CAPITALISM</a:t>
            </a:r>
            <a:endParaRPr lang="en-US" sz="54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9144000" cy="762000"/>
          </a:xfrm>
        </p:spPr>
        <p:txBody>
          <a:bodyPr/>
          <a:lstStyle/>
          <a:p>
            <a:pPr eaLnBrk="1" hangingPunct="1"/>
            <a:r>
              <a:rPr lang="en-US" sz="3600" b="1" smtClean="0">
                <a:latin typeface="Tahoma" pitchFamily="34" charset="0"/>
              </a:rPr>
              <a:t>GENERAL BENEFITS OF CAPITALISM</a:t>
            </a:r>
          </a:p>
        </p:txBody>
      </p:sp>
      <p:sp>
        <p:nvSpPr>
          <p:cNvPr id="7171" name="Rectangle 3"/>
          <p:cNvSpPr>
            <a:spLocks noGrp="1" noChangeArrowheads="1"/>
          </p:cNvSpPr>
          <p:nvPr>
            <p:ph type="body" idx="1"/>
          </p:nvPr>
        </p:nvSpPr>
        <p:spPr>
          <a:xfrm>
            <a:off x="0" y="762000"/>
            <a:ext cx="9144000" cy="6096000"/>
          </a:xfrm>
        </p:spPr>
        <p:txBody>
          <a:bodyPr>
            <a:normAutofit fontScale="92500" lnSpcReduction="20000"/>
          </a:bodyPr>
          <a:lstStyle/>
          <a:p>
            <a:pPr marL="514350" indent="-514350" eaLnBrk="1" hangingPunct="1">
              <a:buFont typeface="+mj-lt"/>
              <a:buAutoNum type="arabicPeriod"/>
              <a:defRPr/>
            </a:pPr>
            <a:r>
              <a:rPr lang="en-US" sz="4400" b="1" dirty="0" smtClean="0">
                <a:latin typeface="Tahoma" pitchFamily="34" charset="0"/>
              </a:rPr>
              <a:t>Economic growth</a:t>
            </a:r>
          </a:p>
          <a:p>
            <a:pPr marL="514350" indent="-514350" eaLnBrk="1" hangingPunct="1">
              <a:buFont typeface="+mj-lt"/>
              <a:buAutoNum type="arabicPeriod"/>
              <a:defRPr/>
            </a:pPr>
            <a:r>
              <a:rPr lang="en-US" sz="4400" b="1" dirty="0" smtClean="0">
                <a:latin typeface="Tahoma" pitchFamily="34" charset="0"/>
              </a:rPr>
              <a:t>Jobs, careers &amp; periods of full employment</a:t>
            </a:r>
          </a:p>
          <a:p>
            <a:pPr marL="514350" indent="-514350" eaLnBrk="1" hangingPunct="1">
              <a:buFont typeface="+mj-lt"/>
              <a:buAutoNum type="arabicPeriod"/>
              <a:defRPr/>
            </a:pPr>
            <a:r>
              <a:rPr lang="en-US" sz="4400" b="1" dirty="0" smtClean="0">
                <a:latin typeface="Tahoma" pitchFamily="34" charset="0"/>
              </a:rPr>
              <a:t>Tax revenue for local communities</a:t>
            </a:r>
          </a:p>
          <a:p>
            <a:pPr marL="514350" indent="-514350" eaLnBrk="1" hangingPunct="1">
              <a:buFont typeface="+mj-lt"/>
              <a:buAutoNum type="arabicPeriod"/>
              <a:defRPr/>
            </a:pPr>
            <a:r>
              <a:rPr lang="en-US" sz="4400" b="1" dirty="0" smtClean="0">
                <a:latin typeface="Tahoma" pitchFamily="34" charset="0"/>
              </a:rPr>
              <a:t>Technology development</a:t>
            </a:r>
          </a:p>
          <a:p>
            <a:pPr marL="514350" indent="-514350" eaLnBrk="1" hangingPunct="1">
              <a:buFont typeface="+mj-lt"/>
              <a:buAutoNum type="arabicPeriod"/>
              <a:defRPr/>
            </a:pPr>
            <a:r>
              <a:rPr lang="en-US" sz="4400" b="1" dirty="0" smtClean="0">
                <a:latin typeface="Tahoma" pitchFamily="34" charset="0"/>
              </a:rPr>
              <a:t>Investor income</a:t>
            </a:r>
          </a:p>
          <a:p>
            <a:pPr marL="514350" indent="-514350" eaLnBrk="1" hangingPunct="1">
              <a:buFont typeface="+mj-lt"/>
              <a:buAutoNum type="arabicPeriod"/>
              <a:defRPr/>
            </a:pPr>
            <a:r>
              <a:rPr lang="en-US" sz="4400" b="1" dirty="0" smtClean="0">
                <a:latin typeface="Tahoma" pitchFamily="34" charset="0"/>
              </a:rPr>
              <a:t>Marketing systems that deliver a high standard of living</a:t>
            </a:r>
          </a:p>
          <a:p>
            <a:pPr eaLnBrk="1" hangingPunct="1">
              <a:buFontTx/>
              <a:buNone/>
              <a:defRPr/>
            </a:pPr>
            <a:endParaRPr lang="en-US" sz="2800" b="1" dirty="0" smtClean="0">
              <a:latin typeface="Tahoma" pitchFamily="34" charset="0"/>
            </a:endParaRPr>
          </a:p>
          <a:p>
            <a:pPr eaLnBrk="1" hangingPunct="1">
              <a:buFontTx/>
              <a:buNone/>
              <a:defRPr/>
            </a:pPr>
            <a:r>
              <a:rPr lang="en-US" sz="2800" b="1" dirty="0" smtClean="0">
                <a:latin typeface="Tahoma" pitchFamily="34" charset="0"/>
              </a:rPr>
              <a:t> </a:t>
            </a:r>
            <a:endParaRPr lang="en-US" b="1"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sz="4000" b="1" smtClean="0">
                <a:latin typeface="Tahoma" pitchFamily="34" charset="0"/>
              </a:rPr>
              <a:t>Libertarian capitalism (LIBCAP) is the ideology of most Western nations (especially the USA).  Its bedrock principles include the importance of private enterprise, free (borderless) trade, minimum government encroachment on the “invisible hand” (impersonal marketplace) of capitalism, &amp; the profit maximization ethic. </a:t>
            </a: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 typeface="Arial" pitchFamily="34" charset="0"/>
              <a:buNone/>
            </a:pPr>
            <a:r>
              <a:rPr lang="en-US" sz="3500" b="1" smtClean="0">
                <a:latin typeface="Tahoma" pitchFamily="34" charset="0"/>
              </a:rPr>
              <a:t>Libertarian capitalism is often called “neo-liberal” capitalism by economists. “Liberal” refers to liberalizing (maximizing) the role of government in promoting unregulated private enterprise &amp; borderless trade. “Neo” refers to applying this capitalist ideology in a new way: not just to corporations, but also to nations  &amp; global government orgs.—to the whole unregulated global economy. </a:t>
            </a: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Content Placeholder 2"/>
          <p:cNvSpPr>
            <a:spLocks noGrp="1"/>
          </p:cNvSpPr>
          <p:nvPr>
            <p:ph idx="1"/>
          </p:nvPr>
        </p:nvSpPr>
        <p:spPr>
          <a:xfrm>
            <a:off x="0" y="0"/>
            <a:ext cx="9144000" cy="6858000"/>
          </a:xfrm>
        </p:spPr>
        <p:txBody>
          <a:bodyPr/>
          <a:lstStyle/>
          <a:p>
            <a:pPr algn="ctr" eaLnBrk="1" hangingPunct="1">
              <a:buFontTx/>
              <a:buNone/>
              <a:defRPr/>
            </a:pPr>
            <a:r>
              <a:rPr lang="en-US" sz="2700" b="1" dirty="0" smtClean="0">
                <a:latin typeface="Tahoma" pitchFamily="34" charset="0"/>
                <a:cs typeface="Tahoma" pitchFamily="34" charset="0"/>
              </a:rPr>
              <a:t>WHAT LIBERTARIAN CAPITALISM VALUES</a:t>
            </a:r>
            <a:endParaRPr lang="en-US" sz="2700" dirty="0" smtClean="0">
              <a:latin typeface="Tahoma" pitchFamily="34" charset="0"/>
              <a:cs typeface="Tahoma" pitchFamily="34" charset="0"/>
            </a:endParaRPr>
          </a:p>
          <a:p>
            <a:pPr eaLnBrk="1" hangingPunct="1">
              <a:buFontTx/>
              <a:buNone/>
              <a:defRPr/>
            </a:pPr>
            <a:r>
              <a:rPr lang="en-US" sz="2700" b="1" dirty="0" smtClean="0">
                <a:latin typeface="Tahoma" pitchFamily="34" charset="0"/>
                <a:cs typeface="Tahoma" pitchFamily="34" charset="0"/>
              </a:rPr>
              <a:t>1.  Minimum government; maximum business. Cater </a:t>
            </a:r>
            <a:r>
              <a:rPr lang="en-US" sz="2700" b="1" smtClean="0">
                <a:latin typeface="Tahoma" pitchFamily="34" charset="0"/>
                <a:cs typeface="Tahoma" pitchFamily="34" charset="0"/>
              </a:rPr>
              <a:t>to corporations.</a:t>
            </a:r>
            <a:endParaRPr lang="en-US" sz="2700" b="1" dirty="0" smtClean="0">
              <a:latin typeface="Tahoma" pitchFamily="34" charset="0"/>
              <a:cs typeface="Tahoma" pitchFamily="34" charset="0"/>
            </a:endParaRPr>
          </a:p>
          <a:p>
            <a:pPr marL="514350" indent="-514350" eaLnBrk="1" hangingPunct="1">
              <a:buFont typeface="Arial" charset="0"/>
              <a:buNone/>
              <a:defRPr/>
            </a:pPr>
            <a:r>
              <a:rPr lang="en-US" sz="2700" b="1" dirty="0" smtClean="0">
                <a:latin typeface="Tahoma" pitchFamily="34" charset="0"/>
                <a:cs typeface="Tahoma" pitchFamily="34" charset="0"/>
              </a:rPr>
              <a:t>2. Business with an “invisible hand” (business activities occur at the unseen, unregulated  grass roots level) </a:t>
            </a:r>
            <a:endParaRPr lang="en-US" sz="2700" dirty="0" smtClean="0">
              <a:latin typeface="Tahoma" pitchFamily="34" charset="0"/>
              <a:cs typeface="Tahoma" pitchFamily="34" charset="0"/>
            </a:endParaRPr>
          </a:p>
          <a:p>
            <a:pPr eaLnBrk="1" hangingPunct="1">
              <a:buFontTx/>
              <a:buNone/>
              <a:defRPr/>
            </a:pPr>
            <a:r>
              <a:rPr lang="en-US" sz="2700" b="1" dirty="0" smtClean="0">
                <a:latin typeface="Tahoma" pitchFamily="34" charset="0"/>
                <a:cs typeface="Tahoma" pitchFamily="34" charset="0"/>
              </a:rPr>
              <a:t>3. Single stakeholder (company owners) + single goal (profit maximization)</a:t>
            </a:r>
          </a:p>
          <a:p>
            <a:pPr eaLnBrk="1" hangingPunct="1">
              <a:buFontTx/>
              <a:buNone/>
              <a:defRPr/>
            </a:pPr>
            <a:r>
              <a:rPr lang="en-US" sz="2700" b="1" dirty="0" smtClean="0">
                <a:latin typeface="Tahoma" pitchFamily="34" charset="0"/>
                <a:cs typeface="Tahoma" pitchFamily="34" charset="0"/>
              </a:rPr>
              <a:t>4. Social Darwinism: Only the strongest, most competitive nations &amp; corporations survive marketplace competition over the long haul. </a:t>
            </a:r>
          </a:p>
          <a:p>
            <a:pPr eaLnBrk="1" hangingPunct="1">
              <a:buFontTx/>
              <a:buNone/>
              <a:defRPr/>
            </a:pPr>
            <a:r>
              <a:rPr lang="en-US" sz="2700" b="1" dirty="0" smtClean="0">
                <a:latin typeface="Tahoma" pitchFamily="34" charset="0"/>
                <a:cs typeface="Tahoma" pitchFamily="34" charset="0"/>
              </a:rPr>
              <a:t>5. Institutional safety net for other stakeholders (employee unemployment insurance, supplier contracts, collateralized bank loans, etc.)</a:t>
            </a:r>
            <a:endParaRPr lang="en-US" sz="2700" dirty="0" smtClean="0">
              <a:latin typeface="Tahoma" pitchFamily="34" charset="0"/>
              <a:cs typeface="Tahoma" pitchFamily="34" charset="0"/>
            </a:endParaRPr>
          </a:p>
          <a:p>
            <a:pPr eaLnBrk="1" hangingPunct="1">
              <a:buFontTx/>
              <a:buNone/>
              <a:defRPr/>
            </a:pPr>
            <a:endParaRPr lang="en-US" sz="4000" dirty="0" smtClean="0"/>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buFontTx/>
              <a:buNone/>
              <a:defRPr/>
            </a:pPr>
            <a:r>
              <a:rPr lang="en-US" sz="4400" b="1" dirty="0" smtClean="0">
                <a:latin typeface="Tahoma" pitchFamily="34" charset="0"/>
                <a:cs typeface="Tahoma" pitchFamily="34" charset="0"/>
              </a:rPr>
              <a:t>HOW PROFIT IS MAXIMIZED</a:t>
            </a:r>
          </a:p>
          <a:p>
            <a:pPr marL="514350" indent="-514350" eaLnBrk="1" hangingPunct="1">
              <a:buFont typeface="+mj-lt"/>
              <a:buAutoNum type="arabicPeriod"/>
              <a:defRPr/>
            </a:pPr>
            <a:r>
              <a:rPr lang="en-US" sz="3600" b="1" dirty="0" smtClean="0">
                <a:latin typeface="Tahoma" pitchFamily="34" charset="0"/>
                <a:cs typeface="Tahoma" pitchFamily="34" charset="0"/>
              </a:rPr>
              <a:t>Deregulation</a:t>
            </a:r>
            <a:endParaRPr lang="en-US" sz="3600" dirty="0" smtClean="0">
              <a:latin typeface="Tahoma" pitchFamily="34" charset="0"/>
              <a:cs typeface="Tahoma" pitchFamily="34" charset="0"/>
            </a:endParaRPr>
          </a:p>
          <a:p>
            <a:pPr marL="514350" indent="-514350" eaLnBrk="1" hangingPunct="1">
              <a:buFont typeface="+mj-lt"/>
              <a:buAutoNum type="arabicPeriod"/>
              <a:defRPr/>
            </a:pPr>
            <a:r>
              <a:rPr lang="en-US" sz="3600" b="1" dirty="0" smtClean="0">
                <a:latin typeface="Tahoma" pitchFamily="34" charset="0"/>
                <a:cs typeface="Tahoma" pitchFamily="34" charset="0"/>
              </a:rPr>
              <a:t>Max cost efficiency via employee &amp; wage minimization (especially through off-shoring manufacturing) &amp; technology maximization</a:t>
            </a:r>
            <a:endParaRPr lang="en-US" sz="3600" dirty="0" smtClean="0">
              <a:latin typeface="Tahoma" pitchFamily="34" charset="0"/>
              <a:cs typeface="Tahoma" pitchFamily="34" charset="0"/>
            </a:endParaRPr>
          </a:p>
          <a:p>
            <a:pPr marL="514350" indent="-514350" eaLnBrk="1" hangingPunct="1">
              <a:buFont typeface="+mj-lt"/>
              <a:buAutoNum type="arabicPeriod"/>
              <a:defRPr/>
            </a:pPr>
            <a:r>
              <a:rPr lang="en-US" sz="3600" b="1" dirty="0" smtClean="0">
                <a:latin typeface="Tahoma" pitchFamily="34" charset="0"/>
                <a:cs typeface="Tahoma" pitchFamily="34" charset="0"/>
              </a:rPr>
              <a:t>Social Darwinism competition via large corporations,  oligopolies,  &amp;  value-added chain control </a:t>
            </a:r>
            <a:endParaRPr lang="en-US" sz="3600" dirty="0" smtClean="0">
              <a:latin typeface="Tahoma" pitchFamily="34" charset="0"/>
              <a:cs typeface="Tahoma" pitchFamily="34" charset="0"/>
            </a:endParaRPr>
          </a:p>
          <a:p>
            <a:pPr marL="514350" indent="-514350" eaLnBrk="1" hangingPunct="1">
              <a:buFont typeface="+mj-lt"/>
              <a:buAutoNum type="arabicPeriod"/>
              <a:defRPr/>
            </a:pPr>
            <a:r>
              <a:rPr lang="en-US" sz="3600" b="1" dirty="0" smtClean="0">
                <a:latin typeface="Tahoma" pitchFamily="34" charset="0"/>
                <a:cs typeface="Tahoma" pitchFamily="34" charset="0"/>
              </a:rPr>
              <a:t>Borderless operations</a:t>
            </a:r>
            <a:endParaRPr lang="en-US" sz="3600" dirty="0" smtClean="0">
              <a:latin typeface="Tahoma" pitchFamily="34" charset="0"/>
              <a:cs typeface="Tahoma" pitchFamily="34" charset="0"/>
            </a:endParaRPr>
          </a:p>
          <a:p>
            <a:pPr eaLnBrk="1" hangingPunct="1">
              <a:buFontTx/>
              <a:buNone/>
              <a:defRPr/>
            </a:pPr>
            <a:endParaRPr lang="en-US" dirty="0" smtClean="0"/>
          </a:p>
        </p:txBody>
      </p:sp>
    </p:spTree>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0" y="0"/>
            <a:ext cx="9144000" cy="685800"/>
          </a:xfrm>
        </p:spPr>
        <p:txBody>
          <a:bodyPr/>
          <a:lstStyle/>
          <a:p>
            <a:pPr eaLnBrk="1" hangingPunct="1"/>
            <a:r>
              <a:rPr lang="en-US" sz="2800" b="1" smtClean="0">
                <a:latin typeface="Tahoma" pitchFamily="34" charset="0"/>
              </a:rPr>
              <a:t>THE SOCIAL SAFETY NET REQUIRED FOR LIBCAP</a:t>
            </a:r>
          </a:p>
        </p:txBody>
      </p:sp>
      <p:sp>
        <p:nvSpPr>
          <p:cNvPr id="98307" name="Rectangle 3"/>
          <p:cNvSpPr>
            <a:spLocks noGrp="1" noChangeArrowheads="1"/>
          </p:cNvSpPr>
          <p:nvPr>
            <p:ph type="body" idx="1"/>
          </p:nvPr>
        </p:nvSpPr>
        <p:spPr>
          <a:xfrm>
            <a:off x="0" y="533400"/>
            <a:ext cx="9144000" cy="6324600"/>
          </a:xfrm>
        </p:spPr>
        <p:txBody>
          <a:bodyPr/>
          <a:lstStyle/>
          <a:p>
            <a:pPr marL="609600" indent="-609600" eaLnBrk="1" hangingPunct="1">
              <a:buClr>
                <a:schemeClr val="tx1"/>
              </a:buClr>
              <a:buFontTx/>
              <a:buAutoNum type="arabicPeriod"/>
            </a:pPr>
            <a:r>
              <a:rPr lang="en-US" sz="2900" b="1" smtClean="0">
                <a:latin typeface="Tahoma" pitchFamily="34" charset="0"/>
              </a:rPr>
              <a:t>Unemployment benefits</a:t>
            </a:r>
          </a:p>
          <a:p>
            <a:pPr marL="609600" indent="-609600" eaLnBrk="1" hangingPunct="1">
              <a:buClr>
                <a:schemeClr val="tx1"/>
              </a:buClr>
              <a:buFontTx/>
              <a:buAutoNum type="arabicPeriod"/>
            </a:pPr>
            <a:r>
              <a:rPr lang="en-US" sz="3100" b="1" smtClean="0">
                <a:latin typeface="Tahoma" pitchFamily="34" charset="0"/>
              </a:rPr>
              <a:t>Dual breadwinner families (to reduce dependency on a single income)</a:t>
            </a:r>
          </a:p>
          <a:p>
            <a:pPr marL="609600" indent="-609600" eaLnBrk="1" hangingPunct="1">
              <a:buClr>
                <a:schemeClr val="tx1"/>
              </a:buClr>
              <a:buFontTx/>
              <a:buAutoNum type="arabicPeriod"/>
            </a:pPr>
            <a:r>
              <a:rPr lang="en-US" sz="3100" b="1" smtClean="0">
                <a:latin typeface="Tahoma" pitchFamily="34" charset="0"/>
              </a:rPr>
              <a:t>Plentiful  &amp; affordable educational opportunities (so employees can upgrade their marketability)</a:t>
            </a:r>
          </a:p>
          <a:p>
            <a:pPr marL="609600" indent="-609600" eaLnBrk="1" hangingPunct="1">
              <a:buClr>
                <a:schemeClr val="tx1"/>
              </a:buClr>
              <a:buFontTx/>
              <a:buAutoNum type="arabicPeriod"/>
            </a:pPr>
            <a:r>
              <a:rPr lang="en-US" sz="3100" b="1" smtClean="0">
                <a:latin typeface="Tahoma" pitchFamily="34" charset="0"/>
              </a:rPr>
              <a:t>A low unemployment job market for employees (in the event they are laid off)</a:t>
            </a:r>
          </a:p>
          <a:p>
            <a:pPr marL="609600" indent="-609600" eaLnBrk="1" hangingPunct="1">
              <a:buClr>
                <a:schemeClr val="tx1"/>
              </a:buClr>
              <a:buFontTx/>
              <a:buAutoNum type="arabicPeriod"/>
            </a:pPr>
            <a:r>
              <a:rPr lang="en-US" sz="3100" b="1" smtClean="0">
                <a:latin typeface="Tahoma" pitchFamily="34" charset="0"/>
              </a:rPr>
              <a:t>Keynesian economics (govt. stimulates economies as needed via  spending borrowed money on private or public programs) </a:t>
            </a:r>
          </a:p>
          <a:p>
            <a:pPr marL="609600" indent="-609600" eaLnBrk="1" hangingPunct="1">
              <a:buClr>
                <a:schemeClr val="tx1"/>
              </a:buClr>
              <a:buFontTx/>
              <a:buAutoNum type="arabicPeriod"/>
            </a:pPr>
            <a:endParaRPr lang="en-US" b="1" smtClean="0">
              <a:latin typeface="Tahoma" pitchFamily="34" charset="0"/>
            </a:endParaRPr>
          </a:p>
          <a:p>
            <a:pPr marL="609600" indent="-609600" eaLnBrk="1" hangingPunct="1">
              <a:buClr>
                <a:schemeClr val="tx1"/>
              </a:buClr>
              <a:buFontTx/>
              <a:buAutoNum type="arabicPeriod"/>
            </a:pPr>
            <a:endParaRPr lang="en-US" b="1" smtClean="0">
              <a:latin typeface="Tahoma" pitchFamily="34" charset="0"/>
            </a:endParaRPr>
          </a:p>
          <a:p>
            <a:pPr marL="609600" indent="-609600" eaLnBrk="1" hangingPunct="1">
              <a:buClr>
                <a:schemeClr val="tx1"/>
              </a:buClr>
              <a:buFontTx/>
              <a:buNone/>
            </a:pPr>
            <a:endParaRPr lang="en-US" b="1" smtClean="0">
              <a:latin typeface="Tahoma" pitchFamily="34" charset="0"/>
            </a:endParaRPr>
          </a:p>
          <a:p>
            <a:pPr marL="609600" indent="-609600" eaLnBrk="1" hangingPunct="1">
              <a:buClr>
                <a:schemeClr val="tx1"/>
              </a:buClr>
              <a:buFontTx/>
              <a:buNone/>
            </a:pPr>
            <a:endParaRPr lang="en-US" b="1" smtClean="0">
              <a:latin typeface="Tahoma" pitchFamily="34" charset="0"/>
            </a:endParaRPr>
          </a:p>
          <a:p>
            <a:pPr marL="609600" indent="-609600" eaLnBrk="1" hangingPunct="1">
              <a:buFontTx/>
              <a:buNone/>
            </a:pPr>
            <a:endParaRPr lang="en-US" b="1" smtClean="0">
              <a:latin typeface="Tahoma" pitchFamily="34" charset="0"/>
            </a:endParaRPr>
          </a:p>
          <a:p>
            <a:pPr marL="609600" indent="-609600" eaLnBrk="1" hangingPunct="1">
              <a:buFontTx/>
              <a:buNone/>
            </a:pPr>
            <a:endParaRPr lang="en-US" b="1" smtClean="0">
              <a:latin typeface="Tahoma" pitchFamily="34" charset="0"/>
            </a:endParaRPr>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0" y="0"/>
            <a:ext cx="9144000" cy="762000"/>
          </a:xfrm>
        </p:spPr>
        <p:txBody>
          <a:bodyPr/>
          <a:lstStyle/>
          <a:p>
            <a:r>
              <a:rPr lang="en-US" sz="3200" b="1" smtClean="0">
                <a:latin typeface="Tahoma" pitchFamily="34" charset="0"/>
                <a:cs typeface="Tahoma" pitchFamily="34" charset="0"/>
              </a:rPr>
              <a:t>THE UNIQUE BENEFITS OF LIBCAP </a:t>
            </a:r>
          </a:p>
        </p:txBody>
      </p:sp>
      <p:sp>
        <p:nvSpPr>
          <p:cNvPr id="99331" name="Content Placeholder 2"/>
          <p:cNvSpPr>
            <a:spLocks noGrp="1"/>
          </p:cNvSpPr>
          <p:nvPr>
            <p:ph idx="1"/>
          </p:nvPr>
        </p:nvSpPr>
        <p:spPr>
          <a:xfrm>
            <a:off x="0" y="685800"/>
            <a:ext cx="9144000" cy="6172200"/>
          </a:xfrm>
        </p:spPr>
        <p:txBody>
          <a:bodyPr/>
          <a:lstStyle/>
          <a:p>
            <a:pPr marL="514350" indent="-514350">
              <a:buFontTx/>
              <a:buAutoNum type="arabicPeriod"/>
            </a:pPr>
            <a:r>
              <a:rPr lang="en-US" sz="3500" b="1" smtClean="0">
                <a:latin typeface="Tahoma" pitchFamily="34" charset="0"/>
                <a:cs typeface="Tahoma" pitchFamily="34" charset="0"/>
              </a:rPr>
              <a:t>Enhances a nation’s materialistic life</a:t>
            </a:r>
          </a:p>
          <a:p>
            <a:pPr marL="514350" indent="-514350">
              <a:buFontTx/>
              <a:buAutoNum type="arabicPeriod"/>
            </a:pPr>
            <a:r>
              <a:rPr lang="en-US" sz="3500" b="1" smtClean="0">
                <a:latin typeface="Tahoma" pitchFamily="34" charset="0"/>
                <a:cs typeface="Tahoma" pitchFamily="34" charset="0"/>
              </a:rPr>
              <a:t>Stimulates local, national,  regional, &amp; global economic growth &amp; innovation</a:t>
            </a:r>
          </a:p>
          <a:p>
            <a:pPr marL="514350" indent="-514350">
              <a:buFontTx/>
              <a:buAutoNum type="arabicPeriod"/>
            </a:pPr>
            <a:r>
              <a:rPr lang="en-US" sz="3500" b="1" smtClean="0">
                <a:latin typeface="Tahoma" pitchFamily="34" charset="0"/>
                <a:cs typeface="Tahoma" pitchFamily="34" charset="0"/>
              </a:rPr>
              <a:t>Nationalistic capitalism provides a less violent way for nations to compete than military engagement.</a:t>
            </a:r>
          </a:p>
          <a:p>
            <a:pPr marL="514350" indent="-514350">
              <a:buFontTx/>
              <a:buAutoNum type="arabicPeriod"/>
            </a:pPr>
            <a:r>
              <a:rPr lang="en-US" sz="3500" b="1" smtClean="0">
                <a:latin typeface="Tahoma" pitchFamily="34" charset="0"/>
                <a:cs typeface="Tahoma" pitchFamily="34" charset="0"/>
              </a:rPr>
              <a:t>Capitalist careers are the primary means by which most 21</a:t>
            </a:r>
            <a:r>
              <a:rPr lang="en-US" sz="3500" b="1" baseline="30000" smtClean="0">
                <a:latin typeface="Tahoma" pitchFamily="34" charset="0"/>
                <a:cs typeface="Tahoma" pitchFamily="34" charset="0"/>
              </a:rPr>
              <a:t>st</a:t>
            </a:r>
            <a:r>
              <a:rPr lang="en-US" sz="3500" b="1" smtClean="0">
                <a:latin typeface="Tahoma" pitchFamily="34" charset="0"/>
                <a:cs typeface="Tahoma" pitchFamily="34" charset="0"/>
              </a:rPr>
              <a:t> century people derive personal identity in life.</a:t>
            </a:r>
          </a:p>
          <a:p>
            <a:pPr marL="514350" indent="-514350">
              <a:buFontTx/>
              <a:buNone/>
            </a:pPr>
            <a:endParaRPr lang="en-US" sz="3000" b="1" smtClean="0">
              <a:latin typeface="Tahoma" pitchFamily="34" charset="0"/>
              <a:cs typeface="Tahoma" pitchFamily="34" charset="0"/>
            </a:endParaRPr>
          </a:p>
          <a:p>
            <a:pPr marL="514350" indent="-514350">
              <a:buFontTx/>
              <a:buNone/>
            </a:pPr>
            <a:endParaRPr lang="en-US" sz="3000" b="1" smtClean="0">
              <a:latin typeface="Tahoma" pitchFamily="34" charset="0"/>
              <a:cs typeface="Tahoma" pitchFamily="34" charset="0"/>
            </a:endParaRPr>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Content Placeholder 2"/>
          <p:cNvSpPr>
            <a:spLocks noGrp="1"/>
          </p:cNvSpPr>
          <p:nvPr>
            <p:ph idx="1"/>
          </p:nvPr>
        </p:nvSpPr>
        <p:spPr>
          <a:xfrm>
            <a:off x="0" y="0"/>
            <a:ext cx="9144000" cy="6858000"/>
          </a:xfrm>
        </p:spPr>
        <p:txBody>
          <a:bodyPr/>
          <a:lstStyle/>
          <a:p>
            <a:pPr eaLnBrk="1" hangingPunct="1">
              <a:buFontTx/>
              <a:buNone/>
            </a:pPr>
            <a:r>
              <a:rPr lang="en-US" b="1" smtClean="0">
                <a:latin typeface="Tahoma" pitchFamily="34" charset="0"/>
                <a:cs typeface="Tahoma" pitchFamily="34" charset="0"/>
              </a:rPr>
              <a:t>LIBCAP was designed for Western individualistic where the needs of corporations take precedence over family needs (which are met in large part through institutions). As more and more non-Western, community cultures  are pressed to stimulate  and expand their  21</a:t>
            </a:r>
            <a:r>
              <a:rPr lang="en-US" b="1" baseline="30000" smtClean="0">
                <a:latin typeface="Tahoma" pitchFamily="34" charset="0"/>
                <a:cs typeface="Tahoma" pitchFamily="34" charset="0"/>
              </a:rPr>
              <a:t>st</a:t>
            </a:r>
            <a:r>
              <a:rPr lang="en-US" b="1" smtClean="0">
                <a:latin typeface="Tahoma" pitchFamily="34" charset="0"/>
                <a:cs typeface="Tahoma" pitchFamily="34" charset="0"/>
              </a:rPr>
              <a:t> century economies via LIBCAP, they will inevitably experience more  cultural individualism and  erosion of community.  One their greatest challenges  will be providing the social safety net required by LIBCAP.</a:t>
            </a:r>
          </a:p>
        </p:txBody>
      </p:sp>
    </p:spTree>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0" y="0"/>
            <a:ext cx="9144000" cy="990600"/>
          </a:xfrm>
        </p:spPr>
        <p:txBody>
          <a:bodyPr/>
          <a:lstStyle/>
          <a:p>
            <a:pPr eaLnBrk="1" hangingPunct="1"/>
            <a:r>
              <a:rPr lang="en-US" sz="2800" b="1" smtClean="0">
                <a:latin typeface="Tahoma" pitchFamily="34" charset="0"/>
              </a:rPr>
              <a:t>COMMUNITY CAPITALISM </a:t>
            </a:r>
            <a:br>
              <a:rPr lang="en-US" sz="2800" b="1" smtClean="0">
                <a:latin typeface="Tahoma" pitchFamily="34" charset="0"/>
              </a:rPr>
            </a:br>
            <a:r>
              <a:rPr lang="en-US" sz="2800" b="1" smtClean="0">
                <a:latin typeface="Tahoma" pitchFamily="34" charset="0"/>
              </a:rPr>
              <a:t>(pursued in extended family-cultures)</a:t>
            </a:r>
          </a:p>
        </p:txBody>
      </p:sp>
      <p:sp>
        <p:nvSpPr>
          <p:cNvPr id="101379" name="Rectangle 3"/>
          <p:cNvSpPr>
            <a:spLocks noGrp="1" noChangeArrowheads="1"/>
          </p:cNvSpPr>
          <p:nvPr>
            <p:ph type="body" idx="1"/>
          </p:nvPr>
        </p:nvSpPr>
        <p:spPr>
          <a:xfrm>
            <a:off x="0" y="914400"/>
            <a:ext cx="9144000" cy="5943600"/>
          </a:xfrm>
        </p:spPr>
        <p:txBody>
          <a:bodyPr/>
          <a:lstStyle/>
          <a:p>
            <a:pPr marL="609600" indent="-609600" eaLnBrk="1" hangingPunct="1">
              <a:buClr>
                <a:schemeClr val="tx1"/>
              </a:buClr>
              <a:buFont typeface="Wingdings" pitchFamily="2" charset="2"/>
              <a:buAutoNum type="arabicPeriod"/>
            </a:pPr>
            <a:r>
              <a:rPr lang="en-US" sz="2800" b="1" smtClean="0">
                <a:latin typeface="Tahoma" pitchFamily="34" charset="0"/>
              </a:rPr>
              <a:t>Multiple stakeholder interests (employees, suppliers, neighborhoods, customers, &amp; investors)</a:t>
            </a:r>
          </a:p>
          <a:p>
            <a:pPr marL="609600" indent="-609600" eaLnBrk="1" hangingPunct="1">
              <a:buClr>
                <a:schemeClr val="tx1"/>
              </a:buClr>
              <a:buFont typeface="Wingdings" pitchFamily="2" charset="2"/>
              <a:buAutoNum type="arabicPeriod"/>
            </a:pPr>
            <a:r>
              <a:rPr lang="en-US" sz="2800" b="1" smtClean="0">
                <a:latin typeface="Tahoma" pitchFamily="34" charset="0"/>
              </a:rPr>
              <a:t>Satisfactory profit over the long-run (to enable the company to continue meeting the needs of its internal &amp; external communities)</a:t>
            </a:r>
          </a:p>
          <a:p>
            <a:pPr marL="609600" indent="-609600" eaLnBrk="1" hangingPunct="1">
              <a:buClr>
                <a:schemeClr val="tx1"/>
              </a:buClr>
              <a:buFont typeface="Wingdings" pitchFamily="2" charset="2"/>
              <a:buAutoNum type="arabicPeriod"/>
            </a:pPr>
            <a:r>
              <a:rPr lang="en-US" sz="2800" b="1" smtClean="0">
                <a:latin typeface="Tahoma" pitchFamily="34" charset="0"/>
              </a:rPr>
              <a:t>Operations efficiency balanced with human considerations (to minimize disturbing the community's economic harmony)</a:t>
            </a:r>
          </a:p>
          <a:p>
            <a:pPr marL="609600" indent="-609600" eaLnBrk="1" hangingPunct="1">
              <a:buClr>
                <a:schemeClr val="tx1"/>
              </a:buClr>
              <a:buFont typeface="Wingdings" pitchFamily="2" charset="2"/>
              <a:buAutoNum type="arabicPeriod"/>
            </a:pPr>
            <a:r>
              <a:rPr lang="en-US" sz="2800" b="1" smtClean="0">
                <a:latin typeface="Tahoma" pitchFamily="34" charset="0"/>
              </a:rPr>
              <a:t>Regulated resource flows (incoming FDI &amp; foreign currencies) &amp; defensive protectionism (to deter foreign predatory competition)</a:t>
            </a:r>
          </a:p>
          <a:p>
            <a:pPr marL="609600" indent="-609600" eaLnBrk="1" hangingPunct="1"/>
            <a:endParaRPr lang="en-US" sz="2800" b="1" smtClean="0">
              <a:latin typeface="Tahoma" pitchFamily="34" charset="0"/>
            </a:endParaRPr>
          </a:p>
          <a:p>
            <a:pPr marL="609600" indent="-609600" eaLnBrk="1" hangingPunct="1"/>
            <a:endParaRPr lang="en-US" b="1" smtClean="0">
              <a:latin typeface="Tahoma" pitchFamily="34" charset="0"/>
            </a:endParaRPr>
          </a:p>
        </p:txBody>
      </p:sp>
    </p:spTree>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a:xfrm>
            <a:off x="0" y="0"/>
            <a:ext cx="9144000" cy="990600"/>
          </a:xfrm>
        </p:spPr>
        <p:txBody>
          <a:bodyPr/>
          <a:lstStyle/>
          <a:p>
            <a:r>
              <a:rPr lang="en-US" sz="2800" b="1" smtClean="0">
                <a:latin typeface="Tahoma" pitchFamily="34" charset="0"/>
                <a:cs typeface="Tahoma" pitchFamily="34" charset="0"/>
              </a:rPr>
              <a:t>MAJOR DIFFERENCES BETWEEN COMMUNITY vs. INDIVIDUALIST CULTURES</a:t>
            </a:r>
            <a:endParaRPr lang="en-US" sz="3200" b="1" smtClean="0">
              <a:latin typeface="Tahoma" pitchFamily="34" charset="0"/>
              <a:cs typeface="Tahoma" pitchFamily="34" charset="0"/>
            </a:endParaRPr>
          </a:p>
        </p:txBody>
      </p:sp>
      <p:sp>
        <p:nvSpPr>
          <p:cNvPr id="3" name="Content Placeholder 2"/>
          <p:cNvSpPr>
            <a:spLocks noGrp="1"/>
          </p:cNvSpPr>
          <p:nvPr>
            <p:ph idx="1"/>
          </p:nvPr>
        </p:nvSpPr>
        <p:spPr>
          <a:xfrm>
            <a:off x="0" y="914400"/>
            <a:ext cx="9144000" cy="5943600"/>
          </a:xfrm>
        </p:spPr>
        <p:txBody>
          <a:bodyPr/>
          <a:lstStyle/>
          <a:p>
            <a:pPr marL="514350" indent="-514350">
              <a:buFont typeface="+mj-lt"/>
              <a:buAutoNum type="arabicPeriod"/>
              <a:defRPr/>
            </a:pPr>
            <a:r>
              <a:rPr lang="en-US" b="1" dirty="0" smtClean="0">
                <a:latin typeface="Tahoma" pitchFamily="34" charset="0"/>
                <a:cs typeface="Tahoma" pitchFamily="34" charset="0"/>
              </a:rPr>
              <a:t>Interdependence  vs. interdependency </a:t>
            </a:r>
          </a:p>
          <a:p>
            <a:pPr marL="514350" indent="-514350">
              <a:buFont typeface="+mj-lt"/>
              <a:buAutoNum type="arabicPeriod"/>
              <a:defRPr/>
            </a:pPr>
            <a:r>
              <a:rPr lang="en-US" b="1" dirty="0" smtClean="0">
                <a:latin typeface="Tahoma" pitchFamily="34" charset="0"/>
                <a:cs typeface="Tahoma" pitchFamily="34" charset="0"/>
              </a:rPr>
              <a:t>Power based on relationships vs. institutions</a:t>
            </a:r>
          </a:p>
          <a:p>
            <a:pPr marL="514350" indent="-514350">
              <a:buFont typeface="+mj-lt"/>
              <a:buAutoNum type="arabicPeriod"/>
              <a:defRPr/>
            </a:pPr>
            <a:r>
              <a:rPr lang="en-US" b="1" dirty="0" smtClean="0">
                <a:latin typeface="Tahoma" pitchFamily="34" charset="0"/>
                <a:cs typeface="Tahoma" pitchFamily="34" charset="0"/>
              </a:rPr>
              <a:t>Personalized business practices vs. impersonal  </a:t>
            </a:r>
          </a:p>
          <a:p>
            <a:pPr marL="514350" indent="-514350">
              <a:buFont typeface="+mj-lt"/>
              <a:buAutoNum type="arabicPeriod"/>
              <a:defRPr/>
            </a:pPr>
            <a:r>
              <a:rPr lang="en-US" b="1" dirty="0" smtClean="0">
                <a:latin typeface="Tahoma" pitchFamily="34" charset="0"/>
                <a:cs typeface="Tahoma" pitchFamily="34" charset="0"/>
              </a:rPr>
              <a:t>Jobs vs. careers</a:t>
            </a:r>
          </a:p>
          <a:p>
            <a:pPr marL="514350" indent="-514350">
              <a:buFont typeface="+mj-lt"/>
              <a:buAutoNum type="arabicPeriod"/>
              <a:defRPr/>
            </a:pPr>
            <a:r>
              <a:rPr lang="en-US" b="1" dirty="0" smtClean="0">
                <a:latin typeface="Tahoma" pitchFamily="34" charset="0"/>
                <a:cs typeface="Tahoma" pitchFamily="34" charset="0"/>
              </a:rPr>
              <a:t>Free things of life vs. consumerism</a:t>
            </a:r>
          </a:p>
          <a:p>
            <a:pPr marL="514350" indent="-514350">
              <a:buFont typeface="+mj-lt"/>
              <a:buAutoNum type="arabicPeriod"/>
              <a:defRPr/>
            </a:pPr>
            <a:r>
              <a:rPr lang="en-US" b="1" dirty="0" smtClean="0">
                <a:latin typeface="Tahoma" pitchFamily="34" charset="0"/>
                <a:cs typeface="Tahoma" pitchFamily="34" charset="0"/>
              </a:rPr>
              <a:t>Family &amp; community first vs. organizations first</a:t>
            </a:r>
          </a:p>
          <a:p>
            <a:pPr marL="514350" indent="-514350">
              <a:buFont typeface="+mj-lt"/>
              <a:buAutoNum type="arabicPeriod"/>
              <a:defRPr/>
            </a:pPr>
            <a:r>
              <a:rPr lang="en-US" b="1" dirty="0" smtClean="0">
                <a:latin typeface="Tahoma" pitchFamily="34" charset="0"/>
                <a:cs typeface="Tahoma" pitchFamily="34" charset="0"/>
              </a:rPr>
              <a:t>Stress on economic needs vs. wants</a:t>
            </a:r>
          </a:p>
          <a:p>
            <a:pPr>
              <a:buFont typeface="Arial" charset="0"/>
              <a:buChar char="•"/>
              <a:defRPr/>
            </a:pPr>
            <a:endParaRPr lang="en-US" b="1" dirty="0">
              <a:solidFill>
                <a:srgbClr val="0000FF"/>
              </a:solidFill>
              <a:latin typeface="Tahoma" pitchFamily="34" charset="0"/>
              <a:cs typeface="Tahoma" pitchFamily="34" charset="0"/>
            </a:endParaRPr>
          </a:p>
        </p:txBody>
      </p:sp>
      <p:sp>
        <p:nvSpPr>
          <p:cNvPr id="4" name="Right Arrow 3"/>
          <p:cNvSpPr/>
          <p:nvPr/>
        </p:nvSpPr>
        <p:spPr>
          <a:xfrm>
            <a:off x="81661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514350" indent="-514350">
              <a:buFont typeface="+mj-lt"/>
              <a:buAutoNum type="arabicPeriod" startAt="8"/>
              <a:defRPr/>
            </a:pPr>
            <a:r>
              <a:rPr lang="en-US" sz="3400" b="1" dirty="0" smtClean="0">
                <a:latin typeface="Tahoma" pitchFamily="34" charset="0"/>
                <a:cs typeface="Tahoma" pitchFamily="34" charset="0"/>
              </a:rPr>
              <a:t>Secure jobs vs. job hopping</a:t>
            </a:r>
          </a:p>
          <a:p>
            <a:pPr marL="514350" indent="-514350">
              <a:buFont typeface="+mj-lt"/>
              <a:buAutoNum type="arabicPeriod" startAt="8"/>
              <a:defRPr/>
            </a:pPr>
            <a:r>
              <a:rPr lang="en-US" sz="3400" b="1" dirty="0" smtClean="0">
                <a:latin typeface="Tahoma" pitchFamily="34" charset="0"/>
                <a:cs typeface="Tahoma" pitchFamily="34" charset="0"/>
              </a:rPr>
              <a:t>Corporate service to the local community vs. service to stockholders</a:t>
            </a:r>
          </a:p>
          <a:p>
            <a:pPr marL="514350" indent="-514350">
              <a:buFont typeface="+mj-lt"/>
              <a:buAutoNum type="arabicPeriod" startAt="8"/>
              <a:defRPr/>
            </a:pPr>
            <a:r>
              <a:rPr lang="en-US" sz="3400" b="1" dirty="0" smtClean="0">
                <a:latin typeface="Tahoma" pitchFamily="34" charset="0"/>
                <a:cs typeface="Tahoma" pitchFamily="34" charset="0"/>
              </a:rPr>
              <a:t>Paternalistic working environment vs. competitive</a:t>
            </a:r>
          </a:p>
          <a:p>
            <a:pPr marL="514350" indent="-514350">
              <a:buFont typeface="+mj-lt"/>
              <a:buAutoNum type="arabicPeriod" startAt="8"/>
              <a:defRPr/>
            </a:pPr>
            <a:r>
              <a:rPr lang="en-US" sz="3400" b="1" dirty="0" smtClean="0">
                <a:latin typeface="Tahoma" pitchFamily="34" charset="0"/>
                <a:cs typeface="Tahoma" pitchFamily="34" charset="0"/>
              </a:rPr>
              <a:t>Cooperation vs. competition</a:t>
            </a:r>
          </a:p>
          <a:p>
            <a:pPr marL="514350" indent="-514350">
              <a:buFont typeface="+mj-lt"/>
              <a:buAutoNum type="arabicPeriod" startAt="8"/>
              <a:defRPr/>
            </a:pPr>
            <a:r>
              <a:rPr lang="en-US" sz="3400" b="1" dirty="0" smtClean="0">
                <a:latin typeface="Tahoma" pitchFamily="34" charset="0"/>
                <a:cs typeface="Tahoma" pitchFamily="34" charset="0"/>
              </a:rPr>
              <a:t>Sustainable profit vs. profit maximization</a:t>
            </a:r>
          </a:p>
          <a:p>
            <a:pPr marL="514350" indent="-514350">
              <a:buFont typeface="+mj-lt"/>
              <a:buAutoNum type="arabicPeriod" startAt="8"/>
              <a:defRPr/>
            </a:pPr>
            <a:r>
              <a:rPr lang="en-US" sz="3400" b="1" dirty="0" smtClean="0">
                <a:latin typeface="Tahoma" pitchFamily="34" charset="0"/>
                <a:cs typeface="Tahoma" pitchFamily="34" charset="0"/>
              </a:rPr>
              <a:t>People vs. technology</a:t>
            </a:r>
          </a:p>
          <a:p>
            <a:pPr marL="514350" indent="-514350">
              <a:buFont typeface="+mj-lt"/>
              <a:buAutoNum type="arabicPeriod" startAt="8"/>
              <a:defRPr/>
            </a:pPr>
            <a:r>
              <a:rPr lang="en-US" sz="3400" b="1" dirty="0" smtClean="0">
                <a:latin typeface="Tahoma" pitchFamily="34" charset="0"/>
                <a:cs typeface="Tahoma" pitchFamily="34" charset="0"/>
              </a:rPr>
              <a:t>Reacting &amp; adapting to change vs. </a:t>
            </a:r>
            <a:r>
              <a:rPr lang="en-US" sz="3400" b="1" dirty="0" err="1" smtClean="0">
                <a:latin typeface="Tahoma" pitchFamily="34" charset="0"/>
                <a:cs typeface="Tahoma" pitchFamily="34" charset="0"/>
              </a:rPr>
              <a:t>proacting</a:t>
            </a:r>
            <a:r>
              <a:rPr lang="en-US" sz="3400" b="1" dirty="0" smtClean="0">
                <a:latin typeface="Tahoma" pitchFamily="34" charset="0"/>
                <a:cs typeface="Tahoma" pitchFamily="34" charset="0"/>
              </a:rPr>
              <a:t> &amp; mastering </a:t>
            </a:r>
          </a:p>
          <a:p>
            <a:pPr>
              <a:buFont typeface="Arial" charset="0"/>
              <a:buChar char="•"/>
              <a:defRPr/>
            </a:pPr>
            <a:endParaRPr lang="en-US" b="1" dirty="0">
              <a:solidFill>
                <a:srgbClr val="0000FF"/>
              </a:solidFill>
              <a:latin typeface="Tahoma" pitchFamily="34" charset="0"/>
              <a:cs typeface="Tahoma" pitchFamily="34" charset="0"/>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1110</TotalTime>
  <Words>8382</Words>
  <Application>Microsoft Office PowerPoint</Application>
  <PresentationFormat>On-screen Show (4:3)</PresentationFormat>
  <Paragraphs>800</Paragraphs>
  <Slides>173</Slides>
  <Notes>107</Notes>
  <HiddenSlides>0</HiddenSlides>
  <MMClips>0</MMClips>
  <ScaleCrop>false</ScaleCrop>
  <HeadingPairs>
    <vt:vector size="4" baseType="variant">
      <vt:variant>
        <vt:lpstr>Theme</vt:lpstr>
      </vt:variant>
      <vt:variant>
        <vt:i4>1</vt:i4>
      </vt:variant>
      <vt:variant>
        <vt:lpstr>Slide Titles</vt:lpstr>
      </vt:variant>
      <vt:variant>
        <vt:i4>173</vt:i4>
      </vt:variant>
    </vt:vector>
  </HeadingPairs>
  <TitlesOfParts>
    <vt:vector size="174" baseType="lpstr">
      <vt:lpstr>Office Theme</vt:lpstr>
      <vt:lpstr>CHAPTER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GENERAL BENEFITS OF CAPITALISM</vt:lpstr>
      <vt:lpstr>PowerPoint Presentation</vt:lpstr>
      <vt:lpstr>CAPITALISM AT WORK</vt:lpstr>
      <vt:lpstr>PowerPoint Presentation</vt:lpstr>
      <vt:lpstr>PowerPoint Presentation</vt:lpstr>
      <vt:lpstr>PowerPoint Presentation</vt:lpstr>
      <vt:lpstr>HOURLY MANUFACTURING  PAY COMPARISONS</vt:lpstr>
      <vt:lpstr>MANAGED  GROWTH (by Global Institutions) IS  BENIGN GROWTH</vt:lpstr>
      <vt:lpstr>% OF POPULATION WHO AGREE THAT FREE-MARKET CAPITALISM IS THE BEST ECONOMIC SYSTEM FOR THE FUTURE:</vt:lpstr>
      <vt:lpstr>MERCANTILISM &amp; PROTECTIONISM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EXAMPLES OF SYSTEMS INVISIBILITY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GLOBALIZATION IS A  TWO-EDGED SWORD</vt:lpstr>
      <vt:lpstr>THE TWO MAIN FORCES OF  ECONOMIC GLOBALIZATION</vt:lpstr>
      <vt:lpstr>DOES EVERYBODY WIN?</vt:lpstr>
      <vt:lpstr>EXAMPLES OF INTENTIONAL vs. UNINTENTIONAL OUTCOMES</vt:lpstr>
      <vt:lpstr>IDEALISM vs. PRAGMATISM</vt:lpstr>
      <vt:lpstr>PowerPoint Presentation</vt:lpstr>
      <vt:lpstr>PowerPoint Presentation</vt:lpstr>
      <vt:lpstr>FREE (BORDERLESS) MARKETS ARE NOT NECESSARILY FAIR MARKETS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SOCIAL SAFETY NET REQUIRED FOR LIBCAP</vt:lpstr>
      <vt:lpstr>THE UNIQUE BENEFITS OF LIBCAP </vt:lpstr>
      <vt:lpstr>PowerPoint Presentation</vt:lpstr>
      <vt:lpstr>COMMUNITY CAPITALISM  (pursued in extended family-cultures)</vt:lpstr>
      <vt:lpstr>MAJOR DIFFERENCES BETWEEN COMMUNITY vs. INDIVIDUALIST CULTURES</vt:lpstr>
      <vt:lpstr>PowerPoint Presentation</vt:lpstr>
      <vt:lpstr>PowerPoint Presentation</vt:lpstr>
      <vt:lpstr>SUSTAINABLE INCOME &amp; A LIVING WAGE</vt:lpstr>
      <vt:lpstr>PowerPoint Presentation</vt:lpstr>
      <vt:lpstr> WESTERN BUSINESS ISN’T EQUIPPED FOR COMMUNITY CAPITALISM</vt:lpstr>
      <vt:lpstr>PowerPoint Presentation</vt:lpstr>
      <vt:lpstr>WHEN COMMUNITY CAPITALISM WORKS BEST</vt:lpstr>
      <vt:lpstr>COMMUNITY CAPITALISM AT 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SOCIAL DARWINISM IN GLOBAL TRADE</vt:lpstr>
      <vt:lpstr>FREE TRADE MEANS LOTS OF  THINGS TO LOTS OF PEOPLE:</vt:lpstr>
      <vt:lpstr>FREE TRADE RAISES TOUGH QUESTIONS</vt:lpstr>
      <vt:lpstr>FREE TRADE IS A LOT LIKE A MALL</vt:lpstr>
      <vt:lpstr>THE COMPETITIVE WEAPONS OF NATIONS</vt:lpstr>
      <vt:lpstr>PowerPoint Presentation</vt:lpstr>
      <vt:lpstr>CORPORATE COMPETITVE WEAPONS</vt:lpstr>
      <vt:lpstr>ANTI-COMMUNITY PROFITMAX  PRICING STRUCTURE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LIBERTARIAN CAPITALISM CAN’T SERVE NATIONS OR REGIONS WELL WHEN: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3 LARGEST CAPITALISTIC EXTERNALITIES</vt:lpstr>
      <vt:lpstr>PowerPoint Presentation</vt:lpstr>
      <vt:lpstr>3 CONSUMERIST QUESTIONS</vt:lpstr>
      <vt:lpstr>PowerPoint Presentation</vt:lpstr>
      <vt:lpstr>PowerPoint Presentation</vt:lpstr>
      <vt:lpstr>PowerPoint Presentation</vt:lpstr>
      <vt:lpstr>THE BIGGEST KID ON THE BLOCK</vt:lpstr>
      <vt:lpstr>CROSS-BORDER MANUFACTURING &amp; JOB SHUFFLING</vt:lpstr>
      <vt:lpstr>PowerPoint Presentation</vt:lpstr>
      <vt:lpstr>PowerPoint Presentation</vt:lpstr>
      <vt:lpstr>PowerPoint Presentation</vt:lpstr>
      <vt:lpstr>GODZILLA, Inc.</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dc:creator>
  <cp:lastModifiedBy>Phil</cp:lastModifiedBy>
  <cp:revision>265</cp:revision>
  <dcterms:created xsi:type="dcterms:W3CDTF">2008-11-26T16:47:02Z</dcterms:created>
  <dcterms:modified xsi:type="dcterms:W3CDTF">2012-11-17T17:14:15Z</dcterms:modified>
</cp:coreProperties>
</file>