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ppt/notesSlides/notesSlide188.xml" ContentType="application/vnd.openxmlformats-officedocument.presentationml.notesSlide+xml"/>
  <Override PartName="/ppt/notesSlides/notesSlide189.xml" ContentType="application/vnd.openxmlformats-officedocument.presentationml.notesSlide+xml"/>
  <Override PartName="/ppt/notesSlides/notesSlide190.xml" ContentType="application/vnd.openxmlformats-officedocument.presentationml.notesSlide+xml"/>
  <Override PartName="/ppt/notesSlides/notesSlide19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1"/>
  </p:notesMasterIdLst>
  <p:handoutMasterIdLst>
    <p:handoutMasterId r:id="rId202"/>
  </p:handoutMasterIdLst>
  <p:sldIdLst>
    <p:sldId id="427" r:id="rId2"/>
    <p:sldId id="428" r:id="rId3"/>
    <p:sldId id="429" r:id="rId4"/>
    <p:sldId id="420" r:id="rId5"/>
    <p:sldId id="425" r:id="rId6"/>
    <p:sldId id="426" r:id="rId7"/>
    <p:sldId id="401" r:id="rId8"/>
    <p:sldId id="405" r:id="rId9"/>
    <p:sldId id="417" r:id="rId10"/>
    <p:sldId id="362" r:id="rId11"/>
    <p:sldId id="421" r:id="rId12"/>
    <p:sldId id="409" r:id="rId13"/>
    <p:sldId id="410" r:id="rId14"/>
    <p:sldId id="408" r:id="rId15"/>
    <p:sldId id="621" r:id="rId16"/>
    <p:sldId id="622" r:id="rId17"/>
    <p:sldId id="623" r:id="rId18"/>
    <p:sldId id="624" r:id="rId19"/>
    <p:sldId id="625" r:id="rId20"/>
    <p:sldId id="626" r:id="rId21"/>
    <p:sldId id="627" r:id="rId22"/>
    <p:sldId id="615" r:id="rId23"/>
    <p:sldId id="616" r:id="rId24"/>
    <p:sldId id="617" r:id="rId25"/>
    <p:sldId id="618" r:id="rId26"/>
    <p:sldId id="620" r:id="rId27"/>
    <p:sldId id="345" r:id="rId28"/>
    <p:sldId id="277" r:id="rId29"/>
    <p:sldId id="279" r:id="rId30"/>
    <p:sldId id="278" r:id="rId31"/>
    <p:sldId id="402" r:id="rId32"/>
    <p:sldId id="444" r:id="rId33"/>
    <p:sldId id="445" r:id="rId34"/>
    <p:sldId id="350" r:id="rId35"/>
    <p:sldId id="325" r:id="rId36"/>
    <p:sldId id="416" r:id="rId37"/>
    <p:sldId id="436" r:id="rId38"/>
    <p:sldId id="257" r:id="rId39"/>
    <p:sldId id="311" r:id="rId40"/>
    <p:sldId id="265" r:id="rId41"/>
    <p:sldId id="312" r:id="rId42"/>
    <p:sldId id="368" r:id="rId43"/>
    <p:sldId id="406" r:id="rId44"/>
    <p:sldId id="403" r:id="rId45"/>
    <p:sldId id="412" r:id="rId46"/>
    <p:sldId id="397" r:id="rId47"/>
    <p:sldId id="432" r:id="rId48"/>
    <p:sldId id="433" r:id="rId49"/>
    <p:sldId id="434" r:id="rId50"/>
    <p:sldId id="435" r:id="rId51"/>
    <p:sldId id="437" r:id="rId52"/>
    <p:sldId id="419" r:id="rId53"/>
    <p:sldId id="440" r:id="rId54"/>
    <p:sldId id="441" r:id="rId55"/>
    <p:sldId id="442" r:id="rId56"/>
    <p:sldId id="443" r:id="rId57"/>
    <p:sldId id="260" r:id="rId58"/>
    <p:sldId id="328" r:id="rId59"/>
    <p:sldId id="262" r:id="rId60"/>
    <p:sldId id="313" r:id="rId61"/>
    <p:sldId id="453" r:id="rId62"/>
    <p:sldId id="454" r:id="rId63"/>
    <p:sldId id="455" r:id="rId64"/>
    <p:sldId id="456" r:id="rId65"/>
    <p:sldId id="457" r:id="rId66"/>
    <p:sldId id="458" r:id="rId67"/>
    <p:sldId id="459" r:id="rId68"/>
    <p:sldId id="460" r:id="rId69"/>
    <p:sldId id="461" r:id="rId70"/>
    <p:sldId id="462" r:id="rId71"/>
    <p:sldId id="463" r:id="rId72"/>
    <p:sldId id="464" r:id="rId73"/>
    <p:sldId id="465" r:id="rId74"/>
    <p:sldId id="466" r:id="rId75"/>
    <p:sldId id="467" r:id="rId76"/>
    <p:sldId id="468" r:id="rId77"/>
    <p:sldId id="469" r:id="rId78"/>
    <p:sldId id="470" r:id="rId79"/>
    <p:sldId id="471" r:id="rId80"/>
    <p:sldId id="472" r:id="rId81"/>
    <p:sldId id="473" r:id="rId82"/>
    <p:sldId id="474" r:id="rId83"/>
    <p:sldId id="475" r:id="rId84"/>
    <p:sldId id="476" r:id="rId85"/>
    <p:sldId id="477" r:id="rId86"/>
    <p:sldId id="478" r:id="rId87"/>
    <p:sldId id="479" r:id="rId88"/>
    <p:sldId id="480" r:id="rId89"/>
    <p:sldId id="481" r:id="rId90"/>
    <p:sldId id="482" r:id="rId91"/>
    <p:sldId id="483" r:id="rId92"/>
    <p:sldId id="484" r:id="rId93"/>
    <p:sldId id="485" r:id="rId94"/>
    <p:sldId id="486" r:id="rId95"/>
    <p:sldId id="487" r:id="rId96"/>
    <p:sldId id="488" r:id="rId97"/>
    <p:sldId id="489" r:id="rId98"/>
    <p:sldId id="490" r:id="rId99"/>
    <p:sldId id="499" r:id="rId100"/>
    <p:sldId id="500" r:id="rId101"/>
    <p:sldId id="501" r:id="rId102"/>
    <p:sldId id="502" r:id="rId103"/>
    <p:sldId id="503" r:id="rId104"/>
    <p:sldId id="599" r:id="rId105"/>
    <p:sldId id="600" r:id="rId106"/>
    <p:sldId id="601" r:id="rId107"/>
    <p:sldId id="602" r:id="rId108"/>
    <p:sldId id="603" r:id="rId109"/>
    <p:sldId id="604" r:id="rId110"/>
    <p:sldId id="605" r:id="rId111"/>
    <p:sldId id="606" r:id="rId112"/>
    <p:sldId id="607" r:id="rId113"/>
    <p:sldId id="504" r:id="rId114"/>
    <p:sldId id="505" r:id="rId115"/>
    <p:sldId id="506" r:id="rId116"/>
    <p:sldId id="507" r:id="rId117"/>
    <p:sldId id="508" r:id="rId118"/>
    <p:sldId id="510" r:id="rId119"/>
    <p:sldId id="512" r:id="rId120"/>
    <p:sldId id="513" r:id="rId121"/>
    <p:sldId id="517" r:id="rId122"/>
    <p:sldId id="518" r:id="rId123"/>
    <p:sldId id="519" r:id="rId124"/>
    <p:sldId id="520" r:id="rId125"/>
    <p:sldId id="521" r:id="rId126"/>
    <p:sldId id="522" r:id="rId127"/>
    <p:sldId id="523" r:id="rId128"/>
    <p:sldId id="524" r:id="rId129"/>
    <p:sldId id="525" r:id="rId130"/>
    <p:sldId id="526" r:id="rId131"/>
    <p:sldId id="527" r:id="rId132"/>
    <p:sldId id="528" r:id="rId133"/>
    <p:sldId id="529" r:id="rId134"/>
    <p:sldId id="530" r:id="rId135"/>
    <p:sldId id="531" r:id="rId136"/>
    <p:sldId id="532" r:id="rId137"/>
    <p:sldId id="533" r:id="rId138"/>
    <p:sldId id="534" r:id="rId139"/>
    <p:sldId id="535" r:id="rId140"/>
    <p:sldId id="536" r:id="rId141"/>
    <p:sldId id="537" r:id="rId142"/>
    <p:sldId id="538" r:id="rId143"/>
    <p:sldId id="539" r:id="rId144"/>
    <p:sldId id="540" r:id="rId145"/>
    <p:sldId id="541" r:id="rId146"/>
    <p:sldId id="542" r:id="rId147"/>
    <p:sldId id="543" r:id="rId148"/>
    <p:sldId id="544" r:id="rId149"/>
    <p:sldId id="545" r:id="rId150"/>
    <p:sldId id="546" r:id="rId151"/>
    <p:sldId id="547" r:id="rId152"/>
    <p:sldId id="548" r:id="rId153"/>
    <p:sldId id="549" r:id="rId154"/>
    <p:sldId id="597" r:id="rId155"/>
    <p:sldId id="598" r:id="rId156"/>
    <p:sldId id="550" r:id="rId157"/>
    <p:sldId id="552" r:id="rId158"/>
    <p:sldId id="553" r:id="rId159"/>
    <p:sldId id="554" r:id="rId160"/>
    <p:sldId id="555" r:id="rId161"/>
    <p:sldId id="556" r:id="rId162"/>
    <p:sldId id="557" r:id="rId163"/>
    <p:sldId id="558" r:id="rId164"/>
    <p:sldId id="560" r:id="rId165"/>
    <p:sldId id="561" r:id="rId166"/>
    <p:sldId id="562" r:id="rId167"/>
    <p:sldId id="563" r:id="rId168"/>
    <p:sldId id="564" r:id="rId169"/>
    <p:sldId id="565" r:id="rId170"/>
    <p:sldId id="566" r:id="rId171"/>
    <p:sldId id="567" r:id="rId172"/>
    <p:sldId id="568" r:id="rId173"/>
    <p:sldId id="569" r:id="rId174"/>
    <p:sldId id="570" r:id="rId175"/>
    <p:sldId id="571" r:id="rId176"/>
    <p:sldId id="572" r:id="rId177"/>
    <p:sldId id="573" r:id="rId178"/>
    <p:sldId id="574" r:id="rId179"/>
    <p:sldId id="575" r:id="rId180"/>
    <p:sldId id="576" r:id="rId181"/>
    <p:sldId id="577" r:id="rId182"/>
    <p:sldId id="578" r:id="rId183"/>
    <p:sldId id="579" r:id="rId184"/>
    <p:sldId id="580" r:id="rId185"/>
    <p:sldId id="581" r:id="rId186"/>
    <p:sldId id="582" r:id="rId187"/>
    <p:sldId id="583" r:id="rId188"/>
    <p:sldId id="584" r:id="rId189"/>
    <p:sldId id="585" r:id="rId190"/>
    <p:sldId id="586" r:id="rId191"/>
    <p:sldId id="587" r:id="rId192"/>
    <p:sldId id="588" r:id="rId193"/>
    <p:sldId id="589" r:id="rId194"/>
    <p:sldId id="590" r:id="rId195"/>
    <p:sldId id="591" r:id="rId196"/>
    <p:sldId id="592" r:id="rId197"/>
    <p:sldId id="596" r:id="rId198"/>
    <p:sldId id="593" r:id="rId199"/>
    <p:sldId id="594" r:id="rId200"/>
  </p:sldIdLst>
  <p:sldSz cx="9144000" cy="6858000" type="screen4x3"/>
  <p:notesSz cx="6858000" cy="9296400"/>
  <p:defaultTextStyle>
    <a:defPPr>
      <a:defRPr lang="en-US"/>
    </a:defPPr>
    <a:lvl1pPr algn="ctr" rtl="0" fontAlgn="base">
      <a:spcBef>
        <a:spcPct val="0"/>
      </a:spcBef>
      <a:spcAft>
        <a:spcPct val="0"/>
      </a:spcAft>
      <a:defRPr sz="3200" b="1" kern="1200">
        <a:solidFill>
          <a:schemeClr val="tx1"/>
        </a:solidFill>
        <a:latin typeface="Tahoma" pitchFamily="34" charset="0"/>
        <a:ea typeface="+mn-ea"/>
        <a:cs typeface="+mn-cs"/>
      </a:defRPr>
    </a:lvl1pPr>
    <a:lvl2pPr marL="457200" algn="ctr" rtl="0" fontAlgn="base">
      <a:spcBef>
        <a:spcPct val="0"/>
      </a:spcBef>
      <a:spcAft>
        <a:spcPct val="0"/>
      </a:spcAft>
      <a:defRPr sz="3200" b="1" kern="1200">
        <a:solidFill>
          <a:schemeClr val="tx1"/>
        </a:solidFill>
        <a:latin typeface="Tahoma" pitchFamily="34" charset="0"/>
        <a:ea typeface="+mn-ea"/>
        <a:cs typeface="+mn-cs"/>
      </a:defRPr>
    </a:lvl2pPr>
    <a:lvl3pPr marL="914400" algn="ctr" rtl="0" fontAlgn="base">
      <a:spcBef>
        <a:spcPct val="0"/>
      </a:spcBef>
      <a:spcAft>
        <a:spcPct val="0"/>
      </a:spcAft>
      <a:defRPr sz="3200" b="1" kern="1200">
        <a:solidFill>
          <a:schemeClr val="tx1"/>
        </a:solidFill>
        <a:latin typeface="Tahoma" pitchFamily="34" charset="0"/>
        <a:ea typeface="+mn-ea"/>
        <a:cs typeface="+mn-cs"/>
      </a:defRPr>
    </a:lvl3pPr>
    <a:lvl4pPr marL="1371600" algn="ctr" rtl="0" fontAlgn="base">
      <a:spcBef>
        <a:spcPct val="0"/>
      </a:spcBef>
      <a:spcAft>
        <a:spcPct val="0"/>
      </a:spcAft>
      <a:defRPr sz="3200" b="1" kern="1200">
        <a:solidFill>
          <a:schemeClr val="tx1"/>
        </a:solidFill>
        <a:latin typeface="Tahoma" pitchFamily="34" charset="0"/>
        <a:ea typeface="+mn-ea"/>
        <a:cs typeface="+mn-cs"/>
      </a:defRPr>
    </a:lvl4pPr>
    <a:lvl5pPr marL="1828800" algn="ctr" rtl="0" fontAlgn="base">
      <a:spcBef>
        <a:spcPct val="0"/>
      </a:spcBef>
      <a:spcAft>
        <a:spcPct val="0"/>
      </a:spcAft>
      <a:defRPr sz="3200" b="1" kern="1200">
        <a:solidFill>
          <a:schemeClr val="tx1"/>
        </a:solidFill>
        <a:latin typeface="Tahoma" pitchFamily="34" charset="0"/>
        <a:ea typeface="+mn-ea"/>
        <a:cs typeface="+mn-cs"/>
      </a:defRPr>
    </a:lvl5pPr>
    <a:lvl6pPr marL="2286000" algn="l" defTabSz="914400" rtl="0" eaLnBrk="1" latinLnBrk="0" hangingPunct="1">
      <a:defRPr sz="3200" b="1" kern="1200">
        <a:solidFill>
          <a:schemeClr val="tx1"/>
        </a:solidFill>
        <a:latin typeface="Tahoma" pitchFamily="34" charset="0"/>
        <a:ea typeface="+mn-ea"/>
        <a:cs typeface="+mn-cs"/>
      </a:defRPr>
    </a:lvl6pPr>
    <a:lvl7pPr marL="2743200" algn="l" defTabSz="914400" rtl="0" eaLnBrk="1" latinLnBrk="0" hangingPunct="1">
      <a:defRPr sz="3200" b="1" kern="1200">
        <a:solidFill>
          <a:schemeClr val="tx1"/>
        </a:solidFill>
        <a:latin typeface="Tahoma" pitchFamily="34" charset="0"/>
        <a:ea typeface="+mn-ea"/>
        <a:cs typeface="+mn-cs"/>
      </a:defRPr>
    </a:lvl7pPr>
    <a:lvl8pPr marL="3200400" algn="l" defTabSz="914400" rtl="0" eaLnBrk="1" latinLnBrk="0" hangingPunct="1">
      <a:defRPr sz="3200" b="1" kern="1200">
        <a:solidFill>
          <a:schemeClr val="tx1"/>
        </a:solidFill>
        <a:latin typeface="Tahoma" pitchFamily="34" charset="0"/>
        <a:ea typeface="+mn-ea"/>
        <a:cs typeface="+mn-cs"/>
      </a:defRPr>
    </a:lvl8pPr>
    <a:lvl9pPr marL="3657600" algn="l" defTabSz="914400" rtl="0" eaLnBrk="1" latinLnBrk="0" hangingPunct="1">
      <a:defRPr sz="3200" b="1"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33"/>
    <a:srgbClr val="FFFFCC"/>
    <a:srgbClr val="FFFF00"/>
    <a:srgbClr val="990099"/>
    <a:srgbClr val="00FF00"/>
    <a:srgbClr val="CC0000"/>
    <a:srgbClr val="FF00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4685" autoAdjust="0"/>
    <p:restoredTop sz="94595" autoAdjust="0"/>
  </p:normalViewPr>
  <p:slideViewPr>
    <p:cSldViewPr>
      <p:cViewPr>
        <p:scale>
          <a:sx n="30" d="100"/>
          <a:sy n="30" d="100"/>
        </p:scale>
        <p:origin x="-2268" y="-942"/>
      </p:cViewPr>
      <p:guideLst>
        <p:guide orient="horz" pos="2160"/>
        <p:guide pos="2832"/>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100" d="100"/>
        <a:sy n="100" d="100"/>
      </p:scale>
      <p:origin x="0" y="48708"/>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tableStyles" Target="tableStyles.xml"/><Relationship Id="rId201" Type="http://schemas.openxmlformats.org/officeDocument/2006/relationships/notesMaster" Target="notesMasters/notesMaster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handoutMaster" Target="handoutMasters/handout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190" Type="http://schemas.openxmlformats.org/officeDocument/2006/relationships/slide" Target="slides/slide189.xml"/><Relationship Id="rId204"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s>
</file>

<file path=ppt/_rels/viewProps.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slide" Target="slides/slide9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latin typeface="Times New Roman" pitchFamily="18" charset="0"/>
              </a:defRPr>
            </a:lvl1pPr>
          </a:lstStyle>
          <a:p>
            <a:pPr>
              <a:defRPr/>
            </a:pPr>
            <a:endParaRPr lang="en-US"/>
          </a:p>
        </p:txBody>
      </p:sp>
      <p:sp>
        <p:nvSpPr>
          <p:cNvPr id="37891" name="Rectangle 3"/>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defRPr>
            </a:lvl1pPr>
          </a:lstStyle>
          <a:p>
            <a:pPr>
              <a:defRPr/>
            </a:pPr>
            <a:endParaRPr lang="en-US"/>
          </a:p>
        </p:txBody>
      </p:sp>
      <p:sp>
        <p:nvSpPr>
          <p:cNvPr id="37892" name="Rectangle 4"/>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Times New Roman" pitchFamily="18" charset="0"/>
              </a:defRPr>
            </a:lvl1pPr>
          </a:lstStyle>
          <a:p>
            <a:pPr>
              <a:defRPr/>
            </a:pPr>
            <a:endParaRPr lang="en-US"/>
          </a:p>
        </p:txBody>
      </p:sp>
      <p:sp>
        <p:nvSpPr>
          <p:cNvPr id="37893" name="Rectangle 5"/>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Times New Roman" pitchFamily="18" charset="0"/>
              </a:defRPr>
            </a:lvl1pPr>
          </a:lstStyle>
          <a:p>
            <a:pPr>
              <a:defRPr/>
            </a:pPr>
            <a:fld id="{BAAF27FF-EFBB-435D-B57F-F12381DF1117}" type="slidenum">
              <a:rPr lang="en-US"/>
              <a:pPr>
                <a:defRPr/>
              </a:pPr>
              <a:t>‹#›</a:t>
            </a:fld>
            <a:endParaRPr lang="en-US"/>
          </a:p>
        </p:txBody>
      </p:sp>
    </p:spTree>
    <p:extLst>
      <p:ext uri="{BB962C8B-B14F-4D97-AF65-F5344CB8AC3E}">
        <p14:creationId xmlns:p14="http://schemas.microsoft.com/office/powerpoint/2010/main" val="541681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256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latin typeface="Times New Roman" pitchFamily="18" charset="0"/>
              </a:defRPr>
            </a:lvl1pPr>
          </a:lstStyle>
          <a:p>
            <a:pPr>
              <a:defRPr/>
            </a:pPr>
            <a:endParaRPr lang="en-US"/>
          </a:p>
        </p:txBody>
      </p:sp>
      <p:sp>
        <p:nvSpPr>
          <p:cNvPr id="322563"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Times New Roman" pitchFamily="18" charset="0"/>
              </a:defRPr>
            </a:lvl1pPr>
          </a:lstStyle>
          <a:p>
            <a:pPr>
              <a:defRPr/>
            </a:pPr>
            <a:endParaRPr lang="en-US"/>
          </a:p>
        </p:txBody>
      </p:sp>
      <p:sp>
        <p:nvSpPr>
          <p:cNvPr id="21606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2565"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22566"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Times New Roman" pitchFamily="18" charset="0"/>
              </a:defRPr>
            </a:lvl1pPr>
          </a:lstStyle>
          <a:p>
            <a:pPr>
              <a:defRPr/>
            </a:pPr>
            <a:endParaRPr lang="en-US"/>
          </a:p>
        </p:txBody>
      </p:sp>
      <p:sp>
        <p:nvSpPr>
          <p:cNvPr id="322567"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Times New Roman" pitchFamily="18" charset="0"/>
              </a:defRPr>
            </a:lvl1pPr>
          </a:lstStyle>
          <a:p>
            <a:pPr>
              <a:defRPr/>
            </a:pPr>
            <a:fld id="{DBB0D693-60AC-4E62-B907-D19F73D99C40}" type="slidenum">
              <a:rPr lang="en-US"/>
              <a:pPr>
                <a:defRPr/>
              </a:pPr>
              <a:t>‹#›</a:t>
            </a:fld>
            <a:endParaRPr lang="en-US"/>
          </a:p>
        </p:txBody>
      </p:sp>
    </p:spTree>
    <p:extLst>
      <p:ext uri="{BB962C8B-B14F-4D97-AF65-F5344CB8AC3E}">
        <p14:creationId xmlns:p14="http://schemas.microsoft.com/office/powerpoint/2010/main" val="30445776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90.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91.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94.xml"/><Relationship Id="rId1" Type="http://schemas.openxmlformats.org/officeDocument/2006/relationships/notesMaster" Target="../notesMasters/notesMaster1.xml"/></Relationships>
</file>

<file path=ppt/notesSlides/_rels/notesSlide188.xml.rels><?xml version="1.0" encoding="UTF-8" standalone="yes"?>
<Relationships xmlns="http://schemas.openxmlformats.org/package/2006/relationships"><Relationship Id="rId2" Type="http://schemas.openxmlformats.org/officeDocument/2006/relationships/slide" Target="../slides/slide195.xml"/><Relationship Id="rId1" Type="http://schemas.openxmlformats.org/officeDocument/2006/relationships/notesMaster" Target="../notesMasters/notesMaster1.xml"/></Relationships>
</file>

<file path=ppt/notesSlides/_rels/notesSlide189.xml.rels><?xml version="1.0" encoding="UTF-8" standalone="yes"?>
<Relationships xmlns="http://schemas.openxmlformats.org/package/2006/relationships"><Relationship Id="rId2" Type="http://schemas.openxmlformats.org/officeDocument/2006/relationships/slide" Target="../slides/slide19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0.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191.xml.rels><?xml version="1.0" encoding="UTF-8" standalone="yes"?>
<Relationships xmlns="http://schemas.openxmlformats.org/package/2006/relationships"><Relationship Id="rId2" Type="http://schemas.openxmlformats.org/officeDocument/2006/relationships/slide" Target="../slides/slide19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0A60B15-2675-4DCB-BFD2-AD11E9F2E301}" type="slidenum">
              <a:rPr lang="en-US" sz="1200" b="0" smtClean="0">
                <a:latin typeface="Times New Roman" pitchFamily="18" charset="0"/>
              </a:rPr>
              <a:pPr eaLnBrk="1" hangingPunct="1"/>
              <a:t>1</a:t>
            </a:fld>
            <a:endParaRPr lang="en-US" sz="1200" b="0" smtClean="0">
              <a:latin typeface="Times New Roman" pitchFamily="18" charset="0"/>
            </a:endParaRPr>
          </a:p>
        </p:txBody>
      </p:sp>
      <p:sp>
        <p:nvSpPr>
          <p:cNvPr id="217091" name="Rectangle 2"/>
          <p:cNvSpPr>
            <a:spLocks noGrp="1" noRot="1" noChangeAspect="1" noChangeArrowheads="1" noTextEdit="1"/>
          </p:cNvSpPr>
          <p:nvPr>
            <p:ph type="sldImg"/>
          </p:nvPr>
        </p:nvSpPr>
        <p:spPr>
          <a:ln/>
        </p:spPr>
      </p:sp>
      <p:sp>
        <p:nvSpPr>
          <p:cNvPr id="217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66EA3E1-6D68-4983-90F0-570DF2FF5766}" type="slidenum">
              <a:rPr lang="en-US" sz="1200" b="0" smtClean="0">
                <a:latin typeface="Times New Roman" pitchFamily="18" charset="0"/>
              </a:rPr>
              <a:pPr eaLnBrk="1" hangingPunct="1"/>
              <a:t>10</a:t>
            </a:fld>
            <a:endParaRPr lang="en-US" sz="1200" b="0" smtClean="0">
              <a:latin typeface="Times New Roman" pitchFamily="18" charset="0"/>
            </a:endParaRPr>
          </a:p>
        </p:txBody>
      </p:sp>
      <p:sp>
        <p:nvSpPr>
          <p:cNvPr id="226307" name="Rectangle 2"/>
          <p:cNvSpPr>
            <a:spLocks noGrp="1" noRot="1" noChangeAspect="1" noChangeArrowheads="1" noTextEdit="1"/>
          </p:cNvSpPr>
          <p:nvPr>
            <p:ph type="sldImg"/>
          </p:nvPr>
        </p:nvSpPr>
        <p:spPr>
          <a:ln/>
        </p:spPr>
      </p:sp>
      <p:sp>
        <p:nvSpPr>
          <p:cNvPr id="226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0715462-8418-4C93-AEB1-E00C7F2E12FF}" type="slidenum">
              <a:rPr lang="en-US" sz="1200" b="0" smtClean="0">
                <a:latin typeface="Times New Roman" pitchFamily="18" charset="0"/>
              </a:rPr>
              <a:pPr eaLnBrk="1" hangingPunct="1"/>
              <a:t>107</a:t>
            </a:fld>
            <a:endParaRPr lang="en-US" sz="1200" b="0" smtClean="0">
              <a:latin typeface="Times New Roman" pitchFamily="18" charset="0"/>
            </a:endParaRPr>
          </a:p>
        </p:txBody>
      </p:sp>
      <p:sp>
        <p:nvSpPr>
          <p:cNvPr id="319491" name="Rectangle 2"/>
          <p:cNvSpPr>
            <a:spLocks noGrp="1" noRot="1" noChangeAspect="1" noChangeArrowheads="1" noTextEdit="1"/>
          </p:cNvSpPr>
          <p:nvPr>
            <p:ph type="sldImg"/>
          </p:nvPr>
        </p:nvSpPr>
        <p:spPr>
          <a:ln/>
        </p:spPr>
      </p:sp>
      <p:sp>
        <p:nvSpPr>
          <p:cNvPr id="319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667EE9C-5D22-4DBA-9B97-5186922D0094}" type="slidenum">
              <a:rPr lang="en-US" sz="1200" b="0" smtClean="0">
                <a:latin typeface="Times New Roman" pitchFamily="18" charset="0"/>
              </a:rPr>
              <a:pPr eaLnBrk="1" hangingPunct="1"/>
              <a:t>108</a:t>
            </a:fld>
            <a:endParaRPr lang="en-US" sz="1200" b="0" smtClean="0">
              <a:latin typeface="Times New Roman" pitchFamily="18" charset="0"/>
            </a:endParaRPr>
          </a:p>
        </p:txBody>
      </p:sp>
      <p:sp>
        <p:nvSpPr>
          <p:cNvPr id="320515" name="Rectangle 2"/>
          <p:cNvSpPr>
            <a:spLocks noGrp="1" noRot="1" noChangeAspect="1" noChangeArrowheads="1" noTextEdit="1"/>
          </p:cNvSpPr>
          <p:nvPr>
            <p:ph type="sldImg"/>
          </p:nvPr>
        </p:nvSpPr>
        <p:spPr>
          <a:ln/>
        </p:spPr>
      </p:sp>
      <p:sp>
        <p:nvSpPr>
          <p:cNvPr id="320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0AC20A3-84A8-4AA0-88EF-CB8313F9A1CB}" type="slidenum">
              <a:rPr lang="en-US" sz="1200" b="0" smtClean="0">
                <a:latin typeface="Times New Roman" pitchFamily="18" charset="0"/>
              </a:rPr>
              <a:pPr eaLnBrk="1" hangingPunct="1"/>
              <a:t>109</a:t>
            </a:fld>
            <a:endParaRPr lang="en-US" sz="1200" b="0" smtClean="0">
              <a:latin typeface="Times New Roman" pitchFamily="18" charset="0"/>
            </a:endParaRPr>
          </a:p>
        </p:txBody>
      </p:sp>
      <p:sp>
        <p:nvSpPr>
          <p:cNvPr id="321539" name="Rectangle 2"/>
          <p:cNvSpPr>
            <a:spLocks noGrp="1" noRot="1" noChangeAspect="1" noChangeArrowheads="1" noTextEdit="1"/>
          </p:cNvSpPr>
          <p:nvPr>
            <p:ph type="sldImg"/>
          </p:nvPr>
        </p:nvSpPr>
        <p:spPr>
          <a:ln/>
        </p:spPr>
      </p:sp>
      <p:sp>
        <p:nvSpPr>
          <p:cNvPr id="321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66662D7-F7C2-4167-82E1-6313EE91DF96}" type="slidenum">
              <a:rPr lang="en-US" sz="1200" b="0" smtClean="0">
                <a:latin typeface="Times New Roman" pitchFamily="18" charset="0"/>
              </a:rPr>
              <a:pPr eaLnBrk="1" hangingPunct="1"/>
              <a:t>110</a:t>
            </a:fld>
            <a:endParaRPr lang="en-US" sz="1200" b="0" smtClean="0">
              <a:latin typeface="Times New Roman" pitchFamily="18" charset="0"/>
            </a:endParaRPr>
          </a:p>
        </p:txBody>
      </p:sp>
      <p:sp>
        <p:nvSpPr>
          <p:cNvPr id="322563" name="Rectangle 2"/>
          <p:cNvSpPr>
            <a:spLocks noGrp="1" noRot="1" noChangeAspect="1" noChangeArrowheads="1" noTextEdit="1"/>
          </p:cNvSpPr>
          <p:nvPr>
            <p:ph type="sldImg"/>
          </p:nvPr>
        </p:nvSpPr>
        <p:spPr>
          <a:ln/>
        </p:spPr>
      </p:sp>
      <p:sp>
        <p:nvSpPr>
          <p:cNvPr id="322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6FD74C4-53C7-4848-B83B-3DADB5357A5E}" type="slidenum">
              <a:rPr lang="en-US" sz="1200" b="0" smtClean="0">
                <a:latin typeface="Times New Roman" pitchFamily="18" charset="0"/>
              </a:rPr>
              <a:pPr eaLnBrk="1" hangingPunct="1"/>
              <a:t>111</a:t>
            </a:fld>
            <a:endParaRPr lang="en-US" sz="1200" b="0" smtClean="0">
              <a:latin typeface="Times New Roman" pitchFamily="18" charset="0"/>
            </a:endParaRPr>
          </a:p>
        </p:txBody>
      </p:sp>
      <p:sp>
        <p:nvSpPr>
          <p:cNvPr id="323587" name="Rectangle 2"/>
          <p:cNvSpPr>
            <a:spLocks noGrp="1" noRot="1" noChangeAspect="1" noChangeArrowheads="1" noTextEdit="1"/>
          </p:cNvSpPr>
          <p:nvPr>
            <p:ph type="sldImg"/>
          </p:nvPr>
        </p:nvSpPr>
        <p:spPr>
          <a:ln/>
        </p:spPr>
      </p:sp>
      <p:sp>
        <p:nvSpPr>
          <p:cNvPr id="323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6C63701-6380-495E-A0BE-510ADA2FAD1D}" type="slidenum">
              <a:rPr lang="en-US" sz="1200" b="0" smtClean="0">
                <a:latin typeface="Times New Roman" pitchFamily="18" charset="0"/>
              </a:rPr>
              <a:pPr eaLnBrk="1" hangingPunct="1"/>
              <a:t>112</a:t>
            </a:fld>
            <a:endParaRPr lang="en-US" sz="1200" b="0" smtClean="0">
              <a:latin typeface="Times New Roman" pitchFamily="18" charset="0"/>
            </a:endParaRPr>
          </a:p>
        </p:txBody>
      </p:sp>
      <p:sp>
        <p:nvSpPr>
          <p:cNvPr id="324611" name="Rectangle 2"/>
          <p:cNvSpPr>
            <a:spLocks noGrp="1" noRot="1" noChangeAspect="1" noChangeArrowheads="1" noTextEdit="1"/>
          </p:cNvSpPr>
          <p:nvPr>
            <p:ph type="sldImg"/>
          </p:nvPr>
        </p:nvSpPr>
        <p:spPr>
          <a:ln/>
        </p:spPr>
      </p:sp>
      <p:sp>
        <p:nvSpPr>
          <p:cNvPr id="324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0945527-D9B2-4917-B364-45E349D3CC09}" type="slidenum">
              <a:rPr lang="en-US" sz="1200" b="0" smtClean="0">
                <a:latin typeface="Times New Roman" pitchFamily="18" charset="0"/>
              </a:rPr>
              <a:pPr eaLnBrk="1" hangingPunct="1"/>
              <a:t>113</a:t>
            </a:fld>
            <a:endParaRPr lang="en-US" sz="1200" b="0" smtClean="0">
              <a:latin typeface="Times New Roman" pitchFamily="18" charset="0"/>
            </a:endParaRPr>
          </a:p>
        </p:txBody>
      </p:sp>
      <p:sp>
        <p:nvSpPr>
          <p:cNvPr id="325635" name="Rectangle 2"/>
          <p:cNvSpPr>
            <a:spLocks noGrp="1" noRot="1" noChangeAspect="1" noChangeArrowheads="1" noTextEdit="1"/>
          </p:cNvSpPr>
          <p:nvPr>
            <p:ph type="sldImg"/>
          </p:nvPr>
        </p:nvSpPr>
        <p:spPr>
          <a:ln/>
        </p:spPr>
      </p:sp>
      <p:sp>
        <p:nvSpPr>
          <p:cNvPr id="325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6E093DE-D763-479F-81E4-7CD8AE321246}" type="slidenum">
              <a:rPr lang="en-US" sz="1200" b="0" smtClean="0">
                <a:latin typeface="Times New Roman" pitchFamily="18" charset="0"/>
              </a:rPr>
              <a:pPr eaLnBrk="1" hangingPunct="1"/>
              <a:t>114</a:t>
            </a:fld>
            <a:endParaRPr lang="en-US" sz="1200" b="0" smtClean="0">
              <a:latin typeface="Times New Roman" pitchFamily="18" charset="0"/>
            </a:endParaRPr>
          </a:p>
        </p:txBody>
      </p:sp>
      <p:sp>
        <p:nvSpPr>
          <p:cNvPr id="326659" name="Rectangle 2"/>
          <p:cNvSpPr>
            <a:spLocks noGrp="1" noRot="1" noChangeAspect="1" noChangeArrowheads="1" noTextEdit="1"/>
          </p:cNvSpPr>
          <p:nvPr>
            <p:ph type="sldImg"/>
          </p:nvPr>
        </p:nvSpPr>
        <p:spPr>
          <a:ln/>
        </p:spPr>
      </p:sp>
      <p:sp>
        <p:nvSpPr>
          <p:cNvPr id="326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C4FFEAA-C775-4445-97B4-1816105DCB7E}" type="slidenum">
              <a:rPr lang="en-US" sz="1200" b="0" smtClean="0">
                <a:latin typeface="Times New Roman" pitchFamily="18" charset="0"/>
              </a:rPr>
              <a:pPr eaLnBrk="1" hangingPunct="1"/>
              <a:t>115</a:t>
            </a:fld>
            <a:endParaRPr lang="en-US" sz="1200" b="0" smtClean="0">
              <a:latin typeface="Times New Roman" pitchFamily="18" charset="0"/>
            </a:endParaRPr>
          </a:p>
        </p:txBody>
      </p:sp>
      <p:sp>
        <p:nvSpPr>
          <p:cNvPr id="327683" name="Rectangle 2"/>
          <p:cNvSpPr>
            <a:spLocks noGrp="1" noRot="1" noChangeAspect="1" noChangeArrowheads="1" noTextEdit="1"/>
          </p:cNvSpPr>
          <p:nvPr>
            <p:ph type="sldImg"/>
          </p:nvPr>
        </p:nvSpPr>
        <p:spPr>
          <a:ln/>
        </p:spPr>
      </p:sp>
      <p:sp>
        <p:nvSpPr>
          <p:cNvPr id="327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1910D32-23E8-4B2B-A6AB-2CD0A4475A03}" type="slidenum">
              <a:rPr lang="en-US" sz="1200" b="0" smtClean="0">
                <a:latin typeface="Times New Roman" pitchFamily="18" charset="0"/>
              </a:rPr>
              <a:pPr eaLnBrk="1" hangingPunct="1"/>
              <a:t>116</a:t>
            </a:fld>
            <a:endParaRPr lang="en-US" sz="1200" b="0" smtClean="0">
              <a:latin typeface="Times New Roman" pitchFamily="18" charset="0"/>
            </a:endParaRPr>
          </a:p>
        </p:txBody>
      </p:sp>
      <p:sp>
        <p:nvSpPr>
          <p:cNvPr id="328707" name="Rectangle 2"/>
          <p:cNvSpPr>
            <a:spLocks noGrp="1" noRot="1" noChangeAspect="1" noChangeArrowheads="1" noTextEdit="1"/>
          </p:cNvSpPr>
          <p:nvPr>
            <p:ph type="sldImg"/>
          </p:nvPr>
        </p:nvSpPr>
        <p:spPr>
          <a:ln/>
        </p:spPr>
      </p:sp>
      <p:sp>
        <p:nvSpPr>
          <p:cNvPr id="328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D3A84DA-ACE0-45E7-93F4-8464D86331E2}" type="slidenum">
              <a:rPr lang="en-US" sz="1200" b="0" smtClean="0">
                <a:latin typeface="Times New Roman" pitchFamily="18" charset="0"/>
              </a:rPr>
              <a:pPr eaLnBrk="1" hangingPunct="1"/>
              <a:t>11</a:t>
            </a:fld>
            <a:endParaRPr lang="en-US" sz="1200" b="0" smtClean="0">
              <a:latin typeface="Times New Roman" pitchFamily="18" charset="0"/>
            </a:endParaRPr>
          </a:p>
        </p:txBody>
      </p:sp>
      <p:sp>
        <p:nvSpPr>
          <p:cNvPr id="227331" name="Rectangle 2"/>
          <p:cNvSpPr>
            <a:spLocks noGrp="1" noRot="1" noChangeAspect="1" noChangeArrowheads="1" noTextEdit="1"/>
          </p:cNvSpPr>
          <p:nvPr>
            <p:ph type="sldImg"/>
          </p:nvPr>
        </p:nvSpPr>
        <p:spPr>
          <a:ln/>
        </p:spPr>
      </p:sp>
      <p:sp>
        <p:nvSpPr>
          <p:cNvPr id="227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AFE5D8B-AB78-41BE-B4B7-CC0CCD2D44D3}" type="slidenum">
              <a:rPr lang="en-US" sz="1200" b="0" smtClean="0">
                <a:latin typeface="Times New Roman" pitchFamily="18" charset="0"/>
              </a:rPr>
              <a:pPr eaLnBrk="1" hangingPunct="1"/>
              <a:t>117</a:t>
            </a:fld>
            <a:endParaRPr lang="en-US" sz="1200" b="0" smtClean="0">
              <a:latin typeface="Times New Roman" pitchFamily="18" charset="0"/>
            </a:endParaRPr>
          </a:p>
        </p:txBody>
      </p:sp>
      <p:sp>
        <p:nvSpPr>
          <p:cNvPr id="329731" name="Rectangle 2"/>
          <p:cNvSpPr>
            <a:spLocks noGrp="1" noRot="1" noChangeAspect="1" noChangeArrowheads="1" noTextEdit="1"/>
          </p:cNvSpPr>
          <p:nvPr>
            <p:ph type="sldImg"/>
          </p:nvPr>
        </p:nvSpPr>
        <p:spPr>
          <a:ln/>
        </p:spPr>
      </p:sp>
      <p:sp>
        <p:nvSpPr>
          <p:cNvPr id="329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47B4698-B22F-464B-9CA3-F771827CD935}" type="slidenum">
              <a:rPr lang="en-US" sz="1200" b="0" smtClean="0">
                <a:latin typeface="Times New Roman" pitchFamily="18" charset="0"/>
              </a:rPr>
              <a:pPr eaLnBrk="1" hangingPunct="1"/>
              <a:t>118</a:t>
            </a:fld>
            <a:endParaRPr lang="en-US" sz="1200" b="0" smtClean="0">
              <a:latin typeface="Times New Roman" pitchFamily="18" charset="0"/>
            </a:endParaRPr>
          </a:p>
        </p:txBody>
      </p:sp>
      <p:sp>
        <p:nvSpPr>
          <p:cNvPr id="331779" name="Rectangle 2"/>
          <p:cNvSpPr>
            <a:spLocks noGrp="1" noRot="1" noChangeAspect="1" noChangeArrowheads="1" noTextEdit="1"/>
          </p:cNvSpPr>
          <p:nvPr>
            <p:ph type="sldImg"/>
          </p:nvPr>
        </p:nvSpPr>
        <p:spPr>
          <a:ln/>
        </p:spPr>
      </p:sp>
      <p:sp>
        <p:nvSpPr>
          <p:cNvPr id="331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449E01A-AEFD-4A8B-870E-3AC56082BB53}" type="slidenum">
              <a:rPr lang="en-US" sz="1200" b="0" smtClean="0">
                <a:latin typeface="Times New Roman" pitchFamily="18" charset="0"/>
              </a:rPr>
              <a:pPr eaLnBrk="1" hangingPunct="1"/>
              <a:t>119</a:t>
            </a:fld>
            <a:endParaRPr lang="en-US" sz="1200" b="0" smtClean="0">
              <a:latin typeface="Times New Roman" pitchFamily="18" charset="0"/>
            </a:endParaRPr>
          </a:p>
        </p:txBody>
      </p:sp>
      <p:sp>
        <p:nvSpPr>
          <p:cNvPr id="333827" name="Rectangle 2"/>
          <p:cNvSpPr>
            <a:spLocks noGrp="1" noRot="1" noChangeAspect="1" noChangeArrowheads="1" noTextEdit="1"/>
          </p:cNvSpPr>
          <p:nvPr>
            <p:ph type="sldImg"/>
          </p:nvPr>
        </p:nvSpPr>
        <p:spPr>
          <a:ln/>
        </p:spPr>
      </p:sp>
      <p:sp>
        <p:nvSpPr>
          <p:cNvPr id="333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E372CB8A-AD66-41F7-93F7-3F03C75AA128}" type="slidenum">
              <a:rPr lang="en-US" sz="1200" b="0" smtClean="0">
                <a:latin typeface="Times New Roman" pitchFamily="18" charset="0"/>
              </a:rPr>
              <a:pPr eaLnBrk="1" hangingPunct="1"/>
              <a:t>120</a:t>
            </a:fld>
            <a:endParaRPr lang="en-US" sz="1200" b="0" smtClean="0">
              <a:latin typeface="Times New Roman" pitchFamily="18" charset="0"/>
            </a:endParaRPr>
          </a:p>
        </p:txBody>
      </p:sp>
      <p:sp>
        <p:nvSpPr>
          <p:cNvPr id="334851" name="Rectangle 2"/>
          <p:cNvSpPr>
            <a:spLocks noGrp="1" noRot="1" noChangeAspect="1" noChangeArrowheads="1" noTextEdit="1"/>
          </p:cNvSpPr>
          <p:nvPr>
            <p:ph type="sldImg"/>
          </p:nvPr>
        </p:nvSpPr>
        <p:spPr>
          <a:ln/>
        </p:spPr>
      </p:sp>
      <p:sp>
        <p:nvSpPr>
          <p:cNvPr id="334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78184A2-ED62-478B-8C91-BEA8F3DFC256}" type="slidenum">
              <a:rPr lang="en-US" sz="1200" b="0" smtClean="0">
                <a:latin typeface="Times New Roman" pitchFamily="18" charset="0"/>
              </a:rPr>
              <a:pPr eaLnBrk="1" hangingPunct="1"/>
              <a:t>121</a:t>
            </a:fld>
            <a:endParaRPr lang="en-US" sz="1200" b="0" smtClean="0">
              <a:latin typeface="Times New Roman" pitchFamily="18" charset="0"/>
            </a:endParaRPr>
          </a:p>
        </p:txBody>
      </p:sp>
      <p:sp>
        <p:nvSpPr>
          <p:cNvPr id="338947" name="Rectangle 2"/>
          <p:cNvSpPr>
            <a:spLocks noGrp="1" noRot="1" noChangeAspect="1" noChangeArrowheads="1" noTextEdit="1"/>
          </p:cNvSpPr>
          <p:nvPr>
            <p:ph type="sldImg"/>
          </p:nvPr>
        </p:nvSpPr>
        <p:spPr>
          <a:ln/>
        </p:spPr>
      </p:sp>
      <p:sp>
        <p:nvSpPr>
          <p:cNvPr id="338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2CF320F-6E27-4FF2-9CAE-A1691ACE0206}" type="slidenum">
              <a:rPr lang="en-US" sz="1200" b="0" smtClean="0">
                <a:latin typeface="Times New Roman" pitchFamily="18" charset="0"/>
              </a:rPr>
              <a:pPr eaLnBrk="1" hangingPunct="1"/>
              <a:t>122</a:t>
            </a:fld>
            <a:endParaRPr lang="en-US" sz="1200" b="0" smtClean="0">
              <a:latin typeface="Times New Roman" pitchFamily="18" charset="0"/>
            </a:endParaRPr>
          </a:p>
        </p:txBody>
      </p:sp>
      <p:sp>
        <p:nvSpPr>
          <p:cNvPr id="339971" name="Rectangle 2"/>
          <p:cNvSpPr>
            <a:spLocks noGrp="1" noRot="1" noChangeAspect="1" noChangeArrowheads="1" noTextEdit="1"/>
          </p:cNvSpPr>
          <p:nvPr>
            <p:ph type="sldImg"/>
          </p:nvPr>
        </p:nvSpPr>
        <p:spPr>
          <a:ln/>
        </p:spPr>
      </p:sp>
      <p:sp>
        <p:nvSpPr>
          <p:cNvPr id="339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D6FFF21-7841-4189-88B9-5A4C0E25DED7}" type="slidenum">
              <a:rPr lang="en-US" sz="1200" b="0" smtClean="0">
                <a:latin typeface="Times New Roman" pitchFamily="18" charset="0"/>
              </a:rPr>
              <a:pPr eaLnBrk="1" hangingPunct="1"/>
              <a:t>123</a:t>
            </a:fld>
            <a:endParaRPr lang="en-US" sz="1200" b="0" smtClean="0">
              <a:latin typeface="Times New Roman" pitchFamily="18" charset="0"/>
            </a:endParaRPr>
          </a:p>
        </p:txBody>
      </p:sp>
      <p:sp>
        <p:nvSpPr>
          <p:cNvPr id="340995" name="Rectangle 2"/>
          <p:cNvSpPr>
            <a:spLocks noGrp="1" noRot="1" noChangeAspect="1" noChangeArrowheads="1" noTextEdit="1"/>
          </p:cNvSpPr>
          <p:nvPr>
            <p:ph type="sldImg"/>
          </p:nvPr>
        </p:nvSpPr>
        <p:spPr>
          <a:ln/>
        </p:spPr>
      </p:sp>
      <p:sp>
        <p:nvSpPr>
          <p:cNvPr id="340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E09EB9DF-8076-42F9-9C1A-2551D254CC79}" type="slidenum">
              <a:rPr lang="en-US" sz="1200" b="0" smtClean="0">
                <a:latin typeface="Times New Roman" pitchFamily="18" charset="0"/>
              </a:rPr>
              <a:pPr eaLnBrk="1" hangingPunct="1"/>
              <a:t>124</a:t>
            </a:fld>
            <a:endParaRPr lang="en-US" sz="1200" b="0" smtClean="0">
              <a:latin typeface="Times New Roman" pitchFamily="18" charset="0"/>
            </a:endParaRPr>
          </a:p>
        </p:txBody>
      </p:sp>
      <p:sp>
        <p:nvSpPr>
          <p:cNvPr id="342019" name="Rectangle 2"/>
          <p:cNvSpPr>
            <a:spLocks noGrp="1" noRot="1" noChangeAspect="1" noChangeArrowheads="1" noTextEdit="1"/>
          </p:cNvSpPr>
          <p:nvPr>
            <p:ph type="sldImg"/>
          </p:nvPr>
        </p:nvSpPr>
        <p:spPr>
          <a:ln/>
        </p:spPr>
      </p:sp>
      <p:sp>
        <p:nvSpPr>
          <p:cNvPr id="342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Slide Image Placeholder 1"/>
          <p:cNvSpPr>
            <a:spLocks noGrp="1" noRot="1" noChangeAspect="1" noTextEdit="1"/>
          </p:cNvSpPr>
          <p:nvPr>
            <p:ph type="sldImg"/>
          </p:nvPr>
        </p:nvSpPr>
        <p:spPr>
          <a:ln/>
        </p:spPr>
      </p:sp>
      <p:sp>
        <p:nvSpPr>
          <p:cNvPr id="343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3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AE519A0-16D1-4276-9D51-7363D7562E82}" type="slidenum">
              <a:rPr lang="en-US" sz="1200" b="0" smtClean="0">
                <a:latin typeface="Times New Roman" pitchFamily="18" charset="0"/>
              </a:rPr>
              <a:pPr eaLnBrk="1" hangingPunct="1"/>
              <a:t>125</a:t>
            </a:fld>
            <a:endParaRPr lang="en-US" sz="1200" b="0" smtClean="0">
              <a:latin typeface="Times New Roman" pitchFamily="18" charset="0"/>
            </a:endParaRPr>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Slide Image Placeholder 1"/>
          <p:cNvSpPr>
            <a:spLocks noGrp="1" noRot="1" noChangeAspect="1" noTextEdit="1"/>
          </p:cNvSpPr>
          <p:nvPr>
            <p:ph type="sldImg"/>
          </p:nvPr>
        </p:nvSpPr>
        <p:spPr>
          <a:ln/>
        </p:spPr>
      </p:sp>
      <p:sp>
        <p:nvSpPr>
          <p:cNvPr id="344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40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B378478-DD88-4FA9-BD5C-812F95F8E936}" type="slidenum">
              <a:rPr lang="en-US" sz="1200" b="0" smtClean="0">
                <a:latin typeface="Times New Roman" pitchFamily="18" charset="0"/>
              </a:rPr>
              <a:pPr eaLnBrk="1" hangingPunct="1"/>
              <a:t>126</a:t>
            </a:fld>
            <a:endParaRPr lang="en-US" sz="1200" b="0"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BA62FD7-9FF8-4F7F-B96D-39A777BA6E68}" type="slidenum">
              <a:rPr lang="en-US" sz="1200" b="0" smtClean="0">
                <a:latin typeface="Times New Roman" pitchFamily="18" charset="0"/>
              </a:rPr>
              <a:pPr eaLnBrk="1" hangingPunct="1"/>
              <a:t>12</a:t>
            </a:fld>
            <a:endParaRPr lang="en-US" sz="1200" b="0" smtClean="0">
              <a:latin typeface="Times New Roman" pitchFamily="18" charset="0"/>
            </a:endParaRPr>
          </a:p>
        </p:txBody>
      </p:sp>
      <p:sp>
        <p:nvSpPr>
          <p:cNvPr id="228355" name="Rectangle 2"/>
          <p:cNvSpPr>
            <a:spLocks noGrp="1" noRot="1" noChangeAspect="1" noChangeArrowheads="1" noTextEdit="1"/>
          </p:cNvSpPr>
          <p:nvPr>
            <p:ph type="sldImg"/>
          </p:nvPr>
        </p:nvSpPr>
        <p:spPr>
          <a:ln/>
        </p:spPr>
      </p:sp>
      <p:sp>
        <p:nvSpPr>
          <p:cNvPr id="228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Slide Image Placeholder 1"/>
          <p:cNvSpPr>
            <a:spLocks noGrp="1" noRot="1" noChangeAspect="1" noTextEdit="1"/>
          </p:cNvSpPr>
          <p:nvPr>
            <p:ph type="sldImg"/>
          </p:nvPr>
        </p:nvSpPr>
        <p:spPr>
          <a:ln/>
        </p:spPr>
      </p:sp>
      <p:sp>
        <p:nvSpPr>
          <p:cNvPr id="345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5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8651237-FC2C-4BF8-8C36-B2A67BF9691D}" type="slidenum">
              <a:rPr lang="en-US" sz="1200" b="0" smtClean="0">
                <a:latin typeface="Times New Roman" pitchFamily="18" charset="0"/>
              </a:rPr>
              <a:pPr eaLnBrk="1" hangingPunct="1"/>
              <a:t>127</a:t>
            </a:fld>
            <a:endParaRPr lang="en-US" sz="1200" b="0" smtClean="0">
              <a:latin typeface="Times New Roman" pitchFamily="18" charset="0"/>
            </a:endParaRPr>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178C5BCB-33BD-4C1B-A412-38EC9B3917CD}" type="slidenum">
              <a:rPr lang="en-US" sz="1200" b="0" smtClean="0">
                <a:latin typeface="Times New Roman" pitchFamily="18" charset="0"/>
              </a:rPr>
              <a:pPr eaLnBrk="1" hangingPunct="1"/>
              <a:t>128</a:t>
            </a:fld>
            <a:endParaRPr lang="en-US" sz="1200" b="0" smtClean="0">
              <a:latin typeface="Times New Roman" pitchFamily="18" charset="0"/>
            </a:endParaRPr>
          </a:p>
        </p:txBody>
      </p:sp>
      <p:sp>
        <p:nvSpPr>
          <p:cNvPr id="346115" name="Rectangle 2"/>
          <p:cNvSpPr>
            <a:spLocks noGrp="1" noRot="1" noChangeAspect="1" noChangeArrowheads="1" noTextEdit="1"/>
          </p:cNvSpPr>
          <p:nvPr>
            <p:ph type="sldImg"/>
          </p:nvPr>
        </p:nvSpPr>
        <p:spPr>
          <a:ln/>
        </p:spPr>
      </p:sp>
      <p:sp>
        <p:nvSpPr>
          <p:cNvPr id="346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D7D81C8-B0B3-41CF-80BF-41A7873D46B1}" type="slidenum">
              <a:rPr lang="en-US" sz="1200" b="0" smtClean="0">
                <a:latin typeface="Times New Roman" pitchFamily="18" charset="0"/>
              </a:rPr>
              <a:pPr eaLnBrk="1" hangingPunct="1"/>
              <a:t>129</a:t>
            </a:fld>
            <a:endParaRPr lang="en-US" sz="1200" b="0" smtClean="0">
              <a:latin typeface="Times New Roman" pitchFamily="18" charset="0"/>
            </a:endParaRPr>
          </a:p>
        </p:txBody>
      </p:sp>
      <p:sp>
        <p:nvSpPr>
          <p:cNvPr id="347139" name="Rectangle 2"/>
          <p:cNvSpPr>
            <a:spLocks noGrp="1" noRot="1" noChangeAspect="1" noChangeArrowheads="1" noTextEdit="1"/>
          </p:cNvSpPr>
          <p:nvPr>
            <p:ph type="sldImg"/>
          </p:nvPr>
        </p:nvSpPr>
        <p:spPr>
          <a:ln/>
        </p:spPr>
      </p:sp>
      <p:sp>
        <p:nvSpPr>
          <p:cNvPr id="347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Slide Image Placeholder 1"/>
          <p:cNvSpPr>
            <a:spLocks noGrp="1" noRot="1" noChangeAspect="1" noTextEdit="1"/>
          </p:cNvSpPr>
          <p:nvPr>
            <p:ph type="sldImg"/>
          </p:nvPr>
        </p:nvSpPr>
        <p:spPr>
          <a:ln/>
        </p:spPr>
      </p:sp>
      <p:sp>
        <p:nvSpPr>
          <p:cNvPr id="348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8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313B572-6563-4CF6-9F81-175B25FD6233}" type="slidenum">
              <a:rPr lang="en-US" sz="1200" b="0" smtClean="0">
                <a:latin typeface="Times New Roman" pitchFamily="18" charset="0"/>
              </a:rPr>
              <a:pPr eaLnBrk="1" hangingPunct="1"/>
              <a:t>130</a:t>
            </a:fld>
            <a:endParaRPr lang="en-US" sz="1200" b="0" smtClean="0">
              <a:latin typeface="Times New Roman" pitchFamily="18" charset="0"/>
            </a:endParaRPr>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Slide Image Placeholder 1"/>
          <p:cNvSpPr>
            <a:spLocks noGrp="1" noRot="1" noChangeAspect="1" noTextEdit="1"/>
          </p:cNvSpPr>
          <p:nvPr>
            <p:ph type="sldImg"/>
          </p:nvPr>
        </p:nvSpPr>
        <p:spPr>
          <a:ln/>
        </p:spPr>
      </p:sp>
      <p:sp>
        <p:nvSpPr>
          <p:cNvPr id="3491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491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1547B52-D09F-4FF2-A6CB-474423F1038B}" type="slidenum">
              <a:rPr lang="en-US" sz="1200" b="0" smtClean="0">
                <a:latin typeface="Times New Roman" pitchFamily="18" charset="0"/>
              </a:rPr>
              <a:pPr eaLnBrk="1" hangingPunct="1"/>
              <a:t>131</a:t>
            </a:fld>
            <a:endParaRPr lang="en-US" sz="1200" b="0" smtClean="0">
              <a:latin typeface="Times New Roman" pitchFamily="18" charset="0"/>
            </a:endParaRPr>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Slide Image Placeholder 1"/>
          <p:cNvSpPr>
            <a:spLocks noGrp="1" noRot="1" noChangeAspect="1" noTextEdit="1"/>
          </p:cNvSpPr>
          <p:nvPr>
            <p:ph type="sldImg"/>
          </p:nvPr>
        </p:nvSpPr>
        <p:spPr>
          <a:ln/>
        </p:spPr>
      </p:sp>
      <p:sp>
        <p:nvSpPr>
          <p:cNvPr id="3502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02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95E00E6-C7E6-41EA-BD94-48120F21D877}" type="slidenum">
              <a:rPr lang="en-US" sz="1200" b="0" smtClean="0">
                <a:latin typeface="Times New Roman" pitchFamily="18" charset="0"/>
              </a:rPr>
              <a:pPr eaLnBrk="1" hangingPunct="1"/>
              <a:t>132</a:t>
            </a:fld>
            <a:endParaRPr lang="en-US" sz="1200" b="0" smtClean="0">
              <a:latin typeface="Times New Roman" pitchFamily="18" charset="0"/>
            </a:endParaRPr>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56A15E3-0DF2-4145-A26E-573E057B87D9}" type="slidenum">
              <a:rPr lang="en-US" sz="1200" b="0" smtClean="0">
                <a:latin typeface="Times New Roman" pitchFamily="18" charset="0"/>
              </a:rPr>
              <a:pPr eaLnBrk="1" hangingPunct="1"/>
              <a:t>133</a:t>
            </a:fld>
            <a:endParaRPr lang="en-US" sz="1200" b="0" smtClean="0">
              <a:latin typeface="Times New Roman" pitchFamily="18" charset="0"/>
            </a:endParaRPr>
          </a:p>
        </p:txBody>
      </p:sp>
      <p:sp>
        <p:nvSpPr>
          <p:cNvPr id="351235" name="Rectangle 2"/>
          <p:cNvSpPr>
            <a:spLocks noGrp="1" noRot="1" noChangeAspect="1" noChangeArrowheads="1" noTextEdit="1"/>
          </p:cNvSpPr>
          <p:nvPr>
            <p:ph type="sldImg"/>
          </p:nvPr>
        </p:nvSpPr>
        <p:spPr>
          <a:ln/>
        </p:spPr>
      </p:sp>
      <p:sp>
        <p:nvSpPr>
          <p:cNvPr id="351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CAE68E8-9A0A-4D02-BF9B-3435F0AE923A}" type="slidenum">
              <a:rPr lang="en-US" sz="1200" b="0" smtClean="0">
                <a:latin typeface="Times New Roman" pitchFamily="18" charset="0"/>
              </a:rPr>
              <a:pPr eaLnBrk="1" hangingPunct="1"/>
              <a:t>134</a:t>
            </a:fld>
            <a:endParaRPr lang="en-US" sz="1200" b="0" smtClean="0">
              <a:latin typeface="Times New Roman" pitchFamily="18" charset="0"/>
            </a:endParaRPr>
          </a:p>
        </p:txBody>
      </p:sp>
      <p:sp>
        <p:nvSpPr>
          <p:cNvPr id="352259" name="Rectangle 2"/>
          <p:cNvSpPr>
            <a:spLocks noGrp="1" noRot="1" noChangeAspect="1" noChangeArrowheads="1" noTextEdit="1"/>
          </p:cNvSpPr>
          <p:nvPr>
            <p:ph type="sldImg"/>
          </p:nvPr>
        </p:nvSpPr>
        <p:spPr>
          <a:ln/>
        </p:spPr>
      </p:sp>
      <p:sp>
        <p:nvSpPr>
          <p:cNvPr id="352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8A8617E-4BD1-4C6F-952C-DDCFA6E451B0}" type="slidenum">
              <a:rPr lang="en-US" sz="1200" b="0" smtClean="0">
                <a:latin typeface="Times New Roman" pitchFamily="18" charset="0"/>
              </a:rPr>
              <a:pPr eaLnBrk="1" hangingPunct="1"/>
              <a:t>135</a:t>
            </a:fld>
            <a:endParaRPr lang="en-US" sz="1200" b="0" smtClean="0">
              <a:latin typeface="Times New Roman" pitchFamily="18" charset="0"/>
            </a:endParaRPr>
          </a:p>
        </p:txBody>
      </p:sp>
      <p:sp>
        <p:nvSpPr>
          <p:cNvPr id="353283" name="Rectangle 2"/>
          <p:cNvSpPr>
            <a:spLocks noGrp="1" noRot="1" noChangeAspect="1" noChangeArrowheads="1" noTextEdit="1"/>
          </p:cNvSpPr>
          <p:nvPr>
            <p:ph type="sldImg"/>
          </p:nvPr>
        </p:nvSpPr>
        <p:spPr>
          <a:ln/>
        </p:spPr>
      </p:sp>
      <p:sp>
        <p:nvSpPr>
          <p:cNvPr id="353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Slide Image Placeholder 1"/>
          <p:cNvSpPr>
            <a:spLocks noGrp="1" noRot="1" noChangeAspect="1" noTextEdit="1"/>
          </p:cNvSpPr>
          <p:nvPr>
            <p:ph type="sldImg"/>
          </p:nvPr>
        </p:nvSpPr>
        <p:spPr>
          <a:ln/>
        </p:spPr>
      </p:sp>
      <p:sp>
        <p:nvSpPr>
          <p:cNvPr id="3543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43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7B00133-96BA-4AD0-B370-C542548BB634}" type="slidenum">
              <a:rPr lang="en-US" sz="1200" b="0" smtClean="0">
                <a:latin typeface="Times New Roman" pitchFamily="18" charset="0"/>
              </a:rPr>
              <a:pPr eaLnBrk="1" hangingPunct="1"/>
              <a:t>136</a:t>
            </a:fld>
            <a:endParaRPr lang="en-US" sz="1200" b="0"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D0F5A7C-CA95-4127-9E6E-32815C190E39}" type="slidenum">
              <a:rPr lang="en-US" sz="1200" b="0" smtClean="0">
                <a:latin typeface="Times New Roman" pitchFamily="18" charset="0"/>
              </a:rPr>
              <a:pPr eaLnBrk="1" hangingPunct="1"/>
              <a:t>13</a:t>
            </a:fld>
            <a:endParaRPr lang="en-US" sz="1200" b="0" smtClean="0">
              <a:latin typeface="Times New Roman" pitchFamily="18" charset="0"/>
            </a:endParaRPr>
          </a:p>
        </p:txBody>
      </p:sp>
      <p:sp>
        <p:nvSpPr>
          <p:cNvPr id="229379" name="Rectangle 2"/>
          <p:cNvSpPr>
            <a:spLocks noGrp="1" noRot="1" noChangeAspect="1" noChangeArrowheads="1" noTextEdit="1"/>
          </p:cNvSpPr>
          <p:nvPr>
            <p:ph type="sldImg"/>
          </p:nvPr>
        </p:nvSpPr>
        <p:spPr>
          <a:ln/>
        </p:spPr>
      </p:sp>
      <p:sp>
        <p:nvSpPr>
          <p:cNvPr id="229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26F6286-E4AE-4A0D-9B4F-10238F9D1100}" type="slidenum">
              <a:rPr lang="en-US" sz="1200" b="0" smtClean="0">
                <a:latin typeface="Times New Roman" pitchFamily="18" charset="0"/>
              </a:rPr>
              <a:pPr eaLnBrk="1" hangingPunct="1"/>
              <a:t>137</a:t>
            </a:fld>
            <a:endParaRPr lang="en-US" sz="1200" b="0" smtClean="0">
              <a:latin typeface="Times New Roman" pitchFamily="18" charset="0"/>
            </a:endParaRPr>
          </a:p>
        </p:txBody>
      </p:sp>
      <p:sp>
        <p:nvSpPr>
          <p:cNvPr id="355331" name="Rectangle 2"/>
          <p:cNvSpPr>
            <a:spLocks noGrp="1" noRot="1" noChangeAspect="1" noChangeArrowheads="1" noTextEdit="1"/>
          </p:cNvSpPr>
          <p:nvPr>
            <p:ph type="sldImg"/>
          </p:nvPr>
        </p:nvSpPr>
        <p:spPr>
          <a:ln/>
        </p:spPr>
      </p:sp>
      <p:sp>
        <p:nvSpPr>
          <p:cNvPr id="355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Slide Image Placeholder 1"/>
          <p:cNvSpPr>
            <a:spLocks noGrp="1" noRot="1" noChangeAspect="1" noTextEdit="1"/>
          </p:cNvSpPr>
          <p:nvPr>
            <p:ph type="sldImg"/>
          </p:nvPr>
        </p:nvSpPr>
        <p:spPr>
          <a:ln/>
        </p:spPr>
      </p:sp>
      <p:sp>
        <p:nvSpPr>
          <p:cNvPr id="356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63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2E31BFE-91DB-48D6-94E2-B18BE52D77A0}" type="slidenum">
              <a:rPr lang="en-US" sz="1200" b="0" smtClean="0">
                <a:latin typeface="Times New Roman" pitchFamily="18" charset="0"/>
              </a:rPr>
              <a:pPr eaLnBrk="1" hangingPunct="1"/>
              <a:t>138</a:t>
            </a:fld>
            <a:endParaRPr lang="en-US" sz="1200" b="0" smtClean="0">
              <a:latin typeface="Times New Roman" pitchFamily="18" charset="0"/>
            </a:endParaRPr>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Slide Image Placeholder 1"/>
          <p:cNvSpPr>
            <a:spLocks noGrp="1" noRot="1" noChangeAspect="1" noTextEdit="1"/>
          </p:cNvSpPr>
          <p:nvPr>
            <p:ph type="sldImg"/>
          </p:nvPr>
        </p:nvSpPr>
        <p:spPr>
          <a:ln/>
        </p:spPr>
      </p:sp>
      <p:sp>
        <p:nvSpPr>
          <p:cNvPr id="357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73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A708C1D-466A-4358-AF27-66ABD17C2F24}" type="slidenum">
              <a:rPr lang="en-US" sz="1200" b="0" smtClean="0">
                <a:latin typeface="Times New Roman" pitchFamily="18" charset="0"/>
              </a:rPr>
              <a:pPr eaLnBrk="1" hangingPunct="1"/>
              <a:t>139</a:t>
            </a:fld>
            <a:endParaRPr lang="en-US" sz="1200" b="0" smtClean="0">
              <a:latin typeface="Times New Roman" pitchFamily="18" charset="0"/>
            </a:endParaRPr>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Slide Image Placeholder 1"/>
          <p:cNvSpPr>
            <a:spLocks noGrp="1" noRot="1" noChangeAspect="1" noTextEdit="1"/>
          </p:cNvSpPr>
          <p:nvPr>
            <p:ph type="sldImg"/>
          </p:nvPr>
        </p:nvSpPr>
        <p:spPr>
          <a:ln/>
        </p:spPr>
      </p:sp>
      <p:sp>
        <p:nvSpPr>
          <p:cNvPr id="3584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84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D18D67E-A7F3-43E5-A393-88A3182913D8}" type="slidenum">
              <a:rPr lang="en-US" sz="1200" b="0" smtClean="0">
                <a:latin typeface="Times New Roman" pitchFamily="18" charset="0"/>
              </a:rPr>
              <a:pPr eaLnBrk="1" hangingPunct="1"/>
              <a:t>140</a:t>
            </a:fld>
            <a:endParaRPr lang="en-US" sz="1200" b="0" smtClean="0">
              <a:latin typeface="Times New Roman" pitchFamily="18" charset="0"/>
            </a:endParaRPr>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Slide Image Placeholder 1"/>
          <p:cNvSpPr>
            <a:spLocks noGrp="1" noRot="1" noChangeAspect="1" noTextEdit="1"/>
          </p:cNvSpPr>
          <p:nvPr>
            <p:ph type="sldImg"/>
          </p:nvPr>
        </p:nvSpPr>
        <p:spPr>
          <a:ln/>
        </p:spPr>
      </p:sp>
      <p:sp>
        <p:nvSpPr>
          <p:cNvPr id="359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59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616C7C5-590F-47F4-831A-5E2A858853D1}" type="slidenum">
              <a:rPr lang="en-US" sz="1200" b="0" smtClean="0">
                <a:latin typeface="Times New Roman" pitchFamily="18" charset="0"/>
              </a:rPr>
              <a:pPr eaLnBrk="1" hangingPunct="1"/>
              <a:t>141</a:t>
            </a:fld>
            <a:endParaRPr lang="en-US" sz="1200" b="0" smtClean="0">
              <a:latin typeface="Times New Roman" pitchFamily="18" charset="0"/>
            </a:endParaRPr>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Slide Image Placeholder 1"/>
          <p:cNvSpPr>
            <a:spLocks noGrp="1" noRot="1" noChangeAspect="1" noTextEdit="1"/>
          </p:cNvSpPr>
          <p:nvPr>
            <p:ph type="sldImg"/>
          </p:nvPr>
        </p:nvSpPr>
        <p:spPr>
          <a:ln/>
        </p:spPr>
      </p:sp>
      <p:sp>
        <p:nvSpPr>
          <p:cNvPr id="3604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604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950994F5-145F-4B2A-AE5D-5E54E8ADD6F4}" type="slidenum">
              <a:rPr lang="en-US" sz="1200" b="0" smtClean="0">
                <a:latin typeface="Times New Roman" pitchFamily="18" charset="0"/>
              </a:rPr>
              <a:pPr eaLnBrk="1" hangingPunct="1"/>
              <a:t>142</a:t>
            </a:fld>
            <a:endParaRPr lang="en-US" sz="1200" b="0" smtClean="0">
              <a:latin typeface="Times New Roman" pitchFamily="18" charset="0"/>
            </a:endParaRPr>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C27AB64-8D2E-42D8-A2E7-6CCB07886BFD}" type="slidenum">
              <a:rPr lang="en-US" sz="1200" b="0" smtClean="0">
                <a:latin typeface="Times New Roman" pitchFamily="18" charset="0"/>
              </a:rPr>
              <a:pPr eaLnBrk="1" hangingPunct="1"/>
              <a:t>143</a:t>
            </a:fld>
            <a:endParaRPr lang="en-US" sz="1200" b="0" smtClean="0">
              <a:latin typeface="Times New Roman" pitchFamily="18" charset="0"/>
            </a:endParaRPr>
          </a:p>
        </p:txBody>
      </p:sp>
      <p:sp>
        <p:nvSpPr>
          <p:cNvPr id="361475" name="Rectangle 2"/>
          <p:cNvSpPr>
            <a:spLocks noGrp="1" noRot="1" noChangeAspect="1" noChangeArrowheads="1" noTextEdit="1"/>
          </p:cNvSpPr>
          <p:nvPr>
            <p:ph type="sldImg"/>
          </p:nvPr>
        </p:nvSpPr>
        <p:spPr>
          <a:ln/>
        </p:spPr>
      </p:sp>
      <p:sp>
        <p:nvSpPr>
          <p:cNvPr id="361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Slide Image Placeholder 1"/>
          <p:cNvSpPr>
            <a:spLocks noGrp="1" noRot="1" noChangeAspect="1" noTextEdit="1"/>
          </p:cNvSpPr>
          <p:nvPr>
            <p:ph type="sldImg"/>
          </p:nvPr>
        </p:nvSpPr>
        <p:spPr>
          <a:ln/>
        </p:spPr>
      </p:sp>
      <p:sp>
        <p:nvSpPr>
          <p:cNvPr id="3624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625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DF1D9CF0-8B84-4133-BB25-E23DF14018BF}" type="slidenum">
              <a:rPr lang="en-US" sz="1200" b="0" smtClean="0">
                <a:latin typeface="Times New Roman" pitchFamily="18" charset="0"/>
              </a:rPr>
              <a:pPr eaLnBrk="1" hangingPunct="1"/>
              <a:t>144</a:t>
            </a:fld>
            <a:endParaRPr lang="en-US" sz="1200" b="0" smtClean="0">
              <a:latin typeface="Times New Roman" pitchFamily="18" charset="0"/>
            </a:endParaRPr>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A4A58A7-ABE0-4990-A9A3-1B4A527B3789}" type="slidenum">
              <a:rPr lang="en-US" sz="1200" b="0" smtClean="0">
                <a:latin typeface="Times New Roman" pitchFamily="18" charset="0"/>
              </a:rPr>
              <a:pPr eaLnBrk="1" hangingPunct="1"/>
              <a:t>145</a:t>
            </a:fld>
            <a:endParaRPr lang="en-US" sz="1200" b="0" smtClean="0">
              <a:latin typeface="Times New Roman" pitchFamily="18" charset="0"/>
            </a:endParaRPr>
          </a:p>
        </p:txBody>
      </p:sp>
      <p:sp>
        <p:nvSpPr>
          <p:cNvPr id="363523" name="Rectangle 2"/>
          <p:cNvSpPr>
            <a:spLocks noGrp="1" noRot="1" noChangeAspect="1" noChangeArrowheads="1" noTextEdit="1"/>
          </p:cNvSpPr>
          <p:nvPr>
            <p:ph type="sldImg"/>
          </p:nvPr>
        </p:nvSpPr>
        <p:spPr>
          <a:ln/>
        </p:spPr>
      </p:sp>
      <p:sp>
        <p:nvSpPr>
          <p:cNvPr id="363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6B4A381-CC4C-4283-B842-EFB924E668DA}" type="slidenum">
              <a:rPr lang="en-US" sz="1200" b="0" smtClean="0">
                <a:latin typeface="Times New Roman" pitchFamily="18" charset="0"/>
              </a:rPr>
              <a:pPr eaLnBrk="1" hangingPunct="1"/>
              <a:t>146</a:t>
            </a:fld>
            <a:endParaRPr lang="en-US" sz="1200" b="0" smtClean="0">
              <a:latin typeface="Times New Roman" pitchFamily="18" charset="0"/>
            </a:endParaRPr>
          </a:p>
        </p:txBody>
      </p:sp>
      <p:sp>
        <p:nvSpPr>
          <p:cNvPr id="364547" name="Rectangle 2"/>
          <p:cNvSpPr>
            <a:spLocks noGrp="1" noRot="1" noChangeAspect="1" noChangeArrowheads="1" noTextEdit="1"/>
          </p:cNvSpPr>
          <p:nvPr>
            <p:ph type="sldImg"/>
          </p:nvPr>
        </p:nvSpPr>
        <p:spPr>
          <a:ln/>
        </p:spPr>
      </p:sp>
      <p:sp>
        <p:nvSpPr>
          <p:cNvPr id="364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E50E8B3E-A95E-43C7-B21D-F761721B9B25}" type="slidenum">
              <a:rPr lang="en-US" sz="1200" b="0" smtClean="0">
                <a:latin typeface="Times New Roman" pitchFamily="18" charset="0"/>
              </a:rPr>
              <a:pPr eaLnBrk="1" hangingPunct="1"/>
              <a:t>14</a:t>
            </a:fld>
            <a:endParaRPr lang="en-US" sz="1200" b="0" smtClean="0">
              <a:latin typeface="Times New Roman" pitchFamily="18" charset="0"/>
            </a:endParaRPr>
          </a:p>
        </p:txBody>
      </p:sp>
      <p:sp>
        <p:nvSpPr>
          <p:cNvPr id="230403" name="Rectangle 2"/>
          <p:cNvSpPr>
            <a:spLocks noGrp="1" noRot="1" noChangeAspect="1" noChangeArrowheads="1" noTextEdit="1"/>
          </p:cNvSpPr>
          <p:nvPr>
            <p:ph type="sldImg"/>
          </p:nvPr>
        </p:nvSpPr>
        <p:spPr>
          <a:ln/>
        </p:spPr>
      </p:sp>
      <p:sp>
        <p:nvSpPr>
          <p:cNvPr id="230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0515E5D-B206-439A-B706-E5A7AE9B9BBF}" type="slidenum">
              <a:rPr lang="en-US" sz="1200" b="0" smtClean="0">
                <a:latin typeface="Times New Roman" pitchFamily="18" charset="0"/>
              </a:rPr>
              <a:pPr eaLnBrk="1" hangingPunct="1"/>
              <a:t>147</a:t>
            </a:fld>
            <a:endParaRPr lang="en-US" sz="1200" b="0" smtClean="0">
              <a:latin typeface="Times New Roman" pitchFamily="18" charset="0"/>
            </a:endParaRPr>
          </a:p>
        </p:txBody>
      </p:sp>
      <p:sp>
        <p:nvSpPr>
          <p:cNvPr id="365571" name="Rectangle 2"/>
          <p:cNvSpPr>
            <a:spLocks noGrp="1" noRot="1" noChangeAspect="1" noChangeArrowheads="1" noTextEdit="1"/>
          </p:cNvSpPr>
          <p:nvPr>
            <p:ph type="sldImg"/>
          </p:nvPr>
        </p:nvSpPr>
        <p:spPr>
          <a:ln/>
        </p:spPr>
      </p:sp>
      <p:sp>
        <p:nvSpPr>
          <p:cNvPr id="365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1B3B6B8-63B3-41D2-9B45-5AF1FC4FF42F}" type="slidenum">
              <a:rPr lang="en-US" sz="1200" b="0" smtClean="0">
                <a:latin typeface="Times New Roman" pitchFamily="18" charset="0"/>
              </a:rPr>
              <a:pPr eaLnBrk="1" hangingPunct="1"/>
              <a:t>148</a:t>
            </a:fld>
            <a:endParaRPr lang="en-US" sz="1200" b="0" smtClean="0">
              <a:latin typeface="Times New Roman" pitchFamily="18" charset="0"/>
            </a:endParaRPr>
          </a:p>
        </p:txBody>
      </p:sp>
      <p:sp>
        <p:nvSpPr>
          <p:cNvPr id="366595" name="Rectangle 2"/>
          <p:cNvSpPr>
            <a:spLocks noGrp="1" noRot="1" noChangeAspect="1" noChangeArrowheads="1" noTextEdit="1"/>
          </p:cNvSpPr>
          <p:nvPr>
            <p:ph type="sldImg"/>
          </p:nvPr>
        </p:nvSpPr>
        <p:spPr>
          <a:ln/>
        </p:spPr>
      </p:sp>
      <p:sp>
        <p:nvSpPr>
          <p:cNvPr id="366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6F92547-504C-42E4-B799-8917E081008F}" type="slidenum">
              <a:rPr lang="en-US" sz="1200" b="0" smtClean="0">
                <a:latin typeface="Times New Roman" pitchFamily="18" charset="0"/>
              </a:rPr>
              <a:pPr eaLnBrk="1" hangingPunct="1"/>
              <a:t>149</a:t>
            </a:fld>
            <a:endParaRPr lang="en-US" sz="1200" b="0" smtClean="0">
              <a:latin typeface="Times New Roman" pitchFamily="18" charset="0"/>
            </a:endParaRPr>
          </a:p>
        </p:txBody>
      </p:sp>
      <p:sp>
        <p:nvSpPr>
          <p:cNvPr id="367619" name="Rectangle 2"/>
          <p:cNvSpPr>
            <a:spLocks noGrp="1" noRot="1" noChangeAspect="1" noChangeArrowheads="1" noTextEdit="1"/>
          </p:cNvSpPr>
          <p:nvPr>
            <p:ph type="sldImg"/>
          </p:nvPr>
        </p:nvSpPr>
        <p:spPr>
          <a:ln/>
        </p:spPr>
      </p:sp>
      <p:sp>
        <p:nvSpPr>
          <p:cNvPr id="367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Slide Image Placeholder 1"/>
          <p:cNvSpPr>
            <a:spLocks noGrp="1" noRot="1" noChangeAspect="1" noTextEdit="1"/>
          </p:cNvSpPr>
          <p:nvPr>
            <p:ph type="sldImg"/>
          </p:nvPr>
        </p:nvSpPr>
        <p:spPr>
          <a:ln/>
        </p:spPr>
      </p:sp>
      <p:sp>
        <p:nvSpPr>
          <p:cNvPr id="3686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686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62B12D2-DCA7-454B-A27A-785A046AF406}" type="slidenum">
              <a:rPr lang="en-US" sz="1200" b="0" smtClean="0">
                <a:latin typeface="Times New Roman" pitchFamily="18" charset="0"/>
              </a:rPr>
              <a:pPr eaLnBrk="1" hangingPunct="1"/>
              <a:t>150</a:t>
            </a:fld>
            <a:endParaRPr lang="en-US" sz="1200" b="0" smtClean="0">
              <a:latin typeface="Times New Roman" pitchFamily="18" charset="0"/>
            </a:endParaRPr>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CE41020-2D65-4F06-B0B7-C98D3D83BC2D}" type="slidenum">
              <a:rPr lang="en-US" sz="1200" b="0" smtClean="0">
                <a:latin typeface="Times New Roman" pitchFamily="18" charset="0"/>
              </a:rPr>
              <a:pPr eaLnBrk="1" hangingPunct="1"/>
              <a:t>151</a:t>
            </a:fld>
            <a:endParaRPr lang="en-US" sz="1200" b="0" smtClean="0">
              <a:latin typeface="Times New Roman" pitchFamily="18" charset="0"/>
            </a:endParaRPr>
          </a:p>
        </p:txBody>
      </p:sp>
      <p:sp>
        <p:nvSpPr>
          <p:cNvPr id="369667" name="Rectangle 2"/>
          <p:cNvSpPr>
            <a:spLocks noGrp="1" noRot="1" noChangeAspect="1" noChangeArrowheads="1" noTextEdit="1"/>
          </p:cNvSpPr>
          <p:nvPr>
            <p:ph type="sldImg"/>
          </p:nvPr>
        </p:nvSpPr>
        <p:spPr>
          <a:ln/>
        </p:spPr>
      </p:sp>
      <p:sp>
        <p:nvSpPr>
          <p:cNvPr id="369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D66A03A6-3DD8-402E-9305-D3789B97FD16}" type="slidenum">
              <a:rPr lang="en-US" sz="1200" b="0" smtClean="0">
                <a:latin typeface="Times New Roman" pitchFamily="18" charset="0"/>
              </a:rPr>
              <a:pPr eaLnBrk="1" hangingPunct="1"/>
              <a:t>152</a:t>
            </a:fld>
            <a:endParaRPr lang="en-US" sz="1200" b="0" smtClean="0">
              <a:latin typeface="Times New Roman" pitchFamily="18" charset="0"/>
            </a:endParaRPr>
          </a:p>
        </p:txBody>
      </p:sp>
      <p:sp>
        <p:nvSpPr>
          <p:cNvPr id="370691" name="Rectangle 2"/>
          <p:cNvSpPr>
            <a:spLocks noGrp="1" noRot="1" noChangeAspect="1" noChangeArrowheads="1" noTextEdit="1"/>
          </p:cNvSpPr>
          <p:nvPr>
            <p:ph type="sldImg"/>
          </p:nvPr>
        </p:nvSpPr>
        <p:spPr>
          <a:ln/>
        </p:spPr>
      </p:sp>
      <p:sp>
        <p:nvSpPr>
          <p:cNvPr id="370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4BE83C9-E1EB-49E4-8EFC-96D17D9AE961}" type="slidenum">
              <a:rPr lang="en-US" sz="1200" b="0" smtClean="0">
                <a:latin typeface="Times New Roman" pitchFamily="18" charset="0"/>
              </a:rPr>
              <a:pPr eaLnBrk="1" hangingPunct="1"/>
              <a:t>153</a:t>
            </a:fld>
            <a:endParaRPr lang="en-US" sz="1200" b="0" smtClean="0">
              <a:latin typeface="Times New Roman" pitchFamily="18" charset="0"/>
            </a:endParaRPr>
          </a:p>
        </p:txBody>
      </p:sp>
      <p:sp>
        <p:nvSpPr>
          <p:cNvPr id="371715" name="Rectangle 2"/>
          <p:cNvSpPr>
            <a:spLocks noGrp="1" noRot="1" noChangeAspect="1" noChangeArrowheads="1" noTextEdit="1"/>
          </p:cNvSpPr>
          <p:nvPr>
            <p:ph type="sldImg"/>
          </p:nvPr>
        </p:nvSpPr>
        <p:spPr>
          <a:ln/>
        </p:spPr>
      </p:sp>
      <p:sp>
        <p:nvSpPr>
          <p:cNvPr id="371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4E4107B-9609-4A56-99EF-8FB20697B2EB}" type="slidenum">
              <a:rPr lang="en-US" sz="1200" b="0" smtClean="0">
                <a:latin typeface="Times New Roman" pitchFamily="18" charset="0"/>
              </a:rPr>
              <a:pPr eaLnBrk="1" hangingPunct="1"/>
              <a:t>154</a:t>
            </a:fld>
            <a:endParaRPr lang="en-US" sz="1200" b="0" smtClean="0">
              <a:latin typeface="Times New Roman" pitchFamily="18" charset="0"/>
            </a:endParaRPr>
          </a:p>
        </p:txBody>
      </p:sp>
      <p:sp>
        <p:nvSpPr>
          <p:cNvPr id="372739" name="Rectangle 2"/>
          <p:cNvSpPr>
            <a:spLocks noGrp="1" noRot="1" noChangeAspect="1" noChangeArrowheads="1" noTextEdit="1"/>
          </p:cNvSpPr>
          <p:nvPr>
            <p:ph type="sldImg"/>
          </p:nvPr>
        </p:nvSpPr>
        <p:spPr>
          <a:ln/>
        </p:spPr>
      </p:sp>
      <p:sp>
        <p:nvSpPr>
          <p:cNvPr id="372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BFE5FD8-6594-44C2-A8D7-F47F240A1414}" type="slidenum">
              <a:rPr lang="en-US" sz="1200" b="0" smtClean="0">
                <a:latin typeface="Times New Roman" pitchFamily="18" charset="0"/>
              </a:rPr>
              <a:pPr eaLnBrk="1" hangingPunct="1"/>
              <a:t>155</a:t>
            </a:fld>
            <a:endParaRPr lang="en-US" sz="1200" b="0" smtClean="0">
              <a:latin typeface="Times New Roman" pitchFamily="18" charset="0"/>
            </a:endParaRPr>
          </a:p>
        </p:txBody>
      </p:sp>
      <p:sp>
        <p:nvSpPr>
          <p:cNvPr id="373763" name="Rectangle 2"/>
          <p:cNvSpPr>
            <a:spLocks noGrp="1" noRot="1" noChangeAspect="1" noChangeArrowheads="1" noTextEdit="1"/>
          </p:cNvSpPr>
          <p:nvPr>
            <p:ph type="sldImg"/>
          </p:nvPr>
        </p:nvSpPr>
        <p:spPr>
          <a:ln/>
        </p:spPr>
      </p:sp>
      <p:sp>
        <p:nvSpPr>
          <p:cNvPr id="373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8E503B6-4ACF-4D61-BD00-EBAE68C9E522}" type="slidenum">
              <a:rPr lang="en-US" sz="1200" b="0" smtClean="0">
                <a:latin typeface="Times New Roman" pitchFamily="18" charset="0"/>
              </a:rPr>
              <a:pPr eaLnBrk="1" hangingPunct="1"/>
              <a:t>156</a:t>
            </a:fld>
            <a:endParaRPr lang="en-US" sz="1200" b="0" smtClean="0">
              <a:latin typeface="Times New Roman" pitchFamily="18" charset="0"/>
            </a:endParaRPr>
          </a:p>
        </p:txBody>
      </p:sp>
      <p:sp>
        <p:nvSpPr>
          <p:cNvPr id="374787" name="Rectangle 2"/>
          <p:cNvSpPr>
            <a:spLocks noGrp="1" noRot="1" noChangeAspect="1" noChangeArrowheads="1" noTextEdit="1"/>
          </p:cNvSpPr>
          <p:nvPr>
            <p:ph type="sldImg"/>
          </p:nvPr>
        </p:nvSpPr>
        <p:spPr>
          <a:ln/>
        </p:spPr>
      </p:sp>
      <p:sp>
        <p:nvSpPr>
          <p:cNvPr id="374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a:ln/>
        </p:spPr>
      </p:sp>
      <p:sp>
        <p:nvSpPr>
          <p:cNvPr id="231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
        <p:nvSpPr>
          <p:cNvPr id="2314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8D9B3E2-D169-413A-97E8-BF2DB1B744ED}" type="slidenum">
              <a:rPr lang="en-US" sz="1200" b="0" smtClean="0">
                <a:latin typeface="Times New Roman" pitchFamily="18" charset="0"/>
              </a:rPr>
              <a:pPr eaLnBrk="1" hangingPunct="1"/>
              <a:t>22</a:t>
            </a:fld>
            <a:endParaRPr lang="en-US" sz="1200" b="0" smtClean="0">
              <a:latin typeface="Times New Roman" pitchFamily="18" charset="0"/>
            </a:endParaRPr>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7A41BB7-0226-417F-A64A-D6F0A29328EA}" type="slidenum">
              <a:rPr lang="en-US" sz="1200" b="0" smtClean="0">
                <a:latin typeface="Times New Roman" pitchFamily="18" charset="0"/>
              </a:rPr>
              <a:pPr eaLnBrk="1" hangingPunct="1"/>
              <a:t>157</a:t>
            </a:fld>
            <a:endParaRPr lang="en-US" sz="1200" b="0" smtClean="0">
              <a:latin typeface="Times New Roman" pitchFamily="18" charset="0"/>
            </a:endParaRPr>
          </a:p>
        </p:txBody>
      </p:sp>
      <p:sp>
        <p:nvSpPr>
          <p:cNvPr id="376835" name="Rectangle 2"/>
          <p:cNvSpPr>
            <a:spLocks noGrp="1" noRot="1" noChangeAspect="1" noChangeArrowheads="1" noTextEdit="1"/>
          </p:cNvSpPr>
          <p:nvPr>
            <p:ph type="sldImg"/>
          </p:nvPr>
        </p:nvSpPr>
        <p:spPr>
          <a:ln/>
        </p:spPr>
      </p:sp>
      <p:sp>
        <p:nvSpPr>
          <p:cNvPr id="376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D4EA92A5-9C6A-4888-BD60-5DA790E41D41}" type="slidenum">
              <a:rPr lang="en-US" sz="1200" b="0" smtClean="0">
                <a:latin typeface="Times New Roman" pitchFamily="18" charset="0"/>
              </a:rPr>
              <a:pPr eaLnBrk="1" hangingPunct="1"/>
              <a:t>158</a:t>
            </a:fld>
            <a:endParaRPr lang="en-US" sz="1200" b="0" smtClean="0">
              <a:latin typeface="Times New Roman" pitchFamily="18" charset="0"/>
            </a:endParaRPr>
          </a:p>
        </p:txBody>
      </p:sp>
      <p:sp>
        <p:nvSpPr>
          <p:cNvPr id="377859" name="Rectangle 2"/>
          <p:cNvSpPr>
            <a:spLocks noGrp="1" noRot="1" noChangeAspect="1" noChangeArrowheads="1" noTextEdit="1"/>
          </p:cNvSpPr>
          <p:nvPr>
            <p:ph type="sldImg"/>
          </p:nvPr>
        </p:nvSpPr>
        <p:spPr>
          <a:ln/>
        </p:spPr>
      </p:sp>
      <p:sp>
        <p:nvSpPr>
          <p:cNvPr id="377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Slide Image Placeholder 1"/>
          <p:cNvSpPr>
            <a:spLocks noGrp="1" noRot="1" noChangeAspect="1" noTextEdit="1"/>
          </p:cNvSpPr>
          <p:nvPr>
            <p:ph type="sldImg"/>
          </p:nvPr>
        </p:nvSpPr>
        <p:spPr>
          <a:ln/>
        </p:spPr>
      </p:sp>
      <p:sp>
        <p:nvSpPr>
          <p:cNvPr id="3788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788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85C0F83-E8A0-49EC-8779-FC54FDEF1612}" type="slidenum">
              <a:rPr lang="en-US" sz="1200" b="0" smtClean="0">
                <a:latin typeface="Times New Roman" pitchFamily="18" charset="0"/>
              </a:rPr>
              <a:pPr eaLnBrk="1" hangingPunct="1"/>
              <a:t>159</a:t>
            </a:fld>
            <a:endParaRPr lang="en-US" sz="1200" b="0" smtClean="0">
              <a:latin typeface="Times New Roman" pitchFamily="18" charset="0"/>
            </a:endParaRPr>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7E3B0C5-1EA3-4E3B-A6B9-81770B4ECCEA}" type="slidenum">
              <a:rPr lang="en-US" sz="1200" b="0" smtClean="0">
                <a:latin typeface="Times New Roman" pitchFamily="18" charset="0"/>
              </a:rPr>
              <a:pPr eaLnBrk="1" hangingPunct="1"/>
              <a:t>160</a:t>
            </a:fld>
            <a:endParaRPr lang="en-US" sz="1200" b="0" smtClean="0">
              <a:latin typeface="Times New Roman" pitchFamily="18" charset="0"/>
            </a:endParaRPr>
          </a:p>
        </p:txBody>
      </p:sp>
      <p:sp>
        <p:nvSpPr>
          <p:cNvPr id="379907" name="Rectangle 2"/>
          <p:cNvSpPr>
            <a:spLocks noGrp="1" noRot="1" noChangeAspect="1" noChangeArrowheads="1" noTextEdit="1"/>
          </p:cNvSpPr>
          <p:nvPr>
            <p:ph type="sldImg"/>
          </p:nvPr>
        </p:nvSpPr>
        <p:spPr>
          <a:ln/>
        </p:spPr>
      </p:sp>
      <p:sp>
        <p:nvSpPr>
          <p:cNvPr id="379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00E0752-AE02-4AD2-8EF2-6A7CCAF6BB19}" type="slidenum">
              <a:rPr lang="en-US" sz="1200" b="0" smtClean="0">
                <a:latin typeface="Times New Roman" pitchFamily="18" charset="0"/>
              </a:rPr>
              <a:pPr eaLnBrk="1" hangingPunct="1"/>
              <a:t>161</a:t>
            </a:fld>
            <a:endParaRPr lang="en-US" sz="1200" b="0" smtClean="0">
              <a:latin typeface="Times New Roman" pitchFamily="18" charset="0"/>
            </a:endParaRPr>
          </a:p>
        </p:txBody>
      </p:sp>
      <p:sp>
        <p:nvSpPr>
          <p:cNvPr id="380931" name="Rectangle 2"/>
          <p:cNvSpPr>
            <a:spLocks noGrp="1" noRot="1" noChangeAspect="1" noChangeArrowheads="1" noTextEdit="1"/>
          </p:cNvSpPr>
          <p:nvPr>
            <p:ph type="sldImg"/>
          </p:nvPr>
        </p:nvSpPr>
        <p:spPr>
          <a:ln/>
        </p:spPr>
      </p:sp>
      <p:sp>
        <p:nvSpPr>
          <p:cNvPr id="380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D623019-258C-48E7-8958-034CA3D77928}" type="slidenum">
              <a:rPr lang="en-US" sz="1200" b="0" smtClean="0">
                <a:latin typeface="Times New Roman" pitchFamily="18" charset="0"/>
              </a:rPr>
              <a:pPr eaLnBrk="1" hangingPunct="1"/>
              <a:t>162</a:t>
            </a:fld>
            <a:endParaRPr lang="en-US" sz="1200" b="0" smtClean="0">
              <a:latin typeface="Times New Roman" pitchFamily="18" charset="0"/>
            </a:endParaRPr>
          </a:p>
        </p:txBody>
      </p:sp>
      <p:sp>
        <p:nvSpPr>
          <p:cNvPr id="381955" name="Rectangle 2"/>
          <p:cNvSpPr>
            <a:spLocks noGrp="1" noRot="1" noChangeAspect="1" noChangeArrowheads="1" noTextEdit="1"/>
          </p:cNvSpPr>
          <p:nvPr>
            <p:ph type="sldImg"/>
          </p:nvPr>
        </p:nvSpPr>
        <p:spPr>
          <a:ln/>
        </p:spPr>
      </p:sp>
      <p:sp>
        <p:nvSpPr>
          <p:cNvPr id="381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Slide Image Placeholder 1"/>
          <p:cNvSpPr>
            <a:spLocks noGrp="1" noRot="1" noChangeAspect="1" noTextEdit="1"/>
          </p:cNvSpPr>
          <p:nvPr>
            <p:ph type="sldImg"/>
          </p:nvPr>
        </p:nvSpPr>
        <p:spPr>
          <a:ln/>
        </p:spPr>
      </p:sp>
      <p:sp>
        <p:nvSpPr>
          <p:cNvPr id="3829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829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DB2EE7A2-80E5-4EA1-89C8-0EF7B43CB3E1}" type="slidenum">
              <a:rPr lang="en-US" sz="1200" b="0" smtClean="0">
                <a:latin typeface="Times New Roman" pitchFamily="18" charset="0"/>
              </a:rPr>
              <a:pPr eaLnBrk="1" hangingPunct="1"/>
              <a:t>163</a:t>
            </a:fld>
            <a:endParaRPr lang="en-US" sz="1200" b="0" smtClean="0">
              <a:latin typeface="Times New Roman" pitchFamily="18" charset="0"/>
            </a:endParaRPr>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DF08459-CB8A-46DA-B2A4-63B77154812D}" type="slidenum">
              <a:rPr lang="en-US" sz="1200" b="0" smtClean="0">
                <a:latin typeface="Times New Roman" pitchFamily="18" charset="0"/>
              </a:rPr>
              <a:pPr eaLnBrk="1" hangingPunct="1"/>
              <a:t>164</a:t>
            </a:fld>
            <a:endParaRPr lang="en-US" sz="1200" b="0" smtClean="0">
              <a:latin typeface="Times New Roman" pitchFamily="18" charset="0"/>
            </a:endParaRPr>
          </a:p>
        </p:txBody>
      </p:sp>
      <p:sp>
        <p:nvSpPr>
          <p:cNvPr id="384003" name="Rectangle 2"/>
          <p:cNvSpPr>
            <a:spLocks noGrp="1" noRot="1" noChangeAspect="1" noChangeArrowheads="1" noTextEdit="1"/>
          </p:cNvSpPr>
          <p:nvPr>
            <p:ph type="sldImg"/>
          </p:nvPr>
        </p:nvSpPr>
        <p:spPr>
          <a:ln/>
        </p:spPr>
      </p:sp>
      <p:sp>
        <p:nvSpPr>
          <p:cNvPr id="384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Slide Image Placeholder 1"/>
          <p:cNvSpPr>
            <a:spLocks noGrp="1" noRot="1" noChangeAspect="1" noTextEdit="1"/>
          </p:cNvSpPr>
          <p:nvPr>
            <p:ph type="sldImg"/>
          </p:nvPr>
        </p:nvSpPr>
        <p:spPr>
          <a:ln/>
        </p:spPr>
      </p:sp>
      <p:sp>
        <p:nvSpPr>
          <p:cNvPr id="385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85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E396B19-8360-4563-B5B4-7603FAA76ADD}" type="slidenum">
              <a:rPr lang="en-US" sz="1200" b="0" smtClean="0">
                <a:latin typeface="Times New Roman" pitchFamily="18" charset="0"/>
              </a:rPr>
              <a:pPr eaLnBrk="1" hangingPunct="1"/>
              <a:t>165</a:t>
            </a:fld>
            <a:endParaRPr lang="en-US" sz="1200" b="0" smtClean="0">
              <a:latin typeface="Times New Roman" pitchFamily="18" charset="0"/>
            </a:endParaRPr>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808C7FA-22F1-4853-816B-B78A40364901}" type="slidenum">
              <a:rPr lang="en-US" sz="1200" b="0" smtClean="0">
                <a:latin typeface="Times New Roman" pitchFamily="18" charset="0"/>
              </a:rPr>
              <a:pPr eaLnBrk="1" hangingPunct="1"/>
              <a:t>166</a:t>
            </a:fld>
            <a:endParaRPr lang="en-US" sz="1200" b="0" smtClean="0">
              <a:latin typeface="Times New Roman" pitchFamily="18" charset="0"/>
            </a:endParaRPr>
          </a:p>
        </p:txBody>
      </p:sp>
      <p:sp>
        <p:nvSpPr>
          <p:cNvPr id="386051" name="Rectangle 2"/>
          <p:cNvSpPr>
            <a:spLocks noGrp="1" noRot="1" noChangeAspect="1" noChangeArrowheads="1" noTextEdit="1"/>
          </p:cNvSpPr>
          <p:nvPr>
            <p:ph type="sldImg"/>
          </p:nvPr>
        </p:nvSpPr>
        <p:spPr>
          <a:ln/>
        </p:spPr>
      </p:sp>
      <p:sp>
        <p:nvSpPr>
          <p:cNvPr id="386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Slide Image Placeholder 1"/>
          <p:cNvSpPr>
            <a:spLocks noGrp="1" noRot="1" noChangeAspect="1" noTextEdit="1"/>
          </p:cNvSpPr>
          <p:nvPr>
            <p:ph type="sldImg"/>
          </p:nvPr>
        </p:nvSpPr>
        <p:spPr>
          <a:ln/>
        </p:spPr>
      </p:sp>
      <p:sp>
        <p:nvSpPr>
          <p:cNvPr id="2324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
        <p:nvSpPr>
          <p:cNvPr id="2324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EB1FA1A-E348-4E68-B4D3-0C9DF2508B1A}" type="slidenum">
              <a:rPr lang="en-US" sz="1200" b="0" smtClean="0">
                <a:latin typeface="Times New Roman" pitchFamily="18" charset="0"/>
              </a:rPr>
              <a:pPr eaLnBrk="1" hangingPunct="1"/>
              <a:t>23</a:t>
            </a:fld>
            <a:endParaRPr lang="en-US" sz="1200" b="0" smtClean="0">
              <a:latin typeface="Times New Roman" pitchFamily="18" charset="0"/>
            </a:endParaRPr>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762B300-F2CD-4CD9-87C0-5833D5C087EA}" type="slidenum">
              <a:rPr lang="en-US" sz="1200" b="0" smtClean="0">
                <a:latin typeface="Times New Roman" pitchFamily="18" charset="0"/>
              </a:rPr>
              <a:pPr eaLnBrk="1" hangingPunct="1"/>
              <a:t>167</a:t>
            </a:fld>
            <a:endParaRPr lang="en-US" sz="1200" b="0" smtClean="0">
              <a:latin typeface="Times New Roman" pitchFamily="18" charset="0"/>
            </a:endParaRPr>
          </a:p>
        </p:txBody>
      </p:sp>
      <p:sp>
        <p:nvSpPr>
          <p:cNvPr id="387075" name="Rectangle 2"/>
          <p:cNvSpPr>
            <a:spLocks noGrp="1" noRot="1" noChangeAspect="1" noChangeArrowheads="1" noTextEdit="1"/>
          </p:cNvSpPr>
          <p:nvPr>
            <p:ph type="sldImg"/>
          </p:nvPr>
        </p:nvSpPr>
        <p:spPr>
          <a:ln/>
        </p:spPr>
      </p:sp>
      <p:sp>
        <p:nvSpPr>
          <p:cNvPr id="387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52D0DFA-5D15-450E-9845-8ED484D80771}" type="slidenum">
              <a:rPr lang="en-US" sz="1200" b="0" smtClean="0">
                <a:latin typeface="Times New Roman" pitchFamily="18" charset="0"/>
              </a:rPr>
              <a:pPr eaLnBrk="1" hangingPunct="1"/>
              <a:t>168</a:t>
            </a:fld>
            <a:endParaRPr lang="en-US" sz="1200" b="0" smtClean="0">
              <a:latin typeface="Times New Roman" pitchFamily="18" charset="0"/>
            </a:endParaRPr>
          </a:p>
        </p:txBody>
      </p:sp>
      <p:sp>
        <p:nvSpPr>
          <p:cNvPr id="388099" name="Rectangle 2"/>
          <p:cNvSpPr>
            <a:spLocks noGrp="1" noRot="1" noChangeAspect="1" noChangeArrowheads="1" noTextEdit="1"/>
          </p:cNvSpPr>
          <p:nvPr>
            <p:ph type="sldImg"/>
          </p:nvPr>
        </p:nvSpPr>
        <p:spPr>
          <a:ln/>
        </p:spPr>
      </p:sp>
      <p:sp>
        <p:nvSpPr>
          <p:cNvPr id="388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DCF603A-CAEC-40DA-B234-15452CB61881}" type="slidenum">
              <a:rPr lang="en-US" sz="1200" b="0" smtClean="0">
                <a:latin typeface="Times New Roman" pitchFamily="18" charset="0"/>
              </a:rPr>
              <a:pPr eaLnBrk="1" hangingPunct="1"/>
              <a:t>169</a:t>
            </a:fld>
            <a:endParaRPr lang="en-US" sz="1200" b="0" smtClean="0">
              <a:latin typeface="Times New Roman" pitchFamily="18" charset="0"/>
            </a:endParaRPr>
          </a:p>
        </p:txBody>
      </p:sp>
      <p:sp>
        <p:nvSpPr>
          <p:cNvPr id="389123" name="Rectangle 2"/>
          <p:cNvSpPr>
            <a:spLocks noGrp="1" noRot="1" noChangeAspect="1" noChangeArrowheads="1" noTextEdit="1"/>
          </p:cNvSpPr>
          <p:nvPr>
            <p:ph type="sldImg"/>
          </p:nvPr>
        </p:nvSpPr>
        <p:spPr>
          <a:ln/>
        </p:spPr>
      </p:sp>
      <p:sp>
        <p:nvSpPr>
          <p:cNvPr id="389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Slide Image Placeholder 1"/>
          <p:cNvSpPr>
            <a:spLocks noGrp="1" noRot="1" noChangeAspect="1" noTextEdit="1"/>
          </p:cNvSpPr>
          <p:nvPr>
            <p:ph type="sldImg"/>
          </p:nvPr>
        </p:nvSpPr>
        <p:spPr>
          <a:ln/>
        </p:spPr>
      </p:sp>
      <p:sp>
        <p:nvSpPr>
          <p:cNvPr id="390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90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714960B-F9DA-4BFF-9EE6-B94A845842C6}" type="slidenum">
              <a:rPr lang="en-US" sz="1200" b="0" smtClean="0">
                <a:latin typeface="Times New Roman" pitchFamily="18" charset="0"/>
              </a:rPr>
              <a:pPr eaLnBrk="1" hangingPunct="1"/>
              <a:t>170</a:t>
            </a:fld>
            <a:endParaRPr lang="en-US" sz="1200" b="0" smtClean="0">
              <a:latin typeface="Times New Roman" pitchFamily="18" charset="0"/>
            </a:endParaRPr>
          </a:p>
        </p:txBody>
      </p:sp>
    </p:spTree>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82E6D8C-DB69-4FB0-B1F3-43B9E6D87591}" type="slidenum">
              <a:rPr lang="en-US" sz="1200" b="0" smtClean="0">
                <a:latin typeface="Times New Roman" pitchFamily="18" charset="0"/>
              </a:rPr>
              <a:pPr eaLnBrk="1" hangingPunct="1"/>
              <a:t>171</a:t>
            </a:fld>
            <a:endParaRPr lang="en-US" sz="1200" b="0" smtClean="0">
              <a:latin typeface="Times New Roman" pitchFamily="18" charset="0"/>
            </a:endParaRPr>
          </a:p>
        </p:txBody>
      </p:sp>
      <p:sp>
        <p:nvSpPr>
          <p:cNvPr id="391171" name="Rectangle 2"/>
          <p:cNvSpPr>
            <a:spLocks noGrp="1" noRot="1" noChangeAspect="1" noChangeArrowheads="1" noTextEdit="1"/>
          </p:cNvSpPr>
          <p:nvPr>
            <p:ph type="sldImg"/>
          </p:nvPr>
        </p:nvSpPr>
        <p:spPr>
          <a:ln/>
        </p:spPr>
      </p:sp>
      <p:sp>
        <p:nvSpPr>
          <p:cNvPr id="391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1C7B87E-D73B-4F01-9924-75FD797EFC30}" type="slidenum">
              <a:rPr lang="en-US" sz="1200" b="0" smtClean="0">
                <a:latin typeface="Times New Roman" pitchFamily="18" charset="0"/>
              </a:rPr>
              <a:pPr eaLnBrk="1" hangingPunct="1"/>
              <a:t>172</a:t>
            </a:fld>
            <a:endParaRPr lang="en-US" sz="1200" b="0" smtClean="0">
              <a:latin typeface="Times New Roman" pitchFamily="18" charset="0"/>
            </a:endParaRPr>
          </a:p>
        </p:txBody>
      </p:sp>
      <p:sp>
        <p:nvSpPr>
          <p:cNvPr id="392195" name="Rectangle 2"/>
          <p:cNvSpPr>
            <a:spLocks noGrp="1" noRot="1" noChangeAspect="1" noChangeArrowheads="1" noTextEdit="1"/>
          </p:cNvSpPr>
          <p:nvPr>
            <p:ph type="sldImg"/>
          </p:nvPr>
        </p:nvSpPr>
        <p:spPr>
          <a:ln/>
        </p:spPr>
      </p:sp>
      <p:sp>
        <p:nvSpPr>
          <p:cNvPr id="392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Slide Image Placeholder 1"/>
          <p:cNvSpPr>
            <a:spLocks noGrp="1" noRot="1" noChangeAspect="1" noTextEdit="1"/>
          </p:cNvSpPr>
          <p:nvPr>
            <p:ph type="sldImg"/>
          </p:nvPr>
        </p:nvSpPr>
        <p:spPr>
          <a:ln/>
        </p:spPr>
      </p:sp>
      <p:sp>
        <p:nvSpPr>
          <p:cNvPr id="393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93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7628997-AD1C-4AD2-A872-617CBCC94E9F}" type="slidenum">
              <a:rPr lang="en-US" sz="1200" b="0" smtClean="0">
                <a:latin typeface="Times New Roman" pitchFamily="18" charset="0"/>
              </a:rPr>
              <a:pPr eaLnBrk="1" hangingPunct="1"/>
              <a:t>173</a:t>
            </a:fld>
            <a:endParaRPr lang="en-US" sz="1200" b="0" smtClean="0">
              <a:latin typeface="Times New Roman" pitchFamily="18" charset="0"/>
            </a:endParaRPr>
          </a:p>
        </p:txBody>
      </p:sp>
    </p:spTree>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Slide Image Placeholder 1"/>
          <p:cNvSpPr>
            <a:spLocks noGrp="1" noRot="1" noChangeAspect="1" noTextEdit="1"/>
          </p:cNvSpPr>
          <p:nvPr>
            <p:ph type="sldImg"/>
          </p:nvPr>
        </p:nvSpPr>
        <p:spPr>
          <a:ln/>
        </p:spPr>
      </p:sp>
      <p:sp>
        <p:nvSpPr>
          <p:cNvPr id="394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94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6281355-3F8F-4243-9393-38D66615CC30}" type="slidenum">
              <a:rPr lang="en-US" sz="1200" b="0" smtClean="0">
                <a:latin typeface="Times New Roman" pitchFamily="18" charset="0"/>
              </a:rPr>
              <a:pPr eaLnBrk="1" hangingPunct="1"/>
              <a:t>174</a:t>
            </a:fld>
            <a:endParaRPr lang="en-US" sz="1200" b="0" smtClean="0">
              <a:latin typeface="Times New Roman" pitchFamily="18" charset="0"/>
            </a:endParaRPr>
          </a:p>
        </p:txBody>
      </p:sp>
    </p:spTree>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Slide Image Placeholder 1"/>
          <p:cNvSpPr>
            <a:spLocks noGrp="1" noRot="1" noChangeAspect="1" noTextEdit="1"/>
          </p:cNvSpPr>
          <p:nvPr>
            <p:ph type="sldImg"/>
          </p:nvPr>
        </p:nvSpPr>
        <p:spPr>
          <a:ln/>
        </p:spPr>
      </p:sp>
      <p:sp>
        <p:nvSpPr>
          <p:cNvPr id="395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95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B289BA1-7840-42C2-84D2-27D9EE663E3A}" type="slidenum">
              <a:rPr lang="en-US" sz="1200" b="0" smtClean="0">
                <a:latin typeface="Times New Roman" pitchFamily="18" charset="0"/>
              </a:rPr>
              <a:pPr eaLnBrk="1" hangingPunct="1"/>
              <a:t>175</a:t>
            </a:fld>
            <a:endParaRPr lang="en-US" sz="1200" b="0" smtClean="0">
              <a:latin typeface="Times New Roman" pitchFamily="18" charset="0"/>
            </a:endParaRPr>
          </a:p>
        </p:txBody>
      </p:sp>
    </p:spTree>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DF79F1E-70BA-41FD-AD04-BE6A2F67428A}" type="slidenum">
              <a:rPr lang="en-US" sz="1200" b="0" smtClean="0">
                <a:latin typeface="Times New Roman" pitchFamily="18" charset="0"/>
              </a:rPr>
              <a:pPr eaLnBrk="1" hangingPunct="1"/>
              <a:t>176</a:t>
            </a:fld>
            <a:endParaRPr lang="en-US" sz="1200" b="0" smtClean="0">
              <a:latin typeface="Times New Roman" pitchFamily="18" charset="0"/>
            </a:endParaRPr>
          </a:p>
        </p:txBody>
      </p:sp>
      <p:sp>
        <p:nvSpPr>
          <p:cNvPr id="396291" name="Rectangle 2"/>
          <p:cNvSpPr>
            <a:spLocks noGrp="1" noRot="1" noChangeAspect="1" noChangeArrowheads="1" noTextEdit="1"/>
          </p:cNvSpPr>
          <p:nvPr>
            <p:ph type="sldImg"/>
          </p:nvPr>
        </p:nvSpPr>
        <p:spPr>
          <a:ln/>
        </p:spPr>
      </p:sp>
      <p:sp>
        <p:nvSpPr>
          <p:cNvPr id="396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B270FF1-DAEC-4878-B088-38732813C324}" type="slidenum">
              <a:rPr lang="en-US" sz="1200" b="0" smtClean="0">
                <a:latin typeface="Times New Roman" pitchFamily="18" charset="0"/>
              </a:rPr>
              <a:pPr eaLnBrk="1" hangingPunct="1"/>
              <a:t>24</a:t>
            </a:fld>
            <a:endParaRPr lang="en-US" sz="1200" b="0" smtClean="0">
              <a:latin typeface="Times New Roman" pitchFamily="18" charset="0"/>
            </a:endParaRPr>
          </a:p>
        </p:txBody>
      </p:sp>
      <p:sp>
        <p:nvSpPr>
          <p:cNvPr id="233475" name="Rectangle 2"/>
          <p:cNvSpPr>
            <a:spLocks noGrp="1" noRot="1" noChangeAspect="1" noChangeArrowheads="1" noTextEdit="1"/>
          </p:cNvSpPr>
          <p:nvPr>
            <p:ph type="sldImg"/>
          </p:nvPr>
        </p:nvSpPr>
        <p:spPr>
          <a:ln/>
        </p:spPr>
      </p:sp>
      <p:sp>
        <p:nvSpPr>
          <p:cNvPr id="233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Tree>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607EAB5-7EC8-4704-AFE9-206CDBB83C59}" type="slidenum">
              <a:rPr lang="en-US" sz="1200" b="0" smtClean="0">
                <a:latin typeface="Times New Roman" pitchFamily="18" charset="0"/>
              </a:rPr>
              <a:pPr eaLnBrk="1" hangingPunct="1"/>
              <a:t>177</a:t>
            </a:fld>
            <a:endParaRPr lang="en-US" sz="1200" b="0" smtClean="0">
              <a:latin typeface="Times New Roman" pitchFamily="18" charset="0"/>
            </a:endParaRPr>
          </a:p>
        </p:txBody>
      </p:sp>
      <p:sp>
        <p:nvSpPr>
          <p:cNvPr id="397315" name="Rectangle 2"/>
          <p:cNvSpPr>
            <a:spLocks noGrp="1" noRot="1" noChangeAspect="1" noChangeArrowheads="1" noTextEdit="1"/>
          </p:cNvSpPr>
          <p:nvPr>
            <p:ph type="sldImg"/>
          </p:nvPr>
        </p:nvSpPr>
        <p:spPr>
          <a:ln/>
        </p:spPr>
      </p:sp>
      <p:sp>
        <p:nvSpPr>
          <p:cNvPr id="397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DAAB41E8-87A7-4C91-9BDF-B42CFE0CE2F9}" type="slidenum">
              <a:rPr lang="en-US" sz="1200" b="0" smtClean="0">
                <a:latin typeface="Times New Roman" pitchFamily="18" charset="0"/>
              </a:rPr>
              <a:pPr eaLnBrk="1" hangingPunct="1"/>
              <a:t>178</a:t>
            </a:fld>
            <a:endParaRPr lang="en-US" sz="1200" b="0" smtClean="0">
              <a:latin typeface="Times New Roman" pitchFamily="18" charset="0"/>
            </a:endParaRPr>
          </a:p>
        </p:txBody>
      </p:sp>
      <p:sp>
        <p:nvSpPr>
          <p:cNvPr id="398339" name="Rectangle 2"/>
          <p:cNvSpPr>
            <a:spLocks noGrp="1" noRot="1" noChangeAspect="1" noChangeArrowheads="1" noTextEdit="1"/>
          </p:cNvSpPr>
          <p:nvPr>
            <p:ph type="sldImg"/>
          </p:nvPr>
        </p:nvSpPr>
        <p:spPr>
          <a:ln/>
        </p:spPr>
      </p:sp>
      <p:sp>
        <p:nvSpPr>
          <p:cNvPr id="398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7168E34-9B44-473E-A21B-30ADCD09A606}" type="slidenum">
              <a:rPr lang="en-US" sz="1200" b="0" smtClean="0">
                <a:latin typeface="Times New Roman" pitchFamily="18" charset="0"/>
              </a:rPr>
              <a:pPr eaLnBrk="1" hangingPunct="1"/>
              <a:t>179</a:t>
            </a:fld>
            <a:endParaRPr lang="en-US" sz="1200" b="0" smtClean="0">
              <a:latin typeface="Times New Roman" pitchFamily="18" charset="0"/>
            </a:endParaRPr>
          </a:p>
        </p:txBody>
      </p:sp>
      <p:sp>
        <p:nvSpPr>
          <p:cNvPr id="399363" name="Rectangle 2"/>
          <p:cNvSpPr>
            <a:spLocks noGrp="1" noRot="1" noChangeAspect="1" noChangeArrowheads="1" noTextEdit="1"/>
          </p:cNvSpPr>
          <p:nvPr>
            <p:ph type="sldImg"/>
          </p:nvPr>
        </p:nvSpPr>
        <p:spPr>
          <a:ln/>
        </p:spPr>
      </p:sp>
      <p:sp>
        <p:nvSpPr>
          <p:cNvPr id="399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468CE5F-6D9A-4000-AB56-77CC0EBF5633}" type="slidenum">
              <a:rPr lang="en-US" sz="1200" b="0" smtClean="0">
                <a:latin typeface="Times New Roman" pitchFamily="18" charset="0"/>
              </a:rPr>
              <a:pPr eaLnBrk="1" hangingPunct="1"/>
              <a:t>180</a:t>
            </a:fld>
            <a:endParaRPr lang="en-US" sz="1200" b="0" smtClean="0">
              <a:latin typeface="Times New Roman" pitchFamily="18" charset="0"/>
            </a:endParaRPr>
          </a:p>
        </p:txBody>
      </p:sp>
      <p:sp>
        <p:nvSpPr>
          <p:cNvPr id="400387" name="Rectangle 2"/>
          <p:cNvSpPr>
            <a:spLocks noGrp="1" noRot="1" noChangeAspect="1" noChangeArrowheads="1" noTextEdit="1"/>
          </p:cNvSpPr>
          <p:nvPr>
            <p:ph type="sldImg"/>
          </p:nvPr>
        </p:nvSpPr>
        <p:spPr>
          <a:ln/>
        </p:spPr>
      </p:sp>
      <p:sp>
        <p:nvSpPr>
          <p:cNvPr id="400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469285B-B71D-43FB-8BB8-8582F2669881}" type="slidenum">
              <a:rPr lang="en-US" sz="1200" b="0" smtClean="0">
                <a:latin typeface="Times New Roman" pitchFamily="18" charset="0"/>
              </a:rPr>
              <a:pPr eaLnBrk="1" hangingPunct="1"/>
              <a:t>181</a:t>
            </a:fld>
            <a:endParaRPr lang="en-US" sz="1200" b="0" smtClean="0">
              <a:latin typeface="Times New Roman" pitchFamily="18" charset="0"/>
            </a:endParaRPr>
          </a:p>
        </p:txBody>
      </p:sp>
      <p:sp>
        <p:nvSpPr>
          <p:cNvPr id="401411" name="Rectangle 2"/>
          <p:cNvSpPr>
            <a:spLocks noGrp="1" noRot="1" noChangeAspect="1" noChangeArrowheads="1" noTextEdit="1"/>
          </p:cNvSpPr>
          <p:nvPr>
            <p:ph type="sldImg"/>
          </p:nvPr>
        </p:nvSpPr>
        <p:spPr>
          <a:ln/>
        </p:spPr>
      </p:sp>
      <p:sp>
        <p:nvSpPr>
          <p:cNvPr id="401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Slide Image Placeholder 1"/>
          <p:cNvSpPr>
            <a:spLocks noGrp="1" noRot="1" noChangeAspect="1" noTextEdit="1"/>
          </p:cNvSpPr>
          <p:nvPr>
            <p:ph type="sldImg"/>
          </p:nvPr>
        </p:nvSpPr>
        <p:spPr>
          <a:ln/>
        </p:spPr>
      </p:sp>
      <p:sp>
        <p:nvSpPr>
          <p:cNvPr id="402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02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98B7406-B189-4842-B1CA-D0826C5D28AC}" type="slidenum">
              <a:rPr lang="en-US" sz="1200" b="0" smtClean="0">
                <a:latin typeface="Times New Roman" pitchFamily="18" charset="0"/>
              </a:rPr>
              <a:pPr eaLnBrk="1" hangingPunct="1"/>
              <a:t>182</a:t>
            </a:fld>
            <a:endParaRPr lang="en-US" sz="1200" b="0" smtClean="0">
              <a:latin typeface="Times New Roman" pitchFamily="18" charset="0"/>
            </a:endParaRPr>
          </a:p>
        </p:txBody>
      </p:sp>
    </p:spTree>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Slide Image Placeholder 1"/>
          <p:cNvSpPr>
            <a:spLocks noGrp="1" noRot="1" noChangeAspect="1" noTextEdit="1"/>
          </p:cNvSpPr>
          <p:nvPr>
            <p:ph type="sldImg"/>
          </p:nvPr>
        </p:nvSpPr>
        <p:spPr>
          <a:ln/>
        </p:spPr>
      </p:sp>
      <p:sp>
        <p:nvSpPr>
          <p:cNvPr id="403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034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158B8F9F-9EEB-4BFE-A6F2-4147A360A279}" type="slidenum">
              <a:rPr lang="en-US" sz="1200" b="0" smtClean="0">
                <a:latin typeface="Times New Roman" pitchFamily="18" charset="0"/>
              </a:rPr>
              <a:pPr eaLnBrk="1" hangingPunct="1"/>
              <a:t>183</a:t>
            </a:fld>
            <a:endParaRPr lang="en-US" sz="1200" b="0" smtClean="0">
              <a:latin typeface="Times New Roman" pitchFamily="18" charset="0"/>
            </a:endParaRPr>
          </a:p>
        </p:txBody>
      </p:sp>
    </p:spTree>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93A220F3-B3CE-4B7C-A8EE-B2767D936652}" type="slidenum">
              <a:rPr lang="en-US" sz="1200" b="0" smtClean="0">
                <a:latin typeface="Times New Roman" pitchFamily="18" charset="0"/>
              </a:rPr>
              <a:pPr eaLnBrk="1" hangingPunct="1"/>
              <a:t>184</a:t>
            </a:fld>
            <a:endParaRPr lang="en-US" sz="1200" b="0" smtClean="0">
              <a:latin typeface="Times New Roman" pitchFamily="18" charset="0"/>
            </a:endParaRPr>
          </a:p>
        </p:txBody>
      </p:sp>
      <p:sp>
        <p:nvSpPr>
          <p:cNvPr id="404483" name="Rectangle 2"/>
          <p:cNvSpPr>
            <a:spLocks noGrp="1" noRot="1" noChangeAspect="1" noChangeArrowheads="1" noTextEdit="1"/>
          </p:cNvSpPr>
          <p:nvPr>
            <p:ph type="sldImg"/>
          </p:nvPr>
        </p:nvSpPr>
        <p:spPr>
          <a:ln/>
        </p:spPr>
      </p:sp>
      <p:sp>
        <p:nvSpPr>
          <p:cNvPr id="404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64B4525-E028-4BE8-B4B6-11F20F4DF82E}" type="slidenum">
              <a:rPr lang="en-US" sz="1200" b="0" smtClean="0">
                <a:latin typeface="Times New Roman" pitchFamily="18" charset="0"/>
              </a:rPr>
              <a:pPr eaLnBrk="1" hangingPunct="1"/>
              <a:t>185</a:t>
            </a:fld>
            <a:endParaRPr lang="en-US" sz="1200" b="0" smtClean="0">
              <a:latin typeface="Times New Roman" pitchFamily="18" charset="0"/>
            </a:endParaRPr>
          </a:p>
        </p:txBody>
      </p:sp>
      <p:sp>
        <p:nvSpPr>
          <p:cNvPr id="405507" name="Rectangle 2"/>
          <p:cNvSpPr>
            <a:spLocks noGrp="1" noRot="1" noChangeAspect="1" noChangeArrowheads="1" noTextEdit="1"/>
          </p:cNvSpPr>
          <p:nvPr>
            <p:ph type="sldImg"/>
          </p:nvPr>
        </p:nvSpPr>
        <p:spPr>
          <a:ln/>
        </p:spPr>
      </p:sp>
      <p:sp>
        <p:nvSpPr>
          <p:cNvPr id="405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Slide Image Placeholder 1"/>
          <p:cNvSpPr>
            <a:spLocks noGrp="1" noRot="1" noChangeAspect="1" noTextEdit="1"/>
          </p:cNvSpPr>
          <p:nvPr>
            <p:ph type="sldImg"/>
          </p:nvPr>
        </p:nvSpPr>
        <p:spPr>
          <a:ln/>
        </p:spPr>
      </p:sp>
      <p:sp>
        <p:nvSpPr>
          <p:cNvPr id="406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06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30B3899-BC2E-4B4B-B3E6-24CAE61B4BA4}" type="slidenum">
              <a:rPr lang="en-US" sz="1200" b="0" smtClean="0">
                <a:latin typeface="Times New Roman" pitchFamily="18" charset="0"/>
              </a:rPr>
              <a:pPr eaLnBrk="1" hangingPunct="1"/>
              <a:t>186</a:t>
            </a:fld>
            <a:endParaRPr lang="en-US" sz="1200" b="0"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EBD9C2C2-B934-43C5-80A1-16C5DAF5F380}" type="slidenum">
              <a:rPr lang="en-US" sz="1200" b="0" smtClean="0">
                <a:latin typeface="Times New Roman" pitchFamily="18" charset="0"/>
              </a:rPr>
              <a:pPr eaLnBrk="1" hangingPunct="1"/>
              <a:t>25</a:t>
            </a:fld>
            <a:endParaRPr lang="en-US" sz="1200" b="0" smtClean="0">
              <a:latin typeface="Times New Roman" pitchFamily="18" charset="0"/>
            </a:endParaRPr>
          </a:p>
        </p:txBody>
      </p:sp>
      <p:sp>
        <p:nvSpPr>
          <p:cNvPr id="234499" name="Rectangle 2"/>
          <p:cNvSpPr>
            <a:spLocks noGrp="1" noRot="1" noChangeAspect="1" noChangeArrowheads="1" noTextEdit="1"/>
          </p:cNvSpPr>
          <p:nvPr>
            <p:ph type="sldImg"/>
          </p:nvPr>
        </p:nvSpPr>
        <p:spPr>
          <a:ln/>
        </p:spPr>
      </p:sp>
      <p:sp>
        <p:nvSpPr>
          <p:cNvPr id="234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Tree>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F0C8048-2A2E-4E8F-8CA6-D10726204652}" type="slidenum">
              <a:rPr lang="en-US" sz="1200" b="0" smtClean="0">
                <a:latin typeface="Times New Roman" pitchFamily="18" charset="0"/>
              </a:rPr>
              <a:pPr eaLnBrk="1" hangingPunct="1"/>
              <a:t>187</a:t>
            </a:fld>
            <a:endParaRPr lang="en-US" sz="1200" b="0" smtClean="0">
              <a:latin typeface="Times New Roman" pitchFamily="18" charset="0"/>
            </a:endParaRPr>
          </a:p>
        </p:txBody>
      </p:sp>
      <p:sp>
        <p:nvSpPr>
          <p:cNvPr id="407555" name="Rectangle 2"/>
          <p:cNvSpPr>
            <a:spLocks noGrp="1" noRot="1" noChangeAspect="1" noChangeArrowheads="1" noTextEdit="1"/>
          </p:cNvSpPr>
          <p:nvPr>
            <p:ph type="sldImg"/>
          </p:nvPr>
        </p:nvSpPr>
        <p:spPr>
          <a:ln/>
        </p:spPr>
      </p:sp>
      <p:sp>
        <p:nvSpPr>
          <p:cNvPr id="407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992A15F-252B-4DCC-9647-BDAEA4771F3B}" type="slidenum">
              <a:rPr lang="en-US" sz="1200" b="0" smtClean="0">
                <a:latin typeface="Times New Roman" pitchFamily="18" charset="0"/>
              </a:rPr>
              <a:pPr eaLnBrk="1" hangingPunct="1"/>
              <a:t>188</a:t>
            </a:fld>
            <a:endParaRPr lang="en-US" sz="1200" b="0" smtClean="0">
              <a:latin typeface="Times New Roman" pitchFamily="18" charset="0"/>
            </a:endParaRPr>
          </a:p>
        </p:txBody>
      </p:sp>
      <p:sp>
        <p:nvSpPr>
          <p:cNvPr id="408579" name="Rectangle 2"/>
          <p:cNvSpPr>
            <a:spLocks noGrp="1" noRot="1" noChangeAspect="1" noChangeArrowheads="1" noTextEdit="1"/>
          </p:cNvSpPr>
          <p:nvPr>
            <p:ph type="sldImg"/>
          </p:nvPr>
        </p:nvSpPr>
        <p:spPr>
          <a:ln/>
        </p:spPr>
      </p:sp>
      <p:sp>
        <p:nvSpPr>
          <p:cNvPr id="408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Slide Image Placeholder 1"/>
          <p:cNvSpPr>
            <a:spLocks noGrp="1" noRot="1" noChangeAspect="1" noTextEdit="1"/>
          </p:cNvSpPr>
          <p:nvPr>
            <p:ph type="sldImg"/>
          </p:nvPr>
        </p:nvSpPr>
        <p:spPr>
          <a:ln/>
        </p:spPr>
      </p:sp>
      <p:sp>
        <p:nvSpPr>
          <p:cNvPr id="409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09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67399C5-3A88-44BB-A48D-10A377061514}" type="slidenum">
              <a:rPr lang="en-US" sz="1200" b="0" smtClean="0">
                <a:latin typeface="Times New Roman" pitchFamily="18" charset="0"/>
              </a:rPr>
              <a:pPr eaLnBrk="1" hangingPunct="1"/>
              <a:t>189</a:t>
            </a:fld>
            <a:endParaRPr lang="en-US" sz="1200" b="0" smtClean="0">
              <a:latin typeface="Times New Roman" pitchFamily="18" charset="0"/>
            </a:endParaRPr>
          </a:p>
        </p:txBody>
      </p:sp>
    </p:spTree>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1C7A0EE1-0808-4C4D-B724-AACB5B6A0AB3}" type="slidenum">
              <a:rPr lang="en-US" sz="1200" b="0" smtClean="0">
                <a:latin typeface="Times New Roman" pitchFamily="18" charset="0"/>
              </a:rPr>
              <a:pPr eaLnBrk="1" hangingPunct="1"/>
              <a:t>190</a:t>
            </a:fld>
            <a:endParaRPr lang="en-US" sz="1200" b="0" smtClean="0">
              <a:latin typeface="Times New Roman" pitchFamily="18" charset="0"/>
            </a:endParaRPr>
          </a:p>
        </p:txBody>
      </p:sp>
      <p:sp>
        <p:nvSpPr>
          <p:cNvPr id="410627" name="Rectangle 2"/>
          <p:cNvSpPr>
            <a:spLocks noGrp="1" noRot="1" noChangeAspect="1" noChangeArrowheads="1" noTextEdit="1"/>
          </p:cNvSpPr>
          <p:nvPr>
            <p:ph type="sldImg"/>
          </p:nvPr>
        </p:nvSpPr>
        <p:spPr>
          <a:ln/>
        </p:spPr>
      </p:sp>
      <p:sp>
        <p:nvSpPr>
          <p:cNvPr id="410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Slide Image Placeholder 1"/>
          <p:cNvSpPr>
            <a:spLocks noGrp="1" noRot="1" noChangeAspect="1" noTextEdit="1"/>
          </p:cNvSpPr>
          <p:nvPr>
            <p:ph type="sldImg"/>
          </p:nvPr>
        </p:nvSpPr>
        <p:spPr>
          <a:ln/>
        </p:spPr>
      </p:sp>
      <p:sp>
        <p:nvSpPr>
          <p:cNvPr id="411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1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6A447DF-5F8C-489C-A49E-D6874C556D14}" type="slidenum">
              <a:rPr lang="en-US" sz="1200" b="0" smtClean="0">
                <a:latin typeface="Times New Roman" pitchFamily="18" charset="0"/>
              </a:rPr>
              <a:pPr eaLnBrk="1" hangingPunct="1"/>
              <a:t>191</a:t>
            </a:fld>
            <a:endParaRPr lang="en-US" sz="1200" b="0" smtClean="0">
              <a:latin typeface="Times New Roman" pitchFamily="18" charset="0"/>
            </a:endParaRPr>
          </a:p>
        </p:txBody>
      </p:sp>
    </p:spTree>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Slide Image Placeholder 1"/>
          <p:cNvSpPr>
            <a:spLocks noGrp="1" noRot="1" noChangeAspect="1" noTextEdit="1"/>
          </p:cNvSpPr>
          <p:nvPr>
            <p:ph type="sldImg"/>
          </p:nvPr>
        </p:nvSpPr>
        <p:spPr>
          <a:ln/>
        </p:spPr>
      </p:sp>
      <p:sp>
        <p:nvSpPr>
          <p:cNvPr id="412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26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B5D1475-9A3C-4500-93EA-5A8B606CF17F}" type="slidenum">
              <a:rPr lang="en-US" sz="1200" b="0" smtClean="0">
                <a:latin typeface="Times New Roman" pitchFamily="18" charset="0"/>
              </a:rPr>
              <a:pPr eaLnBrk="1" hangingPunct="1"/>
              <a:t>192</a:t>
            </a:fld>
            <a:endParaRPr lang="en-US" sz="1200" b="0" smtClean="0">
              <a:latin typeface="Times New Roman" pitchFamily="18" charset="0"/>
            </a:endParaRPr>
          </a:p>
        </p:txBody>
      </p:sp>
    </p:spTree>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Slide Image Placeholder 1"/>
          <p:cNvSpPr>
            <a:spLocks noGrp="1" noRot="1" noChangeAspect="1" noTextEdit="1"/>
          </p:cNvSpPr>
          <p:nvPr>
            <p:ph type="sldImg"/>
          </p:nvPr>
        </p:nvSpPr>
        <p:spPr>
          <a:ln/>
        </p:spPr>
      </p:sp>
      <p:sp>
        <p:nvSpPr>
          <p:cNvPr id="413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3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13C7D4A-5814-48E0-B23B-7BA096364260}" type="slidenum">
              <a:rPr lang="en-US" sz="1200" b="0" smtClean="0">
                <a:latin typeface="Times New Roman" pitchFamily="18" charset="0"/>
              </a:rPr>
              <a:pPr eaLnBrk="1" hangingPunct="1"/>
              <a:t>193</a:t>
            </a:fld>
            <a:endParaRPr lang="en-US" sz="1200" b="0" smtClean="0">
              <a:latin typeface="Times New Roman" pitchFamily="18" charset="0"/>
            </a:endParaRPr>
          </a:p>
        </p:txBody>
      </p:sp>
    </p:spTree>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Slide Image Placeholder 1"/>
          <p:cNvSpPr>
            <a:spLocks noGrp="1" noRot="1" noChangeAspect="1" noTextEdit="1"/>
          </p:cNvSpPr>
          <p:nvPr>
            <p:ph type="sldImg"/>
          </p:nvPr>
        </p:nvSpPr>
        <p:spPr>
          <a:ln/>
        </p:spPr>
      </p:sp>
      <p:sp>
        <p:nvSpPr>
          <p:cNvPr id="414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4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062FA41-D9F6-4DA9-BFC0-CEADDCFF2FE8}" type="slidenum">
              <a:rPr lang="en-US" sz="1200" b="0" smtClean="0">
                <a:latin typeface="Times New Roman" pitchFamily="18" charset="0"/>
              </a:rPr>
              <a:pPr eaLnBrk="1" hangingPunct="1"/>
              <a:t>194</a:t>
            </a:fld>
            <a:endParaRPr lang="en-US" sz="1200" b="0" smtClean="0">
              <a:latin typeface="Times New Roman" pitchFamily="18" charset="0"/>
            </a:endParaRPr>
          </a:p>
        </p:txBody>
      </p:sp>
    </p:spTree>
  </p:cSld>
  <p:clrMapOvr>
    <a:masterClrMapping/>
  </p:clrMapOvr>
</p:notes>
</file>

<file path=ppt/notesSlides/notesSlide1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Slide Image Placeholder 1"/>
          <p:cNvSpPr>
            <a:spLocks noGrp="1" noRot="1" noChangeAspect="1" noTextEdit="1"/>
          </p:cNvSpPr>
          <p:nvPr>
            <p:ph type="sldImg"/>
          </p:nvPr>
        </p:nvSpPr>
        <p:spPr>
          <a:ln/>
        </p:spPr>
      </p:sp>
      <p:sp>
        <p:nvSpPr>
          <p:cNvPr id="415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5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F1E65E5-85D7-471D-BF63-E4730C9212A9}" type="slidenum">
              <a:rPr lang="en-US" sz="1200" b="0" smtClean="0">
                <a:latin typeface="Times New Roman" pitchFamily="18" charset="0"/>
              </a:rPr>
              <a:pPr eaLnBrk="1" hangingPunct="1"/>
              <a:t>195</a:t>
            </a:fld>
            <a:endParaRPr lang="en-US" sz="1200" b="0" smtClean="0">
              <a:latin typeface="Times New Roman" pitchFamily="18" charset="0"/>
            </a:endParaRPr>
          </a:p>
        </p:txBody>
      </p:sp>
    </p:spTree>
  </p:cSld>
  <p:clrMapOvr>
    <a:masterClrMapping/>
  </p:clrMapOvr>
</p:notes>
</file>

<file path=ppt/notesSlides/notesSlide1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Slide Image Placeholder 1"/>
          <p:cNvSpPr>
            <a:spLocks noGrp="1" noRot="1" noChangeAspect="1" noTextEdit="1"/>
          </p:cNvSpPr>
          <p:nvPr>
            <p:ph type="sldImg"/>
          </p:nvPr>
        </p:nvSpPr>
        <p:spPr>
          <a:ln/>
        </p:spPr>
      </p:sp>
      <p:sp>
        <p:nvSpPr>
          <p:cNvPr id="416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6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1FEC9498-1215-4AE1-BD8E-2DEA4B1591B1}" type="slidenum">
              <a:rPr lang="en-US" sz="1200" b="0" smtClean="0">
                <a:latin typeface="Times New Roman" pitchFamily="18" charset="0"/>
              </a:rPr>
              <a:pPr eaLnBrk="1" hangingPunct="1"/>
              <a:t>196</a:t>
            </a:fld>
            <a:endParaRPr lang="en-US" sz="1200" b="0"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Slide Image Placeholder 1"/>
          <p:cNvSpPr>
            <a:spLocks noGrp="1" noRot="1" noChangeAspect="1" noTextEdit="1"/>
          </p:cNvSpPr>
          <p:nvPr>
            <p:ph type="sldImg"/>
          </p:nvPr>
        </p:nvSpPr>
        <p:spPr>
          <a:ln/>
        </p:spPr>
      </p:sp>
      <p:sp>
        <p:nvSpPr>
          <p:cNvPr id="2365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
        <p:nvSpPr>
          <p:cNvPr id="2365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20486CB-7F2C-4A0E-B2BF-6DB377395814}" type="slidenum">
              <a:rPr lang="en-US" sz="1200" b="0" smtClean="0">
                <a:latin typeface="Times New Roman" pitchFamily="18" charset="0"/>
              </a:rPr>
              <a:pPr eaLnBrk="1" hangingPunct="1"/>
              <a:t>26</a:t>
            </a:fld>
            <a:endParaRPr lang="en-US" sz="1200" b="0" smtClean="0">
              <a:latin typeface="Times New Roman" pitchFamily="18" charset="0"/>
            </a:endParaRPr>
          </a:p>
        </p:txBody>
      </p:sp>
    </p:spTree>
  </p:cSld>
  <p:clrMapOvr>
    <a:masterClrMapping/>
  </p:clrMapOvr>
</p:notes>
</file>

<file path=ppt/notesSlides/notesSlide1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Slide Image Placeholder 1"/>
          <p:cNvSpPr>
            <a:spLocks noGrp="1" noRot="1" noChangeAspect="1" noTextEdit="1"/>
          </p:cNvSpPr>
          <p:nvPr>
            <p:ph type="sldImg"/>
          </p:nvPr>
        </p:nvSpPr>
        <p:spPr>
          <a:ln/>
        </p:spPr>
      </p:sp>
      <p:sp>
        <p:nvSpPr>
          <p:cNvPr id="417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7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AD3DD10-ED74-4CDD-AB16-42B1529E626B}" type="slidenum">
              <a:rPr lang="en-US" sz="1200" b="0" smtClean="0">
                <a:latin typeface="Times New Roman" pitchFamily="18" charset="0"/>
              </a:rPr>
              <a:pPr eaLnBrk="1" hangingPunct="1"/>
              <a:t>198</a:t>
            </a:fld>
            <a:endParaRPr lang="en-US" sz="1200" b="0" smtClean="0">
              <a:latin typeface="Times New Roman" pitchFamily="18" charset="0"/>
            </a:endParaRPr>
          </a:p>
        </p:txBody>
      </p:sp>
    </p:spTree>
  </p:cSld>
  <p:clrMapOvr>
    <a:masterClrMapping/>
  </p:clrMapOvr>
</p:notes>
</file>

<file path=ppt/notesSlides/notesSlide1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Slide Image Placeholder 1"/>
          <p:cNvSpPr>
            <a:spLocks noGrp="1" noRot="1" noChangeAspect="1" noTextEdit="1"/>
          </p:cNvSpPr>
          <p:nvPr>
            <p:ph type="sldImg"/>
          </p:nvPr>
        </p:nvSpPr>
        <p:spPr>
          <a:ln/>
        </p:spPr>
      </p:sp>
      <p:sp>
        <p:nvSpPr>
          <p:cNvPr id="418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418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617F96A-457F-4030-A082-D6739F2105BD}" type="slidenum">
              <a:rPr lang="en-US" sz="1200" b="0" smtClean="0">
                <a:latin typeface="Times New Roman" pitchFamily="18" charset="0"/>
              </a:rPr>
              <a:pPr eaLnBrk="1" hangingPunct="1"/>
              <a:t>199</a:t>
            </a:fld>
            <a:endParaRPr lang="en-US" sz="1200" b="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C5277FD-6520-470F-8B75-9972C0B07631}" type="slidenum">
              <a:rPr lang="en-US" sz="1200" b="0" smtClean="0">
                <a:latin typeface="Times New Roman" pitchFamily="18" charset="0"/>
              </a:rPr>
              <a:pPr eaLnBrk="1" hangingPunct="1"/>
              <a:t>2</a:t>
            </a:fld>
            <a:endParaRPr lang="en-US" sz="1200" b="0" smtClean="0">
              <a:latin typeface="Times New Roman" pitchFamily="18" charset="0"/>
            </a:endParaRPr>
          </a:p>
        </p:txBody>
      </p:sp>
      <p:sp>
        <p:nvSpPr>
          <p:cNvPr id="218115" name="Rectangle 2"/>
          <p:cNvSpPr>
            <a:spLocks noGrp="1" noRot="1" noChangeAspect="1" noChangeArrowheads="1" noTextEdit="1"/>
          </p:cNvSpPr>
          <p:nvPr>
            <p:ph type="sldImg"/>
          </p:nvPr>
        </p:nvSpPr>
        <p:spPr>
          <a:ln/>
        </p:spPr>
      </p:sp>
      <p:sp>
        <p:nvSpPr>
          <p:cNvPr id="218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529B91F-4958-4A7C-B990-22E2B937F372}" type="slidenum">
              <a:rPr lang="en-US" sz="1200" b="0" smtClean="0">
                <a:latin typeface="Times New Roman" pitchFamily="18" charset="0"/>
              </a:rPr>
              <a:pPr eaLnBrk="1" hangingPunct="1"/>
              <a:t>27</a:t>
            </a:fld>
            <a:endParaRPr lang="en-US" sz="1200" b="0" smtClean="0">
              <a:latin typeface="Times New Roman" pitchFamily="18" charset="0"/>
            </a:endParaRPr>
          </a:p>
        </p:txBody>
      </p:sp>
      <p:sp>
        <p:nvSpPr>
          <p:cNvPr id="237571" name="Rectangle 2"/>
          <p:cNvSpPr>
            <a:spLocks noGrp="1" noRot="1" noChangeAspect="1" noChangeArrowheads="1" noTextEdit="1"/>
          </p:cNvSpPr>
          <p:nvPr>
            <p:ph type="sldImg"/>
          </p:nvPr>
        </p:nvSpPr>
        <p:spPr>
          <a:ln/>
        </p:spPr>
      </p:sp>
      <p:sp>
        <p:nvSpPr>
          <p:cNvPr id="237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93F30FD9-6925-4B45-A38A-15D429E1C5DE}" type="slidenum">
              <a:rPr lang="en-US" sz="1200" b="0" smtClean="0">
                <a:latin typeface="Times New Roman" pitchFamily="18" charset="0"/>
              </a:rPr>
              <a:pPr eaLnBrk="1" hangingPunct="1"/>
              <a:t>28</a:t>
            </a:fld>
            <a:endParaRPr lang="en-US" sz="1200" b="0" smtClean="0">
              <a:latin typeface="Times New Roman" pitchFamily="18" charset="0"/>
            </a:endParaRPr>
          </a:p>
        </p:txBody>
      </p:sp>
      <p:sp>
        <p:nvSpPr>
          <p:cNvPr id="238595" name="Rectangle 2"/>
          <p:cNvSpPr>
            <a:spLocks noGrp="1" noRot="1" noChangeAspect="1" noChangeArrowheads="1" noTextEdit="1"/>
          </p:cNvSpPr>
          <p:nvPr>
            <p:ph type="sldImg"/>
          </p:nvPr>
        </p:nvSpPr>
        <p:spPr>
          <a:ln/>
        </p:spPr>
      </p:sp>
      <p:sp>
        <p:nvSpPr>
          <p:cNvPr id="238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73B4356-C98B-4A0F-8278-79FF113676C8}" type="slidenum">
              <a:rPr lang="en-US" sz="1200" b="0" smtClean="0">
                <a:latin typeface="Times New Roman" pitchFamily="18" charset="0"/>
              </a:rPr>
              <a:pPr eaLnBrk="1" hangingPunct="1"/>
              <a:t>29</a:t>
            </a:fld>
            <a:endParaRPr lang="en-US" sz="1200" b="0" smtClean="0">
              <a:latin typeface="Times New Roman" pitchFamily="18" charset="0"/>
            </a:endParaRPr>
          </a:p>
        </p:txBody>
      </p:sp>
      <p:sp>
        <p:nvSpPr>
          <p:cNvPr id="239619" name="Rectangle 2"/>
          <p:cNvSpPr>
            <a:spLocks noGrp="1" noRot="1" noChangeAspect="1" noChangeArrowheads="1" noTextEdit="1"/>
          </p:cNvSpPr>
          <p:nvPr>
            <p:ph type="sldImg"/>
          </p:nvPr>
        </p:nvSpPr>
        <p:spPr>
          <a:ln/>
        </p:spPr>
      </p:sp>
      <p:sp>
        <p:nvSpPr>
          <p:cNvPr id="239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B54B801-A758-4ADB-9412-83581131ED53}" type="slidenum">
              <a:rPr lang="en-US" sz="1200" b="0" smtClean="0">
                <a:latin typeface="Times New Roman" pitchFamily="18" charset="0"/>
              </a:rPr>
              <a:pPr eaLnBrk="1" hangingPunct="1"/>
              <a:t>30</a:t>
            </a:fld>
            <a:endParaRPr lang="en-US" sz="1200" b="0" smtClean="0">
              <a:latin typeface="Times New Roman" pitchFamily="18" charset="0"/>
            </a:endParaRPr>
          </a:p>
        </p:txBody>
      </p:sp>
      <p:sp>
        <p:nvSpPr>
          <p:cNvPr id="240643" name="Rectangle 2"/>
          <p:cNvSpPr>
            <a:spLocks noGrp="1" noRot="1" noChangeAspect="1" noChangeArrowheads="1" noTextEdit="1"/>
          </p:cNvSpPr>
          <p:nvPr>
            <p:ph type="sldImg"/>
          </p:nvPr>
        </p:nvSpPr>
        <p:spPr>
          <a:ln/>
        </p:spPr>
      </p:sp>
      <p:sp>
        <p:nvSpPr>
          <p:cNvPr id="240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B631D88-84EB-4804-BB8D-54FF21D691C9}" type="slidenum">
              <a:rPr lang="en-US" sz="1200" b="0" smtClean="0">
                <a:latin typeface="Times New Roman" pitchFamily="18" charset="0"/>
              </a:rPr>
              <a:pPr eaLnBrk="1" hangingPunct="1"/>
              <a:t>31</a:t>
            </a:fld>
            <a:endParaRPr lang="en-US" sz="1200" b="0" smtClean="0">
              <a:latin typeface="Times New Roman" pitchFamily="18" charset="0"/>
            </a:endParaRPr>
          </a:p>
        </p:txBody>
      </p:sp>
      <p:sp>
        <p:nvSpPr>
          <p:cNvPr id="241667" name="Rectangle 2"/>
          <p:cNvSpPr>
            <a:spLocks noGrp="1" noRot="1" noChangeAspect="1" noChangeArrowheads="1" noTextEdit="1"/>
          </p:cNvSpPr>
          <p:nvPr>
            <p:ph type="sldImg"/>
          </p:nvPr>
        </p:nvSpPr>
        <p:spPr>
          <a:ln/>
        </p:spPr>
      </p:sp>
      <p:sp>
        <p:nvSpPr>
          <p:cNvPr id="241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a:ln/>
        </p:spPr>
      </p:sp>
      <p:sp>
        <p:nvSpPr>
          <p:cNvPr id="2426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26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DB0EC91-3914-40B4-9FE1-E2A5C2F3C4BF}" type="slidenum">
              <a:rPr lang="en-US" sz="1200" b="0" smtClean="0">
                <a:latin typeface="Times New Roman" pitchFamily="18" charset="0"/>
              </a:rPr>
              <a:pPr eaLnBrk="1" hangingPunct="1"/>
              <a:t>32</a:t>
            </a:fld>
            <a:endParaRPr lang="en-US" sz="1200" b="0"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Slide Image Placeholder 1"/>
          <p:cNvSpPr>
            <a:spLocks noGrp="1" noRot="1" noChangeAspect="1" noTextEdit="1"/>
          </p:cNvSpPr>
          <p:nvPr>
            <p:ph type="sldImg"/>
          </p:nvPr>
        </p:nvSpPr>
        <p:spPr>
          <a:ln/>
        </p:spPr>
      </p:sp>
      <p:sp>
        <p:nvSpPr>
          <p:cNvPr id="2437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37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9898C421-B374-4015-9345-849813AB6586}" type="slidenum">
              <a:rPr lang="en-US" sz="1200" b="0" smtClean="0">
                <a:latin typeface="Times New Roman" pitchFamily="18" charset="0"/>
              </a:rPr>
              <a:pPr eaLnBrk="1" hangingPunct="1"/>
              <a:t>33</a:t>
            </a:fld>
            <a:endParaRPr lang="en-US" sz="1200" b="0"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40609AB-FBC4-45A6-9AFA-9B7CFB6ACEA2}" type="slidenum">
              <a:rPr lang="en-US" sz="1200" b="0" smtClean="0">
                <a:latin typeface="Times New Roman" pitchFamily="18" charset="0"/>
              </a:rPr>
              <a:pPr eaLnBrk="1" hangingPunct="1"/>
              <a:t>34</a:t>
            </a:fld>
            <a:endParaRPr lang="en-US" sz="1200" b="0" smtClean="0">
              <a:latin typeface="Times New Roman" pitchFamily="18" charset="0"/>
            </a:endParaRPr>
          </a:p>
        </p:txBody>
      </p:sp>
      <p:sp>
        <p:nvSpPr>
          <p:cNvPr id="244739" name="Rectangle 2"/>
          <p:cNvSpPr>
            <a:spLocks noGrp="1" noRot="1" noChangeAspect="1" noChangeArrowheads="1" noTextEdit="1"/>
          </p:cNvSpPr>
          <p:nvPr>
            <p:ph type="sldImg"/>
          </p:nvPr>
        </p:nvSpPr>
        <p:spPr>
          <a:ln/>
        </p:spPr>
      </p:sp>
      <p:sp>
        <p:nvSpPr>
          <p:cNvPr id="244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AD1FDC5-FA19-4055-944C-01FA0D75D93F}" type="slidenum">
              <a:rPr lang="en-US" sz="1200" b="0" smtClean="0">
                <a:latin typeface="Times New Roman" pitchFamily="18" charset="0"/>
              </a:rPr>
              <a:pPr eaLnBrk="1" hangingPunct="1"/>
              <a:t>35</a:t>
            </a:fld>
            <a:endParaRPr lang="en-US" sz="1200" b="0" smtClean="0">
              <a:latin typeface="Times New Roman" pitchFamily="18" charset="0"/>
            </a:endParaRPr>
          </a:p>
        </p:txBody>
      </p:sp>
      <p:sp>
        <p:nvSpPr>
          <p:cNvPr id="245763" name="Rectangle 2"/>
          <p:cNvSpPr>
            <a:spLocks noGrp="1" noRot="1" noChangeAspect="1" noChangeArrowheads="1" noTextEdit="1"/>
          </p:cNvSpPr>
          <p:nvPr>
            <p:ph type="sldImg"/>
          </p:nvPr>
        </p:nvSpPr>
        <p:spPr>
          <a:ln/>
        </p:spPr>
      </p:sp>
      <p:sp>
        <p:nvSpPr>
          <p:cNvPr id="245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6C01AAB-E70F-4779-A61E-6649EB177A4E}" type="slidenum">
              <a:rPr lang="en-US" sz="1200" b="0" smtClean="0">
                <a:latin typeface="Times New Roman" pitchFamily="18" charset="0"/>
              </a:rPr>
              <a:pPr eaLnBrk="1" hangingPunct="1"/>
              <a:t>36</a:t>
            </a:fld>
            <a:endParaRPr lang="en-US" sz="1200" b="0" smtClean="0">
              <a:latin typeface="Times New Roman" pitchFamily="18" charset="0"/>
            </a:endParaRPr>
          </a:p>
        </p:txBody>
      </p:sp>
      <p:sp>
        <p:nvSpPr>
          <p:cNvPr id="246787" name="Rectangle 2"/>
          <p:cNvSpPr>
            <a:spLocks noGrp="1" noRot="1" noChangeAspect="1" noChangeArrowheads="1" noTextEdit="1"/>
          </p:cNvSpPr>
          <p:nvPr>
            <p:ph type="sldImg"/>
          </p:nvPr>
        </p:nvSpPr>
        <p:spPr>
          <a:ln/>
        </p:spPr>
      </p:sp>
      <p:sp>
        <p:nvSpPr>
          <p:cNvPr id="246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FDFB573-792A-42AE-8291-358DCEE46AFF}" type="slidenum">
              <a:rPr lang="en-US" sz="1200" b="0" smtClean="0">
                <a:latin typeface="Times New Roman" pitchFamily="18" charset="0"/>
              </a:rPr>
              <a:pPr eaLnBrk="1" hangingPunct="1"/>
              <a:t>3</a:t>
            </a:fld>
            <a:endParaRPr lang="en-US" sz="1200" b="0" smtClean="0">
              <a:latin typeface="Times New Roman" pitchFamily="18" charset="0"/>
            </a:endParaRPr>
          </a:p>
        </p:txBody>
      </p:sp>
      <p:sp>
        <p:nvSpPr>
          <p:cNvPr id="219139" name="Rectangle 2"/>
          <p:cNvSpPr>
            <a:spLocks noGrp="1" noRot="1" noChangeAspect="1" noChangeArrowheads="1" noTextEdit="1"/>
          </p:cNvSpPr>
          <p:nvPr>
            <p:ph type="sldImg"/>
          </p:nvPr>
        </p:nvSpPr>
        <p:spPr>
          <a:ln/>
        </p:spPr>
      </p:sp>
      <p:sp>
        <p:nvSpPr>
          <p:cNvPr id="219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Slide Image Placeholder 1"/>
          <p:cNvSpPr>
            <a:spLocks noGrp="1" noRot="1" noChangeAspect="1" noTextEdit="1"/>
          </p:cNvSpPr>
          <p:nvPr>
            <p:ph type="sldImg"/>
          </p:nvPr>
        </p:nvSpPr>
        <p:spPr>
          <a:ln/>
        </p:spPr>
      </p:sp>
      <p:sp>
        <p:nvSpPr>
          <p:cNvPr id="2478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478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130000E-A6C3-45B4-A807-3FE1ADF19545}" type="slidenum">
              <a:rPr lang="en-US" sz="1200" b="0" smtClean="0">
                <a:latin typeface="Times New Roman" pitchFamily="18" charset="0"/>
              </a:rPr>
              <a:pPr eaLnBrk="1" hangingPunct="1"/>
              <a:t>37</a:t>
            </a:fld>
            <a:endParaRPr lang="en-US" sz="1200" b="0"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6C4D497-B7B8-4E8C-9040-8887E6AABEBD}" type="slidenum">
              <a:rPr lang="en-US" sz="1200" b="0" smtClean="0">
                <a:latin typeface="Times New Roman" pitchFamily="18" charset="0"/>
              </a:rPr>
              <a:pPr eaLnBrk="1" hangingPunct="1"/>
              <a:t>38</a:t>
            </a:fld>
            <a:endParaRPr lang="en-US" sz="1200" b="0" smtClean="0">
              <a:latin typeface="Times New Roman" pitchFamily="18" charset="0"/>
            </a:endParaRPr>
          </a:p>
        </p:txBody>
      </p:sp>
      <p:sp>
        <p:nvSpPr>
          <p:cNvPr id="248835" name="Rectangle 2"/>
          <p:cNvSpPr>
            <a:spLocks noGrp="1" noRot="1" noChangeAspect="1" noChangeArrowheads="1" noTextEdit="1"/>
          </p:cNvSpPr>
          <p:nvPr>
            <p:ph type="sldImg"/>
          </p:nvPr>
        </p:nvSpPr>
        <p:spPr>
          <a:ln/>
        </p:spPr>
      </p:sp>
      <p:sp>
        <p:nvSpPr>
          <p:cNvPr id="248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D3072BF-BC8F-42AB-8348-469A3E426EB3}" type="slidenum">
              <a:rPr lang="en-US" sz="1200" b="0" smtClean="0">
                <a:latin typeface="Times New Roman" pitchFamily="18" charset="0"/>
              </a:rPr>
              <a:pPr eaLnBrk="1" hangingPunct="1"/>
              <a:t>39</a:t>
            </a:fld>
            <a:endParaRPr lang="en-US" sz="1200" b="0" smtClean="0">
              <a:latin typeface="Times New Roman" pitchFamily="18" charset="0"/>
            </a:endParaRPr>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3204770-5E7E-4725-A164-44291E469595}" type="slidenum">
              <a:rPr lang="en-US" sz="1200" b="0" smtClean="0">
                <a:latin typeface="Times New Roman" pitchFamily="18" charset="0"/>
              </a:rPr>
              <a:pPr eaLnBrk="1" hangingPunct="1"/>
              <a:t>40</a:t>
            </a:fld>
            <a:endParaRPr lang="en-US" sz="1200" b="0" smtClean="0">
              <a:latin typeface="Times New Roman" pitchFamily="18" charset="0"/>
            </a:endParaRPr>
          </a:p>
        </p:txBody>
      </p:sp>
      <p:sp>
        <p:nvSpPr>
          <p:cNvPr id="250883" name="Rectangle 2"/>
          <p:cNvSpPr>
            <a:spLocks noGrp="1" noRot="1" noChangeAspect="1" noChangeArrowheads="1" noTextEdit="1"/>
          </p:cNvSpPr>
          <p:nvPr>
            <p:ph type="sldImg"/>
          </p:nvPr>
        </p:nvSpPr>
        <p:spPr>
          <a:ln/>
        </p:spPr>
      </p:sp>
      <p:sp>
        <p:nvSpPr>
          <p:cNvPr id="250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633C79A-A049-4122-A969-4579DA80D902}" type="slidenum">
              <a:rPr lang="en-US" sz="1200" b="0" smtClean="0">
                <a:latin typeface="Times New Roman" pitchFamily="18" charset="0"/>
              </a:rPr>
              <a:pPr eaLnBrk="1" hangingPunct="1"/>
              <a:t>41</a:t>
            </a:fld>
            <a:endParaRPr lang="en-US" sz="1200" b="0" smtClean="0">
              <a:latin typeface="Times New Roman" pitchFamily="18" charset="0"/>
            </a:endParaRPr>
          </a:p>
        </p:txBody>
      </p:sp>
      <p:sp>
        <p:nvSpPr>
          <p:cNvPr id="251907" name="Rectangle 2"/>
          <p:cNvSpPr>
            <a:spLocks noGrp="1" noRot="1" noChangeAspect="1" noChangeArrowheads="1" noTextEdit="1"/>
          </p:cNvSpPr>
          <p:nvPr>
            <p:ph type="sldImg"/>
          </p:nvPr>
        </p:nvSpPr>
        <p:spPr>
          <a:ln/>
        </p:spPr>
      </p:sp>
      <p:sp>
        <p:nvSpPr>
          <p:cNvPr id="251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16901ED-DB1A-4088-BEDD-26770BDCFB61}" type="slidenum">
              <a:rPr lang="en-US" sz="1200" b="0" smtClean="0">
                <a:latin typeface="Times New Roman" pitchFamily="18" charset="0"/>
              </a:rPr>
              <a:pPr eaLnBrk="1" hangingPunct="1"/>
              <a:t>42</a:t>
            </a:fld>
            <a:endParaRPr lang="en-US" sz="1200" b="0" smtClean="0">
              <a:latin typeface="Times New Roman" pitchFamily="18" charset="0"/>
            </a:endParaRPr>
          </a:p>
        </p:txBody>
      </p:sp>
      <p:sp>
        <p:nvSpPr>
          <p:cNvPr id="252931" name="Rectangle 2"/>
          <p:cNvSpPr>
            <a:spLocks noGrp="1" noRot="1" noChangeAspect="1" noChangeArrowheads="1" noTextEdit="1"/>
          </p:cNvSpPr>
          <p:nvPr>
            <p:ph type="sldImg"/>
          </p:nvPr>
        </p:nvSpPr>
        <p:spPr>
          <a:ln/>
        </p:spPr>
      </p:sp>
      <p:sp>
        <p:nvSpPr>
          <p:cNvPr id="252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28105E6-E1D8-4A8E-82E4-6B4621AAF0C1}" type="slidenum">
              <a:rPr lang="en-US" sz="1200" b="0" smtClean="0">
                <a:latin typeface="Times New Roman" pitchFamily="18" charset="0"/>
              </a:rPr>
              <a:pPr eaLnBrk="1" hangingPunct="1"/>
              <a:t>43</a:t>
            </a:fld>
            <a:endParaRPr lang="en-US" sz="1200" b="0" smtClean="0">
              <a:latin typeface="Times New Roman" pitchFamily="18" charset="0"/>
            </a:endParaRPr>
          </a:p>
        </p:txBody>
      </p:sp>
      <p:sp>
        <p:nvSpPr>
          <p:cNvPr id="253955" name="Rectangle 2"/>
          <p:cNvSpPr>
            <a:spLocks noGrp="1" noRot="1" noChangeAspect="1" noChangeArrowheads="1" noTextEdit="1"/>
          </p:cNvSpPr>
          <p:nvPr>
            <p:ph type="sldImg"/>
          </p:nvPr>
        </p:nvSpPr>
        <p:spPr>
          <a:ln/>
        </p:spPr>
      </p:sp>
      <p:sp>
        <p:nvSpPr>
          <p:cNvPr id="253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EBFDE61-D15E-4C6F-8A4A-8638FD17127B}" type="slidenum">
              <a:rPr lang="en-US" sz="1200" b="0" smtClean="0">
                <a:latin typeface="Times New Roman" pitchFamily="18" charset="0"/>
              </a:rPr>
              <a:pPr eaLnBrk="1" hangingPunct="1"/>
              <a:t>44</a:t>
            </a:fld>
            <a:endParaRPr lang="en-US" sz="1200" b="0" smtClean="0">
              <a:latin typeface="Times New Roman" pitchFamily="18" charset="0"/>
            </a:endParaRPr>
          </a:p>
        </p:txBody>
      </p:sp>
      <p:sp>
        <p:nvSpPr>
          <p:cNvPr id="254979" name="Rectangle 2"/>
          <p:cNvSpPr>
            <a:spLocks noGrp="1" noRot="1" noChangeAspect="1" noChangeArrowheads="1" noTextEdit="1"/>
          </p:cNvSpPr>
          <p:nvPr>
            <p:ph type="sldImg"/>
          </p:nvPr>
        </p:nvSpPr>
        <p:spPr>
          <a:ln/>
        </p:spPr>
      </p:sp>
      <p:sp>
        <p:nvSpPr>
          <p:cNvPr id="254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34681CD-17CC-4E40-98E1-E9AC5B2FC3A5}" type="slidenum">
              <a:rPr lang="en-US" sz="1200" b="0" smtClean="0">
                <a:latin typeface="Times New Roman" pitchFamily="18" charset="0"/>
              </a:rPr>
              <a:pPr eaLnBrk="1" hangingPunct="1"/>
              <a:t>45</a:t>
            </a:fld>
            <a:endParaRPr lang="en-US" sz="1200" b="0" smtClean="0">
              <a:latin typeface="Times New Roman" pitchFamily="18" charset="0"/>
            </a:endParaRPr>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BD52B26-F9B3-4C9D-BC09-C3E3542802F0}" type="slidenum">
              <a:rPr lang="en-US" sz="1200" b="0" smtClean="0">
                <a:latin typeface="Times New Roman" pitchFamily="18" charset="0"/>
              </a:rPr>
              <a:pPr eaLnBrk="1" hangingPunct="1"/>
              <a:t>46</a:t>
            </a:fld>
            <a:endParaRPr lang="en-US" sz="1200" b="0" smtClean="0">
              <a:latin typeface="Times New Roman" pitchFamily="18" charset="0"/>
            </a:endParaRPr>
          </a:p>
        </p:txBody>
      </p:sp>
      <p:sp>
        <p:nvSpPr>
          <p:cNvPr id="257027" name="Rectangle 2"/>
          <p:cNvSpPr>
            <a:spLocks noGrp="1" noRot="1" noChangeAspect="1" noChangeArrowheads="1" noTextEdit="1"/>
          </p:cNvSpPr>
          <p:nvPr>
            <p:ph type="sldImg"/>
          </p:nvPr>
        </p:nvSpPr>
        <p:spPr>
          <a:ln/>
        </p:spPr>
      </p:sp>
      <p:sp>
        <p:nvSpPr>
          <p:cNvPr id="257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95A32ED5-BA0C-4E53-A780-80CC99C69FB2}" type="slidenum">
              <a:rPr lang="en-US" sz="1200" b="0" smtClean="0">
                <a:latin typeface="Times New Roman" pitchFamily="18" charset="0"/>
              </a:rPr>
              <a:pPr eaLnBrk="1" hangingPunct="1"/>
              <a:t>4</a:t>
            </a:fld>
            <a:endParaRPr lang="en-US" sz="1200" b="0" smtClean="0">
              <a:latin typeface="Times New Roman" pitchFamily="18"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C29E0F7-8D20-48BF-B3FB-60B516A448D6}" type="slidenum">
              <a:rPr lang="en-US" sz="1200" b="0" smtClean="0">
                <a:latin typeface="Times New Roman" pitchFamily="18" charset="0"/>
              </a:rPr>
              <a:pPr eaLnBrk="1" hangingPunct="1"/>
              <a:t>47</a:t>
            </a:fld>
            <a:endParaRPr lang="en-US" sz="1200" b="0" smtClean="0">
              <a:latin typeface="Times New Roman" pitchFamily="18" charset="0"/>
            </a:endParaRPr>
          </a:p>
        </p:txBody>
      </p:sp>
      <p:sp>
        <p:nvSpPr>
          <p:cNvPr id="258051" name="Rectangle 2"/>
          <p:cNvSpPr>
            <a:spLocks noGrp="1" noRot="1" noChangeAspect="1" noChangeArrowheads="1" noTextEdit="1"/>
          </p:cNvSpPr>
          <p:nvPr>
            <p:ph type="sldImg"/>
          </p:nvPr>
        </p:nvSpPr>
        <p:spPr>
          <a:ln/>
        </p:spPr>
      </p:sp>
      <p:sp>
        <p:nvSpPr>
          <p:cNvPr id="258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C9BCCAE-784C-4371-9D06-B2FBE26EB919}" type="slidenum">
              <a:rPr lang="en-US" sz="1200" b="0" smtClean="0">
                <a:latin typeface="Times New Roman" pitchFamily="18" charset="0"/>
              </a:rPr>
              <a:pPr eaLnBrk="1" hangingPunct="1"/>
              <a:t>48</a:t>
            </a:fld>
            <a:endParaRPr lang="en-US" sz="1200" b="0" smtClean="0">
              <a:latin typeface="Times New Roman" pitchFamily="18" charset="0"/>
            </a:endParaRPr>
          </a:p>
        </p:txBody>
      </p:sp>
      <p:sp>
        <p:nvSpPr>
          <p:cNvPr id="259075" name="Rectangle 2"/>
          <p:cNvSpPr>
            <a:spLocks noGrp="1" noRot="1" noChangeAspect="1" noChangeArrowheads="1" noTextEdit="1"/>
          </p:cNvSpPr>
          <p:nvPr>
            <p:ph type="sldImg"/>
          </p:nvPr>
        </p:nvSpPr>
        <p:spPr>
          <a:ln/>
        </p:spPr>
      </p:sp>
      <p:sp>
        <p:nvSpPr>
          <p:cNvPr id="259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Slide Image Placeholder 1"/>
          <p:cNvSpPr>
            <a:spLocks noGrp="1" noRot="1" noChangeAspect="1" noTextEdit="1"/>
          </p:cNvSpPr>
          <p:nvPr>
            <p:ph type="sldImg"/>
          </p:nvPr>
        </p:nvSpPr>
        <p:spPr>
          <a:ln/>
        </p:spPr>
      </p:sp>
      <p:sp>
        <p:nvSpPr>
          <p:cNvPr id="2600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601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77A7420-9681-48D3-85C1-7BC5CEECC840}" type="slidenum">
              <a:rPr lang="en-US" sz="1200" b="0" smtClean="0">
                <a:latin typeface="Times New Roman" pitchFamily="18" charset="0"/>
              </a:rPr>
              <a:pPr eaLnBrk="1" hangingPunct="1"/>
              <a:t>49</a:t>
            </a:fld>
            <a:endParaRPr lang="en-US" sz="1200" b="0" smtClean="0">
              <a:latin typeface="Times New Roman" pitchFamily="18"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Slide Image Placeholder 1"/>
          <p:cNvSpPr>
            <a:spLocks noGrp="1" noRot="1" noChangeAspect="1" noTextEdit="1"/>
          </p:cNvSpPr>
          <p:nvPr>
            <p:ph type="sldImg"/>
          </p:nvPr>
        </p:nvSpPr>
        <p:spPr>
          <a:ln/>
        </p:spPr>
      </p:sp>
      <p:sp>
        <p:nvSpPr>
          <p:cNvPr id="261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61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39A6F43-5925-4AA7-8A09-E652A032644A}" type="slidenum">
              <a:rPr lang="en-US" sz="1200" b="0" smtClean="0">
                <a:latin typeface="Times New Roman" pitchFamily="18" charset="0"/>
              </a:rPr>
              <a:pPr eaLnBrk="1" hangingPunct="1"/>
              <a:t>50</a:t>
            </a:fld>
            <a:endParaRPr lang="en-US" sz="1200" b="0" smtClean="0">
              <a:latin typeface="Times New Roman" pitchFamily="18"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Slide Image Placeholder 1"/>
          <p:cNvSpPr>
            <a:spLocks noGrp="1" noRot="1" noChangeAspect="1" noTextEdit="1"/>
          </p:cNvSpPr>
          <p:nvPr>
            <p:ph type="sldImg"/>
          </p:nvPr>
        </p:nvSpPr>
        <p:spPr>
          <a:ln/>
        </p:spPr>
      </p:sp>
      <p:sp>
        <p:nvSpPr>
          <p:cNvPr id="262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62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B72E8C14-2A73-41D0-97B6-BCBA80A8B00F}" type="slidenum">
              <a:rPr lang="en-US" sz="1200" b="0" smtClean="0">
                <a:latin typeface="Times New Roman" pitchFamily="18" charset="0"/>
              </a:rPr>
              <a:pPr eaLnBrk="1" hangingPunct="1"/>
              <a:t>51</a:t>
            </a:fld>
            <a:endParaRPr lang="en-US" sz="1200" b="0" smtClean="0">
              <a:latin typeface="Times New Roman" pitchFamily="18"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6B7F556-8E94-4416-8F07-3EC1CF197F03}" type="slidenum">
              <a:rPr lang="en-US" sz="1200" b="0" smtClean="0">
                <a:latin typeface="Times New Roman" pitchFamily="18" charset="0"/>
              </a:rPr>
              <a:pPr eaLnBrk="1" hangingPunct="1"/>
              <a:t>52</a:t>
            </a:fld>
            <a:endParaRPr lang="en-US" sz="1200" b="0" smtClean="0">
              <a:latin typeface="Times New Roman" pitchFamily="18" charset="0"/>
            </a:endParaRPr>
          </a:p>
        </p:txBody>
      </p:sp>
      <p:sp>
        <p:nvSpPr>
          <p:cNvPr id="263171" name="Rectangle 2"/>
          <p:cNvSpPr>
            <a:spLocks noGrp="1" noRot="1" noChangeAspect="1" noChangeArrowheads="1" noTextEdit="1"/>
          </p:cNvSpPr>
          <p:nvPr>
            <p:ph type="sldImg"/>
          </p:nvPr>
        </p:nvSpPr>
        <p:spPr>
          <a:ln/>
        </p:spPr>
      </p:sp>
      <p:sp>
        <p:nvSpPr>
          <p:cNvPr id="263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13E51BD4-206F-41F5-9E83-373BF3C3EE0D}" type="slidenum">
              <a:rPr lang="en-US" sz="1200" b="0" smtClean="0">
                <a:latin typeface="Times New Roman" pitchFamily="18" charset="0"/>
              </a:rPr>
              <a:pPr eaLnBrk="1" hangingPunct="1"/>
              <a:t>53</a:t>
            </a:fld>
            <a:endParaRPr lang="en-US" sz="1200" b="0" smtClean="0">
              <a:latin typeface="Times New Roman" pitchFamily="18" charset="0"/>
            </a:endParaRPr>
          </a:p>
        </p:txBody>
      </p:sp>
      <p:sp>
        <p:nvSpPr>
          <p:cNvPr id="264195" name="Rectangle 2"/>
          <p:cNvSpPr>
            <a:spLocks noGrp="1" noRot="1" noChangeAspect="1" noChangeArrowheads="1" noTextEdit="1"/>
          </p:cNvSpPr>
          <p:nvPr>
            <p:ph type="sldImg"/>
          </p:nvPr>
        </p:nvSpPr>
        <p:spPr>
          <a:ln/>
        </p:spPr>
      </p:sp>
      <p:sp>
        <p:nvSpPr>
          <p:cNvPr id="264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C2D9D49-BFFB-4079-9FBC-90BD4EA8BF16}" type="slidenum">
              <a:rPr lang="en-US" sz="1200" b="0" smtClean="0">
                <a:latin typeface="Times New Roman" pitchFamily="18" charset="0"/>
              </a:rPr>
              <a:pPr eaLnBrk="1" hangingPunct="1"/>
              <a:t>54</a:t>
            </a:fld>
            <a:endParaRPr lang="en-US" sz="1200" b="0" smtClean="0">
              <a:latin typeface="Times New Roman" pitchFamily="18" charset="0"/>
            </a:endParaRPr>
          </a:p>
        </p:txBody>
      </p:sp>
      <p:sp>
        <p:nvSpPr>
          <p:cNvPr id="265219" name="Rectangle 2"/>
          <p:cNvSpPr>
            <a:spLocks noGrp="1" noRot="1" noChangeAspect="1" noChangeArrowheads="1" noTextEdit="1"/>
          </p:cNvSpPr>
          <p:nvPr>
            <p:ph type="sldImg"/>
          </p:nvPr>
        </p:nvSpPr>
        <p:spPr>
          <a:ln/>
        </p:spPr>
      </p:sp>
      <p:sp>
        <p:nvSpPr>
          <p:cNvPr id="265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037E1B5-B625-49FE-B511-C4725690F0B0}" type="slidenum">
              <a:rPr lang="en-US" sz="1200" b="0" smtClean="0">
                <a:latin typeface="Times New Roman" pitchFamily="18" charset="0"/>
              </a:rPr>
              <a:pPr eaLnBrk="1" hangingPunct="1"/>
              <a:t>55</a:t>
            </a:fld>
            <a:endParaRPr lang="en-US" sz="1200" b="0" smtClean="0">
              <a:latin typeface="Times New Roman" pitchFamily="18" charset="0"/>
            </a:endParaRPr>
          </a:p>
        </p:txBody>
      </p:sp>
      <p:sp>
        <p:nvSpPr>
          <p:cNvPr id="266243" name="Rectangle 2"/>
          <p:cNvSpPr>
            <a:spLocks noGrp="1" noRot="1" noChangeAspect="1" noChangeArrowheads="1" noTextEdit="1"/>
          </p:cNvSpPr>
          <p:nvPr>
            <p:ph type="sldImg"/>
          </p:nvPr>
        </p:nvSpPr>
        <p:spPr>
          <a:ln/>
        </p:spPr>
      </p:sp>
      <p:sp>
        <p:nvSpPr>
          <p:cNvPr id="266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929F836-83F0-4A11-8FC6-48E8946AAB51}" type="slidenum">
              <a:rPr lang="en-US" sz="1200" b="0" smtClean="0">
                <a:latin typeface="Times New Roman" pitchFamily="18" charset="0"/>
              </a:rPr>
              <a:pPr eaLnBrk="1" hangingPunct="1"/>
              <a:t>56</a:t>
            </a:fld>
            <a:endParaRPr lang="en-US" sz="1200" b="0" smtClean="0">
              <a:latin typeface="Times New Roman" pitchFamily="18" charset="0"/>
            </a:endParaRPr>
          </a:p>
        </p:txBody>
      </p:sp>
      <p:sp>
        <p:nvSpPr>
          <p:cNvPr id="267267" name="Rectangle 2"/>
          <p:cNvSpPr>
            <a:spLocks noGrp="1" noRot="1" noChangeAspect="1" noChangeArrowheads="1" noTextEdit="1"/>
          </p:cNvSpPr>
          <p:nvPr>
            <p:ph type="sldImg"/>
          </p:nvPr>
        </p:nvSpPr>
        <p:spPr>
          <a:ln/>
        </p:spPr>
      </p:sp>
      <p:sp>
        <p:nvSpPr>
          <p:cNvPr id="267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C1E33D7-2898-45F8-8C1F-C1BFAD95A171}" type="slidenum">
              <a:rPr lang="en-US" sz="1200" b="0" smtClean="0">
                <a:latin typeface="Times New Roman" pitchFamily="18" charset="0"/>
              </a:rPr>
              <a:pPr eaLnBrk="1" hangingPunct="1"/>
              <a:t>5</a:t>
            </a:fld>
            <a:endParaRPr lang="en-US" sz="1200" b="0" smtClean="0">
              <a:latin typeface="Times New Roman" pitchFamily="18" charset="0"/>
            </a:endParaRPr>
          </a:p>
        </p:txBody>
      </p:sp>
      <p:sp>
        <p:nvSpPr>
          <p:cNvPr id="221187" name="Rectangle 2"/>
          <p:cNvSpPr>
            <a:spLocks noGrp="1" noRot="1" noChangeAspect="1" noChangeArrowheads="1" noTextEdit="1"/>
          </p:cNvSpPr>
          <p:nvPr>
            <p:ph type="sldImg"/>
          </p:nvPr>
        </p:nvSpPr>
        <p:spPr>
          <a:ln/>
        </p:spPr>
      </p:sp>
      <p:sp>
        <p:nvSpPr>
          <p:cNvPr id="221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D7EA3CB-5BF4-446A-81AF-410953A26156}" type="slidenum">
              <a:rPr lang="en-US" sz="1200" b="0" smtClean="0">
                <a:latin typeface="Times New Roman" pitchFamily="18" charset="0"/>
              </a:rPr>
              <a:pPr eaLnBrk="1" hangingPunct="1"/>
              <a:t>57</a:t>
            </a:fld>
            <a:endParaRPr lang="en-US" sz="1200" b="0" smtClean="0">
              <a:latin typeface="Times New Roman" pitchFamily="18" charset="0"/>
            </a:endParaRPr>
          </a:p>
        </p:txBody>
      </p:sp>
      <p:sp>
        <p:nvSpPr>
          <p:cNvPr id="268291" name="Rectangle 2"/>
          <p:cNvSpPr>
            <a:spLocks noGrp="1" noRot="1" noChangeAspect="1" noChangeArrowheads="1" noTextEdit="1"/>
          </p:cNvSpPr>
          <p:nvPr>
            <p:ph type="sldImg"/>
          </p:nvPr>
        </p:nvSpPr>
        <p:spPr>
          <a:ln/>
        </p:spPr>
      </p:sp>
      <p:sp>
        <p:nvSpPr>
          <p:cNvPr id="268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5ACC834-F338-4574-B70D-CAA9F7E75C85}" type="slidenum">
              <a:rPr lang="en-US" sz="1200" b="0" smtClean="0">
                <a:latin typeface="Times New Roman" pitchFamily="18" charset="0"/>
              </a:rPr>
              <a:pPr eaLnBrk="1" hangingPunct="1"/>
              <a:t>58</a:t>
            </a:fld>
            <a:endParaRPr lang="en-US" sz="1200" b="0" smtClean="0">
              <a:latin typeface="Times New Roman" pitchFamily="18" charset="0"/>
            </a:endParaRPr>
          </a:p>
        </p:txBody>
      </p:sp>
      <p:sp>
        <p:nvSpPr>
          <p:cNvPr id="269315" name="Rectangle 2"/>
          <p:cNvSpPr>
            <a:spLocks noGrp="1" noRot="1" noChangeAspect="1" noChangeArrowheads="1" noTextEdit="1"/>
          </p:cNvSpPr>
          <p:nvPr>
            <p:ph type="sldImg"/>
          </p:nvPr>
        </p:nvSpPr>
        <p:spPr>
          <a:ln/>
        </p:spPr>
      </p:sp>
      <p:sp>
        <p:nvSpPr>
          <p:cNvPr id="269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2E14653-1F11-4F81-B910-044A8692AAFA}" type="slidenum">
              <a:rPr lang="en-US" sz="1200" b="0" smtClean="0">
                <a:latin typeface="Times New Roman" pitchFamily="18" charset="0"/>
              </a:rPr>
              <a:pPr eaLnBrk="1" hangingPunct="1"/>
              <a:t>59</a:t>
            </a:fld>
            <a:endParaRPr lang="en-US" sz="1200" b="0" smtClean="0">
              <a:latin typeface="Times New Roman" pitchFamily="18" charset="0"/>
            </a:endParaRPr>
          </a:p>
        </p:txBody>
      </p:sp>
      <p:sp>
        <p:nvSpPr>
          <p:cNvPr id="270339" name="Rectangle 2"/>
          <p:cNvSpPr>
            <a:spLocks noGrp="1" noRot="1" noChangeAspect="1" noChangeArrowheads="1" noTextEdit="1"/>
          </p:cNvSpPr>
          <p:nvPr>
            <p:ph type="sldImg"/>
          </p:nvPr>
        </p:nvSpPr>
        <p:spPr>
          <a:ln/>
        </p:spPr>
      </p:sp>
      <p:sp>
        <p:nvSpPr>
          <p:cNvPr id="270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9B413687-92A2-4DAA-9093-CC01D3951569}" type="slidenum">
              <a:rPr lang="en-US" sz="1200" b="0" smtClean="0">
                <a:latin typeface="Times New Roman" pitchFamily="18" charset="0"/>
              </a:rPr>
              <a:pPr eaLnBrk="1" hangingPunct="1"/>
              <a:t>60</a:t>
            </a:fld>
            <a:endParaRPr lang="en-US" sz="1200" b="0" smtClean="0">
              <a:latin typeface="Times New Roman" pitchFamily="18" charset="0"/>
            </a:endParaRPr>
          </a:p>
        </p:txBody>
      </p:sp>
      <p:sp>
        <p:nvSpPr>
          <p:cNvPr id="271363" name="Rectangle 2"/>
          <p:cNvSpPr>
            <a:spLocks noGrp="1" noRot="1" noChangeAspect="1" noChangeArrowheads="1" noTextEdit="1"/>
          </p:cNvSpPr>
          <p:nvPr>
            <p:ph type="sldImg"/>
          </p:nvPr>
        </p:nvSpPr>
        <p:spPr>
          <a:ln/>
        </p:spPr>
      </p:sp>
      <p:sp>
        <p:nvSpPr>
          <p:cNvPr id="271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E874027-63C2-43F3-9C1E-8C8AA48C13C7}" type="slidenum">
              <a:rPr lang="en-US" sz="1200" b="0" smtClean="0">
                <a:latin typeface="Times New Roman" pitchFamily="18" charset="0"/>
              </a:rPr>
              <a:pPr eaLnBrk="1" hangingPunct="1"/>
              <a:t>61</a:t>
            </a:fld>
            <a:endParaRPr lang="en-US" sz="1200" b="0" smtClean="0">
              <a:latin typeface="Times New Roman" pitchFamily="18" charset="0"/>
            </a:endParaRPr>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8F40499-197B-4284-BDF4-FA8DE35A84CB}" type="slidenum">
              <a:rPr lang="en-US" sz="1200" b="0" smtClean="0">
                <a:latin typeface="Times New Roman" pitchFamily="18" charset="0"/>
              </a:rPr>
              <a:pPr eaLnBrk="1" hangingPunct="1"/>
              <a:t>62</a:t>
            </a:fld>
            <a:endParaRPr lang="en-US" sz="1200" b="0" smtClean="0">
              <a:latin typeface="Times New Roman" pitchFamily="18" charset="0"/>
            </a:endParaRPr>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935DCF1-4C51-42A1-A340-9B72106F855E}" type="slidenum">
              <a:rPr lang="en-US" sz="1200" b="0" smtClean="0">
                <a:latin typeface="Times New Roman" pitchFamily="18" charset="0"/>
              </a:rPr>
              <a:pPr eaLnBrk="1" hangingPunct="1"/>
              <a:t>63</a:t>
            </a:fld>
            <a:endParaRPr lang="en-US" sz="1200" b="0" smtClean="0">
              <a:latin typeface="Times New Roman" pitchFamily="18" charset="0"/>
            </a:endParaRPr>
          </a:p>
        </p:txBody>
      </p:sp>
      <p:sp>
        <p:nvSpPr>
          <p:cNvPr id="274435" name="Rectangle 2"/>
          <p:cNvSpPr>
            <a:spLocks noGrp="1" noRot="1" noChangeAspect="1" noChangeArrowheads="1" noTextEdit="1"/>
          </p:cNvSpPr>
          <p:nvPr>
            <p:ph type="sldImg"/>
          </p:nvPr>
        </p:nvSpPr>
        <p:spPr>
          <a:ln/>
        </p:spPr>
      </p:sp>
      <p:sp>
        <p:nvSpPr>
          <p:cNvPr id="274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CAF5D5D-ECD4-4517-8FD8-FA3807D9C071}" type="slidenum">
              <a:rPr lang="en-US" sz="1200" b="0" smtClean="0">
                <a:latin typeface="Times New Roman" pitchFamily="18" charset="0"/>
              </a:rPr>
              <a:pPr eaLnBrk="1" hangingPunct="1"/>
              <a:t>64</a:t>
            </a:fld>
            <a:endParaRPr lang="en-US" sz="1200" b="0" smtClean="0">
              <a:latin typeface="Times New Roman" pitchFamily="18" charset="0"/>
            </a:endParaRPr>
          </a:p>
        </p:txBody>
      </p:sp>
      <p:sp>
        <p:nvSpPr>
          <p:cNvPr id="275459" name="Rectangle 2"/>
          <p:cNvSpPr>
            <a:spLocks noGrp="1" noRot="1" noChangeAspect="1" noChangeArrowheads="1" noTextEdit="1"/>
          </p:cNvSpPr>
          <p:nvPr>
            <p:ph type="sldImg"/>
          </p:nvPr>
        </p:nvSpPr>
        <p:spPr>
          <a:ln/>
        </p:spPr>
      </p:sp>
      <p:sp>
        <p:nvSpPr>
          <p:cNvPr id="275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80C2522-6044-4EBD-A4CD-78D3033E8634}" type="slidenum">
              <a:rPr lang="en-US" sz="1200" b="0" smtClean="0">
                <a:latin typeface="Times New Roman" pitchFamily="18" charset="0"/>
              </a:rPr>
              <a:pPr eaLnBrk="1" hangingPunct="1"/>
              <a:t>65</a:t>
            </a:fld>
            <a:endParaRPr lang="en-US" sz="1200" b="0" smtClean="0">
              <a:latin typeface="Times New Roman" pitchFamily="18" charset="0"/>
            </a:endParaRPr>
          </a:p>
        </p:txBody>
      </p:sp>
      <p:sp>
        <p:nvSpPr>
          <p:cNvPr id="276483" name="Rectangle 2"/>
          <p:cNvSpPr>
            <a:spLocks noGrp="1" noRot="1" noChangeAspect="1" noChangeArrowheads="1" noTextEdit="1"/>
          </p:cNvSpPr>
          <p:nvPr>
            <p:ph type="sldImg"/>
          </p:nvPr>
        </p:nvSpPr>
        <p:spPr>
          <a:ln/>
        </p:spPr>
      </p:sp>
      <p:sp>
        <p:nvSpPr>
          <p:cNvPr id="276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0A4B11C-7CC5-4014-831A-AF1EDFE0629D}" type="slidenum">
              <a:rPr lang="en-US" sz="1200" b="0" smtClean="0">
                <a:latin typeface="Times New Roman" pitchFamily="18" charset="0"/>
              </a:rPr>
              <a:pPr eaLnBrk="1" hangingPunct="1"/>
              <a:t>66</a:t>
            </a:fld>
            <a:endParaRPr lang="en-US" sz="1200" b="0" smtClean="0">
              <a:latin typeface="Times New Roman" pitchFamily="18" charset="0"/>
            </a:endParaRPr>
          </a:p>
        </p:txBody>
      </p:sp>
      <p:sp>
        <p:nvSpPr>
          <p:cNvPr id="277507" name="Rectangle 2"/>
          <p:cNvSpPr>
            <a:spLocks noGrp="1" noRot="1" noChangeAspect="1" noChangeArrowheads="1" noTextEdit="1"/>
          </p:cNvSpPr>
          <p:nvPr>
            <p:ph type="sldImg"/>
          </p:nvPr>
        </p:nvSpPr>
        <p:spPr>
          <a:ln/>
        </p:spPr>
      </p:sp>
      <p:sp>
        <p:nvSpPr>
          <p:cNvPr id="277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E718047-E5F7-4AC4-B74C-EFEA6FC39C6D}" type="slidenum">
              <a:rPr lang="en-US" sz="1200" b="0" smtClean="0">
                <a:latin typeface="Times New Roman" pitchFamily="18" charset="0"/>
              </a:rPr>
              <a:pPr eaLnBrk="1" hangingPunct="1"/>
              <a:t>6</a:t>
            </a:fld>
            <a:endParaRPr lang="en-US" sz="1200" b="0" smtClean="0">
              <a:latin typeface="Times New Roman" pitchFamily="18" charset="0"/>
            </a:endParaRPr>
          </a:p>
        </p:txBody>
      </p:sp>
      <p:sp>
        <p:nvSpPr>
          <p:cNvPr id="222211" name="Rectangle 2"/>
          <p:cNvSpPr>
            <a:spLocks noGrp="1" noRot="1" noChangeAspect="1" noChangeArrowheads="1" noTextEdit="1"/>
          </p:cNvSpPr>
          <p:nvPr>
            <p:ph type="sldImg"/>
          </p:nvPr>
        </p:nvSpPr>
        <p:spPr>
          <a:ln/>
        </p:spPr>
      </p:sp>
      <p:sp>
        <p:nvSpPr>
          <p:cNvPr id="222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E2BAB0E4-DEA8-4BC5-A59F-7AA6701EC61B}" type="slidenum">
              <a:rPr lang="en-US" sz="1200" b="0" smtClean="0">
                <a:latin typeface="Times New Roman" pitchFamily="18" charset="0"/>
              </a:rPr>
              <a:pPr eaLnBrk="1" hangingPunct="1"/>
              <a:t>67</a:t>
            </a:fld>
            <a:endParaRPr lang="en-US" sz="1200" b="0" smtClean="0">
              <a:latin typeface="Times New Roman" pitchFamily="18" charset="0"/>
            </a:endParaRPr>
          </a:p>
        </p:txBody>
      </p:sp>
      <p:sp>
        <p:nvSpPr>
          <p:cNvPr id="278531" name="Rectangle 2"/>
          <p:cNvSpPr>
            <a:spLocks noGrp="1" noRot="1" noChangeAspect="1" noChangeArrowheads="1" noTextEdit="1"/>
          </p:cNvSpPr>
          <p:nvPr>
            <p:ph type="sldImg"/>
          </p:nvPr>
        </p:nvSpPr>
        <p:spPr>
          <a:ln/>
        </p:spPr>
      </p:sp>
      <p:sp>
        <p:nvSpPr>
          <p:cNvPr id="278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AC8F8A6-8F9D-4AF8-B21D-574E7044CD5A}" type="slidenum">
              <a:rPr lang="en-US" sz="1200" b="0" smtClean="0">
                <a:latin typeface="Times New Roman" pitchFamily="18" charset="0"/>
              </a:rPr>
              <a:pPr eaLnBrk="1" hangingPunct="1"/>
              <a:t>68</a:t>
            </a:fld>
            <a:endParaRPr lang="en-US" sz="1200" b="0" smtClean="0">
              <a:latin typeface="Times New Roman" pitchFamily="18" charset="0"/>
            </a:endParaRPr>
          </a:p>
        </p:txBody>
      </p:sp>
      <p:sp>
        <p:nvSpPr>
          <p:cNvPr id="279555" name="Rectangle 2"/>
          <p:cNvSpPr>
            <a:spLocks noGrp="1" noRot="1" noChangeAspect="1" noChangeArrowheads="1" noTextEdit="1"/>
          </p:cNvSpPr>
          <p:nvPr>
            <p:ph type="sldImg"/>
          </p:nvPr>
        </p:nvSpPr>
        <p:spPr>
          <a:ln/>
        </p:spPr>
      </p:sp>
      <p:sp>
        <p:nvSpPr>
          <p:cNvPr id="279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BAF4BED-12D2-48ED-BB82-F8BAC27208F9}" type="slidenum">
              <a:rPr lang="en-US" sz="1200" b="0" smtClean="0">
                <a:latin typeface="Times New Roman" pitchFamily="18" charset="0"/>
              </a:rPr>
              <a:pPr eaLnBrk="1" hangingPunct="1"/>
              <a:t>69</a:t>
            </a:fld>
            <a:endParaRPr lang="en-US" sz="1200" b="0" smtClean="0">
              <a:latin typeface="Times New Roman" pitchFamily="18" charset="0"/>
            </a:endParaRPr>
          </a:p>
        </p:txBody>
      </p:sp>
      <p:sp>
        <p:nvSpPr>
          <p:cNvPr id="280579" name="Rectangle 2"/>
          <p:cNvSpPr>
            <a:spLocks noGrp="1" noRot="1" noChangeAspect="1" noChangeArrowheads="1" noTextEdit="1"/>
          </p:cNvSpPr>
          <p:nvPr>
            <p:ph type="sldImg"/>
          </p:nvPr>
        </p:nvSpPr>
        <p:spPr>
          <a:ln/>
        </p:spPr>
      </p:sp>
      <p:sp>
        <p:nvSpPr>
          <p:cNvPr id="280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6C34301-24A1-4072-BACE-5A8064E249C2}" type="slidenum">
              <a:rPr lang="en-US" sz="1200" b="0" smtClean="0">
                <a:latin typeface="Times New Roman" pitchFamily="18" charset="0"/>
              </a:rPr>
              <a:pPr eaLnBrk="1" hangingPunct="1"/>
              <a:t>70</a:t>
            </a:fld>
            <a:endParaRPr lang="en-US" sz="1200" b="0" smtClean="0">
              <a:latin typeface="Times New Roman" pitchFamily="18" charset="0"/>
            </a:endParaRPr>
          </a:p>
        </p:txBody>
      </p:sp>
      <p:sp>
        <p:nvSpPr>
          <p:cNvPr id="281603" name="Rectangle 2"/>
          <p:cNvSpPr>
            <a:spLocks noGrp="1" noRot="1" noChangeAspect="1" noChangeArrowheads="1" noTextEdit="1"/>
          </p:cNvSpPr>
          <p:nvPr>
            <p:ph type="sldImg"/>
          </p:nvPr>
        </p:nvSpPr>
        <p:spPr>
          <a:ln/>
        </p:spPr>
      </p:sp>
      <p:sp>
        <p:nvSpPr>
          <p:cNvPr id="281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30B6B0A-6E3B-4DAF-B981-7AC5263285C9}" type="slidenum">
              <a:rPr lang="en-US" sz="1200" b="0" smtClean="0">
                <a:latin typeface="Times New Roman" pitchFamily="18" charset="0"/>
              </a:rPr>
              <a:pPr eaLnBrk="1" hangingPunct="1"/>
              <a:t>71</a:t>
            </a:fld>
            <a:endParaRPr lang="en-US" sz="1200" b="0" smtClean="0">
              <a:latin typeface="Times New Roman" pitchFamily="18" charset="0"/>
            </a:endParaRPr>
          </a:p>
        </p:txBody>
      </p:sp>
      <p:sp>
        <p:nvSpPr>
          <p:cNvPr id="282627" name="Rectangle 2"/>
          <p:cNvSpPr>
            <a:spLocks noGrp="1" noRot="1" noChangeAspect="1" noChangeArrowheads="1" noTextEdit="1"/>
          </p:cNvSpPr>
          <p:nvPr>
            <p:ph type="sldImg"/>
          </p:nvPr>
        </p:nvSpPr>
        <p:spPr>
          <a:ln/>
        </p:spPr>
      </p:sp>
      <p:sp>
        <p:nvSpPr>
          <p:cNvPr id="282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8E55FAB-0DBD-4D85-A1C1-68E9F0A7481F}" type="slidenum">
              <a:rPr lang="en-US" sz="1200" b="0" smtClean="0">
                <a:latin typeface="Times New Roman" pitchFamily="18" charset="0"/>
              </a:rPr>
              <a:pPr eaLnBrk="1" hangingPunct="1"/>
              <a:t>72</a:t>
            </a:fld>
            <a:endParaRPr lang="en-US" sz="1200" b="0" smtClean="0">
              <a:latin typeface="Times New Roman" pitchFamily="18" charset="0"/>
            </a:endParaRPr>
          </a:p>
        </p:txBody>
      </p:sp>
      <p:sp>
        <p:nvSpPr>
          <p:cNvPr id="283651" name="Rectangle 2"/>
          <p:cNvSpPr>
            <a:spLocks noGrp="1" noRot="1" noChangeAspect="1" noChangeArrowheads="1" noTextEdit="1"/>
          </p:cNvSpPr>
          <p:nvPr>
            <p:ph type="sldImg"/>
          </p:nvPr>
        </p:nvSpPr>
        <p:spPr>
          <a:ln/>
        </p:spPr>
      </p:sp>
      <p:sp>
        <p:nvSpPr>
          <p:cNvPr id="283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3ACDCE2-D82E-4CD5-BF5E-532A636BBF9C}" type="slidenum">
              <a:rPr lang="en-US" sz="1200" b="0" smtClean="0">
                <a:latin typeface="Times New Roman" pitchFamily="18" charset="0"/>
              </a:rPr>
              <a:pPr eaLnBrk="1" hangingPunct="1"/>
              <a:t>73</a:t>
            </a:fld>
            <a:endParaRPr lang="en-US" sz="1200" b="0" smtClean="0">
              <a:latin typeface="Times New Roman" pitchFamily="18" charset="0"/>
            </a:endParaRPr>
          </a:p>
        </p:txBody>
      </p:sp>
      <p:sp>
        <p:nvSpPr>
          <p:cNvPr id="284675" name="Rectangle 2"/>
          <p:cNvSpPr>
            <a:spLocks noGrp="1" noRot="1" noChangeAspect="1" noChangeArrowheads="1" noTextEdit="1"/>
          </p:cNvSpPr>
          <p:nvPr>
            <p:ph type="sldImg"/>
          </p:nvPr>
        </p:nvSpPr>
        <p:spPr>
          <a:ln/>
        </p:spPr>
      </p:sp>
      <p:sp>
        <p:nvSpPr>
          <p:cNvPr id="284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09CAEC8-EE92-460C-BF0C-641E2E894926}" type="slidenum">
              <a:rPr lang="en-US" sz="1200" b="0" smtClean="0">
                <a:latin typeface="Times New Roman" pitchFamily="18" charset="0"/>
              </a:rPr>
              <a:pPr eaLnBrk="1" hangingPunct="1"/>
              <a:t>74</a:t>
            </a:fld>
            <a:endParaRPr lang="en-US" sz="1200" b="0" smtClean="0">
              <a:latin typeface="Times New Roman" pitchFamily="18" charset="0"/>
            </a:endParaRPr>
          </a:p>
        </p:txBody>
      </p:sp>
      <p:sp>
        <p:nvSpPr>
          <p:cNvPr id="285699" name="Rectangle 2"/>
          <p:cNvSpPr>
            <a:spLocks noGrp="1" noRot="1" noChangeAspect="1" noChangeArrowheads="1" noTextEdit="1"/>
          </p:cNvSpPr>
          <p:nvPr>
            <p:ph type="sldImg"/>
          </p:nvPr>
        </p:nvSpPr>
        <p:spPr>
          <a:ln/>
        </p:spPr>
      </p:sp>
      <p:sp>
        <p:nvSpPr>
          <p:cNvPr id="285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Slide Image Placeholder 1"/>
          <p:cNvSpPr>
            <a:spLocks noGrp="1" noRot="1" noChangeAspect="1" noTextEdit="1"/>
          </p:cNvSpPr>
          <p:nvPr>
            <p:ph type="sldImg"/>
          </p:nvPr>
        </p:nvSpPr>
        <p:spPr>
          <a:ln/>
        </p:spPr>
      </p:sp>
      <p:sp>
        <p:nvSpPr>
          <p:cNvPr id="286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6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13B811D1-0278-4BC9-9FFC-25568A439DE9}" type="slidenum">
              <a:rPr lang="en-US" sz="1200" b="0" smtClean="0">
                <a:latin typeface="Times New Roman" pitchFamily="18" charset="0"/>
              </a:rPr>
              <a:pPr eaLnBrk="1" hangingPunct="1"/>
              <a:t>75</a:t>
            </a:fld>
            <a:endParaRPr lang="en-US" sz="1200" b="0" smtClean="0">
              <a:latin typeface="Times New Roman" pitchFamily="18"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Slide Image Placeholder 1"/>
          <p:cNvSpPr>
            <a:spLocks noGrp="1" noRot="1" noChangeAspect="1" noTextEdit="1"/>
          </p:cNvSpPr>
          <p:nvPr>
            <p:ph type="sldImg"/>
          </p:nvPr>
        </p:nvSpPr>
        <p:spPr>
          <a:ln/>
        </p:spPr>
      </p:sp>
      <p:sp>
        <p:nvSpPr>
          <p:cNvPr id="287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7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17AC926-EA4A-470C-8D4F-F53655B824BB}" type="slidenum">
              <a:rPr lang="en-US" sz="1200" b="0" smtClean="0">
                <a:latin typeface="Times New Roman" pitchFamily="18" charset="0"/>
              </a:rPr>
              <a:pPr eaLnBrk="1" hangingPunct="1"/>
              <a:t>76</a:t>
            </a:fld>
            <a:endParaRPr lang="en-US" sz="1200" b="0"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8AC8BF6-05FF-4F6A-8978-1CA441F55B5E}" type="slidenum">
              <a:rPr lang="en-US" sz="1200" b="0" smtClean="0">
                <a:latin typeface="Times New Roman" pitchFamily="18" charset="0"/>
              </a:rPr>
              <a:pPr eaLnBrk="1" hangingPunct="1"/>
              <a:t>7</a:t>
            </a:fld>
            <a:endParaRPr lang="en-US" sz="1200" b="0" smtClean="0">
              <a:latin typeface="Times New Roman" pitchFamily="18" charset="0"/>
            </a:endParaRPr>
          </a:p>
        </p:txBody>
      </p:sp>
      <p:sp>
        <p:nvSpPr>
          <p:cNvPr id="223235" name="Rectangle 2"/>
          <p:cNvSpPr>
            <a:spLocks noGrp="1" noRot="1" noChangeAspect="1" noChangeArrowheads="1" noTextEdit="1"/>
          </p:cNvSpPr>
          <p:nvPr>
            <p:ph type="sldImg"/>
          </p:nvPr>
        </p:nvSpPr>
        <p:spPr>
          <a:ln/>
        </p:spPr>
      </p:sp>
      <p:sp>
        <p:nvSpPr>
          <p:cNvPr id="223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Slide Image Placeholder 1"/>
          <p:cNvSpPr>
            <a:spLocks noGrp="1" noRot="1" noChangeAspect="1" noTextEdit="1"/>
          </p:cNvSpPr>
          <p:nvPr>
            <p:ph type="sldImg"/>
          </p:nvPr>
        </p:nvSpPr>
        <p:spPr>
          <a:ln/>
        </p:spPr>
      </p:sp>
      <p:sp>
        <p:nvSpPr>
          <p:cNvPr id="288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8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D3A2FD2-A304-49D2-AB29-E2E2C88BE924}" type="slidenum">
              <a:rPr lang="en-US" sz="1200" b="0" smtClean="0">
                <a:latin typeface="Times New Roman" pitchFamily="18" charset="0"/>
              </a:rPr>
              <a:pPr eaLnBrk="1" hangingPunct="1"/>
              <a:t>77</a:t>
            </a:fld>
            <a:endParaRPr lang="en-US" sz="1200" b="0" smtClean="0">
              <a:latin typeface="Times New Roman" pitchFamily="18"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Slide Image Placeholder 1"/>
          <p:cNvSpPr>
            <a:spLocks noGrp="1" noRot="1" noChangeAspect="1" noTextEdit="1"/>
          </p:cNvSpPr>
          <p:nvPr>
            <p:ph type="sldImg"/>
          </p:nvPr>
        </p:nvSpPr>
        <p:spPr>
          <a:ln/>
        </p:spPr>
      </p:sp>
      <p:sp>
        <p:nvSpPr>
          <p:cNvPr id="289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89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CE9D380-06B8-4C4E-814E-E3AF3604F644}" type="slidenum">
              <a:rPr lang="en-US" sz="1200" b="0" smtClean="0">
                <a:latin typeface="Times New Roman" pitchFamily="18" charset="0"/>
              </a:rPr>
              <a:pPr eaLnBrk="1" hangingPunct="1"/>
              <a:t>78</a:t>
            </a:fld>
            <a:endParaRPr lang="en-US" sz="1200" b="0" smtClean="0">
              <a:latin typeface="Times New Roman" pitchFamily="18"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Slide Image Placeholder 1"/>
          <p:cNvSpPr>
            <a:spLocks noGrp="1" noRot="1" noChangeAspect="1" noTextEdit="1"/>
          </p:cNvSpPr>
          <p:nvPr>
            <p:ph type="sldImg"/>
          </p:nvPr>
        </p:nvSpPr>
        <p:spPr>
          <a:ln/>
        </p:spPr>
      </p:sp>
      <p:sp>
        <p:nvSpPr>
          <p:cNvPr id="290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90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3CC771B-FCC8-445B-94FD-DBC711AC003B}" type="slidenum">
              <a:rPr lang="en-US" sz="1200" b="0" smtClean="0">
                <a:latin typeface="Times New Roman" pitchFamily="18" charset="0"/>
              </a:rPr>
              <a:pPr eaLnBrk="1" hangingPunct="1"/>
              <a:t>79</a:t>
            </a:fld>
            <a:endParaRPr lang="en-US" sz="1200" b="0" smtClean="0">
              <a:latin typeface="Times New Roman" pitchFamily="18"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22B4448E-0280-49A1-96BE-0DEBDDAAEAE6}" type="slidenum">
              <a:rPr lang="en-US" sz="1200" b="0" smtClean="0">
                <a:latin typeface="Times New Roman" pitchFamily="18" charset="0"/>
              </a:rPr>
              <a:pPr eaLnBrk="1" hangingPunct="1"/>
              <a:t>80</a:t>
            </a:fld>
            <a:endParaRPr lang="en-US" sz="1200" b="0" smtClean="0">
              <a:latin typeface="Times New Roman" pitchFamily="18" charset="0"/>
            </a:endParaRPr>
          </a:p>
        </p:txBody>
      </p:sp>
      <p:sp>
        <p:nvSpPr>
          <p:cNvPr id="291843" name="Rectangle 2"/>
          <p:cNvSpPr>
            <a:spLocks noGrp="1" noRot="1" noChangeAspect="1" noChangeArrowheads="1" noTextEdit="1"/>
          </p:cNvSpPr>
          <p:nvPr>
            <p:ph type="sldImg"/>
          </p:nvPr>
        </p:nvSpPr>
        <p:spPr>
          <a:ln/>
        </p:spPr>
      </p:sp>
      <p:sp>
        <p:nvSpPr>
          <p:cNvPr id="291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Slide Image Placeholder 1"/>
          <p:cNvSpPr>
            <a:spLocks noGrp="1" noRot="1" noChangeAspect="1" noTextEdit="1"/>
          </p:cNvSpPr>
          <p:nvPr>
            <p:ph type="sldImg"/>
          </p:nvPr>
        </p:nvSpPr>
        <p:spPr>
          <a:ln/>
        </p:spPr>
      </p:sp>
      <p:sp>
        <p:nvSpPr>
          <p:cNvPr id="292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292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22C8AE7-EF3E-40C3-B8A3-AD657DCDA744}" type="slidenum">
              <a:rPr lang="en-US" sz="1200" b="0" smtClean="0">
                <a:latin typeface="Times New Roman" pitchFamily="18" charset="0"/>
              </a:rPr>
              <a:pPr eaLnBrk="1" hangingPunct="1"/>
              <a:t>81</a:t>
            </a:fld>
            <a:endParaRPr lang="en-US" sz="1200" b="0" smtClean="0">
              <a:latin typeface="Times New Roman" pitchFamily="18" charset="0"/>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BC241D3-B42D-45FB-BE16-44BEDFEB9D15}" type="slidenum">
              <a:rPr lang="en-US" sz="1200" b="0" smtClean="0">
                <a:latin typeface="Times New Roman" pitchFamily="18" charset="0"/>
              </a:rPr>
              <a:pPr eaLnBrk="1" hangingPunct="1"/>
              <a:t>82</a:t>
            </a:fld>
            <a:endParaRPr lang="en-US" sz="1200" b="0" smtClean="0">
              <a:latin typeface="Times New Roman" pitchFamily="18" charset="0"/>
            </a:endParaRPr>
          </a:p>
        </p:txBody>
      </p:sp>
      <p:sp>
        <p:nvSpPr>
          <p:cNvPr id="293891" name="Rectangle 2"/>
          <p:cNvSpPr>
            <a:spLocks noGrp="1" noRot="1" noChangeAspect="1" noChangeArrowheads="1" noTextEdit="1"/>
          </p:cNvSpPr>
          <p:nvPr>
            <p:ph type="sldImg"/>
          </p:nvPr>
        </p:nvSpPr>
        <p:spPr>
          <a:ln/>
        </p:spPr>
      </p:sp>
      <p:sp>
        <p:nvSpPr>
          <p:cNvPr id="293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EE096714-5C33-4913-BBAA-9433C6EDEFCB}" type="slidenum">
              <a:rPr lang="en-US" sz="1200" b="0" smtClean="0">
                <a:latin typeface="Times New Roman" pitchFamily="18" charset="0"/>
              </a:rPr>
              <a:pPr eaLnBrk="1" hangingPunct="1"/>
              <a:t>83</a:t>
            </a:fld>
            <a:endParaRPr lang="en-US" sz="1200" b="0" smtClean="0">
              <a:latin typeface="Times New Roman" pitchFamily="18" charset="0"/>
            </a:endParaRPr>
          </a:p>
        </p:txBody>
      </p:sp>
      <p:sp>
        <p:nvSpPr>
          <p:cNvPr id="294915" name="Rectangle 2"/>
          <p:cNvSpPr>
            <a:spLocks noGrp="1" noRot="1" noChangeAspect="1" noChangeArrowheads="1" noTextEdit="1"/>
          </p:cNvSpPr>
          <p:nvPr>
            <p:ph type="sldImg"/>
          </p:nvPr>
        </p:nvSpPr>
        <p:spPr>
          <a:ln/>
        </p:spPr>
      </p:sp>
      <p:sp>
        <p:nvSpPr>
          <p:cNvPr id="294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6891E6D4-25C6-43C7-A1CA-7AF585086F7D}" type="slidenum">
              <a:rPr lang="en-US" sz="1200" b="0" smtClean="0">
                <a:latin typeface="Times New Roman" pitchFamily="18" charset="0"/>
              </a:rPr>
              <a:pPr eaLnBrk="1" hangingPunct="1"/>
              <a:t>84</a:t>
            </a:fld>
            <a:endParaRPr lang="en-US" sz="1200" b="0" smtClean="0">
              <a:latin typeface="Times New Roman" pitchFamily="18" charset="0"/>
            </a:endParaRPr>
          </a:p>
        </p:txBody>
      </p:sp>
      <p:sp>
        <p:nvSpPr>
          <p:cNvPr id="295939" name="Rectangle 2"/>
          <p:cNvSpPr>
            <a:spLocks noGrp="1" noRot="1" noChangeAspect="1" noChangeArrowheads="1" noTextEdit="1"/>
          </p:cNvSpPr>
          <p:nvPr>
            <p:ph type="sldImg"/>
          </p:nvPr>
        </p:nvSpPr>
        <p:spPr>
          <a:ln/>
        </p:spPr>
      </p:sp>
      <p:sp>
        <p:nvSpPr>
          <p:cNvPr id="295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77D33787-26DB-449E-AF2F-FECB3E8270A7}" type="slidenum">
              <a:rPr lang="en-US" sz="1200" b="0" smtClean="0">
                <a:latin typeface="Times New Roman" pitchFamily="18" charset="0"/>
              </a:rPr>
              <a:pPr eaLnBrk="1" hangingPunct="1"/>
              <a:t>85</a:t>
            </a:fld>
            <a:endParaRPr lang="en-US" sz="1200" b="0" smtClean="0">
              <a:latin typeface="Times New Roman" pitchFamily="18" charset="0"/>
            </a:endParaRPr>
          </a:p>
        </p:txBody>
      </p:sp>
      <p:sp>
        <p:nvSpPr>
          <p:cNvPr id="296963" name="Rectangle 2"/>
          <p:cNvSpPr>
            <a:spLocks noGrp="1" noRot="1" noChangeAspect="1" noChangeArrowheads="1" noTextEdit="1"/>
          </p:cNvSpPr>
          <p:nvPr>
            <p:ph type="sldImg"/>
          </p:nvPr>
        </p:nvSpPr>
        <p:spPr>
          <a:ln/>
        </p:spPr>
      </p:sp>
      <p:sp>
        <p:nvSpPr>
          <p:cNvPr id="296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CD12018-DEF9-4AD2-8DCD-1DDB0FFF9F27}" type="slidenum">
              <a:rPr lang="en-US" sz="1200" b="0" smtClean="0">
                <a:latin typeface="Times New Roman" pitchFamily="18" charset="0"/>
              </a:rPr>
              <a:pPr eaLnBrk="1" hangingPunct="1"/>
              <a:t>86</a:t>
            </a:fld>
            <a:endParaRPr lang="en-US" sz="1200" b="0" smtClean="0">
              <a:latin typeface="Times New Roman" pitchFamily="18" charset="0"/>
            </a:endParaRPr>
          </a:p>
        </p:txBody>
      </p:sp>
      <p:sp>
        <p:nvSpPr>
          <p:cNvPr id="297987" name="Rectangle 2"/>
          <p:cNvSpPr>
            <a:spLocks noGrp="1" noRot="1" noChangeAspect="1" noChangeArrowheads="1" noTextEdit="1"/>
          </p:cNvSpPr>
          <p:nvPr>
            <p:ph type="sldImg"/>
          </p:nvPr>
        </p:nvSpPr>
        <p:spPr>
          <a:ln/>
        </p:spPr>
      </p:sp>
      <p:sp>
        <p:nvSpPr>
          <p:cNvPr id="297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186409CF-476A-4C45-AA1E-D69CB9EDE535}" type="slidenum">
              <a:rPr lang="en-US" sz="1200" b="0" smtClean="0">
                <a:latin typeface="Times New Roman" pitchFamily="18" charset="0"/>
              </a:rPr>
              <a:pPr eaLnBrk="1" hangingPunct="1"/>
              <a:t>8</a:t>
            </a:fld>
            <a:endParaRPr lang="en-US" sz="1200" b="0" smtClean="0">
              <a:latin typeface="Times New Roman" pitchFamily="18" charset="0"/>
            </a:endParaRPr>
          </a:p>
        </p:txBody>
      </p:sp>
      <p:sp>
        <p:nvSpPr>
          <p:cNvPr id="224259" name="Rectangle 2"/>
          <p:cNvSpPr>
            <a:spLocks noGrp="1" noRot="1" noChangeAspect="1" noChangeArrowheads="1" noTextEdit="1"/>
          </p:cNvSpPr>
          <p:nvPr>
            <p:ph type="sldImg"/>
          </p:nvPr>
        </p:nvSpPr>
        <p:spPr>
          <a:ln/>
        </p:spPr>
      </p:sp>
      <p:sp>
        <p:nvSpPr>
          <p:cNvPr id="224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EE91356D-9F28-4315-9B15-C597CD2B320D}" type="slidenum">
              <a:rPr lang="en-US" sz="1200" b="0" smtClean="0">
                <a:latin typeface="Times New Roman" pitchFamily="18" charset="0"/>
              </a:rPr>
              <a:pPr eaLnBrk="1" hangingPunct="1"/>
              <a:t>87</a:t>
            </a:fld>
            <a:endParaRPr lang="en-US" sz="1200" b="0" smtClean="0">
              <a:latin typeface="Times New Roman" pitchFamily="18" charset="0"/>
            </a:endParaRPr>
          </a:p>
        </p:txBody>
      </p:sp>
      <p:sp>
        <p:nvSpPr>
          <p:cNvPr id="299011" name="Rectangle 2"/>
          <p:cNvSpPr>
            <a:spLocks noGrp="1" noRot="1" noChangeAspect="1" noChangeArrowheads="1" noTextEdit="1"/>
          </p:cNvSpPr>
          <p:nvPr>
            <p:ph type="sldImg"/>
          </p:nvPr>
        </p:nvSpPr>
        <p:spPr>
          <a:ln/>
        </p:spPr>
      </p:sp>
      <p:sp>
        <p:nvSpPr>
          <p:cNvPr id="299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94F6617-034F-4683-B4DC-FB9D98BC291C}" type="slidenum">
              <a:rPr lang="en-US" sz="1200" b="0" smtClean="0">
                <a:latin typeface="Times New Roman" pitchFamily="18" charset="0"/>
              </a:rPr>
              <a:pPr eaLnBrk="1" hangingPunct="1"/>
              <a:t>88</a:t>
            </a:fld>
            <a:endParaRPr lang="en-US" sz="1200" b="0" smtClean="0">
              <a:latin typeface="Times New Roman" pitchFamily="18" charset="0"/>
            </a:endParaRPr>
          </a:p>
        </p:txBody>
      </p:sp>
      <p:sp>
        <p:nvSpPr>
          <p:cNvPr id="300035" name="Rectangle 2"/>
          <p:cNvSpPr>
            <a:spLocks noGrp="1" noRot="1" noChangeAspect="1" noChangeArrowheads="1" noTextEdit="1"/>
          </p:cNvSpPr>
          <p:nvPr>
            <p:ph type="sldImg"/>
          </p:nvPr>
        </p:nvSpPr>
        <p:spPr>
          <a:ln/>
        </p:spPr>
      </p:sp>
      <p:sp>
        <p:nvSpPr>
          <p:cNvPr id="300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0A11AD07-E11F-4349-9AAB-FFEDB4C8148B}" type="slidenum">
              <a:rPr lang="en-US" sz="1200" b="0" smtClean="0">
                <a:latin typeface="Times New Roman" pitchFamily="18" charset="0"/>
              </a:rPr>
              <a:pPr eaLnBrk="1" hangingPunct="1"/>
              <a:t>89</a:t>
            </a:fld>
            <a:endParaRPr lang="en-US" sz="1200" b="0" smtClean="0">
              <a:latin typeface="Times New Roman" pitchFamily="18" charset="0"/>
            </a:endParaRPr>
          </a:p>
        </p:txBody>
      </p:sp>
      <p:sp>
        <p:nvSpPr>
          <p:cNvPr id="301059" name="Rectangle 2"/>
          <p:cNvSpPr>
            <a:spLocks noGrp="1" noRot="1" noChangeAspect="1" noChangeArrowheads="1" noTextEdit="1"/>
          </p:cNvSpPr>
          <p:nvPr>
            <p:ph type="sldImg"/>
          </p:nvPr>
        </p:nvSpPr>
        <p:spPr>
          <a:ln/>
        </p:spPr>
      </p:sp>
      <p:sp>
        <p:nvSpPr>
          <p:cNvPr id="301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5C70A73-CE12-4B65-93A7-702AA5E17D3C}" type="slidenum">
              <a:rPr lang="en-US" sz="1200" b="0" smtClean="0">
                <a:latin typeface="Times New Roman" pitchFamily="18" charset="0"/>
              </a:rPr>
              <a:pPr eaLnBrk="1" hangingPunct="1"/>
              <a:t>90</a:t>
            </a:fld>
            <a:endParaRPr lang="en-US" sz="1200" b="0" smtClean="0">
              <a:latin typeface="Times New Roman" pitchFamily="18" charset="0"/>
            </a:endParaRPr>
          </a:p>
        </p:txBody>
      </p:sp>
      <p:sp>
        <p:nvSpPr>
          <p:cNvPr id="302083" name="Rectangle 2"/>
          <p:cNvSpPr>
            <a:spLocks noGrp="1" noRot="1" noChangeAspect="1" noChangeArrowheads="1" noTextEdit="1"/>
          </p:cNvSpPr>
          <p:nvPr>
            <p:ph type="sldImg"/>
          </p:nvPr>
        </p:nvSpPr>
        <p:spPr>
          <a:ln/>
        </p:spPr>
      </p:sp>
      <p:sp>
        <p:nvSpPr>
          <p:cNvPr id="302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16B58C25-C1EA-47B9-92C5-B008BEA16440}" type="slidenum">
              <a:rPr lang="en-US" sz="1200" b="0" smtClean="0">
                <a:latin typeface="Times New Roman" pitchFamily="18" charset="0"/>
              </a:rPr>
              <a:pPr eaLnBrk="1" hangingPunct="1"/>
              <a:t>91</a:t>
            </a:fld>
            <a:endParaRPr lang="en-US" sz="1200" b="0" smtClean="0">
              <a:latin typeface="Times New Roman" pitchFamily="18" charset="0"/>
            </a:endParaRPr>
          </a:p>
        </p:txBody>
      </p:sp>
      <p:sp>
        <p:nvSpPr>
          <p:cNvPr id="303107" name="Rectangle 2"/>
          <p:cNvSpPr>
            <a:spLocks noGrp="1" noRot="1" noChangeAspect="1" noChangeArrowheads="1" noTextEdit="1"/>
          </p:cNvSpPr>
          <p:nvPr>
            <p:ph type="sldImg"/>
          </p:nvPr>
        </p:nvSpPr>
        <p:spPr>
          <a:ln/>
        </p:spPr>
      </p:sp>
      <p:sp>
        <p:nvSpPr>
          <p:cNvPr id="303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54E1819D-3FA1-4035-8ACF-898DC822D2E6}" type="slidenum">
              <a:rPr lang="en-US" sz="1200" b="0" smtClean="0">
                <a:latin typeface="Times New Roman" pitchFamily="18" charset="0"/>
              </a:rPr>
              <a:pPr eaLnBrk="1" hangingPunct="1"/>
              <a:t>92</a:t>
            </a:fld>
            <a:endParaRPr lang="en-US" sz="1200" b="0" smtClean="0">
              <a:latin typeface="Times New Roman" pitchFamily="18" charset="0"/>
            </a:endParaRPr>
          </a:p>
        </p:txBody>
      </p:sp>
      <p:sp>
        <p:nvSpPr>
          <p:cNvPr id="304131" name="Rectangle 2"/>
          <p:cNvSpPr>
            <a:spLocks noGrp="1" noRot="1" noChangeAspect="1" noChangeArrowheads="1" noTextEdit="1"/>
          </p:cNvSpPr>
          <p:nvPr>
            <p:ph type="sldImg"/>
          </p:nvPr>
        </p:nvSpPr>
        <p:spPr>
          <a:ln/>
        </p:spPr>
      </p:sp>
      <p:sp>
        <p:nvSpPr>
          <p:cNvPr id="304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E14B6CD5-4266-4D23-B1AF-86C4FAD5016B}" type="slidenum">
              <a:rPr lang="en-US" sz="1200" b="0" smtClean="0">
                <a:latin typeface="Times New Roman" pitchFamily="18" charset="0"/>
              </a:rPr>
              <a:pPr eaLnBrk="1" hangingPunct="1"/>
              <a:t>93</a:t>
            </a:fld>
            <a:endParaRPr lang="en-US" sz="1200" b="0" smtClean="0">
              <a:latin typeface="Times New Roman" pitchFamily="18" charset="0"/>
            </a:endParaRPr>
          </a:p>
        </p:txBody>
      </p:sp>
      <p:sp>
        <p:nvSpPr>
          <p:cNvPr id="305155" name="Rectangle 2"/>
          <p:cNvSpPr>
            <a:spLocks noGrp="1" noRot="1" noChangeAspect="1" noChangeArrowheads="1" noTextEdit="1"/>
          </p:cNvSpPr>
          <p:nvPr>
            <p:ph type="sldImg"/>
          </p:nvPr>
        </p:nvSpPr>
        <p:spPr>
          <a:ln/>
        </p:spPr>
      </p:sp>
      <p:sp>
        <p:nvSpPr>
          <p:cNvPr id="305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Slide Image Placeholder 1"/>
          <p:cNvSpPr>
            <a:spLocks noGrp="1" noRot="1" noChangeAspect="1" noTextEdit="1"/>
          </p:cNvSpPr>
          <p:nvPr>
            <p:ph type="sldImg"/>
          </p:nvPr>
        </p:nvSpPr>
        <p:spPr>
          <a:ln/>
        </p:spPr>
      </p:sp>
      <p:sp>
        <p:nvSpPr>
          <p:cNvPr id="306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306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3F601280-1E36-4C56-82AE-5551BD7E7D19}" type="slidenum">
              <a:rPr lang="en-US" sz="1200" b="0" smtClean="0">
                <a:latin typeface="Times New Roman" pitchFamily="18" charset="0"/>
              </a:rPr>
              <a:pPr eaLnBrk="1" hangingPunct="1"/>
              <a:t>94</a:t>
            </a:fld>
            <a:endParaRPr lang="en-US" sz="1200" b="0" smtClean="0">
              <a:latin typeface="Times New Roman" pitchFamily="18" charset="0"/>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9DAFA92F-6BA7-4D3D-ABEA-2F87E2578A01}" type="slidenum">
              <a:rPr lang="en-US" sz="1200" b="0" smtClean="0">
                <a:latin typeface="Times New Roman" pitchFamily="18" charset="0"/>
              </a:rPr>
              <a:pPr eaLnBrk="1" hangingPunct="1"/>
              <a:t>95</a:t>
            </a:fld>
            <a:endParaRPr lang="en-US" sz="1200" b="0" smtClean="0">
              <a:latin typeface="Times New Roman" pitchFamily="18" charset="0"/>
            </a:endParaRPr>
          </a:p>
        </p:txBody>
      </p:sp>
      <p:sp>
        <p:nvSpPr>
          <p:cNvPr id="307203" name="Rectangle 2"/>
          <p:cNvSpPr>
            <a:spLocks noGrp="1" noRot="1" noChangeAspect="1" noChangeArrowheads="1" noTextEdit="1"/>
          </p:cNvSpPr>
          <p:nvPr>
            <p:ph type="sldImg"/>
          </p:nvPr>
        </p:nvSpPr>
        <p:spPr>
          <a:ln/>
        </p:spPr>
      </p:sp>
      <p:sp>
        <p:nvSpPr>
          <p:cNvPr id="307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98B36E85-13E8-423E-87D8-2BEE7A78B0C4}" type="slidenum">
              <a:rPr lang="en-US" sz="1200" b="0" smtClean="0">
                <a:latin typeface="Times New Roman" pitchFamily="18" charset="0"/>
              </a:rPr>
              <a:pPr eaLnBrk="1" hangingPunct="1"/>
              <a:t>96</a:t>
            </a:fld>
            <a:endParaRPr lang="en-US" sz="1200" b="0" smtClean="0">
              <a:latin typeface="Times New Roman" pitchFamily="18" charset="0"/>
            </a:endParaRPr>
          </a:p>
        </p:txBody>
      </p:sp>
      <p:sp>
        <p:nvSpPr>
          <p:cNvPr id="308227" name="Rectangle 2"/>
          <p:cNvSpPr>
            <a:spLocks noGrp="1" noRot="1" noChangeAspect="1" noChangeArrowheads="1" noTextEdit="1"/>
          </p:cNvSpPr>
          <p:nvPr>
            <p:ph type="sldImg"/>
          </p:nvPr>
        </p:nvSpPr>
        <p:spPr>
          <a:ln/>
        </p:spPr>
      </p:sp>
      <p:sp>
        <p:nvSpPr>
          <p:cNvPr id="308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26DA7DE-672E-4009-9A36-303609E3408A}" type="slidenum">
              <a:rPr lang="en-US" sz="1200" b="0" smtClean="0">
                <a:latin typeface="Times New Roman" pitchFamily="18" charset="0"/>
              </a:rPr>
              <a:pPr eaLnBrk="1" hangingPunct="1"/>
              <a:t>9</a:t>
            </a:fld>
            <a:endParaRPr lang="en-US" sz="1200" b="0" smtClean="0">
              <a:latin typeface="Times New Roman" pitchFamily="18" charset="0"/>
            </a:endParaRPr>
          </a:p>
        </p:txBody>
      </p:sp>
      <p:sp>
        <p:nvSpPr>
          <p:cNvPr id="225283" name="Rectangle 2"/>
          <p:cNvSpPr>
            <a:spLocks noGrp="1" noRot="1" noChangeAspect="1" noChangeArrowheads="1" noTextEdit="1"/>
          </p:cNvSpPr>
          <p:nvPr>
            <p:ph type="sldImg"/>
          </p:nvPr>
        </p:nvSpPr>
        <p:spPr>
          <a:ln/>
        </p:spPr>
      </p:sp>
      <p:sp>
        <p:nvSpPr>
          <p:cNvPr id="225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8136FCFF-094B-4A59-9DF0-F240A0748DED}" type="slidenum">
              <a:rPr lang="en-US" sz="1200" b="0" smtClean="0">
                <a:latin typeface="Times New Roman" pitchFamily="18" charset="0"/>
              </a:rPr>
              <a:pPr eaLnBrk="1" hangingPunct="1"/>
              <a:t>97</a:t>
            </a:fld>
            <a:endParaRPr lang="en-US" sz="1200" b="0" smtClean="0">
              <a:latin typeface="Times New Roman" pitchFamily="18" charset="0"/>
            </a:endParaRPr>
          </a:p>
        </p:txBody>
      </p:sp>
      <p:sp>
        <p:nvSpPr>
          <p:cNvPr id="309251" name="Rectangle 2"/>
          <p:cNvSpPr>
            <a:spLocks noGrp="1" noRot="1" noChangeAspect="1" noChangeArrowheads="1" noTextEdit="1"/>
          </p:cNvSpPr>
          <p:nvPr>
            <p:ph type="sldImg"/>
          </p:nvPr>
        </p:nvSpPr>
        <p:spPr>
          <a:ln/>
        </p:spPr>
      </p:sp>
      <p:sp>
        <p:nvSpPr>
          <p:cNvPr id="309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B63386A-B2EA-496E-A74C-18FD9B6E98CB}" type="slidenum">
              <a:rPr lang="en-US" sz="1200" b="0" smtClean="0">
                <a:latin typeface="Times New Roman" pitchFamily="18" charset="0"/>
              </a:rPr>
              <a:pPr eaLnBrk="1" hangingPunct="1"/>
              <a:t>98</a:t>
            </a:fld>
            <a:endParaRPr lang="en-US" sz="1200" b="0" smtClean="0">
              <a:latin typeface="Times New Roman" pitchFamily="18" charset="0"/>
            </a:endParaRPr>
          </a:p>
        </p:txBody>
      </p:sp>
      <p:sp>
        <p:nvSpPr>
          <p:cNvPr id="310275" name="Rectangle 2"/>
          <p:cNvSpPr>
            <a:spLocks noGrp="1" noRot="1" noChangeAspect="1" noChangeArrowheads="1" noTextEdit="1"/>
          </p:cNvSpPr>
          <p:nvPr>
            <p:ph type="sldImg"/>
          </p:nvPr>
        </p:nvSpPr>
        <p:spPr>
          <a:ln/>
        </p:spPr>
      </p:sp>
      <p:sp>
        <p:nvSpPr>
          <p:cNvPr id="310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DAC28E82-1035-440A-9F34-96EE92D106FE}" type="slidenum">
              <a:rPr lang="en-US" sz="1200" b="0" smtClean="0">
                <a:latin typeface="Times New Roman" pitchFamily="18" charset="0"/>
              </a:rPr>
              <a:pPr eaLnBrk="1" hangingPunct="1"/>
              <a:t>99</a:t>
            </a:fld>
            <a:endParaRPr lang="en-US" sz="1200" b="0" smtClean="0">
              <a:latin typeface="Times New Roman" pitchFamily="18" charset="0"/>
            </a:endParaRPr>
          </a:p>
        </p:txBody>
      </p:sp>
      <p:sp>
        <p:nvSpPr>
          <p:cNvPr id="311299" name="Rectangle 2"/>
          <p:cNvSpPr>
            <a:spLocks noGrp="1" noRot="1" noChangeAspect="1" noChangeArrowheads="1" noTextEdit="1"/>
          </p:cNvSpPr>
          <p:nvPr>
            <p:ph type="sldImg"/>
          </p:nvPr>
        </p:nvSpPr>
        <p:spPr>
          <a:ln/>
        </p:spPr>
      </p:sp>
      <p:sp>
        <p:nvSpPr>
          <p:cNvPr id="311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7876935-2BC7-4BE4-A1AB-3243175AC425}" type="slidenum">
              <a:rPr lang="en-US" sz="1200" b="0" smtClean="0">
                <a:latin typeface="Times New Roman" pitchFamily="18" charset="0"/>
              </a:rPr>
              <a:pPr eaLnBrk="1" hangingPunct="1"/>
              <a:t>100</a:t>
            </a:fld>
            <a:endParaRPr lang="en-US" sz="1200" b="0" smtClean="0">
              <a:latin typeface="Times New Roman" pitchFamily="18" charset="0"/>
            </a:endParaRPr>
          </a:p>
        </p:txBody>
      </p:sp>
      <p:sp>
        <p:nvSpPr>
          <p:cNvPr id="312323" name="Rectangle 2"/>
          <p:cNvSpPr>
            <a:spLocks noGrp="1" noRot="1" noChangeAspect="1" noChangeArrowheads="1" noTextEdit="1"/>
          </p:cNvSpPr>
          <p:nvPr>
            <p:ph type="sldImg"/>
          </p:nvPr>
        </p:nvSpPr>
        <p:spPr>
          <a:ln/>
        </p:spPr>
      </p:sp>
      <p:sp>
        <p:nvSpPr>
          <p:cNvPr id="312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93B2A83E-44D7-41D4-A41A-202C79849797}" type="slidenum">
              <a:rPr lang="en-US" sz="1200" b="0" smtClean="0">
                <a:latin typeface="Times New Roman" pitchFamily="18" charset="0"/>
              </a:rPr>
              <a:pPr eaLnBrk="1" hangingPunct="1"/>
              <a:t>101</a:t>
            </a:fld>
            <a:endParaRPr lang="en-US" sz="1200" b="0" smtClean="0">
              <a:latin typeface="Times New Roman" pitchFamily="18" charset="0"/>
            </a:endParaRPr>
          </a:p>
        </p:txBody>
      </p:sp>
      <p:sp>
        <p:nvSpPr>
          <p:cNvPr id="313347" name="Rectangle 2"/>
          <p:cNvSpPr>
            <a:spLocks noGrp="1" noRot="1" noChangeAspect="1" noChangeArrowheads="1" noTextEdit="1"/>
          </p:cNvSpPr>
          <p:nvPr>
            <p:ph type="sldImg"/>
          </p:nvPr>
        </p:nvSpPr>
        <p:spPr>
          <a:ln/>
        </p:spPr>
      </p:sp>
      <p:sp>
        <p:nvSpPr>
          <p:cNvPr id="313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DBF52C43-836A-44E4-A250-0127798739D8}" type="slidenum">
              <a:rPr lang="en-US" sz="1200" b="0" smtClean="0">
                <a:latin typeface="Times New Roman" pitchFamily="18" charset="0"/>
              </a:rPr>
              <a:pPr eaLnBrk="1" hangingPunct="1"/>
              <a:t>102</a:t>
            </a:fld>
            <a:endParaRPr lang="en-US" sz="1200" b="0" smtClean="0">
              <a:latin typeface="Times New Roman" pitchFamily="18" charset="0"/>
            </a:endParaRPr>
          </a:p>
        </p:txBody>
      </p:sp>
      <p:sp>
        <p:nvSpPr>
          <p:cNvPr id="314371" name="Rectangle 2"/>
          <p:cNvSpPr>
            <a:spLocks noGrp="1" noRot="1" noChangeAspect="1" noChangeArrowheads="1" noTextEdit="1"/>
          </p:cNvSpPr>
          <p:nvPr>
            <p:ph type="sldImg"/>
          </p:nvPr>
        </p:nvSpPr>
        <p:spPr>
          <a:ln/>
        </p:spPr>
      </p:sp>
      <p:sp>
        <p:nvSpPr>
          <p:cNvPr id="314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FF811FD2-3473-4840-A966-0DAE7CA6C034}" type="slidenum">
              <a:rPr lang="en-US" sz="1200" b="0" smtClean="0">
                <a:latin typeface="Times New Roman" pitchFamily="18" charset="0"/>
              </a:rPr>
              <a:pPr eaLnBrk="1" hangingPunct="1"/>
              <a:t>103</a:t>
            </a:fld>
            <a:endParaRPr lang="en-US" sz="1200" b="0" smtClean="0">
              <a:latin typeface="Times New Roman" pitchFamily="18" charset="0"/>
            </a:endParaRPr>
          </a:p>
        </p:txBody>
      </p:sp>
      <p:sp>
        <p:nvSpPr>
          <p:cNvPr id="315395" name="Rectangle 2"/>
          <p:cNvSpPr>
            <a:spLocks noGrp="1" noRot="1" noChangeAspect="1" noChangeArrowheads="1" noTextEdit="1"/>
          </p:cNvSpPr>
          <p:nvPr>
            <p:ph type="sldImg"/>
          </p:nvPr>
        </p:nvSpPr>
        <p:spPr>
          <a:ln/>
        </p:spPr>
      </p:sp>
      <p:sp>
        <p:nvSpPr>
          <p:cNvPr id="315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C555FA37-0A14-4613-95DF-DC79728C6325}" type="slidenum">
              <a:rPr lang="en-US" sz="1200" b="0" smtClean="0">
                <a:latin typeface="Times New Roman" pitchFamily="18" charset="0"/>
              </a:rPr>
              <a:pPr eaLnBrk="1" hangingPunct="1"/>
              <a:t>104</a:t>
            </a:fld>
            <a:endParaRPr lang="en-US" sz="1200" b="0" smtClean="0">
              <a:latin typeface="Times New Roman" pitchFamily="18" charset="0"/>
            </a:endParaRPr>
          </a:p>
        </p:txBody>
      </p:sp>
      <p:sp>
        <p:nvSpPr>
          <p:cNvPr id="316419" name="Rectangle 2"/>
          <p:cNvSpPr>
            <a:spLocks noGrp="1" noRot="1" noChangeAspect="1" noChangeArrowheads="1" noTextEdit="1"/>
          </p:cNvSpPr>
          <p:nvPr>
            <p:ph type="sldImg"/>
          </p:nvPr>
        </p:nvSpPr>
        <p:spPr>
          <a:ln/>
        </p:spPr>
      </p:sp>
      <p:sp>
        <p:nvSpPr>
          <p:cNvPr id="316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44B9CFB7-B534-4AA0-B08B-994D38C6E567}" type="slidenum">
              <a:rPr lang="en-US" sz="1200" b="0" smtClean="0">
                <a:latin typeface="Times New Roman" pitchFamily="18" charset="0"/>
              </a:rPr>
              <a:pPr eaLnBrk="1" hangingPunct="1"/>
              <a:t>105</a:t>
            </a:fld>
            <a:endParaRPr lang="en-US" sz="1200" b="0" smtClean="0">
              <a:latin typeface="Times New Roman" pitchFamily="18" charset="0"/>
            </a:endParaRPr>
          </a:p>
        </p:txBody>
      </p:sp>
      <p:sp>
        <p:nvSpPr>
          <p:cNvPr id="317443" name="Rectangle 2"/>
          <p:cNvSpPr>
            <a:spLocks noGrp="1" noRot="1" noChangeAspect="1" noChangeArrowheads="1" noTextEdit="1"/>
          </p:cNvSpPr>
          <p:nvPr>
            <p:ph type="sldImg"/>
          </p:nvPr>
        </p:nvSpPr>
        <p:spPr>
          <a:ln/>
        </p:spPr>
      </p:sp>
      <p:sp>
        <p:nvSpPr>
          <p:cNvPr id="317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b="1">
                <a:solidFill>
                  <a:schemeClr val="tx1"/>
                </a:solidFill>
                <a:latin typeface="Tahoma" pitchFamily="34" charset="0"/>
              </a:defRPr>
            </a:lvl1pPr>
            <a:lvl2pPr marL="742950" indent="-285750" eaLnBrk="0" hangingPunct="0">
              <a:defRPr sz="3200" b="1">
                <a:solidFill>
                  <a:schemeClr val="tx1"/>
                </a:solidFill>
                <a:latin typeface="Tahoma" pitchFamily="34" charset="0"/>
              </a:defRPr>
            </a:lvl2pPr>
            <a:lvl3pPr marL="1143000" indent="-228600" eaLnBrk="0" hangingPunct="0">
              <a:defRPr sz="3200" b="1">
                <a:solidFill>
                  <a:schemeClr val="tx1"/>
                </a:solidFill>
                <a:latin typeface="Tahoma" pitchFamily="34" charset="0"/>
              </a:defRPr>
            </a:lvl3pPr>
            <a:lvl4pPr marL="1600200" indent="-228600" eaLnBrk="0" hangingPunct="0">
              <a:defRPr sz="3200" b="1">
                <a:solidFill>
                  <a:schemeClr val="tx1"/>
                </a:solidFill>
                <a:latin typeface="Tahoma" pitchFamily="34" charset="0"/>
              </a:defRPr>
            </a:lvl4pPr>
            <a:lvl5pPr marL="2057400" indent="-228600" eaLnBrk="0" hangingPunct="0">
              <a:defRPr sz="3200" b="1">
                <a:solidFill>
                  <a:schemeClr val="tx1"/>
                </a:solidFill>
                <a:latin typeface="Tahoma" pitchFamily="34" charset="0"/>
              </a:defRPr>
            </a:lvl5pPr>
            <a:lvl6pPr marL="2514600" indent="-228600" algn="ctr" eaLnBrk="0" fontAlgn="base" hangingPunct="0">
              <a:spcBef>
                <a:spcPct val="0"/>
              </a:spcBef>
              <a:spcAft>
                <a:spcPct val="0"/>
              </a:spcAft>
              <a:defRPr sz="3200" b="1">
                <a:solidFill>
                  <a:schemeClr val="tx1"/>
                </a:solidFill>
                <a:latin typeface="Tahoma" pitchFamily="34" charset="0"/>
              </a:defRPr>
            </a:lvl6pPr>
            <a:lvl7pPr marL="2971800" indent="-228600" algn="ctr" eaLnBrk="0" fontAlgn="base" hangingPunct="0">
              <a:spcBef>
                <a:spcPct val="0"/>
              </a:spcBef>
              <a:spcAft>
                <a:spcPct val="0"/>
              </a:spcAft>
              <a:defRPr sz="3200" b="1">
                <a:solidFill>
                  <a:schemeClr val="tx1"/>
                </a:solidFill>
                <a:latin typeface="Tahoma" pitchFamily="34" charset="0"/>
              </a:defRPr>
            </a:lvl7pPr>
            <a:lvl8pPr marL="3429000" indent="-228600" algn="ctr" eaLnBrk="0" fontAlgn="base" hangingPunct="0">
              <a:spcBef>
                <a:spcPct val="0"/>
              </a:spcBef>
              <a:spcAft>
                <a:spcPct val="0"/>
              </a:spcAft>
              <a:defRPr sz="3200" b="1">
                <a:solidFill>
                  <a:schemeClr val="tx1"/>
                </a:solidFill>
                <a:latin typeface="Tahoma" pitchFamily="34" charset="0"/>
              </a:defRPr>
            </a:lvl8pPr>
            <a:lvl9pPr marL="3886200" indent="-228600" algn="ctr" eaLnBrk="0" fontAlgn="base" hangingPunct="0">
              <a:spcBef>
                <a:spcPct val="0"/>
              </a:spcBef>
              <a:spcAft>
                <a:spcPct val="0"/>
              </a:spcAft>
              <a:defRPr sz="3200" b="1">
                <a:solidFill>
                  <a:schemeClr val="tx1"/>
                </a:solidFill>
                <a:latin typeface="Tahoma" pitchFamily="34" charset="0"/>
              </a:defRPr>
            </a:lvl9pPr>
          </a:lstStyle>
          <a:p>
            <a:pPr eaLnBrk="1" hangingPunct="1"/>
            <a:fld id="{AB571F2D-D401-48DD-AC59-051DF179864B}" type="slidenum">
              <a:rPr lang="en-US" sz="1200" b="0" smtClean="0">
                <a:latin typeface="Times New Roman" pitchFamily="18" charset="0"/>
              </a:rPr>
              <a:pPr eaLnBrk="1" hangingPunct="1"/>
              <a:t>106</a:t>
            </a:fld>
            <a:endParaRPr lang="en-US" sz="1200" b="0" smtClean="0">
              <a:latin typeface="Times New Roman" pitchFamily="18" charset="0"/>
            </a:endParaRPr>
          </a:p>
        </p:txBody>
      </p:sp>
      <p:sp>
        <p:nvSpPr>
          <p:cNvPr id="318467" name="Rectangle 2"/>
          <p:cNvSpPr>
            <a:spLocks noGrp="1" noRot="1" noChangeAspect="1" noChangeArrowheads="1" noTextEdit="1"/>
          </p:cNvSpPr>
          <p:nvPr>
            <p:ph type="sldImg"/>
          </p:nvPr>
        </p:nvSpPr>
        <p:spPr>
          <a:ln/>
        </p:spPr>
      </p:sp>
      <p:sp>
        <p:nvSpPr>
          <p:cNvPr id="318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8EF76B2-0E0B-484F-B752-1CB284489354}" type="slidenum">
              <a:rPr lang="en-US"/>
              <a:pPr>
                <a:defRPr/>
              </a:pPr>
              <a:t>‹#›</a:t>
            </a:fld>
            <a:endParaRPr lang="en-US"/>
          </a:p>
        </p:txBody>
      </p:sp>
    </p:spTree>
    <p:extLst>
      <p:ext uri="{BB962C8B-B14F-4D97-AF65-F5344CB8AC3E}">
        <p14:creationId xmlns:p14="http://schemas.microsoft.com/office/powerpoint/2010/main" val="2256146356"/>
      </p:ext>
    </p:extLst>
  </p:cSld>
  <p:clrMapOvr>
    <a:masterClrMapping/>
  </p:clrMapOvr>
  <p:transition spd="slow">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7D432F2-8113-4EE0-BEAB-43676B26340C}" type="slidenum">
              <a:rPr lang="en-US"/>
              <a:pPr>
                <a:defRPr/>
              </a:pPr>
              <a:t>‹#›</a:t>
            </a:fld>
            <a:endParaRPr lang="en-US"/>
          </a:p>
        </p:txBody>
      </p:sp>
    </p:spTree>
    <p:extLst>
      <p:ext uri="{BB962C8B-B14F-4D97-AF65-F5344CB8AC3E}">
        <p14:creationId xmlns:p14="http://schemas.microsoft.com/office/powerpoint/2010/main" val="2808151320"/>
      </p:ext>
    </p:extLst>
  </p:cSld>
  <p:clrMapOvr>
    <a:masterClrMapping/>
  </p:clrMapOvr>
  <p:transition spd="slow">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596F307-FC9F-4AFF-939B-EF62993BCC95}" type="slidenum">
              <a:rPr lang="en-US"/>
              <a:pPr>
                <a:defRPr/>
              </a:pPr>
              <a:t>‹#›</a:t>
            </a:fld>
            <a:endParaRPr lang="en-US"/>
          </a:p>
        </p:txBody>
      </p:sp>
    </p:spTree>
    <p:extLst>
      <p:ext uri="{BB962C8B-B14F-4D97-AF65-F5344CB8AC3E}">
        <p14:creationId xmlns:p14="http://schemas.microsoft.com/office/powerpoint/2010/main" val="434591704"/>
      </p:ext>
    </p:extLst>
  </p:cSld>
  <p:clrMapOvr>
    <a:masterClrMapping/>
  </p:clrMapOvr>
  <p:transition spd="slow">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E38259-BBBC-4AAF-874F-D4604C82C4C2}" type="slidenum">
              <a:rPr lang="en-US"/>
              <a:pPr>
                <a:defRPr/>
              </a:pPr>
              <a:t>‹#›</a:t>
            </a:fld>
            <a:endParaRPr lang="en-US"/>
          </a:p>
        </p:txBody>
      </p:sp>
    </p:spTree>
    <p:extLst>
      <p:ext uri="{BB962C8B-B14F-4D97-AF65-F5344CB8AC3E}">
        <p14:creationId xmlns:p14="http://schemas.microsoft.com/office/powerpoint/2010/main" val="458729467"/>
      </p:ext>
    </p:extLst>
  </p:cSld>
  <p:clrMapOvr>
    <a:masterClrMapping/>
  </p:clrMapOvr>
  <p:transition spd="slow">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147FB0E-F955-432D-8962-AC484FEBD865}" type="slidenum">
              <a:rPr lang="en-US"/>
              <a:pPr>
                <a:defRPr/>
              </a:pPr>
              <a:t>‹#›</a:t>
            </a:fld>
            <a:endParaRPr lang="en-US"/>
          </a:p>
        </p:txBody>
      </p:sp>
    </p:spTree>
    <p:extLst>
      <p:ext uri="{BB962C8B-B14F-4D97-AF65-F5344CB8AC3E}">
        <p14:creationId xmlns:p14="http://schemas.microsoft.com/office/powerpoint/2010/main" val="3570554996"/>
      </p:ext>
    </p:extLst>
  </p:cSld>
  <p:clrMapOvr>
    <a:masterClrMapping/>
  </p:clrMapOvr>
  <p:transition spd="slow">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p:txBody>
          <a:bodyPr/>
          <a:lstStyle>
            <a:lvl1pPr>
              <a:defRPr/>
            </a:lvl1pPr>
          </a:lstStyle>
          <a:p>
            <a:pPr>
              <a:defRPr/>
            </a:pPr>
            <a:endParaRPr lang="en-US"/>
          </a:p>
        </p:txBody>
      </p:sp>
      <p:sp>
        <p:nvSpPr>
          <p:cNvPr id="7" name="Footer Placeholder 6"/>
          <p:cNvSpPr>
            <a:spLocks noGrp="1"/>
          </p:cNvSpPr>
          <p:nvPr>
            <p:ph type="ftr" sz="quarter" idx="11"/>
          </p:nvPr>
        </p:nvSpPr>
        <p:spPr/>
        <p:txBody>
          <a:bodyPr/>
          <a:lstStyle>
            <a:lvl1pPr>
              <a:defRPr/>
            </a:lvl1pPr>
          </a:lstStyle>
          <a:p>
            <a:pPr>
              <a:defRPr/>
            </a:pPr>
            <a:endParaRPr lang="en-US"/>
          </a:p>
        </p:txBody>
      </p:sp>
      <p:sp>
        <p:nvSpPr>
          <p:cNvPr id="8" name="Slide Number Placeholder 7"/>
          <p:cNvSpPr>
            <a:spLocks noGrp="1"/>
          </p:cNvSpPr>
          <p:nvPr>
            <p:ph type="sldNum" sz="quarter" idx="12"/>
          </p:nvPr>
        </p:nvSpPr>
        <p:spPr/>
        <p:txBody>
          <a:bodyPr/>
          <a:lstStyle>
            <a:lvl1pPr>
              <a:defRPr/>
            </a:lvl1pPr>
          </a:lstStyle>
          <a:p>
            <a:pPr>
              <a:defRPr/>
            </a:pPr>
            <a:fld id="{31680133-CD6A-47F9-B963-B97CE5276F85}" type="slidenum">
              <a:rPr lang="en-US"/>
              <a:pPr>
                <a:defRPr/>
              </a:pPr>
              <a:t>‹#›</a:t>
            </a:fld>
            <a:endParaRPr lang="en-US"/>
          </a:p>
        </p:txBody>
      </p:sp>
    </p:spTree>
    <p:extLst>
      <p:ext uri="{BB962C8B-B14F-4D97-AF65-F5344CB8AC3E}">
        <p14:creationId xmlns:p14="http://schemas.microsoft.com/office/powerpoint/2010/main" val="3108756699"/>
      </p:ext>
    </p:extLst>
  </p:cSld>
  <p:clrMapOvr>
    <a:masterClrMapping/>
  </p:clrMapOvr>
  <p:transition spd="slow">
    <p:split orient="vert" dir="in"/>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rtlCol="0">
            <a:normAutofit/>
          </a:bodyPr>
          <a:lstStyle/>
          <a:p>
            <a:pPr lvl="0"/>
            <a:endParaRPr lang="en-US" noProof="0" smtClean="0"/>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EB6F4FE2-E6CA-427E-B43E-034C1311EA48}" type="slidenum">
              <a:rPr lang="en-US"/>
              <a:pPr>
                <a:defRPr/>
              </a:pPr>
              <a:t>‹#›</a:t>
            </a:fld>
            <a:endParaRPr lang="en-US"/>
          </a:p>
        </p:txBody>
      </p:sp>
    </p:spTree>
    <p:extLst>
      <p:ext uri="{BB962C8B-B14F-4D97-AF65-F5344CB8AC3E}">
        <p14:creationId xmlns:p14="http://schemas.microsoft.com/office/powerpoint/2010/main" val="2752398646"/>
      </p:ext>
    </p:extLst>
  </p:cSld>
  <p:clrMapOvr>
    <a:masterClrMapping/>
  </p:clrMapOvr>
  <p:transition spd="slow">
    <p:split orient="vert"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301497E-57C7-4FA6-997E-145CD5B615E6}" type="slidenum">
              <a:rPr lang="en-US"/>
              <a:pPr>
                <a:defRPr/>
              </a:pPr>
              <a:t>‹#›</a:t>
            </a:fld>
            <a:endParaRPr lang="en-US"/>
          </a:p>
        </p:txBody>
      </p:sp>
    </p:spTree>
    <p:extLst>
      <p:ext uri="{BB962C8B-B14F-4D97-AF65-F5344CB8AC3E}">
        <p14:creationId xmlns:p14="http://schemas.microsoft.com/office/powerpoint/2010/main" val="369925525"/>
      </p:ext>
    </p:extLst>
  </p:cSld>
  <p:clrMapOvr>
    <a:masterClrMapping/>
  </p:clrMapOvr>
  <p:transition spd="slow">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0D9BA30-BF53-4AA2-987D-2232FCF92619}" type="slidenum">
              <a:rPr lang="en-US"/>
              <a:pPr>
                <a:defRPr/>
              </a:pPr>
              <a:t>‹#›</a:t>
            </a:fld>
            <a:endParaRPr lang="en-US"/>
          </a:p>
        </p:txBody>
      </p:sp>
    </p:spTree>
    <p:extLst>
      <p:ext uri="{BB962C8B-B14F-4D97-AF65-F5344CB8AC3E}">
        <p14:creationId xmlns:p14="http://schemas.microsoft.com/office/powerpoint/2010/main" val="143111891"/>
      </p:ext>
    </p:extLst>
  </p:cSld>
  <p:clrMapOvr>
    <a:masterClrMapping/>
  </p:clrMapOvr>
  <p:transition spd="slow">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32F444A-EDD7-4B52-B4CD-3ACCC91713C2}" type="slidenum">
              <a:rPr lang="en-US"/>
              <a:pPr>
                <a:defRPr/>
              </a:pPr>
              <a:t>‹#›</a:t>
            </a:fld>
            <a:endParaRPr lang="en-US"/>
          </a:p>
        </p:txBody>
      </p:sp>
    </p:spTree>
    <p:extLst>
      <p:ext uri="{BB962C8B-B14F-4D97-AF65-F5344CB8AC3E}">
        <p14:creationId xmlns:p14="http://schemas.microsoft.com/office/powerpoint/2010/main" val="2856460782"/>
      </p:ext>
    </p:extLst>
  </p:cSld>
  <p:clrMapOvr>
    <a:masterClrMapping/>
  </p:clrMapOvr>
  <p:transition spd="slow">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1B687F6-575A-4433-925B-2F6F102F687E}" type="slidenum">
              <a:rPr lang="en-US"/>
              <a:pPr>
                <a:defRPr/>
              </a:pPr>
              <a:t>‹#›</a:t>
            </a:fld>
            <a:endParaRPr lang="en-US"/>
          </a:p>
        </p:txBody>
      </p:sp>
    </p:spTree>
    <p:extLst>
      <p:ext uri="{BB962C8B-B14F-4D97-AF65-F5344CB8AC3E}">
        <p14:creationId xmlns:p14="http://schemas.microsoft.com/office/powerpoint/2010/main" val="1286910472"/>
      </p:ext>
    </p:extLst>
  </p:cSld>
  <p:clrMapOvr>
    <a:masterClrMapping/>
  </p:clrMapOvr>
  <p:transition spd="slow">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BAB46F1-3098-4326-85E7-8422848DFC2E}" type="slidenum">
              <a:rPr lang="en-US"/>
              <a:pPr>
                <a:defRPr/>
              </a:pPr>
              <a:t>‹#›</a:t>
            </a:fld>
            <a:endParaRPr lang="en-US"/>
          </a:p>
        </p:txBody>
      </p:sp>
    </p:spTree>
    <p:extLst>
      <p:ext uri="{BB962C8B-B14F-4D97-AF65-F5344CB8AC3E}">
        <p14:creationId xmlns:p14="http://schemas.microsoft.com/office/powerpoint/2010/main" val="29791181"/>
      </p:ext>
    </p:extLst>
  </p:cSld>
  <p:clrMapOvr>
    <a:masterClrMapping/>
  </p:clrMapOvr>
  <p:transition spd="slow">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049BAEF-5C97-42B3-BC94-B9882C8D260D}" type="slidenum">
              <a:rPr lang="en-US"/>
              <a:pPr>
                <a:defRPr/>
              </a:pPr>
              <a:t>‹#›</a:t>
            </a:fld>
            <a:endParaRPr lang="en-US"/>
          </a:p>
        </p:txBody>
      </p:sp>
    </p:spTree>
    <p:extLst>
      <p:ext uri="{BB962C8B-B14F-4D97-AF65-F5344CB8AC3E}">
        <p14:creationId xmlns:p14="http://schemas.microsoft.com/office/powerpoint/2010/main" val="1396691699"/>
      </p:ext>
    </p:extLst>
  </p:cSld>
  <p:clrMapOvr>
    <a:masterClrMapping/>
  </p:clrMapOvr>
  <p:transition spd="slow">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86AE673-42C4-4FD2-A802-6BBCAE5749A7}" type="slidenum">
              <a:rPr lang="en-US"/>
              <a:pPr>
                <a:defRPr/>
              </a:pPr>
              <a:t>‹#›</a:t>
            </a:fld>
            <a:endParaRPr lang="en-US"/>
          </a:p>
        </p:txBody>
      </p:sp>
    </p:spTree>
    <p:extLst>
      <p:ext uri="{BB962C8B-B14F-4D97-AF65-F5344CB8AC3E}">
        <p14:creationId xmlns:p14="http://schemas.microsoft.com/office/powerpoint/2010/main" val="777011266"/>
      </p:ext>
    </p:extLst>
  </p:cSld>
  <p:clrMapOvr>
    <a:masterClrMapping/>
  </p:clrMapOvr>
  <p:transition spd="slow">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51F4BBE-7CE6-495F-9BE9-3FCA75861F71}" type="slidenum">
              <a:rPr lang="en-US"/>
              <a:pPr>
                <a:defRPr/>
              </a:pPr>
              <a:t>‹#›</a:t>
            </a:fld>
            <a:endParaRPr lang="en-US"/>
          </a:p>
        </p:txBody>
      </p:sp>
    </p:spTree>
    <p:extLst>
      <p:ext uri="{BB962C8B-B14F-4D97-AF65-F5344CB8AC3E}">
        <p14:creationId xmlns:p14="http://schemas.microsoft.com/office/powerpoint/2010/main" val="3562551562"/>
      </p:ext>
    </p:extLst>
  </p:cSld>
  <p:clrMapOvr>
    <a:masterClrMapping/>
  </p:clrMapOvr>
  <p:transition spd="slow">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0"/>
            <a:r>
              <a:rPr lang="en-US" smtClean="0"/>
              <a:t>Second level</a:t>
            </a:r>
          </a:p>
          <a:p>
            <a:pPr lvl="0"/>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b="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pPr>
              <a:defRPr/>
            </a:pPr>
            <a:fld id="{03C7CE79-AF73-41D6-A5A6-16633BF357F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7" r:id="rId14"/>
    <p:sldLayoutId id="2147483718" r:id="rId15"/>
  </p:sldLayoutIdLst>
  <p:transition spd="slow">
    <p:random/>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ahoma" pitchFamily="34" charset="0"/>
        </a:defRPr>
      </a:lvl2pPr>
      <a:lvl3pPr algn="ctr" rtl="0" eaLnBrk="0" fontAlgn="base" hangingPunct="0">
        <a:spcBef>
          <a:spcPct val="0"/>
        </a:spcBef>
        <a:spcAft>
          <a:spcPct val="0"/>
        </a:spcAft>
        <a:defRPr sz="4400">
          <a:solidFill>
            <a:schemeClr val="tx2"/>
          </a:solidFill>
          <a:latin typeface="Tahoma" pitchFamily="34" charset="0"/>
        </a:defRPr>
      </a:lvl3pPr>
      <a:lvl4pPr algn="ctr" rtl="0" eaLnBrk="0" fontAlgn="base" hangingPunct="0">
        <a:spcBef>
          <a:spcPct val="0"/>
        </a:spcBef>
        <a:spcAft>
          <a:spcPct val="0"/>
        </a:spcAft>
        <a:defRPr sz="4400">
          <a:solidFill>
            <a:schemeClr val="tx2"/>
          </a:solidFill>
          <a:latin typeface="Tahoma" pitchFamily="34" charset="0"/>
        </a:defRPr>
      </a:lvl4pPr>
      <a:lvl5pPr algn="ctr" rtl="0" eaLnBrk="0" fontAlgn="base" hangingPunct="0">
        <a:spcBef>
          <a:spcPct val="0"/>
        </a:spcBef>
        <a:spcAft>
          <a:spcPct val="0"/>
        </a:spcAft>
        <a:defRPr sz="4400">
          <a:solidFill>
            <a:schemeClr val="tx2"/>
          </a:solidFill>
          <a:latin typeface="Tahoma" pitchFamily="34" charset="0"/>
        </a:defRPr>
      </a:lvl5pPr>
      <a:lvl6pPr marL="457200" algn="ctr" rtl="0" fontAlgn="base">
        <a:spcBef>
          <a:spcPct val="0"/>
        </a:spcBef>
        <a:spcAft>
          <a:spcPct val="0"/>
        </a:spcAft>
        <a:defRPr sz="4400">
          <a:solidFill>
            <a:schemeClr val="tx2"/>
          </a:solidFill>
          <a:latin typeface="Tahoma" pitchFamily="34" charset="0"/>
        </a:defRPr>
      </a:lvl6pPr>
      <a:lvl7pPr marL="914400" algn="ctr" rtl="0" fontAlgn="base">
        <a:spcBef>
          <a:spcPct val="0"/>
        </a:spcBef>
        <a:spcAft>
          <a:spcPct val="0"/>
        </a:spcAft>
        <a:defRPr sz="4400">
          <a:solidFill>
            <a:schemeClr val="tx2"/>
          </a:solidFill>
          <a:latin typeface="Tahoma" pitchFamily="34" charset="0"/>
        </a:defRPr>
      </a:lvl7pPr>
      <a:lvl8pPr marL="1371600" algn="ctr" rtl="0" fontAlgn="base">
        <a:spcBef>
          <a:spcPct val="0"/>
        </a:spcBef>
        <a:spcAft>
          <a:spcPct val="0"/>
        </a:spcAft>
        <a:defRPr sz="4400">
          <a:solidFill>
            <a:schemeClr val="tx2"/>
          </a:solidFill>
          <a:latin typeface="Tahoma" pitchFamily="34" charset="0"/>
        </a:defRPr>
      </a:lvl8pPr>
      <a:lvl9pPr marL="1828800" algn="ctr"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6.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1.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1.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1.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1.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1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1.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3" Type="http://schemas.openxmlformats.org/officeDocument/2006/relationships/hyperlink" Target="http://www.footprintnetwork.org/" TargetMode="External"/><Relationship Id="rId2" Type="http://schemas.openxmlformats.org/officeDocument/2006/relationships/notesSlide" Target="../notesSlides/notesSlide168.xml"/><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2" Type="http://schemas.openxmlformats.org/officeDocument/2006/relationships/notesSlide" Target="../notesSlides/notesSlide188.xml"/><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2" Type="http://schemas.openxmlformats.org/officeDocument/2006/relationships/notesSlide" Target="../notesSlides/notesSlide189.xml"/><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190.xml"/><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2" Type="http://schemas.openxmlformats.org/officeDocument/2006/relationships/notesSlide" Target="../notesSlides/notesSlide19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4.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0" y="0"/>
            <a:ext cx="9144000" cy="6858000"/>
          </a:xfrm>
        </p:spPr>
        <p:txBody>
          <a:bodyPr/>
          <a:lstStyle/>
          <a:p>
            <a:pPr algn="ctr" eaLnBrk="1" hangingPunct="1">
              <a:lnSpc>
                <a:spcPct val="90000"/>
              </a:lnSpc>
              <a:buFontTx/>
              <a:buNone/>
            </a:pPr>
            <a:r>
              <a:rPr lang="en-US" sz="7000" b="1" u="sng" smtClean="0"/>
              <a:t>CHAPTER 7</a:t>
            </a:r>
          </a:p>
          <a:p>
            <a:pPr algn="ctr" eaLnBrk="1" hangingPunct="1">
              <a:lnSpc>
                <a:spcPct val="90000"/>
              </a:lnSpc>
              <a:buFontTx/>
              <a:buNone/>
            </a:pPr>
            <a:r>
              <a:rPr lang="en-US" sz="9600" b="1" smtClean="0"/>
              <a:t>GLOBAL BUSINESS STRATEGY</a:t>
            </a:r>
          </a:p>
        </p:txBody>
      </p:sp>
    </p:spTree>
  </p:cSld>
  <p:clrMapOvr>
    <a:masterClrMapping/>
  </p:clrMapOvr>
  <p:transition spd="slow">
    <p:random/>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1066800"/>
          </a:xfrm>
        </p:spPr>
        <p:txBody>
          <a:bodyPr/>
          <a:lstStyle/>
          <a:p>
            <a:pPr eaLnBrk="1" hangingPunct="1"/>
            <a:r>
              <a:rPr lang="en-US" sz="3200" b="1" smtClean="0">
                <a:solidFill>
                  <a:schemeClr val="tx1"/>
                </a:solidFill>
              </a:rPr>
              <a:t>NEW PATTERNS OF GLOBAL COMPETING</a:t>
            </a:r>
            <a:r>
              <a:rPr lang="en-US" sz="3200" b="1" smtClean="0">
                <a:solidFill>
                  <a:schemeClr val="accent2"/>
                </a:solidFill>
              </a:rPr>
              <a:t>:</a:t>
            </a:r>
          </a:p>
        </p:txBody>
      </p:sp>
      <p:sp>
        <p:nvSpPr>
          <p:cNvPr id="13315" name="Rectangle 3"/>
          <p:cNvSpPr>
            <a:spLocks noGrp="1" noChangeArrowheads="1"/>
          </p:cNvSpPr>
          <p:nvPr>
            <p:ph type="body" idx="1"/>
          </p:nvPr>
        </p:nvSpPr>
        <p:spPr>
          <a:xfrm>
            <a:off x="0" y="838200"/>
            <a:ext cx="9144000" cy="5410200"/>
          </a:xfrm>
        </p:spPr>
        <p:txBody>
          <a:bodyPr/>
          <a:lstStyle/>
          <a:p>
            <a:pPr marL="609600" indent="-609600" eaLnBrk="1" hangingPunct="1">
              <a:buFontTx/>
              <a:buAutoNum type="arabicPeriod"/>
            </a:pPr>
            <a:r>
              <a:rPr lang="en-US" sz="4200" b="1" smtClean="0"/>
              <a:t>In a one world economy</a:t>
            </a:r>
          </a:p>
          <a:p>
            <a:pPr marL="609600" indent="-609600" eaLnBrk="1" hangingPunct="1">
              <a:buFontTx/>
              <a:buAutoNum type="arabicPeriod"/>
            </a:pPr>
            <a:r>
              <a:rPr lang="en-US" sz="4200" b="1" smtClean="0"/>
              <a:t>With products that don’t now exist (new inventions)</a:t>
            </a:r>
          </a:p>
          <a:p>
            <a:pPr marL="609600" indent="-609600" eaLnBrk="1" hangingPunct="1">
              <a:buFontTx/>
              <a:buAutoNum type="arabicPeriod"/>
            </a:pPr>
            <a:r>
              <a:rPr lang="en-US" sz="4200" b="1" smtClean="0"/>
              <a:t>Without manufacturing assets (due to subcontracting)</a:t>
            </a:r>
          </a:p>
          <a:p>
            <a:pPr marL="609600" indent="-609600" eaLnBrk="1" hangingPunct="1">
              <a:buFontTx/>
              <a:buAutoNum type="arabicPeriod"/>
            </a:pPr>
            <a:r>
              <a:rPr lang="en-US" sz="4200" b="1" smtClean="0"/>
              <a:t>In the “black hole” (sucked into regional free trade agreements)</a:t>
            </a:r>
          </a:p>
        </p:txBody>
      </p:sp>
    </p:spTree>
  </p:cSld>
  <p:clrMapOvr>
    <a:masterClrMapping/>
  </p:clrMapOvr>
  <p:transition spd="slow">
    <p:random/>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8" name="Rectangle 1026"/>
          <p:cNvSpPr>
            <a:spLocks noGrp="1" noChangeArrowheads="1"/>
          </p:cNvSpPr>
          <p:nvPr>
            <p:ph type="title"/>
          </p:nvPr>
        </p:nvSpPr>
        <p:spPr>
          <a:xfrm>
            <a:off x="228600" y="304800"/>
            <a:ext cx="8915400" cy="685800"/>
          </a:xfrm>
        </p:spPr>
        <p:txBody>
          <a:bodyPr/>
          <a:lstStyle/>
          <a:p>
            <a:pPr eaLnBrk="1" hangingPunct="1"/>
            <a:r>
              <a:rPr lang="en-US" b="1" smtClean="0">
                <a:solidFill>
                  <a:schemeClr val="tx1"/>
                </a:solidFill>
              </a:rPr>
              <a:t>THE PIECES TO  A GLOBAL </a:t>
            </a:r>
            <a:br>
              <a:rPr lang="en-US" b="1" smtClean="0">
                <a:solidFill>
                  <a:schemeClr val="tx1"/>
                </a:solidFill>
              </a:rPr>
            </a:br>
            <a:r>
              <a:rPr lang="en-US" b="1" smtClean="0">
                <a:solidFill>
                  <a:schemeClr val="tx1"/>
                </a:solidFill>
              </a:rPr>
              <a:t>OPERATING NETWORK</a:t>
            </a:r>
          </a:p>
        </p:txBody>
      </p:sp>
      <p:sp>
        <p:nvSpPr>
          <p:cNvPr id="106499" name="Rectangle 1027"/>
          <p:cNvSpPr>
            <a:spLocks noGrp="1" noChangeArrowheads="1"/>
          </p:cNvSpPr>
          <p:nvPr>
            <p:ph type="body" sz="half" idx="1"/>
          </p:nvPr>
        </p:nvSpPr>
        <p:spPr>
          <a:xfrm>
            <a:off x="152400" y="1295400"/>
            <a:ext cx="8382000" cy="4343400"/>
          </a:xfrm>
        </p:spPr>
        <p:txBody>
          <a:bodyPr/>
          <a:lstStyle/>
          <a:p>
            <a:pPr marL="0" indent="0" eaLnBrk="1" hangingPunct="1">
              <a:lnSpc>
                <a:spcPct val="90000"/>
              </a:lnSpc>
              <a:buClr>
                <a:srgbClr val="CC0000"/>
              </a:buClr>
              <a:buFont typeface="Wingdings" pitchFamily="2" charset="2"/>
              <a:buNone/>
            </a:pPr>
            <a:r>
              <a:rPr lang="en-US" sz="4800" b="1" smtClean="0"/>
              <a:t>1.</a:t>
            </a:r>
            <a:r>
              <a:rPr lang="en-US" sz="4800" b="1" smtClean="0">
                <a:solidFill>
                  <a:srgbClr val="000099"/>
                </a:solidFill>
                <a:latin typeface="Bernard MT Condensed" pitchFamily="18" charset="0"/>
              </a:rPr>
              <a:t> </a:t>
            </a:r>
            <a:r>
              <a:rPr lang="en-US" sz="4800" b="1" smtClean="0"/>
              <a:t>Global sourcing (lining up suppliers)</a:t>
            </a:r>
          </a:p>
          <a:p>
            <a:pPr marL="0" indent="0" eaLnBrk="1" hangingPunct="1">
              <a:lnSpc>
                <a:spcPct val="90000"/>
              </a:lnSpc>
              <a:buClr>
                <a:srgbClr val="CC0000"/>
              </a:buClr>
              <a:buFont typeface="Wingdings" pitchFamily="2" charset="2"/>
              <a:buNone/>
            </a:pPr>
            <a:r>
              <a:rPr lang="en-US" sz="4800" b="1" smtClean="0"/>
              <a:t>2. Global distribution</a:t>
            </a:r>
          </a:p>
          <a:p>
            <a:pPr marL="0" indent="0">
              <a:lnSpc>
                <a:spcPct val="90000"/>
              </a:lnSpc>
              <a:spcBef>
                <a:spcPct val="0"/>
              </a:spcBef>
              <a:buClr>
                <a:srgbClr val="CC0000"/>
              </a:buClr>
              <a:buFont typeface="Wingdings" pitchFamily="2" charset="2"/>
              <a:buNone/>
            </a:pPr>
            <a:r>
              <a:rPr lang="en-US" sz="4800" b="1" smtClean="0"/>
              <a:t>3. Outsourced manufacturing to emerging specialty companies</a:t>
            </a:r>
          </a:p>
          <a:p>
            <a:pPr marL="0" indent="0" eaLnBrk="1" hangingPunct="1">
              <a:lnSpc>
                <a:spcPct val="90000"/>
              </a:lnSpc>
              <a:buClr>
                <a:srgbClr val="CC0000"/>
              </a:buClr>
              <a:buFont typeface="Wingdings" pitchFamily="2" charset="2"/>
              <a:buNone/>
            </a:pPr>
            <a:endParaRPr lang="en-US" sz="4800" b="1" smtClean="0"/>
          </a:p>
        </p:txBody>
      </p:sp>
      <p:sp>
        <p:nvSpPr>
          <p:cNvPr id="106500" name="Right Arrow 3"/>
          <p:cNvSpPr>
            <a:spLocks noChangeArrowheads="1"/>
          </p:cNvSpPr>
          <p:nvPr/>
        </p:nvSpPr>
        <p:spPr bwMode="auto">
          <a:xfrm>
            <a:off x="7467600" y="60960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2" name="Rectangle 1027"/>
          <p:cNvSpPr>
            <a:spLocks noGrp="1" noChangeArrowheads="1"/>
          </p:cNvSpPr>
          <p:nvPr>
            <p:ph type="subTitle" idx="1"/>
          </p:nvPr>
        </p:nvSpPr>
        <p:spPr>
          <a:xfrm>
            <a:off x="0" y="304800"/>
            <a:ext cx="9144000" cy="6553200"/>
          </a:xfrm>
        </p:spPr>
        <p:txBody>
          <a:bodyPr/>
          <a:lstStyle/>
          <a:p>
            <a:pPr marL="609600" indent="-609600" algn="l" eaLnBrk="1" hangingPunct="1">
              <a:lnSpc>
                <a:spcPct val="90000"/>
              </a:lnSpc>
              <a:buClr>
                <a:schemeClr val="tx1"/>
              </a:buClr>
            </a:pPr>
            <a:r>
              <a:rPr lang="en-US" sz="3600" b="1" smtClean="0"/>
              <a:t>4. </a:t>
            </a:r>
            <a:r>
              <a:rPr lang="en-US" sz="3700" b="1" smtClean="0"/>
              <a:t>Long-term partnerships within the supply chain rather than short-term adversarial relationships via contract bidding &amp; unions</a:t>
            </a:r>
          </a:p>
          <a:p>
            <a:pPr marL="609600" indent="-609600" algn="l" eaLnBrk="1" hangingPunct="1">
              <a:lnSpc>
                <a:spcPct val="90000"/>
              </a:lnSpc>
              <a:buClr>
                <a:schemeClr val="tx1"/>
              </a:buClr>
            </a:pPr>
            <a:r>
              <a:rPr lang="en-US" sz="3700" b="1" smtClean="0"/>
              <a:t>5. (Dell + Microsoft Pocket PC software + HP vs. Nokia &amp; Palm)</a:t>
            </a:r>
          </a:p>
          <a:p>
            <a:pPr marL="609600" indent="-609600" algn="l" eaLnBrk="1" hangingPunct="1">
              <a:lnSpc>
                <a:spcPct val="90000"/>
              </a:lnSpc>
              <a:buClr>
                <a:schemeClr val="tx1"/>
              </a:buClr>
            </a:pPr>
            <a:r>
              <a:rPr lang="en-US" sz="3700" b="1" smtClean="0"/>
              <a:t>6. Joint ventures to share resources and share business risk</a:t>
            </a:r>
          </a:p>
          <a:p>
            <a:pPr marL="609600" indent="-609600" algn="l" eaLnBrk="1" hangingPunct="1">
              <a:lnSpc>
                <a:spcPct val="90000"/>
              </a:lnSpc>
              <a:buClr>
                <a:schemeClr val="tx1"/>
              </a:buClr>
            </a:pPr>
            <a:r>
              <a:rPr lang="en-US" sz="3700" b="1" smtClean="0"/>
              <a:t>7. Virtual operations (EBAY, MIS tapping, casinos on-line betting, etc.)</a:t>
            </a:r>
          </a:p>
          <a:p>
            <a:pPr marL="609600" indent="-609600" eaLnBrk="1" hangingPunct="1">
              <a:lnSpc>
                <a:spcPct val="90000"/>
              </a:lnSpc>
            </a:pPr>
            <a:endParaRPr lang="en-US" sz="3600" b="1" smtClean="0">
              <a:latin typeface="Bernard MT Condensed" pitchFamily="18" charset="0"/>
            </a:endParaRPr>
          </a:p>
        </p:txBody>
      </p:sp>
    </p:spTree>
  </p:cSld>
  <p:clrMapOvr>
    <a:masterClrMapping/>
  </p:clrMapOv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type="body" idx="1"/>
          </p:nvPr>
        </p:nvSpPr>
        <p:spPr>
          <a:xfrm>
            <a:off x="0" y="0"/>
            <a:ext cx="8839200" cy="6629400"/>
          </a:xfrm>
        </p:spPr>
        <p:txBody>
          <a:bodyPr/>
          <a:lstStyle/>
          <a:p>
            <a:pPr marL="609600" indent="-609600" algn="ctr" eaLnBrk="1" hangingPunct="1">
              <a:lnSpc>
                <a:spcPct val="90000"/>
              </a:lnSpc>
              <a:buFontTx/>
              <a:buNone/>
            </a:pPr>
            <a:r>
              <a:rPr lang="en-US" sz="2800" b="1" smtClean="0"/>
              <a:t>CRITICAL MASS MERGERS</a:t>
            </a:r>
          </a:p>
          <a:p>
            <a:pPr marL="609600" indent="-609600" algn="ctr" eaLnBrk="1" hangingPunct="1">
              <a:lnSpc>
                <a:spcPct val="90000"/>
              </a:lnSpc>
              <a:buFontTx/>
              <a:buNone/>
            </a:pPr>
            <a:r>
              <a:rPr lang="en-US" sz="2800" b="1" smtClean="0"/>
              <a:t> TO EXPAND GLOBAL REACH</a:t>
            </a:r>
          </a:p>
          <a:p>
            <a:pPr marL="609600" indent="-609600" eaLnBrk="1" hangingPunct="1">
              <a:lnSpc>
                <a:spcPct val="90000"/>
              </a:lnSpc>
              <a:buClr>
                <a:schemeClr val="tx1"/>
              </a:buClr>
              <a:buFontTx/>
              <a:buAutoNum type="arabicPeriod"/>
            </a:pPr>
            <a:r>
              <a:rPr lang="en-US" sz="2600" b="1" smtClean="0"/>
              <a:t>AOL + TimeWarner + EMI (</a:t>
            </a:r>
            <a:r>
              <a:rPr lang="en-US" sz="2600" b="1" u="sng" smtClean="0"/>
              <a:t>purpose:</a:t>
            </a:r>
            <a:r>
              <a:rPr lang="en-US" sz="2600" b="1" smtClean="0"/>
              <a:t> to gain operations synergies in multiple global regions)</a:t>
            </a:r>
          </a:p>
          <a:p>
            <a:pPr marL="609600" indent="-609600" eaLnBrk="1" hangingPunct="1">
              <a:lnSpc>
                <a:spcPct val="90000"/>
              </a:lnSpc>
              <a:buClr>
                <a:schemeClr val="tx1"/>
              </a:buClr>
              <a:buFontTx/>
              <a:buAutoNum type="arabicPeriod"/>
            </a:pPr>
            <a:r>
              <a:rPr lang="en-US" sz="2600" b="1" smtClean="0"/>
              <a:t>Ford + Volvo + Jaguar (</a:t>
            </a:r>
            <a:r>
              <a:rPr lang="en-US" sz="2600" b="1" u="sng" smtClean="0"/>
              <a:t>purpose</a:t>
            </a:r>
            <a:r>
              <a:rPr lang="en-US" sz="2600" b="1" smtClean="0"/>
              <a:t>: Ford wanted to be more competitive in Europe</a:t>
            </a:r>
          </a:p>
          <a:p>
            <a:pPr marL="609600" indent="-609600" eaLnBrk="1" hangingPunct="1">
              <a:lnSpc>
                <a:spcPct val="90000"/>
              </a:lnSpc>
              <a:buClr>
                <a:schemeClr val="tx1"/>
              </a:buClr>
              <a:buFontTx/>
              <a:buAutoNum type="arabicPeriod"/>
            </a:pPr>
            <a:r>
              <a:rPr lang="en-US" sz="2600" b="1" smtClean="0"/>
              <a:t>Daimler Benz + Chrysler + Mazda (</a:t>
            </a:r>
            <a:r>
              <a:rPr lang="en-US" sz="2600" b="1" u="sng" smtClean="0"/>
              <a:t>purpose</a:t>
            </a:r>
            <a:r>
              <a:rPr lang="en-US" sz="2600" b="1" smtClean="0"/>
              <a:t>: Mercedes wanted to use Chrysler dealerships in USA)</a:t>
            </a:r>
          </a:p>
          <a:p>
            <a:pPr marL="609600" indent="-609600" eaLnBrk="1" hangingPunct="1">
              <a:lnSpc>
                <a:spcPct val="90000"/>
              </a:lnSpc>
              <a:buClr>
                <a:schemeClr val="tx1"/>
              </a:buClr>
              <a:buFontTx/>
              <a:buAutoNum type="arabicPeriod"/>
            </a:pPr>
            <a:r>
              <a:rPr lang="en-US" sz="2600" b="1" smtClean="0"/>
              <a:t>Sears + Carrefour of France (</a:t>
            </a:r>
            <a:r>
              <a:rPr lang="en-US" sz="2600" b="1" u="sng" smtClean="0"/>
              <a:t>purpose</a:t>
            </a:r>
            <a:r>
              <a:rPr lang="en-US" sz="2600" b="1" smtClean="0"/>
              <a:t>: to set up a joint venture MIS service company to help retailers with global sourcing)</a:t>
            </a:r>
          </a:p>
          <a:p>
            <a:pPr marL="609600" indent="-609600" eaLnBrk="1" hangingPunct="1">
              <a:lnSpc>
                <a:spcPct val="90000"/>
              </a:lnSpc>
              <a:buClr>
                <a:schemeClr val="tx1"/>
              </a:buClr>
              <a:buFontTx/>
              <a:buAutoNum type="arabicPeriod"/>
            </a:pPr>
            <a:r>
              <a:rPr lang="en-US" sz="2600" b="1" smtClean="0"/>
              <a:t>Unilever (British-Dutch)  + BestFoods (USA) (</a:t>
            </a:r>
            <a:r>
              <a:rPr lang="en-US" sz="2600" b="1" u="sng" smtClean="0"/>
              <a:t>purpose</a:t>
            </a:r>
            <a:r>
              <a:rPr lang="en-US" sz="2600" b="1" smtClean="0"/>
              <a:t>: Unilever wanted to use BestFoods supermarket shelf space for better American distribution)</a:t>
            </a:r>
          </a:p>
          <a:p>
            <a:pPr marL="609600" indent="-609600" eaLnBrk="1" hangingPunct="1">
              <a:lnSpc>
                <a:spcPct val="90000"/>
              </a:lnSpc>
              <a:buFontTx/>
              <a:buNone/>
            </a:pPr>
            <a:r>
              <a:rPr lang="en-US" sz="2600" b="1" smtClean="0">
                <a:solidFill>
                  <a:srgbClr val="CC0000"/>
                </a:solidFill>
              </a:rPr>
              <a:t>	</a:t>
            </a:r>
          </a:p>
          <a:p>
            <a:pPr marL="609600" indent="-609600" eaLnBrk="1" hangingPunct="1">
              <a:lnSpc>
                <a:spcPct val="90000"/>
              </a:lnSpc>
              <a:buFontTx/>
              <a:buNone/>
            </a:pPr>
            <a:r>
              <a:rPr lang="en-US" sz="600" b="1" smtClean="0">
                <a:latin typeface="Palatino Linotype" pitchFamily="18" charset="0"/>
              </a:rPr>
              <a:t>		</a:t>
            </a:r>
          </a:p>
        </p:txBody>
      </p:sp>
    </p:spTree>
  </p:cSld>
  <p:clrMapOvr>
    <a:masterClrMapping/>
  </p:clrMapOvr>
  <p:transition spd="slow">
    <p:random/>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0" y="0"/>
            <a:ext cx="9144000" cy="914400"/>
          </a:xfrm>
        </p:spPr>
        <p:txBody>
          <a:bodyPr/>
          <a:lstStyle/>
          <a:p>
            <a:pPr eaLnBrk="1" hangingPunct="1"/>
            <a:r>
              <a:rPr lang="en-US" sz="3200" b="1" smtClean="0">
                <a:solidFill>
                  <a:schemeClr val="tx1"/>
                </a:solidFill>
              </a:rPr>
              <a:t>DETROIT’S ROTTEN SUPPLIER RELATIONS</a:t>
            </a:r>
          </a:p>
        </p:txBody>
      </p:sp>
      <p:sp>
        <p:nvSpPr>
          <p:cNvPr id="109571" name="Rectangle 3"/>
          <p:cNvSpPr>
            <a:spLocks noGrp="1" noChangeArrowheads="1"/>
          </p:cNvSpPr>
          <p:nvPr>
            <p:ph type="body" idx="1"/>
          </p:nvPr>
        </p:nvSpPr>
        <p:spPr>
          <a:xfrm>
            <a:off x="0" y="762000"/>
            <a:ext cx="9144000" cy="6096000"/>
          </a:xfrm>
        </p:spPr>
        <p:txBody>
          <a:bodyPr/>
          <a:lstStyle/>
          <a:p>
            <a:pPr marL="609600" indent="-609600" eaLnBrk="1" hangingPunct="1">
              <a:buFontTx/>
              <a:buAutoNum type="arabicPeriod"/>
            </a:pPr>
            <a:r>
              <a:rPr lang="en-US" sz="3400" b="1" smtClean="0"/>
              <a:t>A recent study revealed that 85% of the numerous suppliers for General Motors said they have a poor working relationship with GM; 78% of Ford’s suppliers reported a poor relationship &amp; 66% of Chrysler’s suppliers.</a:t>
            </a:r>
          </a:p>
          <a:p>
            <a:pPr marL="609600" indent="-609600" eaLnBrk="1" hangingPunct="1">
              <a:buFontTx/>
              <a:buAutoNum type="arabicPeriod"/>
            </a:pPr>
            <a:r>
              <a:rPr lang="en-US" sz="3400" b="1" smtClean="0"/>
              <a:t>63% of Toyota’s American suppliers reported a positive working relationship with Toyota; 53% were positive about their working relationship with Honda.</a:t>
            </a:r>
          </a:p>
        </p:txBody>
      </p:sp>
    </p:spTree>
  </p:cSld>
  <p:clrMapOvr>
    <a:masterClrMapping/>
  </p:clrMapOvr>
  <p:transition spd="slow">
    <p:random/>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858000"/>
          </a:xfrm>
        </p:spPr>
        <p:txBody>
          <a:bodyPr/>
          <a:lstStyle/>
          <a:p>
            <a:pPr>
              <a:defRPr/>
            </a:pPr>
            <a:r>
              <a:rPr lang="en-US" sz="9600" b="1" dirty="0" smtClean="0">
                <a:latin typeface="+mn-lt"/>
              </a:rPr>
              <a:t>GLOBAL</a:t>
            </a:r>
            <a:r>
              <a:rPr lang="en-US" sz="8000" b="1" dirty="0" smtClean="0">
                <a:latin typeface="+mn-lt"/>
              </a:rPr>
              <a:t> COMPETITION </a:t>
            </a:r>
            <a:r>
              <a:rPr lang="en-US" sz="9600" b="1" dirty="0" smtClean="0">
                <a:latin typeface="+mn-lt"/>
              </a:rPr>
              <a:t>IS TOUGH</a:t>
            </a:r>
            <a:endParaRPr lang="en-US" sz="8000" b="1" dirty="0">
              <a:latin typeface="+mn-lt"/>
            </a:endParaRPr>
          </a:p>
        </p:txBody>
      </p:sp>
    </p:spTree>
  </p:cSld>
  <p:clrMapOvr>
    <a:masterClrMapping/>
  </p:clrMapOvr>
  <p:transition spd="slow">
    <p:random/>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1026"/>
          <p:cNvSpPr>
            <a:spLocks noGrp="1" noChangeArrowheads="1"/>
          </p:cNvSpPr>
          <p:nvPr>
            <p:ph type="title"/>
          </p:nvPr>
        </p:nvSpPr>
        <p:spPr>
          <a:xfrm>
            <a:off x="228600" y="0"/>
            <a:ext cx="8915400" cy="914400"/>
          </a:xfrm>
        </p:spPr>
        <p:txBody>
          <a:bodyPr/>
          <a:lstStyle/>
          <a:p>
            <a:r>
              <a:rPr lang="en-US" sz="4000" b="1" smtClean="0"/>
              <a:t>MOST GLOBAL COMPANIES DO IT</a:t>
            </a:r>
            <a:endParaRPr lang="en-US" sz="4000" smtClean="0"/>
          </a:p>
        </p:txBody>
      </p:sp>
      <p:sp>
        <p:nvSpPr>
          <p:cNvPr id="91139" name="Rectangle 1027"/>
          <p:cNvSpPr>
            <a:spLocks noGrp="1" noChangeArrowheads="1"/>
          </p:cNvSpPr>
          <p:nvPr>
            <p:ph type="body" sz="half" idx="1"/>
          </p:nvPr>
        </p:nvSpPr>
        <p:spPr>
          <a:xfrm>
            <a:off x="0" y="838200"/>
            <a:ext cx="9144000" cy="6019800"/>
          </a:xfrm>
        </p:spPr>
        <p:txBody>
          <a:bodyPr/>
          <a:lstStyle/>
          <a:p>
            <a:pPr marL="514350" indent="-514350">
              <a:buFont typeface="+mj-lt"/>
              <a:buAutoNum type="arabicPeriod"/>
              <a:defRPr/>
            </a:pPr>
            <a:r>
              <a:rPr lang="en-US" b="1" dirty="0" smtClean="0"/>
              <a:t>Advertising and public relations</a:t>
            </a:r>
          </a:p>
          <a:p>
            <a:pPr marL="514350" indent="-514350">
              <a:buFont typeface="+mj-lt"/>
              <a:buAutoNum type="arabicPeriod"/>
              <a:defRPr/>
            </a:pPr>
            <a:r>
              <a:rPr lang="en-US" b="1" dirty="0" smtClean="0"/>
              <a:t>Benchmarking (copying) competitor products</a:t>
            </a:r>
          </a:p>
          <a:p>
            <a:pPr marL="514350" indent="-514350">
              <a:buFont typeface="+mj-lt"/>
              <a:buAutoNum type="arabicPeriod"/>
              <a:defRPr/>
            </a:pPr>
            <a:r>
              <a:rPr lang="en-US" b="1" dirty="0" smtClean="0"/>
              <a:t>Consumer lifestyle catering</a:t>
            </a:r>
          </a:p>
          <a:p>
            <a:pPr marL="514350" indent="-514350">
              <a:buFont typeface="+mj-lt"/>
              <a:buAutoNum type="arabicPeriod"/>
              <a:defRPr/>
            </a:pPr>
            <a:r>
              <a:rPr lang="en-US" b="1" dirty="0" smtClean="0"/>
              <a:t>Economies-of-scale manufacturing (the more you make of something, the less each unit costs)</a:t>
            </a:r>
          </a:p>
          <a:p>
            <a:pPr marL="514350" indent="-514350">
              <a:buFont typeface="+mj-lt"/>
              <a:buAutoNum type="arabicPeriod"/>
              <a:defRPr/>
            </a:pPr>
            <a:r>
              <a:rPr lang="en-US" b="1" dirty="0" smtClean="0"/>
              <a:t>Flex-speed operations efficiency to capitalize on emerging market opportunities before competitors do  </a:t>
            </a:r>
          </a:p>
          <a:p>
            <a:pPr marL="514350" indent="-514350">
              <a:buFont typeface="+mj-lt"/>
              <a:buAutoNum type="arabicPeriod"/>
              <a:defRPr/>
            </a:pPr>
            <a:r>
              <a:rPr lang="en-US" b="1" dirty="0" smtClean="0"/>
              <a:t>Hyper-marketing of brands</a:t>
            </a:r>
          </a:p>
          <a:p>
            <a:pPr marL="0" indent="0" eaLnBrk="1" hangingPunct="1">
              <a:lnSpc>
                <a:spcPct val="90000"/>
              </a:lnSpc>
              <a:buClr>
                <a:srgbClr val="CC0000"/>
              </a:buClr>
              <a:buFont typeface="Wingdings" pitchFamily="2" charset="2"/>
              <a:buNone/>
              <a:defRPr/>
            </a:pPr>
            <a:endParaRPr lang="en-US" sz="4800" b="1" dirty="0" smtClean="0"/>
          </a:p>
        </p:txBody>
      </p:sp>
      <p:sp>
        <p:nvSpPr>
          <p:cNvPr id="111620" name="Right Arrow 3"/>
          <p:cNvSpPr>
            <a:spLocks noChangeArrowheads="1"/>
          </p:cNvSpPr>
          <p:nvPr/>
        </p:nvSpPr>
        <p:spPr bwMode="auto">
          <a:xfrm>
            <a:off x="7467600" y="60960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1027"/>
          <p:cNvSpPr>
            <a:spLocks noGrp="1" noChangeArrowheads="1"/>
          </p:cNvSpPr>
          <p:nvPr>
            <p:ph type="body" sz="half" idx="1"/>
          </p:nvPr>
        </p:nvSpPr>
        <p:spPr>
          <a:xfrm>
            <a:off x="0" y="0"/>
            <a:ext cx="9144000" cy="6858000"/>
          </a:xfrm>
        </p:spPr>
        <p:txBody>
          <a:bodyPr/>
          <a:lstStyle/>
          <a:p>
            <a:pPr marL="742950" indent="-742950">
              <a:buFont typeface="+mj-lt"/>
              <a:buAutoNum type="arabicPeriod" startAt="7"/>
              <a:defRPr/>
            </a:pPr>
            <a:r>
              <a:rPr lang="en-US" sz="3500" b="1" dirty="0" smtClean="0"/>
              <a:t>Mergers or joint ventures with competitors to pursue grandiose business opportunities </a:t>
            </a:r>
          </a:p>
          <a:p>
            <a:pPr marL="742950" indent="-742950">
              <a:buFont typeface="+mj-lt"/>
              <a:buAutoNum type="arabicPeriod" startAt="7"/>
              <a:defRPr/>
            </a:pPr>
            <a:r>
              <a:rPr lang="en-US" sz="3500" b="1" dirty="0" smtClean="0"/>
              <a:t>Outbidding competitors on contracts</a:t>
            </a:r>
          </a:p>
          <a:p>
            <a:pPr marL="742950" indent="-742950">
              <a:buFont typeface="+mj-lt"/>
              <a:buAutoNum type="arabicPeriod" startAt="7"/>
              <a:defRPr/>
            </a:pPr>
            <a:r>
              <a:rPr lang="en-US" sz="3500" b="1" dirty="0" smtClean="0"/>
              <a:t>Part-time employees to cut down on paying benefits or over-time work</a:t>
            </a:r>
          </a:p>
          <a:p>
            <a:pPr marL="742950" indent="-742950">
              <a:buFont typeface="+mj-lt"/>
              <a:buAutoNum type="arabicPeriod" startAt="7"/>
              <a:defRPr/>
            </a:pPr>
            <a:r>
              <a:rPr lang="en-US" sz="3500" b="1" dirty="0" smtClean="0"/>
              <a:t>Political lobbying and corporate campaign contributions</a:t>
            </a:r>
          </a:p>
          <a:p>
            <a:pPr marL="742950" indent="-742950">
              <a:buFont typeface="+mj-lt"/>
              <a:buAutoNum type="arabicPeriod" startAt="7"/>
              <a:defRPr/>
            </a:pPr>
            <a:r>
              <a:rPr lang="en-US" sz="3500" b="1" dirty="0" smtClean="0"/>
              <a:t>Product invention and innovation</a:t>
            </a:r>
          </a:p>
          <a:p>
            <a:pPr marL="742950" indent="-742950">
              <a:buFont typeface="+mj-lt"/>
              <a:buAutoNum type="arabicPeriod" startAt="7"/>
              <a:defRPr/>
            </a:pPr>
            <a:r>
              <a:rPr lang="en-US" sz="3500" b="1" dirty="0" smtClean="0"/>
              <a:t>Products high on the valued-added chain</a:t>
            </a:r>
          </a:p>
          <a:p>
            <a:pPr marL="0" indent="0" eaLnBrk="1" hangingPunct="1">
              <a:lnSpc>
                <a:spcPct val="90000"/>
              </a:lnSpc>
              <a:buClr>
                <a:srgbClr val="CC0000"/>
              </a:buClr>
              <a:buFont typeface="Wingdings" pitchFamily="2" charset="2"/>
              <a:buNone/>
              <a:defRPr/>
            </a:pPr>
            <a:endParaRPr lang="en-US" sz="4800" b="1" dirty="0" smtClean="0"/>
          </a:p>
        </p:txBody>
      </p:sp>
      <p:sp>
        <p:nvSpPr>
          <p:cNvPr id="112643" name="Right Arrow 3"/>
          <p:cNvSpPr>
            <a:spLocks noChangeArrowheads="1"/>
          </p:cNvSpPr>
          <p:nvPr/>
        </p:nvSpPr>
        <p:spPr bwMode="auto">
          <a:xfrm>
            <a:off x="7467600" y="60960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1027"/>
          <p:cNvSpPr>
            <a:spLocks noGrp="1" noChangeArrowheads="1"/>
          </p:cNvSpPr>
          <p:nvPr>
            <p:ph type="body" sz="half" idx="1"/>
          </p:nvPr>
        </p:nvSpPr>
        <p:spPr>
          <a:xfrm>
            <a:off x="0" y="0"/>
            <a:ext cx="9144000" cy="6858000"/>
          </a:xfrm>
        </p:spPr>
        <p:txBody>
          <a:bodyPr/>
          <a:lstStyle/>
          <a:p>
            <a:pPr marL="742950" indent="-742950">
              <a:buFont typeface="+mj-lt"/>
              <a:buAutoNum type="arabicPeriod" startAt="13"/>
              <a:defRPr/>
            </a:pPr>
            <a:r>
              <a:rPr lang="en-US" sz="3600" b="1" dirty="0" smtClean="0"/>
              <a:t>Protecting products via intellectual property laws (copyrights, patents, etc.)</a:t>
            </a:r>
          </a:p>
          <a:p>
            <a:pPr marL="742950" indent="-742950">
              <a:buFont typeface="+mj-lt"/>
              <a:buAutoNum type="arabicPeriod" startAt="13"/>
              <a:defRPr/>
            </a:pPr>
            <a:r>
              <a:rPr lang="en-US" sz="3600" b="1" dirty="0" smtClean="0"/>
              <a:t>Push credit/debt consumer consumption</a:t>
            </a:r>
          </a:p>
          <a:p>
            <a:pPr marL="742950" indent="-742950">
              <a:buFont typeface="+mj-lt"/>
              <a:buAutoNum type="arabicPeriod" startAt="13"/>
              <a:defRPr/>
            </a:pPr>
            <a:r>
              <a:rPr lang="en-US" sz="3600" b="1" dirty="0" smtClean="0"/>
              <a:t>Turbo capitalism: Using the assets of other companies or nations</a:t>
            </a:r>
          </a:p>
          <a:p>
            <a:pPr marL="0" indent="0" eaLnBrk="1" hangingPunct="1">
              <a:lnSpc>
                <a:spcPct val="90000"/>
              </a:lnSpc>
              <a:buClr>
                <a:srgbClr val="CC0000"/>
              </a:buClr>
              <a:buFont typeface="Wingdings" pitchFamily="2" charset="2"/>
              <a:buNone/>
              <a:defRPr/>
            </a:pPr>
            <a:endParaRPr lang="en-US" sz="4800" b="1" dirty="0" smtClean="0"/>
          </a:p>
        </p:txBody>
      </p:sp>
    </p:spTree>
  </p:cSld>
  <p:clrMapOvr>
    <a:masterClrMapping/>
  </p:clrMapOv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0" name="Rectangle 1026"/>
          <p:cNvSpPr>
            <a:spLocks noGrp="1" noChangeArrowheads="1"/>
          </p:cNvSpPr>
          <p:nvPr>
            <p:ph type="title"/>
          </p:nvPr>
        </p:nvSpPr>
        <p:spPr>
          <a:xfrm>
            <a:off x="228600" y="0"/>
            <a:ext cx="8915400" cy="914400"/>
          </a:xfrm>
        </p:spPr>
        <p:txBody>
          <a:bodyPr/>
          <a:lstStyle/>
          <a:p>
            <a:r>
              <a:rPr lang="en-US" sz="3200" b="1" smtClean="0"/>
              <a:t>SOME GLOBAL COMPANIES DO IT</a:t>
            </a:r>
            <a:endParaRPr lang="en-US" sz="3200" smtClean="0"/>
          </a:p>
        </p:txBody>
      </p:sp>
      <p:sp>
        <p:nvSpPr>
          <p:cNvPr id="91139" name="Rectangle 1027"/>
          <p:cNvSpPr>
            <a:spLocks noGrp="1" noChangeArrowheads="1"/>
          </p:cNvSpPr>
          <p:nvPr>
            <p:ph type="body" sz="half" idx="1"/>
          </p:nvPr>
        </p:nvSpPr>
        <p:spPr>
          <a:xfrm>
            <a:off x="0" y="685800"/>
            <a:ext cx="9144000" cy="6172200"/>
          </a:xfrm>
        </p:spPr>
        <p:txBody>
          <a:bodyPr/>
          <a:lstStyle/>
          <a:p>
            <a:pPr marL="514350" indent="-514350">
              <a:buFont typeface="+mj-lt"/>
              <a:buAutoNum type="arabicPeriod"/>
              <a:defRPr/>
            </a:pPr>
            <a:r>
              <a:rPr lang="en-US" sz="3100" b="1" dirty="0" smtClean="0"/>
              <a:t>Covert partnerships with government agencies (such as the State Department and CIA) to exploit the use of domestic corporations in nationalistic global projects</a:t>
            </a:r>
          </a:p>
          <a:p>
            <a:pPr marL="514350" indent="-514350">
              <a:buFont typeface="+mj-lt"/>
              <a:buAutoNum type="arabicPeriod"/>
              <a:defRPr/>
            </a:pPr>
            <a:r>
              <a:rPr lang="en-US" sz="3100" b="1" dirty="0" smtClean="0"/>
              <a:t>Executives hand-pick their own board members.</a:t>
            </a:r>
          </a:p>
          <a:p>
            <a:pPr marL="514350" indent="-514350">
              <a:buFont typeface="+mj-lt"/>
              <a:buAutoNum type="arabicPeriod"/>
              <a:defRPr/>
            </a:pPr>
            <a:r>
              <a:rPr lang="en-US" sz="3100" b="1" dirty="0" smtClean="0"/>
              <a:t>Large fees and penalties for customer late payments</a:t>
            </a:r>
          </a:p>
          <a:p>
            <a:pPr marL="514350" indent="-514350">
              <a:buFont typeface="+mj-lt"/>
              <a:buAutoNum type="arabicPeriod"/>
              <a:defRPr/>
            </a:pPr>
            <a:r>
              <a:rPr lang="en-US" sz="3100" b="1" dirty="0" smtClean="0"/>
              <a:t>Low national currency value to promote high domestic exports</a:t>
            </a:r>
          </a:p>
          <a:p>
            <a:pPr marL="514350" indent="-514350">
              <a:buFont typeface="+mj-lt"/>
              <a:buAutoNum type="arabicPeriod"/>
              <a:defRPr/>
            </a:pPr>
            <a:r>
              <a:rPr lang="en-US" sz="3100" b="1" dirty="0" smtClean="0"/>
              <a:t>Monopoly or oligopoly industry control</a:t>
            </a:r>
          </a:p>
          <a:p>
            <a:pPr marL="0" indent="0" eaLnBrk="1" hangingPunct="1">
              <a:lnSpc>
                <a:spcPct val="90000"/>
              </a:lnSpc>
              <a:buClr>
                <a:srgbClr val="CC0000"/>
              </a:buClr>
              <a:buFont typeface="Wingdings" pitchFamily="2" charset="2"/>
              <a:buNone/>
              <a:defRPr/>
            </a:pPr>
            <a:endParaRPr lang="en-US" sz="4800" b="1" dirty="0" smtClean="0"/>
          </a:p>
        </p:txBody>
      </p:sp>
      <p:sp>
        <p:nvSpPr>
          <p:cNvPr id="114692" name="Right Arrow 3"/>
          <p:cNvSpPr>
            <a:spLocks noChangeArrowheads="1"/>
          </p:cNvSpPr>
          <p:nvPr/>
        </p:nvSpPr>
        <p:spPr bwMode="auto">
          <a:xfrm>
            <a:off x="8166100" y="56388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1027"/>
          <p:cNvSpPr>
            <a:spLocks noGrp="1" noChangeArrowheads="1"/>
          </p:cNvSpPr>
          <p:nvPr>
            <p:ph type="body" sz="half" idx="1"/>
          </p:nvPr>
        </p:nvSpPr>
        <p:spPr>
          <a:xfrm>
            <a:off x="0" y="0"/>
            <a:ext cx="9144000" cy="6858000"/>
          </a:xfrm>
        </p:spPr>
        <p:txBody>
          <a:bodyPr/>
          <a:lstStyle/>
          <a:p>
            <a:pPr marL="742950" indent="-742950">
              <a:buFont typeface="+mj-lt"/>
              <a:buAutoNum type="arabicPeriod" startAt="6"/>
              <a:defRPr/>
            </a:pPr>
            <a:r>
              <a:rPr lang="en-US" b="1" dirty="0" smtClean="0"/>
              <a:t>No-bid contracts for government contracting, especially within the “military industrial complex” (government stimulates its economy by engaging in long-term military actions backed by large domestic high tech companies)</a:t>
            </a:r>
          </a:p>
          <a:p>
            <a:pPr marL="742950" indent="-742950">
              <a:buFont typeface="+mj-lt"/>
              <a:buAutoNum type="arabicPeriod" startAt="6"/>
              <a:defRPr/>
            </a:pPr>
            <a:r>
              <a:rPr lang="en-US" b="1" dirty="0" smtClean="0"/>
              <a:t>Paying federal government fines for accidents and malfunctions as a cheaper outcome than fixing the problem</a:t>
            </a:r>
          </a:p>
          <a:p>
            <a:pPr marL="742950" indent="-742950">
              <a:buFont typeface="+mj-lt"/>
              <a:buAutoNum type="arabicPeriod" startAt="6"/>
              <a:defRPr/>
            </a:pPr>
            <a:r>
              <a:rPr lang="en-US" b="1" dirty="0" smtClean="0"/>
              <a:t>Product dumping (temporarily selling below cost to eliminate competitors) </a:t>
            </a:r>
          </a:p>
          <a:p>
            <a:pPr marL="0" indent="0" eaLnBrk="1" hangingPunct="1">
              <a:lnSpc>
                <a:spcPct val="90000"/>
              </a:lnSpc>
              <a:buClr>
                <a:srgbClr val="CC0000"/>
              </a:buClr>
              <a:buFont typeface="Wingdings" pitchFamily="2" charset="2"/>
              <a:buNone/>
              <a:defRPr/>
            </a:pPr>
            <a:endParaRPr lang="en-US" sz="4800" b="1" dirty="0" smtClean="0"/>
          </a:p>
        </p:txBody>
      </p:sp>
      <p:sp>
        <p:nvSpPr>
          <p:cNvPr id="115715" name="Right Arrow 3"/>
          <p:cNvSpPr>
            <a:spLocks noChangeArrowheads="1"/>
          </p:cNvSpPr>
          <p:nvPr/>
        </p:nvSpPr>
        <p:spPr bwMode="auto">
          <a:xfrm>
            <a:off x="8153400" y="6477000"/>
            <a:ext cx="596900" cy="381000"/>
          </a:xfrm>
          <a:prstGeom prst="rightArrow">
            <a:avLst>
              <a:gd name="adj1" fmla="val 50000"/>
              <a:gd name="adj2" fmla="val 50025"/>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0" y="0"/>
            <a:ext cx="9144000" cy="6858000"/>
          </a:xfrm>
        </p:spPr>
        <p:txBody>
          <a:bodyPr/>
          <a:lstStyle/>
          <a:p>
            <a:pPr algn="ctr" eaLnBrk="1" hangingPunct="1">
              <a:lnSpc>
                <a:spcPct val="90000"/>
              </a:lnSpc>
              <a:buFontTx/>
              <a:buNone/>
            </a:pPr>
            <a:r>
              <a:rPr lang="en-US" sz="5400" b="1" smtClean="0"/>
              <a:t>In the technology-intensive 21</a:t>
            </a:r>
            <a:r>
              <a:rPr lang="en-US" sz="5400" b="1" baseline="30000" smtClean="0"/>
              <a:t>st</a:t>
            </a:r>
            <a:r>
              <a:rPr lang="en-US" sz="5400" b="1" smtClean="0"/>
              <a:t> century, it’s easier to invent a new product that no other company makes than it is to take market share away from your competitors for an established product.  </a:t>
            </a:r>
          </a:p>
        </p:txBody>
      </p:sp>
    </p:spTree>
  </p:cSld>
  <p:clrMapOvr>
    <a:masterClrMapping/>
  </p:clrMapOvr>
  <p:transition spd="slow">
    <p:random/>
  </p:transition>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1027"/>
          <p:cNvSpPr>
            <a:spLocks noGrp="1" noChangeArrowheads="1"/>
          </p:cNvSpPr>
          <p:nvPr>
            <p:ph type="body" sz="half" idx="1"/>
          </p:nvPr>
        </p:nvSpPr>
        <p:spPr>
          <a:xfrm>
            <a:off x="0" y="0"/>
            <a:ext cx="9144000" cy="6858000"/>
          </a:xfrm>
        </p:spPr>
        <p:txBody>
          <a:bodyPr/>
          <a:lstStyle/>
          <a:p>
            <a:pPr marL="514350" indent="-514350">
              <a:buFont typeface="+mj-lt"/>
              <a:buAutoNum type="arabicPeriod" startAt="9"/>
              <a:defRPr/>
            </a:pPr>
            <a:r>
              <a:rPr lang="en-US" b="1" dirty="0" smtClean="0"/>
              <a:t>Regional free-trade agreements which drop tariffs for members only</a:t>
            </a:r>
          </a:p>
          <a:p>
            <a:pPr marL="514350" indent="-514350">
              <a:buFont typeface="+mj-lt"/>
              <a:buAutoNum type="arabicPeriod" startAt="9"/>
              <a:defRPr/>
            </a:pPr>
            <a:r>
              <a:rPr lang="en-US" b="1" dirty="0" smtClean="0"/>
              <a:t>Social off-shoring: moving outlawed corporate practices (especially environmental pollution) to nations where they are tolerated</a:t>
            </a:r>
          </a:p>
          <a:p>
            <a:pPr marL="514350" indent="-514350">
              <a:buFont typeface="+mj-lt"/>
              <a:buAutoNum type="arabicPeriod" startAt="9"/>
              <a:defRPr/>
            </a:pPr>
            <a:r>
              <a:rPr lang="en-US" b="1" dirty="0" smtClean="0"/>
              <a:t>Stonewalling suits and government investigations through overwhelming legal legerdemain </a:t>
            </a:r>
          </a:p>
          <a:p>
            <a:pPr marL="514350" indent="-514350">
              <a:buFont typeface="+mj-lt"/>
              <a:buAutoNum type="arabicPeriod" startAt="9"/>
              <a:defRPr/>
            </a:pPr>
            <a:r>
              <a:rPr lang="en-US" b="1" dirty="0" smtClean="0"/>
              <a:t>Tariff protection or subsidies provided by the home nation government </a:t>
            </a:r>
          </a:p>
          <a:p>
            <a:pPr marL="514350" indent="-514350">
              <a:buFont typeface="+mj-lt"/>
              <a:buAutoNum type="arabicPeriod" startAt="9"/>
              <a:defRPr/>
            </a:pPr>
            <a:r>
              <a:rPr lang="en-US" b="1" dirty="0" smtClean="0"/>
              <a:t>Telemarketing phone surveys disguised as “research”</a:t>
            </a:r>
          </a:p>
          <a:p>
            <a:pPr marL="0" indent="0" eaLnBrk="1" hangingPunct="1">
              <a:lnSpc>
                <a:spcPct val="90000"/>
              </a:lnSpc>
              <a:buClr>
                <a:srgbClr val="CC0000"/>
              </a:buClr>
              <a:buFont typeface="Wingdings" pitchFamily="2" charset="2"/>
              <a:buNone/>
              <a:defRPr/>
            </a:pPr>
            <a:endParaRPr lang="en-US" sz="4800" b="1" dirty="0" smtClean="0"/>
          </a:p>
        </p:txBody>
      </p:sp>
    </p:spTree>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2" name="Rectangle 1026"/>
          <p:cNvSpPr>
            <a:spLocks noGrp="1" noChangeArrowheads="1"/>
          </p:cNvSpPr>
          <p:nvPr>
            <p:ph type="title"/>
          </p:nvPr>
        </p:nvSpPr>
        <p:spPr>
          <a:xfrm>
            <a:off x="228600" y="0"/>
            <a:ext cx="8915400" cy="685800"/>
          </a:xfrm>
        </p:spPr>
        <p:txBody>
          <a:bodyPr/>
          <a:lstStyle/>
          <a:p>
            <a:r>
              <a:rPr lang="en-US" sz="3200" b="1" smtClean="0"/>
              <a:t>A WALK ON THE WILD SIDE</a:t>
            </a:r>
            <a:endParaRPr lang="en-US" sz="3200" smtClean="0"/>
          </a:p>
        </p:txBody>
      </p:sp>
      <p:sp>
        <p:nvSpPr>
          <p:cNvPr id="91139" name="Rectangle 1027"/>
          <p:cNvSpPr>
            <a:spLocks noGrp="1" noChangeArrowheads="1"/>
          </p:cNvSpPr>
          <p:nvPr>
            <p:ph type="body" sz="half" idx="1"/>
          </p:nvPr>
        </p:nvSpPr>
        <p:spPr>
          <a:xfrm>
            <a:off x="0" y="609600"/>
            <a:ext cx="9144000" cy="6248400"/>
          </a:xfrm>
        </p:spPr>
        <p:txBody>
          <a:bodyPr/>
          <a:lstStyle/>
          <a:p>
            <a:pPr marL="514350" indent="-514350">
              <a:buFont typeface="+mj-lt"/>
              <a:buAutoNum type="arabicPeriod"/>
              <a:defRPr/>
            </a:pPr>
            <a:r>
              <a:rPr lang="en-US" b="1" dirty="0" smtClean="0"/>
              <a:t>Bribery ranging from the grass-roots level to high levels of government</a:t>
            </a:r>
          </a:p>
          <a:p>
            <a:pPr marL="514350" indent="-514350">
              <a:buFont typeface="+mj-lt"/>
              <a:buAutoNum type="arabicPeriod"/>
              <a:defRPr/>
            </a:pPr>
            <a:r>
              <a:rPr lang="en-US" b="1" dirty="0" smtClean="0"/>
              <a:t>Funneling untaxed profits to offshore tax havens</a:t>
            </a:r>
          </a:p>
          <a:p>
            <a:pPr marL="514350" indent="-514350">
              <a:buFont typeface="+mj-lt"/>
              <a:buAutoNum type="arabicPeriod"/>
              <a:defRPr/>
            </a:pPr>
            <a:r>
              <a:rPr lang="en-US" b="1" dirty="0" smtClean="0"/>
              <a:t>Going out of business to evade financial penalties for fraudulent corporate operations</a:t>
            </a:r>
          </a:p>
          <a:p>
            <a:pPr marL="514350" indent="-514350">
              <a:buFont typeface="+mj-lt"/>
              <a:buAutoNum type="arabicPeriod"/>
              <a:defRPr/>
            </a:pPr>
            <a:r>
              <a:rPr lang="en-US" b="1" dirty="0" smtClean="0"/>
              <a:t>Hiring illegal aliens below the minimum wage level</a:t>
            </a:r>
          </a:p>
          <a:p>
            <a:pPr marL="514350" indent="-514350">
              <a:buFont typeface="+mj-lt"/>
              <a:buAutoNum type="arabicPeriod"/>
              <a:defRPr/>
            </a:pPr>
            <a:r>
              <a:rPr lang="en-US" b="1" dirty="0" smtClean="0"/>
              <a:t>Illegal accounting gimmicks to hide corporate liabilities and boost short-term stock price</a:t>
            </a:r>
          </a:p>
          <a:p>
            <a:pPr marL="514350" indent="-514350">
              <a:buFont typeface="+mj-lt"/>
              <a:buAutoNum type="arabicPeriod"/>
              <a:defRPr/>
            </a:pPr>
            <a:endParaRPr lang="en-US" b="1" dirty="0" smtClean="0"/>
          </a:p>
          <a:p>
            <a:pPr marL="0" indent="0" eaLnBrk="1" hangingPunct="1">
              <a:lnSpc>
                <a:spcPct val="90000"/>
              </a:lnSpc>
              <a:buClr>
                <a:srgbClr val="CC0000"/>
              </a:buClr>
              <a:buFont typeface="Wingdings" pitchFamily="2" charset="2"/>
              <a:buNone/>
              <a:defRPr/>
            </a:pPr>
            <a:endParaRPr lang="en-US" sz="4800" b="1" dirty="0" smtClean="0"/>
          </a:p>
        </p:txBody>
      </p:sp>
      <p:sp>
        <p:nvSpPr>
          <p:cNvPr id="117764" name="Right Arrow 3"/>
          <p:cNvSpPr>
            <a:spLocks noChangeArrowheads="1"/>
          </p:cNvSpPr>
          <p:nvPr/>
        </p:nvSpPr>
        <p:spPr bwMode="auto">
          <a:xfrm>
            <a:off x="7696200" y="6373813"/>
            <a:ext cx="977900" cy="484187"/>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1027"/>
          <p:cNvSpPr>
            <a:spLocks noGrp="1" noChangeArrowheads="1"/>
          </p:cNvSpPr>
          <p:nvPr>
            <p:ph type="body" sz="half" idx="1"/>
          </p:nvPr>
        </p:nvSpPr>
        <p:spPr>
          <a:xfrm>
            <a:off x="0" y="0"/>
            <a:ext cx="9144000" cy="6858000"/>
          </a:xfrm>
        </p:spPr>
        <p:txBody>
          <a:bodyPr/>
          <a:lstStyle/>
          <a:p>
            <a:pPr marL="514350" indent="-514350">
              <a:buFont typeface="+mj-lt"/>
              <a:buAutoNum type="arabicPeriod" startAt="6"/>
              <a:defRPr/>
            </a:pPr>
            <a:r>
              <a:rPr lang="en-US" sz="3500" b="1" dirty="0" smtClean="0"/>
              <a:t>Industrial espionage</a:t>
            </a:r>
          </a:p>
          <a:p>
            <a:pPr marL="514350" indent="-514350">
              <a:buFont typeface="+mj-lt"/>
              <a:buAutoNum type="arabicPeriod" startAt="6"/>
              <a:defRPr/>
            </a:pPr>
            <a:r>
              <a:rPr lang="en-US" sz="3500" b="1" dirty="0" smtClean="0"/>
              <a:t>Letting corporate executives or high level staff take the fall for a corporate crime and giving them financial pay-offs after prison</a:t>
            </a:r>
          </a:p>
          <a:p>
            <a:pPr marL="514350" indent="-514350">
              <a:buFont typeface="+mj-lt"/>
              <a:buAutoNum type="arabicPeriod" startAt="6"/>
              <a:defRPr/>
            </a:pPr>
            <a:r>
              <a:rPr lang="en-US" sz="3500" b="1" dirty="0" smtClean="0"/>
              <a:t>Paying anonymous consultants to serve as middlemen and potential “fall-guys” for unethical corporate operations </a:t>
            </a:r>
          </a:p>
          <a:p>
            <a:pPr marL="514350" indent="-514350">
              <a:buFont typeface="+mj-lt"/>
              <a:buAutoNum type="arabicPeriod" startAt="6"/>
              <a:defRPr/>
            </a:pPr>
            <a:r>
              <a:rPr lang="en-US" sz="3500" b="1" dirty="0" smtClean="0"/>
              <a:t>Use of illegal insider financial information by executives to make highly profitable stock deals</a:t>
            </a:r>
          </a:p>
          <a:p>
            <a:pPr marL="914400" indent="-914400" eaLnBrk="1" hangingPunct="1">
              <a:lnSpc>
                <a:spcPct val="90000"/>
              </a:lnSpc>
              <a:buClr>
                <a:srgbClr val="CC0000"/>
              </a:buClr>
              <a:buFont typeface="+mj-lt"/>
              <a:buAutoNum type="arabicPeriod" startAt="6"/>
              <a:defRPr/>
            </a:pPr>
            <a:endParaRPr lang="en-US" sz="4800" b="1" dirty="0" smtClean="0"/>
          </a:p>
        </p:txBody>
      </p:sp>
    </p:spTree>
  </p:cSld>
  <p:clrMapOvr>
    <a:masterClrMapping/>
  </p:clrMapOv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WordArt 4"/>
          <p:cNvSpPr>
            <a:spLocks noChangeArrowheads="1" noChangeShapeType="1" noTextEdit="1"/>
          </p:cNvSpPr>
          <p:nvPr/>
        </p:nvSpPr>
        <p:spPr bwMode="auto">
          <a:xfrm>
            <a:off x="609600" y="304800"/>
            <a:ext cx="7772400" cy="55626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r>
              <a:rPr lang="en-US" sz="3600" kern="10">
                <a:ln w="9525">
                  <a:round/>
                  <a:headEnd/>
                  <a:tailEnd/>
                </a:ln>
                <a:solidFill>
                  <a:schemeClr val="tx2"/>
                </a:solidFill>
                <a:latin typeface="Arial Black"/>
              </a:rPr>
              <a:t>THE</a:t>
            </a:r>
          </a:p>
          <a:p>
            <a:r>
              <a:rPr lang="en-US" sz="3600" kern="10">
                <a:ln w="9525">
                  <a:round/>
                  <a:headEnd/>
                  <a:tailEnd/>
                </a:ln>
                <a:solidFill>
                  <a:schemeClr val="tx2"/>
                </a:solidFill>
                <a:latin typeface="Arial Black"/>
              </a:rPr>
              <a:t>BLACK HOLE</a:t>
            </a:r>
          </a:p>
          <a:p>
            <a:r>
              <a:rPr lang="en-US" sz="3600" kern="10">
                <a:ln w="9525">
                  <a:round/>
                  <a:headEnd/>
                  <a:tailEnd/>
                </a:ln>
                <a:solidFill>
                  <a:schemeClr val="tx2"/>
                </a:solidFill>
                <a:latin typeface="Arial Black"/>
              </a:rPr>
              <a:t>OF GLOBALIZATION</a:t>
            </a:r>
          </a:p>
        </p:txBody>
      </p:sp>
    </p:spTree>
  </p:cSld>
  <p:clrMapOvr>
    <a:masterClrMapping/>
  </p:clrMapOvr>
  <p:transition spd="slow">
    <p:random/>
  </p:transition>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0" y="304800"/>
            <a:ext cx="9144000" cy="1981200"/>
          </a:xfrm>
        </p:spPr>
        <p:txBody>
          <a:bodyPr/>
          <a:lstStyle/>
          <a:p>
            <a:pPr eaLnBrk="1" hangingPunct="1"/>
            <a:r>
              <a:rPr lang="en-US" sz="4000" b="1" smtClean="0">
                <a:solidFill>
                  <a:schemeClr val="tx1"/>
                </a:solidFill>
              </a:rPr>
              <a:t>The black hole of globalization:</a:t>
            </a:r>
            <a:br>
              <a:rPr lang="en-US" sz="4000" b="1" smtClean="0">
                <a:solidFill>
                  <a:schemeClr val="tx1"/>
                </a:solidFill>
              </a:rPr>
            </a:br>
            <a:r>
              <a:rPr lang="en-US" sz="4000" b="1" smtClean="0">
                <a:solidFill>
                  <a:schemeClr val="tx1"/>
                </a:solidFill>
              </a:rPr>
              <a:t>Free trade agreements + WTO exerting a pull on companies &amp; nations to join forces</a:t>
            </a:r>
          </a:p>
        </p:txBody>
      </p:sp>
      <p:sp>
        <p:nvSpPr>
          <p:cNvPr id="120836" name="AutoShape 5"/>
          <p:cNvSpPr>
            <a:spLocks noChangeArrowheads="1"/>
          </p:cNvSpPr>
          <p:nvPr/>
        </p:nvSpPr>
        <p:spPr bwMode="auto">
          <a:xfrm>
            <a:off x="7772400" y="5791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3"/>
          <p:cNvSpPr>
            <a:spLocks noGrp="1" noChangeArrowheads="1"/>
          </p:cNvSpPr>
          <p:nvPr>
            <p:ph type="body" idx="1"/>
          </p:nvPr>
        </p:nvSpPr>
        <p:spPr>
          <a:xfrm>
            <a:off x="685800" y="4419600"/>
            <a:ext cx="7772400" cy="1676400"/>
          </a:xfrm>
        </p:spPr>
        <p:txBody>
          <a:bodyPr/>
          <a:lstStyle/>
          <a:p>
            <a:pPr algn="ctr" eaLnBrk="1" hangingPunct="1">
              <a:lnSpc>
                <a:spcPct val="90000"/>
              </a:lnSpc>
              <a:buFontTx/>
              <a:buNone/>
            </a:pPr>
            <a:r>
              <a:rPr lang="en-US" sz="3600" b="1" smtClean="0"/>
              <a:t>Economic interdependence generates a </a:t>
            </a:r>
            <a:r>
              <a:rPr lang="en-US" sz="4400" b="1" smtClean="0"/>
              <a:t>domino effect</a:t>
            </a:r>
            <a:r>
              <a:rPr lang="en-US" sz="3600" b="1" smtClean="0"/>
              <a:t> in political cooperation, creating </a:t>
            </a:r>
            <a:r>
              <a:rPr lang="en-US" sz="4400" b="1" smtClean="0"/>
              <a:t>virtual nations</a:t>
            </a:r>
          </a:p>
        </p:txBody>
      </p:sp>
    </p:spTree>
  </p:cSld>
  <p:clrMapOvr>
    <a:masterClrMapping/>
  </p:clrMapOvr>
  <p:transition>
    <p:comb/>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4"/>
          <p:cNvSpPr>
            <a:spLocks noGrp="1" noChangeArrowheads="1"/>
          </p:cNvSpPr>
          <p:nvPr>
            <p:ph type="ctrTitle"/>
          </p:nvPr>
        </p:nvSpPr>
        <p:spPr>
          <a:xfrm>
            <a:off x="0" y="0"/>
            <a:ext cx="9144000" cy="609600"/>
          </a:xfrm>
        </p:spPr>
        <p:txBody>
          <a:bodyPr/>
          <a:lstStyle/>
          <a:p>
            <a:pPr eaLnBrk="1" hangingPunct="1"/>
            <a:r>
              <a:rPr lang="en-US" sz="3200" b="1" smtClean="0"/>
              <a:t>CORPORATE LITE</a:t>
            </a:r>
          </a:p>
        </p:txBody>
      </p:sp>
      <p:sp>
        <p:nvSpPr>
          <p:cNvPr id="122883" name="Rectangle 3"/>
          <p:cNvSpPr>
            <a:spLocks noGrp="1" noChangeArrowheads="1"/>
          </p:cNvSpPr>
          <p:nvPr>
            <p:ph type="subTitle" idx="1"/>
          </p:nvPr>
        </p:nvSpPr>
        <p:spPr>
          <a:xfrm>
            <a:off x="0" y="533400"/>
            <a:ext cx="9144000" cy="6324600"/>
          </a:xfrm>
        </p:spPr>
        <p:txBody>
          <a:bodyPr/>
          <a:lstStyle/>
          <a:p>
            <a:pPr marL="609600" indent="-609600" algn="l" eaLnBrk="1" hangingPunct="1">
              <a:buFontTx/>
              <a:buAutoNum type="arabicPeriod"/>
            </a:pPr>
            <a:r>
              <a:rPr lang="en-US" sz="3700" b="1" smtClean="0"/>
              <a:t>Companies stay more flexible when they virtualize their HR department as much as possible by using outsourcing firms, contract employees, consultants, part-time employees, etc.</a:t>
            </a:r>
          </a:p>
          <a:p>
            <a:pPr marL="609600" indent="-609600" algn="l" eaLnBrk="1" hangingPunct="1">
              <a:buFontTx/>
              <a:buAutoNum type="arabicPeriod"/>
            </a:pPr>
            <a:r>
              <a:rPr lang="en-US" sz="3700" b="1" smtClean="0"/>
              <a:t>Companies also virtualize their assets by using subcontractors for manufacturing &amp; sharing assets in joint ventures.</a:t>
            </a:r>
          </a:p>
        </p:txBody>
      </p:sp>
    </p:spTree>
  </p:cSld>
  <p:clrMapOvr>
    <a:masterClrMapping/>
  </p:clrMapOvr>
  <p:transition spd="slow">
    <p:random/>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0" y="0"/>
            <a:ext cx="9144000" cy="838200"/>
          </a:xfrm>
        </p:spPr>
        <p:txBody>
          <a:bodyPr/>
          <a:lstStyle/>
          <a:p>
            <a:pPr eaLnBrk="1" hangingPunct="1"/>
            <a:r>
              <a:rPr lang="en-US" sz="3600" b="1" smtClean="0">
                <a:solidFill>
                  <a:schemeClr val="tx1"/>
                </a:solidFill>
              </a:rPr>
              <a:t>VIRTUAL NATIONS, FEWER NATIONS</a:t>
            </a:r>
          </a:p>
        </p:txBody>
      </p:sp>
      <p:sp>
        <p:nvSpPr>
          <p:cNvPr id="123907" name="Rectangle 3"/>
          <p:cNvSpPr>
            <a:spLocks noGrp="1" noChangeArrowheads="1"/>
          </p:cNvSpPr>
          <p:nvPr>
            <p:ph type="body" idx="1"/>
          </p:nvPr>
        </p:nvSpPr>
        <p:spPr>
          <a:xfrm>
            <a:off x="0" y="762000"/>
            <a:ext cx="9144000" cy="6096000"/>
          </a:xfrm>
        </p:spPr>
        <p:txBody>
          <a:bodyPr/>
          <a:lstStyle/>
          <a:p>
            <a:pPr marL="609600" indent="-609600" eaLnBrk="1" hangingPunct="1">
              <a:buFontTx/>
              <a:buAutoNum type="arabicPeriod"/>
            </a:pPr>
            <a:r>
              <a:rPr lang="en-US" sz="3400" b="1" smtClean="0"/>
              <a:t>Redrawing the world map by virtual nations (those who are economically interdependent) would sure simplify geography &amp; make for strange bed partners!</a:t>
            </a:r>
          </a:p>
          <a:p>
            <a:pPr marL="609600" indent="-609600" eaLnBrk="1" hangingPunct="1">
              <a:buFontTx/>
              <a:buAutoNum type="arabicPeriod"/>
            </a:pPr>
            <a:r>
              <a:rPr lang="en-US" sz="3400" b="1" smtClean="0"/>
              <a:t>Australia, New Zealand, &amp; California would become part of Asia because that’s the who they trade with most; Washington state would join Canada; Texas would become the 32st state of Mexico. </a:t>
            </a:r>
          </a:p>
          <a:p>
            <a:pPr marL="609600" indent="-609600" eaLnBrk="1" hangingPunct="1"/>
            <a:endParaRPr lang="en-US" sz="3400" b="1" smtClean="0"/>
          </a:p>
          <a:p>
            <a:pPr marL="609600" indent="-609600" eaLnBrk="1" hangingPunct="1"/>
            <a:endParaRPr lang="en-US" sz="3400" b="1" smtClean="0"/>
          </a:p>
        </p:txBody>
      </p:sp>
    </p:spTree>
  </p:cSld>
  <p:clrMapOvr>
    <a:masterClrMapping/>
  </p:clrMapOvr>
  <p:transition spd="slow">
    <p:random/>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eaLnBrk="1" hangingPunct="1"/>
            <a:endParaRPr lang="en-US" smtClean="0"/>
          </a:p>
        </p:txBody>
      </p:sp>
      <p:sp>
        <p:nvSpPr>
          <p:cNvPr id="125955" name="Rectangle 3"/>
          <p:cNvSpPr>
            <a:spLocks noGrp="1" noChangeArrowheads="1"/>
          </p:cNvSpPr>
          <p:nvPr>
            <p:ph type="body" idx="1"/>
          </p:nvPr>
        </p:nvSpPr>
        <p:spPr/>
        <p:txBody>
          <a:bodyPr/>
          <a:lstStyle/>
          <a:p>
            <a:pPr eaLnBrk="1" hangingPunct="1">
              <a:buFontTx/>
              <a:buNone/>
            </a:pPr>
            <a:endParaRPr lang="en-US" smtClean="0"/>
          </a:p>
        </p:txBody>
      </p:sp>
      <p:sp>
        <p:nvSpPr>
          <p:cNvPr id="125956" name="WordArt 4"/>
          <p:cNvSpPr>
            <a:spLocks noChangeArrowheads="1" noChangeShapeType="1" noTextEdit="1"/>
          </p:cNvSpPr>
          <p:nvPr/>
        </p:nvSpPr>
        <p:spPr bwMode="auto">
          <a:xfrm>
            <a:off x="838200" y="381000"/>
            <a:ext cx="7315200" cy="57150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latin typeface="Arial Black"/>
              </a:rPr>
              <a:t>I vs. I:</a:t>
            </a:r>
          </a:p>
          <a:p>
            <a:r>
              <a:rPr lang="en-US" sz="3600" kern="10">
                <a:ln w="9525">
                  <a:solidFill>
                    <a:srgbClr val="000000"/>
                  </a:solidFill>
                  <a:round/>
                  <a:headEnd/>
                  <a:tailEnd/>
                </a:ln>
                <a:solidFill>
                  <a:schemeClr val="tx2"/>
                </a:solidFill>
                <a:latin typeface="Arial Black"/>
              </a:rPr>
              <a:t>INDEPENDENCE</a:t>
            </a:r>
          </a:p>
          <a:p>
            <a:r>
              <a:rPr lang="en-US" sz="3600" kern="10">
                <a:ln w="9525">
                  <a:solidFill>
                    <a:srgbClr val="000000"/>
                  </a:solidFill>
                  <a:round/>
                  <a:headEnd/>
                  <a:tailEnd/>
                </a:ln>
                <a:solidFill>
                  <a:schemeClr val="tx2"/>
                </a:solidFill>
                <a:latin typeface="Arial Black"/>
              </a:rPr>
              <a:t>vs</a:t>
            </a:r>
          </a:p>
          <a:p>
            <a:r>
              <a:rPr lang="en-US" sz="3600" kern="10">
                <a:ln w="9525">
                  <a:solidFill>
                    <a:srgbClr val="000000"/>
                  </a:solidFill>
                  <a:round/>
                  <a:headEnd/>
                  <a:tailEnd/>
                </a:ln>
                <a:solidFill>
                  <a:schemeClr val="tx2"/>
                </a:solidFill>
                <a:latin typeface="Arial Black"/>
              </a:rPr>
              <a:t>INTERDEPENDENCE</a:t>
            </a:r>
          </a:p>
        </p:txBody>
      </p:sp>
    </p:spTree>
  </p:cSld>
  <p:clrMapOvr>
    <a:masterClrMapping/>
  </p:clrMapOvr>
  <p:transition spd="slow">
    <p:random/>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4"/>
          <p:cNvSpPr>
            <a:spLocks noGrp="1" noChangeArrowheads="1"/>
          </p:cNvSpPr>
          <p:nvPr>
            <p:ph type="ctrTitle"/>
          </p:nvPr>
        </p:nvSpPr>
        <p:spPr>
          <a:xfrm>
            <a:off x="0" y="0"/>
            <a:ext cx="8534400" cy="1066800"/>
          </a:xfrm>
        </p:spPr>
        <p:txBody>
          <a:bodyPr/>
          <a:lstStyle/>
          <a:p>
            <a:pPr eaLnBrk="1" hangingPunct="1"/>
            <a:r>
              <a:rPr lang="en-US" sz="3600" b="1" smtClean="0">
                <a:solidFill>
                  <a:schemeClr val="tx1"/>
                </a:solidFill>
              </a:rPr>
              <a:t>INDEPENDENTS ARE DEFENSELESS AGAINST</a:t>
            </a:r>
            <a:r>
              <a:rPr lang="en-US" sz="4000" b="1" smtClean="0">
                <a:solidFill>
                  <a:schemeClr val="tx1"/>
                </a:solidFill>
              </a:rPr>
              <a:t>:</a:t>
            </a:r>
          </a:p>
        </p:txBody>
      </p:sp>
      <p:sp>
        <p:nvSpPr>
          <p:cNvPr id="128003" name="Rectangle 3"/>
          <p:cNvSpPr>
            <a:spLocks noGrp="1" noChangeArrowheads="1"/>
          </p:cNvSpPr>
          <p:nvPr>
            <p:ph type="subTitle" idx="1"/>
          </p:nvPr>
        </p:nvSpPr>
        <p:spPr>
          <a:xfrm>
            <a:off x="0" y="914400"/>
            <a:ext cx="8382000" cy="5562600"/>
          </a:xfrm>
        </p:spPr>
        <p:txBody>
          <a:bodyPr/>
          <a:lstStyle/>
          <a:p>
            <a:pPr marL="609600" indent="-609600" algn="l" eaLnBrk="1" hangingPunct="1">
              <a:lnSpc>
                <a:spcPct val="90000"/>
              </a:lnSpc>
              <a:buClr>
                <a:schemeClr val="tx1"/>
              </a:buClr>
              <a:buFontTx/>
              <a:buAutoNum type="arabicPeriod"/>
            </a:pPr>
            <a:r>
              <a:rPr lang="en-US" sz="4800" b="1" smtClean="0"/>
              <a:t>Technology sharing</a:t>
            </a:r>
          </a:p>
          <a:p>
            <a:pPr marL="609600" indent="-609600" algn="l" eaLnBrk="1" hangingPunct="1">
              <a:lnSpc>
                <a:spcPct val="90000"/>
              </a:lnSpc>
              <a:buClr>
                <a:schemeClr val="tx1"/>
              </a:buClr>
              <a:buFontTx/>
              <a:buAutoNum type="arabicPeriod"/>
            </a:pPr>
            <a:r>
              <a:rPr lang="en-US" sz="4800" b="1" smtClean="0"/>
              <a:t>Global supply chains</a:t>
            </a:r>
          </a:p>
          <a:p>
            <a:pPr marL="609600" indent="-609600" algn="l" eaLnBrk="1" hangingPunct="1">
              <a:lnSpc>
                <a:spcPct val="90000"/>
              </a:lnSpc>
              <a:buClr>
                <a:schemeClr val="tx1"/>
              </a:buClr>
              <a:buFontTx/>
              <a:buAutoNum type="arabicPeriod"/>
            </a:pPr>
            <a:r>
              <a:rPr lang="en-US" sz="4800" b="1" smtClean="0"/>
              <a:t>Joint venture competition</a:t>
            </a:r>
          </a:p>
          <a:p>
            <a:pPr marL="609600" indent="-609600" algn="l" eaLnBrk="1" hangingPunct="1">
              <a:lnSpc>
                <a:spcPct val="90000"/>
              </a:lnSpc>
              <a:buClr>
                <a:schemeClr val="tx1"/>
              </a:buClr>
              <a:buFontTx/>
              <a:buAutoNum type="arabicPeriod"/>
            </a:pPr>
            <a:r>
              <a:rPr lang="en-US" sz="4800" b="1" smtClean="0"/>
              <a:t>Free trade agreement privileges</a:t>
            </a:r>
          </a:p>
          <a:p>
            <a:pPr marL="609600" indent="-609600" algn="l" eaLnBrk="1" hangingPunct="1">
              <a:lnSpc>
                <a:spcPct val="90000"/>
              </a:lnSpc>
              <a:buClr>
                <a:schemeClr val="tx1"/>
              </a:buClr>
              <a:buFontTx/>
              <a:buAutoNum type="arabicPeriod"/>
            </a:pPr>
            <a:r>
              <a:rPr lang="en-US" sz="4800" b="1" smtClean="0"/>
              <a:t>Merger/buyouts</a:t>
            </a:r>
          </a:p>
        </p:txBody>
      </p:sp>
    </p:spTree>
  </p:cSld>
  <p:clrMapOvr>
    <a:masterClrMapping/>
  </p:clrMapOvr>
  <p:transition spd="slow">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5"/>
          <p:cNvSpPr>
            <a:spLocks noGrp="1" noChangeArrowheads="1"/>
          </p:cNvSpPr>
          <p:nvPr>
            <p:ph type="title"/>
          </p:nvPr>
        </p:nvSpPr>
        <p:spPr>
          <a:xfrm>
            <a:off x="152400" y="152400"/>
            <a:ext cx="8686800" cy="1981200"/>
          </a:xfrm>
        </p:spPr>
        <p:txBody>
          <a:bodyPr/>
          <a:lstStyle/>
          <a:p>
            <a:pPr eaLnBrk="1" hangingPunct="1"/>
            <a:r>
              <a:rPr lang="en-US" sz="3600" b="1" smtClean="0">
                <a:solidFill>
                  <a:srgbClr val="CC0000"/>
                </a:solidFill>
              </a:rPr>
              <a:t/>
            </a:r>
            <a:br>
              <a:rPr lang="en-US" sz="3600" b="1" smtClean="0">
                <a:solidFill>
                  <a:srgbClr val="CC0000"/>
                </a:solidFill>
              </a:rPr>
            </a:br>
            <a:r>
              <a:rPr lang="en-US" sz="4000" b="1" smtClean="0">
                <a:solidFill>
                  <a:schemeClr val="tx1"/>
                </a:solidFill>
              </a:rPr>
              <a:t>21</a:t>
            </a:r>
            <a:r>
              <a:rPr lang="en-US" sz="4000" b="1" baseline="30000" smtClean="0">
                <a:solidFill>
                  <a:schemeClr val="tx1"/>
                </a:solidFill>
              </a:rPr>
              <a:t>ST</a:t>
            </a:r>
            <a:r>
              <a:rPr lang="en-US" sz="4000" b="1" smtClean="0">
                <a:solidFill>
                  <a:schemeClr val="tx1"/>
                </a:solidFill>
              </a:rPr>
              <a:t> Century companies must stay on the edge of the competitive wave via constant invention &amp; innovation</a:t>
            </a:r>
          </a:p>
        </p:txBody>
      </p:sp>
    </p:spTree>
  </p:cSld>
  <p:clrMapOvr>
    <a:masterClrMapping/>
  </p:clrMapOvr>
  <p:transition spd="slow">
    <p:random/>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WordArt 2"/>
          <p:cNvSpPr>
            <a:spLocks noChangeArrowheads="1" noChangeShapeType="1" noTextEdit="1"/>
          </p:cNvSpPr>
          <p:nvPr/>
        </p:nvSpPr>
        <p:spPr bwMode="auto">
          <a:xfrm>
            <a:off x="2438400" y="533400"/>
            <a:ext cx="4191000" cy="5334000"/>
          </a:xfrm>
          <a:prstGeom prst="rect">
            <a:avLst/>
          </a:prstGeom>
        </p:spPr>
        <p:txBody>
          <a:bodyPr wrap="none" fromWordArt="1">
            <a:prstTxWarp prst="textPlain">
              <a:avLst>
                <a:gd name="adj" fmla="val 50000"/>
              </a:avLst>
            </a:prstTxWarp>
          </a:bodyPr>
          <a:lstStyle/>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BRAIN </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&amp;</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BODY</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NATIONS</a:t>
            </a:r>
          </a:p>
        </p:txBody>
      </p:sp>
    </p:spTree>
  </p:cSld>
  <p:clrMapOvr>
    <a:masterClrMapping/>
  </p:clrMapOvr>
  <p:transition spd="slow">
    <p:random/>
  </p:transition>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Grp="1" noChangeArrowheads="1"/>
          </p:cNvSpPr>
          <p:nvPr>
            <p:ph type="body" idx="1"/>
          </p:nvPr>
        </p:nvSpPr>
        <p:spPr>
          <a:xfrm>
            <a:off x="0" y="228600"/>
            <a:ext cx="8839200" cy="6629400"/>
          </a:xfrm>
        </p:spPr>
        <p:txBody>
          <a:bodyPr/>
          <a:lstStyle/>
          <a:p>
            <a:pPr marL="609600" indent="-609600" eaLnBrk="1" hangingPunct="1">
              <a:buClr>
                <a:schemeClr val="tx1"/>
              </a:buClr>
              <a:buFontTx/>
              <a:buAutoNum type="arabicPeriod"/>
            </a:pPr>
            <a:r>
              <a:rPr lang="en-US" b="1" smtClean="0"/>
              <a:t>THE “BRAIN” (inventive/innovative) NATIONS: USA, Germany, Sweden, France, Japan, etc.</a:t>
            </a:r>
          </a:p>
          <a:p>
            <a:pPr marL="609600" indent="-609600" eaLnBrk="1" hangingPunct="1">
              <a:buClr>
                <a:schemeClr val="tx1"/>
              </a:buClr>
              <a:buFontTx/>
              <a:buAutoNum type="arabicPeriod"/>
            </a:pPr>
            <a:r>
              <a:rPr lang="en-US" b="1" smtClean="0"/>
              <a:t>Domestic manufacturing of “Twin I” products, but outsourcing of labor-intensive manufacturing</a:t>
            </a:r>
          </a:p>
          <a:p>
            <a:pPr marL="609600" indent="-609600" eaLnBrk="1" hangingPunct="1">
              <a:buClr>
                <a:schemeClr val="tx1"/>
              </a:buClr>
              <a:buFontTx/>
              <a:buAutoNum type="arabicPeriod"/>
            </a:pPr>
            <a:r>
              <a:rPr lang="en-US" b="1" smtClean="0"/>
              <a:t>High FDI in “body” </a:t>
            </a:r>
          </a:p>
          <a:p>
            <a:pPr marL="609600" indent="-609600" eaLnBrk="1" hangingPunct="1">
              <a:buClr>
                <a:schemeClr val="tx1"/>
              </a:buClr>
              <a:buFontTx/>
              <a:buNone/>
            </a:pPr>
            <a:r>
              <a:rPr lang="en-US" b="1" smtClean="0"/>
              <a:t>	(manufacturing) nations</a:t>
            </a:r>
          </a:p>
          <a:p>
            <a:pPr marL="609600" indent="-609600" eaLnBrk="1" hangingPunct="1">
              <a:buClr>
                <a:schemeClr val="tx1"/>
              </a:buClr>
              <a:buFontTx/>
              <a:buAutoNum type="arabicPeriod" startAt="4"/>
            </a:pPr>
            <a:r>
              <a:rPr lang="en-US" b="1" smtClean="0"/>
              <a:t>Growing dependence on  joint ventures &amp; mergers </a:t>
            </a:r>
            <a:r>
              <a:rPr lang="en-US" sz="3600" b="1" smtClean="0"/>
              <a:t>(due to technological interdependency)</a:t>
            </a:r>
          </a:p>
        </p:txBody>
      </p:sp>
    </p:spTree>
  </p:cSld>
  <p:clrMapOvr>
    <a:masterClrMapping/>
  </p:clrMapOvr>
  <p:transition>
    <p:strips dir="rd"/>
  </p:transition>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685800" y="0"/>
            <a:ext cx="7772400" cy="609600"/>
          </a:xfrm>
        </p:spPr>
        <p:txBody>
          <a:bodyPr/>
          <a:lstStyle/>
          <a:p>
            <a:pPr eaLnBrk="1" hangingPunct="1"/>
            <a:r>
              <a:rPr lang="en-US" sz="4000" b="1" smtClean="0">
                <a:solidFill>
                  <a:schemeClr val="tx1"/>
                </a:solidFill>
              </a:rPr>
              <a:t>“BODY” NATIONS</a:t>
            </a:r>
          </a:p>
        </p:txBody>
      </p:sp>
      <p:sp>
        <p:nvSpPr>
          <p:cNvPr id="134147" name="Rectangle 3"/>
          <p:cNvSpPr>
            <a:spLocks noGrp="1" noChangeArrowheads="1"/>
          </p:cNvSpPr>
          <p:nvPr>
            <p:ph type="body" sz="half" idx="2"/>
          </p:nvPr>
        </p:nvSpPr>
        <p:spPr>
          <a:xfrm>
            <a:off x="228600" y="2514600"/>
            <a:ext cx="8382000" cy="2971800"/>
          </a:xfrm>
        </p:spPr>
        <p:txBody>
          <a:bodyPr/>
          <a:lstStyle/>
          <a:p>
            <a:pPr marL="533400" indent="-533400" eaLnBrk="1" hangingPunct="1">
              <a:lnSpc>
                <a:spcPct val="90000"/>
              </a:lnSpc>
              <a:buClr>
                <a:schemeClr val="tx1"/>
              </a:buClr>
              <a:buFontTx/>
              <a:buAutoNum type="arabicPeriod"/>
            </a:pPr>
            <a:r>
              <a:rPr lang="en-US" sz="3600" b="1" smtClean="0"/>
              <a:t>Large, affordable, hard-working labor supply: China, Indonesia, Philippines, Mexico, Brazil, Pakistan, India, Eastern Europe</a:t>
            </a:r>
          </a:p>
          <a:p>
            <a:pPr marL="533400" indent="-533400" eaLnBrk="1" hangingPunct="1">
              <a:lnSpc>
                <a:spcPct val="90000"/>
              </a:lnSpc>
              <a:buClr>
                <a:schemeClr val="tx1"/>
              </a:buClr>
              <a:buFontTx/>
              <a:buAutoNum type="arabicPeriod"/>
            </a:pPr>
            <a:r>
              <a:rPr lang="en-US" sz="3600" b="1" smtClean="0"/>
              <a:t>Product distribution from “hands and feet” smaller Asian nations</a:t>
            </a:r>
          </a:p>
          <a:p>
            <a:pPr marL="533400" indent="-533400" eaLnBrk="1" hangingPunct="1">
              <a:lnSpc>
                <a:spcPct val="90000"/>
              </a:lnSpc>
              <a:buClr>
                <a:schemeClr val="tx1"/>
              </a:buClr>
              <a:buFontTx/>
              <a:buAutoNum type="arabicPeriod"/>
            </a:pPr>
            <a:r>
              <a:rPr lang="en-US" sz="3600" b="1" smtClean="0"/>
              <a:t>Heavy dependence on FDI from brain &amp; appendage nations</a:t>
            </a:r>
          </a:p>
          <a:p>
            <a:pPr marL="533400" indent="-533400" eaLnBrk="1" hangingPunct="1">
              <a:lnSpc>
                <a:spcPct val="90000"/>
              </a:lnSpc>
              <a:buClr>
                <a:schemeClr val="tx1"/>
              </a:buClr>
              <a:buFont typeface="Wingdings" pitchFamily="2" charset="2"/>
              <a:buNone/>
            </a:pPr>
            <a:endParaRPr lang="en-US" sz="3600" b="1" smtClean="0"/>
          </a:p>
        </p:txBody>
      </p:sp>
      <p:sp>
        <p:nvSpPr>
          <p:cNvPr id="2" name="ClipArt Placeholder 1"/>
          <p:cNvSpPr>
            <a:spLocks noGrp="1"/>
          </p:cNvSpPr>
          <p:nvPr>
            <p:ph type="clipArt" sz="half" idx="1"/>
          </p:nvPr>
        </p:nvSpPr>
        <p:spPr/>
      </p:sp>
    </p:spTree>
  </p:cSld>
  <p:clrMapOvr>
    <a:masterClrMapping/>
  </p:clrMapOvr>
  <p:transition>
    <p:fade/>
  </p:transition>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0" y="0"/>
            <a:ext cx="9144000" cy="1143000"/>
          </a:xfrm>
        </p:spPr>
        <p:txBody>
          <a:bodyPr/>
          <a:lstStyle/>
          <a:p>
            <a:pPr eaLnBrk="1" hangingPunct="1"/>
            <a:r>
              <a:rPr lang="en-US" sz="3200" b="1" smtClean="0">
                <a:solidFill>
                  <a:schemeClr val="tx1"/>
                </a:solidFill>
              </a:rPr>
              <a:t>THE STATISTICS OF U.S. GLOBAL DEPENDENCY</a:t>
            </a:r>
          </a:p>
        </p:txBody>
      </p:sp>
      <p:sp>
        <p:nvSpPr>
          <p:cNvPr id="135171" name="Rectangle 3"/>
          <p:cNvSpPr>
            <a:spLocks noGrp="1" noChangeArrowheads="1"/>
          </p:cNvSpPr>
          <p:nvPr>
            <p:ph type="body" idx="1"/>
          </p:nvPr>
        </p:nvSpPr>
        <p:spPr>
          <a:xfrm>
            <a:off x="0" y="1219200"/>
            <a:ext cx="9144000" cy="5638800"/>
          </a:xfrm>
        </p:spPr>
        <p:txBody>
          <a:bodyPr/>
          <a:lstStyle/>
          <a:p>
            <a:pPr eaLnBrk="1" hangingPunct="1">
              <a:lnSpc>
                <a:spcPct val="80000"/>
              </a:lnSpc>
              <a:buFontTx/>
              <a:buNone/>
            </a:pPr>
            <a:r>
              <a:rPr lang="en-US" sz="3800" b="1" smtClean="0"/>
              <a:t>1. 200% increase in U.S. oil imports since 1970</a:t>
            </a:r>
          </a:p>
          <a:p>
            <a:pPr eaLnBrk="1" hangingPunct="1">
              <a:lnSpc>
                <a:spcPct val="80000"/>
              </a:lnSpc>
              <a:buFontTx/>
              <a:buNone/>
            </a:pPr>
            <a:r>
              <a:rPr lang="en-US" sz="3600" b="1" smtClean="0"/>
              <a:t>2</a:t>
            </a:r>
            <a:r>
              <a:rPr lang="en-US" sz="3800" b="1" smtClean="0"/>
              <a:t>. U.S. dependency on foreign oil in 2001 = 55%; 2025 projection = 68% </a:t>
            </a:r>
          </a:p>
          <a:p>
            <a:pPr eaLnBrk="1" hangingPunct="1">
              <a:lnSpc>
                <a:spcPct val="80000"/>
              </a:lnSpc>
              <a:buFontTx/>
              <a:buNone/>
            </a:pPr>
            <a:r>
              <a:rPr lang="en-US" sz="3600" b="1" smtClean="0"/>
              <a:t>3. Highest dependence on immigrant labor in the past 80 years (700,000 jobs annually; $20B)</a:t>
            </a:r>
          </a:p>
          <a:p>
            <a:pPr eaLnBrk="1" hangingPunct="1">
              <a:lnSpc>
                <a:spcPct val="80000"/>
              </a:lnSpc>
              <a:buFontTx/>
              <a:buNone/>
            </a:pPr>
            <a:r>
              <a:rPr lang="en-US" sz="3600" b="1" smtClean="0"/>
              <a:t>4. Half of U.S. treasury bonds are owned by Asians</a:t>
            </a:r>
          </a:p>
          <a:p>
            <a:pPr eaLnBrk="1" hangingPunct="1">
              <a:lnSpc>
                <a:spcPct val="80000"/>
              </a:lnSpc>
              <a:buFontTx/>
              <a:buNone/>
            </a:pPr>
            <a:endParaRPr lang="en-US" sz="3600" b="1" smtClean="0"/>
          </a:p>
          <a:p>
            <a:pPr eaLnBrk="1" hangingPunct="1">
              <a:lnSpc>
                <a:spcPct val="80000"/>
              </a:lnSpc>
              <a:buFontTx/>
              <a:buNone/>
            </a:pPr>
            <a:endParaRPr lang="en-US" sz="2000" b="1" smtClean="0"/>
          </a:p>
          <a:p>
            <a:pPr eaLnBrk="1" hangingPunct="1">
              <a:lnSpc>
                <a:spcPct val="80000"/>
              </a:lnSpc>
              <a:buFontTx/>
              <a:buNone/>
            </a:pPr>
            <a:endParaRPr lang="en-US" sz="2000" smtClean="0"/>
          </a:p>
        </p:txBody>
      </p:sp>
    </p:spTree>
  </p:cSld>
  <p:clrMapOvr>
    <a:masterClrMapping/>
  </p:clrMapOvr>
  <p:transition spd="slow">
    <p:random/>
  </p:transition>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3"/>
          <p:cNvSpPr>
            <a:spLocks noGrp="1" noChangeArrowheads="1"/>
          </p:cNvSpPr>
          <p:nvPr>
            <p:ph type="body" idx="1"/>
          </p:nvPr>
        </p:nvSpPr>
        <p:spPr>
          <a:xfrm>
            <a:off x="0" y="0"/>
            <a:ext cx="9144000" cy="6858000"/>
          </a:xfrm>
        </p:spPr>
        <p:txBody>
          <a:bodyPr/>
          <a:lstStyle/>
          <a:p>
            <a:pPr algn="ctr" eaLnBrk="1" hangingPunct="1">
              <a:buFontTx/>
              <a:buNone/>
            </a:pPr>
            <a:r>
              <a:rPr lang="en-US" sz="4800" b="1" smtClean="0"/>
              <a:t>How useful is a surgeon working alone in a hospital operating room?</a:t>
            </a:r>
          </a:p>
          <a:p>
            <a:pPr algn="ctr" eaLnBrk="1" hangingPunct="1">
              <a:buFontTx/>
              <a:buNone/>
            </a:pPr>
            <a:endParaRPr lang="en-US" sz="4800" b="1" smtClean="0"/>
          </a:p>
          <a:p>
            <a:pPr algn="ctr" eaLnBrk="1" hangingPunct="1">
              <a:buFontTx/>
              <a:buNone/>
            </a:pPr>
            <a:r>
              <a:rPr lang="en-US" sz="4800" b="1" smtClean="0"/>
              <a:t>How much operating independence did BU have to give up when it joined the Big 12?</a:t>
            </a:r>
          </a:p>
        </p:txBody>
      </p:sp>
    </p:spTree>
  </p:cSld>
  <p:clrMapOvr>
    <a:masterClrMapping/>
  </p:clrMapOvr>
  <p:transition spd="slow">
    <p:random/>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ubtitle 2"/>
          <p:cNvSpPr>
            <a:spLocks noGrp="1"/>
          </p:cNvSpPr>
          <p:nvPr>
            <p:ph type="subTitle" idx="1"/>
          </p:nvPr>
        </p:nvSpPr>
        <p:spPr>
          <a:xfrm>
            <a:off x="0" y="0"/>
            <a:ext cx="9144000" cy="6858000"/>
          </a:xfrm>
        </p:spPr>
        <p:txBody>
          <a:bodyPr/>
          <a:lstStyle/>
          <a:p>
            <a:pPr marL="514350" indent="-514350" algn="l">
              <a:buFont typeface="+mj-lt"/>
              <a:buAutoNum type="arabicPeriod"/>
              <a:defRPr/>
            </a:pPr>
            <a:r>
              <a:rPr lang="en-US" sz="3600" b="1" dirty="0" smtClean="0">
                <a:cs typeface="Tahoma" pitchFamily="34" charset="0"/>
              </a:rPr>
              <a:t>Capitalism have both intended &amp; unintended consequences for the world</a:t>
            </a:r>
          </a:p>
          <a:p>
            <a:pPr marL="514350" indent="-514350" algn="l">
              <a:buFont typeface="+mj-lt"/>
              <a:buAutoNum type="arabicPeriod"/>
              <a:defRPr/>
            </a:pPr>
            <a:r>
              <a:rPr lang="en-US" sz="3600" b="1" u="sng" dirty="0" smtClean="0">
                <a:cs typeface="Tahoma" pitchFamily="34" charset="0"/>
              </a:rPr>
              <a:t>Both</a:t>
            </a:r>
            <a:r>
              <a:rPr lang="en-US" sz="3600" b="1" dirty="0" smtClean="0">
                <a:cs typeface="Tahoma" pitchFamily="34" charset="0"/>
              </a:rPr>
              <a:t> the intended &amp; unintended are growing rapidly world-wide</a:t>
            </a:r>
          </a:p>
          <a:p>
            <a:pPr marL="514350" indent="-514350" algn="l">
              <a:buFont typeface="+mj-lt"/>
              <a:buAutoNum type="arabicPeriod"/>
              <a:defRPr/>
            </a:pPr>
            <a:r>
              <a:rPr lang="en-US" sz="3600" b="1" dirty="0" smtClean="0">
                <a:cs typeface="Tahoma" pitchFamily="34" charset="0"/>
              </a:rPr>
              <a:t>To reduce the unintended consequences, the intended consequences will also have to be reduced.</a:t>
            </a:r>
          </a:p>
          <a:p>
            <a:pPr marL="514350" indent="-514350" algn="l">
              <a:buFont typeface="+mj-lt"/>
              <a:buAutoNum type="arabicPeriod"/>
              <a:defRPr/>
            </a:pPr>
            <a:r>
              <a:rPr lang="en-US" sz="3600" b="1" dirty="0" smtClean="0">
                <a:cs typeface="Tahoma" pitchFamily="34" charset="0"/>
              </a:rPr>
              <a:t>How can </a:t>
            </a:r>
            <a:r>
              <a:rPr lang="en-US" sz="3600" b="1" u="sng" dirty="0" smtClean="0">
                <a:cs typeface="Tahoma" pitchFamily="34" charset="0"/>
              </a:rPr>
              <a:t>BOTH</a:t>
            </a:r>
            <a:r>
              <a:rPr lang="en-US" sz="3600" b="1" dirty="0" smtClean="0">
                <a:cs typeface="Tahoma" pitchFamily="34" charset="0"/>
              </a:rPr>
              <a:t> be done?  Neither has ever been attempted.</a:t>
            </a:r>
          </a:p>
          <a:p>
            <a:pPr algn="l">
              <a:defRPr/>
            </a:pPr>
            <a:endParaRPr lang="en-US" sz="4000" b="1" dirty="0" smtClean="0">
              <a:cs typeface="Tahoma" pitchFamily="34" charset="0"/>
            </a:endParaRPr>
          </a:p>
          <a:p>
            <a:pPr algn="l">
              <a:defRPr/>
            </a:pPr>
            <a:endParaRPr lang="en-US" b="1" dirty="0" smtClean="0">
              <a:cs typeface="Tahoma" pitchFamily="34" charset="0"/>
            </a:endParaRPr>
          </a:p>
          <a:p>
            <a:pPr algn="l">
              <a:defRPr/>
            </a:pPr>
            <a:endParaRPr lang="en-US" b="1" dirty="0" smtClean="0">
              <a:cs typeface="Tahoma" pitchFamily="34" charset="0"/>
            </a:endParaRPr>
          </a:p>
          <a:p>
            <a:pPr algn="l">
              <a:defRPr/>
            </a:pPr>
            <a:endParaRPr lang="en-US" b="1" dirty="0" smtClean="0">
              <a:cs typeface="Tahoma" pitchFamily="34" charset="0"/>
            </a:endParaRPr>
          </a:p>
          <a:p>
            <a:pPr algn="l">
              <a:defRPr/>
            </a:pPr>
            <a:endParaRPr lang="en-US" b="1" dirty="0" smtClean="0">
              <a:cs typeface="Tahoma" pitchFamily="34" charset="0"/>
            </a:endParaRPr>
          </a:p>
        </p:txBody>
      </p:sp>
    </p:spTree>
  </p:cSld>
  <p:clrMapOvr>
    <a:masterClrMapping/>
  </p:clrMapOvr>
  <p:transition spd="slow">
    <p:random/>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ubtitle 2"/>
          <p:cNvSpPr>
            <a:spLocks noGrp="1"/>
          </p:cNvSpPr>
          <p:nvPr>
            <p:ph type="subTitle" idx="1"/>
          </p:nvPr>
        </p:nvSpPr>
        <p:spPr>
          <a:xfrm>
            <a:off x="0" y="0"/>
            <a:ext cx="9144000" cy="6858000"/>
          </a:xfrm>
        </p:spPr>
        <p:txBody>
          <a:bodyPr/>
          <a:lstStyle/>
          <a:p>
            <a:pPr marL="514350" indent="-514350" algn="l">
              <a:buFont typeface="+mj-lt"/>
              <a:buAutoNum type="arabicPeriod" startAt="5"/>
              <a:defRPr/>
            </a:pPr>
            <a:r>
              <a:rPr lang="en-US" b="1" dirty="0" smtClean="0">
                <a:cs typeface="Tahoma" pitchFamily="34" charset="0"/>
              </a:rPr>
              <a:t>The intended consequences of capitalism include profit-making, corporate expansion, &amp; return on investment for stockholders.</a:t>
            </a:r>
          </a:p>
          <a:p>
            <a:pPr marL="742950" indent="-742950" algn="l">
              <a:buFont typeface="+mj-lt"/>
              <a:buAutoNum type="arabicPeriod" startAt="5"/>
              <a:defRPr/>
            </a:pPr>
            <a:r>
              <a:rPr lang="en-US" b="1" dirty="0" smtClean="0">
                <a:cs typeface="Tahoma" pitchFamily="34" charset="0"/>
              </a:rPr>
              <a:t>Possible unintended consequences include occasional job layoffs, outsourcing jobs, off-shoring jobs, pollution, &amp; bankruptcies.</a:t>
            </a:r>
          </a:p>
          <a:p>
            <a:pPr marL="742950" indent="-742950" algn="l">
              <a:buFont typeface="+mj-lt"/>
              <a:buAutoNum type="arabicPeriod" startAt="5"/>
              <a:defRPr/>
            </a:pPr>
            <a:r>
              <a:rPr lang="en-US" b="1" dirty="0" smtClean="0">
                <a:cs typeface="Tahoma" pitchFamily="34" charset="0"/>
              </a:rPr>
              <a:t>Reducing unintended consequences such as those in #2 above will call for reductions in some of the intended consequences in #1 above.</a:t>
            </a:r>
          </a:p>
          <a:p>
            <a:pPr algn="l">
              <a:defRPr/>
            </a:pPr>
            <a:endParaRPr lang="en-US" b="1" dirty="0" smtClean="0">
              <a:cs typeface="Tahoma" pitchFamily="34" charset="0"/>
            </a:endParaRPr>
          </a:p>
          <a:p>
            <a:pPr algn="l">
              <a:defRPr/>
            </a:pPr>
            <a:endParaRPr lang="en-US" b="1" dirty="0" smtClean="0">
              <a:cs typeface="Tahoma" pitchFamily="34" charset="0"/>
            </a:endParaRPr>
          </a:p>
          <a:p>
            <a:pPr algn="l">
              <a:defRPr/>
            </a:pPr>
            <a:endParaRPr lang="en-US" b="1" dirty="0" smtClean="0">
              <a:cs typeface="Tahoma" pitchFamily="34" charset="0"/>
            </a:endParaRPr>
          </a:p>
          <a:p>
            <a:pPr algn="l">
              <a:defRPr/>
            </a:pPr>
            <a:endParaRPr lang="en-US" b="1" dirty="0" smtClean="0">
              <a:cs typeface="Tahoma" pitchFamily="34" charset="0"/>
            </a:endParaRPr>
          </a:p>
          <a:p>
            <a:pPr algn="l">
              <a:defRPr/>
            </a:pPr>
            <a:endParaRPr lang="en-US" b="1" dirty="0" smtClean="0">
              <a:cs typeface="Tahoma" pitchFamily="34" charset="0"/>
            </a:endParaRPr>
          </a:p>
          <a:p>
            <a:pPr algn="l">
              <a:defRPr/>
            </a:pPr>
            <a:endParaRPr lang="en-US" b="1" dirty="0" smtClean="0">
              <a:cs typeface="Tahoma" pitchFamily="34" charset="0"/>
            </a:endParaRPr>
          </a:p>
          <a:p>
            <a:pPr algn="l">
              <a:defRPr/>
            </a:pPr>
            <a:endParaRPr lang="en-US" b="1" dirty="0" smtClean="0">
              <a:cs typeface="Tahoma" pitchFamily="34" charset="0"/>
            </a:endParaRPr>
          </a:p>
          <a:p>
            <a:pPr algn="l">
              <a:defRPr/>
            </a:pPr>
            <a:endParaRPr lang="en-US" b="1" dirty="0" smtClean="0">
              <a:cs typeface="Tahoma" pitchFamily="34" charset="0"/>
            </a:endParaRPr>
          </a:p>
        </p:txBody>
      </p:sp>
    </p:spTree>
  </p:cSld>
  <p:clrMapOvr>
    <a:masterClrMapping/>
  </p:clrMapOvr>
  <p:transition spd="slow">
    <p:random/>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ubtitle 2"/>
          <p:cNvSpPr>
            <a:spLocks noGrp="1"/>
          </p:cNvSpPr>
          <p:nvPr>
            <p:ph type="subTitle" idx="1"/>
          </p:nvPr>
        </p:nvSpPr>
        <p:spPr>
          <a:xfrm>
            <a:off x="0" y="0"/>
            <a:ext cx="9144000" cy="6858000"/>
          </a:xfrm>
        </p:spPr>
        <p:txBody>
          <a:bodyPr/>
          <a:lstStyle/>
          <a:p>
            <a:pPr algn="l"/>
            <a:r>
              <a:rPr lang="en-US" sz="3300" b="1" smtClean="0">
                <a:cs typeface="Tahoma" pitchFamily="34" charset="0"/>
              </a:rPr>
              <a:t>Rarely, if ever, have nations faced 21</a:t>
            </a:r>
            <a:r>
              <a:rPr lang="en-US" sz="3300" b="1" baseline="30000" smtClean="0">
                <a:cs typeface="Tahoma" pitchFamily="34" charset="0"/>
              </a:rPr>
              <a:t>st</a:t>
            </a:r>
            <a:r>
              <a:rPr lang="en-US" sz="3300" b="1" smtClean="0">
                <a:cs typeface="Tahoma" pitchFamily="34" charset="0"/>
              </a:rPr>
              <a:t> century need to reduce </a:t>
            </a:r>
            <a:r>
              <a:rPr lang="en-US" sz="3300" b="1" u="sng" smtClean="0">
                <a:cs typeface="Tahoma" pitchFamily="34" charset="0"/>
              </a:rPr>
              <a:t>both</a:t>
            </a:r>
            <a:r>
              <a:rPr lang="en-US" sz="3300" b="1" smtClean="0">
                <a:cs typeface="Tahoma" pitchFamily="34" charset="0"/>
              </a:rPr>
              <a:t> consequences of capitalism simultaneously in light of the global need to reduce the escalating problems of global warming; debt-financed consumerism; the schism between developed &amp; developing nations in the WTO &amp; IMF; &amp; shortages of natural resources such as oil, clean water, and arable land.  What will have to give will be the leading story of the 21</a:t>
            </a:r>
            <a:r>
              <a:rPr lang="en-US" sz="3300" b="1" baseline="30000" smtClean="0">
                <a:cs typeface="Tahoma" pitchFamily="34" charset="0"/>
              </a:rPr>
              <a:t>st</a:t>
            </a:r>
            <a:r>
              <a:rPr lang="en-US" sz="3300" b="1" smtClean="0">
                <a:cs typeface="Tahoma" pitchFamily="34" charset="0"/>
              </a:rPr>
              <a:t> century.</a:t>
            </a:r>
          </a:p>
          <a:p>
            <a:pPr algn="l"/>
            <a:endParaRPr lang="en-US" b="1" smtClean="0">
              <a:cs typeface="Tahoma" pitchFamily="34" charset="0"/>
            </a:endParaRPr>
          </a:p>
          <a:p>
            <a:pPr algn="l"/>
            <a:endParaRPr lang="en-US" b="1" smtClean="0">
              <a:cs typeface="Tahoma" pitchFamily="34" charset="0"/>
            </a:endParaRPr>
          </a:p>
          <a:p>
            <a:pPr algn="l"/>
            <a:endParaRPr lang="en-US" b="1" smtClean="0">
              <a:cs typeface="Tahoma" pitchFamily="34" charset="0"/>
            </a:endParaRPr>
          </a:p>
          <a:p>
            <a:pPr algn="l"/>
            <a:endParaRPr lang="en-US" b="1" smtClean="0">
              <a:cs typeface="Tahoma" pitchFamily="34" charset="0"/>
            </a:endParaRPr>
          </a:p>
          <a:p>
            <a:pPr algn="l"/>
            <a:endParaRPr lang="en-US" b="1" smtClean="0">
              <a:cs typeface="Tahoma" pitchFamily="34" charset="0"/>
            </a:endParaRPr>
          </a:p>
          <a:p>
            <a:pPr algn="l"/>
            <a:endParaRPr lang="en-US" b="1" smtClean="0">
              <a:cs typeface="Tahoma" pitchFamily="34" charset="0"/>
            </a:endParaRPr>
          </a:p>
        </p:txBody>
      </p:sp>
    </p:spTree>
  </p:cSld>
  <p:clrMapOvr>
    <a:masterClrMapping/>
  </p:clrMapOvr>
  <p:transition spd="slow">
    <p:random/>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WordArt 4"/>
          <p:cNvSpPr>
            <a:spLocks noChangeArrowheads="1" noChangeShapeType="1" noTextEdit="1"/>
          </p:cNvSpPr>
          <p:nvPr/>
        </p:nvSpPr>
        <p:spPr bwMode="auto">
          <a:xfrm>
            <a:off x="1143000" y="381000"/>
            <a:ext cx="6477000" cy="5943600"/>
          </a:xfrm>
          <a:prstGeom prst="rect">
            <a:avLst/>
          </a:prstGeom>
        </p:spPr>
        <p:txBody>
          <a:bodyPr wrap="none" fromWordArt="1">
            <a:prstTxWarp prst="textPlain">
              <a:avLst>
                <a:gd name="adj" fmla="val 50000"/>
              </a:avLst>
            </a:prstTxWarp>
          </a:bodyPr>
          <a:lstStyle/>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Ecological</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Strategy: </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The Missing</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Ingredient of</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Global Business</a:t>
            </a:r>
          </a:p>
        </p:txBody>
      </p:sp>
    </p:spTree>
  </p:cSld>
  <p:clrMapOvr>
    <a:masterClrMapping/>
  </p:clrMapOvr>
  <p:transition spd="slow">
    <p:random/>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3"/>
          <p:cNvSpPr>
            <a:spLocks noGrp="1" noChangeArrowheads="1"/>
          </p:cNvSpPr>
          <p:nvPr>
            <p:ph type="body" idx="1"/>
          </p:nvPr>
        </p:nvSpPr>
        <p:spPr>
          <a:xfrm>
            <a:off x="0" y="0"/>
            <a:ext cx="9144000" cy="6858000"/>
          </a:xfrm>
        </p:spPr>
        <p:txBody>
          <a:bodyPr/>
          <a:lstStyle/>
          <a:p>
            <a:pPr marL="609600" indent="-609600" eaLnBrk="1" hangingPunct="1">
              <a:buFontTx/>
              <a:buNone/>
            </a:pPr>
            <a:r>
              <a:rPr lang="en-US" b="1" smtClean="0"/>
              <a:t>“</a:t>
            </a:r>
            <a:r>
              <a:rPr lang="en-US" sz="3400" b="1" smtClean="0"/>
              <a:t>We have entered the endgame in our traditional, historical relationship with the natural world. The defenders of business-as-usual on climate change began twenty years ago by telling us that concern about global warming was not scientifically justified.  A decade later they said, yes, concern is justified, but we have ample time to solve the problem.  Now they are saying it is too late to prevent major climate change, so we just better get used to it.”</a:t>
            </a:r>
          </a:p>
          <a:p>
            <a:pPr marL="609600" indent="-609600" eaLnBrk="1" hangingPunct="1">
              <a:buFontTx/>
              <a:buNone/>
            </a:pPr>
            <a:endParaRPr lang="en-US" b="1" smtClean="0"/>
          </a:p>
        </p:txBody>
      </p:sp>
      <p:sp>
        <p:nvSpPr>
          <p:cNvPr id="141315" name="AutoShape 4"/>
          <p:cNvSpPr>
            <a:spLocks noChangeArrowheads="1"/>
          </p:cNvSpPr>
          <p:nvPr/>
        </p:nvSpPr>
        <p:spPr bwMode="auto">
          <a:xfrm>
            <a:off x="7010400" y="6372225"/>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5"/>
          <p:cNvSpPr>
            <a:spLocks noGrp="1" noChangeArrowheads="1"/>
          </p:cNvSpPr>
          <p:nvPr>
            <p:ph type="title"/>
          </p:nvPr>
        </p:nvSpPr>
        <p:spPr>
          <a:xfrm>
            <a:off x="0" y="533400"/>
            <a:ext cx="9144000" cy="2286000"/>
          </a:xfrm>
        </p:spPr>
        <p:txBody>
          <a:bodyPr/>
          <a:lstStyle/>
          <a:p>
            <a:pPr eaLnBrk="1" hangingPunct="1"/>
            <a:r>
              <a:rPr lang="en-US" sz="3600" b="1" smtClean="0">
                <a:solidFill>
                  <a:schemeClr val="tx1"/>
                </a:solidFill>
              </a:rPr>
              <a:t>20</a:t>
            </a:r>
            <a:r>
              <a:rPr lang="en-US" sz="3600" b="1" baseline="30000" smtClean="0">
                <a:solidFill>
                  <a:schemeClr val="tx1"/>
                </a:solidFill>
              </a:rPr>
              <a:t>st</a:t>
            </a:r>
            <a:r>
              <a:rPr lang="en-US" sz="3600" b="1" smtClean="0">
                <a:solidFill>
                  <a:schemeClr val="tx1"/>
                </a:solidFill>
              </a:rPr>
              <a:t> century companies can’t be lazy boys in the 21</a:t>
            </a:r>
            <a:r>
              <a:rPr lang="en-US" sz="3600" b="1" baseline="30000" smtClean="0">
                <a:solidFill>
                  <a:schemeClr val="tx1"/>
                </a:solidFill>
              </a:rPr>
              <a:t>st</a:t>
            </a:r>
            <a:r>
              <a:rPr lang="en-US" sz="3600" b="1" smtClean="0">
                <a:solidFill>
                  <a:schemeClr val="tx1"/>
                </a:solidFill>
              </a:rPr>
              <a:t> century by standing pat on the designs &amp; technology that brought them initial success:  fast food franchises, gasoline engines, cigarette companies, universities, etc.</a:t>
            </a:r>
          </a:p>
        </p:txBody>
      </p:sp>
    </p:spTree>
  </p:cSld>
  <p:clrMapOvr>
    <a:masterClrMapping/>
  </p:clrMapOvr>
  <p:transition spd="slow">
    <p:random/>
  </p:transition>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t>“Global warming is happening at a greater rate than scientists predicted only several years ago. According to Science magazine, the sea level could rise by 20 to 55 inches by 2100. One percent of the earth’s surface was blighted by extreme drought in 1985; that figure has risen to 2% &amp; could hit 20% by 2050. The poorest people in the world will pay the greatest price for the effects of climate change.  If the sea rises only 40 inches, it will displace 10M people in Bangladesh alone.  Extreme warming could create 150M ecological refugees.” </a:t>
            </a:r>
          </a:p>
        </p:txBody>
      </p:sp>
      <p:sp>
        <p:nvSpPr>
          <p:cNvPr id="142339" name="AutoShape 4"/>
          <p:cNvSpPr>
            <a:spLocks noChangeArrowheads="1"/>
          </p:cNvSpPr>
          <p:nvPr/>
        </p:nvSpPr>
        <p:spPr bwMode="auto">
          <a:xfrm>
            <a:off x="7162800" y="5867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3"/>
          <p:cNvSpPr>
            <a:spLocks noGrp="1" noChangeArrowheads="1"/>
          </p:cNvSpPr>
          <p:nvPr>
            <p:ph type="body" idx="1"/>
          </p:nvPr>
        </p:nvSpPr>
        <p:spPr>
          <a:xfrm>
            <a:off x="0" y="0"/>
            <a:ext cx="9144000" cy="6858000"/>
          </a:xfrm>
        </p:spPr>
        <p:txBody>
          <a:bodyPr/>
          <a:lstStyle/>
          <a:p>
            <a:pPr algn="ctr" eaLnBrk="1" hangingPunct="1">
              <a:buFontTx/>
              <a:buNone/>
            </a:pPr>
            <a:r>
              <a:rPr lang="en-US" b="1" smtClean="0"/>
              <a:t>“If you care about social justice, this is the biggest battle the earth has ever faced. This movement is the first in which people will be demanding something more than simply extending participation in the ‘good life’ to more people.  It’s a movement that will force us to answer deep questions about the good life is. Eighty percent less fossil fuel means a different America by mid-century—perhaps where people depend more on their neighbors than they do now.  That’s scary, but also hopeful.”</a:t>
            </a:r>
          </a:p>
          <a:p>
            <a:pPr eaLnBrk="1" hangingPunct="1">
              <a:buFontTx/>
              <a:buNone/>
            </a:pPr>
            <a:endParaRPr lang="en-US" smtClean="0"/>
          </a:p>
        </p:txBody>
      </p:sp>
      <p:sp>
        <p:nvSpPr>
          <p:cNvPr id="143363" name="AutoShape 4"/>
          <p:cNvSpPr>
            <a:spLocks noChangeArrowheads="1"/>
          </p:cNvSpPr>
          <p:nvPr/>
        </p:nvSpPr>
        <p:spPr bwMode="auto">
          <a:xfrm>
            <a:off x="7772400" y="59436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3"/>
          <p:cNvSpPr>
            <a:spLocks noGrp="1" noChangeArrowheads="1"/>
          </p:cNvSpPr>
          <p:nvPr>
            <p:ph type="body" idx="1"/>
          </p:nvPr>
        </p:nvSpPr>
        <p:spPr>
          <a:xfrm>
            <a:off x="0" y="0"/>
            <a:ext cx="9144000" cy="6858000"/>
          </a:xfrm>
        </p:spPr>
        <p:txBody>
          <a:bodyPr/>
          <a:lstStyle/>
          <a:p>
            <a:pPr eaLnBrk="1" hangingPunct="1">
              <a:buFontTx/>
              <a:buNone/>
            </a:pPr>
            <a:r>
              <a:rPr lang="en-US" b="1" smtClean="0"/>
              <a:t>“The climate crisis is bearing down on us much faster than most people think. The earth's rising temperature has already been enough to start melting every frozen thing on earth, which is turn creates its own problems.  The great ice sheets above Greenland and the west Antarctic appear to be melting faster than predicted. James Hanser, America’s foremost climatologist, said in 2006 that we  have a decade to reverse the flow of carbon into the atmosphere or else we will live on a totally different planet.”</a:t>
            </a:r>
          </a:p>
        </p:txBody>
      </p:sp>
    </p:spTree>
  </p:cSld>
  <p:clrMapOvr>
    <a:masterClrMapping/>
  </p:clrMapOvr>
  <p:transition spd="slow">
    <p:random/>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381000" y="0"/>
            <a:ext cx="8763000" cy="762000"/>
          </a:xfrm>
        </p:spPr>
        <p:txBody>
          <a:bodyPr/>
          <a:lstStyle/>
          <a:p>
            <a:pPr eaLnBrk="1" hangingPunct="1"/>
            <a:r>
              <a:rPr lang="en-US" sz="4000" b="1" smtClean="0">
                <a:solidFill>
                  <a:schemeClr val="tx1"/>
                </a:solidFill>
              </a:rPr>
              <a:t>GLOBAL GROWTH OR CANCER?</a:t>
            </a:r>
            <a:r>
              <a:rPr lang="en-US" sz="4000" b="1" smtClean="0">
                <a:solidFill>
                  <a:srgbClr val="FF0000"/>
                </a:solidFill>
              </a:rPr>
              <a:t> </a:t>
            </a:r>
          </a:p>
        </p:txBody>
      </p:sp>
      <p:sp>
        <p:nvSpPr>
          <p:cNvPr id="145411" name="Rectangle 3"/>
          <p:cNvSpPr>
            <a:spLocks noGrp="1" noChangeArrowheads="1"/>
          </p:cNvSpPr>
          <p:nvPr>
            <p:ph type="body" idx="1"/>
          </p:nvPr>
        </p:nvSpPr>
        <p:spPr>
          <a:xfrm>
            <a:off x="0" y="609600"/>
            <a:ext cx="9144000" cy="6248400"/>
          </a:xfrm>
        </p:spPr>
        <p:txBody>
          <a:bodyPr/>
          <a:lstStyle/>
          <a:p>
            <a:pPr marL="609600" indent="-609600" eaLnBrk="1" hangingPunct="1">
              <a:buFontTx/>
              <a:buAutoNum type="arabicPeriod"/>
            </a:pPr>
            <a:r>
              <a:rPr lang="en-US" sz="3700" b="1" smtClean="0"/>
              <a:t>35% increase in the global population from 1980-2000</a:t>
            </a:r>
          </a:p>
          <a:p>
            <a:pPr marL="609600" indent="-609600" eaLnBrk="1" hangingPunct="1">
              <a:buFontTx/>
              <a:buAutoNum type="arabicPeriod"/>
            </a:pPr>
            <a:r>
              <a:rPr lang="en-US" sz="3700" b="1" smtClean="0"/>
              <a:t>40% increase in world energy use</a:t>
            </a:r>
          </a:p>
          <a:p>
            <a:pPr marL="609600" indent="-609600" eaLnBrk="1" hangingPunct="1">
              <a:buFontTx/>
              <a:buAutoNum type="arabicPeriod"/>
            </a:pPr>
            <a:r>
              <a:rPr lang="en-US" sz="3700" b="1" smtClean="0"/>
              <a:t>70% increased global consumption of meat</a:t>
            </a:r>
          </a:p>
          <a:p>
            <a:pPr marL="609600" indent="-609600" eaLnBrk="1" hangingPunct="1">
              <a:buFontTx/>
              <a:buAutoNum type="arabicPeriod"/>
            </a:pPr>
            <a:r>
              <a:rPr lang="en-US" sz="3700" b="1" smtClean="0"/>
              <a:t>45% increase in auto production</a:t>
            </a:r>
          </a:p>
          <a:p>
            <a:pPr marL="609600" indent="-609600" eaLnBrk="1" hangingPunct="1">
              <a:buFontTx/>
              <a:buAutoNum type="arabicPeriod"/>
            </a:pPr>
            <a:r>
              <a:rPr lang="en-US" sz="3700" b="1" smtClean="0"/>
              <a:t>90% increase global paper use</a:t>
            </a:r>
          </a:p>
          <a:p>
            <a:pPr marL="609600" indent="-609600" eaLnBrk="1" hangingPunct="1">
              <a:buFontTx/>
              <a:buAutoNum type="arabicPeriod"/>
            </a:pPr>
            <a:r>
              <a:rPr lang="en-US" sz="3700" b="1" smtClean="0"/>
              <a:t>100% increase in global consumer advertising</a:t>
            </a:r>
          </a:p>
        </p:txBody>
      </p:sp>
    </p:spTree>
  </p:cSld>
  <p:clrMapOvr>
    <a:masterClrMapping/>
  </p:clrMapOvr>
  <p:transition spd="slow">
    <p:random/>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a:xfrm>
            <a:off x="0" y="0"/>
            <a:ext cx="9144000" cy="1143000"/>
          </a:xfrm>
        </p:spPr>
        <p:txBody>
          <a:bodyPr/>
          <a:lstStyle/>
          <a:p>
            <a:pPr eaLnBrk="1" hangingPunct="1"/>
            <a:r>
              <a:rPr lang="en-US" sz="4000" b="1" smtClean="0">
                <a:solidFill>
                  <a:schemeClr val="tx1"/>
                </a:solidFill>
              </a:rPr>
              <a:t>CONTROVERSIES OF THE GLOBAL ENVIRONMENTAL CRISIS</a:t>
            </a:r>
          </a:p>
        </p:txBody>
      </p:sp>
      <p:sp>
        <p:nvSpPr>
          <p:cNvPr id="146435" name="Rectangle 3"/>
          <p:cNvSpPr>
            <a:spLocks noGrp="1" noChangeArrowheads="1"/>
          </p:cNvSpPr>
          <p:nvPr>
            <p:ph type="body" idx="1"/>
          </p:nvPr>
        </p:nvSpPr>
        <p:spPr>
          <a:xfrm>
            <a:off x="0" y="1143000"/>
            <a:ext cx="9144000" cy="5715000"/>
          </a:xfrm>
        </p:spPr>
        <p:txBody>
          <a:bodyPr/>
          <a:lstStyle/>
          <a:p>
            <a:pPr marL="609600" indent="-609600" eaLnBrk="1" hangingPunct="1">
              <a:buClr>
                <a:schemeClr val="tx1"/>
              </a:buClr>
              <a:buFontTx/>
              <a:buAutoNum type="arabicPeriod"/>
            </a:pPr>
            <a:r>
              <a:rPr lang="en-US" sz="4400" b="1" smtClean="0"/>
              <a:t>Global warming caused by “greenhouse” effect (trapped CO2 emissions)</a:t>
            </a:r>
          </a:p>
          <a:p>
            <a:pPr marL="609600" indent="-609600" eaLnBrk="1" hangingPunct="1">
              <a:buClr>
                <a:schemeClr val="tx1"/>
              </a:buClr>
              <a:buFontTx/>
              <a:buAutoNum type="arabicPeriod"/>
            </a:pPr>
            <a:r>
              <a:rPr lang="en-US" sz="4400" b="1" smtClean="0"/>
              <a:t>Ozone layer depletion</a:t>
            </a:r>
          </a:p>
          <a:p>
            <a:pPr marL="609600" indent="-609600" eaLnBrk="1" hangingPunct="1">
              <a:buClr>
                <a:schemeClr val="tx1"/>
              </a:buClr>
              <a:buFontTx/>
              <a:buAutoNum type="arabicPeriod"/>
            </a:pPr>
            <a:r>
              <a:rPr lang="en-US" sz="4400" b="1" smtClean="0"/>
              <a:t>Deforestation</a:t>
            </a:r>
          </a:p>
          <a:p>
            <a:pPr marL="609600" indent="-609600" eaLnBrk="1" hangingPunct="1">
              <a:buClr>
                <a:schemeClr val="tx1"/>
              </a:buClr>
              <a:buFontTx/>
              <a:buAutoNum type="arabicPeriod"/>
            </a:pPr>
            <a:r>
              <a:rPr lang="en-US" sz="4400" b="1" smtClean="0"/>
              <a:t>Erosion of crop land</a:t>
            </a:r>
          </a:p>
          <a:p>
            <a:pPr marL="609600" indent="-609600" eaLnBrk="1" hangingPunct="1">
              <a:buClr>
                <a:schemeClr val="tx1"/>
              </a:buClr>
              <a:buFontTx/>
              <a:buAutoNum type="arabicPeriod"/>
            </a:pPr>
            <a:r>
              <a:rPr lang="en-US" sz="4400" b="1" smtClean="0"/>
              <a:t>Mass extinction of species </a:t>
            </a:r>
          </a:p>
          <a:p>
            <a:pPr marL="609600" indent="-609600" eaLnBrk="1" hangingPunct="1">
              <a:buClr>
                <a:schemeClr val="tx1"/>
              </a:buClr>
              <a:buFontTx/>
              <a:buNone/>
            </a:pPr>
            <a:endParaRPr lang="en-US" sz="4400" b="1" smtClean="0"/>
          </a:p>
          <a:p>
            <a:pPr marL="609600" indent="-609600" eaLnBrk="1" hangingPunct="1">
              <a:buFontTx/>
              <a:buNone/>
            </a:pPr>
            <a:endParaRPr lang="en-US" b="1" smtClean="0"/>
          </a:p>
          <a:p>
            <a:pPr marL="609600" indent="-609600" eaLnBrk="1" hangingPunct="1">
              <a:buFontTx/>
              <a:buNone/>
            </a:pPr>
            <a:endParaRPr lang="en-US" b="1" smtClean="0">
              <a:solidFill>
                <a:srgbClr val="CC0000"/>
              </a:solidFill>
            </a:endParaRPr>
          </a:p>
        </p:txBody>
      </p:sp>
      <p:sp>
        <p:nvSpPr>
          <p:cNvPr id="146436" name="AutoShape 6"/>
          <p:cNvSpPr>
            <a:spLocks noChangeArrowheads="1"/>
          </p:cNvSpPr>
          <p:nvPr/>
        </p:nvSpPr>
        <p:spPr bwMode="auto">
          <a:xfrm>
            <a:off x="7696200" y="6372225"/>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3"/>
          <p:cNvSpPr>
            <a:spLocks noGrp="1" noChangeArrowheads="1"/>
          </p:cNvSpPr>
          <p:nvPr>
            <p:ph type="body" idx="1"/>
          </p:nvPr>
        </p:nvSpPr>
        <p:spPr>
          <a:xfrm>
            <a:off x="0" y="0"/>
            <a:ext cx="8763000" cy="6553200"/>
          </a:xfrm>
        </p:spPr>
        <p:txBody>
          <a:bodyPr/>
          <a:lstStyle/>
          <a:p>
            <a:pPr eaLnBrk="1" hangingPunct="1">
              <a:buFontTx/>
              <a:buNone/>
            </a:pPr>
            <a:r>
              <a:rPr lang="en-US" sz="4400" b="1" smtClean="0"/>
              <a:t>6. Rapid population growth</a:t>
            </a:r>
          </a:p>
          <a:p>
            <a:pPr eaLnBrk="1" hangingPunct="1">
              <a:buFontTx/>
              <a:buNone/>
            </a:pPr>
            <a:r>
              <a:rPr lang="en-US" sz="4400" b="1" smtClean="0"/>
              <a:t>7. Fresh water shortages &amp; mismanagement</a:t>
            </a:r>
          </a:p>
          <a:p>
            <a:pPr eaLnBrk="1" hangingPunct="1">
              <a:buFontTx/>
              <a:buNone/>
            </a:pPr>
            <a:r>
              <a:rPr lang="en-US" sz="4400" b="1" smtClean="0"/>
              <a:t>8. Overfishing &amp; destruction of marine habitats</a:t>
            </a:r>
          </a:p>
          <a:p>
            <a:pPr eaLnBrk="1" hangingPunct="1">
              <a:buFontTx/>
              <a:buNone/>
            </a:pPr>
            <a:r>
              <a:rPr lang="en-US" sz="4400" b="1" smtClean="0"/>
              <a:t>9. Mismanagement of pesticides</a:t>
            </a:r>
          </a:p>
          <a:p>
            <a:pPr eaLnBrk="1" hangingPunct="1">
              <a:buFontTx/>
              <a:buNone/>
            </a:pPr>
            <a:r>
              <a:rPr lang="en-US" sz="4400" b="1" smtClean="0"/>
              <a:t>10. Acid rain</a:t>
            </a:r>
          </a:p>
        </p:txBody>
      </p:sp>
    </p:spTree>
  </p:cSld>
  <p:clrMapOvr>
    <a:masterClrMapping/>
  </p:clrMapOvr>
  <p:transition spd="slow">
    <p:random/>
  </p:transition>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Content Placeholder 2"/>
          <p:cNvSpPr>
            <a:spLocks noGrp="1"/>
          </p:cNvSpPr>
          <p:nvPr>
            <p:ph idx="1"/>
          </p:nvPr>
        </p:nvSpPr>
        <p:spPr>
          <a:xfrm>
            <a:off x="0" y="0"/>
            <a:ext cx="9144000" cy="6858000"/>
          </a:xfrm>
        </p:spPr>
        <p:txBody>
          <a:bodyPr/>
          <a:lstStyle/>
          <a:p>
            <a:pPr algn="ctr">
              <a:buFontTx/>
              <a:buNone/>
            </a:pPr>
            <a:r>
              <a:rPr lang="en-US" sz="9600" b="1" smtClean="0"/>
              <a:t>SCIENTIFIC EVIDENCE OF GLOBAL WARMING</a:t>
            </a:r>
          </a:p>
        </p:txBody>
      </p:sp>
    </p:spTree>
  </p:cSld>
  <p:clrMapOvr>
    <a:masterClrMapping/>
  </p:clrMapOvr>
  <p:transition spd="slow">
    <p:random/>
  </p:transition>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3"/>
          <p:cNvSpPr>
            <a:spLocks noGrp="1" noChangeArrowheads="1"/>
          </p:cNvSpPr>
          <p:nvPr>
            <p:ph type="body" idx="1"/>
          </p:nvPr>
        </p:nvSpPr>
        <p:spPr>
          <a:xfrm>
            <a:off x="0" y="0"/>
            <a:ext cx="9144000" cy="6858000"/>
          </a:xfrm>
        </p:spPr>
        <p:txBody>
          <a:bodyPr/>
          <a:lstStyle/>
          <a:p>
            <a:pPr marL="609600" indent="-609600" eaLnBrk="1" hangingPunct="1">
              <a:lnSpc>
                <a:spcPct val="80000"/>
              </a:lnSpc>
              <a:buFontTx/>
              <a:buAutoNum type="arabicPeriod"/>
            </a:pPr>
            <a:r>
              <a:rPr lang="en-US" sz="2600" b="1" smtClean="0"/>
              <a:t>2005 global warming research revealed that </a:t>
            </a:r>
            <a:r>
              <a:rPr lang="en-US" sz="2800" b="1" smtClean="0"/>
              <a:t>Greenland’s vast glacier formations (holding 10% of the world’s ice)) are melting 3 times faster than a decade ago (at the rate of 57 cubic miles of water annually), suggesting that sea levels may be rising considerably faster than anticipated. </a:t>
            </a:r>
          </a:p>
          <a:p>
            <a:pPr marL="609600" indent="-609600" eaLnBrk="1" hangingPunct="1">
              <a:lnSpc>
                <a:spcPct val="80000"/>
              </a:lnSpc>
              <a:buFontTx/>
              <a:buAutoNum type="arabicPeriod"/>
            </a:pPr>
            <a:r>
              <a:rPr lang="en-US" sz="2800" b="1" smtClean="0"/>
              <a:t>At the current rate of 0.12 inches of rising seawater per year, oceans levels would increase a foot by the end of this century, increasing the odds of catastrophic flooding for many islands &amp; coastal areas around the world. </a:t>
            </a:r>
          </a:p>
          <a:p>
            <a:pPr marL="609600" indent="-609600" eaLnBrk="1" hangingPunct="1">
              <a:lnSpc>
                <a:spcPct val="80000"/>
              </a:lnSpc>
              <a:buFontTx/>
              <a:buAutoNum type="arabicPeriod"/>
            </a:pPr>
            <a:r>
              <a:rPr lang="en-US" sz="2800" b="1" smtClean="0"/>
              <a:t>A 2000 National Assessment survey by the U.S. government predicts that the average temperature in America will rise by 9 degrees over the next century, accompanied by significantly stronger &amp; more frequent droughts &amp; flooding. </a:t>
            </a:r>
          </a:p>
          <a:p>
            <a:pPr marL="609600" indent="-609600" eaLnBrk="1" hangingPunct="1">
              <a:lnSpc>
                <a:spcPct val="80000"/>
              </a:lnSpc>
              <a:buFontTx/>
              <a:buNone/>
            </a:pPr>
            <a:endParaRPr lang="en-US" sz="2600" b="1" smtClean="0"/>
          </a:p>
        </p:txBody>
      </p:sp>
      <p:sp>
        <p:nvSpPr>
          <p:cNvPr id="149507" name="Right Arrow 4"/>
          <p:cNvSpPr>
            <a:spLocks noChangeArrowheads="1"/>
          </p:cNvSpPr>
          <p:nvPr/>
        </p:nvSpPr>
        <p:spPr bwMode="auto">
          <a:xfrm>
            <a:off x="7772400" y="60198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spd="slow">
    <p:random/>
  </p:transition>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Content Placeholder 2"/>
          <p:cNvSpPr>
            <a:spLocks noGrp="1"/>
          </p:cNvSpPr>
          <p:nvPr>
            <p:ph idx="1"/>
          </p:nvPr>
        </p:nvSpPr>
        <p:spPr>
          <a:xfrm>
            <a:off x="0" y="0"/>
            <a:ext cx="9144000" cy="6858000"/>
          </a:xfrm>
        </p:spPr>
        <p:txBody>
          <a:bodyPr/>
          <a:lstStyle/>
          <a:p>
            <a:pPr>
              <a:buFontTx/>
              <a:buNone/>
            </a:pPr>
            <a:r>
              <a:rPr lang="en-US" sz="3400" b="1" smtClean="0"/>
              <a:t>4. “Greenland is one of the best places to observe the effects of climate change because it has a small population, no industry, &amp; large glaciers. Greenland is closely affected by the global atmospheric &amp; ocean currents that converge there. Whatever happens ecologically in the rest of the world is felt in Greenland.” In the past 30 years, Greenland’s ice sheet has melted 30%; in 2007 it melted 10% more than in any previous year. (Thomas Friedman)</a:t>
            </a:r>
          </a:p>
        </p:txBody>
      </p:sp>
    </p:spTree>
  </p:cSld>
  <p:clrMapOvr>
    <a:masterClrMapping/>
  </p:clrMapOvr>
  <p:transition spd="slow">
    <p:random/>
  </p:transition>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ctrTitle"/>
          </p:nvPr>
        </p:nvSpPr>
        <p:spPr>
          <a:xfrm>
            <a:off x="0" y="0"/>
            <a:ext cx="9144000" cy="762000"/>
          </a:xfrm>
        </p:spPr>
        <p:txBody>
          <a:bodyPr/>
          <a:lstStyle/>
          <a:p>
            <a:pPr eaLnBrk="1" hangingPunct="1"/>
            <a:r>
              <a:rPr lang="en-US" sz="3200" b="1" smtClean="0"/>
              <a:t>2006 CLIMATE CHANGE RESEARCH</a:t>
            </a:r>
          </a:p>
        </p:txBody>
      </p:sp>
      <p:sp>
        <p:nvSpPr>
          <p:cNvPr id="151555" name="Rectangle 3"/>
          <p:cNvSpPr>
            <a:spLocks noGrp="1" noChangeArrowheads="1"/>
          </p:cNvSpPr>
          <p:nvPr>
            <p:ph type="subTitle" idx="1"/>
          </p:nvPr>
        </p:nvSpPr>
        <p:spPr>
          <a:xfrm>
            <a:off x="0" y="609600"/>
            <a:ext cx="9144000" cy="6248400"/>
          </a:xfrm>
        </p:spPr>
        <p:txBody>
          <a:bodyPr/>
          <a:lstStyle/>
          <a:p>
            <a:pPr algn="l" eaLnBrk="1" hangingPunct="1">
              <a:lnSpc>
                <a:spcPct val="90000"/>
              </a:lnSpc>
            </a:pPr>
            <a:r>
              <a:rPr lang="en-US" sz="2600" b="1" smtClean="0"/>
              <a:t>The Goddard Institute for Space Studies released a climate research survey in 2006 revealing the earth’s temperature has been rising 0.36°F annually over the past 30 years, resulting in the warmest climate since the current interglacial period began 12,000 years ago.  “This evidence implies that we are getting close to dangerous levels of human-made pollution.”  The study also revealed that Arctic Sea ice is melting at 9% mass volume every decade.  “Few scientists doubt that the planet has warmed, though some question the cause of the change.”   “There is still time to avoid the worst impact of climate change, if we act now and act internationally.  But the task is urgent.  Delaying action, even by a decade or two will take us into dangerous territory.  It is the refusal to take serious action that poses the true risk to our future economic prosperity.”</a:t>
            </a:r>
          </a:p>
        </p:txBody>
      </p:sp>
      <p:sp>
        <p:nvSpPr>
          <p:cNvPr id="151556" name="AutoShape 4"/>
          <p:cNvSpPr>
            <a:spLocks noChangeArrowheads="1"/>
          </p:cNvSpPr>
          <p:nvPr/>
        </p:nvSpPr>
        <p:spPr bwMode="auto">
          <a:xfrm>
            <a:off x="7772400" y="6372225"/>
            <a:ext cx="976313" cy="485775"/>
          </a:xfrm>
          <a:prstGeom prst="rightArrow">
            <a:avLst>
              <a:gd name="adj1" fmla="val 50000"/>
              <a:gd name="adj2" fmla="val 50245"/>
            </a:avLst>
          </a:prstGeom>
          <a:solidFill>
            <a:srgbClr val="000000"/>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8"/>
          <p:cNvSpPr>
            <a:spLocks noGrp="1" noChangeArrowheads="1"/>
          </p:cNvSpPr>
          <p:nvPr>
            <p:ph type="title"/>
          </p:nvPr>
        </p:nvSpPr>
        <p:spPr/>
        <p:txBody>
          <a:bodyPr/>
          <a:lstStyle/>
          <a:p>
            <a:pPr eaLnBrk="1" hangingPunct="1"/>
            <a:endParaRPr lang="en-US" smtClean="0"/>
          </a:p>
        </p:txBody>
      </p:sp>
      <p:sp>
        <p:nvSpPr>
          <p:cNvPr id="17411" name="Rectangle 3"/>
          <p:cNvSpPr>
            <a:spLocks noGrp="1" noChangeArrowheads="1"/>
          </p:cNvSpPr>
          <p:nvPr>
            <p:ph type="body" sz="half" idx="1"/>
          </p:nvPr>
        </p:nvSpPr>
        <p:spPr>
          <a:xfrm>
            <a:off x="304800" y="0"/>
            <a:ext cx="8534400" cy="3276600"/>
          </a:xfrm>
        </p:spPr>
        <p:txBody>
          <a:bodyPr/>
          <a:lstStyle/>
          <a:p>
            <a:pPr marL="0" indent="0" eaLnBrk="1" hangingPunct="1">
              <a:buFontTx/>
              <a:buNone/>
            </a:pPr>
            <a:r>
              <a:rPr lang="en-US" b="1" smtClean="0"/>
              <a:t>21</a:t>
            </a:r>
            <a:r>
              <a:rPr lang="en-US" b="1" baseline="30000" smtClean="0"/>
              <a:t>st</a:t>
            </a:r>
            <a:r>
              <a:rPr lang="en-US" b="1" smtClean="0"/>
              <a:t> century competition often turns adversarial relationships into partnerships: joint ventures between companies in different industries; long-term commitment to employees &amp; suppliers; sharing of resources &amp; assets between competitors.</a:t>
            </a:r>
          </a:p>
        </p:txBody>
      </p:sp>
    </p:spTree>
  </p:cSld>
  <p:clrMapOvr>
    <a:masterClrMapping/>
  </p:clrMapOvr>
  <p:transition spd="slow">
    <p:random/>
  </p:transition>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subTitle" idx="1"/>
          </p:nvPr>
        </p:nvSpPr>
        <p:spPr>
          <a:xfrm>
            <a:off x="0" y="0"/>
            <a:ext cx="9144000" cy="6858000"/>
          </a:xfrm>
        </p:spPr>
        <p:txBody>
          <a:bodyPr/>
          <a:lstStyle/>
          <a:p>
            <a:pPr algn="l" eaLnBrk="1" hangingPunct="1"/>
            <a:r>
              <a:rPr lang="en-US" sz="2800" b="1" smtClean="0"/>
              <a:t>A 2006 British study concluded that present level of global climate change could lower the world’s gross domestic product between 5%--20%, approximately the same as what occurred in the Great Depression of the 1930s, or of either World War I or World War II.  Another 2006 study predicted that the Western U.S., the Mediterranean region of Europe (Italy, Greece, Portugal, etc.), and Brazil will likely suffer future periods of extended droughts, combined with periods of unusually heavy rain and longer-than-normal heat waves.  “Every part of the globe is predicted to experience a tremendous increase in the number of nights in which the low temperature is much higher than normal.”</a:t>
            </a:r>
          </a:p>
        </p:txBody>
      </p:sp>
    </p:spTree>
  </p:cSld>
  <p:clrMapOvr>
    <a:masterClrMapping/>
  </p:clrMapOvr>
  <p:transition spd="slow">
    <p:random/>
  </p:transition>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subTitle" idx="1"/>
          </p:nvPr>
        </p:nvSpPr>
        <p:spPr>
          <a:xfrm>
            <a:off x="0" y="0"/>
            <a:ext cx="9144000" cy="6858000"/>
          </a:xfrm>
        </p:spPr>
        <p:txBody>
          <a:bodyPr/>
          <a:lstStyle/>
          <a:p>
            <a:pPr algn="l" eaLnBrk="1" hangingPunct="1"/>
            <a:r>
              <a:rPr lang="en-US" sz="2800" b="1" smtClean="0"/>
              <a:t>Oceanic “dead zones” (vast under water zones with low or no oxygen due to crop fertilizer residues that have worked their way into the oceans) have been doubling every decade since the 1960s. About 400 global coastal areas, with a combined size of the state of Oregon, are experiencing a significant decline in commercial fishing--especially shell fish (shrimp, lobster, oysters, etc.). Some of the worst dead zones are in the Gulf of Mexico (with a dead zone the size of Massachusetts), America’s Chesapeake Bay, South Carolina, the Pacific Northwest, Norway, the Baltic Sea, &amp; China. Over time, dead zones can wipe out whole species of regional commercial catches. “It’s become a losing battle.”</a:t>
            </a:r>
          </a:p>
        </p:txBody>
      </p:sp>
    </p:spTree>
  </p:cSld>
  <p:clrMapOvr>
    <a:masterClrMapping/>
  </p:clrMapOvr>
  <p:transition spd="slow">
    <p:random/>
  </p:transition>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0" y="381000"/>
            <a:ext cx="9144000" cy="685800"/>
          </a:xfrm>
        </p:spPr>
        <p:txBody>
          <a:bodyPr/>
          <a:lstStyle/>
          <a:p>
            <a:pPr eaLnBrk="1" hangingPunct="1"/>
            <a:r>
              <a:rPr lang="en-US" sz="4000" b="1" smtClean="0"/>
              <a:t>NATIONALITY &amp; </a:t>
            </a:r>
            <a:br>
              <a:rPr lang="en-US" sz="4000" b="1" smtClean="0"/>
            </a:br>
            <a:r>
              <a:rPr lang="en-US" sz="4000" b="1" smtClean="0"/>
              <a:t>GLOBAL WARMING</a:t>
            </a:r>
          </a:p>
        </p:txBody>
      </p:sp>
      <p:sp>
        <p:nvSpPr>
          <p:cNvPr id="154627" name="Rectangle 3"/>
          <p:cNvSpPr>
            <a:spLocks noGrp="1" noChangeArrowheads="1"/>
          </p:cNvSpPr>
          <p:nvPr>
            <p:ph type="subTitle" idx="1"/>
          </p:nvPr>
        </p:nvSpPr>
        <p:spPr>
          <a:xfrm>
            <a:off x="0" y="1371600"/>
            <a:ext cx="9144000" cy="5486400"/>
          </a:xfrm>
        </p:spPr>
        <p:txBody>
          <a:bodyPr/>
          <a:lstStyle/>
          <a:p>
            <a:pPr algn="l" eaLnBrk="1" hangingPunct="1"/>
            <a:r>
              <a:rPr lang="en-US" sz="4400" b="1" smtClean="0"/>
              <a:t>Percent of people who are worried about global warming:  92% in Japan; 84% in France; 83% in Spain; 82% in India; 65% in Britain; 63% in Germany: 60% in China; </a:t>
            </a:r>
          </a:p>
          <a:p>
            <a:pPr algn="l" eaLnBrk="1" hangingPunct="1"/>
            <a:r>
              <a:rPr lang="en-US" sz="4400" b="1" smtClean="0"/>
              <a:t>52% in the USA. </a:t>
            </a:r>
          </a:p>
        </p:txBody>
      </p:sp>
    </p:spTree>
  </p:cSld>
  <p:clrMapOvr>
    <a:masterClrMapping/>
  </p:clrMapOvr>
  <p:transition spd="slow">
    <p:random/>
  </p:transition>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0" y="304800"/>
            <a:ext cx="9144000" cy="609600"/>
          </a:xfrm>
        </p:spPr>
        <p:txBody>
          <a:bodyPr/>
          <a:lstStyle/>
          <a:p>
            <a:pPr eaLnBrk="1" hangingPunct="1"/>
            <a:r>
              <a:rPr lang="en-US" sz="4000" b="1" smtClean="0"/>
              <a:t>GLOBAL WARMING THREAT TO POOREST NATIONS</a:t>
            </a:r>
          </a:p>
        </p:txBody>
      </p:sp>
      <p:sp>
        <p:nvSpPr>
          <p:cNvPr id="155651" name="Rectangle 3"/>
          <p:cNvSpPr>
            <a:spLocks noGrp="1" noChangeArrowheads="1"/>
          </p:cNvSpPr>
          <p:nvPr>
            <p:ph type="body" idx="1"/>
          </p:nvPr>
        </p:nvSpPr>
        <p:spPr>
          <a:xfrm>
            <a:off x="228600" y="1219200"/>
            <a:ext cx="8915400" cy="5638800"/>
          </a:xfrm>
        </p:spPr>
        <p:txBody>
          <a:bodyPr/>
          <a:lstStyle/>
          <a:p>
            <a:pPr marL="609600" indent="-609600" eaLnBrk="1" hangingPunct="1">
              <a:lnSpc>
                <a:spcPct val="90000"/>
              </a:lnSpc>
              <a:buFontTx/>
              <a:buAutoNum type="arabicPeriod"/>
            </a:pPr>
            <a:r>
              <a:rPr lang="en-US" sz="3300" b="1" smtClean="0"/>
              <a:t>A 2006 climatological report predicted that 162M sub-Saharan Africans could die by the end of this century from disease directly attributable to global warming.</a:t>
            </a:r>
          </a:p>
          <a:p>
            <a:pPr marL="609600" indent="-609600" eaLnBrk="1" hangingPunct="1">
              <a:lnSpc>
                <a:spcPct val="90000"/>
              </a:lnSpc>
              <a:buFontTx/>
              <a:buAutoNum type="arabicPeriod"/>
            </a:pPr>
            <a:r>
              <a:rPr lang="en-US" sz="3300" b="1" smtClean="0"/>
              <a:t>Rising sea levels in Bangladesh could leave millions displaced from their homes.</a:t>
            </a:r>
          </a:p>
          <a:p>
            <a:pPr marL="609600" indent="-609600" eaLnBrk="1" hangingPunct="1">
              <a:lnSpc>
                <a:spcPct val="90000"/>
              </a:lnSpc>
              <a:buFontTx/>
              <a:buAutoNum type="arabicPeriod"/>
            </a:pPr>
            <a:r>
              <a:rPr lang="en-US" sz="3300" b="1" smtClean="0"/>
              <a:t>The report also warned of possible violence from people fighting over climatological resource scarcities.</a:t>
            </a:r>
          </a:p>
        </p:txBody>
      </p:sp>
    </p:spTree>
  </p:cSld>
  <p:clrMapOvr>
    <a:masterClrMapping/>
  </p:clrMapOvr>
  <p:transition spd="slow">
    <p:random/>
  </p:transition>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Content Placeholder 2"/>
          <p:cNvSpPr>
            <a:spLocks noGrp="1"/>
          </p:cNvSpPr>
          <p:nvPr>
            <p:ph idx="1"/>
          </p:nvPr>
        </p:nvSpPr>
        <p:spPr>
          <a:xfrm>
            <a:off x="0" y="0"/>
            <a:ext cx="9144000" cy="6858000"/>
          </a:xfrm>
        </p:spPr>
        <p:txBody>
          <a:bodyPr/>
          <a:lstStyle/>
          <a:p>
            <a:pPr algn="ctr">
              <a:buFontTx/>
              <a:buNone/>
            </a:pPr>
            <a:r>
              <a:rPr lang="en-US" sz="11500" b="1" smtClean="0"/>
              <a:t>GLOBAL WEIRDING</a:t>
            </a:r>
          </a:p>
        </p:txBody>
      </p:sp>
    </p:spTree>
  </p:cSld>
  <p:clrMapOvr>
    <a:masterClrMapping/>
  </p:clrMapOvr>
  <p:transition spd="slow">
    <p:random/>
  </p:transition>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3"/>
          <p:cNvSpPr>
            <a:spLocks noGrp="1" noChangeArrowheads="1"/>
          </p:cNvSpPr>
          <p:nvPr>
            <p:ph type="body" idx="1"/>
          </p:nvPr>
        </p:nvSpPr>
        <p:spPr>
          <a:xfrm>
            <a:off x="0" y="0"/>
            <a:ext cx="9144000" cy="6858000"/>
          </a:xfrm>
        </p:spPr>
        <p:txBody>
          <a:bodyPr/>
          <a:lstStyle/>
          <a:p>
            <a:pPr marL="609600" indent="-609600" eaLnBrk="1" hangingPunct="1">
              <a:buFontTx/>
              <a:buNone/>
            </a:pPr>
            <a:r>
              <a:rPr lang="en-US" sz="3400" b="1" smtClean="0"/>
              <a:t>“A new language must be learned to converse about global warming: Climate Speak. There are only 3 phrases you have to know: (1) Things used to be different in the winter. (2) I’ve never seen that before. (3) Well usually, but I just don’t know anymore. (Thomas Friedman) Global warming is really global wierding: weird weather patterns, weird natural disasters, weird flood plains, weird temperatures, weird animal migratory patterns, etc. </a:t>
            </a:r>
          </a:p>
          <a:p>
            <a:pPr marL="609600" indent="-609600" eaLnBrk="1" hangingPunct="1">
              <a:buFontTx/>
              <a:buNone/>
            </a:pPr>
            <a:endParaRPr lang="en-US" b="1" smtClean="0"/>
          </a:p>
        </p:txBody>
      </p:sp>
    </p:spTree>
  </p:cSld>
  <p:clrMapOvr>
    <a:masterClrMapping/>
  </p:clrMapOvr>
  <p:transition spd="slow">
    <p:random/>
  </p:transition>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WordArt 2"/>
          <p:cNvSpPr>
            <a:spLocks noChangeArrowheads="1" noChangeShapeType="1" noTextEdit="1"/>
          </p:cNvSpPr>
          <p:nvPr/>
        </p:nvSpPr>
        <p:spPr bwMode="auto">
          <a:xfrm>
            <a:off x="914400" y="685800"/>
            <a:ext cx="7620000" cy="5257800"/>
          </a:xfrm>
          <a:prstGeom prst="rect">
            <a:avLst/>
          </a:prstGeom>
        </p:spPr>
        <p:txBody>
          <a:bodyPr wrap="none" fromWordArt="1">
            <a:prstTxWarp prst="textPlain">
              <a:avLst>
                <a:gd name="adj" fmla="val 50000"/>
              </a:avLst>
            </a:prstTxWarp>
          </a:bodyPr>
          <a:lstStyle/>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ECOLOGICAL</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BULLS</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vs.</a:t>
            </a:r>
          </a:p>
          <a:p>
            <a:r>
              <a:rPr lang="en-US" sz="3600" kern="10">
                <a:ln w="12700">
                  <a:solidFill>
                    <a:schemeClr val="tx1"/>
                  </a:solidFill>
                  <a:round/>
                  <a:headEnd/>
                  <a:tailEnd/>
                </a:ln>
                <a:solidFill>
                  <a:schemeClr val="tx2"/>
                </a:solidFill>
                <a:effectLst>
                  <a:outerShdw dist="35921" dir="2700000" sy="50000" kx="2115830" algn="bl" rotWithShape="0">
                    <a:srgbClr val="C0C0C0">
                      <a:alpha val="79999"/>
                    </a:srgbClr>
                  </a:outerShdw>
                </a:effectLst>
                <a:latin typeface="Arial Black"/>
              </a:rPr>
              <a:t>BEARS</a:t>
            </a:r>
          </a:p>
        </p:txBody>
      </p:sp>
    </p:spTree>
  </p:cSld>
  <p:clrMapOvr>
    <a:masterClrMapping/>
  </p:clrMapOvr>
  <p:transition spd="slow">
    <p:random/>
  </p:transition>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304800" y="0"/>
            <a:ext cx="8610600" cy="762000"/>
          </a:xfrm>
        </p:spPr>
        <p:txBody>
          <a:bodyPr/>
          <a:lstStyle/>
          <a:p>
            <a:pPr eaLnBrk="1" hangingPunct="1"/>
            <a:r>
              <a:rPr lang="en-US" sz="2800" b="1" smtClean="0">
                <a:solidFill>
                  <a:schemeClr val="tx1"/>
                </a:solidFill>
              </a:rPr>
              <a:t>ECOLOGICAL CLASSIFICATIONS OF NATIONS</a:t>
            </a:r>
          </a:p>
        </p:txBody>
      </p:sp>
      <p:sp>
        <p:nvSpPr>
          <p:cNvPr id="159747" name="Rectangle 3"/>
          <p:cNvSpPr>
            <a:spLocks noGrp="1" noChangeArrowheads="1"/>
          </p:cNvSpPr>
          <p:nvPr>
            <p:ph type="body" idx="1"/>
          </p:nvPr>
        </p:nvSpPr>
        <p:spPr>
          <a:xfrm>
            <a:off x="228600" y="762000"/>
            <a:ext cx="8915400" cy="5562600"/>
          </a:xfrm>
        </p:spPr>
        <p:txBody>
          <a:bodyPr/>
          <a:lstStyle/>
          <a:p>
            <a:pPr marL="609600" indent="-609600" eaLnBrk="1" hangingPunct="1">
              <a:buFontTx/>
              <a:buAutoNum type="arabicPeriod"/>
            </a:pPr>
            <a:r>
              <a:rPr lang="en-US" sz="3600" b="1" smtClean="0"/>
              <a:t>GREEN BULLS: High global competitiveness while operating within their ecological capacity (Canada, New Zealand, Norway, Malaysia, Chile, etc.)</a:t>
            </a:r>
          </a:p>
          <a:p>
            <a:pPr marL="609600" indent="-609600" eaLnBrk="1" hangingPunct="1">
              <a:buFontTx/>
              <a:buAutoNum type="arabicPeriod"/>
            </a:pPr>
            <a:r>
              <a:rPr lang="en-US" sz="3600" b="1" smtClean="0"/>
              <a:t>RED BULLS: High global competitiveness but operating beyond their ecological capacity (USA, Singapore, Switzerland, Britain, Netherlands, Japan, etc.)</a:t>
            </a:r>
          </a:p>
          <a:p>
            <a:pPr marL="609600" indent="-609600" eaLnBrk="1" hangingPunct="1">
              <a:buFontTx/>
              <a:buNone/>
            </a:pPr>
            <a:endParaRPr lang="en-US" sz="3600" b="1" smtClean="0"/>
          </a:p>
        </p:txBody>
      </p:sp>
      <p:sp>
        <p:nvSpPr>
          <p:cNvPr id="159748" name="AutoShape 4"/>
          <p:cNvSpPr>
            <a:spLocks noChangeArrowheads="1"/>
          </p:cNvSpPr>
          <p:nvPr/>
        </p:nvSpPr>
        <p:spPr bwMode="auto">
          <a:xfrm>
            <a:off x="8382000" y="6324600"/>
            <a:ext cx="609600" cy="333375"/>
          </a:xfrm>
          <a:prstGeom prst="rightArrow">
            <a:avLst>
              <a:gd name="adj1" fmla="val 50000"/>
              <a:gd name="adj2" fmla="val 45714"/>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body" idx="1"/>
          </p:nvPr>
        </p:nvSpPr>
        <p:spPr>
          <a:xfrm>
            <a:off x="228600" y="228600"/>
            <a:ext cx="8610600" cy="6400800"/>
          </a:xfrm>
        </p:spPr>
        <p:txBody>
          <a:bodyPr/>
          <a:lstStyle/>
          <a:p>
            <a:pPr marL="609600" indent="-609600" eaLnBrk="1" hangingPunct="1">
              <a:lnSpc>
                <a:spcPct val="90000"/>
              </a:lnSpc>
              <a:buFontTx/>
              <a:buAutoNum type="arabicPeriod"/>
            </a:pPr>
            <a:r>
              <a:rPr lang="en-US" sz="4400" b="1" smtClean="0"/>
              <a:t>GREEN BEARS: Low global competitiveness with an ecological surplus </a:t>
            </a:r>
            <a:r>
              <a:rPr lang="en-US" sz="3600" b="1" smtClean="0"/>
              <a:t>(Argentina+ Peru+ Brazil+ Columbia)</a:t>
            </a:r>
          </a:p>
          <a:p>
            <a:pPr marL="609600" indent="-609600" eaLnBrk="1" hangingPunct="1">
              <a:lnSpc>
                <a:spcPct val="90000"/>
              </a:lnSpc>
              <a:buFontTx/>
              <a:buAutoNum type="arabicPeriod"/>
            </a:pPr>
            <a:r>
              <a:rPr lang="en-US" sz="4400" b="1" smtClean="0"/>
              <a:t>RED BEARS: Low global competitiveness with an ecological deficit </a:t>
            </a:r>
            <a:r>
              <a:rPr lang="en-US" sz="3600" b="1" smtClean="0"/>
              <a:t>(Russian Fed, Poland, Venezuela, Greece, Hungary, India, etc.)</a:t>
            </a:r>
          </a:p>
        </p:txBody>
      </p:sp>
      <p:sp>
        <p:nvSpPr>
          <p:cNvPr id="160771" name="AutoShape 3"/>
          <p:cNvSpPr>
            <a:spLocks noChangeArrowheads="1"/>
          </p:cNvSpPr>
          <p:nvPr/>
        </p:nvSpPr>
        <p:spPr bwMode="auto">
          <a:xfrm>
            <a:off x="76200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3"/>
            </a:pPr>
            <a:r>
              <a:rPr lang="en-US" b="1" smtClean="0"/>
              <a:t>Green bears are the world’s most self-sufficient economies in providing their own natural resources.  Red bulls are the least resource-sufficient nations because they over-consume financial &amp; natural resources in the course of building global economic empires (selling &amp; manufacturing on a global scale.)</a:t>
            </a:r>
          </a:p>
          <a:p>
            <a:pPr marL="609600" indent="-609600" eaLnBrk="1" hangingPunct="1">
              <a:buFontTx/>
              <a:buAutoNum type="arabicPeriod" startAt="3"/>
            </a:pPr>
            <a:r>
              <a:rPr lang="en-US" b="1" smtClean="0"/>
              <a:t>Green bears have a surplus of natural resources for red bulls to purchase because bears are less industrialized.</a:t>
            </a:r>
          </a:p>
        </p:txBody>
      </p:sp>
    </p:spTree>
  </p:cSld>
  <p:clrMapOvr>
    <a:masterClrMapping/>
  </p:clrMapOvr>
  <p:transition spd="slow">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0" y="0"/>
            <a:ext cx="9144000" cy="6858000"/>
          </a:xfrm>
        </p:spPr>
        <p:txBody>
          <a:bodyPr/>
          <a:lstStyle/>
          <a:p>
            <a:pPr>
              <a:buFontTx/>
              <a:buNone/>
            </a:pPr>
            <a:r>
              <a:rPr lang="en-US" sz="11500" b="1" u="sng" smtClean="0">
                <a:cs typeface="Tahoma" pitchFamily="34" charset="0"/>
              </a:rPr>
              <a:t>V</a:t>
            </a:r>
            <a:r>
              <a:rPr lang="en-US" sz="11500" b="1" smtClean="0">
                <a:cs typeface="Tahoma" pitchFamily="34" charset="0"/>
              </a:rPr>
              <a:t>alue</a:t>
            </a:r>
            <a:endParaRPr lang="en-US" sz="11500" b="1" u="sng" smtClean="0">
              <a:cs typeface="Tahoma" pitchFamily="34" charset="0"/>
            </a:endParaRPr>
          </a:p>
          <a:p>
            <a:pPr>
              <a:buFontTx/>
              <a:buNone/>
            </a:pPr>
            <a:r>
              <a:rPr lang="en-US" sz="11500" b="1" u="sng" smtClean="0">
                <a:cs typeface="Tahoma" pitchFamily="34" charset="0"/>
              </a:rPr>
              <a:t>A</a:t>
            </a:r>
            <a:r>
              <a:rPr lang="en-US" sz="11500" b="1" smtClean="0">
                <a:cs typeface="Tahoma" pitchFamily="34" charset="0"/>
              </a:rPr>
              <a:t>dded</a:t>
            </a:r>
            <a:endParaRPr lang="en-US" sz="11500" b="1" u="sng" smtClean="0">
              <a:cs typeface="Tahoma" pitchFamily="34" charset="0"/>
            </a:endParaRPr>
          </a:p>
          <a:p>
            <a:pPr>
              <a:buFontTx/>
              <a:buNone/>
            </a:pPr>
            <a:r>
              <a:rPr lang="en-US" sz="11500" b="1" u="sng" smtClean="0">
                <a:cs typeface="Tahoma" pitchFamily="34" charset="0"/>
              </a:rPr>
              <a:t>C</a:t>
            </a:r>
            <a:r>
              <a:rPr lang="en-US" sz="11500" b="1" smtClean="0">
                <a:cs typeface="Tahoma" pitchFamily="34" charset="0"/>
              </a:rPr>
              <a:t>hain</a:t>
            </a:r>
            <a:endParaRPr lang="en-US" sz="13800" b="1" u="sng" smtClean="0">
              <a:cs typeface="Tahoma" pitchFamily="34" charset="0"/>
            </a:endParaRPr>
          </a:p>
        </p:txBody>
      </p:sp>
    </p:spTree>
  </p:cSld>
  <p:clrMapOvr>
    <a:masterClrMapping/>
  </p:clrMapOvr>
  <p:transition spd="slow">
    <p:random/>
  </p:transition>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0" y="0"/>
            <a:ext cx="9144000" cy="762000"/>
          </a:xfrm>
        </p:spPr>
        <p:txBody>
          <a:bodyPr/>
          <a:lstStyle/>
          <a:p>
            <a:pPr eaLnBrk="1" hangingPunct="1"/>
            <a:r>
              <a:rPr lang="en-US" sz="3600" b="1" smtClean="0"/>
              <a:t>THE EU’S ECOLOGICAL PROGRAM</a:t>
            </a:r>
          </a:p>
        </p:txBody>
      </p:sp>
      <p:sp>
        <p:nvSpPr>
          <p:cNvPr id="162819" name="Rectangle 3"/>
          <p:cNvSpPr>
            <a:spLocks noGrp="1" noChangeArrowheads="1"/>
          </p:cNvSpPr>
          <p:nvPr>
            <p:ph type="body" idx="1"/>
          </p:nvPr>
        </p:nvSpPr>
        <p:spPr>
          <a:xfrm>
            <a:off x="0" y="762000"/>
            <a:ext cx="9144000" cy="6096000"/>
          </a:xfrm>
        </p:spPr>
        <p:txBody>
          <a:bodyPr/>
          <a:lstStyle/>
          <a:p>
            <a:pPr eaLnBrk="1" hangingPunct="1">
              <a:buFontTx/>
              <a:buNone/>
            </a:pPr>
            <a:r>
              <a:rPr lang="en-US" b="1" smtClean="0"/>
              <a:t>The EU, home to mainly “red bull” ecological-debtor nations, has pledged to reduce by 2020 its regional level of greenhouse-gas emissions to 20% below the 1990 level--&amp; to a reduction of 30% of other rich nations would join in. Specific targets include increasing energy from non-renewable sources (such as sunlight &amp; wind) by 20%; improving overall energy efficiency by 20%; &amp; deriving 10% of transportation-related fuel from vegetation.</a:t>
            </a:r>
          </a:p>
        </p:txBody>
      </p:sp>
    </p:spTree>
  </p:cSld>
  <p:clrMapOvr>
    <a:masterClrMapping/>
  </p:clrMapOvr>
  <p:transition spd="slow">
    <p:random/>
  </p:transition>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WordArt 4"/>
          <p:cNvSpPr>
            <a:spLocks noChangeArrowheads="1" noChangeShapeType="1" noTextEdit="1"/>
          </p:cNvSpPr>
          <p:nvPr/>
        </p:nvSpPr>
        <p:spPr bwMode="auto">
          <a:xfrm>
            <a:off x="1371600" y="533400"/>
            <a:ext cx="6705600" cy="57912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ECOLOGICAL</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CREDITORS</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&amp;</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DEBTORS</a:t>
            </a:r>
          </a:p>
        </p:txBody>
      </p:sp>
    </p:spTree>
  </p:cSld>
  <p:clrMapOvr>
    <a:masterClrMapping/>
  </p:clrMapOvr>
  <p:transition spd="slow">
    <p:random/>
  </p:transition>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0" y="0"/>
            <a:ext cx="9144000" cy="1066800"/>
          </a:xfrm>
        </p:spPr>
        <p:txBody>
          <a:bodyPr/>
          <a:lstStyle/>
          <a:p>
            <a:pPr eaLnBrk="1" hangingPunct="1"/>
            <a:r>
              <a:rPr lang="en-US" sz="3200" b="1" smtClean="0">
                <a:solidFill>
                  <a:schemeClr val="tx1"/>
                </a:solidFill>
              </a:rPr>
              <a:t>COMPETITIVENESS OF NATIONS IN USING THEIR ECOLOGICAL CAPITAL</a:t>
            </a:r>
          </a:p>
        </p:txBody>
      </p:sp>
      <p:sp>
        <p:nvSpPr>
          <p:cNvPr id="164867" name="Rectangle 3"/>
          <p:cNvSpPr>
            <a:spLocks noGrp="1" noChangeArrowheads="1"/>
          </p:cNvSpPr>
          <p:nvPr>
            <p:ph type="body" idx="1"/>
          </p:nvPr>
        </p:nvSpPr>
        <p:spPr>
          <a:xfrm>
            <a:off x="0" y="990600"/>
            <a:ext cx="9144000" cy="5867400"/>
          </a:xfrm>
        </p:spPr>
        <p:txBody>
          <a:bodyPr/>
          <a:lstStyle/>
          <a:p>
            <a:pPr eaLnBrk="1" hangingPunct="1">
              <a:buFontTx/>
              <a:buNone/>
            </a:pPr>
            <a:r>
              <a:rPr lang="en-US" sz="2800" b="1" smtClean="0"/>
              <a:t>1. </a:t>
            </a:r>
            <a:r>
              <a:rPr lang="en-US" sz="3000" b="1" smtClean="0"/>
              <a:t>The world’s biggest ecological </a:t>
            </a:r>
            <a:r>
              <a:rPr lang="en-US" sz="3000" b="1" u="sng" smtClean="0"/>
              <a:t>creditors</a:t>
            </a:r>
          </a:p>
          <a:p>
            <a:pPr eaLnBrk="1" hangingPunct="1">
              <a:buFontTx/>
              <a:buNone/>
            </a:pPr>
            <a:r>
              <a:rPr lang="en-US" sz="3000" b="1" smtClean="0"/>
              <a:t>(nations that have historically </a:t>
            </a:r>
            <a:r>
              <a:rPr lang="en-US" sz="3000" b="1" u="sng" smtClean="0"/>
              <a:t>contributed</a:t>
            </a:r>
          </a:p>
          <a:p>
            <a:pPr eaLnBrk="1" hangingPunct="1">
              <a:buFontTx/>
              <a:buNone/>
            </a:pPr>
            <a:r>
              <a:rPr lang="en-US" sz="3000" b="1" smtClean="0"/>
              <a:t>more ecological resources to</a:t>
            </a:r>
          </a:p>
          <a:p>
            <a:pPr eaLnBrk="1" hangingPunct="1">
              <a:buFontTx/>
              <a:buNone/>
            </a:pPr>
            <a:r>
              <a:rPr lang="en-US" sz="3000" b="1" smtClean="0"/>
              <a:t>the world than they have consumed of the</a:t>
            </a:r>
          </a:p>
          <a:p>
            <a:pPr eaLnBrk="1" hangingPunct="1">
              <a:buFontTx/>
              <a:buNone/>
            </a:pPr>
            <a:r>
              <a:rPr lang="en-US" sz="3000" b="1" smtClean="0"/>
              <a:t>world’s natural resources): </a:t>
            </a:r>
          </a:p>
          <a:p>
            <a:pPr eaLnBrk="1" hangingPunct="1">
              <a:buFontTx/>
              <a:buNone/>
            </a:pPr>
            <a:r>
              <a:rPr lang="en-US" sz="3000" b="1" smtClean="0"/>
              <a:t>2. Brazil (biggest creditor), Indonesia,</a:t>
            </a:r>
          </a:p>
          <a:p>
            <a:pPr eaLnBrk="1" hangingPunct="1">
              <a:buFontTx/>
              <a:buNone/>
            </a:pPr>
            <a:r>
              <a:rPr lang="en-US" sz="3000" b="1" smtClean="0"/>
              <a:t>Peru, Australia, Columbia, Canada, New</a:t>
            </a:r>
          </a:p>
          <a:p>
            <a:pPr eaLnBrk="1" hangingPunct="1">
              <a:buFontTx/>
              <a:buNone/>
            </a:pPr>
            <a:r>
              <a:rPr lang="en-US" sz="3000" b="1" smtClean="0"/>
              <a:t>Zealand, Argentina, Finland, Chile,</a:t>
            </a:r>
          </a:p>
          <a:p>
            <a:pPr eaLnBrk="1" hangingPunct="1">
              <a:buFontTx/>
              <a:buNone/>
            </a:pPr>
            <a:r>
              <a:rPr lang="en-US" sz="3000" b="1" smtClean="0"/>
              <a:t>Sweden, Malaysia, France, Ireland,</a:t>
            </a:r>
          </a:p>
          <a:p>
            <a:pPr eaLnBrk="1" hangingPunct="1">
              <a:buFontTx/>
              <a:buNone/>
            </a:pPr>
            <a:r>
              <a:rPr lang="en-US" sz="3000" b="1" smtClean="0"/>
              <a:t>Norway</a:t>
            </a:r>
          </a:p>
        </p:txBody>
      </p:sp>
      <p:sp>
        <p:nvSpPr>
          <p:cNvPr id="164868" name="AutoShape 4"/>
          <p:cNvSpPr>
            <a:spLocks noChangeArrowheads="1"/>
          </p:cNvSpPr>
          <p:nvPr/>
        </p:nvSpPr>
        <p:spPr bwMode="auto">
          <a:xfrm>
            <a:off x="76200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body" idx="1"/>
          </p:nvPr>
        </p:nvSpPr>
        <p:spPr>
          <a:xfrm>
            <a:off x="0" y="304800"/>
            <a:ext cx="9601200" cy="6553200"/>
          </a:xfrm>
        </p:spPr>
        <p:txBody>
          <a:bodyPr/>
          <a:lstStyle/>
          <a:p>
            <a:pPr eaLnBrk="1" hangingPunct="1">
              <a:buFontTx/>
              <a:buNone/>
            </a:pPr>
            <a:r>
              <a:rPr lang="en-US" sz="3600" b="1" smtClean="0"/>
              <a:t>3. The world’s biggest ecological</a:t>
            </a:r>
          </a:p>
          <a:p>
            <a:pPr eaLnBrk="1" hangingPunct="1">
              <a:buFontTx/>
              <a:buNone/>
            </a:pPr>
            <a:r>
              <a:rPr lang="en-US" sz="3600" b="1" u="sng" smtClean="0"/>
              <a:t>debtors</a:t>
            </a:r>
            <a:r>
              <a:rPr lang="en-US" sz="3600" b="1" smtClean="0"/>
              <a:t> (nations that have</a:t>
            </a:r>
          </a:p>
          <a:p>
            <a:pPr eaLnBrk="1" hangingPunct="1">
              <a:buFontTx/>
              <a:buNone/>
            </a:pPr>
            <a:r>
              <a:rPr lang="en-US" sz="3600" b="1" smtClean="0"/>
              <a:t>historically </a:t>
            </a:r>
            <a:r>
              <a:rPr lang="en-US" sz="3600" b="1" u="sng" smtClean="0"/>
              <a:t>consumed</a:t>
            </a:r>
            <a:r>
              <a:rPr lang="en-US" sz="3600" b="1" smtClean="0"/>
              <a:t> more</a:t>
            </a:r>
          </a:p>
          <a:p>
            <a:pPr eaLnBrk="1" hangingPunct="1">
              <a:buFontTx/>
              <a:buNone/>
            </a:pPr>
            <a:r>
              <a:rPr lang="en-US" sz="3600" b="1" smtClean="0"/>
              <a:t>ecological resources in the</a:t>
            </a:r>
          </a:p>
          <a:p>
            <a:pPr eaLnBrk="1" hangingPunct="1">
              <a:buFontTx/>
              <a:buNone/>
            </a:pPr>
            <a:r>
              <a:rPr lang="en-US" sz="3600" b="1" smtClean="0"/>
              <a:t>world than they contributed to the</a:t>
            </a:r>
          </a:p>
          <a:p>
            <a:pPr eaLnBrk="1" hangingPunct="1">
              <a:buFontTx/>
              <a:buNone/>
            </a:pPr>
            <a:r>
              <a:rPr lang="en-US" sz="3600" b="1" smtClean="0"/>
              <a:t>world’s natural resources): USA,</a:t>
            </a:r>
          </a:p>
          <a:p>
            <a:pPr eaLnBrk="1" hangingPunct="1">
              <a:buFontTx/>
              <a:buNone/>
            </a:pPr>
            <a:r>
              <a:rPr lang="en-US" sz="3600" b="1" smtClean="0"/>
              <a:t>(biggest debtor), China, Japan, Russian federation, India, Germany, Great Britain, Italy, South Korea, Mexico, Thailand, Poland</a:t>
            </a:r>
          </a:p>
        </p:txBody>
      </p:sp>
    </p:spTree>
  </p:cSld>
  <p:clrMapOvr>
    <a:masterClrMapping/>
  </p:clrMapOvr>
  <p:transition spd="slow">
    <p:random/>
  </p:transition>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body" idx="1"/>
          </p:nvPr>
        </p:nvSpPr>
        <p:spPr>
          <a:xfrm>
            <a:off x="0" y="0"/>
            <a:ext cx="9144000" cy="6858000"/>
          </a:xfrm>
        </p:spPr>
        <p:txBody>
          <a:bodyPr/>
          <a:lstStyle/>
          <a:p>
            <a:pPr algn="ctr" eaLnBrk="1" hangingPunct="1">
              <a:buFontTx/>
              <a:buNone/>
              <a:defRPr/>
            </a:pPr>
            <a:r>
              <a:rPr lang="en-US" b="1" dirty="0" smtClean="0"/>
              <a:t>THE ADDICTIONS OF  WESTERN CULTURE</a:t>
            </a:r>
          </a:p>
          <a:p>
            <a:pPr marL="514350" indent="-514350" eaLnBrk="1" hangingPunct="1">
              <a:buFont typeface="+mj-lt"/>
              <a:buAutoNum type="arabicPeriod"/>
              <a:defRPr/>
            </a:pPr>
            <a:r>
              <a:rPr lang="en-US" sz="4100" b="1" dirty="0" smtClean="0"/>
              <a:t>Addicted to government deficit financing &amp; hence borrowing money from foreign creditors </a:t>
            </a:r>
          </a:p>
          <a:p>
            <a:pPr marL="514350" indent="-514350" eaLnBrk="1" hangingPunct="1">
              <a:buFont typeface="+mj-lt"/>
              <a:buAutoNum type="arabicPeriod"/>
              <a:defRPr/>
            </a:pPr>
            <a:r>
              <a:rPr lang="en-US" sz="4100" b="1" dirty="0" smtClean="0"/>
              <a:t>Addicted to imported oil</a:t>
            </a:r>
          </a:p>
          <a:p>
            <a:pPr marL="514350" indent="-514350" eaLnBrk="1" hangingPunct="1">
              <a:buFont typeface="+mj-lt"/>
              <a:buAutoNum type="arabicPeriod"/>
              <a:defRPr/>
            </a:pPr>
            <a:r>
              <a:rPr lang="en-US" sz="4100" b="1" dirty="0" smtClean="0"/>
              <a:t>Addicted to consumerism lifestyles (financed more than ever before by credit card debt) to stimulate economic growth </a:t>
            </a:r>
          </a:p>
          <a:p>
            <a:pPr eaLnBrk="1" hangingPunct="1">
              <a:buFontTx/>
              <a:buNone/>
              <a:defRPr/>
            </a:pPr>
            <a:endParaRPr lang="en-US" sz="4100" b="1" dirty="0" smtClean="0"/>
          </a:p>
        </p:txBody>
      </p:sp>
      <p:sp>
        <p:nvSpPr>
          <p:cNvPr id="166915" name="Right Arrow 2"/>
          <p:cNvSpPr>
            <a:spLocks noChangeArrowheads="1"/>
          </p:cNvSpPr>
          <p:nvPr/>
        </p:nvSpPr>
        <p:spPr bwMode="auto">
          <a:xfrm>
            <a:off x="7620000" y="61722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spd="slow">
    <p:random/>
  </p:transition>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body" idx="1"/>
          </p:nvPr>
        </p:nvSpPr>
        <p:spPr>
          <a:xfrm>
            <a:off x="0" y="0"/>
            <a:ext cx="9144000" cy="6858000"/>
          </a:xfrm>
        </p:spPr>
        <p:txBody>
          <a:bodyPr/>
          <a:lstStyle/>
          <a:p>
            <a:pPr marL="514350" indent="-514350" eaLnBrk="1" hangingPunct="1">
              <a:buFont typeface="+mj-lt"/>
              <a:buAutoNum type="arabicPeriod" startAt="4"/>
              <a:defRPr/>
            </a:pPr>
            <a:r>
              <a:rPr lang="en-US" b="1" dirty="0" smtClean="0"/>
              <a:t>Addicted to off-shoring manufactured products to developing nations</a:t>
            </a:r>
          </a:p>
          <a:p>
            <a:pPr marL="514350" indent="-514350" eaLnBrk="1" hangingPunct="1">
              <a:buFont typeface="+mj-lt"/>
              <a:buAutoNum type="arabicPeriod" startAt="4"/>
              <a:defRPr/>
            </a:pPr>
            <a:r>
              <a:rPr lang="en-US" b="1" dirty="0" smtClean="0"/>
              <a:t>Addicted to under-priced  natural resources because the cost of replacing these finite resources is not added to </a:t>
            </a:r>
            <a:r>
              <a:rPr lang="en-US" b="1" smtClean="0"/>
              <a:t>their market price</a:t>
            </a:r>
            <a:endParaRPr lang="en-US" b="1" dirty="0" smtClean="0"/>
          </a:p>
          <a:p>
            <a:pPr marL="514350" indent="-514350" eaLnBrk="1" hangingPunct="1">
              <a:buFont typeface="+mj-lt"/>
              <a:buAutoNum type="arabicPeriod" startAt="4"/>
              <a:defRPr/>
            </a:pPr>
            <a:r>
              <a:rPr lang="en-US" b="1" dirty="0" smtClean="0"/>
              <a:t>Addicted to tax cuts without corresponding cuts in government spending (thus producing ever-increasing federal government deficits)</a:t>
            </a:r>
          </a:p>
          <a:p>
            <a:pPr marL="514350" indent="-514350" eaLnBrk="1" hangingPunct="1">
              <a:buFont typeface="+mj-lt"/>
              <a:buAutoNum type="arabicPeriod" startAt="4"/>
              <a:defRPr/>
            </a:pPr>
            <a:r>
              <a:rPr lang="en-US" b="1" dirty="0" smtClean="0"/>
              <a:t>Addicted to quick &amp; easy, sometimes corrupt,  profit-making in many de-regulated industries</a:t>
            </a:r>
          </a:p>
          <a:p>
            <a:pPr eaLnBrk="1" hangingPunct="1">
              <a:buFontTx/>
              <a:buNone/>
              <a:defRPr/>
            </a:pPr>
            <a:endParaRPr lang="en-US" sz="3600" b="1" dirty="0" smtClean="0"/>
          </a:p>
        </p:txBody>
      </p:sp>
    </p:spTree>
  </p:cSld>
  <p:clrMapOvr>
    <a:masterClrMapping/>
  </p:clrMapOvr>
  <p:transition spd="slow">
    <p:random/>
  </p:transition>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WordArt 4"/>
          <p:cNvSpPr>
            <a:spLocks noChangeArrowheads="1" noChangeShapeType="1" noTextEdit="1"/>
          </p:cNvSpPr>
          <p:nvPr/>
        </p:nvSpPr>
        <p:spPr bwMode="auto">
          <a:xfrm>
            <a:off x="1752600" y="457200"/>
            <a:ext cx="5943600" cy="57150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AMERICA:</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THE GLOBAL</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GLUTTON</a:t>
            </a:r>
          </a:p>
        </p:txBody>
      </p:sp>
    </p:spTree>
  </p:cSld>
  <p:clrMapOvr>
    <a:masterClrMapping/>
  </p:clrMapOvr>
  <p:transition spd="slow">
    <p:random/>
  </p:transition>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body" idx="1"/>
          </p:nvPr>
        </p:nvSpPr>
        <p:spPr>
          <a:xfrm>
            <a:off x="0" y="0"/>
            <a:ext cx="9144000" cy="6477000"/>
          </a:xfrm>
        </p:spPr>
        <p:txBody>
          <a:bodyPr/>
          <a:lstStyle/>
          <a:p>
            <a:pPr eaLnBrk="1" hangingPunct="1">
              <a:buFontTx/>
              <a:buNone/>
            </a:pPr>
            <a:r>
              <a:rPr lang="en-US" b="1" smtClean="0"/>
              <a:t>1. Americans use 18 times more of the</a:t>
            </a:r>
          </a:p>
          <a:p>
            <a:pPr eaLnBrk="1" hangingPunct="1">
              <a:buFontTx/>
              <a:buNone/>
            </a:pPr>
            <a:r>
              <a:rPr lang="en-US" b="1" smtClean="0"/>
              <a:t>world’s ecological resources than Indians. </a:t>
            </a:r>
          </a:p>
          <a:p>
            <a:pPr eaLnBrk="1" hangingPunct="1">
              <a:buFontTx/>
              <a:buNone/>
            </a:pPr>
            <a:r>
              <a:rPr lang="en-US" b="1" smtClean="0"/>
              <a:t>Thus, from an ecological perspective,</a:t>
            </a:r>
          </a:p>
          <a:p>
            <a:pPr eaLnBrk="1" hangingPunct="1">
              <a:buFontTx/>
              <a:buNone/>
            </a:pPr>
            <a:r>
              <a:rPr lang="en-US" b="1" smtClean="0"/>
              <a:t>America is the most over-populated nation</a:t>
            </a:r>
          </a:p>
          <a:p>
            <a:pPr eaLnBrk="1" hangingPunct="1">
              <a:buFontTx/>
              <a:buNone/>
            </a:pPr>
            <a:r>
              <a:rPr lang="en-US" b="1" smtClean="0"/>
              <a:t>in the world—by far.</a:t>
            </a:r>
          </a:p>
          <a:p>
            <a:pPr eaLnBrk="1" hangingPunct="1">
              <a:buFontTx/>
              <a:buNone/>
            </a:pPr>
            <a:r>
              <a:rPr lang="en-US" b="1" smtClean="0"/>
              <a:t>2. The U.S. comprises just 6% of the global</a:t>
            </a:r>
          </a:p>
          <a:p>
            <a:pPr eaLnBrk="1" hangingPunct="1">
              <a:buFontTx/>
              <a:buNone/>
            </a:pPr>
            <a:r>
              <a:rPr lang="en-US" b="1" smtClean="0"/>
              <a:t>population but uses 25% of the world’s</a:t>
            </a:r>
          </a:p>
          <a:p>
            <a:pPr eaLnBrk="1" hangingPunct="1">
              <a:buFontTx/>
              <a:buNone/>
            </a:pPr>
            <a:r>
              <a:rPr lang="en-US" b="1" smtClean="0"/>
              <a:t>total ecological resources.  India &amp; China</a:t>
            </a:r>
          </a:p>
          <a:p>
            <a:pPr eaLnBrk="1" hangingPunct="1">
              <a:buFontTx/>
              <a:buNone/>
            </a:pPr>
            <a:r>
              <a:rPr lang="en-US" b="1" smtClean="0"/>
              <a:t>constitute half of the world’s entire</a:t>
            </a:r>
          </a:p>
          <a:p>
            <a:pPr eaLnBrk="1" hangingPunct="1">
              <a:buFontTx/>
              <a:buNone/>
            </a:pPr>
            <a:r>
              <a:rPr lang="en-US" b="1" smtClean="0"/>
              <a:t>population but consume only 20% of</a:t>
            </a:r>
          </a:p>
          <a:p>
            <a:pPr eaLnBrk="1" hangingPunct="1">
              <a:buFontTx/>
              <a:buNone/>
            </a:pPr>
            <a:r>
              <a:rPr lang="en-US" b="1" smtClean="0"/>
              <a:t>its total resources.</a:t>
            </a:r>
          </a:p>
        </p:txBody>
      </p:sp>
    </p:spTree>
  </p:cSld>
  <p:clrMapOvr>
    <a:masterClrMapping/>
  </p:clrMapOvr>
  <p:transition spd="slow">
    <p:random/>
  </p:transition>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subTitle" idx="1"/>
          </p:nvPr>
        </p:nvSpPr>
        <p:spPr>
          <a:xfrm>
            <a:off x="0" y="0"/>
            <a:ext cx="9144000" cy="6858000"/>
          </a:xfrm>
        </p:spPr>
        <p:txBody>
          <a:bodyPr/>
          <a:lstStyle/>
          <a:p>
            <a:pPr eaLnBrk="1" hangingPunct="1"/>
            <a:r>
              <a:rPr lang="en-US" sz="4400" b="1" smtClean="0"/>
              <a:t>Americans consume over half of all the goods and services of the world, spending over $10 billion annually on pet food alone. The three richest Americans have assets that exceed the combined gross domestic product of the 48 least developed nations.  </a:t>
            </a:r>
          </a:p>
        </p:txBody>
      </p:sp>
    </p:spTree>
  </p:cSld>
  <p:clrMapOvr>
    <a:masterClrMapping/>
  </p:clrMapOvr>
  <p:transition spd="slow">
    <p:random/>
  </p:transition>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685800"/>
          </a:xfrm>
        </p:spPr>
        <p:txBody>
          <a:bodyPr rtlCol="0">
            <a:normAutofit fontScale="90000"/>
          </a:bodyPr>
          <a:lstStyle/>
          <a:p>
            <a:pPr fontAlgn="auto">
              <a:spcAft>
                <a:spcPts val="0"/>
              </a:spcAft>
              <a:defRPr/>
            </a:pPr>
            <a:r>
              <a:rPr lang="en-US" sz="3600" b="1" dirty="0" smtClean="0">
                <a:cs typeface="Tahoma" pitchFamily="34" charset="0"/>
              </a:rPr>
              <a:t>THE EU CALLS THE ENVIRONMENTAL BLUFF OF AMERICA &amp; CHINA</a:t>
            </a:r>
            <a:br>
              <a:rPr lang="en-US" sz="3600" b="1" dirty="0" smtClean="0">
                <a:cs typeface="Tahoma" pitchFamily="34" charset="0"/>
              </a:rPr>
            </a:br>
            <a:r>
              <a:rPr lang="en-US" sz="3600" b="1" dirty="0" smtClean="0">
                <a:cs typeface="Tahoma" pitchFamily="34" charset="0"/>
              </a:rPr>
              <a:t> </a:t>
            </a:r>
          </a:p>
        </p:txBody>
      </p:sp>
      <p:sp>
        <p:nvSpPr>
          <p:cNvPr id="173059" name="Content Placeholder 2"/>
          <p:cNvSpPr>
            <a:spLocks noGrp="1"/>
          </p:cNvSpPr>
          <p:nvPr>
            <p:ph idx="1"/>
          </p:nvPr>
        </p:nvSpPr>
        <p:spPr>
          <a:xfrm>
            <a:off x="0" y="1219200"/>
            <a:ext cx="9144000" cy="5638800"/>
          </a:xfrm>
        </p:spPr>
        <p:txBody>
          <a:bodyPr/>
          <a:lstStyle/>
          <a:p>
            <a:pPr>
              <a:buFontTx/>
              <a:buNone/>
            </a:pPr>
            <a:r>
              <a:rPr lang="en-US" sz="3600" b="1" smtClean="0">
                <a:cs typeface="Tahoma" pitchFamily="34" charset="0"/>
              </a:rPr>
              <a:t>In 2008, the EU officially accused both China and the U.S. of shirking their  responsibility to work with the rest of the world in reducing global warming.  As the world’s 2 largest contributors to global warming, the U.S. &amp; China are both  avoiding the economic consequences that come from changing their polluting national lifestyle.</a:t>
            </a:r>
          </a:p>
        </p:txBody>
      </p:sp>
    </p:spTree>
  </p:cSld>
  <p:clrMapOvr>
    <a:masterClrMapping/>
  </p:clrMapOvr>
  <p:transition spd="slow">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0" y="0"/>
            <a:ext cx="9144000" cy="6858000"/>
          </a:xfrm>
        </p:spPr>
        <p:txBody>
          <a:bodyPr/>
          <a:lstStyle/>
          <a:p>
            <a:pPr>
              <a:buFontTx/>
              <a:buNone/>
            </a:pPr>
            <a:r>
              <a:rPr lang="en-US" sz="3300" b="1" smtClean="0">
                <a:latin typeface="Arial" pitchFamily="34" charset="0"/>
                <a:cs typeface="Arial" pitchFamily="34" charset="0"/>
              </a:rPr>
              <a:t>The value-added chain consists of all the separate activities performed in the making of a product + all of the business entities who performed those activities.  For example, the VAC for a</a:t>
            </a:r>
          </a:p>
          <a:p>
            <a:pPr>
              <a:buFontTx/>
              <a:buNone/>
            </a:pPr>
            <a:r>
              <a:rPr lang="en-US" sz="3300" b="1" smtClean="0">
                <a:latin typeface="Arial" pitchFamily="34" charset="0"/>
                <a:cs typeface="Arial" pitchFamily="34" charset="0"/>
              </a:rPr>
              <a:t>   t-shirt consists cotton-growers &amp; processors; processing cotton into textiles (large bolts of cloth); processing cotton bolts into individual t-shirts; dying the shirts &amp; applying applications &amp; logos; shipping, storing the shirts; retailing them; &amp;  perhaps financing them via credit card.</a:t>
            </a:r>
          </a:p>
        </p:txBody>
      </p:sp>
    </p:spTree>
  </p:cSld>
  <p:clrMapOvr>
    <a:masterClrMapping/>
  </p:clrMapOvr>
  <p:transition spd="slow">
    <p:random/>
  </p:transition>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subTitle" idx="1"/>
          </p:nvPr>
        </p:nvSpPr>
        <p:spPr>
          <a:xfrm>
            <a:off x="0" y="0"/>
            <a:ext cx="9144000" cy="6858000"/>
          </a:xfrm>
        </p:spPr>
        <p:txBody>
          <a:bodyPr/>
          <a:lstStyle/>
          <a:p>
            <a:pPr eaLnBrk="1" hangingPunct="1"/>
            <a:r>
              <a:rPr lang="en-US" sz="3600" b="1" smtClean="0"/>
              <a:t>AUTOMOBILE MILES PER GALLON COMPARISONS BETWEEN NATIONS:</a:t>
            </a:r>
          </a:p>
          <a:p>
            <a:pPr eaLnBrk="1" hangingPunct="1"/>
            <a:r>
              <a:rPr lang="en-US" sz="3600" b="1" smtClean="0"/>
              <a:t> </a:t>
            </a:r>
          </a:p>
          <a:p>
            <a:pPr eaLnBrk="1" hangingPunct="1"/>
            <a:r>
              <a:rPr lang="en-US" sz="4000" b="1" smtClean="0"/>
              <a:t>Japan: 48 MPG vehicle average</a:t>
            </a:r>
          </a:p>
          <a:p>
            <a:pPr eaLnBrk="1" hangingPunct="1"/>
            <a:r>
              <a:rPr lang="en-US" sz="4000" b="1" smtClean="0"/>
              <a:t>Europe: 42</a:t>
            </a:r>
          </a:p>
          <a:p>
            <a:pPr eaLnBrk="1" hangingPunct="1"/>
            <a:r>
              <a:rPr lang="en-US" sz="4000" b="1" smtClean="0"/>
              <a:t>China: 36</a:t>
            </a:r>
          </a:p>
          <a:p>
            <a:pPr eaLnBrk="1" hangingPunct="1"/>
            <a:r>
              <a:rPr lang="en-US" sz="4000" b="1" smtClean="0"/>
              <a:t>Australia: 32</a:t>
            </a:r>
          </a:p>
          <a:p>
            <a:pPr eaLnBrk="1" hangingPunct="1"/>
            <a:r>
              <a:rPr lang="en-US" sz="4000" b="1" smtClean="0"/>
              <a:t>Canada: 30</a:t>
            </a:r>
          </a:p>
          <a:p>
            <a:pPr eaLnBrk="1" hangingPunct="1"/>
            <a:r>
              <a:rPr lang="en-US" sz="4000" b="1" smtClean="0"/>
              <a:t>USA: 25</a:t>
            </a:r>
          </a:p>
          <a:p>
            <a:pPr eaLnBrk="1" hangingPunct="1"/>
            <a:endParaRPr lang="en-US" sz="4000" b="1" smtClean="0"/>
          </a:p>
          <a:p>
            <a:pPr algn="l" eaLnBrk="1" hangingPunct="1"/>
            <a:endParaRPr lang="en-US" b="1" smtClean="0"/>
          </a:p>
          <a:p>
            <a:pPr eaLnBrk="1" hangingPunct="1"/>
            <a:endParaRPr lang="en-US" b="1" smtClean="0"/>
          </a:p>
          <a:p>
            <a:pPr algn="l" eaLnBrk="1" hangingPunct="1"/>
            <a:endParaRPr lang="en-US" b="1" smtClean="0"/>
          </a:p>
        </p:txBody>
      </p:sp>
    </p:spTree>
  </p:cSld>
  <p:clrMapOvr>
    <a:masterClrMapping/>
  </p:clrMapOvr>
  <p:transition spd="slow">
    <p:random/>
  </p:transition>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3300" b="1" smtClean="0"/>
              <a:t>Americans use 20M barrels of oil a day—7B barrels annually. Without importing foreign oil, American oil reserves would last only 4 years.</a:t>
            </a:r>
          </a:p>
          <a:p>
            <a:pPr marL="609600" indent="-609600" eaLnBrk="1" hangingPunct="1">
              <a:buFontTx/>
              <a:buAutoNum type="arabicPeriod"/>
            </a:pPr>
            <a:r>
              <a:rPr lang="en-US" sz="3300" b="1" smtClean="0"/>
              <a:t>Americans drive 1/3 of the world’s 700M vehicles, but contribute almost half of greenhouse gases emitted by vehicles worldwide.  This is because American cars get lower mileage compared to the rest of the world, drive farther distances, &amp; use fuel with a higher carbon content.</a:t>
            </a:r>
          </a:p>
          <a:p>
            <a:pPr marL="609600" indent="-609600" eaLnBrk="1" hangingPunct="1">
              <a:buFontTx/>
              <a:buNone/>
            </a:pPr>
            <a:endParaRPr lang="en-US" sz="3300" b="1" smtClean="0"/>
          </a:p>
        </p:txBody>
      </p:sp>
      <p:sp>
        <p:nvSpPr>
          <p:cNvPr id="175107" name="AutoShape 4"/>
          <p:cNvSpPr>
            <a:spLocks noChangeArrowheads="1"/>
          </p:cNvSpPr>
          <p:nvPr/>
        </p:nvSpPr>
        <p:spPr bwMode="auto">
          <a:xfrm>
            <a:off x="74676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None/>
            </a:pPr>
            <a:r>
              <a:rPr lang="en-US" sz="3600" b="1" smtClean="0"/>
              <a:t>3. Americans produce</a:t>
            </a:r>
            <a:r>
              <a:rPr lang="en-US" sz="3600" smtClean="0"/>
              <a:t> </a:t>
            </a:r>
            <a:r>
              <a:rPr lang="en-US" sz="3600" b="1" smtClean="0"/>
              <a:t>472B pounds of trash annually, including 96B pounds of wasted food--more than 300 pounds per person.</a:t>
            </a:r>
          </a:p>
          <a:p>
            <a:pPr marL="609600" indent="-609600" eaLnBrk="1" hangingPunct="1">
              <a:lnSpc>
                <a:spcPct val="90000"/>
              </a:lnSpc>
              <a:buFontTx/>
              <a:buNone/>
            </a:pPr>
            <a:r>
              <a:rPr lang="en-US" sz="3600" b="1" smtClean="0"/>
              <a:t>4. American landfills contribute the lion’s share of the 7M tons of methane gas (the chief cause of global warming) spewed by the world each year into the atmosphere.</a:t>
            </a:r>
          </a:p>
          <a:p>
            <a:pPr marL="609600" indent="-609600" eaLnBrk="1" hangingPunct="1">
              <a:lnSpc>
                <a:spcPct val="90000"/>
              </a:lnSpc>
              <a:buFontTx/>
              <a:buNone/>
            </a:pPr>
            <a:r>
              <a:rPr lang="en-US" sz="3600" b="1" smtClean="0"/>
              <a:t>5. Americans receive 100 pieces of junk mail annually.</a:t>
            </a:r>
          </a:p>
          <a:p>
            <a:pPr marL="609600" indent="-609600" eaLnBrk="1" hangingPunct="1">
              <a:lnSpc>
                <a:spcPct val="90000"/>
              </a:lnSpc>
              <a:buFontTx/>
              <a:buNone/>
            </a:pPr>
            <a:endParaRPr lang="en-US" sz="3600" b="1" smtClean="0"/>
          </a:p>
        </p:txBody>
      </p:sp>
    </p:spTree>
  </p:cSld>
  <p:clrMapOvr>
    <a:masterClrMapping/>
  </p:clrMapOvr>
  <p:transition spd="slow">
    <p:random/>
  </p:transition>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t>Filling up the 25-gallon gas tank of an SUV with ethanol (currently the alternative fuel source with the highest potential) requires over 450 pounds of corn, which is a year’s supply for one person.  Because of unprecedented experimentation with ethanol, corn futures prices have zoomed over the past year, doubling the cost of corn tortillas in Mexico (which imports 80% of its corn from the U.S.). Since Mexicans derive most of their protein from corn, the higher tortilla prices presents a serious dietary challenge for many poor Mexican families. </a:t>
            </a:r>
          </a:p>
        </p:txBody>
      </p:sp>
    </p:spTree>
  </p:cSld>
  <p:clrMapOvr>
    <a:masterClrMapping/>
  </p:clrMapOvr>
  <p:transition spd="slow">
    <p:random/>
  </p:transition>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0" y="228600"/>
            <a:ext cx="8915400" cy="685800"/>
          </a:xfrm>
        </p:spPr>
        <p:txBody>
          <a:bodyPr/>
          <a:lstStyle/>
          <a:p>
            <a:pPr eaLnBrk="1" hangingPunct="1"/>
            <a:r>
              <a:rPr lang="en-US" sz="4000" b="1" smtClean="0"/>
              <a:t>WHO IS PATRIOTIC?</a:t>
            </a:r>
          </a:p>
        </p:txBody>
      </p:sp>
      <p:sp>
        <p:nvSpPr>
          <p:cNvPr id="178179" name="Rectangle 3"/>
          <p:cNvSpPr>
            <a:spLocks noGrp="1" noChangeArrowheads="1"/>
          </p:cNvSpPr>
          <p:nvPr>
            <p:ph type="body" idx="1"/>
          </p:nvPr>
        </p:nvSpPr>
        <p:spPr>
          <a:xfrm>
            <a:off x="0" y="914400"/>
            <a:ext cx="9144000" cy="5715000"/>
          </a:xfrm>
        </p:spPr>
        <p:txBody>
          <a:bodyPr/>
          <a:lstStyle/>
          <a:p>
            <a:pPr marL="609600" indent="-609600" eaLnBrk="1" hangingPunct="1">
              <a:buFontTx/>
              <a:buAutoNum type="arabicPeriod"/>
            </a:pPr>
            <a:r>
              <a:rPr lang="en-US" b="1" smtClean="0"/>
              <a:t>Citizens who own gas-guzzling vehicles that increase their nation’s dependence on foreign oil?</a:t>
            </a:r>
          </a:p>
          <a:p>
            <a:pPr marL="609600" indent="-609600" eaLnBrk="1" hangingPunct="1">
              <a:buFontTx/>
              <a:buAutoNum type="arabicPeriod"/>
            </a:pPr>
            <a:r>
              <a:rPr lang="en-US" b="1" smtClean="0"/>
              <a:t>Consumers who spend everything &amp; borrow to spend even more, thus making their nation’s trade deficit even worse than it already is?</a:t>
            </a:r>
          </a:p>
          <a:p>
            <a:pPr marL="609600" indent="-609600" eaLnBrk="1" hangingPunct="1">
              <a:buFontTx/>
              <a:buNone/>
            </a:pPr>
            <a:r>
              <a:rPr lang="en-US" b="1" smtClean="0"/>
              <a:t>3. Politicians who cut taxes &amp; borrow money to fight wars, thus making their nation more dependent on foreign creditors?</a:t>
            </a:r>
          </a:p>
        </p:txBody>
      </p:sp>
    </p:spTree>
  </p:cSld>
  <p:clrMapOvr>
    <a:masterClrMapping/>
  </p:clrMapOvr>
  <p:transition spd="slow">
    <p:random/>
  </p:transition>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Content Placeholder 2"/>
          <p:cNvSpPr>
            <a:spLocks noGrp="1"/>
          </p:cNvSpPr>
          <p:nvPr>
            <p:ph idx="1"/>
          </p:nvPr>
        </p:nvSpPr>
        <p:spPr>
          <a:xfrm>
            <a:off x="0" y="0"/>
            <a:ext cx="9144000" cy="6858000"/>
          </a:xfrm>
        </p:spPr>
        <p:txBody>
          <a:bodyPr/>
          <a:lstStyle/>
          <a:p>
            <a:pPr algn="ctr">
              <a:buFontTx/>
              <a:buNone/>
            </a:pPr>
            <a:r>
              <a:rPr lang="en-US" sz="9600" b="1" smtClean="0"/>
              <a:t>GLOBAL FOOTPRINTS</a:t>
            </a:r>
          </a:p>
        </p:txBody>
      </p:sp>
    </p:spTree>
  </p:cSld>
  <p:clrMapOvr>
    <a:masterClrMapping/>
  </p:clrMapOvr>
  <p:transition spd="slow">
    <p:random/>
  </p:transition>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b="1" smtClean="0"/>
              <a:t>A size of a nation’s global footprint consists of the total amount of global natural resources it consumes.  </a:t>
            </a:r>
          </a:p>
          <a:p>
            <a:pPr marL="609600" indent="-609600" eaLnBrk="1" hangingPunct="1">
              <a:buFontTx/>
              <a:buAutoNum type="arabicPeriod"/>
            </a:pPr>
            <a:r>
              <a:rPr lang="en-US" b="1" smtClean="0"/>
              <a:t>This includes both renewable resources (wood, clean water, food, electricity, labor, etc.) &amp; non-renewable (oil, minerals, crop land, etc.). </a:t>
            </a:r>
          </a:p>
          <a:p>
            <a:pPr marL="609600" indent="-609600" eaLnBrk="1" hangingPunct="1">
              <a:buFontTx/>
              <a:buAutoNum type="arabicPeriod"/>
            </a:pPr>
            <a:r>
              <a:rPr lang="en-US" b="1" smtClean="0"/>
              <a:t>Red bull nations leave the largest footprints since they consume more than fair share of the world’s resources, including financial capital (money consumed for capitalistic purposes). </a:t>
            </a:r>
          </a:p>
        </p:txBody>
      </p:sp>
    </p:spTree>
  </p:cSld>
  <p:clrMapOvr>
    <a:masterClrMapping/>
  </p:clrMapOvr>
  <p:transition spd="slow">
    <p:random/>
  </p:transition>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ctrTitle"/>
          </p:nvPr>
        </p:nvSpPr>
        <p:spPr>
          <a:xfrm>
            <a:off x="0" y="0"/>
            <a:ext cx="9144000" cy="1470025"/>
          </a:xfrm>
        </p:spPr>
        <p:txBody>
          <a:bodyPr/>
          <a:lstStyle/>
          <a:p>
            <a:pPr eaLnBrk="1" hangingPunct="1"/>
            <a:r>
              <a:rPr lang="en-US" sz="3600" b="1" smtClean="0">
                <a:solidFill>
                  <a:schemeClr val="tx1"/>
                </a:solidFill>
              </a:rPr>
              <a:t>ECOLOGICAL RESOURCES IMPORTED/EXPORTED BY NATIONS</a:t>
            </a:r>
          </a:p>
        </p:txBody>
      </p:sp>
      <p:sp>
        <p:nvSpPr>
          <p:cNvPr id="181251" name="Rectangle 3"/>
          <p:cNvSpPr>
            <a:spLocks noGrp="1" noChangeArrowheads="1"/>
          </p:cNvSpPr>
          <p:nvPr>
            <p:ph type="subTitle" idx="1"/>
          </p:nvPr>
        </p:nvSpPr>
        <p:spPr>
          <a:xfrm>
            <a:off x="457200" y="1295400"/>
            <a:ext cx="8077200" cy="4876800"/>
          </a:xfrm>
        </p:spPr>
        <p:txBody>
          <a:bodyPr/>
          <a:lstStyle/>
          <a:p>
            <a:pPr eaLnBrk="1" hangingPunct="1"/>
            <a:r>
              <a:rPr lang="en-US" sz="4800" b="1" smtClean="0"/>
              <a:t>Land</a:t>
            </a:r>
          </a:p>
          <a:p>
            <a:pPr eaLnBrk="1" hangingPunct="1"/>
            <a:r>
              <a:rPr lang="en-US" sz="4800" b="1" smtClean="0"/>
              <a:t>Clean water</a:t>
            </a:r>
          </a:p>
          <a:p>
            <a:pPr eaLnBrk="1" hangingPunct="1"/>
            <a:r>
              <a:rPr lang="en-US" sz="4800" b="1" smtClean="0"/>
              <a:t>Oil</a:t>
            </a:r>
          </a:p>
          <a:p>
            <a:pPr eaLnBrk="1" hangingPunct="1"/>
            <a:r>
              <a:rPr lang="en-US" sz="4800" b="1" smtClean="0"/>
              <a:t>Non-petroleum energy</a:t>
            </a:r>
          </a:p>
          <a:p>
            <a:pPr eaLnBrk="1" hangingPunct="1"/>
            <a:r>
              <a:rPr lang="en-US" sz="4800" b="1" smtClean="0"/>
              <a:t>Timber</a:t>
            </a:r>
          </a:p>
          <a:p>
            <a:pPr eaLnBrk="1" hangingPunct="1"/>
            <a:r>
              <a:rPr lang="en-US" sz="4800" b="1" smtClean="0"/>
              <a:t>Minerals</a:t>
            </a:r>
          </a:p>
          <a:p>
            <a:pPr eaLnBrk="1" hangingPunct="1">
              <a:buFontTx/>
              <a:buChar char="•"/>
            </a:pPr>
            <a:endParaRPr lang="en-US" sz="4800" b="1" smtClean="0"/>
          </a:p>
          <a:p>
            <a:pPr eaLnBrk="1" hangingPunct="1"/>
            <a:endParaRPr lang="en-US" sz="4800" b="1" smtClean="0"/>
          </a:p>
        </p:txBody>
      </p:sp>
    </p:spTree>
  </p:cSld>
  <p:clrMapOvr>
    <a:masterClrMapping/>
  </p:clrMapOvr>
  <p:transition spd="slow">
    <p:random/>
  </p:transition>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xfrm>
            <a:off x="0" y="0"/>
            <a:ext cx="9144000" cy="1143000"/>
          </a:xfrm>
        </p:spPr>
        <p:txBody>
          <a:bodyPr/>
          <a:lstStyle/>
          <a:p>
            <a:pPr eaLnBrk="1" hangingPunct="1"/>
            <a:r>
              <a:rPr lang="en-US" sz="3600" b="1" smtClean="0">
                <a:solidFill>
                  <a:schemeClr val="tx1"/>
                </a:solidFill>
              </a:rPr>
              <a:t>GLOBAL FOOTPRINTS</a:t>
            </a:r>
          </a:p>
        </p:txBody>
      </p:sp>
      <p:sp>
        <p:nvSpPr>
          <p:cNvPr id="182275" name="Rectangle 3"/>
          <p:cNvSpPr>
            <a:spLocks noGrp="1" noChangeArrowheads="1"/>
          </p:cNvSpPr>
          <p:nvPr>
            <p:ph type="body" sz="half" idx="1"/>
          </p:nvPr>
        </p:nvSpPr>
        <p:spPr>
          <a:xfrm>
            <a:off x="0" y="914400"/>
            <a:ext cx="9144000" cy="5943600"/>
          </a:xfrm>
        </p:spPr>
        <p:txBody>
          <a:bodyPr/>
          <a:lstStyle/>
          <a:p>
            <a:pPr marL="533400" indent="-533400" eaLnBrk="1" hangingPunct="1">
              <a:lnSpc>
                <a:spcPct val="90000"/>
              </a:lnSpc>
              <a:buFontTx/>
              <a:buAutoNum type="arabicPeriod"/>
            </a:pPr>
            <a:r>
              <a:rPr lang="en-US" sz="3600" b="1" smtClean="0"/>
              <a:t>Average footprint size for nations = 2.3 hectares</a:t>
            </a:r>
          </a:p>
          <a:p>
            <a:pPr marL="533400" indent="-533400" eaLnBrk="1" hangingPunct="1">
              <a:lnSpc>
                <a:spcPct val="90000"/>
              </a:lnSpc>
              <a:buFontTx/>
              <a:buAutoNum type="arabicPeriod"/>
            </a:pPr>
            <a:r>
              <a:rPr lang="en-US" sz="3600" b="1" smtClean="0"/>
              <a:t>World’s smallest footprint: Bangladesh (0.5h); China = 1.36h </a:t>
            </a:r>
          </a:p>
          <a:p>
            <a:pPr marL="533400" indent="-533400" eaLnBrk="1" hangingPunct="1">
              <a:lnSpc>
                <a:spcPct val="90000"/>
              </a:lnSpc>
              <a:buFontTx/>
              <a:buAutoNum type="arabicPeriod"/>
            </a:pPr>
            <a:r>
              <a:rPr lang="en-US" sz="3600" b="1" smtClean="0"/>
              <a:t>The largest footprint: America = 9.57h </a:t>
            </a:r>
          </a:p>
          <a:p>
            <a:pPr marL="533400" indent="-533400" eaLnBrk="1" hangingPunct="1">
              <a:lnSpc>
                <a:spcPct val="90000"/>
              </a:lnSpc>
              <a:buFontTx/>
              <a:buAutoNum type="arabicPeriod"/>
            </a:pPr>
            <a:r>
              <a:rPr lang="en-US" sz="3600" b="1" smtClean="0"/>
              <a:t>If all nations had the average footprint of 2.3, 1.5 earths would be needed; 25 earths would be needed if all nations had an American size footprint. </a:t>
            </a:r>
          </a:p>
        </p:txBody>
      </p:sp>
    </p:spTree>
  </p:cSld>
  <p:clrMapOvr>
    <a:masterClrMapping/>
  </p:clrMapOvr>
  <p:transition spd="slow">
    <p:random/>
  </p:transition>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304800" y="0"/>
            <a:ext cx="8839200" cy="2133600"/>
          </a:xfrm>
        </p:spPr>
        <p:txBody>
          <a:bodyPr/>
          <a:lstStyle/>
          <a:p>
            <a:pPr eaLnBrk="1" hangingPunct="1"/>
            <a:r>
              <a:rPr lang="en-US" sz="2800" b="1" smtClean="0">
                <a:solidFill>
                  <a:schemeClr val="tx1"/>
                </a:solidFill>
              </a:rPr>
              <a:t>HOW MUCH THE ECOLOGICAL CONSUMPTION OF DEFICIT NATIONS HAS EXCEEDED THEIR ECOLOGICAL “FOOTPRINT” (PER CAPITA SHARE OF NATURE) 1 hectare= 2.47 acres</a:t>
            </a:r>
            <a:endParaRPr lang="en-US" sz="2800" smtClean="0">
              <a:solidFill>
                <a:schemeClr val="tx1"/>
              </a:solidFill>
            </a:endParaRPr>
          </a:p>
        </p:txBody>
      </p:sp>
      <p:sp>
        <p:nvSpPr>
          <p:cNvPr id="183299" name="Rectangle 3"/>
          <p:cNvSpPr>
            <a:spLocks noGrp="1" noChangeArrowheads="1"/>
          </p:cNvSpPr>
          <p:nvPr>
            <p:ph type="body" sz="half" idx="1"/>
          </p:nvPr>
        </p:nvSpPr>
        <p:spPr>
          <a:xfrm>
            <a:off x="0" y="1981200"/>
            <a:ext cx="8915400" cy="4876800"/>
          </a:xfrm>
        </p:spPr>
        <p:txBody>
          <a:bodyPr/>
          <a:lstStyle/>
          <a:p>
            <a:pPr marL="533400" indent="-533400" eaLnBrk="1" hangingPunct="1">
              <a:lnSpc>
                <a:spcPct val="90000"/>
              </a:lnSpc>
              <a:buFontTx/>
              <a:buAutoNum type="arabicPeriod"/>
            </a:pPr>
            <a:r>
              <a:rPr lang="en-US" sz="3600" b="1" smtClean="0"/>
              <a:t>Britain: 205,000 hectares</a:t>
            </a:r>
          </a:p>
          <a:p>
            <a:pPr marL="533400" indent="-533400" eaLnBrk="1" hangingPunct="1">
              <a:lnSpc>
                <a:spcPct val="90000"/>
              </a:lnSpc>
              <a:buFontTx/>
              <a:buAutoNum type="arabicPeriod"/>
            </a:pPr>
            <a:r>
              <a:rPr lang="en-US" sz="3600" b="1" smtClean="0"/>
              <a:t>Germany: 300,000 hectares</a:t>
            </a:r>
          </a:p>
          <a:p>
            <a:pPr marL="533400" indent="-533400" eaLnBrk="1" hangingPunct="1">
              <a:lnSpc>
                <a:spcPct val="90000"/>
              </a:lnSpc>
              <a:buFontTx/>
              <a:buAutoNum type="arabicPeriod"/>
            </a:pPr>
            <a:r>
              <a:rPr lang="en-US" sz="3600" b="1" smtClean="0"/>
              <a:t>India: 320,000 hectares</a:t>
            </a:r>
          </a:p>
          <a:p>
            <a:pPr marL="533400" indent="-533400" eaLnBrk="1" hangingPunct="1">
              <a:lnSpc>
                <a:spcPct val="90000"/>
              </a:lnSpc>
              <a:buFontTx/>
              <a:buAutoNum type="arabicPeriod"/>
            </a:pPr>
            <a:r>
              <a:rPr lang="en-US" sz="3600" b="1" smtClean="0"/>
              <a:t>Russian Fed: 350,000 hectares</a:t>
            </a:r>
          </a:p>
          <a:p>
            <a:pPr marL="533400" indent="-533400" eaLnBrk="1" hangingPunct="1">
              <a:lnSpc>
                <a:spcPct val="90000"/>
              </a:lnSpc>
              <a:buFontTx/>
              <a:buAutoNum type="arabicPeriod"/>
            </a:pPr>
            <a:r>
              <a:rPr lang="en-US" sz="3600" b="1" smtClean="0"/>
              <a:t>Japan: 420,000 hectares</a:t>
            </a:r>
          </a:p>
          <a:p>
            <a:pPr marL="533400" indent="-533400" eaLnBrk="1" hangingPunct="1">
              <a:lnSpc>
                <a:spcPct val="90000"/>
              </a:lnSpc>
              <a:buFontTx/>
              <a:buAutoNum type="arabicPeriod"/>
            </a:pPr>
            <a:r>
              <a:rPr lang="en-US" sz="3600" b="1" smtClean="0"/>
              <a:t>China: 460,000 hectares</a:t>
            </a:r>
          </a:p>
          <a:p>
            <a:pPr marL="533400" indent="-533400" eaLnBrk="1" hangingPunct="1">
              <a:lnSpc>
                <a:spcPct val="90000"/>
              </a:lnSpc>
              <a:buFontTx/>
              <a:buAutoNum type="arabicPeriod"/>
            </a:pPr>
            <a:r>
              <a:rPr lang="en-US" b="1" smtClean="0"/>
              <a:t>USA: 970,000 hectares (3,745 square mile excessive footprint)</a:t>
            </a:r>
          </a:p>
          <a:p>
            <a:pPr marL="533400" indent="-533400" eaLnBrk="1" hangingPunct="1">
              <a:lnSpc>
                <a:spcPct val="90000"/>
              </a:lnSpc>
              <a:buFontTx/>
              <a:buNone/>
            </a:pPr>
            <a:endParaRPr lang="en-US" sz="3600" b="1" smtClean="0"/>
          </a:p>
        </p:txBody>
      </p:sp>
    </p:spTree>
  </p:cSld>
  <p:clrMapOvr>
    <a:masterClrMapping/>
  </p:clrMapOvr>
  <p:transition spd="slow">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0" y="0"/>
            <a:ext cx="9144000" cy="6858000"/>
          </a:xfrm>
        </p:spPr>
        <p:txBody>
          <a:bodyPr/>
          <a:lstStyle/>
          <a:p>
            <a:pPr>
              <a:buFontTx/>
              <a:buNone/>
            </a:pPr>
            <a:r>
              <a:rPr lang="en-US" b="1" smtClean="0">
                <a:latin typeface="Arial" pitchFamily="34" charset="0"/>
                <a:cs typeface="Arial" pitchFamily="34" charset="0"/>
              </a:rPr>
              <a:t>Assume a t-shirt is retailed at a premium price of $30 because of its prestigious logo. How is that $30 divided up among the various members along the value-added chain? This depends on a complex and evolving set of market forces ranging from the world cotton market; worker wages in sewing factories; transportation and warehousing costs; the price negotiating power of retailers over manufacturers and suppliers; the intellectual property licensing fees for the t-shirt logo; even the prevailing credit card interest rate.  </a:t>
            </a:r>
          </a:p>
        </p:txBody>
      </p:sp>
    </p:spTree>
  </p:cSld>
  <p:clrMapOvr>
    <a:masterClrMapping/>
  </p:clrMapOvr>
  <p:transition spd="slow">
    <p:random/>
  </p:transition>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Title 4"/>
          <p:cNvSpPr>
            <a:spLocks noGrp="1"/>
          </p:cNvSpPr>
          <p:nvPr>
            <p:ph type="ctrTitle"/>
          </p:nvPr>
        </p:nvSpPr>
        <p:spPr>
          <a:xfrm>
            <a:off x="0" y="0"/>
            <a:ext cx="9144000" cy="1143000"/>
          </a:xfrm>
        </p:spPr>
        <p:txBody>
          <a:bodyPr/>
          <a:lstStyle/>
          <a:p>
            <a:r>
              <a:rPr lang="en-US" sz="2800" b="1" smtClean="0"/>
              <a:t>TOTAL CO2 EMISSIONS </a:t>
            </a:r>
            <a:br>
              <a:rPr lang="en-US" sz="2800" b="1" smtClean="0"/>
            </a:br>
            <a:r>
              <a:rPr lang="en-US" sz="2800" b="1" smtClean="0"/>
              <a:t>IN MILLIONS OF TONS, 2005</a:t>
            </a:r>
          </a:p>
        </p:txBody>
      </p:sp>
      <p:sp>
        <p:nvSpPr>
          <p:cNvPr id="184323" name="Subtitle 5"/>
          <p:cNvSpPr>
            <a:spLocks noGrp="1"/>
          </p:cNvSpPr>
          <p:nvPr>
            <p:ph type="subTitle" idx="1"/>
          </p:nvPr>
        </p:nvSpPr>
        <p:spPr>
          <a:xfrm>
            <a:off x="0" y="990600"/>
            <a:ext cx="9144000" cy="5867400"/>
          </a:xfrm>
        </p:spPr>
        <p:txBody>
          <a:bodyPr/>
          <a:lstStyle/>
          <a:p>
            <a:pPr algn="l"/>
            <a:r>
              <a:rPr lang="en-US" sz="2800" b="1" smtClean="0"/>
              <a:t>USA: 5817 million tons</a:t>
            </a:r>
          </a:p>
          <a:p>
            <a:pPr algn="l"/>
            <a:r>
              <a:rPr lang="en-US" sz="2800" b="1" smtClean="0"/>
              <a:t>China: 5101</a:t>
            </a:r>
          </a:p>
          <a:p>
            <a:pPr algn="l"/>
            <a:r>
              <a:rPr lang="en-US" sz="2800" b="1" smtClean="0"/>
              <a:t>Japan: 1214</a:t>
            </a:r>
          </a:p>
          <a:p>
            <a:pPr algn="l"/>
            <a:r>
              <a:rPr lang="en-US" sz="2800" b="1" smtClean="0"/>
              <a:t>India: 1147</a:t>
            </a:r>
          </a:p>
          <a:p>
            <a:pPr algn="l"/>
            <a:r>
              <a:rPr lang="en-US" sz="2800" b="1" smtClean="0"/>
              <a:t>Germany: 813</a:t>
            </a:r>
          </a:p>
          <a:p>
            <a:pPr algn="l"/>
            <a:r>
              <a:rPr lang="en-US" sz="2800" b="1" smtClean="0"/>
              <a:t>Canada: 549</a:t>
            </a:r>
          </a:p>
          <a:p>
            <a:pPr algn="l"/>
            <a:r>
              <a:rPr lang="en-US" sz="2800" b="1" smtClean="0"/>
              <a:t>UK: 530</a:t>
            </a:r>
          </a:p>
          <a:p>
            <a:pPr algn="l"/>
            <a:r>
              <a:rPr lang="en-US" sz="2800" b="1" smtClean="0"/>
              <a:t>Italy: 454</a:t>
            </a:r>
          </a:p>
          <a:p>
            <a:pPr algn="l"/>
            <a:r>
              <a:rPr lang="en-US" sz="2800" b="1" smtClean="0"/>
              <a:t> SK: 449</a:t>
            </a:r>
          </a:p>
          <a:p>
            <a:pPr algn="l"/>
            <a:r>
              <a:rPr lang="en-US" sz="2800" b="1" smtClean="0"/>
              <a:t>France: 388</a:t>
            </a:r>
          </a:p>
          <a:p>
            <a:pPr algn="l"/>
            <a:r>
              <a:rPr lang="en-US" sz="2800" b="1" smtClean="0"/>
              <a:t>Whole world: 27,137 million tons</a:t>
            </a:r>
          </a:p>
        </p:txBody>
      </p:sp>
    </p:spTree>
  </p:cSld>
  <p:clrMapOvr>
    <a:masterClrMapping/>
  </p:clrMapOvr>
  <p:transition spd="slow">
    <p:random/>
  </p:transition>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a:xfrm>
            <a:off x="381000" y="0"/>
            <a:ext cx="8458200" cy="1219200"/>
          </a:xfrm>
        </p:spPr>
        <p:txBody>
          <a:bodyPr/>
          <a:lstStyle/>
          <a:p>
            <a:pPr eaLnBrk="1" hangingPunct="1"/>
            <a:r>
              <a:rPr lang="en-US" sz="3600" b="1" smtClean="0">
                <a:solidFill>
                  <a:schemeClr val="tx1"/>
                </a:solidFill>
              </a:rPr>
              <a:t>PER CAPITA CARBON EMISSIONS (chief cause of global warming)</a:t>
            </a:r>
          </a:p>
        </p:txBody>
      </p:sp>
      <p:sp>
        <p:nvSpPr>
          <p:cNvPr id="185347" name="Rectangle 3"/>
          <p:cNvSpPr>
            <a:spLocks noGrp="1" noChangeArrowheads="1"/>
          </p:cNvSpPr>
          <p:nvPr>
            <p:ph type="body" idx="1"/>
          </p:nvPr>
        </p:nvSpPr>
        <p:spPr>
          <a:xfrm>
            <a:off x="304800" y="1219200"/>
            <a:ext cx="9144000" cy="5334000"/>
          </a:xfrm>
        </p:spPr>
        <p:txBody>
          <a:bodyPr/>
          <a:lstStyle/>
          <a:p>
            <a:pPr marL="609600" indent="-609600" eaLnBrk="1" hangingPunct="1">
              <a:buFontTx/>
              <a:buAutoNum type="arabicPeriod"/>
            </a:pPr>
            <a:r>
              <a:rPr lang="en-US" sz="4400" b="1" smtClean="0"/>
              <a:t>India: ½ ton per person annually</a:t>
            </a:r>
          </a:p>
          <a:p>
            <a:pPr marL="609600" indent="-609600" eaLnBrk="1" hangingPunct="1">
              <a:buFontTx/>
              <a:buAutoNum type="arabicPeriod"/>
            </a:pPr>
            <a:r>
              <a:rPr lang="en-US" sz="4400" b="1" smtClean="0"/>
              <a:t>China: 1.1 tons</a:t>
            </a:r>
          </a:p>
          <a:p>
            <a:pPr marL="609600" indent="-609600" eaLnBrk="1" hangingPunct="1">
              <a:buFontTx/>
              <a:buAutoNum type="arabicPeriod"/>
            </a:pPr>
            <a:r>
              <a:rPr lang="en-US" sz="4400" b="1" smtClean="0"/>
              <a:t>Japan: 2.5 tons</a:t>
            </a:r>
          </a:p>
          <a:p>
            <a:pPr marL="609600" indent="-609600" eaLnBrk="1" hangingPunct="1">
              <a:buFontTx/>
              <a:buAutoNum type="arabicPeriod"/>
            </a:pPr>
            <a:r>
              <a:rPr lang="en-US" sz="4400" b="1" smtClean="0"/>
              <a:t>Britain: 2.5 tons</a:t>
            </a:r>
          </a:p>
          <a:p>
            <a:pPr marL="609600" indent="-609600" eaLnBrk="1" hangingPunct="1">
              <a:buFontTx/>
              <a:buAutoNum type="arabicPeriod"/>
            </a:pPr>
            <a:r>
              <a:rPr lang="en-US" sz="4400" b="1" smtClean="0"/>
              <a:t>Germany: 2.8 tons</a:t>
            </a:r>
          </a:p>
          <a:p>
            <a:pPr marL="609600" indent="-609600" eaLnBrk="1" hangingPunct="1">
              <a:buFontTx/>
              <a:buAutoNum type="arabicPeriod"/>
            </a:pPr>
            <a:r>
              <a:rPr lang="en-US" sz="4400" b="1" smtClean="0"/>
              <a:t>USA: 5.2 tons per American</a:t>
            </a:r>
          </a:p>
        </p:txBody>
      </p:sp>
    </p:spTree>
  </p:cSld>
  <p:clrMapOvr>
    <a:masterClrMapping/>
  </p:clrMapOvr>
  <p:transition spd="slow">
    <p:random/>
  </p:transition>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0" y="0"/>
            <a:ext cx="9144000" cy="1371600"/>
          </a:xfrm>
        </p:spPr>
        <p:txBody>
          <a:bodyPr/>
          <a:lstStyle/>
          <a:p>
            <a:pPr eaLnBrk="1" hangingPunct="1"/>
            <a:r>
              <a:rPr lang="en-US" sz="2800" b="1" smtClean="0">
                <a:solidFill>
                  <a:schemeClr val="tx1"/>
                </a:solidFill>
              </a:rPr>
              <a:t>Per Capita  Amount Owed to The World by Deficit Nations for What They Have Over-consumed of the World’s Ecological Resources</a:t>
            </a:r>
            <a:r>
              <a:rPr lang="en-US" sz="2400" b="1" smtClean="0">
                <a:solidFill>
                  <a:schemeClr val="accent2"/>
                </a:solidFill>
              </a:rPr>
              <a:t> </a:t>
            </a:r>
          </a:p>
        </p:txBody>
      </p:sp>
      <p:sp>
        <p:nvSpPr>
          <p:cNvPr id="186371" name="Rectangle 3"/>
          <p:cNvSpPr>
            <a:spLocks noGrp="1" noChangeArrowheads="1"/>
          </p:cNvSpPr>
          <p:nvPr>
            <p:ph type="body" idx="1"/>
          </p:nvPr>
        </p:nvSpPr>
        <p:spPr>
          <a:xfrm>
            <a:off x="0" y="1371600"/>
            <a:ext cx="9144000" cy="5486400"/>
          </a:xfrm>
        </p:spPr>
        <p:txBody>
          <a:bodyPr/>
          <a:lstStyle/>
          <a:p>
            <a:pPr marL="609600" indent="-609600" eaLnBrk="1" hangingPunct="1">
              <a:buFontTx/>
              <a:buAutoNum type="arabicPeriod"/>
            </a:pPr>
            <a:r>
              <a:rPr lang="en-US" sz="4000" b="1" smtClean="0"/>
              <a:t>Singapore: $127 per citizen (.4% of GDP) owed to the world</a:t>
            </a:r>
          </a:p>
          <a:p>
            <a:pPr marL="609600" indent="-609600" eaLnBrk="1" hangingPunct="1">
              <a:buFontTx/>
              <a:buAutoNum type="arabicPeriod"/>
            </a:pPr>
            <a:r>
              <a:rPr lang="en-US" sz="4000" b="1" smtClean="0"/>
              <a:t>New Zealand: $252 (1.8% of GDP)</a:t>
            </a:r>
          </a:p>
          <a:p>
            <a:pPr marL="609600" indent="-609600" eaLnBrk="1" hangingPunct="1">
              <a:buFontTx/>
              <a:buAutoNum type="arabicPeriod"/>
            </a:pPr>
            <a:r>
              <a:rPr lang="en-US" sz="4000" b="1" smtClean="0"/>
              <a:t>Canada: $252 (1.3% of GDP)</a:t>
            </a:r>
          </a:p>
          <a:p>
            <a:pPr marL="609600" indent="-609600" eaLnBrk="1" hangingPunct="1">
              <a:buFontTx/>
              <a:buAutoNum type="arabicPeriod"/>
            </a:pPr>
            <a:r>
              <a:rPr lang="en-US" sz="4000" b="1" smtClean="0"/>
              <a:t>Australia: $317 (2.0% of GDP)</a:t>
            </a:r>
          </a:p>
          <a:p>
            <a:pPr marL="609600" indent="-609600" eaLnBrk="1" hangingPunct="1">
              <a:buFontTx/>
              <a:buAutoNum type="arabicPeriod"/>
            </a:pPr>
            <a:r>
              <a:rPr lang="en-US" sz="4000" b="1" smtClean="0"/>
              <a:t>USA: $382 (1.8% of GDP)</a:t>
            </a:r>
          </a:p>
          <a:p>
            <a:pPr marL="609600" indent="-609600" eaLnBrk="1" hangingPunct="1">
              <a:buFontTx/>
              <a:buNone/>
            </a:pPr>
            <a:endParaRPr lang="en-US" sz="4000" b="1" smtClean="0"/>
          </a:p>
          <a:p>
            <a:pPr marL="609600" indent="-609600" eaLnBrk="1" hangingPunct="1">
              <a:buFontTx/>
              <a:buNone/>
            </a:pPr>
            <a:endParaRPr lang="en-US" b="1" smtClean="0"/>
          </a:p>
        </p:txBody>
      </p:sp>
    </p:spTree>
  </p:cSld>
  <p:clrMapOvr>
    <a:masterClrMapping/>
  </p:clrMapOvr>
  <p:transition spd="slow">
    <p:random/>
  </p:transition>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a:xfrm>
            <a:off x="0" y="0"/>
            <a:ext cx="9144000" cy="838200"/>
          </a:xfrm>
        </p:spPr>
        <p:txBody>
          <a:bodyPr/>
          <a:lstStyle/>
          <a:p>
            <a:pPr eaLnBrk="1" hangingPunct="1"/>
            <a:r>
              <a:rPr lang="en-US" sz="3200" b="1" smtClean="0"/>
              <a:t>CHINA’S FOOTPRINT IS GETTING LARGER</a:t>
            </a:r>
          </a:p>
        </p:txBody>
      </p:sp>
      <p:sp>
        <p:nvSpPr>
          <p:cNvPr id="187395" name="Rectangle 3"/>
          <p:cNvSpPr>
            <a:spLocks noGrp="1" noChangeArrowheads="1"/>
          </p:cNvSpPr>
          <p:nvPr>
            <p:ph type="body" idx="1"/>
          </p:nvPr>
        </p:nvSpPr>
        <p:spPr>
          <a:xfrm>
            <a:off x="0" y="838200"/>
            <a:ext cx="9144000" cy="6019800"/>
          </a:xfrm>
        </p:spPr>
        <p:txBody>
          <a:bodyPr/>
          <a:lstStyle/>
          <a:p>
            <a:pPr marL="533400" indent="-533400" eaLnBrk="1" hangingPunct="1">
              <a:buFontTx/>
              <a:buAutoNum type="arabicPeriod"/>
            </a:pPr>
            <a:r>
              <a:rPr lang="en-US" sz="2800" b="1" smtClean="0"/>
              <a:t>In 2006, China surpassed the U.S. as the world’s largest carbon dioxide polluter, due mainly to its large use of coal &amp; cement as the energy staple of its booming 21</a:t>
            </a:r>
            <a:r>
              <a:rPr lang="en-US" sz="2800" b="1" baseline="30000" smtClean="0"/>
              <a:t>st</a:t>
            </a:r>
            <a:r>
              <a:rPr lang="en-US" sz="2800" b="1" smtClean="0"/>
              <a:t> century economy.</a:t>
            </a:r>
          </a:p>
          <a:p>
            <a:pPr marL="533400" indent="-533400" eaLnBrk="1" hangingPunct="1">
              <a:buFontTx/>
              <a:buAutoNum type="arabicPeriod"/>
            </a:pPr>
            <a:r>
              <a:rPr lang="en-US" sz="2800" b="1" smtClean="0"/>
              <a:t>However, America is still the world’s largest carbon polluter on a per person basis: 42,500 pounds of carbon emissions per American, vs. 10,000 pounds per Chinese. </a:t>
            </a:r>
          </a:p>
          <a:p>
            <a:pPr marL="533400" indent="-533400" eaLnBrk="1" hangingPunct="1">
              <a:buFontTx/>
              <a:buAutoNum type="arabicPeriod"/>
            </a:pPr>
            <a:r>
              <a:rPr lang="en-US" sz="2800" b="1" smtClean="0"/>
              <a:t>The U.S. has been responsible for 27% of carbon currently “stuck” in the earth's atmosphere, vs. 20% for Europe &amp; 8% for China.</a:t>
            </a:r>
          </a:p>
        </p:txBody>
      </p:sp>
    </p:spTree>
  </p:cSld>
  <p:clrMapOvr>
    <a:masterClrMapping/>
  </p:clrMapOvr>
  <p:transition spd="slow">
    <p:random/>
  </p:transition>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Title 1"/>
          <p:cNvSpPr>
            <a:spLocks noGrp="1"/>
          </p:cNvSpPr>
          <p:nvPr>
            <p:ph type="title"/>
          </p:nvPr>
        </p:nvSpPr>
        <p:spPr>
          <a:xfrm>
            <a:off x="0" y="0"/>
            <a:ext cx="9144000" cy="1524000"/>
          </a:xfrm>
        </p:spPr>
        <p:txBody>
          <a:bodyPr/>
          <a:lstStyle/>
          <a:p>
            <a:r>
              <a:rPr lang="en-US" sz="3600" b="1" smtClean="0"/>
              <a:t>ULTIMATE CONSUMERISM: CONSUMING THE ENTIRE WORLD</a:t>
            </a:r>
          </a:p>
        </p:txBody>
      </p:sp>
      <p:sp>
        <p:nvSpPr>
          <p:cNvPr id="188419" name="Content Placeholder 2"/>
          <p:cNvSpPr>
            <a:spLocks noGrp="1"/>
          </p:cNvSpPr>
          <p:nvPr>
            <p:ph idx="1"/>
          </p:nvPr>
        </p:nvSpPr>
        <p:spPr>
          <a:xfrm>
            <a:off x="0" y="1219200"/>
            <a:ext cx="9144000" cy="5638800"/>
          </a:xfrm>
        </p:spPr>
        <p:txBody>
          <a:bodyPr/>
          <a:lstStyle/>
          <a:p>
            <a:pPr>
              <a:buFontTx/>
              <a:buNone/>
            </a:pPr>
            <a:r>
              <a:rPr lang="en-US" sz="3400" b="1" smtClean="0"/>
              <a:t>Has capitalism’s ethic of consumption finally reached its zenith of consuming the world’s entire resources? Most of the world’s environmental problems are directly &amp; indirectly tied to the West’s lifestyle of unbridled consumerism--consuming for pleasure &amp; status. Ultimately the key to dealing with the world’s ecological problems is taming consumerism.</a:t>
            </a:r>
          </a:p>
          <a:p>
            <a:pPr>
              <a:buFontTx/>
              <a:buNone/>
            </a:pPr>
            <a:endParaRPr lang="en-US" smtClean="0"/>
          </a:p>
        </p:txBody>
      </p:sp>
    </p:spTree>
  </p:cSld>
  <p:clrMapOvr>
    <a:masterClrMapping/>
  </p:clrMapOvr>
  <p:transition spd="slow">
    <p:random/>
  </p:transition>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a:buFontTx/>
              <a:buNone/>
              <a:defRPr/>
            </a:pPr>
            <a:r>
              <a:rPr lang="en-US" sz="6600" b="1" dirty="0" smtClean="0">
                <a:latin typeface="+mj-lt"/>
              </a:rPr>
              <a:t>Click </a:t>
            </a:r>
            <a:r>
              <a:rPr lang="en-US" sz="6600" b="1" dirty="0" smtClean="0">
                <a:solidFill>
                  <a:srgbClr val="C00000"/>
                </a:solidFill>
                <a:latin typeface="+mj-lt"/>
                <a:hlinkClick r:id="rId3"/>
              </a:rPr>
              <a:t>HERE</a:t>
            </a:r>
            <a:endParaRPr lang="en-US" sz="6600" b="1" dirty="0" smtClean="0">
              <a:solidFill>
                <a:srgbClr val="C00000"/>
              </a:solidFill>
              <a:latin typeface="+mj-lt"/>
            </a:endParaRPr>
          </a:p>
          <a:p>
            <a:pPr algn="ctr">
              <a:buFontTx/>
              <a:buNone/>
              <a:defRPr/>
            </a:pPr>
            <a:r>
              <a:rPr lang="en-US" sz="6600" b="1" dirty="0" smtClean="0">
                <a:latin typeface="+mj-lt"/>
              </a:rPr>
              <a:t> to measure your own global footprint</a:t>
            </a:r>
          </a:p>
          <a:p>
            <a:pPr algn="ctr">
              <a:buFontTx/>
              <a:buNone/>
              <a:defRPr/>
            </a:pPr>
            <a:endParaRPr lang="en-US" b="1" dirty="0" smtClean="0">
              <a:cs typeface="Tahoma" pitchFamily="34" charset="0"/>
            </a:endParaRPr>
          </a:p>
          <a:p>
            <a:pPr algn="ctr">
              <a:buFontTx/>
              <a:buNone/>
              <a:defRPr/>
            </a:pPr>
            <a:r>
              <a:rPr lang="en-US" sz="2800" b="1" dirty="0" smtClean="0">
                <a:cs typeface="Tahoma" pitchFamily="34" charset="0"/>
              </a:rPr>
              <a:t>NOTE: To open link, right click in the “slide show” format (where the slides are shown in the left column &amp; click on “Open hyperlink”).</a:t>
            </a:r>
          </a:p>
          <a:p>
            <a:pPr>
              <a:buFontTx/>
              <a:buNone/>
              <a:defRPr/>
            </a:pPr>
            <a:endParaRPr lang="en-US" sz="5400" b="1" dirty="0">
              <a:latin typeface="+mj-lt"/>
            </a:endParaRPr>
          </a:p>
        </p:txBody>
      </p:sp>
    </p:spTree>
  </p:cSld>
  <p:clrMapOvr>
    <a:masterClrMapping/>
  </p:clrMapOvr>
  <p:transition spd="slow">
    <p:random/>
  </p:transition>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WordArt 5"/>
          <p:cNvSpPr>
            <a:spLocks noChangeArrowheads="1" noChangeShapeType="1" noTextEdit="1"/>
          </p:cNvSpPr>
          <p:nvPr/>
        </p:nvSpPr>
        <p:spPr bwMode="auto">
          <a:xfrm>
            <a:off x="1524000" y="609600"/>
            <a:ext cx="5867400" cy="52578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THE</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COST OF </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ECOLOGICAL</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DEFICITS</a:t>
            </a:r>
          </a:p>
        </p:txBody>
      </p:sp>
    </p:spTree>
  </p:cSld>
  <p:clrMapOvr>
    <a:masterClrMapping/>
  </p:clrMapOvr>
  <p:transition spd="slow">
    <p:random/>
  </p:transition>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4400" b="1" smtClean="0"/>
              <a:t>The world has exited the historical era of indiscriminately exploiting ecological resources &amp; into the rationing/renewal stage. </a:t>
            </a:r>
          </a:p>
          <a:p>
            <a:pPr marL="609600" indent="-609600" eaLnBrk="1" hangingPunct="1">
              <a:buFontTx/>
              <a:buAutoNum type="arabicPeriod"/>
            </a:pPr>
            <a:r>
              <a:rPr lang="en-US" sz="4400" b="1" smtClean="0"/>
              <a:t>Nations that ration/renew most efficiently will have a significant long-term competitive advantage.</a:t>
            </a:r>
          </a:p>
        </p:txBody>
      </p:sp>
    </p:spTree>
  </p:cSld>
  <p:clrMapOvr>
    <a:masterClrMapping/>
  </p:clrMapOvr>
  <p:transition spd="slow">
    <p:random/>
  </p:transition>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381000" y="0"/>
            <a:ext cx="8534400" cy="990600"/>
          </a:xfrm>
        </p:spPr>
        <p:txBody>
          <a:bodyPr/>
          <a:lstStyle/>
          <a:p>
            <a:pPr eaLnBrk="1" hangingPunct="1"/>
            <a:r>
              <a:rPr lang="en-US" sz="3200" b="1" smtClean="0">
                <a:solidFill>
                  <a:schemeClr val="tx1"/>
                </a:solidFill>
              </a:rPr>
              <a:t>NON-ECOLOGICAL </a:t>
            </a:r>
            <a:br>
              <a:rPr lang="en-US" sz="3200" b="1" smtClean="0">
                <a:solidFill>
                  <a:schemeClr val="tx1"/>
                </a:solidFill>
              </a:rPr>
            </a:br>
            <a:r>
              <a:rPr lang="en-US" sz="3200" b="1" smtClean="0">
                <a:solidFill>
                  <a:schemeClr val="tx1"/>
                </a:solidFill>
              </a:rPr>
              <a:t>DEFICITS OF MOST RED BULLS</a:t>
            </a:r>
          </a:p>
        </p:txBody>
      </p:sp>
      <p:sp>
        <p:nvSpPr>
          <p:cNvPr id="192515" name="Rectangle 3"/>
          <p:cNvSpPr>
            <a:spLocks noGrp="1" noChangeArrowheads="1"/>
          </p:cNvSpPr>
          <p:nvPr>
            <p:ph type="body" idx="1"/>
          </p:nvPr>
        </p:nvSpPr>
        <p:spPr>
          <a:xfrm>
            <a:off x="304800" y="990600"/>
            <a:ext cx="8610600" cy="5638800"/>
          </a:xfrm>
        </p:spPr>
        <p:txBody>
          <a:bodyPr/>
          <a:lstStyle/>
          <a:p>
            <a:pPr marL="609600" indent="-609600" eaLnBrk="1" hangingPunct="1">
              <a:buFontTx/>
              <a:buAutoNum type="arabicPeriod"/>
            </a:pPr>
            <a:r>
              <a:rPr lang="en-US" sz="4000" b="1" smtClean="0"/>
              <a:t>Chronic domestic government budget deficits</a:t>
            </a:r>
          </a:p>
          <a:p>
            <a:pPr marL="609600" indent="-609600" eaLnBrk="1" hangingPunct="1">
              <a:buFontTx/>
              <a:buAutoNum type="arabicPeriod"/>
            </a:pPr>
            <a:r>
              <a:rPr lang="en-US" sz="4000" b="1" smtClean="0"/>
              <a:t>Chronic trade deficits</a:t>
            </a:r>
          </a:p>
          <a:p>
            <a:pPr marL="609600" indent="-609600" eaLnBrk="1" hangingPunct="1">
              <a:buFontTx/>
              <a:buAutoNum type="arabicPeriod"/>
            </a:pPr>
            <a:r>
              <a:rPr lang="en-US" sz="4000" b="1" smtClean="0"/>
              <a:t>High consumer indebtedness</a:t>
            </a:r>
          </a:p>
          <a:p>
            <a:pPr marL="609600" indent="-609600" eaLnBrk="1" hangingPunct="1">
              <a:buFontTx/>
              <a:buAutoNum type="arabicPeriod"/>
            </a:pPr>
            <a:r>
              <a:rPr lang="en-US" sz="4000" b="1" smtClean="0"/>
              <a:t>Deteriorating physical infrastructure</a:t>
            </a:r>
          </a:p>
          <a:p>
            <a:pPr marL="609600" indent="-609600" eaLnBrk="1" hangingPunct="1">
              <a:buFontTx/>
              <a:buAutoNum type="arabicPeriod"/>
            </a:pPr>
            <a:r>
              <a:rPr lang="en-US" sz="4000" b="1" smtClean="0"/>
              <a:t>Petroleum-based energy system</a:t>
            </a:r>
          </a:p>
          <a:p>
            <a:pPr marL="609600" indent="-609600" eaLnBrk="1" hangingPunct="1">
              <a:buFontTx/>
              <a:buNone/>
            </a:pPr>
            <a:endParaRPr lang="en-US" sz="4000" b="1" smtClean="0"/>
          </a:p>
        </p:txBody>
      </p:sp>
    </p:spTree>
  </p:cSld>
  <p:clrMapOvr>
    <a:masterClrMapping/>
  </p:clrMapOvr>
  <p:transition spd="slow">
    <p:random/>
  </p:transition>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304800" y="228600"/>
            <a:ext cx="8458200" cy="762000"/>
          </a:xfrm>
        </p:spPr>
        <p:txBody>
          <a:bodyPr/>
          <a:lstStyle/>
          <a:p>
            <a:pPr eaLnBrk="1" hangingPunct="1"/>
            <a:r>
              <a:rPr lang="en-US" sz="2800" b="1" smtClean="0">
                <a:solidFill>
                  <a:schemeClr val="tx1"/>
                </a:solidFill>
              </a:rPr>
              <a:t>THE LONG-TERM COMPETITIVE COSTS OF ECOLOGICAL DEFICITS</a:t>
            </a:r>
            <a:r>
              <a:rPr lang="en-US" sz="4000" b="1" smtClean="0">
                <a:solidFill>
                  <a:srgbClr val="006600"/>
                </a:solidFill>
              </a:rPr>
              <a:t> </a:t>
            </a:r>
            <a:endParaRPr lang="en-US" sz="4000" smtClean="0">
              <a:solidFill>
                <a:srgbClr val="006600"/>
              </a:solidFill>
            </a:endParaRPr>
          </a:p>
        </p:txBody>
      </p:sp>
      <p:sp>
        <p:nvSpPr>
          <p:cNvPr id="193539" name="Rectangle 3"/>
          <p:cNvSpPr>
            <a:spLocks noGrp="1" noChangeArrowheads="1"/>
          </p:cNvSpPr>
          <p:nvPr>
            <p:ph type="body" idx="1"/>
          </p:nvPr>
        </p:nvSpPr>
        <p:spPr>
          <a:xfrm>
            <a:off x="228600" y="1143000"/>
            <a:ext cx="8610600" cy="5715000"/>
          </a:xfrm>
        </p:spPr>
        <p:txBody>
          <a:bodyPr/>
          <a:lstStyle/>
          <a:p>
            <a:pPr marL="609600" indent="-609600" eaLnBrk="1" hangingPunct="1">
              <a:buFontTx/>
              <a:buAutoNum type="arabicPeriod"/>
            </a:pPr>
            <a:r>
              <a:rPr lang="en-US" sz="3600" b="1" smtClean="0"/>
              <a:t>Increased dependency on other</a:t>
            </a:r>
          </a:p>
          <a:p>
            <a:pPr marL="609600" indent="-609600" eaLnBrk="1" hangingPunct="1">
              <a:buFontTx/>
              <a:buNone/>
            </a:pPr>
            <a:r>
              <a:rPr lang="en-US" sz="3600" b="1" smtClean="0"/>
              <a:t>nations &amp; decline in national</a:t>
            </a:r>
          </a:p>
          <a:p>
            <a:pPr marL="609600" indent="-609600" eaLnBrk="1" hangingPunct="1">
              <a:buFontTx/>
              <a:buNone/>
            </a:pPr>
            <a:r>
              <a:rPr lang="en-US" sz="3600" b="1" smtClean="0"/>
              <a:t>independence </a:t>
            </a:r>
          </a:p>
          <a:p>
            <a:pPr marL="609600" indent="-609600" eaLnBrk="1" hangingPunct="1">
              <a:buFontTx/>
              <a:buNone/>
            </a:pPr>
            <a:r>
              <a:rPr lang="en-US" sz="3600" b="1" smtClean="0"/>
              <a:t>2. Decline in national GDP due to</a:t>
            </a:r>
          </a:p>
          <a:p>
            <a:pPr marL="609600" indent="-609600" eaLnBrk="1" hangingPunct="1">
              <a:buFontTx/>
              <a:buNone/>
            </a:pPr>
            <a:r>
              <a:rPr lang="en-US" sz="3600" b="1" smtClean="0"/>
              <a:t>growing indebtedness (ecological +</a:t>
            </a:r>
          </a:p>
          <a:p>
            <a:pPr marL="609600" indent="-609600" eaLnBrk="1" hangingPunct="1">
              <a:buFontTx/>
              <a:buNone/>
            </a:pPr>
            <a:r>
              <a:rPr lang="en-US" sz="3600" b="1" smtClean="0"/>
              <a:t>financial  resource)</a:t>
            </a:r>
          </a:p>
          <a:p>
            <a:pPr marL="609600" indent="-609600" eaLnBrk="1" hangingPunct="1">
              <a:buFontTx/>
              <a:buNone/>
            </a:pPr>
            <a:r>
              <a:rPr lang="en-US" sz="3600" b="1" smtClean="0"/>
              <a:t>3. Resource shortages, higher</a:t>
            </a:r>
          </a:p>
          <a:p>
            <a:pPr marL="609600" indent="-609600" eaLnBrk="1" hangingPunct="1">
              <a:buFontTx/>
              <a:buNone/>
            </a:pPr>
            <a:r>
              <a:rPr lang="en-US" sz="3600" b="1" smtClean="0"/>
              <a:t>prices, &amp; rationing </a:t>
            </a:r>
          </a:p>
          <a:p>
            <a:pPr marL="609600" indent="-609600" eaLnBrk="1" hangingPunct="1">
              <a:buFontTx/>
              <a:buNone/>
            </a:pPr>
            <a:endParaRPr lang="en-US" sz="3600" b="1" smtClean="0"/>
          </a:p>
          <a:p>
            <a:pPr marL="609600" indent="-609600" eaLnBrk="1" hangingPunct="1">
              <a:buFontTx/>
              <a:buNone/>
            </a:pPr>
            <a:endParaRPr lang="en-US" b="1" smtClean="0"/>
          </a:p>
          <a:p>
            <a:pPr marL="609600" indent="-609600" eaLnBrk="1" hangingPunct="1">
              <a:buFontTx/>
              <a:buNone/>
            </a:pPr>
            <a:endParaRPr lang="en-US" sz="2800" b="1" smtClean="0"/>
          </a:p>
          <a:p>
            <a:pPr marL="609600" indent="-609600" eaLnBrk="1" hangingPunct="1">
              <a:buFontTx/>
              <a:buNone/>
            </a:pPr>
            <a:endParaRPr lang="en-US" sz="2800" b="1" smtClean="0"/>
          </a:p>
        </p:txBody>
      </p:sp>
      <p:sp>
        <p:nvSpPr>
          <p:cNvPr id="193540" name="AutoShape 4"/>
          <p:cNvSpPr>
            <a:spLocks noChangeArrowheads="1"/>
          </p:cNvSpPr>
          <p:nvPr/>
        </p:nvSpPr>
        <p:spPr bwMode="auto">
          <a:xfrm>
            <a:off x="66294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0" y="0"/>
            <a:ext cx="9144000" cy="6858000"/>
          </a:xfrm>
        </p:spPr>
        <p:txBody>
          <a:bodyPr/>
          <a:lstStyle/>
          <a:p>
            <a:pPr>
              <a:buFontTx/>
              <a:buNone/>
            </a:pPr>
            <a:r>
              <a:rPr lang="en-US" b="1" smtClean="0"/>
              <a:t>To say the least, every company &amp; employee involved in making &amp; selling the t-shirt don’t get the same share of the $30 revenue generated by it. That is determined by the value-added chain, which is shaped by the multiplicity of companies mentioned previously, as well as myriad legal &amp; political factors (minimum wage laws, unions contracts, agricultural subsidies, tariffs, free trade agreements, etc.).  Bottom line: global business profit-making is complex, sometimes unpredictable, &amp; always Social Darwinist (survival of the fittest). </a:t>
            </a:r>
          </a:p>
        </p:txBody>
      </p:sp>
    </p:spTree>
  </p:cSld>
  <p:clrMapOvr>
    <a:masterClrMapping/>
  </p:clrMapOvr>
  <p:transition spd="slow">
    <p:random/>
  </p:transition>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t>4. </a:t>
            </a:r>
            <a:r>
              <a:rPr lang="en-US" sz="3600" b="1" smtClean="0"/>
              <a:t>Loss of productive capacity/capability (due to interest payments on the massive debt associated with over-consuming global resources.)</a:t>
            </a:r>
          </a:p>
          <a:p>
            <a:pPr eaLnBrk="1" hangingPunct="1">
              <a:lnSpc>
                <a:spcPct val="90000"/>
              </a:lnSpc>
              <a:buFontTx/>
              <a:buNone/>
            </a:pPr>
            <a:r>
              <a:rPr lang="en-US" sz="3600" b="1" smtClean="0"/>
              <a:t>5. Intermittent use of military power to gain access to needed natural resources.</a:t>
            </a:r>
          </a:p>
          <a:p>
            <a:pPr eaLnBrk="1" hangingPunct="1">
              <a:lnSpc>
                <a:spcPct val="90000"/>
              </a:lnSpc>
              <a:buFontTx/>
              <a:buNone/>
            </a:pPr>
            <a:r>
              <a:rPr lang="en-US" sz="3600" b="1" smtClean="0"/>
              <a:t>6. In general, the more a nation consumes the resources of other nations, the more vulnerable it is to future resource shortages and political threats.</a:t>
            </a:r>
          </a:p>
          <a:p>
            <a:pPr eaLnBrk="1" hangingPunct="1">
              <a:lnSpc>
                <a:spcPct val="90000"/>
              </a:lnSpc>
              <a:buFontTx/>
              <a:buNone/>
            </a:pPr>
            <a:endParaRPr lang="en-US" sz="3600" smtClean="0"/>
          </a:p>
        </p:txBody>
      </p:sp>
      <p:sp>
        <p:nvSpPr>
          <p:cNvPr id="194563" name="AutoShape 4"/>
          <p:cNvSpPr>
            <a:spLocks noChangeArrowheads="1"/>
          </p:cNvSpPr>
          <p:nvPr/>
        </p:nvSpPr>
        <p:spPr bwMode="auto">
          <a:xfrm>
            <a:off x="76200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3"/>
          <p:cNvSpPr>
            <a:spLocks noGrp="1" noChangeArrowheads="1"/>
          </p:cNvSpPr>
          <p:nvPr>
            <p:ph type="body" idx="1"/>
          </p:nvPr>
        </p:nvSpPr>
        <p:spPr>
          <a:xfrm>
            <a:off x="0" y="0"/>
            <a:ext cx="9144000" cy="6858000"/>
          </a:xfrm>
        </p:spPr>
        <p:txBody>
          <a:bodyPr/>
          <a:lstStyle/>
          <a:p>
            <a:pPr eaLnBrk="1" hangingPunct="1">
              <a:buFontTx/>
              <a:buNone/>
            </a:pPr>
            <a:r>
              <a:rPr lang="en-US" sz="3600" b="1" smtClean="0"/>
              <a:t>7. Over-consuming red bull nations are using up tomorrow’s financial and natural resources today, permanently diminishing the supply of non-depletable resources such as oil, water, and crop land.  As the world’s developing nations move to upscale their standard of living, will they be able to obtain needed financial and natural resources—or will the red bulls have already gobbled them up? </a:t>
            </a:r>
          </a:p>
        </p:txBody>
      </p:sp>
    </p:spTree>
  </p:cSld>
  <p:clrMapOvr>
    <a:masterClrMapping/>
  </p:clrMapOvr>
  <p:transition spd="slow">
    <p:random/>
  </p:transition>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sz="2800" b="1" smtClean="0"/>
              <a:t>Car-saturated California has the worst air quality in American, with 90% of Californians exposed to air that violates state quality standards. Nearly 9000 California deaths annually &amp; $71B in annual health care costs are attributed to air pollution. </a:t>
            </a:r>
          </a:p>
          <a:p>
            <a:pPr marL="609600" indent="-609600" eaLnBrk="1" hangingPunct="1">
              <a:buFontTx/>
              <a:buAutoNum type="arabicPeriod"/>
            </a:pPr>
            <a:r>
              <a:rPr lang="en-US" sz="2800" b="1" smtClean="0"/>
              <a:t>California is the world’s 12</a:t>
            </a:r>
            <a:r>
              <a:rPr lang="en-US" sz="2800" b="1" baseline="30000" smtClean="0"/>
              <a:t>th</a:t>
            </a:r>
            <a:r>
              <a:rPr lang="en-US" sz="2800" b="1" smtClean="0"/>
              <a:t> biggest producer of greenhouse gases.</a:t>
            </a:r>
          </a:p>
          <a:p>
            <a:pPr marL="609600" indent="-609600" eaLnBrk="1" hangingPunct="1">
              <a:buFontTx/>
              <a:buAutoNum type="arabicPeriod"/>
            </a:pPr>
            <a:r>
              <a:rPr lang="en-US" sz="2800" b="1" smtClean="0"/>
              <a:t>By 2050, “extreme heat events” in California’s major urban areas are likely to cause 2 to 3 times more deaths &amp; a 30%-90%  increase in wildfires. Rising sea levels due to more rapid snow melting in the Sierra Nevada mountains could touch off coastal flooding.</a:t>
            </a:r>
          </a:p>
          <a:p>
            <a:pPr marL="609600" indent="-609600" eaLnBrk="1" hangingPunct="1">
              <a:buFontTx/>
              <a:buAutoNum type="arabicPeriod"/>
            </a:pPr>
            <a:endParaRPr lang="en-US" sz="2800" b="1" smtClean="0"/>
          </a:p>
        </p:txBody>
      </p:sp>
      <p:sp>
        <p:nvSpPr>
          <p:cNvPr id="196611" name="AutoShape 4"/>
          <p:cNvSpPr>
            <a:spLocks noChangeArrowheads="1"/>
          </p:cNvSpPr>
          <p:nvPr/>
        </p:nvSpPr>
        <p:spPr bwMode="auto">
          <a:xfrm>
            <a:off x="7848600" y="6248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4"/>
            </a:pPr>
            <a:r>
              <a:rPr lang="en-US" b="1" smtClean="0"/>
              <a:t>California’s legislature is pursuing tough new air quality standards for consumers &amp; business designed to reduce air pollution by 25% by 2020. </a:t>
            </a:r>
          </a:p>
          <a:p>
            <a:pPr marL="609600" indent="-609600" eaLnBrk="1" hangingPunct="1">
              <a:lnSpc>
                <a:spcPct val="90000"/>
              </a:lnSpc>
              <a:buFontTx/>
              <a:buAutoNum type="arabicPeriod" startAt="4"/>
            </a:pPr>
            <a:r>
              <a:rPr lang="en-US" b="1" smtClean="0"/>
              <a:t>State business groups are up in arms about proposed legislation, fearing that a significant number of jobs will be lost due to companies who exit the state to escape heavy investments in pollution  control technology.</a:t>
            </a:r>
          </a:p>
          <a:p>
            <a:pPr marL="609600" indent="-609600" eaLnBrk="1" hangingPunct="1">
              <a:lnSpc>
                <a:spcPct val="90000"/>
              </a:lnSpc>
              <a:buFontTx/>
              <a:buAutoNum type="arabicPeriod" startAt="4"/>
            </a:pPr>
            <a:r>
              <a:rPr lang="en-US" b="1" smtClean="0"/>
              <a:t>Recent polls show that 80% of Californians view global warming to be a very serious or somewhat serious threat to their state’s future.</a:t>
            </a:r>
          </a:p>
          <a:p>
            <a:pPr marL="609600" indent="-609600" eaLnBrk="1" hangingPunct="1">
              <a:lnSpc>
                <a:spcPct val="90000"/>
              </a:lnSpc>
              <a:buFontTx/>
              <a:buAutoNum type="arabicPeriod" startAt="4"/>
            </a:pPr>
            <a:endParaRPr lang="en-US" b="1" smtClean="0"/>
          </a:p>
          <a:p>
            <a:pPr marL="609600" indent="-609600" eaLnBrk="1" hangingPunct="1">
              <a:lnSpc>
                <a:spcPct val="90000"/>
              </a:lnSpc>
              <a:buFontTx/>
              <a:buAutoNum type="arabicPeriod" startAt="4"/>
            </a:pPr>
            <a:endParaRPr lang="en-US" b="1" smtClean="0"/>
          </a:p>
        </p:txBody>
      </p:sp>
    </p:spTree>
  </p:cSld>
  <p:clrMapOvr>
    <a:masterClrMapping/>
  </p:clrMapOvr>
  <p:transition spd="slow">
    <p:random/>
  </p:transition>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685800" y="0"/>
            <a:ext cx="7772400" cy="1066800"/>
          </a:xfrm>
        </p:spPr>
        <p:txBody>
          <a:bodyPr/>
          <a:lstStyle/>
          <a:p>
            <a:pPr eaLnBrk="1" hangingPunct="1"/>
            <a:r>
              <a:rPr lang="en-US" b="1" smtClean="0"/>
              <a:t>THINK ABOUT IT</a:t>
            </a:r>
          </a:p>
        </p:txBody>
      </p:sp>
      <p:sp>
        <p:nvSpPr>
          <p:cNvPr id="198659" name="Rectangle 3"/>
          <p:cNvSpPr>
            <a:spLocks noGrp="1" noChangeArrowheads="1"/>
          </p:cNvSpPr>
          <p:nvPr>
            <p:ph type="body" idx="1"/>
          </p:nvPr>
        </p:nvSpPr>
        <p:spPr>
          <a:xfrm>
            <a:off x="0" y="990600"/>
            <a:ext cx="9144000" cy="5867400"/>
          </a:xfrm>
        </p:spPr>
        <p:txBody>
          <a:bodyPr/>
          <a:lstStyle/>
          <a:p>
            <a:pPr eaLnBrk="1" hangingPunct="1">
              <a:buFontTx/>
              <a:buNone/>
            </a:pPr>
            <a:r>
              <a:rPr lang="en-US" sz="4000" smtClean="0"/>
              <a:t>“</a:t>
            </a:r>
            <a:r>
              <a:rPr lang="en-US" sz="4000" b="1" smtClean="0"/>
              <a:t>Christians living in the United States are tempted to see the maldistribution of the earth’s goods as divine blessing rather than the tainted fruits of unjust systems.  We are also prone to supporting foreign policies to defend the present distribution of goods.”</a:t>
            </a:r>
          </a:p>
        </p:txBody>
      </p:sp>
    </p:spTree>
  </p:cSld>
  <p:clrMapOvr>
    <a:masterClrMapping/>
  </p:clrMapOvr>
  <p:transition spd="slow">
    <p:random/>
  </p:transition>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WordArt 4"/>
          <p:cNvSpPr>
            <a:spLocks noChangeArrowheads="1" noChangeShapeType="1" noTextEdit="1"/>
          </p:cNvSpPr>
          <p:nvPr/>
        </p:nvSpPr>
        <p:spPr bwMode="auto">
          <a:xfrm>
            <a:off x="1143000" y="609600"/>
            <a:ext cx="6629400" cy="52578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latin typeface="Tahoma"/>
                <a:ea typeface="Tahoma"/>
                <a:cs typeface="Tahoma"/>
              </a:rPr>
              <a:t>FUTURE</a:t>
            </a:r>
          </a:p>
          <a:p>
            <a:r>
              <a:rPr lang="en-US" sz="3600" kern="10">
                <a:ln w="9525">
                  <a:solidFill>
                    <a:srgbClr val="000000"/>
                  </a:solidFill>
                  <a:round/>
                  <a:headEnd/>
                  <a:tailEnd/>
                </a:ln>
                <a:solidFill>
                  <a:schemeClr val="tx2"/>
                </a:solidFill>
                <a:latin typeface="Tahoma"/>
                <a:ea typeface="Tahoma"/>
                <a:cs typeface="Tahoma"/>
              </a:rPr>
              <a:t>ECOLOGICAL</a:t>
            </a:r>
          </a:p>
          <a:p>
            <a:r>
              <a:rPr lang="en-US" sz="3600" kern="10">
                <a:ln w="9525">
                  <a:solidFill>
                    <a:srgbClr val="000000"/>
                  </a:solidFill>
                  <a:round/>
                  <a:headEnd/>
                  <a:tailEnd/>
                </a:ln>
                <a:solidFill>
                  <a:schemeClr val="tx2"/>
                </a:solidFill>
                <a:latin typeface="Tahoma"/>
                <a:ea typeface="Tahoma"/>
                <a:cs typeface="Tahoma"/>
              </a:rPr>
              <a:t>STRATEGY</a:t>
            </a:r>
          </a:p>
        </p:txBody>
      </p:sp>
    </p:spTree>
  </p:cSld>
  <p:clrMapOvr>
    <a:masterClrMapping/>
  </p:clrMapOvr>
  <p:transition spd="slow">
    <p:random/>
  </p:transition>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Title 1"/>
          <p:cNvSpPr>
            <a:spLocks noGrp="1"/>
          </p:cNvSpPr>
          <p:nvPr>
            <p:ph type="title"/>
          </p:nvPr>
        </p:nvSpPr>
        <p:spPr>
          <a:xfrm>
            <a:off x="0" y="0"/>
            <a:ext cx="9144000" cy="1143000"/>
          </a:xfrm>
        </p:spPr>
        <p:txBody>
          <a:bodyPr/>
          <a:lstStyle/>
          <a:p>
            <a:pPr eaLnBrk="1" hangingPunct="1"/>
            <a:r>
              <a:rPr lang="en-US" sz="3200" b="1" smtClean="0"/>
              <a:t>KEY OPPORTUNITIES FOR PROMOTING ECOLOGICAL RENEWAL </a:t>
            </a:r>
          </a:p>
        </p:txBody>
      </p:sp>
      <p:sp>
        <p:nvSpPr>
          <p:cNvPr id="200707" name="Content Placeholder 2"/>
          <p:cNvSpPr>
            <a:spLocks noGrp="1"/>
          </p:cNvSpPr>
          <p:nvPr>
            <p:ph idx="1"/>
          </p:nvPr>
        </p:nvSpPr>
        <p:spPr>
          <a:xfrm>
            <a:off x="0" y="1066800"/>
            <a:ext cx="9144000" cy="5791200"/>
          </a:xfrm>
        </p:spPr>
        <p:txBody>
          <a:bodyPr/>
          <a:lstStyle/>
          <a:p>
            <a:pPr marL="514350" indent="-514350" eaLnBrk="1" hangingPunct="1">
              <a:buFontTx/>
              <a:buAutoNum type="arabicPeriod"/>
            </a:pPr>
            <a:r>
              <a:rPr lang="en-US" sz="2800" b="1" smtClean="0"/>
              <a:t>Replacement-cost pricing of scarce resources</a:t>
            </a:r>
          </a:p>
          <a:p>
            <a:pPr marL="514350" indent="-514350" eaLnBrk="1" hangingPunct="1">
              <a:buFontTx/>
              <a:buNone/>
            </a:pPr>
            <a:r>
              <a:rPr lang="en-US" sz="2800" b="1" smtClean="0"/>
              <a:t>2. User-financed construction of ecology-repairing infrastructure (bullet trains, nature-friendly oil pipelines, etc.)</a:t>
            </a:r>
          </a:p>
          <a:p>
            <a:pPr marL="514350" indent="-514350" eaLnBrk="1" hangingPunct="1">
              <a:buFontTx/>
              <a:buNone/>
            </a:pPr>
            <a:r>
              <a:rPr lang="en-US" sz="2800" b="1" smtClean="0"/>
              <a:t>3. Offset trading of carbon emissions</a:t>
            </a:r>
          </a:p>
          <a:p>
            <a:pPr marL="514350" indent="-514350" eaLnBrk="1" hangingPunct="1">
              <a:buFontTx/>
              <a:buNone/>
            </a:pPr>
            <a:r>
              <a:rPr lang="en-US" sz="2800" b="1" smtClean="0"/>
              <a:t>4. Limiting credit lifestyles to cut back on resource-wasting consumerism (multiple car families, consumption of non-biodegradable products, consuming less methane-generating red meat).</a:t>
            </a:r>
          </a:p>
          <a:p>
            <a:pPr marL="514350" indent="-514350" eaLnBrk="1" hangingPunct="1">
              <a:buFontTx/>
              <a:buNone/>
            </a:pPr>
            <a:r>
              <a:rPr lang="en-US" sz="2800" b="1" smtClean="0"/>
              <a:t>5. Heightened support of the global fair trade movement</a:t>
            </a:r>
          </a:p>
        </p:txBody>
      </p:sp>
    </p:spTree>
  </p:cSld>
  <p:clrMapOvr>
    <a:masterClrMapping/>
  </p:clrMapOvr>
  <p:transition spd="slow">
    <p:random/>
  </p:transition>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0" y="0"/>
            <a:ext cx="8839200" cy="1295400"/>
          </a:xfrm>
        </p:spPr>
        <p:txBody>
          <a:bodyPr/>
          <a:lstStyle/>
          <a:p>
            <a:pPr eaLnBrk="1" hangingPunct="1"/>
            <a:r>
              <a:rPr lang="en-US" sz="2800" b="1" smtClean="0">
                <a:solidFill>
                  <a:schemeClr val="tx1"/>
                </a:solidFill>
              </a:rPr>
              <a:t>NON-ECOLOGICAL KEYS TO THE FUTURE GLOBAL COMPETITIVENESS OF ECOLOGICAL DEFICIT NATIONS</a:t>
            </a:r>
          </a:p>
        </p:txBody>
      </p:sp>
      <p:sp>
        <p:nvSpPr>
          <p:cNvPr id="201731" name="Rectangle 3"/>
          <p:cNvSpPr>
            <a:spLocks noGrp="1" noChangeArrowheads="1"/>
          </p:cNvSpPr>
          <p:nvPr>
            <p:ph type="body" idx="1"/>
          </p:nvPr>
        </p:nvSpPr>
        <p:spPr>
          <a:xfrm>
            <a:off x="0" y="1143000"/>
            <a:ext cx="8763000" cy="6172200"/>
          </a:xfrm>
        </p:spPr>
        <p:txBody>
          <a:bodyPr/>
          <a:lstStyle/>
          <a:p>
            <a:pPr eaLnBrk="1" hangingPunct="1">
              <a:buFontTx/>
              <a:buNone/>
            </a:pPr>
            <a:r>
              <a:rPr lang="en-US" sz="3600" b="1" smtClean="0"/>
              <a:t>1. Food exporting</a:t>
            </a:r>
          </a:p>
          <a:p>
            <a:pPr eaLnBrk="1" hangingPunct="1">
              <a:buFontTx/>
              <a:buNone/>
            </a:pPr>
            <a:r>
              <a:rPr lang="en-US" sz="3600" b="1" smtClean="0"/>
              <a:t>2. Service sector exports</a:t>
            </a:r>
          </a:p>
          <a:p>
            <a:pPr eaLnBrk="1" hangingPunct="1">
              <a:buFontTx/>
              <a:buNone/>
            </a:pPr>
            <a:r>
              <a:rPr lang="en-US" sz="3600" b="1" smtClean="0"/>
              <a:t>3. Technology: invention &amp; innovation</a:t>
            </a:r>
          </a:p>
          <a:p>
            <a:pPr eaLnBrk="1" hangingPunct="1">
              <a:buFontTx/>
              <a:buNone/>
            </a:pPr>
            <a:r>
              <a:rPr lang="en-US" sz="3600" b="1" smtClean="0"/>
              <a:t>4. Capturing externalized ecological costs in free market pricing ($100 fill-ups on gas-guzzling SUVs; $5000 tax surcharge on all gas engines, etc.)</a:t>
            </a:r>
          </a:p>
          <a:p>
            <a:pPr eaLnBrk="1" hangingPunct="1">
              <a:buFontTx/>
              <a:buNone/>
            </a:pPr>
            <a:endParaRPr lang="en-US" sz="3600" b="1" smtClean="0"/>
          </a:p>
          <a:p>
            <a:pPr eaLnBrk="1" hangingPunct="1">
              <a:buFontTx/>
              <a:buNone/>
            </a:pPr>
            <a:endParaRPr lang="en-US" sz="4800" b="1" smtClean="0"/>
          </a:p>
        </p:txBody>
      </p:sp>
    </p:spTree>
  </p:cSld>
  <p:clrMapOvr>
    <a:masterClrMapping/>
  </p:clrMapOvr>
  <p:transition spd="slow">
    <p:random/>
  </p:transition>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3"/>
          <p:cNvSpPr>
            <a:spLocks noGrp="1" noChangeArrowheads="1"/>
          </p:cNvSpPr>
          <p:nvPr>
            <p:ph type="body" idx="1"/>
          </p:nvPr>
        </p:nvSpPr>
        <p:spPr>
          <a:xfrm>
            <a:off x="0" y="0"/>
            <a:ext cx="9144000" cy="6858000"/>
          </a:xfrm>
        </p:spPr>
        <p:txBody>
          <a:bodyPr/>
          <a:lstStyle/>
          <a:p>
            <a:pPr algn="ctr" eaLnBrk="1" hangingPunct="1">
              <a:lnSpc>
                <a:spcPct val="90000"/>
              </a:lnSpc>
              <a:buFontTx/>
              <a:buNone/>
            </a:pPr>
            <a:r>
              <a:rPr lang="en-US" sz="4800" b="1" smtClean="0"/>
              <a:t>The #1 future strategy facing the resource-exploiting industrialized world is to develop cost/price systems for incorporating the replacement value of natural resources into the consumer cost of all products &amp; services.  </a:t>
            </a:r>
          </a:p>
        </p:txBody>
      </p:sp>
      <p:sp>
        <p:nvSpPr>
          <p:cNvPr id="202755" name="Right Arrow 2"/>
          <p:cNvSpPr>
            <a:spLocks noChangeArrowheads="1"/>
          </p:cNvSpPr>
          <p:nvPr/>
        </p:nvSpPr>
        <p:spPr bwMode="auto">
          <a:xfrm>
            <a:off x="8166100" y="6373813"/>
            <a:ext cx="977900" cy="484187"/>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spd="slow">
    <p:random/>
  </p:transition>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Content Placeholder 2"/>
          <p:cNvSpPr>
            <a:spLocks noGrp="1"/>
          </p:cNvSpPr>
          <p:nvPr>
            <p:ph idx="1"/>
          </p:nvPr>
        </p:nvSpPr>
        <p:spPr>
          <a:xfrm>
            <a:off x="0" y="0"/>
            <a:ext cx="9144000" cy="6858000"/>
          </a:xfrm>
        </p:spPr>
        <p:txBody>
          <a:bodyPr/>
          <a:lstStyle/>
          <a:p>
            <a:pPr>
              <a:buFontTx/>
              <a:buNone/>
            </a:pPr>
            <a:r>
              <a:rPr lang="en-US" b="1" smtClean="0"/>
              <a:t>  </a:t>
            </a:r>
            <a:r>
              <a:rPr lang="en-US" sz="3100" b="1" smtClean="0"/>
              <a:t>Getting Americans to pay for the true replacement cost of natural resources won’t be easy.  “No candidate of either political party in the U.S. favors a carbon tax, the most efficient way to tackle emissions.  Voters prefer solutions that are either cheap or that they think will be paid for by someone else.” A 2007 poll found that only half of Americans would endorse a plan to pay for pollution clean up via raising utility bills by an average of $85 monthly.  Only 37% of Americans would favor adding a $1 per gallon tax to gasoline for similar purposes. </a:t>
            </a:r>
          </a:p>
        </p:txBody>
      </p:sp>
    </p:spTree>
  </p:cSld>
  <p:clrMapOvr>
    <a:masterClrMapping/>
  </p:clrMapOvr>
  <p:transition spd="slow">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0" y="0"/>
            <a:ext cx="9144000" cy="6858000"/>
          </a:xfrm>
        </p:spPr>
        <p:txBody>
          <a:bodyPr/>
          <a:lstStyle/>
          <a:p>
            <a:pPr>
              <a:buFontTx/>
              <a:buNone/>
            </a:pPr>
            <a:r>
              <a:rPr lang="en-US" b="1" smtClean="0"/>
              <a:t>The single most important strategic contest in global business is for control of the value-added chain.  Companies strive to dominate the inter-workings of the VAC to maximize their share of the profits. Some VACs are easily dominated by 1 or 2 members, such as Wal-Mart in foreign-built retailed merchandise or Microsoft in the intellectual property protection of their software.  The control of other VACs is more chaotic, particularly for new innovative products with non-established manufacturers, suppliers, &amp; retailers.</a:t>
            </a:r>
          </a:p>
        </p:txBody>
      </p:sp>
    </p:spTree>
  </p:cSld>
  <p:clrMapOvr>
    <a:masterClrMapping/>
  </p:clrMapOvr>
  <p:transition spd="slow">
    <p:random/>
  </p:transition>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a:xfrm>
            <a:off x="0" y="0"/>
            <a:ext cx="9144000" cy="1143000"/>
          </a:xfrm>
        </p:spPr>
        <p:txBody>
          <a:bodyPr/>
          <a:lstStyle/>
          <a:p>
            <a:pPr eaLnBrk="1" hangingPunct="1"/>
            <a:r>
              <a:rPr lang="en-US" sz="3200" b="1" smtClean="0">
                <a:solidFill>
                  <a:schemeClr val="tx1"/>
                </a:solidFill>
              </a:rPr>
              <a:t>ADDITIONAL KEYS TO A </a:t>
            </a:r>
            <a:br>
              <a:rPr lang="en-US" sz="3200" b="1" smtClean="0">
                <a:solidFill>
                  <a:schemeClr val="tx1"/>
                </a:solidFill>
              </a:rPr>
            </a:br>
            <a:r>
              <a:rPr lang="en-US" sz="3200" b="1" smtClean="0">
                <a:solidFill>
                  <a:schemeClr val="tx1"/>
                </a:solidFill>
              </a:rPr>
              <a:t>GLOBAL GREEN REVOLUTION</a:t>
            </a:r>
          </a:p>
        </p:txBody>
      </p:sp>
      <p:sp>
        <p:nvSpPr>
          <p:cNvPr id="204803" name="Rectangle 3"/>
          <p:cNvSpPr>
            <a:spLocks noGrp="1" noChangeArrowheads="1"/>
          </p:cNvSpPr>
          <p:nvPr>
            <p:ph type="body" idx="1"/>
          </p:nvPr>
        </p:nvSpPr>
        <p:spPr>
          <a:xfrm>
            <a:off x="0" y="1066800"/>
            <a:ext cx="9144000" cy="5791200"/>
          </a:xfrm>
        </p:spPr>
        <p:txBody>
          <a:bodyPr/>
          <a:lstStyle/>
          <a:p>
            <a:pPr eaLnBrk="1" hangingPunct="1">
              <a:lnSpc>
                <a:spcPct val="90000"/>
              </a:lnSpc>
              <a:buFontTx/>
              <a:buNone/>
            </a:pPr>
            <a:r>
              <a:rPr lang="en-US" sz="3600" b="1" smtClean="0"/>
              <a:t>1. Creation of an efficient global market for emissions trading between nations &amp; industries</a:t>
            </a:r>
          </a:p>
          <a:p>
            <a:pPr eaLnBrk="1" hangingPunct="1">
              <a:lnSpc>
                <a:spcPct val="90000"/>
              </a:lnSpc>
              <a:buFontTx/>
              <a:buNone/>
            </a:pPr>
            <a:r>
              <a:rPr lang="en-US" sz="3600" b="1" smtClean="0"/>
              <a:t>2. No longer viewing the environment as a free/exploitable good” &amp; instead understanding how it serves mankind</a:t>
            </a:r>
          </a:p>
          <a:p>
            <a:pPr eaLnBrk="1" hangingPunct="1">
              <a:lnSpc>
                <a:spcPct val="90000"/>
              </a:lnSpc>
              <a:buFontTx/>
              <a:buNone/>
            </a:pPr>
            <a:r>
              <a:rPr lang="en-US" sz="3600" b="1" smtClean="0"/>
              <a:t>3. Using cost/benefit analysis to produce environmental strategy that goes beyond “mandate, regulate, litigate.”</a:t>
            </a:r>
          </a:p>
          <a:p>
            <a:pPr eaLnBrk="1" hangingPunct="1">
              <a:lnSpc>
                <a:spcPct val="90000"/>
              </a:lnSpc>
              <a:buFontTx/>
              <a:buNone/>
            </a:pPr>
            <a:endParaRPr lang="en-US" sz="3600" b="1" smtClean="0"/>
          </a:p>
        </p:txBody>
      </p:sp>
    </p:spTree>
  </p:cSld>
  <p:clrMapOvr>
    <a:masterClrMapping/>
  </p:clrMapOvr>
  <p:transition spd="slow">
    <p:random/>
  </p:transition>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a:xfrm>
            <a:off x="304800" y="228600"/>
            <a:ext cx="8610600" cy="609600"/>
          </a:xfrm>
        </p:spPr>
        <p:txBody>
          <a:bodyPr/>
          <a:lstStyle/>
          <a:p>
            <a:pPr eaLnBrk="1" hangingPunct="1"/>
            <a:r>
              <a:rPr lang="en-US" sz="3200" b="1" smtClean="0"/>
              <a:t>POLLUTION OFFSETS</a:t>
            </a:r>
          </a:p>
        </p:txBody>
      </p:sp>
      <p:sp>
        <p:nvSpPr>
          <p:cNvPr id="205827" name="Rectangle 3"/>
          <p:cNvSpPr>
            <a:spLocks noGrp="1" noChangeArrowheads="1"/>
          </p:cNvSpPr>
          <p:nvPr>
            <p:ph type="body" idx="1"/>
          </p:nvPr>
        </p:nvSpPr>
        <p:spPr>
          <a:xfrm>
            <a:off x="0" y="762000"/>
            <a:ext cx="9144000" cy="6096000"/>
          </a:xfrm>
        </p:spPr>
        <p:txBody>
          <a:bodyPr/>
          <a:lstStyle/>
          <a:p>
            <a:pPr marL="609600" indent="-609600" eaLnBrk="1" hangingPunct="1">
              <a:lnSpc>
                <a:spcPct val="90000"/>
              </a:lnSpc>
              <a:buFontTx/>
              <a:buAutoNum type="arabicPeriod"/>
            </a:pPr>
            <a:r>
              <a:rPr lang="en-US" sz="3400" b="1" smtClean="0"/>
              <a:t>“Pollution offsetting (or ETS—Emissions-trading schemes) occurs when one individual or organization pays another to reduce emissions of greenhouse gases (carbon dioxide and methane being the main source of global warming) on its behalf. Those who wish to trim or eliminate their emissions, but find it too expensive or difficult to do so, can thus buy the appropriate amount of offsets instead.”</a:t>
            </a:r>
          </a:p>
        </p:txBody>
      </p:sp>
      <p:sp>
        <p:nvSpPr>
          <p:cNvPr id="205828" name="AutoShape 4"/>
          <p:cNvSpPr>
            <a:spLocks noChangeArrowheads="1"/>
          </p:cNvSpPr>
          <p:nvPr/>
        </p:nvSpPr>
        <p:spPr bwMode="auto">
          <a:xfrm>
            <a:off x="7620000" y="6248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0" y="228600"/>
            <a:ext cx="9144000" cy="457200"/>
          </a:xfrm>
        </p:spPr>
        <p:txBody>
          <a:bodyPr/>
          <a:lstStyle/>
          <a:p>
            <a:pPr eaLnBrk="1" hangingPunct="1"/>
            <a:r>
              <a:rPr lang="en-US" sz="3200" b="1" smtClean="0"/>
              <a:t>EXAMPLES OF OFFSETS</a:t>
            </a:r>
          </a:p>
        </p:txBody>
      </p:sp>
      <p:sp>
        <p:nvSpPr>
          <p:cNvPr id="206851" name="Rectangle 3"/>
          <p:cNvSpPr>
            <a:spLocks noGrp="1" noChangeArrowheads="1"/>
          </p:cNvSpPr>
          <p:nvPr>
            <p:ph type="body" idx="1"/>
          </p:nvPr>
        </p:nvSpPr>
        <p:spPr>
          <a:xfrm>
            <a:off x="0" y="609600"/>
            <a:ext cx="9144000" cy="6248400"/>
          </a:xfrm>
        </p:spPr>
        <p:txBody>
          <a:bodyPr/>
          <a:lstStyle/>
          <a:p>
            <a:pPr marL="609600" indent="-609600" eaLnBrk="1" hangingPunct="1">
              <a:buFontTx/>
              <a:buAutoNum type="arabicPeriod" startAt="2"/>
            </a:pPr>
            <a:r>
              <a:rPr lang="en-US" b="1" smtClean="0"/>
              <a:t>The body that governs world soccer (FIFA) purchased offsets to compensate for greenhouse emissions caused by the 2006 World Cup.</a:t>
            </a:r>
          </a:p>
          <a:p>
            <a:pPr marL="609600" indent="-609600" eaLnBrk="1" hangingPunct="1">
              <a:buFontTx/>
              <a:buAutoNum type="arabicPeriod" startAt="2"/>
            </a:pPr>
            <a:r>
              <a:rPr lang="en-US" b="1" smtClean="0"/>
              <a:t>The Rolling Stones rock group &amp; other bands purchase offsets for truck emissions on tours.</a:t>
            </a:r>
          </a:p>
          <a:p>
            <a:pPr marL="609600" indent="-609600" eaLnBrk="1" hangingPunct="1">
              <a:buFontTx/>
              <a:buAutoNum type="arabicPeriod" startAt="2"/>
            </a:pPr>
            <a:r>
              <a:rPr lang="en-US" b="1" smtClean="0"/>
              <a:t>Companies purchase &amp; trade offsets to enable them to continue polluting with old technology too expensive to modernize.</a:t>
            </a:r>
          </a:p>
        </p:txBody>
      </p:sp>
      <p:sp>
        <p:nvSpPr>
          <p:cNvPr id="206852" name="AutoShape 7"/>
          <p:cNvSpPr>
            <a:spLocks noChangeArrowheads="1"/>
          </p:cNvSpPr>
          <p:nvPr/>
        </p:nvSpPr>
        <p:spPr bwMode="auto">
          <a:xfrm>
            <a:off x="7620000" y="6248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5"/>
            </a:pPr>
            <a:r>
              <a:rPr lang="en-US" sz="2800" b="1" smtClean="0"/>
              <a:t>Around $2.7B offsets were sold globally in 2005 to offset approx. 374M tons of carbon-dioxide emissions.  “The vast majority of offsets are used to meet the obligation of rich nations to cut their emissions under the Kyoto protocol treaty on global warming.” </a:t>
            </a:r>
          </a:p>
          <a:p>
            <a:pPr marL="609600" indent="-609600" eaLnBrk="1" hangingPunct="1">
              <a:buFontTx/>
              <a:buAutoNum type="arabicPeriod" startAt="5"/>
            </a:pPr>
            <a:r>
              <a:rPr lang="en-US" sz="2800" b="1" smtClean="0"/>
              <a:t>Under the Kyoto treaty, rich nations can buy offsets from less-polluting poor nations to meet targeted emissions cuts.</a:t>
            </a:r>
          </a:p>
          <a:p>
            <a:pPr marL="609600" indent="-609600" eaLnBrk="1" hangingPunct="1">
              <a:buFontTx/>
              <a:buAutoNum type="arabicPeriod" startAt="5"/>
            </a:pPr>
            <a:r>
              <a:rPr lang="en-US" sz="2800" b="1" smtClean="0"/>
              <a:t>The Chicago Climate Exchange (CCX) is a voluntary association of environmentally -conscious organizations which pledge themselves to eliminate or offset 6% of their total carbon emissions by 2010. </a:t>
            </a:r>
          </a:p>
        </p:txBody>
      </p:sp>
    </p:spTree>
  </p:cSld>
  <p:clrMapOvr>
    <a:masterClrMapping/>
  </p:clrMapOvr>
  <p:transition spd="slow">
    <p:random/>
  </p:transition>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Content Placeholder 2"/>
          <p:cNvSpPr>
            <a:spLocks noGrp="1"/>
          </p:cNvSpPr>
          <p:nvPr>
            <p:ph idx="1"/>
          </p:nvPr>
        </p:nvSpPr>
        <p:spPr>
          <a:xfrm>
            <a:off x="0" y="0"/>
            <a:ext cx="9144000" cy="6858000"/>
          </a:xfrm>
        </p:spPr>
        <p:txBody>
          <a:bodyPr/>
          <a:lstStyle/>
          <a:p>
            <a:pPr eaLnBrk="1" hangingPunct="1">
              <a:buFontTx/>
              <a:buNone/>
            </a:pPr>
            <a:r>
              <a:rPr lang="en-US" b="1" smtClean="0"/>
              <a:t>8. Recent international studies of pollution offset markets (such as the EU’s Emissions Trading Scheme-ETS) indicate that many companies view pollution trading as a nuisance rather than a profit-generating opportunity. “They are seldom used to trading, and are sometimes uncomfortable with the idea of profiteering from a system designed to cut pollution. But the reluctance to trade allowances, whether driven by timidity or prudence, adds to the overall cost of emissions abatement.”</a:t>
            </a:r>
          </a:p>
        </p:txBody>
      </p:sp>
    </p:spTree>
  </p:cSld>
  <p:clrMapOvr>
    <a:masterClrMapping/>
  </p:clrMapOvr>
  <p:transition spd="slow">
    <p:random/>
  </p:transition>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a:xfrm>
            <a:off x="0" y="0"/>
            <a:ext cx="9144000" cy="1143000"/>
          </a:xfrm>
        </p:spPr>
        <p:txBody>
          <a:bodyPr/>
          <a:lstStyle/>
          <a:p>
            <a:pPr eaLnBrk="1" hangingPunct="1"/>
            <a:r>
              <a:rPr lang="en-US" sz="4000" b="1" smtClean="0"/>
              <a:t>NEW INVESTMENT POURING INTO RENEWABLE ENERGY</a:t>
            </a:r>
            <a:r>
              <a:rPr lang="en-US" sz="4000" smtClean="0"/>
              <a:t> </a:t>
            </a:r>
          </a:p>
        </p:txBody>
      </p:sp>
      <p:sp>
        <p:nvSpPr>
          <p:cNvPr id="209923" name="Rectangle 3"/>
          <p:cNvSpPr>
            <a:spLocks noGrp="1" noChangeArrowheads="1"/>
          </p:cNvSpPr>
          <p:nvPr>
            <p:ph type="body" idx="1"/>
          </p:nvPr>
        </p:nvSpPr>
        <p:spPr>
          <a:xfrm>
            <a:off x="0" y="1219200"/>
            <a:ext cx="9144000" cy="5638800"/>
          </a:xfrm>
        </p:spPr>
        <p:txBody>
          <a:bodyPr/>
          <a:lstStyle/>
          <a:p>
            <a:pPr marL="609600" indent="-609600" eaLnBrk="1" hangingPunct="1">
              <a:buFontTx/>
              <a:buAutoNum type="arabicPeriod"/>
            </a:pPr>
            <a:r>
              <a:rPr lang="en-US" sz="4000" b="1" smtClean="0"/>
              <a:t>In 2006, global investors put $73B into renewable energy, a 43% rise from the previous year. </a:t>
            </a:r>
          </a:p>
          <a:p>
            <a:pPr marL="609600" indent="-609600" eaLnBrk="1" hangingPunct="1">
              <a:buFontTx/>
              <a:buAutoNum type="arabicPeriod"/>
            </a:pPr>
            <a:r>
              <a:rPr lang="en-US" sz="4000" b="1" smtClean="0"/>
              <a:t>Investments through public markets doubled in 2006, reaching $10.3B.</a:t>
            </a:r>
          </a:p>
        </p:txBody>
      </p:sp>
    </p:spTree>
  </p:cSld>
  <p:clrMapOvr>
    <a:masterClrMapping/>
  </p:clrMapOvr>
  <p:transition spd="slow">
    <p:random/>
  </p:transition>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Content Placeholder 2"/>
          <p:cNvSpPr>
            <a:spLocks noGrp="1"/>
          </p:cNvSpPr>
          <p:nvPr>
            <p:ph idx="1"/>
          </p:nvPr>
        </p:nvSpPr>
        <p:spPr>
          <a:xfrm>
            <a:off x="0" y="0"/>
            <a:ext cx="9144000" cy="6858000"/>
          </a:xfrm>
        </p:spPr>
        <p:txBody>
          <a:bodyPr/>
          <a:lstStyle/>
          <a:p>
            <a:pPr algn="ctr">
              <a:buFontTx/>
              <a:buNone/>
            </a:pPr>
            <a:r>
              <a:rPr lang="en-US" sz="8000" b="1" smtClean="0"/>
              <a:t>GLOBAL WARMING: BURDEN OF </a:t>
            </a:r>
          </a:p>
          <a:p>
            <a:pPr algn="ctr">
              <a:buFontTx/>
              <a:buNone/>
            </a:pPr>
            <a:r>
              <a:rPr lang="en-US" sz="8000" b="1" smtClean="0"/>
              <a:t>THE NEW GENERATION</a:t>
            </a:r>
          </a:p>
        </p:txBody>
      </p:sp>
    </p:spTree>
  </p:cSld>
  <p:clrMapOvr>
    <a:masterClrMapping/>
  </p:clrMapOvr>
  <p:transition spd="slow">
    <p:random/>
  </p:transition>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Subtitle 2"/>
          <p:cNvSpPr>
            <a:spLocks noGrp="1"/>
          </p:cNvSpPr>
          <p:nvPr>
            <p:ph type="subTitle" idx="4294967295"/>
          </p:nvPr>
        </p:nvSpPr>
        <p:spPr>
          <a:xfrm>
            <a:off x="0" y="0"/>
            <a:ext cx="9144000" cy="6858000"/>
          </a:xfrm>
        </p:spPr>
        <p:txBody>
          <a:bodyPr/>
          <a:lstStyle/>
          <a:p>
            <a:pPr marL="0" indent="0" eaLnBrk="1" hangingPunct="1">
              <a:lnSpc>
                <a:spcPct val="80000"/>
              </a:lnSpc>
            </a:pPr>
            <a:r>
              <a:rPr lang="en-US" sz="4300" b="1" smtClean="0">
                <a:cs typeface="Tahoma" pitchFamily="34" charset="0"/>
              </a:rPr>
              <a:t>Hot = GW; Flat = MC growth in DCs; Crowded: Population of DCs</a:t>
            </a:r>
          </a:p>
          <a:p>
            <a:pPr marL="0" indent="0" eaLnBrk="1" hangingPunct="1">
              <a:lnSpc>
                <a:spcPct val="80000"/>
              </a:lnSpc>
            </a:pPr>
            <a:r>
              <a:rPr lang="en-US" sz="4300" b="1" smtClean="0">
                <a:cs typeface="Tahoma" pitchFamily="34" charset="0"/>
              </a:rPr>
              <a:t>The C21 convergence of all 3 forces = unprecedented human challenge </a:t>
            </a:r>
          </a:p>
          <a:p>
            <a:pPr marL="0" indent="0" eaLnBrk="1" hangingPunct="1">
              <a:lnSpc>
                <a:spcPct val="80000"/>
              </a:lnSpc>
            </a:pPr>
            <a:r>
              <a:rPr lang="en-US" sz="4300" b="1" smtClean="0">
                <a:cs typeface="Tahoma" pitchFamily="34" charset="0"/>
              </a:rPr>
              <a:t>Is the emergence of a new generation of MC consumers sustainable?</a:t>
            </a:r>
          </a:p>
          <a:p>
            <a:pPr marL="0" indent="0" eaLnBrk="1" hangingPunct="1">
              <a:lnSpc>
                <a:spcPct val="80000"/>
              </a:lnSpc>
            </a:pPr>
            <a:r>
              <a:rPr lang="en-US" sz="4300" b="1" smtClean="0">
                <a:cs typeface="Tahoma" pitchFamily="34" charset="0"/>
              </a:rPr>
              <a:t>Can the USA lead the way in providing tech solutions to the emerging resource challenges?</a:t>
            </a:r>
          </a:p>
          <a:p>
            <a:pPr marL="0" indent="0" eaLnBrk="1" hangingPunct="1">
              <a:lnSpc>
                <a:spcPct val="80000"/>
              </a:lnSpc>
              <a:buFontTx/>
              <a:buNone/>
            </a:pPr>
            <a:endParaRPr lang="en-US" sz="4300" b="1" smtClean="0">
              <a:cs typeface="Tahoma" pitchFamily="34" charset="0"/>
            </a:endParaRPr>
          </a:p>
          <a:p>
            <a:pPr marL="0" indent="0" eaLnBrk="1" hangingPunct="1">
              <a:lnSpc>
                <a:spcPct val="80000"/>
              </a:lnSpc>
              <a:buFontTx/>
              <a:buNone/>
            </a:pPr>
            <a:endParaRPr lang="en-US" sz="4300" b="1" smtClean="0">
              <a:cs typeface="Tahoma" pitchFamily="34" charset="0"/>
            </a:endParaRPr>
          </a:p>
          <a:p>
            <a:pPr marL="0" indent="0" eaLnBrk="1" hangingPunct="1">
              <a:lnSpc>
                <a:spcPct val="80000"/>
              </a:lnSpc>
              <a:buFontTx/>
              <a:buNone/>
            </a:pPr>
            <a:endParaRPr lang="en-US" sz="3600" b="1" smtClean="0">
              <a:solidFill>
                <a:srgbClr val="000099"/>
              </a:solidFill>
              <a:cs typeface="Tahoma" pitchFamily="34" charset="0"/>
            </a:endParaRPr>
          </a:p>
        </p:txBody>
      </p:sp>
    </p:spTree>
  </p:cSld>
  <p:clrMapOvr>
    <a:masterClrMapping/>
  </p:clrMapOvr>
  <p:transition spd="slow">
    <p:random/>
  </p:transition>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Content Placeholder 2"/>
          <p:cNvSpPr>
            <a:spLocks noGrp="1"/>
          </p:cNvSpPr>
          <p:nvPr>
            <p:ph idx="1"/>
          </p:nvPr>
        </p:nvSpPr>
        <p:spPr>
          <a:xfrm>
            <a:off x="0" y="0"/>
            <a:ext cx="9144000" cy="6858000"/>
          </a:xfrm>
        </p:spPr>
        <p:txBody>
          <a:bodyPr/>
          <a:lstStyle/>
          <a:p>
            <a:pPr eaLnBrk="1" hangingPunct="1">
              <a:buFontTx/>
              <a:buNone/>
            </a:pPr>
            <a:r>
              <a:rPr lang="en-US" b="1" smtClean="0"/>
              <a:t>“</a:t>
            </a:r>
            <a:r>
              <a:rPr lang="en-US" sz="4000" b="1" smtClean="0"/>
              <a:t>Our kids are going to be angry with us one day. We’ve charged their future on our Visa card. We’ve added so many gases to the atmosphere for our generation’s growth, our kids are likely going to spend a good part of their adulthood—maybe all of it—just dealing with the climate implications of our profligacy.” (Thomas Friedman)</a:t>
            </a:r>
          </a:p>
          <a:p>
            <a:pPr eaLnBrk="1" hangingPunct="1">
              <a:buFontTx/>
              <a:buNone/>
            </a:pPr>
            <a:endParaRPr lang="en-US" b="1" smtClean="0"/>
          </a:p>
        </p:txBody>
      </p:sp>
    </p:spTree>
  </p:cSld>
  <p:clrMapOvr>
    <a:masterClrMapping/>
  </p:clrMapOvr>
  <p:transition spd="slow">
    <p:random/>
  </p:transition>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Content Placeholder 2"/>
          <p:cNvSpPr>
            <a:spLocks noGrp="1"/>
          </p:cNvSpPr>
          <p:nvPr>
            <p:ph idx="1"/>
          </p:nvPr>
        </p:nvSpPr>
        <p:spPr>
          <a:xfrm>
            <a:off x="0" y="0"/>
            <a:ext cx="9144000" cy="6858000"/>
          </a:xfrm>
        </p:spPr>
        <p:txBody>
          <a:bodyPr/>
          <a:lstStyle/>
          <a:p>
            <a:pPr eaLnBrk="1" hangingPunct="1">
              <a:buFontTx/>
              <a:buNone/>
            </a:pPr>
            <a:r>
              <a:rPr lang="en-US" sz="4000" b="1" smtClean="0"/>
              <a:t>“Most people will feel climate change delivered to them by the mailman in the forms of higher water bills (due to droughts &amp; water scarcity in many regions); higher energy bills (from high gasoline &amp; expensive alternative fuels); and higher insurance and mortgage rates (due to increases in violent, unpredictable weather).” (Thomas Freidman)</a:t>
            </a:r>
            <a:endParaRPr lang="en-US" b="1" smtClean="0"/>
          </a:p>
        </p:txBody>
      </p:sp>
    </p:spTree>
  </p:cSld>
  <p:clrMapOvr>
    <a:masterClrMapping/>
  </p:clrMapOvr>
  <p:transition spd="slow">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0"/>
            <a:ext cx="8915400" cy="914400"/>
          </a:xfrm>
        </p:spPr>
        <p:txBody>
          <a:bodyPr/>
          <a:lstStyle/>
          <a:p>
            <a:pPr eaLnBrk="1" hangingPunct="1"/>
            <a:r>
              <a:rPr lang="en-US" sz="4000" b="1" smtClean="0">
                <a:solidFill>
                  <a:srgbClr val="000000"/>
                </a:solidFill>
              </a:rPr>
              <a:t>Global Business Strategy PRISMS</a:t>
            </a:r>
          </a:p>
        </p:txBody>
      </p:sp>
      <p:sp>
        <p:nvSpPr>
          <p:cNvPr id="5123" name="Rectangle 3"/>
          <p:cNvSpPr>
            <a:spLocks noGrp="1" noChangeArrowheads="1"/>
          </p:cNvSpPr>
          <p:nvPr>
            <p:ph type="subTitle" idx="1"/>
          </p:nvPr>
        </p:nvSpPr>
        <p:spPr>
          <a:xfrm>
            <a:off x="0" y="838200"/>
            <a:ext cx="9144000" cy="6019800"/>
          </a:xfrm>
        </p:spPr>
        <p:txBody>
          <a:bodyPr/>
          <a:lstStyle/>
          <a:p>
            <a:pPr marL="609600" indent="-609600" algn="l" eaLnBrk="1" hangingPunct="1">
              <a:lnSpc>
                <a:spcPct val="90000"/>
              </a:lnSpc>
              <a:buFontTx/>
              <a:buAutoNum type="arabicPeriod"/>
            </a:pPr>
            <a:r>
              <a:rPr lang="en-US" sz="3400" b="1" smtClean="0">
                <a:solidFill>
                  <a:srgbClr val="000000"/>
                </a:solidFill>
              </a:rPr>
              <a:t>How much should business school curriculum reflect 20</a:t>
            </a:r>
            <a:r>
              <a:rPr lang="en-US" sz="3400" b="1" baseline="30000" smtClean="0">
                <a:solidFill>
                  <a:srgbClr val="000000"/>
                </a:solidFill>
              </a:rPr>
              <a:t>th</a:t>
            </a:r>
            <a:r>
              <a:rPr lang="en-US" sz="3400" b="1" smtClean="0">
                <a:solidFill>
                  <a:srgbClr val="000000"/>
                </a:solidFill>
              </a:rPr>
              <a:t> century competition vs. 21</a:t>
            </a:r>
            <a:r>
              <a:rPr lang="en-US" sz="3400" b="1" baseline="30000" smtClean="0">
                <a:solidFill>
                  <a:srgbClr val="000000"/>
                </a:solidFill>
              </a:rPr>
              <a:t>st</a:t>
            </a:r>
            <a:r>
              <a:rPr lang="en-US" sz="3400" b="1" smtClean="0">
                <a:solidFill>
                  <a:srgbClr val="000000"/>
                </a:solidFill>
              </a:rPr>
              <a:t> century?</a:t>
            </a:r>
            <a:r>
              <a:rPr lang="en-US" sz="3400" b="1" smtClean="0">
                <a:solidFill>
                  <a:srgbClr val="66FF33"/>
                </a:solidFill>
              </a:rPr>
              <a:t> </a:t>
            </a:r>
          </a:p>
          <a:p>
            <a:pPr marL="609600" indent="-609600" algn="l" eaLnBrk="1" hangingPunct="1">
              <a:lnSpc>
                <a:spcPct val="90000"/>
              </a:lnSpc>
              <a:buFontTx/>
              <a:buAutoNum type="arabicPeriod"/>
            </a:pPr>
            <a:r>
              <a:rPr lang="en-US" sz="3400" b="1" smtClean="0"/>
              <a:t>Should American unions be forced to accept lower wages to help corporations be more globally cost competitive?</a:t>
            </a:r>
            <a:r>
              <a:rPr lang="en-US" sz="3400" b="1" smtClean="0">
                <a:solidFill>
                  <a:srgbClr val="66FF33"/>
                </a:solidFill>
              </a:rPr>
              <a:t> </a:t>
            </a:r>
          </a:p>
          <a:p>
            <a:pPr marL="609600" indent="-609600" algn="l" eaLnBrk="1" hangingPunct="1">
              <a:lnSpc>
                <a:spcPct val="90000"/>
              </a:lnSpc>
              <a:buFontTx/>
              <a:buAutoNum type="arabicPeriod"/>
            </a:pPr>
            <a:r>
              <a:rPr lang="en-US" sz="3400" b="1" smtClean="0"/>
              <a:t>Is political interdependency between nations as beneficial as economic interdependency?</a:t>
            </a:r>
          </a:p>
          <a:p>
            <a:pPr marL="609600" indent="-609600" algn="l" eaLnBrk="1" hangingPunct="1">
              <a:lnSpc>
                <a:spcPct val="90000"/>
              </a:lnSpc>
              <a:buFontTx/>
              <a:buAutoNum type="arabicPeriod"/>
            </a:pPr>
            <a:r>
              <a:rPr lang="en-US" sz="3400" b="1" smtClean="0"/>
              <a:t>Should nations &amp; corporations be allowed to trade pollution credits?</a:t>
            </a:r>
          </a:p>
          <a:p>
            <a:pPr marL="609600" indent="-609600" algn="l" eaLnBrk="1" hangingPunct="1">
              <a:lnSpc>
                <a:spcPct val="90000"/>
              </a:lnSpc>
            </a:pPr>
            <a:endParaRPr lang="en-US" sz="3400" b="1" smtClean="0"/>
          </a:p>
          <a:p>
            <a:pPr marL="609600" indent="-609600" eaLnBrk="1" hangingPunct="1">
              <a:lnSpc>
                <a:spcPct val="90000"/>
              </a:lnSpc>
            </a:pPr>
            <a:endParaRPr lang="en-US" b="1" smtClean="0"/>
          </a:p>
          <a:p>
            <a:pPr marL="609600" indent="-609600" algn="l" eaLnBrk="1" hangingPunct="1">
              <a:lnSpc>
                <a:spcPct val="90000"/>
              </a:lnSpc>
            </a:pPr>
            <a:endParaRPr lang="en-US" b="1" smtClean="0"/>
          </a:p>
        </p:txBody>
      </p:sp>
      <p:sp>
        <p:nvSpPr>
          <p:cNvPr id="5124" name="AutoShape 4"/>
          <p:cNvSpPr>
            <a:spLocks noChangeArrowheads="1"/>
          </p:cNvSpPr>
          <p:nvPr/>
        </p:nvSpPr>
        <p:spPr bwMode="auto">
          <a:xfrm>
            <a:off x="7924800" y="5486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ctrTitle"/>
          </p:nvPr>
        </p:nvSpPr>
        <p:spPr>
          <a:xfrm>
            <a:off x="0" y="0"/>
            <a:ext cx="9144000" cy="762000"/>
          </a:xfrm>
        </p:spPr>
        <p:txBody>
          <a:bodyPr/>
          <a:lstStyle/>
          <a:p>
            <a:r>
              <a:rPr lang="en-US" sz="3200" b="1" smtClean="0">
                <a:cs typeface="Tahoma" pitchFamily="34" charset="0"/>
              </a:rPr>
              <a:t>VAC CONTROL STRATEGIES</a:t>
            </a:r>
          </a:p>
        </p:txBody>
      </p:sp>
      <p:sp>
        <p:nvSpPr>
          <p:cNvPr id="23555" name="Subtitle 4"/>
          <p:cNvSpPr>
            <a:spLocks noGrp="1"/>
          </p:cNvSpPr>
          <p:nvPr>
            <p:ph type="subTitle" idx="1"/>
          </p:nvPr>
        </p:nvSpPr>
        <p:spPr>
          <a:xfrm>
            <a:off x="0" y="609600"/>
            <a:ext cx="9144000" cy="6248400"/>
          </a:xfrm>
        </p:spPr>
        <p:txBody>
          <a:bodyPr/>
          <a:lstStyle/>
          <a:p>
            <a:pPr algn="l"/>
            <a:r>
              <a:rPr lang="en-US" b="1" smtClean="0"/>
              <a:t>1</a:t>
            </a:r>
            <a:r>
              <a:rPr lang="en-US" sz="3100" b="1" smtClean="0">
                <a:latin typeface="Arial" pitchFamily="34" charset="0"/>
                <a:cs typeface="Arial" pitchFamily="34" charset="0"/>
              </a:rPr>
              <a:t>. </a:t>
            </a:r>
            <a:r>
              <a:rPr lang="en-US" sz="3100" b="1" u="sng" smtClean="0">
                <a:cs typeface="Tahoma" pitchFamily="34" charset="0"/>
              </a:rPr>
              <a:t>Controlling VACs via global manufacturing</a:t>
            </a:r>
            <a:r>
              <a:rPr lang="en-US" sz="3100" b="1" smtClean="0">
                <a:cs typeface="Tahoma" pitchFamily="34" charset="0"/>
              </a:rPr>
              <a:t>: Globally outsource where non-union labor is cheapest &amp; most plentiful; &amp; where pollution clean-up is not necessary or minimal</a:t>
            </a:r>
          </a:p>
          <a:p>
            <a:pPr algn="l"/>
            <a:r>
              <a:rPr lang="en-US" sz="3100" b="1" smtClean="0">
                <a:cs typeface="Tahoma" pitchFamily="34" charset="0"/>
              </a:rPr>
              <a:t>2. </a:t>
            </a:r>
            <a:r>
              <a:rPr lang="en-US" sz="3100" b="1" u="sng" smtClean="0">
                <a:cs typeface="Tahoma" pitchFamily="34" charset="0"/>
              </a:rPr>
              <a:t>Controlling VACs  via global retailing:</a:t>
            </a:r>
            <a:r>
              <a:rPr lang="en-US" sz="3100" b="1" smtClean="0">
                <a:cs typeface="Tahoma" pitchFamily="34" charset="0"/>
              </a:rPr>
              <a:t> Build large, efficient retail operations capable of rapidly eliminating smaller competitors &amp; dictate supplier prices (&amp; hence labor wages) via maximum bulk purchasing from factories in developing nations dependent on foreign manufacturers. </a:t>
            </a:r>
          </a:p>
        </p:txBody>
      </p:sp>
    </p:spTree>
  </p:cSld>
  <p:clrMapOvr>
    <a:masterClrMapping/>
  </p:clrMapOvr>
  <p:transition spd="slow">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ubtitle 4"/>
          <p:cNvSpPr>
            <a:spLocks noGrp="1"/>
          </p:cNvSpPr>
          <p:nvPr>
            <p:ph type="subTitle" idx="1"/>
          </p:nvPr>
        </p:nvSpPr>
        <p:spPr>
          <a:xfrm>
            <a:off x="0" y="0"/>
            <a:ext cx="9144000" cy="6858000"/>
          </a:xfrm>
        </p:spPr>
        <p:txBody>
          <a:bodyPr/>
          <a:lstStyle/>
          <a:p>
            <a:pPr algn="l"/>
            <a:r>
              <a:rPr lang="en-US" sz="3100" b="1" smtClean="0"/>
              <a:t>3. </a:t>
            </a:r>
            <a:r>
              <a:rPr lang="en-US" sz="3100" b="1" u="sng" smtClean="0">
                <a:cs typeface="Arial" pitchFamily="34" charset="0"/>
              </a:rPr>
              <a:t>Controlling VACs via technology</a:t>
            </a:r>
            <a:r>
              <a:rPr lang="en-US" sz="3100" b="1" smtClean="0">
                <a:cs typeface="Arial" pitchFamily="34" charset="0"/>
              </a:rPr>
              <a:t>: Market products protected by intellectual property laws (copyrights, patents, licensing, etc.). </a:t>
            </a:r>
          </a:p>
          <a:p>
            <a:pPr algn="l"/>
            <a:r>
              <a:rPr lang="en-US" sz="3100" b="1" smtClean="0">
                <a:cs typeface="Arial" pitchFamily="34" charset="0"/>
              </a:rPr>
              <a:t>4. </a:t>
            </a:r>
            <a:r>
              <a:rPr lang="en-US" sz="3100" b="1" u="sng" smtClean="0">
                <a:cs typeface="Arial" pitchFamily="34" charset="0"/>
              </a:rPr>
              <a:t>Controlling VACs via mixed capitalism</a:t>
            </a:r>
            <a:r>
              <a:rPr lang="en-US" sz="3100" b="1" smtClean="0">
                <a:cs typeface="Arial" pitchFamily="34" charset="0"/>
              </a:rPr>
              <a:t>: Use agricultural or other forms of govt. subsidies + tariffs to under-price foreign competitors both at home &amp; abroad.</a:t>
            </a:r>
          </a:p>
          <a:p>
            <a:pPr algn="l"/>
            <a:r>
              <a:rPr lang="en-US" sz="3100" b="1" smtClean="0">
                <a:cs typeface="Arial" pitchFamily="34" charset="0"/>
              </a:rPr>
              <a:t>5. </a:t>
            </a:r>
            <a:r>
              <a:rPr lang="en-US" sz="3100" b="1" u="sng" smtClean="0">
                <a:cs typeface="Arial" pitchFamily="34" charset="0"/>
              </a:rPr>
              <a:t>Controlling VACs by participating in the “government-industrial complex”</a:t>
            </a:r>
            <a:r>
              <a:rPr lang="en-US" sz="3100" b="1" smtClean="0">
                <a:cs typeface="Arial" pitchFamily="34" charset="0"/>
              </a:rPr>
              <a:t>: Defense contracting firms can often control various nationalistic VACs by receiving no-bid or high-profit margin contracts to supply military equipment or services in lengthy foreign policy military engagements.  </a:t>
            </a:r>
            <a:endParaRPr lang="en-US" sz="3100" b="1" u="sng" smtClean="0">
              <a:cs typeface="Arial" pitchFamily="34" charset="0"/>
            </a:endParaRPr>
          </a:p>
        </p:txBody>
      </p:sp>
    </p:spTree>
  </p:cSld>
  <p:clrMapOvr>
    <a:masterClrMapping/>
  </p:clrMapOvr>
  <p:transition spd="slow">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0" y="0"/>
            <a:ext cx="9144000" cy="6858000"/>
          </a:xfrm>
        </p:spPr>
        <p:txBody>
          <a:bodyPr/>
          <a:lstStyle/>
          <a:p>
            <a:pPr algn="ctr" eaLnBrk="1" hangingPunct="1">
              <a:buFontTx/>
              <a:buNone/>
            </a:pPr>
            <a:endParaRPr lang="en-US" sz="9000" b="1" smtClean="0">
              <a:cs typeface="Tahoma" pitchFamily="34" charset="0"/>
            </a:endParaRPr>
          </a:p>
          <a:p>
            <a:pPr algn="ctr" eaLnBrk="1" hangingPunct="1">
              <a:buFontTx/>
              <a:buNone/>
            </a:pPr>
            <a:r>
              <a:rPr lang="en-US" sz="9000" b="1" smtClean="0">
                <a:cs typeface="Tahoma" pitchFamily="34" charset="0"/>
              </a:rPr>
              <a:t>ECONOMIC NATIONALISM</a:t>
            </a:r>
          </a:p>
        </p:txBody>
      </p:sp>
    </p:spTree>
  </p:cSld>
  <p:clrMapOvr>
    <a:masterClrMapping/>
  </p:clrMapOvr>
  <p:transition spd="slow">
    <p:random/>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AutoShape 9"/>
          <p:cNvSpPr>
            <a:spLocks noChangeArrowheads="1"/>
          </p:cNvSpPr>
          <p:nvPr/>
        </p:nvSpPr>
        <p:spPr bwMode="auto">
          <a:xfrm>
            <a:off x="7239000" y="61722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latin typeface="Calibri" pitchFamily="34" charset="0"/>
            </a:endParaRPr>
          </a:p>
        </p:txBody>
      </p:sp>
      <p:sp>
        <p:nvSpPr>
          <p:cNvPr id="52228" name="Rectangle 21"/>
          <p:cNvSpPr>
            <a:spLocks noGrp="1" noChangeArrowheads="1"/>
          </p:cNvSpPr>
          <p:nvPr>
            <p:ph type="subTitle" idx="1"/>
          </p:nvPr>
        </p:nvSpPr>
        <p:spPr>
          <a:xfrm>
            <a:off x="838200" y="5257800"/>
            <a:ext cx="7467600" cy="1295400"/>
          </a:xfrm>
        </p:spPr>
        <p:txBody>
          <a:bodyPr rtlCol="0">
            <a:normAutofit lnSpcReduction="10000"/>
          </a:bodyPr>
          <a:lstStyle/>
          <a:p>
            <a:pPr eaLnBrk="1" fontAlgn="auto" hangingPunct="1">
              <a:lnSpc>
                <a:spcPct val="80000"/>
              </a:lnSpc>
              <a:spcAft>
                <a:spcPts val="0"/>
              </a:spcAft>
              <a:buFont typeface="Arial" pitchFamily="34" charset="0"/>
              <a:buNone/>
              <a:defRPr/>
            </a:pPr>
            <a:r>
              <a:rPr lang="en-US" sz="2800" b="1" dirty="0" smtClean="0"/>
              <a:t>In the Kentucky Derby, would it be fair for some horses to run a mile and others a mile and a quarter? (This is how protectionism works)</a:t>
            </a:r>
          </a:p>
        </p:txBody>
      </p:sp>
    </p:spTree>
  </p:cSld>
  <p:clrMapOvr>
    <a:masterClrMapping/>
  </p:clrMapOvr>
  <p:transition spd="slow">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7"/>
          <p:cNvSpPr>
            <a:spLocks noGrp="1" noChangeArrowheads="1"/>
          </p:cNvSpPr>
          <p:nvPr>
            <p:ph type="title"/>
          </p:nvPr>
        </p:nvSpPr>
        <p:spPr>
          <a:xfrm>
            <a:off x="457200" y="0"/>
            <a:ext cx="7848600" cy="1524000"/>
          </a:xfrm>
        </p:spPr>
        <p:txBody>
          <a:bodyPr/>
          <a:lstStyle/>
          <a:p>
            <a:pPr eaLnBrk="1" hangingPunct="1">
              <a:buFont typeface="Wingdings" pitchFamily="2" charset="2"/>
              <a:buNone/>
            </a:pPr>
            <a:r>
              <a:rPr lang="en-US" b="1" smtClean="0"/>
              <a:t>NATIONALISM &amp; PROTECTIONISM</a:t>
            </a:r>
          </a:p>
        </p:txBody>
      </p:sp>
      <p:sp>
        <p:nvSpPr>
          <p:cNvPr id="27651" name="Rectangle 10"/>
          <p:cNvSpPr>
            <a:spLocks noGrp="1" noChangeArrowheads="1"/>
          </p:cNvSpPr>
          <p:nvPr>
            <p:ph type="body" sz="half" idx="2"/>
          </p:nvPr>
        </p:nvSpPr>
        <p:spPr>
          <a:xfrm>
            <a:off x="4648200" y="1752600"/>
            <a:ext cx="3810000" cy="4114800"/>
          </a:xfrm>
        </p:spPr>
        <p:txBody>
          <a:bodyPr/>
          <a:lstStyle/>
          <a:p>
            <a:pPr eaLnBrk="1" hangingPunct="1">
              <a:lnSpc>
                <a:spcPct val="90000"/>
              </a:lnSpc>
            </a:pPr>
            <a:r>
              <a:rPr lang="en-US" sz="4800" b="1" smtClean="0"/>
              <a:t>Tariffs </a:t>
            </a:r>
            <a:r>
              <a:rPr lang="en-US" b="1" smtClean="0"/>
              <a:t>(taxes on imports)</a:t>
            </a:r>
            <a:endParaRPr lang="en-US" sz="4800" b="1" smtClean="0"/>
          </a:p>
          <a:p>
            <a:pPr eaLnBrk="1" hangingPunct="1">
              <a:lnSpc>
                <a:spcPct val="90000"/>
              </a:lnSpc>
            </a:pPr>
            <a:r>
              <a:rPr lang="en-US" sz="4800" b="1" smtClean="0"/>
              <a:t>Subsidies </a:t>
            </a:r>
            <a:r>
              <a:rPr lang="en-US" b="1" smtClean="0"/>
              <a:t>(domestic companies receive financial aid from their government)</a:t>
            </a:r>
            <a:endParaRPr lang="en-US" sz="4800" b="1" smtClean="0"/>
          </a:p>
        </p:txBody>
      </p:sp>
    </p:spTree>
  </p:cSld>
  <p:clrMapOvr>
    <a:masterClrMapping/>
  </p:clrMapOvr>
  <p:transition spd="slow">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554" name="Rectangle 3"/>
          <p:cNvSpPr>
            <a:spLocks noGrp="1" noChangeArrowheads="1"/>
          </p:cNvSpPr>
          <p:nvPr>
            <p:ph type="body" sz="half" idx="1"/>
          </p:nvPr>
        </p:nvSpPr>
        <p:spPr>
          <a:xfrm>
            <a:off x="304800" y="533400"/>
            <a:ext cx="3810000" cy="4419600"/>
          </a:xfrm>
        </p:spPr>
        <p:txBody>
          <a:bodyPr>
            <a:normAutofit fontScale="92500" lnSpcReduction="10000"/>
          </a:bodyPr>
          <a:lstStyle/>
          <a:p>
            <a:pPr algn="ctr" eaLnBrk="1" hangingPunct="1">
              <a:buFontTx/>
              <a:buNone/>
              <a:defRPr/>
            </a:pPr>
            <a:r>
              <a:rPr lang="en-US" b="1" smtClean="0"/>
              <a:t>Protectionism</a:t>
            </a:r>
            <a:r>
              <a:rPr lang="en-US" sz="2800" b="1" smtClean="0"/>
              <a:t> is seen by developed nations as an outmoded form of nationalism that disrupts global trading patterns. Developing nations see it as a defense against foreign exploitation.</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3"/>
          <p:cNvSpPr>
            <a:spLocks noGrp="1" noChangeArrowheads="1"/>
          </p:cNvSpPr>
          <p:nvPr>
            <p:ph type="body" sz="half" idx="1"/>
          </p:nvPr>
        </p:nvSpPr>
        <p:spPr>
          <a:xfrm>
            <a:off x="0" y="381000"/>
            <a:ext cx="4495800" cy="6477000"/>
          </a:xfrm>
        </p:spPr>
        <p:txBody>
          <a:bodyPr/>
          <a:lstStyle/>
          <a:p>
            <a:pPr algn="ctr" eaLnBrk="1" hangingPunct="1">
              <a:buFontTx/>
              <a:buNone/>
            </a:pPr>
            <a:r>
              <a:rPr lang="en-US" sz="2800" b="1" smtClean="0"/>
              <a:t>Some nations make it difficult for foreign companies to take their profits back home:</a:t>
            </a:r>
          </a:p>
          <a:p>
            <a:pPr algn="ctr" eaLnBrk="1" hangingPunct="1"/>
            <a:r>
              <a:rPr lang="en-US" sz="2800" b="1" smtClean="0"/>
              <a:t>Heavy taxation of profits</a:t>
            </a:r>
          </a:p>
          <a:p>
            <a:pPr algn="ctr" eaLnBrk="1" hangingPunct="1"/>
            <a:r>
              <a:rPr lang="en-US" sz="2800" b="1" smtClean="0"/>
              <a:t>Laws that require balancing of domestic &amp; foreign currencies</a:t>
            </a:r>
          </a:p>
          <a:p>
            <a:pPr algn="ctr" eaLnBrk="1" hangingPunct="1"/>
            <a:r>
              <a:rPr lang="en-US" sz="2800" b="1" smtClean="0"/>
              <a:t>Requirements to buy from local suppliers only</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WordArt 2051"/>
          <p:cNvSpPr>
            <a:spLocks noChangeArrowheads="1" noChangeShapeType="1" noTextEdit="1"/>
          </p:cNvSpPr>
          <p:nvPr/>
        </p:nvSpPr>
        <p:spPr bwMode="auto">
          <a:xfrm>
            <a:off x="1524000" y="762000"/>
            <a:ext cx="6096000" cy="46482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latin typeface="Arial Black"/>
              </a:rPr>
              <a:t>THE KEYS TO</a:t>
            </a:r>
          </a:p>
          <a:p>
            <a:r>
              <a:rPr lang="en-US" sz="3600" kern="10">
                <a:ln w="9525">
                  <a:solidFill>
                    <a:srgbClr val="000000"/>
                  </a:solidFill>
                  <a:round/>
                  <a:headEnd/>
                  <a:tailEnd/>
                </a:ln>
                <a:solidFill>
                  <a:schemeClr val="tx2"/>
                </a:solidFill>
                <a:latin typeface="Arial Black"/>
              </a:rPr>
              <a:t>NATIONAL</a:t>
            </a:r>
          </a:p>
          <a:p>
            <a:r>
              <a:rPr lang="en-US" sz="3600" kern="10">
                <a:ln w="9525">
                  <a:solidFill>
                    <a:srgbClr val="000000"/>
                  </a:solidFill>
                  <a:round/>
                  <a:headEnd/>
                  <a:tailEnd/>
                </a:ln>
                <a:solidFill>
                  <a:schemeClr val="tx2"/>
                </a:solidFill>
                <a:latin typeface="Arial Black"/>
              </a:rPr>
              <a:t>PRODUCTIVITY</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81000" y="228600"/>
            <a:ext cx="8077200" cy="1600200"/>
          </a:xfrm>
        </p:spPr>
        <p:txBody>
          <a:bodyPr/>
          <a:lstStyle/>
          <a:p>
            <a:pPr eaLnBrk="1" hangingPunct="1"/>
            <a:r>
              <a:rPr lang="en-US" b="1" smtClean="0">
                <a:solidFill>
                  <a:schemeClr val="tx1"/>
                </a:solidFill>
              </a:rPr>
              <a:t>Nations that produce more than they consume are more competitive</a:t>
            </a:r>
          </a:p>
        </p:txBody>
      </p:sp>
      <p:sp>
        <p:nvSpPr>
          <p:cNvPr id="32773" name="AutoShape 9"/>
          <p:cNvSpPr>
            <a:spLocks noChangeArrowheads="1"/>
          </p:cNvSpPr>
          <p:nvPr/>
        </p:nvSpPr>
        <p:spPr bwMode="auto">
          <a:xfrm>
            <a:off x="7924800" y="57912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0" y="0"/>
            <a:ext cx="9144000" cy="2057400"/>
          </a:xfrm>
        </p:spPr>
        <p:txBody>
          <a:bodyPr/>
          <a:lstStyle/>
          <a:p>
            <a:pPr eaLnBrk="1" hangingPunct="1"/>
            <a:r>
              <a:rPr lang="en-US" b="1" smtClean="0">
                <a:solidFill>
                  <a:schemeClr val="tx1"/>
                </a:solidFill>
              </a:rPr>
              <a:t>Export-oriented currency policy (undervalued currency) stimulates economic growth</a:t>
            </a:r>
          </a:p>
        </p:txBody>
      </p:sp>
    </p:spTree>
  </p:cSld>
  <p:clrMapOvr>
    <a:masterClrMapping/>
  </p:clrMapOvr>
  <p:transition>
    <p:cover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1"/>
          </p:nvPr>
        </p:nvSpPr>
        <p:spPr>
          <a:xfrm>
            <a:off x="0" y="0"/>
            <a:ext cx="9144000" cy="6858000"/>
          </a:xfrm>
        </p:spPr>
        <p:txBody>
          <a:bodyPr/>
          <a:lstStyle/>
          <a:p>
            <a:pPr marL="609600" indent="-609600" algn="l" eaLnBrk="1" hangingPunct="1">
              <a:lnSpc>
                <a:spcPct val="90000"/>
              </a:lnSpc>
              <a:buFontTx/>
              <a:buAutoNum type="arabicPeriod" startAt="5"/>
            </a:pPr>
            <a:r>
              <a:rPr lang="en-US" sz="3800" b="1" smtClean="0"/>
              <a:t>Should “red bull” nations be taxed for their over-consumption of the world’s scarce resources? </a:t>
            </a:r>
          </a:p>
          <a:p>
            <a:pPr marL="609600" indent="-609600" algn="l" eaLnBrk="1" hangingPunct="1">
              <a:lnSpc>
                <a:spcPct val="90000"/>
              </a:lnSpc>
              <a:buFontTx/>
              <a:buAutoNum type="arabicPeriod" startAt="5"/>
            </a:pPr>
            <a:r>
              <a:rPr lang="en-US" sz="3800" b="1" smtClean="0"/>
              <a:t>Should “red bulls” be allowed to consume all the natural resources they want as long as they pay for them?</a:t>
            </a:r>
          </a:p>
          <a:p>
            <a:pPr marL="609600" indent="-609600" algn="l" eaLnBrk="1" hangingPunct="1">
              <a:lnSpc>
                <a:spcPct val="90000"/>
              </a:lnSpc>
              <a:buFontTx/>
              <a:buAutoNum type="arabicPeriod" startAt="5"/>
            </a:pPr>
            <a:r>
              <a:rPr lang="en-US" sz="3800" b="1" smtClean="0"/>
              <a:t>Does capitalism fairly distribute </a:t>
            </a:r>
          </a:p>
          <a:p>
            <a:pPr marL="609600" indent="-609600" algn="l" eaLnBrk="1" hangingPunct="1">
              <a:lnSpc>
                <a:spcPct val="90000"/>
              </a:lnSpc>
            </a:pPr>
            <a:r>
              <a:rPr lang="en-US" sz="3800" b="1" smtClean="0"/>
              <a:t>	natural resources globally?</a:t>
            </a:r>
          </a:p>
          <a:p>
            <a:pPr marL="609600" indent="-609600" algn="l" eaLnBrk="1" hangingPunct="1">
              <a:lnSpc>
                <a:spcPct val="90000"/>
              </a:lnSpc>
              <a:buFontTx/>
              <a:buAutoNum type="arabicPeriod" startAt="8"/>
            </a:pPr>
            <a:r>
              <a:rPr lang="en-US" sz="3800" b="1" smtClean="0"/>
              <a:t>How should the future costs of resource shortages be paid for?</a:t>
            </a:r>
            <a:r>
              <a:rPr lang="en-US" sz="3600" b="1" smtClean="0"/>
              <a:t> </a:t>
            </a:r>
          </a:p>
          <a:p>
            <a:pPr marL="609600" indent="-609600" algn="l" eaLnBrk="1" hangingPunct="1">
              <a:lnSpc>
                <a:spcPct val="90000"/>
              </a:lnSpc>
            </a:pPr>
            <a:endParaRPr lang="en-US" sz="3600" b="1" smtClean="0"/>
          </a:p>
          <a:p>
            <a:pPr marL="609600" indent="-609600" algn="l" eaLnBrk="1" hangingPunct="1">
              <a:lnSpc>
                <a:spcPct val="90000"/>
              </a:lnSpc>
            </a:pPr>
            <a:endParaRPr lang="en-US" sz="3400" b="1" smtClean="0"/>
          </a:p>
          <a:p>
            <a:pPr marL="609600" indent="-609600" eaLnBrk="1" hangingPunct="1">
              <a:lnSpc>
                <a:spcPct val="90000"/>
              </a:lnSpc>
            </a:pPr>
            <a:endParaRPr lang="en-US" b="1" smtClean="0"/>
          </a:p>
          <a:p>
            <a:pPr marL="609600" indent="-609600" algn="l" eaLnBrk="1" hangingPunct="1">
              <a:lnSpc>
                <a:spcPct val="90000"/>
              </a:lnSpc>
            </a:pPr>
            <a:endParaRPr lang="en-US" b="1" smtClean="0"/>
          </a:p>
        </p:txBody>
      </p:sp>
    </p:spTree>
  </p:cSld>
  <p:clrMapOvr>
    <a:masterClrMapping/>
  </p:clrMapOvr>
  <p:transition spd="slow">
    <p:random/>
  </p:transition>
</p:sld>
</file>

<file path=ppt/slides/slide3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28600"/>
            <a:ext cx="8686800" cy="1219200"/>
          </a:xfrm>
        </p:spPr>
        <p:txBody>
          <a:bodyPr/>
          <a:lstStyle/>
          <a:p>
            <a:pPr eaLnBrk="1" hangingPunct="1"/>
            <a:r>
              <a:rPr lang="en-US" sz="4800" b="1" smtClean="0">
                <a:solidFill>
                  <a:schemeClr val="tx1"/>
                </a:solidFill>
              </a:rPr>
              <a:t>Foreign investors build your nation’s economy</a:t>
            </a:r>
            <a:r>
              <a:rPr lang="en-US" sz="4800" b="1" smtClean="0">
                <a:solidFill>
                  <a:schemeClr val="accent2"/>
                </a:solidFill>
                <a:latin typeface="Bernard MT Condensed" pitchFamily="18" charset="0"/>
              </a:rPr>
              <a:t> </a:t>
            </a:r>
            <a:endParaRPr lang="en-US" sz="5400" b="1" smtClean="0">
              <a:solidFill>
                <a:schemeClr val="accent2"/>
              </a:solidFill>
              <a:latin typeface="Bernard MT Condensed" pitchFamily="18" charset="0"/>
            </a:endParaRPr>
          </a:p>
        </p:txBody>
      </p:sp>
      <p:sp>
        <p:nvSpPr>
          <p:cNvPr id="34821" name="AutoShape 12"/>
          <p:cNvSpPr>
            <a:spLocks noChangeArrowheads="1"/>
          </p:cNvSpPr>
          <p:nvPr/>
        </p:nvSpPr>
        <p:spPr bwMode="auto">
          <a:xfrm>
            <a:off x="7848600" y="6372225"/>
            <a:ext cx="838200" cy="257175"/>
          </a:xfrm>
          <a:prstGeom prst="rightArrow">
            <a:avLst>
              <a:gd name="adj1" fmla="val 50000"/>
              <a:gd name="adj2" fmla="val 81481"/>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304800"/>
            <a:ext cx="9144000" cy="685800"/>
          </a:xfrm>
        </p:spPr>
        <p:txBody>
          <a:bodyPr/>
          <a:lstStyle/>
          <a:p>
            <a:pPr eaLnBrk="1" hangingPunct="1"/>
            <a:r>
              <a:rPr lang="en-US" sz="4000" b="1" smtClean="0">
                <a:solidFill>
                  <a:schemeClr val="tx1"/>
                </a:solidFill>
              </a:rPr>
              <a:t>STRENGTH OF THE NATIONAL WORK ETHIC</a:t>
            </a:r>
          </a:p>
        </p:txBody>
      </p:sp>
      <p:sp>
        <p:nvSpPr>
          <p:cNvPr id="35843" name="Rectangle 3"/>
          <p:cNvSpPr>
            <a:spLocks noGrp="1" noChangeArrowheads="1"/>
          </p:cNvSpPr>
          <p:nvPr>
            <p:ph type="body" idx="1"/>
          </p:nvPr>
        </p:nvSpPr>
        <p:spPr>
          <a:xfrm>
            <a:off x="0" y="1143000"/>
            <a:ext cx="9144000" cy="5715000"/>
          </a:xfrm>
        </p:spPr>
        <p:txBody>
          <a:bodyPr/>
          <a:lstStyle/>
          <a:p>
            <a:pPr eaLnBrk="1" hangingPunct="1">
              <a:buFontTx/>
              <a:buNone/>
            </a:pPr>
            <a:r>
              <a:rPr lang="en-US" b="1" smtClean="0"/>
              <a:t>1. Official work week in EU Nations</a:t>
            </a:r>
          </a:p>
          <a:p>
            <a:pPr eaLnBrk="1" hangingPunct="1">
              <a:buFontTx/>
              <a:buNone/>
            </a:pPr>
            <a:r>
              <a:rPr lang="en-US" b="1" smtClean="0"/>
              <a:t>(maximum numbers of hours</a:t>
            </a:r>
          </a:p>
          <a:p>
            <a:pPr eaLnBrk="1" hangingPunct="1">
              <a:buFontTx/>
              <a:buNone/>
            </a:pPr>
            <a:r>
              <a:rPr lang="en-US" b="1" smtClean="0"/>
              <a:t>before overtime pay kicks in):</a:t>
            </a:r>
          </a:p>
          <a:p>
            <a:pPr lvl="1" eaLnBrk="1" hangingPunct="1">
              <a:buFontTx/>
              <a:buNone/>
            </a:pPr>
            <a:r>
              <a:rPr lang="en-US" sz="3200" b="1" smtClean="0"/>
              <a:t>Britain: 37</a:t>
            </a:r>
          </a:p>
          <a:p>
            <a:pPr lvl="1" eaLnBrk="1" hangingPunct="1">
              <a:buFontTx/>
              <a:buNone/>
            </a:pPr>
            <a:r>
              <a:rPr lang="en-US" sz="3200" b="1" smtClean="0"/>
              <a:t>France &amp; Germany: 35</a:t>
            </a:r>
          </a:p>
          <a:p>
            <a:pPr eaLnBrk="1" hangingPunct="1">
              <a:buFontTx/>
              <a:buNone/>
            </a:pPr>
            <a:r>
              <a:rPr lang="en-US" b="1" smtClean="0"/>
              <a:t>2. Siemens (Germany) recently promised not to move its German factory to Hungary if workers were willing to switch from a 35 hour workweek to 40 hours.</a:t>
            </a:r>
          </a:p>
        </p:txBody>
      </p:sp>
    </p:spTree>
  </p:cSld>
  <p:clrMapOvr>
    <a:masterClrMapping/>
  </p:clrMapOvr>
  <p:transition spd="slow">
    <p:rand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ctrTitle"/>
          </p:nvPr>
        </p:nvSpPr>
        <p:spPr>
          <a:xfrm>
            <a:off x="0" y="0"/>
            <a:ext cx="9144000" cy="1219200"/>
          </a:xfrm>
        </p:spPr>
        <p:txBody>
          <a:bodyPr/>
          <a:lstStyle/>
          <a:p>
            <a:pPr eaLnBrk="1" hangingPunct="1"/>
            <a:r>
              <a:rPr lang="en-US" sz="3200" b="1" smtClean="0"/>
              <a:t>SOCIAL THREATS TO AMERICA’S FUTURE GLOBAL COMPETITIVENESS</a:t>
            </a:r>
          </a:p>
        </p:txBody>
      </p:sp>
      <p:sp>
        <p:nvSpPr>
          <p:cNvPr id="3" name="Subtitle 2"/>
          <p:cNvSpPr>
            <a:spLocks noGrp="1"/>
          </p:cNvSpPr>
          <p:nvPr>
            <p:ph type="subTitle" idx="1"/>
          </p:nvPr>
        </p:nvSpPr>
        <p:spPr>
          <a:xfrm>
            <a:off x="0" y="1066800"/>
            <a:ext cx="9144000" cy="5791200"/>
          </a:xfrm>
        </p:spPr>
        <p:txBody>
          <a:bodyPr/>
          <a:lstStyle/>
          <a:p>
            <a:pPr marL="514350" indent="-514350" algn="l" eaLnBrk="1" hangingPunct="1">
              <a:buFont typeface="+mj-lt"/>
              <a:buAutoNum type="arabicPeriod"/>
              <a:defRPr/>
            </a:pPr>
            <a:r>
              <a:rPr lang="en-US" sz="3500" b="1" dirty="0" smtClean="0"/>
              <a:t>Decline in real income for millions of Americans &amp; declining household incomes</a:t>
            </a:r>
          </a:p>
          <a:p>
            <a:pPr marL="514350" indent="-514350" algn="l" eaLnBrk="1" hangingPunct="1">
              <a:buFont typeface="+mj-lt"/>
              <a:buAutoNum type="arabicPeriod"/>
              <a:defRPr/>
            </a:pPr>
            <a:r>
              <a:rPr lang="en-US" sz="3500" b="1" dirty="0" smtClean="0"/>
              <a:t>Increase in individual indebtedness &amp; declining savings rate</a:t>
            </a:r>
          </a:p>
          <a:p>
            <a:pPr marL="514350" indent="-514350" algn="l" eaLnBrk="1" hangingPunct="1">
              <a:buFont typeface="+mj-lt"/>
              <a:buAutoNum type="arabicPeriod"/>
              <a:defRPr/>
            </a:pPr>
            <a:r>
              <a:rPr lang="en-US" sz="3500" b="1" dirty="0" smtClean="0"/>
              <a:t>Decline in the ratio of working to non-working Americans</a:t>
            </a:r>
          </a:p>
          <a:p>
            <a:pPr marL="514350" indent="-514350" algn="l" eaLnBrk="1" hangingPunct="1">
              <a:buFont typeface="+mj-lt"/>
              <a:buAutoNum type="arabicPeriod"/>
              <a:defRPr/>
            </a:pPr>
            <a:r>
              <a:rPr lang="en-US" sz="3600" b="1" dirty="0" smtClean="0"/>
              <a:t>Increasingly inadequate public retirement funding</a:t>
            </a:r>
          </a:p>
          <a:p>
            <a:pPr marL="514350" indent="-514350" algn="l" eaLnBrk="1" hangingPunct="1">
              <a:buFont typeface="+mj-lt"/>
              <a:buAutoNum type="arabicPeriod"/>
              <a:defRPr/>
            </a:pPr>
            <a:endParaRPr lang="en-US" sz="3500" b="1" dirty="0" smtClean="0"/>
          </a:p>
          <a:p>
            <a:pPr algn="l" eaLnBrk="1" hangingPunct="1">
              <a:defRPr/>
            </a:pPr>
            <a:endParaRPr lang="en-US" b="1" dirty="0" smtClean="0"/>
          </a:p>
          <a:p>
            <a:pPr algn="l" eaLnBrk="1" hangingPunct="1">
              <a:defRPr/>
            </a:pPr>
            <a:endParaRPr lang="en-US" b="1" dirty="0" smtClean="0"/>
          </a:p>
        </p:txBody>
      </p:sp>
      <p:sp>
        <p:nvSpPr>
          <p:cNvPr id="36868" name="Right Arrow 3"/>
          <p:cNvSpPr>
            <a:spLocks noChangeArrowheads="1"/>
          </p:cNvSpPr>
          <p:nvPr/>
        </p:nvSpPr>
        <p:spPr bwMode="auto">
          <a:xfrm>
            <a:off x="8001000" y="6172200"/>
            <a:ext cx="977900" cy="484188"/>
          </a:xfrm>
          <a:prstGeom prst="rightArrow">
            <a:avLst>
              <a:gd name="adj1" fmla="val 50000"/>
              <a:gd name="adj2" fmla="val 50024"/>
            </a:avLst>
          </a:prstGeom>
          <a:solidFill>
            <a:schemeClr val="tx1"/>
          </a:solidFill>
          <a:ln w="9525" algn="ctr">
            <a:solidFill>
              <a:schemeClr val="tx1"/>
            </a:solidFill>
            <a:round/>
            <a:headEnd/>
            <a:tailEnd/>
          </a:ln>
        </p:spPr>
        <p:txBody>
          <a:bodyPr/>
          <a:lstStyle/>
          <a:p>
            <a:endParaRPr lang="en-US"/>
          </a:p>
        </p:txBody>
      </p:sp>
    </p:spTree>
  </p:cSld>
  <p:clrMapOvr>
    <a:masterClrMapping/>
  </p:clrMapOvr>
  <p:transition spd="slow">
    <p:rand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514350" indent="-514350" eaLnBrk="1" hangingPunct="1">
              <a:buFont typeface="+mj-lt"/>
              <a:buAutoNum type="arabicPeriod" startAt="5"/>
              <a:defRPr/>
            </a:pPr>
            <a:r>
              <a:rPr lang="en-US" sz="3600" b="1" dirty="0" smtClean="0"/>
              <a:t>Inadequately funded private corporate pension plans</a:t>
            </a:r>
          </a:p>
          <a:p>
            <a:pPr marL="514350" indent="-514350" eaLnBrk="1" hangingPunct="1">
              <a:buFont typeface="+mj-lt"/>
              <a:buAutoNum type="arabicPeriod" startAt="5"/>
              <a:defRPr/>
            </a:pPr>
            <a:r>
              <a:rPr lang="en-US" sz="3600" b="1" dirty="0" smtClean="0"/>
              <a:t>Continued hollowing-out of American manufacturing jobs via off-shoring</a:t>
            </a:r>
          </a:p>
          <a:p>
            <a:pPr marL="514350" indent="-514350" eaLnBrk="1" hangingPunct="1">
              <a:buFont typeface="+mj-lt"/>
              <a:buAutoNum type="arabicPeriod" startAt="5"/>
              <a:defRPr/>
            </a:pPr>
            <a:r>
              <a:rPr lang="en-US" sz="3600" b="1" dirty="0" smtClean="0"/>
              <a:t>Increased job losses to off-shoring &amp; technology-replacement</a:t>
            </a:r>
          </a:p>
          <a:p>
            <a:pPr marL="514350" indent="-514350" eaLnBrk="1" hangingPunct="1">
              <a:buFont typeface="+mj-lt"/>
              <a:buAutoNum type="arabicPeriod" startAt="5"/>
              <a:defRPr/>
            </a:pPr>
            <a:r>
              <a:rPr lang="en-US" sz="3600" b="1" dirty="0" smtClean="0"/>
              <a:t>Growing income distribution inequity (concentration of more &amp; more income in the hands of the richest Americans)</a:t>
            </a:r>
          </a:p>
          <a:p>
            <a:pPr eaLnBrk="1" hangingPunct="1">
              <a:buFontTx/>
              <a:buNone/>
              <a:defRPr/>
            </a:pPr>
            <a:endParaRPr lang="en-US" sz="3600" b="1" dirty="0" smtClean="0"/>
          </a:p>
        </p:txBody>
      </p:sp>
    </p:spTree>
  </p:cSld>
  <p:clrMapOvr>
    <a:masterClrMapping/>
  </p:clrMapOvr>
  <p:transition spd="slow">
    <p:random/>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WordArt 1028"/>
          <p:cNvSpPr>
            <a:spLocks noChangeArrowheads="1" noChangeShapeType="1" noTextEdit="1"/>
          </p:cNvSpPr>
          <p:nvPr/>
        </p:nvSpPr>
        <p:spPr bwMode="auto">
          <a:xfrm>
            <a:off x="1447800" y="533400"/>
            <a:ext cx="6096000" cy="51816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The super-S's of </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21st Century</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 Competitive</a:t>
            </a:r>
          </a:p>
          <a:p>
            <a:r>
              <a:rPr lang="en-US" sz="3600" kern="10">
                <a:ln w="9525">
                  <a:solidFill>
                    <a:srgbClr val="000000"/>
                  </a:solidFill>
                  <a:round/>
                  <a:headEnd/>
                  <a:tailEnd/>
                </a:ln>
                <a:solidFill>
                  <a:schemeClr val="tx2"/>
                </a:solidFill>
                <a:effectLst>
                  <a:outerShdw dist="35921" dir="2700000" algn="ctr" rotWithShape="0">
                    <a:srgbClr val="808080">
                      <a:alpha val="79999"/>
                    </a:srgbClr>
                  </a:outerShdw>
                </a:effectLst>
                <a:latin typeface="Arial Black"/>
              </a:rPr>
              <a:t>Infrastrucutre</a:t>
            </a:r>
          </a:p>
        </p:txBody>
      </p:sp>
    </p:spTree>
  </p:cSld>
  <p:clrMapOvr>
    <a:masterClrMapping/>
  </p:clrMapOvr>
  <p:transition spd="slow">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0"/>
            <a:ext cx="9144000" cy="1371600"/>
          </a:xfrm>
        </p:spPr>
        <p:txBody>
          <a:bodyPr/>
          <a:lstStyle/>
          <a:p>
            <a:pPr eaLnBrk="1" hangingPunct="1"/>
            <a:r>
              <a:rPr lang="en-US" sz="8000" b="1" u="sng" smtClean="0">
                <a:solidFill>
                  <a:srgbClr val="FF0000"/>
                </a:solidFill>
              </a:rPr>
              <a:t>S</a:t>
            </a:r>
            <a:r>
              <a:rPr lang="en-US" b="1" smtClean="0">
                <a:solidFill>
                  <a:schemeClr val="tx1"/>
                </a:solidFill>
              </a:rPr>
              <a:t>uper Global Competition</a:t>
            </a:r>
          </a:p>
        </p:txBody>
      </p:sp>
      <p:sp>
        <p:nvSpPr>
          <p:cNvPr id="39940" name="AutoShape 4"/>
          <p:cNvSpPr>
            <a:spLocks noChangeArrowheads="1"/>
          </p:cNvSpPr>
          <p:nvPr/>
        </p:nvSpPr>
        <p:spPr bwMode="auto">
          <a:xfrm>
            <a:off x="77724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sz="2400" b="0">
              <a:solidFill>
                <a:srgbClr val="CC0000"/>
              </a:solidFill>
              <a:latin typeface="Times New Roman" pitchFamily="18" charset="0"/>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a:xfrm>
            <a:off x="0" y="304800"/>
            <a:ext cx="8915400" cy="6553200"/>
          </a:xfrm>
        </p:spPr>
        <p:txBody>
          <a:bodyPr/>
          <a:lstStyle/>
          <a:p>
            <a:pPr marL="609600" indent="-609600" eaLnBrk="1" hangingPunct="1">
              <a:buFontTx/>
              <a:buAutoNum type="arabicPeriod"/>
            </a:pPr>
            <a:r>
              <a:rPr lang="en-US" sz="4400" b="1" smtClean="0"/>
              <a:t>A new 21</a:t>
            </a:r>
            <a:r>
              <a:rPr lang="en-US" sz="4400" b="1" baseline="30000" smtClean="0"/>
              <a:t>st</a:t>
            </a:r>
            <a:r>
              <a:rPr lang="en-US" sz="4400" b="1" smtClean="0"/>
              <a:t> century world demands new competitive strategies &amp; tools for nations &amp; companies</a:t>
            </a:r>
          </a:p>
          <a:p>
            <a:pPr marL="609600" indent="-609600" eaLnBrk="1" hangingPunct="1">
              <a:buFontTx/>
              <a:buAutoNum type="arabicPeriod"/>
            </a:pPr>
            <a:r>
              <a:rPr lang="en-US" sz="4400" b="1" smtClean="0"/>
              <a:t>The Super-S’s make up the competitive infrastructure of 21</a:t>
            </a:r>
            <a:r>
              <a:rPr lang="en-US" sz="4400" b="1" baseline="30000" smtClean="0"/>
              <a:t>st</a:t>
            </a:r>
            <a:r>
              <a:rPr lang="en-US" sz="4400" b="1" smtClean="0"/>
              <a:t> global business</a:t>
            </a:r>
          </a:p>
        </p:txBody>
      </p:sp>
    </p:spTree>
  </p:cSld>
  <p:clrMapOvr>
    <a:masterClrMapping/>
  </p:clrMapOvr>
  <p:transition spd="slow">
    <p:rand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0" y="228600"/>
            <a:ext cx="9144000" cy="914400"/>
          </a:xfrm>
        </p:spPr>
        <p:txBody>
          <a:bodyPr/>
          <a:lstStyle/>
          <a:p>
            <a:pPr eaLnBrk="1" hangingPunct="1"/>
            <a:r>
              <a:rPr lang="en-US" sz="6000" b="1" smtClean="0"/>
              <a:t>Life</a:t>
            </a:r>
            <a:r>
              <a:rPr lang="en-US" sz="8000" b="1" u="sng" smtClean="0">
                <a:solidFill>
                  <a:srgbClr val="FF0000"/>
                </a:solidFill>
              </a:rPr>
              <a:t>S</a:t>
            </a:r>
            <a:r>
              <a:rPr lang="en-US" sz="6000" b="1" smtClean="0"/>
              <a:t>tyling</a:t>
            </a:r>
          </a:p>
        </p:txBody>
      </p:sp>
      <p:sp>
        <p:nvSpPr>
          <p:cNvPr id="41987" name="Rectangle 3"/>
          <p:cNvSpPr>
            <a:spLocks noGrp="1" noChangeArrowheads="1"/>
          </p:cNvSpPr>
          <p:nvPr>
            <p:ph type="body" idx="1"/>
          </p:nvPr>
        </p:nvSpPr>
        <p:spPr>
          <a:xfrm>
            <a:off x="0" y="1371600"/>
            <a:ext cx="9144000" cy="5486400"/>
          </a:xfrm>
        </p:spPr>
        <p:txBody>
          <a:bodyPr/>
          <a:lstStyle/>
          <a:p>
            <a:pPr eaLnBrk="1" hangingPunct="1">
              <a:buFontTx/>
              <a:buNone/>
            </a:pPr>
            <a:r>
              <a:rPr lang="en-US" sz="3600" b="1" dirty="0" smtClean="0"/>
              <a:t>Catering to 21</a:t>
            </a:r>
            <a:r>
              <a:rPr lang="en-US" sz="3600" b="1" baseline="30000" dirty="0" smtClean="0"/>
              <a:t>st</a:t>
            </a:r>
            <a:r>
              <a:rPr lang="en-US" sz="3600" b="1" dirty="0" smtClean="0"/>
              <a:t> century demands for lifestyle expression, convenience, instant access, leisure, institutionalized childcare, mobility, entertainment, comfort, credit, real time communication, affordable health care, information, etc. </a:t>
            </a:r>
            <a:endParaRPr lang="en-US" sz="2800" b="1" dirty="0" smtClean="0"/>
          </a:p>
        </p:txBody>
      </p:sp>
    </p:spTree>
  </p:cSld>
  <p:clrMapOvr>
    <a:masterClrMapping/>
  </p:clrMapOvr>
  <p:transition spd="slow">
    <p:random/>
  </p:transition>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304800"/>
            <a:ext cx="8001000" cy="3124200"/>
          </a:xfrm>
        </p:spPr>
        <p:txBody>
          <a:bodyPr/>
          <a:lstStyle/>
          <a:p>
            <a:pPr eaLnBrk="1" hangingPunct="1"/>
            <a:r>
              <a:rPr lang="en-US" sz="6600" b="1" smtClean="0">
                <a:solidFill>
                  <a:schemeClr val="tx1"/>
                </a:solidFill>
              </a:rPr>
              <a:t>Lifestyle</a:t>
            </a:r>
            <a:r>
              <a:rPr lang="en-US" b="1" smtClean="0">
                <a:solidFill>
                  <a:schemeClr val="tx1"/>
                </a:solidFill>
              </a:rPr>
              <a:t> </a:t>
            </a:r>
            <a:r>
              <a:rPr lang="en-US" sz="9600" b="1" u="sng" smtClean="0">
                <a:solidFill>
                  <a:srgbClr val="FF0000"/>
                </a:solidFill>
              </a:rPr>
              <a:t>S</a:t>
            </a:r>
            <a:r>
              <a:rPr lang="en-US" sz="6600" b="1" smtClean="0">
                <a:solidFill>
                  <a:schemeClr val="tx1"/>
                </a:solidFill>
              </a:rPr>
              <a:t>ervices</a:t>
            </a:r>
            <a:br>
              <a:rPr lang="en-US" sz="6600" b="1" smtClean="0">
                <a:solidFill>
                  <a:schemeClr val="tx1"/>
                </a:solidFill>
              </a:rPr>
            </a:br>
            <a:r>
              <a:rPr lang="en-US" sz="4800" b="1" smtClean="0">
                <a:solidFill>
                  <a:schemeClr val="tx1"/>
                </a:solidFill>
              </a:rPr>
              <a:t>Marketing as competitive advantage</a:t>
            </a:r>
          </a:p>
        </p:txBody>
      </p:sp>
      <p:sp>
        <p:nvSpPr>
          <p:cNvPr id="43012" name="AutoShape 5"/>
          <p:cNvSpPr>
            <a:spLocks noChangeArrowheads="1"/>
          </p:cNvSpPr>
          <p:nvPr/>
        </p:nvSpPr>
        <p:spPr bwMode="auto">
          <a:xfrm>
            <a:off x="77724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a:xfrm>
            <a:off x="228600" y="152400"/>
            <a:ext cx="8229600" cy="6400800"/>
          </a:xfrm>
        </p:spPr>
        <p:txBody>
          <a:bodyPr/>
          <a:lstStyle/>
          <a:p>
            <a:pPr marL="609600" indent="-609600" eaLnBrk="1" hangingPunct="1">
              <a:lnSpc>
                <a:spcPct val="90000"/>
              </a:lnSpc>
              <a:buClr>
                <a:schemeClr val="tx1"/>
              </a:buClr>
              <a:buFontTx/>
              <a:buAutoNum type="arabicPeriod"/>
            </a:pPr>
            <a:r>
              <a:rPr lang="en-US" sz="3600" b="1" smtClean="0"/>
              <a:t>Photos &amp; glasses while you wait &amp; what next?</a:t>
            </a:r>
          </a:p>
          <a:p>
            <a:pPr marL="609600" indent="-609600" eaLnBrk="1" hangingPunct="1">
              <a:lnSpc>
                <a:spcPct val="90000"/>
              </a:lnSpc>
              <a:buClr>
                <a:schemeClr val="tx1"/>
              </a:buClr>
              <a:buFontTx/>
              <a:buAutoNum type="arabicPeriod"/>
            </a:pPr>
            <a:r>
              <a:rPr lang="en-US" sz="3600" b="1" smtClean="0"/>
              <a:t>Outpatient medical services (especially laser-based)</a:t>
            </a:r>
          </a:p>
          <a:p>
            <a:pPr marL="609600" indent="-609600" eaLnBrk="1" hangingPunct="1">
              <a:lnSpc>
                <a:spcPct val="90000"/>
              </a:lnSpc>
              <a:buClr>
                <a:schemeClr val="tx1"/>
              </a:buClr>
              <a:buFontTx/>
              <a:buAutoNum type="arabicPeriod"/>
            </a:pPr>
            <a:r>
              <a:rPr lang="en-US" sz="3600" b="1" smtClean="0"/>
              <a:t>Overnight mail &amp; what else—faxing objects?</a:t>
            </a:r>
          </a:p>
          <a:p>
            <a:pPr marL="609600" indent="-609600" eaLnBrk="1" hangingPunct="1">
              <a:lnSpc>
                <a:spcPct val="90000"/>
              </a:lnSpc>
              <a:buClr>
                <a:schemeClr val="tx1"/>
              </a:buClr>
              <a:buFontTx/>
              <a:buAutoNum type="arabicPeriod"/>
            </a:pPr>
            <a:r>
              <a:rPr lang="en-US" sz="3600" b="1" smtClean="0"/>
              <a:t>Car service comes to you—and what else?</a:t>
            </a:r>
          </a:p>
          <a:p>
            <a:pPr marL="609600" indent="-609600" eaLnBrk="1" hangingPunct="1">
              <a:lnSpc>
                <a:spcPct val="90000"/>
              </a:lnSpc>
              <a:buClr>
                <a:schemeClr val="tx1"/>
              </a:buClr>
              <a:buFontTx/>
              <a:buAutoNum type="arabicPeriod"/>
            </a:pPr>
            <a:r>
              <a:rPr lang="en-US" sz="3600" b="1" smtClean="0"/>
              <a:t>On-line computer maintenance</a:t>
            </a:r>
          </a:p>
          <a:p>
            <a:pPr marL="609600" indent="-609600" eaLnBrk="1" hangingPunct="1">
              <a:lnSpc>
                <a:spcPct val="90000"/>
              </a:lnSpc>
              <a:buClr>
                <a:srgbClr val="FFFF00"/>
              </a:buClr>
              <a:buFont typeface="Wingdings" pitchFamily="2" charset="2"/>
              <a:buNone/>
            </a:pPr>
            <a:r>
              <a:rPr lang="en-US" sz="3600" b="1" smtClean="0"/>
              <a:t>6. “Cognitive enhancer” drugs that sharpen mental faculties </a:t>
            </a:r>
          </a:p>
          <a:p>
            <a:pPr marL="609600" indent="-609600" eaLnBrk="1" hangingPunct="1">
              <a:lnSpc>
                <a:spcPct val="90000"/>
              </a:lnSpc>
              <a:buClr>
                <a:srgbClr val="CC0000"/>
              </a:buClr>
              <a:buFont typeface="Wingdings" pitchFamily="2" charset="2"/>
              <a:buNone/>
            </a:pPr>
            <a:endParaRPr lang="en-US" sz="3600" b="1" smtClean="0"/>
          </a:p>
          <a:p>
            <a:pPr marL="609600" indent="-609600" eaLnBrk="1" hangingPunct="1">
              <a:lnSpc>
                <a:spcPct val="90000"/>
              </a:lnSpc>
              <a:buClr>
                <a:srgbClr val="CC0000"/>
              </a:buClr>
              <a:buFont typeface="Wingdings" pitchFamily="2" charset="2"/>
              <a:buNone/>
            </a:pPr>
            <a:endParaRPr lang="en-US" sz="3600" b="1" smtClean="0"/>
          </a:p>
          <a:p>
            <a:pPr marL="609600" indent="-609600" eaLnBrk="1" hangingPunct="1">
              <a:lnSpc>
                <a:spcPct val="90000"/>
              </a:lnSpc>
              <a:buClr>
                <a:srgbClr val="CC0000"/>
              </a:buClr>
              <a:buFont typeface="Wingdings" pitchFamily="2" charset="2"/>
              <a:buNone/>
            </a:pPr>
            <a:endParaRPr lang="en-US" sz="4000" b="1" smtClean="0"/>
          </a:p>
          <a:p>
            <a:pPr marL="609600" indent="-609600" eaLnBrk="1" hangingPunct="1">
              <a:lnSpc>
                <a:spcPct val="90000"/>
              </a:lnSpc>
              <a:buClr>
                <a:srgbClr val="CC0000"/>
              </a:buClr>
              <a:buFont typeface="Wingdings" pitchFamily="2" charset="2"/>
              <a:buNone/>
            </a:pPr>
            <a:endParaRPr lang="en-US" sz="4000" b="1" smtClean="0"/>
          </a:p>
        </p:txBody>
      </p:sp>
    </p:spTree>
  </p:cSld>
  <p:clrMapOvr>
    <a:masterClrMapping/>
  </p:clrMapOvr>
  <p:transition>
    <p:split orient="ver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WordArt 4"/>
          <p:cNvSpPr>
            <a:spLocks noChangeArrowheads="1" noChangeShapeType="1" noTextEdit="1"/>
          </p:cNvSpPr>
          <p:nvPr/>
        </p:nvSpPr>
        <p:spPr bwMode="auto">
          <a:xfrm>
            <a:off x="990600" y="381000"/>
            <a:ext cx="6705600" cy="57912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r>
              <a:rPr lang="en-US" sz="3600" kern="10">
                <a:solidFill>
                  <a:schemeClr val="tx2"/>
                </a:solidFill>
                <a:effectLst>
                  <a:outerShdw dist="45791" dir="2021404" algn="ctr" rotWithShape="0">
                    <a:srgbClr val="B2B2B2">
                      <a:alpha val="79999"/>
                    </a:srgbClr>
                  </a:outerShdw>
                </a:effectLst>
                <a:latin typeface="Tahoma"/>
                <a:ea typeface="Tahoma"/>
                <a:cs typeface="Tahoma"/>
              </a:rPr>
              <a:t>20th vs. 21st</a:t>
            </a:r>
          </a:p>
          <a:p>
            <a:r>
              <a:rPr lang="en-US" sz="3600" kern="10">
                <a:solidFill>
                  <a:schemeClr val="tx2"/>
                </a:solidFill>
                <a:effectLst>
                  <a:outerShdw dist="45791" dir="2021404" algn="ctr" rotWithShape="0">
                    <a:srgbClr val="B2B2B2">
                      <a:alpha val="79999"/>
                    </a:srgbClr>
                  </a:outerShdw>
                </a:effectLst>
                <a:latin typeface="Tahoma"/>
                <a:ea typeface="Tahoma"/>
                <a:cs typeface="Tahoma"/>
              </a:rPr>
              <a:t>CENTURY</a:t>
            </a:r>
          </a:p>
          <a:p>
            <a:r>
              <a:rPr lang="en-US" sz="3600" kern="10">
                <a:solidFill>
                  <a:schemeClr val="tx2"/>
                </a:solidFill>
                <a:effectLst>
                  <a:outerShdw dist="45791" dir="2021404" algn="ctr" rotWithShape="0">
                    <a:srgbClr val="B2B2B2">
                      <a:alpha val="79999"/>
                    </a:srgbClr>
                  </a:outerShdw>
                </a:effectLst>
                <a:latin typeface="Tahoma"/>
                <a:ea typeface="Tahoma"/>
                <a:cs typeface="Tahoma"/>
              </a:rPr>
              <a:t>GLOBAL</a:t>
            </a:r>
          </a:p>
          <a:p>
            <a:r>
              <a:rPr lang="en-US" sz="3600" kern="10">
                <a:solidFill>
                  <a:schemeClr val="tx2"/>
                </a:solidFill>
                <a:effectLst>
                  <a:outerShdw dist="45791" dir="2021404" algn="ctr" rotWithShape="0">
                    <a:srgbClr val="B2B2B2">
                      <a:alpha val="79999"/>
                    </a:srgbClr>
                  </a:outerShdw>
                </a:effectLst>
                <a:latin typeface="Tahoma"/>
                <a:ea typeface="Tahoma"/>
                <a:cs typeface="Tahoma"/>
              </a:rPr>
              <a:t>COMPETITION</a:t>
            </a:r>
          </a:p>
        </p:txBody>
      </p:sp>
    </p:spTree>
  </p:cSld>
  <p:clrMapOvr>
    <a:masterClrMapping/>
  </p:clrMapOvr>
  <p:transition spd="slow">
    <p:random/>
  </p:transition>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0"/>
            <a:ext cx="9144000" cy="2362200"/>
          </a:xfrm>
        </p:spPr>
        <p:txBody>
          <a:bodyPr/>
          <a:lstStyle/>
          <a:p>
            <a:pPr eaLnBrk="1" hangingPunct="1"/>
            <a:r>
              <a:rPr lang="en-US" sz="4800" b="1" smtClean="0">
                <a:solidFill>
                  <a:srgbClr val="0000CC"/>
                </a:solidFill>
              </a:rPr>
              <a:t/>
            </a:r>
            <a:br>
              <a:rPr lang="en-US" sz="4800" b="1" smtClean="0">
                <a:solidFill>
                  <a:srgbClr val="0000CC"/>
                </a:solidFill>
              </a:rPr>
            </a:br>
            <a:r>
              <a:rPr lang="en-US" sz="8000" b="1" u="sng" smtClean="0">
                <a:solidFill>
                  <a:srgbClr val="FF0000"/>
                </a:solidFill>
              </a:rPr>
              <a:t>S</a:t>
            </a:r>
            <a:r>
              <a:rPr lang="en-US" sz="6000" b="1" smtClean="0">
                <a:solidFill>
                  <a:schemeClr val="tx1"/>
                </a:solidFill>
              </a:rPr>
              <a:t>elf</a:t>
            </a:r>
            <a:r>
              <a:rPr lang="en-US" sz="4800" b="1" smtClean="0">
                <a:solidFill>
                  <a:schemeClr val="tx1"/>
                </a:solidFill>
              </a:rPr>
              <a:t> </a:t>
            </a:r>
            <a:r>
              <a:rPr lang="en-US" sz="10000" b="1" u="sng" smtClean="0">
                <a:solidFill>
                  <a:srgbClr val="FF0000"/>
                </a:solidFill>
              </a:rPr>
              <a:t>s</a:t>
            </a:r>
            <a:r>
              <a:rPr lang="en-US" sz="6000" b="1" smtClean="0">
                <a:solidFill>
                  <a:schemeClr val="tx1"/>
                </a:solidFill>
              </a:rPr>
              <a:t>ervice</a:t>
            </a:r>
            <a:r>
              <a:rPr lang="en-US" sz="4800" b="1" smtClean="0">
                <a:solidFill>
                  <a:schemeClr val="tx1"/>
                </a:solidFill>
              </a:rPr>
              <a:t/>
            </a:r>
            <a:br>
              <a:rPr lang="en-US" sz="4800" b="1" smtClean="0">
                <a:solidFill>
                  <a:schemeClr val="tx1"/>
                </a:solidFill>
              </a:rPr>
            </a:br>
            <a:r>
              <a:rPr lang="en-US" sz="3600" b="1" smtClean="0">
                <a:solidFill>
                  <a:schemeClr val="tx1"/>
                </a:solidFill>
              </a:rPr>
              <a:t>Efficiency as competitive advantage: cutting time + employees</a:t>
            </a:r>
            <a:br>
              <a:rPr lang="en-US" sz="3600" b="1" smtClean="0">
                <a:solidFill>
                  <a:schemeClr val="tx1"/>
                </a:solidFill>
              </a:rPr>
            </a:br>
            <a:r>
              <a:rPr lang="en-US" sz="3600" b="1" smtClean="0">
                <a:solidFill>
                  <a:schemeClr val="tx1"/>
                </a:solidFill>
              </a:rPr>
              <a:t>by “outsourcing” processes to customers</a:t>
            </a:r>
            <a:r>
              <a:rPr lang="en-US" sz="3600" b="1" smtClean="0">
                <a:solidFill>
                  <a:schemeClr val="accent2"/>
                </a:solidFill>
                <a:latin typeface="Bernard MT Condensed" pitchFamily="18" charset="0"/>
              </a:rPr>
              <a:t>  </a:t>
            </a:r>
          </a:p>
        </p:txBody>
      </p:sp>
      <p:sp>
        <p:nvSpPr>
          <p:cNvPr id="45060" name="AutoShape 5"/>
          <p:cNvSpPr>
            <a:spLocks noChangeArrowheads="1"/>
          </p:cNvSpPr>
          <p:nvPr/>
        </p:nvSpPr>
        <p:spPr bwMode="auto">
          <a:xfrm>
            <a:off x="77724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sz="2400" b="0">
              <a:solidFill>
                <a:srgbClr val="CC0000"/>
              </a:solidFill>
              <a:latin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a:xfrm>
            <a:off x="0" y="0"/>
            <a:ext cx="9144000" cy="6858000"/>
          </a:xfrm>
        </p:spPr>
        <p:txBody>
          <a:bodyPr/>
          <a:lstStyle/>
          <a:p>
            <a:pPr marL="609600" indent="-609600" eaLnBrk="1" hangingPunct="1">
              <a:buClr>
                <a:schemeClr val="tx1"/>
              </a:buClr>
              <a:buFontTx/>
              <a:buAutoNum type="arabicPeriod"/>
            </a:pPr>
            <a:r>
              <a:rPr lang="en-US" sz="4000" b="1" smtClean="0"/>
              <a:t>EBAY, Amazon &amp; E-Commerce</a:t>
            </a:r>
          </a:p>
          <a:p>
            <a:pPr marL="609600" indent="-609600" eaLnBrk="1" hangingPunct="1">
              <a:buClr>
                <a:schemeClr val="tx1"/>
              </a:buClr>
              <a:buFontTx/>
              <a:buAutoNum type="arabicPeriod"/>
            </a:pPr>
            <a:r>
              <a:rPr lang="en-US" sz="4000" b="1" smtClean="0"/>
              <a:t>On-line financial services</a:t>
            </a:r>
          </a:p>
          <a:p>
            <a:pPr marL="609600" indent="-609600" eaLnBrk="1" hangingPunct="1">
              <a:buClr>
                <a:schemeClr val="tx1"/>
              </a:buClr>
              <a:buFontTx/>
              <a:buAutoNum type="arabicPeriod"/>
            </a:pPr>
            <a:r>
              <a:rPr lang="en-US" sz="4000" b="1" smtClean="0"/>
              <a:t>On-line prescriptions direct from the pharmaceutical company</a:t>
            </a:r>
          </a:p>
          <a:p>
            <a:pPr marL="609600" indent="-609600" eaLnBrk="1" hangingPunct="1">
              <a:buClr>
                <a:schemeClr val="tx1"/>
              </a:buClr>
              <a:buFontTx/>
              <a:buAutoNum type="arabicPeriod"/>
            </a:pPr>
            <a:r>
              <a:rPr lang="en-US" sz="4000" b="1" smtClean="0"/>
              <a:t>On-line news, magazines, tickets, travel planning</a:t>
            </a:r>
          </a:p>
          <a:p>
            <a:pPr marL="609600" indent="-609600" eaLnBrk="1" hangingPunct="1">
              <a:buClr>
                <a:schemeClr val="tx1"/>
              </a:buClr>
              <a:buFontTx/>
              <a:buAutoNum type="arabicPeriod"/>
            </a:pPr>
            <a:r>
              <a:rPr lang="en-US" sz="4000" b="1" smtClean="0"/>
              <a:t>On-line medical check-ups</a:t>
            </a:r>
          </a:p>
          <a:p>
            <a:pPr marL="609600" indent="-609600" eaLnBrk="1" hangingPunct="1">
              <a:buClr>
                <a:schemeClr val="tx1"/>
              </a:buClr>
              <a:buFontTx/>
              <a:buAutoNum type="arabicPeriod"/>
            </a:pPr>
            <a:r>
              <a:rPr lang="en-US" sz="4000" b="1" smtClean="0"/>
              <a:t>iPOD music “privacy bubbles” (holding 10,000 MP3s)</a:t>
            </a:r>
          </a:p>
        </p:txBody>
      </p:sp>
      <p:sp>
        <p:nvSpPr>
          <p:cNvPr id="46083" name="AutoShape 17"/>
          <p:cNvSpPr>
            <a:spLocks noChangeArrowheads="1"/>
          </p:cNvSpPr>
          <p:nvPr/>
        </p:nvSpPr>
        <p:spPr bwMode="auto">
          <a:xfrm>
            <a:off x="7620000" y="6248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wipe dir="d"/>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0" y="0"/>
            <a:ext cx="9144000" cy="838200"/>
          </a:xfrm>
        </p:spPr>
        <p:txBody>
          <a:bodyPr/>
          <a:lstStyle/>
          <a:p>
            <a:pPr eaLnBrk="1" hangingPunct="1"/>
            <a:r>
              <a:rPr lang="en-US" b="1" smtClean="0">
                <a:solidFill>
                  <a:schemeClr val="tx1"/>
                </a:solidFill>
              </a:rPr>
              <a:t>EBAY THE COLOSSUS</a:t>
            </a:r>
          </a:p>
        </p:txBody>
      </p:sp>
      <p:sp>
        <p:nvSpPr>
          <p:cNvPr id="47107" name="Rectangle 3"/>
          <p:cNvSpPr>
            <a:spLocks noGrp="1" noChangeArrowheads="1"/>
          </p:cNvSpPr>
          <p:nvPr>
            <p:ph type="body" idx="1"/>
          </p:nvPr>
        </p:nvSpPr>
        <p:spPr>
          <a:xfrm>
            <a:off x="0" y="838200"/>
            <a:ext cx="9144000" cy="6019800"/>
          </a:xfrm>
        </p:spPr>
        <p:txBody>
          <a:bodyPr/>
          <a:lstStyle/>
          <a:p>
            <a:pPr marL="609600" indent="-609600" eaLnBrk="1" hangingPunct="1">
              <a:buFontTx/>
              <a:buAutoNum type="arabicPeriod"/>
            </a:pPr>
            <a:r>
              <a:rPr lang="en-US" sz="3600" b="1" smtClean="0"/>
              <a:t>$20B in goods sold since 2003</a:t>
            </a:r>
          </a:p>
          <a:p>
            <a:pPr marL="609600" indent="-609600" eaLnBrk="1" hangingPunct="1">
              <a:buFontTx/>
              <a:buAutoNum type="arabicPeriod"/>
            </a:pPr>
            <a:r>
              <a:rPr lang="en-US" sz="3600" b="1" smtClean="0"/>
              <a:t>Net profit projected to be $3B by 2005</a:t>
            </a:r>
          </a:p>
          <a:p>
            <a:pPr marL="609600" indent="-609600" eaLnBrk="1" hangingPunct="1">
              <a:buFontTx/>
              <a:buAutoNum type="arabicPeriod"/>
            </a:pPr>
            <a:r>
              <a:rPr lang="en-US" sz="3600" b="1" smtClean="0"/>
              <a:t>Several million part-time businesses run via EBAY</a:t>
            </a:r>
          </a:p>
          <a:p>
            <a:pPr marL="609600" indent="-609600" eaLnBrk="1" hangingPunct="1">
              <a:buFontTx/>
              <a:buAutoNum type="arabicPeriod"/>
            </a:pPr>
            <a:r>
              <a:rPr lang="en-US" sz="3600" b="1" smtClean="0"/>
              <a:t>85M registered users</a:t>
            </a:r>
          </a:p>
          <a:p>
            <a:pPr marL="609600" indent="-609600" eaLnBrk="1" hangingPunct="1">
              <a:buFontTx/>
              <a:buAutoNum type="arabicPeriod"/>
            </a:pPr>
            <a:r>
              <a:rPr lang="en-US" sz="3600" b="1" smtClean="0"/>
              <a:t>$6B in vehicles to be traded in 2004</a:t>
            </a:r>
          </a:p>
          <a:p>
            <a:pPr marL="609600" indent="-609600" eaLnBrk="1" hangingPunct="1">
              <a:buFontTx/>
              <a:buAutoNum type="arabicPeriod"/>
            </a:pPr>
            <a:r>
              <a:rPr lang="en-US" sz="3600" b="1" smtClean="0"/>
              <a:t>PayPal is powerful enough to become a giant E-banking service</a:t>
            </a:r>
          </a:p>
          <a:p>
            <a:pPr marL="609600" indent="-609600" eaLnBrk="1" hangingPunct="1">
              <a:buFontTx/>
              <a:buNone/>
            </a:pPr>
            <a:endParaRPr lang="en-US" sz="3600" b="1" smtClean="0"/>
          </a:p>
        </p:txBody>
      </p:sp>
    </p:spTree>
  </p:cSld>
  <p:clrMapOvr>
    <a:masterClrMapping/>
  </p:clrMapOvr>
  <p:transition spd="slow">
    <p:rand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533400" y="228600"/>
            <a:ext cx="8610600" cy="381000"/>
          </a:xfrm>
        </p:spPr>
        <p:txBody>
          <a:bodyPr/>
          <a:lstStyle/>
          <a:p>
            <a:pPr eaLnBrk="1" hangingPunct="1"/>
            <a:r>
              <a:rPr lang="en-US" sz="4000" b="1" smtClean="0">
                <a:solidFill>
                  <a:schemeClr val="tx1"/>
                </a:solidFill>
              </a:rPr>
              <a:t>VIRTUAL EBAY</a:t>
            </a:r>
          </a:p>
        </p:txBody>
      </p:sp>
      <p:sp>
        <p:nvSpPr>
          <p:cNvPr id="48131" name="Rectangle 3"/>
          <p:cNvSpPr>
            <a:spLocks noGrp="1" noChangeArrowheads="1"/>
          </p:cNvSpPr>
          <p:nvPr>
            <p:ph type="body" idx="1"/>
          </p:nvPr>
        </p:nvSpPr>
        <p:spPr>
          <a:xfrm>
            <a:off x="0" y="685800"/>
            <a:ext cx="9144000" cy="6172200"/>
          </a:xfrm>
        </p:spPr>
        <p:txBody>
          <a:bodyPr/>
          <a:lstStyle/>
          <a:p>
            <a:pPr marL="609600" indent="-609600" eaLnBrk="1" hangingPunct="1">
              <a:buFontTx/>
              <a:buAutoNum type="arabicPeriod"/>
            </a:pPr>
            <a:r>
              <a:rPr lang="en-US" b="1" smtClean="0"/>
              <a:t>No warehouse or retail space</a:t>
            </a:r>
          </a:p>
          <a:p>
            <a:pPr marL="609600" indent="-609600" eaLnBrk="1" hangingPunct="1">
              <a:buFontTx/>
              <a:buAutoNum type="arabicPeriod"/>
            </a:pPr>
            <a:r>
              <a:rPr lang="en-US" b="1" smtClean="0"/>
              <a:t>Modest financial needs</a:t>
            </a:r>
          </a:p>
          <a:p>
            <a:pPr marL="609600" indent="-609600" eaLnBrk="1" hangingPunct="1">
              <a:buFontTx/>
              <a:buAutoNum type="arabicPeriod"/>
            </a:pPr>
            <a:r>
              <a:rPr lang="en-US" b="1" smtClean="0"/>
              <a:t>Few employees—customers do all of the work</a:t>
            </a:r>
          </a:p>
          <a:p>
            <a:pPr marL="609600" indent="-609600" eaLnBrk="1" hangingPunct="1">
              <a:buFontTx/>
              <a:buAutoNum type="arabicPeriod"/>
            </a:pPr>
            <a:r>
              <a:rPr lang="en-US" b="1" smtClean="0"/>
              <a:t>No shipping like Amazon</a:t>
            </a:r>
          </a:p>
          <a:p>
            <a:pPr marL="609600" indent="-609600" eaLnBrk="1" hangingPunct="1">
              <a:buFontTx/>
              <a:buAutoNum type="arabicPeriod"/>
            </a:pPr>
            <a:r>
              <a:rPr lang="en-US" b="1" smtClean="0"/>
              <a:t>Free use of the Internet </a:t>
            </a:r>
          </a:p>
          <a:p>
            <a:pPr marL="609600" indent="-609600" eaLnBrk="1" hangingPunct="1">
              <a:buFontTx/>
              <a:buAutoNum type="arabicPeriod"/>
            </a:pPr>
            <a:r>
              <a:rPr lang="en-US" b="1" smtClean="0"/>
              <a:t>Global reach</a:t>
            </a:r>
          </a:p>
          <a:p>
            <a:pPr marL="609600" indent="-609600" eaLnBrk="1" hangingPunct="1">
              <a:buFontTx/>
              <a:buAutoNum type="arabicPeriod"/>
            </a:pPr>
            <a:r>
              <a:rPr lang="en-US" b="1" smtClean="0"/>
              <a:t>Customers use their own “equipment”</a:t>
            </a:r>
          </a:p>
          <a:p>
            <a:pPr marL="609600" indent="-609600" eaLnBrk="1" hangingPunct="1">
              <a:buFontTx/>
              <a:buAutoNum type="arabicPeriod"/>
            </a:pPr>
            <a:r>
              <a:rPr lang="en-US" b="1" smtClean="0"/>
              <a:t>Customers provide their own insurance</a:t>
            </a:r>
          </a:p>
          <a:p>
            <a:pPr marL="609600" indent="-609600" eaLnBrk="1" hangingPunct="1">
              <a:buFontTx/>
              <a:buAutoNum type="arabicPeriod"/>
            </a:pPr>
            <a:r>
              <a:rPr lang="en-US" b="1" smtClean="0"/>
              <a:t>Customers rate each other</a:t>
            </a:r>
          </a:p>
        </p:txBody>
      </p:sp>
    </p:spTree>
  </p:cSld>
  <p:clrMapOvr>
    <a:masterClrMapping/>
  </p:clrMapOvr>
  <p:transition spd="slow">
    <p:random/>
  </p:transition>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0"/>
            <a:ext cx="7772400" cy="990600"/>
          </a:xfrm>
        </p:spPr>
        <p:txBody>
          <a:bodyPr/>
          <a:lstStyle/>
          <a:p>
            <a:pPr eaLnBrk="1" hangingPunct="1"/>
            <a:r>
              <a:rPr lang="en-US" b="1" smtClean="0">
                <a:solidFill>
                  <a:schemeClr val="tx1"/>
                </a:solidFill>
              </a:rPr>
              <a:t>VIRTUAL UNIVERSITIES</a:t>
            </a:r>
          </a:p>
        </p:txBody>
      </p:sp>
      <p:sp>
        <p:nvSpPr>
          <p:cNvPr id="49155" name="Rectangle 3"/>
          <p:cNvSpPr>
            <a:spLocks noGrp="1" noChangeArrowheads="1"/>
          </p:cNvSpPr>
          <p:nvPr>
            <p:ph type="body" sz="half" idx="1"/>
          </p:nvPr>
        </p:nvSpPr>
        <p:spPr>
          <a:xfrm>
            <a:off x="0" y="838200"/>
            <a:ext cx="9144000" cy="6019800"/>
          </a:xfrm>
        </p:spPr>
        <p:txBody>
          <a:bodyPr/>
          <a:lstStyle/>
          <a:p>
            <a:pPr marL="533400" indent="-533400" eaLnBrk="1" hangingPunct="1">
              <a:buFontTx/>
              <a:buAutoNum type="arabicPeriod"/>
            </a:pPr>
            <a:r>
              <a:rPr lang="en-US" sz="4800" b="1" smtClean="0"/>
              <a:t> Study wherever you live</a:t>
            </a:r>
          </a:p>
          <a:p>
            <a:pPr marL="533400" indent="-533400" eaLnBrk="1" hangingPunct="1">
              <a:buFontTx/>
              <a:buAutoNum type="arabicPeriod"/>
            </a:pPr>
            <a:r>
              <a:rPr lang="en-US" sz="4800" b="1" smtClean="0"/>
              <a:t> Study while you work</a:t>
            </a:r>
          </a:p>
          <a:p>
            <a:pPr marL="533400" indent="-533400" eaLnBrk="1" hangingPunct="1">
              <a:buFontTx/>
              <a:buNone/>
            </a:pPr>
            <a:r>
              <a:rPr lang="en-US" sz="4800" b="1" smtClean="0"/>
              <a:t>in your career</a:t>
            </a:r>
          </a:p>
          <a:p>
            <a:pPr marL="533400" indent="-533400" eaLnBrk="1" hangingPunct="1">
              <a:buFontTx/>
              <a:buNone/>
            </a:pPr>
            <a:r>
              <a:rPr lang="en-US" sz="4800" b="1" smtClean="0"/>
              <a:t>3. Work in state-of-the-art high tech facilities leased, rather than owned,  by the university</a:t>
            </a:r>
          </a:p>
          <a:p>
            <a:pPr marL="533400" indent="-533400" eaLnBrk="1" hangingPunct="1">
              <a:buFontTx/>
              <a:buNone/>
            </a:pPr>
            <a:endParaRPr lang="en-US" sz="4400" b="1" smtClean="0"/>
          </a:p>
        </p:txBody>
      </p:sp>
    </p:spTree>
  </p:cSld>
  <p:clrMapOvr>
    <a:masterClrMapping/>
  </p:clrMapOvr>
  <p:transition spd="slow">
    <p:rand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3"/>
          <p:cNvSpPr>
            <a:spLocks noGrp="1" noChangeArrowheads="1"/>
          </p:cNvSpPr>
          <p:nvPr>
            <p:ph type="body" idx="1"/>
          </p:nvPr>
        </p:nvSpPr>
        <p:spPr>
          <a:xfrm>
            <a:off x="0" y="152400"/>
            <a:ext cx="8915400" cy="3733800"/>
          </a:xfrm>
        </p:spPr>
        <p:txBody>
          <a:bodyPr/>
          <a:lstStyle/>
          <a:p>
            <a:pPr marL="609600" indent="-609600" eaLnBrk="1" hangingPunct="1">
              <a:lnSpc>
                <a:spcPct val="80000"/>
              </a:lnSpc>
              <a:buFontTx/>
              <a:buAutoNum type="arabicPeriod"/>
            </a:pPr>
            <a:r>
              <a:rPr lang="en-US" sz="2800" b="1" smtClean="0"/>
              <a:t>How flexible is the space &amp; structure of BU’s new $114M science building? How easily could it be reconfigured to accommodate changing space utilization needs, new technology, etc.?</a:t>
            </a:r>
          </a:p>
          <a:p>
            <a:pPr marL="609600" indent="-609600" eaLnBrk="1" hangingPunct="1">
              <a:lnSpc>
                <a:spcPct val="80000"/>
              </a:lnSpc>
              <a:buFontTx/>
              <a:buAutoNum type="arabicPeriod"/>
            </a:pPr>
            <a:r>
              <a:rPr lang="en-US" sz="2800" b="1" smtClean="0"/>
              <a:t>How quickly will its resident technology become obsolete?</a:t>
            </a:r>
          </a:p>
          <a:p>
            <a:pPr marL="609600" indent="-609600" eaLnBrk="1" hangingPunct="1">
              <a:lnSpc>
                <a:spcPct val="80000"/>
              </a:lnSpc>
              <a:buFontTx/>
              <a:buAutoNum type="arabicPeriod"/>
            </a:pPr>
            <a:r>
              <a:rPr lang="en-US" sz="2800" b="1" smtClean="0"/>
              <a:t>How readily could this facility be shared with partner universities BU may want to work with in the future?</a:t>
            </a:r>
          </a:p>
        </p:txBody>
      </p:sp>
    </p:spTree>
  </p:cSld>
  <p:clrMapOvr>
    <a:masterClrMapping/>
  </p:clrMapOvr>
  <p:transition spd="slow">
    <p:random/>
  </p:transition>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10"/>
          <p:cNvSpPr>
            <a:spLocks noGrp="1" noChangeArrowheads="1"/>
          </p:cNvSpPr>
          <p:nvPr>
            <p:ph type="ctrTitle"/>
          </p:nvPr>
        </p:nvSpPr>
        <p:spPr>
          <a:xfrm>
            <a:off x="152400" y="838200"/>
            <a:ext cx="8991600" cy="6019800"/>
          </a:xfrm>
        </p:spPr>
        <p:txBody>
          <a:bodyPr/>
          <a:lstStyle/>
          <a:p>
            <a:pPr algn="l" eaLnBrk="1" hangingPunct="1"/>
            <a:r>
              <a:rPr lang="en-US" sz="4200" b="1" smtClean="0">
                <a:solidFill>
                  <a:schemeClr val="tx1"/>
                </a:solidFill>
              </a:rPr>
              <a:t>1. Digital cameras &amp; camera-phones are burying film cameras &amp; Kodak who moved way too late into digital cameras</a:t>
            </a:r>
            <a:br>
              <a:rPr lang="en-US" sz="4200" b="1" smtClean="0">
                <a:solidFill>
                  <a:schemeClr val="tx1"/>
                </a:solidFill>
              </a:rPr>
            </a:br>
            <a:r>
              <a:rPr lang="en-US" sz="4200" b="1" smtClean="0">
                <a:solidFill>
                  <a:schemeClr val="tx1"/>
                </a:solidFill>
              </a:rPr>
              <a:t>2. Canon, Sony, Olympus, &amp; Nikon are now the photography industry leaders, not Kodak </a:t>
            </a:r>
            <a:r>
              <a:rPr lang="en-US" sz="4200" smtClean="0">
                <a:solidFill>
                  <a:schemeClr val="tx1"/>
                </a:solidFill>
              </a:rPr>
              <a:t/>
            </a:r>
            <a:br>
              <a:rPr lang="en-US" sz="4200" smtClean="0">
                <a:solidFill>
                  <a:schemeClr val="tx1"/>
                </a:solidFill>
              </a:rPr>
            </a:br>
            <a:endParaRPr lang="en-US" sz="4200" smtClean="0">
              <a:solidFill>
                <a:schemeClr val="tx1"/>
              </a:solidFill>
            </a:endParaRPr>
          </a:p>
        </p:txBody>
      </p:sp>
      <p:sp>
        <p:nvSpPr>
          <p:cNvPr id="51203" name="Rectangle 3"/>
          <p:cNvSpPr>
            <a:spLocks noGrp="1" noChangeArrowheads="1"/>
          </p:cNvSpPr>
          <p:nvPr>
            <p:ph type="subTitle" idx="1"/>
          </p:nvPr>
        </p:nvSpPr>
        <p:spPr>
          <a:xfrm>
            <a:off x="0" y="228600"/>
            <a:ext cx="9144000" cy="914400"/>
          </a:xfrm>
        </p:spPr>
        <p:txBody>
          <a:bodyPr/>
          <a:lstStyle/>
          <a:p>
            <a:pPr eaLnBrk="1" hangingPunct="1">
              <a:lnSpc>
                <a:spcPct val="90000"/>
              </a:lnSpc>
            </a:pPr>
            <a:r>
              <a:rPr lang="en-US" b="1" smtClean="0"/>
              <a:t>TOUGH TIMES FOR </a:t>
            </a:r>
          </a:p>
          <a:p>
            <a:pPr eaLnBrk="1" hangingPunct="1">
              <a:lnSpc>
                <a:spcPct val="90000"/>
              </a:lnSpc>
            </a:pPr>
            <a:r>
              <a:rPr lang="en-US" b="1" smtClean="0"/>
              <a:t>NON-INNOVATIVE COMPANIES</a:t>
            </a:r>
          </a:p>
        </p:txBody>
      </p:sp>
    </p:spTree>
  </p:cSld>
  <p:clrMapOvr>
    <a:masterClrMapping/>
  </p:clrMapOvr>
  <p:transition spd="slow">
    <p:rand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0" y="228600"/>
            <a:ext cx="8839200" cy="685800"/>
          </a:xfrm>
        </p:spPr>
        <p:txBody>
          <a:bodyPr/>
          <a:lstStyle/>
          <a:p>
            <a:pPr eaLnBrk="1" hangingPunct="1"/>
            <a:r>
              <a:rPr lang="en-US" sz="6000" b="1" smtClean="0"/>
              <a:t>Open</a:t>
            </a:r>
            <a:r>
              <a:rPr lang="en-US" sz="3600" b="1" smtClean="0"/>
              <a:t>-</a:t>
            </a:r>
            <a:r>
              <a:rPr lang="en-US" sz="8000" b="1" u="sng" smtClean="0">
                <a:solidFill>
                  <a:srgbClr val="FF0000"/>
                </a:solidFill>
              </a:rPr>
              <a:t>S</a:t>
            </a:r>
            <a:r>
              <a:rPr lang="en-US" sz="6000" b="1" smtClean="0"/>
              <a:t>ourcing</a:t>
            </a:r>
          </a:p>
        </p:txBody>
      </p:sp>
    </p:spTree>
  </p:cSld>
  <p:clrMapOvr>
    <a:masterClrMapping/>
  </p:clrMapOvr>
  <p:transition spd="slow">
    <p:rand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b="1" smtClean="0"/>
              <a:t>Open-sourcing strategy enables people outside an organization to make contributions to on-going projects of an innovative nature.</a:t>
            </a:r>
          </a:p>
          <a:p>
            <a:pPr marL="609600" indent="-609600" eaLnBrk="1" hangingPunct="1">
              <a:buFontTx/>
              <a:buAutoNum type="arabicPeriod"/>
            </a:pPr>
            <a:r>
              <a:rPr lang="en-US" b="1" smtClean="0"/>
              <a:t>Examples include open-sourcing software, which is open to develop at no cost by technically-skilled software users who have something to contribute.  The Wikipedia is a constantly expanding online encyclopedia (currently with 2.6M entries) that is developed by readers &amp; users who have topic expertise. </a:t>
            </a:r>
          </a:p>
        </p:txBody>
      </p:sp>
      <p:sp>
        <p:nvSpPr>
          <p:cNvPr id="53251" name="AutoShape 4"/>
          <p:cNvSpPr>
            <a:spLocks noChangeArrowheads="1"/>
          </p:cNvSpPr>
          <p:nvPr/>
        </p:nvSpPr>
        <p:spPr bwMode="auto">
          <a:xfrm>
            <a:off x="7924800" y="61722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3"/>
            </a:pPr>
            <a:r>
              <a:rPr lang="en-US" b="1" smtClean="0"/>
              <a:t>“New business models are being built around commercializing open-source products by bundling them in other products or services (such as programming for PDAs). The lesson is that companies stand to gain by giving up a degree of control over some of their proprietary knowledge.”</a:t>
            </a:r>
          </a:p>
          <a:p>
            <a:pPr marL="609600" indent="-609600" eaLnBrk="1" hangingPunct="1">
              <a:buFontTx/>
              <a:buAutoNum type="arabicPeriod" startAt="3"/>
            </a:pPr>
            <a:r>
              <a:rPr lang="en-US" b="1" smtClean="0"/>
              <a:t>The 20</a:t>
            </a:r>
            <a:r>
              <a:rPr lang="en-US" b="1" baseline="30000" smtClean="0"/>
              <a:t>th</a:t>
            </a:r>
            <a:r>
              <a:rPr lang="en-US" b="1" smtClean="0"/>
              <a:t> century’s artificial boundaries between company &amp; competitors is starting to blur as organizations find it mutually profitable to cooperate on open-source technology.</a:t>
            </a:r>
          </a:p>
        </p:txBody>
      </p:sp>
    </p:spTree>
  </p:cSld>
  <p:clrMapOvr>
    <a:masterClrMapping/>
  </p:clrMapOvr>
  <p:transition spd="slow">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0"/>
            <a:ext cx="9144000" cy="838200"/>
          </a:xfrm>
        </p:spPr>
        <p:txBody>
          <a:bodyPr/>
          <a:lstStyle/>
          <a:p>
            <a:pPr eaLnBrk="1" hangingPunct="1"/>
            <a:r>
              <a:rPr lang="en-US" sz="3200" b="1" smtClean="0">
                <a:solidFill>
                  <a:schemeClr val="tx1"/>
                </a:solidFill>
              </a:rPr>
              <a:t>THE FIRST ECONOMIC CONQUISTADORS</a:t>
            </a:r>
            <a:r>
              <a:rPr lang="en-US" sz="4000" smtClean="0"/>
              <a:t> </a:t>
            </a:r>
          </a:p>
        </p:txBody>
      </p:sp>
      <p:sp>
        <p:nvSpPr>
          <p:cNvPr id="8195" name="Rectangle 3"/>
          <p:cNvSpPr>
            <a:spLocks noGrp="1" noChangeArrowheads="1"/>
          </p:cNvSpPr>
          <p:nvPr>
            <p:ph type="body" idx="1"/>
          </p:nvPr>
        </p:nvSpPr>
        <p:spPr>
          <a:xfrm>
            <a:off x="0" y="838200"/>
            <a:ext cx="9144000" cy="6019800"/>
          </a:xfrm>
        </p:spPr>
        <p:txBody>
          <a:bodyPr/>
          <a:lstStyle/>
          <a:p>
            <a:pPr eaLnBrk="1" hangingPunct="1">
              <a:lnSpc>
                <a:spcPct val="80000"/>
              </a:lnSpc>
              <a:buFontTx/>
              <a:buNone/>
            </a:pPr>
            <a:r>
              <a:rPr lang="en-US" sz="3000" b="1" smtClean="0"/>
              <a:t>1. PORTUGAL: </a:t>
            </a:r>
            <a:r>
              <a:rPr lang="en-US" sz="3000" b="1" u="sng" smtClean="0"/>
              <a:t>Henry the Navigator</a:t>
            </a:r>
            <a:r>
              <a:rPr lang="en-US" sz="3000" b="1" smtClean="0"/>
              <a:t> (1394-1460) sought gold on the African coastline; </a:t>
            </a:r>
            <a:r>
              <a:rPr lang="en-US" sz="3000" b="1" u="sng" smtClean="0"/>
              <a:t>Bartholomew Dias</a:t>
            </a:r>
            <a:r>
              <a:rPr lang="en-US" sz="3000" b="1" smtClean="0"/>
              <a:t> (1450-1500) reached the southern tip of Africa; </a:t>
            </a:r>
            <a:r>
              <a:rPr lang="en-US" sz="3000" b="1" u="sng" smtClean="0"/>
              <a:t>Vasco do Gama</a:t>
            </a:r>
            <a:r>
              <a:rPr lang="en-US" sz="3000" b="1" smtClean="0"/>
              <a:t> (1460-1524) established trade routes to India</a:t>
            </a:r>
          </a:p>
          <a:p>
            <a:pPr eaLnBrk="1" hangingPunct="1">
              <a:lnSpc>
                <a:spcPct val="80000"/>
              </a:lnSpc>
              <a:buFontTx/>
              <a:buNone/>
            </a:pPr>
            <a:r>
              <a:rPr lang="en-US" sz="3400" b="1" smtClean="0"/>
              <a:t>2. SPAIN: </a:t>
            </a:r>
            <a:r>
              <a:rPr lang="en-US" sz="3400" b="1" u="sng" smtClean="0"/>
              <a:t>Christopher Columbus</a:t>
            </a:r>
            <a:r>
              <a:rPr lang="en-US" sz="3400" b="1" smtClean="0"/>
              <a:t> (1446-1506) reached the region of the Bahamas; Ferdinand Magellan (1480-1521) circled the globe; Hernando Cortes (1485-1547) &amp; Francisco Pizarro (1470-1541) pillaged gold from the Aztec region of Central America</a:t>
            </a:r>
          </a:p>
          <a:p>
            <a:pPr eaLnBrk="1" hangingPunct="1">
              <a:lnSpc>
                <a:spcPct val="80000"/>
              </a:lnSpc>
              <a:buFontTx/>
              <a:buNone/>
            </a:pPr>
            <a:endParaRPr lang="en-US" sz="3400" b="1" smtClean="0"/>
          </a:p>
          <a:p>
            <a:pPr eaLnBrk="1" hangingPunct="1">
              <a:lnSpc>
                <a:spcPct val="80000"/>
              </a:lnSpc>
              <a:buFontTx/>
              <a:buNone/>
            </a:pPr>
            <a:r>
              <a:rPr lang="en-US" sz="1200" b="1" smtClean="0"/>
              <a:t>  </a:t>
            </a:r>
          </a:p>
        </p:txBody>
      </p:sp>
      <p:sp>
        <p:nvSpPr>
          <p:cNvPr id="8196" name="AutoShape 4"/>
          <p:cNvSpPr>
            <a:spLocks noChangeArrowheads="1"/>
          </p:cNvSpPr>
          <p:nvPr/>
        </p:nvSpPr>
        <p:spPr bwMode="auto">
          <a:xfrm>
            <a:off x="78486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0" y="0"/>
            <a:ext cx="9144000" cy="838200"/>
          </a:xfrm>
        </p:spPr>
        <p:txBody>
          <a:bodyPr/>
          <a:lstStyle/>
          <a:p>
            <a:pPr eaLnBrk="1" hangingPunct="1"/>
            <a:r>
              <a:rPr lang="en-US" sz="3200" b="1" smtClean="0"/>
              <a:t>DIGGING SOCIAL NEWS</a:t>
            </a:r>
          </a:p>
        </p:txBody>
      </p:sp>
      <p:sp>
        <p:nvSpPr>
          <p:cNvPr id="55299" name="Rectangle 3"/>
          <p:cNvSpPr>
            <a:spLocks noGrp="1" noChangeArrowheads="1"/>
          </p:cNvSpPr>
          <p:nvPr>
            <p:ph type="body" idx="1"/>
          </p:nvPr>
        </p:nvSpPr>
        <p:spPr>
          <a:xfrm>
            <a:off x="0" y="609600"/>
            <a:ext cx="9144000" cy="6248400"/>
          </a:xfrm>
        </p:spPr>
        <p:txBody>
          <a:bodyPr/>
          <a:lstStyle/>
          <a:p>
            <a:pPr eaLnBrk="1" hangingPunct="1">
              <a:lnSpc>
                <a:spcPct val="90000"/>
              </a:lnSpc>
              <a:buFontTx/>
              <a:buNone/>
            </a:pPr>
            <a:r>
              <a:rPr lang="en-US" b="1" smtClean="0"/>
              <a:t>By choosing which stories they prefer to read on Internet social news sites (known as “digging”), readers openly signal which are the most relevant &amp; valuable news “windows on the world.”  The most frequently “dugg” stories are placed on the Internet site front page &amp; users can flag stories believed to be inaccurate or biased.  </a:t>
            </a:r>
            <a:r>
              <a:rPr lang="en-US" b="1" i="1" smtClean="0"/>
              <a:t>Wikinews</a:t>
            </a:r>
            <a:r>
              <a:rPr lang="en-US" b="1" smtClean="0"/>
              <a:t>  is Wikipedia’s new general news open-source Internet news service. Bakerfield, California’s </a:t>
            </a:r>
            <a:r>
              <a:rPr lang="en-US" b="1" i="1" smtClean="0"/>
              <a:t>Northwest Voice</a:t>
            </a:r>
            <a:r>
              <a:rPr lang="en-US" b="1" smtClean="0"/>
              <a:t> is the first open-sourced community newspaper.</a:t>
            </a:r>
          </a:p>
        </p:txBody>
      </p:sp>
    </p:spTree>
  </p:cSld>
  <p:clrMapOvr>
    <a:masterClrMapping/>
  </p:clrMapOvr>
  <p:transition spd="slow">
    <p:random/>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0" y="0"/>
            <a:ext cx="9144000" cy="762000"/>
          </a:xfrm>
        </p:spPr>
        <p:txBody>
          <a:bodyPr/>
          <a:lstStyle/>
          <a:p>
            <a:pPr eaLnBrk="1" hangingPunct="1"/>
            <a:r>
              <a:rPr lang="en-US" sz="3200" b="1" smtClean="0"/>
              <a:t>OPEN-SOURCED MONSTER SOFTWARE</a:t>
            </a:r>
          </a:p>
        </p:txBody>
      </p:sp>
      <p:sp>
        <p:nvSpPr>
          <p:cNvPr id="56323" name="Rectangle 3"/>
          <p:cNvSpPr>
            <a:spLocks noGrp="1" noChangeArrowheads="1"/>
          </p:cNvSpPr>
          <p:nvPr>
            <p:ph type="body" idx="1"/>
          </p:nvPr>
        </p:nvSpPr>
        <p:spPr>
          <a:xfrm>
            <a:off x="0" y="685800"/>
            <a:ext cx="9144000" cy="6172200"/>
          </a:xfrm>
        </p:spPr>
        <p:txBody>
          <a:bodyPr/>
          <a:lstStyle/>
          <a:p>
            <a:pPr marL="609600" indent="-609600" eaLnBrk="1" hangingPunct="1">
              <a:buFontTx/>
              <a:buAutoNum type="arabicPeriod"/>
            </a:pPr>
            <a:r>
              <a:rPr lang="en-US" sz="2800" b="1" smtClean="0"/>
              <a:t>Apache, which run over half of the world’s web servers</a:t>
            </a:r>
          </a:p>
          <a:p>
            <a:pPr marL="609600" indent="-609600" eaLnBrk="1" hangingPunct="1">
              <a:buFontTx/>
              <a:buAutoNum type="arabicPeriod"/>
            </a:pPr>
            <a:r>
              <a:rPr lang="en-US" sz="2800" b="1" smtClean="0"/>
              <a:t>BIND, the software that provides domain names for the entire Internet</a:t>
            </a:r>
          </a:p>
          <a:p>
            <a:pPr marL="609600" indent="-609600" eaLnBrk="1" hangingPunct="1">
              <a:buFontTx/>
              <a:buAutoNum type="arabicPeriod"/>
            </a:pPr>
            <a:r>
              <a:rPr lang="en-US" sz="2800" b="1" smtClean="0"/>
              <a:t>Sendmail, the main email transport software</a:t>
            </a:r>
          </a:p>
          <a:p>
            <a:pPr marL="609600" indent="-609600" eaLnBrk="1" hangingPunct="1">
              <a:buFontTx/>
              <a:buAutoNum type="arabicPeriod"/>
            </a:pPr>
            <a:r>
              <a:rPr lang="en-US" sz="2800" b="1" smtClean="0"/>
              <a:t>Mozilla, Netscape’s browser (the main alternative to Microsoft’s Explorer)</a:t>
            </a:r>
          </a:p>
          <a:p>
            <a:pPr marL="609600" indent="-609600" eaLnBrk="1" hangingPunct="1">
              <a:buFontTx/>
              <a:buAutoNum type="arabicPeriod"/>
            </a:pPr>
            <a:r>
              <a:rPr lang="en-US" sz="2800" b="1" smtClean="0"/>
              <a:t>Linix Kernal, the Unix operating system (main alternative to Windows)</a:t>
            </a:r>
          </a:p>
          <a:p>
            <a:pPr marL="609600" indent="-609600" eaLnBrk="1" hangingPunct="1">
              <a:buFontTx/>
              <a:buNone/>
            </a:pPr>
            <a:r>
              <a:rPr lang="en-US" sz="2800" b="1" smtClean="0"/>
              <a:t>“Many computer experts predict that Window’s new Vista version will be the last monolithic (non-open sourced) software operating system. “</a:t>
            </a:r>
          </a:p>
          <a:p>
            <a:pPr marL="609600" indent="-609600" eaLnBrk="1" hangingPunct="1">
              <a:buFontTx/>
              <a:buNone/>
            </a:pPr>
            <a:endParaRPr lang="en-US" sz="2800" b="1" smtClean="0"/>
          </a:p>
        </p:txBody>
      </p:sp>
    </p:spTree>
  </p:cSld>
  <p:clrMapOvr>
    <a:masterClrMapping/>
  </p:clrMapOvr>
  <p:transition spd="slow">
    <p:random/>
  </p:transition>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609600"/>
            <a:ext cx="7772400" cy="944563"/>
          </a:xfrm>
        </p:spPr>
        <p:txBody>
          <a:bodyPr/>
          <a:lstStyle/>
          <a:p>
            <a:pPr eaLnBrk="1" hangingPunct="1"/>
            <a:r>
              <a:rPr lang="en-US" sz="6000" b="1" smtClean="0">
                <a:solidFill>
                  <a:schemeClr val="tx1"/>
                </a:solidFill>
              </a:rPr>
              <a:t>Off</a:t>
            </a:r>
            <a:r>
              <a:rPr lang="en-US" sz="4800" b="1" smtClean="0">
                <a:solidFill>
                  <a:schemeClr val="tx1"/>
                </a:solidFill>
              </a:rPr>
              <a:t>-</a:t>
            </a:r>
            <a:r>
              <a:rPr lang="en-US" sz="7200" b="1" u="sng" smtClean="0">
                <a:solidFill>
                  <a:srgbClr val="FF0000"/>
                </a:solidFill>
              </a:rPr>
              <a:t>S</a:t>
            </a:r>
            <a:r>
              <a:rPr lang="en-US" sz="6000" b="1" smtClean="0">
                <a:solidFill>
                  <a:schemeClr val="tx1"/>
                </a:solidFill>
              </a:rPr>
              <a:t>horing</a:t>
            </a:r>
            <a:r>
              <a:rPr lang="en-US" sz="6600" b="1" smtClean="0">
                <a:solidFill>
                  <a:schemeClr val="tx1"/>
                </a:solidFill>
              </a:rPr>
              <a:t/>
            </a:r>
            <a:br>
              <a:rPr lang="en-US" sz="6600" b="1" smtClean="0">
                <a:solidFill>
                  <a:schemeClr val="tx1"/>
                </a:solidFill>
              </a:rPr>
            </a:br>
            <a:r>
              <a:rPr lang="en-US" sz="3600" b="1" smtClean="0">
                <a:solidFill>
                  <a:schemeClr val="tx1"/>
                </a:solidFill>
              </a:rPr>
              <a:t>Manufacturing in developing nations</a:t>
            </a:r>
          </a:p>
        </p:txBody>
      </p:sp>
      <p:sp>
        <p:nvSpPr>
          <p:cNvPr id="57348" name="AutoShape 4"/>
          <p:cNvSpPr>
            <a:spLocks noChangeArrowheads="1"/>
          </p:cNvSpPr>
          <p:nvPr/>
        </p:nvSpPr>
        <p:spPr bwMode="auto">
          <a:xfrm>
            <a:off x="7620000" y="6248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0" y="228600"/>
            <a:ext cx="9144000" cy="533400"/>
          </a:xfrm>
        </p:spPr>
        <p:txBody>
          <a:bodyPr/>
          <a:lstStyle/>
          <a:p>
            <a:pPr eaLnBrk="1" hangingPunct="1"/>
            <a:r>
              <a:rPr lang="en-US" sz="3200" b="1" smtClean="0">
                <a:solidFill>
                  <a:schemeClr val="tx1"/>
                </a:solidFill>
              </a:rPr>
              <a:t>MANUFACTURING INVOLVEMENT </a:t>
            </a:r>
            <a:br>
              <a:rPr lang="en-US" sz="3200" b="1" smtClean="0">
                <a:solidFill>
                  <a:schemeClr val="tx1"/>
                </a:solidFill>
              </a:rPr>
            </a:br>
            <a:r>
              <a:rPr lang="en-US" sz="3200" b="1" smtClean="0">
                <a:solidFill>
                  <a:schemeClr val="tx1"/>
                </a:solidFill>
              </a:rPr>
              <a:t>OF WESTERN NATIONS</a:t>
            </a:r>
          </a:p>
        </p:txBody>
      </p:sp>
      <p:sp>
        <p:nvSpPr>
          <p:cNvPr id="58371" name="Rectangle 3"/>
          <p:cNvSpPr>
            <a:spLocks noGrp="1" noChangeArrowheads="1"/>
          </p:cNvSpPr>
          <p:nvPr>
            <p:ph type="body" idx="1"/>
          </p:nvPr>
        </p:nvSpPr>
        <p:spPr>
          <a:xfrm>
            <a:off x="0" y="990600"/>
            <a:ext cx="9144000" cy="5867400"/>
          </a:xfrm>
        </p:spPr>
        <p:txBody>
          <a:bodyPr/>
          <a:lstStyle/>
          <a:p>
            <a:pPr marL="609600" indent="-609600" eaLnBrk="1" hangingPunct="1">
              <a:lnSpc>
                <a:spcPct val="90000"/>
              </a:lnSpc>
              <a:buFontTx/>
              <a:buNone/>
            </a:pPr>
            <a:r>
              <a:rPr lang="en-US" sz="3800" b="1" smtClean="0"/>
              <a:t>Germany: 24% of economy in manufacturing</a:t>
            </a:r>
          </a:p>
          <a:p>
            <a:pPr marL="609600" indent="-609600" eaLnBrk="1" hangingPunct="1">
              <a:lnSpc>
                <a:spcPct val="90000"/>
              </a:lnSpc>
              <a:buFontTx/>
              <a:buNone/>
            </a:pPr>
            <a:r>
              <a:rPr lang="en-US" sz="3800" b="1" smtClean="0"/>
              <a:t>Italy: 21%</a:t>
            </a:r>
          </a:p>
          <a:p>
            <a:pPr marL="609600" indent="-609600" eaLnBrk="1" hangingPunct="1">
              <a:lnSpc>
                <a:spcPct val="90000"/>
              </a:lnSpc>
              <a:buFontTx/>
              <a:buNone/>
            </a:pPr>
            <a:r>
              <a:rPr lang="en-US" sz="3800" b="1" smtClean="0"/>
              <a:t>Japan: 18%</a:t>
            </a:r>
          </a:p>
          <a:p>
            <a:pPr marL="609600" indent="-609600" eaLnBrk="1" hangingPunct="1">
              <a:lnSpc>
                <a:spcPct val="90000"/>
              </a:lnSpc>
              <a:buFontTx/>
              <a:buNone/>
            </a:pPr>
            <a:r>
              <a:rPr lang="en-US" sz="3800" b="1" smtClean="0"/>
              <a:t>France: 15%</a:t>
            </a:r>
          </a:p>
          <a:p>
            <a:pPr marL="609600" indent="-609600" eaLnBrk="1" hangingPunct="1">
              <a:lnSpc>
                <a:spcPct val="90000"/>
              </a:lnSpc>
              <a:buFontTx/>
              <a:buNone/>
            </a:pPr>
            <a:r>
              <a:rPr lang="en-US" sz="3800" b="1" smtClean="0"/>
              <a:t>Britain: 14%</a:t>
            </a:r>
          </a:p>
          <a:p>
            <a:pPr marL="609600" indent="-609600" eaLnBrk="1" hangingPunct="1">
              <a:lnSpc>
                <a:spcPct val="90000"/>
              </a:lnSpc>
              <a:buFontTx/>
              <a:buNone/>
            </a:pPr>
            <a:r>
              <a:rPr lang="en-US" sz="3800" b="1" smtClean="0"/>
              <a:t>Canada: 13%</a:t>
            </a:r>
          </a:p>
          <a:p>
            <a:pPr marL="609600" indent="-609600" eaLnBrk="1" hangingPunct="1">
              <a:lnSpc>
                <a:spcPct val="90000"/>
              </a:lnSpc>
              <a:buFontTx/>
              <a:buNone/>
            </a:pPr>
            <a:r>
              <a:rPr lang="en-US" sz="3800" b="1" smtClean="0"/>
              <a:t>USA: 9% (80% of Americans are involved in the service sector)</a:t>
            </a:r>
          </a:p>
        </p:txBody>
      </p:sp>
    </p:spTree>
  </p:cSld>
  <p:clrMapOvr>
    <a:masterClrMapping/>
  </p:clrMapOvr>
  <p:transition spd="slow">
    <p:random/>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0" y="381000"/>
            <a:ext cx="9144000" cy="762000"/>
          </a:xfrm>
        </p:spPr>
        <p:txBody>
          <a:bodyPr/>
          <a:lstStyle/>
          <a:p>
            <a:pPr eaLnBrk="1" hangingPunct="1"/>
            <a:r>
              <a:rPr lang="en-US" sz="4000" b="1" smtClean="0">
                <a:solidFill>
                  <a:schemeClr val="tx1"/>
                </a:solidFill>
              </a:rPr>
              <a:t>OFF-SHORING OF AMERICAN CALL CENTERS IN BANGALORE, INDIA</a:t>
            </a:r>
          </a:p>
        </p:txBody>
      </p:sp>
      <p:sp>
        <p:nvSpPr>
          <p:cNvPr id="59395" name="Rectangle 3"/>
          <p:cNvSpPr>
            <a:spLocks noGrp="1" noChangeArrowheads="1"/>
          </p:cNvSpPr>
          <p:nvPr>
            <p:ph type="body" idx="1"/>
          </p:nvPr>
        </p:nvSpPr>
        <p:spPr>
          <a:xfrm>
            <a:off x="0" y="1371600"/>
            <a:ext cx="9144000" cy="5486400"/>
          </a:xfrm>
        </p:spPr>
        <p:txBody>
          <a:bodyPr/>
          <a:lstStyle/>
          <a:p>
            <a:pPr marL="609600" indent="-609600" eaLnBrk="1" hangingPunct="1">
              <a:buFontTx/>
              <a:buNone/>
            </a:pPr>
            <a:r>
              <a:rPr lang="en-US" sz="3300" b="1" smtClean="0"/>
              <a:t>1. Indian workers average $300 weekly, a very substantial salary for India large enough to support several people</a:t>
            </a:r>
          </a:p>
          <a:p>
            <a:pPr marL="609600" indent="-609600" eaLnBrk="1" hangingPunct="1">
              <a:buFontTx/>
              <a:buNone/>
            </a:pPr>
            <a:r>
              <a:rPr lang="en-US" sz="3300" b="1" smtClean="0"/>
              <a:t>2. Has created new local markets &amp; entrepreneurial companies for scooters, cars, restaurants, clothing, and schools</a:t>
            </a:r>
          </a:p>
          <a:p>
            <a:pPr marL="609600" indent="-609600" eaLnBrk="1" hangingPunct="1">
              <a:buFontTx/>
              <a:buNone/>
            </a:pPr>
            <a:r>
              <a:rPr lang="en-US" sz="3300" b="1" smtClean="0"/>
              <a:t>3. Off-shored jobs transferred to India is helping India to quickly exit the list of a developing nation</a:t>
            </a:r>
          </a:p>
        </p:txBody>
      </p:sp>
      <p:sp>
        <p:nvSpPr>
          <p:cNvPr id="59396" name="AutoShape 4"/>
          <p:cNvSpPr>
            <a:spLocks noChangeArrowheads="1"/>
          </p:cNvSpPr>
          <p:nvPr/>
        </p:nvSpPr>
        <p:spPr bwMode="auto">
          <a:xfrm>
            <a:off x="7315200" y="6324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body" idx="1"/>
          </p:nvPr>
        </p:nvSpPr>
        <p:spPr>
          <a:xfrm>
            <a:off x="0" y="0"/>
            <a:ext cx="9144000" cy="6858000"/>
          </a:xfrm>
        </p:spPr>
        <p:txBody>
          <a:bodyPr/>
          <a:lstStyle/>
          <a:p>
            <a:pPr marL="609600" indent="-609600" eaLnBrk="1" hangingPunct="1">
              <a:buFontTx/>
              <a:buNone/>
            </a:pPr>
            <a:r>
              <a:rPr lang="en-US" sz="2800" b="1" smtClean="0"/>
              <a:t>4. A 2003 survey found that 13 of every 20 companies in the state of Illinois face direct competition from China, hurting their annual sales by an average of 17%.</a:t>
            </a:r>
          </a:p>
          <a:p>
            <a:pPr marL="609600" indent="-609600" eaLnBrk="1" hangingPunct="1">
              <a:buFontTx/>
              <a:buNone/>
            </a:pPr>
            <a:r>
              <a:rPr lang="en-US" sz="2800" b="1" smtClean="0"/>
              <a:t>5. One in 5 manufacturing jobs (160,000) has been lost in North Carolina due to off-shoring. In one county of the state, the income of one third of the residents has fallen below the poverty line.</a:t>
            </a:r>
          </a:p>
          <a:p>
            <a:pPr marL="609600" indent="-609600" eaLnBrk="1" hangingPunct="1">
              <a:buFontTx/>
              <a:buNone/>
            </a:pPr>
            <a:r>
              <a:rPr lang="en-US" sz="2800" b="1" smtClean="0"/>
              <a:t>6. GM’s auto parts supplier, Delphi, did more than $1 billion with China in 2004 while laying off a large number of workers in U.S. plants.</a:t>
            </a:r>
          </a:p>
          <a:p>
            <a:pPr marL="609600" indent="-609600" eaLnBrk="1" hangingPunct="1">
              <a:buFontTx/>
              <a:buNone/>
            </a:pPr>
            <a:r>
              <a:rPr lang="en-US" sz="2800" b="1" smtClean="0"/>
              <a:t>7. One quarter of off-shored jobs in 2004 went to China, &amp; 75% of these were American off-shored jobs.</a:t>
            </a:r>
          </a:p>
          <a:p>
            <a:pPr marL="609600" indent="-609600" eaLnBrk="1" hangingPunct="1">
              <a:buFontTx/>
              <a:buNone/>
            </a:pPr>
            <a:endParaRPr lang="en-US" sz="2800" b="1" smtClean="0"/>
          </a:p>
        </p:txBody>
      </p:sp>
    </p:spTree>
  </p:cSld>
  <p:clrMapOvr>
    <a:masterClrMapping/>
  </p:clrMapOvr>
  <p:transition spd="slow">
    <p:random/>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381000" y="0"/>
            <a:ext cx="8382000" cy="1600200"/>
          </a:xfrm>
        </p:spPr>
        <p:txBody>
          <a:bodyPr/>
          <a:lstStyle/>
          <a:p>
            <a:pPr eaLnBrk="1" hangingPunct="1"/>
            <a:r>
              <a:rPr lang="en-US" sz="3600" b="1" smtClean="0">
                <a:solidFill>
                  <a:schemeClr val="tx1"/>
                </a:solidFill>
              </a:rPr>
              <a:t>WHO BENEFITS WHEN JOBS ARE PULLED OUT OF THE USA &amp; SENT TO ANOTHER NATIONS</a:t>
            </a:r>
          </a:p>
        </p:txBody>
      </p:sp>
      <p:sp>
        <p:nvSpPr>
          <p:cNvPr id="61443" name="Rectangle 3"/>
          <p:cNvSpPr>
            <a:spLocks noGrp="1" noChangeArrowheads="1"/>
          </p:cNvSpPr>
          <p:nvPr>
            <p:ph type="body" idx="1"/>
          </p:nvPr>
        </p:nvSpPr>
        <p:spPr>
          <a:xfrm>
            <a:off x="0" y="1676400"/>
            <a:ext cx="9144000" cy="5181600"/>
          </a:xfrm>
        </p:spPr>
        <p:txBody>
          <a:bodyPr/>
          <a:lstStyle/>
          <a:p>
            <a:pPr marL="609600" indent="-609600" eaLnBrk="1" hangingPunct="1">
              <a:buFontTx/>
              <a:buNone/>
            </a:pPr>
            <a:r>
              <a:rPr lang="en-US" sz="4000" b="1" smtClean="0"/>
              <a:t>For every dollar of corporate off-shoring:</a:t>
            </a:r>
          </a:p>
          <a:p>
            <a:pPr marL="609600" indent="-609600" eaLnBrk="1" hangingPunct="1">
              <a:buFontTx/>
              <a:buNone/>
            </a:pPr>
            <a:r>
              <a:rPr lang="en-US" sz="4000" b="1" smtClean="0"/>
              <a:t>Consumers save 60 cents</a:t>
            </a:r>
          </a:p>
          <a:p>
            <a:pPr marL="609600" indent="-609600" eaLnBrk="1" hangingPunct="1">
              <a:buFontTx/>
              <a:buNone/>
            </a:pPr>
            <a:r>
              <a:rPr lang="en-US" sz="4000" b="1" smtClean="0"/>
              <a:t>The foreign worker gains about 28 cents</a:t>
            </a:r>
          </a:p>
          <a:p>
            <a:pPr marL="609600" indent="-609600" eaLnBrk="1" hangingPunct="1">
              <a:buFontTx/>
              <a:buNone/>
            </a:pPr>
            <a:r>
              <a:rPr lang="en-US" sz="4000" b="1" smtClean="0"/>
              <a:t>The American company profits about 10 cents</a:t>
            </a:r>
          </a:p>
          <a:p>
            <a:pPr marL="609600" indent="-609600" eaLnBrk="1" hangingPunct="1">
              <a:buFontTx/>
              <a:buNone/>
            </a:pPr>
            <a:endParaRPr lang="en-US" sz="4000" b="1" smtClean="0"/>
          </a:p>
          <a:p>
            <a:pPr marL="609600" indent="-609600" eaLnBrk="1" hangingPunct="1">
              <a:buFontTx/>
              <a:buNone/>
            </a:pPr>
            <a:endParaRPr lang="en-US" sz="4000" b="1" smtClean="0"/>
          </a:p>
        </p:txBody>
      </p:sp>
    </p:spTree>
  </p:cSld>
  <p:clrMapOvr>
    <a:masterClrMapping/>
  </p:clrMapOvr>
  <p:transition spd="slow">
    <p:random/>
  </p:transition>
</p:sld>
</file>

<file path=ppt/slides/slide5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09600" y="152400"/>
            <a:ext cx="7848600" cy="2514600"/>
          </a:xfrm>
        </p:spPr>
        <p:txBody>
          <a:bodyPr/>
          <a:lstStyle/>
          <a:p>
            <a:pPr eaLnBrk="1" hangingPunct="1"/>
            <a:r>
              <a:rPr lang="en-US" sz="8000" b="1" u="sng" smtClean="0">
                <a:solidFill>
                  <a:srgbClr val="FF0000"/>
                </a:solidFill>
              </a:rPr>
              <a:t>S</a:t>
            </a:r>
            <a:r>
              <a:rPr lang="en-US" sz="6000" b="1" smtClean="0">
                <a:solidFill>
                  <a:schemeClr val="tx1"/>
                </a:solidFill>
              </a:rPr>
              <a:t>oftware</a:t>
            </a:r>
            <a:r>
              <a:rPr lang="en-US" sz="6600" b="1" smtClean="0">
                <a:solidFill>
                  <a:schemeClr val="tx1"/>
                </a:solidFill>
              </a:rPr>
              <a:t/>
            </a:r>
            <a:br>
              <a:rPr lang="en-US" sz="6600" b="1" smtClean="0">
                <a:solidFill>
                  <a:schemeClr val="tx1"/>
                </a:solidFill>
              </a:rPr>
            </a:br>
            <a:r>
              <a:rPr lang="en-US" b="1" smtClean="0">
                <a:solidFill>
                  <a:schemeClr val="tx1"/>
                </a:solidFill>
              </a:rPr>
              <a:t>Technology as competitive advantage</a:t>
            </a:r>
          </a:p>
        </p:txBody>
      </p:sp>
      <p:sp>
        <p:nvSpPr>
          <p:cNvPr id="62468" name="AutoShape 4"/>
          <p:cNvSpPr>
            <a:spLocks noChangeArrowheads="1"/>
          </p:cNvSpPr>
          <p:nvPr/>
        </p:nvSpPr>
        <p:spPr bwMode="auto">
          <a:xfrm>
            <a:off x="7772400" y="60198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3490" name="Rectangle 3076"/>
          <p:cNvSpPr>
            <a:spLocks noGrp="1" noChangeArrowheads="1"/>
          </p:cNvSpPr>
          <p:nvPr>
            <p:ph type="title"/>
          </p:nvPr>
        </p:nvSpPr>
        <p:spPr>
          <a:xfrm>
            <a:off x="0" y="0"/>
            <a:ext cx="8763000" cy="990600"/>
          </a:xfrm>
        </p:spPr>
        <p:txBody>
          <a:bodyPr/>
          <a:lstStyle/>
          <a:p>
            <a:pPr eaLnBrk="1" hangingPunct="1"/>
            <a:r>
              <a:rPr lang="en-US" sz="3600" b="1" smtClean="0">
                <a:solidFill>
                  <a:schemeClr val="tx1"/>
                </a:solidFill>
              </a:rPr>
              <a:t>SOFTWARE AROUND THE CORNER</a:t>
            </a:r>
          </a:p>
        </p:txBody>
      </p:sp>
      <p:sp>
        <p:nvSpPr>
          <p:cNvPr id="63491" name="Rectangle 3077"/>
          <p:cNvSpPr>
            <a:spLocks noGrp="1" noChangeArrowheads="1"/>
          </p:cNvSpPr>
          <p:nvPr>
            <p:ph type="body" idx="1"/>
          </p:nvPr>
        </p:nvSpPr>
        <p:spPr>
          <a:xfrm>
            <a:off x="0" y="838200"/>
            <a:ext cx="9144000" cy="6019800"/>
          </a:xfrm>
        </p:spPr>
        <p:txBody>
          <a:bodyPr/>
          <a:lstStyle/>
          <a:p>
            <a:pPr marL="609600" indent="-609600" eaLnBrk="1" hangingPunct="1">
              <a:buClr>
                <a:schemeClr val="tx1"/>
              </a:buClr>
              <a:buFontTx/>
              <a:buAutoNum type="arabicPeriod"/>
            </a:pPr>
            <a:r>
              <a:rPr lang="en-US" sz="6400" b="1" smtClean="0"/>
              <a:t>Voice-driven</a:t>
            </a:r>
          </a:p>
          <a:p>
            <a:pPr marL="609600" indent="-609600" eaLnBrk="1" hangingPunct="1">
              <a:buClr>
                <a:schemeClr val="tx1"/>
              </a:buClr>
              <a:buFontTx/>
              <a:buAutoNum type="arabicPeriod"/>
            </a:pPr>
            <a:r>
              <a:rPr lang="en-US" sz="6400" b="1" smtClean="0"/>
              <a:t>User-customized</a:t>
            </a:r>
          </a:p>
          <a:p>
            <a:pPr marL="609600" indent="-609600" eaLnBrk="1" hangingPunct="1">
              <a:buClr>
                <a:schemeClr val="tx1"/>
              </a:buClr>
              <a:buFontTx/>
              <a:buAutoNum type="arabicPeriod"/>
            </a:pPr>
            <a:r>
              <a:rPr lang="en-US" sz="6400" b="1" smtClean="0"/>
              <a:t>Downloaded off the web, not resident on your hard drive</a:t>
            </a:r>
          </a:p>
        </p:txBody>
      </p:sp>
    </p:spTree>
  </p:cSld>
  <p:clrMapOvr>
    <a:masterClrMapping/>
  </p:clrMapOvr>
  <p:transition>
    <p:wedg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533400"/>
            <a:ext cx="8763000" cy="1066800"/>
          </a:xfrm>
        </p:spPr>
        <p:txBody>
          <a:bodyPr/>
          <a:lstStyle/>
          <a:p>
            <a:pPr eaLnBrk="1" hangingPunct="1"/>
            <a:r>
              <a:rPr lang="en-US" sz="8000" b="1" u="sng" smtClean="0">
                <a:solidFill>
                  <a:srgbClr val="FF0000"/>
                </a:solidFill>
              </a:rPr>
              <a:t>S</a:t>
            </a:r>
            <a:r>
              <a:rPr lang="en-US" sz="6000" b="1" smtClean="0">
                <a:solidFill>
                  <a:schemeClr val="tx1"/>
                </a:solidFill>
              </a:rPr>
              <a:t>atellites</a:t>
            </a:r>
            <a:r>
              <a:rPr lang="en-US" sz="6600" b="1" smtClean="0">
                <a:solidFill>
                  <a:schemeClr val="tx1"/>
                </a:solidFill>
              </a:rPr>
              <a:t/>
            </a:r>
            <a:br>
              <a:rPr lang="en-US" sz="6600" b="1" smtClean="0">
                <a:solidFill>
                  <a:schemeClr val="tx1"/>
                </a:solidFill>
              </a:rPr>
            </a:br>
            <a:r>
              <a:rPr lang="en-US" sz="3600" b="1" smtClean="0">
                <a:solidFill>
                  <a:schemeClr val="tx1"/>
                </a:solidFill>
              </a:rPr>
              <a:t>Product design as competitive advantage</a:t>
            </a:r>
          </a:p>
        </p:txBody>
      </p:sp>
      <p:sp>
        <p:nvSpPr>
          <p:cNvPr id="64516" name="AutoShape 5"/>
          <p:cNvSpPr>
            <a:spLocks noChangeArrowheads="1"/>
          </p:cNvSpPr>
          <p:nvPr/>
        </p:nvSpPr>
        <p:spPr bwMode="auto">
          <a:xfrm>
            <a:off x="8001000" y="60960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0" y="0"/>
            <a:ext cx="9144000" cy="6858000"/>
          </a:xfrm>
        </p:spPr>
        <p:txBody>
          <a:bodyPr/>
          <a:lstStyle/>
          <a:p>
            <a:pPr eaLnBrk="1" hangingPunct="1">
              <a:buFontTx/>
              <a:buNone/>
            </a:pPr>
            <a:r>
              <a:rPr lang="en-US" sz="2800" b="1" smtClean="0"/>
              <a:t>3. ENGLAND &amp; FRANCE: </a:t>
            </a:r>
            <a:r>
              <a:rPr lang="en-US" sz="2800" b="1" u="sng" smtClean="0"/>
              <a:t>John Cabot</a:t>
            </a:r>
            <a:r>
              <a:rPr lang="en-US" sz="2800" b="1" smtClean="0"/>
              <a:t> (1450-98), his brother </a:t>
            </a:r>
            <a:r>
              <a:rPr lang="en-US" sz="2800" b="1" u="sng" smtClean="0"/>
              <a:t>Sebastian Cabot</a:t>
            </a:r>
            <a:r>
              <a:rPr lang="en-US" sz="2800" b="1" smtClean="0"/>
              <a:t> (1474-1557), &amp; France’s </a:t>
            </a:r>
            <a:r>
              <a:rPr lang="en-US" sz="2800" b="1" u="sng" smtClean="0"/>
              <a:t>Jacques Cartier</a:t>
            </a:r>
            <a:r>
              <a:rPr lang="en-US" sz="2800" b="1" smtClean="0"/>
              <a:t> (1491-1557) explored North America; </a:t>
            </a:r>
            <a:r>
              <a:rPr lang="en-US" sz="2800" b="1" u="sng" smtClean="0"/>
              <a:t>Francis Drake</a:t>
            </a:r>
            <a:r>
              <a:rPr lang="en-US" sz="2800" b="1" smtClean="0"/>
              <a:t> (1545-96) clashed with Spanish explorers  around the world; </a:t>
            </a:r>
            <a:r>
              <a:rPr lang="en-US" sz="2800" b="1" u="sng" smtClean="0"/>
              <a:t>Samuel de Champlain</a:t>
            </a:r>
            <a:r>
              <a:rPr lang="en-US" sz="2800" b="1" smtClean="0"/>
              <a:t> (1567-1635) established trade outposts in the St. Lawrence River region of Canada; The English </a:t>
            </a:r>
            <a:r>
              <a:rPr lang="en-US" sz="2800" b="1" u="sng" smtClean="0"/>
              <a:t>Virginia Company</a:t>
            </a:r>
            <a:r>
              <a:rPr lang="en-US" sz="2800" b="1" smtClean="0"/>
              <a:t> settled Jamestown in Chesapeake Bay in 1607 &amp; the </a:t>
            </a:r>
            <a:r>
              <a:rPr lang="en-US" sz="2800" b="1" u="sng" smtClean="0"/>
              <a:t>Pilgrims</a:t>
            </a:r>
            <a:r>
              <a:rPr lang="en-US" sz="2800" b="1" smtClean="0"/>
              <a:t> arrived in Massachusetts in 1620.  </a:t>
            </a:r>
          </a:p>
          <a:p>
            <a:pPr eaLnBrk="1" hangingPunct="1">
              <a:buFontTx/>
              <a:buNone/>
            </a:pPr>
            <a:r>
              <a:rPr lang="en-US" sz="2800" b="1" smtClean="0"/>
              <a:t>4. DUTCH: </a:t>
            </a:r>
            <a:r>
              <a:rPr lang="en-US" sz="2800" b="1" u="sng" smtClean="0"/>
              <a:t>Henry Hudson</a:t>
            </a:r>
            <a:r>
              <a:rPr lang="en-US" sz="2800" b="1" smtClean="0"/>
              <a:t> (died in 1611) explored North America in 1606, establishing New Amsterdam in the Hudson River valley.</a:t>
            </a:r>
          </a:p>
          <a:p>
            <a:pPr eaLnBrk="1" hangingPunct="1">
              <a:buFontTx/>
              <a:buNone/>
            </a:pPr>
            <a:endParaRPr lang="en-US" sz="2800" b="1" smtClean="0"/>
          </a:p>
        </p:txBody>
      </p:sp>
    </p:spTree>
  </p:cSld>
  <p:clrMapOvr>
    <a:masterClrMapping/>
  </p:clrMapOvr>
  <p:transition spd="slow">
    <p:random/>
  </p:transition>
</p:sld>
</file>

<file path=ppt/slides/slide6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5538" name="Rectangle 3"/>
          <p:cNvSpPr>
            <a:spLocks noGrp="1" noChangeArrowheads="1"/>
          </p:cNvSpPr>
          <p:nvPr>
            <p:ph type="body" idx="1"/>
          </p:nvPr>
        </p:nvSpPr>
        <p:spPr>
          <a:xfrm>
            <a:off x="228600" y="0"/>
            <a:ext cx="8229600" cy="6553200"/>
          </a:xfrm>
        </p:spPr>
        <p:txBody>
          <a:bodyPr/>
          <a:lstStyle/>
          <a:p>
            <a:pPr marL="609600" indent="-609600" eaLnBrk="1" hangingPunct="1">
              <a:lnSpc>
                <a:spcPct val="80000"/>
              </a:lnSpc>
              <a:buClr>
                <a:schemeClr val="tx1"/>
              </a:buClr>
              <a:buFontTx/>
              <a:buAutoNum type="arabicPeriod"/>
            </a:pPr>
            <a:r>
              <a:rPr lang="en-US" sz="4400" b="1" smtClean="0"/>
              <a:t>Real time Internet broadcasting</a:t>
            </a:r>
          </a:p>
          <a:p>
            <a:pPr marL="609600" indent="-609600" eaLnBrk="1" hangingPunct="1">
              <a:lnSpc>
                <a:spcPct val="80000"/>
              </a:lnSpc>
              <a:buClr>
                <a:schemeClr val="tx1"/>
              </a:buClr>
              <a:buFontTx/>
              <a:buAutoNum type="arabicPeriod"/>
            </a:pPr>
            <a:r>
              <a:rPr lang="en-US" sz="4400" b="1" smtClean="0"/>
              <a:t>GPS: Global Positioning Satellite technology</a:t>
            </a:r>
          </a:p>
          <a:p>
            <a:pPr marL="609600" indent="-609600" eaLnBrk="1" hangingPunct="1">
              <a:lnSpc>
                <a:spcPct val="80000"/>
              </a:lnSpc>
              <a:buClr>
                <a:schemeClr val="tx1"/>
              </a:buClr>
              <a:buFontTx/>
              <a:buAutoNum type="arabicPeriod"/>
            </a:pPr>
            <a:r>
              <a:rPr lang="en-US" sz="4400" b="1" smtClean="0"/>
              <a:t>“Innertainment” (virtual reality)</a:t>
            </a:r>
          </a:p>
          <a:p>
            <a:pPr marL="609600" indent="-609600" eaLnBrk="1" hangingPunct="1">
              <a:lnSpc>
                <a:spcPct val="80000"/>
              </a:lnSpc>
              <a:buClr>
                <a:schemeClr val="tx1"/>
              </a:buClr>
              <a:buFontTx/>
              <a:buAutoNum type="arabicPeriod"/>
            </a:pPr>
            <a:r>
              <a:rPr lang="en-US" sz="4400" b="1" smtClean="0"/>
              <a:t>Private sector space shuttles</a:t>
            </a:r>
          </a:p>
          <a:p>
            <a:pPr marL="609600" indent="-609600" eaLnBrk="1" hangingPunct="1">
              <a:lnSpc>
                <a:spcPct val="80000"/>
              </a:lnSpc>
              <a:buClr>
                <a:schemeClr val="tx1"/>
              </a:buClr>
              <a:buFontTx/>
              <a:buAutoNum type="arabicPeriod"/>
            </a:pPr>
            <a:r>
              <a:rPr lang="en-US" sz="4400" b="1" smtClean="0"/>
              <a:t>PDAs</a:t>
            </a:r>
          </a:p>
          <a:p>
            <a:pPr marL="609600" indent="-609600" eaLnBrk="1" hangingPunct="1">
              <a:lnSpc>
                <a:spcPct val="80000"/>
              </a:lnSpc>
              <a:buClr>
                <a:schemeClr val="tx1"/>
              </a:buClr>
              <a:buFontTx/>
              <a:buAutoNum type="arabicPeriod"/>
            </a:pPr>
            <a:r>
              <a:rPr lang="en-US" sz="4400" b="1" smtClean="0"/>
              <a:t>Camera-phones</a:t>
            </a:r>
          </a:p>
          <a:p>
            <a:pPr marL="609600" indent="-609600" eaLnBrk="1" hangingPunct="1">
              <a:lnSpc>
                <a:spcPct val="80000"/>
              </a:lnSpc>
              <a:buClr>
                <a:schemeClr val="tx1"/>
              </a:buClr>
              <a:buFont typeface="Wingdings" pitchFamily="2" charset="2"/>
              <a:buNone/>
            </a:pPr>
            <a:endParaRPr lang="en-US" sz="4400" b="1" smtClean="0"/>
          </a:p>
          <a:p>
            <a:pPr marL="609600" indent="-609600" eaLnBrk="1" hangingPunct="1">
              <a:lnSpc>
                <a:spcPct val="80000"/>
              </a:lnSpc>
              <a:buFontTx/>
              <a:buNone/>
            </a:pPr>
            <a:endParaRPr lang="en-US" sz="5400" b="1" smtClean="0">
              <a:latin typeface="Bernard MT Condensed" pitchFamily="18" charset="0"/>
            </a:endParaRP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body" idx="1"/>
          </p:nvPr>
        </p:nvSpPr>
        <p:spPr>
          <a:xfrm>
            <a:off x="0" y="609600"/>
            <a:ext cx="9144000" cy="6248400"/>
          </a:xfrm>
        </p:spPr>
        <p:txBody>
          <a:bodyPr/>
          <a:lstStyle/>
          <a:p>
            <a:pPr algn="ctr" eaLnBrk="1" hangingPunct="1">
              <a:lnSpc>
                <a:spcPct val="90000"/>
              </a:lnSpc>
              <a:buFontTx/>
              <a:buNone/>
            </a:pPr>
            <a:r>
              <a:rPr lang="en-US" sz="7200" b="1" smtClean="0"/>
              <a:t>INVENTION &amp; INNOVATION:</a:t>
            </a:r>
          </a:p>
          <a:p>
            <a:pPr algn="ctr" eaLnBrk="1" hangingPunct="1">
              <a:lnSpc>
                <a:spcPct val="90000"/>
              </a:lnSpc>
              <a:buFontTx/>
              <a:buNone/>
            </a:pPr>
            <a:r>
              <a:rPr lang="en-US" sz="7200" b="1" smtClean="0"/>
              <a:t> THE TWIN FOUNDATIONS OF GLOBAL GROWTH</a:t>
            </a:r>
          </a:p>
        </p:txBody>
      </p:sp>
    </p:spTree>
  </p:cSld>
  <p:clrMapOvr>
    <a:masterClrMapping/>
  </p:clrMapOvr>
  <p:transition>
    <p:push dir="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subTitle" idx="1"/>
          </p:nvPr>
        </p:nvSpPr>
        <p:spPr>
          <a:xfrm>
            <a:off x="228600" y="0"/>
            <a:ext cx="8915400" cy="6858000"/>
          </a:xfrm>
        </p:spPr>
        <p:txBody>
          <a:bodyPr/>
          <a:lstStyle/>
          <a:p>
            <a:pPr marL="609600" indent="-609600" eaLnBrk="1" hangingPunct="1">
              <a:lnSpc>
                <a:spcPct val="80000"/>
              </a:lnSpc>
              <a:buClr>
                <a:schemeClr val="tx1"/>
              </a:buClr>
              <a:buFont typeface="Wingdings" pitchFamily="2" charset="2"/>
              <a:buNone/>
            </a:pPr>
            <a:r>
              <a:rPr lang="en-US" sz="4400" b="1" smtClean="0"/>
              <a:t>Invention = new commercial capabilities</a:t>
            </a:r>
          </a:p>
          <a:p>
            <a:pPr marL="990600" lvl="1" indent="-533400" algn="l" eaLnBrk="1" hangingPunct="1">
              <a:lnSpc>
                <a:spcPct val="80000"/>
              </a:lnSpc>
              <a:buClr>
                <a:schemeClr val="tx1"/>
              </a:buClr>
              <a:buFontTx/>
              <a:buAutoNum type="arabicPeriod"/>
            </a:pPr>
            <a:r>
              <a:rPr lang="en-US" sz="3200" b="1" smtClean="0"/>
              <a:t>The PC</a:t>
            </a:r>
          </a:p>
          <a:p>
            <a:pPr marL="990600" lvl="1" indent="-533400" algn="l" eaLnBrk="1" hangingPunct="1">
              <a:lnSpc>
                <a:spcPct val="80000"/>
              </a:lnSpc>
              <a:buClr>
                <a:schemeClr val="tx1"/>
              </a:buClr>
              <a:buFontTx/>
              <a:buAutoNum type="arabicPeriod"/>
            </a:pPr>
            <a:r>
              <a:rPr lang="en-US" sz="3200" b="1" smtClean="0"/>
              <a:t>Cellular communication</a:t>
            </a:r>
          </a:p>
          <a:p>
            <a:pPr marL="990600" lvl="1" indent="-533400" algn="l" eaLnBrk="1" hangingPunct="1">
              <a:lnSpc>
                <a:spcPct val="80000"/>
              </a:lnSpc>
              <a:buClr>
                <a:schemeClr val="tx1"/>
              </a:buClr>
              <a:buFontTx/>
              <a:buAutoNum type="arabicPeriod"/>
            </a:pPr>
            <a:r>
              <a:rPr lang="en-US" sz="3200" b="1" smtClean="0"/>
              <a:t>The Internet</a:t>
            </a:r>
          </a:p>
          <a:p>
            <a:pPr marL="990600" lvl="1" indent="-533400" algn="l" eaLnBrk="1" hangingPunct="1">
              <a:lnSpc>
                <a:spcPct val="80000"/>
              </a:lnSpc>
              <a:buClr>
                <a:schemeClr val="tx1"/>
              </a:buClr>
              <a:buFontTx/>
              <a:buAutoNum type="arabicPeriod"/>
            </a:pPr>
            <a:r>
              <a:rPr lang="en-US" sz="3200" b="1" smtClean="0"/>
              <a:t>Gene cloning</a:t>
            </a:r>
          </a:p>
          <a:p>
            <a:pPr marL="609600" indent="-609600" algn="l" eaLnBrk="1" hangingPunct="1">
              <a:lnSpc>
                <a:spcPct val="80000"/>
              </a:lnSpc>
              <a:buClr>
                <a:schemeClr val="tx1"/>
              </a:buClr>
            </a:pPr>
            <a:r>
              <a:rPr lang="en-US" sz="4400" b="1" smtClean="0"/>
              <a:t>Innovation = New commercial applications</a:t>
            </a:r>
          </a:p>
          <a:p>
            <a:pPr marL="990600" lvl="1" indent="-533400" algn="l" eaLnBrk="1" hangingPunct="1">
              <a:lnSpc>
                <a:spcPct val="80000"/>
              </a:lnSpc>
              <a:buClr>
                <a:schemeClr val="tx1"/>
              </a:buClr>
              <a:buFontTx/>
              <a:buAutoNum type="arabicPeriod"/>
            </a:pPr>
            <a:r>
              <a:rPr lang="en-US" sz="3200" b="1" smtClean="0"/>
              <a:t>Laptops</a:t>
            </a:r>
          </a:p>
          <a:p>
            <a:pPr marL="990600" lvl="1" indent="-533400" algn="l" eaLnBrk="1" hangingPunct="1">
              <a:lnSpc>
                <a:spcPct val="80000"/>
              </a:lnSpc>
              <a:buClr>
                <a:schemeClr val="tx1"/>
              </a:buClr>
              <a:buFontTx/>
              <a:buAutoNum type="arabicPeriod"/>
            </a:pPr>
            <a:r>
              <a:rPr lang="en-US" sz="3200" b="1" smtClean="0"/>
              <a:t>Pocket communicators</a:t>
            </a:r>
          </a:p>
          <a:p>
            <a:pPr marL="990600" lvl="1" indent="-533400" algn="l" eaLnBrk="1" hangingPunct="1">
              <a:lnSpc>
                <a:spcPct val="80000"/>
              </a:lnSpc>
              <a:buClr>
                <a:schemeClr val="tx1"/>
              </a:buClr>
              <a:buFontTx/>
              <a:buAutoNum type="arabicPeriod"/>
            </a:pPr>
            <a:r>
              <a:rPr lang="en-US" sz="3200" b="1" smtClean="0"/>
              <a:t>E-commerce</a:t>
            </a:r>
          </a:p>
          <a:p>
            <a:pPr marL="990600" lvl="1" indent="-533400" algn="l" eaLnBrk="1" hangingPunct="1">
              <a:lnSpc>
                <a:spcPct val="80000"/>
              </a:lnSpc>
              <a:buClr>
                <a:schemeClr val="tx1"/>
              </a:buClr>
              <a:buFontTx/>
              <a:buAutoNum type="arabicPeriod"/>
            </a:pPr>
            <a:r>
              <a:rPr lang="en-US" sz="3200" b="1" smtClean="0"/>
              <a:t>Wi-Fi wireless networks</a:t>
            </a:r>
          </a:p>
          <a:p>
            <a:pPr marL="990600" lvl="1" indent="-533400" algn="l" eaLnBrk="1" hangingPunct="1">
              <a:lnSpc>
                <a:spcPct val="80000"/>
              </a:lnSpc>
              <a:buClr>
                <a:schemeClr val="tx1"/>
              </a:buClr>
              <a:buFontTx/>
              <a:buAutoNum type="arabicPeriod"/>
            </a:pPr>
            <a:r>
              <a:rPr lang="en-US" sz="3200" b="1" smtClean="0"/>
              <a:t>Prius hybrid car</a:t>
            </a:r>
          </a:p>
          <a:p>
            <a:pPr marL="990600" lvl="1" indent="-533400" eaLnBrk="1" hangingPunct="1">
              <a:lnSpc>
                <a:spcPct val="80000"/>
              </a:lnSpc>
              <a:buClr>
                <a:schemeClr val="tx1"/>
              </a:buClr>
            </a:pPr>
            <a:endParaRPr lang="en-US" sz="3200" b="1" smtClean="0"/>
          </a:p>
        </p:txBody>
      </p:sp>
    </p:spTree>
  </p:cSld>
  <p:clrMapOvr>
    <a:masterClrMapping/>
  </p:clrMapOvr>
  <p:transition>
    <p:wedg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xfrm>
            <a:off x="0" y="152400"/>
            <a:ext cx="8915400" cy="6705600"/>
          </a:xfrm>
        </p:spPr>
        <p:txBody>
          <a:bodyPr/>
          <a:lstStyle/>
          <a:p>
            <a:pPr marL="609600" indent="-609600" eaLnBrk="1" hangingPunct="1">
              <a:buFontTx/>
              <a:buAutoNum type="arabicPeriod"/>
            </a:pPr>
            <a:r>
              <a:rPr lang="en-US" sz="4000" b="1" smtClean="0"/>
              <a:t>Inventions &amp; innovations grow out of each other like Roman candles cascading from one level to the next.</a:t>
            </a:r>
          </a:p>
          <a:p>
            <a:pPr marL="609600" indent="-609600" eaLnBrk="1" hangingPunct="1">
              <a:buFontTx/>
              <a:buAutoNum type="arabicPeriod"/>
            </a:pPr>
            <a:r>
              <a:rPr lang="en-US" sz="4000" b="1" smtClean="0"/>
              <a:t>Jack Kilroy of Texas Instruments invents the integrated circuit, which gives rise to PC, which ushers in digital technology communication</a:t>
            </a:r>
          </a:p>
        </p:txBody>
      </p:sp>
    </p:spTree>
  </p:cSld>
  <p:clrMapOvr>
    <a:masterClrMapping/>
  </p:clrMapOvr>
  <p:transition spd="slow">
    <p:random/>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0" y="0"/>
            <a:ext cx="9144000" cy="1295400"/>
          </a:xfrm>
        </p:spPr>
        <p:txBody>
          <a:bodyPr/>
          <a:lstStyle/>
          <a:p>
            <a:pPr eaLnBrk="1" hangingPunct="1"/>
            <a:r>
              <a:rPr lang="en-US" sz="3600" b="1" smtClean="0">
                <a:solidFill>
                  <a:schemeClr val="tx1"/>
                </a:solidFill>
              </a:rPr>
              <a:t>THE FUTURE PDA: OFFSPRING OF INVENTION &amp; INNOVATION</a:t>
            </a:r>
            <a:r>
              <a:rPr lang="en-US" sz="4800" b="1" smtClean="0">
                <a:solidFill>
                  <a:srgbClr val="FF0000"/>
                </a:solidFill>
              </a:rPr>
              <a:t> </a:t>
            </a:r>
          </a:p>
        </p:txBody>
      </p:sp>
      <p:sp>
        <p:nvSpPr>
          <p:cNvPr id="69635" name="Rectangle 3"/>
          <p:cNvSpPr>
            <a:spLocks noGrp="1" noChangeArrowheads="1"/>
          </p:cNvSpPr>
          <p:nvPr>
            <p:ph type="body" idx="1"/>
          </p:nvPr>
        </p:nvSpPr>
        <p:spPr>
          <a:xfrm>
            <a:off x="0" y="1295400"/>
            <a:ext cx="9144000" cy="5562600"/>
          </a:xfrm>
        </p:spPr>
        <p:txBody>
          <a:bodyPr/>
          <a:lstStyle/>
          <a:p>
            <a:pPr algn="ctr" eaLnBrk="1" hangingPunct="1">
              <a:buFontTx/>
              <a:buNone/>
            </a:pPr>
            <a:r>
              <a:rPr lang="en-US" sz="4700" b="1" smtClean="0"/>
              <a:t>Phone + computer + TV + pager + videoconferencing center + newspaper + diary + real time video + voice mail + Internet + electronic funds transfer = A LIFE TOOL</a:t>
            </a:r>
          </a:p>
        </p:txBody>
      </p:sp>
    </p:spTree>
  </p:cSld>
  <p:clrMapOvr>
    <a:masterClrMapping/>
  </p:clrMapOvr>
  <p:transition spd="slow">
    <p:random/>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0" y="0"/>
            <a:ext cx="9144000" cy="1066800"/>
          </a:xfrm>
        </p:spPr>
        <p:txBody>
          <a:bodyPr/>
          <a:lstStyle/>
          <a:p>
            <a:pPr eaLnBrk="1" hangingPunct="1"/>
            <a:r>
              <a:rPr lang="en-US" sz="2400" b="1" smtClean="0">
                <a:solidFill>
                  <a:schemeClr val="tx1"/>
                </a:solidFill>
              </a:rPr>
              <a:t>WHAT 21</a:t>
            </a:r>
            <a:r>
              <a:rPr lang="en-US" sz="2400" b="1" baseline="30000" smtClean="0">
                <a:solidFill>
                  <a:schemeClr val="tx1"/>
                </a:solidFill>
              </a:rPr>
              <a:t>ST</a:t>
            </a:r>
            <a:r>
              <a:rPr lang="en-US" sz="2400" b="1" smtClean="0">
                <a:solidFill>
                  <a:schemeClr val="tx1"/>
                </a:solidFill>
              </a:rPr>
              <a:t> CENTURY COMPANIES ARE GOING TO REPLACE THESE 20</a:t>
            </a:r>
            <a:r>
              <a:rPr lang="en-US" sz="2400" b="1" baseline="30000" smtClean="0">
                <a:solidFill>
                  <a:schemeClr val="tx1"/>
                </a:solidFill>
              </a:rPr>
              <a:t>TH</a:t>
            </a:r>
            <a:r>
              <a:rPr lang="en-US" sz="2400" b="1" smtClean="0">
                <a:solidFill>
                  <a:schemeClr val="tx1"/>
                </a:solidFill>
              </a:rPr>
              <a:t> CENTURY PRODUCTS/SERVICES?</a:t>
            </a:r>
            <a:r>
              <a:rPr lang="en-US" sz="3600" b="1" smtClean="0">
                <a:solidFill>
                  <a:srgbClr val="CC0000"/>
                </a:solidFill>
              </a:rPr>
              <a:t> </a:t>
            </a:r>
          </a:p>
        </p:txBody>
      </p:sp>
      <p:sp>
        <p:nvSpPr>
          <p:cNvPr id="70659" name="Rectangle 3"/>
          <p:cNvSpPr>
            <a:spLocks noGrp="1" noChangeArrowheads="1"/>
          </p:cNvSpPr>
          <p:nvPr>
            <p:ph type="body" idx="1"/>
          </p:nvPr>
        </p:nvSpPr>
        <p:spPr>
          <a:xfrm>
            <a:off x="0" y="1143000"/>
            <a:ext cx="9144000" cy="5715000"/>
          </a:xfrm>
        </p:spPr>
        <p:txBody>
          <a:bodyPr/>
          <a:lstStyle/>
          <a:p>
            <a:pPr marL="609600" indent="-609600" eaLnBrk="1" hangingPunct="1">
              <a:buFontTx/>
              <a:buAutoNum type="arabicPeriod"/>
            </a:pPr>
            <a:r>
              <a:rPr lang="en-US" sz="3600" b="1" smtClean="0"/>
              <a:t>Gasoline-powered vehicles</a:t>
            </a:r>
          </a:p>
          <a:p>
            <a:pPr marL="609600" indent="-609600" eaLnBrk="1" hangingPunct="1">
              <a:buFontTx/>
              <a:buAutoNum type="arabicPeriod"/>
            </a:pPr>
            <a:r>
              <a:rPr lang="en-US" sz="3600" b="1" smtClean="0"/>
              <a:t>The PC</a:t>
            </a:r>
          </a:p>
          <a:p>
            <a:pPr marL="609600" indent="-609600" eaLnBrk="1" hangingPunct="1">
              <a:buFontTx/>
              <a:buAutoNum type="arabicPeriod"/>
            </a:pPr>
            <a:r>
              <a:rPr lang="en-US" sz="3600" b="1" smtClean="0"/>
              <a:t>The stand-alone cellular &amp; digital camera</a:t>
            </a:r>
          </a:p>
          <a:p>
            <a:pPr marL="609600" indent="-609600" eaLnBrk="1" hangingPunct="1">
              <a:buFontTx/>
              <a:buAutoNum type="arabicPeriod"/>
            </a:pPr>
            <a:r>
              <a:rPr lang="en-US" sz="3600" b="1" smtClean="0"/>
              <a:t>The Interstate highway</a:t>
            </a:r>
          </a:p>
          <a:p>
            <a:pPr marL="609600" indent="-609600" eaLnBrk="1" hangingPunct="1">
              <a:buFontTx/>
              <a:buAutoNum type="arabicPeriod"/>
            </a:pPr>
            <a:r>
              <a:rPr lang="en-US" sz="3600" b="1" smtClean="0"/>
              <a:t>Internet  service providers</a:t>
            </a:r>
          </a:p>
          <a:p>
            <a:pPr marL="609600" indent="-609600" eaLnBrk="1" hangingPunct="1">
              <a:buFontTx/>
              <a:buAutoNum type="arabicPeriod"/>
            </a:pPr>
            <a:r>
              <a:rPr lang="en-US" sz="3600" b="1" smtClean="0"/>
              <a:t>Wal-Mart</a:t>
            </a:r>
          </a:p>
          <a:p>
            <a:pPr marL="609600" indent="-609600" eaLnBrk="1" hangingPunct="1">
              <a:buFontTx/>
              <a:buAutoNum type="arabicPeriod"/>
            </a:pPr>
            <a:r>
              <a:rPr lang="en-US" sz="3600" b="1" smtClean="0"/>
              <a:t>Universities with $100,000 degrees</a:t>
            </a:r>
          </a:p>
          <a:p>
            <a:pPr marL="609600" indent="-609600" eaLnBrk="1" hangingPunct="1">
              <a:buFontTx/>
              <a:buNone/>
            </a:pPr>
            <a:endParaRPr lang="en-US" sz="3600" b="1" smtClean="0"/>
          </a:p>
          <a:p>
            <a:pPr marL="609600" indent="-609600" eaLnBrk="1" hangingPunct="1">
              <a:buFontTx/>
              <a:buNone/>
            </a:pPr>
            <a:endParaRPr lang="en-US" b="1" smtClean="0"/>
          </a:p>
          <a:p>
            <a:pPr marL="609600" indent="-609600" eaLnBrk="1" hangingPunct="1">
              <a:buFontTx/>
              <a:buNone/>
            </a:pPr>
            <a:endParaRPr lang="en-US" b="1" smtClean="0"/>
          </a:p>
          <a:p>
            <a:pPr marL="609600" indent="-609600" eaLnBrk="1" hangingPunct="1">
              <a:buFontTx/>
              <a:buNone/>
            </a:pPr>
            <a:endParaRPr lang="en-US" b="1" smtClean="0">
              <a:solidFill>
                <a:schemeClr val="accent2"/>
              </a:solidFill>
            </a:endParaRPr>
          </a:p>
          <a:p>
            <a:pPr marL="609600" indent="-609600" eaLnBrk="1" hangingPunct="1">
              <a:buFontTx/>
              <a:buNone/>
            </a:pPr>
            <a:endParaRPr lang="en-US" b="1" smtClean="0">
              <a:solidFill>
                <a:schemeClr val="accent2"/>
              </a:solidFill>
            </a:endParaRPr>
          </a:p>
        </p:txBody>
      </p:sp>
    </p:spTree>
  </p:cSld>
  <p:clrMapOvr>
    <a:masterClrMapping/>
  </p:clrMapOvr>
  <p:transition spd="slow">
    <p:random/>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0" y="0"/>
            <a:ext cx="9144000" cy="838200"/>
          </a:xfrm>
        </p:spPr>
        <p:txBody>
          <a:bodyPr/>
          <a:lstStyle/>
          <a:p>
            <a:pPr eaLnBrk="1" hangingPunct="1"/>
            <a:r>
              <a:rPr lang="en-US" sz="3600" b="1" smtClean="0"/>
              <a:t>TESLA</a:t>
            </a:r>
          </a:p>
        </p:txBody>
      </p:sp>
      <p:sp>
        <p:nvSpPr>
          <p:cNvPr id="71683" name="Rectangle 3"/>
          <p:cNvSpPr>
            <a:spLocks noGrp="1" noChangeArrowheads="1"/>
          </p:cNvSpPr>
          <p:nvPr>
            <p:ph type="body" idx="1"/>
          </p:nvPr>
        </p:nvSpPr>
        <p:spPr>
          <a:xfrm>
            <a:off x="0" y="609600"/>
            <a:ext cx="9144000" cy="6248400"/>
          </a:xfrm>
        </p:spPr>
        <p:txBody>
          <a:bodyPr/>
          <a:lstStyle/>
          <a:p>
            <a:pPr marL="609600" indent="-609600" eaLnBrk="1" hangingPunct="1">
              <a:buFontTx/>
              <a:buAutoNum type="arabicPeriod"/>
            </a:pPr>
            <a:r>
              <a:rPr lang="en-US" b="1" smtClean="0"/>
              <a:t>The Tesla eclectic car venture (launched by the founders of PayPal &amp; Google) has produced its first 2-seat lithium-ion battery prototype model ($89,000) that is faster than a Ferrari (zero to 60 MPH in 4 seconds) &amp; can cruise 400 miles on an overnight charge.</a:t>
            </a:r>
          </a:p>
          <a:p>
            <a:pPr marL="609600" indent="-609600" eaLnBrk="1" hangingPunct="1">
              <a:buFontTx/>
              <a:buAutoNum type="arabicPeriod"/>
            </a:pPr>
            <a:r>
              <a:rPr lang="en-US" b="1" smtClean="0"/>
              <a:t>In terms of fuel cost per mile, the Tesla is equivalent to a gasoline powered car getting 135 MPH. </a:t>
            </a:r>
          </a:p>
          <a:p>
            <a:pPr marL="609600" indent="-609600" eaLnBrk="1" hangingPunct="1">
              <a:buFontTx/>
              <a:buAutoNum type="arabicPeriod"/>
            </a:pPr>
            <a:r>
              <a:rPr lang="en-US" b="1" smtClean="0"/>
              <a:t>“The total silence of this electric car ride is alien.” </a:t>
            </a:r>
          </a:p>
        </p:txBody>
      </p:sp>
    </p:spTree>
  </p:cSld>
  <p:clrMapOvr>
    <a:masterClrMapping/>
  </p:clrMapOvr>
  <p:transition spd="slow">
    <p:random/>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0" y="0"/>
            <a:ext cx="8839200" cy="685800"/>
          </a:xfrm>
        </p:spPr>
        <p:txBody>
          <a:bodyPr/>
          <a:lstStyle/>
          <a:p>
            <a:pPr eaLnBrk="1" hangingPunct="1"/>
            <a:r>
              <a:rPr lang="en-US" sz="4000" b="1" smtClean="0"/>
              <a:t>The MySpace RACE</a:t>
            </a:r>
          </a:p>
        </p:txBody>
      </p:sp>
      <p:sp>
        <p:nvSpPr>
          <p:cNvPr id="72707" name="Rectangle 3"/>
          <p:cNvSpPr>
            <a:spLocks noGrp="1" noChangeArrowheads="1"/>
          </p:cNvSpPr>
          <p:nvPr>
            <p:ph type="body" idx="1"/>
          </p:nvPr>
        </p:nvSpPr>
        <p:spPr>
          <a:xfrm>
            <a:off x="0" y="838200"/>
            <a:ext cx="9144000" cy="6019800"/>
          </a:xfrm>
        </p:spPr>
        <p:txBody>
          <a:bodyPr/>
          <a:lstStyle/>
          <a:p>
            <a:pPr marL="609600" indent="-609600" eaLnBrk="1" hangingPunct="1">
              <a:lnSpc>
                <a:spcPct val="90000"/>
              </a:lnSpc>
              <a:buFontTx/>
              <a:buAutoNum type="arabicPeriod"/>
            </a:pPr>
            <a:r>
              <a:rPr lang="en-US" sz="3400" b="1" smtClean="0"/>
              <a:t>Between 2005-2006, the number of monthly MySpace visitors zoomed from 17M to 54M, making it the most visited website in America</a:t>
            </a:r>
            <a:r>
              <a:rPr lang="en-US" b="1" smtClean="0"/>
              <a:t>. </a:t>
            </a:r>
          </a:p>
          <a:p>
            <a:pPr marL="609600" indent="-609600" eaLnBrk="1" hangingPunct="1">
              <a:lnSpc>
                <a:spcPct val="90000"/>
              </a:lnSpc>
              <a:buFontTx/>
              <a:buAutoNum type="arabicPeriod"/>
            </a:pPr>
            <a:r>
              <a:rPr lang="en-US" b="1" smtClean="0"/>
              <a:t>“MySpace offers companies the opportunity to take their marketing into new, potentially more lucrative territory by becoming ‘friends’ of their potential customers.  In the process, marketers like Old Spice, the U.S. Marine Corps, &amp; State Farm Insurance are getting into bed with some unlikely youthful partners.”</a:t>
            </a:r>
          </a:p>
          <a:p>
            <a:pPr marL="609600" indent="-609600" eaLnBrk="1" hangingPunct="1">
              <a:lnSpc>
                <a:spcPct val="90000"/>
              </a:lnSpc>
              <a:buFontTx/>
              <a:buNone/>
            </a:pPr>
            <a:endParaRPr lang="en-US" smtClean="0"/>
          </a:p>
        </p:txBody>
      </p:sp>
    </p:spTree>
  </p:cSld>
  <p:clrMapOvr>
    <a:masterClrMapping/>
  </p:clrMapOvr>
  <p:transition spd="slow">
    <p:random/>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0" y="0"/>
            <a:ext cx="8839200" cy="685800"/>
          </a:xfrm>
        </p:spPr>
        <p:txBody>
          <a:bodyPr/>
          <a:lstStyle/>
          <a:p>
            <a:pPr eaLnBrk="1" hangingPunct="1"/>
            <a:r>
              <a:rPr lang="en-US" sz="4000" b="1" smtClean="0"/>
              <a:t>GENETIC ENGINEERING</a:t>
            </a:r>
          </a:p>
        </p:txBody>
      </p:sp>
      <p:sp>
        <p:nvSpPr>
          <p:cNvPr id="73731" name="Rectangle 3"/>
          <p:cNvSpPr>
            <a:spLocks noGrp="1" noChangeArrowheads="1"/>
          </p:cNvSpPr>
          <p:nvPr>
            <p:ph type="body" idx="1"/>
          </p:nvPr>
        </p:nvSpPr>
        <p:spPr>
          <a:xfrm>
            <a:off x="0" y="609600"/>
            <a:ext cx="9144000" cy="6248400"/>
          </a:xfrm>
        </p:spPr>
        <p:txBody>
          <a:bodyPr/>
          <a:lstStyle/>
          <a:p>
            <a:pPr marL="609600" indent="-609600" algn="ctr" eaLnBrk="1" hangingPunct="1">
              <a:buFontTx/>
              <a:buNone/>
            </a:pPr>
            <a:r>
              <a:rPr lang="en-US" sz="3600" b="1" smtClean="0"/>
              <a:t>In 2006, scientists successfully genetically engineered 12 cows to eliminate the gene that causes “mad cow” disease (BSE).  This innovative breakthrough has created great optimism that that the proteins (called prions) responsible for BSE can be controlled in future cow breeding, rendering future herds immune to the disease. </a:t>
            </a:r>
          </a:p>
        </p:txBody>
      </p:sp>
    </p:spTree>
  </p:cSld>
  <p:clrMapOvr>
    <a:masterClrMapping/>
  </p:clrMapOvr>
  <p:transition spd="slow">
    <p:random/>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0" y="0"/>
            <a:ext cx="9144000" cy="1066800"/>
          </a:xfrm>
        </p:spPr>
        <p:txBody>
          <a:bodyPr/>
          <a:lstStyle/>
          <a:p>
            <a:pPr eaLnBrk="1" hangingPunct="1"/>
            <a:r>
              <a:rPr lang="en-US" sz="3600" b="1" smtClean="0">
                <a:solidFill>
                  <a:schemeClr val="tx1"/>
                </a:solidFill>
              </a:rPr>
              <a:t>NANOTECHNOLOGY (molecular technology)</a:t>
            </a:r>
          </a:p>
        </p:txBody>
      </p:sp>
      <p:sp>
        <p:nvSpPr>
          <p:cNvPr id="74755" name="Rectangle 3"/>
          <p:cNvSpPr>
            <a:spLocks noGrp="1" noChangeArrowheads="1"/>
          </p:cNvSpPr>
          <p:nvPr>
            <p:ph type="body" idx="1"/>
          </p:nvPr>
        </p:nvSpPr>
        <p:spPr>
          <a:xfrm>
            <a:off x="0" y="1143000"/>
            <a:ext cx="9144000" cy="5715000"/>
          </a:xfrm>
        </p:spPr>
        <p:txBody>
          <a:bodyPr/>
          <a:lstStyle/>
          <a:p>
            <a:pPr marL="609600" indent="-609600" eaLnBrk="1" hangingPunct="1">
              <a:lnSpc>
                <a:spcPct val="80000"/>
              </a:lnSpc>
              <a:buClr>
                <a:schemeClr val="tx1"/>
              </a:buClr>
              <a:buFontTx/>
              <a:buAutoNum type="arabicPeriod"/>
            </a:pPr>
            <a:r>
              <a:rPr lang="en-US" sz="2800" b="1" smtClean="0"/>
              <a:t>Inventions on the scale of small molecules or atoms</a:t>
            </a:r>
          </a:p>
          <a:p>
            <a:pPr marL="609600" indent="-609600" eaLnBrk="1" hangingPunct="1">
              <a:lnSpc>
                <a:spcPct val="80000"/>
              </a:lnSpc>
              <a:buClr>
                <a:schemeClr val="tx1"/>
              </a:buClr>
              <a:buFontTx/>
              <a:buAutoNum type="arabicPeriod"/>
            </a:pPr>
            <a:r>
              <a:rPr lang="en-US" sz="2800" b="1" smtClean="0"/>
              <a:t>Enabled by microscopic football-shaped “nano-tubes” of stronger-than-steel carbon which serve as molecular lubricants &amp; ball bearings</a:t>
            </a:r>
          </a:p>
          <a:p>
            <a:pPr marL="609600" indent="-609600" eaLnBrk="1" hangingPunct="1">
              <a:lnSpc>
                <a:spcPct val="80000"/>
              </a:lnSpc>
              <a:buClr>
                <a:schemeClr val="tx1"/>
              </a:buClr>
              <a:buFontTx/>
              <a:buAutoNum type="arabicPeriod"/>
            </a:pPr>
            <a:r>
              <a:rPr lang="en-US" sz="2800" b="1" smtClean="0"/>
              <a:t>Used to make products lighter, stronger, or more conductive: computer hard drives, recording tape, sunglasses, metal-cutting tools, sunscreens, tennis balls, dental bonding agents, ink, “lab-on-a-chip” medical diagnostic tools, solar fuel cells, super-strength tennis rackets, stain resistant clothing, burn dressings, heating/cooling conductivity chips, etc. </a:t>
            </a:r>
          </a:p>
          <a:p>
            <a:pPr marL="609600" indent="-609600" eaLnBrk="1" hangingPunct="1">
              <a:lnSpc>
                <a:spcPct val="80000"/>
              </a:lnSpc>
              <a:buClr>
                <a:schemeClr val="tx1"/>
              </a:buClr>
              <a:buFontTx/>
              <a:buNone/>
            </a:pPr>
            <a:endParaRPr lang="en-US" sz="2800" b="1" smtClean="0"/>
          </a:p>
        </p:txBody>
      </p:sp>
    </p:spTree>
  </p:cSld>
  <p:clrMapOvr>
    <a:masterClrMapping/>
  </p:clrMapOvr>
  <p:transition spd="slow">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9144000" cy="990600"/>
          </a:xfrm>
        </p:spPr>
        <p:txBody>
          <a:bodyPr/>
          <a:lstStyle/>
          <a:p>
            <a:pPr eaLnBrk="1" hangingPunct="1"/>
            <a:r>
              <a:rPr lang="en-US" sz="4000" b="1" smtClean="0">
                <a:solidFill>
                  <a:schemeClr val="tx1"/>
                </a:solidFill>
              </a:rPr>
              <a:t>THE NEW SOLDIERS OF FORTUNE</a:t>
            </a:r>
            <a:r>
              <a:rPr lang="en-US" sz="4000" smtClean="0"/>
              <a:t> </a:t>
            </a:r>
          </a:p>
        </p:txBody>
      </p:sp>
      <p:sp>
        <p:nvSpPr>
          <p:cNvPr id="10243" name="Rectangle 3"/>
          <p:cNvSpPr>
            <a:spLocks noGrp="1" noChangeArrowheads="1"/>
          </p:cNvSpPr>
          <p:nvPr>
            <p:ph type="body" idx="1"/>
          </p:nvPr>
        </p:nvSpPr>
        <p:spPr>
          <a:xfrm>
            <a:off x="0" y="838200"/>
            <a:ext cx="9144000" cy="6019800"/>
          </a:xfrm>
        </p:spPr>
        <p:txBody>
          <a:bodyPr/>
          <a:lstStyle/>
          <a:p>
            <a:pPr marL="609600" indent="-609600" eaLnBrk="1" hangingPunct="1">
              <a:buFontTx/>
              <a:buAutoNum type="arabicPeriod"/>
            </a:pPr>
            <a:r>
              <a:rPr lang="en-US" sz="3800" b="1" smtClean="0"/>
              <a:t>Today, global corporations are the soldiers of fortune, seeking profits &amp; political influence for their home nations.</a:t>
            </a:r>
          </a:p>
          <a:p>
            <a:pPr marL="609600" indent="-609600" eaLnBrk="1" hangingPunct="1">
              <a:buFontTx/>
              <a:buAutoNum type="arabicPeriod"/>
            </a:pPr>
            <a:r>
              <a:rPr lang="en-US" sz="3800" b="1" smtClean="0"/>
              <a:t>Nations used to compete with armies; in the 21</a:t>
            </a:r>
            <a:r>
              <a:rPr lang="en-US" sz="3800" b="1" baseline="30000" smtClean="0"/>
              <a:t>st</a:t>
            </a:r>
            <a:r>
              <a:rPr lang="en-US" sz="3800" b="1" smtClean="0"/>
              <a:t> century they compete with corporations, MBAs, technology, invention, &amp; foreign direct investment.</a:t>
            </a:r>
          </a:p>
        </p:txBody>
      </p:sp>
    </p:spTree>
  </p:cSld>
  <p:clrMapOvr>
    <a:masterClrMapping/>
  </p:clrMapOvr>
  <p:transition spd="slow">
    <p:random/>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0" y="0"/>
            <a:ext cx="9144000" cy="838200"/>
          </a:xfrm>
        </p:spPr>
        <p:txBody>
          <a:bodyPr/>
          <a:lstStyle/>
          <a:p>
            <a:pPr eaLnBrk="1" hangingPunct="1"/>
            <a:r>
              <a:rPr lang="en-US" b="1" smtClean="0">
                <a:solidFill>
                  <a:schemeClr val="tx1"/>
                </a:solidFill>
              </a:rPr>
              <a:t>MORE TWIN-I’s</a:t>
            </a:r>
          </a:p>
        </p:txBody>
      </p:sp>
      <p:sp>
        <p:nvSpPr>
          <p:cNvPr id="75779" name="Rectangle 3"/>
          <p:cNvSpPr>
            <a:spLocks noGrp="1" noChangeArrowheads="1"/>
          </p:cNvSpPr>
          <p:nvPr>
            <p:ph type="body" idx="1"/>
          </p:nvPr>
        </p:nvSpPr>
        <p:spPr>
          <a:xfrm>
            <a:off x="0" y="685800"/>
            <a:ext cx="9144000" cy="6172200"/>
          </a:xfrm>
        </p:spPr>
        <p:txBody>
          <a:bodyPr/>
          <a:lstStyle/>
          <a:p>
            <a:pPr marL="609600" indent="-609600" eaLnBrk="1" hangingPunct="1">
              <a:lnSpc>
                <a:spcPct val="90000"/>
              </a:lnSpc>
              <a:buFontTx/>
              <a:buAutoNum type="arabicPeriod" startAt="4"/>
            </a:pPr>
            <a:r>
              <a:rPr lang="en-US" b="1" u="sng" smtClean="0"/>
              <a:t>NANO-ASSEMBLERS</a:t>
            </a:r>
            <a:r>
              <a:rPr lang="en-US" b="1" smtClean="0"/>
              <a:t>: micro-small medical devices that can enter cells</a:t>
            </a:r>
          </a:p>
          <a:p>
            <a:pPr marL="609600" indent="-609600" eaLnBrk="1" hangingPunct="1">
              <a:lnSpc>
                <a:spcPct val="90000"/>
              </a:lnSpc>
              <a:buFontTx/>
              <a:buAutoNum type="arabicPeriod" startAt="4"/>
            </a:pPr>
            <a:r>
              <a:rPr lang="en-US" b="1" u="sng" smtClean="0"/>
              <a:t>PERSONAL ROBOTS</a:t>
            </a:r>
            <a:r>
              <a:rPr lang="en-US" b="1" smtClean="0"/>
              <a:t> (such as Aibo, Sony’s robot dog): wireless systems + cheap cameras tied together by a PC; can fetch household items for couch potatoes or the disabled; check/maintain household items when the owner is on vacation, etc.</a:t>
            </a:r>
          </a:p>
          <a:p>
            <a:pPr marL="609600" indent="-609600" eaLnBrk="1" hangingPunct="1">
              <a:lnSpc>
                <a:spcPct val="90000"/>
              </a:lnSpc>
              <a:buFontTx/>
              <a:buAutoNum type="arabicPeriod" startAt="4"/>
            </a:pPr>
            <a:r>
              <a:rPr lang="en-US" b="1" u="sng" smtClean="0"/>
              <a:t>FROG</a:t>
            </a:r>
            <a:r>
              <a:rPr lang="en-US" b="1" smtClean="0"/>
              <a:t> (Free Ranging On Grid): magnets embedded in roads that guide driverless vehicle convoys &amp; protect vehicles from road obstructions</a:t>
            </a:r>
          </a:p>
          <a:p>
            <a:pPr marL="609600" indent="-609600" eaLnBrk="1" hangingPunct="1">
              <a:lnSpc>
                <a:spcPct val="90000"/>
              </a:lnSpc>
              <a:buFontTx/>
              <a:buNone/>
            </a:pPr>
            <a:endParaRPr lang="en-US" b="1" smtClean="0"/>
          </a:p>
        </p:txBody>
      </p:sp>
    </p:spTree>
  </p:cSld>
  <p:clrMapOvr>
    <a:masterClrMapping/>
  </p:clrMapOvr>
  <p:transition spd="slow">
    <p:random/>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7"/>
            </a:pPr>
            <a:r>
              <a:rPr lang="en-US" b="1" u="sng" smtClean="0"/>
              <a:t>SMART DUST</a:t>
            </a:r>
            <a:r>
              <a:rPr lang="en-US" b="1" smtClean="0"/>
              <a:t>: tiny “motes” (sensors) “talk” to each other via wireless devices to measure/report minute vibrations on moving objects such as cars, ships, medical instruments, etc.</a:t>
            </a:r>
          </a:p>
          <a:p>
            <a:pPr marL="609600" indent="-609600" eaLnBrk="1" hangingPunct="1">
              <a:buFontTx/>
              <a:buAutoNum type="arabicPeriod" startAt="7"/>
            </a:pPr>
            <a:r>
              <a:rPr lang="en-US" b="1" u="sng" smtClean="0"/>
              <a:t>NEUROMARKETING</a:t>
            </a:r>
            <a:r>
              <a:rPr lang="en-US" b="1" smtClean="0"/>
              <a:t>: using EEG &amp; MRI technology to map areas of the brain that register subconscious emotions important to marketers (like/dislike, anxiety, pleasure etc.) </a:t>
            </a:r>
          </a:p>
          <a:p>
            <a:pPr marL="609600" indent="-609600" eaLnBrk="1" hangingPunct="1">
              <a:buFontTx/>
              <a:buAutoNum type="arabicPeriod" startAt="7"/>
            </a:pPr>
            <a:r>
              <a:rPr lang="en-US" b="1" u="sng" smtClean="0"/>
              <a:t>SMART FLUIDS</a:t>
            </a:r>
            <a:r>
              <a:rPr lang="en-US" b="1" smtClean="0"/>
              <a:t>: Fluids replace mechanical parts to shrink digcameras, improve car brakes &amp; steering, etc.</a:t>
            </a:r>
          </a:p>
        </p:txBody>
      </p:sp>
      <p:sp>
        <p:nvSpPr>
          <p:cNvPr id="76803" name="AutoShape 4"/>
          <p:cNvSpPr>
            <a:spLocks noChangeArrowheads="1"/>
          </p:cNvSpPr>
          <p:nvPr/>
        </p:nvSpPr>
        <p:spPr bwMode="auto">
          <a:xfrm>
            <a:off x="6934200" y="60960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10"/>
            </a:pPr>
            <a:r>
              <a:rPr lang="en-US" b="1" u="sng" smtClean="0"/>
              <a:t>PERSONAL TRANSPORT SYSTEMS</a:t>
            </a:r>
            <a:r>
              <a:rPr lang="en-US" b="1" smtClean="0"/>
              <a:t> (such as “Segway”): Economical personal trans systems for shopping, banking, social networking—no monthly payments, gasoline, insurance, parking, etc.</a:t>
            </a:r>
          </a:p>
          <a:p>
            <a:pPr marL="609600" indent="-609600" eaLnBrk="1" hangingPunct="1">
              <a:lnSpc>
                <a:spcPct val="90000"/>
              </a:lnSpc>
              <a:buFontTx/>
              <a:buAutoNum type="arabicPeriod" startAt="10"/>
            </a:pPr>
            <a:r>
              <a:rPr lang="en-US" b="1" u="sng" smtClean="0"/>
              <a:t>NANOSONICS</a:t>
            </a:r>
            <a:r>
              <a:rPr lang="en-US" b="1" smtClean="0"/>
              <a:t>: artificial muscles that flex/contract (up to 250% of length) by conducting electricity</a:t>
            </a:r>
          </a:p>
          <a:p>
            <a:pPr marL="609600" indent="-609600" eaLnBrk="1" hangingPunct="1">
              <a:lnSpc>
                <a:spcPct val="90000"/>
              </a:lnSpc>
              <a:buFontTx/>
              <a:buAutoNum type="arabicPeriod" startAt="10"/>
            </a:pPr>
            <a:r>
              <a:rPr lang="en-US" b="1" u="sng" smtClean="0"/>
              <a:t>DNA FRAGMENTS</a:t>
            </a:r>
            <a:r>
              <a:rPr lang="en-US" b="1" smtClean="0"/>
              <a:t>: Microscopic DNA fragments (made from plants) embedded in everyday objects (product labels, credit cards, pharmaceuticals, etc.) &amp; read by a pen device that verifies authenticity</a:t>
            </a:r>
          </a:p>
        </p:txBody>
      </p:sp>
      <p:sp>
        <p:nvSpPr>
          <p:cNvPr id="77827" name="AutoShape 4"/>
          <p:cNvSpPr>
            <a:spLocks noChangeArrowheads="1"/>
          </p:cNvSpPr>
          <p:nvPr/>
        </p:nvSpPr>
        <p:spPr bwMode="auto">
          <a:xfrm>
            <a:off x="7620000" y="6372225"/>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13"/>
            </a:pPr>
            <a:r>
              <a:rPr lang="en-US" b="1" u="sng" smtClean="0"/>
              <a:t>DATA MINING</a:t>
            </a:r>
            <a:r>
              <a:rPr lang="en-US" b="1" smtClean="0"/>
              <a:t> (such as “VISOR”): Marketing software with built-in consumer data warehouses enabling real time prediction of consumer behavior &amp; reduction of credit fraud</a:t>
            </a:r>
          </a:p>
          <a:p>
            <a:pPr marL="609600" indent="-609600" eaLnBrk="1" hangingPunct="1">
              <a:lnSpc>
                <a:spcPct val="90000"/>
              </a:lnSpc>
              <a:buFontTx/>
              <a:buAutoNum type="arabicPeriod" startAt="13"/>
            </a:pPr>
            <a:r>
              <a:rPr lang="en-US" b="1" u="sng" smtClean="0"/>
              <a:t>WI-FI</a:t>
            </a:r>
            <a:r>
              <a:rPr lang="en-US" b="1" smtClean="0"/>
              <a:t>: Inexpensive, mobile, short-range wireless broadband that blankets computer use zones with wireless connection for multiple PDAs</a:t>
            </a:r>
          </a:p>
          <a:p>
            <a:pPr marL="609600" indent="-609600" eaLnBrk="1" hangingPunct="1">
              <a:lnSpc>
                <a:spcPct val="90000"/>
              </a:lnSpc>
              <a:buFontTx/>
              <a:buAutoNum type="arabicPeriod" startAt="13"/>
            </a:pPr>
            <a:r>
              <a:rPr lang="en-US" b="1" u="sng" smtClean="0"/>
              <a:t>ELECTRONIC TOLLBOOTHS</a:t>
            </a:r>
            <a:r>
              <a:rPr lang="en-US" b="1" smtClean="0"/>
              <a:t> (at 10% the cost of physical toll plazas): E-Z Pass tags in vehicles tracked by microwave that direct-charge drivers only for the toll road mileage actually driven</a:t>
            </a:r>
          </a:p>
          <a:p>
            <a:pPr marL="609600" indent="-609600" eaLnBrk="1" hangingPunct="1">
              <a:lnSpc>
                <a:spcPct val="90000"/>
              </a:lnSpc>
              <a:buFontTx/>
              <a:buNone/>
            </a:pPr>
            <a:endParaRPr lang="en-US" b="1" smtClean="0"/>
          </a:p>
        </p:txBody>
      </p:sp>
      <p:sp>
        <p:nvSpPr>
          <p:cNvPr id="78851" name="AutoShape 4"/>
          <p:cNvSpPr>
            <a:spLocks noChangeArrowheads="1"/>
          </p:cNvSpPr>
          <p:nvPr/>
        </p:nvSpPr>
        <p:spPr bwMode="auto">
          <a:xfrm>
            <a:off x="7696200" y="6019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16"/>
            </a:pPr>
            <a:r>
              <a:rPr lang="en-US" sz="3600" b="1" u="sng" smtClean="0"/>
              <a:t>WIRELESS RECHARGING</a:t>
            </a:r>
            <a:r>
              <a:rPr lang="en-US" sz="3600" b="1" smtClean="0"/>
              <a:t>: Recharging multiple PDAs at the same time on a small pad</a:t>
            </a:r>
          </a:p>
          <a:p>
            <a:pPr marL="609600" indent="-609600" eaLnBrk="1" hangingPunct="1">
              <a:buFontTx/>
              <a:buAutoNum type="arabicPeriod" startAt="16"/>
            </a:pPr>
            <a:r>
              <a:rPr lang="en-US" sz="3600" b="1" u="sng" smtClean="0"/>
              <a:t>DATA-GENERATING HOUSEHOLD FURNISHINGS</a:t>
            </a:r>
            <a:r>
              <a:rPr lang="en-US" sz="3600" b="1" smtClean="0"/>
              <a:t> (such as “Ambient Devices”): Data devices built into walls, lights, bricks, etc. that communicate real-time consumer info such as stock prices, weather changes, pollen counts, sports scores, etc.</a:t>
            </a:r>
          </a:p>
        </p:txBody>
      </p:sp>
      <p:sp>
        <p:nvSpPr>
          <p:cNvPr id="79875" name="AutoShape 4"/>
          <p:cNvSpPr>
            <a:spLocks noChangeArrowheads="1"/>
          </p:cNvSpPr>
          <p:nvPr/>
        </p:nvSpPr>
        <p:spPr bwMode="auto">
          <a:xfrm>
            <a:off x="7696200" y="6019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t>18. </a:t>
            </a:r>
            <a:r>
              <a:rPr lang="en-US" b="1" u="sng" smtClean="0"/>
              <a:t>WEB 2.0 MOVEMENT</a:t>
            </a:r>
            <a:r>
              <a:rPr lang="en-US" b="1" smtClean="0"/>
              <a:t>: Finding technological gateways for efficiently integrating mobile digital devices (PDAs, cell phones, etc.) onto the Internet.</a:t>
            </a:r>
          </a:p>
          <a:p>
            <a:pPr eaLnBrk="1" hangingPunct="1">
              <a:lnSpc>
                <a:spcPct val="90000"/>
              </a:lnSpc>
              <a:buFontTx/>
              <a:buNone/>
            </a:pPr>
            <a:r>
              <a:rPr lang="en-US" b="1" smtClean="0"/>
              <a:t>19. </a:t>
            </a:r>
            <a:r>
              <a:rPr lang="en-US" b="1" u="sng" smtClean="0"/>
              <a:t>SOCIAL NETWORKING VIA CELL PHONES</a:t>
            </a:r>
            <a:r>
              <a:rPr lang="en-US" b="1" smtClean="0"/>
              <a:t>: Using the physical locations of cell phone users to build real-time demographic maps of who is where, when they are there, and for what purposes. “Being able to monitor the flow of people around a city in real time would provide invaluable information to urban planners, transit authorities, traffic engineers, logistical experts, marketers, etc. </a:t>
            </a:r>
          </a:p>
        </p:txBody>
      </p:sp>
      <p:sp>
        <p:nvSpPr>
          <p:cNvPr id="80899" name="AutoShape 4"/>
          <p:cNvSpPr>
            <a:spLocks noChangeArrowheads="1"/>
          </p:cNvSpPr>
          <p:nvPr/>
        </p:nvSpPr>
        <p:spPr bwMode="auto">
          <a:xfrm>
            <a:off x="7696200" y="6019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body" idx="1"/>
          </p:nvPr>
        </p:nvSpPr>
        <p:spPr>
          <a:xfrm>
            <a:off x="0" y="0"/>
            <a:ext cx="9144000" cy="6858000"/>
          </a:xfrm>
        </p:spPr>
        <p:txBody>
          <a:bodyPr/>
          <a:lstStyle/>
          <a:p>
            <a:pPr eaLnBrk="1" hangingPunct="1">
              <a:buFontTx/>
              <a:buNone/>
            </a:pPr>
            <a:r>
              <a:rPr lang="en-US" b="1" smtClean="0"/>
              <a:t>20.</a:t>
            </a:r>
            <a:r>
              <a:rPr lang="en-US" smtClean="0"/>
              <a:t> </a:t>
            </a:r>
            <a:r>
              <a:rPr lang="en-US" b="1" u="sng" smtClean="0"/>
              <a:t>ELECTRONIC PAPER DISPLAYS</a:t>
            </a:r>
            <a:r>
              <a:rPr lang="en-US" b="1" smtClean="0"/>
              <a:t>: Replacing often hard-to-see LCD visual display devices with electronic “paper” display devices powered by ambient light from near-by surroundings.</a:t>
            </a:r>
          </a:p>
          <a:p>
            <a:pPr eaLnBrk="1" hangingPunct="1">
              <a:buFontTx/>
              <a:buNone/>
            </a:pPr>
            <a:r>
              <a:rPr lang="en-US" b="1" smtClean="0"/>
              <a:t>21. </a:t>
            </a:r>
            <a:r>
              <a:rPr lang="en-US" b="1" u="sng" smtClean="0"/>
              <a:t>CHATBOTS</a:t>
            </a:r>
            <a:r>
              <a:rPr lang="en-US" b="1" smtClean="0"/>
              <a:t>: Conversational software programs that supplement or replace human operators, thus dramatically increasing the speed of customer servicing.  IBM’s Sensei system enables the chatbots to deal with the varying accents &amp; grammar usage of human callers.</a:t>
            </a:r>
            <a:endParaRPr lang="en-US" smtClean="0"/>
          </a:p>
        </p:txBody>
      </p:sp>
      <p:sp>
        <p:nvSpPr>
          <p:cNvPr id="81923" name="AutoShape 3"/>
          <p:cNvSpPr>
            <a:spLocks noChangeArrowheads="1"/>
          </p:cNvSpPr>
          <p:nvPr/>
        </p:nvSpPr>
        <p:spPr bwMode="auto">
          <a:xfrm>
            <a:off x="7696200" y="60198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body" idx="1"/>
          </p:nvPr>
        </p:nvSpPr>
        <p:spPr>
          <a:xfrm>
            <a:off x="0" y="0"/>
            <a:ext cx="9144000" cy="6858000"/>
          </a:xfrm>
        </p:spPr>
        <p:txBody>
          <a:bodyPr/>
          <a:lstStyle/>
          <a:p>
            <a:pPr eaLnBrk="1" hangingPunct="1">
              <a:lnSpc>
                <a:spcPct val="90000"/>
              </a:lnSpc>
              <a:buFontTx/>
              <a:buNone/>
            </a:pPr>
            <a:r>
              <a:rPr lang="en-US" b="1" smtClean="0"/>
              <a:t>22.</a:t>
            </a:r>
            <a:r>
              <a:rPr lang="en-US" smtClean="0"/>
              <a:t> </a:t>
            </a:r>
            <a:r>
              <a:rPr lang="en-US" b="1" u="sng" smtClean="0"/>
              <a:t>SELF-MARKETING OF PERSONAL INTERNET INFORMATION </a:t>
            </a:r>
            <a:r>
              <a:rPr lang="en-US" b="1" smtClean="0"/>
              <a:t>: The Internet service Boxbe pays e-users for their willingness to receive email ads—at $015-0.25 per message. “It works like an automatic tollbooth between the internet and the user’s in-box, deciding which traffic to let through.” GestureBank enables Internet users to sell (for around $100 annually) their personal demographic information to demographic data-based builders. Internet users can thus organize themselves into niches and charge advertisers for access to them.</a:t>
            </a:r>
          </a:p>
        </p:txBody>
      </p:sp>
    </p:spTree>
  </p:cSld>
  <p:clrMapOvr>
    <a:masterClrMapping/>
  </p:clrMapOvr>
  <p:transition spd="slow">
    <p:random/>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body" idx="1"/>
          </p:nvPr>
        </p:nvSpPr>
        <p:spPr>
          <a:xfrm>
            <a:off x="0" y="0"/>
            <a:ext cx="9144000" cy="6858000"/>
          </a:xfrm>
        </p:spPr>
        <p:txBody>
          <a:bodyPr/>
          <a:lstStyle/>
          <a:p>
            <a:pPr eaLnBrk="1" hangingPunct="1">
              <a:buFontTx/>
              <a:buNone/>
            </a:pPr>
            <a:r>
              <a:rPr lang="en-US" sz="2900" b="1" smtClean="0"/>
              <a:t>23.</a:t>
            </a:r>
            <a:r>
              <a:rPr lang="en-US" sz="2900" smtClean="0"/>
              <a:t> </a:t>
            </a:r>
            <a:r>
              <a:rPr lang="en-US" sz="2900" b="1" u="sng" smtClean="0"/>
              <a:t>VIDDLER.com</a:t>
            </a:r>
            <a:r>
              <a:rPr lang="en-US" sz="2900" b="1" smtClean="0"/>
              <a:t>: Online “how-to” streaming videos about whatever you have to tell people or whatever you want to learn from people.  The 21</a:t>
            </a:r>
            <a:r>
              <a:rPr lang="en-US" sz="2900" b="1" baseline="30000" smtClean="0"/>
              <a:t>st</a:t>
            </a:r>
            <a:r>
              <a:rPr lang="en-US" sz="2900" b="1" smtClean="0"/>
              <a:t> century alternative to boring books.</a:t>
            </a:r>
          </a:p>
          <a:p>
            <a:pPr eaLnBrk="1" hangingPunct="1">
              <a:buFontTx/>
              <a:buNone/>
            </a:pPr>
            <a:r>
              <a:rPr lang="en-US" sz="2900" b="1" smtClean="0"/>
              <a:t>24. </a:t>
            </a:r>
            <a:r>
              <a:rPr lang="en-US" sz="2900" b="1" u="sng" smtClean="0"/>
              <a:t>Cell phone direct advertising</a:t>
            </a:r>
            <a:r>
              <a:rPr lang="en-US" sz="2900" b="1" smtClean="0"/>
              <a:t>: Companies such as Blyk &amp; Virgin Mobile are offering cell phone users free minutes for their willingness to download digital ads throughout the day.  With 2.5B cell phones globally and a digital direct market forecasted to reach $20B in revenues by 2011, this advertising innovation will spread the consumerist “Matrix” into more territories in less time than ever before.</a:t>
            </a:r>
          </a:p>
        </p:txBody>
      </p:sp>
    </p:spTree>
  </p:cSld>
  <p:clrMapOvr>
    <a:masterClrMapping/>
  </p:clrMapOvr>
  <p:transition spd="slow">
    <p:random/>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0" y="228600"/>
            <a:ext cx="9144000" cy="304800"/>
          </a:xfrm>
        </p:spPr>
        <p:txBody>
          <a:bodyPr/>
          <a:lstStyle/>
          <a:p>
            <a:pPr eaLnBrk="1" hangingPunct="1"/>
            <a:r>
              <a:rPr lang="en-US" sz="2800" b="1" smtClean="0"/>
              <a:t>BOOKS.GOOGLE.COM</a:t>
            </a:r>
          </a:p>
        </p:txBody>
      </p:sp>
      <p:sp>
        <p:nvSpPr>
          <p:cNvPr id="84995" name="Rectangle 3"/>
          <p:cNvSpPr>
            <a:spLocks noGrp="1" noChangeArrowheads="1"/>
          </p:cNvSpPr>
          <p:nvPr>
            <p:ph type="body" idx="1"/>
          </p:nvPr>
        </p:nvSpPr>
        <p:spPr>
          <a:xfrm>
            <a:off x="0" y="685800"/>
            <a:ext cx="9144000" cy="6172200"/>
          </a:xfrm>
        </p:spPr>
        <p:txBody>
          <a:bodyPr/>
          <a:lstStyle/>
          <a:p>
            <a:pPr eaLnBrk="1" hangingPunct="1">
              <a:lnSpc>
                <a:spcPct val="90000"/>
              </a:lnSpc>
              <a:buFontTx/>
              <a:buNone/>
            </a:pPr>
            <a:r>
              <a:rPr lang="en-US" sz="2800" b="1" smtClean="0"/>
              <a:t>Google is currently engaged in the world’s most ambitious knowledge-management project, partially or completely digitizing over 10M books annually (out of the 65M books currently estimated to be in existence). The next step will be to establish links to specific phrases or words in the books to facilitate online research and browsing. Google predicts that books may well go the way of the iPOD &amp; YouTube, being unbundled into solely the units desired by the market—maybe only a few pages or chapters of a book. Other questions raised include how will books be read in the future: online or printed? Will common topic books be interlinked? Will the very definition of what is a book change? </a:t>
            </a:r>
          </a:p>
        </p:txBody>
      </p:sp>
    </p:spTree>
  </p:cSld>
  <p:clrMapOvr>
    <a:masterClrMapping/>
  </p:clrMapOvr>
  <p:transition spd="slow">
    <p:random/>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4"/>
          <p:cNvSpPr>
            <a:spLocks noGrp="1" noChangeArrowheads="1"/>
          </p:cNvSpPr>
          <p:nvPr>
            <p:ph type="ctrTitle"/>
          </p:nvPr>
        </p:nvSpPr>
        <p:spPr>
          <a:xfrm>
            <a:off x="381000" y="0"/>
            <a:ext cx="8382000" cy="990600"/>
          </a:xfrm>
        </p:spPr>
        <p:txBody>
          <a:bodyPr/>
          <a:lstStyle/>
          <a:p>
            <a:pPr eaLnBrk="1" hangingPunct="1"/>
            <a:r>
              <a:rPr lang="en-US" sz="4000" b="1" smtClean="0">
                <a:solidFill>
                  <a:schemeClr val="tx1"/>
                </a:solidFill>
              </a:rPr>
              <a:t>20</a:t>
            </a:r>
            <a:r>
              <a:rPr lang="en-US" sz="4000" b="1" baseline="30000" smtClean="0">
                <a:solidFill>
                  <a:schemeClr val="tx1"/>
                </a:solidFill>
              </a:rPr>
              <a:t>th</a:t>
            </a:r>
            <a:r>
              <a:rPr lang="en-US" sz="4000" b="1" smtClean="0">
                <a:solidFill>
                  <a:schemeClr val="tx1"/>
                </a:solidFill>
              </a:rPr>
              <a:t> CENTURY COMPETITION</a:t>
            </a:r>
          </a:p>
        </p:txBody>
      </p:sp>
      <p:sp>
        <p:nvSpPr>
          <p:cNvPr id="11267" name="Rectangle 5"/>
          <p:cNvSpPr>
            <a:spLocks noGrp="1" noChangeArrowheads="1"/>
          </p:cNvSpPr>
          <p:nvPr>
            <p:ph type="subTitle" idx="1"/>
          </p:nvPr>
        </p:nvSpPr>
        <p:spPr>
          <a:xfrm>
            <a:off x="0" y="762000"/>
            <a:ext cx="9144000" cy="6096000"/>
          </a:xfrm>
        </p:spPr>
        <p:txBody>
          <a:bodyPr/>
          <a:lstStyle/>
          <a:p>
            <a:pPr marL="609600" indent="-609600" algn="l" eaLnBrk="1" hangingPunct="1">
              <a:buFontTx/>
              <a:buAutoNum type="arabicPeriod"/>
            </a:pPr>
            <a:r>
              <a:rPr lang="en-US" sz="4200" b="1" smtClean="0"/>
              <a:t>Strive for maximum cost control &amp; operations efficiency to compete on low pricing</a:t>
            </a:r>
          </a:p>
          <a:p>
            <a:pPr marL="609600" indent="-609600" algn="l" eaLnBrk="1" hangingPunct="1">
              <a:buFontTx/>
              <a:buAutoNum type="arabicPeriod"/>
            </a:pPr>
            <a:r>
              <a:rPr lang="en-US" sz="4200" b="1" smtClean="0"/>
              <a:t>Strong emphasis on accounting &amp; mechanical engineering</a:t>
            </a:r>
          </a:p>
          <a:p>
            <a:pPr marL="609600" indent="-609600" algn="l" eaLnBrk="1" hangingPunct="1">
              <a:buFontTx/>
              <a:buAutoNum type="arabicPeriod"/>
            </a:pPr>
            <a:r>
              <a:rPr lang="en-US" sz="4200" b="1" smtClean="0"/>
              <a:t>Take customers away from your competitors via lower pricing</a:t>
            </a:r>
          </a:p>
        </p:txBody>
      </p:sp>
      <p:sp>
        <p:nvSpPr>
          <p:cNvPr id="11268" name="AutoShape 7"/>
          <p:cNvSpPr>
            <a:spLocks noChangeArrowheads="1"/>
          </p:cNvSpPr>
          <p:nvPr/>
        </p:nvSpPr>
        <p:spPr bwMode="auto">
          <a:xfrm>
            <a:off x="7924800" y="60960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spd="slow">
    <p:random/>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AutoShape 4"/>
          <p:cNvSpPr>
            <a:spLocks noChangeArrowheads="1"/>
          </p:cNvSpPr>
          <p:nvPr/>
        </p:nvSpPr>
        <p:spPr bwMode="auto">
          <a:xfrm>
            <a:off x="914400" y="381000"/>
            <a:ext cx="6705600" cy="5791200"/>
          </a:xfrm>
          <a:prstGeom prst="cube">
            <a:avLst>
              <a:gd name="adj" fmla="val 25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r>
              <a:rPr lang="en-US" sz="4000"/>
              <a:t>Wanna make a </a:t>
            </a:r>
          </a:p>
          <a:p>
            <a:r>
              <a:rPr lang="en-US" sz="4000"/>
              <a:t>kabillion $$?</a:t>
            </a:r>
          </a:p>
          <a:p>
            <a:r>
              <a:rPr lang="en-US" sz="4000"/>
              <a:t>Be the first</a:t>
            </a:r>
          </a:p>
          <a:p>
            <a:r>
              <a:rPr lang="en-US" sz="4000"/>
              <a:t>company to directly </a:t>
            </a:r>
          </a:p>
          <a:p>
            <a:r>
              <a:rPr lang="en-US" sz="4000"/>
              <a:t>wire homes with </a:t>
            </a:r>
          </a:p>
          <a:p>
            <a:r>
              <a:rPr lang="en-US" sz="4000"/>
              <a:t>Broadband.</a:t>
            </a:r>
          </a:p>
          <a:p>
            <a:r>
              <a:rPr lang="en-US">
                <a:solidFill>
                  <a:srgbClr val="339966"/>
                </a:solidFill>
              </a:rPr>
              <a:t> </a:t>
            </a:r>
            <a:endParaRPr lang="en-US">
              <a:solidFill>
                <a:srgbClr val="CC6600"/>
              </a:solidFill>
            </a:endParaRPr>
          </a:p>
        </p:txBody>
      </p:sp>
    </p:spTree>
  </p:cSld>
  <p:clrMapOvr>
    <a:masterClrMapping/>
  </p:clrMapOvr>
  <p:transition spd="slow">
    <p:random/>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0" y="0"/>
            <a:ext cx="9144000" cy="914400"/>
          </a:xfrm>
        </p:spPr>
        <p:txBody>
          <a:bodyPr/>
          <a:lstStyle/>
          <a:p>
            <a:pPr eaLnBrk="1" hangingPunct="1"/>
            <a:r>
              <a:rPr lang="en-US" sz="2800" b="1" smtClean="0"/>
              <a:t>GPS &amp; ENTERTAINMENT CONTROL DEVICES</a:t>
            </a:r>
          </a:p>
        </p:txBody>
      </p:sp>
      <p:sp>
        <p:nvSpPr>
          <p:cNvPr id="87043" name="Rectangle 3"/>
          <p:cNvSpPr>
            <a:spLocks noGrp="1" noChangeArrowheads="1"/>
          </p:cNvSpPr>
          <p:nvPr>
            <p:ph type="body" idx="1"/>
          </p:nvPr>
        </p:nvSpPr>
        <p:spPr>
          <a:xfrm>
            <a:off x="0" y="762000"/>
            <a:ext cx="9144000" cy="6096000"/>
          </a:xfrm>
        </p:spPr>
        <p:txBody>
          <a:bodyPr/>
          <a:lstStyle/>
          <a:p>
            <a:pPr marL="609600" indent="-609600" eaLnBrk="1" hangingPunct="1">
              <a:buFontTx/>
              <a:buAutoNum type="arabicPeriod"/>
            </a:pPr>
            <a:r>
              <a:rPr lang="en-US" b="1" smtClean="0"/>
              <a:t>Global Positioning Satellite technology is a boon to the marketing of tourist attractions all over the world, making it easy for travelers to find historic sites even in the middle of urban jungles. GPS is also a potential new profitable feature for car makers, map-makers, &amp; delivery firms.</a:t>
            </a:r>
          </a:p>
          <a:p>
            <a:pPr marL="609600" indent="-609600" eaLnBrk="1" hangingPunct="1">
              <a:buFontTx/>
              <a:buAutoNum type="arabicPeriod"/>
            </a:pPr>
            <a:r>
              <a:rPr lang="en-US" b="1" smtClean="0"/>
              <a:t>Voice-command &amp; physical gesturing technology is creating new products for the home entertainment market, especially television &amp; computers. </a:t>
            </a:r>
          </a:p>
        </p:txBody>
      </p:sp>
    </p:spTree>
  </p:cSld>
  <p:clrMapOvr>
    <a:masterClrMapping/>
  </p:clrMapOvr>
  <p:transition spd="slow">
    <p:random/>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WordArt 4"/>
          <p:cNvSpPr>
            <a:spLocks noChangeArrowheads="1" noChangeShapeType="1" noTextEdit="1"/>
          </p:cNvSpPr>
          <p:nvPr/>
        </p:nvSpPr>
        <p:spPr bwMode="auto">
          <a:xfrm>
            <a:off x="1600200" y="609600"/>
            <a:ext cx="5943600" cy="5486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r>
              <a:rPr lang="en-US" sz="3600" kern="10" spc="720">
                <a:effectLst>
                  <a:outerShdw dist="45791" dir="3378596" algn="ctr" rotWithShape="0">
                    <a:srgbClr val="4D4D4D">
                      <a:alpha val="79999"/>
                    </a:srgbClr>
                  </a:outerShdw>
                </a:effectLst>
                <a:latin typeface="Arial Black"/>
              </a:rPr>
              <a:t>TECHNOLOGY</a:t>
            </a:r>
          </a:p>
          <a:p>
            <a:r>
              <a:rPr lang="en-US" sz="3600" kern="10" spc="720">
                <a:effectLst>
                  <a:outerShdw dist="45791" dir="3378596" algn="ctr" rotWithShape="0">
                    <a:srgbClr val="4D4D4D">
                      <a:alpha val="79999"/>
                    </a:srgbClr>
                  </a:outerShdw>
                </a:effectLst>
                <a:latin typeface="Arial Black"/>
              </a:rPr>
              <a:t>CREATES</a:t>
            </a:r>
          </a:p>
          <a:p>
            <a:r>
              <a:rPr lang="en-US" sz="3600" kern="10" spc="720">
                <a:effectLst>
                  <a:outerShdw dist="45791" dir="3378596" algn="ctr" rotWithShape="0">
                    <a:srgbClr val="4D4D4D">
                      <a:alpha val="79999"/>
                    </a:srgbClr>
                  </a:outerShdw>
                </a:effectLst>
                <a:latin typeface="Arial Black"/>
              </a:rPr>
              <a:t>ITS OWN</a:t>
            </a:r>
          </a:p>
          <a:p>
            <a:r>
              <a:rPr lang="en-US" sz="3600" kern="10" spc="720">
                <a:effectLst>
                  <a:outerShdw dist="45791" dir="3378596" algn="ctr" rotWithShape="0">
                    <a:srgbClr val="4D4D4D">
                      <a:alpha val="79999"/>
                    </a:srgbClr>
                  </a:outerShdw>
                </a:effectLst>
                <a:latin typeface="Arial Black"/>
              </a:rPr>
              <a:t>DEMAND</a:t>
            </a:r>
          </a:p>
        </p:txBody>
      </p:sp>
    </p:spTree>
  </p:cSld>
  <p:clrMapOvr>
    <a:masterClrMapping/>
  </p:clrMapOvr>
  <p:transition spd="slow">
    <p:random/>
  </p:transition>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533400" y="0"/>
            <a:ext cx="7924800" cy="4267200"/>
          </a:xfrm>
        </p:spPr>
        <p:txBody>
          <a:bodyPr/>
          <a:lstStyle/>
          <a:p>
            <a:pPr eaLnBrk="1" hangingPunct="1"/>
            <a:r>
              <a:rPr lang="en-US" sz="4000" b="1" smtClean="0">
                <a:solidFill>
                  <a:schemeClr val="tx1"/>
                </a:solidFill>
              </a:rPr>
              <a:t>Technology creates its own rapid growth demand when it </a:t>
            </a:r>
            <a:br>
              <a:rPr lang="en-US" sz="4000" b="1" smtClean="0">
                <a:solidFill>
                  <a:schemeClr val="tx1"/>
                </a:solidFill>
              </a:rPr>
            </a:br>
            <a:r>
              <a:rPr lang="en-US" sz="4000" b="1" smtClean="0">
                <a:solidFill>
                  <a:schemeClr val="tx1"/>
                </a:solidFill>
              </a:rPr>
              <a:t>caters to lifestyles.</a:t>
            </a:r>
            <a:br>
              <a:rPr lang="en-US" sz="4000" b="1" smtClean="0">
                <a:solidFill>
                  <a:schemeClr val="tx1"/>
                </a:solidFill>
              </a:rPr>
            </a:br>
            <a:r>
              <a:rPr lang="en-US" smtClean="0"/>
              <a:t/>
            </a:r>
            <a:br>
              <a:rPr lang="en-US" smtClean="0"/>
            </a:br>
            <a:r>
              <a:rPr lang="en-US" smtClean="0"/>
              <a:t/>
            </a:r>
            <a:br>
              <a:rPr lang="en-US" smtClean="0"/>
            </a:br>
            <a:endParaRPr lang="en-US" smtClean="0"/>
          </a:p>
        </p:txBody>
      </p:sp>
      <p:sp>
        <p:nvSpPr>
          <p:cNvPr id="89092" name="AutoShape 4"/>
          <p:cNvSpPr>
            <a:spLocks noChangeArrowheads="1"/>
          </p:cNvSpPr>
          <p:nvPr/>
        </p:nvSpPr>
        <p:spPr bwMode="auto">
          <a:xfrm>
            <a:off x="7772400" y="58674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fade thruBlk="1"/>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0" y="0"/>
            <a:ext cx="9144000" cy="1219200"/>
          </a:xfrm>
        </p:spPr>
        <p:txBody>
          <a:bodyPr/>
          <a:lstStyle/>
          <a:p>
            <a:pPr eaLnBrk="1" hangingPunct="1"/>
            <a:r>
              <a:rPr lang="en-US" sz="3600" b="1" smtClean="0">
                <a:solidFill>
                  <a:schemeClr val="tx1"/>
                </a:solidFill>
              </a:rPr>
              <a:t>LIFESTYLE</a:t>
            </a:r>
            <a:r>
              <a:rPr lang="en-US" sz="3600" smtClean="0">
                <a:solidFill>
                  <a:schemeClr val="tx1"/>
                </a:solidFill>
              </a:rPr>
              <a:t> </a:t>
            </a:r>
            <a:r>
              <a:rPr lang="en-US" sz="3600" b="1" smtClean="0">
                <a:solidFill>
                  <a:schemeClr val="tx1"/>
                </a:solidFill>
              </a:rPr>
              <a:t>DEMANDS OF </a:t>
            </a:r>
            <a:br>
              <a:rPr lang="en-US" sz="3600" b="1" smtClean="0">
                <a:solidFill>
                  <a:schemeClr val="tx1"/>
                </a:solidFill>
              </a:rPr>
            </a:br>
            <a:r>
              <a:rPr lang="en-US" sz="3600" b="1" smtClean="0">
                <a:solidFill>
                  <a:schemeClr val="tx1"/>
                </a:solidFill>
              </a:rPr>
              <a:t>THE 21</a:t>
            </a:r>
            <a:r>
              <a:rPr lang="en-US" sz="3600" b="1" baseline="30000" smtClean="0">
                <a:solidFill>
                  <a:schemeClr val="tx1"/>
                </a:solidFill>
              </a:rPr>
              <a:t>st</a:t>
            </a:r>
            <a:r>
              <a:rPr lang="en-US" sz="3600" b="1" smtClean="0">
                <a:solidFill>
                  <a:schemeClr val="tx1"/>
                </a:solidFill>
              </a:rPr>
              <a:t> CENTURY</a:t>
            </a:r>
          </a:p>
        </p:txBody>
      </p:sp>
      <p:sp>
        <p:nvSpPr>
          <p:cNvPr id="90115" name="Rectangle 3"/>
          <p:cNvSpPr>
            <a:spLocks noGrp="1" noChangeArrowheads="1"/>
          </p:cNvSpPr>
          <p:nvPr>
            <p:ph type="body" idx="1"/>
          </p:nvPr>
        </p:nvSpPr>
        <p:spPr>
          <a:xfrm>
            <a:off x="0" y="1143000"/>
            <a:ext cx="9144000" cy="5715000"/>
          </a:xfrm>
        </p:spPr>
        <p:txBody>
          <a:bodyPr/>
          <a:lstStyle/>
          <a:p>
            <a:pPr marL="609600" indent="-609600" eaLnBrk="1" hangingPunct="1">
              <a:buClr>
                <a:schemeClr val="tx1"/>
              </a:buClr>
              <a:buFontTx/>
              <a:buAutoNum type="arabicPeriod"/>
            </a:pPr>
            <a:r>
              <a:rPr lang="en-US" sz="4000" b="1" smtClean="0"/>
              <a:t>Convenience &amp; mobility/portability</a:t>
            </a:r>
          </a:p>
          <a:p>
            <a:pPr marL="609600" indent="-609600" eaLnBrk="1" hangingPunct="1">
              <a:buClr>
                <a:schemeClr val="tx1"/>
              </a:buClr>
              <a:buFontTx/>
              <a:buAutoNum type="arabicPeriod"/>
            </a:pPr>
            <a:r>
              <a:rPr lang="en-US" sz="4000" b="1" smtClean="0"/>
              <a:t>Catering to personal lifestyle</a:t>
            </a:r>
          </a:p>
          <a:p>
            <a:pPr marL="609600" indent="-609600" eaLnBrk="1" hangingPunct="1">
              <a:buClr>
                <a:schemeClr val="tx1"/>
              </a:buClr>
              <a:buFontTx/>
              <a:buAutoNum type="arabicPeriod"/>
            </a:pPr>
            <a:r>
              <a:rPr lang="en-US" sz="4000" b="1" smtClean="0"/>
              <a:t>Virtual communication</a:t>
            </a:r>
          </a:p>
          <a:p>
            <a:pPr marL="609600" indent="-609600" eaLnBrk="1" hangingPunct="1">
              <a:buClr>
                <a:schemeClr val="tx1"/>
              </a:buClr>
              <a:buFontTx/>
              <a:buAutoNum type="arabicPeriod"/>
            </a:pPr>
            <a:r>
              <a:rPr lang="en-US" sz="4000" b="1" smtClean="0"/>
              <a:t>Personalized styling</a:t>
            </a:r>
          </a:p>
          <a:p>
            <a:pPr marL="609600" indent="-609600" eaLnBrk="1" hangingPunct="1">
              <a:buClr>
                <a:schemeClr val="tx1"/>
              </a:buClr>
              <a:buFontTx/>
              <a:buAutoNum type="arabicPeriod"/>
            </a:pPr>
            <a:r>
              <a:rPr lang="en-US" sz="4000" b="1" smtClean="0"/>
              <a:t>Multiple service options</a:t>
            </a:r>
          </a:p>
          <a:p>
            <a:pPr marL="609600" indent="-609600" eaLnBrk="1" hangingPunct="1">
              <a:buClr>
                <a:schemeClr val="tx1"/>
              </a:buClr>
              <a:buFontTx/>
              <a:buAutoNum type="arabicPeriod"/>
            </a:pPr>
            <a:r>
              <a:rPr lang="en-US" sz="4000" b="1" smtClean="0"/>
              <a:t>Minimal maintenance</a:t>
            </a:r>
          </a:p>
        </p:txBody>
      </p:sp>
    </p:spTree>
  </p:cSld>
  <p:clrMapOvr>
    <a:masterClrMapping/>
  </p:clrMapOvr>
  <p:transition spd="slow">
    <p:random/>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5"/>
          <p:cNvSpPr>
            <a:spLocks noGrp="1" noChangeArrowheads="1"/>
          </p:cNvSpPr>
          <p:nvPr>
            <p:ph type="subTitle" idx="1"/>
          </p:nvPr>
        </p:nvSpPr>
        <p:spPr>
          <a:xfrm>
            <a:off x="0" y="0"/>
            <a:ext cx="9144000" cy="6858000"/>
          </a:xfrm>
        </p:spPr>
        <p:txBody>
          <a:bodyPr/>
          <a:lstStyle/>
          <a:p>
            <a:pPr algn="l" eaLnBrk="1" hangingPunct="1">
              <a:buClr>
                <a:schemeClr val="tx1"/>
              </a:buClr>
              <a:buFont typeface="Wingdings" pitchFamily="2" charset="2"/>
              <a:buNone/>
            </a:pPr>
            <a:r>
              <a:rPr lang="en-US" sz="5400" b="1" smtClean="0"/>
              <a:t>1.People turn wants into “needs”: cell phones, caller ID, MP3 players, etc.</a:t>
            </a:r>
          </a:p>
          <a:p>
            <a:pPr algn="l" eaLnBrk="1" hangingPunct="1">
              <a:buClr>
                <a:schemeClr val="tx1"/>
              </a:buClr>
              <a:buFont typeface="Wingdings" pitchFamily="2" charset="2"/>
              <a:buNone/>
            </a:pPr>
            <a:r>
              <a:rPr lang="en-US" sz="5400" b="1" smtClean="0"/>
              <a:t>2. Tech creates tech:</a:t>
            </a:r>
          </a:p>
          <a:p>
            <a:pPr algn="l" eaLnBrk="1" hangingPunct="1">
              <a:buClr>
                <a:schemeClr val="tx1"/>
              </a:buClr>
            </a:pPr>
            <a:r>
              <a:rPr lang="en-US" sz="5400" b="1" smtClean="0"/>
              <a:t> PCs 		laptops		PDAs</a:t>
            </a:r>
          </a:p>
          <a:p>
            <a:pPr algn="l" eaLnBrk="1" hangingPunct="1">
              <a:buClr>
                <a:schemeClr val="tx1"/>
              </a:buClr>
            </a:pPr>
            <a:r>
              <a:rPr lang="en-US" sz="5400" b="1" smtClean="0"/>
              <a:t>		MP3s	</a:t>
            </a:r>
          </a:p>
        </p:txBody>
      </p:sp>
      <p:sp>
        <p:nvSpPr>
          <p:cNvPr id="91139" name="AutoShape 6"/>
          <p:cNvSpPr>
            <a:spLocks noChangeArrowheads="1"/>
          </p:cNvSpPr>
          <p:nvPr/>
        </p:nvSpPr>
        <p:spPr bwMode="auto">
          <a:xfrm>
            <a:off x="5486400" y="4724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
        <p:nvSpPr>
          <p:cNvPr id="91140" name="AutoShape 8"/>
          <p:cNvSpPr>
            <a:spLocks noChangeArrowheads="1"/>
          </p:cNvSpPr>
          <p:nvPr/>
        </p:nvSpPr>
        <p:spPr bwMode="auto">
          <a:xfrm>
            <a:off x="1752600" y="47244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
        <p:nvSpPr>
          <p:cNvPr id="91141" name="AutoShape 10"/>
          <p:cNvSpPr>
            <a:spLocks noChangeArrowheads="1"/>
          </p:cNvSpPr>
          <p:nvPr/>
        </p:nvSpPr>
        <p:spPr bwMode="auto">
          <a:xfrm>
            <a:off x="685800" y="57150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pic>
        <p:nvPicPr>
          <p:cNvPr id="91142" name="Picture 11" descr="new6"/>
          <p:cNvPicPr>
            <a:picLocks noChangeAspect="1" noChangeArrowheads="1" noCrop="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5715000" y="5181600"/>
            <a:ext cx="29337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random/>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3"/>
          <p:cNvSpPr>
            <a:spLocks noGrp="1" noChangeArrowheads="1"/>
          </p:cNvSpPr>
          <p:nvPr>
            <p:ph type="body" idx="1"/>
          </p:nvPr>
        </p:nvSpPr>
        <p:spPr>
          <a:xfrm>
            <a:off x="0" y="0"/>
            <a:ext cx="9144000" cy="6858000"/>
          </a:xfrm>
        </p:spPr>
        <p:txBody>
          <a:bodyPr/>
          <a:lstStyle/>
          <a:p>
            <a:pPr eaLnBrk="1" hangingPunct="1">
              <a:lnSpc>
                <a:spcPct val="90000"/>
              </a:lnSpc>
              <a:buClr>
                <a:schemeClr val="tx1"/>
              </a:buClr>
              <a:buFontTx/>
              <a:buNone/>
            </a:pPr>
            <a:r>
              <a:rPr lang="en-US" sz="4000" b="1" smtClean="0"/>
              <a:t>1. The cost of a 3-minute long- distance phone call went from $250 in 1930 to a few cents today.</a:t>
            </a:r>
          </a:p>
          <a:p>
            <a:pPr eaLnBrk="1" hangingPunct="1">
              <a:lnSpc>
                <a:spcPct val="90000"/>
              </a:lnSpc>
              <a:buClr>
                <a:schemeClr val="tx1"/>
              </a:buClr>
              <a:buFontTx/>
              <a:buNone/>
            </a:pPr>
            <a:r>
              <a:rPr lang="en-US" sz="4000" b="1" smtClean="0"/>
              <a:t>2. The number of voice </a:t>
            </a:r>
          </a:p>
          <a:p>
            <a:pPr eaLnBrk="1" hangingPunct="1">
              <a:lnSpc>
                <a:spcPct val="90000"/>
              </a:lnSpc>
              <a:buClr>
                <a:schemeClr val="tx1"/>
              </a:buClr>
              <a:buFontTx/>
              <a:buNone/>
            </a:pPr>
            <a:r>
              <a:rPr lang="en-US" sz="4000" b="1" smtClean="0"/>
              <a:t>	paths across the Atlantic went</a:t>
            </a:r>
          </a:p>
          <a:p>
            <a:pPr eaLnBrk="1" hangingPunct="1">
              <a:lnSpc>
                <a:spcPct val="90000"/>
              </a:lnSpc>
              <a:buClr>
                <a:schemeClr val="tx1"/>
              </a:buClr>
              <a:buFontTx/>
              <a:buNone/>
            </a:pPr>
            <a:r>
              <a:rPr lang="en-US" sz="4000" b="1" smtClean="0"/>
              <a:t>	from 100,000 in 1986 to 2M today.</a:t>
            </a:r>
          </a:p>
          <a:p>
            <a:pPr eaLnBrk="1" hangingPunct="1">
              <a:lnSpc>
                <a:spcPct val="90000"/>
              </a:lnSpc>
              <a:buClr>
                <a:schemeClr val="tx1"/>
              </a:buClr>
              <a:buFontTx/>
              <a:buNone/>
            </a:pPr>
            <a:r>
              <a:rPr lang="en-US" sz="4000" b="1" smtClean="0"/>
              <a:t>3. The number of Internet host sites rose from 5,000 in 1986 to more than 30M today.</a:t>
            </a:r>
          </a:p>
        </p:txBody>
      </p:sp>
    </p:spTree>
  </p:cSld>
  <p:clrMapOvr>
    <a:masterClrMapping/>
  </p:clrMapOvr>
  <p:transition spd="slow">
    <p:random/>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381000" y="0"/>
            <a:ext cx="8077200" cy="1295400"/>
          </a:xfrm>
        </p:spPr>
        <p:txBody>
          <a:bodyPr/>
          <a:lstStyle/>
          <a:p>
            <a:pPr eaLnBrk="1" hangingPunct="1"/>
            <a:r>
              <a:rPr lang="en-US" sz="4000" b="1" smtClean="0">
                <a:solidFill>
                  <a:schemeClr val="tx1"/>
                </a:solidFill>
              </a:rPr>
              <a:t>OPPORTUNITIES OF THE </a:t>
            </a:r>
            <a:br>
              <a:rPr lang="en-US" sz="4000" b="1" smtClean="0">
                <a:solidFill>
                  <a:schemeClr val="tx1"/>
                </a:solidFill>
              </a:rPr>
            </a:br>
            <a:r>
              <a:rPr lang="en-US" sz="4000" b="1" smtClean="0">
                <a:solidFill>
                  <a:schemeClr val="tx1"/>
                </a:solidFill>
              </a:rPr>
              <a:t>TWIN I STRATEGY</a:t>
            </a:r>
          </a:p>
        </p:txBody>
      </p:sp>
      <p:sp>
        <p:nvSpPr>
          <p:cNvPr id="93187" name="Rectangle 3"/>
          <p:cNvSpPr>
            <a:spLocks noGrp="1" noChangeArrowheads="1"/>
          </p:cNvSpPr>
          <p:nvPr>
            <p:ph type="body" sz="half" idx="1"/>
          </p:nvPr>
        </p:nvSpPr>
        <p:spPr>
          <a:xfrm>
            <a:off x="0" y="1219200"/>
            <a:ext cx="4800600" cy="5410200"/>
          </a:xfrm>
        </p:spPr>
        <p:txBody>
          <a:bodyPr/>
          <a:lstStyle/>
          <a:p>
            <a:pPr marL="609600" indent="-609600" eaLnBrk="1" hangingPunct="1">
              <a:lnSpc>
                <a:spcPct val="80000"/>
              </a:lnSpc>
              <a:buFontTx/>
              <a:buNone/>
            </a:pPr>
            <a:r>
              <a:rPr lang="en-US" sz="4000" b="1" smtClean="0"/>
              <a:t>1. High value added profit</a:t>
            </a:r>
          </a:p>
          <a:p>
            <a:pPr marL="609600" indent="-609600" eaLnBrk="1" hangingPunct="1">
              <a:lnSpc>
                <a:spcPct val="80000"/>
              </a:lnSpc>
              <a:buFontTx/>
              <a:buNone/>
            </a:pPr>
            <a:r>
              <a:rPr lang="en-US" sz="4000" b="1" smtClean="0"/>
              <a:t>2. Spin-off industries &amp; complementary products</a:t>
            </a:r>
          </a:p>
          <a:p>
            <a:pPr marL="609600" indent="-609600" eaLnBrk="1" hangingPunct="1">
              <a:lnSpc>
                <a:spcPct val="80000"/>
              </a:lnSpc>
              <a:buFontTx/>
              <a:buNone/>
            </a:pPr>
            <a:r>
              <a:rPr lang="en-US" sz="4000" b="1" smtClean="0"/>
              <a:t>3. Non-labor intensive products &amp; services</a:t>
            </a:r>
          </a:p>
        </p:txBody>
      </p:sp>
    </p:spTree>
  </p:cSld>
  <p:clrMapOvr>
    <a:masterClrMapping/>
  </p:clrMapOvr>
  <p:transition spd="slow">
    <p:random/>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a:xfrm>
            <a:off x="0" y="0"/>
            <a:ext cx="9144000" cy="6858000"/>
          </a:xfrm>
        </p:spPr>
        <p:txBody>
          <a:bodyPr/>
          <a:lstStyle/>
          <a:p>
            <a:pPr algn="ctr" eaLnBrk="1" hangingPunct="1">
              <a:lnSpc>
                <a:spcPct val="90000"/>
              </a:lnSpc>
              <a:buClr>
                <a:schemeClr val="tx1"/>
              </a:buClr>
              <a:buFontTx/>
              <a:buNone/>
            </a:pPr>
            <a:r>
              <a:rPr lang="en-US" sz="9600" b="1" smtClean="0"/>
              <a:t>“The innovator’s curse is to be transitory.”</a:t>
            </a:r>
          </a:p>
        </p:txBody>
      </p:sp>
    </p:spTree>
  </p:cSld>
  <p:clrMapOvr>
    <a:masterClrMapping/>
  </p:clrMapOvr>
  <p:transition spd="slow">
    <p:random/>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WordArt 3"/>
          <p:cNvSpPr>
            <a:spLocks noChangeArrowheads="1" noChangeShapeType="1" noTextEdit="1"/>
          </p:cNvSpPr>
          <p:nvPr/>
        </p:nvSpPr>
        <p:spPr bwMode="auto">
          <a:xfrm>
            <a:off x="1447800" y="1295400"/>
            <a:ext cx="6172200" cy="358140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latin typeface="Arial Black"/>
              </a:rPr>
              <a:t>FLEX-SPEED</a:t>
            </a:r>
          </a:p>
          <a:p>
            <a:r>
              <a:rPr lang="en-US" sz="3600" kern="10">
                <a:ln w="9525">
                  <a:solidFill>
                    <a:srgbClr val="000000"/>
                  </a:solidFill>
                  <a:round/>
                  <a:headEnd/>
                  <a:tailEnd/>
                </a:ln>
                <a:latin typeface="Arial Black"/>
              </a:rPr>
              <a:t>STRATEGY</a:t>
            </a:r>
          </a:p>
        </p:txBody>
      </p:sp>
    </p:spTree>
  </p:cSld>
  <p:clrMapOvr>
    <a:masterClrMapping/>
  </p:clrMapOvr>
  <p:transition spd="slow">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0" y="0"/>
            <a:ext cx="9144000" cy="6858000"/>
          </a:xfrm>
        </p:spPr>
        <p:txBody>
          <a:bodyPr/>
          <a:lstStyle/>
          <a:p>
            <a:pPr marL="609600" indent="-609600" eaLnBrk="1" hangingPunct="1">
              <a:lnSpc>
                <a:spcPct val="90000"/>
              </a:lnSpc>
              <a:buFontTx/>
              <a:buAutoNum type="arabicPeriod" startAt="4"/>
            </a:pPr>
            <a:r>
              <a:rPr lang="en-US" sz="3800" b="1" smtClean="0"/>
              <a:t>In the 20</a:t>
            </a:r>
            <a:r>
              <a:rPr lang="en-US" sz="3800" b="1" baseline="30000" smtClean="0"/>
              <a:t>th</a:t>
            </a:r>
            <a:r>
              <a:rPr lang="en-US" sz="3800" b="1" smtClean="0"/>
              <a:t> century, most companies stuck with a successful product as long as possible (a “cash cow”) before investing more money in it.</a:t>
            </a:r>
          </a:p>
          <a:p>
            <a:pPr marL="609600" indent="-609600" eaLnBrk="1" hangingPunct="1">
              <a:lnSpc>
                <a:spcPct val="90000"/>
              </a:lnSpc>
              <a:buFontTx/>
              <a:buAutoNum type="arabicPeriod" startAt="4"/>
            </a:pPr>
            <a:r>
              <a:rPr lang="en-US" sz="3800" b="1" smtClean="0"/>
              <a:t>In the 21</a:t>
            </a:r>
            <a:r>
              <a:rPr lang="en-US" sz="3800" b="1" baseline="30000" smtClean="0"/>
              <a:t>st</a:t>
            </a:r>
            <a:r>
              <a:rPr lang="en-US" sz="3800" b="1" smtClean="0"/>
              <a:t> century, companies need to innovate as quickly as possible in order to beat competitors into the marketplace with improvements.</a:t>
            </a:r>
            <a:r>
              <a:rPr lang="en-US" sz="3800" smtClean="0"/>
              <a:t> </a:t>
            </a:r>
            <a:r>
              <a:rPr lang="en-US" sz="3800" b="1" smtClean="0"/>
              <a:t>The longer you wait, the faster your opportunities evaporate.</a:t>
            </a:r>
            <a:r>
              <a:rPr lang="en-US" sz="3600" b="1" smtClean="0"/>
              <a:t> </a:t>
            </a:r>
          </a:p>
        </p:txBody>
      </p:sp>
    </p:spTree>
  </p:cSld>
  <p:clrMapOvr>
    <a:masterClrMapping/>
  </p:clrMapOvr>
  <p:transition spd="slow">
    <p:random/>
  </p:transition>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609600" y="457200"/>
            <a:ext cx="7848600" cy="1600200"/>
          </a:xfrm>
        </p:spPr>
        <p:txBody>
          <a:bodyPr/>
          <a:lstStyle/>
          <a:p>
            <a:pPr eaLnBrk="1" hangingPunct="1"/>
            <a:r>
              <a:rPr lang="en-US" b="1" smtClean="0">
                <a:solidFill>
                  <a:schemeClr val="tx1"/>
                </a:solidFill>
              </a:rPr>
              <a:t>“Our vision is to be able to make anything overnight.”</a:t>
            </a:r>
            <a:br>
              <a:rPr lang="en-US" b="1" smtClean="0">
                <a:solidFill>
                  <a:schemeClr val="tx1"/>
                </a:solidFill>
              </a:rPr>
            </a:br>
            <a:r>
              <a:rPr lang="en-US" sz="3600" b="1" smtClean="0">
                <a:solidFill>
                  <a:schemeClr val="tx1"/>
                </a:solidFill>
              </a:rPr>
              <a:t>(Soichiro Honda)</a:t>
            </a:r>
          </a:p>
        </p:txBody>
      </p:sp>
    </p:spTree>
  </p:cSld>
  <p:clrMapOvr>
    <a:masterClrMapping/>
  </p:clrMapOvr>
  <p:transition>
    <p:split orient="vert" dir="in"/>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3"/>
          <p:cNvSpPr>
            <a:spLocks noGrp="1" noChangeArrowheads="1"/>
          </p:cNvSpPr>
          <p:nvPr>
            <p:ph type="body" idx="1"/>
          </p:nvPr>
        </p:nvSpPr>
        <p:spPr>
          <a:xfrm>
            <a:off x="0" y="0"/>
            <a:ext cx="8839200" cy="6858000"/>
          </a:xfrm>
        </p:spPr>
        <p:txBody>
          <a:bodyPr/>
          <a:lstStyle/>
          <a:p>
            <a:pPr marL="609600" indent="-609600" eaLnBrk="1" hangingPunct="1">
              <a:buFontTx/>
              <a:buAutoNum type="arabicPeriod"/>
            </a:pPr>
            <a:r>
              <a:rPr lang="en-US" sz="3800" b="1" smtClean="0"/>
              <a:t>Honda’s visionary founder certainly understood the need for flexspeed competition in the 21</a:t>
            </a:r>
            <a:r>
              <a:rPr lang="en-US" sz="3800" b="1" baseline="30000" smtClean="0"/>
              <a:t>st</a:t>
            </a:r>
            <a:r>
              <a:rPr lang="en-US" sz="3800" b="1" smtClean="0"/>
              <a:t> century—competitiveness based organizational changeability &amp; adaptiveness.</a:t>
            </a:r>
          </a:p>
          <a:p>
            <a:pPr marL="609600" indent="-609600" eaLnBrk="1" hangingPunct="1">
              <a:buFontTx/>
              <a:buAutoNum type="arabicPeriod"/>
            </a:pPr>
            <a:r>
              <a:rPr lang="en-US" sz="3800" b="1" smtClean="0"/>
              <a:t>The faster a company can change, the quicker it can identify &amp; cash in on technological inventions &amp; innovations.</a:t>
            </a:r>
          </a:p>
        </p:txBody>
      </p:sp>
    </p:spTree>
  </p:cSld>
  <p:clrMapOvr>
    <a:masterClrMapping/>
  </p:clrMapOvr>
  <p:transition spd="slow">
    <p:random/>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228600"/>
            <a:ext cx="7772400" cy="457200"/>
          </a:xfrm>
        </p:spPr>
        <p:txBody>
          <a:bodyPr/>
          <a:lstStyle/>
          <a:p>
            <a:pPr eaLnBrk="1" hangingPunct="1"/>
            <a:r>
              <a:rPr lang="en-US" sz="4000" b="1" smtClean="0">
                <a:solidFill>
                  <a:schemeClr val="tx1"/>
                </a:solidFill>
              </a:rPr>
              <a:t>THE NEED FOR SPEED</a:t>
            </a:r>
          </a:p>
        </p:txBody>
      </p:sp>
      <p:sp>
        <p:nvSpPr>
          <p:cNvPr id="98307" name="Rectangle 3"/>
          <p:cNvSpPr>
            <a:spLocks noGrp="1" noChangeArrowheads="1"/>
          </p:cNvSpPr>
          <p:nvPr>
            <p:ph type="body" idx="1"/>
          </p:nvPr>
        </p:nvSpPr>
        <p:spPr>
          <a:xfrm>
            <a:off x="0" y="609600"/>
            <a:ext cx="9144000" cy="6248400"/>
          </a:xfrm>
        </p:spPr>
        <p:txBody>
          <a:bodyPr/>
          <a:lstStyle/>
          <a:p>
            <a:pPr marL="609600" indent="-609600" eaLnBrk="1" hangingPunct="1">
              <a:buClr>
                <a:schemeClr val="tx1"/>
              </a:buClr>
              <a:buFontTx/>
              <a:buAutoNum type="arabicPeriod"/>
            </a:pPr>
            <a:r>
              <a:rPr lang="en-US" sz="3900" b="1" smtClean="0"/>
              <a:t>Responding to evolving consumer demand in a real time mode</a:t>
            </a:r>
          </a:p>
          <a:p>
            <a:pPr marL="609600" indent="-609600" eaLnBrk="1" hangingPunct="1">
              <a:buClr>
                <a:schemeClr val="tx1"/>
              </a:buClr>
              <a:buFontTx/>
              <a:buAutoNum type="arabicPeriod"/>
            </a:pPr>
            <a:r>
              <a:rPr lang="en-US" sz="3900" b="1" smtClean="0"/>
              <a:t>Getting new technology to market before competitors do</a:t>
            </a:r>
          </a:p>
          <a:p>
            <a:pPr marL="609600" indent="-609600" eaLnBrk="1" hangingPunct="1">
              <a:buClr>
                <a:schemeClr val="tx1"/>
              </a:buClr>
              <a:buFontTx/>
              <a:buAutoNum type="arabicPeriod"/>
            </a:pPr>
            <a:r>
              <a:rPr lang="en-US" sz="3900" b="1" smtClean="0"/>
              <a:t>Creating innovations on inventions before competitors do</a:t>
            </a:r>
          </a:p>
          <a:p>
            <a:pPr marL="609600" indent="-609600" eaLnBrk="1" hangingPunct="1">
              <a:buClr>
                <a:schemeClr val="tx1"/>
              </a:buClr>
              <a:buFontTx/>
              <a:buAutoNum type="arabicPeriod"/>
            </a:pPr>
            <a:r>
              <a:rPr lang="en-US" sz="3900" b="1" smtClean="0"/>
              <a:t>Developing &amp; patenting inventions before competitors do</a:t>
            </a:r>
          </a:p>
        </p:txBody>
      </p:sp>
    </p:spTree>
  </p:cSld>
  <p:clrMapOvr>
    <a:masterClrMapping/>
  </p:clrMapOvr>
  <p:transition spd="slow">
    <p:random/>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0" y="0"/>
            <a:ext cx="9372600" cy="1143000"/>
          </a:xfrm>
        </p:spPr>
        <p:txBody>
          <a:bodyPr/>
          <a:lstStyle/>
          <a:p>
            <a:pPr eaLnBrk="1" hangingPunct="1"/>
            <a:r>
              <a:rPr lang="en-US" sz="4000" b="1" smtClean="0">
                <a:solidFill>
                  <a:schemeClr val="tx1"/>
                </a:solidFill>
                <a:latin typeface="Verdana" pitchFamily="34" charset="0"/>
              </a:rPr>
              <a:t>FLEXIBILITY + SPEED</a:t>
            </a:r>
            <a:br>
              <a:rPr lang="en-US" sz="4000" b="1" smtClean="0">
                <a:solidFill>
                  <a:schemeClr val="tx1"/>
                </a:solidFill>
                <a:latin typeface="Verdana" pitchFamily="34" charset="0"/>
              </a:rPr>
            </a:br>
            <a:r>
              <a:rPr lang="en-US" sz="4000" b="1" smtClean="0">
                <a:solidFill>
                  <a:schemeClr val="tx1"/>
                </a:solidFill>
                <a:latin typeface="Verdana" pitchFamily="34" charset="0"/>
              </a:rPr>
              <a:t>are the need in the 21 century</a:t>
            </a:r>
          </a:p>
        </p:txBody>
      </p:sp>
    </p:spTree>
  </p:cSld>
  <p:clrMapOvr>
    <a:masterClrMapping/>
  </p:clrMapOvr>
  <p:transition spd="slow">
    <p:random/>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Content Placeholder 2"/>
          <p:cNvSpPr>
            <a:spLocks noGrp="1"/>
          </p:cNvSpPr>
          <p:nvPr>
            <p:ph idx="1"/>
          </p:nvPr>
        </p:nvSpPr>
        <p:spPr>
          <a:xfrm>
            <a:off x="0" y="0"/>
            <a:ext cx="9144000" cy="6858000"/>
          </a:xfrm>
        </p:spPr>
        <p:txBody>
          <a:bodyPr/>
          <a:lstStyle/>
          <a:p>
            <a:pPr>
              <a:buFontTx/>
              <a:buNone/>
            </a:pPr>
            <a:r>
              <a:rPr lang="en-US" sz="3400" b="1" smtClean="0"/>
              <a:t>21c corporate strategy must be non-permanent, short-term, focused, &amp; changeable, like:</a:t>
            </a:r>
          </a:p>
          <a:p>
            <a:r>
              <a:rPr lang="en-US" sz="3400" b="1" smtClean="0"/>
              <a:t>Riding a surf board</a:t>
            </a:r>
          </a:p>
          <a:p>
            <a:r>
              <a:rPr lang="en-US" sz="3400" b="1" smtClean="0"/>
              <a:t>Making a movie temporarily “renting” out the talents of all the people shown on the end credits</a:t>
            </a:r>
          </a:p>
          <a:p>
            <a:r>
              <a:rPr lang="en-US" sz="3400" b="1" smtClean="0"/>
              <a:t>Selling fashion</a:t>
            </a:r>
          </a:p>
          <a:p>
            <a:r>
              <a:rPr lang="en-US" sz="3400" b="1" smtClean="0"/>
              <a:t>Coaching the 4</a:t>
            </a:r>
            <a:r>
              <a:rPr lang="en-US" sz="3400" b="1" baseline="30000" smtClean="0"/>
              <a:t>th</a:t>
            </a:r>
            <a:r>
              <a:rPr lang="en-US" sz="3400" b="1" smtClean="0"/>
              <a:t> quarter of a football game</a:t>
            </a:r>
          </a:p>
          <a:p>
            <a:r>
              <a:rPr lang="en-US" sz="3400" b="1" smtClean="0"/>
              <a:t>Campaigning for political office</a:t>
            </a:r>
          </a:p>
          <a:p>
            <a:pPr>
              <a:buFontTx/>
              <a:buNone/>
            </a:pPr>
            <a:endParaRPr lang="en-US" b="1" smtClean="0"/>
          </a:p>
          <a:p>
            <a:endParaRPr lang="en-US" b="1" smtClean="0"/>
          </a:p>
        </p:txBody>
      </p:sp>
    </p:spTree>
  </p:cSld>
  <p:clrMapOvr>
    <a:masterClrMapping/>
  </p:clrMapOvr>
  <p:transition spd="slow">
    <p:random/>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0" y="304800"/>
            <a:ext cx="9144000" cy="609600"/>
          </a:xfrm>
        </p:spPr>
        <p:txBody>
          <a:bodyPr/>
          <a:lstStyle/>
          <a:p>
            <a:pPr eaLnBrk="1" hangingPunct="1"/>
            <a:r>
              <a:rPr lang="en-US" sz="3600" b="1" smtClean="0"/>
              <a:t>THE NOMADIC AMERICAN </a:t>
            </a:r>
            <a:br>
              <a:rPr lang="en-US" sz="3600" b="1" smtClean="0"/>
            </a:br>
            <a:r>
              <a:rPr lang="en-US" sz="3600" b="1" smtClean="0"/>
              <a:t>PLAINS INDIANS</a:t>
            </a:r>
          </a:p>
        </p:txBody>
      </p:sp>
      <p:sp>
        <p:nvSpPr>
          <p:cNvPr id="101379" name="Rectangle 3"/>
          <p:cNvSpPr>
            <a:spLocks noGrp="1" noChangeArrowheads="1"/>
          </p:cNvSpPr>
          <p:nvPr>
            <p:ph type="body" idx="1"/>
          </p:nvPr>
        </p:nvSpPr>
        <p:spPr>
          <a:xfrm>
            <a:off x="228600" y="1143000"/>
            <a:ext cx="8610600" cy="5715000"/>
          </a:xfrm>
        </p:spPr>
        <p:txBody>
          <a:bodyPr/>
          <a:lstStyle/>
          <a:p>
            <a:pPr eaLnBrk="1" hangingPunct="1">
              <a:buFontTx/>
              <a:buNone/>
            </a:pPr>
            <a:r>
              <a:rPr lang="en-US" sz="2800" b="1" smtClean="0"/>
              <a:t>Many of the 19</a:t>
            </a:r>
            <a:r>
              <a:rPr lang="en-US" sz="2800" b="1" baseline="30000" smtClean="0"/>
              <a:t>th</a:t>
            </a:r>
            <a:r>
              <a:rPr lang="en-US" sz="2800" b="1" smtClean="0"/>
              <a:t> century plains Indian tribes in</a:t>
            </a:r>
            <a:r>
              <a:rPr lang="en-US" sz="2800" smtClean="0"/>
              <a:t> </a:t>
            </a:r>
            <a:r>
              <a:rPr lang="en-US" sz="2800" b="1" smtClean="0"/>
              <a:t>America lived nomadic lives as they followed the buffalo herds for food &amp; provision.  They therefore traveled with as few possessions as possible for maximum flexibility of movement and change.  C21 global companies must emulate this lifestyle by owning as few fixed assets (“overhead</a:t>
            </a:r>
            <a:r>
              <a:rPr lang="en-US" sz="2800" b="1" smtClean="0">
                <a:sym typeface="Wingdings" pitchFamily="2" charset="2"/>
              </a:rPr>
              <a:t>”) as possible (via outsourcing, temp employees, joint ventures, etc.), permitting them to shift out of old technologies &amp; markets at a moment’s notice.</a:t>
            </a:r>
            <a:endParaRPr lang="en-US" sz="2800" b="1" smtClean="0"/>
          </a:p>
        </p:txBody>
      </p:sp>
    </p:spTree>
  </p:cSld>
  <p:clrMapOvr>
    <a:masterClrMapping/>
  </p:clrMapOvr>
  <p:transition spd="slow">
    <p:random/>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0" y="0"/>
            <a:ext cx="8991600" cy="914400"/>
          </a:xfrm>
        </p:spPr>
        <p:txBody>
          <a:bodyPr/>
          <a:lstStyle/>
          <a:p>
            <a:pPr eaLnBrk="1" hangingPunct="1"/>
            <a:r>
              <a:rPr lang="en-US" sz="2800" b="1" smtClean="0"/>
              <a:t>	THE EMERGING 21</a:t>
            </a:r>
            <a:r>
              <a:rPr lang="en-US" sz="2800" b="1" baseline="30000" smtClean="0"/>
              <a:t>ST</a:t>
            </a:r>
            <a:r>
              <a:rPr lang="en-US" sz="2800" b="1" smtClean="0"/>
              <a:t> CENTURY </a:t>
            </a:r>
            <a:br>
              <a:rPr lang="en-US" sz="2800" b="1" smtClean="0"/>
            </a:br>
            <a:r>
              <a:rPr lang="en-US" sz="2800" b="1" smtClean="0"/>
              <a:t>FLEX-LIFESTYLE</a:t>
            </a:r>
          </a:p>
        </p:txBody>
      </p:sp>
      <p:sp>
        <p:nvSpPr>
          <p:cNvPr id="102403" name="Rectangle 3"/>
          <p:cNvSpPr>
            <a:spLocks noGrp="1" noChangeArrowheads="1"/>
          </p:cNvSpPr>
          <p:nvPr>
            <p:ph type="body" idx="1"/>
          </p:nvPr>
        </p:nvSpPr>
        <p:spPr>
          <a:xfrm>
            <a:off x="0" y="762000"/>
            <a:ext cx="8915400" cy="6096000"/>
          </a:xfrm>
        </p:spPr>
        <p:txBody>
          <a:bodyPr/>
          <a:lstStyle/>
          <a:p>
            <a:pPr marL="609600" indent="-609600" eaLnBrk="1" hangingPunct="1">
              <a:lnSpc>
                <a:spcPct val="90000"/>
              </a:lnSpc>
              <a:buFontTx/>
              <a:buAutoNum type="arabicPeriod"/>
            </a:pPr>
            <a:r>
              <a:rPr lang="en-US" sz="2800" b="1" smtClean="0"/>
              <a:t>Younger people are getting married later, delaying children longer, &amp; having smaller families—all to accommodate career flexibility.</a:t>
            </a:r>
          </a:p>
          <a:p>
            <a:pPr marL="609600" indent="-609600" eaLnBrk="1" hangingPunct="1">
              <a:lnSpc>
                <a:spcPct val="90000"/>
              </a:lnSpc>
              <a:buFontTx/>
              <a:buAutoNum type="arabicPeriod"/>
            </a:pPr>
            <a:r>
              <a:rPr lang="en-US" sz="2800" b="1" smtClean="0"/>
              <a:t>Increasingly, people are using assets they don’t own via renting/leasing &amp; service contracts that provide up-to-date technology (cell phones, computers, cable hook-up, etc.).</a:t>
            </a:r>
          </a:p>
          <a:p>
            <a:pPr marL="609600" indent="-609600" eaLnBrk="1" hangingPunct="1">
              <a:lnSpc>
                <a:spcPct val="90000"/>
              </a:lnSpc>
              <a:buFontTx/>
              <a:buAutoNum type="arabicPeriod"/>
            </a:pPr>
            <a:r>
              <a:rPr lang="en-US" sz="2800" b="1" smtClean="0"/>
              <a:t>Continuous on-the-job training &amp; retraining is the new workplace lifestyle needed to accommodate 21</a:t>
            </a:r>
            <a:r>
              <a:rPr lang="en-US" sz="2800" b="1" baseline="30000" smtClean="0"/>
              <a:t>st</a:t>
            </a:r>
            <a:r>
              <a:rPr lang="en-US" sz="2800" b="1" smtClean="0"/>
              <a:t> century serial careers which must adapt to relentless technological &amp; competitive change. </a:t>
            </a:r>
          </a:p>
          <a:p>
            <a:pPr marL="609600" indent="-609600" eaLnBrk="1" hangingPunct="1">
              <a:lnSpc>
                <a:spcPct val="90000"/>
              </a:lnSpc>
              <a:buFontTx/>
              <a:buNone/>
            </a:pPr>
            <a:endParaRPr lang="en-US" sz="2800" b="1" smtClean="0"/>
          </a:p>
        </p:txBody>
      </p:sp>
    </p:spTree>
  </p:cSld>
  <p:clrMapOvr>
    <a:masterClrMapping/>
  </p:clrMapOvr>
  <p:transition spd="slow">
    <p:random/>
  </p:transition>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6" name="Rectangle 2"/>
          <p:cNvSpPr>
            <a:spLocks noGrp="1" noChangeArrowheads="1"/>
          </p:cNvSpPr>
          <p:nvPr>
            <p:ph type="ctrTitle"/>
          </p:nvPr>
        </p:nvSpPr>
        <p:spPr>
          <a:xfrm>
            <a:off x="0" y="0"/>
            <a:ext cx="9144000" cy="1524000"/>
          </a:xfrm>
        </p:spPr>
        <p:txBody>
          <a:bodyPr/>
          <a:lstStyle/>
          <a:p>
            <a:pPr eaLnBrk="1" hangingPunct="1"/>
            <a:r>
              <a:rPr lang="en-US" sz="4000" b="1" smtClean="0">
                <a:solidFill>
                  <a:schemeClr val="tx1"/>
                </a:solidFill>
              </a:rPr>
              <a:t>THE NEW STRATEGY OF GLOBAL MANUFACTURING COMPETITION</a:t>
            </a:r>
          </a:p>
        </p:txBody>
      </p:sp>
      <p:sp>
        <p:nvSpPr>
          <p:cNvPr id="103427" name="Rectangle 3"/>
          <p:cNvSpPr>
            <a:spLocks noGrp="1" noChangeArrowheads="1"/>
          </p:cNvSpPr>
          <p:nvPr>
            <p:ph type="subTitle" idx="1"/>
          </p:nvPr>
        </p:nvSpPr>
        <p:spPr>
          <a:xfrm>
            <a:off x="533400" y="1600200"/>
            <a:ext cx="8610600" cy="5257800"/>
          </a:xfrm>
        </p:spPr>
        <p:txBody>
          <a:bodyPr/>
          <a:lstStyle/>
          <a:p>
            <a:pPr marL="609600" indent="-609600" algn="l" eaLnBrk="1" hangingPunct="1">
              <a:lnSpc>
                <a:spcPct val="90000"/>
              </a:lnSpc>
              <a:buClr>
                <a:schemeClr val="tx1"/>
              </a:buClr>
              <a:buFont typeface="Wingdings" pitchFamily="2" charset="2"/>
              <a:buAutoNum type="arabicPeriod"/>
            </a:pPr>
            <a:r>
              <a:rPr lang="en-US" sz="4000" b="1" smtClean="0"/>
              <a:t>Competitive advantage </a:t>
            </a:r>
          </a:p>
          <a:p>
            <a:pPr marL="609600" indent="-609600" algn="l" eaLnBrk="1" hangingPunct="1">
              <a:lnSpc>
                <a:spcPct val="90000"/>
              </a:lnSpc>
              <a:buClr>
                <a:schemeClr val="tx1"/>
              </a:buClr>
              <a:buFont typeface="Wingdings" pitchFamily="2" charset="2"/>
              <a:buNone/>
            </a:pPr>
            <a:r>
              <a:rPr lang="en-US" sz="4000" b="1" smtClean="0"/>
              <a:t>via speed and flexibility	</a:t>
            </a:r>
          </a:p>
          <a:p>
            <a:pPr marL="609600" indent="-609600" algn="l" eaLnBrk="1" hangingPunct="1">
              <a:lnSpc>
                <a:spcPct val="90000"/>
              </a:lnSpc>
              <a:buClr>
                <a:schemeClr val="tx1"/>
              </a:buClr>
              <a:buFont typeface="Wingdings" pitchFamily="2" charset="2"/>
              <a:buNone/>
            </a:pPr>
            <a:r>
              <a:rPr lang="en-US" sz="4000" b="1" smtClean="0"/>
              <a:t>2. Outsourcing to </a:t>
            </a:r>
          </a:p>
          <a:p>
            <a:pPr marL="609600" indent="-609600" algn="l" eaLnBrk="1" hangingPunct="1">
              <a:lnSpc>
                <a:spcPct val="90000"/>
              </a:lnSpc>
              <a:buClr>
                <a:schemeClr val="tx1"/>
              </a:buClr>
              <a:buFont typeface="Wingdings" pitchFamily="2" charset="2"/>
              <a:buNone/>
            </a:pPr>
            <a:r>
              <a:rPr lang="en-US" sz="4000" b="1" smtClean="0"/>
              <a:t>free-lance manufacturing companies</a:t>
            </a:r>
          </a:p>
          <a:p>
            <a:pPr marL="609600" indent="-609600" algn="l" eaLnBrk="1" hangingPunct="1">
              <a:lnSpc>
                <a:spcPct val="90000"/>
              </a:lnSpc>
              <a:buClr>
                <a:schemeClr val="tx1"/>
              </a:buClr>
              <a:buFont typeface="Wingdings" pitchFamily="2" charset="2"/>
              <a:buNone/>
            </a:pPr>
            <a:r>
              <a:rPr lang="en-US" sz="4000" b="1" smtClean="0"/>
              <a:t>3. Joint ventures to utilize excess idle capacity</a:t>
            </a:r>
          </a:p>
          <a:p>
            <a:pPr marL="609600" indent="-609600" eaLnBrk="1" hangingPunct="1">
              <a:lnSpc>
                <a:spcPct val="90000"/>
              </a:lnSpc>
            </a:pPr>
            <a:r>
              <a:rPr lang="en-US" b="1" smtClean="0">
                <a:solidFill>
                  <a:schemeClr val="accent2"/>
                </a:solidFill>
                <a:latin typeface="Bernard MT Condensed" pitchFamily="18" charset="0"/>
              </a:rPr>
              <a:t> </a:t>
            </a:r>
          </a:p>
        </p:txBody>
      </p:sp>
    </p:spTree>
  </p:cSld>
  <p:clrMapOvr>
    <a:masterClrMapping/>
  </p:clrMapOvr>
  <p:transition>
    <p:cover dir="d"/>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ctrTitle"/>
          </p:nvPr>
        </p:nvSpPr>
        <p:spPr>
          <a:xfrm>
            <a:off x="457200" y="0"/>
            <a:ext cx="7086600" cy="685800"/>
          </a:xfrm>
        </p:spPr>
        <p:txBody>
          <a:bodyPr/>
          <a:lstStyle/>
          <a:p>
            <a:pPr eaLnBrk="1" hangingPunct="1"/>
            <a:r>
              <a:rPr lang="en-US" sz="3600" b="1" smtClean="0">
                <a:solidFill>
                  <a:schemeClr val="tx1"/>
                </a:solidFill>
              </a:rPr>
              <a:t>FLEXSPEED IS PROFITABLE</a:t>
            </a:r>
          </a:p>
        </p:txBody>
      </p:sp>
      <p:sp>
        <p:nvSpPr>
          <p:cNvPr id="104451" name="Rectangle 3"/>
          <p:cNvSpPr>
            <a:spLocks noGrp="1" noChangeArrowheads="1"/>
          </p:cNvSpPr>
          <p:nvPr>
            <p:ph type="subTitle" idx="1"/>
          </p:nvPr>
        </p:nvSpPr>
        <p:spPr>
          <a:xfrm>
            <a:off x="228600" y="685800"/>
            <a:ext cx="7391400" cy="5943600"/>
          </a:xfrm>
        </p:spPr>
        <p:txBody>
          <a:bodyPr/>
          <a:lstStyle/>
          <a:p>
            <a:pPr marL="609600" indent="-609600" algn="l" eaLnBrk="1" hangingPunct="1">
              <a:lnSpc>
                <a:spcPct val="90000"/>
              </a:lnSpc>
              <a:buClr>
                <a:schemeClr val="tx1"/>
              </a:buClr>
              <a:buFont typeface="Wingdings" pitchFamily="2" charset="2"/>
              <a:buAutoNum type="arabicPeriod"/>
            </a:pPr>
            <a:r>
              <a:rPr lang="en-US" sz="3600" b="1" smtClean="0"/>
              <a:t>UPS vs. the Postal Service</a:t>
            </a:r>
          </a:p>
          <a:p>
            <a:pPr marL="609600" indent="-609600" algn="l" eaLnBrk="1" hangingPunct="1">
              <a:lnSpc>
                <a:spcPct val="90000"/>
              </a:lnSpc>
              <a:buClr>
                <a:schemeClr val="tx1"/>
              </a:buClr>
              <a:buFont typeface="Wingdings" pitchFamily="2" charset="2"/>
              <a:buAutoNum type="arabicPeriod"/>
            </a:pPr>
            <a:r>
              <a:rPr lang="en-US" sz="3600" b="1" smtClean="0"/>
              <a:t>The Wal-Mart distribution system</a:t>
            </a:r>
          </a:p>
          <a:p>
            <a:pPr marL="609600" indent="-609600" algn="l" eaLnBrk="1" hangingPunct="1">
              <a:lnSpc>
                <a:spcPct val="90000"/>
              </a:lnSpc>
              <a:buClr>
                <a:schemeClr val="tx1"/>
              </a:buClr>
              <a:buFont typeface="Wingdings" pitchFamily="2" charset="2"/>
              <a:buAutoNum type="arabicPeriod"/>
            </a:pPr>
            <a:r>
              <a:rPr lang="en-US" sz="3600" b="1" smtClean="0"/>
              <a:t>On-line banking</a:t>
            </a:r>
          </a:p>
          <a:p>
            <a:pPr marL="609600" indent="-609600" algn="l" eaLnBrk="1" hangingPunct="1">
              <a:lnSpc>
                <a:spcPct val="90000"/>
              </a:lnSpc>
              <a:buClr>
                <a:schemeClr val="tx1"/>
              </a:buClr>
              <a:buFont typeface="Wingdings" pitchFamily="2" charset="2"/>
              <a:buAutoNum type="arabicPeriod"/>
            </a:pPr>
            <a:r>
              <a:rPr lang="en-US" sz="3600" b="1" smtClean="0"/>
              <a:t>On-line text &amp; magazine publishing</a:t>
            </a:r>
          </a:p>
          <a:p>
            <a:pPr marL="609600" indent="-609600" algn="l" eaLnBrk="1" hangingPunct="1">
              <a:lnSpc>
                <a:spcPct val="90000"/>
              </a:lnSpc>
              <a:buClr>
                <a:schemeClr val="tx1"/>
              </a:buClr>
              <a:buFont typeface="Wingdings" pitchFamily="2" charset="2"/>
              <a:buAutoNum type="arabicPeriod"/>
            </a:pPr>
            <a:r>
              <a:rPr lang="en-US" sz="3600" b="1" smtClean="0"/>
              <a:t>Pay movies</a:t>
            </a:r>
          </a:p>
          <a:p>
            <a:pPr marL="609600" indent="-609600" algn="l" eaLnBrk="1" hangingPunct="1">
              <a:lnSpc>
                <a:spcPct val="90000"/>
              </a:lnSpc>
              <a:buClr>
                <a:schemeClr val="tx1"/>
              </a:buClr>
              <a:buFont typeface="Wingdings" pitchFamily="2" charset="2"/>
              <a:buAutoNum type="arabicPeriod"/>
            </a:pPr>
            <a:r>
              <a:rPr lang="en-US" sz="3600" b="1" smtClean="0"/>
              <a:t>Broadband Internet </a:t>
            </a:r>
          </a:p>
          <a:p>
            <a:pPr marL="609600" indent="-609600" algn="l" eaLnBrk="1" hangingPunct="1">
              <a:lnSpc>
                <a:spcPct val="90000"/>
              </a:lnSpc>
              <a:buClr>
                <a:schemeClr val="tx1"/>
              </a:buClr>
              <a:buFont typeface="Wingdings" pitchFamily="2" charset="2"/>
              <a:buAutoNum type="arabicPeriod"/>
            </a:pPr>
            <a:r>
              <a:rPr lang="en-US" sz="3600" b="1" smtClean="0"/>
              <a:t>Car retooling &amp; redesign</a:t>
            </a:r>
          </a:p>
          <a:p>
            <a:pPr marL="609600" indent="-609600" algn="l" eaLnBrk="1" hangingPunct="1">
              <a:lnSpc>
                <a:spcPct val="90000"/>
              </a:lnSpc>
              <a:buClr>
                <a:schemeClr val="tx1"/>
              </a:buClr>
              <a:buFont typeface="Wingdings" pitchFamily="2" charset="2"/>
              <a:buAutoNum type="arabicPeriod"/>
            </a:pPr>
            <a:r>
              <a:rPr lang="en-US" sz="3600" b="1" smtClean="0"/>
              <a:t>JIT supplier delivery</a:t>
            </a:r>
          </a:p>
          <a:p>
            <a:pPr marL="609600" indent="-609600" algn="l" eaLnBrk="1" hangingPunct="1">
              <a:lnSpc>
                <a:spcPct val="90000"/>
              </a:lnSpc>
            </a:pPr>
            <a:endParaRPr lang="en-US" sz="3600" b="1" smtClean="0"/>
          </a:p>
        </p:txBody>
      </p:sp>
    </p:spTree>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WordArt 1027"/>
          <p:cNvSpPr>
            <a:spLocks noChangeArrowheads="1" noChangeShapeType="1" noTextEdit="1"/>
          </p:cNvSpPr>
          <p:nvPr/>
        </p:nvSpPr>
        <p:spPr bwMode="auto">
          <a:xfrm>
            <a:off x="381000" y="1828800"/>
            <a:ext cx="8305800" cy="2647950"/>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latin typeface="Arial Black"/>
              </a:rPr>
              <a:t>THE STRATEGY OF</a:t>
            </a:r>
          </a:p>
          <a:p>
            <a:r>
              <a:rPr lang="en-US" sz="3600" kern="10">
                <a:ln w="9525">
                  <a:solidFill>
                    <a:srgbClr val="000000"/>
                  </a:solidFill>
                  <a:round/>
                  <a:headEnd/>
                  <a:tailEnd/>
                </a:ln>
                <a:latin typeface="Arial Black"/>
              </a:rPr>
              <a:t>NATIONAL &amp; CORPORATE</a:t>
            </a:r>
          </a:p>
          <a:p>
            <a:r>
              <a:rPr lang="en-US" sz="3600" kern="10">
                <a:ln w="9525">
                  <a:solidFill>
                    <a:srgbClr val="000000"/>
                  </a:solidFill>
                  <a:round/>
                  <a:headEnd/>
                  <a:tailEnd/>
                </a:ln>
                <a:latin typeface="Arial Black"/>
              </a:rPr>
              <a:t>ALLIANCES</a:t>
            </a:r>
          </a:p>
        </p:txBody>
      </p:sp>
    </p:spTree>
  </p:cSld>
  <p:clrMapOvr>
    <a:masterClrMapping/>
  </p:clrMapOvr>
  <p:transition spd="slow">
    <p:random/>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4250</TotalTime>
  <Words>10088</Words>
  <Application>Microsoft Office PowerPoint</Application>
  <PresentationFormat>On-screen Show (4:3)</PresentationFormat>
  <Paragraphs>914</Paragraphs>
  <Slides>199</Slides>
  <Notes>191</Notes>
  <HiddenSlides>0</HiddenSlides>
  <MMClips>0</MMClips>
  <ScaleCrop>false</ScaleCrop>
  <HeadingPairs>
    <vt:vector size="4" baseType="variant">
      <vt:variant>
        <vt:lpstr>Theme</vt:lpstr>
      </vt:variant>
      <vt:variant>
        <vt:i4>1</vt:i4>
      </vt:variant>
      <vt:variant>
        <vt:lpstr>Slide Titles</vt:lpstr>
      </vt:variant>
      <vt:variant>
        <vt:i4>199</vt:i4>
      </vt:variant>
    </vt:vector>
  </HeadingPairs>
  <TitlesOfParts>
    <vt:vector size="200" baseType="lpstr">
      <vt:lpstr>Default Design</vt:lpstr>
      <vt:lpstr>PowerPoint Presentation</vt:lpstr>
      <vt:lpstr>Global Business Strategy PRISMS</vt:lpstr>
      <vt:lpstr>PowerPoint Presentation</vt:lpstr>
      <vt:lpstr>PowerPoint Presentation</vt:lpstr>
      <vt:lpstr>THE FIRST ECONOMIC CONQUISTADORS </vt:lpstr>
      <vt:lpstr>PowerPoint Presentation</vt:lpstr>
      <vt:lpstr>THE NEW SOLDIERS OF FORTUNE </vt:lpstr>
      <vt:lpstr>20th CENTURY COMPETITION</vt:lpstr>
      <vt:lpstr>PowerPoint Presentation</vt:lpstr>
      <vt:lpstr>NEW PATTERNS OF GLOBAL COMPETING:</vt:lpstr>
      <vt:lpstr>PowerPoint Presentation</vt:lpstr>
      <vt:lpstr> 21ST Century companies must stay on the edge of the competitive wave via constant invention &amp; innovation</vt:lpstr>
      <vt:lpstr>20st century companies can’t be lazy boys in the 21st century by standing pat on the designs &amp; technology that brought them initial success:  fast food franchises, gasoline engines, cigarette companies, universities, etc.</vt:lpstr>
      <vt:lpstr>PowerPoint Presentation</vt:lpstr>
      <vt:lpstr>PowerPoint Presentation</vt:lpstr>
      <vt:lpstr>PowerPoint Presentation</vt:lpstr>
      <vt:lpstr>PowerPoint Presentation</vt:lpstr>
      <vt:lpstr>PowerPoint Presentation</vt:lpstr>
      <vt:lpstr>PowerPoint Presentation</vt:lpstr>
      <vt:lpstr>VAC CONTROL STRATEGIES</vt:lpstr>
      <vt:lpstr>PowerPoint Presentation</vt:lpstr>
      <vt:lpstr>PowerPoint Presentation</vt:lpstr>
      <vt:lpstr>PowerPoint Presentation</vt:lpstr>
      <vt:lpstr>NATIONALISM &amp; PROTECTIONISM</vt:lpstr>
      <vt:lpstr>PowerPoint Presentation</vt:lpstr>
      <vt:lpstr>PowerPoint Presentation</vt:lpstr>
      <vt:lpstr>PowerPoint Presentation</vt:lpstr>
      <vt:lpstr>Nations that produce more than they consume are more competitive</vt:lpstr>
      <vt:lpstr>Export-oriented currency policy (undervalued currency) stimulates economic growth</vt:lpstr>
      <vt:lpstr>Foreign investors build your nation’s economy </vt:lpstr>
      <vt:lpstr>STRENGTH OF THE NATIONAL WORK ETHIC</vt:lpstr>
      <vt:lpstr>SOCIAL THREATS TO AMERICA’S FUTURE GLOBAL COMPETITIVENESS</vt:lpstr>
      <vt:lpstr>PowerPoint Presentation</vt:lpstr>
      <vt:lpstr>PowerPoint Presentation</vt:lpstr>
      <vt:lpstr>Super Global Competition</vt:lpstr>
      <vt:lpstr>PowerPoint Presentation</vt:lpstr>
      <vt:lpstr>LifeStyling</vt:lpstr>
      <vt:lpstr>Lifestyle Services Marketing as competitive advantage</vt:lpstr>
      <vt:lpstr>PowerPoint Presentation</vt:lpstr>
      <vt:lpstr> Self service Efficiency as competitive advantage: cutting time + employees by “outsourcing” processes to customers  </vt:lpstr>
      <vt:lpstr>PowerPoint Presentation</vt:lpstr>
      <vt:lpstr>EBAY THE COLOSSUS</vt:lpstr>
      <vt:lpstr>VIRTUAL EBAY</vt:lpstr>
      <vt:lpstr>VIRTUAL UNIVERSITIES</vt:lpstr>
      <vt:lpstr>PowerPoint Presentation</vt:lpstr>
      <vt:lpstr>1. Digital cameras &amp; camera-phones are burying film cameras &amp; Kodak who moved way too late into digital cameras 2. Canon, Sony, Olympus, &amp; Nikon are now the photography industry leaders, not Kodak  </vt:lpstr>
      <vt:lpstr>Open-Sourcing</vt:lpstr>
      <vt:lpstr>PowerPoint Presentation</vt:lpstr>
      <vt:lpstr>PowerPoint Presentation</vt:lpstr>
      <vt:lpstr>DIGGING SOCIAL NEWS</vt:lpstr>
      <vt:lpstr>OPEN-SOURCED MONSTER SOFTWARE</vt:lpstr>
      <vt:lpstr>Off-Shoring Manufacturing in developing nations</vt:lpstr>
      <vt:lpstr>MANUFACTURING INVOLVEMENT  OF WESTERN NATIONS</vt:lpstr>
      <vt:lpstr>OFF-SHORING OF AMERICAN CALL CENTERS IN BANGALORE, INDIA</vt:lpstr>
      <vt:lpstr>PowerPoint Presentation</vt:lpstr>
      <vt:lpstr>WHO BENEFITS WHEN JOBS ARE PULLED OUT OF THE USA &amp; SENT TO ANOTHER NATIONS</vt:lpstr>
      <vt:lpstr>Software Technology as competitive advantage</vt:lpstr>
      <vt:lpstr>SOFTWARE AROUND THE CORNER</vt:lpstr>
      <vt:lpstr>Satellites Product design as competitive advantage</vt:lpstr>
      <vt:lpstr>PowerPoint Presentation</vt:lpstr>
      <vt:lpstr>PowerPoint Presentation</vt:lpstr>
      <vt:lpstr>PowerPoint Presentation</vt:lpstr>
      <vt:lpstr>PowerPoint Presentation</vt:lpstr>
      <vt:lpstr>THE FUTURE PDA: OFFSPRING OF INVENTION &amp; INNOVATION </vt:lpstr>
      <vt:lpstr>WHAT 21ST CENTURY COMPANIES ARE GOING TO REPLACE THESE 20TH CENTURY PRODUCTS/SERVICES? </vt:lpstr>
      <vt:lpstr>TESLA</vt:lpstr>
      <vt:lpstr>The MySpace RACE</vt:lpstr>
      <vt:lpstr>GENETIC ENGINEERING</vt:lpstr>
      <vt:lpstr>NANOTECHNOLOGY (molecular technology)</vt:lpstr>
      <vt:lpstr>MORE TWIN-I’s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BOOKS.GOOGLE.COM</vt:lpstr>
      <vt:lpstr>PowerPoint Presentation</vt:lpstr>
      <vt:lpstr>GPS &amp; ENTERTAINMENT CONTROL DEVICES</vt:lpstr>
      <vt:lpstr>PowerPoint Presentation</vt:lpstr>
      <vt:lpstr>Technology creates its own rapid growth demand when it  caters to lifestyles.   </vt:lpstr>
      <vt:lpstr>LIFESTYLE DEMANDS OF  THE 21st CENTURY</vt:lpstr>
      <vt:lpstr>PowerPoint Presentation</vt:lpstr>
      <vt:lpstr>PowerPoint Presentation</vt:lpstr>
      <vt:lpstr>OPPORTUNITIES OF THE  TWIN I STRATEGY</vt:lpstr>
      <vt:lpstr>PowerPoint Presentation</vt:lpstr>
      <vt:lpstr>PowerPoint Presentation</vt:lpstr>
      <vt:lpstr>“Our vision is to be able to make anything overnight.” (Soichiro Honda)</vt:lpstr>
      <vt:lpstr>PowerPoint Presentation</vt:lpstr>
      <vt:lpstr>THE NEED FOR SPEED</vt:lpstr>
      <vt:lpstr>FLEXIBILITY + SPEED are the need in the 21 century</vt:lpstr>
      <vt:lpstr>PowerPoint Presentation</vt:lpstr>
      <vt:lpstr>THE NOMADIC AMERICAN  PLAINS INDIANS</vt:lpstr>
      <vt:lpstr> THE EMERGING 21ST CENTURY  FLEX-LIFESTYLE</vt:lpstr>
      <vt:lpstr>THE NEW STRATEGY OF GLOBAL MANUFACTURING COMPETITION</vt:lpstr>
      <vt:lpstr>FLEXSPEED IS PROFITABLE</vt:lpstr>
      <vt:lpstr>PowerPoint Presentation</vt:lpstr>
      <vt:lpstr>THE PIECES TO  A GLOBAL  OPERATING NETWORK</vt:lpstr>
      <vt:lpstr>PowerPoint Presentation</vt:lpstr>
      <vt:lpstr>PowerPoint Presentation</vt:lpstr>
      <vt:lpstr>DETROIT’S ROTTEN SUPPLIER RELATIONS</vt:lpstr>
      <vt:lpstr>GLOBAL COMPETITION IS TOUGH</vt:lpstr>
      <vt:lpstr>MOST GLOBAL COMPANIES DO IT</vt:lpstr>
      <vt:lpstr>PowerPoint Presentation</vt:lpstr>
      <vt:lpstr>PowerPoint Presentation</vt:lpstr>
      <vt:lpstr>SOME GLOBAL COMPANIES DO IT</vt:lpstr>
      <vt:lpstr>PowerPoint Presentation</vt:lpstr>
      <vt:lpstr>PowerPoint Presentation</vt:lpstr>
      <vt:lpstr>A WALK ON THE WILD SIDE</vt:lpstr>
      <vt:lpstr>PowerPoint Presentation</vt:lpstr>
      <vt:lpstr>PowerPoint Presentation</vt:lpstr>
      <vt:lpstr>The black hole of globalization: Free trade agreements + WTO exerting a pull on companies &amp; nations to join forces</vt:lpstr>
      <vt:lpstr>PowerPoint Presentation</vt:lpstr>
      <vt:lpstr>CORPORATE LITE</vt:lpstr>
      <vt:lpstr>VIRTUAL NATIONS, FEWER NATIONS</vt:lpstr>
      <vt:lpstr>PowerPoint Presentation</vt:lpstr>
      <vt:lpstr>INDEPENDENTS ARE DEFENSELESS AGAINST:</vt:lpstr>
      <vt:lpstr>PowerPoint Presentation</vt:lpstr>
      <vt:lpstr>PowerPoint Presentation</vt:lpstr>
      <vt:lpstr>“BODY” NATIONS</vt:lpstr>
      <vt:lpstr>THE STATISTICS OF U.S. GLOBAL DEPENDENCY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GLOBAL GROWTH OR CANCER? </vt:lpstr>
      <vt:lpstr>CONTROVERSIES OF THE GLOBAL ENVIRONMENTAL CRISIS</vt:lpstr>
      <vt:lpstr>PowerPoint Presentation</vt:lpstr>
      <vt:lpstr>PowerPoint Presentation</vt:lpstr>
      <vt:lpstr>PowerPoint Presentation</vt:lpstr>
      <vt:lpstr>PowerPoint Presentation</vt:lpstr>
      <vt:lpstr>2006 CLIMATE CHANGE RESEARCH</vt:lpstr>
      <vt:lpstr>PowerPoint Presentation</vt:lpstr>
      <vt:lpstr>PowerPoint Presentation</vt:lpstr>
      <vt:lpstr>NATIONALITY &amp;  GLOBAL WARMING</vt:lpstr>
      <vt:lpstr>GLOBAL WARMING THREAT TO POOREST NATIONS</vt:lpstr>
      <vt:lpstr>PowerPoint Presentation</vt:lpstr>
      <vt:lpstr>PowerPoint Presentation</vt:lpstr>
      <vt:lpstr>PowerPoint Presentation</vt:lpstr>
      <vt:lpstr>ECOLOGICAL CLASSIFICATIONS OF NATIONS</vt:lpstr>
      <vt:lpstr>PowerPoint Presentation</vt:lpstr>
      <vt:lpstr>PowerPoint Presentation</vt:lpstr>
      <vt:lpstr>THE EU’S ECOLOGICAL PROGRAM</vt:lpstr>
      <vt:lpstr>PowerPoint Presentation</vt:lpstr>
      <vt:lpstr>COMPETITIVENESS OF NATIONS IN USING THEIR ECOLOGICAL CAPITAL</vt:lpstr>
      <vt:lpstr>PowerPoint Presentation</vt:lpstr>
      <vt:lpstr>PowerPoint Presentation</vt:lpstr>
      <vt:lpstr>PowerPoint Presentation</vt:lpstr>
      <vt:lpstr>PowerPoint Presentation</vt:lpstr>
      <vt:lpstr>PowerPoint Presentation</vt:lpstr>
      <vt:lpstr>PowerPoint Presentation</vt:lpstr>
      <vt:lpstr>THE EU CALLS THE ENVIRONMENTAL BLUFF OF AMERICA &amp; CHINA  </vt:lpstr>
      <vt:lpstr>PowerPoint Presentation</vt:lpstr>
      <vt:lpstr>PowerPoint Presentation</vt:lpstr>
      <vt:lpstr>PowerPoint Presentation</vt:lpstr>
      <vt:lpstr>PowerPoint Presentation</vt:lpstr>
      <vt:lpstr>WHO IS PATRIOTIC?</vt:lpstr>
      <vt:lpstr>PowerPoint Presentation</vt:lpstr>
      <vt:lpstr>PowerPoint Presentation</vt:lpstr>
      <vt:lpstr>ECOLOGICAL RESOURCES IMPORTED/EXPORTED BY NATIONS</vt:lpstr>
      <vt:lpstr>GLOBAL FOOTPRINTS</vt:lpstr>
      <vt:lpstr>HOW MUCH THE ECOLOGICAL CONSUMPTION OF DEFICIT NATIONS HAS EXCEEDED THEIR ECOLOGICAL “FOOTPRINT” (PER CAPITA SHARE OF NATURE) 1 hectare= 2.47 acres</vt:lpstr>
      <vt:lpstr>TOTAL CO2 EMISSIONS  IN MILLIONS OF TONS, 2005</vt:lpstr>
      <vt:lpstr>PER CAPITA CARBON EMISSIONS (chief cause of global warming)</vt:lpstr>
      <vt:lpstr>Per Capita  Amount Owed to The World by Deficit Nations for What They Have Over-consumed of the World’s Ecological Resources </vt:lpstr>
      <vt:lpstr>CHINA’S FOOTPRINT IS GETTING LARGER</vt:lpstr>
      <vt:lpstr>ULTIMATE CONSUMERISM: CONSUMING THE ENTIRE WORLD</vt:lpstr>
      <vt:lpstr>PowerPoint Presentation</vt:lpstr>
      <vt:lpstr>PowerPoint Presentation</vt:lpstr>
      <vt:lpstr>PowerPoint Presentation</vt:lpstr>
      <vt:lpstr>NON-ECOLOGICAL  DEFICITS OF MOST RED BULLS</vt:lpstr>
      <vt:lpstr>THE LONG-TERM COMPETITIVE COSTS OF ECOLOGICAL DEFICITS </vt:lpstr>
      <vt:lpstr>PowerPoint Presentation</vt:lpstr>
      <vt:lpstr>PowerPoint Presentation</vt:lpstr>
      <vt:lpstr>PowerPoint Presentation</vt:lpstr>
      <vt:lpstr>PowerPoint Presentation</vt:lpstr>
      <vt:lpstr>THINK ABOUT IT</vt:lpstr>
      <vt:lpstr>PowerPoint Presentation</vt:lpstr>
      <vt:lpstr>KEY OPPORTUNITIES FOR PROMOTING ECOLOGICAL RENEWAL </vt:lpstr>
      <vt:lpstr>NON-ECOLOGICAL KEYS TO THE FUTURE GLOBAL COMPETITIVENESS OF ECOLOGICAL DEFICIT NATIONS</vt:lpstr>
      <vt:lpstr>PowerPoint Presentation</vt:lpstr>
      <vt:lpstr>PowerPoint Presentation</vt:lpstr>
      <vt:lpstr>ADDITIONAL KEYS TO A  GLOBAL GREEN REVOLUTION</vt:lpstr>
      <vt:lpstr>POLLUTION OFFSETS</vt:lpstr>
      <vt:lpstr>EXAMPLES OF OFFSETS</vt:lpstr>
      <vt:lpstr>PowerPoint Presentation</vt:lpstr>
      <vt:lpstr>PowerPoint Presentation</vt:lpstr>
      <vt:lpstr>NEW INVESTMENT POURING INTO RENEWABLE ENERGY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 Van Auken</dc:creator>
  <cp:lastModifiedBy>Phil</cp:lastModifiedBy>
  <cp:revision>688</cp:revision>
  <dcterms:created xsi:type="dcterms:W3CDTF">2002-02-11T23:13:49Z</dcterms:created>
  <dcterms:modified xsi:type="dcterms:W3CDTF">2012-11-17T17:13:46Z</dcterms:modified>
</cp:coreProperties>
</file>