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7"/>
  </p:notesMasterIdLst>
  <p:handoutMasterIdLst>
    <p:handoutMasterId r:id="rId158"/>
  </p:handoutMasterIdLst>
  <p:sldIdLst>
    <p:sldId id="379" r:id="rId2"/>
    <p:sldId id="402" r:id="rId3"/>
    <p:sldId id="403" r:id="rId4"/>
    <p:sldId id="404" r:id="rId5"/>
    <p:sldId id="377" r:id="rId6"/>
    <p:sldId id="283" r:id="rId7"/>
    <p:sldId id="367" r:id="rId8"/>
    <p:sldId id="378" r:id="rId9"/>
    <p:sldId id="405" r:id="rId10"/>
    <p:sldId id="375" r:id="rId11"/>
    <p:sldId id="415" r:id="rId12"/>
    <p:sldId id="416" r:id="rId13"/>
    <p:sldId id="414" r:id="rId14"/>
    <p:sldId id="354" r:id="rId15"/>
    <p:sldId id="299" r:id="rId16"/>
    <p:sldId id="368" r:id="rId17"/>
    <p:sldId id="369" r:id="rId18"/>
    <p:sldId id="604" r:id="rId19"/>
    <p:sldId id="407" r:id="rId20"/>
    <p:sldId id="370" r:id="rId21"/>
    <p:sldId id="410" r:id="rId22"/>
    <p:sldId id="372" r:id="rId23"/>
    <p:sldId id="318" r:id="rId24"/>
    <p:sldId id="409" r:id="rId25"/>
    <p:sldId id="326" r:id="rId26"/>
    <p:sldId id="327" r:id="rId27"/>
    <p:sldId id="371" r:id="rId28"/>
    <p:sldId id="408" r:id="rId29"/>
    <p:sldId id="374" r:id="rId30"/>
    <p:sldId id="376" r:id="rId31"/>
    <p:sldId id="411" r:id="rId32"/>
    <p:sldId id="412" r:id="rId33"/>
    <p:sldId id="413" r:id="rId34"/>
    <p:sldId id="417" r:id="rId35"/>
    <p:sldId id="418" r:id="rId36"/>
    <p:sldId id="419" r:id="rId37"/>
    <p:sldId id="420" r:id="rId38"/>
    <p:sldId id="421" r:id="rId39"/>
    <p:sldId id="422" r:id="rId40"/>
    <p:sldId id="423" r:id="rId41"/>
    <p:sldId id="424" r:id="rId42"/>
    <p:sldId id="425" r:id="rId43"/>
    <p:sldId id="428" r:id="rId44"/>
    <p:sldId id="429" r:id="rId45"/>
    <p:sldId id="430" r:id="rId46"/>
    <p:sldId id="431" r:id="rId47"/>
    <p:sldId id="432" r:id="rId48"/>
    <p:sldId id="433" r:id="rId49"/>
    <p:sldId id="434" r:id="rId50"/>
    <p:sldId id="435" r:id="rId51"/>
    <p:sldId id="436" r:id="rId52"/>
    <p:sldId id="437" r:id="rId53"/>
    <p:sldId id="438" r:id="rId54"/>
    <p:sldId id="439" r:id="rId55"/>
    <p:sldId id="440" r:id="rId56"/>
    <p:sldId id="441" r:id="rId57"/>
    <p:sldId id="442" r:id="rId58"/>
    <p:sldId id="603" r:id="rId59"/>
    <p:sldId id="443" r:id="rId60"/>
    <p:sldId id="444" r:id="rId61"/>
    <p:sldId id="445" r:id="rId62"/>
    <p:sldId id="446" r:id="rId63"/>
    <p:sldId id="447" r:id="rId64"/>
    <p:sldId id="448" r:id="rId65"/>
    <p:sldId id="449" r:id="rId66"/>
    <p:sldId id="450" r:id="rId67"/>
    <p:sldId id="607" r:id="rId68"/>
    <p:sldId id="451" r:id="rId69"/>
    <p:sldId id="452" r:id="rId70"/>
    <p:sldId id="601" r:id="rId71"/>
    <p:sldId id="602" r:id="rId72"/>
    <p:sldId id="453" r:id="rId73"/>
    <p:sldId id="454" r:id="rId74"/>
    <p:sldId id="455" r:id="rId75"/>
    <p:sldId id="456" r:id="rId76"/>
    <p:sldId id="457" r:id="rId77"/>
    <p:sldId id="458" r:id="rId78"/>
    <p:sldId id="460" r:id="rId79"/>
    <p:sldId id="461" r:id="rId80"/>
    <p:sldId id="462" r:id="rId81"/>
    <p:sldId id="463" r:id="rId82"/>
    <p:sldId id="464" r:id="rId83"/>
    <p:sldId id="465" r:id="rId84"/>
    <p:sldId id="466" r:id="rId85"/>
    <p:sldId id="470" r:id="rId86"/>
    <p:sldId id="471" r:id="rId87"/>
    <p:sldId id="472" r:id="rId88"/>
    <p:sldId id="473" r:id="rId89"/>
    <p:sldId id="474" r:id="rId90"/>
    <p:sldId id="475" r:id="rId91"/>
    <p:sldId id="476" r:id="rId92"/>
    <p:sldId id="477" r:id="rId93"/>
    <p:sldId id="478" r:id="rId94"/>
    <p:sldId id="479" r:id="rId95"/>
    <p:sldId id="480" r:id="rId96"/>
    <p:sldId id="481" r:id="rId97"/>
    <p:sldId id="482" r:id="rId98"/>
    <p:sldId id="483" r:id="rId99"/>
    <p:sldId id="484" r:id="rId100"/>
    <p:sldId id="485" r:id="rId101"/>
    <p:sldId id="486" r:id="rId102"/>
    <p:sldId id="487" r:id="rId103"/>
    <p:sldId id="488" r:id="rId104"/>
    <p:sldId id="489" r:id="rId105"/>
    <p:sldId id="490" r:id="rId106"/>
    <p:sldId id="491" r:id="rId107"/>
    <p:sldId id="492" r:id="rId108"/>
    <p:sldId id="493" r:id="rId109"/>
    <p:sldId id="494" r:id="rId110"/>
    <p:sldId id="499" r:id="rId111"/>
    <p:sldId id="517" r:id="rId112"/>
    <p:sldId id="520" r:id="rId113"/>
    <p:sldId id="523" r:id="rId114"/>
    <p:sldId id="524" r:id="rId115"/>
    <p:sldId id="526" r:id="rId116"/>
    <p:sldId id="527" r:id="rId117"/>
    <p:sldId id="528" r:id="rId118"/>
    <p:sldId id="529" r:id="rId119"/>
    <p:sldId id="530" r:id="rId120"/>
    <p:sldId id="531" r:id="rId121"/>
    <p:sldId id="534" r:id="rId122"/>
    <p:sldId id="600" r:id="rId123"/>
    <p:sldId id="598" r:id="rId124"/>
    <p:sldId id="599" r:id="rId125"/>
    <p:sldId id="536" r:id="rId126"/>
    <p:sldId id="537" r:id="rId127"/>
    <p:sldId id="538" r:id="rId128"/>
    <p:sldId id="539" r:id="rId129"/>
    <p:sldId id="541" r:id="rId130"/>
    <p:sldId id="542" r:id="rId131"/>
    <p:sldId id="575" r:id="rId132"/>
    <p:sldId id="576" r:id="rId133"/>
    <p:sldId id="577" r:id="rId134"/>
    <p:sldId id="578" r:id="rId135"/>
    <p:sldId id="579" r:id="rId136"/>
    <p:sldId id="580" r:id="rId137"/>
    <p:sldId id="581" r:id="rId138"/>
    <p:sldId id="582" r:id="rId139"/>
    <p:sldId id="583" r:id="rId140"/>
    <p:sldId id="584" r:id="rId141"/>
    <p:sldId id="585" r:id="rId142"/>
    <p:sldId id="586" r:id="rId143"/>
    <p:sldId id="587" r:id="rId144"/>
    <p:sldId id="588" r:id="rId145"/>
    <p:sldId id="589" r:id="rId146"/>
    <p:sldId id="590" r:id="rId147"/>
    <p:sldId id="591" r:id="rId148"/>
    <p:sldId id="592" r:id="rId149"/>
    <p:sldId id="593" r:id="rId150"/>
    <p:sldId id="594" r:id="rId151"/>
    <p:sldId id="595" r:id="rId152"/>
    <p:sldId id="605" r:id="rId153"/>
    <p:sldId id="606" r:id="rId154"/>
    <p:sldId id="596" r:id="rId155"/>
    <p:sldId id="597" r:id="rId156"/>
  </p:sldIdLst>
  <p:sldSz cx="9144000" cy="6858000" type="screen4x3"/>
  <p:notesSz cx="6858000" cy="9144000"/>
  <p:defaultTextStyle>
    <a:defPPr>
      <a:defRPr lang="en-US"/>
    </a:defPPr>
    <a:lvl1pPr algn="l" rtl="0" fontAlgn="base">
      <a:spcBef>
        <a:spcPct val="0"/>
      </a:spcBef>
      <a:spcAft>
        <a:spcPct val="0"/>
      </a:spcAft>
      <a:defRPr sz="2400" b="1" kern="1200">
        <a:solidFill>
          <a:schemeClr val="tx1"/>
        </a:solidFill>
        <a:latin typeface="Times New Roman" pitchFamily="18" charset="0"/>
        <a:ea typeface="+mn-ea"/>
        <a:cs typeface="+mn-cs"/>
      </a:defRPr>
    </a:lvl1pPr>
    <a:lvl2pPr marL="457200" algn="l" rtl="0" fontAlgn="base">
      <a:spcBef>
        <a:spcPct val="0"/>
      </a:spcBef>
      <a:spcAft>
        <a:spcPct val="0"/>
      </a:spcAft>
      <a:defRPr sz="2400" b="1" kern="1200">
        <a:solidFill>
          <a:schemeClr val="tx1"/>
        </a:solidFill>
        <a:latin typeface="Times New Roman" pitchFamily="18" charset="0"/>
        <a:ea typeface="+mn-ea"/>
        <a:cs typeface="+mn-cs"/>
      </a:defRPr>
    </a:lvl2pPr>
    <a:lvl3pPr marL="914400" algn="l" rtl="0" fontAlgn="base">
      <a:spcBef>
        <a:spcPct val="0"/>
      </a:spcBef>
      <a:spcAft>
        <a:spcPct val="0"/>
      </a:spcAft>
      <a:defRPr sz="2400" b="1" kern="1200">
        <a:solidFill>
          <a:schemeClr val="tx1"/>
        </a:solidFill>
        <a:latin typeface="Times New Roman" pitchFamily="18" charset="0"/>
        <a:ea typeface="+mn-ea"/>
        <a:cs typeface="+mn-cs"/>
      </a:defRPr>
    </a:lvl3pPr>
    <a:lvl4pPr marL="1371600" algn="l" rtl="0" fontAlgn="base">
      <a:spcBef>
        <a:spcPct val="0"/>
      </a:spcBef>
      <a:spcAft>
        <a:spcPct val="0"/>
      </a:spcAft>
      <a:defRPr sz="2400" b="1" kern="1200">
        <a:solidFill>
          <a:schemeClr val="tx1"/>
        </a:solidFill>
        <a:latin typeface="Times New Roman" pitchFamily="18" charset="0"/>
        <a:ea typeface="+mn-ea"/>
        <a:cs typeface="+mn-cs"/>
      </a:defRPr>
    </a:lvl4pPr>
    <a:lvl5pPr marL="1828800" algn="l" rtl="0" fontAlgn="base">
      <a:spcBef>
        <a:spcPct val="0"/>
      </a:spcBef>
      <a:spcAft>
        <a:spcPct val="0"/>
      </a:spcAft>
      <a:defRPr sz="2400" b="1" kern="1200">
        <a:solidFill>
          <a:schemeClr val="tx1"/>
        </a:solidFill>
        <a:latin typeface="Times New Roman" pitchFamily="18" charset="0"/>
        <a:ea typeface="+mn-ea"/>
        <a:cs typeface="+mn-cs"/>
      </a:defRPr>
    </a:lvl5pPr>
    <a:lvl6pPr marL="2286000" algn="l" defTabSz="914400" rtl="0" eaLnBrk="1" latinLnBrk="0" hangingPunct="1">
      <a:defRPr sz="2400" b="1" kern="1200">
        <a:solidFill>
          <a:schemeClr val="tx1"/>
        </a:solidFill>
        <a:latin typeface="Times New Roman" pitchFamily="18" charset="0"/>
        <a:ea typeface="+mn-ea"/>
        <a:cs typeface="+mn-cs"/>
      </a:defRPr>
    </a:lvl6pPr>
    <a:lvl7pPr marL="2743200" algn="l" defTabSz="914400" rtl="0" eaLnBrk="1" latinLnBrk="0" hangingPunct="1">
      <a:defRPr sz="2400" b="1" kern="1200">
        <a:solidFill>
          <a:schemeClr val="tx1"/>
        </a:solidFill>
        <a:latin typeface="Times New Roman" pitchFamily="18" charset="0"/>
        <a:ea typeface="+mn-ea"/>
        <a:cs typeface="+mn-cs"/>
      </a:defRPr>
    </a:lvl7pPr>
    <a:lvl8pPr marL="3200400" algn="l" defTabSz="914400" rtl="0" eaLnBrk="1" latinLnBrk="0" hangingPunct="1">
      <a:defRPr sz="2400" b="1" kern="1200">
        <a:solidFill>
          <a:schemeClr val="tx1"/>
        </a:solidFill>
        <a:latin typeface="Times New Roman" pitchFamily="18" charset="0"/>
        <a:ea typeface="+mn-ea"/>
        <a:cs typeface="+mn-cs"/>
      </a:defRPr>
    </a:lvl8pPr>
    <a:lvl9pPr marL="3657600" algn="l" defTabSz="914400" rtl="0" eaLnBrk="1" latinLnBrk="0" hangingPunct="1">
      <a:defRPr sz="2400" b="1"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FFCC99"/>
    <a:srgbClr val="FF3300"/>
    <a:srgbClr val="006600"/>
    <a:srgbClr val="000099"/>
    <a:srgbClr val="66FF33"/>
    <a:srgbClr val="FFFF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2967" autoAdjust="0"/>
    <p:restoredTop sz="93576" autoAdjust="0"/>
  </p:normalViewPr>
  <p:slideViewPr>
    <p:cSldViewPr>
      <p:cViewPr>
        <p:scale>
          <a:sx n="28" d="100"/>
          <a:sy n="28" d="100"/>
        </p:scale>
        <p:origin x="-2694" y="-9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0" d="100"/>
        <a:sy n="7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viewProps" Target="view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slide" Target="slides/slide152.xml"/><Relationship Id="rId16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tableStyles" Target="tableStyle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notesMaster" Target="notesMasters/notesMaster1.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vl1pPr>
          </a:lstStyle>
          <a:p>
            <a:pPr>
              <a:defRPr/>
            </a:pPr>
            <a:endParaRPr lang="en-US"/>
          </a:p>
        </p:txBody>
      </p:sp>
      <p:sp>
        <p:nvSpPr>
          <p:cNvPr id="3789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vl1pPr>
          </a:lstStyle>
          <a:p>
            <a:pPr>
              <a:defRPr/>
            </a:pPr>
            <a:endParaRPr lang="en-US"/>
          </a:p>
        </p:txBody>
      </p:sp>
      <p:sp>
        <p:nvSpPr>
          <p:cNvPr id="3789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vl1pPr>
          </a:lstStyle>
          <a:p>
            <a:pPr>
              <a:defRPr/>
            </a:pPr>
            <a:endParaRPr lang="en-US"/>
          </a:p>
        </p:txBody>
      </p:sp>
      <p:sp>
        <p:nvSpPr>
          <p:cNvPr id="3789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vl1pPr>
          </a:lstStyle>
          <a:p>
            <a:pPr>
              <a:defRPr/>
            </a:pPr>
            <a:fld id="{256D3E14-A93D-41F9-B742-7075CF5B9A0F}" type="slidenum">
              <a:rPr lang="en-US"/>
              <a:pPr>
                <a:defRPr/>
              </a:pPr>
              <a:t>‹#›</a:t>
            </a:fld>
            <a:endParaRPr lang="en-US"/>
          </a:p>
        </p:txBody>
      </p:sp>
    </p:spTree>
    <p:extLst>
      <p:ext uri="{BB962C8B-B14F-4D97-AF65-F5344CB8AC3E}">
        <p14:creationId xmlns:p14="http://schemas.microsoft.com/office/powerpoint/2010/main" val="8568179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84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vl1pPr>
          </a:lstStyle>
          <a:p>
            <a:pPr>
              <a:defRPr/>
            </a:pPr>
            <a:endParaRPr lang="en-US"/>
          </a:p>
        </p:txBody>
      </p:sp>
      <p:sp>
        <p:nvSpPr>
          <p:cNvPr id="31846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vl1pPr>
          </a:lstStyle>
          <a:p>
            <a:pPr>
              <a:defRPr/>
            </a:pPr>
            <a:endParaRPr lang="en-US"/>
          </a:p>
        </p:txBody>
      </p:sp>
      <p:sp>
        <p:nvSpPr>
          <p:cNvPr id="1822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846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1847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vl1pPr>
          </a:lstStyle>
          <a:p>
            <a:pPr>
              <a:defRPr/>
            </a:pPr>
            <a:endParaRPr lang="en-US"/>
          </a:p>
        </p:txBody>
      </p:sp>
      <p:sp>
        <p:nvSpPr>
          <p:cNvPr id="31847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vl1pPr>
          </a:lstStyle>
          <a:p>
            <a:pPr>
              <a:defRPr/>
            </a:pPr>
            <a:fld id="{A1227D39-DFB8-4B8B-BA1F-96E3929BFD3E}" type="slidenum">
              <a:rPr lang="en-US"/>
              <a:pPr>
                <a:defRPr/>
              </a:pPr>
              <a:t>‹#›</a:t>
            </a:fld>
            <a:endParaRPr lang="en-US"/>
          </a:p>
        </p:txBody>
      </p:sp>
    </p:spTree>
    <p:extLst>
      <p:ext uri="{BB962C8B-B14F-4D97-AF65-F5344CB8AC3E}">
        <p14:creationId xmlns:p14="http://schemas.microsoft.com/office/powerpoint/2010/main" val="16995587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0C89ECA0-91BD-4932-A542-75772DF324E2}" type="slidenum">
              <a:rPr lang="en-US" sz="1200" b="0" smtClean="0"/>
              <a:pPr eaLnBrk="1" hangingPunct="1"/>
              <a:t>1</a:t>
            </a:fld>
            <a:endParaRPr lang="en-US" sz="1200" b="0" smtClean="0"/>
          </a:p>
        </p:txBody>
      </p:sp>
      <p:sp>
        <p:nvSpPr>
          <p:cNvPr id="183299" name="Rectangle 2"/>
          <p:cNvSpPr>
            <a:spLocks noGrp="1" noRot="1" noChangeAspect="1" noChangeArrowheads="1" noTextEdit="1"/>
          </p:cNvSpPr>
          <p:nvPr>
            <p:ph type="sldImg"/>
          </p:nvPr>
        </p:nvSpPr>
        <p:spPr>
          <a:ln/>
        </p:spPr>
      </p:sp>
      <p:sp>
        <p:nvSpPr>
          <p:cNvPr id="183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D50F1D84-D622-43EB-9217-A826EC82FE44}" type="slidenum">
              <a:rPr lang="en-US" sz="1200" b="0" smtClean="0"/>
              <a:pPr eaLnBrk="1" hangingPunct="1"/>
              <a:t>10</a:t>
            </a:fld>
            <a:endParaRPr lang="en-US" sz="1200" b="0" smtClean="0"/>
          </a:p>
        </p:txBody>
      </p:sp>
      <p:sp>
        <p:nvSpPr>
          <p:cNvPr id="192515" name="Rectangle 2"/>
          <p:cNvSpPr>
            <a:spLocks noGrp="1" noRot="1" noChangeAspect="1" noChangeArrowheads="1" noTextEdit="1"/>
          </p:cNvSpPr>
          <p:nvPr>
            <p:ph type="sldImg"/>
          </p:nvPr>
        </p:nvSpPr>
        <p:spPr>
          <a:ln/>
        </p:spPr>
      </p:sp>
      <p:sp>
        <p:nvSpPr>
          <p:cNvPr id="192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A398367E-E579-4F0B-9886-DA40166C89CD}" type="slidenum">
              <a:rPr lang="en-US" sz="1200" b="0" smtClean="0"/>
              <a:pPr eaLnBrk="1" hangingPunct="1"/>
              <a:t>101</a:t>
            </a:fld>
            <a:endParaRPr lang="en-US" sz="1200" b="0" smtClean="0"/>
          </a:p>
        </p:txBody>
      </p:sp>
      <p:sp>
        <p:nvSpPr>
          <p:cNvPr id="288771" name="Rectangle 2"/>
          <p:cNvSpPr>
            <a:spLocks noGrp="1" noRot="1" noChangeAspect="1" noChangeArrowheads="1" noTextEdit="1"/>
          </p:cNvSpPr>
          <p:nvPr>
            <p:ph type="sldImg"/>
          </p:nvPr>
        </p:nvSpPr>
        <p:spPr>
          <a:ln/>
        </p:spPr>
      </p:sp>
      <p:sp>
        <p:nvSpPr>
          <p:cNvPr id="288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7F8AA435-560F-4C59-8EB8-B2FC6B0573F5}" type="slidenum">
              <a:rPr lang="en-US" sz="1200" b="0" smtClean="0"/>
              <a:pPr eaLnBrk="1" hangingPunct="1"/>
              <a:t>102</a:t>
            </a:fld>
            <a:endParaRPr lang="en-US" sz="1200" b="0" smtClean="0"/>
          </a:p>
        </p:txBody>
      </p:sp>
      <p:sp>
        <p:nvSpPr>
          <p:cNvPr id="289795" name="Rectangle 2"/>
          <p:cNvSpPr>
            <a:spLocks noGrp="1" noRot="1" noChangeAspect="1" noChangeArrowheads="1" noTextEdit="1"/>
          </p:cNvSpPr>
          <p:nvPr>
            <p:ph type="sldImg"/>
          </p:nvPr>
        </p:nvSpPr>
        <p:spPr>
          <a:ln/>
        </p:spPr>
      </p:sp>
      <p:sp>
        <p:nvSpPr>
          <p:cNvPr id="289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AC6EB5D5-7882-4267-9202-E13DE45E56DD}" type="slidenum">
              <a:rPr lang="en-US" sz="1200" b="0" smtClean="0"/>
              <a:pPr eaLnBrk="1" hangingPunct="1"/>
              <a:t>103</a:t>
            </a:fld>
            <a:endParaRPr lang="en-US" sz="1200" b="0" smtClean="0"/>
          </a:p>
        </p:txBody>
      </p:sp>
      <p:sp>
        <p:nvSpPr>
          <p:cNvPr id="290819" name="Rectangle 2"/>
          <p:cNvSpPr>
            <a:spLocks noGrp="1" noRot="1" noChangeAspect="1" noChangeArrowheads="1" noTextEdit="1"/>
          </p:cNvSpPr>
          <p:nvPr>
            <p:ph type="sldImg"/>
          </p:nvPr>
        </p:nvSpPr>
        <p:spPr>
          <a:ln/>
        </p:spPr>
      </p:sp>
      <p:sp>
        <p:nvSpPr>
          <p:cNvPr id="290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B524A2D0-7537-434B-8EBF-15BDBA060F2B}" type="slidenum">
              <a:rPr lang="en-US" sz="1200" b="0" smtClean="0"/>
              <a:pPr eaLnBrk="1" hangingPunct="1"/>
              <a:t>104</a:t>
            </a:fld>
            <a:endParaRPr lang="en-US" sz="1200" b="0" smtClean="0"/>
          </a:p>
        </p:txBody>
      </p:sp>
      <p:sp>
        <p:nvSpPr>
          <p:cNvPr id="291843" name="Rectangle 2"/>
          <p:cNvSpPr>
            <a:spLocks noGrp="1" noRot="1" noChangeAspect="1" noChangeArrowheads="1" noTextEdit="1"/>
          </p:cNvSpPr>
          <p:nvPr>
            <p:ph type="sldImg"/>
          </p:nvPr>
        </p:nvSpPr>
        <p:spPr>
          <a:ln/>
        </p:spPr>
      </p:sp>
      <p:sp>
        <p:nvSpPr>
          <p:cNvPr id="291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Slide Image Placeholder 1"/>
          <p:cNvSpPr>
            <a:spLocks noGrp="1" noRot="1" noChangeAspect="1" noTextEdit="1"/>
          </p:cNvSpPr>
          <p:nvPr>
            <p:ph type="sldImg"/>
          </p:nvPr>
        </p:nvSpPr>
        <p:spPr>
          <a:ln/>
        </p:spPr>
      </p:sp>
      <p:sp>
        <p:nvSpPr>
          <p:cNvPr id="292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928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573F5BBF-FFBA-4C21-A0F0-D530B62A2CF5}" type="slidenum">
              <a:rPr lang="en-US" sz="1200" b="0" smtClean="0"/>
              <a:pPr eaLnBrk="1" hangingPunct="1"/>
              <a:t>105</a:t>
            </a:fld>
            <a:endParaRPr lang="en-US" sz="1200" b="0" smtClean="0"/>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Slide Image Placeholder 1"/>
          <p:cNvSpPr>
            <a:spLocks noGrp="1" noRot="1" noChangeAspect="1" noTextEdit="1"/>
          </p:cNvSpPr>
          <p:nvPr>
            <p:ph type="sldImg"/>
          </p:nvPr>
        </p:nvSpPr>
        <p:spPr>
          <a:ln/>
        </p:spPr>
      </p:sp>
      <p:sp>
        <p:nvSpPr>
          <p:cNvPr id="293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93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E8A0F4DB-501B-48DD-BF73-39D5A80651ED}" type="slidenum">
              <a:rPr lang="en-US" sz="1200" b="0" smtClean="0"/>
              <a:pPr eaLnBrk="1" hangingPunct="1"/>
              <a:t>106</a:t>
            </a:fld>
            <a:endParaRPr lang="en-US" sz="1200" b="0" smtClean="0"/>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Slide Image Placeholder 1"/>
          <p:cNvSpPr>
            <a:spLocks noGrp="1" noRot="1" noChangeAspect="1" noTextEdit="1"/>
          </p:cNvSpPr>
          <p:nvPr>
            <p:ph type="sldImg"/>
          </p:nvPr>
        </p:nvSpPr>
        <p:spPr>
          <a:ln/>
        </p:spPr>
      </p:sp>
      <p:sp>
        <p:nvSpPr>
          <p:cNvPr id="294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949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13C3E284-B285-4852-9A94-A9A9C0B0BEF6}" type="slidenum">
              <a:rPr lang="en-US" sz="1200" b="0" smtClean="0"/>
              <a:pPr eaLnBrk="1" hangingPunct="1"/>
              <a:t>107</a:t>
            </a:fld>
            <a:endParaRPr lang="en-US" sz="1200" b="0" smtClean="0"/>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Slide Image Placeholder 1"/>
          <p:cNvSpPr>
            <a:spLocks noGrp="1" noRot="1" noChangeAspect="1" noTextEdit="1"/>
          </p:cNvSpPr>
          <p:nvPr>
            <p:ph type="sldImg"/>
          </p:nvPr>
        </p:nvSpPr>
        <p:spPr>
          <a:ln/>
        </p:spPr>
      </p:sp>
      <p:sp>
        <p:nvSpPr>
          <p:cNvPr id="295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95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21492DE6-FB1F-4BED-983E-4F4D2211856B}" type="slidenum">
              <a:rPr lang="en-US" sz="1200" b="0" smtClean="0"/>
              <a:pPr eaLnBrk="1" hangingPunct="1"/>
              <a:t>108</a:t>
            </a:fld>
            <a:endParaRPr lang="en-US" sz="1200" b="0" smtClean="0"/>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Slide Image Placeholder 1"/>
          <p:cNvSpPr>
            <a:spLocks noGrp="1" noRot="1" noChangeAspect="1" noTextEdit="1"/>
          </p:cNvSpPr>
          <p:nvPr>
            <p:ph type="sldImg"/>
          </p:nvPr>
        </p:nvSpPr>
        <p:spPr>
          <a:ln/>
        </p:spPr>
      </p:sp>
      <p:sp>
        <p:nvSpPr>
          <p:cNvPr id="296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96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42B7382F-63F2-4737-88E5-3A638A5A5C36}" type="slidenum">
              <a:rPr lang="en-US" sz="1200" b="0" smtClean="0"/>
              <a:pPr eaLnBrk="1" hangingPunct="1"/>
              <a:t>109</a:t>
            </a:fld>
            <a:endParaRPr lang="en-US" sz="1200" b="0" smtClean="0"/>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C936D56E-2417-4238-A340-1B3FFDB55137}" type="slidenum">
              <a:rPr lang="en-US" sz="1200" b="0" smtClean="0"/>
              <a:pPr eaLnBrk="1" hangingPunct="1"/>
              <a:t>110</a:t>
            </a:fld>
            <a:endParaRPr lang="en-US" sz="1200" b="0" smtClean="0"/>
          </a:p>
        </p:txBody>
      </p:sp>
      <p:sp>
        <p:nvSpPr>
          <p:cNvPr id="297987" name="Rectangle 2"/>
          <p:cNvSpPr>
            <a:spLocks noGrp="1" noRot="1" noChangeAspect="1" noChangeArrowheads="1" noTextEdit="1"/>
          </p:cNvSpPr>
          <p:nvPr>
            <p:ph type="sldImg"/>
          </p:nvPr>
        </p:nvSpPr>
        <p:spPr>
          <a:ln/>
        </p:spPr>
      </p:sp>
      <p:sp>
        <p:nvSpPr>
          <p:cNvPr id="297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Image Placeholder 1"/>
          <p:cNvSpPr>
            <a:spLocks noGrp="1" noRot="1" noChangeAspect="1" noTextEdit="1"/>
          </p:cNvSpPr>
          <p:nvPr>
            <p:ph type="sldImg"/>
          </p:nvPr>
        </p:nvSpPr>
        <p:spPr>
          <a:ln/>
        </p:spPr>
      </p:sp>
      <p:sp>
        <p:nvSpPr>
          <p:cNvPr id="193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1935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610B5C6E-50EB-4B9E-991B-C6013E567030}" type="slidenum">
              <a:rPr lang="en-US" sz="1200" b="0" smtClean="0"/>
              <a:pPr eaLnBrk="1" hangingPunct="1"/>
              <a:t>11</a:t>
            </a:fld>
            <a:endParaRPr lang="en-US" sz="1200" b="0" smtClean="0"/>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25B9F472-22B6-45A6-BFDD-A4F837F9C666}" type="slidenum">
              <a:rPr lang="en-US" sz="1200" b="0" smtClean="0"/>
              <a:pPr eaLnBrk="1" hangingPunct="1"/>
              <a:t>111</a:t>
            </a:fld>
            <a:endParaRPr lang="en-US" sz="1200" b="0" smtClean="0"/>
          </a:p>
        </p:txBody>
      </p:sp>
      <p:sp>
        <p:nvSpPr>
          <p:cNvPr id="299011" name="Rectangle 2"/>
          <p:cNvSpPr>
            <a:spLocks noGrp="1" noRot="1" noChangeAspect="1" noChangeArrowheads="1" noTextEdit="1"/>
          </p:cNvSpPr>
          <p:nvPr>
            <p:ph type="sldImg"/>
          </p:nvPr>
        </p:nvSpPr>
        <p:spPr>
          <a:ln/>
        </p:spPr>
      </p:sp>
      <p:sp>
        <p:nvSpPr>
          <p:cNvPr id="299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11B46967-D070-4BEB-B960-95B7DDBDA032}" type="slidenum">
              <a:rPr lang="en-US" sz="1200" b="0" smtClean="0"/>
              <a:pPr eaLnBrk="1" hangingPunct="1"/>
              <a:t>112</a:t>
            </a:fld>
            <a:endParaRPr lang="en-US" sz="1200" b="0" smtClean="0"/>
          </a:p>
        </p:txBody>
      </p:sp>
      <p:sp>
        <p:nvSpPr>
          <p:cNvPr id="302083" name="Rectangle 2"/>
          <p:cNvSpPr>
            <a:spLocks noGrp="1" noRot="1" noChangeAspect="1" noChangeArrowheads="1" noTextEdit="1"/>
          </p:cNvSpPr>
          <p:nvPr>
            <p:ph type="sldImg"/>
          </p:nvPr>
        </p:nvSpPr>
        <p:spPr>
          <a:ln/>
        </p:spPr>
      </p:sp>
      <p:sp>
        <p:nvSpPr>
          <p:cNvPr id="302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11FE6668-5506-47F7-AF55-455B1E3A7177}" type="slidenum">
              <a:rPr lang="en-US" sz="1200" b="0" smtClean="0"/>
              <a:pPr eaLnBrk="1" hangingPunct="1"/>
              <a:t>113</a:t>
            </a:fld>
            <a:endParaRPr lang="en-US" sz="1200" b="0" smtClean="0"/>
          </a:p>
        </p:txBody>
      </p:sp>
      <p:sp>
        <p:nvSpPr>
          <p:cNvPr id="304131" name="Rectangle 2"/>
          <p:cNvSpPr>
            <a:spLocks noGrp="1" noRot="1" noChangeAspect="1" noChangeArrowheads="1" noTextEdit="1"/>
          </p:cNvSpPr>
          <p:nvPr>
            <p:ph type="sldImg"/>
          </p:nvPr>
        </p:nvSpPr>
        <p:spPr>
          <a:ln/>
        </p:spPr>
      </p:sp>
      <p:sp>
        <p:nvSpPr>
          <p:cNvPr id="304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Slide Image Placeholder 1"/>
          <p:cNvSpPr>
            <a:spLocks noGrp="1" noRot="1" noChangeAspect="1" noTextEdit="1"/>
          </p:cNvSpPr>
          <p:nvPr>
            <p:ph type="sldImg"/>
          </p:nvPr>
        </p:nvSpPr>
        <p:spPr>
          <a:ln/>
        </p:spPr>
      </p:sp>
      <p:sp>
        <p:nvSpPr>
          <p:cNvPr id="305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05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6BFEB54D-A564-406F-84E8-C8C01DA2902C}" type="slidenum">
              <a:rPr lang="en-US" sz="1200" b="0" smtClean="0"/>
              <a:pPr eaLnBrk="1" hangingPunct="1"/>
              <a:t>114</a:t>
            </a:fld>
            <a:endParaRPr lang="en-US" sz="1200" b="0" smtClean="0"/>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4280E784-A5AA-42C3-A126-5FB66653B929}" type="slidenum">
              <a:rPr lang="en-US" sz="1200" b="0" smtClean="0"/>
              <a:pPr eaLnBrk="1" hangingPunct="1"/>
              <a:t>115</a:t>
            </a:fld>
            <a:endParaRPr lang="en-US" sz="1200" b="0" smtClean="0"/>
          </a:p>
        </p:txBody>
      </p:sp>
      <p:sp>
        <p:nvSpPr>
          <p:cNvPr id="306179" name="Rectangle 2"/>
          <p:cNvSpPr>
            <a:spLocks noGrp="1" noRot="1" noChangeAspect="1" noChangeArrowheads="1" noTextEdit="1"/>
          </p:cNvSpPr>
          <p:nvPr>
            <p:ph type="sldImg"/>
          </p:nvPr>
        </p:nvSpPr>
        <p:spPr>
          <a:ln/>
        </p:spPr>
      </p:sp>
      <p:sp>
        <p:nvSpPr>
          <p:cNvPr id="306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6BC48980-7B43-482D-BF2B-F91D5D9605F7}" type="slidenum">
              <a:rPr lang="en-US" sz="1200" b="0" smtClean="0"/>
              <a:pPr eaLnBrk="1" hangingPunct="1"/>
              <a:t>116</a:t>
            </a:fld>
            <a:endParaRPr lang="en-US" sz="1200" b="0" smtClean="0"/>
          </a:p>
        </p:txBody>
      </p:sp>
      <p:sp>
        <p:nvSpPr>
          <p:cNvPr id="307203" name="Rectangle 2"/>
          <p:cNvSpPr>
            <a:spLocks noGrp="1" noRot="1" noChangeAspect="1" noChangeArrowheads="1" noTextEdit="1"/>
          </p:cNvSpPr>
          <p:nvPr>
            <p:ph type="sldImg"/>
          </p:nvPr>
        </p:nvSpPr>
        <p:spPr>
          <a:ln/>
        </p:spPr>
      </p:sp>
      <p:sp>
        <p:nvSpPr>
          <p:cNvPr id="307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1AB41804-24F6-4FEE-9CDB-FD6FC9CD3626}" type="slidenum">
              <a:rPr lang="en-US" sz="1200" b="0" smtClean="0"/>
              <a:pPr eaLnBrk="1" hangingPunct="1"/>
              <a:t>117</a:t>
            </a:fld>
            <a:endParaRPr lang="en-US" sz="1200" b="0" smtClean="0"/>
          </a:p>
        </p:txBody>
      </p:sp>
      <p:sp>
        <p:nvSpPr>
          <p:cNvPr id="308227" name="Rectangle 2"/>
          <p:cNvSpPr>
            <a:spLocks noGrp="1" noRot="1" noChangeAspect="1" noChangeArrowheads="1" noTextEdit="1"/>
          </p:cNvSpPr>
          <p:nvPr>
            <p:ph type="sldImg"/>
          </p:nvPr>
        </p:nvSpPr>
        <p:spPr>
          <a:ln/>
        </p:spPr>
      </p:sp>
      <p:sp>
        <p:nvSpPr>
          <p:cNvPr id="308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2186C76D-8218-4E55-9C42-4ED4190A48B4}" type="slidenum">
              <a:rPr lang="en-US" sz="1200" b="0" smtClean="0"/>
              <a:pPr eaLnBrk="1" hangingPunct="1"/>
              <a:t>118</a:t>
            </a:fld>
            <a:endParaRPr lang="en-US" sz="1200" b="0" smtClean="0"/>
          </a:p>
        </p:txBody>
      </p:sp>
      <p:sp>
        <p:nvSpPr>
          <p:cNvPr id="309251" name="Rectangle 2"/>
          <p:cNvSpPr>
            <a:spLocks noGrp="1" noRot="1" noChangeAspect="1" noChangeArrowheads="1" noTextEdit="1"/>
          </p:cNvSpPr>
          <p:nvPr>
            <p:ph type="sldImg"/>
          </p:nvPr>
        </p:nvSpPr>
        <p:spPr>
          <a:ln/>
        </p:spPr>
      </p:sp>
      <p:sp>
        <p:nvSpPr>
          <p:cNvPr id="309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70F1877B-DC17-4FDC-AAD6-8E20253B435E}" type="slidenum">
              <a:rPr lang="en-US" sz="1200" b="0" smtClean="0"/>
              <a:pPr eaLnBrk="1" hangingPunct="1"/>
              <a:t>119</a:t>
            </a:fld>
            <a:endParaRPr lang="en-US" sz="1200" b="0" smtClean="0"/>
          </a:p>
        </p:txBody>
      </p:sp>
      <p:sp>
        <p:nvSpPr>
          <p:cNvPr id="310275" name="Rectangle 2"/>
          <p:cNvSpPr>
            <a:spLocks noGrp="1" noRot="1" noChangeAspect="1" noChangeArrowheads="1" noTextEdit="1"/>
          </p:cNvSpPr>
          <p:nvPr>
            <p:ph type="sldImg"/>
          </p:nvPr>
        </p:nvSpPr>
        <p:spPr>
          <a:ln/>
        </p:spPr>
      </p:sp>
      <p:sp>
        <p:nvSpPr>
          <p:cNvPr id="310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6BFDF7C6-6DAA-4FD2-A2EF-CAE38779CAC5}" type="slidenum">
              <a:rPr lang="en-US" sz="1200" b="0" smtClean="0"/>
              <a:pPr eaLnBrk="1" hangingPunct="1"/>
              <a:t>120</a:t>
            </a:fld>
            <a:endParaRPr lang="en-US" sz="1200" b="0" smtClean="0"/>
          </a:p>
        </p:txBody>
      </p:sp>
      <p:sp>
        <p:nvSpPr>
          <p:cNvPr id="311299" name="Rectangle 2"/>
          <p:cNvSpPr>
            <a:spLocks noGrp="1" noRot="1" noChangeAspect="1" noChangeArrowheads="1" noTextEdit="1"/>
          </p:cNvSpPr>
          <p:nvPr>
            <p:ph type="sldImg"/>
          </p:nvPr>
        </p:nvSpPr>
        <p:spPr>
          <a:ln/>
        </p:spPr>
      </p:sp>
      <p:sp>
        <p:nvSpPr>
          <p:cNvPr id="311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Slide Image Placeholder 1"/>
          <p:cNvSpPr>
            <a:spLocks noGrp="1" noRot="1" noChangeAspect="1" noTextEdit="1"/>
          </p:cNvSpPr>
          <p:nvPr>
            <p:ph type="sldImg"/>
          </p:nvPr>
        </p:nvSpPr>
        <p:spPr>
          <a:ln/>
        </p:spPr>
      </p:sp>
      <p:sp>
        <p:nvSpPr>
          <p:cNvPr id="1945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1945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146CEED3-A0FC-4124-A128-D0A15C84B610}" type="slidenum">
              <a:rPr lang="en-US" sz="1200" b="0" smtClean="0"/>
              <a:pPr eaLnBrk="1" hangingPunct="1"/>
              <a:t>12</a:t>
            </a:fld>
            <a:endParaRPr lang="en-US" sz="1200" b="0" smtClean="0"/>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524C48EC-CE2F-4514-AA3F-895EA9D50AB2}" type="slidenum">
              <a:rPr lang="en-US" sz="1200" b="0" smtClean="0"/>
              <a:pPr eaLnBrk="1" hangingPunct="1"/>
              <a:t>121</a:t>
            </a:fld>
            <a:endParaRPr lang="en-US" sz="1200" b="0" smtClean="0"/>
          </a:p>
        </p:txBody>
      </p:sp>
      <p:sp>
        <p:nvSpPr>
          <p:cNvPr id="312323" name="Rectangle 2"/>
          <p:cNvSpPr>
            <a:spLocks noGrp="1" noRot="1" noChangeAspect="1" noChangeArrowheads="1" noTextEdit="1"/>
          </p:cNvSpPr>
          <p:nvPr>
            <p:ph type="sldImg"/>
          </p:nvPr>
        </p:nvSpPr>
        <p:spPr>
          <a:ln/>
        </p:spPr>
      </p:sp>
      <p:sp>
        <p:nvSpPr>
          <p:cNvPr id="312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Slide Image Placeholder 1"/>
          <p:cNvSpPr>
            <a:spLocks noGrp="1" noRot="1" noChangeAspect="1" noTextEdit="1"/>
          </p:cNvSpPr>
          <p:nvPr>
            <p:ph type="sldImg"/>
          </p:nvPr>
        </p:nvSpPr>
        <p:spPr>
          <a:ln/>
        </p:spPr>
      </p:sp>
      <p:sp>
        <p:nvSpPr>
          <p:cNvPr id="313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13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733EC3A1-B83D-41C2-B6DB-0A2CC3E8FB3D}" type="slidenum">
              <a:rPr lang="en-US" sz="1200" b="0" smtClean="0"/>
              <a:pPr eaLnBrk="1" hangingPunct="1"/>
              <a:t>122</a:t>
            </a:fld>
            <a:endParaRPr lang="en-US" sz="1200" b="0" smtClean="0"/>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C3D460D0-2079-44A7-AE40-A558BE5BDF5B}" type="slidenum">
              <a:rPr lang="en-US" sz="1200" b="0" smtClean="0"/>
              <a:pPr eaLnBrk="1" hangingPunct="1"/>
              <a:t>123</a:t>
            </a:fld>
            <a:endParaRPr lang="en-US" sz="1200" b="0" smtClean="0"/>
          </a:p>
        </p:txBody>
      </p:sp>
      <p:sp>
        <p:nvSpPr>
          <p:cNvPr id="314371" name="Rectangle 2"/>
          <p:cNvSpPr>
            <a:spLocks noGrp="1" noRot="1" noChangeAspect="1" noChangeArrowheads="1" noTextEdit="1"/>
          </p:cNvSpPr>
          <p:nvPr>
            <p:ph type="sldImg"/>
          </p:nvPr>
        </p:nvSpPr>
        <p:spPr>
          <a:ln/>
        </p:spPr>
      </p:sp>
      <p:sp>
        <p:nvSpPr>
          <p:cNvPr id="314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260B9D9F-3A0F-4DDF-A501-40E3B56C1973}" type="slidenum">
              <a:rPr lang="en-US" sz="1200" b="0" smtClean="0"/>
              <a:pPr eaLnBrk="1" hangingPunct="1"/>
              <a:t>124</a:t>
            </a:fld>
            <a:endParaRPr lang="en-US" sz="1200" b="0" smtClean="0"/>
          </a:p>
        </p:txBody>
      </p:sp>
      <p:sp>
        <p:nvSpPr>
          <p:cNvPr id="315395" name="Rectangle 2"/>
          <p:cNvSpPr>
            <a:spLocks noGrp="1" noRot="1" noChangeAspect="1" noChangeArrowheads="1" noTextEdit="1"/>
          </p:cNvSpPr>
          <p:nvPr>
            <p:ph type="sldImg"/>
          </p:nvPr>
        </p:nvSpPr>
        <p:spPr>
          <a:ln/>
        </p:spPr>
      </p:sp>
      <p:sp>
        <p:nvSpPr>
          <p:cNvPr id="315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56BBA1EE-6568-4144-AEFE-672410366F30}" type="slidenum">
              <a:rPr lang="en-US" sz="1200" b="0" smtClean="0"/>
              <a:pPr eaLnBrk="1" hangingPunct="1"/>
              <a:t>125</a:t>
            </a:fld>
            <a:endParaRPr lang="en-US" sz="1200" b="0" smtClean="0"/>
          </a:p>
        </p:txBody>
      </p:sp>
      <p:sp>
        <p:nvSpPr>
          <p:cNvPr id="316419" name="Rectangle 2"/>
          <p:cNvSpPr>
            <a:spLocks noGrp="1" noRot="1" noChangeAspect="1" noChangeArrowheads="1" noTextEdit="1"/>
          </p:cNvSpPr>
          <p:nvPr>
            <p:ph type="sldImg"/>
          </p:nvPr>
        </p:nvSpPr>
        <p:spPr>
          <a:ln/>
        </p:spPr>
      </p:sp>
      <p:sp>
        <p:nvSpPr>
          <p:cNvPr id="316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C1F6AFBE-764A-4D79-94D3-313CB802B022}" type="slidenum">
              <a:rPr lang="en-US" sz="1200" b="0" smtClean="0"/>
              <a:pPr eaLnBrk="1" hangingPunct="1"/>
              <a:t>126</a:t>
            </a:fld>
            <a:endParaRPr lang="en-US" sz="1200" b="0" smtClean="0"/>
          </a:p>
        </p:txBody>
      </p:sp>
      <p:sp>
        <p:nvSpPr>
          <p:cNvPr id="317443" name="Rectangle 2"/>
          <p:cNvSpPr>
            <a:spLocks noGrp="1" noRot="1" noChangeAspect="1" noChangeArrowheads="1" noTextEdit="1"/>
          </p:cNvSpPr>
          <p:nvPr>
            <p:ph type="sldImg"/>
          </p:nvPr>
        </p:nvSpPr>
        <p:spPr>
          <a:ln/>
        </p:spPr>
      </p:sp>
      <p:sp>
        <p:nvSpPr>
          <p:cNvPr id="317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8DC42B4C-8ECC-4E43-9E2A-9FAD8042AC9C}" type="slidenum">
              <a:rPr lang="en-US" sz="1200" b="0" smtClean="0"/>
              <a:pPr eaLnBrk="1" hangingPunct="1"/>
              <a:t>127</a:t>
            </a:fld>
            <a:endParaRPr lang="en-US" sz="1200" b="0" smtClean="0"/>
          </a:p>
        </p:txBody>
      </p:sp>
      <p:sp>
        <p:nvSpPr>
          <p:cNvPr id="318467" name="Rectangle 2"/>
          <p:cNvSpPr>
            <a:spLocks noGrp="1" noRot="1" noChangeAspect="1" noChangeArrowheads="1" noTextEdit="1"/>
          </p:cNvSpPr>
          <p:nvPr>
            <p:ph type="sldImg"/>
          </p:nvPr>
        </p:nvSpPr>
        <p:spPr>
          <a:ln/>
        </p:spPr>
      </p:sp>
      <p:sp>
        <p:nvSpPr>
          <p:cNvPr id="318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C6851B96-B49D-4624-99C0-E627642477B9}" type="slidenum">
              <a:rPr lang="en-US" sz="1200" b="0" smtClean="0"/>
              <a:pPr eaLnBrk="1" hangingPunct="1"/>
              <a:t>128</a:t>
            </a:fld>
            <a:endParaRPr lang="en-US" sz="1200" b="0" smtClean="0"/>
          </a:p>
        </p:txBody>
      </p:sp>
      <p:sp>
        <p:nvSpPr>
          <p:cNvPr id="319491" name="Rectangle 2"/>
          <p:cNvSpPr>
            <a:spLocks noGrp="1" noRot="1" noChangeAspect="1" noChangeArrowheads="1" noTextEdit="1"/>
          </p:cNvSpPr>
          <p:nvPr>
            <p:ph type="sldImg"/>
          </p:nvPr>
        </p:nvSpPr>
        <p:spPr>
          <a:ln/>
        </p:spPr>
      </p:sp>
      <p:sp>
        <p:nvSpPr>
          <p:cNvPr id="319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438B9290-83D3-4042-841D-8D8164E24A33}" type="slidenum">
              <a:rPr lang="en-US" sz="1200" b="0" smtClean="0"/>
              <a:pPr eaLnBrk="1" hangingPunct="1"/>
              <a:t>129</a:t>
            </a:fld>
            <a:endParaRPr lang="en-US" sz="1200" b="0" smtClean="0"/>
          </a:p>
        </p:txBody>
      </p:sp>
      <p:sp>
        <p:nvSpPr>
          <p:cNvPr id="320515" name="Rectangle 2"/>
          <p:cNvSpPr>
            <a:spLocks noGrp="1" noRot="1" noChangeAspect="1" noChangeArrowheads="1" noTextEdit="1"/>
          </p:cNvSpPr>
          <p:nvPr>
            <p:ph type="sldImg"/>
          </p:nvPr>
        </p:nvSpPr>
        <p:spPr>
          <a:ln/>
        </p:spPr>
      </p:sp>
      <p:sp>
        <p:nvSpPr>
          <p:cNvPr id="320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26A8AF7F-631F-4140-9117-21658295D39A}" type="slidenum">
              <a:rPr lang="en-US" sz="1200" b="0" smtClean="0"/>
              <a:pPr eaLnBrk="1" hangingPunct="1"/>
              <a:t>130</a:t>
            </a:fld>
            <a:endParaRPr lang="en-US" sz="1200" b="0" smtClean="0"/>
          </a:p>
        </p:txBody>
      </p:sp>
      <p:sp>
        <p:nvSpPr>
          <p:cNvPr id="321539" name="Rectangle 2"/>
          <p:cNvSpPr>
            <a:spLocks noGrp="1" noRot="1" noChangeAspect="1" noChangeArrowheads="1" noTextEdit="1"/>
          </p:cNvSpPr>
          <p:nvPr>
            <p:ph type="sldImg"/>
          </p:nvPr>
        </p:nvSpPr>
        <p:spPr>
          <a:ln/>
        </p:spPr>
      </p:sp>
      <p:sp>
        <p:nvSpPr>
          <p:cNvPr id="321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09A45B74-B7F6-458A-81BC-7FA2657256D0}" type="slidenum">
              <a:rPr lang="en-US" sz="1200" b="0" smtClean="0"/>
              <a:pPr eaLnBrk="1" hangingPunct="1"/>
              <a:t>13</a:t>
            </a:fld>
            <a:endParaRPr lang="en-US" sz="1200" b="0" smtClean="0"/>
          </a:p>
        </p:txBody>
      </p:sp>
      <p:sp>
        <p:nvSpPr>
          <p:cNvPr id="195587" name="Rectangle 2"/>
          <p:cNvSpPr>
            <a:spLocks noGrp="1" noRot="1" noChangeAspect="1" noChangeArrowheads="1" noTextEdit="1"/>
          </p:cNvSpPr>
          <p:nvPr>
            <p:ph type="sldImg"/>
          </p:nvPr>
        </p:nvSpPr>
        <p:spPr>
          <a:ln/>
        </p:spPr>
      </p:sp>
      <p:sp>
        <p:nvSpPr>
          <p:cNvPr id="195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Slide Image Placeholder 1"/>
          <p:cNvSpPr>
            <a:spLocks noGrp="1" noRot="1" noChangeAspect="1" noTextEdit="1"/>
          </p:cNvSpPr>
          <p:nvPr>
            <p:ph type="sldImg"/>
          </p:nvPr>
        </p:nvSpPr>
        <p:spPr>
          <a:ln/>
        </p:spPr>
      </p:sp>
      <p:sp>
        <p:nvSpPr>
          <p:cNvPr id="3225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225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65577E92-7896-4845-BA78-01A57FE3B3D9}" type="slidenum">
              <a:rPr lang="en-US" sz="1200" b="0" smtClean="0"/>
              <a:pPr eaLnBrk="1" hangingPunct="1"/>
              <a:t>131</a:t>
            </a:fld>
            <a:endParaRPr lang="en-US" sz="1200" b="0" smtClean="0"/>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Slide Image Placeholder 1"/>
          <p:cNvSpPr>
            <a:spLocks noGrp="1" noRot="1" noChangeAspect="1" noTextEdit="1"/>
          </p:cNvSpPr>
          <p:nvPr>
            <p:ph type="sldImg"/>
          </p:nvPr>
        </p:nvSpPr>
        <p:spPr>
          <a:ln/>
        </p:spPr>
      </p:sp>
      <p:sp>
        <p:nvSpPr>
          <p:cNvPr id="3235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235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D8773633-0694-4856-8C05-B49ABCC540DD}" type="slidenum">
              <a:rPr lang="en-US" sz="1200" b="0" smtClean="0"/>
              <a:pPr eaLnBrk="1" hangingPunct="1"/>
              <a:t>132</a:t>
            </a:fld>
            <a:endParaRPr lang="en-US" sz="1200" b="0" smtClean="0"/>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Slide Image Placeholder 1"/>
          <p:cNvSpPr>
            <a:spLocks noGrp="1" noRot="1" noChangeAspect="1" noTextEdit="1"/>
          </p:cNvSpPr>
          <p:nvPr>
            <p:ph type="sldImg"/>
          </p:nvPr>
        </p:nvSpPr>
        <p:spPr>
          <a:ln/>
        </p:spPr>
      </p:sp>
      <p:sp>
        <p:nvSpPr>
          <p:cNvPr id="3246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246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54DD68D5-8D96-4EB4-BDE9-C0F0DDCAF2A5}" type="slidenum">
              <a:rPr lang="en-US" sz="1200" b="0" smtClean="0"/>
              <a:pPr eaLnBrk="1" hangingPunct="1"/>
              <a:t>133</a:t>
            </a:fld>
            <a:endParaRPr lang="en-US" sz="1200" b="0" smtClean="0"/>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Slide Image Placeholder 1"/>
          <p:cNvSpPr>
            <a:spLocks noGrp="1" noRot="1" noChangeAspect="1" noTextEdit="1"/>
          </p:cNvSpPr>
          <p:nvPr>
            <p:ph type="sldImg"/>
          </p:nvPr>
        </p:nvSpPr>
        <p:spPr>
          <a:ln/>
        </p:spPr>
      </p:sp>
      <p:sp>
        <p:nvSpPr>
          <p:cNvPr id="3256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256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CEFEAB64-C285-47A1-8CA9-DA075790BEE8}" type="slidenum">
              <a:rPr lang="en-US" sz="1200" b="0" smtClean="0"/>
              <a:pPr eaLnBrk="1" hangingPunct="1"/>
              <a:t>134</a:t>
            </a:fld>
            <a:endParaRPr lang="en-US" sz="1200" b="0" smtClean="0"/>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Slide Image Placeholder 1"/>
          <p:cNvSpPr>
            <a:spLocks noGrp="1" noRot="1" noChangeAspect="1" noTextEdit="1"/>
          </p:cNvSpPr>
          <p:nvPr>
            <p:ph type="sldImg"/>
          </p:nvPr>
        </p:nvSpPr>
        <p:spPr>
          <a:ln/>
        </p:spPr>
      </p:sp>
      <p:sp>
        <p:nvSpPr>
          <p:cNvPr id="3266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266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D0EAD3B9-9F0A-4DA1-8978-35C3DA3D63FF}" type="slidenum">
              <a:rPr lang="en-US" sz="1200" b="0" smtClean="0"/>
              <a:pPr eaLnBrk="1" hangingPunct="1"/>
              <a:t>135</a:t>
            </a:fld>
            <a:endParaRPr lang="en-US" sz="1200" b="0" smtClean="0"/>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Slide Image Placeholder 1"/>
          <p:cNvSpPr>
            <a:spLocks noGrp="1" noRot="1" noChangeAspect="1" noTextEdit="1"/>
          </p:cNvSpPr>
          <p:nvPr>
            <p:ph type="sldImg"/>
          </p:nvPr>
        </p:nvSpPr>
        <p:spPr>
          <a:ln/>
        </p:spPr>
      </p:sp>
      <p:sp>
        <p:nvSpPr>
          <p:cNvPr id="3276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276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43516049-4BDD-4A0A-ADEC-750CF3873723}" type="slidenum">
              <a:rPr lang="en-US" sz="1200" b="0" smtClean="0"/>
              <a:pPr eaLnBrk="1" hangingPunct="1"/>
              <a:t>136</a:t>
            </a:fld>
            <a:endParaRPr lang="en-US" sz="1200" b="0" smtClean="0"/>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Slide Image Placeholder 1"/>
          <p:cNvSpPr>
            <a:spLocks noGrp="1" noRot="1" noChangeAspect="1" noTextEdit="1"/>
          </p:cNvSpPr>
          <p:nvPr>
            <p:ph type="sldImg"/>
          </p:nvPr>
        </p:nvSpPr>
        <p:spPr>
          <a:ln/>
        </p:spPr>
      </p:sp>
      <p:sp>
        <p:nvSpPr>
          <p:cNvPr id="3287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287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9FCCF983-C6EC-4B45-8248-00E1C91D40C4}" type="slidenum">
              <a:rPr lang="en-US" sz="1200" b="0" smtClean="0"/>
              <a:pPr eaLnBrk="1" hangingPunct="1"/>
              <a:t>137</a:t>
            </a:fld>
            <a:endParaRPr lang="en-US" sz="1200" b="0" smtClean="0"/>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Slide Image Placeholder 1"/>
          <p:cNvSpPr>
            <a:spLocks noGrp="1" noRot="1" noChangeAspect="1" noTextEdit="1"/>
          </p:cNvSpPr>
          <p:nvPr>
            <p:ph type="sldImg"/>
          </p:nvPr>
        </p:nvSpPr>
        <p:spPr>
          <a:ln/>
        </p:spPr>
      </p:sp>
      <p:sp>
        <p:nvSpPr>
          <p:cNvPr id="3297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297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A928109E-50FC-492A-84AF-7F84B56FB20C}" type="slidenum">
              <a:rPr lang="en-US" sz="1200" b="0" smtClean="0"/>
              <a:pPr eaLnBrk="1" hangingPunct="1"/>
              <a:t>138</a:t>
            </a:fld>
            <a:endParaRPr lang="en-US" sz="1200" b="0" smtClean="0"/>
          </a:p>
        </p:txBody>
      </p:sp>
    </p:spTree>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Slide Image Placeholder 1"/>
          <p:cNvSpPr>
            <a:spLocks noGrp="1" noRot="1" noChangeAspect="1" noTextEdit="1"/>
          </p:cNvSpPr>
          <p:nvPr>
            <p:ph type="sldImg"/>
          </p:nvPr>
        </p:nvSpPr>
        <p:spPr>
          <a:ln/>
        </p:spPr>
      </p:sp>
      <p:sp>
        <p:nvSpPr>
          <p:cNvPr id="3307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307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259DF3CD-C480-4DFC-ABA1-291B7CBEB07A}" type="slidenum">
              <a:rPr lang="en-US" sz="1200" b="0" smtClean="0"/>
              <a:pPr eaLnBrk="1" hangingPunct="1"/>
              <a:t>139</a:t>
            </a:fld>
            <a:endParaRPr lang="en-US" sz="1200" b="0" smtClean="0"/>
          </a:p>
        </p:txBody>
      </p:sp>
    </p:spTree>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Slide Image Placeholder 1"/>
          <p:cNvSpPr>
            <a:spLocks noGrp="1" noRot="1" noChangeAspect="1" noTextEdit="1"/>
          </p:cNvSpPr>
          <p:nvPr>
            <p:ph type="sldImg"/>
          </p:nvPr>
        </p:nvSpPr>
        <p:spPr>
          <a:ln/>
        </p:spPr>
      </p:sp>
      <p:sp>
        <p:nvSpPr>
          <p:cNvPr id="3317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317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66FE2083-1434-4B14-B43B-12B1E926E320}" type="slidenum">
              <a:rPr lang="en-US" sz="1200" b="0" smtClean="0"/>
              <a:pPr eaLnBrk="1" hangingPunct="1"/>
              <a:t>140</a:t>
            </a:fld>
            <a:endParaRPr lang="en-US" sz="1200" b="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C3CDFC16-5215-40FE-B411-E2221FF0EB6B}" type="slidenum">
              <a:rPr lang="en-US" sz="1200" b="0" smtClean="0"/>
              <a:pPr eaLnBrk="1" hangingPunct="1"/>
              <a:t>14</a:t>
            </a:fld>
            <a:endParaRPr lang="en-US" sz="1200" b="0" smtClean="0"/>
          </a:p>
        </p:txBody>
      </p:sp>
      <p:sp>
        <p:nvSpPr>
          <p:cNvPr id="196611" name="Rectangle 2"/>
          <p:cNvSpPr>
            <a:spLocks noGrp="1" noRot="1" noChangeAspect="1" noChangeArrowheads="1" noTextEdit="1"/>
          </p:cNvSpPr>
          <p:nvPr>
            <p:ph type="sldImg"/>
          </p:nvPr>
        </p:nvSpPr>
        <p:spPr>
          <a:ln/>
        </p:spPr>
      </p:sp>
      <p:sp>
        <p:nvSpPr>
          <p:cNvPr id="196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Slide Image Placeholder 1"/>
          <p:cNvSpPr>
            <a:spLocks noGrp="1" noRot="1" noChangeAspect="1" noTextEdit="1"/>
          </p:cNvSpPr>
          <p:nvPr>
            <p:ph type="sldImg"/>
          </p:nvPr>
        </p:nvSpPr>
        <p:spPr>
          <a:ln/>
        </p:spPr>
      </p:sp>
      <p:sp>
        <p:nvSpPr>
          <p:cNvPr id="3328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328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AD5931B8-9259-4050-8634-2C5CE3CDFC9D}" type="slidenum">
              <a:rPr lang="en-US" sz="1200" b="0" smtClean="0"/>
              <a:pPr eaLnBrk="1" hangingPunct="1"/>
              <a:t>141</a:t>
            </a:fld>
            <a:endParaRPr lang="en-US" sz="1200" b="0" smtClean="0"/>
          </a:p>
        </p:txBody>
      </p:sp>
    </p:spTree>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Slide Image Placeholder 1"/>
          <p:cNvSpPr>
            <a:spLocks noGrp="1" noRot="1" noChangeAspect="1" noTextEdit="1"/>
          </p:cNvSpPr>
          <p:nvPr>
            <p:ph type="sldImg"/>
          </p:nvPr>
        </p:nvSpPr>
        <p:spPr>
          <a:ln/>
        </p:spPr>
      </p:sp>
      <p:sp>
        <p:nvSpPr>
          <p:cNvPr id="3338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338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F8918B80-FB7D-43DE-8DD8-95D1BF7BC311}" type="slidenum">
              <a:rPr lang="en-US" sz="1200" b="0" smtClean="0"/>
              <a:pPr eaLnBrk="1" hangingPunct="1"/>
              <a:t>142</a:t>
            </a:fld>
            <a:endParaRPr lang="en-US" sz="1200" b="0" smtClean="0"/>
          </a:p>
        </p:txBody>
      </p:sp>
    </p:spTree>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Slide Image Placeholder 1"/>
          <p:cNvSpPr>
            <a:spLocks noGrp="1" noRot="1" noChangeAspect="1" noTextEdit="1"/>
          </p:cNvSpPr>
          <p:nvPr>
            <p:ph type="sldImg"/>
          </p:nvPr>
        </p:nvSpPr>
        <p:spPr>
          <a:ln/>
        </p:spPr>
      </p:sp>
      <p:sp>
        <p:nvSpPr>
          <p:cNvPr id="3348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348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E31516F4-FE9E-4BE5-A1C0-4709CD5B887E}" type="slidenum">
              <a:rPr lang="en-US" sz="1200" b="0" smtClean="0"/>
              <a:pPr eaLnBrk="1" hangingPunct="1"/>
              <a:t>143</a:t>
            </a:fld>
            <a:endParaRPr lang="en-US" sz="1200" b="0" smtClean="0"/>
          </a:p>
        </p:txBody>
      </p:sp>
    </p:spTree>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4" name="Slide Image Placeholder 1"/>
          <p:cNvSpPr>
            <a:spLocks noGrp="1" noRot="1" noChangeAspect="1" noTextEdit="1"/>
          </p:cNvSpPr>
          <p:nvPr>
            <p:ph type="sldImg"/>
          </p:nvPr>
        </p:nvSpPr>
        <p:spPr>
          <a:ln/>
        </p:spPr>
      </p:sp>
      <p:sp>
        <p:nvSpPr>
          <p:cNvPr id="3358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358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CBF85A90-3171-476F-A10F-EF4B5327941F}" type="slidenum">
              <a:rPr lang="en-US" sz="1200" b="0" smtClean="0"/>
              <a:pPr eaLnBrk="1" hangingPunct="1"/>
              <a:t>144</a:t>
            </a:fld>
            <a:endParaRPr lang="en-US" sz="1200" b="0" smtClean="0"/>
          </a:p>
        </p:txBody>
      </p:sp>
    </p:spTree>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8" name="Slide Image Placeholder 1"/>
          <p:cNvSpPr>
            <a:spLocks noGrp="1" noRot="1" noChangeAspect="1" noTextEdit="1"/>
          </p:cNvSpPr>
          <p:nvPr>
            <p:ph type="sldImg"/>
          </p:nvPr>
        </p:nvSpPr>
        <p:spPr>
          <a:ln/>
        </p:spPr>
      </p:sp>
      <p:sp>
        <p:nvSpPr>
          <p:cNvPr id="336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369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A71F098B-B70B-4165-A647-EC41BB61DBFC}" type="slidenum">
              <a:rPr lang="en-US" sz="1200" b="0" smtClean="0"/>
              <a:pPr eaLnBrk="1" hangingPunct="1"/>
              <a:t>145</a:t>
            </a:fld>
            <a:endParaRPr lang="en-US" sz="1200" b="0" smtClean="0"/>
          </a:p>
        </p:txBody>
      </p:sp>
    </p:spTree>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2" name="Slide Image Placeholder 1"/>
          <p:cNvSpPr>
            <a:spLocks noGrp="1" noRot="1" noChangeAspect="1" noTextEdit="1"/>
          </p:cNvSpPr>
          <p:nvPr>
            <p:ph type="sldImg"/>
          </p:nvPr>
        </p:nvSpPr>
        <p:spPr>
          <a:ln/>
        </p:spPr>
      </p:sp>
      <p:sp>
        <p:nvSpPr>
          <p:cNvPr id="3379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379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164F0C2F-0B65-4AEC-8B9F-2171D2CA4ABB}" type="slidenum">
              <a:rPr lang="en-US" sz="1200" b="0" smtClean="0"/>
              <a:pPr eaLnBrk="1" hangingPunct="1"/>
              <a:t>146</a:t>
            </a:fld>
            <a:endParaRPr lang="en-US" sz="1200" b="0" smtClean="0"/>
          </a:p>
        </p:txBody>
      </p:sp>
    </p:spTree>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46" name="Slide Image Placeholder 1"/>
          <p:cNvSpPr>
            <a:spLocks noGrp="1" noRot="1" noChangeAspect="1" noTextEdit="1"/>
          </p:cNvSpPr>
          <p:nvPr>
            <p:ph type="sldImg"/>
          </p:nvPr>
        </p:nvSpPr>
        <p:spPr>
          <a:ln/>
        </p:spPr>
      </p:sp>
      <p:sp>
        <p:nvSpPr>
          <p:cNvPr id="3389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389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59CD53DC-C85E-4AC4-ADAC-A7070ED42382}" type="slidenum">
              <a:rPr lang="en-US" sz="1200" b="0" smtClean="0"/>
              <a:pPr eaLnBrk="1" hangingPunct="1"/>
              <a:t>147</a:t>
            </a:fld>
            <a:endParaRPr lang="en-US" sz="1200" b="0" smtClean="0"/>
          </a:p>
        </p:txBody>
      </p:sp>
    </p:spTree>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0" name="Slide Image Placeholder 1"/>
          <p:cNvSpPr>
            <a:spLocks noGrp="1" noRot="1" noChangeAspect="1" noTextEdit="1"/>
          </p:cNvSpPr>
          <p:nvPr>
            <p:ph type="sldImg"/>
          </p:nvPr>
        </p:nvSpPr>
        <p:spPr>
          <a:ln/>
        </p:spPr>
      </p:sp>
      <p:sp>
        <p:nvSpPr>
          <p:cNvPr id="3399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399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DF7AF75F-9803-4437-B2DF-4FB6E5B11B3E}" type="slidenum">
              <a:rPr lang="en-US" sz="1200" b="0" smtClean="0"/>
              <a:pPr eaLnBrk="1" hangingPunct="1"/>
              <a:t>148</a:t>
            </a:fld>
            <a:endParaRPr lang="en-US" sz="1200" b="0" smtClean="0"/>
          </a:p>
        </p:txBody>
      </p:sp>
    </p:spTree>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Slide Image Placeholder 1"/>
          <p:cNvSpPr>
            <a:spLocks noGrp="1" noRot="1" noChangeAspect="1" noTextEdit="1"/>
          </p:cNvSpPr>
          <p:nvPr>
            <p:ph type="sldImg"/>
          </p:nvPr>
        </p:nvSpPr>
        <p:spPr>
          <a:ln/>
        </p:spPr>
      </p:sp>
      <p:sp>
        <p:nvSpPr>
          <p:cNvPr id="3409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409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03AEF34D-C3E1-42A6-9191-DD678AB5D51A}" type="slidenum">
              <a:rPr lang="en-US" sz="1200" b="0" smtClean="0"/>
              <a:pPr eaLnBrk="1" hangingPunct="1"/>
              <a:t>149</a:t>
            </a:fld>
            <a:endParaRPr lang="en-US" sz="1200" b="0" smtClean="0"/>
          </a:p>
        </p:txBody>
      </p:sp>
    </p:spTree>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Slide Image Placeholder 1"/>
          <p:cNvSpPr>
            <a:spLocks noGrp="1" noRot="1" noChangeAspect="1" noTextEdit="1"/>
          </p:cNvSpPr>
          <p:nvPr>
            <p:ph type="sldImg"/>
          </p:nvPr>
        </p:nvSpPr>
        <p:spPr>
          <a:ln/>
        </p:spPr>
      </p:sp>
      <p:sp>
        <p:nvSpPr>
          <p:cNvPr id="3420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420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7E142C6A-8136-4CC2-8761-E0766B0A2FEA}" type="slidenum">
              <a:rPr lang="en-US" sz="1200" b="0" smtClean="0"/>
              <a:pPr eaLnBrk="1" hangingPunct="1"/>
              <a:t>150</a:t>
            </a:fld>
            <a:endParaRPr lang="en-US" sz="1200" b="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B8AC2F57-001D-4905-8901-74A6557F0093}" type="slidenum">
              <a:rPr lang="en-US" sz="1200" b="0" smtClean="0"/>
              <a:pPr eaLnBrk="1" hangingPunct="1"/>
              <a:t>15</a:t>
            </a:fld>
            <a:endParaRPr lang="en-US" sz="1200" b="0" smtClean="0"/>
          </a:p>
        </p:txBody>
      </p:sp>
      <p:sp>
        <p:nvSpPr>
          <p:cNvPr id="197635" name="Rectangle 2"/>
          <p:cNvSpPr>
            <a:spLocks noGrp="1" noRot="1" noChangeAspect="1" noChangeArrowheads="1" noTextEdit="1"/>
          </p:cNvSpPr>
          <p:nvPr>
            <p:ph type="sldImg"/>
          </p:nvPr>
        </p:nvSpPr>
        <p:spPr>
          <a:ln/>
        </p:spPr>
      </p:sp>
      <p:sp>
        <p:nvSpPr>
          <p:cNvPr id="197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Slide Image Placeholder 1"/>
          <p:cNvSpPr>
            <a:spLocks noGrp="1" noRot="1" noChangeAspect="1" noTextEdit="1"/>
          </p:cNvSpPr>
          <p:nvPr>
            <p:ph type="sldImg"/>
          </p:nvPr>
        </p:nvSpPr>
        <p:spPr>
          <a:ln/>
        </p:spPr>
      </p:sp>
      <p:sp>
        <p:nvSpPr>
          <p:cNvPr id="3430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430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02744D15-89A9-44DC-AFB6-13E599C01C59}" type="slidenum">
              <a:rPr lang="en-US" sz="1200" b="0" smtClean="0"/>
              <a:pPr eaLnBrk="1" hangingPunct="1"/>
              <a:t>151</a:t>
            </a:fld>
            <a:endParaRPr lang="en-US" sz="1200" b="0" smtClean="0"/>
          </a:p>
        </p:txBody>
      </p:sp>
    </p:spTree>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Slide Image Placeholder 1"/>
          <p:cNvSpPr>
            <a:spLocks noGrp="1" noRot="1" noChangeAspect="1" noTextEdit="1"/>
          </p:cNvSpPr>
          <p:nvPr>
            <p:ph type="sldImg"/>
          </p:nvPr>
        </p:nvSpPr>
        <p:spPr>
          <a:ln/>
        </p:spPr>
      </p:sp>
      <p:sp>
        <p:nvSpPr>
          <p:cNvPr id="3440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440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E3874CE8-7ACA-4922-BFA7-F217FF42C07B}" type="slidenum">
              <a:rPr lang="en-US" sz="1200" b="0" smtClean="0"/>
              <a:pPr eaLnBrk="1" hangingPunct="1"/>
              <a:t>154</a:t>
            </a:fld>
            <a:endParaRPr lang="en-US" sz="1200" b="0" smtClean="0"/>
          </a:p>
        </p:txBody>
      </p:sp>
    </p:spTree>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0" name="Slide Image Placeholder 1"/>
          <p:cNvSpPr>
            <a:spLocks noGrp="1" noRot="1" noChangeAspect="1" noTextEdit="1"/>
          </p:cNvSpPr>
          <p:nvPr>
            <p:ph type="sldImg"/>
          </p:nvPr>
        </p:nvSpPr>
        <p:spPr>
          <a:ln/>
        </p:spPr>
      </p:sp>
      <p:sp>
        <p:nvSpPr>
          <p:cNvPr id="3450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450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C3426EBA-B18F-43A3-9B6E-C303568BA965}" type="slidenum">
              <a:rPr lang="en-US" sz="1200" b="0" smtClean="0"/>
              <a:pPr eaLnBrk="1" hangingPunct="1"/>
              <a:t>155</a:t>
            </a:fld>
            <a:endParaRPr lang="en-US" sz="1200" b="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F6650BFD-8141-4BC0-8CA9-3E4B379E3B7D}" type="slidenum">
              <a:rPr lang="en-US" sz="1200" b="0" smtClean="0"/>
              <a:pPr eaLnBrk="1" hangingPunct="1"/>
              <a:t>16</a:t>
            </a:fld>
            <a:endParaRPr lang="en-US" sz="1200" b="0" smtClean="0"/>
          </a:p>
        </p:txBody>
      </p:sp>
      <p:sp>
        <p:nvSpPr>
          <p:cNvPr id="198659" name="Rectangle 2"/>
          <p:cNvSpPr>
            <a:spLocks noGrp="1" noRot="1" noChangeAspect="1" noChangeArrowheads="1" noTextEdit="1"/>
          </p:cNvSpPr>
          <p:nvPr>
            <p:ph type="sldImg"/>
          </p:nvPr>
        </p:nvSpPr>
        <p:spPr>
          <a:ln/>
        </p:spPr>
      </p:sp>
      <p:sp>
        <p:nvSpPr>
          <p:cNvPr id="198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E4EACD9E-04D2-404F-AD5D-BBC18ADC0FB9}" type="slidenum">
              <a:rPr lang="en-US" sz="1200" b="0" smtClean="0"/>
              <a:pPr eaLnBrk="1" hangingPunct="1"/>
              <a:t>17</a:t>
            </a:fld>
            <a:endParaRPr lang="en-US" sz="1200" b="0" smtClean="0"/>
          </a:p>
        </p:txBody>
      </p:sp>
      <p:sp>
        <p:nvSpPr>
          <p:cNvPr id="199683" name="Rectangle 2"/>
          <p:cNvSpPr>
            <a:spLocks noGrp="1" noRot="1" noChangeAspect="1" noChangeArrowheads="1" noTextEdit="1"/>
          </p:cNvSpPr>
          <p:nvPr>
            <p:ph type="sldImg"/>
          </p:nvPr>
        </p:nvSpPr>
        <p:spPr>
          <a:ln/>
        </p:spPr>
      </p:sp>
      <p:sp>
        <p:nvSpPr>
          <p:cNvPr id="199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Slide Image Placeholder 1"/>
          <p:cNvSpPr>
            <a:spLocks noGrp="1" noRot="1" noChangeAspect="1" noTextEdit="1"/>
          </p:cNvSpPr>
          <p:nvPr>
            <p:ph type="sldImg"/>
          </p:nvPr>
        </p:nvSpPr>
        <p:spPr>
          <a:ln/>
        </p:spPr>
      </p:sp>
      <p:sp>
        <p:nvSpPr>
          <p:cNvPr id="2007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007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F5749B16-FC33-494A-ACB8-3DDD9FBA996A}" type="slidenum">
              <a:rPr lang="en-US" sz="1200" b="0" smtClean="0"/>
              <a:pPr eaLnBrk="1" hangingPunct="1"/>
              <a:t>19</a:t>
            </a:fld>
            <a:endParaRPr lang="en-US" sz="1200" b="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84D400D7-0B2D-4A61-8BE7-7703E1C8F93E}" type="slidenum">
              <a:rPr lang="en-US" sz="1200" b="0" smtClean="0"/>
              <a:pPr eaLnBrk="1" hangingPunct="1"/>
              <a:t>20</a:t>
            </a:fld>
            <a:endParaRPr lang="en-US" sz="1200" b="0" smtClean="0"/>
          </a:p>
        </p:txBody>
      </p:sp>
      <p:sp>
        <p:nvSpPr>
          <p:cNvPr id="201731" name="Rectangle 2"/>
          <p:cNvSpPr>
            <a:spLocks noGrp="1" noRot="1" noChangeAspect="1" noChangeArrowheads="1" noTextEdit="1"/>
          </p:cNvSpPr>
          <p:nvPr>
            <p:ph type="sldImg"/>
          </p:nvPr>
        </p:nvSpPr>
        <p:spPr>
          <a:ln/>
        </p:spPr>
      </p:sp>
      <p:sp>
        <p:nvSpPr>
          <p:cNvPr id="201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968AF465-1127-4575-B176-907D1AF06B61}" type="slidenum">
              <a:rPr lang="en-US" sz="1200" b="0" smtClean="0"/>
              <a:pPr eaLnBrk="1" hangingPunct="1"/>
              <a:t>2</a:t>
            </a:fld>
            <a:endParaRPr lang="en-US" sz="1200" b="0" smtClean="0"/>
          </a:p>
        </p:txBody>
      </p:sp>
      <p:sp>
        <p:nvSpPr>
          <p:cNvPr id="184323" name="Rectangle 2"/>
          <p:cNvSpPr>
            <a:spLocks noGrp="1" noRot="1" noChangeAspect="1" noChangeArrowheads="1" noTextEdit="1"/>
          </p:cNvSpPr>
          <p:nvPr>
            <p:ph type="sldImg"/>
          </p:nvPr>
        </p:nvSpPr>
        <p:spPr>
          <a:ln/>
        </p:spPr>
      </p:sp>
      <p:sp>
        <p:nvSpPr>
          <p:cNvPr id="184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Slide Image Placeholder 1"/>
          <p:cNvSpPr>
            <a:spLocks noGrp="1" noRot="1" noChangeAspect="1" noTextEdit="1"/>
          </p:cNvSpPr>
          <p:nvPr>
            <p:ph type="sldImg"/>
          </p:nvPr>
        </p:nvSpPr>
        <p:spPr>
          <a:ln/>
        </p:spPr>
      </p:sp>
      <p:sp>
        <p:nvSpPr>
          <p:cNvPr id="2027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027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B605EC67-A7BB-4763-AD46-8814DEF4D2BD}" type="slidenum">
              <a:rPr lang="en-US" sz="1200" b="0" smtClean="0"/>
              <a:pPr eaLnBrk="1" hangingPunct="1"/>
              <a:t>21</a:t>
            </a:fld>
            <a:endParaRPr lang="en-US" sz="1200" b="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51FDFE18-50EE-4465-A678-3CEDE7CFA26E}" type="slidenum">
              <a:rPr lang="en-US" sz="1200" b="0" smtClean="0"/>
              <a:pPr eaLnBrk="1" hangingPunct="1"/>
              <a:t>22</a:t>
            </a:fld>
            <a:endParaRPr lang="en-US" sz="1200" b="0" smtClean="0"/>
          </a:p>
        </p:txBody>
      </p:sp>
      <p:sp>
        <p:nvSpPr>
          <p:cNvPr id="203779" name="Rectangle 2"/>
          <p:cNvSpPr>
            <a:spLocks noGrp="1" noRot="1" noChangeAspect="1" noChangeArrowheads="1" noTextEdit="1"/>
          </p:cNvSpPr>
          <p:nvPr>
            <p:ph type="sldImg"/>
          </p:nvPr>
        </p:nvSpPr>
        <p:spPr>
          <a:ln/>
        </p:spPr>
      </p:sp>
      <p:sp>
        <p:nvSpPr>
          <p:cNvPr id="203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AC705889-5E5F-4DFF-ABD8-BBC628DD4F74}" type="slidenum">
              <a:rPr lang="en-US" sz="1200" b="0" smtClean="0"/>
              <a:pPr eaLnBrk="1" hangingPunct="1"/>
              <a:t>23</a:t>
            </a:fld>
            <a:endParaRPr lang="en-US" sz="1200" b="0" smtClean="0"/>
          </a:p>
        </p:txBody>
      </p:sp>
      <p:sp>
        <p:nvSpPr>
          <p:cNvPr id="204803" name="Rectangle 2"/>
          <p:cNvSpPr>
            <a:spLocks noGrp="1" noRot="1" noChangeAspect="1" noChangeArrowheads="1" noTextEdit="1"/>
          </p:cNvSpPr>
          <p:nvPr>
            <p:ph type="sldImg"/>
          </p:nvPr>
        </p:nvSpPr>
        <p:spPr>
          <a:ln/>
        </p:spPr>
      </p:sp>
      <p:sp>
        <p:nvSpPr>
          <p:cNvPr id="204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a:ln/>
        </p:spPr>
      </p:sp>
      <p:sp>
        <p:nvSpPr>
          <p:cNvPr id="2058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058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AB06A482-69ED-4D90-B6BC-924363538C5A}" type="slidenum">
              <a:rPr lang="en-US" sz="1200" b="0" smtClean="0"/>
              <a:pPr eaLnBrk="1" hangingPunct="1"/>
              <a:t>24</a:t>
            </a:fld>
            <a:endParaRPr lang="en-US" sz="1200" b="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DD114234-BB0A-425B-B83C-D834893097CE}" type="slidenum">
              <a:rPr lang="en-US" sz="1200" b="0" smtClean="0"/>
              <a:pPr eaLnBrk="1" hangingPunct="1"/>
              <a:t>25</a:t>
            </a:fld>
            <a:endParaRPr lang="en-US" sz="1200" b="0" smtClean="0"/>
          </a:p>
        </p:txBody>
      </p:sp>
      <p:sp>
        <p:nvSpPr>
          <p:cNvPr id="206851" name="Rectangle 2"/>
          <p:cNvSpPr>
            <a:spLocks noGrp="1" noRot="1" noChangeAspect="1" noChangeArrowheads="1" noTextEdit="1"/>
          </p:cNvSpPr>
          <p:nvPr>
            <p:ph type="sldImg"/>
          </p:nvPr>
        </p:nvSpPr>
        <p:spPr>
          <a:ln/>
        </p:spPr>
      </p:sp>
      <p:sp>
        <p:nvSpPr>
          <p:cNvPr id="206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0D75724E-DCAA-44BA-A838-CCF09FEA86DB}" type="slidenum">
              <a:rPr lang="en-US" sz="1200" b="0" smtClean="0"/>
              <a:pPr eaLnBrk="1" hangingPunct="1"/>
              <a:t>26</a:t>
            </a:fld>
            <a:endParaRPr lang="en-US" sz="1200" b="0" smtClean="0"/>
          </a:p>
        </p:txBody>
      </p:sp>
      <p:sp>
        <p:nvSpPr>
          <p:cNvPr id="207875" name="Rectangle 2"/>
          <p:cNvSpPr>
            <a:spLocks noGrp="1" noRot="1" noChangeAspect="1" noChangeArrowheads="1" noTextEdit="1"/>
          </p:cNvSpPr>
          <p:nvPr>
            <p:ph type="sldImg"/>
          </p:nvPr>
        </p:nvSpPr>
        <p:spPr>
          <a:ln/>
        </p:spPr>
      </p:sp>
      <p:sp>
        <p:nvSpPr>
          <p:cNvPr id="207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1B487241-037A-4508-82BE-78739FF624EF}" type="slidenum">
              <a:rPr lang="en-US" sz="1200" b="0" smtClean="0"/>
              <a:pPr eaLnBrk="1" hangingPunct="1"/>
              <a:t>27</a:t>
            </a:fld>
            <a:endParaRPr lang="en-US" sz="1200" b="0" smtClean="0"/>
          </a:p>
        </p:txBody>
      </p:sp>
      <p:sp>
        <p:nvSpPr>
          <p:cNvPr id="208899" name="Rectangle 2"/>
          <p:cNvSpPr>
            <a:spLocks noGrp="1" noRot="1" noChangeAspect="1" noChangeArrowheads="1" noTextEdit="1"/>
          </p:cNvSpPr>
          <p:nvPr>
            <p:ph type="sldImg"/>
          </p:nvPr>
        </p:nvSpPr>
        <p:spPr>
          <a:ln/>
        </p:spPr>
      </p:sp>
      <p:sp>
        <p:nvSpPr>
          <p:cNvPr id="208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D261E475-3D06-4E2D-A7B7-2F9C490692D1}" type="slidenum">
              <a:rPr lang="en-US" sz="1200" b="0" smtClean="0"/>
              <a:pPr eaLnBrk="1" hangingPunct="1"/>
              <a:t>28</a:t>
            </a:fld>
            <a:endParaRPr lang="en-US" sz="1200" b="0" smtClean="0"/>
          </a:p>
        </p:txBody>
      </p:sp>
      <p:sp>
        <p:nvSpPr>
          <p:cNvPr id="209923" name="Rectangle 2"/>
          <p:cNvSpPr>
            <a:spLocks noGrp="1" noRot="1" noChangeAspect="1" noChangeArrowheads="1" noTextEdit="1"/>
          </p:cNvSpPr>
          <p:nvPr>
            <p:ph type="sldImg"/>
          </p:nvPr>
        </p:nvSpPr>
        <p:spPr>
          <a:ln/>
        </p:spPr>
      </p:sp>
      <p:sp>
        <p:nvSpPr>
          <p:cNvPr id="209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C19D208D-06BF-463D-B3A9-68FAAF421584}" type="slidenum">
              <a:rPr lang="en-US" sz="1200" b="0" smtClean="0"/>
              <a:pPr eaLnBrk="1" hangingPunct="1"/>
              <a:t>29</a:t>
            </a:fld>
            <a:endParaRPr lang="en-US" sz="1200" b="0" smtClean="0"/>
          </a:p>
        </p:txBody>
      </p:sp>
      <p:sp>
        <p:nvSpPr>
          <p:cNvPr id="210947" name="Rectangle 2"/>
          <p:cNvSpPr>
            <a:spLocks noGrp="1" noRot="1" noChangeAspect="1" noChangeArrowheads="1" noTextEdit="1"/>
          </p:cNvSpPr>
          <p:nvPr>
            <p:ph type="sldImg"/>
          </p:nvPr>
        </p:nvSpPr>
        <p:spPr>
          <a:ln/>
        </p:spPr>
      </p:sp>
      <p:sp>
        <p:nvSpPr>
          <p:cNvPr id="2109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AD3FE594-0F1E-49CE-BB9D-9149988E9228}" type="slidenum">
              <a:rPr lang="en-US" sz="1200" b="0" smtClean="0"/>
              <a:pPr eaLnBrk="1" hangingPunct="1"/>
              <a:t>30</a:t>
            </a:fld>
            <a:endParaRPr lang="en-US" sz="1200" b="0" smtClean="0"/>
          </a:p>
        </p:txBody>
      </p:sp>
      <p:sp>
        <p:nvSpPr>
          <p:cNvPr id="211971" name="Rectangle 2"/>
          <p:cNvSpPr>
            <a:spLocks noGrp="1" noRot="1" noChangeAspect="1" noChangeArrowheads="1" noTextEdit="1"/>
          </p:cNvSpPr>
          <p:nvPr>
            <p:ph type="sldImg"/>
          </p:nvPr>
        </p:nvSpPr>
        <p:spPr>
          <a:ln/>
        </p:spPr>
      </p:sp>
      <p:sp>
        <p:nvSpPr>
          <p:cNvPr id="2119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8696307A-46CF-40CD-968B-B14FBDF4A0DD}" type="slidenum">
              <a:rPr lang="en-US" sz="1200" b="0" smtClean="0"/>
              <a:pPr eaLnBrk="1" hangingPunct="1"/>
              <a:t>3</a:t>
            </a:fld>
            <a:endParaRPr lang="en-US" sz="1200" b="0" smtClean="0"/>
          </a:p>
        </p:txBody>
      </p:sp>
      <p:sp>
        <p:nvSpPr>
          <p:cNvPr id="185347" name="Rectangle 2"/>
          <p:cNvSpPr>
            <a:spLocks noGrp="1" noRot="1" noChangeAspect="1" noChangeArrowheads="1" noTextEdit="1"/>
          </p:cNvSpPr>
          <p:nvPr>
            <p:ph type="sldImg"/>
          </p:nvPr>
        </p:nvSpPr>
        <p:spPr>
          <a:ln/>
        </p:spPr>
      </p:sp>
      <p:sp>
        <p:nvSpPr>
          <p:cNvPr id="185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Slide Image Placeholder 1"/>
          <p:cNvSpPr>
            <a:spLocks noGrp="1" noRot="1" noChangeAspect="1" noTextEdit="1"/>
          </p:cNvSpPr>
          <p:nvPr>
            <p:ph type="sldImg"/>
          </p:nvPr>
        </p:nvSpPr>
        <p:spPr>
          <a:ln/>
        </p:spPr>
      </p:sp>
      <p:sp>
        <p:nvSpPr>
          <p:cNvPr id="2129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129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F836E548-18D9-4274-AC24-8AC199F28AF1}" type="slidenum">
              <a:rPr lang="en-US" sz="1200" b="0" smtClean="0"/>
              <a:pPr eaLnBrk="1" hangingPunct="1"/>
              <a:t>31</a:t>
            </a:fld>
            <a:endParaRPr lang="en-US" sz="1200" b="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Slide Image Placeholder 1"/>
          <p:cNvSpPr>
            <a:spLocks noGrp="1" noRot="1" noChangeAspect="1" noTextEdit="1"/>
          </p:cNvSpPr>
          <p:nvPr>
            <p:ph type="sldImg"/>
          </p:nvPr>
        </p:nvSpPr>
        <p:spPr>
          <a:ln/>
        </p:spPr>
      </p:sp>
      <p:sp>
        <p:nvSpPr>
          <p:cNvPr id="2140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140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408C4482-0C26-457A-98C8-C7DD115B3FE4}" type="slidenum">
              <a:rPr lang="en-US" sz="1200" b="0" smtClean="0"/>
              <a:pPr eaLnBrk="1" hangingPunct="1"/>
              <a:t>32</a:t>
            </a:fld>
            <a:endParaRPr lang="en-US" sz="1200" b="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Slide Image Placeholder 1"/>
          <p:cNvSpPr>
            <a:spLocks noGrp="1" noRot="1" noChangeAspect="1" noTextEdit="1"/>
          </p:cNvSpPr>
          <p:nvPr>
            <p:ph type="sldImg"/>
          </p:nvPr>
        </p:nvSpPr>
        <p:spPr>
          <a:ln/>
        </p:spPr>
      </p:sp>
      <p:sp>
        <p:nvSpPr>
          <p:cNvPr id="2150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150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B7B20611-0220-445E-B3C7-BFBF62422731}" type="slidenum">
              <a:rPr lang="en-US" sz="1200" b="0" smtClean="0"/>
              <a:pPr eaLnBrk="1" hangingPunct="1"/>
              <a:t>33</a:t>
            </a:fld>
            <a:endParaRPr lang="en-US" sz="1200" b="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Slide Image Placeholder 1"/>
          <p:cNvSpPr>
            <a:spLocks noGrp="1" noRot="1" noChangeAspect="1" noTextEdit="1"/>
          </p:cNvSpPr>
          <p:nvPr>
            <p:ph type="sldImg"/>
          </p:nvPr>
        </p:nvSpPr>
        <p:spPr>
          <a:ln/>
        </p:spPr>
      </p:sp>
      <p:sp>
        <p:nvSpPr>
          <p:cNvPr id="2160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160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488B5BB8-B07B-4080-9938-ACCF4ABF1F79}" type="slidenum">
              <a:rPr lang="en-US" sz="1200" b="0" smtClean="0"/>
              <a:pPr eaLnBrk="1" hangingPunct="1"/>
              <a:t>34</a:t>
            </a:fld>
            <a:endParaRPr lang="en-US" sz="1200" b="0"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Slide Image Placeholder 1"/>
          <p:cNvSpPr>
            <a:spLocks noGrp="1" noRot="1" noChangeAspect="1" noTextEdit="1"/>
          </p:cNvSpPr>
          <p:nvPr>
            <p:ph type="sldImg"/>
          </p:nvPr>
        </p:nvSpPr>
        <p:spPr>
          <a:ln/>
        </p:spPr>
      </p:sp>
      <p:sp>
        <p:nvSpPr>
          <p:cNvPr id="2170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170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22E78EA4-5F6F-41C5-B425-E65BEB90B4D7}" type="slidenum">
              <a:rPr lang="en-US" sz="1200" b="0" smtClean="0"/>
              <a:pPr eaLnBrk="1" hangingPunct="1"/>
              <a:t>35</a:t>
            </a:fld>
            <a:endParaRPr lang="en-US" sz="1200" b="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Slide Image Placeholder 1"/>
          <p:cNvSpPr>
            <a:spLocks noGrp="1" noRot="1" noChangeAspect="1" noTextEdit="1"/>
          </p:cNvSpPr>
          <p:nvPr>
            <p:ph type="sldImg"/>
          </p:nvPr>
        </p:nvSpPr>
        <p:spPr>
          <a:ln/>
        </p:spPr>
      </p:sp>
      <p:sp>
        <p:nvSpPr>
          <p:cNvPr id="2181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181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0ACFCA90-6406-4724-9F5F-EE9B003B00EC}" type="slidenum">
              <a:rPr lang="en-US" sz="1200" b="0" smtClean="0"/>
              <a:pPr eaLnBrk="1" hangingPunct="1"/>
              <a:t>36</a:t>
            </a:fld>
            <a:endParaRPr lang="en-US" sz="1200" b="0"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Slide Image Placeholder 1"/>
          <p:cNvSpPr>
            <a:spLocks noGrp="1" noRot="1" noChangeAspect="1" noTextEdit="1"/>
          </p:cNvSpPr>
          <p:nvPr>
            <p:ph type="sldImg"/>
          </p:nvPr>
        </p:nvSpPr>
        <p:spPr>
          <a:ln/>
        </p:spPr>
      </p:sp>
      <p:sp>
        <p:nvSpPr>
          <p:cNvPr id="2191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191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B6465C89-9BED-43FC-B4ED-3803E62108D9}" type="slidenum">
              <a:rPr lang="en-US" sz="1200" b="0" smtClean="0"/>
              <a:pPr eaLnBrk="1" hangingPunct="1"/>
              <a:t>37</a:t>
            </a:fld>
            <a:endParaRPr lang="en-US" sz="1200" b="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Slide Image Placeholder 1"/>
          <p:cNvSpPr>
            <a:spLocks noGrp="1" noRot="1" noChangeAspect="1" noTextEdit="1"/>
          </p:cNvSpPr>
          <p:nvPr>
            <p:ph type="sldImg"/>
          </p:nvPr>
        </p:nvSpPr>
        <p:spPr>
          <a:ln/>
        </p:spPr>
      </p:sp>
      <p:sp>
        <p:nvSpPr>
          <p:cNvPr id="2201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201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78C1EED7-96CB-4F40-A58B-B678E47A628B}" type="slidenum">
              <a:rPr lang="en-US" sz="1200" b="0" smtClean="0"/>
              <a:pPr eaLnBrk="1" hangingPunct="1"/>
              <a:t>38</a:t>
            </a:fld>
            <a:endParaRPr lang="en-US" sz="1200" b="0"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Slide Image Placeholder 1"/>
          <p:cNvSpPr>
            <a:spLocks noGrp="1" noRot="1" noChangeAspect="1" noTextEdit="1"/>
          </p:cNvSpPr>
          <p:nvPr>
            <p:ph type="sldImg"/>
          </p:nvPr>
        </p:nvSpPr>
        <p:spPr>
          <a:ln/>
        </p:spPr>
      </p:sp>
      <p:sp>
        <p:nvSpPr>
          <p:cNvPr id="2211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211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29FED211-75D4-4E86-B066-C75CE28A8E57}" type="slidenum">
              <a:rPr lang="en-US" sz="1200" b="0" smtClean="0"/>
              <a:pPr eaLnBrk="1" hangingPunct="1"/>
              <a:t>39</a:t>
            </a:fld>
            <a:endParaRPr lang="en-US" sz="1200" b="0"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Slide Image Placeholder 1"/>
          <p:cNvSpPr>
            <a:spLocks noGrp="1" noRot="1" noChangeAspect="1" noTextEdit="1"/>
          </p:cNvSpPr>
          <p:nvPr>
            <p:ph type="sldImg"/>
          </p:nvPr>
        </p:nvSpPr>
        <p:spPr>
          <a:ln/>
        </p:spPr>
      </p:sp>
      <p:sp>
        <p:nvSpPr>
          <p:cNvPr id="2222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222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3F7B6C1F-BDD1-4B6E-B718-6CED25B7DA79}" type="slidenum">
              <a:rPr lang="en-US" sz="1200" b="0" smtClean="0"/>
              <a:pPr eaLnBrk="1" hangingPunct="1"/>
              <a:t>40</a:t>
            </a:fld>
            <a:endParaRPr lang="en-US" sz="1200" b="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4A20995F-D624-4DB8-A764-4090FB82CAB8}" type="slidenum">
              <a:rPr lang="en-US" sz="1200" b="0" smtClean="0"/>
              <a:pPr eaLnBrk="1" hangingPunct="1"/>
              <a:t>4</a:t>
            </a:fld>
            <a:endParaRPr lang="en-US" sz="1200" b="0" smtClean="0"/>
          </a:p>
        </p:txBody>
      </p:sp>
      <p:sp>
        <p:nvSpPr>
          <p:cNvPr id="186371" name="Rectangle 2"/>
          <p:cNvSpPr>
            <a:spLocks noGrp="1" noRot="1" noChangeAspect="1" noChangeArrowheads="1" noTextEdit="1"/>
          </p:cNvSpPr>
          <p:nvPr>
            <p:ph type="sldImg"/>
          </p:nvPr>
        </p:nvSpPr>
        <p:spPr>
          <a:ln/>
        </p:spPr>
      </p:sp>
      <p:sp>
        <p:nvSpPr>
          <p:cNvPr id="186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Slide Image Placeholder 1"/>
          <p:cNvSpPr>
            <a:spLocks noGrp="1" noRot="1" noChangeAspect="1" noTextEdit="1"/>
          </p:cNvSpPr>
          <p:nvPr>
            <p:ph type="sldImg"/>
          </p:nvPr>
        </p:nvSpPr>
        <p:spPr>
          <a:ln/>
        </p:spPr>
      </p:sp>
      <p:sp>
        <p:nvSpPr>
          <p:cNvPr id="2232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232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DF451098-EAED-4A1A-A6B8-028DBFD75185}" type="slidenum">
              <a:rPr lang="en-US" sz="1200" b="0" smtClean="0"/>
              <a:pPr eaLnBrk="1" hangingPunct="1"/>
              <a:t>41</a:t>
            </a:fld>
            <a:endParaRPr lang="en-US" sz="1200" b="0"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Slide Image Placeholder 1"/>
          <p:cNvSpPr>
            <a:spLocks noGrp="1" noRot="1" noChangeAspect="1" noTextEdit="1"/>
          </p:cNvSpPr>
          <p:nvPr>
            <p:ph type="sldImg"/>
          </p:nvPr>
        </p:nvSpPr>
        <p:spPr>
          <a:ln/>
        </p:spPr>
      </p:sp>
      <p:sp>
        <p:nvSpPr>
          <p:cNvPr id="2242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242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FA3BB04B-67CA-4300-AD00-977EDCC379F8}" type="slidenum">
              <a:rPr lang="en-US" sz="1200" b="0" smtClean="0"/>
              <a:pPr eaLnBrk="1" hangingPunct="1"/>
              <a:t>42</a:t>
            </a:fld>
            <a:endParaRPr lang="en-US" sz="1200" b="0"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Slide Image Placeholder 1"/>
          <p:cNvSpPr>
            <a:spLocks noGrp="1" noRot="1" noChangeAspect="1" noTextEdit="1"/>
          </p:cNvSpPr>
          <p:nvPr>
            <p:ph type="sldImg"/>
          </p:nvPr>
        </p:nvSpPr>
        <p:spPr>
          <a:ln/>
        </p:spPr>
      </p:sp>
      <p:sp>
        <p:nvSpPr>
          <p:cNvPr id="2273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273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FEA59197-BD0B-4479-9FA1-943C67B03C79}" type="slidenum">
              <a:rPr lang="en-US" sz="1200" b="0" smtClean="0"/>
              <a:pPr eaLnBrk="1" hangingPunct="1"/>
              <a:t>43</a:t>
            </a:fld>
            <a:endParaRPr lang="en-US" sz="1200" b="0"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Slide Image Placeholder 1"/>
          <p:cNvSpPr>
            <a:spLocks noGrp="1" noRot="1" noChangeAspect="1" noTextEdit="1"/>
          </p:cNvSpPr>
          <p:nvPr>
            <p:ph type="sldImg"/>
          </p:nvPr>
        </p:nvSpPr>
        <p:spPr>
          <a:ln/>
        </p:spPr>
      </p:sp>
      <p:sp>
        <p:nvSpPr>
          <p:cNvPr id="2283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283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312B534A-2730-4222-B8B2-DD2972537E2D}" type="slidenum">
              <a:rPr lang="en-US" sz="1200" b="0" smtClean="0"/>
              <a:pPr eaLnBrk="1" hangingPunct="1"/>
              <a:t>44</a:t>
            </a:fld>
            <a:endParaRPr lang="en-US" sz="1200" b="0"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Slide Image Placeholder 1"/>
          <p:cNvSpPr>
            <a:spLocks noGrp="1" noRot="1" noChangeAspect="1" noTextEdit="1"/>
          </p:cNvSpPr>
          <p:nvPr>
            <p:ph type="sldImg"/>
          </p:nvPr>
        </p:nvSpPr>
        <p:spPr>
          <a:ln/>
        </p:spPr>
      </p:sp>
      <p:sp>
        <p:nvSpPr>
          <p:cNvPr id="2293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293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EDCEE71E-B14C-40F8-A981-323FCE0E17BA}" type="slidenum">
              <a:rPr lang="en-US" sz="1200" b="0" smtClean="0"/>
              <a:pPr eaLnBrk="1" hangingPunct="1"/>
              <a:t>45</a:t>
            </a:fld>
            <a:endParaRPr lang="en-US" sz="1200" b="0"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Slide Image Placeholder 1"/>
          <p:cNvSpPr>
            <a:spLocks noGrp="1" noRot="1" noChangeAspect="1" noTextEdit="1"/>
          </p:cNvSpPr>
          <p:nvPr>
            <p:ph type="sldImg"/>
          </p:nvPr>
        </p:nvSpPr>
        <p:spPr>
          <a:ln/>
        </p:spPr>
      </p:sp>
      <p:sp>
        <p:nvSpPr>
          <p:cNvPr id="2304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304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B5A7E328-091A-49FB-8DFE-09A81E9A45DF}" type="slidenum">
              <a:rPr lang="en-US" sz="1200" b="0" smtClean="0"/>
              <a:pPr eaLnBrk="1" hangingPunct="1"/>
              <a:t>46</a:t>
            </a:fld>
            <a:endParaRPr lang="en-US" sz="1200" b="0"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p:cNvSpPr>
            <a:spLocks noGrp="1" noRot="1" noChangeAspect="1" noTextEdit="1"/>
          </p:cNvSpPr>
          <p:nvPr>
            <p:ph type="sldImg"/>
          </p:nvPr>
        </p:nvSpPr>
        <p:spPr>
          <a:ln/>
        </p:spPr>
      </p:sp>
      <p:sp>
        <p:nvSpPr>
          <p:cNvPr id="2314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314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1DDFE570-C967-49FE-A5A1-31274052716C}" type="slidenum">
              <a:rPr lang="en-US" sz="1200" b="0" smtClean="0"/>
              <a:pPr eaLnBrk="1" hangingPunct="1"/>
              <a:t>47</a:t>
            </a:fld>
            <a:endParaRPr lang="en-US" sz="1200" b="0"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Slide Image Placeholder 1"/>
          <p:cNvSpPr>
            <a:spLocks noGrp="1" noRot="1" noChangeAspect="1" noTextEdit="1"/>
          </p:cNvSpPr>
          <p:nvPr>
            <p:ph type="sldImg"/>
          </p:nvPr>
        </p:nvSpPr>
        <p:spPr>
          <a:ln/>
        </p:spPr>
      </p:sp>
      <p:sp>
        <p:nvSpPr>
          <p:cNvPr id="2324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324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56EA5267-BF72-471F-AE4D-9AC214E68FEB}" type="slidenum">
              <a:rPr lang="en-US" sz="1200" b="0" smtClean="0"/>
              <a:pPr eaLnBrk="1" hangingPunct="1"/>
              <a:t>48</a:t>
            </a:fld>
            <a:endParaRPr lang="en-US" sz="1200" b="0"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Slide Image Placeholder 1"/>
          <p:cNvSpPr>
            <a:spLocks noGrp="1" noRot="1" noChangeAspect="1" noTextEdit="1"/>
          </p:cNvSpPr>
          <p:nvPr>
            <p:ph type="sldImg"/>
          </p:nvPr>
        </p:nvSpPr>
        <p:spPr>
          <a:ln/>
        </p:spPr>
      </p:sp>
      <p:sp>
        <p:nvSpPr>
          <p:cNvPr id="2334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334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29C53BED-D6BA-4BC9-886D-7DE77611FCCE}" type="slidenum">
              <a:rPr lang="en-US" sz="1200" b="0" smtClean="0"/>
              <a:pPr eaLnBrk="1" hangingPunct="1"/>
              <a:t>49</a:t>
            </a:fld>
            <a:endParaRPr lang="en-US" sz="1200" b="0"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Slide Image Placeholder 1"/>
          <p:cNvSpPr>
            <a:spLocks noGrp="1" noRot="1" noChangeAspect="1" noTextEdit="1"/>
          </p:cNvSpPr>
          <p:nvPr>
            <p:ph type="sldImg"/>
          </p:nvPr>
        </p:nvSpPr>
        <p:spPr>
          <a:ln/>
        </p:spPr>
      </p:sp>
      <p:sp>
        <p:nvSpPr>
          <p:cNvPr id="2344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345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8C98E32C-8C9D-4843-A0C9-86464269CD56}" type="slidenum">
              <a:rPr lang="en-US" sz="1200" b="0" smtClean="0"/>
              <a:pPr eaLnBrk="1" hangingPunct="1"/>
              <a:t>50</a:t>
            </a:fld>
            <a:endParaRPr lang="en-US" sz="1200" b="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DF549BF8-1116-4BB8-B88D-E7A70AF64F8D}" type="slidenum">
              <a:rPr lang="en-US" sz="1200" b="0" smtClean="0"/>
              <a:pPr eaLnBrk="1" hangingPunct="1"/>
              <a:t>5</a:t>
            </a:fld>
            <a:endParaRPr lang="en-US" sz="1200" b="0" smtClean="0"/>
          </a:p>
        </p:txBody>
      </p:sp>
      <p:sp>
        <p:nvSpPr>
          <p:cNvPr id="187395" name="Rectangle 2"/>
          <p:cNvSpPr>
            <a:spLocks noGrp="1" noRot="1" noChangeAspect="1" noChangeArrowheads="1" noTextEdit="1"/>
          </p:cNvSpPr>
          <p:nvPr>
            <p:ph type="sldImg"/>
          </p:nvPr>
        </p:nvSpPr>
        <p:spPr>
          <a:ln/>
        </p:spPr>
      </p:sp>
      <p:sp>
        <p:nvSpPr>
          <p:cNvPr id="187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Slide Image Placeholder 1"/>
          <p:cNvSpPr>
            <a:spLocks noGrp="1" noRot="1" noChangeAspect="1" noTextEdit="1"/>
          </p:cNvSpPr>
          <p:nvPr>
            <p:ph type="sldImg"/>
          </p:nvPr>
        </p:nvSpPr>
        <p:spPr>
          <a:ln/>
        </p:spPr>
      </p:sp>
      <p:sp>
        <p:nvSpPr>
          <p:cNvPr id="2355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355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D5C416F9-EB50-49A8-8A4F-3DE573E5A8D4}" type="slidenum">
              <a:rPr lang="en-US" sz="1200" b="0" smtClean="0"/>
              <a:pPr eaLnBrk="1" hangingPunct="1"/>
              <a:t>51</a:t>
            </a:fld>
            <a:endParaRPr lang="en-US" sz="1200" b="0"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Slide Image Placeholder 1"/>
          <p:cNvSpPr>
            <a:spLocks noGrp="1" noRot="1" noChangeAspect="1" noTextEdit="1"/>
          </p:cNvSpPr>
          <p:nvPr>
            <p:ph type="sldImg"/>
          </p:nvPr>
        </p:nvSpPr>
        <p:spPr>
          <a:ln/>
        </p:spPr>
      </p:sp>
      <p:sp>
        <p:nvSpPr>
          <p:cNvPr id="2365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365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10FF595F-E0E2-4E2D-ACC8-15FF83702065}" type="slidenum">
              <a:rPr lang="en-US" sz="1200" b="0" smtClean="0"/>
              <a:pPr eaLnBrk="1" hangingPunct="1"/>
              <a:t>52</a:t>
            </a:fld>
            <a:endParaRPr lang="en-US" sz="1200" b="0"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Slide Image Placeholder 1"/>
          <p:cNvSpPr>
            <a:spLocks noGrp="1" noRot="1" noChangeAspect="1" noTextEdit="1"/>
          </p:cNvSpPr>
          <p:nvPr>
            <p:ph type="sldImg"/>
          </p:nvPr>
        </p:nvSpPr>
        <p:spPr>
          <a:ln/>
        </p:spPr>
      </p:sp>
      <p:sp>
        <p:nvSpPr>
          <p:cNvPr id="2375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375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B4B23FF8-E225-43D7-8E59-426EB4DC8D9C}" type="slidenum">
              <a:rPr lang="en-US" sz="1200" b="0" smtClean="0"/>
              <a:pPr eaLnBrk="1" hangingPunct="1"/>
              <a:t>53</a:t>
            </a:fld>
            <a:endParaRPr lang="en-US" sz="1200" b="0"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Slide Image Placeholder 1"/>
          <p:cNvSpPr>
            <a:spLocks noGrp="1" noRot="1" noChangeAspect="1" noTextEdit="1"/>
          </p:cNvSpPr>
          <p:nvPr>
            <p:ph type="sldImg"/>
          </p:nvPr>
        </p:nvSpPr>
        <p:spPr>
          <a:ln/>
        </p:spPr>
      </p:sp>
      <p:sp>
        <p:nvSpPr>
          <p:cNvPr id="2385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385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0A75F51F-3A16-4724-A05C-0901C4F68D8C}" type="slidenum">
              <a:rPr lang="en-US" sz="1200" b="0" smtClean="0"/>
              <a:pPr eaLnBrk="1" hangingPunct="1"/>
              <a:t>54</a:t>
            </a:fld>
            <a:endParaRPr lang="en-US" sz="1200" b="0"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Slide Image Placeholder 1"/>
          <p:cNvSpPr>
            <a:spLocks noGrp="1" noRot="1" noChangeAspect="1" noTextEdit="1"/>
          </p:cNvSpPr>
          <p:nvPr>
            <p:ph type="sldImg"/>
          </p:nvPr>
        </p:nvSpPr>
        <p:spPr>
          <a:ln/>
        </p:spPr>
      </p:sp>
      <p:sp>
        <p:nvSpPr>
          <p:cNvPr id="2396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396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9EF95CF3-C8F2-482F-9286-E0A2158BC353}" type="slidenum">
              <a:rPr lang="en-US" sz="1200" b="0" smtClean="0"/>
              <a:pPr eaLnBrk="1" hangingPunct="1"/>
              <a:t>55</a:t>
            </a:fld>
            <a:endParaRPr lang="en-US" sz="1200" b="0"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a:ln/>
        </p:spPr>
      </p:sp>
      <p:sp>
        <p:nvSpPr>
          <p:cNvPr id="2406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406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812AA139-CDEB-415C-A218-548AAF64667F}" type="slidenum">
              <a:rPr lang="en-US" sz="1200" b="0" smtClean="0"/>
              <a:pPr eaLnBrk="1" hangingPunct="1"/>
              <a:t>56</a:t>
            </a:fld>
            <a:endParaRPr lang="en-US" sz="1200" b="0"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Slide Image Placeholder 1"/>
          <p:cNvSpPr>
            <a:spLocks noGrp="1" noRot="1" noChangeAspect="1" noTextEdit="1"/>
          </p:cNvSpPr>
          <p:nvPr>
            <p:ph type="sldImg"/>
          </p:nvPr>
        </p:nvSpPr>
        <p:spPr>
          <a:ln/>
        </p:spPr>
      </p:sp>
      <p:sp>
        <p:nvSpPr>
          <p:cNvPr id="2416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416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74B255F3-C557-4E6B-B494-0ED54D44A2BF}" type="slidenum">
              <a:rPr lang="en-US" sz="1200" b="0" smtClean="0"/>
              <a:pPr eaLnBrk="1" hangingPunct="1"/>
              <a:t>57</a:t>
            </a:fld>
            <a:endParaRPr lang="en-US" sz="1200" b="0"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Slide Image Placeholder 1"/>
          <p:cNvSpPr>
            <a:spLocks noGrp="1" noRot="1" noChangeAspect="1" noTextEdit="1"/>
          </p:cNvSpPr>
          <p:nvPr>
            <p:ph type="sldImg"/>
          </p:nvPr>
        </p:nvSpPr>
        <p:spPr>
          <a:ln/>
        </p:spPr>
      </p:sp>
      <p:sp>
        <p:nvSpPr>
          <p:cNvPr id="2426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smtClean="0"/>
          </a:p>
        </p:txBody>
      </p:sp>
      <p:sp>
        <p:nvSpPr>
          <p:cNvPr id="2426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E546F510-3E9F-4C85-A267-7DD5F7D0E5B3}" type="slidenum">
              <a:rPr lang="en-US" sz="1200" b="0" smtClean="0"/>
              <a:pPr eaLnBrk="1" hangingPunct="1"/>
              <a:t>58</a:t>
            </a:fld>
            <a:endParaRPr lang="en-US" sz="1200" b="0"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Slide Image Placeholder 1"/>
          <p:cNvSpPr>
            <a:spLocks noGrp="1" noRot="1" noChangeAspect="1" noTextEdit="1"/>
          </p:cNvSpPr>
          <p:nvPr>
            <p:ph type="sldImg"/>
          </p:nvPr>
        </p:nvSpPr>
        <p:spPr>
          <a:ln/>
        </p:spPr>
      </p:sp>
      <p:sp>
        <p:nvSpPr>
          <p:cNvPr id="2437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437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2D5A7BD2-D52C-4A8E-A693-80564B5B3997}" type="slidenum">
              <a:rPr lang="en-US" sz="1200" b="0" smtClean="0"/>
              <a:pPr eaLnBrk="1" hangingPunct="1"/>
              <a:t>59</a:t>
            </a:fld>
            <a:endParaRPr lang="en-US" sz="1200" b="0"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Slide Image Placeholder 1"/>
          <p:cNvSpPr>
            <a:spLocks noGrp="1" noRot="1" noChangeAspect="1" noTextEdit="1"/>
          </p:cNvSpPr>
          <p:nvPr>
            <p:ph type="sldImg"/>
          </p:nvPr>
        </p:nvSpPr>
        <p:spPr>
          <a:ln/>
        </p:spPr>
      </p:sp>
      <p:sp>
        <p:nvSpPr>
          <p:cNvPr id="2447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447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A3E70025-9678-4ECB-A14A-565DC0734131}" type="slidenum">
              <a:rPr lang="en-US" sz="1200" b="0" smtClean="0"/>
              <a:pPr eaLnBrk="1" hangingPunct="1"/>
              <a:t>60</a:t>
            </a:fld>
            <a:endParaRPr lang="en-US" sz="1200" b="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9902C2E9-3B44-481F-B6FD-DC742B06BFCF}" type="slidenum">
              <a:rPr lang="en-US" sz="1200" b="0" smtClean="0"/>
              <a:pPr eaLnBrk="1" hangingPunct="1"/>
              <a:t>6</a:t>
            </a:fld>
            <a:endParaRPr lang="en-US" sz="1200" b="0" smtClean="0"/>
          </a:p>
        </p:txBody>
      </p:sp>
      <p:sp>
        <p:nvSpPr>
          <p:cNvPr id="188419" name="Rectangle 2"/>
          <p:cNvSpPr>
            <a:spLocks noGrp="1" noRot="1" noChangeAspect="1" noChangeArrowheads="1" noTextEdit="1"/>
          </p:cNvSpPr>
          <p:nvPr>
            <p:ph type="sldImg"/>
          </p:nvPr>
        </p:nvSpPr>
        <p:spPr>
          <a:ln/>
        </p:spPr>
      </p:sp>
      <p:sp>
        <p:nvSpPr>
          <p:cNvPr id="188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Slide Image Placeholder 1"/>
          <p:cNvSpPr>
            <a:spLocks noGrp="1" noRot="1" noChangeAspect="1" noTextEdit="1"/>
          </p:cNvSpPr>
          <p:nvPr>
            <p:ph type="sldImg"/>
          </p:nvPr>
        </p:nvSpPr>
        <p:spPr>
          <a:ln/>
        </p:spPr>
      </p:sp>
      <p:sp>
        <p:nvSpPr>
          <p:cNvPr id="2457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457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ACB55C63-A5C1-4319-BBB5-6E612FDA9EE5}" type="slidenum">
              <a:rPr lang="en-US" sz="1200" b="0" smtClean="0"/>
              <a:pPr eaLnBrk="1" hangingPunct="1"/>
              <a:t>61</a:t>
            </a:fld>
            <a:endParaRPr lang="en-US" sz="1200" b="0"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Slide Image Placeholder 1"/>
          <p:cNvSpPr>
            <a:spLocks noGrp="1" noRot="1" noChangeAspect="1" noTextEdit="1"/>
          </p:cNvSpPr>
          <p:nvPr>
            <p:ph type="sldImg"/>
          </p:nvPr>
        </p:nvSpPr>
        <p:spPr>
          <a:ln/>
        </p:spPr>
      </p:sp>
      <p:sp>
        <p:nvSpPr>
          <p:cNvPr id="2467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467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CCC56EE7-919A-40AC-B0A3-7B0DB11417CF}" type="slidenum">
              <a:rPr lang="en-US" sz="1200" b="0" smtClean="0"/>
              <a:pPr eaLnBrk="1" hangingPunct="1"/>
              <a:t>62</a:t>
            </a:fld>
            <a:endParaRPr lang="en-US" sz="1200" b="0"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Slide Image Placeholder 1"/>
          <p:cNvSpPr>
            <a:spLocks noGrp="1" noRot="1" noChangeAspect="1" noTextEdit="1"/>
          </p:cNvSpPr>
          <p:nvPr>
            <p:ph type="sldImg"/>
          </p:nvPr>
        </p:nvSpPr>
        <p:spPr>
          <a:ln/>
        </p:spPr>
      </p:sp>
      <p:sp>
        <p:nvSpPr>
          <p:cNvPr id="2478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478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0D258E19-932B-4674-BFCB-8B1613072B2B}" type="slidenum">
              <a:rPr lang="en-US" sz="1200" b="0" smtClean="0"/>
              <a:pPr eaLnBrk="1" hangingPunct="1"/>
              <a:t>63</a:t>
            </a:fld>
            <a:endParaRPr lang="en-US" sz="1200" b="0"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Slide Image Placeholder 1"/>
          <p:cNvSpPr>
            <a:spLocks noGrp="1" noRot="1" noChangeAspect="1" noTextEdit="1"/>
          </p:cNvSpPr>
          <p:nvPr>
            <p:ph type="sldImg"/>
          </p:nvPr>
        </p:nvSpPr>
        <p:spPr>
          <a:ln/>
        </p:spPr>
      </p:sp>
      <p:sp>
        <p:nvSpPr>
          <p:cNvPr id="2488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488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7176C63E-E05F-47B4-B81E-0BC0BD97DE46}" type="slidenum">
              <a:rPr lang="en-US" sz="1200" b="0" smtClean="0"/>
              <a:pPr eaLnBrk="1" hangingPunct="1"/>
              <a:t>64</a:t>
            </a:fld>
            <a:endParaRPr lang="en-US" sz="1200" b="0"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Slide Image Placeholder 1"/>
          <p:cNvSpPr>
            <a:spLocks noGrp="1" noRot="1" noChangeAspect="1" noTextEdit="1"/>
          </p:cNvSpPr>
          <p:nvPr>
            <p:ph type="sldImg"/>
          </p:nvPr>
        </p:nvSpPr>
        <p:spPr>
          <a:ln/>
        </p:spPr>
      </p:sp>
      <p:sp>
        <p:nvSpPr>
          <p:cNvPr id="2498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498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6B8E927A-DD2D-4F27-BEA6-C4F481D6FF86}" type="slidenum">
              <a:rPr lang="en-US" sz="1200" b="0" smtClean="0"/>
              <a:pPr eaLnBrk="1" hangingPunct="1"/>
              <a:t>65</a:t>
            </a:fld>
            <a:endParaRPr lang="en-US" sz="1200" b="0"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Slide Image Placeholder 1"/>
          <p:cNvSpPr>
            <a:spLocks noGrp="1" noRot="1" noChangeAspect="1" noTextEdit="1"/>
          </p:cNvSpPr>
          <p:nvPr>
            <p:ph type="sldImg"/>
          </p:nvPr>
        </p:nvSpPr>
        <p:spPr>
          <a:ln/>
        </p:spPr>
      </p:sp>
      <p:sp>
        <p:nvSpPr>
          <p:cNvPr id="2508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508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3C06E0D4-6A13-4F71-8979-38E588207244}" type="slidenum">
              <a:rPr lang="en-US" sz="1200" b="0" smtClean="0"/>
              <a:pPr eaLnBrk="1" hangingPunct="1"/>
              <a:t>66</a:t>
            </a:fld>
            <a:endParaRPr lang="en-US" sz="1200" b="0"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Slide Image Placeholder 1"/>
          <p:cNvSpPr>
            <a:spLocks noGrp="1" noRot="1" noChangeAspect="1" noTextEdit="1"/>
          </p:cNvSpPr>
          <p:nvPr>
            <p:ph type="sldImg"/>
          </p:nvPr>
        </p:nvSpPr>
        <p:spPr>
          <a:ln/>
        </p:spPr>
      </p:sp>
      <p:sp>
        <p:nvSpPr>
          <p:cNvPr id="2519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519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21E42D23-C93F-49A4-84DD-698424A8002E}" type="slidenum">
              <a:rPr lang="en-US" sz="1200" b="0" smtClean="0"/>
              <a:pPr eaLnBrk="1" hangingPunct="1"/>
              <a:t>67</a:t>
            </a:fld>
            <a:endParaRPr lang="en-US" sz="1200" b="0"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Slide Image Placeholder 1"/>
          <p:cNvSpPr>
            <a:spLocks noGrp="1" noRot="1" noChangeAspect="1" noTextEdit="1"/>
          </p:cNvSpPr>
          <p:nvPr>
            <p:ph type="sldImg"/>
          </p:nvPr>
        </p:nvSpPr>
        <p:spPr>
          <a:ln/>
        </p:spPr>
      </p:sp>
      <p:sp>
        <p:nvSpPr>
          <p:cNvPr id="2529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529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EB2E93EE-5471-4C48-A75B-C611A388FEEB}" type="slidenum">
              <a:rPr lang="en-US" sz="1200" b="0" smtClean="0"/>
              <a:pPr eaLnBrk="1" hangingPunct="1"/>
              <a:t>68</a:t>
            </a:fld>
            <a:endParaRPr lang="en-US" sz="1200" b="0"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Slide Image Placeholder 1"/>
          <p:cNvSpPr>
            <a:spLocks noGrp="1" noRot="1" noChangeAspect="1" noTextEdit="1"/>
          </p:cNvSpPr>
          <p:nvPr>
            <p:ph type="sldImg"/>
          </p:nvPr>
        </p:nvSpPr>
        <p:spPr>
          <a:ln/>
        </p:spPr>
      </p:sp>
      <p:sp>
        <p:nvSpPr>
          <p:cNvPr id="2539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539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86D2DE18-32CF-4AC0-8EC3-D20609C49B4C}" type="slidenum">
              <a:rPr lang="en-US" sz="1200" b="0" smtClean="0"/>
              <a:pPr eaLnBrk="1" hangingPunct="1"/>
              <a:t>69</a:t>
            </a:fld>
            <a:endParaRPr lang="en-US" sz="1200" b="0"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Slide Image Placeholder 1"/>
          <p:cNvSpPr>
            <a:spLocks noGrp="1" noRot="1" noChangeAspect="1" noTextEdit="1"/>
          </p:cNvSpPr>
          <p:nvPr>
            <p:ph type="sldImg"/>
          </p:nvPr>
        </p:nvSpPr>
        <p:spPr>
          <a:ln/>
        </p:spPr>
      </p:sp>
      <p:sp>
        <p:nvSpPr>
          <p:cNvPr id="2549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549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A66E3E5B-8FD6-4607-8EC7-075BA63BDF03}" type="slidenum">
              <a:rPr lang="en-US" sz="1200" b="0" smtClean="0"/>
              <a:pPr eaLnBrk="1" hangingPunct="1"/>
              <a:t>70</a:t>
            </a:fld>
            <a:endParaRPr lang="en-US" sz="1200" b="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1361615B-BA50-4103-B9EE-B3EF664F592C}" type="slidenum">
              <a:rPr lang="en-US" sz="1200" b="0" smtClean="0"/>
              <a:pPr eaLnBrk="1" hangingPunct="1"/>
              <a:t>7</a:t>
            </a:fld>
            <a:endParaRPr lang="en-US" sz="1200" b="0" smtClean="0"/>
          </a:p>
        </p:txBody>
      </p:sp>
      <p:sp>
        <p:nvSpPr>
          <p:cNvPr id="189443" name="Rectangle 2"/>
          <p:cNvSpPr>
            <a:spLocks noGrp="1" noRot="1" noChangeAspect="1" noChangeArrowheads="1" noTextEdit="1"/>
          </p:cNvSpPr>
          <p:nvPr>
            <p:ph type="sldImg"/>
          </p:nvPr>
        </p:nvSpPr>
        <p:spPr>
          <a:ln/>
        </p:spPr>
      </p:sp>
      <p:sp>
        <p:nvSpPr>
          <p:cNvPr id="189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Slide Image Placeholder 1"/>
          <p:cNvSpPr>
            <a:spLocks noGrp="1" noRot="1" noChangeAspect="1" noTextEdit="1"/>
          </p:cNvSpPr>
          <p:nvPr>
            <p:ph type="sldImg"/>
          </p:nvPr>
        </p:nvSpPr>
        <p:spPr>
          <a:ln/>
        </p:spPr>
      </p:sp>
      <p:sp>
        <p:nvSpPr>
          <p:cNvPr id="2560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560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4C635079-7847-4A47-92A5-8665F1AA302A}" type="slidenum">
              <a:rPr lang="en-US" sz="1200" b="0" smtClean="0"/>
              <a:pPr eaLnBrk="1" hangingPunct="1"/>
              <a:t>71</a:t>
            </a:fld>
            <a:endParaRPr lang="en-US" sz="1200" b="0"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Slide Image Placeholder 1"/>
          <p:cNvSpPr>
            <a:spLocks noGrp="1" noRot="1" noChangeAspect="1" noTextEdit="1"/>
          </p:cNvSpPr>
          <p:nvPr>
            <p:ph type="sldImg"/>
          </p:nvPr>
        </p:nvSpPr>
        <p:spPr>
          <a:ln/>
        </p:spPr>
      </p:sp>
      <p:sp>
        <p:nvSpPr>
          <p:cNvPr id="257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57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50644D48-DEAA-4928-A0E4-76341B671C09}" type="slidenum">
              <a:rPr lang="en-US" sz="1200" b="0" smtClean="0"/>
              <a:pPr eaLnBrk="1" hangingPunct="1"/>
              <a:t>72</a:t>
            </a:fld>
            <a:endParaRPr lang="en-US" sz="1200" b="0"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Slide Image Placeholder 1"/>
          <p:cNvSpPr>
            <a:spLocks noGrp="1" noRot="1" noChangeAspect="1" noTextEdit="1"/>
          </p:cNvSpPr>
          <p:nvPr>
            <p:ph type="sldImg"/>
          </p:nvPr>
        </p:nvSpPr>
        <p:spPr>
          <a:ln/>
        </p:spPr>
      </p:sp>
      <p:sp>
        <p:nvSpPr>
          <p:cNvPr id="258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58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E9BAB04A-6EDD-433F-A7FF-8DAF1663539F}" type="slidenum">
              <a:rPr lang="en-US" sz="1200" b="0" smtClean="0"/>
              <a:pPr eaLnBrk="1" hangingPunct="1"/>
              <a:t>73</a:t>
            </a:fld>
            <a:endParaRPr lang="en-US" sz="1200" b="0" smtClean="0"/>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Slide Image Placeholder 1"/>
          <p:cNvSpPr>
            <a:spLocks noGrp="1" noRot="1" noChangeAspect="1" noTextEdit="1"/>
          </p:cNvSpPr>
          <p:nvPr>
            <p:ph type="sldImg"/>
          </p:nvPr>
        </p:nvSpPr>
        <p:spPr>
          <a:ln/>
        </p:spPr>
      </p:sp>
      <p:sp>
        <p:nvSpPr>
          <p:cNvPr id="259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59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C7191249-858A-4427-95B5-45551F683321}" type="slidenum">
              <a:rPr lang="en-US" sz="1200" b="0" smtClean="0"/>
              <a:pPr eaLnBrk="1" hangingPunct="1"/>
              <a:t>74</a:t>
            </a:fld>
            <a:endParaRPr lang="en-US" sz="1200" b="0" smtClean="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AF4B488B-7B8E-4A47-B08A-28759597B363}" type="slidenum">
              <a:rPr lang="en-US" sz="1200" b="0" smtClean="0"/>
              <a:pPr eaLnBrk="1" hangingPunct="1"/>
              <a:t>75</a:t>
            </a:fld>
            <a:endParaRPr lang="en-US" sz="1200" b="0" smtClean="0"/>
          </a:p>
        </p:txBody>
      </p:sp>
      <p:sp>
        <p:nvSpPr>
          <p:cNvPr id="260099" name="Rectangle 2"/>
          <p:cNvSpPr>
            <a:spLocks noGrp="1" noRot="1" noChangeAspect="1" noChangeArrowheads="1" noTextEdit="1"/>
          </p:cNvSpPr>
          <p:nvPr>
            <p:ph type="sldImg"/>
          </p:nvPr>
        </p:nvSpPr>
        <p:spPr>
          <a:ln/>
        </p:spPr>
      </p:sp>
      <p:sp>
        <p:nvSpPr>
          <p:cNvPr id="260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Slide Image Placeholder 1"/>
          <p:cNvSpPr>
            <a:spLocks noGrp="1" noRot="1" noChangeAspect="1" noTextEdit="1"/>
          </p:cNvSpPr>
          <p:nvPr>
            <p:ph type="sldImg"/>
          </p:nvPr>
        </p:nvSpPr>
        <p:spPr>
          <a:ln/>
        </p:spPr>
      </p:sp>
      <p:sp>
        <p:nvSpPr>
          <p:cNvPr id="261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61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A2A37B7B-A6B3-426D-B00F-1DFC57932871}" type="slidenum">
              <a:rPr lang="en-US" sz="1200" b="0" smtClean="0"/>
              <a:pPr eaLnBrk="1" hangingPunct="1"/>
              <a:t>76</a:t>
            </a:fld>
            <a:endParaRPr lang="en-US" sz="1200" b="0"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Slide Image Placeholder 1"/>
          <p:cNvSpPr>
            <a:spLocks noGrp="1" noRot="1" noChangeAspect="1" noTextEdit="1"/>
          </p:cNvSpPr>
          <p:nvPr>
            <p:ph type="sldImg"/>
          </p:nvPr>
        </p:nvSpPr>
        <p:spPr>
          <a:ln/>
        </p:spPr>
      </p:sp>
      <p:sp>
        <p:nvSpPr>
          <p:cNvPr id="262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62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31FAF7AB-34F9-4E63-8B07-1BE0A5973164}" type="slidenum">
              <a:rPr lang="en-US" sz="1200" b="0" smtClean="0"/>
              <a:pPr eaLnBrk="1" hangingPunct="1"/>
              <a:t>77</a:t>
            </a:fld>
            <a:endParaRPr lang="en-US" sz="1200" b="0"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Slide Image Placeholder 1"/>
          <p:cNvSpPr>
            <a:spLocks noGrp="1" noRot="1" noChangeAspect="1" noTextEdit="1"/>
          </p:cNvSpPr>
          <p:nvPr>
            <p:ph type="sldImg"/>
          </p:nvPr>
        </p:nvSpPr>
        <p:spPr>
          <a:ln/>
        </p:spPr>
      </p:sp>
      <p:sp>
        <p:nvSpPr>
          <p:cNvPr id="263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63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CBAA0A30-1B4C-4518-81CC-330152DC408B}" type="slidenum">
              <a:rPr lang="en-US" sz="1200" b="0" smtClean="0"/>
              <a:pPr eaLnBrk="1" hangingPunct="1"/>
              <a:t>78</a:t>
            </a:fld>
            <a:endParaRPr lang="en-US" sz="1200" b="0"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Slide Image Placeholder 1"/>
          <p:cNvSpPr>
            <a:spLocks noGrp="1" noRot="1" noChangeAspect="1" noTextEdit="1"/>
          </p:cNvSpPr>
          <p:nvPr>
            <p:ph type="sldImg"/>
          </p:nvPr>
        </p:nvSpPr>
        <p:spPr>
          <a:ln/>
        </p:spPr>
      </p:sp>
      <p:sp>
        <p:nvSpPr>
          <p:cNvPr id="264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64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B0A7A635-B974-4B6E-8B0B-296AAA16ED57}" type="slidenum">
              <a:rPr lang="en-US" sz="1200" b="0" smtClean="0"/>
              <a:pPr eaLnBrk="1" hangingPunct="1"/>
              <a:t>79</a:t>
            </a:fld>
            <a:endParaRPr lang="en-US" sz="1200" b="0" smtClean="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D513B617-1355-40E8-8F07-14584FA3D19E}" type="slidenum">
              <a:rPr lang="en-US" sz="1200" b="0" smtClean="0"/>
              <a:pPr eaLnBrk="1" hangingPunct="1"/>
              <a:t>80</a:t>
            </a:fld>
            <a:endParaRPr lang="en-US" sz="1200" b="0" smtClean="0"/>
          </a:p>
        </p:txBody>
      </p:sp>
      <p:sp>
        <p:nvSpPr>
          <p:cNvPr id="265219" name="Rectangle 2"/>
          <p:cNvSpPr>
            <a:spLocks noGrp="1" noRot="1" noChangeAspect="1" noChangeArrowheads="1" noTextEdit="1"/>
          </p:cNvSpPr>
          <p:nvPr>
            <p:ph type="sldImg"/>
          </p:nvPr>
        </p:nvSpPr>
        <p:spPr>
          <a:ln/>
        </p:spPr>
      </p:sp>
      <p:sp>
        <p:nvSpPr>
          <p:cNvPr id="265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A43782A3-7FB4-4869-A823-1F562AA86AFC}" type="slidenum">
              <a:rPr lang="en-US" sz="1200" b="0" smtClean="0"/>
              <a:pPr eaLnBrk="1" hangingPunct="1"/>
              <a:t>8</a:t>
            </a:fld>
            <a:endParaRPr lang="en-US" sz="1200" b="0" smtClean="0"/>
          </a:p>
        </p:txBody>
      </p:sp>
      <p:sp>
        <p:nvSpPr>
          <p:cNvPr id="190467" name="Rectangle 2"/>
          <p:cNvSpPr>
            <a:spLocks noGrp="1" noRot="1" noChangeAspect="1" noChangeArrowheads="1" noTextEdit="1"/>
          </p:cNvSpPr>
          <p:nvPr>
            <p:ph type="sldImg"/>
          </p:nvPr>
        </p:nvSpPr>
        <p:spPr>
          <a:ln/>
        </p:spPr>
      </p:sp>
      <p:sp>
        <p:nvSpPr>
          <p:cNvPr id="190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C284434A-9E30-4F86-924E-FB0301B7CC23}" type="slidenum">
              <a:rPr lang="en-US" sz="1200" b="0" smtClean="0"/>
              <a:pPr eaLnBrk="1" hangingPunct="1"/>
              <a:t>81</a:t>
            </a:fld>
            <a:endParaRPr lang="en-US" sz="1200" b="0" smtClean="0"/>
          </a:p>
        </p:txBody>
      </p:sp>
      <p:sp>
        <p:nvSpPr>
          <p:cNvPr id="266243" name="Rectangle 2"/>
          <p:cNvSpPr>
            <a:spLocks noGrp="1" noRot="1" noChangeAspect="1" noChangeArrowheads="1" noTextEdit="1"/>
          </p:cNvSpPr>
          <p:nvPr>
            <p:ph type="sldImg"/>
          </p:nvPr>
        </p:nvSpPr>
        <p:spPr>
          <a:ln/>
        </p:spPr>
      </p:sp>
      <p:sp>
        <p:nvSpPr>
          <p:cNvPr id="266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4DB574A2-438D-40AC-A822-34C58FD81E92}" type="slidenum">
              <a:rPr lang="en-US" sz="1200" b="0" smtClean="0"/>
              <a:pPr eaLnBrk="1" hangingPunct="1"/>
              <a:t>82</a:t>
            </a:fld>
            <a:endParaRPr lang="en-US" sz="1200" b="0" smtClean="0"/>
          </a:p>
        </p:txBody>
      </p:sp>
      <p:sp>
        <p:nvSpPr>
          <p:cNvPr id="267267" name="Rectangle 2"/>
          <p:cNvSpPr>
            <a:spLocks noGrp="1" noRot="1" noChangeAspect="1" noChangeArrowheads="1" noTextEdit="1"/>
          </p:cNvSpPr>
          <p:nvPr>
            <p:ph type="sldImg"/>
          </p:nvPr>
        </p:nvSpPr>
        <p:spPr>
          <a:ln/>
        </p:spPr>
      </p:sp>
      <p:sp>
        <p:nvSpPr>
          <p:cNvPr id="267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1DCFE792-BDA9-4466-BEEE-933DBD249656}" type="slidenum">
              <a:rPr lang="en-US" sz="1200" b="0" smtClean="0"/>
              <a:pPr eaLnBrk="1" hangingPunct="1"/>
              <a:t>83</a:t>
            </a:fld>
            <a:endParaRPr lang="en-US" sz="1200" b="0" smtClean="0"/>
          </a:p>
        </p:txBody>
      </p:sp>
      <p:sp>
        <p:nvSpPr>
          <p:cNvPr id="268291" name="Rectangle 2"/>
          <p:cNvSpPr>
            <a:spLocks noGrp="1" noRot="1" noChangeAspect="1" noChangeArrowheads="1" noTextEdit="1"/>
          </p:cNvSpPr>
          <p:nvPr>
            <p:ph type="sldImg"/>
          </p:nvPr>
        </p:nvSpPr>
        <p:spPr>
          <a:ln/>
        </p:spPr>
      </p:sp>
      <p:sp>
        <p:nvSpPr>
          <p:cNvPr id="268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2E6D2F32-256C-476B-86DF-A1BD9D2DD2B0}" type="slidenum">
              <a:rPr lang="en-US" sz="1200" b="0" smtClean="0"/>
              <a:pPr eaLnBrk="1" hangingPunct="1"/>
              <a:t>84</a:t>
            </a:fld>
            <a:endParaRPr lang="en-US" sz="1200" b="0" smtClean="0"/>
          </a:p>
        </p:txBody>
      </p:sp>
      <p:sp>
        <p:nvSpPr>
          <p:cNvPr id="269315" name="Rectangle 2"/>
          <p:cNvSpPr>
            <a:spLocks noGrp="1" noRot="1" noChangeAspect="1" noChangeArrowheads="1" noTextEdit="1"/>
          </p:cNvSpPr>
          <p:nvPr>
            <p:ph type="sldImg"/>
          </p:nvPr>
        </p:nvSpPr>
        <p:spPr>
          <a:ln/>
        </p:spPr>
      </p:sp>
      <p:sp>
        <p:nvSpPr>
          <p:cNvPr id="269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524D735D-983F-4049-90FA-E759511A1676}" type="slidenum">
              <a:rPr lang="en-US" sz="1200" b="0" smtClean="0"/>
              <a:pPr eaLnBrk="1" hangingPunct="1"/>
              <a:t>85</a:t>
            </a:fld>
            <a:endParaRPr lang="en-US" sz="1200" b="0" smtClean="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8983988B-60A0-4B8D-9EB7-CDE92CD52F03}" type="slidenum">
              <a:rPr lang="en-US" sz="1200" b="0" smtClean="0"/>
              <a:pPr eaLnBrk="1" hangingPunct="1"/>
              <a:t>86</a:t>
            </a:fld>
            <a:endParaRPr lang="en-US" sz="1200" b="0" smtClean="0"/>
          </a:p>
        </p:txBody>
      </p:sp>
      <p:sp>
        <p:nvSpPr>
          <p:cNvPr id="273411" name="Rectangle 2"/>
          <p:cNvSpPr>
            <a:spLocks noGrp="1" noRot="1" noChangeAspect="1" noChangeArrowheads="1" noTextEdit="1"/>
          </p:cNvSpPr>
          <p:nvPr>
            <p:ph type="sldImg"/>
          </p:nvPr>
        </p:nvSpPr>
        <p:spPr>
          <a:ln/>
        </p:spPr>
      </p:sp>
      <p:sp>
        <p:nvSpPr>
          <p:cNvPr id="273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4CE3A316-D1C9-4D8E-A95A-08659AE481BD}" type="slidenum">
              <a:rPr lang="en-US" sz="1200" b="0" smtClean="0"/>
              <a:pPr eaLnBrk="1" hangingPunct="1"/>
              <a:t>87</a:t>
            </a:fld>
            <a:endParaRPr lang="en-US" sz="1200" b="0" smtClean="0"/>
          </a:p>
        </p:txBody>
      </p:sp>
      <p:sp>
        <p:nvSpPr>
          <p:cNvPr id="274435" name="Rectangle 2"/>
          <p:cNvSpPr>
            <a:spLocks noGrp="1" noRot="1" noChangeAspect="1" noChangeArrowheads="1" noTextEdit="1"/>
          </p:cNvSpPr>
          <p:nvPr>
            <p:ph type="sldImg"/>
          </p:nvPr>
        </p:nvSpPr>
        <p:spPr>
          <a:ln/>
        </p:spPr>
      </p:sp>
      <p:sp>
        <p:nvSpPr>
          <p:cNvPr id="274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Slide Image Placeholder 1"/>
          <p:cNvSpPr>
            <a:spLocks noGrp="1" noRot="1" noChangeAspect="1" noTextEdit="1"/>
          </p:cNvSpPr>
          <p:nvPr>
            <p:ph type="sldImg"/>
          </p:nvPr>
        </p:nvSpPr>
        <p:spPr>
          <a:ln/>
        </p:spPr>
      </p:sp>
      <p:sp>
        <p:nvSpPr>
          <p:cNvPr id="275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754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EDD7F13F-D411-42EA-8051-A47C4B0B3948}" type="slidenum">
              <a:rPr lang="en-US" sz="1200" b="0" smtClean="0"/>
              <a:pPr eaLnBrk="1" hangingPunct="1"/>
              <a:t>88</a:t>
            </a:fld>
            <a:endParaRPr lang="en-US" sz="1200" b="0" smtClean="0"/>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51F8BEAE-AC76-4851-8991-5E390E95B932}" type="slidenum">
              <a:rPr lang="en-US" sz="1200" b="0" smtClean="0"/>
              <a:pPr eaLnBrk="1" hangingPunct="1"/>
              <a:t>89</a:t>
            </a:fld>
            <a:endParaRPr lang="en-US" sz="1200" b="0" smtClean="0"/>
          </a:p>
        </p:txBody>
      </p:sp>
      <p:sp>
        <p:nvSpPr>
          <p:cNvPr id="276483" name="Rectangle 2"/>
          <p:cNvSpPr>
            <a:spLocks noGrp="1" noRot="1" noChangeAspect="1" noChangeArrowheads="1" noTextEdit="1"/>
          </p:cNvSpPr>
          <p:nvPr>
            <p:ph type="sldImg"/>
          </p:nvPr>
        </p:nvSpPr>
        <p:spPr>
          <a:ln/>
        </p:spPr>
      </p:sp>
      <p:sp>
        <p:nvSpPr>
          <p:cNvPr id="276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Slide Image Placeholder 1"/>
          <p:cNvSpPr>
            <a:spLocks noGrp="1" noRot="1" noChangeAspect="1" noTextEdit="1"/>
          </p:cNvSpPr>
          <p:nvPr>
            <p:ph type="sldImg"/>
          </p:nvPr>
        </p:nvSpPr>
        <p:spPr>
          <a:ln/>
        </p:spPr>
      </p:sp>
      <p:sp>
        <p:nvSpPr>
          <p:cNvPr id="2775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775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5BF63813-3AB6-4CDA-B282-4EE9665E269D}" type="slidenum">
              <a:rPr lang="en-US" sz="1200" b="0" smtClean="0"/>
              <a:pPr eaLnBrk="1" hangingPunct="1"/>
              <a:t>90</a:t>
            </a:fld>
            <a:endParaRPr lang="en-US" sz="1200" b="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p:cNvSpPr>
            <a:spLocks noGrp="1" noRot="1" noChangeAspect="1" noTextEdit="1"/>
          </p:cNvSpPr>
          <p:nvPr>
            <p:ph type="sldImg"/>
          </p:nvPr>
        </p:nvSpPr>
        <p:spPr>
          <a:ln/>
        </p:spPr>
      </p:sp>
      <p:sp>
        <p:nvSpPr>
          <p:cNvPr id="191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1914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DDF51303-DCAF-40B9-9364-441D36C6BD26}" type="slidenum">
              <a:rPr lang="en-US" sz="1200" b="0" smtClean="0"/>
              <a:pPr eaLnBrk="1" hangingPunct="1"/>
              <a:t>9</a:t>
            </a:fld>
            <a:endParaRPr lang="en-US" sz="1200" b="0" smtClean="0"/>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869787DC-7605-4C4D-B9E0-26063C91F820}" type="slidenum">
              <a:rPr lang="en-US" sz="1200" b="0" smtClean="0"/>
              <a:pPr eaLnBrk="1" hangingPunct="1"/>
              <a:t>91</a:t>
            </a:fld>
            <a:endParaRPr lang="en-US" sz="1200" b="0" smtClean="0"/>
          </a:p>
        </p:txBody>
      </p:sp>
      <p:sp>
        <p:nvSpPr>
          <p:cNvPr id="278531" name="Rectangle 2"/>
          <p:cNvSpPr>
            <a:spLocks noGrp="1" noRot="1" noChangeAspect="1" noChangeArrowheads="1" noTextEdit="1"/>
          </p:cNvSpPr>
          <p:nvPr>
            <p:ph type="sldImg"/>
          </p:nvPr>
        </p:nvSpPr>
        <p:spPr>
          <a:ln/>
        </p:spPr>
      </p:sp>
      <p:sp>
        <p:nvSpPr>
          <p:cNvPr id="278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C664FD05-84E4-4778-A61A-9F83BE7649B0}" type="slidenum">
              <a:rPr lang="en-US" sz="1200" b="0" smtClean="0"/>
              <a:pPr eaLnBrk="1" hangingPunct="1"/>
              <a:t>92</a:t>
            </a:fld>
            <a:endParaRPr lang="en-US" sz="1200" b="0" smtClean="0"/>
          </a:p>
        </p:txBody>
      </p:sp>
      <p:sp>
        <p:nvSpPr>
          <p:cNvPr id="279555" name="Rectangle 2"/>
          <p:cNvSpPr>
            <a:spLocks noGrp="1" noRot="1" noChangeAspect="1" noChangeArrowheads="1" noTextEdit="1"/>
          </p:cNvSpPr>
          <p:nvPr>
            <p:ph type="sldImg"/>
          </p:nvPr>
        </p:nvSpPr>
        <p:spPr>
          <a:ln/>
        </p:spPr>
      </p:sp>
      <p:sp>
        <p:nvSpPr>
          <p:cNvPr id="279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B5FC0684-F751-440B-9ED0-E7B38EBED886}" type="slidenum">
              <a:rPr lang="en-US" sz="1200" b="0" smtClean="0"/>
              <a:pPr eaLnBrk="1" hangingPunct="1"/>
              <a:t>93</a:t>
            </a:fld>
            <a:endParaRPr lang="en-US" sz="1200" b="0" smtClean="0"/>
          </a:p>
        </p:txBody>
      </p:sp>
      <p:sp>
        <p:nvSpPr>
          <p:cNvPr id="280579" name="Rectangle 2"/>
          <p:cNvSpPr>
            <a:spLocks noGrp="1" noRot="1" noChangeAspect="1" noChangeArrowheads="1" noTextEdit="1"/>
          </p:cNvSpPr>
          <p:nvPr>
            <p:ph type="sldImg"/>
          </p:nvPr>
        </p:nvSpPr>
        <p:spPr>
          <a:ln/>
        </p:spPr>
      </p:sp>
      <p:sp>
        <p:nvSpPr>
          <p:cNvPr id="280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F3E28E18-F4A5-4895-B508-FD1A78C42408}" type="slidenum">
              <a:rPr lang="en-US" sz="1200" b="0" smtClean="0"/>
              <a:pPr eaLnBrk="1" hangingPunct="1"/>
              <a:t>94</a:t>
            </a:fld>
            <a:endParaRPr lang="en-US" sz="1200" b="0" smtClean="0"/>
          </a:p>
        </p:txBody>
      </p:sp>
      <p:sp>
        <p:nvSpPr>
          <p:cNvPr id="281603" name="Rectangle 2"/>
          <p:cNvSpPr>
            <a:spLocks noGrp="1" noRot="1" noChangeAspect="1" noChangeArrowheads="1" noTextEdit="1"/>
          </p:cNvSpPr>
          <p:nvPr>
            <p:ph type="sldImg"/>
          </p:nvPr>
        </p:nvSpPr>
        <p:spPr>
          <a:ln/>
        </p:spPr>
      </p:sp>
      <p:sp>
        <p:nvSpPr>
          <p:cNvPr id="281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791803A5-6049-4097-B94F-2A927FA60784}" type="slidenum">
              <a:rPr lang="en-US" sz="1200" b="0" smtClean="0"/>
              <a:pPr eaLnBrk="1" hangingPunct="1"/>
              <a:t>95</a:t>
            </a:fld>
            <a:endParaRPr lang="en-US" sz="1200" b="0" smtClean="0"/>
          </a:p>
        </p:txBody>
      </p:sp>
      <p:sp>
        <p:nvSpPr>
          <p:cNvPr id="282627" name="Rectangle 2"/>
          <p:cNvSpPr>
            <a:spLocks noGrp="1" noRot="1" noChangeAspect="1" noChangeArrowheads="1" noTextEdit="1"/>
          </p:cNvSpPr>
          <p:nvPr>
            <p:ph type="sldImg"/>
          </p:nvPr>
        </p:nvSpPr>
        <p:spPr>
          <a:ln/>
        </p:spPr>
      </p:sp>
      <p:sp>
        <p:nvSpPr>
          <p:cNvPr id="282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Slide Image Placeholder 1"/>
          <p:cNvSpPr>
            <a:spLocks noGrp="1" noRot="1" noChangeAspect="1" noTextEdit="1"/>
          </p:cNvSpPr>
          <p:nvPr>
            <p:ph type="sldImg"/>
          </p:nvPr>
        </p:nvSpPr>
        <p:spPr>
          <a:ln/>
        </p:spPr>
      </p:sp>
      <p:sp>
        <p:nvSpPr>
          <p:cNvPr id="283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3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AD0EF81B-1E5C-4EAC-AEB8-C0F17760DA50}" type="slidenum">
              <a:rPr lang="en-US" sz="1200" b="0" smtClean="0"/>
              <a:pPr eaLnBrk="1" hangingPunct="1"/>
              <a:t>96</a:t>
            </a:fld>
            <a:endParaRPr lang="en-US" sz="1200" b="0" smtClean="0"/>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51951D00-7922-44C6-AE5E-7ADF8192793A}" type="slidenum">
              <a:rPr lang="en-US" sz="1200" b="0" smtClean="0"/>
              <a:pPr eaLnBrk="1" hangingPunct="1"/>
              <a:t>97</a:t>
            </a:fld>
            <a:endParaRPr lang="en-US" sz="1200" b="0" smtClean="0"/>
          </a:p>
        </p:txBody>
      </p:sp>
      <p:sp>
        <p:nvSpPr>
          <p:cNvPr id="284675" name="Rectangle 2"/>
          <p:cNvSpPr>
            <a:spLocks noGrp="1" noRot="1" noChangeAspect="1" noChangeArrowheads="1" noTextEdit="1"/>
          </p:cNvSpPr>
          <p:nvPr>
            <p:ph type="sldImg"/>
          </p:nvPr>
        </p:nvSpPr>
        <p:spPr>
          <a:ln/>
        </p:spPr>
      </p:sp>
      <p:sp>
        <p:nvSpPr>
          <p:cNvPr id="284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3813A1C2-4687-4E68-81D2-4D145AD1C65B}" type="slidenum">
              <a:rPr lang="en-US" sz="1200" b="0" smtClean="0"/>
              <a:pPr eaLnBrk="1" hangingPunct="1"/>
              <a:t>98</a:t>
            </a:fld>
            <a:endParaRPr lang="en-US" sz="1200" b="0" smtClean="0"/>
          </a:p>
        </p:txBody>
      </p:sp>
      <p:sp>
        <p:nvSpPr>
          <p:cNvPr id="285699" name="Rectangle 2"/>
          <p:cNvSpPr>
            <a:spLocks noGrp="1" noRot="1" noChangeAspect="1" noChangeArrowheads="1" noTextEdit="1"/>
          </p:cNvSpPr>
          <p:nvPr>
            <p:ph type="sldImg"/>
          </p:nvPr>
        </p:nvSpPr>
        <p:spPr>
          <a:ln/>
        </p:spPr>
      </p:sp>
      <p:sp>
        <p:nvSpPr>
          <p:cNvPr id="285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D7980421-664C-469D-AC4E-92FBE6017280}" type="slidenum">
              <a:rPr lang="en-US" sz="1200" b="0" smtClean="0"/>
              <a:pPr eaLnBrk="1" hangingPunct="1"/>
              <a:t>99</a:t>
            </a:fld>
            <a:endParaRPr lang="en-US" sz="1200" b="0" smtClean="0"/>
          </a:p>
        </p:txBody>
      </p:sp>
      <p:sp>
        <p:nvSpPr>
          <p:cNvPr id="286723" name="Rectangle 2"/>
          <p:cNvSpPr>
            <a:spLocks noGrp="1" noRot="1" noChangeAspect="1" noChangeArrowheads="1" noTextEdit="1"/>
          </p:cNvSpPr>
          <p:nvPr>
            <p:ph type="sldImg"/>
          </p:nvPr>
        </p:nvSpPr>
        <p:spPr>
          <a:ln/>
        </p:spPr>
      </p:sp>
      <p:sp>
        <p:nvSpPr>
          <p:cNvPr id="286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fld id="{A5BA72D1-12C7-44AB-98B4-C8712AD30C87}" type="slidenum">
              <a:rPr lang="en-US" sz="1200" b="0" smtClean="0"/>
              <a:pPr eaLnBrk="1" hangingPunct="1"/>
              <a:t>100</a:t>
            </a:fld>
            <a:endParaRPr lang="en-US" sz="1200" b="0" smtClean="0"/>
          </a:p>
        </p:txBody>
      </p:sp>
      <p:sp>
        <p:nvSpPr>
          <p:cNvPr id="287747" name="Rectangle 2"/>
          <p:cNvSpPr>
            <a:spLocks noGrp="1" noRot="1" noChangeAspect="1" noChangeArrowheads="1" noTextEdit="1"/>
          </p:cNvSpPr>
          <p:nvPr>
            <p:ph type="sldImg"/>
          </p:nvPr>
        </p:nvSpPr>
        <p:spPr>
          <a:ln/>
        </p:spPr>
      </p:sp>
      <p:sp>
        <p:nvSpPr>
          <p:cNvPr id="287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7419975" y="0"/>
            <a:ext cx="1730375" cy="6858000"/>
            <a:chOff x="4667" y="0"/>
            <a:chExt cx="1090" cy="4320"/>
          </a:xfrm>
        </p:grpSpPr>
        <p:sp>
          <p:nvSpPr>
            <p:cNvPr id="5" name="Rectangle 3"/>
            <p:cNvSpPr>
              <a:spLocks noChangeArrowheads="1"/>
            </p:cNvSpPr>
            <p:nvPr/>
          </p:nvSpPr>
          <p:spPr bwMode="auto">
            <a:xfrm>
              <a:off x="4973" y="0"/>
              <a:ext cx="783" cy="2089"/>
            </a:xfrm>
            <a:prstGeom prst="rect">
              <a:avLst/>
            </a:prstGeom>
            <a:gradFill rotWithShape="0">
              <a:gsLst>
                <a:gs pos="0">
                  <a:schemeClr val="accent1"/>
                </a:gs>
                <a:gs pos="100000">
                  <a:schemeClr val="bg2"/>
                </a:gs>
              </a:gsLst>
              <a:lin ang="5400000" scaled="1"/>
            </a:gradFill>
            <a:ln w="9525">
              <a:noFill/>
              <a:miter lim="800000"/>
              <a:headEnd/>
              <a:tailEnd/>
            </a:ln>
            <a:effectLst/>
          </p:spPr>
          <p:txBody>
            <a:bodyPr wrap="none" anchor="ctr"/>
            <a:lstStyle/>
            <a:p>
              <a:pPr>
                <a:defRPr/>
              </a:pPr>
              <a:endParaRPr lang="en-US"/>
            </a:p>
          </p:txBody>
        </p:sp>
        <p:pic>
          <p:nvPicPr>
            <p:cNvPr id="6" name="Picture 4" descr="hokusai2"/>
            <p:cNvPicPr>
              <a:picLocks noChangeAspect="1" noChangeArrowheads="1"/>
            </p:cNvPicPr>
            <p:nvPr/>
          </p:nvPicPr>
          <p:blipFill>
            <a:blip r:embed="rId2">
              <a:extLst>
                <a:ext uri="{28A0092B-C50C-407E-A947-70E740481C1C}">
                  <a14:useLocalDpi xmlns:a14="http://schemas.microsoft.com/office/drawing/2010/main" val="0"/>
                </a:ext>
              </a:extLst>
            </a:blip>
            <a:srcRect r="13902" b="31862"/>
            <a:stretch>
              <a:fillRect/>
            </a:stretch>
          </p:blipFill>
          <p:spPr bwMode="auto">
            <a:xfrm>
              <a:off x="4667" y="293"/>
              <a:ext cx="1090" cy="4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077" name="Rectangle 5"/>
          <p:cNvSpPr>
            <a:spLocks noGrp="1" noChangeArrowheads="1"/>
          </p:cNvSpPr>
          <p:nvPr>
            <p:ph type="ctrTitle" sz="quarter"/>
          </p:nvPr>
        </p:nvSpPr>
        <p:spPr>
          <a:xfrm>
            <a:off x="152400" y="990600"/>
            <a:ext cx="7543800" cy="1143000"/>
          </a:xfrm>
        </p:spPr>
        <p:txBody>
          <a:bodyPr/>
          <a:lstStyle>
            <a:lvl1pPr>
              <a:defRPr/>
            </a:lvl1pPr>
          </a:lstStyle>
          <a:p>
            <a:r>
              <a:rPr lang="en-US"/>
              <a:t>Click to edit Master title style</a:t>
            </a:r>
          </a:p>
        </p:txBody>
      </p:sp>
      <p:sp>
        <p:nvSpPr>
          <p:cNvPr id="3078" name="Rectangle 6"/>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 name="Rectangle 7"/>
          <p:cNvSpPr>
            <a:spLocks noGrp="1" noChangeArrowheads="1"/>
          </p:cNvSpPr>
          <p:nvPr>
            <p:ph type="dt" sz="quarter" idx="10"/>
          </p:nvPr>
        </p:nvSpPr>
        <p:spPr>
          <a:xfrm>
            <a:off x="304800" y="6248400"/>
            <a:ext cx="1752600" cy="457200"/>
          </a:xfrm>
        </p:spPr>
        <p:txBody>
          <a:bodyPr/>
          <a:lstStyle>
            <a:lvl1pPr>
              <a:defRPr/>
            </a:lvl1pPr>
          </a:lstStyle>
          <a:p>
            <a:pPr>
              <a:defRPr/>
            </a:pPr>
            <a:endParaRPr lang="en-US"/>
          </a:p>
        </p:txBody>
      </p:sp>
      <p:sp>
        <p:nvSpPr>
          <p:cNvPr id="8" name="Rectangle 8"/>
          <p:cNvSpPr>
            <a:spLocks noGrp="1" noChangeArrowheads="1"/>
          </p:cNvSpPr>
          <p:nvPr>
            <p:ph type="ftr" sz="quarter" idx="11"/>
          </p:nvPr>
        </p:nvSpPr>
        <p:spPr>
          <a:xfrm>
            <a:off x="2438400" y="6248400"/>
            <a:ext cx="3200400" cy="457200"/>
          </a:xfrm>
        </p:spPr>
        <p:txBody>
          <a:bodyPr/>
          <a:lstStyle>
            <a:lvl1pPr>
              <a:defRPr/>
            </a:lvl1pPr>
          </a:lstStyle>
          <a:p>
            <a:pPr>
              <a:defRPr/>
            </a:pPr>
            <a:endParaRPr lang="en-US"/>
          </a:p>
        </p:txBody>
      </p:sp>
      <p:sp>
        <p:nvSpPr>
          <p:cNvPr id="9" name="Rectangle 9"/>
          <p:cNvSpPr>
            <a:spLocks noGrp="1" noChangeArrowheads="1"/>
          </p:cNvSpPr>
          <p:nvPr>
            <p:ph type="sldNum" sz="quarter" idx="12"/>
          </p:nvPr>
        </p:nvSpPr>
        <p:spPr>
          <a:xfrm>
            <a:off x="6019800" y="6248400"/>
            <a:ext cx="1600200" cy="457200"/>
          </a:xfrm>
        </p:spPr>
        <p:txBody>
          <a:bodyPr/>
          <a:lstStyle>
            <a:lvl1pPr>
              <a:defRPr/>
            </a:lvl1pPr>
          </a:lstStyle>
          <a:p>
            <a:pPr>
              <a:defRPr/>
            </a:pPr>
            <a:fld id="{F7F22FF3-6ED4-4876-A50C-5761F9973E38}" type="slidenum">
              <a:rPr lang="en-US"/>
              <a:pPr>
                <a:defRPr/>
              </a:pPr>
              <a:t>‹#›</a:t>
            </a:fld>
            <a:endParaRPr lang="en-US"/>
          </a:p>
        </p:txBody>
      </p:sp>
    </p:spTree>
    <p:extLst>
      <p:ext uri="{BB962C8B-B14F-4D97-AF65-F5344CB8AC3E}">
        <p14:creationId xmlns:p14="http://schemas.microsoft.com/office/powerpoint/2010/main" val="4230092920"/>
      </p:ext>
    </p:extLst>
  </p:cSld>
  <p:clrMapOvr>
    <a:masterClrMapping/>
  </p:clrMapOvr>
  <p:transition spd="med">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1E1E2A3-D9AD-4D63-ABA4-B55C3000C14B}" type="slidenum">
              <a:rPr lang="en-US"/>
              <a:pPr>
                <a:defRPr/>
              </a:pPr>
              <a:t>‹#›</a:t>
            </a:fld>
            <a:endParaRPr lang="en-US"/>
          </a:p>
        </p:txBody>
      </p:sp>
    </p:spTree>
    <p:extLst>
      <p:ext uri="{BB962C8B-B14F-4D97-AF65-F5344CB8AC3E}">
        <p14:creationId xmlns:p14="http://schemas.microsoft.com/office/powerpoint/2010/main" val="3691162640"/>
      </p:ext>
    </p:extLst>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772150" y="609600"/>
            <a:ext cx="184785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609600"/>
            <a:ext cx="539115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9EDAE7F-FDDD-4048-9CC0-C31D662E60C0}" type="slidenum">
              <a:rPr lang="en-US"/>
              <a:pPr>
                <a:defRPr/>
              </a:pPr>
              <a:t>‹#›</a:t>
            </a:fld>
            <a:endParaRPr lang="en-US"/>
          </a:p>
        </p:txBody>
      </p:sp>
    </p:spTree>
    <p:extLst>
      <p:ext uri="{BB962C8B-B14F-4D97-AF65-F5344CB8AC3E}">
        <p14:creationId xmlns:p14="http://schemas.microsoft.com/office/powerpoint/2010/main" val="2101907227"/>
      </p:ext>
    </p:extLst>
  </p:cSld>
  <p:clrMapOvr>
    <a:masterClrMapping/>
  </p:clrMapOvr>
  <p:transition spd="med">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7391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228600" y="1981200"/>
            <a:ext cx="36195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000500" y="1981200"/>
            <a:ext cx="36195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p:txBody>
          <a:bodyPr/>
          <a:lstStyle>
            <a:lvl1pPr>
              <a:defRPr/>
            </a:lvl1pPr>
          </a:lstStyle>
          <a:p>
            <a:pPr>
              <a:defRPr/>
            </a:pPr>
            <a:endParaRPr lang="en-US"/>
          </a:p>
        </p:txBody>
      </p:sp>
      <p:sp>
        <p:nvSpPr>
          <p:cNvPr id="6" name="Rectangle 13"/>
          <p:cNvSpPr>
            <a:spLocks noGrp="1" noChangeArrowheads="1"/>
          </p:cNvSpPr>
          <p:nvPr>
            <p:ph type="ftr" sz="quarter" idx="11"/>
          </p:nvPr>
        </p:nvSpPr>
        <p:spPr/>
        <p:txBody>
          <a:bodyPr/>
          <a:lstStyle>
            <a:lvl1pPr>
              <a:defRPr/>
            </a:lvl1pPr>
          </a:lstStyle>
          <a:p>
            <a:pPr>
              <a:defRPr/>
            </a:pPr>
            <a:endParaRPr lang="en-US"/>
          </a:p>
        </p:txBody>
      </p:sp>
      <p:sp>
        <p:nvSpPr>
          <p:cNvPr id="7" name="Rectangle 14"/>
          <p:cNvSpPr>
            <a:spLocks noGrp="1" noChangeArrowheads="1"/>
          </p:cNvSpPr>
          <p:nvPr>
            <p:ph type="sldNum" sz="quarter" idx="12"/>
          </p:nvPr>
        </p:nvSpPr>
        <p:spPr/>
        <p:txBody>
          <a:bodyPr/>
          <a:lstStyle>
            <a:lvl1pPr>
              <a:defRPr/>
            </a:lvl1pPr>
          </a:lstStyle>
          <a:p>
            <a:pPr>
              <a:defRPr/>
            </a:pPr>
            <a:fld id="{193861BA-8337-49FD-AAE7-21FED91615F5}" type="slidenum">
              <a:rPr lang="en-US"/>
              <a:pPr>
                <a:defRPr/>
              </a:pPr>
              <a:t>‹#›</a:t>
            </a:fld>
            <a:endParaRPr lang="en-US"/>
          </a:p>
        </p:txBody>
      </p:sp>
    </p:spTree>
    <p:extLst>
      <p:ext uri="{BB962C8B-B14F-4D97-AF65-F5344CB8AC3E}">
        <p14:creationId xmlns:p14="http://schemas.microsoft.com/office/powerpoint/2010/main" val="3661318316"/>
      </p:ext>
    </p:extLst>
  </p:cSld>
  <p:clrMapOvr>
    <a:masterClrMapping/>
  </p:clrMapOvr>
  <p:transition spd="med">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12"/>
          <p:cNvSpPr>
            <a:spLocks noGrp="1" noChangeArrowheads="1"/>
          </p:cNvSpPr>
          <p:nvPr>
            <p:ph type="dt" sz="half" idx="10"/>
          </p:nvPr>
        </p:nvSpPr>
        <p:spPr/>
        <p:txBody>
          <a:bodyPr/>
          <a:lstStyle>
            <a:lvl1pPr>
              <a:defRPr/>
            </a:lvl1pPr>
          </a:lstStyle>
          <a:p>
            <a:pPr>
              <a:defRPr/>
            </a:pPr>
            <a:endParaRPr lang="en-US"/>
          </a:p>
        </p:txBody>
      </p:sp>
      <p:sp>
        <p:nvSpPr>
          <p:cNvPr id="4" name="Rectangle 13"/>
          <p:cNvSpPr>
            <a:spLocks noGrp="1" noChangeArrowheads="1"/>
          </p:cNvSpPr>
          <p:nvPr>
            <p:ph type="ftr" sz="quarter" idx="11"/>
          </p:nvPr>
        </p:nvSpPr>
        <p:spPr/>
        <p:txBody>
          <a:bodyPr/>
          <a:lstStyle>
            <a:lvl1pPr>
              <a:defRPr/>
            </a:lvl1pPr>
          </a:lstStyle>
          <a:p>
            <a:pPr>
              <a:defRPr/>
            </a:pPr>
            <a:endParaRPr lang="en-US"/>
          </a:p>
        </p:txBody>
      </p:sp>
      <p:sp>
        <p:nvSpPr>
          <p:cNvPr id="5" name="Rectangle 14"/>
          <p:cNvSpPr>
            <a:spLocks noGrp="1" noChangeArrowheads="1"/>
          </p:cNvSpPr>
          <p:nvPr>
            <p:ph type="sldNum" sz="quarter" idx="12"/>
          </p:nvPr>
        </p:nvSpPr>
        <p:spPr/>
        <p:txBody>
          <a:bodyPr/>
          <a:lstStyle>
            <a:lvl1pPr>
              <a:defRPr/>
            </a:lvl1pPr>
          </a:lstStyle>
          <a:p>
            <a:pPr>
              <a:defRPr/>
            </a:pPr>
            <a:fld id="{B528AB15-8144-46DF-9780-99565ADE2752}" type="slidenum">
              <a:rPr lang="en-US"/>
              <a:pPr>
                <a:defRPr/>
              </a:pPr>
              <a:t>‹#›</a:t>
            </a:fld>
            <a:endParaRPr lang="en-US"/>
          </a:p>
        </p:txBody>
      </p:sp>
    </p:spTree>
    <p:extLst>
      <p:ext uri="{BB962C8B-B14F-4D97-AF65-F5344CB8AC3E}">
        <p14:creationId xmlns:p14="http://schemas.microsoft.com/office/powerpoint/2010/main" val="1306527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C0E9E09-D945-43F0-8DBD-87F20D296C69}" type="slidenum">
              <a:rPr lang="en-US"/>
              <a:pPr>
                <a:defRPr/>
              </a:pPr>
              <a:t>‹#›</a:t>
            </a:fld>
            <a:endParaRPr lang="en-US"/>
          </a:p>
        </p:txBody>
      </p:sp>
    </p:spTree>
    <p:extLst>
      <p:ext uri="{BB962C8B-B14F-4D97-AF65-F5344CB8AC3E}">
        <p14:creationId xmlns:p14="http://schemas.microsoft.com/office/powerpoint/2010/main" val="3489198574"/>
      </p:ext>
    </p:extLst>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E9DF499-F19C-47A9-A1BB-0A323D940861}" type="slidenum">
              <a:rPr lang="en-US"/>
              <a:pPr>
                <a:defRPr/>
              </a:pPr>
              <a:t>‹#›</a:t>
            </a:fld>
            <a:endParaRPr lang="en-US"/>
          </a:p>
        </p:txBody>
      </p:sp>
    </p:spTree>
    <p:extLst>
      <p:ext uri="{BB962C8B-B14F-4D97-AF65-F5344CB8AC3E}">
        <p14:creationId xmlns:p14="http://schemas.microsoft.com/office/powerpoint/2010/main" val="519175508"/>
      </p:ext>
    </p:extLst>
  </p:cSld>
  <p:clrMapOvr>
    <a:masterClrMapping/>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981200"/>
            <a:ext cx="36195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000500" y="1981200"/>
            <a:ext cx="36195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0E60E6F4-BC12-457D-9224-821B40103453}" type="slidenum">
              <a:rPr lang="en-US"/>
              <a:pPr>
                <a:defRPr/>
              </a:pPr>
              <a:t>‹#›</a:t>
            </a:fld>
            <a:endParaRPr lang="en-US"/>
          </a:p>
        </p:txBody>
      </p:sp>
    </p:spTree>
    <p:extLst>
      <p:ext uri="{BB962C8B-B14F-4D97-AF65-F5344CB8AC3E}">
        <p14:creationId xmlns:p14="http://schemas.microsoft.com/office/powerpoint/2010/main" val="3357270957"/>
      </p:ext>
    </p:extLst>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4EF1FFEA-8312-424C-8ADB-54D66B5BE9AD}" type="slidenum">
              <a:rPr lang="en-US"/>
              <a:pPr>
                <a:defRPr/>
              </a:pPr>
              <a:t>‹#›</a:t>
            </a:fld>
            <a:endParaRPr lang="en-US"/>
          </a:p>
        </p:txBody>
      </p:sp>
    </p:spTree>
    <p:extLst>
      <p:ext uri="{BB962C8B-B14F-4D97-AF65-F5344CB8AC3E}">
        <p14:creationId xmlns:p14="http://schemas.microsoft.com/office/powerpoint/2010/main" val="3247760569"/>
      </p:ext>
    </p:extLst>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0F25B830-CF8D-44BB-8D02-0138282439A6}" type="slidenum">
              <a:rPr lang="en-US"/>
              <a:pPr>
                <a:defRPr/>
              </a:pPr>
              <a:t>‹#›</a:t>
            </a:fld>
            <a:endParaRPr lang="en-US"/>
          </a:p>
        </p:txBody>
      </p:sp>
    </p:spTree>
    <p:extLst>
      <p:ext uri="{BB962C8B-B14F-4D97-AF65-F5344CB8AC3E}">
        <p14:creationId xmlns:p14="http://schemas.microsoft.com/office/powerpoint/2010/main" val="2543650081"/>
      </p:ext>
    </p:extLst>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04DCA7A6-6D13-4FEA-BE91-D1CA8C12B926}" type="slidenum">
              <a:rPr lang="en-US"/>
              <a:pPr>
                <a:defRPr/>
              </a:pPr>
              <a:t>‹#›</a:t>
            </a:fld>
            <a:endParaRPr lang="en-US"/>
          </a:p>
        </p:txBody>
      </p:sp>
    </p:spTree>
    <p:extLst>
      <p:ext uri="{BB962C8B-B14F-4D97-AF65-F5344CB8AC3E}">
        <p14:creationId xmlns:p14="http://schemas.microsoft.com/office/powerpoint/2010/main" val="3762698526"/>
      </p:ext>
    </p:extLst>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C94BBA7F-1119-4B89-95EF-F66923A2982D}" type="slidenum">
              <a:rPr lang="en-US"/>
              <a:pPr>
                <a:defRPr/>
              </a:pPr>
              <a:t>‹#›</a:t>
            </a:fld>
            <a:endParaRPr lang="en-US"/>
          </a:p>
        </p:txBody>
      </p:sp>
    </p:spTree>
    <p:extLst>
      <p:ext uri="{BB962C8B-B14F-4D97-AF65-F5344CB8AC3E}">
        <p14:creationId xmlns:p14="http://schemas.microsoft.com/office/powerpoint/2010/main" val="2230813441"/>
      </p:ext>
    </p:extLst>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984E3DC4-1C24-4245-8730-8721A1A4FB63}" type="slidenum">
              <a:rPr lang="en-US"/>
              <a:pPr>
                <a:defRPr/>
              </a:pPr>
              <a:t>‹#›</a:t>
            </a:fld>
            <a:endParaRPr lang="en-US"/>
          </a:p>
        </p:txBody>
      </p:sp>
    </p:spTree>
    <p:extLst>
      <p:ext uri="{BB962C8B-B14F-4D97-AF65-F5344CB8AC3E}">
        <p14:creationId xmlns:p14="http://schemas.microsoft.com/office/powerpoint/2010/main" val="805252043"/>
      </p:ext>
    </p:extLst>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026" name="Group 7"/>
          <p:cNvGrpSpPr>
            <a:grpSpLocks/>
          </p:cNvGrpSpPr>
          <p:nvPr/>
        </p:nvGrpSpPr>
        <p:grpSpPr bwMode="auto">
          <a:xfrm>
            <a:off x="7419975" y="0"/>
            <a:ext cx="1730375" cy="6858000"/>
            <a:chOff x="4667" y="0"/>
            <a:chExt cx="1090" cy="4320"/>
          </a:xfrm>
        </p:grpSpPr>
        <p:sp>
          <p:nvSpPr>
            <p:cNvPr id="1032" name="Rectangle 8"/>
            <p:cNvSpPr>
              <a:spLocks noChangeArrowheads="1"/>
            </p:cNvSpPr>
            <p:nvPr/>
          </p:nvSpPr>
          <p:spPr bwMode="auto">
            <a:xfrm>
              <a:off x="4973" y="0"/>
              <a:ext cx="783" cy="2089"/>
            </a:xfrm>
            <a:prstGeom prst="rect">
              <a:avLst/>
            </a:prstGeom>
            <a:gradFill rotWithShape="0">
              <a:gsLst>
                <a:gs pos="0">
                  <a:schemeClr val="accent1"/>
                </a:gs>
                <a:gs pos="100000">
                  <a:schemeClr val="bg2"/>
                </a:gs>
              </a:gsLst>
              <a:lin ang="5400000" scaled="1"/>
            </a:gradFill>
            <a:ln w="9525">
              <a:noFill/>
              <a:miter lim="800000"/>
              <a:headEnd/>
              <a:tailEnd/>
            </a:ln>
            <a:effectLst/>
          </p:spPr>
          <p:txBody>
            <a:bodyPr wrap="none" anchor="ctr"/>
            <a:lstStyle/>
            <a:p>
              <a:pPr>
                <a:defRPr/>
              </a:pPr>
              <a:endParaRPr lang="en-US"/>
            </a:p>
          </p:txBody>
        </p:sp>
        <p:pic>
          <p:nvPicPr>
            <p:cNvPr id="1033" name="Picture 9" descr="hokusai2"/>
            <p:cNvPicPr>
              <a:picLocks noChangeAspect="1" noChangeArrowheads="1"/>
            </p:cNvPicPr>
            <p:nvPr/>
          </p:nvPicPr>
          <p:blipFill>
            <a:blip r:embed="rId15">
              <a:extLst>
                <a:ext uri="{28A0092B-C50C-407E-A947-70E740481C1C}">
                  <a14:useLocalDpi xmlns:a14="http://schemas.microsoft.com/office/drawing/2010/main" val="0"/>
                </a:ext>
              </a:extLst>
            </a:blip>
            <a:srcRect r="13902" b="31862"/>
            <a:stretch>
              <a:fillRect/>
            </a:stretch>
          </p:blipFill>
          <p:spPr bwMode="auto">
            <a:xfrm>
              <a:off x="4667" y="293"/>
              <a:ext cx="1090" cy="4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27" name="Rectangle 10"/>
          <p:cNvSpPr>
            <a:spLocks noGrp="1" noChangeArrowheads="1"/>
          </p:cNvSpPr>
          <p:nvPr>
            <p:ph type="title"/>
          </p:nvPr>
        </p:nvSpPr>
        <p:spPr bwMode="auto">
          <a:xfrm>
            <a:off x="228600" y="609600"/>
            <a:ext cx="7391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11"/>
          <p:cNvSpPr>
            <a:spLocks noGrp="1" noChangeArrowheads="1"/>
          </p:cNvSpPr>
          <p:nvPr>
            <p:ph type="body" idx="1"/>
          </p:nvPr>
        </p:nvSpPr>
        <p:spPr bwMode="auto">
          <a:xfrm>
            <a:off x="228600" y="1981200"/>
            <a:ext cx="7391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6" name="Rectangle 12"/>
          <p:cNvSpPr>
            <a:spLocks noGrp="1" noChangeArrowheads="1"/>
          </p:cNvSpPr>
          <p:nvPr>
            <p:ph type="dt" sz="half" idx="2"/>
          </p:nvPr>
        </p:nvSpPr>
        <p:spPr bwMode="auto">
          <a:xfrm>
            <a:off x="228600" y="6248400"/>
            <a:ext cx="1828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vl1pPr>
          </a:lstStyle>
          <a:p>
            <a:pPr>
              <a:defRPr/>
            </a:pPr>
            <a:endParaRPr lang="en-US"/>
          </a:p>
        </p:txBody>
      </p:sp>
      <p:sp>
        <p:nvSpPr>
          <p:cNvPr id="1037" name="Rectangle 13"/>
          <p:cNvSpPr>
            <a:spLocks noGrp="1" noChangeArrowheads="1"/>
          </p:cNvSpPr>
          <p:nvPr>
            <p:ph type="ftr" sz="quarter" idx="3"/>
          </p:nvPr>
        </p:nvSpPr>
        <p:spPr bwMode="auto">
          <a:xfrm>
            <a:off x="2514600" y="6248400"/>
            <a:ext cx="3048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lvl1pPr>
          </a:lstStyle>
          <a:p>
            <a:pPr>
              <a:defRPr/>
            </a:pPr>
            <a:endParaRPr lang="en-US"/>
          </a:p>
        </p:txBody>
      </p:sp>
      <p:sp>
        <p:nvSpPr>
          <p:cNvPr id="1038" name="Rectangle 14"/>
          <p:cNvSpPr>
            <a:spLocks noGrp="1" noChangeArrowheads="1"/>
          </p:cNvSpPr>
          <p:nvPr>
            <p:ph type="sldNum" sz="quarter" idx="4"/>
          </p:nvPr>
        </p:nvSpPr>
        <p:spPr bwMode="auto">
          <a:xfrm>
            <a:off x="6096000" y="6248400"/>
            <a:ext cx="1524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vl1pPr>
          </a:lstStyle>
          <a:p>
            <a:pPr>
              <a:defRPr/>
            </a:pPr>
            <a:fld id="{59E3EC8D-B367-450F-8F77-78CE8D8F80B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496" r:id="rId1"/>
    <p:sldLayoutId id="2147484497" r:id="rId2"/>
    <p:sldLayoutId id="2147484498" r:id="rId3"/>
    <p:sldLayoutId id="2147484499" r:id="rId4"/>
    <p:sldLayoutId id="2147484500" r:id="rId5"/>
    <p:sldLayoutId id="2147484501" r:id="rId6"/>
    <p:sldLayoutId id="2147484502" r:id="rId7"/>
    <p:sldLayoutId id="2147484503" r:id="rId8"/>
    <p:sldLayoutId id="2147484504" r:id="rId9"/>
    <p:sldLayoutId id="2147484505" r:id="rId10"/>
    <p:sldLayoutId id="2147484506" r:id="rId11"/>
    <p:sldLayoutId id="2147484507" r:id="rId12"/>
    <p:sldLayoutId id="2147484509" r:id="rId13"/>
  </p:sldLayoutIdLst>
  <p:transition spd="med">
    <p:random/>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accent2"/>
        </a:buClr>
        <a:buFont typeface="Wingdings" pitchFamily="2" charset="2"/>
        <a:buChar char="©"/>
        <a:defRPr sz="3200" i="1">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Font typeface="Wingdings" pitchFamily="2" charset="2"/>
        <a:buChar char="©"/>
        <a:defRPr sz="2800" i="1">
          <a:solidFill>
            <a:schemeClr val="tx1"/>
          </a:solidFill>
          <a:latin typeface="+mn-lt"/>
        </a:defRPr>
      </a:lvl2pPr>
      <a:lvl3pPr marL="1143000" indent="-228600" algn="l" rtl="0" eaLnBrk="0" fontAlgn="base" hangingPunct="0">
        <a:spcBef>
          <a:spcPct val="20000"/>
        </a:spcBef>
        <a:spcAft>
          <a:spcPct val="0"/>
        </a:spcAft>
        <a:buClr>
          <a:schemeClr val="bg2"/>
        </a:buClr>
        <a:buFont typeface="Wingdings" pitchFamily="2" charset="2"/>
        <a:buChar char="©"/>
        <a:defRPr sz="2400" i="1">
          <a:solidFill>
            <a:schemeClr val="tx1"/>
          </a:solidFill>
          <a:latin typeface="+mn-lt"/>
        </a:defRPr>
      </a:lvl3pPr>
      <a:lvl4pPr marL="1600200" indent="-228600" algn="l" rtl="0" eaLnBrk="0" fontAlgn="base" hangingPunct="0">
        <a:spcBef>
          <a:spcPct val="20000"/>
        </a:spcBef>
        <a:spcAft>
          <a:spcPct val="0"/>
        </a:spcAft>
        <a:buClr>
          <a:schemeClr val="accent2"/>
        </a:buClr>
        <a:buFont typeface="Wingdings" pitchFamily="2" charset="2"/>
        <a:buChar char="©"/>
        <a:defRPr sz="2000" i="1">
          <a:solidFill>
            <a:schemeClr val="tx1"/>
          </a:solidFill>
          <a:latin typeface="+mn-lt"/>
        </a:defRPr>
      </a:lvl4pPr>
      <a:lvl5pPr marL="2057400" indent="-228600" algn="l" rtl="0" eaLnBrk="0" fontAlgn="base" hangingPunct="0">
        <a:spcBef>
          <a:spcPct val="20000"/>
        </a:spcBef>
        <a:spcAft>
          <a:spcPct val="0"/>
        </a:spcAft>
        <a:buFont typeface="Wingdings" pitchFamily="2" charset="2"/>
        <a:buChar char="©"/>
        <a:defRPr sz="2000" i="1">
          <a:solidFill>
            <a:schemeClr val="tx1"/>
          </a:solidFill>
          <a:latin typeface="+mn-lt"/>
        </a:defRPr>
      </a:lvl5pPr>
      <a:lvl6pPr marL="2514600" indent="-228600" algn="l" rtl="0" fontAlgn="base">
        <a:spcBef>
          <a:spcPct val="20000"/>
        </a:spcBef>
        <a:spcAft>
          <a:spcPct val="0"/>
        </a:spcAft>
        <a:buFont typeface="Wingdings" pitchFamily="2" charset="2"/>
        <a:buChar char="©"/>
        <a:defRPr sz="2000" i="1">
          <a:solidFill>
            <a:schemeClr val="tx1"/>
          </a:solidFill>
          <a:latin typeface="+mn-lt"/>
        </a:defRPr>
      </a:lvl6pPr>
      <a:lvl7pPr marL="2971800" indent="-228600" algn="l" rtl="0" fontAlgn="base">
        <a:spcBef>
          <a:spcPct val="20000"/>
        </a:spcBef>
        <a:spcAft>
          <a:spcPct val="0"/>
        </a:spcAft>
        <a:buFont typeface="Wingdings" pitchFamily="2" charset="2"/>
        <a:buChar char="©"/>
        <a:defRPr sz="2000" i="1">
          <a:solidFill>
            <a:schemeClr val="tx1"/>
          </a:solidFill>
          <a:latin typeface="+mn-lt"/>
        </a:defRPr>
      </a:lvl7pPr>
      <a:lvl8pPr marL="3429000" indent="-228600" algn="l" rtl="0" fontAlgn="base">
        <a:spcBef>
          <a:spcPct val="20000"/>
        </a:spcBef>
        <a:spcAft>
          <a:spcPct val="0"/>
        </a:spcAft>
        <a:buFont typeface="Wingdings" pitchFamily="2" charset="2"/>
        <a:buChar char="©"/>
        <a:defRPr sz="2000" i="1">
          <a:solidFill>
            <a:schemeClr val="tx1"/>
          </a:solidFill>
          <a:latin typeface="+mn-lt"/>
        </a:defRPr>
      </a:lvl8pPr>
      <a:lvl9pPr marL="3886200" indent="-228600" algn="l" rtl="0" fontAlgn="base">
        <a:spcBef>
          <a:spcPct val="20000"/>
        </a:spcBef>
        <a:spcAft>
          <a:spcPct val="0"/>
        </a:spcAft>
        <a:buFont typeface="Wingdings" pitchFamily="2" charset="2"/>
        <a:buChar char="©"/>
        <a:defRPr sz="2000" i="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1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33400" y="228600"/>
            <a:ext cx="7772400" cy="868363"/>
          </a:xfrm>
        </p:spPr>
        <p:txBody>
          <a:bodyPr/>
          <a:lstStyle/>
          <a:p>
            <a:pPr eaLnBrk="1" hangingPunct="1"/>
            <a:r>
              <a:rPr lang="en-US" sz="6000" b="1" u="sng" smtClean="0">
                <a:solidFill>
                  <a:schemeClr val="tx1"/>
                </a:solidFill>
                <a:latin typeface="Tahoma" pitchFamily="34" charset="0"/>
              </a:rPr>
              <a:t>CHAPTER 6</a:t>
            </a:r>
          </a:p>
        </p:txBody>
      </p:sp>
      <p:sp>
        <p:nvSpPr>
          <p:cNvPr id="16387" name="Rectangle 3"/>
          <p:cNvSpPr>
            <a:spLocks noGrp="1" noChangeArrowheads="1"/>
          </p:cNvSpPr>
          <p:nvPr>
            <p:ph type="body" idx="1"/>
          </p:nvPr>
        </p:nvSpPr>
        <p:spPr>
          <a:xfrm>
            <a:off x="0" y="1143000"/>
            <a:ext cx="9144000" cy="5715000"/>
          </a:xfrm>
        </p:spPr>
        <p:txBody>
          <a:bodyPr/>
          <a:lstStyle/>
          <a:p>
            <a:pPr algn="ctr" eaLnBrk="1" hangingPunct="1">
              <a:lnSpc>
                <a:spcPct val="90000"/>
              </a:lnSpc>
              <a:buFont typeface="Wingdings" pitchFamily="2" charset="2"/>
              <a:buNone/>
            </a:pPr>
            <a:r>
              <a:rPr lang="en-US" sz="8800" b="1" i="0" smtClean="0">
                <a:latin typeface="Tahoma" pitchFamily="34" charset="0"/>
              </a:rPr>
              <a:t>GLOBAL BUSINESS INSTITUTIONS</a:t>
            </a:r>
          </a:p>
        </p:txBody>
      </p:sp>
    </p:spTree>
  </p:cSld>
  <p:clrMapOvr>
    <a:masterClrMapping/>
  </p:clrMapOvr>
  <p:transition spd="med">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algn="ctr">
              <a:defRPr/>
            </a:pPr>
            <a:r>
              <a:rPr lang="en-US" sz="9000" dirty="0" smtClean="0">
                <a:solidFill>
                  <a:schemeClr val="bg2"/>
                </a:solidFill>
                <a:latin typeface="Tahoma" pitchFamily="34" charset="0"/>
                <a:cs typeface="Tahoma" pitchFamily="34" charset="0"/>
              </a:rPr>
              <a:t> </a:t>
            </a:r>
            <a:r>
              <a:rPr lang="en-US" sz="11500" dirty="0" smtClean="0">
                <a:solidFill>
                  <a:schemeClr val="bg2"/>
                </a:solidFill>
                <a:latin typeface="Tahoma" pitchFamily="34" charset="0"/>
                <a:cs typeface="Tahoma" pitchFamily="34" charset="0"/>
              </a:rPr>
              <a:t>a new 21</a:t>
            </a:r>
            <a:r>
              <a:rPr lang="en-US" sz="11500" baseline="30000" dirty="0" smtClean="0">
                <a:solidFill>
                  <a:schemeClr val="bg2"/>
                </a:solidFill>
                <a:latin typeface="Tahoma" pitchFamily="34" charset="0"/>
                <a:cs typeface="Tahoma" pitchFamily="34" charset="0"/>
              </a:rPr>
              <a:t>st</a:t>
            </a:r>
            <a:r>
              <a:rPr lang="en-US" sz="11500" dirty="0" smtClean="0">
                <a:solidFill>
                  <a:schemeClr val="bg2"/>
                </a:solidFill>
                <a:latin typeface="Tahoma" pitchFamily="34" charset="0"/>
                <a:cs typeface="Tahoma" pitchFamily="34" charset="0"/>
              </a:rPr>
              <a:t> CENTURY GLOBAL ORDER</a:t>
            </a:r>
            <a:endParaRPr lang="en-US" sz="9200" dirty="0">
              <a:solidFill>
                <a:schemeClr val="bg2"/>
              </a:solidFill>
              <a:latin typeface="Tahoma" pitchFamily="34" charset="0"/>
              <a:cs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0" y="0"/>
            <a:ext cx="9144000" cy="762000"/>
          </a:xfrm>
        </p:spPr>
        <p:txBody>
          <a:bodyPr/>
          <a:lstStyle/>
          <a:p>
            <a:pPr eaLnBrk="1" hangingPunct="1"/>
            <a:r>
              <a:rPr lang="en-US" sz="3200" b="1" smtClean="0">
                <a:solidFill>
                  <a:schemeClr val="tx1"/>
                </a:solidFill>
                <a:latin typeface="Tahoma" pitchFamily="34" charset="0"/>
              </a:rPr>
              <a:t>IMF/WB STRATEGIC MISTAKES</a:t>
            </a:r>
            <a:r>
              <a:rPr lang="en-US" sz="3200" b="1" smtClean="0">
                <a:latin typeface="Tahoma" pitchFamily="34" charset="0"/>
              </a:rPr>
              <a:t> </a:t>
            </a:r>
          </a:p>
        </p:txBody>
      </p:sp>
      <p:sp>
        <p:nvSpPr>
          <p:cNvPr id="121859" name="Rectangle 3"/>
          <p:cNvSpPr>
            <a:spLocks noGrp="1" noChangeArrowheads="1"/>
          </p:cNvSpPr>
          <p:nvPr>
            <p:ph type="body" idx="1"/>
          </p:nvPr>
        </p:nvSpPr>
        <p:spPr>
          <a:xfrm>
            <a:off x="228600" y="609600"/>
            <a:ext cx="8915400" cy="6248400"/>
          </a:xfrm>
        </p:spPr>
        <p:txBody>
          <a:bodyPr/>
          <a:lstStyle/>
          <a:p>
            <a:pPr marL="609600" indent="-609600" eaLnBrk="1" hangingPunct="1">
              <a:lnSpc>
                <a:spcPct val="90000"/>
              </a:lnSpc>
              <a:buClr>
                <a:schemeClr val="tx1"/>
              </a:buClr>
              <a:buFontTx/>
              <a:buAutoNum type="arabicPeriod"/>
            </a:pPr>
            <a:r>
              <a:rPr lang="en-US" b="1" i="0" smtClean="0">
                <a:latin typeface="Tahoma" pitchFamily="34" charset="0"/>
              </a:rPr>
              <a:t>In most places where they operate, the IMF/WB typically undercut private lenders (global banks) who are more likely to hold their client nations responsible for how the money is invested &amp; safeguarded from corruption.</a:t>
            </a:r>
          </a:p>
          <a:p>
            <a:pPr marL="609600" indent="-609600" eaLnBrk="1" hangingPunct="1">
              <a:lnSpc>
                <a:spcPct val="90000"/>
              </a:lnSpc>
              <a:buClr>
                <a:schemeClr val="tx1"/>
              </a:buClr>
              <a:buFontTx/>
              <a:buAutoNum type="arabicPeriod"/>
            </a:pPr>
            <a:r>
              <a:rPr lang="en-US" b="1" i="0" smtClean="0">
                <a:latin typeface="Tahoma" pitchFamily="34" charset="0"/>
              </a:rPr>
              <a:t>In an attempt to diminish socialism, the 2 organizations frequently force governments to cut their domestic spending to such an extent that significant economic downturns result (causing significant unemployment).</a:t>
            </a:r>
          </a:p>
          <a:p>
            <a:pPr marL="609600" indent="-609600" eaLnBrk="1" hangingPunct="1">
              <a:lnSpc>
                <a:spcPct val="90000"/>
              </a:lnSpc>
              <a:buFontTx/>
              <a:buChar char="•"/>
            </a:pPr>
            <a:endParaRPr lang="en-US" b="1" i="0" smtClean="0">
              <a:latin typeface="Tahoma" pitchFamily="34" charset="0"/>
            </a:endParaRPr>
          </a:p>
        </p:txBody>
      </p:sp>
      <p:sp>
        <p:nvSpPr>
          <p:cNvPr id="121860" name="AutoShape 4"/>
          <p:cNvSpPr>
            <a:spLocks noChangeArrowheads="1"/>
          </p:cNvSpPr>
          <p:nvPr/>
        </p:nvSpPr>
        <p:spPr bwMode="auto">
          <a:xfrm>
            <a:off x="7848600" y="52578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10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882" name="Rectangle 3"/>
          <p:cNvSpPr>
            <a:spLocks noGrp="1" noChangeArrowheads="1"/>
          </p:cNvSpPr>
          <p:nvPr>
            <p:ph type="body" idx="1"/>
          </p:nvPr>
        </p:nvSpPr>
        <p:spPr>
          <a:xfrm>
            <a:off x="228600" y="0"/>
            <a:ext cx="8915400" cy="6858000"/>
          </a:xfrm>
        </p:spPr>
        <p:txBody>
          <a:bodyPr/>
          <a:lstStyle/>
          <a:p>
            <a:pPr marL="609600" indent="-609600" eaLnBrk="1" hangingPunct="1">
              <a:buClr>
                <a:schemeClr val="tx1"/>
              </a:buClr>
              <a:buFontTx/>
              <a:buAutoNum type="arabicPeriod" startAt="3"/>
            </a:pPr>
            <a:r>
              <a:rPr lang="en-US" sz="3600" b="1" i="0" smtClean="0">
                <a:latin typeface="Tahoma" pitchFamily="34" charset="0"/>
              </a:rPr>
              <a:t>IMF loans often have below-market interest rates which encourages nations to borrow larger sums than they can afford to pay back.</a:t>
            </a:r>
          </a:p>
          <a:p>
            <a:pPr marL="609600" indent="-609600" eaLnBrk="1" hangingPunct="1">
              <a:buClr>
                <a:schemeClr val="tx1"/>
              </a:buClr>
              <a:buFontTx/>
              <a:buAutoNum type="arabicPeriod" startAt="3"/>
            </a:pPr>
            <a:r>
              <a:rPr lang="en-US" sz="3600" b="1" i="0" smtClean="0">
                <a:latin typeface="Tahoma" pitchFamily="34" charset="0"/>
              </a:rPr>
              <a:t>The IMF/WB make loans to developing nations in spite of corrupt governments, who often use the money for non-economic purposes, such as bolstering the military &amp; making loans to “fat cat” businessmen.</a:t>
            </a:r>
          </a:p>
        </p:txBody>
      </p:sp>
      <p:sp>
        <p:nvSpPr>
          <p:cNvPr id="122883" name="AutoShape 6"/>
          <p:cNvSpPr>
            <a:spLocks noChangeArrowheads="1"/>
          </p:cNvSpPr>
          <p:nvPr/>
        </p:nvSpPr>
        <p:spPr bwMode="auto">
          <a:xfrm>
            <a:off x="7086600" y="63246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10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3906" name="Rectangle 2"/>
          <p:cNvSpPr>
            <a:spLocks noGrp="1" noChangeArrowheads="1"/>
          </p:cNvSpPr>
          <p:nvPr>
            <p:ph type="body" idx="1"/>
          </p:nvPr>
        </p:nvSpPr>
        <p:spPr>
          <a:xfrm>
            <a:off x="228600" y="0"/>
            <a:ext cx="8915400" cy="6858000"/>
          </a:xfrm>
        </p:spPr>
        <p:txBody>
          <a:bodyPr/>
          <a:lstStyle/>
          <a:p>
            <a:pPr marL="609600" indent="-609600" eaLnBrk="1" hangingPunct="1">
              <a:lnSpc>
                <a:spcPct val="90000"/>
              </a:lnSpc>
              <a:buClr>
                <a:schemeClr val="tx1"/>
              </a:buClr>
              <a:buFontTx/>
              <a:buAutoNum type="arabicPeriod" startAt="5"/>
            </a:pPr>
            <a:r>
              <a:rPr lang="en-US" sz="3400" b="1" i="0" smtClean="0">
                <a:latin typeface="Tahoma" pitchFamily="34" charset="0"/>
              </a:rPr>
              <a:t>“Even though the influence of the IMF/WB is often overstated, they have not been given enough credit for many of the little things they do well.  Both institutions provide invaluable economic analysis information about the global economy that no other nation or GGO could perform with such skill.”</a:t>
            </a:r>
          </a:p>
          <a:p>
            <a:pPr marL="609600" indent="-609600" eaLnBrk="1" hangingPunct="1">
              <a:lnSpc>
                <a:spcPct val="90000"/>
              </a:lnSpc>
              <a:buClr>
                <a:schemeClr val="tx1"/>
              </a:buClr>
              <a:buFontTx/>
              <a:buAutoNum type="arabicPeriod" startAt="5"/>
            </a:pPr>
            <a:r>
              <a:rPr lang="en-US" sz="3400" b="1" i="0" smtClean="0">
                <a:latin typeface="Tahoma" pitchFamily="34" charset="0"/>
              </a:rPr>
              <a:t>More than 60% of Asians &amp; 70% of Africans feel the 2 institutions have had a positive effect on their countries. </a:t>
            </a:r>
          </a:p>
        </p:txBody>
      </p:sp>
      <p:sp>
        <p:nvSpPr>
          <p:cNvPr id="123907" name="AutoShape 3"/>
          <p:cNvSpPr>
            <a:spLocks noChangeArrowheads="1"/>
          </p:cNvSpPr>
          <p:nvPr/>
        </p:nvSpPr>
        <p:spPr bwMode="auto">
          <a:xfrm>
            <a:off x="7467600" y="59436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10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4930" name="Rectangle 3"/>
          <p:cNvSpPr>
            <a:spLocks noGrp="1" noChangeArrowheads="1"/>
          </p:cNvSpPr>
          <p:nvPr>
            <p:ph type="body" idx="1"/>
          </p:nvPr>
        </p:nvSpPr>
        <p:spPr>
          <a:xfrm>
            <a:off x="0" y="0"/>
            <a:ext cx="8915400" cy="6858000"/>
          </a:xfrm>
        </p:spPr>
        <p:txBody>
          <a:bodyPr/>
          <a:lstStyle/>
          <a:p>
            <a:pPr marL="609600" indent="-609600" eaLnBrk="1" hangingPunct="1">
              <a:buClr>
                <a:schemeClr val="tx1"/>
              </a:buClr>
              <a:buFontTx/>
              <a:buAutoNum type="arabicPeriod" startAt="7"/>
            </a:pPr>
            <a:r>
              <a:rPr lang="en-US" b="1" i="0" smtClean="0">
                <a:latin typeface="Tahoma" pitchFamily="34" charset="0"/>
              </a:rPr>
              <a:t>Despite some of its policies that have fallen short of the mark, The World Bank has helped many of the world’s poor to receive schooling, gain access to clean water and electricity, increase agricultural output, and to benefit from improved infrastructure such as roads and sanitation projects.</a:t>
            </a:r>
          </a:p>
          <a:p>
            <a:pPr marL="609600" indent="-609600" eaLnBrk="1" hangingPunct="1">
              <a:buClr>
                <a:schemeClr val="tx1"/>
              </a:buClr>
              <a:buFontTx/>
              <a:buAutoNum type="arabicPeriod" startAt="7"/>
            </a:pPr>
            <a:r>
              <a:rPr lang="en-US" b="1" i="0" smtClean="0">
                <a:latin typeface="Tahoma" pitchFamily="34" charset="0"/>
              </a:rPr>
              <a:t>“A balanced assessment of the World Bank would likely show that more poor people have benefited from bank projects than have not.”  </a:t>
            </a:r>
          </a:p>
        </p:txBody>
      </p:sp>
    </p:spTree>
  </p:cSld>
  <p:clrMapOvr>
    <a:masterClrMapping/>
  </p:clrMapOvr>
  <p:transition spd="med">
    <p:random/>
  </p:transition>
</p:sld>
</file>

<file path=ppt/slides/slide10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5954" name="WordArt 2"/>
          <p:cNvSpPr>
            <a:spLocks noChangeArrowheads="1" noChangeShapeType="1" noTextEdit="1"/>
          </p:cNvSpPr>
          <p:nvPr/>
        </p:nvSpPr>
        <p:spPr bwMode="auto">
          <a:xfrm>
            <a:off x="990600" y="457200"/>
            <a:ext cx="7239000" cy="5410200"/>
          </a:xfrm>
          <a:prstGeom prst="rect">
            <a:avLst/>
          </a:prstGeom>
        </p:spPr>
        <p:txBody>
          <a:bodyPr wrap="none" fromWordArt="1">
            <a:prstTxWarp prst="textPlain">
              <a:avLst>
                <a:gd name="adj" fmla="val 50000"/>
              </a:avLst>
            </a:prstTxWarp>
          </a:bodyPr>
          <a:lstStyle/>
          <a:p>
            <a:pPr algn="ctr"/>
            <a:r>
              <a:rPr lang="en-US" sz="3600" kern="10">
                <a:ln w="12700">
                  <a:solidFill>
                    <a:schemeClr val="tx1"/>
                  </a:solidFill>
                  <a:round/>
                  <a:headEnd/>
                  <a:tailEnd/>
                </a:ln>
                <a:effectLst>
                  <a:outerShdw dist="35921" dir="2700000" sy="50000" kx="2115830" algn="bl" rotWithShape="0">
                    <a:srgbClr val="C0C0C0">
                      <a:alpha val="79999"/>
                    </a:srgbClr>
                  </a:outerShdw>
                </a:effectLst>
                <a:latin typeface="Arial Black"/>
              </a:rPr>
              <a:t>THE</a:t>
            </a:r>
          </a:p>
          <a:p>
            <a:pPr algn="ctr"/>
            <a:r>
              <a:rPr lang="en-US" sz="3600" kern="10">
                <a:ln w="12700">
                  <a:solidFill>
                    <a:schemeClr val="tx1"/>
                  </a:solidFill>
                  <a:round/>
                  <a:headEnd/>
                  <a:tailEnd/>
                </a:ln>
                <a:effectLst>
                  <a:outerShdw dist="35921" dir="2700000" sy="50000" kx="2115830" algn="bl" rotWithShape="0">
                    <a:srgbClr val="C0C0C0">
                      <a:alpha val="79999"/>
                    </a:srgbClr>
                  </a:outerShdw>
                </a:effectLst>
                <a:latin typeface="Arial Black"/>
              </a:rPr>
              <a:t>IMPACT OF</a:t>
            </a:r>
          </a:p>
          <a:p>
            <a:pPr algn="ctr"/>
            <a:r>
              <a:rPr lang="en-US" sz="3600" kern="10">
                <a:ln w="12700">
                  <a:solidFill>
                    <a:schemeClr val="tx1"/>
                  </a:solidFill>
                  <a:round/>
                  <a:headEnd/>
                  <a:tailEnd/>
                </a:ln>
                <a:effectLst>
                  <a:outerShdw dist="35921" dir="2700000" sy="50000" kx="2115830" algn="bl" rotWithShape="0">
                    <a:srgbClr val="C0C0C0">
                      <a:alpha val="79999"/>
                    </a:srgbClr>
                  </a:outerShdw>
                </a:effectLst>
                <a:latin typeface="Arial Black"/>
              </a:rPr>
              <a:t>IMF/WTO</a:t>
            </a:r>
          </a:p>
          <a:p>
            <a:pPr algn="ctr"/>
            <a:r>
              <a:rPr lang="en-US" sz="3600" kern="10">
                <a:ln w="12700">
                  <a:solidFill>
                    <a:schemeClr val="tx1"/>
                  </a:solidFill>
                  <a:round/>
                  <a:headEnd/>
                  <a:tailEnd/>
                </a:ln>
                <a:effectLst>
                  <a:outerShdw dist="35921" dir="2700000" sy="50000" kx="2115830" algn="bl" rotWithShape="0">
                    <a:srgbClr val="C0C0C0">
                      <a:alpha val="79999"/>
                    </a:srgbClr>
                  </a:outerShdw>
                </a:effectLst>
                <a:latin typeface="Arial Black"/>
              </a:rPr>
              <a:t>POLICIES</a:t>
            </a:r>
          </a:p>
        </p:txBody>
      </p:sp>
    </p:spTree>
  </p:cSld>
  <p:clrMapOvr>
    <a:masterClrMapping/>
  </p:clrMapOvr>
  <p:transition spd="med">
    <p:random/>
  </p:transition>
</p:sld>
</file>

<file path=ppt/slides/slide10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6978" name="Content Placeholder 2"/>
          <p:cNvSpPr>
            <a:spLocks noGrp="1"/>
          </p:cNvSpPr>
          <p:nvPr>
            <p:ph idx="1"/>
          </p:nvPr>
        </p:nvSpPr>
        <p:spPr>
          <a:xfrm>
            <a:off x="0" y="0"/>
            <a:ext cx="9144000" cy="6858000"/>
          </a:xfrm>
        </p:spPr>
        <p:txBody>
          <a:bodyPr/>
          <a:lstStyle/>
          <a:p>
            <a:pPr>
              <a:buFont typeface="Wingdings" pitchFamily="2" charset="2"/>
              <a:buNone/>
            </a:pPr>
            <a:r>
              <a:rPr lang="en-US" sz="2900" b="1" i="0" smtClean="0">
                <a:latin typeface="Tahoma" pitchFamily="34" charset="0"/>
                <a:cs typeface="Tahoma" pitchFamily="34" charset="0"/>
              </a:rPr>
              <a:t> </a:t>
            </a:r>
            <a:r>
              <a:rPr lang="en-US" sz="3400" b="1" i="0" smtClean="0">
                <a:latin typeface="Tahoma" pitchFamily="34" charset="0"/>
                <a:cs typeface="Tahoma" pitchFamily="34" charset="0"/>
              </a:rPr>
              <a:t>Developing nations have been forced to follow a less secure pattern of economic development than the largest economies of the world. Due to the onset of rapid “trade-liberalization” (quick elimination of protectionism &amp; subsidies plus import substitution), developing nations were not given the same opportunity to protect their new industries until they became strong enough to compete on their own against their powerful competitors in the developed world. </a:t>
            </a:r>
            <a:endParaRPr lang="en-US" sz="3400" i="0" smtClean="0">
              <a:latin typeface="Tahoma" pitchFamily="34" charset="0"/>
              <a:cs typeface="Tahoma" pitchFamily="34" charset="0"/>
            </a:endParaRPr>
          </a:p>
          <a:p>
            <a:pPr>
              <a:buFont typeface="Wingdings" pitchFamily="2" charset="2"/>
              <a:buNone/>
            </a:pPr>
            <a:endParaRPr lang="en-US" smtClean="0"/>
          </a:p>
        </p:txBody>
      </p:sp>
      <p:sp>
        <p:nvSpPr>
          <p:cNvPr id="126979" name="Right Arrow 4"/>
          <p:cNvSpPr>
            <a:spLocks noChangeArrowheads="1"/>
          </p:cNvSpPr>
          <p:nvPr/>
        </p:nvSpPr>
        <p:spPr bwMode="auto">
          <a:xfrm>
            <a:off x="7772400" y="6248400"/>
            <a:ext cx="914400" cy="609600"/>
          </a:xfrm>
          <a:prstGeom prst="rightArrow">
            <a:avLst>
              <a:gd name="adj1" fmla="val 50000"/>
              <a:gd name="adj2" fmla="val 50000"/>
            </a:avLst>
          </a:prstGeom>
          <a:solidFill>
            <a:schemeClr val="tx1"/>
          </a:solidFill>
          <a:ln w="9525" algn="ctr">
            <a:solidFill>
              <a:schemeClr val="tx1"/>
            </a:solidFill>
            <a:round/>
            <a:headEnd/>
            <a:tailEnd/>
          </a:ln>
        </p:spPr>
        <p:txBody>
          <a:bodyPr wrap="none"/>
          <a:lstStyle/>
          <a:p>
            <a:endParaRPr lang="en-US"/>
          </a:p>
        </p:txBody>
      </p:sp>
    </p:spTree>
  </p:cSld>
  <p:clrMapOvr>
    <a:masterClrMapping/>
  </p:clrMapOvr>
  <p:transition spd="med">
    <p:random/>
  </p:transition>
</p:sld>
</file>

<file path=ppt/slides/slide10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8002" name="Content Placeholder 2"/>
          <p:cNvSpPr>
            <a:spLocks noGrp="1"/>
          </p:cNvSpPr>
          <p:nvPr>
            <p:ph idx="1"/>
          </p:nvPr>
        </p:nvSpPr>
        <p:spPr>
          <a:xfrm>
            <a:off x="0" y="0"/>
            <a:ext cx="9144000" cy="6858000"/>
          </a:xfrm>
        </p:spPr>
        <p:txBody>
          <a:bodyPr/>
          <a:lstStyle/>
          <a:p>
            <a:pPr>
              <a:buFont typeface="Wingdings" pitchFamily="2" charset="2"/>
              <a:buNone/>
            </a:pPr>
            <a:r>
              <a:rPr lang="en-US" sz="3000" b="1" i="0" smtClean="0">
                <a:latin typeface="Tahoma" pitchFamily="34" charset="0"/>
                <a:cs typeface="Tahoma" pitchFamily="34" charset="0"/>
              </a:rPr>
              <a:t>According to developing nation economist Ha-Joon Chang, history gave Western Europe, Japan, the U.S. and several areas of Asia much longer to slowly nurture their key growth industries via substantial subsidies and other forms of infant industry protection.</a:t>
            </a:r>
          </a:p>
          <a:p>
            <a:pPr>
              <a:buFont typeface="Wingdings" pitchFamily="2" charset="2"/>
              <a:buNone/>
            </a:pPr>
            <a:r>
              <a:rPr lang="en-US" sz="3000" b="1" i="0" smtClean="0">
                <a:latin typeface="Tahoma" pitchFamily="34" charset="0"/>
                <a:cs typeface="Tahoma" pitchFamily="34" charset="0"/>
              </a:rPr>
              <a:t>“Rich countries have kicked away the ladder from DCs by forcing free-market, free-trade policies on poor countries.  Already established countries don’t want more competitors emerging throgugh the nationalistic policies they themselves successfully used in the past.”</a:t>
            </a:r>
          </a:p>
        </p:txBody>
      </p:sp>
      <p:sp>
        <p:nvSpPr>
          <p:cNvPr id="128003" name="Right Arrow 3"/>
          <p:cNvSpPr>
            <a:spLocks noChangeArrowheads="1"/>
          </p:cNvSpPr>
          <p:nvPr/>
        </p:nvSpPr>
        <p:spPr bwMode="auto">
          <a:xfrm>
            <a:off x="7696200" y="5791200"/>
            <a:ext cx="914400" cy="609600"/>
          </a:xfrm>
          <a:prstGeom prst="rightArrow">
            <a:avLst>
              <a:gd name="adj1" fmla="val 50000"/>
              <a:gd name="adj2" fmla="val 50000"/>
            </a:avLst>
          </a:prstGeom>
          <a:solidFill>
            <a:schemeClr val="tx1"/>
          </a:solidFill>
          <a:ln w="9525" algn="ctr">
            <a:solidFill>
              <a:schemeClr val="tx1"/>
            </a:solidFill>
            <a:round/>
            <a:headEnd/>
            <a:tailEnd/>
          </a:ln>
        </p:spPr>
        <p:txBody>
          <a:bodyPr wrap="none"/>
          <a:lstStyle/>
          <a:p>
            <a:endParaRPr lang="en-US"/>
          </a:p>
        </p:txBody>
      </p:sp>
    </p:spTree>
  </p:cSld>
  <p:clrMapOvr>
    <a:masterClrMapping/>
  </p:clrMapOvr>
  <p:transition spd="med">
    <p:random/>
  </p:transition>
</p:sld>
</file>

<file path=ppt/slides/slide10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9026" name="Content Placeholder 2"/>
          <p:cNvSpPr>
            <a:spLocks noGrp="1"/>
          </p:cNvSpPr>
          <p:nvPr>
            <p:ph idx="1"/>
          </p:nvPr>
        </p:nvSpPr>
        <p:spPr>
          <a:xfrm>
            <a:off x="0" y="0"/>
            <a:ext cx="9144000" cy="6858000"/>
          </a:xfrm>
        </p:spPr>
        <p:txBody>
          <a:bodyPr/>
          <a:lstStyle/>
          <a:p>
            <a:pPr>
              <a:buFont typeface="Wingdings" pitchFamily="2" charset="2"/>
              <a:buNone/>
            </a:pPr>
            <a:r>
              <a:rPr lang="en-US" smtClean="0"/>
              <a:t>“</a:t>
            </a:r>
            <a:r>
              <a:rPr lang="en-US" sz="2900" b="1" i="0" smtClean="0">
                <a:latin typeface="Tahoma" pitchFamily="34" charset="0"/>
                <a:cs typeface="Tahoma" pitchFamily="34" charset="0"/>
              </a:rPr>
              <a:t>Developed countries have been accused of maintaining high levels of protectionism on the goods and services exported by developing countries, such as agricultural and food products, textiles, footwear and clothing.  They have also been accused of generously and absurdly subsidizing their own agricultural production, which is largely inefficient and very uncompetitive vis-à-vis that of developing countries.  These subsidies also lead to huge stocks of non-competitive products, they are exported to developing countries (also with subsidies) at dumping prices, shattering their domestic agricultural prices and markets”.</a:t>
            </a:r>
          </a:p>
          <a:p>
            <a:r>
              <a:rPr lang="en-US" sz="2900" b="1" i="0" smtClean="0">
                <a:latin typeface="Tahoma" pitchFamily="34" charset="0"/>
                <a:cs typeface="Tahoma" pitchFamily="34" charset="0"/>
              </a:rPr>
              <a:t> </a:t>
            </a:r>
          </a:p>
          <a:p>
            <a:r>
              <a:rPr lang="en-US" b="1" smtClean="0"/>
              <a:t> </a:t>
            </a:r>
            <a:endParaRPr lang="en-US" smtClean="0"/>
          </a:p>
          <a:p>
            <a:pPr>
              <a:buFont typeface="Wingdings" pitchFamily="2" charset="2"/>
              <a:buNone/>
            </a:pPr>
            <a:endParaRPr lang="en-US" smtClean="0"/>
          </a:p>
        </p:txBody>
      </p:sp>
    </p:spTree>
  </p:cSld>
  <p:clrMapOvr>
    <a:masterClrMapping/>
  </p:clrMapOvr>
  <p:transition spd="med">
    <p:random/>
  </p:transition>
</p:sld>
</file>

<file path=ppt/slides/slide10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0050" name="Content Placeholder 2"/>
          <p:cNvSpPr>
            <a:spLocks noGrp="1"/>
          </p:cNvSpPr>
          <p:nvPr>
            <p:ph idx="1"/>
          </p:nvPr>
        </p:nvSpPr>
        <p:spPr>
          <a:xfrm>
            <a:off x="0" y="0"/>
            <a:ext cx="9144000" cy="6858000"/>
          </a:xfrm>
        </p:spPr>
        <p:txBody>
          <a:bodyPr/>
          <a:lstStyle/>
          <a:p>
            <a:pPr>
              <a:buFont typeface="Wingdings" pitchFamily="2" charset="2"/>
              <a:buNone/>
            </a:pPr>
            <a:r>
              <a:rPr lang="en-US" b="1" i="0" smtClean="0">
                <a:latin typeface="Tahoma" pitchFamily="34" charset="0"/>
                <a:cs typeface="Tahoma" pitchFamily="34" charset="0"/>
              </a:rPr>
              <a:t>The richest nations (which largely control the economic policies of the IMF and WTO) “have created a new international trading system that is rigged in their favor.  They are preventing developing nations from using the very tools of trade that the rich nations themselves so effectively used in the past to promote their own economic development, now at the expense of DCs. Trade liberalization does not necessarily bring overall gain.  Even there are winners in the process, their gains may not be as large as the loses of the losers.” </a:t>
            </a:r>
          </a:p>
        </p:txBody>
      </p:sp>
    </p:spTree>
  </p:cSld>
  <p:clrMapOvr>
    <a:masterClrMapping/>
  </p:clrMapOvr>
  <p:transition spd="med">
    <p:random/>
  </p:transition>
</p:sld>
</file>

<file path=ppt/slides/slide10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1074" name="Content Placeholder 2"/>
          <p:cNvSpPr>
            <a:spLocks noGrp="1"/>
          </p:cNvSpPr>
          <p:nvPr>
            <p:ph idx="1"/>
          </p:nvPr>
        </p:nvSpPr>
        <p:spPr>
          <a:xfrm>
            <a:off x="0" y="0"/>
            <a:ext cx="9144000" cy="6858000"/>
          </a:xfrm>
        </p:spPr>
        <p:txBody>
          <a:bodyPr/>
          <a:lstStyle/>
          <a:p>
            <a:pPr>
              <a:buFont typeface="Wingdings" pitchFamily="2" charset="2"/>
              <a:buNone/>
            </a:pPr>
            <a:r>
              <a:rPr lang="en-US" sz="3100" b="1" i="0" smtClean="0">
                <a:latin typeface="Tahoma" pitchFamily="34" charset="0"/>
                <a:cs typeface="Tahoma" pitchFamily="34" charset="0"/>
              </a:rPr>
              <a:t>Ha-Joon Chang concludes that “free trade works neither in practice nor in theory.  Despite its abysmal record, rich nations have strongly promoted trade liberalization in developing since the 1980s.  The secret of economic development success is a mix of protection and open trade with areas of protection constantly changing as new infant technologies are developed and old infant industries become internally competitive. Free trade is not the best path to the economic development of emerging economies today.”</a:t>
            </a:r>
          </a:p>
        </p:txBody>
      </p:sp>
    </p:spTree>
  </p:cSld>
  <p:clrMapOvr>
    <a:masterClrMapping/>
  </p:clrMapOvr>
  <p:transition spd="med">
    <p:random/>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3"/>
          <p:cNvSpPr>
            <a:spLocks noGrp="1" noChangeArrowheads="1"/>
          </p:cNvSpPr>
          <p:nvPr>
            <p:ph type="subTitle" idx="1"/>
          </p:nvPr>
        </p:nvSpPr>
        <p:spPr>
          <a:xfrm>
            <a:off x="0" y="0"/>
            <a:ext cx="9144000" cy="6858000"/>
          </a:xfrm>
        </p:spPr>
        <p:txBody>
          <a:bodyPr/>
          <a:lstStyle/>
          <a:p>
            <a:pPr marL="609600" indent="-609600" algn="l" eaLnBrk="1" hangingPunct="1">
              <a:lnSpc>
                <a:spcPct val="90000"/>
              </a:lnSpc>
              <a:buClr>
                <a:schemeClr val="tx1"/>
              </a:buClr>
            </a:pPr>
            <a:r>
              <a:rPr lang="en-US" b="1" i="0" smtClean="0">
                <a:latin typeface="Tahoma" pitchFamily="34" charset="0"/>
              </a:rPr>
              <a:t>The 21</a:t>
            </a:r>
            <a:r>
              <a:rPr lang="en-US" b="1" i="0" baseline="30000" smtClean="0">
                <a:latin typeface="Tahoma" pitchFamily="34" charset="0"/>
              </a:rPr>
              <a:t>st</a:t>
            </a:r>
            <a:r>
              <a:rPr lang="en-US" b="1" i="0" smtClean="0">
                <a:latin typeface="Tahoma" pitchFamily="34" charset="0"/>
              </a:rPr>
              <a:t> century political &amp; economic order is no longer based on second-half 20</a:t>
            </a:r>
            <a:r>
              <a:rPr lang="en-US" b="1" i="0" baseline="30000" smtClean="0">
                <a:latin typeface="Tahoma" pitchFamily="34" charset="0"/>
              </a:rPr>
              <a:t>th</a:t>
            </a:r>
            <a:r>
              <a:rPr lang="en-US" b="1" i="0" smtClean="0">
                <a:latin typeface="Tahoma" pitchFamily="34" charset="0"/>
              </a:rPr>
              <a:t> century Cold War American capitalism vs. Soviet Communism.  According to new global thinker George Friedman, the 21</a:t>
            </a:r>
            <a:r>
              <a:rPr lang="en-US" b="1" i="0" baseline="30000" smtClean="0">
                <a:latin typeface="Tahoma" pitchFamily="34" charset="0"/>
              </a:rPr>
              <a:t>st</a:t>
            </a:r>
            <a:r>
              <a:rPr lang="en-US" b="1" i="0" smtClean="0">
                <a:latin typeface="Tahoma" pitchFamily="34" charset="0"/>
              </a:rPr>
              <a:t> century global structure is overbalanced in favor of U.S. hegemony, because America is for the time being the only truly global power. But another 21</a:t>
            </a:r>
            <a:r>
              <a:rPr lang="en-US" b="1" i="0" baseline="30000" smtClean="0">
                <a:latin typeface="Tahoma" pitchFamily="34" charset="0"/>
              </a:rPr>
              <a:t>st</a:t>
            </a:r>
            <a:r>
              <a:rPr lang="en-US" b="1" i="0" smtClean="0">
                <a:latin typeface="Tahoma" pitchFamily="34" charset="0"/>
              </a:rPr>
              <a:t> thinker, Fareed Zakaria, asserts that we are living in a “Post-American” world where the U.S. is not declining as much as other developing nations (led by China, India, &amp; several South American nations) are rising.</a:t>
            </a:r>
          </a:p>
        </p:txBody>
      </p:sp>
      <p:sp>
        <p:nvSpPr>
          <p:cNvPr id="26627" name="Right Arrow 4"/>
          <p:cNvSpPr>
            <a:spLocks noChangeArrowheads="1"/>
          </p:cNvSpPr>
          <p:nvPr/>
        </p:nvSpPr>
        <p:spPr bwMode="auto">
          <a:xfrm flipV="1">
            <a:off x="8001000" y="6400800"/>
            <a:ext cx="673100" cy="457200"/>
          </a:xfrm>
          <a:prstGeom prst="rightArrow">
            <a:avLst>
              <a:gd name="adj1" fmla="val 50000"/>
              <a:gd name="adj2" fmla="val 49960"/>
            </a:avLst>
          </a:prstGeom>
          <a:solidFill>
            <a:schemeClr val="tx1"/>
          </a:solidFill>
          <a:ln w="9525" algn="ctr">
            <a:solidFill>
              <a:schemeClr val="tx1"/>
            </a:solidFill>
            <a:round/>
            <a:headEnd/>
            <a:tailEnd/>
          </a:ln>
        </p:spPr>
        <p:txBody>
          <a:bodyPr wrap="none"/>
          <a:lstStyle/>
          <a:p>
            <a:endParaRPr lang="en-US"/>
          </a:p>
        </p:txBody>
      </p:sp>
    </p:spTree>
  </p:cSld>
  <p:clrMapOvr>
    <a:masterClrMapping/>
  </p:clrMapOvr>
  <p:transition spd="med">
    <p:random/>
  </p:transition>
</p:sld>
</file>

<file path=ppt/slides/slide11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32098" name="Rectangle 2"/>
          <p:cNvSpPr>
            <a:spLocks noGrp="1" noChangeArrowheads="1"/>
          </p:cNvSpPr>
          <p:nvPr>
            <p:ph type="body" idx="1"/>
          </p:nvPr>
        </p:nvSpPr>
        <p:spPr>
          <a:xfrm>
            <a:off x="0" y="228600"/>
            <a:ext cx="9144000" cy="6629400"/>
          </a:xfrm>
        </p:spPr>
        <p:txBody>
          <a:bodyPr/>
          <a:lstStyle/>
          <a:p>
            <a:pPr marL="609600" indent="-609600" eaLnBrk="1" hangingPunct="1">
              <a:buClr>
                <a:schemeClr val="tx2"/>
              </a:buClr>
              <a:buFontTx/>
              <a:buAutoNum type="arabicPeriod"/>
            </a:pPr>
            <a:r>
              <a:rPr lang="en-US" sz="3600" b="1" i="0" smtClean="0">
                <a:latin typeface="Tahoma" pitchFamily="34" charset="0"/>
              </a:rPr>
              <a:t>Are the loan conditions set by the IMF good economics or political meddling—a form of “neocolonialism”?</a:t>
            </a:r>
          </a:p>
          <a:p>
            <a:pPr marL="609600" indent="-609600" eaLnBrk="1" hangingPunct="1">
              <a:buClr>
                <a:schemeClr val="tx2"/>
              </a:buClr>
              <a:buFontTx/>
              <a:buAutoNum type="arabicPeriod"/>
            </a:pPr>
            <a:r>
              <a:rPr lang="en-US" sz="3600" b="1" i="0" smtClean="0">
                <a:latin typeface="Tahoma" pitchFamily="34" charset="0"/>
              </a:rPr>
              <a:t>Neocolonialism refers to an institutional form of colonialism in which developing nations are allegedly dominated by global governmental institutions, such as the IMF &amp; WTO, rather than by colonizing nations.</a:t>
            </a:r>
          </a:p>
          <a:p>
            <a:pPr marL="609600" indent="-609600" eaLnBrk="1" hangingPunct="1">
              <a:buClr>
                <a:schemeClr val="tx2"/>
              </a:buClr>
              <a:buFontTx/>
              <a:buChar char="•"/>
            </a:pPr>
            <a:endParaRPr lang="en-US" sz="3600" b="1" i="0" smtClean="0">
              <a:latin typeface="Tahoma" pitchFamily="34" charset="0"/>
            </a:endParaRPr>
          </a:p>
          <a:p>
            <a:pPr marL="609600" indent="-609600" algn="ctr" eaLnBrk="1" hangingPunct="1">
              <a:buFont typeface="Wingdings" pitchFamily="2" charset="2"/>
              <a:buNone/>
            </a:pPr>
            <a:endParaRPr lang="en-US" sz="4400" b="1" smtClean="0">
              <a:latin typeface="Intrepid" pitchFamily="2" charset="0"/>
            </a:endParaRPr>
          </a:p>
        </p:txBody>
      </p:sp>
    </p:spTree>
  </p:cSld>
  <p:clrMapOvr>
    <a:masterClrMapping/>
  </p:clrMapOvr>
  <p:transition/>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22" name="WordArt 2"/>
          <p:cNvSpPr>
            <a:spLocks noChangeArrowheads="1" noChangeShapeType="1" noTextEdit="1"/>
          </p:cNvSpPr>
          <p:nvPr/>
        </p:nvSpPr>
        <p:spPr bwMode="auto">
          <a:xfrm>
            <a:off x="533400" y="1905000"/>
            <a:ext cx="7924800" cy="22098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latin typeface="Arial Black"/>
              </a:rPr>
              <a:t>ONE EARTH,</a:t>
            </a:r>
          </a:p>
          <a:p>
            <a:pPr algn="ctr"/>
            <a:r>
              <a:rPr lang="en-US" sz="3600" kern="10">
                <a:ln w="9525">
                  <a:solidFill>
                    <a:srgbClr val="000000"/>
                  </a:solidFill>
                  <a:round/>
                  <a:headEnd/>
                  <a:tailEnd/>
                </a:ln>
                <a:latin typeface="Arial Black"/>
              </a:rPr>
              <a:t>TWO WORLDS</a:t>
            </a:r>
          </a:p>
        </p:txBody>
      </p:sp>
    </p:spTree>
  </p:cSld>
  <p:clrMapOvr>
    <a:masterClrMapping/>
  </p:clrMapOvr>
  <p:transition spd="med">
    <p:random/>
  </p:transition>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a:xfrm>
            <a:off x="0" y="0"/>
            <a:ext cx="9144000" cy="1066800"/>
          </a:xfrm>
        </p:spPr>
        <p:txBody>
          <a:bodyPr/>
          <a:lstStyle/>
          <a:p>
            <a:pPr eaLnBrk="1" hangingPunct="1"/>
            <a:r>
              <a:rPr lang="en-US" sz="3200" b="1" smtClean="0">
                <a:solidFill>
                  <a:schemeClr val="tx1"/>
                </a:solidFill>
                <a:latin typeface="Tahoma" pitchFamily="34" charset="0"/>
              </a:rPr>
              <a:t>THE GLOBAL NORTH-SOUTH DIVIDE</a:t>
            </a:r>
            <a:endParaRPr lang="en-US" sz="3600" b="1" smtClean="0">
              <a:solidFill>
                <a:schemeClr val="tx1"/>
              </a:solidFill>
              <a:latin typeface="Tahoma" pitchFamily="34" charset="0"/>
            </a:endParaRPr>
          </a:p>
        </p:txBody>
      </p:sp>
      <p:sp>
        <p:nvSpPr>
          <p:cNvPr id="136195" name="Rectangle 3"/>
          <p:cNvSpPr>
            <a:spLocks noGrp="1" noChangeArrowheads="1"/>
          </p:cNvSpPr>
          <p:nvPr>
            <p:ph type="body" idx="1"/>
          </p:nvPr>
        </p:nvSpPr>
        <p:spPr>
          <a:xfrm>
            <a:off x="0" y="914400"/>
            <a:ext cx="9144000" cy="5943600"/>
          </a:xfrm>
        </p:spPr>
        <p:txBody>
          <a:bodyPr/>
          <a:lstStyle/>
          <a:p>
            <a:pPr marL="609600" indent="-609600" eaLnBrk="1" hangingPunct="1">
              <a:buClr>
                <a:schemeClr val="tx1"/>
              </a:buClr>
              <a:buFontTx/>
              <a:buAutoNum type="arabicPeriod"/>
            </a:pPr>
            <a:r>
              <a:rPr lang="en-US" sz="3600" b="1" i="0" smtClean="0">
                <a:latin typeface="Tahoma" pitchFamily="34" charset="0"/>
              </a:rPr>
              <a:t>The developed world makes up only 20% of the world’s population but has 80% of the total wealth</a:t>
            </a:r>
          </a:p>
          <a:p>
            <a:pPr marL="609600" indent="-609600" eaLnBrk="1" hangingPunct="1">
              <a:buClr>
                <a:schemeClr val="tx1"/>
              </a:buClr>
              <a:buFontTx/>
              <a:buAutoNum type="arabicPeriod"/>
            </a:pPr>
            <a:r>
              <a:rPr lang="en-US" sz="3600" b="1" i="0" smtClean="0">
                <a:latin typeface="Tahoma" pitchFamily="34" charset="0"/>
              </a:rPr>
              <a:t>The North’s economy revolves around the service sector, the South’s around manufacturing</a:t>
            </a:r>
          </a:p>
          <a:p>
            <a:pPr marL="609600" indent="-609600" eaLnBrk="1" hangingPunct="1">
              <a:buClr>
                <a:schemeClr val="tx1"/>
              </a:buClr>
              <a:buFontTx/>
              <a:buAutoNum type="arabicPeriod"/>
            </a:pPr>
            <a:r>
              <a:rPr lang="en-US" sz="3600" b="1" i="0" smtClean="0">
                <a:latin typeface="Tahoma" pitchFamily="34" charset="0"/>
              </a:rPr>
              <a:t>The North consumes more than it produces and the South produces more than it consumes</a:t>
            </a:r>
          </a:p>
          <a:p>
            <a:pPr marL="609600" indent="-609600" eaLnBrk="1" hangingPunct="1"/>
            <a:endParaRPr lang="en-US" sz="3600" b="1" smtClean="0">
              <a:latin typeface="Tahoma" pitchFamily="34" charset="0"/>
            </a:endParaRPr>
          </a:p>
        </p:txBody>
      </p:sp>
    </p:spTree>
  </p:cSld>
  <p:clrMapOvr>
    <a:masterClrMapping/>
  </p:clrMapOvr>
  <p:transition>
    <p:cover dir="d"/>
  </p:transition>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8242" name="Rectangle 2"/>
          <p:cNvSpPr>
            <a:spLocks noChangeArrowheads="1"/>
          </p:cNvSpPr>
          <p:nvPr/>
        </p:nvSpPr>
        <p:spPr bwMode="auto">
          <a:xfrm>
            <a:off x="0" y="0"/>
            <a:ext cx="9144000" cy="683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457200" indent="-457200" algn="ctr"/>
            <a:r>
              <a:rPr lang="en-US" sz="4800" u="sng">
                <a:latin typeface="Tahoma" pitchFamily="34" charset="0"/>
              </a:rPr>
              <a:t>TIGERS</a:t>
            </a:r>
            <a:r>
              <a:rPr lang="en-US" sz="4800">
                <a:latin typeface="Tahoma" pitchFamily="34" charset="0"/>
              </a:rPr>
              <a:t>: Rapidly developing nations</a:t>
            </a:r>
          </a:p>
          <a:p>
            <a:pPr marL="457200" indent="-457200">
              <a:buFontTx/>
              <a:buAutoNum type="arabicPeriod"/>
            </a:pPr>
            <a:r>
              <a:rPr lang="en-US" sz="3800">
                <a:latin typeface="Tahoma" pitchFamily="34" charset="0"/>
              </a:rPr>
              <a:t>Latin America</a:t>
            </a:r>
          </a:p>
          <a:p>
            <a:pPr marL="457200" indent="-457200">
              <a:buFontTx/>
              <a:buAutoNum type="arabicPeriod"/>
            </a:pPr>
            <a:r>
              <a:rPr lang="en-US" sz="3800">
                <a:latin typeface="Tahoma" pitchFamily="34" charset="0"/>
              </a:rPr>
              <a:t>Middle East</a:t>
            </a:r>
          </a:p>
          <a:p>
            <a:pPr marL="457200" indent="-457200">
              <a:buFontTx/>
              <a:buAutoNum type="arabicPeriod"/>
            </a:pPr>
            <a:r>
              <a:rPr lang="en-US" sz="3800">
                <a:latin typeface="Tahoma" pitchFamily="34" charset="0"/>
              </a:rPr>
              <a:t>Africa</a:t>
            </a:r>
          </a:p>
          <a:p>
            <a:pPr marL="457200" indent="-457200">
              <a:buFontTx/>
              <a:buAutoNum type="arabicPeriod"/>
            </a:pPr>
            <a:r>
              <a:rPr lang="en-US" sz="3800">
                <a:latin typeface="Tahoma" pitchFamily="34" charset="0"/>
              </a:rPr>
              <a:t>China</a:t>
            </a:r>
          </a:p>
          <a:p>
            <a:pPr marL="457200" indent="-457200">
              <a:buFontTx/>
              <a:buAutoNum type="arabicPeriod"/>
            </a:pPr>
            <a:r>
              <a:rPr lang="en-US" sz="3800">
                <a:latin typeface="Tahoma" pitchFamily="34" charset="0"/>
              </a:rPr>
              <a:t>Southeast Asia</a:t>
            </a:r>
          </a:p>
          <a:p>
            <a:pPr marL="457200" indent="-457200">
              <a:buFontTx/>
              <a:buAutoNum type="arabicPeriod"/>
            </a:pPr>
            <a:r>
              <a:rPr lang="en-US" sz="3800">
                <a:latin typeface="Tahoma" pitchFamily="34" charset="0"/>
              </a:rPr>
              <a:t>The “G20” are the largest developing nations in the world including China, Brazil, &amp; South Africa. </a:t>
            </a:r>
          </a:p>
        </p:txBody>
      </p:sp>
      <p:sp>
        <p:nvSpPr>
          <p:cNvPr id="2" name="Content Placeholder 1"/>
          <p:cNvSpPr>
            <a:spLocks noGrp="1"/>
          </p:cNvSpPr>
          <p:nvPr>
            <p:ph/>
          </p:nvPr>
        </p:nvSpPr>
        <p:spPr/>
        <p:txBody>
          <a:bodyPr/>
          <a:lstStyle/>
          <a:p>
            <a:endParaRPr lang="en-US"/>
          </a:p>
        </p:txBody>
      </p:sp>
    </p:spTree>
  </p:cSld>
  <p:clrMapOvr>
    <a:masterClrMapping/>
  </p:clrMapOvr>
  <p:transition spd="med">
    <p:random/>
  </p:transition>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a:xfrm>
            <a:off x="0" y="0"/>
            <a:ext cx="9144000" cy="1524000"/>
          </a:xfrm>
        </p:spPr>
        <p:txBody>
          <a:bodyPr/>
          <a:lstStyle/>
          <a:p>
            <a:pPr eaLnBrk="1" hangingPunct="1"/>
            <a:r>
              <a:rPr lang="en-US" sz="3600" b="1" u="sng" smtClean="0">
                <a:solidFill>
                  <a:schemeClr val="tx1"/>
                </a:solidFill>
                <a:latin typeface="Tahoma" pitchFamily="34" charset="0"/>
              </a:rPr>
              <a:t>ZEBRAS: </a:t>
            </a:r>
            <a:r>
              <a:rPr lang="en-US" sz="3600" b="1" smtClean="0">
                <a:solidFill>
                  <a:schemeClr val="tx1"/>
                </a:solidFill>
                <a:latin typeface="Tahoma" pitchFamily="34" charset="0"/>
              </a:rPr>
              <a:t>Underdeveloped nations with stagnant economic growth</a:t>
            </a:r>
          </a:p>
        </p:txBody>
      </p:sp>
      <p:sp>
        <p:nvSpPr>
          <p:cNvPr id="139267" name="Rectangle 3"/>
          <p:cNvSpPr>
            <a:spLocks noGrp="1" noChangeArrowheads="1"/>
          </p:cNvSpPr>
          <p:nvPr>
            <p:ph type="body" idx="1"/>
          </p:nvPr>
        </p:nvSpPr>
        <p:spPr>
          <a:xfrm>
            <a:off x="0" y="1371600"/>
            <a:ext cx="9144000" cy="5486400"/>
          </a:xfrm>
        </p:spPr>
        <p:txBody>
          <a:bodyPr/>
          <a:lstStyle/>
          <a:p>
            <a:pPr marL="609600" indent="-609600" eaLnBrk="1" hangingPunct="1">
              <a:lnSpc>
                <a:spcPct val="90000"/>
              </a:lnSpc>
              <a:spcBef>
                <a:spcPct val="0"/>
              </a:spcBef>
              <a:buClrTx/>
              <a:buFontTx/>
              <a:buAutoNum type="arabicPeriod"/>
            </a:pPr>
            <a:r>
              <a:rPr lang="en-US" sz="3000" b="1" i="0" smtClean="0">
                <a:latin typeface="Tahoma" pitchFamily="34" charset="0"/>
              </a:rPr>
              <a:t>The “G90” are the 90 poorest nations in</a:t>
            </a:r>
          </a:p>
          <a:p>
            <a:pPr marL="609600" indent="-609600" eaLnBrk="1" hangingPunct="1">
              <a:lnSpc>
                <a:spcPct val="90000"/>
              </a:lnSpc>
              <a:spcBef>
                <a:spcPct val="0"/>
              </a:spcBef>
              <a:buClrTx/>
              <a:buFontTx/>
              <a:buNone/>
            </a:pPr>
            <a:r>
              <a:rPr lang="en-US" sz="3000" b="1" i="0" smtClean="0">
                <a:latin typeface="Tahoma" pitchFamily="34" charset="0"/>
              </a:rPr>
              <a:t>the world, located predominately in Africa</a:t>
            </a:r>
          </a:p>
          <a:p>
            <a:pPr marL="609600" indent="-609600" eaLnBrk="1" hangingPunct="1">
              <a:lnSpc>
                <a:spcPct val="90000"/>
              </a:lnSpc>
              <a:spcBef>
                <a:spcPct val="0"/>
              </a:spcBef>
              <a:buClrTx/>
              <a:buFontTx/>
              <a:buNone/>
            </a:pPr>
            <a:r>
              <a:rPr lang="en-US" sz="3000" b="1" i="0" smtClean="0">
                <a:latin typeface="Tahoma" pitchFamily="34" charset="0"/>
              </a:rPr>
              <a:t>&amp; the Middle East, but also in parts of Latin</a:t>
            </a:r>
          </a:p>
          <a:p>
            <a:pPr marL="609600" indent="-609600" eaLnBrk="1" hangingPunct="1">
              <a:lnSpc>
                <a:spcPct val="90000"/>
              </a:lnSpc>
              <a:spcBef>
                <a:spcPct val="0"/>
              </a:spcBef>
              <a:buClrTx/>
              <a:buFontTx/>
              <a:buNone/>
            </a:pPr>
            <a:r>
              <a:rPr lang="en-US" sz="3000" b="1" i="0" smtClean="0">
                <a:latin typeface="Tahoma" pitchFamily="34" charset="0"/>
              </a:rPr>
              <a:t>America &amp; Southeast Asia.</a:t>
            </a:r>
          </a:p>
          <a:p>
            <a:pPr marL="609600" indent="-609600" eaLnBrk="1" hangingPunct="1">
              <a:lnSpc>
                <a:spcPct val="90000"/>
              </a:lnSpc>
              <a:buClrTx/>
              <a:buFontTx/>
              <a:buNone/>
            </a:pPr>
            <a:r>
              <a:rPr lang="en-US" sz="3000" b="1" i="0" smtClean="0">
                <a:latin typeface="Tahoma" pitchFamily="34" charset="0"/>
              </a:rPr>
              <a:t>2. These least-developed nations are</a:t>
            </a:r>
          </a:p>
          <a:p>
            <a:pPr marL="609600" indent="-609600" eaLnBrk="1" hangingPunct="1">
              <a:lnSpc>
                <a:spcPct val="90000"/>
              </a:lnSpc>
              <a:buClrTx/>
              <a:buFontTx/>
              <a:buNone/>
            </a:pPr>
            <a:r>
              <a:rPr lang="en-US" sz="3000" b="1" i="0" smtClean="0">
                <a:latin typeface="Tahoma" pitchFamily="34" charset="0"/>
              </a:rPr>
              <a:t>labeled as zebras because, like the</a:t>
            </a:r>
          </a:p>
          <a:p>
            <a:pPr marL="609600" indent="-609600" eaLnBrk="1" hangingPunct="1">
              <a:lnSpc>
                <a:spcPct val="90000"/>
              </a:lnSpc>
              <a:buClrTx/>
              <a:buFontTx/>
              <a:buNone/>
            </a:pPr>
            <a:r>
              <a:rPr lang="en-US" sz="3000" b="1" i="0" smtClean="0">
                <a:latin typeface="Tahoma" pitchFamily="34" charset="0"/>
              </a:rPr>
              <a:t>stripped African horse, they are vulnerable</a:t>
            </a:r>
          </a:p>
          <a:p>
            <a:pPr marL="609600" indent="-609600" eaLnBrk="1" hangingPunct="1">
              <a:lnSpc>
                <a:spcPct val="90000"/>
              </a:lnSpc>
              <a:buClrTx/>
              <a:buFontTx/>
              <a:buNone/>
            </a:pPr>
            <a:r>
              <a:rPr lang="en-US" sz="3000" b="1" i="0" smtClean="0">
                <a:latin typeface="Tahoma" pitchFamily="34" charset="0"/>
              </a:rPr>
              <a:t>to predators (Godzilla capitalism);</a:t>
            </a:r>
          </a:p>
          <a:p>
            <a:pPr marL="609600" indent="-609600" eaLnBrk="1" hangingPunct="1">
              <a:lnSpc>
                <a:spcPct val="90000"/>
              </a:lnSpc>
              <a:buClrTx/>
              <a:buFontTx/>
              <a:buNone/>
            </a:pPr>
            <a:r>
              <a:rPr lang="en-US" sz="3000" b="1" i="0" smtClean="0">
                <a:latin typeface="Tahoma" pitchFamily="34" charset="0"/>
              </a:rPr>
              <a:t>dependent on the herd (resource-rich</a:t>
            </a:r>
          </a:p>
          <a:p>
            <a:pPr marL="609600" indent="-609600" eaLnBrk="1" hangingPunct="1">
              <a:lnSpc>
                <a:spcPct val="90000"/>
              </a:lnSpc>
              <a:buClrTx/>
              <a:buFontTx/>
              <a:buNone/>
            </a:pPr>
            <a:r>
              <a:rPr lang="en-US" sz="3000" b="1" i="0" smtClean="0">
                <a:latin typeface="Tahoma" pitchFamily="34" charset="0"/>
              </a:rPr>
              <a:t>nations); &amp; agricultural  (high-risk, low</a:t>
            </a:r>
          </a:p>
          <a:p>
            <a:pPr marL="609600" indent="-609600" eaLnBrk="1" hangingPunct="1">
              <a:lnSpc>
                <a:spcPct val="90000"/>
              </a:lnSpc>
              <a:buClrTx/>
              <a:buFontTx/>
              <a:buNone/>
            </a:pPr>
            <a:r>
              <a:rPr lang="en-US" sz="3000" b="1" i="0" smtClean="0">
                <a:latin typeface="Tahoma" pitchFamily="34" charset="0"/>
              </a:rPr>
              <a:t>return economies). </a:t>
            </a:r>
          </a:p>
        </p:txBody>
      </p:sp>
    </p:spTree>
  </p:cSld>
  <p:clrMapOvr>
    <a:masterClrMapping/>
  </p:clrMapOvr>
  <p:transition spd="med">
    <p:random/>
  </p:transition>
</p:sld>
</file>

<file path=ppt/slides/slide1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a:xfrm>
            <a:off x="152400" y="0"/>
            <a:ext cx="8991600" cy="6858000"/>
          </a:xfrm>
        </p:spPr>
        <p:txBody>
          <a:bodyPr/>
          <a:lstStyle/>
          <a:p>
            <a:pPr algn="l" eaLnBrk="1" hangingPunct="1">
              <a:buClr>
                <a:srgbClr val="FF3300"/>
              </a:buClr>
              <a:buFont typeface="Wingdings" pitchFamily="2" charset="2"/>
              <a:buNone/>
            </a:pPr>
            <a:r>
              <a:rPr lang="en-US" sz="3600" b="1" smtClean="0">
                <a:solidFill>
                  <a:schemeClr val="tx1"/>
                </a:solidFill>
                <a:latin typeface="Tahoma" pitchFamily="34" charset="0"/>
              </a:rPr>
              <a:t>“Traffic” on the Godzilla side of the bridge symbolizes Western  “imperialistic capitalism” being exported into Tiger nations: WTO &amp; IMF profit-maximization ideology, import substitution, global efficiency mandate, etc.)   </a:t>
            </a:r>
            <a:br>
              <a:rPr lang="en-US" sz="3600" b="1" smtClean="0">
                <a:solidFill>
                  <a:schemeClr val="tx1"/>
                </a:solidFill>
                <a:latin typeface="Tahoma" pitchFamily="34" charset="0"/>
              </a:rPr>
            </a:br>
            <a:r>
              <a:rPr lang="en-US" sz="3600" b="1" smtClean="0">
                <a:solidFill>
                  <a:schemeClr val="tx1"/>
                </a:solidFill>
                <a:latin typeface="Tahoma" pitchFamily="34" charset="0"/>
              </a:rPr>
              <a:t/>
            </a:r>
            <a:br>
              <a:rPr lang="en-US" sz="3600" b="1" smtClean="0">
                <a:solidFill>
                  <a:schemeClr val="tx1"/>
                </a:solidFill>
                <a:latin typeface="Tahoma" pitchFamily="34" charset="0"/>
              </a:rPr>
            </a:br>
            <a:r>
              <a:rPr lang="en-US" sz="3600" b="1" smtClean="0">
                <a:solidFill>
                  <a:schemeClr val="tx1"/>
                </a:solidFill>
                <a:latin typeface="Tahoma" pitchFamily="34" charset="0"/>
              </a:rPr>
              <a:t>Would the world be better off if the “bridge” came down?</a:t>
            </a:r>
            <a:r>
              <a:rPr lang="en-US" sz="4000" b="1" smtClean="0">
                <a:solidFill>
                  <a:srgbClr val="FFFF00"/>
                </a:solidFill>
                <a:latin typeface="Tahoma" pitchFamily="34" charset="0"/>
              </a:rPr>
              <a:t> </a:t>
            </a:r>
          </a:p>
        </p:txBody>
      </p:sp>
    </p:spTree>
  </p:cSld>
  <p:clrMapOvr>
    <a:masterClrMapping/>
  </p:clrMapOvr>
  <p:transition spd="med">
    <p:random/>
  </p:transition>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1314" name="Rectangle 2"/>
          <p:cNvSpPr>
            <a:spLocks noGrp="1" noChangeArrowheads="1"/>
          </p:cNvSpPr>
          <p:nvPr>
            <p:ph type="body" idx="1"/>
          </p:nvPr>
        </p:nvSpPr>
        <p:spPr>
          <a:xfrm>
            <a:off x="0" y="0"/>
            <a:ext cx="9144000" cy="6858000"/>
          </a:xfrm>
        </p:spPr>
        <p:txBody>
          <a:bodyPr/>
          <a:lstStyle/>
          <a:p>
            <a:pPr eaLnBrk="1" hangingPunct="1">
              <a:buClr>
                <a:schemeClr val="tx1"/>
              </a:buClr>
              <a:buFontTx/>
              <a:buNone/>
            </a:pPr>
            <a:r>
              <a:rPr lang="en-US" sz="4800" b="1" smtClean="0">
                <a:latin typeface="Tahoma" pitchFamily="34" charset="0"/>
              </a:rPr>
              <a:t>“</a:t>
            </a:r>
            <a:r>
              <a:rPr lang="en-US" sz="4800" b="1" i="0" smtClean="0">
                <a:latin typeface="Tahoma" pitchFamily="34" charset="0"/>
              </a:rPr>
              <a:t>When huge billboards for Sex and the City are found in the middle of Israel, it is obvious that the culture of celebrity emanating from the United States has become a currency that is traded throughout the world.”</a:t>
            </a:r>
          </a:p>
        </p:txBody>
      </p:sp>
    </p:spTree>
  </p:cSld>
  <p:clrMapOvr>
    <a:masterClrMapping/>
  </p:clrMapOvr>
  <p:transition spd="med">
    <p:random/>
  </p:transition>
</p:sld>
</file>

<file path=ppt/slides/slide1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2338" name="Rectangle 2"/>
          <p:cNvSpPr>
            <a:spLocks noGrp="1" noChangeArrowheads="1"/>
          </p:cNvSpPr>
          <p:nvPr>
            <p:ph type="body" idx="1"/>
          </p:nvPr>
        </p:nvSpPr>
        <p:spPr>
          <a:xfrm>
            <a:off x="0" y="0"/>
            <a:ext cx="9144000" cy="6858000"/>
          </a:xfrm>
        </p:spPr>
        <p:txBody>
          <a:bodyPr/>
          <a:lstStyle/>
          <a:p>
            <a:pPr marL="609600" indent="-609600" algn="ctr" eaLnBrk="1" hangingPunct="1">
              <a:buFontTx/>
              <a:buNone/>
            </a:pPr>
            <a:r>
              <a:rPr lang="en-US" b="1" i="0" smtClean="0">
                <a:latin typeface="Tahoma" pitchFamily="34" charset="0"/>
              </a:rPr>
              <a:t>NATIONS WITH THE GREATEST VOTING POWER IN THE IMF: </a:t>
            </a:r>
          </a:p>
          <a:p>
            <a:pPr marL="609600" indent="-609600" eaLnBrk="1" hangingPunct="1">
              <a:buClr>
                <a:schemeClr val="tx1"/>
              </a:buClr>
              <a:buFont typeface="Wingdings" pitchFamily="2" charset="2"/>
              <a:buAutoNum type="arabicPeriod"/>
            </a:pPr>
            <a:r>
              <a:rPr lang="en-US" b="1" i="0" smtClean="0">
                <a:latin typeface="Tahoma" pitchFamily="34" charset="0"/>
              </a:rPr>
              <a:t>USA (greatest voting power) </a:t>
            </a:r>
          </a:p>
          <a:p>
            <a:pPr marL="609600" indent="-609600" eaLnBrk="1" hangingPunct="1">
              <a:buClr>
                <a:schemeClr val="tx1"/>
              </a:buClr>
              <a:buFont typeface="Wingdings" pitchFamily="2" charset="2"/>
              <a:buAutoNum type="arabicPeriod"/>
            </a:pPr>
            <a:r>
              <a:rPr lang="en-US" b="1" i="0" smtClean="0">
                <a:latin typeface="Tahoma" pitchFamily="34" charset="0"/>
              </a:rPr>
              <a:t>German-Japan (equal vote) </a:t>
            </a:r>
          </a:p>
          <a:p>
            <a:pPr marL="609600" indent="-609600" eaLnBrk="1" hangingPunct="1">
              <a:buClr>
                <a:schemeClr val="tx1"/>
              </a:buClr>
              <a:buFont typeface="Wingdings" pitchFamily="2" charset="2"/>
              <a:buAutoNum type="arabicPeriod"/>
            </a:pPr>
            <a:r>
              <a:rPr lang="en-US" b="1" i="0" smtClean="0">
                <a:latin typeface="Tahoma" pitchFamily="34" charset="0"/>
              </a:rPr>
              <a:t>France &amp; Britain </a:t>
            </a:r>
          </a:p>
          <a:p>
            <a:pPr marL="609600" indent="-609600" eaLnBrk="1" hangingPunct="1">
              <a:buClr>
                <a:schemeClr val="tx1"/>
              </a:buClr>
              <a:buFont typeface="Wingdings" pitchFamily="2" charset="2"/>
              <a:buAutoNum type="arabicPeriod"/>
            </a:pPr>
            <a:r>
              <a:rPr lang="en-US" b="1" i="0" smtClean="0">
                <a:latin typeface="Tahoma" pitchFamily="34" charset="0"/>
              </a:rPr>
              <a:t>Belgium-led consortium of Eastern Euro nations</a:t>
            </a:r>
          </a:p>
          <a:p>
            <a:pPr marL="609600" indent="-609600" eaLnBrk="1" hangingPunct="1">
              <a:buClr>
                <a:schemeClr val="tx1"/>
              </a:buClr>
              <a:buFont typeface="Wingdings" pitchFamily="2" charset="2"/>
              <a:buAutoNum type="arabicPeriod"/>
            </a:pPr>
            <a:r>
              <a:rPr lang="en-US" b="1" i="0" smtClean="0">
                <a:latin typeface="Tahoma" pitchFamily="34" charset="0"/>
              </a:rPr>
              <a:t> Netherlands-led consortium of Ural Mountain nations </a:t>
            </a:r>
          </a:p>
          <a:p>
            <a:pPr marL="609600" indent="-609600" eaLnBrk="1" hangingPunct="1">
              <a:buClr>
                <a:schemeClr val="tx1"/>
              </a:buClr>
              <a:buFont typeface="Wingdings" pitchFamily="2" charset="2"/>
              <a:buAutoNum type="arabicPeriod"/>
            </a:pPr>
            <a:r>
              <a:rPr lang="en-US" b="1" i="0" smtClean="0">
                <a:latin typeface="Tahoma" pitchFamily="34" charset="0"/>
              </a:rPr>
              <a:t>Mexico &amp; Latin nation consortium </a:t>
            </a:r>
          </a:p>
          <a:p>
            <a:pPr marL="609600" indent="-609600" eaLnBrk="1" hangingPunct="1">
              <a:buClr>
                <a:schemeClr val="tx1"/>
              </a:buClr>
              <a:buFont typeface="Wingdings" pitchFamily="2" charset="2"/>
              <a:buAutoNum type="arabicPeriod"/>
            </a:pPr>
            <a:r>
              <a:rPr lang="en-US" b="1" i="0" smtClean="0">
                <a:latin typeface="Tahoma" pitchFamily="34" charset="0"/>
              </a:rPr>
              <a:t>Italy &amp; Med Sea consortium</a:t>
            </a:r>
          </a:p>
          <a:p>
            <a:pPr marL="609600" indent="-609600" eaLnBrk="1" hangingPunct="1">
              <a:buFontTx/>
              <a:buNone/>
            </a:pPr>
            <a:endParaRPr lang="en-US" b="1"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a:xfrm>
            <a:off x="228600" y="0"/>
            <a:ext cx="8915400" cy="1143000"/>
          </a:xfrm>
        </p:spPr>
        <p:txBody>
          <a:bodyPr/>
          <a:lstStyle/>
          <a:p>
            <a:pPr eaLnBrk="1" hangingPunct="1"/>
            <a:r>
              <a:rPr lang="en-US" sz="4000" b="1" smtClean="0">
                <a:solidFill>
                  <a:schemeClr val="tx1"/>
                </a:solidFill>
                <a:latin typeface="Tahoma" pitchFamily="34" charset="0"/>
              </a:rPr>
              <a:t>THE “PARIS CLUB” OF CREDITOR NATIONS (G-7)</a:t>
            </a:r>
          </a:p>
        </p:txBody>
      </p:sp>
      <p:sp>
        <p:nvSpPr>
          <p:cNvPr id="143363" name="Rectangle 3"/>
          <p:cNvSpPr>
            <a:spLocks noGrp="1" noChangeArrowheads="1"/>
          </p:cNvSpPr>
          <p:nvPr>
            <p:ph type="body" idx="1"/>
          </p:nvPr>
        </p:nvSpPr>
        <p:spPr>
          <a:xfrm>
            <a:off x="0" y="1219200"/>
            <a:ext cx="9144000" cy="5638800"/>
          </a:xfrm>
        </p:spPr>
        <p:txBody>
          <a:bodyPr/>
          <a:lstStyle/>
          <a:p>
            <a:pPr marL="609600" indent="-609600" eaLnBrk="1" hangingPunct="1">
              <a:lnSpc>
                <a:spcPct val="90000"/>
              </a:lnSpc>
              <a:buClr>
                <a:schemeClr val="tx1"/>
              </a:buClr>
              <a:buFontTx/>
              <a:buAutoNum type="arabicPeriod"/>
            </a:pPr>
            <a:r>
              <a:rPr lang="en-US" sz="2800" b="1" i="0" smtClean="0">
                <a:latin typeface="Tahoma" pitchFamily="34" charset="0"/>
              </a:rPr>
              <a:t>G-7 nations (USA, Canada, Britain, France, Germany, Italy, Japan) control over half of IMF loan votes</a:t>
            </a:r>
          </a:p>
          <a:p>
            <a:pPr marL="609600" indent="-609600" eaLnBrk="1" hangingPunct="1">
              <a:lnSpc>
                <a:spcPct val="90000"/>
              </a:lnSpc>
              <a:buClr>
                <a:schemeClr val="tx1"/>
              </a:buClr>
              <a:buFontTx/>
              <a:buAutoNum type="arabicPeriod"/>
            </a:pPr>
            <a:r>
              <a:rPr lang="en-US" sz="2800" b="1" i="0" smtClean="0">
                <a:latin typeface="Tahoma" pitchFamily="34" charset="0"/>
              </a:rPr>
              <a:t>Russia is sometimes an informal member of the G-7 , but 3 nations (China, India, South Korea) that have much stronger economies than Russia want to become part of the Paris Club</a:t>
            </a:r>
          </a:p>
          <a:p>
            <a:pPr marL="609600" indent="-609600" eaLnBrk="1" hangingPunct="1">
              <a:lnSpc>
                <a:spcPct val="90000"/>
              </a:lnSpc>
              <a:buClr>
                <a:schemeClr val="tx1"/>
              </a:buClr>
              <a:buFontTx/>
              <a:buAutoNum type="arabicPeriod"/>
            </a:pPr>
            <a:r>
              <a:rPr lang="en-US" sz="2800" b="1" i="0" smtClean="0">
                <a:latin typeface="Tahoma" pitchFamily="34" charset="0"/>
              </a:rPr>
              <a:t>The USA has the greatest IMF voting power (17%), putting it in the power seat on most issues that require an 85% IMF majority</a:t>
            </a:r>
          </a:p>
          <a:p>
            <a:pPr marL="609600" indent="-609600" eaLnBrk="1" hangingPunct="1">
              <a:lnSpc>
                <a:spcPct val="90000"/>
              </a:lnSpc>
              <a:buClr>
                <a:schemeClr val="tx1"/>
              </a:buClr>
              <a:buFontTx/>
              <a:buAutoNum type="arabicPeriod"/>
            </a:pPr>
            <a:r>
              <a:rPr lang="en-US" sz="2800" b="1" i="0" smtClean="0">
                <a:latin typeface="Tahoma" pitchFamily="34" charset="0"/>
              </a:rPr>
              <a:t>Critics contend that the IMF caters to and is controlled by America’s economic agenda</a:t>
            </a:r>
          </a:p>
        </p:txBody>
      </p:sp>
    </p:spTree>
  </p:cSld>
  <p:clrMapOvr>
    <a:masterClrMapping/>
  </p:clrMapOvr>
  <p:transition spd="med">
    <p:random/>
  </p:transition>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4386" name="WordArt 2"/>
          <p:cNvSpPr>
            <a:spLocks noChangeArrowheads="1" noChangeShapeType="1" noTextEdit="1"/>
          </p:cNvSpPr>
          <p:nvPr/>
        </p:nvSpPr>
        <p:spPr bwMode="auto">
          <a:xfrm>
            <a:off x="1905000" y="609600"/>
            <a:ext cx="5181600" cy="56388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latin typeface="Arial Black"/>
              </a:rPr>
              <a:t>THE</a:t>
            </a:r>
          </a:p>
          <a:p>
            <a:pPr algn="ctr"/>
            <a:r>
              <a:rPr lang="en-US" sz="3600" kern="10">
                <a:ln w="9525">
                  <a:solidFill>
                    <a:srgbClr val="000000"/>
                  </a:solidFill>
                  <a:round/>
                  <a:headEnd/>
                  <a:tailEnd/>
                </a:ln>
                <a:latin typeface="Arial Black"/>
              </a:rPr>
              <a:t>GODZILLA</a:t>
            </a:r>
          </a:p>
          <a:p>
            <a:pPr algn="ctr"/>
            <a:r>
              <a:rPr lang="en-US" sz="3600" kern="10">
                <a:ln w="9525">
                  <a:solidFill>
                    <a:srgbClr val="000000"/>
                  </a:solidFill>
                  <a:round/>
                  <a:headEnd/>
                  <a:tailEnd/>
                </a:ln>
                <a:latin typeface="Arial Black"/>
              </a:rPr>
              <a:t>TRADE</a:t>
            </a:r>
          </a:p>
          <a:p>
            <a:pPr algn="ctr"/>
            <a:r>
              <a:rPr lang="en-US" sz="3600" kern="10">
                <a:ln w="9525">
                  <a:solidFill>
                    <a:srgbClr val="000000"/>
                  </a:solidFill>
                  <a:round/>
                  <a:headEnd/>
                  <a:tailEnd/>
                </a:ln>
                <a:latin typeface="Arial Black"/>
              </a:rPr>
              <a:t>AGENDA</a:t>
            </a:r>
          </a:p>
        </p:txBody>
      </p:sp>
    </p:spTree>
  </p:cSld>
  <p:clrMapOvr>
    <a:masterClrMapping/>
  </p:clrMapOvr>
  <p:transition spd="med">
    <p:random/>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3"/>
          <p:cNvSpPr>
            <a:spLocks noGrp="1" noChangeArrowheads="1"/>
          </p:cNvSpPr>
          <p:nvPr>
            <p:ph type="subTitle" idx="1"/>
          </p:nvPr>
        </p:nvSpPr>
        <p:spPr>
          <a:xfrm>
            <a:off x="0" y="0"/>
            <a:ext cx="9144000" cy="6858000"/>
          </a:xfrm>
        </p:spPr>
        <p:txBody>
          <a:bodyPr/>
          <a:lstStyle/>
          <a:p>
            <a:pPr marL="609600" indent="-609600" algn="l" eaLnBrk="1" hangingPunct="1">
              <a:lnSpc>
                <a:spcPct val="90000"/>
              </a:lnSpc>
              <a:buClr>
                <a:schemeClr val="tx1"/>
              </a:buClr>
            </a:pPr>
            <a:r>
              <a:rPr lang="en-US" sz="3000" b="1" i="0" smtClean="0">
                <a:latin typeface="Tahoma" pitchFamily="34" charset="0"/>
              </a:rPr>
              <a:t>These rising 21</a:t>
            </a:r>
            <a:r>
              <a:rPr lang="en-US" sz="3000" b="1" i="0" baseline="30000" smtClean="0">
                <a:latin typeface="Tahoma" pitchFamily="34" charset="0"/>
              </a:rPr>
              <a:t>st</a:t>
            </a:r>
            <a:r>
              <a:rPr lang="en-US" sz="3000" b="1" i="0" smtClean="0">
                <a:latin typeface="Tahoma" pitchFamily="34" charset="0"/>
              </a:rPr>
              <a:t> century powers will eventually move to form (primarily economic) coalitions as a counterbalance to U.S. dominance. New variants of capitalism are emerging better suited to the cultures of developing nations, posing a long-term challenge to the Western “neo-liberal” Adam Smith ideology (profit maximization, single-stakeholder nationalist) capitalism. In this “post-American” emerging world structure, the U.S. will have to decide if it wants to participate in shaping the new order via multilateral policy consultation, or settle for a less dominant global role as the British acquiesced to in the 20</a:t>
            </a:r>
            <a:r>
              <a:rPr lang="en-US" sz="3000" b="1" i="0" baseline="30000" smtClean="0">
                <a:latin typeface="Tahoma" pitchFamily="34" charset="0"/>
              </a:rPr>
              <a:t>th</a:t>
            </a:r>
            <a:r>
              <a:rPr lang="en-US" sz="3000" b="1" i="0" smtClean="0">
                <a:latin typeface="Tahoma" pitchFamily="34" charset="0"/>
              </a:rPr>
              <a:t> century.</a:t>
            </a:r>
          </a:p>
        </p:txBody>
      </p:sp>
    </p:spTree>
  </p:cSld>
  <p:clrMapOvr>
    <a:masterClrMapping/>
  </p:clrMapOvr>
  <p:transition spd="med">
    <p:random/>
  </p:transition>
</p:sld>
</file>

<file path=ppt/slides/slide1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0" y="0"/>
            <a:ext cx="8763000" cy="914400"/>
          </a:xfrm>
        </p:spPr>
        <p:txBody>
          <a:bodyPr/>
          <a:lstStyle/>
          <a:p>
            <a:pPr eaLnBrk="1" hangingPunct="1"/>
            <a:r>
              <a:rPr lang="en-US" sz="4000" b="1" smtClean="0">
                <a:solidFill>
                  <a:schemeClr val="tx1"/>
                </a:solidFill>
                <a:latin typeface="Tahoma" pitchFamily="34" charset="0"/>
              </a:rPr>
              <a:t>THE GODZILLA TRADE AGENDA</a:t>
            </a:r>
          </a:p>
        </p:txBody>
      </p:sp>
      <p:sp>
        <p:nvSpPr>
          <p:cNvPr id="145411" name="Rectangle 3"/>
          <p:cNvSpPr>
            <a:spLocks noGrp="1" noChangeArrowheads="1"/>
          </p:cNvSpPr>
          <p:nvPr>
            <p:ph type="body" idx="1"/>
          </p:nvPr>
        </p:nvSpPr>
        <p:spPr>
          <a:xfrm>
            <a:off x="0" y="838200"/>
            <a:ext cx="9144000" cy="6019800"/>
          </a:xfrm>
        </p:spPr>
        <p:txBody>
          <a:bodyPr/>
          <a:lstStyle/>
          <a:p>
            <a:pPr marL="609600" indent="-609600" eaLnBrk="1" hangingPunct="1">
              <a:buClr>
                <a:schemeClr val="tx1"/>
              </a:buClr>
              <a:buFont typeface="Wingdings" pitchFamily="2" charset="2"/>
              <a:buNone/>
            </a:pPr>
            <a:r>
              <a:rPr lang="en-US" sz="3400" b="1" i="0" smtClean="0">
                <a:latin typeface="Tahoma" pitchFamily="34" charset="0"/>
              </a:rPr>
              <a:t>The worlds’ most affluent nations  depend on innovative global service sector products for most of their growth, so they want intellectual property protection on patents, copyrights, etc.  Thus, these Godzillas are most interested in the WTO’s GATS (General Agreement on Trade in Services) trade program &amp; TRIP (Trade-Related aspects of Intellectual Property).</a:t>
            </a:r>
          </a:p>
        </p:txBody>
      </p:sp>
    </p:spTree>
  </p:cSld>
  <p:clrMapOvr>
    <a:masterClrMapping/>
  </p:clrMapOvr>
  <p:transition spd="med">
    <p:random/>
  </p:transition>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6434" name="Rectangle 2"/>
          <p:cNvSpPr>
            <a:spLocks noChangeArrowheads="1"/>
          </p:cNvSpPr>
          <p:nvPr/>
        </p:nvSpPr>
        <p:spPr bwMode="auto">
          <a:xfrm>
            <a:off x="0" y="0"/>
            <a:ext cx="914400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3600">
                <a:latin typeface="Tahoma" pitchFamily="34" charset="0"/>
              </a:rPr>
              <a:t>WHY SHOULD THE GODZILLAS CARE ABOUT THE PROBLEMS OF THE TIGERS?</a:t>
            </a:r>
          </a:p>
        </p:txBody>
      </p:sp>
      <p:sp>
        <p:nvSpPr>
          <p:cNvPr id="146435" name="Rectangle 3"/>
          <p:cNvSpPr>
            <a:spLocks noGrp="1" noChangeArrowheads="1"/>
          </p:cNvSpPr>
          <p:nvPr>
            <p:ph type="subTitle" idx="1"/>
          </p:nvPr>
        </p:nvSpPr>
        <p:spPr>
          <a:xfrm>
            <a:off x="0" y="1752600"/>
            <a:ext cx="9144000" cy="5105400"/>
          </a:xfrm>
        </p:spPr>
        <p:txBody>
          <a:bodyPr/>
          <a:lstStyle/>
          <a:p>
            <a:pPr marL="609600" indent="-609600" algn="l" eaLnBrk="1" hangingPunct="1">
              <a:buClr>
                <a:schemeClr val="tx1"/>
              </a:buClr>
              <a:buFontTx/>
              <a:buAutoNum type="arabicPeriod"/>
            </a:pPr>
            <a:r>
              <a:rPr lang="en-US" sz="4800" b="1" i="0" smtClean="0">
                <a:latin typeface="Tahoma" pitchFamily="34" charset="0"/>
              </a:rPr>
              <a:t>Humanitarian concern</a:t>
            </a:r>
          </a:p>
          <a:p>
            <a:pPr marL="609600" indent="-609600" algn="l" eaLnBrk="1" hangingPunct="1">
              <a:buClr>
                <a:schemeClr val="tx1"/>
              </a:buClr>
              <a:buFontTx/>
              <a:buAutoNum type="arabicPeriod"/>
            </a:pPr>
            <a:r>
              <a:rPr lang="en-US" sz="4800" b="1" i="0" smtClean="0">
                <a:latin typeface="Tahoma" pitchFamily="34" charset="0"/>
              </a:rPr>
              <a:t>Global political stability</a:t>
            </a:r>
          </a:p>
          <a:p>
            <a:pPr marL="609600" indent="-609600" algn="l" eaLnBrk="1" hangingPunct="1">
              <a:buClr>
                <a:schemeClr val="tx1"/>
              </a:buClr>
              <a:buFontTx/>
              <a:buAutoNum type="arabicPeriod"/>
            </a:pPr>
            <a:r>
              <a:rPr lang="en-US" sz="4800" b="1" i="0" smtClean="0">
                <a:latin typeface="Tahoma" pitchFamily="34" charset="0"/>
              </a:rPr>
              <a:t>Smoother global trade</a:t>
            </a:r>
          </a:p>
          <a:p>
            <a:pPr marL="609600" indent="-609600" algn="l" eaLnBrk="1" hangingPunct="1">
              <a:buClr>
                <a:schemeClr val="tx1"/>
              </a:buClr>
              <a:buFontTx/>
              <a:buAutoNum type="arabicPeriod"/>
            </a:pPr>
            <a:r>
              <a:rPr lang="en-US" sz="4800" b="1" i="0" smtClean="0">
                <a:latin typeface="Tahoma" pitchFamily="34" charset="0"/>
              </a:rPr>
              <a:t>Markets for Western</a:t>
            </a:r>
          </a:p>
          <a:p>
            <a:pPr marL="609600" indent="-609600" algn="l" eaLnBrk="1" hangingPunct="1">
              <a:buClr>
                <a:schemeClr val="tx1"/>
              </a:buClr>
            </a:pPr>
            <a:r>
              <a:rPr lang="en-US" sz="4800" b="1" i="0" smtClean="0">
                <a:latin typeface="Tahoma" pitchFamily="34" charset="0"/>
              </a:rPr>
              <a:t>companies</a:t>
            </a:r>
          </a:p>
          <a:p>
            <a:pPr marL="609600" indent="-609600" eaLnBrk="1" hangingPunct="1">
              <a:buClr>
                <a:schemeClr val="tx1"/>
              </a:buClr>
            </a:pPr>
            <a:endParaRPr lang="en-US" sz="4800"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7458" name="Content Placeholder 2"/>
          <p:cNvSpPr>
            <a:spLocks noGrp="1"/>
          </p:cNvSpPr>
          <p:nvPr>
            <p:ph idx="1"/>
          </p:nvPr>
        </p:nvSpPr>
        <p:spPr>
          <a:xfrm>
            <a:off x="0" y="0"/>
            <a:ext cx="9144000" cy="6858000"/>
          </a:xfrm>
        </p:spPr>
        <p:txBody>
          <a:bodyPr/>
          <a:lstStyle/>
          <a:p>
            <a:pPr algn="ctr">
              <a:buFont typeface="Wingdings" pitchFamily="2" charset="2"/>
              <a:buNone/>
            </a:pPr>
            <a:r>
              <a:rPr lang="en-US" sz="11500" b="1" i="0" smtClean="0">
                <a:latin typeface="Tahoma" pitchFamily="34" charset="0"/>
                <a:cs typeface="Tahoma" pitchFamily="34" charset="0"/>
              </a:rPr>
              <a:t>THE TIGER &amp; ZEBRA TRADE AGENDA</a:t>
            </a:r>
          </a:p>
        </p:txBody>
      </p:sp>
    </p:spTree>
  </p:cSld>
  <p:clrMapOvr>
    <a:masterClrMapping/>
  </p:clrMapOvr>
  <p:transition spd="med">
    <p:random/>
  </p:transition>
</p:sld>
</file>

<file path=ppt/slides/slide12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a:xfrm>
            <a:off x="304800" y="304800"/>
            <a:ext cx="8610600" cy="990600"/>
          </a:xfrm>
        </p:spPr>
        <p:txBody>
          <a:bodyPr/>
          <a:lstStyle/>
          <a:p>
            <a:pPr eaLnBrk="1" hangingPunct="1"/>
            <a:r>
              <a:rPr lang="en-US" sz="3200" b="1" smtClean="0">
                <a:solidFill>
                  <a:schemeClr val="tx1"/>
                </a:solidFill>
                <a:latin typeface="Tahoma" pitchFamily="34" charset="0"/>
              </a:rPr>
              <a:t>THE HAVE-NOT SOUTHERN HEMISPHERE NATIONS HAVE A LOT LESS OF:</a:t>
            </a:r>
          </a:p>
        </p:txBody>
      </p:sp>
      <p:sp>
        <p:nvSpPr>
          <p:cNvPr id="148483" name="Rectangle 3"/>
          <p:cNvSpPr>
            <a:spLocks noGrp="1" noChangeArrowheads="1"/>
          </p:cNvSpPr>
          <p:nvPr>
            <p:ph type="body" idx="1"/>
          </p:nvPr>
        </p:nvSpPr>
        <p:spPr>
          <a:xfrm>
            <a:off x="228600" y="1295400"/>
            <a:ext cx="8915400" cy="5410200"/>
          </a:xfrm>
        </p:spPr>
        <p:txBody>
          <a:bodyPr/>
          <a:lstStyle/>
          <a:p>
            <a:pPr marL="609600" indent="-609600" eaLnBrk="1" hangingPunct="1">
              <a:buClr>
                <a:schemeClr val="tx1"/>
              </a:buClr>
              <a:buFontTx/>
              <a:buAutoNum type="arabicPeriod"/>
            </a:pPr>
            <a:r>
              <a:rPr lang="en-US" sz="4300" b="1" i="0" smtClean="0">
                <a:latin typeface="Tahoma" pitchFamily="34" charset="0"/>
              </a:rPr>
              <a:t>Per capita income</a:t>
            </a:r>
          </a:p>
          <a:p>
            <a:pPr marL="609600" indent="-609600" eaLnBrk="1" hangingPunct="1">
              <a:buClr>
                <a:schemeClr val="tx1"/>
              </a:buClr>
              <a:buFontTx/>
              <a:buAutoNum type="arabicPeriod"/>
            </a:pPr>
            <a:r>
              <a:rPr lang="en-US" sz="4300" b="1" i="0" smtClean="0">
                <a:latin typeface="Tahoma" pitchFamily="34" charset="0"/>
              </a:rPr>
              <a:t>Foreign Direct Investment (FDI)</a:t>
            </a:r>
          </a:p>
          <a:p>
            <a:pPr marL="609600" indent="-609600" eaLnBrk="1" hangingPunct="1">
              <a:buClr>
                <a:schemeClr val="tx1"/>
              </a:buClr>
              <a:buFontTx/>
              <a:buAutoNum type="arabicPeriod"/>
            </a:pPr>
            <a:r>
              <a:rPr lang="en-US" sz="4300" b="1" i="0" smtClean="0">
                <a:latin typeface="Tahoma" pitchFamily="34" charset="0"/>
              </a:rPr>
              <a:t>Infrastructure</a:t>
            </a:r>
          </a:p>
          <a:p>
            <a:pPr marL="609600" indent="-609600" eaLnBrk="1" hangingPunct="1">
              <a:buClr>
                <a:schemeClr val="tx1"/>
              </a:buClr>
              <a:buFontTx/>
              <a:buAutoNum type="arabicPeriod"/>
            </a:pPr>
            <a:r>
              <a:rPr lang="en-US" sz="4300" b="1" i="0" smtClean="0">
                <a:latin typeface="Tahoma" pitchFamily="34" charset="0"/>
              </a:rPr>
              <a:t>Technology</a:t>
            </a:r>
          </a:p>
          <a:p>
            <a:pPr marL="609600" indent="-609600" eaLnBrk="1" hangingPunct="1">
              <a:buClr>
                <a:schemeClr val="tx1"/>
              </a:buClr>
              <a:buFontTx/>
              <a:buAutoNum type="arabicPeriod"/>
            </a:pPr>
            <a:r>
              <a:rPr lang="en-US" sz="4300" b="1" i="0" smtClean="0">
                <a:latin typeface="Tahoma" pitchFamily="34" charset="0"/>
              </a:rPr>
              <a:t>Representative, stable governments</a:t>
            </a:r>
          </a:p>
          <a:p>
            <a:pPr marL="609600" indent="-609600" eaLnBrk="1" hangingPunct="1"/>
            <a:endParaRPr lang="en-US" sz="4300" b="1" smtClean="0">
              <a:latin typeface="Tahoma" pitchFamily="34" charset="0"/>
            </a:endParaRPr>
          </a:p>
        </p:txBody>
      </p:sp>
    </p:spTree>
  </p:cSld>
  <p:clrMapOvr>
    <a:masterClrMapping/>
  </p:clrMapOvr>
  <p:transition>
    <p:pull dir="rd"/>
  </p:transition>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228600" y="152400"/>
            <a:ext cx="7391400" cy="914400"/>
          </a:xfrm>
        </p:spPr>
        <p:txBody>
          <a:bodyPr/>
          <a:lstStyle/>
          <a:p>
            <a:pPr eaLnBrk="1" hangingPunct="1"/>
            <a:r>
              <a:rPr lang="en-US" sz="3600" b="1" smtClean="0">
                <a:solidFill>
                  <a:schemeClr val="tx1"/>
                </a:solidFill>
                <a:latin typeface="Tahoma" pitchFamily="34" charset="0"/>
              </a:rPr>
              <a:t>TWO STRIKES AGAINST DEVELOPING NATIONS</a:t>
            </a:r>
          </a:p>
        </p:txBody>
      </p:sp>
      <p:sp>
        <p:nvSpPr>
          <p:cNvPr id="149507" name="Rectangle 3"/>
          <p:cNvSpPr>
            <a:spLocks noGrp="1" noChangeArrowheads="1"/>
          </p:cNvSpPr>
          <p:nvPr>
            <p:ph type="body" idx="1"/>
          </p:nvPr>
        </p:nvSpPr>
        <p:spPr>
          <a:xfrm>
            <a:off x="0" y="1143000"/>
            <a:ext cx="9144000" cy="5562600"/>
          </a:xfrm>
        </p:spPr>
        <p:txBody>
          <a:bodyPr/>
          <a:lstStyle/>
          <a:p>
            <a:pPr marL="609600" indent="-609600" eaLnBrk="1" hangingPunct="1">
              <a:buClr>
                <a:schemeClr val="tx1"/>
              </a:buClr>
              <a:buFontTx/>
              <a:buAutoNum type="arabicPeriod"/>
            </a:pPr>
            <a:r>
              <a:rPr lang="en-US" sz="3900" b="1" i="0" smtClean="0">
                <a:latin typeface="Tahoma" pitchFamily="34" charset="0"/>
              </a:rPr>
              <a:t>Weak democracies</a:t>
            </a:r>
          </a:p>
          <a:p>
            <a:pPr marL="609600" indent="-609600" eaLnBrk="1" hangingPunct="1">
              <a:buClr>
                <a:schemeClr val="tx1"/>
              </a:buClr>
              <a:buFontTx/>
              <a:buAutoNum type="arabicPeriod"/>
            </a:pPr>
            <a:r>
              <a:rPr lang="en-US" sz="3900" b="1" i="0" smtClean="0">
                <a:latin typeface="Tahoma" pitchFamily="34" charset="0"/>
              </a:rPr>
              <a:t>Internal civil wars</a:t>
            </a:r>
          </a:p>
          <a:p>
            <a:pPr marL="609600" indent="-609600" eaLnBrk="1" hangingPunct="1">
              <a:buClr>
                <a:schemeClr val="tx1"/>
              </a:buClr>
              <a:buFontTx/>
              <a:buAutoNum type="arabicPeriod"/>
            </a:pPr>
            <a:r>
              <a:rPr lang="en-US" sz="3900" b="1" i="0" smtClean="0">
                <a:latin typeface="Tahoma" pitchFamily="34" charset="0"/>
              </a:rPr>
              <a:t>Ethnic strife</a:t>
            </a:r>
          </a:p>
          <a:p>
            <a:pPr marL="609600" indent="-609600" eaLnBrk="1" hangingPunct="1">
              <a:buClr>
                <a:schemeClr val="tx1"/>
              </a:buClr>
              <a:buFontTx/>
              <a:buAutoNum type="arabicPeriod"/>
            </a:pPr>
            <a:r>
              <a:rPr lang="en-US" sz="3900" b="1" i="0" smtClean="0">
                <a:latin typeface="Tahoma" pitchFamily="34" charset="0"/>
              </a:rPr>
              <a:t>Over-population</a:t>
            </a:r>
          </a:p>
          <a:p>
            <a:pPr marL="609600" indent="-609600" eaLnBrk="1" hangingPunct="1">
              <a:buClr>
                <a:schemeClr val="tx1"/>
              </a:buClr>
              <a:buFontTx/>
              <a:buAutoNum type="arabicPeriod"/>
            </a:pPr>
            <a:r>
              <a:rPr lang="en-US" sz="3900" b="1" i="0" smtClean="0">
                <a:latin typeface="Tahoma" pitchFamily="34" charset="0"/>
              </a:rPr>
              <a:t>Legacy of colonialism (economic &amp; political exploitation)</a:t>
            </a:r>
          </a:p>
          <a:p>
            <a:pPr marL="609600" indent="-609600" eaLnBrk="1" hangingPunct="1">
              <a:buClr>
                <a:schemeClr val="tx1"/>
              </a:buClr>
              <a:buFontTx/>
              <a:buAutoNum type="arabicPeriod"/>
            </a:pPr>
            <a:r>
              <a:rPr lang="en-US" sz="3900" b="1" i="0" smtClean="0">
                <a:latin typeface="Tahoma" pitchFamily="34" charset="0"/>
              </a:rPr>
              <a:t>Agriculture-based economies</a:t>
            </a:r>
          </a:p>
          <a:p>
            <a:pPr marL="609600" indent="-609600" eaLnBrk="1" hangingPunct="1">
              <a:buClr>
                <a:schemeClr val="tx1"/>
              </a:buClr>
            </a:pPr>
            <a:endParaRPr lang="en-US" sz="3900" b="1"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304800" y="-304800"/>
            <a:ext cx="8001000" cy="1295400"/>
          </a:xfrm>
        </p:spPr>
        <p:txBody>
          <a:bodyPr/>
          <a:lstStyle/>
          <a:p>
            <a:pPr eaLnBrk="1" hangingPunct="1"/>
            <a:r>
              <a:rPr lang="en-US" sz="3600" b="1" smtClean="0">
                <a:solidFill>
                  <a:schemeClr val="tx1"/>
                </a:solidFill>
                <a:latin typeface="Tahoma" pitchFamily="34" charset="0"/>
              </a:rPr>
              <a:t>GLOBAL WEALTH DISTORTION</a:t>
            </a:r>
            <a:r>
              <a:rPr lang="en-US" sz="4000" smtClean="0"/>
              <a:t> </a:t>
            </a:r>
          </a:p>
        </p:txBody>
      </p:sp>
      <p:sp>
        <p:nvSpPr>
          <p:cNvPr id="150531" name="Rectangle 3"/>
          <p:cNvSpPr>
            <a:spLocks noGrp="1" noChangeArrowheads="1"/>
          </p:cNvSpPr>
          <p:nvPr>
            <p:ph type="body" idx="1"/>
          </p:nvPr>
        </p:nvSpPr>
        <p:spPr>
          <a:xfrm>
            <a:off x="0" y="685800"/>
            <a:ext cx="9144000" cy="6172200"/>
          </a:xfrm>
        </p:spPr>
        <p:txBody>
          <a:bodyPr/>
          <a:lstStyle/>
          <a:p>
            <a:pPr marL="609600" indent="-609600" eaLnBrk="1" hangingPunct="1">
              <a:buFontTx/>
              <a:buNone/>
            </a:pPr>
            <a:r>
              <a:rPr lang="en-US" b="1" i="0" smtClean="0">
                <a:latin typeface="Tahoma" pitchFamily="34" charset="0"/>
              </a:rPr>
              <a:t>At the start of C21, the wealthiest</a:t>
            </a:r>
          </a:p>
          <a:p>
            <a:pPr marL="609600" indent="-609600" eaLnBrk="1" hangingPunct="1">
              <a:buFontTx/>
              <a:buNone/>
            </a:pPr>
            <a:r>
              <a:rPr lang="en-US" b="1" i="0" smtClean="0">
                <a:latin typeface="Tahoma" pitchFamily="34" charset="0"/>
              </a:rPr>
              <a:t>20% of nations had:</a:t>
            </a:r>
          </a:p>
          <a:p>
            <a:pPr marL="609600" indent="-609600" eaLnBrk="1" hangingPunct="1">
              <a:buClr>
                <a:schemeClr val="tx1"/>
              </a:buClr>
              <a:buFontTx/>
              <a:buAutoNum type="arabicPeriod"/>
            </a:pPr>
            <a:r>
              <a:rPr lang="en-US" b="1" i="0" smtClean="0">
                <a:latin typeface="Tahoma" pitchFamily="34" charset="0"/>
              </a:rPr>
              <a:t>86% of the global GDP (vs. 1% for the poorest 20%)</a:t>
            </a:r>
          </a:p>
          <a:p>
            <a:pPr marL="609600" indent="-609600" eaLnBrk="1" hangingPunct="1">
              <a:buClr>
                <a:schemeClr val="tx1"/>
              </a:buClr>
              <a:buFontTx/>
              <a:buAutoNum type="arabicPeriod"/>
            </a:pPr>
            <a:r>
              <a:rPr lang="en-US" b="1" i="0" smtClean="0">
                <a:latin typeface="Tahoma" pitchFamily="34" charset="0"/>
              </a:rPr>
              <a:t>82% of total global exports (vs. 1% for the bottom 20%)</a:t>
            </a:r>
          </a:p>
          <a:p>
            <a:pPr marL="609600" indent="-609600" eaLnBrk="1" hangingPunct="1">
              <a:buClr>
                <a:schemeClr val="tx1"/>
              </a:buClr>
              <a:buFontTx/>
              <a:buAutoNum type="arabicPeriod"/>
            </a:pPr>
            <a:r>
              <a:rPr lang="en-US" b="1" i="0" smtClean="0">
                <a:latin typeface="Tahoma" pitchFamily="34" charset="0"/>
              </a:rPr>
              <a:t>68% of total global foreign direct investment (vs. 1% for the bottom 20%)</a:t>
            </a:r>
          </a:p>
          <a:p>
            <a:pPr marL="609600" indent="-609600" eaLnBrk="1" hangingPunct="1">
              <a:buClr>
                <a:schemeClr val="tx1"/>
              </a:buClr>
              <a:buFontTx/>
              <a:buAutoNum type="arabicPeriod"/>
            </a:pPr>
            <a:r>
              <a:rPr lang="en-US" b="1" i="0" smtClean="0">
                <a:latin typeface="Tahoma" pitchFamily="34" charset="0"/>
              </a:rPr>
              <a:t>74% of global phone lines (vs. 1.5% for the bottom 20%)</a:t>
            </a:r>
          </a:p>
          <a:p>
            <a:pPr marL="609600" indent="-609600" eaLnBrk="1" hangingPunct="1">
              <a:buFontTx/>
              <a:buNone/>
            </a:pPr>
            <a:endParaRPr lang="en-US" b="1" smtClean="0">
              <a:latin typeface="Tahoma" pitchFamily="34" charset="0"/>
            </a:endParaRPr>
          </a:p>
        </p:txBody>
      </p:sp>
    </p:spTree>
  </p:cSld>
  <p:clrMapOvr>
    <a:masterClrMapping/>
  </p:clrMapOvr>
  <p:transition spd="med">
    <p:random/>
  </p:transition>
</p:sld>
</file>

<file path=ppt/slides/slide1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a:xfrm>
            <a:off x="0" y="0"/>
            <a:ext cx="9144000" cy="1524000"/>
          </a:xfrm>
        </p:spPr>
        <p:txBody>
          <a:bodyPr/>
          <a:lstStyle/>
          <a:p>
            <a:pPr eaLnBrk="1" hangingPunct="1"/>
            <a:r>
              <a:rPr lang="en-US" sz="3200" b="1" smtClean="0">
                <a:solidFill>
                  <a:schemeClr val="tx1"/>
                </a:solidFill>
                <a:latin typeface="Tahoma" pitchFamily="34" charset="0"/>
              </a:rPr>
              <a:t>The WTO’s Doha (Qatar) DEVELOPMENT AGENDA  (2001-2006):</a:t>
            </a:r>
          </a:p>
        </p:txBody>
      </p:sp>
      <p:sp>
        <p:nvSpPr>
          <p:cNvPr id="151555" name="Rectangle 3"/>
          <p:cNvSpPr>
            <a:spLocks noGrp="1" noChangeArrowheads="1"/>
          </p:cNvSpPr>
          <p:nvPr>
            <p:ph type="body" idx="1"/>
          </p:nvPr>
        </p:nvSpPr>
        <p:spPr>
          <a:xfrm>
            <a:off x="0" y="1295400"/>
            <a:ext cx="9144000" cy="5562600"/>
          </a:xfrm>
        </p:spPr>
        <p:txBody>
          <a:bodyPr/>
          <a:lstStyle/>
          <a:p>
            <a:pPr marL="609600" indent="-609600" eaLnBrk="1" hangingPunct="1">
              <a:buClr>
                <a:schemeClr val="tx1"/>
              </a:buClr>
              <a:buFontTx/>
              <a:buAutoNum type="arabicPeriod"/>
            </a:pPr>
            <a:r>
              <a:rPr lang="en-US" sz="3900" b="1" i="0" smtClean="0">
                <a:latin typeface="Tahoma" pitchFamily="34" charset="0"/>
              </a:rPr>
              <a:t>Impact of free trade agreements on the General System of Preferences (Godzilla nations agree to engage in import substitution—to import key Tiger products instead of making them at home)</a:t>
            </a:r>
          </a:p>
          <a:p>
            <a:pPr marL="609600" indent="-609600" eaLnBrk="1" hangingPunct="1">
              <a:buClr>
                <a:schemeClr val="tx1"/>
              </a:buClr>
              <a:buFontTx/>
              <a:buAutoNum type="arabicPeriod"/>
            </a:pPr>
            <a:r>
              <a:rPr lang="en-US" sz="3900" b="1" i="0" smtClean="0">
                <a:latin typeface="Tahoma" pitchFamily="34" charset="0"/>
              </a:rPr>
              <a:t>Less Western political meddling into Tiger affairs</a:t>
            </a:r>
          </a:p>
        </p:txBody>
      </p:sp>
    </p:spTree>
  </p:cSld>
  <p:clrMapOvr>
    <a:masterClrMapping/>
  </p:clrMapOvr>
  <p:transition spd="med">
    <p:random/>
  </p:transition>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2578" name="Rectangle 2"/>
          <p:cNvSpPr>
            <a:spLocks noGrp="1" noChangeArrowheads="1"/>
          </p:cNvSpPr>
          <p:nvPr>
            <p:ph type="ctrTitle"/>
          </p:nvPr>
        </p:nvSpPr>
        <p:spPr>
          <a:xfrm>
            <a:off x="0" y="0"/>
            <a:ext cx="8077200" cy="1066800"/>
          </a:xfrm>
        </p:spPr>
        <p:txBody>
          <a:bodyPr/>
          <a:lstStyle/>
          <a:p>
            <a:pPr eaLnBrk="1" hangingPunct="1"/>
            <a:r>
              <a:rPr lang="en-US" sz="3200" b="1" smtClean="0">
                <a:solidFill>
                  <a:schemeClr val="tx1"/>
                </a:solidFill>
                <a:latin typeface="Tahoma" pitchFamily="34" charset="0"/>
              </a:rPr>
              <a:t>IN THE GENEVA TALKS (7/04)THE USA &amp; EU AGREED TO:</a:t>
            </a:r>
          </a:p>
        </p:txBody>
      </p:sp>
      <p:sp>
        <p:nvSpPr>
          <p:cNvPr id="152579" name="Rectangle 3"/>
          <p:cNvSpPr>
            <a:spLocks noGrp="1" noChangeArrowheads="1"/>
          </p:cNvSpPr>
          <p:nvPr>
            <p:ph type="subTitle" idx="1"/>
          </p:nvPr>
        </p:nvSpPr>
        <p:spPr>
          <a:xfrm>
            <a:off x="0" y="1143000"/>
            <a:ext cx="9144000" cy="4876800"/>
          </a:xfrm>
        </p:spPr>
        <p:txBody>
          <a:bodyPr/>
          <a:lstStyle/>
          <a:p>
            <a:pPr algn="l" eaLnBrk="1" hangingPunct="1">
              <a:lnSpc>
                <a:spcPct val="90000"/>
              </a:lnSpc>
              <a:buClr>
                <a:srgbClr val="339933"/>
              </a:buClr>
            </a:pPr>
            <a:r>
              <a:rPr lang="en-US" sz="4400" b="1" i="0" smtClean="0">
                <a:latin typeface="Tahoma" pitchFamily="34" charset="0"/>
              </a:rPr>
              <a:t>1. Reduce farm subsidies ($88B annually for the USA &amp; $52B for the EU)—the “framework for establishing modalities in agriculture”</a:t>
            </a:r>
          </a:p>
          <a:p>
            <a:pPr algn="l" eaLnBrk="1" hangingPunct="1">
              <a:lnSpc>
                <a:spcPct val="90000"/>
              </a:lnSpc>
              <a:buClr>
                <a:srgbClr val="339933"/>
              </a:buClr>
            </a:pPr>
            <a:r>
              <a:rPr lang="en-US" sz="4400" b="1" i="0" smtClean="0">
                <a:latin typeface="Tahoma" pitchFamily="34" charset="0"/>
              </a:rPr>
              <a:t>2. Lower tariffs on key Tiger exports that Godzilla nations already make at home  </a:t>
            </a:r>
          </a:p>
          <a:p>
            <a:pPr algn="l" eaLnBrk="1" hangingPunct="1">
              <a:lnSpc>
                <a:spcPct val="90000"/>
              </a:lnSpc>
              <a:buClr>
                <a:srgbClr val="339933"/>
              </a:buClr>
            </a:pPr>
            <a:endParaRPr lang="en-US" sz="4400" b="1"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a:xfrm>
            <a:off x="0" y="0"/>
            <a:ext cx="9144000" cy="1371600"/>
          </a:xfrm>
        </p:spPr>
        <p:txBody>
          <a:bodyPr/>
          <a:lstStyle/>
          <a:p>
            <a:pPr eaLnBrk="1" hangingPunct="1"/>
            <a:r>
              <a:rPr lang="en-US" sz="4000" b="1" smtClean="0">
                <a:solidFill>
                  <a:schemeClr val="tx1"/>
                </a:solidFill>
                <a:latin typeface="Tahoma" pitchFamily="34" charset="0"/>
              </a:rPr>
              <a:t>AG SUBSIDIES AS % OF FARM OUTPUT, 2003</a:t>
            </a:r>
          </a:p>
        </p:txBody>
      </p:sp>
      <p:sp>
        <p:nvSpPr>
          <p:cNvPr id="153603" name="Rectangle 3"/>
          <p:cNvSpPr>
            <a:spLocks noGrp="1" noChangeArrowheads="1"/>
          </p:cNvSpPr>
          <p:nvPr>
            <p:ph type="body" idx="1"/>
          </p:nvPr>
        </p:nvSpPr>
        <p:spPr>
          <a:xfrm>
            <a:off x="0" y="1219200"/>
            <a:ext cx="9144000" cy="5638800"/>
          </a:xfrm>
        </p:spPr>
        <p:txBody>
          <a:bodyPr/>
          <a:lstStyle/>
          <a:p>
            <a:pPr marL="609600" indent="-609600" eaLnBrk="1" hangingPunct="1">
              <a:buClr>
                <a:schemeClr val="tx1"/>
              </a:buClr>
              <a:buFontTx/>
              <a:buAutoNum type="arabicPeriod"/>
            </a:pPr>
            <a:r>
              <a:rPr lang="en-US" sz="4400" b="1" i="0" smtClean="0">
                <a:latin typeface="Tahoma" pitchFamily="34" charset="0"/>
              </a:rPr>
              <a:t>Australia: subsidies were 1.0% of total Australian farm output</a:t>
            </a:r>
          </a:p>
          <a:p>
            <a:pPr marL="609600" indent="-609600" eaLnBrk="1" hangingPunct="1">
              <a:buClr>
                <a:schemeClr val="tx1"/>
              </a:buClr>
              <a:buFontTx/>
              <a:buAutoNum type="arabicPeriod"/>
            </a:pPr>
            <a:r>
              <a:rPr lang="en-US" sz="4400" b="1" i="0" smtClean="0">
                <a:latin typeface="Tahoma" pitchFamily="34" charset="0"/>
              </a:rPr>
              <a:t>Canada: 5.6%</a:t>
            </a:r>
          </a:p>
          <a:p>
            <a:pPr marL="609600" indent="-609600" eaLnBrk="1" hangingPunct="1">
              <a:buClr>
                <a:schemeClr val="tx1"/>
              </a:buClr>
              <a:buFontTx/>
              <a:buAutoNum type="arabicPeriod"/>
            </a:pPr>
            <a:r>
              <a:rPr lang="en-US" sz="4400" b="1" i="0" smtClean="0">
                <a:latin typeface="Tahoma" pitchFamily="34" charset="0"/>
              </a:rPr>
              <a:t>USA: 38.9%</a:t>
            </a:r>
          </a:p>
          <a:p>
            <a:pPr marL="609600" indent="-609600" eaLnBrk="1" hangingPunct="1">
              <a:buClr>
                <a:schemeClr val="tx1"/>
              </a:buClr>
              <a:buFontTx/>
              <a:buAutoNum type="arabicPeriod"/>
            </a:pPr>
            <a:r>
              <a:rPr lang="en-US" sz="4400" b="1" i="0" smtClean="0">
                <a:latin typeface="Tahoma" pitchFamily="34" charset="0"/>
              </a:rPr>
              <a:t>Japan: 44.7%</a:t>
            </a:r>
          </a:p>
          <a:p>
            <a:pPr marL="609600" indent="-609600" eaLnBrk="1" hangingPunct="1">
              <a:buClr>
                <a:schemeClr val="tx1"/>
              </a:buClr>
              <a:buFontTx/>
              <a:buAutoNum type="arabicPeriod"/>
            </a:pPr>
            <a:r>
              <a:rPr lang="en-US" sz="4400" b="1" i="0" smtClean="0">
                <a:latin typeface="Tahoma" pitchFamily="34" charset="0"/>
              </a:rPr>
              <a:t>EU: 121.4%</a:t>
            </a:r>
          </a:p>
        </p:txBody>
      </p:sp>
    </p:spTree>
  </p:cSld>
  <p:clrMapOvr>
    <a:masterClrMapping/>
  </p:clrMapOvr>
  <p:transition spd="med">
    <p:random/>
  </p:transition>
</p:sld>
</file>

<file path=ppt/slides/slide1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4626" name="Rectangle 2"/>
          <p:cNvSpPr>
            <a:spLocks noGrp="1" noChangeArrowheads="1"/>
          </p:cNvSpPr>
          <p:nvPr>
            <p:ph type="body" sz="half" idx="1"/>
          </p:nvPr>
        </p:nvSpPr>
        <p:spPr>
          <a:xfrm>
            <a:off x="0" y="381000"/>
            <a:ext cx="9144000" cy="4114800"/>
          </a:xfrm>
        </p:spPr>
        <p:txBody>
          <a:bodyPr/>
          <a:lstStyle/>
          <a:p>
            <a:pPr algn="ctr" eaLnBrk="1" hangingPunct="1">
              <a:lnSpc>
                <a:spcPct val="80000"/>
              </a:lnSpc>
              <a:buFontTx/>
              <a:buNone/>
            </a:pPr>
            <a:r>
              <a:rPr lang="en-US" sz="7000" b="1" i="0" smtClean="0">
                <a:latin typeface="Tahoma" pitchFamily="34" charset="0"/>
              </a:rPr>
              <a:t>Would Godzilla nations be able to avoid import substitution without agricultural subsidies?</a:t>
            </a:r>
          </a:p>
          <a:p>
            <a:pPr algn="ctr" eaLnBrk="1" hangingPunct="1">
              <a:lnSpc>
                <a:spcPct val="80000"/>
              </a:lnSpc>
              <a:buFontTx/>
              <a:buNone/>
            </a:pPr>
            <a:endParaRPr lang="en-US" sz="7000" b="1" smtClean="0">
              <a:latin typeface="Tahoma" pitchFamily="34" charset="0"/>
            </a:endParaRPr>
          </a:p>
        </p:txBody>
      </p:sp>
    </p:spTree>
  </p:cSld>
  <p:clrMapOvr>
    <a:masterClrMapping/>
  </p:clrMapOvr>
  <p:transition spd="med">
    <p:random/>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WordArt 5"/>
          <p:cNvSpPr>
            <a:spLocks noChangeArrowheads="1" noChangeShapeType="1" noTextEdit="1"/>
          </p:cNvSpPr>
          <p:nvPr/>
        </p:nvSpPr>
        <p:spPr bwMode="auto">
          <a:xfrm>
            <a:off x="685800" y="762000"/>
            <a:ext cx="7620000" cy="53340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bg2"/>
                </a:solidFill>
                <a:latin typeface="Arial Black"/>
              </a:rPr>
              <a:t>THE C21</a:t>
            </a:r>
          </a:p>
          <a:p>
            <a:pPr algn="ctr"/>
            <a:r>
              <a:rPr lang="en-US" sz="3600" kern="10">
                <a:ln w="9525">
                  <a:solidFill>
                    <a:srgbClr val="000000"/>
                  </a:solidFill>
                  <a:round/>
                  <a:headEnd/>
                  <a:tailEnd/>
                </a:ln>
                <a:solidFill>
                  <a:schemeClr val="bg2"/>
                </a:solidFill>
                <a:latin typeface="Arial Black"/>
              </a:rPr>
              <a:t>GLOBAL</a:t>
            </a:r>
          </a:p>
          <a:p>
            <a:pPr algn="ctr"/>
            <a:r>
              <a:rPr lang="en-US" sz="3600" kern="10">
                <a:ln w="9525">
                  <a:solidFill>
                    <a:srgbClr val="000000"/>
                  </a:solidFill>
                  <a:round/>
                  <a:headEnd/>
                  <a:tailEnd/>
                </a:ln>
                <a:solidFill>
                  <a:schemeClr val="bg2"/>
                </a:solidFill>
                <a:latin typeface="Arial Black"/>
              </a:rPr>
              <a:t>INSTITUTION</a:t>
            </a:r>
          </a:p>
          <a:p>
            <a:pPr algn="ctr"/>
            <a:r>
              <a:rPr lang="en-US" sz="3600" kern="10">
                <a:ln w="9525">
                  <a:solidFill>
                    <a:srgbClr val="000000"/>
                  </a:solidFill>
                  <a:round/>
                  <a:headEnd/>
                  <a:tailEnd/>
                </a:ln>
                <a:solidFill>
                  <a:schemeClr val="bg2"/>
                </a:solidFill>
                <a:latin typeface="Arial Black"/>
              </a:rPr>
              <a:t>INFRASTRUCTURE</a:t>
            </a:r>
          </a:p>
        </p:txBody>
      </p:sp>
    </p:spTree>
  </p:cSld>
  <p:clrMapOvr>
    <a:masterClrMapping/>
  </p:clrMapOvr>
  <p:transition spd="med">
    <p:random/>
  </p:transition>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a:xfrm>
            <a:off x="0" y="0"/>
            <a:ext cx="9144000" cy="1143000"/>
          </a:xfrm>
        </p:spPr>
        <p:txBody>
          <a:bodyPr/>
          <a:lstStyle/>
          <a:p>
            <a:pPr eaLnBrk="1" hangingPunct="1"/>
            <a:r>
              <a:rPr lang="en-US" sz="4000" b="1" smtClean="0">
                <a:solidFill>
                  <a:schemeClr val="tx1"/>
                </a:solidFill>
                <a:latin typeface="Tahoma" pitchFamily="34" charset="0"/>
              </a:rPr>
              <a:t>THE “GREEN ROOM” PROBLEM</a:t>
            </a:r>
          </a:p>
        </p:txBody>
      </p:sp>
      <p:sp>
        <p:nvSpPr>
          <p:cNvPr id="155651" name="Rectangle 3"/>
          <p:cNvSpPr>
            <a:spLocks noGrp="1" noChangeArrowheads="1"/>
          </p:cNvSpPr>
          <p:nvPr>
            <p:ph type="body" idx="1"/>
          </p:nvPr>
        </p:nvSpPr>
        <p:spPr>
          <a:xfrm>
            <a:off x="0" y="914400"/>
            <a:ext cx="9144000" cy="5943600"/>
          </a:xfrm>
        </p:spPr>
        <p:txBody>
          <a:bodyPr/>
          <a:lstStyle/>
          <a:p>
            <a:pPr marL="609600" indent="-609600" eaLnBrk="1" hangingPunct="1">
              <a:buClr>
                <a:schemeClr val="tx1"/>
              </a:buClr>
              <a:buFontTx/>
              <a:buAutoNum type="arabicPeriod"/>
            </a:pPr>
            <a:r>
              <a:rPr lang="en-US" sz="3400" b="1" i="0" smtClean="0">
                <a:latin typeface="Tahoma" pitchFamily="34" charset="0"/>
              </a:rPr>
              <a:t>The “4 Quad” WTO members (USA, Canada, EU, &amp; Japan) often broker private/closed trade deals with select other nations, bypassing Tiger nations &amp; ignoring their needs</a:t>
            </a:r>
          </a:p>
          <a:p>
            <a:pPr marL="609600" indent="-609600" eaLnBrk="1" hangingPunct="1">
              <a:buClr>
                <a:schemeClr val="tx1"/>
              </a:buClr>
              <a:buFontTx/>
              <a:buAutoNum type="arabicPeriod"/>
            </a:pPr>
            <a:r>
              <a:rPr lang="en-US" sz="3400" b="1" i="0" smtClean="0">
                <a:latin typeface="Tahoma" pitchFamily="34" charset="0"/>
              </a:rPr>
              <a:t>The WTO favors forming a steering committee of affected nations to coordinate trade dialogues in a fair, transparent, and representative manner</a:t>
            </a:r>
          </a:p>
        </p:txBody>
      </p:sp>
    </p:spTree>
  </p:cSld>
  <p:clrMapOvr>
    <a:masterClrMapping/>
  </p:clrMapOvr>
  <p:transition spd="med">
    <p:random/>
  </p:transition>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6674" name="WordArt 2"/>
          <p:cNvSpPr>
            <a:spLocks noChangeArrowheads="1" noChangeShapeType="1" noTextEdit="1"/>
          </p:cNvSpPr>
          <p:nvPr/>
        </p:nvSpPr>
        <p:spPr bwMode="auto">
          <a:xfrm>
            <a:off x="1143000" y="1295400"/>
            <a:ext cx="7086600" cy="36576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latin typeface="Arial Black"/>
              </a:rPr>
              <a:t>THE </a:t>
            </a:r>
          </a:p>
          <a:p>
            <a:pPr algn="ctr"/>
            <a:r>
              <a:rPr lang="en-US" sz="3600" kern="10">
                <a:ln w="9525">
                  <a:solidFill>
                    <a:srgbClr val="000000"/>
                  </a:solidFill>
                  <a:round/>
                  <a:headEnd/>
                  <a:tailEnd/>
                </a:ln>
                <a:latin typeface="Arial Black"/>
              </a:rPr>
              <a:t>FAIR TRADE</a:t>
            </a:r>
          </a:p>
          <a:p>
            <a:pPr algn="ctr"/>
            <a:r>
              <a:rPr lang="en-US" sz="3600" kern="10">
                <a:ln w="9525">
                  <a:solidFill>
                    <a:srgbClr val="000000"/>
                  </a:solidFill>
                  <a:round/>
                  <a:headEnd/>
                  <a:tailEnd/>
                </a:ln>
                <a:latin typeface="Arial Black"/>
              </a:rPr>
              <a:t> MOVEMENT</a:t>
            </a:r>
          </a:p>
        </p:txBody>
      </p:sp>
    </p:spTree>
  </p:cSld>
  <p:clrMapOvr>
    <a:masterClrMapping/>
  </p:clrMapOvr>
  <p:transition spd="med">
    <p:random/>
  </p:transition>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7698" name="Content Placeholder 2"/>
          <p:cNvSpPr>
            <a:spLocks noGrp="1"/>
          </p:cNvSpPr>
          <p:nvPr>
            <p:ph idx="1"/>
          </p:nvPr>
        </p:nvSpPr>
        <p:spPr>
          <a:xfrm>
            <a:off x="0" y="0"/>
            <a:ext cx="9144000" cy="6858000"/>
          </a:xfrm>
        </p:spPr>
        <p:txBody>
          <a:bodyPr/>
          <a:lstStyle/>
          <a:p>
            <a:pPr>
              <a:buFontTx/>
              <a:buNone/>
            </a:pPr>
            <a:r>
              <a:rPr lang="en-US" b="1" i="0" smtClean="0">
                <a:latin typeface="Tahoma" pitchFamily="34" charset="0"/>
                <a:cs typeface="Tahoma" pitchFamily="34" charset="0"/>
              </a:rPr>
              <a:t>“Fair trade is commerce with a commitment to developing equitable partnerships between marketers in highly industrialized nations and low-income producers in developing regions of the world. Fair trade creates the opportunity for businesses to increase their profits through socially responsible business practices, for consumers to vote with every purchase for a more equitable world, and for farmers to view themselves not as an anonymous cog in the world market, but as a valuable contributor to a global community.”</a:t>
            </a:r>
          </a:p>
        </p:txBody>
      </p:sp>
    </p:spTree>
  </p:cSld>
  <p:clrMapOvr>
    <a:masterClrMapping/>
  </p:clrMapOvr>
  <p:transition spd="med">
    <p:random/>
  </p:transition>
</p:sld>
</file>

<file path=ppt/slides/slide1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8722" name="Content Placeholder 2"/>
          <p:cNvSpPr>
            <a:spLocks noGrp="1"/>
          </p:cNvSpPr>
          <p:nvPr>
            <p:ph idx="1"/>
          </p:nvPr>
        </p:nvSpPr>
        <p:spPr>
          <a:xfrm>
            <a:off x="0" y="0"/>
            <a:ext cx="9144000" cy="6858000"/>
          </a:xfrm>
        </p:spPr>
        <p:txBody>
          <a:bodyPr/>
          <a:lstStyle/>
          <a:p>
            <a:pPr>
              <a:buFontTx/>
              <a:buNone/>
            </a:pPr>
            <a:r>
              <a:rPr lang="en-US" b="1" smtClean="0">
                <a:latin typeface="Tahoma" pitchFamily="34" charset="0"/>
                <a:cs typeface="Tahoma" pitchFamily="34" charset="0"/>
              </a:rPr>
              <a:t>“</a:t>
            </a:r>
            <a:r>
              <a:rPr lang="en-US" b="1" i="0" smtClean="0">
                <a:latin typeface="Tahoma" pitchFamily="34" charset="0"/>
                <a:cs typeface="Tahoma" pitchFamily="34" charset="0"/>
              </a:rPr>
              <a:t>Fair trade cooperatives produce a healthy alternative to large-scale manufacturing, working mainly with small businesses where workers earn a greater return on their labor, and profits are distributed more equitably and often re-invested into the local community in health clinics, child care, education, &amp; safe working conditions. Workers learn leadership and organizing skills, enabling self-reliant economic development.  Producers gain greater control and decision-making power over the use of local resources.”</a:t>
            </a:r>
          </a:p>
        </p:txBody>
      </p:sp>
    </p:spTree>
  </p:cSld>
  <p:clrMapOvr>
    <a:masterClrMapping/>
  </p:clrMapOvr>
  <p:transition spd="med">
    <p:random/>
  </p:transition>
</p:sld>
</file>

<file path=ppt/slides/slide1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9746" name="Title 1"/>
          <p:cNvSpPr>
            <a:spLocks noGrp="1"/>
          </p:cNvSpPr>
          <p:nvPr>
            <p:ph type="title"/>
          </p:nvPr>
        </p:nvSpPr>
        <p:spPr>
          <a:xfrm>
            <a:off x="0" y="0"/>
            <a:ext cx="9144000" cy="914400"/>
          </a:xfrm>
        </p:spPr>
        <p:txBody>
          <a:bodyPr/>
          <a:lstStyle/>
          <a:p>
            <a:r>
              <a:rPr lang="en-US" sz="3200" b="1" smtClean="0">
                <a:solidFill>
                  <a:schemeClr val="tx1"/>
                </a:solidFill>
                <a:latin typeface="Tahoma" pitchFamily="34" charset="0"/>
                <a:cs typeface="Tahoma" pitchFamily="34" charset="0"/>
              </a:rPr>
              <a:t>IS INSTANT FREE TRADE FAIR?</a:t>
            </a:r>
          </a:p>
        </p:txBody>
      </p:sp>
      <p:sp>
        <p:nvSpPr>
          <p:cNvPr id="159747" name="Content Placeholder 2"/>
          <p:cNvSpPr>
            <a:spLocks noGrp="1"/>
          </p:cNvSpPr>
          <p:nvPr>
            <p:ph idx="1"/>
          </p:nvPr>
        </p:nvSpPr>
        <p:spPr>
          <a:xfrm>
            <a:off x="0" y="609600"/>
            <a:ext cx="9144000" cy="6248400"/>
          </a:xfrm>
        </p:spPr>
        <p:txBody>
          <a:bodyPr/>
          <a:lstStyle/>
          <a:p>
            <a:pPr>
              <a:buFontTx/>
              <a:buNone/>
            </a:pPr>
            <a:r>
              <a:rPr lang="en-US" b="1" i="0" smtClean="0">
                <a:latin typeface="Tahoma" pitchFamily="34" charset="0"/>
                <a:cs typeface="Tahoma" pitchFamily="34" charset="0"/>
              </a:rPr>
              <a:t>It was competitively necessary for most of the world’s richest (“Godzilla”) nations to go though protracted protected (non-free) trade  eras early  in their history.  They were not strong enough economically or militarily to withstand “free”  trade.  Many developing (”Zebra”) nations complain that free trade has been prematurely foisted on them by the WTO &amp; IMF before they are ready, generating economic hardship &amp; political instability.</a:t>
            </a:r>
          </a:p>
        </p:txBody>
      </p:sp>
      <p:sp>
        <p:nvSpPr>
          <p:cNvPr id="159748" name="AutoShape 4"/>
          <p:cNvSpPr>
            <a:spLocks noChangeArrowheads="1"/>
          </p:cNvSpPr>
          <p:nvPr/>
        </p:nvSpPr>
        <p:spPr bwMode="auto">
          <a:xfrm>
            <a:off x="7696200" y="6372225"/>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1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0770" name="Content Placeholder 2"/>
          <p:cNvSpPr>
            <a:spLocks noGrp="1"/>
          </p:cNvSpPr>
          <p:nvPr>
            <p:ph idx="1"/>
          </p:nvPr>
        </p:nvSpPr>
        <p:spPr>
          <a:xfrm>
            <a:off x="0" y="0"/>
            <a:ext cx="9144000" cy="6858000"/>
          </a:xfrm>
        </p:spPr>
        <p:txBody>
          <a:bodyPr/>
          <a:lstStyle/>
          <a:p>
            <a:pPr>
              <a:buFontTx/>
              <a:buNone/>
            </a:pPr>
            <a:r>
              <a:rPr lang="en-US" sz="3000" b="1" i="0" smtClean="0">
                <a:latin typeface="Tahoma" pitchFamily="34" charset="0"/>
                <a:cs typeface="Tahoma" pitchFamily="34" charset="0"/>
              </a:rPr>
              <a:t>“Rich nations now hector the poor on the importance of free trade, respect for intellectual property, and hospitality to foreign investors, yet avoided and rejected such practices when the rich nations were climbing the ladder towards prosperity.  They hypocritically tell the poor world to do as we say, not as we did. The West’s neo-liberals (private capitalists) have either forgotten or rewritten their secret history, arm-twisting today’s developing nations to to open up to the free trade regime in the mistaken belief that free trade secured the West’s current prosperity.”</a:t>
            </a:r>
          </a:p>
        </p:txBody>
      </p:sp>
    </p:spTree>
  </p:cSld>
  <p:clrMapOvr>
    <a:masterClrMapping/>
  </p:clrMapOvr>
  <p:transition spd="med">
    <p:random/>
  </p:transition>
</p:sld>
</file>

<file path=ppt/slides/slide1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0" y="228600"/>
            <a:ext cx="8915400" cy="639763"/>
          </a:xfrm>
        </p:spPr>
        <p:txBody>
          <a:bodyPr/>
          <a:lstStyle/>
          <a:p>
            <a:pPr eaLnBrk="1" hangingPunct="1"/>
            <a:r>
              <a:rPr lang="en-US" sz="2800" b="1" smtClean="0">
                <a:solidFill>
                  <a:schemeClr val="tx1"/>
                </a:solidFill>
                <a:latin typeface="Tahoma" pitchFamily="34" charset="0"/>
              </a:rPr>
              <a:t>DO WE NEED MORE FREE TRADE</a:t>
            </a:r>
            <a:br>
              <a:rPr lang="en-US" sz="2800" b="1" smtClean="0">
                <a:solidFill>
                  <a:schemeClr val="tx1"/>
                </a:solidFill>
                <a:latin typeface="Tahoma" pitchFamily="34" charset="0"/>
              </a:rPr>
            </a:br>
            <a:r>
              <a:rPr lang="en-US" sz="2800" b="1" smtClean="0">
                <a:solidFill>
                  <a:schemeClr val="tx1"/>
                </a:solidFill>
                <a:latin typeface="Tahoma" pitchFamily="34" charset="0"/>
              </a:rPr>
              <a:t> OR MORE FAIR TRADE?</a:t>
            </a:r>
          </a:p>
        </p:txBody>
      </p:sp>
      <p:sp>
        <p:nvSpPr>
          <p:cNvPr id="161795" name="Rectangle 3"/>
          <p:cNvSpPr>
            <a:spLocks noGrp="1" noChangeArrowheads="1"/>
          </p:cNvSpPr>
          <p:nvPr>
            <p:ph type="body" idx="1"/>
          </p:nvPr>
        </p:nvSpPr>
        <p:spPr>
          <a:xfrm>
            <a:off x="0" y="990600"/>
            <a:ext cx="9144000" cy="5867400"/>
          </a:xfrm>
        </p:spPr>
        <p:txBody>
          <a:bodyPr/>
          <a:lstStyle/>
          <a:p>
            <a:pPr marL="533400" indent="-533400" eaLnBrk="1" hangingPunct="1">
              <a:lnSpc>
                <a:spcPct val="90000"/>
              </a:lnSpc>
              <a:buClrTx/>
              <a:buFontTx/>
              <a:buAutoNum type="arabicPeriod"/>
            </a:pPr>
            <a:r>
              <a:rPr lang="en-US" sz="2800" b="1" i="0" smtClean="0">
                <a:latin typeface="Tahoma" pitchFamily="34" charset="0"/>
              </a:rPr>
              <a:t>International trade is worth $10 million a minute.</a:t>
            </a:r>
          </a:p>
          <a:p>
            <a:pPr marL="533400" indent="-533400" eaLnBrk="1" hangingPunct="1">
              <a:lnSpc>
                <a:spcPct val="90000"/>
              </a:lnSpc>
              <a:buClrTx/>
              <a:buFontTx/>
              <a:buAutoNum type="arabicPeriod"/>
            </a:pPr>
            <a:r>
              <a:rPr lang="en-US" sz="2800" b="1" i="0" smtClean="0">
                <a:latin typeface="Tahoma" pitchFamily="34" charset="0"/>
              </a:rPr>
              <a:t>Poor countries account for only 0.4 percent of world trade.  Since 1980 their share has been cut in half.</a:t>
            </a:r>
          </a:p>
          <a:p>
            <a:pPr marL="533400" indent="-533400" eaLnBrk="1" hangingPunct="1">
              <a:lnSpc>
                <a:spcPct val="90000"/>
              </a:lnSpc>
              <a:buClrTx/>
              <a:buFontTx/>
              <a:buAutoNum type="arabicPeriod"/>
            </a:pPr>
            <a:r>
              <a:rPr lang="en-US" sz="2800" b="1" i="0" smtClean="0">
                <a:latin typeface="Tahoma" pitchFamily="34" charset="0"/>
              </a:rPr>
              <a:t>The United Nations estimates that unfair trade rules deny poor countries $700 billion every year  affecting 30 million people. </a:t>
            </a:r>
          </a:p>
          <a:p>
            <a:pPr marL="533400" indent="-533400" eaLnBrk="1" hangingPunct="1">
              <a:lnSpc>
                <a:spcPct val="90000"/>
              </a:lnSpc>
              <a:buClrTx/>
              <a:buFontTx/>
              <a:buAutoNum type="arabicPeriod"/>
            </a:pPr>
            <a:r>
              <a:rPr lang="en-US" sz="2800" b="1" i="0" smtClean="0">
                <a:latin typeface="Tahoma" pitchFamily="34" charset="0"/>
              </a:rPr>
              <a:t>Income per person in the poorest countries in Africa has fallen by 25% in the last 20 years.</a:t>
            </a:r>
          </a:p>
          <a:p>
            <a:pPr marL="533400" indent="-533400" eaLnBrk="1" hangingPunct="1">
              <a:lnSpc>
                <a:spcPct val="90000"/>
              </a:lnSpc>
              <a:buClrTx/>
              <a:buFontTx/>
              <a:buAutoNum type="arabicPeriod"/>
            </a:pPr>
            <a:r>
              <a:rPr lang="en-US" sz="2800" b="1" i="0" smtClean="0">
                <a:latin typeface="Tahoma" pitchFamily="34" charset="0"/>
              </a:rPr>
              <a:t>The three richest people in the world control more wealth than all 600 million in the world’s poorest countries.</a:t>
            </a:r>
          </a:p>
        </p:txBody>
      </p:sp>
      <p:sp>
        <p:nvSpPr>
          <p:cNvPr id="161796" name="AutoShape 4"/>
          <p:cNvSpPr>
            <a:spLocks noChangeArrowheads="1"/>
          </p:cNvSpPr>
          <p:nvPr/>
        </p:nvSpPr>
        <p:spPr bwMode="auto">
          <a:xfrm>
            <a:off x="7696200" y="6372225"/>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2818" name="Rectangle 2"/>
          <p:cNvSpPr>
            <a:spLocks noGrp="1" noChangeArrowheads="1"/>
          </p:cNvSpPr>
          <p:nvPr>
            <p:ph type="body" idx="1"/>
          </p:nvPr>
        </p:nvSpPr>
        <p:spPr>
          <a:xfrm>
            <a:off x="0" y="0"/>
            <a:ext cx="9144000" cy="6858000"/>
          </a:xfrm>
        </p:spPr>
        <p:txBody>
          <a:bodyPr/>
          <a:lstStyle/>
          <a:p>
            <a:pPr marL="609600" indent="-609600" eaLnBrk="1" hangingPunct="1">
              <a:lnSpc>
                <a:spcPct val="80000"/>
              </a:lnSpc>
              <a:buClr>
                <a:schemeClr val="tx1"/>
              </a:buClr>
              <a:buFontTx/>
              <a:buAutoNum type="arabicPeriod" startAt="6"/>
            </a:pPr>
            <a:r>
              <a:rPr lang="en-US" sz="2800" b="1" i="0" smtClean="0">
                <a:latin typeface="Tahoma" pitchFamily="34" charset="0"/>
              </a:rPr>
              <a:t>Nearly half the world’s population (2.8 billion people) lives on less than US$2 per day.</a:t>
            </a:r>
          </a:p>
          <a:p>
            <a:pPr marL="609600" indent="-609600" eaLnBrk="1" hangingPunct="1">
              <a:lnSpc>
                <a:spcPct val="80000"/>
              </a:lnSpc>
              <a:buClr>
                <a:schemeClr val="tx1"/>
              </a:buClr>
              <a:buFontTx/>
              <a:buAutoNum type="arabicPeriod" startAt="6"/>
            </a:pPr>
            <a:r>
              <a:rPr lang="en-US" sz="2800" b="1" i="0" smtClean="0">
                <a:latin typeface="Tahoma" pitchFamily="34" charset="0"/>
              </a:rPr>
              <a:t>The prices of many poor countries’ key exports are at a 150-year low.</a:t>
            </a:r>
          </a:p>
          <a:p>
            <a:pPr marL="609600" indent="-609600" eaLnBrk="1" hangingPunct="1">
              <a:lnSpc>
                <a:spcPct val="80000"/>
              </a:lnSpc>
              <a:buClr>
                <a:schemeClr val="tx1"/>
              </a:buClr>
              <a:buFontTx/>
              <a:buAutoNum type="arabicPeriod" startAt="6"/>
            </a:pPr>
            <a:r>
              <a:rPr lang="en-US" sz="2800" b="1" i="0" smtClean="0">
                <a:latin typeface="Tahoma" pitchFamily="34" charset="0"/>
              </a:rPr>
              <a:t>At the last full meeting of the WTO, the European Union had 500 negotiators and Haiti had none.</a:t>
            </a:r>
          </a:p>
          <a:p>
            <a:pPr marL="609600" indent="-609600" eaLnBrk="1" hangingPunct="1">
              <a:lnSpc>
                <a:spcPct val="80000"/>
              </a:lnSpc>
              <a:buClr>
                <a:schemeClr val="tx1"/>
              </a:buClr>
              <a:buFontTx/>
              <a:buAutoNum type="arabicPeriod" startAt="6"/>
            </a:pPr>
            <a:r>
              <a:rPr lang="en-US" sz="2800" b="1" i="0" smtClean="0">
                <a:latin typeface="Tahoma" pitchFamily="34" charset="0"/>
              </a:rPr>
              <a:t>After the last round of trade negotiations, rich countries estimated that they would gain by $141.8 billion per year and Africa would be $2.6 billion per year worse off.</a:t>
            </a:r>
          </a:p>
          <a:p>
            <a:pPr marL="609600" indent="-609600" eaLnBrk="1" hangingPunct="1">
              <a:lnSpc>
                <a:spcPct val="80000"/>
              </a:lnSpc>
              <a:buClr>
                <a:schemeClr val="tx1"/>
              </a:buClr>
              <a:buFontTx/>
              <a:buAutoNum type="arabicPeriod" startAt="6"/>
            </a:pPr>
            <a:r>
              <a:rPr lang="en-US" sz="2800" b="1" i="0" smtClean="0">
                <a:latin typeface="Tahoma" pitchFamily="34" charset="0"/>
              </a:rPr>
              <a:t>Global trade is regulated through priorities and policies set by international institutions, including rules made at the World Trade Organization and conditions attached to loans provided by the World Bank and International Monetary Fund.  These bodies are controlled by governments.</a:t>
            </a:r>
          </a:p>
          <a:p>
            <a:pPr marL="609600" indent="-609600" eaLnBrk="1" hangingPunct="1">
              <a:lnSpc>
                <a:spcPct val="80000"/>
              </a:lnSpc>
              <a:buClr>
                <a:schemeClr val="tx1"/>
              </a:buClr>
              <a:buFontTx/>
              <a:buNone/>
            </a:pPr>
            <a:endParaRPr lang="en-US" sz="2800" b="1"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42" name="Rectangle 2"/>
          <p:cNvSpPr>
            <a:spLocks noGrp="1" noChangeArrowheads="1"/>
          </p:cNvSpPr>
          <p:nvPr>
            <p:ph type="body" idx="1"/>
          </p:nvPr>
        </p:nvSpPr>
        <p:spPr>
          <a:xfrm>
            <a:off x="0" y="0"/>
            <a:ext cx="9144000" cy="6629400"/>
          </a:xfrm>
        </p:spPr>
        <p:txBody>
          <a:bodyPr/>
          <a:lstStyle/>
          <a:p>
            <a:pPr marL="609600" indent="-609600" algn="ctr" eaLnBrk="1" hangingPunct="1">
              <a:lnSpc>
                <a:spcPct val="90000"/>
              </a:lnSpc>
              <a:buFont typeface="Wingdings" pitchFamily="2" charset="2"/>
              <a:buNone/>
            </a:pPr>
            <a:r>
              <a:rPr lang="en-US" sz="3600" b="1" i="0" smtClean="0">
                <a:latin typeface="Tahoma" pitchFamily="34" charset="0"/>
              </a:rPr>
              <a:t>WHEN PROTECTIONISM IS EXPLOITATIVE NATIONALISM: </a:t>
            </a:r>
          </a:p>
          <a:p>
            <a:pPr marL="609600" indent="-609600" eaLnBrk="1" hangingPunct="1">
              <a:lnSpc>
                <a:spcPct val="90000"/>
              </a:lnSpc>
              <a:buClr>
                <a:schemeClr val="tx1"/>
              </a:buClr>
              <a:buFontTx/>
              <a:buAutoNum type="arabicPeriod"/>
            </a:pPr>
            <a:r>
              <a:rPr lang="en-US" sz="3800" b="1" i="0" smtClean="0">
                <a:latin typeface="Tahoma" pitchFamily="34" charset="0"/>
              </a:rPr>
              <a:t>EXPLOITATIVE PROTECTIONISM: One nation tries to raise its standard of living by lowering another nation’s standard of living.</a:t>
            </a:r>
          </a:p>
          <a:p>
            <a:pPr marL="609600" indent="-609600" eaLnBrk="1" hangingPunct="1">
              <a:lnSpc>
                <a:spcPct val="90000"/>
              </a:lnSpc>
              <a:buClr>
                <a:schemeClr val="tx1"/>
              </a:buClr>
              <a:buFontTx/>
              <a:buAutoNum type="arabicPeriod"/>
            </a:pPr>
            <a:r>
              <a:rPr lang="en-US" sz="3800" b="1" i="0" smtClean="0">
                <a:latin typeface="Tahoma" pitchFamily="34" charset="0"/>
              </a:rPr>
              <a:t>DEFENSIVE PROTECTIONISM: used to prevent foreign companies from stealing business from domestic companies</a:t>
            </a:r>
          </a:p>
        </p:txBody>
      </p:sp>
    </p:spTree>
  </p:cSld>
  <p:clrMapOvr>
    <a:masterClrMapping/>
  </p:clrMapOvr>
  <p:transition spd="med">
    <p:random/>
  </p:transition>
</p:sld>
</file>

<file path=ppt/slides/slide1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a:xfrm>
            <a:off x="228600" y="0"/>
            <a:ext cx="8458200" cy="685800"/>
          </a:xfrm>
        </p:spPr>
        <p:txBody>
          <a:bodyPr/>
          <a:lstStyle/>
          <a:p>
            <a:pPr eaLnBrk="1" hangingPunct="1"/>
            <a:r>
              <a:rPr lang="en-US" sz="3600" b="1" smtClean="0">
                <a:solidFill>
                  <a:schemeClr val="tx1"/>
                </a:solidFill>
                <a:latin typeface="Tahoma" pitchFamily="34" charset="0"/>
              </a:rPr>
              <a:t>THE FAIR TRADE MOVEMENT</a:t>
            </a:r>
          </a:p>
        </p:txBody>
      </p:sp>
      <p:sp>
        <p:nvSpPr>
          <p:cNvPr id="164867" name="Rectangle 3"/>
          <p:cNvSpPr>
            <a:spLocks noGrp="1" noChangeArrowheads="1"/>
          </p:cNvSpPr>
          <p:nvPr>
            <p:ph type="body" idx="1"/>
          </p:nvPr>
        </p:nvSpPr>
        <p:spPr>
          <a:xfrm>
            <a:off x="0" y="609600"/>
            <a:ext cx="9144000" cy="6248400"/>
          </a:xfrm>
        </p:spPr>
        <p:txBody>
          <a:bodyPr/>
          <a:lstStyle/>
          <a:p>
            <a:pPr eaLnBrk="1" hangingPunct="1">
              <a:buFontTx/>
              <a:buNone/>
            </a:pPr>
            <a:r>
              <a:rPr lang="en-US" sz="3600" b="1" i="0" smtClean="0">
                <a:latin typeface="Tahoma" pitchFamily="34" charset="0"/>
              </a:rPr>
              <a:t>1. </a:t>
            </a:r>
            <a:r>
              <a:rPr lang="en-US" sz="3400" b="1" i="0" smtClean="0">
                <a:latin typeface="Tahoma" pitchFamily="34" charset="0"/>
              </a:rPr>
              <a:t>Fair trade is virtually the only organized social movement that strives to improve the economic self-sufficiency of workers in developing (community capitalism) nations &amp; empower them to become stakeholders in global trade.</a:t>
            </a:r>
          </a:p>
          <a:p>
            <a:pPr eaLnBrk="1" hangingPunct="1">
              <a:buFontTx/>
              <a:buNone/>
            </a:pPr>
            <a:r>
              <a:rPr lang="en-US" sz="3400" b="1" i="0" smtClean="0">
                <a:latin typeface="Tahoma" pitchFamily="34" charset="0"/>
              </a:rPr>
              <a:t>2. The free movement is backed by a coalition of international religious, development aid, environmental, &amp; social justice organizations.</a:t>
            </a:r>
          </a:p>
        </p:txBody>
      </p:sp>
      <p:sp>
        <p:nvSpPr>
          <p:cNvPr id="164868" name="AutoShape 4"/>
          <p:cNvSpPr>
            <a:spLocks noChangeArrowheads="1"/>
          </p:cNvSpPr>
          <p:nvPr/>
        </p:nvSpPr>
        <p:spPr bwMode="auto">
          <a:xfrm>
            <a:off x="8077200" y="61722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0" y="0"/>
            <a:ext cx="9144000" cy="1371600"/>
          </a:xfrm>
        </p:spPr>
        <p:txBody>
          <a:bodyPr/>
          <a:lstStyle/>
          <a:p>
            <a:pPr eaLnBrk="1" hangingPunct="1"/>
            <a:r>
              <a:rPr lang="en-US" sz="3200" b="1" smtClean="0">
                <a:solidFill>
                  <a:schemeClr val="tx1"/>
                </a:solidFill>
                <a:latin typeface="Tahoma" pitchFamily="34" charset="0"/>
              </a:rPr>
              <a:t>NEW EMERGING GLOBAL INFRASTRUCTURE FOR THE 21 CENTURY</a:t>
            </a:r>
          </a:p>
        </p:txBody>
      </p:sp>
      <p:sp>
        <p:nvSpPr>
          <p:cNvPr id="29699" name="Rectangle 3"/>
          <p:cNvSpPr>
            <a:spLocks noGrp="1" noChangeArrowheads="1"/>
          </p:cNvSpPr>
          <p:nvPr>
            <p:ph type="body" idx="1"/>
          </p:nvPr>
        </p:nvSpPr>
        <p:spPr>
          <a:xfrm>
            <a:off x="0" y="1447800"/>
            <a:ext cx="7772400" cy="5410200"/>
          </a:xfrm>
        </p:spPr>
        <p:txBody>
          <a:bodyPr/>
          <a:lstStyle/>
          <a:p>
            <a:pPr eaLnBrk="1" hangingPunct="1">
              <a:buFont typeface="Wingdings" pitchFamily="2" charset="2"/>
              <a:buNone/>
            </a:pPr>
            <a:r>
              <a:rPr lang="en-US" sz="4800" b="1" i="0" smtClean="0">
                <a:latin typeface="Tahoma" pitchFamily="34" charset="0"/>
              </a:rPr>
              <a:t>1. Global Government Organizations (GGOs)  </a:t>
            </a:r>
          </a:p>
          <a:p>
            <a:pPr eaLnBrk="1" hangingPunct="1">
              <a:buFont typeface="Wingdings" pitchFamily="2" charset="2"/>
              <a:buNone/>
            </a:pPr>
            <a:r>
              <a:rPr lang="en-US" sz="4800" b="1" i="0" smtClean="0">
                <a:latin typeface="Tahoma" pitchFamily="34" charset="0"/>
              </a:rPr>
              <a:t> 2. Non-Government Organizations (NGOs)</a:t>
            </a:r>
          </a:p>
          <a:p>
            <a:pPr eaLnBrk="1" hangingPunct="1">
              <a:buFont typeface="Wingdings" pitchFamily="2" charset="2"/>
              <a:buNone/>
            </a:pPr>
            <a:r>
              <a:rPr lang="en-US" sz="4800" b="1" i="0" smtClean="0">
                <a:latin typeface="Tahoma" pitchFamily="34" charset="0"/>
              </a:rPr>
              <a:t>3. Global Public Policy Networks (GPPNs)</a:t>
            </a:r>
          </a:p>
          <a:p>
            <a:pPr eaLnBrk="1" hangingPunct="1"/>
            <a:endParaRPr lang="en-US" sz="4800"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5890" name="Rectangle 2"/>
          <p:cNvSpPr>
            <a:spLocks noGrp="1" noChangeArrowheads="1"/>
          </p:cNvSpPr>
          <p:nvPr>
            <p:ph type="body" idx="1"/>
          </p:nvPr>
        </p:nvSpPr>
        <p:spPr>
          <a:xfrm>
            <a:off x="0" y="0"/>
            <a:ext cx="9144000" cy="6858000"/>
          </a:xfrm>
        </p:spPr>
        <p:txBody>
          <a:bodyPr/>
          <a:lstStyle/>
          <a:p>
            <a:pPr eaLnBrk="1" hangingPunct="1">
              <a:buFontTx/>
              <a:buNone/>
            </a:pPr>
            <a:r>
              <a:rPr lang="en-US" sz="2800" b="1" i="0" smtClean="0">
                <a:latin typeface="Tahoma" pitchFamily="34" charset="0"/>
              </a:rPr>
              <a:t>3. The fair trade global coalition seeks to reduce poverty &amp; promote sustainable economic development through the fair trade minimum price program (designed to price goods high enough to pay for their direct cost plus a contribution to sustaining their future production).</a:t>
            </a:r>
          </a:p>
          <a:p>
            <a:pPr eaLnBrk="1" hangingPunct="1">
              <a:buFontTx/>
              <a:buNone/>
            </a:pPr>
            <a:r>
              <a:rPr lang="en-US" sz="2800" b="1" i="0" smtClean="0">
                <a:latin typeface="Tahoma" pitchFamily="34" charset="0"/>
              </a:rPr>
              <a:t>4. The Fairtrade Labeling Organization (FLO), begun in 1997, set standards for labeling products as Fairtrade Certified.  The highest volume fairtrade certification products include bananas, honey, coffee, oranges, cocoa, cotton, dried &amp; fresh fruits &amp; vegetables, juices, nuts &amp; oil seeds, quinoa, rice, spices, sugar, tea and wine.</a:t>
            </a:r>
          </a:p>
        </p:txBody>
      </p:sp>
      <p:sp>
        <p:nvSpPr>
          <p:cNvPr id="165891" name="AutoShape 3"/>
          <p:cNvSpPr>
            <a:spLocks noChangeArrowheads="1"/>
          </p:cNvSpPr>
          <p:nvPr/>
        </p:nvSpPr>
        <p:spPr bwMode="auto">
          <a:xfrm>
            <a:off x="8077200" y="61722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1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6914" name="Rectangle 2"/>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b="1" i="0" smtClean="0">
                <a:latin typeface="Tahoma" pitchFamily="34" charset="0"/>
              </a:rPr>
              <a:t>5. </a:t>
            </a:r>
            <a:r>
              <a:rPr lang="en-US" sz="3300" b="1" i="0" smtClean="0">
                <a:latin typeface="Tahoma" pitchFamily="34" charset="0"/>
              </a:rPr>
              <a:t>FLO-CERT (Fairtrade Labeling Organization Certification) coordinates the certification, marketing, &amp; inspection of fairtrade products through a network of independent inspectors who travel the world as liaisons between families, traders, &amp; sellers.</a:t>
            </a:r>
          </a:p>
          <a:p>
            <a:pPr eaLnBrk="1" hangingPunct="1">
              <a:lnSpc>
                <a:spcPct val="90000"/>
              </a:lnSpc>
              <a:buFontTx/>
              <a:buNone/>
            </a:pPr>
            <a:r>
              <a:rPr lang="en-US" sz="3300" b="1" i="0" smtClean="0">
                <a:latin typeface="Tahoma" pitchFamily="34" charset="0"/>
              </a:rPr>
              <a:t>6. The International Fairtrade Association (IFAT), created in 1989, is a global coalition of agricultural coops, export marketers, importers, retailers, regional fairtrade networks, &amp; support organizations.  IFAT has 300 member organizations in 60 nations.</a:t>
            </a:r>
          </a:p>
        </p:txBody>
      </p:sp>
      <p:sp>
        <p:nvSpPr>
          <p:cNvPr id="166915" name="AutoShape 3"/>
          <p:cNvSpPr>
            <a:spLocks noChangeArrowheads="1"/>
          </p:cNvSpPr>
          <p:nvPr/>
        </p:nvSpPr>
        <p:spPr bwMode="auto">
          <a:xfrm>
            <a:off x="8077200" y="61722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1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7938" name="Rectangle 2"/>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b="1" i="0" smtClean="0">
                <a:latin typeface="Tahoma" pitchFamily="34" charset="0"/>
              </a:rPr>
              <a:t>7. In addition to sustainable economic development pricing, core fairtrade values include safe working conditions; gender equity; environmental protection; worker participation in decision-making; &amp; general adherence to the United Nations charter of human rights.</a:t>
            </a:r>
          </a:p>
          <a:p>
            <a:pPr eaLnBrk="1" hangingPunct="1">
              <a:lnSpc>
                <a:spcPct val="90000"/>
              </a:lnSpc>
              <a:buFontTx/>
              <a:buNone/>
            </a:pPr>
            <a:r>
              <a:rPr lang="en-US" b="1" i="0" smtClean="0">
                <a:latin typeface="Tahoma" pitchFamily="34" charset="0"/>
              </a:rPr>
              <a:t>8. Fairtrade certified sales in 2005 were estimated at over $1B, less than one hundredth of one percent of total world trade.  As of 2006, 1.5M economically-disadvantaged workers directly participated in fairtrade initiatives &amp; 5M benefited from commerce.</a:t>
            </a:r>
          </a:p>
        </p:txBody>
      </p:sp>
      <p:sp>
        <p:nvSpPr>
          <p:cNvPr id="167939" name="AutoShape 3"/>
          <p:cNvSpPr>
            <a:spLocks noChangeArrowheads="1"/>
          </p:cNvSpPr>
          <p:nvPr/>
        </p:nvSpPr>
        <p:spPr bwMode="auto">
          <a:xfrm>
            <a:off x="8077200" y="61722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1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8962" name="Rectangle 2"/>
          <p:cNvSpPr>
            <a:spLocks noGrp="1" noChangeArrowheads="1"/>
          </p:cNvSpPr>
          <p:nvPr>
            <p:ph type="body" idx="1"/>
          </p:nvPr>
        </p:nvSpPr>
        <p:spPr>
          <a:xfrm>
            <a:off x="0" y="0"/>
            <a:ext cx="9144000" cy="6858000"/>
          </a:xfrm>
        </p:spPr>
        <p:txBody>
          <a:bodyPr/>
          <a:lstStyle/>
          <a:p>
            <a:pPr eaLnBrk="1" hangingPunct="1">
              <a:buFontTx/>
              <a:buNone/>
            </a:pPr>
            <a:r>
              <a:rPr lang="en-US" sz="2800" b="1" i="0" smtClean="0">
                <a:latin typeface="Tahoma" pitchFamily="34" charset="0"/>
              </a:rPr>
              <a:t>9. The additional profit generated when producers bypass intermediate buyers, instead selling directly to international buyers can be highly significant. For example, in 1999, Central American coffee growers who sold to traditional middle men buyers averaged 38 cents per pound, compared to $1.26 earned by farmers selling though the fair trade institutions. </a:t>
            </a:r>
          </a:p>
          <a:p>
            <a:pPr eaLnBrk="1" hangingPunct="1">
              <a:buFontTx/>
              <a:buNone/>
            </a:pPr>
            <a:r>
              <a:rPr lang="en-US" sz="2800" b="1" i="0" smtClean="0">
                <a:latin typeface="Tahoma" pitchFamily="34" charset="0"/>
              </a:rPr>
              <a:t>10. The fair trade system places a high priority on community development in addition to guaranteeing fair prices for farmers.  Workers within a community participate in determining their own economic development priorities, including education, clean water, health care, &amp; infrastructure development.  </a:t>
            </a:r>
          </a:p>
          <a:p>
            <a:pPr eaLnBrk="1" hangingPunct="1">
              <a:buFontTx/>
              <a:buNone/>
            </a:pPr>
            <a:endParaRPr lang="en-US" sz="2800" b="1" i="0" smtClean="0">
              <a:latin typeface="Tahoma" pitchFamily="34" charset="0"/>
            </a:endParaRPr>
          </a:p>
        </p:txBody>
      </p:sp>
    </p:spTree>
  </p:cSld>
  <p:clrMapOvr>
    <a:masterClrMapping/>
  </p:clrMapOvr>
  <p:transition spd="med">
    <p:random/>
  </p:transition>
</p:sld>
</file>

<file path=ppt/slides/slide1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a:xfrm>
            <a:off x="0" y="0"/>
            <a:ext cx="9144000" cy="1143000"/>
          </a:xfrm>
        </p:spPr>
        <p:txBody>
          <a:bodyPr/>
          <a:lstStyle/>
          <a:p>
            <a:pPr eaLnBrk="1" hangingPunct="1"/>
            <a:r>
              <a:rPr lang="en-US" sz="3200" b="1" smtClean="0">
                <a:solidFill>
                  <a:schemeClr val="tx1"/>
                </a:solidFill>
                <a:latin typeface="Tahoma" pitchFamily="34" charset="0"/>
              </a:rPr>
              <a:t>MCDONALD’S FAIRTRADE DEAL WITH TOMATO PICKERS</a:t>
            </a:r>
          </a:p>
        </p:txBody>
      </p:sp>
      <p:sp>
        <p:nvSpPr>
          <p:cNvPr id="169987" name="Rectangle 3"/>
          <p:cNvSpPr>
            <a:spLocks noGrp="1" noChangeArrowheads="1"/>
          </p:cNvSpPr>
          <p:nvPr>
            <p:ph type="body" idx="1"/>
          </p:nvPr>
        </p:nvSpPr>
        <p:spPr>
          <a:xfrm>
            <a:off x="0" y="1066800"/>
            <a:ext cx="9144000" cy="5791200"/>
          </a:xfrm>
        </p:spPr>
        <p:txBody>
          <a:bodyPr/>
          <a:lstStyle/>
          <a:p>
            <a:pPr eaLnBrk="1" hangingPunct="1">
              <a:buFontTx/>
              <a:buNone/>
            </a:pPr>
            <a:r>
              <a:rPr lang="en-US" sz="2800" b="1" i="0" smtClean="0">
                <a:latin typeface="Tahoma" pitchFamily="34" charset="0"/>
              </a:rPr>
              <a:t>1. In 2007, McDonald’s nearly doubled the wages of its Florida migrant tomato pickers by increasing the wages paid for a bucket of picked tomatoes from 40 cents to 72 cents. </a:t>
            </a:r>
          </a:p>
          <a:p>
            <a:pPr eaLnBrk="1" hangingPunct="1">
              <a:buFontTx/>
              <a:buNone/>
            </a:pPr>
            <a:r>
              <a:rPr lang="en-US" sz="2800" b="1" i="0" smtClean="0">
                <a:latin typeface="Tahoma" pitchFamily="34" charset="0"/>
              </a:rPr>
              <a:t>2. The deal was made in an arrangement with the Coalition of Immokalee Workers, which has also brokered a fair trade deal with Taco Bell.</a:t>
            </a:r>
          </a:p>
          <a:p>
            <a:pPr eaLnBrk="1" hangingPunct="1">
              <a:buFontTx/>
              <a:buNone/>
            </a:pPr>
            <a:r>
              <a:rPr lang="en-US" sz="2800" b="1" i="0" smtClean="0">
                <a:latin typeface="Tahoma" pitchFamily="34" charset="0"/>
              </a:rPr>
              <a:t>3. “The McDonald’s deal sends a strong message to the rest of the fast-food industry that the leaders of the industry are taking concrete steps to improve the lives of workers, of human beings.”</a:t>
            </a:r>
          </a:p>
          <a:p>
            <a:pPr eaLnBrk="1" hangingPunct="1">
              <a:buFontTx/>
              <a:buNone/>
            </a:pPr>
            <a:endParaRPr lang="en-US" sz="2800" b="1" smtClean="0">
              <a:latin typeface="Tahoma" pitchFamily="34" charset="0"/>
            </a:endParaRPr>
          </a:p>
        </p:txBody>
      </p:sp>
    </p:spTree>
  </p:cSld>
  <p:clrMapOvr>
    <a:masterClrMapping/>
  </p:clrMapOvr>
  <p:transition spd="med">
    <p:random/>
  </p:transition>
</p:sld>
</file>

<file path=ppt/slides/slide1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a:xfrm>
            <a:off x="0" y="0"/>
            <a:ext cx="9144000" cy="1295400"/>
          </a:xfrm>
        </p:spPr>
        <p:txBody>
          <a:bodyPr/>
          <a:lstStyle/>
          <a:p>
            <a:pPr eaLnBrk="1" hangingPunct="1"/>
            <a:r>
              <a:rPr lang="en-US" sz="2800" b="1" smtClean="0">
                <a:solidFill>
                  <a:schemeClr val="tx1"/>
                </a:solidFill>
                <a:latin typeface="Tahoma" pitchFamily="34" charset="0"/>
              </a:rPr>
              <a:t>FAIRTRADE PRINCIPLES</a:t>
            </a:r>
            <a:br>
              <a:rPr lang="en-US" sz="2800" b="1" smtClean="0">
                <a:solidFill>
                  <a:schemeClr val="tx1"/>
                </a:solidFill>
                <a:latin typeface="Tahoma" pitchFamily="34" charset="0"/>
              </a:rPr>
            </a:br>
            <a:r>
              <a:rPr lang="en-US" sz="2800" b="1" smtClean="0">
                <a:solidFill>
                  <a:schemeClr val="tx1"/>
                </a:solidFill>
                <a:latin typeface="Tahoma" pitchFamily="34" charset="0"/>
              </a:rPr>
              <a:t>(from the Americas Program </a:t>
            </a:r>
            <a:br>
              <a:rPr lang="en-US" sz="2800" b="1" smtClean="0">
                <a:solidFill>
                  <a:schemeClr val="tx1"/>
                </a:solidFill>
                <a:latin typeface="Tahoma" pitchFamily="34" charset="0"/>
              </a:rPr>
            </a:br>
            <a:r>
              <a:rPr lang="en-US" sz="2800" b="1" smtClean="0">
                <a:solidFill>
                  <a:schemeClr val="tx1"/>
                </a:solidFill>
                <a:latin typeface="Tahoma" pitchFamily="34" charset="0"/>
              </a:rPr>
              <a:t>Inter-hemispheric Center)</a:t>
            </a:r>
          </a:p>
        </p:txBody>
      </p:sp>
      <p:sp>
        <p:nvSpPr>
          <p:cNvPr id="171011" name="Rectangle 3"/>
          <p:cNvSpPr>
            <a:spLocks noGrp="1" noChangeArrowheads="1"/>
          </p:cNvSpPr>
          <p:nvPr>
            <p:ph type="body" idx="1"/>
          </p:nvPr>
        </p:nvSpPr>
        <p:spPr>
          <a:xfrm>
            <a:off x="0" y="1371600"/>
            <a:ext cx="9144000" cy="5486400"/>
          </a:xfrm>
        </p:spPr>
        <p:txBody>
          <a:bodyPr/>
          <a:lstStyle/>
          <a:p>
            <a:pPr marL="457200" indent="-457200" eaLnBrk="1" hangingPunct="1">
              <a:lnSpc>
                <a:spcPct val="80000"/>
              </a:lnSpc>
              <a:buClr>
                <a:schemeClr val="tx1"/>
              </a:buClr>
              <a:buFont typeface="Wingdings" pitchFamily="2" charset="2"/>
              <a:buAutoNum type="arabicPeriod"/>
            </a:pPr>
            <a:r>
              <a:rPr lang="en-US" sz="3000" b="1" i="0" smtClean="0">
                <a:latin typeface="Tahoma" pitchFamily="34" charset="0"/>
              </a:rPr>
              <a:t>Local and regional producers and service providers should be in control so benefits remain in their communities. </a:t>
            </a:r>
          </a:p>
          <a:p>
            <a:pPr marL="457200" indent="-457200" eaLnBrk="1" hangingPunct="1">
              <a:lnSpc>
                <a:spcPct val="80000"/>
              </a:lnSpc>
              <a:buClr>
                <a:schemeClr val="tx1"/>
              </a:buClr>
              <a:buFont typeface="Wingdings" pitchFamily="2" charset="2"/>
              <a:buAutoNum type="arabicPeriod"/>
            </a:pPr>
            <a:r>
              <a:rPr lang="en-US" sz="3000" b="1" i="0" smtClean="0">
                <a:latin typeface="Tahoma" pitchFamily="34" charset="0"/>
              </a:rPr>
              <a:t>Laborers should earn a fair wage and work in a healthy, safe environment. </a:t>
            </a:r>
          </a:p>
          <a:p>
            <a:pPr marL="457200" indent="-457200" eaLnBrk="1" hangingPunct="1">
              <a:lnSpc>
                <a:spcPct val="80000"/>
              </a:lnSpc>
              <a:buClr>
                <a:schemeClr val="tx1"/>
              </a:buClr>
              <a:buFont typeface="Wingdings" pitchFamily="2" charset="2"/>
              <a:buAutoNum type="arabicPeriod"/>
            </a:pPr>
            <a:r>
              <a:rPr lang="en-US" sz="3000" b="1" i="0" smtClean="0">
                <a:latin typeface="Tahoma" pitchFamily="34" charset="0"/>
              </a:rPr>
              <a:t>Intermediary organizations that soak up and expatriate profits should be removed from the equation, allowing producers to keep a larger share of sales revenues without passing on excessive costs to consumers. </a:t>
            </a:r>
          </a:p>
          <a:p>
            <a:pPr marL="457200" indent="-457200" eaLnBrk="1" hangingPunct="1">
              <a:lnSpc>
                <a:spcPct val="80000"/>
              </a:lnSpc>
              <a:buClr>
                <a:schemeClr val="tx1"/>
              </a:buClr>
              <a:buFont typeface="Wingdings" pitchFamily="2" charset="2"/>
              <a:buAutoNum type="arabicPeriod"/>
            </a:pPr>
            <a:r>
              <a:rPr lang="en-US" sz="3000" b="1" i="0" smtClean="0">
                <a:latin typeface="Tahoma" pitchFamily="34" charset="0"/>
              </a:rPr>
              <a:t>Goods and services should be environmentally friendly and socially responsible. </a:t>
            </a:r>
          </a:p>
        </p:txBody>
      </p:sp>
      <p:sp>
        <p:nvSpPr>
          <p:cNvPr id="171012" name="AutoShape 4"/>
          <p:cNvSpPr>
            <a:spLocks noChangeArrowheads="1"/>
          </p:cNvSpPr>
          <p:nvPr/>
        </p:nvSpPr>
        <p:spPr bwMode="auto">
          <a:xfrm>
            <a:off x="7772400" y="6372225"/>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1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2034" name="Rectangle 2"/>
          <p:cNvSpPr>
            <a:spLocks noGrp="1" noChangeArrowheads="1"/>
          </p:cNvSpPr>
          <p:nvPr>
            <p:ph type="body" idx="1"/>
          </p:nvPr>
        </p:nvSpPr>
        <p:spPr>
          <a:xfrm>
            <a:off x="228600" y="0"/>
            <a:ext cx="8915400" cy="6858000"/>
          </a:xfrm>
        </p:spPr>
        <p:txBody>
          <a:bodyPr/>
          <a:lstStyle/>
          <a:p>
            <a:pPr marL="609600" indent="-609600" eaLnBrk="1" hangingPunct="1">
              <a:lnSpc>
                <a:spcPct val="90000"/>
              </a:lnSpc>
              <a:buClr>
                <a:schemeClr val="tx1"/>
              </a:buClr>
              <a:buFont typeface="Wingdings" pitchFamily="2" charset="2"/>
              <a:buAutoNum type="arabicPeriod" startAt="5"/>
            </a:pPr>
            <a:r>
              <a:rPr lang="en-US" b="1" i="0" smtClean="0">
                <a:latin typeface="Tahoma" pitchFamily="34" charset="0"/>
              </a:rPr>
              <a:t>Community development needs, as well as environmental and social criteria, should be taken into account in business decisions. </a:t>
            </a:r>
          </a:p>
          <a:p>
            <a:pPr marL="609600" indent="-609600" eaLnBrk="1" hangingPunct="1">
              <a:lnSpc>
                <a:spcPct val="90000"/>
              </a:lnSpc>
              <a:buClr>
                <a:schemeClr val="tx1"/>
              </a:buClr>
              <a:buFont typeface="Wingdings" pitchFamily="2" charset="2"/>
              <a:buAutoNum type="arabicPeriod" startAt="5"/>
            </a:pPr>
            <a:r>
              <a:rPr lang="en-US" b="1" i="0" smtClean="0">
                <a:latin typeface="Tahoma" pitchFamily="34" charset="0"/>
              </a:rPr>
              <a:t>Product and producer diversity should be supported, and increased opportunities for women should be a priority. </a:t>
            </a:r>
          </a:p>
          <a:p>
            <a:pPr marL="609600" indent="-609600" eaLnBrk="1" hangingPunct="1">
              <a:lnSpc>
                <a:spcPct val="90000"/>
              </a:lnSpc>
              <a:buClr>
                <a:schemeClr val="tx1"/>
              </a:buClr>
              <a:buFont typeface="Wingdings" pitchFamily="2" charset="2"/>
              <a:buAutoNum type="arabicPeriod" startAt="5"/>
            </a:pPr>
            <a:r>
              <a:rPr lang="en-US" b="1" i="0" smtClean="0">
                <a:latin typeface="Tahoma" pitchFamily="34" charset="0"/>
              </a:rPr>
              <a:t>When possible, intermediaries that buy products directly from producers should provide financial assistance, such as direct loans, prepayments, or linking producers with sources of financing. </a:t>
            </a:r>
          </a:p>
        </p:txBody>
      </p:sp>
      <p:sp>
        <p:nvSpPr>
          <p:cNvPr id="172035" name="AutoShape 3"/>
          <p:cNvSpPr>
            <a:spLocks noChangeArrowheads="1"/>
          </p:cNvSpPr>
          <p:nvPr/>
        </p:nvSpPr>
        <p:spPr bwMode="auto">
          <a:xfrm>
            <a:off x="7772400" y="6372225"/>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1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3058" name="Rectangle 2"/>
          <p:cNvSpPr>
            <a:spLocks noGrp="1" noChangeArrowheads="1"/>
          </p:cNvSpPr>
          <p:nvPr>
            <p:ph type="body" idx="1"/>
          </p:nvPr>
        </p:nvSpPr>
        <p:spPr>
          <a:xfrm>
            <a:off x="228600" y="0"/>
            <a:ext cx="8915400" cy="6858000"/>
          </a:xfrm>
        </p:spPr>
        <p:txBody>
          <a:bodyPr/>
          <a:lstStyle/>
          <a:p>
            <a:pPr marL="609600" indent="-609600" eaLnBrk="1" hangingPunct="1">
              <a:buClr>
                <a:schemeClr val="tx1"/>
              </a:buClr>
              <a:buFont typeface="Wingdings" pitchFamily="2" charset="2"/>
              <a:buAutoNum type="arabicPeriod" startAt="8"/>
            </a:pPr>
            <a:r>
              <a:rPr lang="en-US" sz="3600" b="1" i="0" smtClean="0">
                <a:latin typeface="Tahoma" pitchFamily="34" charset="0"/>
              </a:rPr>
              <a:t>The finances, management policies, and business practices of fair trade enterprises should be open to public scrutiny. </a:t>
            </a:r>
          </a:p>
          <a:p>
            <a:pPr marL="609600" indent="-609600" eaLnBrk="1" hangingPunct="1">
              <a:buClr>
                <a:schemeClr val="tx1"/>
              </a:buClr>
              <a:buFont typeface="Wingdings" pitchFamily="2" charset="2"/>
              <a:buAutoNum type="arabicPeriod" startAt="8"/>
            </a:pPr>
            <a:r>
              <a:rPr lang="en-US" sz="3600" b="1" i="0" smtClean="0">
                <a:latin typeface="Tahoma" pitchFamily="34" charset="0"/>
              </a:rPr>
              <a:t>Consumers who are educated regarding the importance of purchasing products and services that support living wages, healthy working conditions, and environmental protection will be willing to pay slightly higher prices. </a:t>
            </a:r>
          </a:p>
        </p:txBody>
      </p:sp>
      <p:sp>
        <p:nvSpPr>
          <p:cNvPr id="173059" name="AutoShape 3"/>
          <p:cNvSpPr>
            <a:spLocks noChangeArrowheads="1"/>
          </p:cNvSpPr>
          <p:nvPr/>
        </p:nvSpPr>
        <p:spPr bwMode="auto">
          <a:xfrm>
            <a:off x="7772400" y="6372225"/>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1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082" name="Content Placeholder 2"/>
          <p:cNvSpPr>
            <a:spLocks noGrp="1"/>
          </p:cNvSpPr>
          <p:nvPr>
            <p:ph idx="1"/>
          </p:nvPr>
        </p:nvSpPr>
        <p:spPr>
          <a:xfrm>
            <a:off x="0" y="0"/>
            <a:ext cx="9144000" cy="6858000"/>
          </a:xfrm>
        </p:spPr>
        <p:txBody>
          <a:bodyPr/>
          <a:lstStyle/>
          <a:p>
            <a:pPr>
              <a:buFontTx/>
              <a:buNone/>
            </a:pPr>
            <a:r>
              <a:rPr lang="en-US" sz="4000" b="1" i="0" smtClean="0">
                <a:latin typeface="Tahoma" pitchFamily="34" charset="0"/>
                <a:cs typeface="Tahoma" pitchFamily="34" charset="0"/>
              </a:rPr>
              <a:t>10. Gender equality </a:t>
            </a:r>
          </a:p>
          <a:p>
            <a:pPr>
              <a:buFontTx/>
              <a:buNone/>
            </a:pPr>
            <a:r>
              <a:rPr lang="en-US" sz="4000" b="1" i="0" smtClean="0">
                <a:latin typeface="Tahoma" pitchFamily="34" charset="0"/>
                <a:cs typeface="Tahoma" pitchFamily="34" charset="0"/>
              </a:rPr>
              <a:t>11. Capacity building (developing the capacity of producers to help themselves).</a:t>
            </a:r>
          </a:p>
          <a:p>
            <a:pPr>
              <a:buFontTx/>
              <a:buNone/>
            </a:pPr>
            <a:r>
              <a:rPr lang="en-US" sz="4000" b="1" i="0" smtClean="0">
                <a:latin typeface="Tahoma" pitchFamily="34" charset="0"/>
                <a:cs typeface="Tahoma" pitchFamily="34" charset="0"/>
              </a:rPr>
              <a:t>12. Environmental protection through responsible production practices that sustain physical &amp; human assets for successive generations.</a:t>
            </a:r>
          </a:p>
          <a:p>
            <a:pPr>
              <a:buFontTx/>
              <a:buNone/>
            </a:pPr>
            <a:endParaRPr lang="en-US" b="1" smtClean="0">
              <a:latin typeface="Tahoma" pitchFamily="34" charset="0"/>
              <a:cs typeface="Tahoma" pitchFamily="34" charset="0"/>
            </a:endParaRPr>
          </a:p>
          <a:p>
            <a:pPr>
              <a:buFontTx/>
              <a:buNone/>
            </a:pPr>
            <a:endParaRPr lang="en-US" b="1" smtClean="0">
              <a:latin typeface="Tahoma" pitchFamily="34" charset="0"/>
              <a:cs typeface="Tahoma" pitchFamily="34" charset="0"/>
            </a:endParaRPr>
          </a:p>
        </p:txBody>
      </p:sp>
    </p:spTree>
  </p:cSld>
  <p:clrMapOvr>
    <a:masterClrMapping/>
  </p:clrMapOvr>
  <p:transition spd="med">
    <p:random/>
  </p:transition>
</p:sld>
</file>

<file path=ppt/slides/slide1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a:xfrm>
            <a:off x="0" y="0"/>
            <a:ext cx="9144000" cy="1295400"/>
          </a:xfrm>
        </p:spPr>
        <p:txBody>
          <a:bodyPr/>
          <a:lstStyle/>
          <a:p>
            <a:pPr eaLnBrk="1" hangingPunct="1"/>
            <a:r>
              <a:rPr lang="en-US" sz="2800" b="1" smtClean="0">
                <a:solidFill>
                  <a:schemeClr val="tx1"/>
                </a:solidFill>
                <a:latin typeface="Tahoma" pitchFamily="34" charset="0"/>
              </a:rPr>
              <a:t>KEY PROBLEMS OF FAIR TRADE</a:t>
            </a:r>
            <a:br>
              <a:rPr lang="en-US" sz="2800" b="1" smtClean="0">
                <a:solidFill>
                  <a:schemeClr val="tx1"/>
                </a:solidFill>
                <a:latin typeface="Tahoma" pitchFamily="34" charset="0"/>
              </a:rPr>
            </a:br>
            <a:r>
              <a:rPr lang="en-US" sz="2800" b="1" smtClean="0">
                <a:solidFill>
                  <a:schemeClr val="tx1"/>
                </a:solidFill>
                <a:latin typeface="Tahoma" pitchFamily="34" charset="0"/>
              </a:rPr>
              <a:t>(from the Americas Program </a:t>
            </a:r>
            <a:br>
              <a:rPr lang="en-US" sz="2800" b="1" smtClean="0">
                <a:solidFill>
                  <a:schemeClr val="tx1"/>
                </a:solidFill>
                <a:latin typeface="Tahoma" pitchFamily="34" charset="0"/>
              </a:rPr>
            </a:br>
            <a:r>
              <a:rPr lang="en-US" sz="2800" b="1" smtClean="0">
                <a:solidFill>
                  <a:schemeClr val="tx1"/>
                </a:solidFill>
                <a:latin typeface="Tahoma" pitchFamily="34" charset="0"/>
              </a:rPr>
              <a:t>Inter-hemispheric Center)</a:t>
            </a:r>
          </a:p>
        </p:txBody>
      </p:sp>
      <p:sp>
        <p:nvSpPr>
          <p:cNvPr id="175107" name="Rectangle 3"/>
          <p:cNvSpPr>
            <a:spLocks noGrp="1" noChangeArrowheads="1"/>
          </p:cNvSpPr>
          <p:nvPr>
            <p:ph type="body" idx="1"/>
          </p:nvPr>
        </p:nvSpPr>
        <p:spPr>
          <a:xfrm>
            <a:off x="0" y="1371600"/>
            <a:ext cx="9144000" cy="5486400"/>
          </a:xfrm>
        </p:spPr>
        <p:txBody>
          <a:bodyPr/>
          <a:lstStyle/>
          <a:p>
            <a:pPr marL="457200" indent="-457200" eaLnBrk="1" hangingPunct="1">
              <a:lnSpc>
                <a:spcPct val="80000"/>
              </a:lnSpc>
              <a:buClr>
                <a:schemeClr val="tx1"/>
              </a:buClr>
              <a:buFont typeface="Wingdings" pitchFamily="2" charset="2"/>
              <a:buAutoNum type="arabicPeriod"/>
            </a:pPr>
            <a:r>
              <a:rPr lang="en-US" sz="3000" b="1" i="0" smtClean="0">
                <a:latin typeface="Tahoma" pitchFamily="34" charset="0"/>
              </a:rPr>
              <a:t>Free trade favors large corporations, not Mexico’s many small-scale farmers, artisans, and businesses. </a:t>
            </a:r>
          </a:p>
          <a:p>
            <a:pPr marL="457200" indent="-457200" eaLnBrk="1" hangingPunct="1">
              <a:lnSpc>
                <a:spcPct val="80000"/>
              </a:lnSpc>
              <a:buClr>
                <a:schemeClr val="tx1"/>
              </a:buClr>
              <a:buFont typeface="Wingdings" pitchFamily="2" charset="2"/>
              <a:buAutoNum type="arabicPeriod"/>
            </a:pPr>
            <a:r>
              <a:rPr lang="en-US" sz="3000" b="1" i="0" smtClean="0">
                <a:latin typeface="Tahoma" pitchFamily="34" charset="0"/>
              </a:rPr>
              <a:t>Smaller producers and service providers lack capital or access to credit, technical and marketing assistance, and delivery systems. </a:t>
            </a:r>
          </a:p>
          <a:p>
            <a:pPr marL="457200" indent="-457200" eaLnBrk="1" hangingPunct="1">
              <a:lnSpc>
                <a:spcPct val="80000"/>
              </a:lnSpc>
              <a:buClr>
                <a:schemeClr val="tx1"/>
              </a:buClr>
              <a:buFont typeface="Wingdings" pitchFamily="2" charset="2"/>
              <a:buAutoNum type="arabicPeriod"/>
            </a:pPr>
            <a:r>
              <a:rPr lang="en-US" sz="3000" b="1" i="0" smtClean="0">
                <a:latin typeface="Tahoma" pitchFamily="34" charset="0"/>
              </a:rPr>
              <a:t>The export orientation of Mexico’s economy calls for the production of basic commodities, which face steep competition from foreign, subsidized products, are highly vulnerable to global price fluctuations</a:t>
            </a:r>
            <a:r>
              <a:rPr lang="en-US" sz="2600" b="1" i="0" smtClean="0">
                <a:latin typeface="Tahoma" pitchFamily="34" charset="0"/>
              </a:rPr>
              <a:t>, and generate minimal profit margins. </a:t>
            </a:r>
          </a:p>
          <a:p>
            <a:pPr marL="457200" indent="-457200" eaLnBrk="1" hangingPunct="1">
              <a:lnSpc>
                <a:spcPct val="80000"/>
              </a:lnSpc>
              <a:buFontTx/>
              <a:buNone/>
            </a:pPr>
            <a:endParaRPr lang="en-US" sz="2600" b="1" smtClean="0">
              <a:latin typeface="Tahoma" pitchFamily="34" charset="0"/>
            </a:endParaRPr>
          </a:p>
        </p:txBody>
      </p:sp>
      <p:sp>
        <p:nvSpPr>
          <p:cNvPr id="175108" name="AutoShape 4"/>
          <p:cNvSpPr>
            <a:spLocks noChangeArrowheads="1"/>
          </p:cNvSpPr>
          <p:nvPr/>
        </p:nvSpPr>
        <p:spPr bwMode="auto">
          <a:xfrm>
            <a:off x="7772400" y="6372225"/>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228600" y="0"/>
            <a:ext cx="8534400" cy="914400"/>
          </a:xfrm>
        </p:spPr>
        <p:txBody>
          <a:bodyPr/>
          <a:lstStyle/>
          <a:p>
            <a:pPr eaLnBrk="1" hangingPunct="1"/>
            <a:r>
              <a:rPr lang="en-US" b="1" smtClean="0">
                <a:solidFill>
                  <a:schemeClr val="bg2"/>
                </a:solidFill>
                <a:latin typeface="Tahoma" pitchFamily="34" charset="0"/>
              </a:rPr>
              <a:t>GGOs TODAY</a:t>
            </a:r>
          </a:p>
        </p:txBody>
      </p:sp>
      <p:sp>
        <p:nvSpPr>
          <p:cNvPr id="30723" name="Rectangle 3"/>
          <p:cNvSpPr>
            <a:spLocks noGrp="1" noChangeArrowheads="1"/>
          </p:cNvSpPr>
          <p:nvPr>
            <p:ph type="body" idx="1"/>
          </p:nvPr>
        </p:nvSpPr>
        <p:spPr>
          <a:xfrm>
            <a:off x="0" y="914400"/>
            <a:ext cx="8915400" cy="5638800"/>
          </a:xfrm>
        </p:spPr>
        <p:txBody>
          <a:bodyPr/>
          <a:lstStyle/>
          <a:p>
            <a:pPr marL="609600" indent="-609600" eaLnBrk="1" hangingPunct="1">
              <a:lnSpc>
                <a:spcPct val="90000"/>
              </a:lnSpc>
              <a:buClr>
                <a:schemeClr val="bg2"/>
              </a:buClr>
              <a:buFontTx/>
              <a:buAutoNum type="arabicPeriod"/>
            </a:pPr>
            <a:r>
              <a:rPr lang="en-US" sz="3600" b="1" i="0" smtClean="0">
                <a:latin typeface="Tahoma" pitchFamily="34" charset="0"/>
              </a:rPr>
              <a:t>International Monetary Fund (Authority over nations that borrow money)</a:t>
            </a:r>
          </a:p>
          <a:p>
            <a:pPr marL="609600" indent="-609600" eaLnBrk="1" hangingPunct="1">
              <a:lnSpc>
                <a:spcPct val="90000"/>
              </a:lnSpc>
              <a:buClr>
                <a:schemeClr val="bg2"/>
              </a:buClr>
              <a:buFontTx/>
              <a:buAutoNum type="arabicPeriod"/>
            </a:pPr>
            <a:r>
              <a:rPr lang="en-US" sz="3600" b="1" i="0" smtClean="0">
                <a:latin typeface="Tahoma" pitchFamily="34" charset="0"/>
              </a:rPr>
              <a:t>International Labor Organization (U.N.) (Authority over human rights violations in the global workplace)</a:t>
            </a:r>
          </a:p>
          <a:p>
            <a:pPr marL="609600" indent="-609600" eaLnBrk="1" hangingPunct="1">
              <a:lnSpc>
                <a:spcPct val="90000"/>
              </a:lnSpc>
              <a:buClr>
                <a:schemeClr val="bg2"/>
              </a:buClr>
              <a:buFontTx/>
              <a:buAutoNum type="arabicPeriod"/>
            </a:pPr>
            <a:r>
              <a:rPr lang="en-US" sz="3600" b="1" i="0" smtClean="0">
                <a:latin typeface="Tahoma" pitchFamily="34" charset="0"/>
              </a:rPr>
              <a:t>World Trade Organization (Authority over nations in trading practices)</a:t>
            </a:r>
          </a:p>
          <a:p>
            <a:pPr marL="609600" indent="-609600" eaLnBrk="1" hangingPunct="1">
              <a:lnSpc>
                <a:spcPct val="90000"/>
              </a:lnSpc>
              <a:buClr>
                <a:schemeClr val="bg2"/>
              </a:buClr>
              <a:buFontTx/>
              <a:buAutoNum type="arabicPeriod"/>
            </a:pPr>
            <a:endParaRPr lang="en-US" sz="3600" b="1" i="0" smtClean="0">
              <a:latin typeface="Tahoma" pitchFamily="34" charset="0"/>
            </a:endParaRPr>
          </a:p>
          <a:p>
            <a:pPr marL="609600" indent="-609600" eaLnBrk="1" hangingPunct="1">
              <a:lnSpc>
                <a:spcPct val="90000"/>
              </a:lnSpc>
            </a:pPr>
            <a:endParaRPr lang="en-US" b="1" i="0" smtClean="0">
              <a:latin typeface="Tahoma" pitchFamily="34" charset="0"/>
            </a:endParaRPr>
          </a:p>
          <a:p>
            <a:pPr marL="609600" indent="-609600" eaLnBrk="1" hangingPunct="1">
              <a:lnSpc>
                <a:spcPct val="90000"/>
              </a:lnSpc>
              <a:buFont typeface="Wingdings" pitchFamily="2" charset="2"/>
              <a:buNone/>
            </a:pPr>
            <a:endParaRPr lang="en-US" sz="2800" b="1" i="0" smtClean="0">
              <a:latin typeface="Lucida Sans Unicode" pitchFamily="34" charset="0"/>
            </a:endParaRPr>
          </a:p>
        </p:txBody>
      </p:sp>
      <p:sp>
        <p:nvSpPr>
          <p:cNvPr id="30724" name="AutoShape 6"/>
          <p:cNvSpPr>
            <a:spLocks noChangeArrowheads="1"/>
          </p:cNvSpPr>
          <p:nvPr/>
        </p:nvSpPr>
        <p:spPr bwMode="auto">
          <a:xfrm>
            <a:off x="7924800" y="5943600"/>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6130" name="Rectangle 2"/>
          <p:cNvSpPr>
            <a:spLocks noGrp="1" noChangeArrowheads="1"/>
          </p:cNvSpPr>
          <p:nvPr>
            <p:ph type="body" idx="1"/>
          </p:nvPr>
        </p:nvSpPr>
        <p:spPr>
          <a:xfrm>
            <a:off x="228600" y="0"/>
            <a:ext cx="8915400" cy="6858000"/>
          </a:xfrm>
        </p:spPr>
        <p:txBody>
          <a:bodyPr/>
          <a:lstStyle/>
          <a:p>
            <a:pPr marL="609600" indent="-609600" eaLnBrk="1" hangingPunct="1">
              <a:buClr>
                <a:schemeClr val="tx1"/>
              </a:buClr>
              <a:buFont typeface="Wingdings" pitchFamily="2" charset="2"/>
              <a:buAutoNum type="arabicPeriod" startAt="4"/>
            </a:pPr>
            <a:r>
              <a:rPr lang="en-US" sz="3900" b="1" i="0" smtClean="0">
                <a:latin typeface="Tahoma" pitchFamily="34" charset="0"/>
              </a:rPr>
              <a:t>Foreign sales are usually managed by non-local companies, minimizing benefits for producer communities. </a:t>
            </a:r>
          </a:p>
          <a:p>
            <a:pPr marL="609600" indent="-609600" eaLnBrk="1" hangingPunct="1">
              <a:buClr>
                <a:schemeClr val="tx1"/>
              </a:buClr>
              <a:buFont typeface="Wingdings" pitchFamily="2" charset="2"/>
              <a:buAutoNum type="arabicPeriod" startAt="4"/>
            </a:pPr>
            <a:r>
              <a:rPr lang="en-US" sz="3900" b="1" i="0" smtClean="0">
                <a:latin typeface="Tahoma" pitchFamily="34" charset="0"/>
              </a:rPr>
              <a:t>Agriculture, manufacturing, and tourism operations under pressure to compete according to the terms of free trade overlook sound natural resource management practices. </a:t>
            </a:r>
          </a:p>
          <a:p>
            <a:pPr marL="609600" indent="-609600" eaLnBrk="1" hangingPunct="1"/>
            <a:endParaRPr lang="en-US" smtClean="0"/>
          </a:p>
        </p:txBody>
      </p:sp>
    </p:spTree>
  </p:cSld>
  <p:clrMapOvr>
    <a:masterClrMapping/>
  </p:clrMapOvr>
  <p:transition spd="med">
    <p:random/>
  </p:transition>
</p:sld>
</file>

<file path=ppt/slides/slide1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7154" name="Content Placeholder 2"/>
          <p:cNvSpPr>
            <a:spLocks noGrp="1"/>
          </p:cNvSpPr>
          <p:nvPr>
            <p:ph idx="1"/>
          </p:nvPr>
        </p:nvSpPr>
        <p:spPr>
          <a:xfrm>
            <a:off x="0" y="0"/>
            <a:ext cx="9144000" cy="6858000"/>
          </a:xfrm>
        </p:spPr>
        <p:txBody>
          <a:bodyPr/>
          <a:lstStyle/>
          <a:p>
            <a:pPr algn="ctr">
              <a:buFontTx/>
              <a:buNone/>
            </a:pPr>
            <a:r>
              <a:rPr lang="en-US" sz="8800" b="1" i="0" smtClean="0">
                <a:latin typeface="Tahoma" pitchFamily="34" charset="0"/>
                <a:cs typeface="Tahoma" pitchFamily="34" charset="0"/>
              </a:rPr>
              <a:t>THE SIZE &amp; SUCCESS OF THE FAIR TRADE MOVEMENT</a:t>
            </a:r>
          </a:p>
        </p:txBody>
      </p:sp>
    </p:spTree>
  </p:cSld>
  <p:clrMapOvr>
    <a:masterClrMapping/>
  </p:clrMapOvr>
  <p:transition spd="med">
    <p:random/>
  </p:transition>
</p:sld>
</file>

<file path=ppt/slides/slide1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730" name="Subtitle 2"/>
          <p:cNvSpPr>
            <a:spLocks noGrp="1"/>
          </p:cNvSpPr>
          <p:nvPr>
            <p:ph type="subTitle" idx="1"/>
          </p:nvPr>
        </p:nvSpPr>
        <p:spPr>
          <a:xfrm>
            <a:off x="0" y="0"/>
            <a:ext cx="9144000" cy="6858000"/>
          </a:xfrm>
        </p:spPr>
        <p:txBody>
          <a:bodyPr/>
          <a:lstStyle/>
          <a:p>
            <a:pPr marL="914400" indent="-914400" eaLnBrk="1" hangingPunct="1">
              <a:defRPr/>
            </a:pPr>
            <a:r>
              <a:rPr lang="en-US" sz="4800" b="1" i="0" dirty="0" smtClean="0">
                <a:latin typeface="Tahoma" pitchFamily="34" charset="0"/>
                <a:cs typeface="Tahoma" pitchFamily="34" charset="0"/>
              </a:rPr>
              <a:t>THE LIFELINE OF CCs</a:t>
            </a:r>
          </a:p>
          <a:p>
            <a:pPr marL="914400" indent="-914400" algn="l" eaLnBrk="1" hangingPunct="1">
              <a:defRPr/>
            </a:pPr>
            <a:r>
              <a:rPr lang="en-US" sz="5400" b="1" i="0" dirty="0" smtClean="0">
                <a:latin typeface="Tahoma" pitchFamily="34" charset="0"/>
                <a:cs typeface="Tahoma" pitchFamily="34" charset="0"/>
              </a:rPr>
              <a:t>1. Family &amp; small local businesses</a:t>
            </a:r>
          </a:p>
          <a:p>
            <a:pPr marL="914400" indent="-914400" algn="l" eaLnBrk="1" hangingPunct="1">
              <a:defRPr/>
            </a:pPr>
            <a:r>
              <a:rPr lang="en-US" sz="5400" b="1" i="0" dirty="0" smtClean="0">
                <a:latin typeface="Tahoma" pitchFamily="34" charset="0"/>
                <a:cs typeface="Tahoma" pitchFamily="34" charset="0"/>
              </a:rPr>
              <a:t>2. Sustainable incomes provided by the </a:t>
            </a:r>
            <a:r>
              <a:rPr lang="en-US" sz="5400" b="1" i="0" dirty="0" err="1" smtClean="0">
                <a:latin typeface="Tahoma" pitchFamily="34" charset="0"/>
                <a:cs typeface="Tahoma" pitchFamily="34" charset="0"/>
              </a:rPr>
              <a:t>VAC</a:t>
            </a:r>
            <a:endParaRPr lang="en-US" sz="5400" b="1" i="0" dirty="0" smtClean="0">
              <a:latin typeface="Tahoma" pitchFamily="34" charset="0"/>
              <a:cs typeface="Tahoma" pitchFamily="34" charset="0"/>
            </a:endParaRPr>
          </a:p>
          <a:p>
            <a:pPr marL="914400" indent="-914400" algn="l" eaLnBrk="1" hangingPunct="1">
              <a:defRPr/>
            </a:pPr>
            <a:r>
              <a:rPr lang="en-US" sz="5400" b="1" i="0" dirty="0" smtClean="0">
                <a:latin typeface="Tahoma" pitchFamily="34" charset="0"/>
                <a:cs typeface="Tahoma" pitchFamily="34" charset="0"/>
              </a:rPr>
              <a:t>3. Protection from T-Rex corps</a:t>
            </a:r>
          </a:p>
          <a:p>
            <a:pPr algn="l" eaLnBrk="1" hangingPunct="1">
              <a:defRPr/>
            </a:pPr>
            <a:endParaRPr lang="en-US" sz="4400" b="1" dirty="0" smtClean="0">
              <a:solidFill>
                <a:srgbClr val="0000FF"/>
              </a:solidFill>
              <a:latin typeface="Tahoma" pitchFamily="34" charset="0"/>
              <a:cs typeface="Tahoma" pitchFamily="34" charset="0"/>
            </a:endParaRPr>
          </a:p>
          <a:p>
            <a:pPr algn="l" eaLnBrk="1" hangingPunct="1">
              <a:defRPr/>
            </a:pPr>
            <a:endParaRPr lang="en-US" sz="4400" b="1" dirty="0" smtClean="0">
              <a:solidFill>
                <a:srgbClr val="0000FF"/>
              </a:solidFill>
              <a:latin typeface="Tahoma" pitchFamily="34" charset="0"/>
              <a:cs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730" name="Subtitle 2"/>
          <p:cNvSpPr>
            <a:spLocks noGrp="1"/>
          </p:cNvSpPr>
          <p:nvPr>
            <p:ph type="subTitle" idx="1"/>
          </p:nvPr>
        </p:nvSpPr>
        <p:spPr>
          <a:xfrm>
            <a:off x="0" y="0"/>
            <a:ext cx="9144000" cy="6858000"/>
          </a:xfrm>
        </p:spPr>
        <p:txBody>
          <a:bodyPr/>
          <a:lstStyle/>
          <a:p>
            <a:pPr marL="1143000" indent="-1143000" algn="l" eaLnBrk="1" hangingPunct="1">
              <a:defRPr/>
            </a:pPr>
            <a:r>
              <a:rPr lang="en-US" sz="6600" b="1" i="0" dirty="0" smtClean="0">
                <a:latin typeface="Tahoma" pitchFamily="34" charset="0"/>
                <a:cs typeface="Tahoma" pitchFamily="34" charset="0"/>
              </a:rPr>
              <a:t>4. Subsidy-free competition from Godzilla nations</a:t>
            </a:r>
          </a:p>
          <a:p>
            <a:pPr marL="1143000" indent="-1143000" algn="l" eaLnBrk="1" hangingPunct="1">
              <a:defRPr/>
            </a:pPr>
            <a:r>
              <a:rPr lang="en-US" sz="6600" b="1" i="0" smtClean="0">
                <a:latin typeface="Tahoma" pitchFamily="34" charset="0"/>
                <a:cs typeface="Tahoma" pitchFamily="34" charset="0"/>
              </a:rPr>
              <a:t>5. Flourishing </a:t>
            </a:r>
            <a:r>
              <a:rPr lang="en-US" sz="6600" b="1" i="0" dirty="0" smtClean="0">
                <a:latin typeface="Tahoma" pitchFamily="34" charset="0"/>
                <a:cs typeface="Tahoma" pitchFamily="34" charset="0"/>
              </a:rPr>
              <a:t>“fair trade” options in Godzilla nations</a:t>
            </a:r>
          </a:p>
          <a:p>
            <a:pPr algn="l" eaLnBrk="1" hangingPunct="1">
              <a:defRPr/>
            </a:pPr>
            <a:endParaRPr lang="en-US" sz="4400" b="1" dirty="0" smtClean="0">
              <a:solidFill>
                <a:srgbClr val="0000FF"/>
              </a:solidFill>
              <a:latin typeface="Tahoma" pitchFamily="34" charset="0"/>
              <a:cs typeface="Tahoma" pitchFamily="34" charset="0"/>
            </a:endParaRPr>
          </a:p>
          <a:p>
            <a:pPr algn="l" eaLnBrk="1" hangingPunct="1">
              <a:defRPr/>
            </a:pPr>
            <a:endParaRPr lang="en-US" sz="4400" b="1" dirty="0" smtClean="0">
              <a:solidFill>
                <a:srgbClr val="0000FF"/>
              </a:solidFill>
              <a:latin typeface="Tahoma" pitchFamily="34" charset="0"/>
              <a:cs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0226" name="Content Placeholder 2"/>
          <p:cNvSpPr>
            <a:spLocks noGrp="1"/>
          </p:cNvSpPr>
          <p:nvPr>
            <p:ph idx="1"/>
          </p:nvPr>
        </p:nvSpPr>
        <p:spPr>
          <a:xfrm>
            <a:off x="0" y="0"/>
            <a:ext cx="9144000" cy="6858000"/>
          </a:xfrm>
        </p:spPr>
        <p:txBody>
          <a:bodyPr/>
          <a:lstStyle/>
          <a:p>
            <a:pPr>
              <a:buFontTx/>
              <a:buNone/>
            </a:pPr>
            <a:r>
              <a:rPr lang="en-US" b="1" i="0" smtClean="0">
                <a:latin typeface="Tahoma" pitchFamily="34" charset="0"/>
                <a:cs typeface="Tahoma" pitchFamily="34" charset="0"/>
              </a:rPr>
              <a:t>In 2006, Fair trade global revenues were $2.3B, but represented less than one hundredth of a percentage point in total world trade of physical products.  Over 1.5M producers worked in fair trade organizations, but 5M more members of fair trade communities also benefited. In 2002, fair trade sales in the USA, Canada, &amp; the Pacific Rim were $251M, with the greatest sales growth of coffee. 3200 people were employed in these regions. In 2000, there were 600 fair trade wholesalers in the USA &amp; Canada and over 7000 retailers.</a:t>
            </a:r>
          </a:p>
        </p:txBody>
      </p:sp>
    </p:spTree>
  </p:cSld>
  <p:clrMapOvr>
    <a:masterClrMapping/>
  </p:clrMapOvr>
  <p:transition spd="med">
    <p:random/>
  </p:transition>
</p:sld>
</file>

<file path=ppt/slides/slide1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1250" name="Title 2"/>
          <p:cNvSpPr>
            <a:spLocks noGrp="1"/>
          </p:cNvSpPr>
          <p:nvPr>
            <p:ph type="ctrTitle"/>
          </p:nvPr>
        </p:nvSpPr>
        <p:spPr>
          <a:xfrm>
            <a:off x="0" y="0"/>
            <a:ext cx="9144000" cy="838200"/>
          </a:xfrm>
        </p:spPr>
        <p:txBody>
          <a:bodyPr/>
          <a:lstStyle/>
          <a:p>
            <a:r>
              <a:rPr lang="en-US" sz="3200" b="1" smtClean="0">
                <a:solidFill>
                  <a:schemeClr val="tx1"/>
                </a:solidFill>
                <a:latin typeface="Tahoma" pitchFamily="34" charset="0"/>
                <a:cs typeface="Tahoma" pitchFamily="34" charset="0"/>
              </a:rPr>
              <a:t>AN IMPOSSIBLE DREAM?</a:t>
            </a:r>
          </a:p>
        </p:txBody>
      </p:sp>
      <p:sp>
        <p:nvSpPr>
          <p:cNvPr id="181251" name="Subtitle 3"/>
          <p:cNvSpPr>
            <a:spLocks noGrp="1"/>
          </p:cNvSpPr>
          <p:nvPr>
            <p:ph type="subTitle" idx="1"/>
          </p:nvPr>
        </p:nvSpPr>
        <p:spPr>
          <a:xfrm>
            <a:off x="0" y="685800"/>
            <a:ext cx="9144000" cy="6172200"/>
          </a:xfrm>
        </p:spPr>
        <p:txBody>
          <a:bodyPr/>
          <a:lstStyle/>
          <a:p>
            <a:pPr algn="l"/>
            <a:r>
              <a:rPr lang="en-US" sz="3400" b="1" i="0" smtClean="0">
                <a:latin typeface="Tahoma" pitchFamily="34" charset="0"/>
                <a:cs typeface="Tahoma" pitchFamily="34" charset="0"/>
              </a:rPr>
              <a:t>Many Westerners would probably respond if given the opportunity to pay a 5-10% surcharge on products made in low wage capitalist nations. BUT no such opportunity is feasible under the invisible capitalist system of supply chain corporate  dominators (Wal-Mart, giant food conglomerates, agriculture subsidies, etc.). Fair trade initiatives struggle under the invisible hand rigidities of global-scale business. </a:t>
            </a:r>
          </a:p>
        </p:txBody>
      </p:sp>
    </p:spTree>
  </p:cSld>
  <p:clrMapOvr>
    <a:masterClrMapping/>
  </p:clrMapOvr>
  <p:transition spd="med">
    <p:random/>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3"/>
          <p:cNvSpPr>
            <a:spLocks noGrp="1" noChangeArrowheads="1"/>
          </p:cNvSpPr>
          <p:nvPr>
            <p:ph type="body" idx="1"/>
          </p:nvPr>
        </p:nvSpPr>
        <p:spPr>
          <a:xfrm>
            <a:off x="0" y="0"/>
            <a:ext cx="9144000" cy="6858000"/>
          </a:xfrm>
        </p:spPr>
        <p:txBody>
          <a:bodyPr/>
          <a:lstStyle/>
          <a:p>
            <a:pPr marL="609600" indent="-609600" eaLnBrk="1" hangingPunct="1">
              <a:buClr>
                <a:schemeClr val="bg2"/>
              </a:buClr>
              <a:buFontTx/>
              <a:buAutoNum type="arabicPeriod" startAt="4"/>
            </a:pPr>
            <a:r>
              <a:rPr lang="en-US" sz="3500" b="1" i="0" smtClean="0">
                <a:latin typeface="Tahoma" pitchFamily="34" charset="0"/>
              </a:rPr>
              <a:t>International Standards Organization (Mandates standards for all phases of global business operations)</a:t>
            </a:r>
          </a:p>
          <a:p>
            <a:pPr marL="609600" indent="-609600" eaLnBrk="1" hangingPunct="1">
              <a:buClr>
                <a:schemeClr val="bg2"/>
              </a:buClr>
              <a:buFontTx/>
              <a:buAutoNum type="arabicPeriod" startAt="4"/>
            </a:pPr>
            <a:r>
              <a:rPr lang="en-US" sz="3500" b="1" i="0" smtClean="0">
                <a:latin typeface="Tahoma" pitchFamily="34" charset="0"/>
              </a:rPr>
              <a:t>European Union (Assuming increasing authority over the economic &amp; political practices of 25 European nations)</a:t>
            </a:r>
          </a:p>
          <a:p>
            <a:pPr marL="609600" indent="-609600" eaLnBrk="1" hangingPunct="1">
              <a:buClr>
                <a:schemeClr val="bg2"/>
              </a:buClr>
              <a:buFontTx/>
              <a:buAutoNum type="arabicPeriod" startAt="4"/>
            </a:pPr>
            <a:r>
              <a:rPr lang="en-US" sz="3500" b="1" i="0" smtClean="0">
                <a:latin typeface="Tahoma" pitchFamily="34" charset="0"/>
              </a:rPr>
              <a:t>International Criminal Court (ICC) (Capacity to prosecute national leaders who commit “high crimes against humanity”)</a:t>
            </a:r>
          </a:p>
          <a:p>
            <a:pPr marL="609600" indent="-609600" eaLnBrk="1" hangingPunct="1">
              <a:buClr>
                <a:schemeClr val="bg2"/>
              </a:buClr>
              <a:buFontTx/>
              <a:buChar char="•"/>
            </a:pPr>
            <a:endParaRPr lang="en-US" sz="3500" b="1" smtClean="0">
              <a:latin typeface="Tahoma" pitchFamily="34" charset="0"/>
            </a:endParaRPr>
          </a:p>
        </p:txBody>
      </p:sp>
      <p:sp>
        <p:nvSpPr>
          <p:cNvPr id="31747" name="AutoShape 4"/>
          <p:cNvSpPr>
            <a:spLocks noChangeArrowheads="1"/>
          </p:cNvSpPr>
          <p:nvPr/>
        </p:nvSpPr>
        <p:spPr bwMode="auto">
          <a:xfrm>
            <a:off x="8167688" y="6019800"/>
            <a:ext cx="976312"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3"/>
          <p:cNvSpPr>
            <a:spLocks noGrp="1" noChangeArrowheads="1"/>
          </p:cNvSpPr>
          <p:nvPr>
            <p:ph type="body" idx="1"/>
          </p:nvPr>
        </p:nvSpPr>
        <p:spPr>
          <a:xfrm>
            <a:off x="0" y="0"/>
            <a:ext cx="9144000" cy="6858000"/>
          </a:xfrm>
        </p:spPr>
        <p:txBody>
          <a:bodyPr/>
          <a:lstStyle/>
          <a:p>
            <a:pPr marL="609600" indent="-609600" eaLnBrk="1" hangingPunct="1">
              <a:buClr>
                <a:schemeClr val="bg2"/>
              </a:buClr>
              <a:buFontTx/>
              <a:buAutoNum type="arabicPeriod" startAt="7"/>
            </a:pPr>
            <a:r>
              <a:rPr lang="en-US" sz="3600" b="1" i="0" smtClean="0">
                <a:latin typeface="Tahoma" pitchFamily="34" charset="0"/>
              </a:rPr>
              <a:t>North American Free Trade Agreement: limited, but growing, authority, over “CANAMERICO”</a:t>
            </a:r>
          </a:p>
          <a:p>
            <a:pPr marL="609600" indent="-609600" eaLnBrk="1" hangingPunct="1">
              <a:buClr>
                <a:schemeClr val="bg2"/>
              </a:buClr>
              <a:buFontTx/>
              <a:buAutoNum type="arabicPeriod" startAt="7"/>
            </a:pPr>
            <a:r>
              <a:rPr lang="en-US" sz="3600" b="1" i="0" smtClean="0">
                <a:latin typeface="Tahoma" pitchFamily="34" charset="0"/>
              </a:rPr>
              <a:t>“G7”, &amp; G20” governments: Informal coalition of the world’s 7 &amp;  20 largest economies which strive to influence how the global economy operates </a:t>
            </a:r>
          </a:p>
          <a:p>
            <a:pPr marL="609600" indent="-609600" eaLnBrk="1" hangingPunct="1">
              <a:buClr>
                <a:schemeClr val="bg2"/>
              </a:buClr>
              <a:buFontTx/>
              <a:buAutoNum type="arabicPeriod" startAt="7"/>
            </a:pPr>
            <a:r>
              <a:rPr lang="en-US" sz="3600" b="1" i="0" smtClean="0">
                <a:latin typeface="Tahoma" pitchFamily="34" charset="0"/>
              </a:rPr>
              <a:t>The influence of the United Nations over sovereign nations has been limited by the nationalism of a few nations possessing veto power</a:t>
            </a:r>
            <a:endParaRPr lang="en-US" b="1" i="0" smtClean="0">
              <a:latin typeface="Tahoma" pitchFamily="34" charset="0"/>
            </a:endParaRPr>
          </a:p>
          <a:p>
            <a:pPr marL="609600" indent="-609600" eaLnBrk="1" hangingPunct="1"/>
            <a:endParaRPr lang="en-US"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Title 1"/>
          <p:cNvSpPr>
            <a:spLocks noGrp="1"/>
          </p:cNvSpPr>
          <p:nvPr>
            <p:ph type="title"/>
          </p:nvPr>
        </p:nvSpPr>
        <p:spPr>
          <a:xfrm>
            <a:off x="0" y="0"/>
            <a:ext cx="9144000" cy="762000"/>
          </a:xfrm>
        </p:spPr>
        <p:txBody>
          <a:bodyPr/>
          <a:lstStyle/>
          <a:p>
            <a:r>
              <a:rPr lang="en-US" b="1" smtClean="0">
                <a:solidFill>
                  <a:schemeClr val="tx1"/>
                </a:solidFill>
                <a:latin typeface="Tahoma" pitchFamily="34" charset="0"/>
                <a:cs typeface="Tahoma" pitchFamily="34" charset="0"/>
              </a:rPr>
              <a:t>MEMBERS OF THE “G20”</a:t>
            </a:r>
          </a:p>
        </p:txBody>
      </p:sp>
      <p:sp>
        <p:nvSpPr>
          <p:cNvPr id="33795" name="Content Placeholder 2"/>
          <p:cNvSpPr>
            <a:spLocks noGrp="1"/>
          </p:cNvSpPr>
          <p:nvPr>
            <p:ph idx="1"/>
          </p:nvPr>
        </p:nvSpPr>
        <p:spPr>
          <a:xfrm>
            <a:off x="0" y="838200"/>
            <a:ext cx="9144000" cy="6019800"/>
          </a:xfrm>
        </p:spPr>
        <p:txBody>
          <a:bodyPr/>
          <a:lstStyle/>
          <a:p>
            <a:pPr>
              <a:buClrTx/>
              <a:buFont typeface="Arial" pitchFamily="34" charset="0"/>
              <a:buChar char="•"/>
            </a:pPr>
            <a:r>
              <a:rPr lang="en-US" sz="3000" b="1" i="0" smtClean="0">
                <a:latin typeface="Tahoma" pitchFamily="34" charset="0"/>
                <a:cs typeface="Tahoma" pitchFamily="34" charset="0"/>
              </a:rPr>
              <a:t>Argentina, Australia,  Brazil, </a:t>
            </a:r>
            <a:r>
              <a:rPr lang="en-US" sz="3000" b="1" i="0" u="sng" smtClean="0">
                <a:latin typeface="Tahoma" pitchFamily="34" charset="0"/>
                <a:cs typeface="Tahoma" pitchFamily="34" charset="0"/>
              </a:rPr>
              <a:t>Canada</a:t>
            </a:r>
            <a:r>
              <a:rPr lang="en-US" sz="3000" b="1" i="0" smtClean="0">
                <a:latin typeface="Tahoma" pitchFamily="34" charset="0"/>
                <a:cs typeface="Tahoma" pitchFamily="34" charset="0"/>
              </a:rPr>
              <a:t>,  China, F</a:t>
            </a:r>
            <a:r>
              <a:rPr lang="en-US" sz="3000" b="1" i="0" u="sng" smtClean="0">
                <a:latin typeface="Tahoma" pitchFamily="34" charset="0"/>
                <a:cs typeface="Tahoma" pitchFamily="34" charset="0"/>
              </a:rPr>
              <a:t>rance</a:t>
            </a:r>
            <a:r>
              <a:rPr lang="en-US" sz="3000" b="1" i="0" smtClean="0">
                <a:latin typeface="Tahoma" pitchFamily="34" charset="0"/>
                <a:cs typeface="Tahoma" pitchFamily="34" charset="0"/>
              </a:rPr>
              <a:t>,  </a:t>
            </a:r>
            <a:r>
              <a:rPr lang="en-US" sz="3000" b="1" i="0" u="sng" smtClean="0">
                <a:latin typeface="Tahoma" pitchFamily="34" charset="0"/>
                <a:cs typeface="Tahoma" pitchFamily="34" charset="0"/>
              </a:rPr>
              <a:t>Germany</a:t>
            </a:r>
            <a:r>
              <a:rPr lang="en-US" sz="3000" b="1" i="0" smtClean="0">
                <a:latin typeface="Tahoma" pitchFamily="34" charset="0"/>
                <a:cs typeface="Tahoma" pitchFamily="34" charset="0"/>
              </a:rPr>
              <a:t>, India, Indonesia, </a:t>
            </a:r>
            <a:r>
              <a:rPr lang="en-US" sz="3000" b="1" i="0" u="sng" smtClean="0">
                <a:latin typeface="Tahoma" pitchFamily="34" charset="0"/>
                <a:cs typeface="Tahoma" pitchFamily="34" charset="0"/>
              </a:rPr>
              <a:t>Italy</a:t>
            </a:r>
            <a:r>
              <a:rPr lang="en-US" sz="3000" b="1" i="0" smtClean="0">
                <a:latin typeface="Tahoma" pitchFamily="34" charset="0"/>
                <a:cs typeface="Tahoma" pitchFamily="34" charset="0"/>
              </a:rPr>
              <a:t>, </a:t>
            </a:r>
            <a:r>
              <a:rPr lang="en-US" sz="3000" b="1" i="0" u="sng" smtClean="0">
                <a:latin typeface="Tahoma" pitchFamily="34" charset="0"/>
                <a:cs typeface="Tahoma" pitchFamily="34" charset="0"/>
              </a:rPr>
              <a:t>Japan</a:t>
            </a:r>
            <a:r>
              <a:rPr lang="en-US" sz="3000" b="1" i="0" smtClean="0">
                <a:latin typeface="Tahoma" pitchFamily="34" charset="0"/>
                <a:cs typeface="Tahoma" pitchFamily="34" charset="0"/>
              </a:rPr>
              <a:t>, Mexico, Russia, Saudi Arabia, South Africa, South Korea, Turkey, </a:t>
            </a:r>
            <a:r>
              <a:rPr lang="en-US" sz="3000" b="1" i="0" u="sng" smtClean="0">
                <a:latin typeface="Tahoma" pitchFamily="34" charset="0"/>
                <a:cs typeface="Tahoma" pitchFamily="34" charset="0"/>
              </a:rPr>
              <a:t>UK</a:t>
            </a:r>
            <a:r>
              <a:rPr lang="en-US" sz="3000" b="1" i="0" smtClean="0">
                <a:latin typeface="Tahoma" pitchFamily="34" charset="0"/>
                <a:cs typeface="Tahoma" pitchFamily="34" charset="0"/>
              </a:rPr>
              <a:t>, </a:t>
            </a:r>
            <a:r>
              <a:rPr lang="en-US" sz="3000" b="1" i="0" u="sng" smtClean="0">
                <a:latin typeface="Tahoma" pitchFamily="34" charset="0"/>
                <a:cs typeface="Tahoma" pitchFamily="34" charset="0"/>
              </a:rPr>
              <a:t>USA </a:t>
            </a:r>
            <a:r>
              <a:rPr lang="en-US" sz="3000" b="1" i="0" smtClean="0">
                <a:latin typeface="Tahoma" pitchFamily="34" charset="0"/>
                <a:cs typeface="Tahoma" pitchFamily="34" charset="0"/>
              </a:rPr>
              <a:t>(underlined members make-up the “G7”)</a:t>
            </a:r>
          </a:p>
          <a:p>
            <a:pPr>
              <a:buClrTx/>
              <a:buFont typeface="Arial" pitchFamily="34" charset="0"/>
              <a:buChar char="•"/>
            </a:pPr>
            <a:r>
              <a:rPr lang="en-US" sz="3000" b="1" i="0" smtClean="0">
                <a:latin typeface="Tahoma" pitchFamily="34" charset="0"/>
                <a:cs typeface="Tahoma" pitchFamily="34" charset="0"/>
              </a:rPr>
              <a:t>The G20 was instrumental in managing the world economic crisis of 2008-2010 instigated by investment bank and deregulation abuses in the USA. Without the willingness of the world’s largest economies to stimulate the depressed global economy, recovery from the crisis would  have been much slower and more destructive.</a:t>
            </a:r>
          </a:p>
          <a:p>
            <a:pPr>
              <a:buFont typeface="Wingdings" pitchFamily="2" charset="2"/>
              <a:buNone/>
            </a:pPr>
            <a:endParaRPr lang="en-US" sz="3000" i="0" smtClean="0">
              <a:latin typeface="Tahoma" pitchFamily="34" charset="0"/>
              <a:cs typeface="Tahoma" pitchFamily="34" charset="0"/>
            </a:endParaRPr>
          </a:p>
          <a:p>
            <a:pPr>
              <a:buFont typeface="Wingdings" pitchFamily="2" charset="2"/>
              <a:buNone/>
            </a:pPr>
            <a:endParaRPr lang="en-US" smtClean="0"/>
          </a:p>
        </p:txBody>
      </p:sp>
    </p:spTree>
  </p:cSld>
  <p:clrMapOvr>
    <a:masterClrMapping/>
  </p:clrMapOvr>
  <p:transition spd="med">
    <p:random/>
  </p:transition>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0" y="0"/>
            <a:ext cx="9144000" cy="609600"/>
          </a:xfrm>
        </p:spPr>
        <p:txBody>
          <a:bodyPr/>
          <a:lstStyle/>
          <a:p>
            <a:pPr eaLnBrk="1" hangingPunct="1"/>
            <a:r>
              <a:rPr lang="en-US" sz="4000" b="1" smtClean="0">
                <a:solidFill>
                  <a:schemeClr val="tx1"/>
                </a:solidFill>
                <a:latin typeface="Tahoma" pitchFamily="34" charset="0"/>
              </a:rPr>
              <a:t>THE ICC</a:t>
            </a:r>
          </a:p>
        </p:txBody>
      </p:sp>
      <p:sp>
        <p:nvSpPr>
          <p:cNvPr id="34819" name="Rectangle 3"/>
          <p:cNvSpPr>
            <a:spLocks noGrp="1" noChangeArrowheads="1"/>
          </p:cNvSpPr>
          <p:nvPr>
            <p:ph type="body" idx="1"/>
          </p:nvPr>
        </p:nvSpPr>
        <p:spPr>
          <a:xfrm>
            <a:off x="0" y="609600"/>
            <a:ext cx="9144000" cy="6248400"/>
          </a:xfrm>
        </p:spPr>
        <p:txBody>
          <a:bodyPr/>
          <a:lstStyle/>
          <a:p>
            <a:pPr eaLnBrk="1" hangingPunct="1">
              <a:lnSpc>
                <a:spcPct val="90000"/>
              </a:lnSpc>
              <a:buFont typeface="Wingdings" pitchFamily="2" charset="2"/>
              <a:buNone/>
            </a:pPr>
            <a:r>
              <a:rPr lang="en-US" sz="2800" b="1" i="0" smtClean="0"/>
              <a:t>“</a:t>
            </a:r>
            <a:r>
              <a:rPr lang="en-US" sz="2800" b="1" i="0" smtClean="0">
                <a:latin typeface="Tahoma" pitchFamily="34" charset="0"/>
              </a:rPr>
              <a:t>The International Criminal Court (ICC) is an independent, permanent court that tries persons accused of the most serious crimes of international concern, namely genocide, crimes against humanity, and war crimes.  The ICC is based on a treaty, joined by 104 member nations so far (but not the USA). The ICC is a court of last resort.  It will not act if a case is investigated or prosecuted by a national judicial system unless the national proceedings are not genuine.  In addition, the ICC only tries those accused of the gravest crimes.  In all of its activities, the ICC observes the highest standards of fairness and due process.”  Thus far, the Court’s main involvement has been with the wars in Congo, Sudan, &amp; Uganda.</a:t>
            </a:r>
          </a:p>
        </p:txBody>
      </p:sp>
    </p:spTree>
  </p:cSld>
  <p:clrMapOvr>
    <a:masterClrMapping/>
  </p:clrMapOvr>
  <p:transition spd="med">
    <p:random/>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0" y="152400"/>
            <a:ext cx="8915400" cy="609600"/>
          </a:xfrm>
        </p:spPr>
        <p:txBody>
          <a:bodyPr/>
          <a:lstStyle/>
          <a:p>
            <a:pPr eaLnBrk="1" hangingPunct="1"/>
            <a:r>
              <a:rPr lang="en-US" sz="3600" b="1" smtClean="0">
                <a:solidFill>
                  <a:srgbClr val="000000"/>
                </a:solidFill>
                <a:latin typeface="Tahoma" pitchFamily="34" charset="0"/>
              </a:rPr>
              <a:t>Global Business Institutions PRISMS</a:t>
            </a:r>
          </a:p>
        </p:txBody>
      </p:sp>
      <p:sp>
        <p:nvSpPr>
          <p:cNvPr id="17411" name="Rectangle 3"/>
          <p:cNvSpPr>
            <a:spLocks noGrp="1" noChangeArrowheads="1"/>
          </p:cNvSpPr>
          <p:nvPr>
            <p:ph type="subTitle" idx="1"/>
          </p:nvPr>
        </p:nvSpPr>
        <p:spPr>
          <a:xfrm>
            <a:off x="0" y="762000"/>
            <a:ext cx="9144000" cy="6096000"/>
          </a:xfrm>
        </p:spPr>
        <p:txBody>
          <a:bodyPr/>
          <a:lstStyle/>
          <a:p>
            <a:pPr marL="609600" indent="-609600" algn="l" eaLnBrk="1" hangingPunct="1">
              <a:lnSpc>
                <a:spcPct val="90000"/>
              </a:lnSpc>
              <a:buClr>
                <a:schemeClr val="tx1"/>
              </a:buClr>
              <a:buFont typeface="Wingdings" pitchFamily="2" charset="2"/>
              <a:buAutoNum type="arabicPeriod"/>
            </a:pPr>
            <a:r>
              <a:rPr lang="en-US" sz="4500" b="1" i="0" smtClean="0">
                <a:solidFill>
                  <a:srgbClr val="000000"/>
                </a:solidFill>
                <a:latin typeface="Tahoma" pitchFamily="34" charset="0"/>
              </a:rPr>
              <a:t>Private vs. community capitalism</a:t>
            </a:r>
          </a:p>
          <a:p>
            <a:pPr marL="609600" indent="-609600" algn="l" eaLnBrk="1" hangingPunct="1">
              <a:lnSpc>
                <a:spcPct val="90000"/>
              </a:lnSpc>
              <a:buClr>
                <a:schemeClr val="tx1"/>
              </a:buClr>
              <a:buFont typeface="Wingdings" pitchFamily="2" charset="2"/>
              <a:buAutoNum type="arabicPeriod"/>
            </a:pPr>
            <a:r>
              <a:rPr lang="en-US" sz="4500" b="1" i="0" smtClean="0">
                <a:solidFill>
                  <a:srgbClr val="000000"/>
                </a:solidFill>
                <a:latin typeface="Tahoma" pitchFamily="34" charset="0"/>
              </a:rPr>
              <a:t>GGOs vs. NGOs</a:t>
            </a:r>
          </a:p>
          <a:p>
            <a:pPr marL="609600" indent="-609600" algn="l" eaLnBrk="1" hangingPunct="1">
              <a:lnSpc>
                <a:spcPct val="90000"/>
              </a:lnSpc>
              <a:buClr>
                <a:schemeClr val="tx1"/>
              </a:buClr>
              <a:buFont typeface="Wingdings" pitchFamily="2" charset="2"/>
              <a:buAutoNum type="arabicPeriod"/>
            </a:pPr>
            <a:r>
              <a:rPr lang="en-US" sz="4500" b="1" i="0" smtClean="0">
                <a:solidFill>
                  <a:srgbClr val="000000"/>
                </a:solidFill>
                <a:latin typeface="Tahoma" pitchFamily="34" charset="0"/>
              </a:rPr>
              <a:t>Godzillas vs. Tigers</a:t>
            </a:r>
          </a:p>
          <a:p>
            <a:pPr marL="609600" indent="-609600" algn="l" eaLnBrk="1" hangingPunct="1">
              <a:lnSpc>
                <a:spcPct val="90000"/>
              </a:lnSpc>
              <a:buClr>
                <a:schemeClr val="tx1"/>
              </a:buClr>
              <a:buFont typeface="Wingdings" pitchFamily="2" charset="2"/>
              <a:buAutoNum type="arabicPeriod"/>
            </a:pPr>
            <a:r>
              <a:rPr lang="en-US" sz="4500" b="1" i="0" smtClean="0">
                <a:solidFill>
                  <a:srgbClr val="000000"/>
                </a:solidFill>
                <a:latin typeface="Tahoma" pitchFamily="34" charset="0"/>
              </a:rPr>
              <a:t>The benefits vs. costs of free trade</a:t>
            </a:r>
          </a:p>
          <a:p>
            <a:pPr marL="609600" indent="-609600" algn="l" eaLnBrk="1" hangingPunct="1">
              <a:lnSpc>
                <a:spcPct val="90000"/>
              </a:lnSpc>
              <a:buClr>
                <a:schemeClr val="tx1"/>
              </a:buClr>
              <a:buFont typeface="Wingdings" pitchFamily="2" charset="2"/>
              <a:buAutoNum type="arabicPeriod"/>
            </a:pPr>
            <a:r>
              <a:rPr lang="en-US" sz="4500" b="1" i="0" smtClean="0">
                <a:solidFill>
                  <a:srgbClr val="000000"/>
                </a:solidFill>
                <a:latin typeface="Tahoma" pitchFamily="34" charset="0"/>
              </a:rPr>
              <a:t>Should GGOs support both cultural forms of capitalism?</a:t>
            </a:r>
          </a:p>
          <a:p>
            <a:pPr marL="609600" indent="-609600" algn="l" eaLnBrk="1" hangingPunct="1">
              <a:lnSpc>
                <a:spcPct val="90000"/>
              </a:lnSpc>
            </a:pPr>
            <a:endParaRPr lang="en-US" sz="4500" b="1" i="0" smtClean="0">
              <a:solidFill>
                <a:srgbClr val="000000"/>
              </a:solidFill>
              <a:latin typeface="Tahoma" pitchFamily="34" charset="0"/>
            </a:endParaRPr>
          </a:p>
          <a:p>
            <a:pPr marL="609600" indent="-609600" algn="l" eaLnBrk="1" hangingPunct="1">
              <a:lnSpc>
                <a:spcPct val="90000"/>
              </a:lnSpc>
            </a:pPr>
            <a:endParaRPr lang="en-US" b="1" smtClean="0">
              <a:latin typeface="Tahoma" pitchFamily="34" charset="0"/>
            </a:endParaRPr>
          </a:p>
          <a:p>
            <a:pPr marL="609600" indent="-609600" algn="l" eaLnBrk="1" hangingPunct="1">
              <a:lnSpc>
                <a:spcPct val="90000"/>
              </a:lnSpc>
            </a:pPr>
            <a:endParaRPr lang="en-US" b="1" smtClean="0">
              <a:latin typeface="Tahoma" pitchFamily="34" charset="0"/>
            </a:endParaRPr>
          </a:p>
        </p:txBody>
      </p:sp>
      <p:sp>
        <p:nvSpPr>
          <p:cNvPr id="17412" name="AutoShape 4"/>
          <p:cNvSpPr>
            <a:spLocks noChangeArrowheads="1"/>
          </p:cNvSpPr>
          <p:nvPr/>
        </p:nvSpPr>
        <p:spPr bwMode="auto">
          <a:xfrm>
            <a:off x="7620000" y="6372225"/>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228600" y="228600"/>
            <a:ext cx="7391400" cy="457200"/>
          </a:xfrm>
        </p:spPr>
        <p:txBody>
          <a:bodyPr/>
          <a:lstStyle/>
          <a:p>
            <a:pPr eaLnBrk="1" hangingPunct="1"/>
            <a:r>
              <a:rPr lang="en-US" sz="4000" b="1" smtClean="0">
                <a:solidFill>
                  <a:schemeClr val="tx1"/>
                </a:solidFill>
                <a:latin typeface="Tahoma" pitchFamily="34" charset="0"/>
              </a:rPr>
              <a:t>THE ESSENCE OF NGOs</a:t>
            </a:r>
          </a:p>
        </p:txBody>
      </p:sp>
      <p:sp>
        <p:nvSpPr>
          <p:cNvPr id="35843" name="Rectangle 3"/>
          <p:cNvSpPr>
            <a:spLocks noGrp="1" noChangeArrowheads="1"/>
          </p:cNvSpPr>
          <p:nvPr>
            <p:ph type="body" idx="1"/>
          </p:nvPr>
        </p:nvSpPr>
        <p:spPr>
          <a:xfrm>
            <a:off x="0" y="762000"/>
            <a:ext cx="9144000" cy="5791200"/>
          </a:xfrm>
        </p:spPr>
        <p:txBody>
          <a:bodyPr/>
          <a:lstStyle/>
          <a:p>
            <a:pPr marL="609600" indent="-609600" eaLnBrk="1" hangingPunct="1">
              <a:buClr>
                <a:schemeClr val="bg2"/>
              </a:buClr>
              <a:buFontTx/>
              <a:buAutoNum type="arabicPeriod"/>
            </a:pPr>
            <a:r>
              <a:rPr lang="en-US" b="1" i="0" smtClean="0">
                <a:latin typeface="Tahoma" pitchFamily="34" charset="0"/>
              </a:rPr>
              <a:t>NGOs strive to represent the community interests often ignored by private corporations: employee welfare, environmentalism, human rights, etc.</a:t>
            </a:r>
          </a:p>
          <a:p>
            <a:pPr marL="609600" indent="-609600" eaLnBrk="1" hangingPunct="1">
              <a:buClr>
                <a:schemeClr val="bg2"/>
              </a:buClr>
              <a:buFontTx/>
              <a:buAutoNum type="arabicPeriod"/>
            </a:pPr>
            <a:r>
              <a:rPr lang="en-US" b="1" i="0" smtClean="0">
                <a:latin typeface="Tahoma" pitchFamily="34" charset="0"/>
              </a:rPr>
              <a:t>Although varied in mission, NGOs share one common perspective: unrestrained nationalistic economic growth is the catalyst for the world’s biggest problems in the 21 century: environmental degradation, materialistic consumerism, exploitative capitalism, etc.</a:t>
            </a:r>
          </a:p>
        </p:txBody>
      </p:sp>
    </p:spTree>
  </p:cSld>
  <p:clrMapOvr>
    <a:masterClrMapping/>
  </p:clrMapOvr>
  <p:transition spd="med">
    <p:rand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Content Placeholder 2"/>
          <p:cNvSpPr>
            <a:spLocks noGrp="1"/>
          </p:cNvSpPr>
          <p:nvPr>
            <p:ph idx="1"/>
          </p:nvPr>
        </p:nvSpPr>
        <p:spPr>
          <a:xfrm>
            <a:off x="0" y="0"/>
            <a:ext cx="9144000" cy="6858000"/>
          </a:xfrm>
        </p:spPr>
        <p:txBody>
          <a:bodyPr/>
          <a:lstStyle/>
          <a:p>
            <a:pPr>
              <a:buFont typeface="Wingdings" pitchFamily="2" charset="2"/>
              <a:buNone/>
            </a:pPr>
            <a:r>
              <a:rPr lang="en-US" sz="3500" b="1" i="0" smtClean="0">
                <a:latin typeface="Tahoma" pitchFamily="34" charset="0"/>
                <a:cs typeface="Tahoma" pitchFamily="34" charset="0"/>
              </a:rPr>
              <a:t>“NGOs have become the new and efficient watchers of multinationals, being able to denounce those activities which could be damaging to the environment and to local communities as well as some shameful corruption practices; as a result they have been able to force them to improve their corporate social responsibility and their awareness of the heavy costs to their sales of having a negative social reputation.”</a:t>
            </a:r>
          </a:p>
          <a:p>
            <a:pPr>
              <a:buFont typeface="Wingdings" pitchFamily="2" charset="2"/>
              <a:buNone/>
            </a:pPr>
            <a:endParaRPr lang="en-US" sz="3500" b="1" i="0" smtClean="0">
              <a:latin typeface="Tahoma" pitchFamily="34" charset="0"/>
              <a:cs typeface="Tahoma" pitchFamily="34" charset="0"/>
            </a:endParaRPr>
          </a:p>
        </p:txBody>
      </p:sp>
    </p:spTree>
  </p:cSld>
  <p:clrMapOvr>
    <a:masterClrMapping/>
  </p:clrMapOvr>
  <p:transition spd="med">
    <p:random/>
  </p:transition>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Rectangle 3"/>
          <p:cNvSpPr>
            <a:spLocks noGrp="1" noChangeArrowheads="1"/>
          </p:cNvSpPr>
          <p:nvPr>
            <p:ph type="body" idx="1"/>
          </p:nvPr>
        </p:nvSpPr>
        <p:spPr>
          <a:xfrm>
            <a:off x="0" y="0"/>
            <a:ext cx="8915400" cy="6858000"/>
          </a:xfrm>
        </p:spPr>
        <p:txBody>
          <a:bodyPr/>
          <a:lstStyle/>
          <a:p>
            <a:pPr algn="ctr" eaLnBrk="1" hangingPunct="1">
              <a:buFont typeface="Wingdings" pitchFamily="2" charset="2"/>
              <a:buNone/>
            </a:pPr>
            <a:endParaRPr lang="en-US" sz="6000" b="1" i="0" smtClean="0">
              <a:latin typeface="Tahoma" pitchFamily="34" charset="0"/>
            </a:endParaRPr>
          </a:p>
          <a:p>
            <a:pPr algn="ctr" eaLnBrk="1" hangingPunct="1">
              <a:buFont typeface="Wingdings" pitchFamily="2" charset="2"/>
              <a:buNone/>
            </a:pPr>
            <a:r>
              <a:rPr lang="en-US" sz="6000" b="1" i="0" smtClean="0">
                <a:latin typeface="Tahoma" pitchFamily="34" charset="0"/>
              </a:rPr>
              <a:t>NGOs go after GGOs like dogs chase cats.</a:t>
            </a:r>
          </a:p>
          <a:p>
            <a:pPr algn="ctr" eaLnBrk="1" hangingPunct="1">
              <a:buFont typeface="Wingdings" pitchFamily="2" charset="2"/>
              <a:buNone/>
            </a:pPr>
            <a:r>
              <a:rPr lang="en-US" sz="6000" b="1" i="0" smtClean="0">
                <a:latin typeface="Tahoma" pitchFamily="34" charset="0"/>
              </a:rPr>
              <a:t>Can their opposed missions ever be reconciled?</a:t>
            </a:r>
          </a:p>
        </p:txBody>
      </p:sp>
    </p:spTree>
  </p:cSld>
  <p:clrMapOvr>
    <a:masterClrMapping/>
  </p:clrMapOvr>
  <p:transition spd="med">
    <p:rand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4"/>
          <p:cNvSpPr>
            <a:spLocks noChangeArrowheads="1"/>
          </p:cNvSpPr>
          <p:nvPr/>
        </p:nvSpPr>
        <p:spPr bwMode="auto">
          <a:xfrm>
            <a:off x="0" y="228600"/>
            <a:ext cx="9144000" cy="6324600"/>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en-US" sz="4000" u="sng">
              <a:solidFill>
                <a:schemeClr val="hlink"/>
              </a:solidFill>
              <a:latin typeface="Tahoma" pitchFamily="34" charset="0"/>
            </a:endParaRPr>
          </a:p>
          <a:p>
            <a:pPr algn="ctr"/>
            <a:endParaRPr lang="en-US" sz="4000" u="sng">
              <a:solidFill>
                <a:schemeClr val="hlink"/>
              </a:solidFill>
              <a:latin typeface="Tahoma" pitchFamily="34" charset="0"/>
            </a:endParaRPr>
          </a:p>
          <a:p>
            <a:pPr algn="ctr"/>
            <a:endParaRPr lang="en-US" sz="3200" u="sng">
              <a:solidFill>
                <a:srgbClr val="FF3399"/>
              </a:solidFill>
              <a:latin typeface="Tahoma" pitchFamily="34" charset="0"/>
            </a:endParaRPr>
          </a:p>
          <a:p>
            <a:pPr algn="ctr"/>
            <a:endParaRPr lang="en-US" sz="4000">
              <a:latin typeface="Tahoma" pitchFamily="34" charset="0"/>
            </a:endParaRPr>
          </a:p>
          <a:p>
            <a:pPr algn="ctr"/>
            <a:r>
              <a:rPr lang="en-US" sz="4000">
                <a:solidFill>
                  <a:srgbClr val="006600"/>
                </a:solidFill>
                <a:latin typeface="Tahoma" pitchFamily="34" charset="0"/>
              </a:rPr>
              <a:t> </a:t>
            </a:r>
          </a:p>
        </p:txBody>
      </p:sp>
      <p:sp>
        <p:nvSpPr>
          <p:cNvPr id="38915" name="Rectangle 6"/>
          <p:cNvSpPr>
            <a:spLocks noGrp="1" noChangeArrowheads="1"/>
          </p:cNvSpPr>
          <p:nvPr>
            <p:ph type="ctrTitle"/>
          </p:nvPr>
        </p:nvSpPr>
        <p:spPr>
          <a:xfrm>
            <a:off x="0" y="228600"/>
            <a:ext cx="9372600" cy="1295400"/>
          </a:xfrm>
        </p:spPr>
        <p:txBody>
          <a:bodyPr/>
          <a:lstStyle/>
          <a:p>
            <a:pPr eaLnBrk="1" hangingPunct="1"/>
            <a:r>
              <a:rPr lang="en-US" sz="3600" b="1" smtClean="0">
                <a:solidFill>
                  <a:schemeClr val="tx1"/>
                </a:solidFill>
                <a:latin typeface="Tahoma" pitchFamily="34" charset="0"/>
              </a:rPr>
              <a:t>NGOs:</a:t>
            </a:r>
            <a:br>
              <a:rPr lang="en-US" sz="3600" b="1" smtClean="0">
                <a:solidFill>
                  <a:schemeClr val="tx1"/>
                </a:solidFill>
                <a:latin typeface="Tahoma" pitchFamily="34" charset="0"/>
              </a:rPr>
            </a:br>
            <a:r>
              <a:rPr lang="en-US" sz="3200" b="1" smtClean="0">
                <a:solidFill>
                  <a:schemeClr val="tx1"/>
                </a:solidFill>
                <a:latin typeface="Tahoma" pitchFamily="34" charset="0"/>
              </a:rPr>
              <a:t>The “Global Antigrowth Coalition” (GAC)</a:t>
            </a:r>
            <a:r>
              <a:rPr lang="en-US" sz="3200" b="1" u="sng" smtClean="0">
                <a:solidFill>
                  <a:schemeClr val="tx1"/>
                </a:solidFill>
              </a:rPr>
              <a:t> </a:t>
            </a:r>
            <a:br>
              <a:rPr lang="en-US" sz="3200" b="1" u="sng" smtClean="0">
                <a:solidFill>
                  <a:schemeClr val="tx1"/>
                </a:solidFill>
              </a:rPr>
            </a:br>
            <a:endParaRPr lang="en-US" sz="3200" b="1" u="sng" smtClean="0">
              <a:solidFill>
                <a:schemeClr val="tx1"/>
              </a:solidFill>
            </a:endParaRPr>
          </a:p>
        </p:txBody>
      </p:sp>
      <p:sp>
        <p:nvSpPr>
          <p:cNvPr id="38916" name="Rectangle 7"/>
          <p:cNvSpPr>
            <a:spLocks noGrp="1" noChangeArrowheads="1"/>
          </p:cNvSpPr>
          <p:nvPr>
            <p:ph type="subTitle" idx="1"/>
          </p:nvPr>
        </p:nvSpPr>
        <p:spPr>
          <a:xfrm>
            <a:off x="0" y="1219200"/>
            <a:ext cx="9144000" cy="5181600"/>
          </a:xfrm>
        </p:spPr>
        <p:txBody>
          <a:bodyPr/>
          <a:lstStyle/>
          <a:p>
            <a:pPr marL="609600" indent="-609600" eaLnBrk="1" hangingPunct="1"/>
            <a:r>
              <a:rPr lang="en-US" sz="2800" b="1" i="0" smtClean="0">
                <a:latin typeface="Tahoma" pitchFamily="34" charset="0"/>
              </a:rPr>
              <a:t>Anti-business environmentalists, human</a:t>
            </a:r>
          </a:p>
          <a:p>
            <a:pPr marL="609600" indent="-609600" eaLnBrk="1" hangingPunct="1"/>
            <a:r>
              <a:rPr lang="en-US" sz="2800" b="1" i="0" smtClean="0">
                <a:latin typeface="Tahoma" pitchFamily="34" charset="0"/>
              </a:rPr>
              <a:t>rights organizations, anti-capitalists, </a:t>
            </a:r>
          </a:p>
          <a:p>
            <a:pPr marL="609600" indent="-609600" eaLnBrk="1" hangingPunct="1"/>
            <a:r>
              <a:rPr lang="en-US" sz="2800" b="1" i="0" smtClean="0">
                <a:latin typeface="Tahoma" pitchFamily="34" charset="0"/>
              </a:rPr>
              <a:t>New Age activists, &amp; neo-isolationists</a:t>
            </a:r>
          </a:p>
          <a:p>
            <a:pPr marL="609600" indent="-609600" algn="l" eaLnBrk="1" hangingPunct="1">
              <a:buClr>
                <a:schemeClr val="tx1"/>
              </a:buClr>
              <a:buFontTx/>
              <a:buAutoNum type="arabicPeriod"/>
            </a:pPr>
            <a:r>
              <a:rPr lang="en-US" sz="2800" b="1" i="0" smtClean="0">
                <a:latin typeface="Tahoma" pitchFamily="34" charset="0"/>
              </a:rPr>
              <a:t>Amnesty International</a:t>
            </a:r>
          </a:p>
          <a:p>
            <a:pPr marL="609600" indent="-609600" algn="l" eaLnBrk="1" hangingPunct="1">
              <a:buClr>
                <a:schemeClr val="tx1"/>
              </a:buClr>
              <a:buFontTx/>
              <a:buAutoNum type="arabicPeriod"/>
            </a:pPr>
            <a:r>
              <a:rPr lang="en-US" sz="2800" b="1" i="0" smtClean="0">
                <a:latin typeface="Tahoma" pitchFamily="34" charset="0"/>
              </a:rPr>
              <a:t>Greenpeace</a:t>
            </a:r>
          </a:p>
          <a:p>
            <a:pPr marL="609600" indent="-609600" algn="l" eaLnBrk="1" hangingPunct="1">
              <a:buClr>
                <a:schemeClr val="tx1"/>
              </a:buClr>
              <a:buFontTx/>
              <a:buAutoNum type="arabicPeriod"/>
            </a:pPr>
            <a:r>
              <a:rPr lang="en-US" sz="2800" b="1" i="0" smtClean="0">
                <a:latin typeface="Tahoma" pitchFamily="34" charset="0"/>
              </a:rPr>
              <a:t>Human Rights Watch</a:t>
            </a:r>
          </a:p>
          <a:p>
            <a:pPr marL="609600" indent="-609600" algn="l" eaLnBrk="1" hangingPunct="1">
              <a:buClr>
                <a:schemeClr val="tx1"/>
              </a:buClr>
              <a:buFontTx/>
              <a:buAutoNum type="arabicPeriod"/>
            </a:pPr>
            <a:r>
              <a:rPr lang="en-US" sz="2800" b="1" i="0" smtClean="0">
                <a:latin typeface="Tahoma" pitchFamily="34" charset="0"/>
              </a:rPr>
              <a:t>Peacenet</a:t>
            </a:r>
          </a:p>
          <a:p>
            <a:pPr marL="609600" indent="-609600" algn="l" eaLnBrk="1" hangingPunct="1">
              <a:buClr>
                <a:schemeClr val="tx1"/>
              </a:buClr>
              <a:buFontTx/>
              <a:buAutoNum type="arabicPeriod"/>
            </a:pPr>
            <a:r>
              <a:rPr lang="en-US" sz="2800" b="1" i="0" smtClean="0">
                <a:latin typeface="Tahoma" pitchFamily="34" charset="0"/>
              </a:rPr>
              <a:t>Forest Conservation Portal</a:t>
            </a:r>
          </a:p>
          <a:p>
            <a:pPr marL="609600" indent="-609600" algn="l" eaLnBrk="1" hangingPunct="1">
              <a:buClr>
                <a:schemeClr val="tx1"/>
              </a:buClr>
              <a:buFontTx/>
              <a:buAutoNum type="arabicPeriod"/>
            </a:pPr>
            <a:r>
              <a:rPr lang="en-US" sz="2800" b="1" i="0" smtClean="0">
                <a:latin typeface="Tahoma" pitchFamily="34" charset="0"/>
              </a:rPr>
              <a:t>One World</a:t>
            </a:r>
          </a:p>
          <a:p>
            <a:pPr marL="609600" indent="-609600" eaLnBrk="1" hangingPunct="1"/>
            <a:r>
              <a:rPr lang="en-US" sz="2800" b="1" i="0" smtClean="0">
                <a:latin typeface="Tahoma" pitchFamily="34" charset="0"/>
              </a:rPr>
              <a:t>OVER 25,000 NGOS IN THE WORLD</a:t>
            </a:r>
          </a:p>
          <a:p>
            <a:pPr marL="609600" indent="-609600" eaLnBrk="1" hangingPunct="1"/>
            <a:endParaRPr lang="en-US" sz="2800" b="1" i="0" smtClean="0">
              <a:latin typeface="Tahoma" pitchFamily="34" charset="0"/>
            </a:endParaRPr>
          </a:p>
          <a:p>
            <a:pPr marL="609600" indent="-609600" eaLnBrk="1" hangingPunct="1"/>
            <a:endParaRPr lang="en-US" sz="2800" smtClean="0"/>
          </a:p>
        </p:txBody>
      </p:sp>
    </p:spTree>
  </p:cSld>
  <p:clrMapOvr>
    <a:masterClrMapping/>
  </p:clrMapOvr>
  <p:transition spd="med">
    <p:rand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Title 1"/>
          <p:cNvSpPr>
            <a:spLocks noGrp="1"/>
          </p:cNvSpPr>
          <p:nvPr>
            <p:ph type="title"/>
          </p:nvPr>
        </p:nvSpPr>
        <p:spPr>
          <a:xfrm>
            <a:off x="0" y="0"/>
            <a:ext cx="9144000" cy="685800"/>
          </a:xfrm>
        </p:spPr>
        <p:txBody>
          <a:bodyPr/>
          <a:lstStyle/>
          <a:p>
            <a:pPr eaLnBrk="1" hangingPunct="1"/>
            <a:r>
              <a:rPr lang="en-US" sz="3600" b="1" smtClean="0">
                <a:solidFill>
                  <a:schemeClr val="tx1"/>
                </a:solidFill>
                <a:latin typeface="Tahoma" pitchFamily="34" charset="0"/>
                <a:cs typeface="Tahoma" pitchFamily="34" charset="0"/>
              </a:rPr>
              <a:t>OXFAM INTERNATIONAL</a:t>
            </a:r>
          </a:p>
        </p:txBody>
      </p:sp>
      <p:sp>
        <p:nvSpPr>
          <p:cNvPr id="39939" name="Content Placeholder 2"/>
          <p:cNvSpPr>
            <a:spLocks noGrp="1"/>
          </p:cNvSpPr>
          <p:nvPr>
            <p:ph idx="1"/>
          </p:nvPr>
        </p:nvSpPr>
        <p:spPr>
          <a:xfrm>
            <a:off x="0" y="762000"/>
            <a:ext cx="9144000" cy="6096000"/>
          </a:xfrm>
        </p:spPr>
        <p:txBody>
          <a:bodyPr/>
          <a:lstStyle/>
          <a:p>
            <a:pPr eaLnBrk="1" hangingPunct="1">
              <a:buFont typeface="Wingdings" pitchFamily="2" charset="2"/>
              <a:buNone/>
            </a:pPr>
            <a:r>
              <a:rPr lang="en-US" sz="2800" b="1" i="0" smtClean="0">
                <a:latin typeface="Tahoma" pitchFamily="34" charset="0"/>
                <a:cs typeface="Tahoma" pitchFamily="34" charset="0"/>
              </a:rPr>
              <a:t>Founded in 1995, OxFam (Oxford Committee for Famine Relief)  is one of the world’s major NGOs, a confederation of 13 social justice/progress organizations (with 3000 partners in 100 nations) working together to promote sustainable economic development and poverty.  “Oxfam works with communities, allies and partner organizations, undertaking long-term development, emergency work, research and campaigning for a fairer world. We seek to help people organize so that they might gain better access to the opportunities they need to improve their livelihoods, and govern their own lives.”  </a:t>
            </a:r>
          </a:p>
        </p:txBody>
      </p:sp>
    </p:spTree>
  </p:cSld>
  <p:clrMapOvr>
    <a:masterClrMapping/>
  </p:clrMapOvr>
  <p:transition spd="med">
    <p:random/>
  </p:transition>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Rectangle 3"/>
          <p:cNvSpPr>
            <a:spLocks noGrp="1" noChangeArrowheads="1"/>
          </p:cNvSpPr>
          <p:nvPr>
            <p:ph type="body" idx="1"/>
          </p:nvPr>
        </p:nvSpPr>
        <p:spPr>
          <a:xfrm>
            <a:off x="0" y="0"/>
            <a:ext cx="7848600" cy="6858000"/>
          </a:xfrm>
        </p:spPr>
        <p:txBody>
          <a:bodyPr/>
          <a:lstStyle/>
          <a:p>
            <a:pPr marL="609600" indent="-609600" eaLnBrk="1" hangingPunct="1">
              <a:lnSpc>
                <a:spcPct val="90000"/>
              </a:lnSpc>
              <a:buFont typeface="Wingdings" pitchFamily="2" charset="2"/>
              <a:buNone/>
            </a:pPr>
            <a:r>
              <a:rPr lang="en-US" sz="3600" b="1" i="0" smtClean="0">
                <a:latin typeface="Tahoma" pitchFamily="34" charset="0"/>
              </a:rPr>
              <a:t>1. Rainforest Action Network vs. Citigroup over loans that led to habitat loss &amp; climate change in DCs</a:t>
            </a:r>
            <a:r>
              <a:rPr lang="en-US" sz="3600" b="1" i="0" smtClean="0"/>
              <a:t> </a:t>
            </a:r>
          </a:p>
          <a:p>
            <a:pPr marL="609600" indent="-609600" eaLnBrk="1" hangingPunct="1">
              <a:lnSpc>
                <a:spcPct val="90000"/>
              </a:lnSpc>
              <a:buFont typeface="Wingdings" pitchFamily="2" charset="2"/>
              <a:buNone/>
            </a:pPr>
            <a:r>
              <a:rPr lang="en-US" sz="3600" b="1" i="0" smtClean="0">
                <a:latin typeface="Tahoma" pitchFamily="34" charset="0"/>
              </a:rPr>
              <a:t>2. Greenpeace vs. ExxonMobil to reduce climate changing fuel production</a:t>
            </a:r>
          </a:p>
          <a:p>
            <a:pPr marL="609600" indent="-609600" eaLnBrk="1" hangingPunct="1">
              <a:lnSpc>
                <a:spcPct val="90000"/>
              </a:lnSpc>
              <a:buFont typeface="Wingdings" pitchFamily="2" charset="2"/>
              <a:buNone/>
            </a:pPr>
            <a:r>
              <a:rPr lang="en-US" sz="3600" b="1" i="0" smtClean="0">
                <a:latin typeface="Tahoma" pitchFamily="34" charset="0"/>
              </a:rPr>
              <a:t>3. People for the Ethical Treatment of Animals vs. Burger King &amp; Wendy’s for beef farming &amp; slaughtering abuses</a:t>
            </a:r>
          </a:p>
          <a:p>
            <a:pPr marL="609600" indent="-609600" eaLnBrk="1" hangingPunct="1">
              <a:lnSpc>
                <a:spcPct val="90000"/>
              </a:lnSpc>
            </a:pPr>
            <a:endParaRPr lang="en-US" sz="3600" b="1" i="0" smtClean="0">
              <a:latin typeface="Tahoma" pitchFamily="34" charset="0"/>
            </a:endParaRPr>
          </a:p>
          <a:p>
            <a:pPr marL="609600" indent="-609600" eaLnBrk="1" hangingPunct="1">
              <a:lnSpc>
                <a:spcPct val="90000"/>
              </a:lnSpc>
            </a:pPr>
            <a:endParaRPr lang="en-US" sz="3600" b="1" i="0" smtClean="0"/>
          </a:p>
        </p:txBody>
      </p:sp>
      <p:sp>
        <p:nvSpPr>
          <p:cNvPr id="40963" name="AutoShape 5"/>
          <p:cNvSpPr>
            <a:spLocks noChangeArrowheads="1"/>
          </p:cNvSpPr>
          <p:nvPr/>
        </p:nvSpPr>
        <p:spPr bwMode="auto">
          <a:xfrm>
            <a:off x="7315200" y="6096000"/>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3"/>
          <p:cNvSpPr>
            <a:spLocks noGrp="1" noChangeArrowheads="1"/>
          </p:cNvSpPr>
          <p:nvPr>
            <p:ph type="body" idx="1"/>
          </p:nvPr>
        </p:nvSpPr>
        <p:spPr>
          <a:xfrm>
            <a:off x="0" y="0"/>
            <a:ext cx="9144000" cy="6858000"/>
          </a:xfrm>
        </p:spPr>
        <p:txBody>
          <a:bodyPr/>
          <a:lstStyle/>
          <a:p>
            <a:pPr marL="609600" indent="-609600" eaLnBrk="1" hangingPunct="1">
              <a:buFont typeface="Wingdings" pitchFamily="2" charset="2"/>
              <a:buNone/>
            </a:pPr>
            <a:r>
              <a:rPr lang="en-US" sz="3600" b="1" i="0" smtClean="0">
                <a:latin typeface="Tahoma" pitchFamily="34" charset="0"/>
              </a:rPr>
              <a:t>4. Greenpeace vs. Dow Chemical (that bought Union Carbide &amp; tried to get UC off the hook for its liabilities from a pesticide disaster in India during the 1980s)</a:t>
            </a:r>
          </a:p>
          <a:p>
            <a:pPr marL="609600" indent="-609600" eaLnBrk="1" hangingPunct="1">
              <a:buFont typeface="Wingdings" pitchFamily="2" charset="2"/>
              <a:buNone/>
            </a:pPr>
            <a:r>
              <a:rPr lang="en-US" sz="3600" b="1" i="0" smtClean="0">
                <a:latin typeface="Tahoma" pitchFamily="34" charset="0"/>
              </a:rPr>
              <a:t>5.  Centre for Science &amp; Environment vs. Coke &amp; Pepsi in India over high pesticide concentrations in their soft drinks</a:t>
            </a:r>
          </a:p>
          <a:p>
            <a:pPr marL="609600" indent="-609600" eaLnBrk="1" hangingPunct="1">
              <a:buFont typeface="Wingdings" pitchFamily="2" charset="2"/>
              <a:buNone/>
            </a:pPr>
            <a:r>
              <a:rPr lang="en-US" sz="3600" b="1" i="0" smtClean="0">
                <a:latin typeface="Tahoma" pitchFamily="34" charset="0"/>
              </a:rPr>
              <a:t>6.  Children’s activists vs. Nike for sweatshops</a:t>
            </a:r>
          </a:p>
        </p:txBody>
      </p:sp>
    </p:spTree>
  </p:cSld>
  <p:clrMapOvr>
    <a:masterClrMapping/>
  </p:clrMapOvr>
  <p:transition spd="med">
    <p:rand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3"/>
          <p:cNvSpPr>
            <a:spLocks noGrp="1" noChangeArrowheads="1"/>
          </p:cNvSpPr>
          <p:nvPr>
            <p:ph type="body" idx="1"/>
          </p:nvPr>
        </p:nvSpPr>
        <p:spPr>
          <a:xfrm>
            <a:off x="0" y="0"/>
            <a:ext cx="9144000" cy="6553200"/>
          </a:xfrm>
        </p:spPr>
        <p:txBody>
          <a:bodyPr/>
          <a:lstStyle/>
          <a:p>
            <a:pPr marL="609600" indent="-609600" eaLnBrk="1" hangingPunct="1">
              <a:buClr>
                <a:schemeClr val="bg2"/>
              </a:buClr>
              <a:buFontTx/>
              <a:buAutoNum type="arabicPeriod"/>
            </a:pPr>
            <a:r>
              <a:rPr lang="en-US" sz="4200" b="1" i="0" smtClean="0">
                <a:latin typeface="Tahoma" pitchFamily="34" charset="0"/>
              </a:rPr>
              <a:t>How did nations tend to resolve their differences before GGOs &amp; NGOs came on the scene? (war &amp; colonialism)</a:t>
            </a:r>
          </a:p>
          <a:p>
            <a:pPr marL="609600" indent="-609600" eaLnBrk="1" hangingPunct="1">
              <a:buClr>
                <a:schemeClr val="bg2"/>
              </a:buClr>
              <a:buFontTx/>
              <a:buAutoNum type="arabicPeriod"/>
            </a:pPr>
            <a:r>
              <a:rPr lang="en-US" sz="4200" b="1" i="0" smtClean="0">
                <a:latin typeface="Tahoma" pitchFamily="34" charset="0"/>
              </a:rPr>
              <a:t>What promotes peace more:</a:t>
            </a:r>
            <a:r>
              <a:rPr lang="en-US" sz="4200" smtClean="0"/>
              <a:t> </a:t>
            </a:r>
            <a:r>
              <a:rPr lang="en-US" sz="4200" b="1" i="0" smtClean="0">
                <a:latin typeface="Tahoma" pitchFamily="34" charset="0"/>
              </a:rPr>
              <a:t>independent</a:t>
            </a:r>
            <a:r>
              <a:rPr lang="en-US" sz="4200" b="1" i="0" smtClean="0">
                <a:solidFill>
                  <a:srgbClr val="FFFF00"/>
                </a:solidFill>
                <a:latin typeface="Tahoma" pitchFamily="34" charset="0"/>
              </a:rPr>
              <a:t> </a:t>
            </a:r>
            <a:r>
              <a:rPr lang="en-US" sz="4200" b="1" i="0" smtClean="0">
                <a:latin typeface="Tahoma" pitchFamily="34" charset="0"/>
              </a:rPr>
              <a:t>nations or interdependent nations? (The more nations need each other, they more they cooperate.)</a:t>
            </a:r>
          </a:p>
          <a:p>
            <a:pPr marL="609600" indent="-609600" algn="ctr" eaLnBrk="1" hangingPunct="1">
              <a:buFont typeface="Wingdings" pitchFamily="2" charset="2"/>
              <a:buNone/>
            </a:pPr>
            <a:endParaRPr lang="en-US" sz="4200" b="1" i="0"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7"/>
          <p:cNvSpPr>
            <a:spLocks noGrp="1" noChangeArrowheads="1"/>
          </p:cNvSpPr>
          <p:nvPr>
            <p:ph type="ctrTitle"/>
          </p:nvPr>
        </p:nvSpPr>
        <p:spPr>
          <a:xfrm>
            <a:off x="0" y="0"/>
            <a:ext cx="9144000" cy="685800"/>
          </a:xfrm>
        </p:spPr>
        <p:txBody>
          <a:bodyPr/>
          <a:lstStyle/>
          <a:p>
            <a:pPr eaLnBrk="1" hangingPunct="1"/>
            <a:r>
              <a:rPr lang="en-US" sz="3600" b="1" smtClean="0">
                <a:solidFill>
                  <a:schemeClr val="tx1"/>
                </a:solidFill>
                <a:latin typeface="Tahoma" pitchFamily="34" charset="0"/>
              </a:rPr>
              <a:t>GLOBAL PUBLIC POLICY NETWORKS</a:t>
            </a:r>
          </a:p>
        </p:txBody>
      </p:sp>
      <p:sp>
        <p:nvSpPr>
          <p:cNvPr id="44035" name="Rectangle 8"/>
          <p:cNvSpPr>
            <a:spLocks noGrp="1" noChangeArrowheads="1"/>
          </p:cNvSpPr>
          <p:nvPr>
            <p:ph type="subTitle" idx="1"/>
          </p:nvPr>
        </p:nvSpPr>
        <p:spPr>
          <a:xfrm>
            <a:off x="0" y="609600"/>
            <a:ext cx="9144000" cy="6248400"/>
          </a:xfrm>
        </p:spPr>
        <p:txBody>
          <a:bodyPr/>
          <a:lstStyle/>
          <a:p>
            <a:pPr algn="l" eaLnBrk="1" hangingPunct="1"/>
            <a:r>
              <a:rPr lang="en-US" sz="2800" b="1" i="0" smtClean="0">
                <a:latin typeface="Tahoma" pitchFamily="34" charset="0"/>
              </a:rPr>
              <a:t>“GPPNs are designed to bring in business as a larger participant  in the provision of those public goods that are at the heart of the global sustainability and development agendas. GPPNs link local, national, &amp; regional governments, transnational corporations, &amp; other businesses and their associations. Diverse &amp; sometimes opposing groups discuss common problems that no one of them can resolve by itself. The idea that these various groups can meet face to face in a non-threatening forum to discuss issues is promising. GPPNs maximizes the inclusion of material information &amp; a rich variety of important stakeholder voices.” </a:t>
            </a:r>
          </a:p>
        </p:txBody>
      </p:sp>
    </p:spTree>
  </p:cSld>
  <p:clrMapOvr>
    <a:masterClrMapping/>
  </p:clrMapOvr>
  <p:transition spd="med">
    <p:rand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3"/>
          <p:cNvSpPr>
            <a:spLocks noGrp="1" noChangeArrowheads="1"/>
          </p:cNvSpPr>
          <p:nvPr>
            <p:ph type="body" idx="1"/>
          </p:nvPr>
        </p:nvSpPr>
        <p:spPr>
          <a:xfrm>
            <a:off x="0" y="0"/>
            <a:ext cx="9144000" cy="6858000"/>
          </a:xfrm>
        </p:spPr>
        <p:txBody>
          <a:bodyPr/>
          <a:lstStyle/>
          <a:p>
            <a:pPr marL="609600" indent="-609600" eaLnBrk="1" hangingPunct="1">
              <a:buClr>
                <a:schemeClr val="tx1"/>
              </a:buClr>
              <a:buFontTx/>
              <a:buAutoNum type="arabicPeriod"/>
            </a:pPr>
            <a:r>
              <a:rPr lang="en-US" b="1" i="0" smtClean="0">
                <a:latin typeface="Tahoma" pitchFamily="34" charset="0"/>
              </a:rPr>
              <a:t>50-60 GPPNs have emerged since the early 1990s to promote partnerships between business, government, &amp; NGOs to coordinate resources to fight global economic, social, &amp; ecological problems.</a:t>
            </a:r>
          </a:p>
          <a:p>
            <a:pPr marL="609600" indent="-609600" eaLnBrk="1" hangingPunct="1">
              <a:buClr>
                <a:schemeClr val="tx1"/>
              </a:buClr>
              <a:buFontTx/>
              <a:buAutoNum type="arabicPeriod"/>
            </a:pPr>
            <a:r>
              <a:rPr lang="en-US" b="1" i="0" smtClean="0">
                <a:latin typeface="Tahoma" pitchFamily="34" charset="0"/>
              </a:rPr>
              <a:t>THE CONSULTIVE GROUP ON INTERNATIONAL AGRICULTURAL RESEARCH strives to broaden research support for food supplies &amp; sustainable agriculture (where nations can feed themselves &amp; aren’t dependent on importing food)</a:t>
            </a:r>
          </a:p>
          <a:p>
            <a:pPr marL="609600" indent="-609600" eaLnBrk="1" hangingPunct="1">
              <a:buClr>
                <a:schemeClr val="tx1"/>
              </a:buClr>
              <a:buFontTx/>
              <a:buAutoNum type="arabicPeriod"/>
            </a:pPr>
            <a:endParaRPr lang="en-US" b="1" i="0" smtClean="0">
              <a:latin typeface="Tahoma" pitchFamily="34" charset="0"/>
            </a:endParaRPr>
          </a:p>
        </p:txBody>
      </p:sp>
      <p:sp>
        <p:nvSpPr>
          <p:cNvPr id="45059" name="AutoShape 4"/>
          <p:cNvSpPr>
            <a:spLocks noChangeArrowheads="1"/>
          </p:cNvSpPr>
          <p:nvPr/>
        </p:nvSpPr>
        <p:spPr bwMode="auto">
          <a:xfrm>
            <a:off x="7772400" y="6019800"/>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3"/>
          <p:cNvSpPr>
            <a:spLocks noGrp="1" noChangeArrowheads="1"/>
          </p:cNvSpPr>
          <p:nvPr>
            <p:ph type="body" idx="1"/>
          </p:nvPr>
        </p:nvSpPr>
        <p:spPr>
          <a:xfrm>
            <a:off x="228600" y="0"/>
            <a:ext cx="8915400" cy="6858000"/>
          </a:xfrm>
        </p:spPr>
        <p:txBody>
          <a:bodyPr/>
          <a:lstStyle/>
          <a:p>
            <a:pPr marL="609600" indent="-609600" eaLnBrk="1" hangingPunct="1">
              <a:buClr>
                <a:schemeClr val="tx1"/>
              </a:buClr>
              <a:buFont typeface="Wingdings" pitchFamily="2" charset="2"/>
              <a:buAutoNum type="arabicPeriod" startAt="6"/>
            </a:pPr>
            <a:r>
              <a:rPr lang="en-US" sz="3900" b="1" i="0" smtClean="0">
                <a:latin typeface="Tahoma" pitchFamily="34" charset="0"/>
              </a:rPr>
              <a:t>Should human rights replace national sovereignty as the key goal of nations?</a:t>
            </a:r>
          </a:p>
          <a:p>
            <a:pPr marL="609600" indent="-609600" eaLnBrk="1" hangingPunct="1">
              <a:buClr>
                <a:schemeClr val="tx1"/>
              </a:buClr>
              <a:buFont typeface="Wingdings" pitchFamily="2" charset="2"/>
              <a:buAutoNum type="arabicPeriod" startAt="6"/>
            </a:pPr>
            <a:r>
              <a:rPr lang="en-US" sz="3900" b="1" i="0" smtClean="0">
                <a:latin typeface="Tahoma" pitchFamily="34" charset="0"/>
              </a:rPr>
              <a:t>Is defensive protectionism justifiable when underdeveloped nations are threatened by Global 500 corporations?</a:t>
            </a:r>
          </a:p>
          <a:p>
            <a:pPr marL="609600" indent="-609600" eaLnBrk="1" hangingPunct="1">
              <a:buClr>
                <a:schemeClr val="tx1"/>
              </a:buClr>
              <a:buFont typeface="Wingdings" pitchFamily="2" charset="2"/>
              <a:buAutoNum type="arabicPeriod" startAt="6"/>
            </a:pPr>
            <a:r>
              <a:rPr lang="en-US" sz="3900" b="1" i="0" smtClean="0">
                <a:latin typeface="Tahoma" pitchFamily="34" charset="0"/>
              </a:rPr>
              <a:t>Should rich nations be required to engage in import substitution?</a:t>
            </a:r>
          </a:p>
          <a:p>
            <a:pPr marL="609600" indent="-609600" eaLnBrk="1" hangingPunct="1">
              <a:buClr>
                <a:schemeClr val="tx1"/>
              </a:buClr>
              <a:buFont typeface="Wingdings" pitchFamily="2" charset="2"/>
              <a:buAutoNum type="arabicPeriod" startAt="6"/>
            </a:pPr>
            <a:endParaRPr lang="en-US" sz="3800" b="1" i="0" smtClean="0">
              <a:latin typeface="Tahoma" pitchFamily="34" charset="0"/>
            </a:endParaRPr>
          </a:p>
        </p:txBody>
      </p:sp>
      <p:sp>
        <p:nvSpPr>
          <p:cNvPr id="18435" name="AutoShape 4"/>
          <p:cNvSpPr>
            <a:spLocks noChangeArrowheads="1"/>
          </p:cNvSpPr>
          <p:nvPr/>
        </p:nvSpPr>
        <p:spPr bwMode="auto">
          <a:xfrm>
            <a:off x="7620000" y="6019800"/>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3"/>
          <p:cNvSpPr>
            <a:spLocks noGrp="1" noChangeArrowheads="1"/>
          </p:cNvSpPr>
          <p:nvPr>
            <p:ph type="body" idx="1"/>
          </p:nvPr>
        </p:nvSpPr>
        <p:spPr>
          <a:xfrm>
            <a:off x="0" y="0"/>
            <a:ext cx="9144000" cy="6858000"/>
          </a:xfrm>
        </p:spPr>
        <p:txBody>
          <a:bodyPr/>
          <a:lstStyle/>
          <a:p>
            <a:pPr marL="609600" indent="-609600" eaLnBrk="1" hangingPunct="1">
              <a:buClr>
                <a:schemeClr val="tx1"/>
              </a:buClr>
              <a:buFontTx/>
              <a:buAutoNum type="arabicPeriod" startAt="3"/>
            </a:pPr>
            <a:r>
              <a:rPr lang="en-US" b="1" i="0" smtClean="0">
                <a:latin typeface="Tahoma" pitchFamily="34" charset="0"/>
              </a:rPr>
              <a:t>GLOBAL REPORTING INITIATIVE: Develops global sustainability action &amp; accountability guidelines for corporations</a:t>
            </a:r>
          </a:p>
          <a:p>
            <a:pPr marL="609600" indent="-609600" eaLnBrk="1" hangingPunct="1">
              <a:buClr>
                <a:schemeClr val="tx1"/>
              </a:buClr>
              <a:buFontTx/>
              <a:buAutoNum type="arabicPeriod" startAt="3"/>
            </a:pPr>
            <a:r>
              <a:rPr lang="en-US" b="1" i="0" smtClean="0">
                <a:latin typeface="Tahoma" pitchFamily="34" charset="0"/>
              </a:rPr>
              <a:t>MILLENNIUM ECOSYSTEM ASSESSMENT: Analyzes scientific research for policy initiatives on ecosystem change</a:t>
            </a:r>
          </a:p>
          <a:p>
            <a:pPr marL="609600" indent="-609600" eaLnBrk="1" hangingPunct="1">
              <a:buClr>
                <a:schemeClr val="tx1"/>
              </a:buClr>
              <a:buFontTx/>
              <a:buAutoNum type="arabicPeriod" startAt="3"/>
            </a:pPr>
            <a:r>
              <a:rPr lang="en-US" b="1" i="0" smtClean="0">
                <a:latin typeface="Tahoma" pitchFamily="34" charset="0"/>
              </a:rPr>
              <a:t>MEDICINES FOR MALARIA VENTURE</a:t>
            </a:r>
          </a:p>
          <a:p>
            <a:pPr marL="609600" indent="-609600" eaLnBrk="1" hangingPunct="1">
              <a:buClr>
                <a:schemeClr val="tx1"/>
              </a:buClr>
              <a:buFontTx/>
              <a:buAutoNum type="arabicPeriod" startAt="3"/>
            </a:pPr>
            <a:r>
              <a:rPr lang="en-US" b="1" i="0" smtClean="0">
                <a:latin typeface="Tahoma" pitchFamily="34" charset="0"/>
              </a:rPr>
              <a:t>RENEWAL ENERGY POLICY NETWORK</a:t>
            </a:r>
          </a:p>
          <a:p>
            <a:pPr marL="609600" indent="-609600" eaLnBrk="1" hangingPunct="1">
              <a:buClr>
                <a:schemeClr val="tx1"/>
              </a:buClr>
              <a:buFontTx/>
              <a:buAutoNum type="arabicPeriod" startAt="3"/>
            </a:pPr>
            <a:r>
              <a:rPr lang="en-US" b="1" i="0" smtClean="0">
                <a:latin typeface="Tahoma" pitchFamily="34" charset="0"/>
              </a:rPr>
              <a:t>THE INTERNATIONAL CAMPAIGN TO BAN LANDMINES</a:t>
            </a:r>
          </a:p>
        </p:txBody>
      </p:sp>
    </p:spTree>
  </p:cSld>
  <p:clrMapOvr>
    <a:masterClrMapping/>
  </p:clrMapOvr>
  <p:transition spd="med">
    <p:rand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Content Placeholder 2"/>
          <p:cNvSpPr>
            <a:spLocks noGrp="1"/>
          </p:cNvSpPr>
          <p:nvPr>
            <p:ph idx="1"/>
          </p:nvPr>
        </p:nvSpPr>
        <p:spPr>
          <a:xfrm>
            <a:off x="0" y="0"/>
            <a:ext cx="9144000" cy="6858000"/>
          </a:xfrm>
        </p:spPr>
        <p:txBody>
          <a:bodyPr/>
          <a:lstStyle/>
          <a:p>
            <a:pPr algn="ctr">
              <a:buFont typeface="Wingdings" pitchFamily="2" charset="2"/>
              <a:buNone/>
            </a:pPr>
            <a:endParaRPr lang="en-US" sz="10000" b="1" i="0" u="sng" smtClean="0">
              <a:solidFill>
                <a:srgbClr val="C00000"/>
              </a:solidFill>
              <a:latin typeface="Tahoma" pitchFamily="34" charset="0"/>
              <a:cs typeface="Tahoma" pitchFamily="34" charset="0"/>
            </a:endParaRPr>
          </a:p>
          <a:p>
            <a:pPr algn="ctr">
              <a:buFont typeface="Wingdings" pitchFamily="2" charset="2"/>
              <a:buNone/>
            </a:pPr>
            <a:r>
              <a:rPr lang="en-US" sz="10000" b="1" i="0" u="sng" smtClean="0">
                <a:solidFill>
                  <a:srgbClr val="C00000"/>
                </a:solidFill>
                <a:latin typeface="Tahoma" pitchFamily="34" charset="0"/>
                <a:cs typeface="Tahoma" pitchFamily="34" charset="0"/>
              </a:rPr>
              <a:t>B</a:t>
            </a:r>
            <a:r>
              <a:rPr lang="en-US" sz="10000" b="1" i="0" smtClean="0">
                <a:latin typeface="Tahoma" pitchFamily="34" charset="0"/>
                <a:cs typeface="Tahoma" pitchFamily="34" charset="0"/>
              </a:rPr>
              <a:t>(enefit) COMPANIES</a:t>
            </a:r>
          </a:p>
        </p:txBody>
      </p:sp>
    </p:spTree>
  </p:cSld>
  <p:clrMapOvr>
    <a:masterClrMapping/>
  </p:clrMapOvr>
  <p:transition spd="med">
    <p:random/>
  </p:transition>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Content Placeholder 2"/>
          <p:cNvSpPr>
            <a:spLocks noGrp="1"/>
          </p:cNvSpPr>
          <p:nvPr>
            <p:ph idx="1"/>
          </p:nvPr>
        </p:nvSpPr>
        <p:spPr>
          <a:xfrm>
            <a:off x="0" y="0"/>
            <a:ext cx="9144000" cy="6858000"/>
          </a:xfrm>
        </p:spPr>
        <p:txBody>
          <a:bodyPr/>
          <a:lstStyle/>
          <a:p>
            <a:pPr>
              <a:buFont typeface="Wingdings" pitchFamily="2" charset="2"/>
              <a:buNone/>
            </a:pPr>
            <a:r>
              <a:rPr lang="en-US" sz="3300" b="1" i="0" smtClean="0">
                <a:latin typeface="Tahoma" pitchFamily="34" charset="0"/>
                <a:cs typeface="Tahoma" pitchFamily="34" charset="0"/>
              </a:rPr>
              <a:t>“B” (benefit) companies are a new hybrid between for-profit &amp; non-profit organizations.  Companies like Newman’s Own (started by actor Paul Newman) &amp; Pura Vida Coffee (organic coffee) contribute their profits to charitable causes, adopting a part business-part, part- philanthropy organizational model. Some B companies even pay dividends to their shareholders. Most B companies characterize themselves as missions-driven rather than competitively driven.</a:t>
            </a:r>
          </a:p>
        </p:txBody>
      </p:sp>
    </p:spTree>
  </p:cSld>
  <p:clrMapOvr>
    <a:masterClrMapping/>
  </p:clrMapOvr>
  <p:transition spd="med">
    <p:random/>
  </p:transition>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Content Placeholder 2"/>
          <p:cNvSpPr>
            <a:spLocks noGrp="1"/>
          </p:cNvSpPr>
          <p:nvPr>
            <p:ph idx="1"/>
          </p:nvPr>
        </p:nvSpPr>
        <p:spPr>
          <a:xfrm>
            <a:off x="0" y="0"/>
            <a:ext cx="9144000" cy="6858000"/>
          </a:xfrm>
        </p:spPr>
        <p:txBody>
          <a:bodyPr/>
          <a:lstStyle/>
          <a:p>
            <a:pPr>
              <a:buFont typeface="Wingdings" pitchFamily="2" charset="2"/>
              <a:buNone/>
            </a:pPr>
            <a:r>
              <a:rPr lang="en-US" b="1" i="0" smtClean="0">
                <a:latin typeface="Tahoma" pitchFamily="34" charset="0"/>
                <a:cs typeface="Tahoma" pitchFamily="34" charset="0"/>
              </a:rPr>
              <a:t>“B” Corporations are a new type of corporation that are purpose-driven and create benefit for all stakeholders, not just shareholders. B Corporations</a:t>
            </a:r>
            <a:r>
              <a:rPr lang="en-US" b="1" i="0" baseline="30000" smtClean="0">
                <a:latin typeface="Tahoma" pitchFamily="34" charset="0"/>
                <a:cs typeface="Tahoma" pitchFamily="34" charset="0"/>
              </a:rPr>
              <a:t> </a:t>
            </a:r>
            <a:r>
              <a:rPr lang="en-US" b="1" i="0" smtClean="0">
                <a:latin typeface="Tahoma" pitchFamily="34" charset="0"/>
                <a:cs typeface="Tahoma" pitchFamily="34" charset="0"/>
              </a:rPr>
              <a:t>are unlike traditional responsible businesses because they:</a:t>
            </a:r>
          </a:p>
          <a:p>
            <a:pPr>
              <a:buClrTx/>
              <a:buFont typeface="Arial" pitchFamily="34" charset="0"/>
              <a:buChar char="•"/>
            </a:pPr>
            <a:r>
              <a:rPr lang="en-US" b="1" i="0" smtClean="0">
                <a:latin typeface="Tahoma" pitchFamily="34" charset="0"/>
                <a:cs typeface="Tahoma" pitchFamily="34" charset="0"/>
              </a:rPr>
              <a:t>Meet comprehensive and transparent social and environmental performance standards. </a:t>
            </a:r>
          </a:p>
          <a:p>
            <a:pPr>
              <a:buClrTx/>
              <a:buFont typeface="Arial" pitchFamily="34" charset="0"/>
              <a:buChar char="•"/>
            </a:pPr>
            <a:r>
              <a:rPr lang="en-US" b="1" i="0" smtClean="0">
                <a:latin typeface="Tahoma" pitchFamily="34" charset="0"/>
                <a:cs typeface="Tahoma" pitchFamily="34" charset="0"/>
              </a:rPr>
              <a:t>Institutionalize stakeholder interests. </a:t>
            </a:r>
          </a:p>
          <a:p>
            <a:pPr>
              <a:buClrTx/>
              <a:buFont typeface="Arial" pitchFamily="34" charset="0"/>
              <a:buChar char="•"/>
            </a:pPr>
            <a:r>
              <a:rPr lang="en-US" b="1" i="0" smtClean="0">
                <a:latin typeface="Tahoma" pitchFamily="34" charset="0"/>
                <a:cs typeface="Tahoma" pitchFamily="34" charset="0"/>
              </a:rPr>
              <a:t>Build collective voice though the power of a unifying brand.”</a:t>
            </a:r>
          </a:p>
          <a:p>
            <a:endParaRPr lang="en-US" smtClean="0"/>
          </a:p>
        </p:txBody>
      </p:sp>
    </p:spTree>
  </p:cSld>
  <p:clrMapOvr>
    <a:masterClrMapping/>
  </p:clrMapOvr>
  <p:transition spd="med">
    <p:random/>
  </p:transition>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WordArt 2"/>
          <p:cNvSpPr>
            <a:spLocks noChangeArrowheads="1" noChangeShapeType="1" noTextEdit="1"/>
          </p:cNvSpPr>
          <p:nvPr/>
        </p:nvSpPr>
        <p:spPr bwMode="auto">
          <a:xfrm>
            <a:off x="1752600" y="304800"/>
            <a:ext cx="5486400" cy="58674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latin typeface="Arial Black"/>
              </a:rPr>
              <a:t>THE</a:t>
            </a:r>
          </a:p>
          <a:p>
            <a:pPr algn="ctr"/>
            <a:r>
              <a:rPr lang="en-US" sz="3600" kern="10">
                <a:ln w="9525">
                  <a:solidFill>
                    <a:srgbClr val="000000"/>
                  </a:solidFill>
                  <a:round/>
                  <a:headEnd/>
                  <a:tailEnd/>
                </a:ln>
                <a:latin typeface="Arial Black"/>
              </a:rPr>
              <a:t>FIRST</a:t>
            </a:r>
          </a:p>
          <a:p>
            <a:pPr algn="ctr"/>
            <a:r>
              <a:rPr lang="en-US" sz="3600" kern="10">
                <a:ln w="9525">
                  <a:solidFill>
                    <a:srgbClr val="000000"/>
                  </a:solidFill>
                  <a:round/>
                  <a:headEnd/>
                  <a:tailEnd/>
                </a:ln>
                <a:latin typeface="Arial Black"/>
              </a:rPr>
              <a:t>GLOBAL</a:t>
            </a:r>
          </a:p>
          <a:p>
            <a:pPr algn="ctr"/>
            <a:r>
              <a:rPr lang="en-US" sz="3600" kern="10">
                <a:ln w="9525">
                  <a:solidFill>
                    <a:srgbClr val="000000"/>
                  </a:solidFill>
                  <a:round/>
                  <a:headEnd/>
                  <a:tailEnd/>
                </a:ln>
                <a:latin typeface="Arial Black"/>
              </a:rPr>
              <a:t>BUSINESS</a:t>
            </a:r>
          </a:p>
          <a:p>
            <a:pPr algn="ctr"/>
            <a:r>
              <a:rPr lang="en-US" sz="3600" kern="10">
                <a:ln w="9525">
                  <a:solidFill>
                    <a:srgbClr val="000000"/>
                  </a:solidFill>
                  <a:round/>
                  <a:headEnd/>
                  <a:tailEnd/>
                </a:ln>
                <a:latin typeface="Arial Black"/>
              </a:rPr>
              <a:t>INSTITUTION</a:t>
            </a:r>
          </a:p>
        </p:txBody>
      </p:sp>
    </p:spTree>
  </p:cSld>
  <p:clrMapOvr>
    <a:masterClrMapping/>
  </p:clrMapOvr>
  <p:transition spd="med">
    <p:rand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304800" y="304800"/>
            <a:ext cx="8839200" cy="838200"/>
          </a:xfrm>
        </p:spPr>
        <p:txBody>
          <a:bodyPr/>
          <a:lstStyle/>
          <a:p>
            <a:pPr eaLnBrk="1" hangingPunct="1"/>
            <a:r>
              <a:rPr lang="en-US" sz="5400" b="1" smtClean="0">
                <a:solidFill>
                  <a:schemeClr val="tx1"/>
                </a:solidFill>
                <a:latin typeface="Tahoma" pitchFamily="34" charset="0"/>
              </a:rPr>
              <a:t>GATT</a:t>
            </a:r>
            <a:r>
              <a:rPr lang="en-US" b="1" smtClean="0">
                <a:solidFill>
                  <a:schemeClr val="tx1"/>
                </a:solidFill>
                <a:latin typeface="Tahoma" pitchFamily="34" charset="0"/>
              </a:rPr>
              <a:t>: Forerunner to today’s World Trade Org.</a:t>
            </a:r>
          </a:p>
        </p:txBody>
      </p:sp>
      <p:sp>
        <p:nvSpPr>
          <p:cNvPr id="51203" name="Rectangle 3"/>
          <p:cNvSpPr>
            <a:spLocks noGrp="1" noChangeArrowheads="1"/>
          </p:cNvSpPr>
          <p:nvPr>
            <p:ph type="body" idx="1"/>
          </p:nvPr>
        </p:nvSpPr>
        <p:spPr>
          <a:xfrm>
            <a:off x="304800" y="1600200"/>
            <a:ext cx="8839200" cy="5029200"/>
          </a:xfrm>
        </p:spPr>
        <p:txBody>
          <a:bodyPr/>
          <a:lstStyle/>
          <a:p>
            <a:pPr marL="609600" indent="-609600" eaLnBrk="1" hangingPunct="1">
              <a:lnSpc>
                <a:spcPct val="90000"/>
              </a:lnSpc>
              <a:buClr>
                <a:schemeClr val="tx1"/>
              </a:buClr>
              <a:buFont typeface="Wingdings" pitchFamily="2" charset="2"/>
              <a:buAutoNum type="arabicPeriod"/>
            </a:pPr>
            <a:r>
              <a:rPr lang="en-US" sz="3600" b="1" i="0" smtClean="0">
                <a:latin typeface="Tahoma" pitchFamily="34" charset="0"/>
              </a:rPr>
              <a:t>General Agreement on Tariffs and Trade, 1948-USA</a:t>
            </a:r>
          </a:p>
          <a:p>
            <a:pPr marL="609600" indent="-609600" eaLnBrk="1" hangingPunct="1">
              <a:lnSpc>
                <a:spcPct val="90000"/>
              </a:lnSpc>
              <a:buClr>
                <a:schemeClr val="tx1"/>
              </a:buClr>
              <a:buFont typeface="Wingdings" pitchFamily="2" charset="2"/>
              <a:buAutoNum type="arabicPeriod"/>
            </a:pPr>
            <a:r>
              <a:rPr lang="en-US" sz="3600" b="1" i="0" smtClean="0">
                <a:latin typeface="Tahoma" pitchFamily="34" charset="0"/>
              </a:rPr>
              <a:t>GATT was the first global org. to attempt to promote free trade</a:t>
            </a:r>
          </a:p>
          <a:p>
            <a:pPr marL="609600" indent="-609600" eaLnBrk="1" hangingPunct="1">
              <a:lnSpc>
                <a:spcPct val="90000"/>
              </a:lnSpc>
              <a:buClr>
                <a:schemeClr val="tx1"/>
              </a:buClr>
              <a:buFont typeface="Wingdings" pitchFamily="2" charset="2"/>
              <a:buAutoNum type="arabicPeriod"/>
            </a:pPr>
            <a:r>
              <a:rPr lang="en-US" sz="3600" b="1" i="0" smtClean="0">
                <a:latin typeface="Tahoma" pitchFamily="34" charset="0"/>
              </a:rPr>
              <a:t>The only way GATT could pass trade policy was if all member nations agreed. Most favored nation status (MFN) was their incentive. </a:t>
            </a:r>
          </a:p>
          <a:p>
            <a:pPr marL="609600" indent="-609600" eaLnBrk="1" hangingPunct="1">
              <a:lnSpc>
                <a:spcPct val="90000"/>
              </a:lnSpc>
            </a:pPr>
            <a:endParaRPr lang="en-US" sz="3600" b="1" smtClean="0">
              <a:latin typeface="Tahoma" pitchFamily="34" charset="0"/>
            </a:endParaRPr>
          </a:p>
        </p:txBody>
      </p:sp>
      <p:sp>
        <p:nvSpPr>
          <p:cNvPr id="51204" name="AutoShape 4"/>
          <p:cNvSpPr>
            <a:spLocks noChangeArrowheads="1"/>
          </p:cNvSpPr>
          <p:nvPr/>
        </p:nvSpPr>
        <p:spPr bwMode="auto">
          <a:xfrm>
            <a:off x="7467600" y="59436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Rectangle 2"/>
          <p:cNvSpPr>
            <a:spLocks noGrp="1" noChangeArrowheads="1"/>
          </p:cNvSpPr>
          <p:nvPr>
            <p:ph type="body" idx="1"/>
          </p:nvPr>
        </p:nvSpPr>
        <p:spPr>
          <a:xfrm>
            <a:off x="0" y="0"/>
            <a:ext cx="9144000" cy="6858000"/>
          </a:xfrm>
        </p:spPr>
        <p:txBody>
          <a:bodyPr/>
          <a:lstStyle/>
          <a:p>
            <a:pPr marL="609600" indent="-609600" eaLnBrk="1" hangingPunct="1">
              <a:buClr>
                <a:schemeClr val="tx2"/>
              </a:buClr>
              <a:buFontTx/>
              <a:buAutoNum type="arabicPeriod" startAt="4"/>
            </a:pPr>
            <a:r>
              <a:rPr lang="en-US" sz="4400" b="1" i="0" smtClean="0">
                <a:latin typeface="Tahoma" pitchFamily="34" charset="0"/>
              </a:rPr>
              <a:t>In the 1990s, GATT fell apart because developed nations and developing nations could no longer agree on a common policy agenda because they were poles apart.</a:t>
            </a:r>
          </a:p>
          <a:p>
            <a:pPr marL="609600" indent="-609600" eaLnBrk="1" hangingPunct="1">
              <a:buClr>
                <a:srgbClr val="006600"/>
              </a:buClr>
              <a:buFontTx/>
              <a:buAutoNum type="arabicPeriod" startAt="4"/>
            </a:pPr>
            <a:r>
              <a:rPr lang="en-US" sz="4400" b="1" i="0" smtClean="0">
                <a:latin typeface="Tahoma" pitchFamily="34" charset="0"/>
              </a:rPr>
              <a:t>This ushered in the World Trade Organization (WTO)</a:t>
            </a:r>
          </a:p>
          <a:p>
            <a:pPr marL="609600" indent="-609600" eaLnBrk="1" hangingPunct="1"/>
            <a:endParaRPr lang="en-US" sz="4400" b="1" smtClean="0">
              <a:latin typeface="Tahoma" pitchFamily="34" charset="0"/>
            </a:endParaRPr>
          </a:p>
          <a:p>
            <a:pPr marL="609600" indent="-609600" eaLnBrk="1" hangingPunct="1"/>
            <a:endParaRPr lang="en-US" sz="4200"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3250" name="WordArt 2"/>
          <p:cNvSpPr>
            <a:spLocks noChangeArrowheads="1" noChangeShapeType="1" noTextEdit="1"/>
          </p:cNvSpPr>
          <p:nvPr/>
        </p:nvSpPr>
        <p:spPr bwMode="auto">
          <a:xfrm>
            <a:off x="1600200" y="457200"/>
            <a:ext cx="5562600" cy="58674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latin typeface="Arial Black"/>
              </a:rPr>
              <a:t>THE</a:t>
            </a:r>
          </a:p>
          <a:p>
            <a:pPr algn="ctr"/>
            <a:r>
              <a:rPr lang="en-US" sz="3600" kern="10">
                <a:ln w="9525">
                  <a:solidFill>
                    <a:srgbClr val="000000"/>
                  </a:solidFill>
                  <a:round/>
                  <a:headEnd/>
                  <a:tailEnd/>
                </a:ln>
                <a:latin typeface="Arial Black"/>
              </a:rPr>
              <a:t>WORLD</a:t>
            </a:r>
          </a:p>
          <a:p>
            <a:pPr algn="ctr"/>
            <a:r>
              <a:rPr lang="en-US" sz="3600" kern="10">
                <a:ln w="9525">
                  <a:solidFill>
                    <a:srgbClr val="000000"/>
                  </a:solidFill>
                  <a:round/>
                  <a:headEnd/>
                  <a:tailEnd/>
                </a:ln>
                <a:latin typeface="Arial Black"/>
              </a:rPr>
              <a:t>TRADE</a:t>
            </a:r>
          </a:p>
          <a:p>
            <a:pPr algn="ctr"/>
            <a:r>
              <a:rPr lang="en-US" sz="3600" kern="10">
                <a:ln w="9525">
                  <a:solidFill>
                    <a:srgbClr val="000000"/>
                  </a:solidFill>
                  <a:round/>
                  <a:headEnd/>
                  <a:tailEnd/>
                </a:ln>
                <a:latin typeface="Arial Black"/>
              </a:rPr>
              <a:t>ORGANIZATION </a:t>
            </a:r>
          </a:p>
          <a:p>
            <a:pPr algn="ctr"/>
            <a:r>
              <a:rPr lang="en-US" sz="3600" kern="10">
                <a:ln w="9525">
                  <a:solidFill>
                    <a:srgbClr val="000000"/>
                  </a:solidFill>
                  <a:round/>
                  <a:headEnd/>
                  <a:tailEnd/>
                </a:ln>
                <a:latin typeface="Arial Black"/>
              </a:rPr>
              <a:t>(WTO)</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4" name="Rectangle 2"/>
          <p:cNvSpPr>
            <a:spLocks noGrp="1" noChangeArrowheads="1"/>
          </p:cNvSpPr>
          <p:nvPr>
            <p:ph type="body" idx="1"/>
          </p:nvPr>
        </p:nvSpPr>
        <p:spPr>
          <a:xfrm>
            <a:off x="228600" y="0"/>
            <a:ext cx="8915400" cy="6858000"/>
          </a:xfrm>
        </p:spPr>
        <p:txBody>
          <a:bodyPr/>
          <a:lstStyle/>
          <a:p>
            <a:pPr marL="609600" indent="-609600" eaLnBrk="1" hangingPunct="1">
              <a:buClr>
                <a:schemeClr val="tx1"/>
              </a:buClr>
              <a:buFontTx/>
              <a:buNone/>
            </a:pPr>
            <a:r>
              <a:rPr lang="en-US" sz="5600" b="1" i="0" smtClean="0">
                <a:latin typeface="Tahoma" pitchFamily="34" charset="0"/>
              </a:rPr>
              <a:t>1. In 1995, GATT was</a:t>
            </a:r>
          </a:p>
          <a:p>
            <a:pPr marL="609600" indent="-609600" eaLnBrk="1" hangingPunct="1">
              <a:buClr>
                <a:schemeClr val="tx1"/>
              </a:buClr>
              <a:buFontTx/>
              <a:buNone/>
            </a:pPr>
            <a:r>
              <a:rPr lang="en-US" sz="5600" b="1" i="0" smtClean="0">
                <a:latin typeface="Tahoma" pitchFamily="34" charset="0"/>
              </a:rPr>
              <a:t>reorganized as the WTO</a:t>
            </a:r>
          </a:p>
          <a:p>
            <a:pPr marL="609600" indent="-609600" eaLnBrk="1" hangingPunct="1">
              <a:buClr>
                <a:schemeClr val="tx1"/>
              </a:buClr>
              <a:buFontTx/>
              <a:buNone/>
            </a:pPr>
            <a:r>
              <a:rPr lang="en-US" sz="5600" b="1" i="0" smtClean="0">
                <a:latin typeface="Tahoma" pitchFamily="34" charset="0"/>
              </a:rPr>
              <a:t>2. Headquartered in Geneva, Switzerland</a:t>
            </a:r>
          </a:p>
          <a:p>
            <a:pPr marL="609600" indent="-609600" eaLnBrk="1" hangingPunct="1">
              <a:buClr>
                <a:schemeClr val="tx1"/>
              </a:buClr>
              <a:buFontTx/>
              <a:buNone/>
            </a:pPr>
            <a:r>
              <a:rPr lang="en-US" sz="5600" b="1" i="0" smtClean="0">
                <a:latin typeface="Tahoma" pitchFamily="34" charset="0"/>
              </a:rPr>
              <a:t>3. 146 member nations</a:t>
            </a:r>
          </a:p>
          <a:p>
            <a:pPr marL="609600" indent="-609600" eaLnBrk="1" hangingPunct="1">
              <a:buClr>
                <a:schemeClr val="tx1"/>
              </a:buClr>
              <a:buFontTx/>
              <a:buNone/>
            </a:pPr>
            <a:r>
              <a:rPr lang="en-US" sz="5600" b="1" i="0" smtClean="0">
                <a:latin typeface="Tahoma" pitchFamily="34" charset="0"/>
              </a:rPr>
              <a:t>4. 550 staff members</a:t>
            </a:r>
            <a:r>
              <a:rPr lang="en-US" sz="4400" b="1" i="0" smtClean="0">
                <a:latin typeface="Tahoma" pitchFamily="34" charset="0"/>
              </a:rPr>
              <a:t> </a:t>
            </a:r>
          </a:p>
        </p:txBody>
      </p:sp>
    </p:spTree>
  </p:cSld>
  <p:clrMapOvr>
    <a:masterClrMapping/>
  </p:clrMapOvr>
  <p:transition spd="med">
    <p:random/>
  </p:transition>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8" name="WordArt 2"/>
          <p:cNvSpPr>
            <a:spLocks noChangeArrowheads="1" noChangeShapeType="1" noTextEdit="1"/>
          </p:cNvSpPr>
          <p:nvPr/>
        </p:nvSpPr>
        <p:spPr bwMode="auto">
          <a:xfrm>
            <a:off x="1828800" y="762000"/>
            <a:ext cx="4343400" cy="4953000"/>
          </a:xfrm>
          <a:prstGeom prst="rect">
            <a:avLst/>
          </a:prstGeom>
        </p:spPr>
        <p:txBody>
          <a:bodyPr wrap="none" fromWordArt="1">
            <a:prstTxWarp prst="textPlain">
              <a:avLst>
                <a:gd name="adj" fmla="val 50000"/>
              </a:avLst>
            </a:prstTxWarp>
          </a:bodyPr>
          <a:lstStyle/>
          <a:p>
            <a:pPr algn="ctr"/>
            <a:r>
              <a:rPr lang="en-US" sz="3600" kern="10">
                <a:ln w="12700">
                  <a:solidFill>
                    <a:schemeClr val="tx1"/>
                  </a:solidFill>
                  <a:round/>
                  <a:headEnd/>
                  <a:tailEnd/>
                </a:ln>
                <a:effectLst>
                  <a:outerShdw dist="35921" dir="2700000" sy="50000" kx="2115830" algn="bl" rotWithShape="0">
                    <a:srgbClr val="C0C0C0">
                      <a:alpha val="79999"/>
                    </a:srgbClr>
                  </a:outerShdw>
                </a:effectLst>
                <a:latin typeface="Arial Black"/>
              </a:rPr>
              <a:t>THE</a:t>
            </a:r>
          </a:p>
          <a:p>
            <a:pPr algn="ctr"/>
            <a:r>
              <a:rPr lang="en-US" sz="3600" kern="10">
                <a:ln w="12700">
                  <a:solidFill>
                    <a:schemeClr val="tx1"/>
                  </a:solidFill>
                  <a:round/>
                  <a:headEnd/>
                  <a:tailEnd/>
                </a:ln>
                <a:effectLst>
                  <a:outerShdw dist="35921" dir="2700000" sy="50000" kx="2115830" algn="bl" rotWithShape="0">
                    <a:srgbClr val="C0C0C0">
                      <a:alpha val="79999"/>
                    </a:srgbClr>
                  </a:outerShdw>
                </a:effectLst>
                <a:latin typeface="Arial Black"/>
              </a:rPr>
              <a:t> WTO</a:t>
            </a:r>
          </a:p>
          <a:p>
            <a:pPr algn="ctr"/>
            <a:r>
              <a:rPr lang="en-US" sz="3600" kern="10">
                <a:ln w="12700">
                  <a:solidFill>
                    <a:schemeClr val="tx1"/>
                  </a:solidFill>
                  <a:round/>
                  <a:headEnd/>
                  <a:tailEnd/>
                </a:ln>
                <a:effectLst>
                  <a:outerShdw dist="35921" dir="2700000" sy="50000" kx="2115830" algn="bl" rotWithShape="0">
                    <a:srgbClr val="C0C0C0">
                      <a:alpha val="79999"/>
                    </a:srgbClr>
                  </a:outerShdw>
                </a:effectLst>
                <a:latin typeface="Arial Black"/>
              </a:rPr>
              <a:t>MISSION</a:t>
            </a:r>
          </a:p>
        </p:txBody>
      </p:sp>
    </p:spTree>
  </p:cSld>
  <p:clrMapOvr>
    <a:masterClrMapping/>
  </p:clrMapOvr>
  <p:transition spd="med">
    <p:random/>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2"/>
          <p:cNvSpPr>
            <a:spLocks noGrp="1" noChangeArrowheads="1"/>
          </p:cNvSpPr>
          <p:nvPr>
            <p:ph type="body" idx="1"/>
          </p:nvPr>
        </p:nvSpPr>
        <p:spPr>
          <a:xfrm>
            <a:off x="228600" y="0"/>
            <a:ext cx="8915400" cy="6858000"/>
          </a:xfrm>
        </p:spPr>
        <p:txBody>
          <a:bodyPr/>
          <a:lstStyle/>
          <a:p>
            <a:pPr marL="609600" indent="-609600" eaLnBrk="1" hangingPunct="1">
              <a:buClr>
                <a:schemeClr val="tx1"/>
              </a:buClr>
              <a:buFont typeface="Wingdings" pitchFamily="2" charset="2"/>
              <a:buAutoNum type="arabicPeriod" startAt="9"/>
            </a:pPr>
            <a:r>
              <a:rPr lang="en-US" sz="3400" b="1" i="0" smtClean="0">
                <a:latin typeface="Tahoma" pitchFamily="34" charset="0"/>
              </a:rPr>
              <a:t>Does the IMF have an agenda to convert Tiger nations to private capitalism?</a:t>
            </a:r>
          </a:p>
          <a:p>
            <a:pPr marL="609600" indent="-609600" eaLnBrk="1" hangingPunct="1">
              <a:buClr>
                <a:schemeClr val="tx1"/>
              </a:buClr>
              <a:buFont typeface="Wingdings" pitchFamily="2" charset="2"/>
              <a:buAutoNum type="arabicPeriod" startAt="9"/>
            </a:pPr>
            <a:r>
              <a:rPr lang="en-US" sz="3400" b="1" i="0" smtClean="0">
                <a:latin typeface="Tahoma" pitchFamily="34" charset="0"/>
              </a:rPr>
              <a:t> Should the international debt of struggling Tiger nations be cancelled?</a:t>
            </a:r>
          </a:p>
          <a:p>
            <a:pPr marL="609600" indent="-609600" eaLnBrk="1" hangingPunct="1">
              <a:buClr>
                <a:schemeClr val="tx1"/>
              </a:buClr>
              <a:buFont typeface="Wingdings" pitchFamily="2" charset="2"/>
              <a:buAutoNum type="arabicPeriod" startAt="9"/>
            </a:pPr>
            <a:r>
              <a:rPr lang="en-US" sz="3400" b="1" i="0" smtClean="0">
                <a:latin typeface="Tahoma" pitchFamily="34" charset="0"/>
              </a:rPr>
              <a:t> Should the IMF be reformed or even dissolved?</a:t>
            </a:r>
          </a:p>
          <a:p>
            <a:pPr marL="609600" indent="-609600" eaLnBrk="1" hangingPunct="1">
              <a:buClr>
                <a:schemeClr val="tx1"/>
              </a:buClr>
              <a:buFont typeface="Wingdings" pitchFamily="2" charset="2"/>
              <a:buAutoNum type="arabicPeriod" startAt="9"/>
            </a:pPr>
            <a:r>
              <a:rPr lang="en-US" sz="3400" b="1" i="0" smtClean="0">
                <a:latin typeface="Tahoma" pitchFamily="34" charset="0"/>
              </a:rPr>
              <a:t> Should governments use their corporations as a foreign policy tool?</a:t>
            </a:r>
          </a:p>
          <a:p>
            <a:pPr marL="609600" indent="-609600" eaLnBrk="1" hangingPunct="1">
              <a:buClr>
                <a:schemeClr val="tx1"/>
              </a:buClr>
              <a:buFont typeface="Wingdings" pitchFamily="2" charset="2"/>
              <a:buAutoNum type="arabicPeriod" startAt="9"/>
            </a:pPr>
            <a:r>
              <a:rPr lang="en-US" sz="3400" b="1" i="0" smtClean="0">
                <a:latin typeface="Tahoma" pitchFamily="34" charset="0"/>
              </a:rPr>
              <a:t> Is private capitalism a form of nationalism?</a:t>
            </a:r>
          </a:p>
          <a:p>
            <a:pPr marL="609600" indent="-609600" eaLnBrk="1" hangingPunct="1">
              <a:buClr>
                <a:schemeClr val="tx1"/>
              </a:buClr>
              <a:buFont typeface="Wingdings" pitchFamily="2" charset="2"/>
              <a:buAutoNum type="arabicPeriod" startAt="9"/>
            </a:pPr>
            <a:endParaRPr lang="en-US" sz="3400" b="1" i="0" smtClean="0">
              <a:latin typeface="Tahoma" pitchFamily="34" charset="0"/>
            </a:endParaRPr>
          </a:p>
        </p:txBody>
      </p:sp>
    </p:spTree>
  </p:cSld>
  <p:clrMapOvr>
    <a:masterClrMapping/>
  </p:clrMapOvr>
  <p:transition spd="med">
    <p:random/>
  </p:transition>
</p:sld>
</file>

<file path=ppt/slides/slide4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6322" name="Rectangle 2"/>
          <p:cNvSpPr>
            <a:spLocks noGrp="1" noChangeArrowheads="1"/>
          </p:cNvSpPr>
          <p:nvPr>
            <p:ph type="body" idx="1"/>
          </p:nvPr>
        </p:nvSpPr>
        <p:spPr>
          <a:xfrm>
            <a:off x="152400" y="228600"/>
            <a:ext cx="8991600" cy="1676400"/>
          </a:xfrm>
        </p:spPr>
        <p:txBody>
          <a:bodyPr/>
          <a:lstStyle/>
          <a:p>
            <a:pPr algn="ctr" eaLnBrk="1" hangingPunct="1">
              <a:lnSpc>
                <a:spcPct val="90000"/>
              </a:lnSpc>
              <a:buFont typeface="Wingdings" pitchFamily="2" charset="2"/>
              <a:buNone/>
            </a:pPr>
            <a:r>
              <a:rPr lang="en-US" sz="5400" b="1" i="0" smtClean="0">
                <a:latin typeface="Tahoma" pitchFamily="34" charset="0"/>
              </a:rPr>
              <a:t>WTO: The Watch Dog of Global Trade</a:t>
            </a:r>
            <a:r>
              <a:rPr lang="en-US" sz="5400" b="1" i="0" smtClean="0">
                <a:latin typeface="Intrepid" pitchFamily="2" charset="0"/>
              </a:rPr>
              <a:t> </a:t>
            </a:r>
          </a:p>
          <a:p>
            <a:pPr algn="ctr" eaLnBrk="1" hangingPunct="1">
              <a:lnSpc>
                <a:spcPct val="90000"/>
              </a:lnSpc>
              <a:buFont typeface="Wingdings" pitchFamily="2" charset="2"/>
              <a:buNone/>
            </a:pPr>
            <a:endParaRPr lang="en-US" sz="5400" b="1" i="0" smtClean="0">
              <a:latin typeface="Intrepid" pitchFamily="2" charset="0"/>
            </a:endParaRPr>
          </a:p>
        </p:txBody>
      </p:sp>
    </p:spTree>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381000" y="0"/>
            <a:ext cx="8382000" cy="1219200"/>
          </a:xfrm>
        </p:spPr>
        <p:txBody>
          <a:bodyPr/>
          <a:lstStyle/>
          <a:p>
            <a:pPr eaLnBrk="1" hangingPunct="1"/>
            <a:r>
              <a:rPr lang="en-US" sz="4000" b="1" smtClean="0">
                <a:solidFill>
                  <a:schemeClr val="tx1"/>
                </a:solidFill>
                <a:latin typeface="Tahoma" pitchFamily="34" charset="0"/>
              </a:rPr>
              <a:t>THE OFFICIAL  WTO MISSION</a:t>
            </a:r>
            <a:br>
              <a:rPr lang="en-US" sz="4000" b="1" smtClean="0">
                <a:solidFill>
                  <a:schemeClr val="tx1"/>
                </a:solidFill>
                <a:latin typeface="Tahoma" pitchFamily="34" charset="0"/>
              </a:rPr>
            </a:br>
            <a:endParaRPr lang="en-US" sz="4000" b="1" smtClean="0">
              <a:solidFill>
                <a:schemeClr val="tx1"/>
              </a:solidFill>
              <a:latin typeface="Tahoma" pitchFamily="34" charset="0"/>
            </a:endParaRPr>
          </a:p>
        </p:txBody>
      </p:sp>
      <p:sp>
        <p:nvSpPr>
          <p:cNvPr id="57347" name="Rectangle 3"/>
          <p:cNvSpPr>
            <a:spLocks noGrp="1" noChangeArrowheads="1"/>
          </p:cNvSpPr>
          <p:nvPr>
            <p:ph type="body" idx="1"/>
          </p:nvPr>
        </p:nvSpPr>
        <p:spPr>
          <a:xfrm>
            <a:off x="0" y="762000"/>
            <a:ext cx="9144000" cy="6096000"/>
          </a:xfrm>
        </p:spPr>
        <p:txBody>
          <a:bodyPr/>
          <a:lstStyle/>
          <a:p>
            <a:pPr marL="609600" indent="-609600" eaLnBrk="1" hangingPunct="1">
              <a:buClr>
                <a:schemeClr val="tx1"/>
              </a:buClr>
              <a:buFontTx/>
              <a:buAutoNum type="arabicPeriod"/>
            </a:pPr>
            <a:r>
              <a:rPr lang="en-US" sz="4600" b="1" i="0" smtClean="0">
                <a:latin typeface="Tahoma" pitchFamily="34" charset="0"/>
              </a:rPr>
              <a:t>Promoting free &amp; equitable global trade</a:t>
            </a:r>
          </a:p>
          <a:p>
            <a:pPr marL="609600" indent="-609600" eaLnBrk="1" hangingPunct="1">
              <a:buClr>
                <a:schemeClr val="tx1"/>
              </a:buClr>
              <a:buFontTx/>
              <a:buAutoNum type="arabicPeriod"/>
            </a:pPr>
            <a:r>
              <a:rPr lang="en-US" sz="4600" b="1" i="0" smtClean="0">
                <a:latin typeface="Tahoma" pitchFamily="34" charset="0"/>
              </a:rPr>
              <a:t>Settling trade disputes</a:t>
            </a:r>
          </a:p>
          <a:p>
            <a:pPr marL="609600" indent="-609600" eaLnBrk="1" hangingPunct="1">
              <a:buClr>
                <a:schemeClr val="tx1"/>
              </a:buClr>
              <a:buFontTx/>
              <a:buAutoNum type="arabicPeriod"/>
            </a:pPr>
            <a:r>
              <a:rPr lang="en-US" sz="4600" b="1" i="0" smtClean="0">
                <a:latin typeface="Tahoma" pitchFamily="34" charset="0"/>
              </a:rPr>
              <a:t>Evaluating the trade policies of nations</a:t>
            </a:r>
          </a:p>
          <a:p>
            <a:pPr marL="609600" indent="-609600" eaLnBrk="1" hangingPunct="1">
              <a:buClr>
                <a:schemeClr val="tx1"/>
              </a:buClr>
              <a:buFontTx/>
              <a:buAutoNum type="arabicPeriod"/>
            </a:pPr>
            <a:r>
              <a:rPr lang="en-US" sz="4600" b="1" i="0" smtClean="0">
                <a:latin typeface="Tahoma" pitchFamily="34" charset="0"/>
              </a:rPr>
              <a:t>Providing economic consulting to DCs</a:t>
            </a:r>
          </a:p>
          <a:p>
            <a:pPr marL="609600" indent="-609600" eaLnBrk="1" hangingPunct="1"/>
            <a:endParaRPr lang="en-US" sz="4600" b="1" i="0" smtClean="0">
              <a:latin typeface="Tahoma" pitchFamily="34" charset="0"/>
            </a:endParaRPr>
          </a:p>
        </p:txBody>
      </p:sp>
      <p:sp>
        <p:nvSpPr>
          <p:cNvPr id="57348" name="AutoShape 4"/>
          <p:cNvSpPr>
            <a:spLocks noChangeArrowheads="1"/>
          </p:cNvSpPr>
          <p:nvPr/>
        </p:nvSpPr>
        <p:spPr bwMode="auto">
          <a:xfrm>
            <a:off x="7467600" y="60198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Rectangle 3"/>
          <p:cNvSpPr>
            <a:spLocks noGrp="1" noChangeArrowheads="1"/>
          </p:cNvSpPr>
          <p:nvPr>
            <p:ph type="body" idx="1"/>
          </p:nvPr>
        </p:nvSpPr>
        <p:spPr>
          <a:xfrm>
            <a:off x="0" y="0"/>
            <a:ext cx="9144000" cy="6858000"/>
          </a:xfrm>
        </p:spPr>
        <p:txBody>
          <a:bodyPr/>
          <a:lstStyle/>
          <a:p>
            <a:pPr marL="609600" indent="-609600" algn="ctr" eaLnBrk="1" hangingPunct="1">
              <a:lnSpc>
                <a:spcPct val="80000"/>
              </a:lnSpc>
              <a:buClr>
                <a:schemeClr val="tx1"/>
              </a:buClr>
              <a:buFont typeface="Wingdings" pitchFamily="2" charset="2"/>
              <a:buNone/>
            </a:pPr>
            <a:r>
              <a:rPr lang="en-US" sz="4000" b="1" i="0" smtClean="0">
                <a:latin typeface="Tahoma" pitchFamily="34" charset="0"/>
              </a:rPr>
              <a:t>THE REAL WTO MISSION </a:t>
            </a:r>
          </a:p>
          <a:p>
            <a:pPr marL="609600" indent="-609600" eaLnBrk="1" hangingPunct="1">
              <a:lnSpc>
                <a:spcPct val="80000"/>
              </a:lnSpc>
              <a:buClr>
                <a:schemeClr val="tx1"/>
              </a:buClr>
              <a:buFont typeface="Wingdings" pitchFamily="2" charset="2"/>
              <a:buNone/>
            </a:pPr>
            <a:r>
              <a:rPr lang="en-US" sz="4400" b="1" i="0" smtClean="0">
                <a:latin typeface="Tahoma" pitchFamily="34" charset="0"/>
              </a:rPr>
              <a:t>“</a:t>
            </a:r>
            <a:r>
              <a:rPr lang="en-US" sz="4000" b="1" i="0" smtClean="0">
                <a:latin typeface="Tahoma" pitchFamily="34" charset="0"/>
              </a:rPr>
              <a:t>The essential goal of the WTO is to deregulate international trade.  To accomplish this, WTO rules limit the capacity of governments to regulate international trade or to interfere with the activities of corporations.”</a:t>
            </a:r>
          </a:p>
          <a:p>
            <a:pPr marL="609600" indent="-609600" eaLnBrk="1" hangingPunct="1">
              <a:lnSpc>
                <a:spcPct val="80000"/>
              </a:lnSpc>
              <a:buClr>
                <a:schemeClr val="tx1"/>
              </a:buClr>
              <a:buFont typeface="Wingdings" pitchFamily="2" charset="2"/>
              <a:buNone/>
            </a:pPr>
            <a:r>
              <a:rPr lang="en-US" sz="4000" b="1" i="0" smtClean="0">
                <a:latin typeface="Tahoma" pitchFamily="34" charset="0"/>
              </a:rPr>
              <a:t>Clearly, the WTO seeks to promote “neo-liberal” capitalism in which markets take precedence over nations.</a:t>
            </a:r>
          </a:p>
        </p:txBody>
      </p:sp>
    </p:spTree>
  </p:cSld>
  <p:clrMapOvr>
    <a:masterClrMapping/>
  </p:clrMapOvr>
  <p:transition spd="med">
    <p:random/>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0" y="533400"/>
            <a:ext cx="9144000" cy="685800"/>
          </a:xfrm>
        </p:spPr>
        <p:txBody>
          <a:bodyPr/>
          <a:lstStyle/>
          <a:p>
            <a:pPr eaLnBrk="1" hangingPunct="1"/>
            <a:r>
              <a:rPr lang="en-US" sz="3200" b="1" smtClean="0">
                <a:solidFill>
                  <a:schemeClr val="tx1"/>
                </a:solidFill>
                <a:latin typeface="Tahoma" pitchFamily="34" charset="0"/>
              </a:rPr>
              <a:t>MOST COMMON NON-TARIFF </a:t>
            </a:r>
            <a:br>
              <a:rPr lang="en-US" sz="3200" b="1" smtClean="0">
                <a:solidFill>
                  <a:schemeClr val="tx1"/>
                </a:solidFill>
                <a:latin typeface="Tahoma" pitchFamily="34" charset="0"/>
              </a:rPr>
            </a:br>
            <a:r>
              <a:rPr lang="en-US" sz="3200" b="1" smtClean="0">
                <a:solidFill>
                  <a:schemeClr val="tx1"/>
                </a:solidFill>
                <a:latin typeface="Tahoma" pitchFamily="34" charset="0"/>
              </a:rPr>
              <a:t>TRADE BARRIERS</a:t>
            </a:r>
            <a:r>
              <a:rPr lang="en-US" sz="3200" b="1" smtClean="0">
                <a:solidFill>
                  <a:srgbClr val="FFFF00"/>
                </a:solidFill>
                <a:latin typeface="Tahoma" pitchFamily="34" charset="0"/>
              </a:rPr>
              <a:t/>
            </a:r>
            <a:br>
              <a:rPr lang="en-US" sz="3200" b="1" smtClean="0">
                <a:solidFill>
                  <a:srgbClr val="FFFF00"/>
                </a:solidFill>
                <a:latin typeface="Tahoma" pitchFamily="34" charset="0"/>
              </a:rPr>
            </a:br>
            <a:endParaRPr lang="en-US" sz="3200" b="1" smtClean="0">
              <a:solidFill>
                <a:srgbClr val="FFFF00"/>
              </a:solidFill>
              <a:latin typeface="Tahoma" pitchFamily="34" charset="0"/>
            </a:endParaRPr>
          </a:p>
        </p:txBody>
      </p:sp>
      <p:sp>
        <p:nvSpPr>
          <p:cNvPr id="61443" name="Rectangle 3"/>
          <p:cNvSpPr>
            <a:spLocks noGrp="1" noChangeArrowheads="1"/>
          </p:cNvSpPr>
          <p:nvPr>
            <p:ph type="body" idx="1"/>
          </p:nvPr>
        </p:nvSpPr>
        <p:spPr>
          <a:xfrm>
            <a:off x="0" y="1143000"/>
            <a:ext cx="9144000" cy="5562600"/>
          </a:xfrm>
        </p:spPr>
        <p:txBody>
          <a:bodyPr/>
          <a:lstStyle/>
          <a:p>
            <a:pPr marL="609600" indent="-609600" eaLnBrk="1" hangingPunct="1">
              <a:lnSpc>
                <a:spcPct val="90000"/>
              </a:lnSpc>
              <a:buClr>
                <a:schemeClr val="tx1"/>
              </a:buClr>
              <a:buFont typeface="Wingdings" pitchFamily="2" charset="2"/>
              <a:buAutoNum type="arabicPeriod"/>
            </a:pPr>
            <a:r>
              <a:rPr lang="en-US" b="1" i="0" smtClean="0">
                <a:latin typeface="Tahoma" pitchFamily="34" charset="0"/>
              </a:rPr>
              <a:t>Subsidies: The government financially helps corporations &amp; farmers to compete against foreign competition</a:t>
            </a:r>
          </a:p>
          <a:p>
            <a:pPr marL="609600" indent="-609600" eaLnBrk="1" hangingPunct="1">
              <a:lnSpc>
                <a:spcPct val="90000"/>
              </a:lnSpc>
              <a:buClr>
                <a:schemeClr val="tx1"/>
              </a:buClr>
              <a:buFont typeface="Wingdings" pitchFamily="2" charset="2"/>
              <a:buAutoNum type="arabicPeriod"/>
            </a:pPr>
            <a:r>
              <a:rPr lang="en-US" b="1" i="0" smtClean="0">
                <a:latin typeface="Tahoma" pitchFamily="34" charset="0"/>
              </a:rPr>
              <a:t>Quotas: Forcing nations to restrict the quantity of exports they send</a:t>
            </a:r>
          </a:p>
          <a:p>
            <a:pPr marL="609600" indent="-609600" eaLnBrk="1" hangingPunct="1">
              <a:lnSpc>
                <a:spcPct val="90000"/>
              </a:lnSpc>
              <a:buClr>
                <a:schemeClr val="tx1"/>
              </a:buClr>
              <a:buFont typeface="Wingdings" pitchFamily="2" charset="2"/>
              <a:buAutoNum type="arabicPeriod"/>
            </a:pPr>
            <a:r>
              <a:rPr lang="en-US" b="1" i="0" smtClean="0">
                <a:latin typeface="Tahoma" pitchFamily="34" charset="0"/>
              </a:rPr>
              <a:t>VERs (“Voluntary” Export Restraints): Arm-twisting nations into “voluntarily” restricting their exports</a:t>
            </a:r>
          </a:p>
          <a:p>
            <a:pPr marL="609600" indent="-609600" eaLnBrk="1" hangingPunct="1">
              <a:lnSpc>
                <a:spcPct val="90000"/>
              </a:lnSpc>
              <a:buClr>
                <a:schemeClr val="tx1"/>
              </a:buClr>
              <a:buFont typeface="Wingdings" pitchFamily="2" charset="2"/>
              <a:buAutoNum type="arabicPeriod"/>
            </a:pPr>
            <a:r>
              <a:rPr lang="en-US" b="1" i="0" smtClean="0">
                <a:latin typeface="Tahoma" pitchFamily="34" charset="0"/>
              </a:rPr>
              <a:t>Local sourcing requirements: Foreign manufacturers must buy supplies from domestic suppliers </a:t>
            </a:r>
          </a:p>
          <a:p>
            <a:pPr marL="609600" indent="-609600" eaLnBrk="1" hangingPunct="1">
              <a:lnSpc>
                <a:spcPct val="90000"/>
              </a:lnSpc>
              <a:buFont typeface="Wingdings" pitchFamily="2" charset="2"/>
              <a:buNone/>
            </a:pPr>
            <a:endParaRPr lang="en-US" b="1" i="0" smtClean="0">
              <a:latin typeface="Tahoma" pitchFamily="34" charset="0"/>
            </a:endParaRPr>
          </a:p>
          <a:p>
            <a:pPr marL="609600" indent="-609600" eaLnBrk="1" hangingPunct="1">
              <a:lnSpc>
                <a:spcPct val="90000"/>
              </a:lnSpc>
            </a:pPr>
            <a:endParaRPr lang="en-US" sz="2800" i="0" smtClean="0">
              <a:latin typeface="Tahoma" pitchFamily="34" charset="0"/>
            </a:endParaRPr>
          </a:p>
          <a:p>
            <a:pPr marL="609600" indent="-609600" eaLnBrk="1" hangingPunct="1">
              <a:lnSpc>
                <a:spcPct val="90000"/>
              </a:lnSpc>
            </a:pPr>
            <a:endParaRPr lang="en-US" sz="2800" i="0" smtClean="0"/>
          </a:p>
        </p:txBody>
      </p:sp>
      <p:sp>
        <p:nvSpPr>
          <p:cNvPr id="61444" name="AutoShape 4"/>
          <p:cNvSpPr>
            <a:spLocks noChangeArrowheads="1"/>
          </p:cNvSpPr>
          <p:nvPr/>
        </p:nvSpPr>
        <p:spPr bwMode="auto">
          <a:xfrm>
            <a:off x="7391400" y="6096000"/>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p:push dir="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0" y="0"/>
            <a:ext cx="9144000" cy="731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sz="3400">
              <a:latin typeface="Tahoma" pitchFamily="34" charset="0"/>
            </a:endParaRPr>
          </a:p>
          <a:p>
            <a:r>
              <a:rPr lang="en-US" sz="3400">
                <a:latin typeface="Tahoma" pitchFamily="34" charset="0"/>
              </a:rPr>
              <a:t>5. </a:t>
            </a:r>
            <a:r>
              <a:rPr lang="en-US" sz="4000">
                <a:latin typeface="Tahoma" pitchFamily="34" charset="0"/>
              </a:rPr>
              <a:t>“Dumping”: selling below cost in foreign markets to “steal” market share from local competitors</a:t>
            </a:r>
          </a:p>
          <a:p>
            <a:r>
              <a:rPr lang="en-US" sz="4000">
                <a:latin typeface="Tahoma" pitchFamily="34" charset="0"/>
              </a:rPr>
              <a:t>6. Asian sweetheart bank loans: The Asian government pays off loans companies can’t pay off. </a:t>
            </a:r>
          </a:p>
          <a:p>
            <a:r>
              <a:rPr lang="en-US" sz="4000">
                <a:latin typeface="Tahoma" pitchFamily="34" charset="0"/>
              </a:rPr>
              <a:t>7. Tariff offset tax breaks: Companies get to reduce their taxes by the amount of tariffs they paid</a:t>
            </a:r>
          </a:p>
          <a:p>
            <a:endParaRPr lang="en-US" sz="400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3492" name="Rectangle 4"/>
          <p:cNvSpPr>
            <a:spLocks noChangeArrowheads="1"/>
          </p:cNvSpPr>
          <p:nvPr/>
        </p:nvSpPr>
        <p:spPr bwMode="auto">
          <a:xfrm>
            <a:off x="228600" y="4495800"/>
            <a:ext cx="8915400" cy="210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4400">
                <a:latin typeface="Tahoma" pitchFamily="34" charset="0"/>
              </a:rPr>
              <a:t>Most-favored nation status:</a:t>
            </a:r>
          </a:p>
          <a:p>
            <a:pPr algn="ctr"/>
            <a:r>
              <a:rPr lang="en-US" sz="4400">
                <a:latin typeface="Tahoma" pitchFamily="34" charset="0"/>
              </a:rPr>
              <a:t>WTO members get tariff breaks</a:t>
            </a: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514" name="WordArt 3"/>
          <p:cNvSpPr>
            <a:spLocks noChangeArrowheads="1" noChangeShapeType="1" noTextEdit="1"/>
          </p:cNvSpPr>
          <p:nvPr/>
        </p:nvSpPr>
        <p:spPr bwMode="auto">
          <a:xfrm>
            <a:off x="990600" y="609600"/>
            <a:ext cx="6324600" cy="48768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latin typeface="Arial Black"/>
              </a:rPr>
              <a:t>WTO</a:t>
            </a:r>
          </a:p>
          <a:p>
            <a:pPr algn="ctr"/>
            <a:r>
              <a:rPr lang="en-US" sz="3600" kern="10">
                <a:ln w="9525">
                  <a:solidFill>
                    <a:srgbClr val="000000"/>
                  </a:solidFill>
                  <a:round/>
                  <a:headEnd/>
                  <a:tailEnd/>
                </a:ln>
                <a:latin typeface="Arial Black"/>
              </a:rPr>
              <a:t>STRUCTURE</a:t>
            </a:r>
          </a:p>
        </p:txBody>
      </p:sp>
    </p:spTree>
  </p:cSld>
  <p:clrMapOvr>
    <a:masterClrMapping/>
  </p:clrMapOvr>
  <p:transition spd="med">
    <p:random/>
  </p:transition>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381000" y="0"/>
            <a:ext cx="7391400" cy="1143000"/>
          </a:xfrm>
        </p:spPr>
        <p:txBody>
          <a:bodyPr/>
          <a:lstStyle/>
          <a:p>
            <a:pPr eaLnBrk="1" hangingPunct="1"/>
            <a:r>
              <a:rPr lang="en-US" b="1" smtClean="0">
                <a:solidFill>
                  <a:schemeClr val="tx1"/>
                </a:solidFill>
                <a:latin typeface="Tahoma" pitchFamily="34" charset="0"/>
              </a:rPr>
              <a:t>BASIC WTO STRUCTURE</a:t>
            </a:r>
          </a:p>
        </p:txBody>
      </p:sp>
      <p:sp>
        <p:nvSpPr>
          <p:cNvPr id="65539" name="Rectangle 3"/>
          <p:cNvSpPr>
            <a:spLocks noGrp="1" noChangeArrowheads="1"/>
          </p:cNvSpPr>
          <p:nvPr>
            <p:ph type="body" idx="1"/>
          </p:nvPr>
        </p:nvSpPr>
        <p:spPr>
          <a:xfrm>
            <a:off x="304800" y="1066800"/>
            <a:ext cx="8839200" cy="5029200"/>
          </a:xfrm>
        </p:spPr>
        <p:txBody>
          <a:bodyPr/>
          <a:lstStyle/>
          <a:p>
            <a:pPr marL="609600" indent="-609600" eaLnBrk="1" hangingPunct="1">
              <a:buClr>
                <a:schemeClr val="tx1"/>
              </a:buClr>
              <a:buFontTx/>
              <a:buAutoNum type="arabicPeriod"/>
            </a:pPr>
            <a:r>
              <a:rPr lang="en-US" sz="4800" b="1" i="0" smtClean="0">
                <a:latin typeface="Tahoma" pitchFamily="34" charset="0"/>
              </a:rPr>
              <a:t>The Dispute Settlement Body</a:t>
            </a:r>
          </a:p>
          <a:p>
            <a:pPr marL="609600" indent="-609600" eaLnBrk="1" hangingPunct="1">
              <a:buClr>
                <a:schemeClr val="tx1"/>
              </a:buClr>
              <a:buFontTx/>
              <a:buAutoNum type="arabicPeriod"/>
            </a:pPr>
            <a:r>
              <a:rPr lang="en-US" sz="4800" b="1" i="0" smtClean="0">
                <a:latin typeface="Tahoma" pitchFamily="34" charset="0"/>
              </a:rPr>
              <a:t>The Trade Policy Review Body</a:t>
            </a:r>
          </a:p>
          <a:p>
            <a:pPr marL="609600" indent="-609600" eaLnBrk="1" hangingPunct="1">
              <a:buClr>
                <a:schemeClr val="tx1"/>
              </a:buClr>
              <a:buFontTx/>
              <a:buAutoNum type="arabicPeriod"/>
            </a:pPr>
            <a:r>
              <a:rPr lang="en-US" sz="4800" b="1" i="0" smtClean="0">
                <a:latin typeface="Tahoma" pitchFamily="34" charset="0"/>
              </a:rPr>
              <a:t>The General Council (Secretariat)</a:t>
            </a:r>
          </a:p>
        </p:txBody>
      </p:sp>
    </p:spTree>
  </p:cSld>
  <p:clrMapOvr>
    <a:masterClrMapping/>
  </p:clrMapOvr>
  <p:transition spd="med">
    <p:random/>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0" y="0"/>
            <a:ext cx="8534400" cy="838200"/>
          </a:xfrm>
        </p:spPr>
        <p:txBody>
          <a:bodyPr/>
          <a:lstStyle/>
          <a:p>
            <a:pPr eaLnBrk="1" hangingPunct="1"/>
            <a:r>
              <a:rPr lang="en-US" sz="3600" b="1" smtClean="0">
                <a:solidFill>
                  <a:schemeClr val="tx1"/>
                </a:solidFill>
                <a:latin typeface="Tahoma" pitchFamily="34" charset="0"/>
              </a:rPr>
              <a:t>HOW THE WTO GETS THINGS DONE</a:t>
            </a:r>
          </a:p>
        </p:txBody>
      </p:sp>
      <p:sp>
        <p:nvSpPr>
          <p:cNvPr id="66563" name="Rectangle 3"/>
          <p:cNvSpPr>
            <a:spLocks noGrp="1" noChangeArrowheads="1"/>
          </p:cNvSpPr>
          <p:nvPr>
            <p:ph type="body" idx="1"/>
          </p:nvPr>
        </p:nvSpPr>
        <p:spPr>
          <a:xfrm>
            <a:off x="0" y="914400"/>
            <a:ext cx="9144000" cy="5943600"/>
          </a:xfrm>
        </p:spPr>
        <p:txBody>
          <a:bodyPr/>
          <a:lstStyle/>
          <a:p>
            <a:pPr marL="609600" indent="-609600" eaLnBrk="1" hangingPunct="1">
              <a:buClr>
                <a:schemeClr val="tx1"/>
              </a:buClr>
              <a:buFontTx/>
              <a:buAutoNum type="arabicPeriod"/>
            </a:pPr>
            <a:r>
              <a:rPr lang="en-US" sz="3800" b="1" i="0" smtClean="0">
                <a:latin typeface="Tahoma" pitchFamily="34" charset="0"/>
              </a:rPr>
              <a:t>“Informal</a:t>
            </a:r>
            <a:r>
              <a:rPr lang="en-US" sz="3800" b="1" smtClean="0">
                <a:latin typeface="Tahoma" pitchFamily="34" charset="0"/>
              </a:rPr>
              <a:t> </a:t>
            </a:r>
            <a:r>
              <a:rPr lang="en-US" sz="3800" b="1" i="0" smtClean="0">
                <a:latin typeface="Tahoma" pitchFamily="34" charset="0"/>
              </a:rPr>
              <a:t>green room”</a:t>
            </a:r>
            <a:r>
              <a:rPr lang="en-US" sz="3800" b="1" smtClean="0">
                <a:latin typeface="Tahoma" pitchFamily="34" charset="0"/>
              </a:rPr>
              <a:t> </a:t>
            </a:r>
            <a:r>
              <a:rPr lang="en-US" sz="3800" b="1" i="0" smtClean="0">
                <a:latin typeface="Tahoma" pitchFamily="34" charset="0"/>
              </a:rPr>
              <a:t>consensus forums between nations that want to “do a deal”</a:t>
            </a:r>
          </a:p>
          <a:p>
            <a:pPr marL="609600" indent="-609600" eaLnBrk="1" hangingPunct="1">
              <a:buClr>
                <a:schemeClr val="tx1"/>
              </a:buClr>
              <a:buFontTx/>
              <a:buAutoNum type="arabicPeriod"/>
            </a:pPr>
            <a:r>
              <a:rPr lang="en-US" sz="3800" b="1" i="0" smtClean="0">
                <a:latin typeface="Tahoma" pitchFamily="34" charset="0"/>
              </a:rPr>
              <a:t>Consensus ministerial meetings (with majority voting permissible, but voluntary agreement preferred)</a:t>
            </a:r>
          </a:p>
          <a:p>
            <a:pPr marL="609600" indent="-609600" eaLnBrk="1" hangingPunct="1">
              <a:buClr>
                <a:schemeClr val="tx1"/>
              </a:buClr>
              <a:buFontTx/>
              <a:buAutoNum type="arabicPeriod"/>
            </a:pPr>
            <a:r>
              <a:rPr lang="en-US" sz="3800" b="1" i="0" smtClean="0">
                <a:latin typeface="Tahoma" pitchFamily="34" charset="0"/>
              </a:rPr>
              <a:t>Policy-recommending committees &amp; special issue task forces</a:t>
            </a:r>
          </a:p>
          <a:p>
            <a:pPr marL="609600" indent="-609600" eaLnBrk="1" hangingPunct="1">
              <a:buClr>
                <a:schemeClr val="tx1"/>
              </a:buClr>
            </a:pPr>
            <a:endParaRPr lang="en-US" sz="3800" b="1" i="0" smtClean="0">
              <a:latin typeface="Tahoma" pitchFamily="34" charset="0"/>
            </a:endParaRPr>
          </a:p>
        </p:txBody>
      </p:sp>
      <p:sp>
        <p:nvSpPr>
          <p:cNvPr id="66564" name="AutoShape 4"/>
          <p:cNvSpPr>
            <a:spLocks noChangeArrowheads="1"/>
          </p:cNvSpPr>
          <p:nvPr/>
        </p:nvSpPr>
        <p:spPr bwMode="auto">
          <a:xfrm>
            <a:off x="7620000" y="59436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586" name="Rectangle 2"/>
          <p:cNvSpPr>
            <a:spLocks noGrp="1" noChangeArrowheads="1"/>
          </p:cNvSpPr>
          <p:nvPr>
            <p:ph type="body" idx="1"/>
          </p:nvPr>
        </p:nvSpPr>
        <p:spPr>
          <a:xfrm>
            <a:off x="0" y="0"/>
            <a:ext cx="9144000" cy="6858000"/>
          </a:xfrm>
        </p:spPr>
        <p:txBody>
          <a:bodyPr/>
          <a:lstStyle/>
          <a:p>
            <a:pPr marL="609600" indent="-609600" eaLnBrk="1" hangingPunct="1">
              <a:buClr>
                <a:schemeClr val="tx1"/>
              </a:buClr>
              <a:buFontTx/>
              <a:buAutoNum type="arabicPeriod" startAt="4"/>
            </a:pPr>
            <a:r>
              <a:rPr lang="en-US" sz="3600" b="1" i="0" smtClean="0">
                <a:latin typeface="Tahoma" pitchFamily="34" charset="0"/>
              </a:rPr>
              <a:t>The WTO must seek to harmonize its policies with those of other global government organizations (GGOs)</a:t>
            </a:r>
          </a:p>
          <a:p>
            <a:pPr marL="609600" indent="-609600" eaLnBrk="1" hangingPunct="1">
              <a:buClr>
                <a:schemeClr val="tx1"/>
              </a:buClr>
              <a:buFontTx/>
              <a:buAutoNum type="arabicPeriod" startAt="4"/>
            </a:pPr>
            <a:r>
              <a:rPr lang="en-US" sz="3600" b="1" i="0" smtClean="0">
                <a:latin typeface="Tahoma" pitchFamily="34" charset="0"/>
              </a:rPr>
              <a:t>The WTO uses the technical staff of GGOs for policy analysis</a:t>
            </a:r>
          </a:p>
          <a:p>
            <a:pPr marL="609600" indent="-609600" eaLnBrk="1" hangingPunct="1">
              <a:buClr>
                <a:schemeClr val="tx1"/>
              </a:buClr>
              <a:buFontTx/>
              <a:buAutoNum type="arabicPeriod" startAt="4"/>
            </a:pPr>
            <a:r>
              <a:rPr lang="en-US" sz="3600" b="1" i="0" smtClean="0">
                <a:latin typeface="Tahoma" pitchFamily="34" charset="0"/>
              </a:rPr>
              <a:t>The WTO isn’t supposed to micromanage the economic policies of its members (as the IMB/World Bank have been accused of doing)</a:t>
            </a:r>
          </a:p>
        </p:txBody>
      </p:sp>
    </p:spTree>
  </p:cSld>
  <p:clrMapOvr>
    <a:masterClrMapping/>
  </p:clrMapOvr>
  <p:transition spd="med">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WordArt 4"/>
          <p:cNvSpPr>
            <a:spLocks noChangeArrowheads="1" noChangeShapeType="1" noTextEdit="1"/>
          </p:cNvSpPr>
          <p:nvPr/>
        </p:nvSpPr>
        <p:spPr bwMode="auto">
          <a:xfrm>
            <a:off x="1371600" y="457200"/>
            <a:ext cx="6019800" cy="58674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latin typeface="Arial Black"/>
              </a:rPr>
              <a:t>ENTERING THE </a:t>
            </a:r>
          </a:p>
          <a:p>
            <a:pPr algn="ctr"/>
            <a:r>
              <a:rPr lang="en-US" sz="3600" kern="10">
                <a:ln w="9525">
                  <a:solidFill>
                    <a:srgbClr val="000000"/>
                  </a:solidFill>
                  <a:round/>
                  <a:headEnd/>
                  <a:tailEnd/>
                </a:ln>
                <a:latin typeface="Arial Black"/>
              </a:rPr>
              <a:t>LAST ERA</a:t>
            </a:r>
          </a:p>
          <a:p>
            <a:pPr algn="ctr"/>
            <a:r>
              <a:rPr lang="en-US" sz="3600" kern="10">
                <a:ln w="9525">
                  <a:solidFill>
                    <a:srgbClr val="000000"/>
                  </a:solidFill>
                  <a:round/>
                  <a:headEnd/>
                  <a:tailEnd/>
                </a:ln>
                <a:latin typeface="Arial Black"/>
              </a:rPr>
              <a:t>OF</a:t>
            </a:r>
          </a:p>
          <a:p>
            <a:pPr algn="ctr"/>
            <a:r>
              <a:rPr lang="en-US" sz="3600" kern="10">
                <a:ln w="9525">
                  <a:solidFill>
                    <a:srgbClr val="000000"/>
                  </a:solidFill>
                  <a:round/>
                  <a:headEnd/>
                  <a:tailEnd/>
                </a:ln>
                <a:latin typeface="Arial Black"/>
              </a:rPr>
              <a:t>HUMAN HISTORY</a:t>
            </a:r>
          </a:p>
        </p:txBody>
      </p:sp>
    </p:spTree>
  </p:cSld>
  <p:clrMapOvr>
    <a:masterClrMapping/>
  </p:clrMapOvr>
  <p:transition spd="med">
    <p:random/>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0" y="0"/>
            <a:ext cx="8763000" cy="762000"/>
          </a:xfrm>
        </p:spPr>
        <p:txBody>
          <a:bodyPr/>
          <a:lstStyle/>
          <a:p>
            <a:pPr eaLnBrk="1" hangingPunct="1"/>
            <a:r>
              <a:rPr lang="en-US" sz="3200" b="1" smtClean="0">
                <a:solidFill>
                  <a:schemeClr val="tx1"/>
                </a:solidFill>
                <a:latin typeface="Tahoma" pitchFamily="34" charset="0"/>
              </a:rPr>
              <a:t>WTO CLOUT OF THE “QUAD” NATIONS</a:t>
            </a:r>
          </a:p>
        </p:txBody>
      </p:sp>
      <p:sp>
        <p:nvSpPr>
          <p:cNvPr id="68611" name="Rectangle 3"/>
          <p:cNvSpPr>
            <a:spLocks noGrp="1" noChangeArrowheads="1"/>
          </p:cNvSpPr>
          <p:nvPr>
            <p:ph type="body" idx="1"/>
          </p:nvPr>
        </p:nvSpPr>
        <p:spPr>
          <a:xfrm>
            <a:off x="0" y="838200"/>
            <a:ext cx="9144000" cy="6019800"/>
          </a:xfrm>
        </p:spPr>
        <p:txBody>
          <a:bodyPr/>
          <a:lstStyle/>
          <a:p>
            <a:pPr marL="609600" indent="-609600" eaLnBrk="1" hangingPunct="1">
              <a:buClr>
                <a:schemeClr val="tx1"/>
              </a:buClr>
              <a:buFontTx/>
              <a:buAutoNum type="arabicPeriod"/>
            </a:pPr>
            <a:r>
              <a:rPr lang="en-US" sz="3600" b="1" i="0" smtClean="0">
                <a:latin typeface="Tahoma" pitchFamily="34" charset="0"/>
              </a:rPr>
              <a:t>The “quad” nations of the WTO (the U.S., Canada,  EU, Japan &amp; the EU) often pool their voting power and political influence to steer WTO activities in a desired direction. </a:t>
            </a:r>
          </a:p>
          <a:p>
            <a:pPr marL="609600" indent="-609600" eaLnBrk="1" hangingPunct="1">
              <a:buClr>
                <a:schemeClr val="tx1"/>
              </a:buClr>
              <a:buFontTx/>
              <a:buAutoNum type="arabicPeriod"/>
            </a:pPr>
            <a:r>
              <a:rPr lang="en-US" sz="3600" b="1" i="0" smtClean="0">
                <a:latin typeface="Tahoma" pitchFamily="34" charset="0"/>
              </a:rPr>
              <a:t>“The Quad countries basically determine which issues are important and come to the floor and which do not.”</a:t>
            </a:r>
          </a:p>
        </p:txBody>
      </p:sp>
    </p:spTree>
  </p:cSld>
  <p:clrMapOvr>
    <a:masterClrMapping/>
  </p:clrMapOvr>
  <p:transition spd="med">
    <p:random/>
  </p:transition>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0" y="0"/>
            <a:ext cx="8915400" cy="685800"/>
          </a:xfrm>
        </p:spPr>
        <p:txBody>
          <a:bodyPr/>
          <a:lstStyle/>
          <a:p>
            <a:pPr eaLnBrk="1" hangingPunct="1"/>
            <a:r>
              <a:rPr lang="en-US" sz="4000" b="1" smtClean="0">
                <a:solidFill>
                  <a:schemeClr val="tx1"/>
                </a:solidFill>
                <a:latin typeface="Tahoma" pitchFamily="34" charset="0"/>
              </a:rPr>
              <a:t>THE WTO’S TEETH</a:t>
            </a:r>
          </a:p>
        </p:txBody>
      </p:sp>
      <p:sp>
        <p:nvSpPr>
          <p:cNvPr id="69635" name="Rectangle 3"/>
          <p:cNvSpPr>
            <a:spLocks noGrp="1" noChangeArrowheads="1"/>
          </p:cNvSpPr>
          <p:nvPr>
            <p:ph type="body" idx="1"/>
          </p:nvPr>
        </p:nvSpPr>
        <p:spPr>
          <a:xfrm>
            <a:off x="0" y="685800"/>
            <a:ext cx="9144000" cy="6172200"/>
          </a:xfrm>
        </p:spPr>
        <p:txBody>
          <a:bodyPr/>
          <a:lstStyle/>
          <a:p>
            <a:pPr marL="609600" indent="-609600" eaLnBrk="1" hangingPunct="1">
              <a:buClr>
                <a:schemeClr val="tx1"/>
              </a:buClr>
              <a:buFontTx/>
              <a:buAutoNum type="arabicPeriod"/>
            </a:pPr>
            <a:r>
              <a:rPr lang="en-US" sz="3600" b="1" i="0" smtClean="0">
                <a:latin typeface="Tahoma" pitchFamily="34" charset="0"/>
              </a:rPr>
              <a:t>Member nations enact &amp; enforce their own trade regulations </a:t>
            </a:r>
          </a:p>
          <a:p>
            <a:pPr marL="609600" indent="-609600" eaLnBrk="1" hangingPunct="1">
              <a:buClr>
                <a:schemeClr val="tx1"/>
              </a:buClr>
              <a:buFontTx/>
              <a:buAutoNum type="arabicPeriod"/>
            </a:pPr>
            <a:r>
              <a:rPr lang="en-US" sz="3600" b="1" i="0" smtClean="0">
                <a:latin typeface="Tahoma" pitchFamily="34" charset="0"/>
              </a:rPr>
              <a:t>Nations can sue each other over trade disputes (via a typical civil litigation process of opposing law teams, jury panel of technical experts, verdict, appeal option)</a:t>
            </a:r>
          </a:p>
          <a:p>
            <a:pPr marL="609600" indent="-609600" eaLnBrk="1" hangingPunct="1">
              <a:buClr>
                <a:schemeClr val="tx1"/>
              </a:buClr>
              <a:buFontTx/>
              <a:buAutoNum type="arabicPeriod"/>
            </a:pPr>
            <a:r>
              <a:rPr lang="en-US" sz="3600" b="1" i="0" smtClean="0">
                <a:latin typeface="Tahoma" pitchFamily="34" charset="0"/>
              </a:rPr>
              <a:t>Trade legislation can be passed by majority vote &amp; can be blocked by a consensus of WTO members.</a:t>
            </a:r>
          </a:p>
          <a:p>
            <a:pPr marL="609600" indent="-609600" eaLnBrk="1" hangingPunct="1">
              <a:buClr>
                <a:schemeClr val="tx1"/>
              </a:buClr>
              <a:buFont typeface="Wingdings" pitchFamily="2" charset="2"/>
              <a:buNone/>
            </a:pPr>
            <a:endParaRPr lang="en-US" sz="3600" b="1" i="0" smtClean="0">
              <a:latin typeface="Tahoma" pitchFamily="34" charset="0"/>
            </a:endParaRPr>
          </a:p>
          <a:p>
            <a:pPr marL="609600" indent="-609600" eaLnBrk="1" hangingPunct="1">
              <a:buClr>
                <a:schemeClr val="tx1"/>
              </a:buClr>
            </a:pPr>
            <a:endParaRPr lang="en-US" b="1" i="0" smtClean="0">
              <a:latin typeface="Tahoma" pitchFamily="34" charset="0"/>
            </a:endParaRPr>
          </a:p>
          <a:p>
            <a:pPr marL="609600" indent="-609600" eaLnBrk="1" hangingPunct="1"/>
            <a:endParaRPr lang="en-US" b="1" i="0" smtClean="0">
              <a:solidFill>
                <a:srgbClr val="0066FF"/>
              </a:solidFill>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0" y="228600"/>
            <a:ext cx="9144000" cy="762000"/>
          </a:xfrm>
        </p:spPr>
        <p:txBody>
          <a:bodyPr/>
          <a:lstStyle/>
          <a:p>
            <a:pPr eaLnBrk="1" hangingPunct="1"/>
            <a:r>
              <a:rPr lang="en-US" sz="4000" b="1" smtClean="0">
                <a:solidFill>
                  <a:schemeClr val="tx1"/>
                </a:solidFill>
                <a:latin typeface="Tahoma" pitchFamily="34" charset="0"/>
              </a:rPr>
              <a:t>THE WTO TRADE </a:t>
            </a:r>
            <a:br>
              <a:rPr lang="en-US" sz="4000" b="1" smtClean="0">
                <a:solidFill>
                  <a:schemeClr val="tx1"/>
                </a:solidFill>
                <a:latin typeface="Tahoma" pitchFamily="34" charset="0"/>
              </a:rPr>
            </a:br>
            <a:r>
              <a:rPr lang="en-US" sz="4000" b="1" smtClean="0">
                <a:solidFill>
                  <a:schemeClr val="tx1"/>
                </a:solidFill>
                <a:latin typeface="Tahoma" pitchFamily="34" charset="0"/>
              </a:rPr>
              <a:t>COMPLAINT PROTOCOL</a:t>
            </a:r>
          </a:p>
        </p:txBody>
      </p:sp>
      <p:sp>
        <p:nvSpPr>
          <p:cNvPr id="70659" name="Rectangle 3"/>
          <p:cNvSpPr>
            <a:spLocks noGrp="1" noChangeArrowheads="1"/>
          </p:cNvSpPr>
          <p:nvPr>
            <p:ph type="body" idx="1"/>
          </p:nvPr>
        </p:nvSpPr>
        <p:spPr>
          <a:xfrm>
            <a:off x="0" y="1295400"/>
            <a:ext cx="8763000" cy="5562600"/>
          </a:xfrm>
        </p:spPr>
        <p:txBody>
          <a:bodyPr/>
          <a:lstStyle/>
          <a:p>
            <a:pPr marL="609600" indent="-609600" eaLnBrk="1" hangingPunct="1">
              <a:lnSpc>
                <a:spcPct val="90000"/>
              </a:lnSpc>
              <a:buClr>
                <a:schemeClr val="tx1"/>
              </a:buClr>
              <a:buFontTx/>
              <a:buAutoNum type="arabicPeriod"/>
            </a:pPr>
            <a:r>
              <a:rPr lang="en-US" sz="4000" b="1" i="0" smtClean="0">
                <a:latin typeface="Tahoma" pitchFamily="34" charset="0"/>
              </a:rPr>
              <a:t>The feuding nations must engage in an informal dialogue before the WTO can get involved</a:t>
            </a:r>
          </a:p>
          <a:p>
            <a:pPr marL="609600" indent="-609600" eaLnBrk="1" hangingPunct="1">
              <a:lnSpc>
                <a:spcPct val="90000"/>
              </a:lnSpc>
              <a:buClr>
                <a:schemeClr val="tx1"/>
              </a:buClr>
              <a:buFontTx/>
              <a:buAutoNum type="arabicPeriod"/>
            </a:pPr>
            <a:r>
              <a:rPr lang="en-US" sz="4000" b="1" i="0" smtClean="0">
                <a:latin typeface="Tahoma" pitchFamily="34" charset="0"/>
              </a:rPr>
              <a:t>If the feud is not resolved after 60 days, a WTO trade panel (“jury”) can be formed &amp; the case resolved within one year. </a:t>
            </a:r>
          </a:p>
          <a:p>
            <a:pPr marL="609600" indent="-609600" eaLnBrk="1" hangingPunct="1">
              <a:lnSpc>
                <a:spcPct val="90000"/>
              </a:lnSpc>
              <a:buClr>
                <a:schemeClr val="tx1"/>
              </a:buClr>
              <a:buFontTx/>
              <a:buAutoNum type="arabicPeriod"/>
            </a:pPr>
            <a:endParaRPr lang="en-US" sz="4000" b="1" smtClean="0">
              <a:latin typeface="Tahoma" pitchFamily="34" charset="0"/>
            </a:endParaRPr>
          </a:p>
        </p:txBody>
      </p:sp>
      <p:sp>
        <p:nvSpPr>
          <p:cNvPr id="70660" name="AutoShape 4"/>
          <p:cNvSpPr>
            <a:spLocks noChangeArrowheads="1"/>
          </p:cNvSpPr>
          <p:nvPr/>
        </p:nvSpPr>
        <p:spPr bwMode="auto">
          <a:xfrm>
            <a:off x="76200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682" name="Rectangle 2"/>
          <p:cNvSpPr>
            <a:spLocks noGrp="1" noChangeArrowheads="1"/>
          </p:cNvSpPr>
          <p:nvPr>
            <p:ph type="body" sz="half" idx="1"/>
          </p:nvPr>
        </p:nvSpPr>
        <p:spPr>
          <a:xfrm>
            <a:off x="0" y="228600"/>
            <a:ext cx="9144000" cy="6629400"/>
          </a:xfrm>
        </p:spPr>
        <p:txBody>
          <a:bodyPr/>
          <a:lstStyle/>
          <a:p>
            <a:pPr algn="ctr" eaLnBrk="1" hangingPunct="1">
              <a:buFont typeface="Wingdings" pitchFamily="2" charset="2"/>
              <a:buNone/>
            </a:pPr>
            <a:r>
              <a:rPr lang="en-US" sz="6000" b="1" i="0" smtClean="0">
                <a:latin typeface="Tahoma" pitchFamily="34" charset="0"/>
              </a:rPr>
              <a:t>The WTO panels (judges) meet in secret &amp; all proceedings remain confidential.  No outside appeal is permitted.</a:t>
            </a:r>
          </a:p>
          <a:p>
            <a:pPr algn="ctr" eaLnBrk="1" hangingPunct="1">
              <a:buFont typeface="Wingdings" pitchFamily="2" charset="2"/>
              <a:buNone/>
            </a:pPr>
            <a:endParaRPr lang="en-US" sz="6000" b="1" i="0" smtClean="0">
              <a:latin typeface="Tahoma" pitchFamily="34" charset="0"/>
            </a:endParaRPr>
          </a:p>
          <a:p>
            <a:pPr eaLnBrk="1" hangingPunct="1"/>
            <a:endParaRPr lang="en-US" sz="4000" b="1" smtClean="0"/>
          </a:p>
        </p:txBody>
      </p:sp>
    </p:spTree>
  </p:cSld>
  <p:clrMapOvr>
    <a:masterClrMapping/>
  </p:clrMapOvr>
  <p:transition spd="med">
    <p:random/>
  </p:transition>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0" y="0"/>
            <a:ext cx="9144000" cy="838200"/>
          </a:xfrm>
        </p:spPr>
        <p:txBody>
          <a:bodyPr/>
          <a:lstStyle/>
          <a:p>
            <a:pPr eaLnBrk="1" hangingPunct="1"/>
            <a:r>
              <a:rPr lang="en-US" sz="3200" b="1" smtClean="0">
                <a:solidFill>
                  <a:schemeClr val="tx1"/>
                </a:solidFill>
                <a:latin typeface="Tahoma" pitchFamily="34" charset="0"/>
              </a:rPr>
              <a:t>THE TOP 5 WTO PLAINTIFFS, 1995-2002</a:t>
            </a:r>
          </a:p>
        </p:txBody>
      </p:sp>
      <p:sp>
        <p:nvSpPr>
          <p:cNvPr id="72707" name="Rectangle 3"/>
          <p:cNvSpPr>
            <a:spLocks noGrp="1" noChangeArrowheads="1"/>
          </p:cNvSpPr>
          <p:nvPr>
            <p:ph type="body" idx="1"/>
          </p:nvPr>
        </p:nvSpPr>
        <p:spPr>
          <a:xfrm>
            <a:off x="0" y="762000"/>
            <a:ext cx="9144000" cy="6096000"/>
          </a:xfrm>
        </p:spPr>
        <p:txBody>
          <a:bodyPr/>
          <a:lstStyle/>
          <a:p>
            <a:pPr marL="609600" indent="-609600" eaLnBrk="1" hangingPunct="1">
              <a:buClr>
                <a:schemeClr val="tx1"/>
              </a:buClr>
              <a:buFont typeface="Wingdings" pitchFamily="2" charset="2"/>
              <a:buAutoNum type="arabicPeriod"/>
            </a:pPr>
            <a:r>
              <a:rPr lang="en-US" sz="3400" b="1" i="0" smtClean="0">
                <a:latin typeface="Tahoma" pitchFamily="34" charset="0"/>
              </a:rPr>
              <a:t>INDIA: Filed 15 suits</a:t>
            </a:r>
          </a:p>
          <a:p>
            <a:pPr marL="609600" indent="-609600" eaLnBrk="1" hangingPunct="1">
              <a:buClr>
                <a:schemeClr val="tx1"/>
              </a:buClr>
              <a:buFont typeface="Wingdings" pitchFamily="2" charset="2"/>
              <a:buAutoNum type="arabicPeriod"/>
            </a:pPr>
            <a:r>
              <a:rPr lang="en-US" sz="3400" b="1" i="0" smtClean="0">
                <a:latin typeface="Tahoma" pitchFamily="34" charset="0"/>
              </a:rPr>
              <a:t>BRAZIL: 22 suits</a:t>
            </a:r>
          </a:p>
          <a:p>
            <a:pPr marL="609600" indent="-609600" eaLnBrk="1" hangingPunct="1">
              <a:buClr>
                <a:schemeClr val="tx1"/>
              </a:buClr>
              <a:buFont typeface="Wingdings" pitchFamily="2" charset="2"/>
              <a:buAutoNum type="arabicPeriod"/>
            </a:pPr>
            <a:r>
              <a:rPr lang="en-US" sz="3400" b="1" i="0" smtClean="0">
                <a:latin typeface="Tahoma" pitchFamily="34" charset="0"/>
              </a:rPr>
              <a:t>CANADA: 24 suits</a:t>
            </a:r>
          </a:p>
          <a:p>
            <a:pPr marL="609600" indent="-609600" eaLnBrk="1" hangingPunct="1">
              <a:buClr>
                <a:schemeClr val="tx1"/>
              </a:buClr>
              <a:buFont typeface="Wingdings" pitchFamily="2" charset="2"/>
              <a:buAutoNum type="arabicPeriod"/>
            </a:pPr>
            <a:r>
              <a:rPr lang="en-US" sz="3400" b="1" i="0" smtClean="0">
                <a:latin typeface="Tahoma" pitchFamily="34" charset="0"/>
              </a:rPr>
              <a:t>EU: 63 suits</a:t>
            </a:r>
          </a:p>
          <a:p>
            <a:pPr marL="609600" indent="-609600" eaLnBrk="1" hangingPunct="1">
              <a:buClr>
                <a:schemeClr val="tx1"/>
              </a:buClr>
              <a:buFont typeface="Wingdings" pitchFamily="2" charset="2"/>
              <a:buAutoNum type="arabicPeriod"/>
            </a:pPr>
            <a:r>
              <a:rPr lang="en-US" sz="3400" b="1" i="0" smtClean="0">
                <a:latin typeface="Tahoma" pitchFamily="34" charset="0"/>
              </a:rPr>
              <a:t>USA: Filed 74 suits (winning 78%); The U.S. successfully defended against 25% of suits as defendant, higher than the 15% victory rate for WTO defendant nations over all. (EU won 46% of its cases as defendant)</a:t>
            </a:r>
          </a:p>
        </p:txBody>
      </p:sp>
    </p:spTree>
  </p:cSld>
  <p:clrMapOvr>
    <a:masterClrMapping/>
  </p:clrMapOvr>
  <p:transition spd="med">
    <p:random/>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730" name="Rectangle 2"/>
          <p:cNvSpPr>
            <a:spLocks noGrp="1" noChangeArrowheads="1"/>
          </p:cNvSpPr>
          <p:nvPr>
            <p:ph type="body" idx="1"/>
          </p:nvPr>
        </p:nvSpPr>
        <p:spPr>
          <a:xfrm>
            <a:off x="0" y="0"/>
            <a:ext cx="9144000" cy="6858000"/>
          </a:xfrm>
        </p:spPr>
        <p:txBody>
          <a:bodyPr/>
          <a:lstStyle/>
          <a:p>
            <a:pPr marL="609600" indent="-609600" eaLnBrk="1" hangingPunct="1">
              <a:buClr>
                <a:schemeClr val="tx1"/>
              </a:buClr>
              <a:buFontTx/>
              <a:buAutoNum type="arabicPeriod"/>
            </a:pPr>
            <a:r>
              <a:rPr lang="en-US" b="1" i="0" smtClean="0">
                <a:latin typeface="Tahoma" pitchFamily="34" charset="0"/>
              </a:rPr>
              <a:t>Godzillas filed 63% (177 out of 279) of WTO challenges between 1995-2002; a quarter of these were against Tigers; Godzillas won 95% of these challenges </a:t>
            </a:r>
          </a:p>
          <a:p>
            <a:pPr marL="609600" indent="-609600" eaLnBrk="1" hangingPunct="1">
              <a:buClr>
                <a:schemeClr val="tx1"/>
              </a:buClr>
              <a:buFontTx/>
              <a:buAutoNum type="arabicPeriod"/>
            </a:pPr>
            <a:r>
              <a:rPr lang="en-US" b="1" i="0" smtClean="0">
                <a:latin typeface="Tahoma" pitchFamily="34" charset="0"/>
              </a:rPr>
              <a:t>Godzillas won 81% (4 of 5 cases) of all cases filed in the WTO</a:t>
            </a:r>
          </a:p>
          <a:p>
            <a:pPr marL="609600" indent="-609600" eaLnBrk="1" hangingPunct="1">
              <a:buClr>
                <a:schemeClr val="tx1"/>
              </a:buClr>
              <a:buFontTx/>
              <a:buAutoNum type="arabicPeriod"/>
            </a:pPr>
            <a:r>
              <a:rPr lang="en-US" b="1" i="0" smtClean="0">
                <a:latin typeface="Tahoma" pitchFamily="34" charset="0"/>
              </a:rPr>
              <a:t>Tigers won 95% (20 of 21 cases) of challenges against Godzillas, while Godizilla won 82% of their suits against tiger nations.</a:t>
            </a:r>
          </a:p>
          <a:p>
            <a:pPr marL="609600" indent="-609600" eaLnBrk="1" hangingPunct="1">
              <a:buClr>
                <a:schemeClr val="tx1"/>
              </a:buClr>
              <a:buFontTx/>
              <a:buAutoNum type="arabicPeriod"/>
            </a:pPr>
            <a:r>
              <a:rPr lang="en-US" b="1" i="0" smtClean="0">
                <a:latin typeface="Tahoma" pitchFamily="34" charset="0"/>
              </a:rPr>
              <a:t>Summary: Plaintiff nations have won most of the time; Godzillas have filed &amp; won way more suits than Tigers  </a:t>
            </a:r>
          </a:p>
        </p:txBody>
      </p:sp>
    </p:spTree>
  </p:cSld>
  <p:clrMapOvr>
    <a:masterClrMapping/>
  </p:clrMapOvr>
  <p:transition spd="med">
    <p:random/>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4754" name="Rectangle 2"/>
          <p:cNvSpPr>
            <a:spLocks noGrp="1" noChangeArrowheads="1"/>
          </p:cNvSpPr>
          <p:nvPr>
            <p:ph type="subTitle" idx="1"/>
          </p:nvPr>
        </p:nvSpPr>
        <p:spPr>
          <a:xfrm>
            <a:off x="0" y="0"/>
            <a:ext cx="9144000" cy="6553200"/>
          </a:xfrm>
        </p:spPr>
        <p:txBody>
          <a:bodyPr/>
          <a:lstStyle/>
          <a:p>
            <a:pPr marL="609600" indent="-609600" algn="l" eaLnBrk="1" hangingPunct="1">
              <a:lnSpc>
                <a:spcPct val="90000"/>
              </a:lnSpc>
              <a:buClr>
                <a:schemeClr val="tx1"/>
              </a:buClr>
              <a:buFontTx/>
              <a:buAutoNum type="arabicPeriod"/>
            </a:pPr>
            <a:r>
              <a:rPr lang="en-US" sz="3500" b="1" i="0" smtClean="0">
                <a:latin typeface="Tahoma" pitchFamily="34" charset="0"/>
              </a:rPr>
              <a:t>In 2002, the U.S. lost a $4B suit to the EU over granting  American companies tax deductions for EU tariffs.</a:t>
            </a:r>
          </a:p>
          <a:p>
            <a:pPr marL="609600" indent="-609600" algn="l" eaLnBrk="1" hangingPunct="1">
              <a:lnSpc>
                <a:spcPct val="90000"/>
              </a:lnSpc>
              <a:buClr>
                <a:schemeClr val="tx1"/>
              </a:buClr>
              <a:buFontTx/>
              <a:buAutoNum type="arabicPeriod"/>
            </a:pPr>
            <a:r>
              <a:rPr lang="en-US" sz="3500" b="1" i="0" smtClean="0">
                <a:latin typeface="Tahoma" pitchFamily="34" charset="0"/>
              </a:rPr>
              <a:t>In 2003, the WTO slapped the  USA with a $2.2B fine for steel  tariffs.</a:t>
            </a:r>
          </a:p>
          <a:p>
            <a:pPr marL="609600" indent="-609600" algn="l" eaLnBrk="1" hangingPunct="1">
              <a:lnSpc>
                <a:spcPct val="90000"/>
              </a:lnSpc>
              <a:buClr>
                <a:schemeClr val="tx1"/>
              </a:buClr>
              <a:buFontTx/>
              <a:buAutoNum type="arabicPeriod"/>
            </a:pPr>
            <a:r>
              <a:rPr lang="en-US" sz="3500" b="1" i="0" smtClean="0">
                <a:latin typeface="Tahoma" pitchFamily="34" charset="0"/>
              </a:rPr>
              <a:t>In 2004, the WTO levied the U.S. an  annual fine of $150M as long as the “Byrd Amendment” remained in effect (which compensates U.S. companies for filing trade complaints related to foreign company dumping or subsidies) </a:t>
            </a:r>
          </a:p>
          <a:p>
            <a:pPr marL="609600" indent="-609600" eaLnBrk="1" hangingPunct="1">
              <a:lnSpc>
                <a:spcPct val="90000"/>
              </a:lnSpc>
            </a:pPr>
            <a:endParaRPr lang="en-US" sz="3500" b="1" smtClean="0">
              <a:latin typeface="Tahoma" pitchFamily="34" charset="0"/>
            </a:endParaRPr>
          </a:p>
        </p:txBody>
      </p:sp>
    </p:spTree>
  </p:cSld>
  <p:clrMapOvr>
    <a:masterClrMapping/>
  </p:clrMapOvr>
  <p:transition>
    <p:strips dir="rd"/>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0" y="0"/>
            <a:ext cx="8915400" cy="685800"/>
          </a:xfrm>
        </p:spPr>
        <p:txBody>
          <a:bodyPr/>
          <a:lstStyle/>
          <a:p>
            <a:pPr eaLnBrk="1" hangingPunct="1"/>
            <a:r>
              <a:rPr lang="en-US" sz="3600" b="1" smtClean="0">
                <a:solidFill>
                  <a:schemeClr val="tx1"/>
                </a:solidFill>
                <a:latin typeface="Tahoma" pitchFamily="34" charset="0"/>
              </a:rPr>
              <a:t>AMERICA SUES CHINA</a:t>
            </a:r>
          </a:p>
        </p:txBody>
      </p:sp>
      <p:sp>
        <p:nvSpPr>
          <p:cNvPr id="75779" name="Rectangle 3"/>
          <p:cNvSpPr>
            <a:spLocks noGrp="1" noChangeArrowheads="1"/>
          </p:cNvSpPr>
          <p:nvPr>
            <p:ph type="body" idx="1"/>
          </p:nvPr>
        </p:nvSpPr>
        <p:spPr>
          <a:xfrm>
            <a:off x="0" y="762000"/>
            <a:ext cx="9144000" cy="6096000"/>
          </a:xfrm>
        </p:spPr>
        <p:txBody>
          <a:bodyPr/>
          <a:lstStyle/>
          <a:p>
            <a:pPr algn="ctr" eaLnBrk="1" hangingPunct="1">
              <a:buFont typeface="Wingdings" pitchFamily="2" charset="2"/>
              <a:buNone/>
            </a:pPr>
            <a:r>
              <a:rPr lang="en-US" sz="4500" b="1" i="0" smtClean="0">
                <a:latin typeface="Tahoma" pitchFamily="34" charset="0"/>
              </a:rPr>
              <a:t>In 2007, the U.S. lodged trade complaints in the WTO against China, charging them with paying export subsidies to Chinese companies; pirating DVDs &amp; CDs; &amp; restricting the sale of foreign films &amp; music in China.</a:t>
            </a:r>
          </a:p>
        </p:txBody>
      </p:sp>
    </p:spTree>
  </p:cSld>
  <p:clrMapOvr>
    <a:masterClrMapping/>
  </p:clrMapOvr>
  <p:transition spd="med">
    <p:random/>
  </p:transition>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2" name="Content Placeholder 2"/>
          <p:cNvSpPr>
            <a:spLocks noGrp="1"/>
          </p:cNvSpPr>
          <p:nvPr>
            <p:ph idx="1"/>
          </p:nvPr>
        </p:nvSpPr>
        <p:spPr>
          <a:xfrm>
            <a:off x="0" y="0"/>
            <a:ext cx="9144000" cy="6858000"/>
          </a:xfrm>
        </p:spPr>
        <p:txBody>
          <a:bodyPr/>
          <a:lstStyle/>
          <a:p>
            <a:pPr eaLnBrk="1" hangingPunct="1">
              <a:buFontTx/>
              <a:buNone/>
            </a:pPr>
            <a:r>
              <a:rPr lang="en-US" sz="4000" b="1" i="0" smtClean="0">
                <a:latin typeface="Tahoma" pitchFamily="34" charset="0"/>
                <a:cs typeface="Tahoma" pitchFamily="34" charset="0"/>
              </a:rPr>
              <a:t>In the summer of 2009, the World Trade Organization issued an unfair practices ruling against China for requiring American media companies to use state-owned Chinese companies for distributing their products to the Chinese marketplace and for the government’s right to alter the contents (censor) of media material.</a:t>
            </a:r>
          </a:p>
        </p:txBody>
      </p:sp>
    </p:spTree>
  </p:cSld>
  <p:clrMapOvr>
    <a:masterClrMapping/>
  </p:clrMapOvr>
  <p:transition spd="med">
    <p:random/>
  </p:transition>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6" name="WordArt 2"/>
          <p:cNvSpPr>
            <a:spLocks noChangeArrowheads="1" noChangeShapeType="1" noTextEdit="1"/>
          </p:cNvSpPr>
          <p:nvPr/>
        </p:nvSpPr>
        <p:spPr bwMode="auto">
          <a:xfrm>
            <a:off x="1371600" y="533400"/>
            <a:ext cx="6019800" cy="49530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latin typeface="Arial Black"/>
              </a:rPr>
              <a:t>WTO </a:t>
            </a:r>
          </a:p>
          <a:p>
            <a:pPr algn="ctr"/>
            <a:r>
              <a:rPr lang="en-US" sz="3600" kern="10">
                <a:ln w="9525">
                  <a:solidFill>
                    <a:srgbClr val="000000"/>
                  </a:solidFill>
                  <a:round/>
                  <a:headEnd/>
                  <a:tailEnd/>
                </a:ln>
                <a:latin typeface="Arial Black"/>
              </a:rPr>
              <a:t>KEY</a:t>
            </a:r>
          </a:p>
          <a:p>
            <a:pPr algn="ctr"/>
            <a:r>
              <a:rPr lang="en-US" sz="3600" kern="10">
                <a:ln w="9525">
                  <a:solidFill>
                    <a:srgbClr val="000000"/>
                  </a:solidFill>
                  <a:round/>
                  <a:headEnd/>
                  <a:tailEnd/>
                </a:ln>
                <a:latin typeface="Arial Black"/>
              </a:rPr>
              <a:t>AGREEMENTS</a:t>
            </a:r>
          </a:p>
        </p:txBody>
      </p:sp>
    </p:spTree>
  </p:cSld>
  <p:clrMapOvr>
    <a:masterClrMapping/>
  </p:clrMapOvr>
  <p:transition spd="med">
    <p:random/>
  </p:transition>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Rectangle 1026"/>
          <p:cNvSpPr>
            <a:spLocks noGrp="1" noChangeArrowheads="1"/>
          </p:cNvSpPr>
          <p:nvPr>
            <p:ph type="title"/>
          </p:nvPr>
        </p:nvSpPr>
        <p:spPr>
          <a:xfrm>
            <a:off x="228600" y="228600"/>
            <a:ext cx="8610600" cy="685800"/>
          </a:xfrm>
        </p:spPr>
        <p:txBody>
          <a:bodyPr/>
          <a:lstStyle/>
          <a:p>
            <a:pPr eaLnBrk="1" hangingPunct="1"/>
            <a:r>
              <a:rPr lang="en-US" sz="2800" b="1" smtClean="0">
                <a:solidFill>
                  <a:schemeClr val="tx1"/>
                </a:solidFill>
                <a:latin typeface="Intrepid" pitchFamily="2" charset="0"/>
              </a:rPr>
              <a:t>ENTERING THE LAST ERA OF HUMAN HISTORY?</a:t>
            </a:r>
          </a:p>
        </p:txBody>
      </p:sp>
      <p:sp>
        <p:nvSpPr>
          <p:cNvPr id="21507" name="Rectangle 1027"/>
          <p:cNvSpPr>
            <a:spLocks noGrp="1" noChangeArrowheads="1"/>
          </p:cNvSpPr>
          <p:nvPr>
            <p:ph type="body" idx="1"/>
          </p:nvPr>
        </p:nvSpPr>
        <p:spPr>
          <a:xfrm>
            <a:off x="0" y="1066800"/>
            <a:ext cx="9144000" cy="5791200"/>
          </a:xfrm>
        </p:spPr>
        <p:txBody>
          <a:bodyPr/>
          <a:lstStyle/>
          <a:p>
            <a:pPr eaLnBrk="1" hangingPunct="1">
              <a:lnSpc>
                <a:spcPct val="90000"/>
              </a:lnSpc>
              <a:buFont typeface="Wingdings" pitchFamily="2" charset="2"/>
              <a:buNone/>
            </a:pPr>
            <a:r>
              <a:rPr lang="en-US" sz="3600" b="1" i="0" smtClean="0">
                <a:latin typeface="Tahoma" pitchFamily="34" charset="0"/>
              </a:rPr>
              <a:t>Families 	   Clans	        	Tribes</a:t>
            </a:r>
          </a:p>
          <a:p>
            <a:pPr eaLnBrk="1" hangingPunct="1">
              <a:lnSpc>
                <a:spcPct val="90000"/>
              </a:lnSpc>
              <a:buFont typeface="Wingdings" pitchFamily="2" charset="2"/>
              <a:buNone/>
            </a:pPr>
            <a:endParaRPr lang="en-US" sz="3600" b="1" i="0" smtClean="0">
              <a:latin typeface="Tahoma" pitchFamily="34" charset="0"/>
            </a:endParaRPr>
          </a:p>
          <a:p>
            <a:pPr eaLnBrk="1" hangingPunct="1">
              <a:lnSpc>
                <a:spcPct val="90000"/>
              </a:lnSpc>
              <a:buFont typeface="Wingdings" pitchFamily="2" charset="2"/>
              <a:buNone/>
            </a:pPr>
            <a:r>
              <a:rPr lang="en-US" sz="3600" b="1" i="0" smtClean="0">
                <a:latin typeface="Tahoma" pitchFamily="34" charset="0"/>
              </a:rPr>
              <a:t>Villages  		Cities</a:t>
            </a:r>
          </a:p>
          <a:p>
            <a:pPr eaLnBrk="1" hangingPunct="1">
              <a:lnSpc>
                <a:spcPct val="90000"/>
              </a:lnSpc>
              <a:buFont typeface="Wingdings" pitchFamily="2" charset="2"/>
              <a:buNone/>
            </a:pPr>
            <a:endParaRPr lang="en-US" sz="3600" b="1" i="0" smtClean="0">
              <a:latin typeface="Tahoma" pitchFamily="34" charset="0"/>
            </a:endParaRPr>
          </a:p>
          <a:p>
            <a:pPr eaLnBrk="1" hangingPunct="1">
              <a:lnSpc>
                <a:spcPct val="90000"/>
              </a:lnSpc>
              <a:buFont typeface="Wingdings" pitchFamily="2" charset="2"/>
              <a:buNone/>
            </a:pPr>
            <a:r>
              <a:rPr lang="en-US" sz="3600" b="1" i="0" smtClean="0">
                <a:latin typeface="Tahoma" pitchFamily="34" charset="0"/>
              </a:rPr>
              <a:t>Nations         	Regions		</a:t>
            </a:r>
          </a:p>
          <a:p>
            <a:pPr algn="ctr" eaLnBrk="1" hangingPunct="1">
              <a:lnSpc>
                <a:spcPct val="90000"/>
              </a:lnSpc>
              <a:buFont typeface="Wingdings" pitchFamily="2" charset="2"/>
              <a:buNone/>
            </a:pPr>
            <a:endParaRPr lang="en-US" sz="3600" b="1" i="0" smtClean="0">
              <a:latin typeface="Tahoma" pitchFamily="34" charset="0"/>
            </a:endParaRPr>
          </a:p>
          <a:p>
            <a:pPr algn="ctr" eaLnBrk="1" hangingPunct="1">
              <a:lnSpc>
                <a:spcPct val="90000"/>
              </a:lnSpc>
              <a:buFont typeface="Wingdings" pitchFamily="2" charset="2"/>
              <a:buNone/>
            </a:pPr>
            <a:r>
              <a:rPr lang="en-US" sz="3600" b="1" i="0" smtClean="0">
                <a:latin typeface="Tahoma" pitchFamily="34" charset="0"/>
              </a:rPr>
              <a:t>Era of internationalism (multilateralism) over nationalism  	</a:t>
            </a:r>
          </a:p>
        </p:txBody>
      </p:sp>
      <p:sp>
        <p:nvSpPr>
          <p:cNvPr id="21508" name="AutoShape 1038"/>
          <p:cNvSpPr>
            <a:spLocks noChangeArrowheads="1"/>
          </p:cNvSpPr>
          <p:nvPr/>
        </p:nvSpPr>
        <p:spPr bwMode="auto">
          <a:xfrm>
            <a:off x="2286000" y="1143000"/>
            <a:ext cx="747713" cy="409575"/>
          </a:xfrm>
          <a:prstGeom prst="rightArrow">
            <a:avLst>
              <a:gd name="adj1" fmla="val 50000"/>
              <a:gd name="adj2" fmla="val 45640"/>
            </a:avLst>
          </a:prstGeom>
          <a:solidFill>
            <a:schemeClr val="bg2"/>
          </a:solidFill>
          <a:ln w="9525">
            <a:solidFill>
              <a:schemeClr val="tx1"/>
            </a:solidFill>
            <a:miter lim="800000"/>
            <a:headEnd/>
            <a:tailEnd/>
          </a:ln>
        </p:spPr>
        <p:txBody>
          <a:bodyPr wrap="none" anchor="ctr"/>
          <a:lstStyle/>
          <a:p>
            <a:endParaRPr lang="en-US"/>
          </a:p>
        </p:txBody>
      </p:sp>
      <p:sp>
        <p:nvSpPr>
          <p:cNvPr id="21509" name="AutoShape 1039"/>
          <p:cNvSpPr>
            <a:spLocks noChangeArrowheads="1"/>
          </p:cNvSpPr>
          <p:nvPr/>
        </p:nvSpPr>
        <p:spPr bwMode="auto">
          <a:xfrm>
            <a:off x="5105400" y="1143000"/>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
        <p:nvSpPr>
          <p:cNvPr id="21510" name="AutoShape 1040"/>
          <p:cNvSpPr>
            <a:spLocks noChangeArrowheads="1"/>
          </p:cNvSpPr>
          <p:nvPr/>
        </p:nvSpPr>
        <p:spPr bwMode="auto">
          <a:xfrm>
            <a:off x="2209800" y="2362200"/>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
        <p:nvSpPr>
          <p:cNvPr id="21511" name="AutoShape 1041"/>
          <p:cNvSpPr>
            <a:spLocks noChangeArrowheads="1"/>
          </p:cNvSpPr>
          <p:nvPr/>
        </p:nvSpPr>
        <p:spPr bwMode="auto">
          <a:xfrm>
            <a:off x="5334000" y="2362200"/>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
        <p:nvSpPr>
          <p:cNvPr id="21512" name="AutoShape 1042"/>
          <p:cNvSpPr>
            <a:spLocks noChangeArrowheads="1"/>
          </p:cNvSpPr>
          <p:nvPr/>
        </p:nvSpPr>
        <p:spPr bwMode="auto">
          <a:xfrm>
            <a:off x="2286000" y="3505200"/>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
        <p:nvSpPr>
          <p:cNvPr id="21513" name="AutoShape 1046"/>
          <p:cNvSpPr>
            <a:spLocks noChangeArrowheads="1"/>
          </p:cNvSpPr>
          <p:nvPr/>
        </p:nvSpPr>
        <p:spPr bwMode="auto">
          <a:xfrm>
            <a:off x="6019800" y="3657600"/>
            <a:ext cx="976313" cy="485775"/>
          </a:xfrm>
          <a:prstGeom prst="rightArrow">
            <a:avLst>
              <a:gd name="adj1" fmla="val 50000"/>
              <a:gd name="adj2" fmla="val 50245"/>
            </a:avLst>
          </a:prstGeom>
          <a:solidFill>
            <a:schemeClr val="bg2"/>
          </a:solidFill>
          <a:ln w="9525">
            <a:solidFill>
              <a:schemeClr val="tx1"/>
            </a:solidFill>
            <a:miter lim="800000"/>
            <a:headEnd/>
            <a:tailEnd/>
          </a:ln>
        </p:spPr>
        <p:txBody>
          <a:bodyPr wrap="none" anchor="ctr"/>
          <a:lstStyle/>
          <a:p>
            <a:endParaRPr lang="en-US"/>
          </a:p>
        </p:txBody>
      </p:sp>
    </p:spTree>
  </p:cSld>
  <p:clrMapOvr>
    <a:masterClrMapping/>
  </p:clrMapOvr>
  <p:transition>
    <p:fade thruBlk="1"/>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Rectangle 3"/>
          <p:cNvSpPr>
            <a:spLocks noGrp="1" noChangeArrowheads="1"/>
          </p:cNvSpPr>
          <p:nvPr>
            <p:ph type="body" idx="1"/>
          </p:nvPr>
        </p:nvSpPr>
        <p:spPr>
          <a:xfrm>
            <a:off x="0" y="0"/>
            <a:ext cx="9144000" cy="6858000"/>
          </a:xfrm>
        </p:spPr>
        <p:txBody>
          <a:bodyPr/>
          <a:lstStyle/>
          <a:p>
            <a:pPr marL="609600" indent="-609600" eaLnBrk="1" hangingPunct="1">
              <a:lnSpc>
                <a:spcPct val="80000"/>
              </a:lnSpc>
              <a:buClr>
                <a:schemeClr val="tx1"/>
              </a:buClr>
              <a:buFont typeface="Wingdings" pitchFamily="2" charset="2"/>
              <a:buAutoNum type="arabicPeriod"/>
            </a:pPr>
            <a:r>
              <a:rPr lang="en-US" sz="2800" b="1" i="0" u="sng" smtClean="0">
                <a:latin typeface="Tahoma" pitchFamily="34" charset="0"/>
              </a:rPr>
              <a:t>Agreement on Technical Barriers To Trade</a:t>
            </a:r>
            <a:r>
              <a:rPr lang="en-US" sz="2800" b="1" i="0" smtClean="0">
                <a:latin typeface="Tahoma" pitchFamily="34" charset="0"/>
              </a:rPr>
              <a:t>: Prohibition of trade quotas, embargos, or bans.</a:t>
            </a:r>
          </a:p>
          <a:p>
            <a:pPr marL="609600" indent="-609600" eaLnBrk="1" hangingPunct="1">
              <a:lnSpc>
                <a:spcPct val="80000"/>
              </a:lnSpc>
              <a:buClr>
                <a:schemeClr val="tx1"/>
              </a:buClr>
              <a:buFont typeface="Wingdings" pitchFamily="2" charset="2"/>
              <a:buAutoNum type="arabicPeriod"/>
            </a:pPr>
            <a:r>
              <a:rPr lang="en-US" sz="2800" b="1" i="0" u="sng" smtClean="0">
                <a:latin typeface="Tahoma" pitchFamily="34" charset="0"/>
              </a:rPr>
              <a:t>Agreement on Agriculture</a:t>
            </a:r>
            <a:r>
              <a:rPr lang="en-US" sz="2800" b="1" i="0" smtClean="0">
                <a:latin typeface="Tahoma" pitchFamily="34" charset="0"/>
              </a:rPr>
              <a:t>: Nations should import food when it is cheaper than growing it at home.  No agreement exists on eliminating agriculture subsidies. </a:t>
            </a:r>
          </a:p>
          <a:p>
            <a:pPr marL="609600" indent="-609600" eaLnBrk="1" hangingPunct="1">
              <a:lnSpc>
                <a:spcPct val="80000"/>
              </a:lnSpc>
              <a:buClr>
                <a:schemeClr val="tx1"/>
              </a:buClr>
              <a:buFont typeface="Wingdings" pitchFamily="2" charset="2"/>
              <a:buAutoNum type="arabicPeriod"/>
            </a:pPr>
            <a:r>
              <a:rPr lang="en-US" sz="2800" b="1" i="0" u="sng" smtClean="0">
                <a:latin typeface="Tahoma" pitchFamily="34" charset="0"/>
              </a:rPr>
              <a:t>Agreement on Trade-related Intellectual Property</a:t>
            </a:r>
            <a:r>
              <a:rPr lang="en-US" sz="2800" b="1" i="0" smtClean="0">
                <a:latin typeface="Tahoma" pitchFamily="34" charset="0"/>
              </a:rPr>
              <a:t> (TRIPs): Nations must enforce the intellectual property laws of other nations	</a:t>
            </a:r>
          </a:p>
          <a:p>
            <a:pPr marL="609600" indent="-609600" eaLnBrk="1" hangingPunct="1">
              <a:lnSpc>
                <a:spcPct val="80000"/>
              </a:lnSpc>
              <a:buClr>
                <a:schemeClr val="tx1"/>
              </a:buClr>
              <a:buFont typeface="Wingdings" pitchFamily="2" charset="2"/>
              <a:buAutoNum type="arabicPeriod"/>
            </a:pPr>
            <a:r>
              <a:rPr lang="en-US" sz="2800" b="1" i="0" u="sng" smtClean="0">
                <a:latin typeface="Tahoma" pitchFamily="34" charset="0"/>
              </a:rPr>
              <a:t>General Agreement of Trade in Services</a:t>
            </a:r>
            <a:r>
              <a:rPr lang="en-US" sz="2800" b="1" i="0" smtClean="0">
                <a:latin typeface="Tahoma" pitchFamily="34" charset="0"/>
              </a:rPr>
              <a:t> (GATS): Nations must open their borders to the exporting of services from around the world.</a:t>
            </a:r>
          </a:p>
          <a:p>
            <a:pPr marL="609600" indent="-609600" eaLnBrk="1" hangingPunct="1">
              <a:lnSpc>
                <a:spcPct val="80000"/>
              </a:lnSpc>
              <a:buClr>
                <a:schemeClr val="tx1"/>
              </a:buClr>
              <a:buFont typeface="Wingdings" pitchFamily="2" charset="2"/>
              <a:buAutoNum type="arabicPeriod"/>
            </a:pPr>
            <a:r>
              <a:rPr lang="en-US" sz="2800" b="1" i="0" u="sng" smtClean="0">
                <a:latin typeface="Tahoma" pitchFamily="34" charset="0"/>
              </a:rPr>
              <a:t>Agreement on Trade-Related Investment Measures</a:t>
            </a:r>
            <a:r>
              <a:rPr lang="en-US" sz="2800" b="1" i="0" smtClean="0">
                <a:latin typeface="Tahoma" pitchFamily="34" charset="0"/>
              </a:rPr>
              <a:t> (TRIMs): Nation's must open their borders to the unrestricted inflow &amp; outflow of capital.</a:t>
            </a:r>
          </a:p>
          <a:p>
            <a:pPr marL="609600" indent="-609600" eaLnBrk="1" hangingPunct="1">
              <a:lnSpc>
                <a:spcPct val="80000"/>
              </a:lnSpc>
              <a:buClr>
                <a:schemeClr val="tx1"/>
              </a:buClr>
              <a:buFont typeface="Wingdings" pitchFamily="2" charset="2"/>
              <a:buAutoNum type="arabicPeriod"/>
            </a:pPr>
            <a:endParaRPr lang="en-US" sz="2800" b="1" i="0" smtClean="0">
              <a:latin typeface="Tahoma" pitchFamily="34" charset="0"/>
            </a:endParaRPr>
          </a:p>
        </p:txBody>
      </p:sp>
    </p:spTree>
  </p:cSld>
  <p:clrMapOvr>
    <a:masterClrMapping/>
  </p:clrMapOvr>
  <p:transition spd="med">
    <p:random/>
  </p:transition>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4" name="WordArt 4"/>
          <p:cNvSpPr>
            <a:spLocks noChangeArrowheads="1" noChangeShapeType="1" noTextEdit="1"/>
          </p:cNvSpPr>
          <p:nvPr/>
        </p:nvSpPr>
        <p:spPr bwMode="auto">
          <a:xfrm>
            <a:off x="1371600" y="533400"/>
            <a:ext cx="6019800" cy="49530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latin typeface="Arial Black"/>
              </a:rPr>
              <a:t>AG SUBSIDIES</a:t>
            </a:r>
          </a:p>
          <a:p>
            <a:pPr algn="ctr"/>
            <a:r>
              <a:rPr lang="en-US" sz="3600" kern="10">
                <a:ln w="9525">
                  <a:solidFill>
                    <a:srgbClr val="000000"/>
                  </a:solidFill>
                  <a:round/>
                  <a:headEnd/>
                  <a:tailEnd/>
                </a:ln>
                <a:latin typeface="Arial Black"/>
              </a:rPr>
              <a:t>SPLIT THE</a:t>
            </a:r>
          </a:p>
          <a:p>
            <a:pPr algn="ctr"/>
            <a:r>
              <a:rPr lang="en-US" sz="3600" kern="10">
                <a:ln w="9525">
                  <a:solidFill>
                    <a:srgbClr val="000000"/>
                  </a:solidFill>
                  <a:round/>
                  <a:headEnd/>
                  <a:tailEnd/>
                </a:ln>
                <a:latin typeface="Arial Black"/>
              </a:rPr>
              <a:t>WORLD INTO</a:t>
            </a:r>
          </a:p>
          <a:p>
            <a:pPr algn="ctr"/>
            <a:r>
              <a:rPr lang="en-US" sz="3600" kern="10">
                <a:ln w="9525">
                  <a:solidFill>
                    <a:srgbClr val="000000"/>
                  </a:solidFill>
                  <a:round/>
                  <a:headEnd/>
                  <a:tailEnd/>
                </a:ln>
                <a:latin typeface="Arial Black"/>
              </a:rPr>
              <a:t>DUELING CAMPS</a:t>
            </a:r>
          </a:p>
        </p:txBody>
      </p:sp>
    </p:spTree>
  </p:cSld>
  <p:clrMapOvr>
    <a:masterClrMapping/>
  </p:clrMapOvr>
  <p:transition spd="med">
    <p:random/>
  </p:transition>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0" y="0"/>
            <a:ext cx="9144000" cy="838200"/>
          </a:xfrm>
        </p:spPr>
        <p:txBody>
          <a:bodyPr/>
          <a:lstStyle/>
          <a:p>
            <a:pPr eaLnBrk="1" hangingPunct="1"/>
            <a:r>
              <a:rPr lang="en-US" sz="2000" b="1" smtClean="0">
                <a:solidFill>
                  <a:schemeClr val="tx1"/>
                </a:solidFill>
                <a:latin typeface="Tahoma" pitchFamily="34" charset="0"/>
              </a:rPr>
              <a:t>FAILURE OF THE WTO DOHA ROUND</a:t>
            </a:r>
            <a:br>
              <a:rPr lang="en-US" sz="2000" b="1" smtClean="0">
                <a:solidFill>
                  <a:schemeClr val="tx1"/>
                </a:solidFill>
                <a:latin typeface="Tahoma" pitchFamily="34" charset="0"/>
              </a:rPr>
            </a:br>
            <a:r>
              <a:rPr lang="en-US" sz="2000" b="1" smtClean="0">
                <a:solidFill>
                  <a:schemeClr val="tx1"/>
                </a:solidFill>
                <a:latin typeface="Tahoma" pitchFamily="34" charset="0"/>
              </a:rPr>
              <a:t> (2000-2006) OF TRADE TALKS</a:t>
            </a:r>
          </a:p>
        </p:txBody>
      </p:sp>
      <p:sp>
        <p:nvSpPr>
          <p:cNvPr id="80899" name="Rectangle 3"/>
          <p:cNvSpPr>
            <a:spLocks noGrp="1" noChangeArrowheads="1"/>
          </p:cNvSpPr>
          <p:nvPr>
            <p:ph type="body" idx="1"/>
          </p:nvPr>
        </p:nvSpPr>
        <p:spPr>
          <a:xfrm>
            <a:off x="0" y="685800"/>
            <a:ext cx="9144000" cy="6172200"/>
          </a:xfrm>
        </p:spPr>
        <p:txBody>
          <a:bodyPr/>
          <a:lstStyle/>
          <a:p>
            <a:pPr marL="609600" indent="-609600" eaLnBrk="1" hangingPunct="1">
              <a:lnSpc>
                <a:spcPct val="80000"/>
              </a:lnSpc>
              <a:buClr>
                <a:schemeClr val="tx1"/>
              </a:buClr>
              <a:buFont typeface="Wingdings" pitchFamily="2" charset="2"/>
              <a:buAutoNum type="arabicPeriod"/>
            </a:pPr>
            <a:r>
              <a:rPr lang="en-US" sz="2500" b="1" i="0" smtClean="0">
                <a:latin typeface="Tahoma" pitchFamily="34" charset="0"/>
              </a:rPr>
              <a:t>The round of WTO trade talks started in 2000 in the Middle East nation of Qatar had great hopes for addressing the trade complaints of developing nations (“Tigers”) relating to the use of agricultural subsidies by rich (“Godzilla”) nations.</a:t>
            </a:r>
          </a:p>
          <a:p>
            <a:pPr marL="609600" indent="-609600" eaLnBrk="1" hangingPunct="1">
              <a:lnSpc>
                <a:spcPct val="80000"/>
              </a:lnSpc>
              <a:buClr>
                <a:schemeClr val="tx1"/>
              </a:buClr>
              <a:buFont typeface="Wingdings" pitchFamily="2" charset="2"/>
              <a:buAutoNum type="arabicPeriod"/>
            </a:pPr>
            <a:r>
              <a:rPr lang="en-US" sz="2500" b="1" i="0" smtClean="0">
                <a:latin typeface="Tahoma" pitchFamily="34" charset="0"/>
              </a:rPr>
              <a:t> But the round collapsed in the summer of 2006 when Godzilla nations finally “threw in the towel” on extending the subsidy dialogue further.</a:t>
            </a:r>
          </a:p>
          <a:p>
            <a:pPr marL="609600" indent="-609600" eaLnBrk="1" hangingPunct="1">
              <a:lnSpc>
                <a:spcPct val="80000"/>
              </a:lnSpc>
              <a:buClr>
                <a:schemeClr val="tx1"/>
              </a:buClr>
              <a:buFont typeface="Wingdings" pitchFamily="2" charset="2"/>
              <a:buAutoNum type="arabicPeriod"/>
            </a:pPr>
            <a:r>
              <a:rPr lang="en-US" sz="2500" b="1" i="0" smtClean="0">
                <a:latin typeface="Tahoma" pitchFamily="34" charset="0"/>
              </a:rPr>
              <a:t>Tigers have 2 specific complaints against Godzilla nations for their use of heavy agricultural subsidies: (A) Subsidies significantly lower the cost of Godzilla agricultural products &amp; thus restrict the amount of agricultural products imported by Godzillas from Tiger nations; (B) Under the WTO’s import substitution policy, Tigers are forced to purchase many subsidized  food exports from Godzilla nations, since they are cheaper than what Tigers can grow the same products for at home.</a:t>
            </a:r>
          </a:p>
        </p:txBody>
      </p:sp>
    </p:spTree>
  </p:cSld>
  <p:clrMapOvr>
    <a:masterClrMapping/>
  </p:clrMapOvr>
  <p:transition spd="med">
    <p:random/>
  </p:transition>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2" name="Rectangle 3"/>
          <p:cNvSpPr>
            <a:spLocks noGrp="1" noChangeArrowheads="1"/>
          </p:cNvSpPr>
          <p:nvPr>
            <p:ph type="body" idx="1"/>
          </p:nvPr>
        </p:nvSpPr>
        <p:spPr>
          <a:xfrm>
            <a:off x="0" y="0"/>
            <a:ext cx="9144000" cy="6858000"/>
          </a:xfrm>
        </p:spPr>
        <p:txBody>
          <a:bodyPr/>
          <a:lstStyle/>
          <a:p>
            <a:pPr marL="609600" indent="-609600" eaLnBrk="1" hangingPunct="1">
              <a:lnSpc>
                <a:spcPct val="90000"/>
              </a:lnSpc>
              <a:buClr>
                <a:schemeClr val="tx1"/>
              </a:buClr>
              <a:buFont typeface="Wingdings" pitchFamily="2" charset="2"/>
              <a:buAutoNum type="arabicPeriod" startAt="4"/>
            </a:pPr>
            <a:r>
              <a:rPr lang="en-US" b="1" i="0" smtClean="0">
                <a:latin typeface="Tahoma" pitchFamily="34" charset="0"/>
              </a:rPr>
              <a:t>The U.S. wanted the Doha round to focus more on cutting tariffs than on subsidies, but the EU was open to discussing tariff cuts on manufactured products only, not farm product tariffs.</a:t>
            </a:r>
          </a:p>
          <a:p>
            <a:pPr marL="609600" indent="-609600" eaLnBrk="1" hangingPunct="1">
              <a:lnSpc>
                <a:spcPct val="90000"/>
              </a:lnSpc>
              <a:buClr>
                <a:schemeClr val="tx1"/>
              </a:buClr>
              <a:buFont typeface="Wingdings" pitchFamily="2" charset="2"/>
              <a:buAutoNum type="arabicPeriod" startAt="4"/>
            </a:pPr>
            <a:r>
              <a:rPr lang="en-US" b="1" i="0" smtClean="0">
                <a:latin typeface="Tahoma" pitchFamily="34" charset="0"/>
              </a:rPr>
              <a:t>The U.S. wasn’t interested in subsidy compromise, insisting that no new WTO agreement was preferable to a watered down one.</a:t>
            </a:r>
          </a:p>
          <a:p>
            <a:pPr marL="609600" indent="-609600" eaLnBrk="1" hangingPunct="1">
              <a:lnSpc>
                <a:spcPct val="90000"/>
              </a:lnSpc>
              <a:buClr>
                <a:schemeClr val="tx1"/>
              </a:buClr>
              <a:buFont typeface="Wingdings" pitchFamily="2" charset="2"/>
              <a:buAutoNum type="arabicPeriod" startAt="4"/>
            </a:pPr>
            <a:r>
              <a:rPr lang="en-US" b="1" i="0" smtClean="0">
                <a:latin typeface="Tahoma" pitchFamily="34" charset="0"/>
              </a:rPr>
              <a:t>“The most likely route to renewed WTO subsidy talks is for nations to realize that regional (bi-lateral) free trade agreements don’t have nearly the economic potential as true global (multilateral) agreements.”    </a:t>
            </a:r>
          </a:p>
          <a:p>
            <a:pPr marL="609600" indent="-609600" eaLnBrk="1" hangingPunct="1">
              <a:lnSpc>
                <a:spcPct val="90000"/>
              </a:lnSpc>
              <a:buClr>
                <a:schemeClr val="tx1"/>
              </a:buClr>
              <a:buFont typeface="Wingdings" pitchFamily="2" charset="2"/>
              <a:buAutoNum type="arabicPeriod" startAt="4"/>
            </a:pPr>
            <a:endParaRPr lang="en-US" b="1" i="0" smtClean="0">
              <a:latin typeface="Tahoma" pitchFamily="34" charset="0"/>
            </a:endParaRPr>
          </a:p>
        </p:txBody>
      </p:sp>
      <p:sp>
        <p:nvSpPr>
          <p:cNvPr id="81923" name="AutoShape 4"/>
          <p:cNvSpPr>
            <a:spLocks noChangeArrowheads="1"/>
          </p:cNvSpPr>
          <p:nvPr/>
        </p:nvSpPr>
        <p:spPr bwMode="auto">
          <a:xfrm>
            <a:off x="73914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4"/>
          <p:cNvSpPr>
            <a:spLocks noGrp="1" noChangeArrowheads="1"/>
          </p:cNvSpPr>
          <p:nvPr>
            <p:ph type="ctrTitle"/>
          </p:nvPr>
        </p:nvSpPr>
        <p:spPr>
          <a:xfrm>
            <a:off x="0" y="0"/>
            <a:ext cx="8839200" cy="838200"/>
          </a:xfrm>
        </p:spPr>
        <p:txBody>
          <a:bodyPr/>
          <a:lstStyle/>
          <a:p>
            <a:pPr eaLnBrk="1" hangingPunct="1"/>
            <a:r>
              <a:rPr lang="en-US" sz="3000" b="1" smtClean="0">
                <a:solidFill>
                  <a:schemeClr val="tx1"/>
                </a:solidFill>
                <a:latin typeface="Tahoma" pitchFamily="34" charset="0"/>
              </a:rPr>
              <a:t>LESS REGIONAL FREE TRADE, MORE GLOBAL</a:t>
            </a:r>
          </a:p>
        </p:txBody>
      </p:sp>
      <p:sp>
        <p:nvSpPr>
          <p:cNvPr id="82947" name="Rectangle 3"/>
          <p:cNvSpPr>
            <a:spLocks noGrp="1" noChangeArrowheads="1"/>
          </p:cNvSpPr>
          <p:nvPr>
            <p:ph type="subTitle" idx="1"/>
          </p:nvPr>
        </p:nvSpPr>
        <p:spPr>
          <a:xfrm>
            <a:off x="0" y="685800"/>
            <a:ext cx="9144000" cy="6172200"/>
          </a:xfrm>
        </p:spPr>
        <p:txBody>
          <a:bodyPr/>
          <a:lstStyle/>
          <a:p>
            <a:pPr marL="609600" indent="-609600" eaLnBrk="1" hangingPunct="1">
              <a:buClr>
                <a:schemeClr val="tx1"/>
              </a:buClr>
            </a:pPr>
            <a:r>
              <a:rPr lang="en-US" sz="2900" b="1" i="0" smtClean="0">
                <a:latin typeface="Tahoma" pitchFamily="34" charset="0"/>
              </a:rPr>
              <a:t>“Today the thriving world economy is complacent.  Protectionism has declined significantly due to regional free trade agreements (NAFTA, the EU, MERCOSUR, etc.).  But nations must understand that bi-lateral (regional) trade deals complicate importing-exporting on a global basis, especially in Asia where a noodle bowl of 70 bilateral trade deals greatly complicate the efficiency of product movement logistics. In addition, bi-lateral deals tend to generate much bigger trading benefits for large nations than small.” </a:t>
            </a:r>
          </a:p>
        </p:txBody>
      </p:sp>
    </p:spTree>
  </p:cSld>
  <p:clrMapOvr>
    <a:masterClrMapping/>
  </p:clrMapOvr>
  <p:transition spd="med">
    <p:random/>
  </p:transition>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970" name="WordArt 2"/>
          <p:cNvSpPr>
            <a:spLocks noChangeArrowheads="1" noChangeShapeType="1" noTextEdit="1"/>
          </p:cNvSpPr>
          <p:nvPr/>
        </p:nvSpPr>
        <p:spPr bwMode="auto">
          <a:xfrm>
            <a:off x="1981200" y="304800"/>
            <a:ext cx="5029200" cy="56388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latin typeface="Arial Black"/>
              </a:rPr>
              <a:t>CRITICS </a:t>
            </a:r>
          </a:p>
          <a:p>
            <a:pPr algn="ctr"/>
            <a:r>
              <a:rPr lang="en-US" sz="3600" kern="10">
                <a:ln w="9525">
                  <a:solidFill>
                    <a:srgbClr val="000000"/>
                  </a:solidFill>
                  <a:round/>
                  <a:headEnd/>
                  <a:tailEnd/>
                </a:ln>
                <a:latin typeface="Arial Black"/>
              </a:rPr>
              <a:t>OF THE </a:t>
            </a:r>
          </a:p>
          <a:p>
            <a:pPr algn="ctr"/>
            <a:r>
              <a:rPr lang="en-US" sz="3600" kern="10">
                <a:ln w="9525">
                  <a:solidFill>
                    <a:srgbClr val="000000"/>
                  </a:solidFill>
                  <a:round/>
                  <a:headEnd/>
                  <a:tailEnd/>
                </a:ln>
                <a:latin typeface="Arial Black"/>
              </a:rPr>
              <a:t>WTO</a:t>
            </a:r>
          </a:p>
        </p:txBody>
      </p:sp>
    </p:spTree>
  </p:cSld>
  <p:clrMapOvr>
    <a:masterClrMapping/>
  </p:clrMapOvr>
  <p:transition spd="med">
    <p:random/>
  </p:transition>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0" y="0"/>
            <a:ext cx="9144000" cy="914400"/>
          </a:xfrm>
        </p:spPr>
        <p:txBody>
          <a:bodyPr/>
          <a:lstStyle/>
          <a:p>
            <a:pPr eaLnBrk="1" hangingPunct="1"/>
            <a:r>
              <a:rPr lang="en-US" sz="3600" b="1" smtClean="0">
                <a:solidFill>
                  <a:schemeClr val="tx1"/>
                </a:solidFill>
                <a:latin typeface="Tahoma" pitchFamily="34" charset="0"/>
              </a:rPr>
              <a:t>WTO PROTESTS</a:t>
            </a:r>
          </a:p>
        </p:txBody>
      </p:sp>
      <p:sp>
        <p:nvSpPr>
          <p:cNvPr id="84995" name="Rectangle 3"/>
          <p:cNvSpPr>
            <a:spLocks noGrp="1" noChangeArrowheads="1"/>
          </p:cNvSpPr>
          <p:nvPr>
            <p:ph type="body" idx="1"/>
          </p:nvPr>
        </p:nvSpPr>
        <p:spPr>
          <a:xfrm>
            <a:off x="0" y="762000"/>
            <a:ext cx="9144000" cy="6096000"/>
          </a:xfrm>
        </p:spPr>
        <p:txBody>
          <a:bodyPr/>
          <a:lstStyle/>
          <a:p>
            <a:pPr eaLnBrk="1" hangingPunct="1">
              <a:buFont typeface="Wingdings" pitchFamily="2" charset="2"/>
              <a:buNone/>
            </a:pPr>
            <a:r>
              <a:rPr lang="en-US" sz="3900" b="1" i="0" smtClean="0">
                <a:latin typeface="Tahoma" pitchFamily="34" charset="0"/>
              </a:rPr>
              <a:t>Controversy &amp; protests accompany the WTO ever time it holds rounds of talks in host cities around the world. In 1999, 50,000 sometimes violent protestors shut down WTO sessions in Seattle.  Subsequent rounds of talks in Italy, Cancun, Hong Kong, &amp; Rostock, Germany also experienced varying degrees of turbulence. </a:t>
            </a:r>
          </a:p>
        </p:txBody>
      </p:sp>
    </p:spTree>
  </p:cSld>
  <p:clrMapOvr>
    <a:masterClrMapping/>
  </p:clrMapOvr>
  <p:transition spd="med">
    <p:random/>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a:xfrm>
            <a:off x="0" y="0"/>
            <a:ext cx="9144000" cy="1143000"/>
          </a:xfrm>
        </p:spPr>
        <p:txBody>
          <a:bodyPr/>
          <a:lstStyle/>
          <a:p>
            <a:r>
              <a:rPr lang="en-US" sz="3200" b="1" smtClean="0">
                <a:solidFill>
                  <a:schemeClr val="tx1"/>
                </a:solidFill>
                <a:latin typeface="Tahoma" pitchFamily="34" charset="0"/>
                <a:cs typeface="Tahoma" pitchFamily="34" charset="0"/>
              </a:rPr>
              <a:t>GLOBAL INSECURITIES CAUSED BY THE SPREAD OF NEO-LIBERAL CAPITALISM</a:t>
            </a:r>
          </a:p>
        </p:txBody>
      </p:sp>
      <p:sp>
        <p:nvSpPr>
          <p:cNvPr id="3" name="Content Placeholder 2"/>
          <p:cNvSpPr>
            <a:spLocks noGrp="1"/>
          </p:cNvSpPr>
          <p:nvPr>
            <p:ph idx="1"/>
          </p:nvPr>
        </p:nvSpPr>
        <p:spPr>
          <a:xfrm>
            <a:off x="0" y="1143000"/>
            <a:ext cx="9144000" cy="5715000"/>
          </a:xfrm>
        </p:spPr>
        <p:txBody>
          <a:bodyPr/>
          <a:lstStyle/>
          <a:p>
            <a:pPr marL="514350" indent="-514350">
              <a:buClrTx/>
              <a:buFont typeface="+mj-lt"/>
              <a:buAutoNum type="arabicPeriod"/>
              <a:defRPr/>
            </a:pPr>
            <a:r>
              <a:rPr lang="en-US" b="1" i="0" dirty="0" smtClean="0">
                <a:latin typeface="Tahoma" pitchFamily="34" charset="0"/>
                <a:cs typeface="Tahoma" pitchFamily="34" charset="0"/>
              </a:rPr>
              <a:t>Clash of secular/consumerist cultures with community cultures in Africa &amp; </a:t>
            </a:r>
            <a:r>
              <a:rPr lang="en-US" b="1" i="0" smtClean="0">
                <a:latin typeface="Tahoma" pitchFamily="34" charset="0"/>
                <a:cs typeface="Tahoma" pitchFamily="34" charset="0"/>
              </a:rPr>
              <a:t>Latin America &amp; </a:t>
            </a:r>
            <a:r>
              <a:rPr lang="en-US" b="1" i="0" dirty="0" smtClean="0">
                <a:latin typeface="Tahoma" pitchFamily="34" charset="0"/>
                <a:cs typeface="Tahoma" pitchFamily="34" charset="0"/>
              </a:rPr>
              <a:t>theocratic cultures in the Middle East.</a:t>
            </a:r>
          </a:p>
          <a:p>
            <a:pPr marL="514350" indent="-514350">
              <a:buClrTx/>
              <a:buFont typeface="+mj-lt"/>
              <a:buAutoNum type="arabicPeriod"/>
              <a:defRPr/>
            </a:pPr>
            <a:r>
              <a:rPr lang="en-US" b="1" i="0" dirty="0" smtClean="0">
                <a:latin typeface="Tahoma" pitchFamily="34" charset="0"/>
                <a:cs typeface="Tahoma" pitchFamily="34" charset="0"/>
              </a:rPr>
              <a:t>Rapid rise in global oil prices caused by China’s rapid capitalistic growth</a:t>
            </a:r>
          </a:p>
          <a:p>
            <a:pPr marL="514350" indent="-514350">
              <a:buClrTx/>
              <a:buFont typeface="+mj-lt"/>
              <a:buAutoNum type="arabicPeriod"/>
              <a:defRPr/>
            </a:pPr>
            <a:r>
              <a:rPr lang="en-US" b="1" i="0" dirty="0" smtClean="0">
                <a:latin typeface="Tahoma" pitchFamily="34" charset="0"/>
                <a:cs typeface="Tahoma" pitchFamily="34" charset="0"/>
              </a:rPr>
              <a:t>Global prosperity based on America’s debt-financed over-consumption</a:t>
            </a:r>
          </a:p>
          <a:p>
            <a:pPr marL="514350" indent="-514350">
              <a:buClrTx/>
              <a:buFont typeface="+mj-lt"/>
              <a:buAutoNum type="arabicPeriod"/>
              <a:defRPr/>
            </a:pPr>
            <a:r>
              <a:rPr lang="en-US" b="1" i="0" dirty="0" smtClean="0">
                <a:latin typeface="Tahoma" pitchFamily="34" charset="0"/>
                <a:cs typeface="Tahoma" pitchFamily="34" charset="0"/>
              </a:rPr>
              <a:t>Destabilization of world financial markets by America’s investment banking scandal of 2008</a:t>
            </a:r>
          </a:p>
          <a:p>
            <a:pPr>
              <a:buFont typeface="Wingdings" pitchFamily="2" charset="2"/>
              <a:buNone/>
              <a:defRPr/>
            </a:pPr>
            <a:endParaRPr lang="en-US" b="1" i="0" dirty="0" smtClean="0">
              <a:latin typeface="Tahoma" pitchFamily="34" charset="0"/>
              <a:cs typeface="Tahoma" pitchFamily="34" charset="0"/>
            </a:endParaRPr>
          </a:p>
          <a:p>
            <a:pPr>
              <a:buFont typeface="Wingdings" pitchFamily="2" charset="2"/>
              <a:buNone/>
              <a:defRPr/>
            </a:pPr>
            <a:endParaRPr lang="en-US" b="1" i="0" dirty="0">
              <a:latin typeface="Tahoma" pitchFamily="34" charset="0"/>
              <a:cs typeface="Tahoma" pitchFamily="34" charset="0"/>
            </a:endParaRPr>
          </a:p>
        </p:txBody>
      </p:sp>
    </p:spTree>
  </p:cSld>
  <p:clrMapOvr>
    <a:masterClrMapping/>
  </p:clrMapOvr>
  <p:transition spd="med">
    <p:random/>
  </p:transition>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0" y="228600"/>
            <a:ext cx="9144000" cy="762000"/>
          </a:xfrm>
        </p:spPr>
        <p:txBody>
          <a:bodyPr/>
          <a:lstStyle/>
          <a:p>
            <a:pPr eaLnBrk="1" hangingPunct="1"/>
            <a:r>
              <a:rPr lang="en-US" sz="2800" b="1" smtClean="0">
                <a:solidFill>
                  <a:schemeClr val="tx1"/>
                </a:solidFill>
                <a:latin typeface="Tahoma" pitchFamily="34" charset="0"/>
              </a:rPr>
              <a:t>THE MAIN CONCERNS OF WTO CRITICS WITH BUSINESS-DRIVEN GLOBALISM IN C21</a:t>
            </a:r>
            <a:r>
              <a:rPr lang="en-US" sz="3200" b="1" smtClean="0">
                <a:solidFill>
                  <a:schemeClr val="hlink"/>
                </a:solidFill>
                <a:latin typeface="Tahoma" pitchFamily="34" charset="0"/>
              </a:rPr>
              <a:t> </a:t>
            </a:r>
          </a:p>
        </p:txBody>
      </p:sp>
      <p:sp>
        <p:nvSpPr>
          <p:cNvPr id="87043" name="Rectangle 3"/>
          <p:cNvSpPr>
            <a:spLocks noGrp="1" noChangeArrowheads="1"/>
          </p:cNvSpPr>
          <p:nvPr>
            <p:ph type="body" idx="1"/>
          </p:nvPr>
        </p:nvSpPr>
        <p:spPr>
          <a:xfrm>
            <a:off x="0" y="1219200"/>
            <a:ext cx="9144000" cy="5638800"/>
          </a:xfrm>
        </p:spPr>
        <p:txBody>
          <a:bodyPr/>
          <a:lstStyle/>
          <a:p>
            <a:pPr eaLnBrk="1" hangingPunct="1">
              <a:lnSpc>
                <a:spcPct val="90000"/>
              </a:lnSpc>
              <a:buFont typeface="Wingdings" pitchFamily="2" charset="2"/>
              <a:buNone/>
            </a:pPr>
            <a:r>
              <a:rPr lang="en-US" b="1" i="0" smtClean="0">
                <a:latin typeface="Tahoma" pitchFamily="34" charset="0"/>
              </a:rPr>
              <a:t>1. </a:t>
            </a:r>
            <a:r>
              <a:rPr lang="en-US" sz="3700" b="1" i="0" smtClean="0">
                <a:latin typeface="Tahoma" pitchFamily="34" charset="0"/>
              </a:rPr>
              <a:t>Rapidly rising global wealth</a:t>
            </a:r>
          </a:p>
          <a:p>
            <a:pPr eaLnBrk="1" hangingPunct="1">
              <a:lnSpc>
                <a:spcPct val="90000"/>
              </a:lnSpc>
              <a:buFont typeface="Wingdings" pitchFamily="2" charset="2"/>
              <a:buNone/>
            </a:pPr>
            <a:r>
              <a:rPr lang="en-US" sz="3700" b="1" i="0" smtClean="0">
                <a:latin typeface="Tahoma" pitchFamily="34" charset="0"/>
              </a:rPr>
              <a:t>	inequality is evidence of unjust capitalism</a:t>
            </a:r>
          </a:p>
          <a:p>
            <a:pPr eaLnBrk="1" hangingPunct="1">
              <a:lnSpc>
                <a:spcPct val="90000"/>
              </a:lnSpc>
              <a:buFont typeface="Wingdings" pitchFamily="2" charset="2"/>
              <a:buNone/>
            </a:pPr>
            <a:r>
              <a:rPr lang="en-US" sz="3700" b="1" i="0" smtClean="0">
                <a:latin typeface="Tahoma" pitchFamily="34" charset="0"/>
              </a:rPr>
              <a:t>2. Women all over the world, but especially in the developing world, have been forced to abandon their family nurturing role to earn money.</a:t>
            </a:r>
          </a:p>
          <a:p>
            <a:pPr eaLnBrk="1" hangingPunct="1">
              <a:lnSpc>
                <a:spcPct val="90000"/>
              </a:lnSpc>
              <a:buFont typeface="Wingdings" pitchFamily="2" charset="2"/>
              <a:buNone/>
            </a:pPr>
            <a:r>
              <a:rPr lang="en-US" sz="3700" b="1" i="0" smtClean="0">
                <a:latin typeface="Tahoma" pitchFamily="34" charset="0"/>
              </a:rPr>
              <a:t> 3. Global economic &amp; job insecurity are exploding due to global capitalistic competition </a:t>
            </a:r>
          </a:p>
        </p:txBody>
      </p:sp>
      <p:sp>
        <p:nvSpPr>
          <p:cNvPr id="87044" name="AutoShape 4"/>
          <p:cNvSpPr>
            <a:spLocks noChangeArrowheads="1"/>
          </p:cNvSpPr>
          <p:nvPr/>
        </p:nvSpPr>
        <p:spPr bwMode="auto">
          <a:xfrm>
            <a:off x="76200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066" name="Rectangle 2"/>
          <p:cNvSpPr>
            <a:spLocks noGrp="1" noChangeArrowheads="1"/>
          </p:cNvSpPr>
          <p:nvPr>
            <p:ph type="body" idx="1"/>
          </p:nvPr>
        </p:nvSpPr>
        <p:spPr>
          <a:xfrm>
            <a:off x="0" y="0"/>
            <a:ext cx="9144000" cy="6858000"/>
          </a:xfrm>
        </p:spPr>
        <p:txBody>
          <a:bodyPr/>
          <a:lstStyle/>
          <a:p>
            <a:pPr eaLnBrk="1" hangingPunct="1">
              <a:buFont typeface="Wingdings" pitchFamily="2" charset="2"/>
              <a:buNone/>
            </a:pPr>
            <a:r>
              <a:rPr lang="en-US" sz="3400" b="1" i="0" smtClean="0">
                <a:latin typeface="Tahoma" pitchFamily="34" charset="0"/>
              </a:rPr>
              <a:t>4. </a:t>
            </a:r>
            <a:r>
              <a:rPr lang="en-US" sz="3600" b="1" i="0" smtClean="0">
                <a:latin typeface="Tahoma" pitchFamily="34" charset="0"/>
              </a:rPr>
              <a:t>Cultural insecurity is growing with the rapid spread of Western consumerism (materialism, debt, pollution, &amp; advertising)</a:t>
            </a:r>
          </a:p>
          <a:p>
            <a:pPr eaLnBrk="1" hangingPunct="1">
              <a:buFont typeface="Wingdings" pitchFamily="2" charset="2"/>
              <a:buNone/>
            </a:pPr>
            <a:r>
              <a:rPr lang="en-US" sz="3600" b="1" i="0" smtClean="0">
                <a:latin typeface="Tahoma" pitchFamily="34" charset="0"/>
              </a:rPr>
              <a:t>5. Environmental insecurity is expanding due to the rapid onset of “social outsourcing” (exporting pollution &amp; risky products abroad)</a:t>
            </a:r>
          </a:p>
          <a:p>
            <a:pPr eaLnBrk="1" hangingPunct="1">
              <a:buFont typeface="Wingdings" pitchFamily="2" charset="2"/>
              <a:buNone/>
            </a:pPr>
            <a:r>
              <a:rPr lang="en-US" sz="3600" b="1" i="0" smtClean="0">
                <a:latin typeface="Tahoma" pitchFamily="34" charset="0"/>
              </a:rPr>
              <a:t>6. Political insecurity is the byproduct of economic, cultural, &amp; environmental insecurity </a:t>
            </a:r>
          </a:p>
        </p:txBody>
      </p:sp>
    </p:spTree>
  </p:cSld>
  <p:clrMapOvr>
    <a:masterClrMapping/>
  </p:clrMapOvr>
  <p:transition spd="med">
    <p:random/>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3"/>
          <p:cNvSpPr>
            <a:spLocks noGrp="1" noChangeArrowheads="1"/>
          </p:cNvSpPr>
          <p:nvPr>
            <p:ph type="body" idx="1"/>
          </p:nvPr>
        </p:nvSpPr>
        <p:spPr>
          <a:xfrm>
            <a:off x="0" y="228600"/>
            <a:ext cx="8839200" cy="6629400"/>
          </a:xfrm>
        </p:spPr>
        <p:txBody>
          <a:bodyPr/>
          <a:lstStyle/>
          <a:p>
            <a:pPr algn="ctr" eaLnBrk="1" hangingPunct="1">
              <a:buFont typeface="Wingdings" pitchFamily="2" charset="2"/>
              <a:buNone/>
            </a:pPr>
            <a:r>
              <a:rPr lang="en-US" sz="7200" b="1" i="0" smtClean="0">
                <a:latin typeface="Tahoma" pitchFamily="34" charset="0"/>
              </a:rPr>
              <a:t>There’s no bigger dimension for the world to grow into unless it’s interplanetary trade!</a:t>
            </a:r>
          </a:p>
          <a:p>
            <a:pPr algn="ctr" eaLnBrk="1" hangingPunct="1">
              <a:buFont typeface="Wingdings" pitchFamily="2" charset="2"/>
              <a:buNone/>
            </a:pPr>
            <a:endParaRPr lang="en-US" sz="7200" b="1" i="0"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090" name="Rectangle 2"/>
          <p:cNvSpPr>
            <a:spLocks noGrp="1" noChangeArrowheads="1"/>
          </p:cNvSpPr>
          <p:nvPr>
            <p:ph type="body" idx="1"/>
          </p:nvPr>
        </p:nvSpPr>
        <p:spPr>
          <a:xfrm>
            <a:off x="0" y="0"/>
            <a:ext cx="9144000" cy="6858000"/>
          </a:xfrm>
        </p:spPr>
        <p:txBody>
          <a:bodyPr/>
          <a:lstStyle/>
          <a:p>
            <a:pPr eaLnBrk="1" hangingPunct="1">
              <a:buFont typeface="Wingdings" pitchFamily="2" charset="2"/>
              <a:buNone/>
            </a:pPr>
            <a:r>
              <a:rPr lang="en-US" sz="3400" b="1" i="0" smtClean="0">
                <a:latin typeface="Tahoma" pitchFamily="34" charset="0"/>
              </a:rPr>
              <a:t>7. </a:t>
            </a:r>
            <a:r>
              <a:rPr lang="en-US" sz="3700" b="1" i="0" smtClean="0">
                <a:latin typeface="Tahoma" pitchFamily="34" charset="0"/>
              </a:rPr>
              <a:t>In its efforts to support the interests of global corporations over the interests of nations of local communities, the WTO prohibited the EU’s efforts to restrict  imports hormone-fed beef; approved sweat shop manufacturing in many developing nations; and sided with companies opposing foreign labor unions and environmental legislation.</a:t>
            </a:r>
          </a:p>
        </p:txBody>
      </p:sp>
    </p:spTree>
  </p:cSld>
  <p:clrMapOvr>
    <a:masterClrMapping/>
  </p:clrMapOvr>
  <p:transition spd="med">
    <p:random/>
  </p:transition>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0114" name="Rectangle 2"/>
          <p:cNvSpPr>
            <a:spLocks noGrp="1" noChangeArrowheads="1"/>
          </p:cNvSpPr>
          <p:nvPr>
            <p:ph type="body" idx="1"/>
          </p:nvPr>
        </p:nvSpPr>
        <p:spPr>
          <a:xfrm>
            <a:off x="0" y="0"/>
            <a:ext cx="9144000" cy="6858000"/>
          </a:xfrm>
        </p:spPr>
        <p:txBody>
          <a:bodyPr/>
          <a:lstStyle/>
          <a:p>
            <a:pPr algn="ctr" eaLnBrk="1" hangingPunct="1">
              <a:buFont typeface="Wingdings" pitchFamily="2" charset="2"/>
              <a:buNone/>
            </a:pPr>
            <a:r>
              <a:rPr lang="en-US" sz="4000" b="1" i="0" smtClean="0">
                <a:latin typeface="Tahoma" pitchFamily="34" charset="0"/>
              </a:rPr>
              <a:t>“National governments ceded power to the WTO and IMF or had this power seized from them by international markets. The world economy needs to be brought back in line with political needs so that national and global political structures  will reflect the interests of the world’s peoples and assert authority over global markets. ”</a:t>
            </a:r>
          </a:p>
        </p:txBody>
      </p:sp>
    </p:spTree>
  </p:cSld>
  <p:clrMapOvr>
    <a:masterClrMapping/>
  </p:clrMapOvr>
  <p:transition spd="med">
    <p:random/>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0" y="0"/>
            <a:ext cx="9144000" cy="914400"/>
          </a:xfrm>
        </p:spPr>
        <p:txBody>
          <a:bodyPr/>
          <a:lstStyle/>
          <a:p>
            <a:pPr eaLnBrk="1" hangingPunct="1"/>
            <a:r>
              <a:rPr lang="en-US" b="1" smtClean="0">
                <a:solidFill>
                  <a:schemeClr val="tx1"/>
                </a:solidFill>
                <a:latin typeface="Tahoma" pitchFamily="34" charset="0"/>
              </a:rPr>
              <a:t>CRITICS FROM THE RIGHT</a:t>
            </a:r>
          </a:p>
        </p:txBody>
      </p:sp>
      <p:sp>
        <p:nvSpPr>
          <p:cNvPr id="91139" name="Rectangle 3"/>
          <p:cNvSpPr>
            <a:spLocks noGrp="1" noChangeArrowheads="1"/>
          </p:cNvSpPr>
          <p:nvPr>
            <p:ph type="body" idx="1"/>
          </p:nvPr>
        </p:nvSpPr>
        <p:spPr>
          <a:xfrm>
            <a:off x="0" y="838200"/>
            <a:ext cx="9144000" cy="5715000"/>
          </a:xfrm>
        </p:spPr>
        <p:txBody>
          <a:bodyPr/>
          <a:lstStyle/>
          <a:p>
            <a:pPr eaLnBrk="1" hangingPunct="1">
              <a:lnSpc>
                <a:spcPct val="90000"/>
              </a:lnSpc>
              <a:buFont typeface="Wingdings" pitchFamily="2" charset="2"/>
              <a:buNone/>
            </a:pPr>
            <a:r>
              <a:rPr lang="en-US" b="1" i="0" smtClean="0">
                <a:latin typeface="Tahoma" pitchFamily="34" charset="0"/>
              </a:rPr>
              <a:t>Not all WTO critics are from the left of the political spectrum.  Conservative “neo-liberal” capitalists oppose government intervention into the marketplace, preferring for the “invisible hand” of capitalism to have full sway. Neo-capitalists thus oppose the free trade interventions of GGOs, preferring that corporate and nationalistic interests operate without GGO institutional coordination or multilateral (multi-nation) policy . </a:t>
            </a:r>
          </a:p>
        </p:txBody>
      </p:sp>
    </p:spTree>
  </p:cSld>
  <p:clrMapOvr>
    <a:masterClrMapping/>
  </p:clrMapOvr>
  <p:transition spd="med">
    <p:random/>
  </p:transition>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62" name="Rectangle 2"/>
          <p:cNvSpPr>
            <a:spLocks noGrp="1" noChangeArrowheads="1"/>
          </p:cNvSpPr>
          <p:nvPr>
            <p:ph type="body" idx="1"/>
          </p:nvPr>
        </p:nvSpPr>
        <p:spPr>
          <a:xfrm>
            <a:off x="0" y="0"/>
            <a:ext cx="9144000" cy="6858000"/>
          </a:xfrm>
        </p:spPr>
        <p:txBody>
          <a:bodyPr/>
          <a:lstStyle/>
          <a:p>
            <a:pPr algn="ctr" eaLnBrk="1" hangingPunct="1">
              <a:buFont typeface="Wingdings" pitchFamily="2" charset="2"/>
              <a:buNone/>
            </a:pPr>
            <a:r>
              <a:rPr lang="en-US" sz="5000" b="1" i="0" smtClean="0">
                <a:latin typeface="Tahoma" pitchFamily="34" charset="0"/>
              </a:rPr>
              <a:t>“Human rights must replace national sovereignty as the key international issue. Wealthy countries will become inundated with immigrants unless the North/South economic divide is faced.”</a:t>
            </a:r>
          </a:p>
        </p:txBody>
      </p:sp>
    </p:spTree>
  </p:cSld>
  <p:clrMapOvr>
    <a:masterClrMapping/>
  </p:clrMapOvr>
  <p:transition spd="med">
    <p:random/>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6" name="Content Placeholder 2"/>
          <p:cNvSpPr>
            <a:spLocks noGrp="1"/>
          </p:cNvSpPr>
          <p:nvPr>
            <p:ph idx="1"/>
          </p:nvPr>
        </p:nvSpPr>
        <p:spPr>
          <a:xfrm>
            <a:off x="0" y="0"/>
            <a:ext cx="9144000" cy="6858000"/>
          </a:xfrm>
        </p:spPr>
        <p:txBody>
          <a:bodyPr/>
          <a:lstStyle/>
          <a:p>
            <a:pPr algn="ctr">
              <a:buFont typeface="Wingdings" pitchFamily="2" charset="2"/>
              <a:buNone/>
            </a:pPr>
            <a:r>
              <a:rPr lang="en-US" sz="5400" b="1" i="0" smtClean="0">
                <a:latin typeface="Tahoma" pitchFamily="34" charset="0"/>
                <a:cs typeface="Tahoma" pitchFamily="34" charset="0"/>
              </a:rPr>
              <a:t>LIBERTARIAN (neo-liberal)</a:t>
            </a:r>
          </a:p>
          <a:p>
            <a:pPr algn="ctr">
              <a:buFont typeface="Wingdings" pitchFamily="2" charset="2"/>
              <a:buNone/>
            </a:pPr>
            <a:r>
              <a:rPr lang="en-US" sz="5400" b="1" i="0" smtClean="0">
                <a:latin typeface="Tahoma" pitchFamily="34" charset="0"/>
                <a:cs typeface="Tahoma" pitchFamily="34" charset="0"/>
              </a:rPr>
              <a:t>CAPITALISM: THE ECONOMIC IDEOLOGY OF GLOBAL GOVERNMENT INSTITUTIONS</a:t>
            </a:r>
          </a:p>
        </p:txBody>
      </p:sp>
    </p:spTree>
  </p:cSld>
  <p:clrMapOvr>
    <a:masterClrMapping/>
  </p:clrMapOvr>
  <p:transition spd="med">
    <p:random/>
  </p:transition>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4210" name="Rectangle 3"/>
          <p:cNvSpPr>
            <a:spLocks noGrp="1" noChangeArrowheads="1"/>
          </p:cNvSpPr>
          <p:nvPr>
            <p:ph type="body" idx="1"/>
          </p:nvPr>
        </p:nvSpPr>
        <p:spPr>
          <a:xfrm>
            <a:off x="0" y="0"/>
            <a:ext cx="9144000" cy="6858000"/>
          </a:xfrm>
        </p:spPr>
        <p:txBody>
          <a:bodyPr/>
          <a:lstStyle/>
          <a:p>
            <a:pPr marL="609600" indent="-609600" eaLnBrk="1" hangingPunct="1">
              <a:buClr>
                <a:schemeClr val="tx1"/>
              </a:buClr>
              <a:buFontTx/>
              <a:buAutoNum type="arabicPeriod"/>
            </a:pPr>
            <a:r>
              <a:rPr lang="en-US" sz="2900" b="1" i="0" smtClean="0">
                <a:latin typeface="Tahoma" pitchFamily="34" charset="0"/>
              </a:rPr>
              <a:t>“Neo-liberal” (private) capitalism is the ideology of most Western nations (especially the USA).  Its bedrock principles include the importance of private enterprise, free trade, minimum government encroachment on the “invisible hand” of capitalism, &amp; the profit maximization ethic. </a:t>
            </a:r>
          </a:p>
          <a:p>
            <a:pPr marL="609600" indent="-609600" eaLnBrk="1" hangingPunct="1">
              <a:buClr>
                <a:schemeClr val="tx1"/>
              </a:buClr>
              <a:buFontTx/>
              <a:buAutoNum type="arabicPeriod"/>
            </a:pPr>
            <a:r>
              <a:rPr lang="en-US" sz="2900" b="1" i="0" smtClean="0">
                <a:latin typeface="Tahoma" pitchFamily="34" charset="0"/>
              </a:rPr>
              <a:t>“Neo” refers to applying this capitalist ideology to nations in addition to corporations; “liberal” refers to liberalizing the role of government in promoting private enterprise &amp; free trade (as opposed to regulating business activity &amp; owning or running corporations).  </a:t>
            </a:r>
          </a:p>
        </p:txBody>
      </p:sp>
    </p:spTree>
  </p:cSld>
  <p:clrMapOvr>
    <a:masterClrMapping/>
  </p:clrMapOvr>
  <p:transition spd="med">
    <p:random/>
  </p:transition>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Title 1"/>
          <p:cNvSpPr>
            <a:spLocks noGrp="1"/>
          </p:cNvSpPr>
          <p:nvPr>
            <p:ph type="title"/>
          </p:nvPr>
        </p:nvSpPr>
        <p:spPr>
          <a:xfrm>
            <a:off x="0" y="0"/>
            <a:ext cx="9144000" cy="990600"/>
          </a:xfrm>
        </p:spPr>
        <p:txBody>
          <a:bodyPr/>
          <a:lstStyle/>
          <a:p>
            <a:r>
              <a:rPr lang="en-US" sz="3200" b="1" smtClean="0">
                <a:solidFill>
                  <a:schemeClr val="tx1"/>
                </a:solidFill>
                <a:latin typeface="Tahoma" pitchFamily="34" charset="0"/>
                <a:cs typeface="Tahoma" pitchFamily="34" charset="0"/>
              </a:rPr>
              <a:t>THE IDEOLOGY OF </a:t>
            </a:r>
            <a:br>
              <a:rPr lang="en-US" sz="3200" b="1" smtClean="0">
                <a:solidFill>
                  <a:schemeClr val="tx1"/>
                </a:solidFill>
                <a:latin typeface="Tahoma" pitchFamily="34" charset="0"/>
                <a:cs typeface="Tahoma" pitchFamily="34" charset="0"/>
              </a:rPr>
            </a:br>
            <a:r>
              <a:rPr lang="en-US" sz="3200" b="1" smtClean="0">
                <a:solidFill>
                  <a:schemeClr val="tx1"/>
                </a:solidFill>
                <a:latin typeface="Tahoma" pitchFamily="34" charset="0"/>
                <a:cs typeface="Tahoma" pitchFamily="34" charset="0"/>
              </a:rPr>
              <a:t>NEO-LIBERAL CAPITALISM</a:t>
            </a:r>
          </a:p>
        </p:txBody>
      </p:sp>
      <p:sp>
        <p:nvSpPr>
          <p:cNvPr id="3" name="Content Placeholder 2"/>
          <p:cNvSpPr>
            <a:spLocks noGrp="1"/>
          </p:cNvSpPr>
          <p:nvPr>
            <p:ph idx="1"/>
          </p:nvPr>
        </p:nvSpPr>
        <p:spPr>
          <a:xfrm>
            <a:off x="0" y="990600"/>
            <a:ext cx="9144000" cy="5867400"/>
          </a:xfrm>
        </p:spPr>
        <p:txBody>
          <a:bodyPr/>
          <a:lstStyle/>
          <a:p>
            <a:pPr marL="514350" indent="-514350">
              <a:buFont typeface="Wingdings" pitchFamily="2" charset="2"/>
              <a:buNone/>
              <a:defRPr/>
            </a:pPr>
            <a:r>
              <a:rPr lang="en-US" b="1" i="0" dirty="0" smtClean="0">
                <a:latin typeface="Tahoma" pitchFamily="34" charset="0"/>
                <a:cs typeface="Tahoma" pitchFamily="34" charset="0"/>
              </a:rPr>
              <a:t>1.“</a:t>
            </a:r>
            <a:r>
              <a:rPr lang="en-US" sz="2800" b="1" i="0" dirty="0" smtClean="0">
                <a:latin typeface="Tahoma" pitchFamily="34" charset="0"/>
                <a:cs typeface="Tahoma" pitchFamily="34" charset="0"/>
              </a:rPr>
              <a:t>Invisible-hand” capitalism based on grass roots profit-maximizing business deals regulated by impersonal institutions (CPA firms, stock markets, brokers, law firms, etc.)</a:t>
            </a:r>
          </a:p>
          <a:p>
            <a:pPr>
              <a:buFont typeface="Wingdings" pitchFamily="2" charset="2"/>
              <a:buNone/>
              <a:defRPr/>
            </a:pPr>
            <a:r>
              <a:rPr lang="en-US" sz="2800" b="1" i="0" dirty="0" smtClean="0">
                <a:latin typeface="Tahoma" pitchFamily="34" charset="0"/>
                <a:cs typeface="Tahoma" pitchFamily="34" charset="0"/>
              </a:rPr>
              <a:t>2. Single stakeholder (financial owners/stockholders) private corporations competition in Darwinist survival-of-the-fittest industries</a:t>
            </a:r>
          </a:p>
          <a:p>
            <a:pPr>
              <a:buFont typeface="Wingdings" pitchFamily="2" charset="2"/>
              <a:buNone/>
              <a:defRPr/>
            </a:pPr>
            <a:r>
              <a:rPr lang="en-US" sz="2800" b="1" i="0" dirty="0" smtClean="0">
                <a:latin typeface="Tahoma" pitchFamily="34" charset="0"/>
                <a:cs typeface="Tahoma" pitchFamily="34" charset="0"/>
              </a:rPr>
              <a:t>3. Laissez-faire capitalism based on limiting the government’s regulatory role</a:t>
            </a:r>
          </a:p>
          <a:p>
            <a:pPr>
              <a:buFont typeface="Wingdings" pitchFamily="2" charset="2"/>
              <a:buNone/>
              <a:defRPr/>
            </a:pPr>
            <a:r>
              <a:rPr lang="en-US" sz="2800" b="1" i="0" dirty="0" smtClean="0">
                <a:latin typeface="Tahoma" pitchFamily="34" charset="0"/>
                <a:cs typeface="Tahoma" pitchFamily="34" charset="0"/>
              </a:rPr>
              <a:t>4. Neo-liberalism wants the market to control capitalism, not </a:t>
            </a:r>
            <a:r>
              <a:rPr lang="en-US" sz="2800" b="1" i="0" dirty="0" err="1" smtClean="0">
                <a:latin typeface="Tahoma" pitchFamily="34" charset="0"/>
                <a:cs typeface="Tahoma" pitchFamily="34" charset="0"/>
              </a:rPr>
              <a:t>govenments</a:t>
            </a:r>
            <a:r>
              <a:rPr lang="en-US" sz="2800" b="1" i="0" smtClean="0">
                <a:latin typeface="Tahoma" pitchFamily="34" charset="0"/>
                <a:cs typeface="Tahoma" pitchFamily="34" charset="0"/>
              </a:rPr>
              <a:t>. </a:t>
            </a:r>
            <a:endParaRPr lang="en-US" sz="2800" b="1" i="0" dirty="0" smtClean="0">
              <a:latin typeface="Tahoma" pitchFamily="34" charset="0"/>
              <a:cs typeface="Tahoma" pitchFamily="34" charset="0"/>
            </a:endParaRPr>
          </a:p>
          <a:p>
            <a:pPr>
              <a:buFont typeface="Wingdings" pitchFamily="2" charset="2"/>
              <a:buNone/>
              <a:defRPr/>
            </a:pPr>
            <a:endParaRPr lang="en-US" b="1" i="0" dirty="0">
              <a:latin typeface="Tahoma" pitchFamily="34" charset="0"/>
              <a:cs typeface="Tahoma" pitchFamily="34" charset="0"/>
            </a:endParaRPr>
          </a:p>
        </p:txBody>
      </p:sp>
    </p:spTree>
  </p:cSld>
  <p:clrMapOvr>
    <a:masterClrMapping/>
  </p:clrMapOvr>
  <p:transition spd="med">
    <p:random/>
  </p:transition>
</p:sld>
</file>

<file path=ppt/slides/slide7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6258" name="Content Placeholder 2"/>
          <p:cNvSpPr>
            <a:spLocks noGrp="1"/>
          </p:cNvSpPr>
          <p:nvPr>
            <p:ph idx="1"/>
          </p:nvPr>
        </p:nvSpPr>
        <p:spPr>
          <a:xfrm>
            <a:off x="0" y="0"/>
            <a:ext cx="9144000" cy="6858000"/>
          </a:xfrm>
        </p:spPr>
        <p:txBody>
          <a:bodyPr/>
          <a:lstStyle/>
          <a:p>
            <a:pPr marL="514350" indent="-514350">
              <a:buFont typeface="Wingdings" pitchFamily="2" charset="2"/>
              <a:buNone/>
            </a:pPr>
            <a:r>
              <a:rPr lang="en-US" b="1" i="0" smtClean="0">
                <a:latin typeface="Tahoma" pitchFamily="34" charset="0"/>
                <a:cs typeface="Tahoma" pitchFamily="34" charset="0"/>
              </a:rPr>
              <a:t>4. </a:t>
            </a:r>
            <a:r>
              <a:rPr lang="en-US" sz="3600" b="1" i="0" smtClean="0">
                <a:latin typeface="Tahoma" pitchFamily="34" charset="0"/>
                <a:cs typeface="Tahoma" pitchFamily="34" charset="0"/>
              </a:rPr>
              <a:t>Exporting of neo-capitalist policies to developing nations via global economic institutions (World Trade organization, International Monetary Fund/World Bank, regional free trade agreements)</a:t>
            </a:r>
          </a:p>
          <a:p>
            <a:pPr marL="514350" indent="-514350">
              <a:buFont typeface="Wingdings" pitchFamily="2" charset="2"/>
              <a:buNone/>
            </a:pPr>
            <a:r>
              <a:rPr lang="en-US" sz="3600" b="1" i="0" smtClean="0">
                <a:latin typeface="Tahoma" pitchFamily="34" charset="0"/>
                <a:cs typeface="Tahoma" pitchFamily="34" charset="0"/>
              </a:rPr>
              <a:t>5. Exporting Western culture throughout the world: consumerism, pop culture, unisex gender roles, “Social Darwinist” (survival-of-the-fittest) competition </a:t>
            </a:r>
          </a:p>
        </p:txBody>
      </p:sp>
    </p:spTree>
  </p:cSld>
  <p:clrMapOvr>
    <a:masterClrMapping/>
  </p:clrMapOvr>
  <p:transition spd="med">
    <p:random/>
  </p:transition>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7282" name="Subtitle 2"/>
          <p:cNvSpPr>
            <a:spLocks noGrp="1"/>
          </p:cNvSpPr>
          <p:nvPr>
            <p:ph type="subTitle" idx="1"/>
          </p:nvPr>
        </p:nvSpPr>
        <p:spPr>
          <a:xfrm>
            <a:off x="0" y="0"/>
            <a:ext cx="9144000" cy="6858000"/>
          </a:xfrm>
        </p:spPr>
        <p:txBody>
          <a:bodyPr/>
          <a:lstStyle/>
          <a:p>
            <a:pPr eaLnBrk="1" hangingPunct="1"/>
            <a:r>
              <a:rPr lang="en-US" sz="6000" b="1" i="0" smtClean="0">
                <a:latin typeface="Tahoma" pitchFamily="34" charset="0"/>
                <a:cs typeface="Tahoma" pitchFamily="34" charset="0"/>
              </a:rPr>
              <a:t>Is neo-lib capitalism suitable for the </a:t>
            </a:r>
            <a:r>
              <a:rPr lang="en-US" sz="6000" b="1" i="0" u="sng" smtClean="0">
                <a:latin typeface="Tahoma" pitchFamily="34" charset="0"/>
                <a:cs typeface="Tahoma" pitchFamily="34" charset="0"/>
              </a:rPr>
              <a:t>interdependent </a:t>
            </a:r>
            <a:r>
              <a:rPr lang="en-US" sz="6000" b="1" i="0" smtClean="0">
                <a:latin typeface="Tahoma" pitchFamily="34" charset="0"/>
                <a:cs typeface="Tahoma" pitchFamily="34" charset="0"/>
              </a:rPr>
              <a:t>21</a:t>
            </a:r>
            <a:r>
              <a:rPr lang="en-US" sz="6000" b="1" i="0" baseline="30000" smtClean="0">
                <a:latin typeface="Tahoma" pitchFamily="34" charset="0"/>
                <a:cs typeface="Tahoma" pitchFamily="34" charset="0"/>
              </a:rPr>
              <a:t>st</a:t>
            </a:r>
            <a:r>
              <a:rPr lang="en-US" sz="6000" b="1" i="0" smtClean="0">
                <a:latin typeface="Tahoma" pitchFamily="34" charset="0"/>
                <a:cs typeface="Tahoma" pitchFamily="34" charset="0"/>
              </a:rPr>
              <a:t> century world, or only for the </a:t>
            </a:r>
            <a:r>
              <a:rPr lang="en-US" sz="6000" b="1" i="0" u="sng" smtClean="0">
                <a:latin typeface="Tahoma" pitchFamily="34" charset="0"/>
                <a:cs typeface="Tahoma" pitchFamily="34" charset="0"/>
              </a:rPr>
              <a:t>independent</a:t>
            </a:r>
            <a:r>
              <a:rPr lang="en-US" sz="6000" b="1" i="0" smtClean="0">
                <a:latin typeface="Tahoma" pitchFamily="34" charset="0"/>
                <a:cs typeface="Tahoma" pitchFamily="34" charset="0"/>
              </a:rPr>
              <a:t> 19</a:t>
            </a:r>
            <a:r>
              <a:rPr lang="en-US" sz="6000" b="1" i="0" baseline="30000" smtClean="0">
                <a:latin typeface="Tahoma" pitchFamily="34" charset="0"/>
                <a:cs typeface="Tahoma" pitchFamily="34" charset="0"/>
              </a:rPr>
              <a:t>th</a:t>
            </a:r>
            <a:r>
              <a:rPr lang="en-US" sz="6000" b="1" i="0" smtClean="0">
                <a:latin typeface="Tahoma" pitchFamily="34" charset="0"/>
                <a:cs typeface="Tahoma" pitchFamily="34" charset="0"/>
              </a:rPr>
              <a:t> &amp; 20</a:t>
            </a:r>
            <a:r>
              <a:rPr lang="en-US" sz="6000" b="1" i="0" baseline="30000" smtClean="0">
                <a:latin typeface="Tahoma" pitchFamily="34" charset="0"/>
                <a:cs typeface="Tahoma" pitchFamily="34" charset="0"/>
              </a:rPr>
              <a:t>th</a:t>
            </a:r>
            <a:r>
              <a:rPr lang="en-US" sz="6000" b="1" i="0" smtClean="0">
                <a:latin typeface="Tahoma" pitchFamily="34" charset="0"/>
                <a:cs typeface="Tahoma" pitchFamily="34" charset="0"/>
              </a:rPr>
              <a:t> centuries?</a:t>
            </a:r>
            <a:endParaRPr lang="en-US" sz="8000" b="1" i="0" smtClean="0">
              <a:latin typeface="Tahoma" pitchFamily="34" charset="0"/>
              <a:cs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8306" name="Content Placeholder 2"/>
          <p:cNvSpPr>
            <a:spLocks noGrp="1"/>
          </p:cNvSpPr>
          <p:nvPr>
            <p:ph idx="1"/>
          </p:nvPr>
        </p:nvSpPr>
        <p:spPr>
          <a:xfrm>
            <a:off x="0" y="0"/>
            <a:ext cx="9144000" cy="6858000"/>
          </a:xfrm>
        </p:spPr>
        <p:txBody>
          <a:bodyPr/>
          <a:lstStyle/>
          <a:p>
            <a:pPr algn="ctr">
              <a:buFont typeface="Wingdings" pitchFamily="2" charset="2"/>
              <a:buNone/>
            </a:pPr>
            <a:r>
              <a:rPr lang="en-US" sz="8800" b="1" i="0" smtClean="0">
                <a:latin typeface="Tahoma" pitchFamily="34" charset="0"/>
                <a:cs typeface="Tahoma" pitchFamily="34" charset="0"/>
              </a:rPr>
              <a:t>GLOBAL GOVERNMENT ECONOMIC INSTITUTIONS</a:t>
            </a:r>
          </a:p>
        </p:txBody>
      </p:sp>
    </p:spTree>
  </p:cSld>
  <p:clrMapOvr>
    <a:masterClrMapping/>
  </p:clrMapOvr>
  <p:transition spd="med">
    <p:random/>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3"/>
          <p:cNvSpPr>
            <a:spLocks noGrp="1" noChangeArrowheads="1"/>
          </p:cNvSpPr>
          <p:nvPr>
            <p:ph type="body" idx="1"/>
          </p:nvPr>
        </p:nvSpPr>
        <p:spPr>
          <a:xfrm>
            <a:off x="0" y="0"/>
            <a:ext cx="9144000" cy="6858000"/>
          </a:xfrm>
        </p:spPr>
        <p:txBody>
          <a:bodyPr/>
          <a:lstStyle/>
          <a:p>
            <a:pPr eaLnBrk="1" hangingPunct="1">
              <a:buFont typeface="Wingdings" pitchFamily="2" charset="2"/>
              <a:buNone/>
            </a:pPr>
            <a:r>
              <a:rPr lang="en-US" b="1" i="0" smtClean="0">
                <a:latin typeface="Tahoma" pitchFamily="34" charset="0"/>
              </a:rPr>
              <a:t>“A new global civilization has emerged</a:t>
            </a:r>
          </a:p>
          <a:p>
            <a:pPr eaLnBrk="1" hangingPunct="1">
              <a:buFont typeface="Wingdings" pitchFamily="2" charset="2"/>
              <a:buNone/>
            </a:pPr>
            <a:r>
              <a:rPr lang="en-US" b="1" i="0" smtClean="0">
                <a:latin typeface="Tahoma" pitchFamily="34" charset="0"/>
              </a:rPr>
              <a:t>whose identity lies not just in the norms</a:t>
            </a:r>
          </a:p>
          <a:p>
            <a:pPr eaLnBrk="1" hangingPunct="1">
              <a:buFont typeface="Wingdings" pitchFamily="2" charset="2"/>
              <a:buNone/>
            </a:pPr>
            <a:r>
              <a:rPr lang="en-US" b="1" i="0" smtClean="0">
                <a:latin typeface="Tahoma" pitchFamily="34" charset="0"/>
              </a:rPr>
              <a:t>of dress, advertising, multinational</a:t>
            </a:r>
          </a:p>
          <a:p>
            <a:pPr eaLnBrk="1" hangingPunct="1">
              <a:buFont typeface="Wingdings" pitchFamily="2" charset="2"/>
              <a:buNone/>
            </a:pPr>
            <a:r>
              <a:rPr lang="en-US" b="1" i="0" smtClean="0">
                <a:latin typeface="Tahoma" pitchFamily="34" charset="0"/>
              </a:rPr>
              <a:t>brands, or the constant buzz of world</a:t>
            </a:r>
          </a:p>
          <a:p>
            <a:pPr eaLnBrk="1" hangingPunct="1">
              <a:buFont typeface="Wingdings" pitchFamily="2" charset="2"/>
              <a:buNone/>
            </a:pPr>
            <a:r>
              <a:rPr lang="en-US" b="1" i="0" smtClean="0">
                <a:latin typeface="Tahoma" pitchFamily="34" charset="0"/>
              </a:rPr>
              <a:t>music. Technology has enabled our planet</a:t>
            </a:r>
          </a:p>
          <a:p>
            <a:pPr eaLnBrk="1" hangingPunct="1">
              <a:buFont typeface="Wingdings" pitchFamily="2" charset="2"/>
              <a:buNone/>
            </a:pPr>
            <a:r>
              <a:rPr lang="en-US" b="1" i="0" smtClean="0">
                <a:latin typeface="Tahoma" pitchFamily="34" charset="0"/>
              </a:rPr>
              <a:t>to be covered by a single civilization for</a:t>
            </a:r>
          </a:p>
          <a:p>
            <a:pPr eaLnBrk="1" hangingPunct="1">
              <a:buFont typeface="Wingdings" pitchFamily="2" charset="2"/>
              <a:buNone/>
            </a:pPr>
            <a:r>
              <a:rPr lang="en-US" b="1" i="0" smtClean="0">
                <a:latin typeface="Tahoma" pitchFamily="34" charset="0"/>
              </a:rPr>
              <a:t>the first time in human history.  It is now</a:t>
            </a:r>
          </a:p>
          <a:p>
            <a:pPr eaLnBrk="1" hangingPunct="1">
              <a:buFont typeface="Wingdings" pitchFamily="2" charset="2"/>
              <a:buNone/>
            </a:pPr>
            <a:r>
              <a:rPr lang="en-US" b="1" i="0" smtClean="0">
                <a:latin typeface="Tahoma" pitchFamily="34" charset="0"/>
              </a:rPr>
              <a:t>enmeshed in tiny capillaries that not only</a:t>
            </a:r>
          </a:p>
          <a:p>
            <a:pPr eaLnBrk="1" hangingPunct="1">
              <a:buFont typeface="Wingdings" pitchFamily="2" charset="2"/>
              <a:buNone/>
            </a:pPr>
            <a:r>
              <a:rPr lang="en-US" b="1" i="0" smtClean="0">
                <a:latin typeface="Tahoma" pitchFamily="34" charset="0"/>
              </a:rPr>
              <a:t>transmit information at lightning speed but</a:t>
            </a:r>
          </a:p>
          <a:p>
            <a:pPr eaLnBrk="1" hangingPunct="1">
              <a:buFont typeface="Wingdings" pitchFamily="2" charset="2"/>
              <a:buNone/>
            </a:pPr>
            <a:r>
              <a:rPr lang="en-US" b="1" i="0" smtClean="0">
                <a:latin typeface="Tahoma" pitchFamily="34" charset="0"/>
              </a:rPr>
              <a:t>also convey integrated norms of social,</a:t>
            </a:r>
          </a:p>
          <a:p>
            <a:pPr eaLnBrk="1" hangingPunct="1">
              <a:buFont typeface="Wingdings" pitchFamily="2" charset="2"/>
              <a:buNone/>
            </a:pPr>
            <a:r>
              <a:rPr lang="en-US" b="1" i="0" smtClean="0">
                <a:latin typeface="Tahoma" pitchFamily="34" charset="0"/>
              </a:rPr>
              <a:t>political, &amp; economic behavior.” </a:t>
            </a:r>
          </a:p>
          <a:p>
            <a:pPr eaLnBrk="1" hangingPunct="1">
              <a:buFont typeface="Wingdings" pitchFamily="2" charset="2"/>
              <a:buNone/>
            </a:pPr>
            <a:endParaRPr lang="en-US" b="1" i="0" smtClean="0">
              <a:latin typeface="Tahoma" pitchFamily="34" charset="0"/>
            </a:endParaRPr>
          </a:p>
        </p:txBody>
      </p:sp>
    </p:spTree>
  </p:cSld>
  <p:clrMapOvr>
    <a:masterClrMapping/>
  </p:clrMapOvr>
  <p:transition spd="med">
    <p:random/>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9330" name="Rectangle 3"/>
          <p:cNvSpPr>
            <a:spLocks noChangeArrowheads="1"/>
          </p:cNvSpPr>
          <p:nvPr/>
        </p:nvSpPr>
        <p:spPr bwMode="auto">
          <a:xfrm>
            <a:off x="2362200" y="5562600"/>
            <a:ext cx="3581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3600">
                <a:latin typeface="Tahoma" pitchFamily="34" charset="0"/>
              </a:rPr>
              <a:t>(10,000 employees)</a:t>
            </a:r>
          </a:p>
        </p:txBody>
      </p:sp>
      <p:sp>
        <p:nvSpPr>
          <p:cNvPr id="99331" name="WordArt 4"/>
          <p:cNvSpPr>
            <a:spLocks noChangeArrowheads="1" noChangeShapeType="1" noTextEdit="1"/>
          </p:cNvSpPr>
          <p:nvPr/>
        </p:nvSpPr>
        <p:spPr bwMode="auto">
          <a:xfrm>
            <a:off x="685800" y="609600"/>
            <a:ext cx="7315200" cy="45720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latin typeface="Arial Black"/>
              </a:rPr>
              <a:t>THE WORLD BANK</a:t>
            </a:r>
          </a:p>
          <a:p>
            <a:pPr algn="ctr"/>
            <a:r>
              <a:rPr lang="en-US" sz="3600" kern="10">
                <a:ln w="9525">
                  <a:solidFill>
                    <a:srgbClr val="000000"/>
                  </a:solidFill>
                  <a:round/>
                  <a:headEnd/>
                  <a:tailEnd/>
                </a:ln>
                <a:latin typeface="Arial Black"/>
              </a:rPr>
              <a:t>(INTERNATIONAL BANK </a:t>
            </a:r>
          </a:p>
          <a:p>
            <a:pPr algn="ctr"/>
            <a:r>
              <a:rPr lang="en-US" sz="3600" kern="10">
                <a:ln w="9525">
                  <a:solidFill>
                    <a:srgbClr val="000000"/>
                  </a:solidFill>
                  <a:round/>
                  <a:headEnd/>
                  <a:tailEnd/>
                </a:ln>
                <a:latin typeface="Arial Black"/>
              </a:rPr>
              <a:t>FOR RECONSTRUCTION &amp;</a:t>
            </a:r>
          </a:p>
          <a:p>
            <a:pPr algn="ctr"/>
            <a:r>
              <a:rPr lang="en-US" sz="3600" kern="10">
                <a:ln w="9525">
                  <a:solidFill>
                    <a:srgbClr val="000000"/>
                  </a:solidFill>
                  <a:round/>
                  <a:headEnd/>
                  <a:tailEnd/>
                </a:ln>
                <a:latin typeface="Arial Black"/>
              </a:rPr>
              <a:t>DEVELOPMENT)</a:t>
            </a:r>
          </a:p>
        </p:txBody>
      </p:sp>
    </p:spTree>
  </p:cSld>
  <p:clrMapOvr>
    <a:masterClrMapping/>
  </p:clrMapOvr>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0354" name="Rectangle 3"/>
          <p:cNvSpPr>
            <a:spLocks noGrp="1" noChangeArrowheads="1"/>
          </p:cNvSpPr>
          <p:nvPr>
            <p:ph type="body" idx="1"/>
          </p:nvPr>
        </p:nvSpPr>
        <p:spPr>
          <a:xfrm>
            <a:off x="0" y="0"/>
            <a:ext cx="9144000" cy="6858000"/>
          </a:xfrm>
        </p:spPr>
        <p:txBody>
          <a:bodyPr/>
          <a:lstStyle/>
          <a:p>
            <a:pPr marL="609600" indent="-609600" eaLnBrk="1" hangingPunct="1">
              <a:buClr>
                <a:schemeClr val="tx1"/>
              </a:buClr>
              <a:buFontTx/>
              <a:buAutoNum type="arabicPeriod"/>
            </a:pPr>
            <a:r>
              <a:rPr lang="en-US" b="1" i="0" smtClean="0">
                <a:latin typeface="Tahoma" pitchFamily="34" charset="0"/>
              </a:rPr>
              <a:t>The World Bank describes itself as “an organization of 184 countries, working to foster global monetary cooperation, secure financial stability, facilitate international trade, promote high employment and sustainable economic growth, and reduce poverty.” </a:t>
            </a:r>
            <a:r>
              <a:rPr lang="en-US" b="1" smtClean="0">
                <a:latin typeface="Tahoma" pitchFamily="34" charset="0"/>
              </a:rPr>
              <a:t> </a:t>
            </a:r>
          </a:p>
          <a:p>
            <a:pPr marL="609600" indent="-609600" eaLnBrk="1" hangingPunct="1">
              <a:buClr>
                <a:schemeClr val="tx1"/>
              </a:buClr>
              <a:buFontTx/>
              <a:buAutoNum type="arabicPeriod"/>
            </a:pPr>
            <a:r>
              <a:rPr lang="en-US" b="1" i="0" smtClean="0">
                <a:latin typeface="Tahoma" pitchFamily="34" charset="0"/>
              </a:rPr>
              <a:t>It has loaned over $350B over the past 50 years, mostly to developing nations.  Money was loaned to a total of 66 different nations in the past 25 years.</a:t>
            </a:r>
          </a:p>
          <a:p>
            <a:pPr marL="609600" indent="-609600" eaLnBrk="1" hangingPunct="1">
              <a:buClr>
                <a:schemeClr val="tx1"/>
              </a:buClr>
              <a:buFontTx/>
              <a:buAutoNum type="arabicPeriod"/>
            </a:pPr>
            <a:r>
              <a:rPr lang="en-US" b="1" i="0" smtClean="0">
                <a:latin typeface="Tahoma" pitchFamily="34" charset="0"/>
              </a:rPr>
              <a:t>In recent years, the Bank’s average annual loan rate has been $20B. </a:t>
            </a:r>
          </a:p>
        </p:txBody>
      </p:sp>
      <p:sp>
        <p:nvSpPr>
          <p:cNvPr id="100355" name="AutoShape 4"/>
          <p:cNvSpPr>
            <a:spLocks noChangeArrowheads="1"/>
          </p:cNvSpPr>
          <p:nvPr/>
        </p:nvSpPr>
        <p:spPr bwMode="auto">
          <a:xfrm>
            <a:off x="76200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8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0" y="304800"/>
            <a:ext cx="9144000" cy="1143000"/>
          </a:xfrm>
        </p:spPr>
        <p:txBody>
          <a:bodyPr/>
          <a:lstStyle/>
          <a:p>
            <a:pPr eaLnBrk="1" hangingPunct="1"/>
            <a:r>
              <a:rPr lang="en-US" sz="4000" b="1" smtClean="0">
                <a:solidFill>
                  <a:schemeClr val="tx1"/>
                </a:solidFill>
                <a:latin typeface="Tahoma" pitchFamily="34" charset="0"/>
              </a:rPr>
              <a:t>HOW THE WORLD BANK STRIVES TO SERVE DEVELOPING NATIONS</a:t>
            </a:r>
          </a:p>
        </p:txBody>
      </p:sp>
      <p:sp>
        <p:nvSpPr>
          <p:cNvPr id="101379" name="Rectangle 3"/>
          <p:cNvSpPr>
            <a:spLocks noGrp="1" noChangeArrowheads="1"/>
          </p:cNvSpPr>
          <p:nvPr>
            <p:ph type="body" sz="half" idx="1"/>
          </p:nvPr>
        </p:nvSpPr>
        <p:spPr>
          <a:xfrm>
            <a:off x="0" y="1524000"/>
            <a:ext cx="9144000" cy="5334000"/>
          </a:xfrm>
        </p:spPr>
        <p:txBody>
          <a:bodyPr/>
          <a:lstStyle/>
          <a:p>
            <a:pPr marL="533400" indent="-533400" eaLnBrk="1" hangingPunct="1">
              <a:buClr>
                <a:schemeClr val="tx1"/>
              </a:buClr>
              <a:buFontTx/>
              <a:buAutoNum type="arabicPeriod"/>
            </a:pPr>
            <a:r>
              <a:rPr lang="en-US" sz="3800" b="1" i="0" smtClean="0">
                <a:latin typeface="Tahoma" pitchFamily="34" charset="0"/>
              </a:rPr>
              <a:t>Long-term loans (15-30 years) for economic &amp; social development</a:t>
            </a:r>
          </a:p>
          <a:p>
            <a:pPr marL="533400" indent="-533400" eaLnBrk="1" hangingPunct="1">
              <a:buClr>
                <a:schemeClr val="tx1"/>
              </a:buClr>
              <a:buFontTx/>
              <a:buAutoNum type="arabicPeriod"/>
            </a:pPr>
            <a:r>
              <a:rPr lang="en-US" sz="3800" b="1" i="0" smtClean="0">
                <a:latin typeface="Tahoma" pitchFamily="34" charset="0"/>
              </a:rPr>
              <a:t>Infrastructure loans (dams, highways, bridges, etc.)</a:t>
            </a:r>
          </a:p>
          <a:p>
            <a:pPr marL="533400" indent="-533400" eaLnBrk="1" hangingPunct="1">
              <a:buClr>
                <a:schemeClr val="tx1"/>
              </a:buClr>
              <a:buFontTx/>
              <a:buAutoNum type="arabicPeriod"/>
            </a:pPr>
            <a:r>
              <a:rPr lang="en-US" sz="3800" b="1" i="0" smtClean="0">
                <a:latin typeface="Tahoma" pitchFamily="34" charset="0"/>
              </a:rPr>
              <a:t>Pollution reduction</a:t>
            </a:r>
          </a:p>
          <a:p>
            <a:pPr marL="533400" indent="-533400" eaLnBrk="1" hangingPunct="1">
              <a:buClr>
                <a:schemeClr val="tx1"/>
              </a:buClr>
              <a:buFontTx/>
              <a:buAutoNum type="arabicPeriod"/>
            </a:pPr>
            <a:r>
              <a:rPr lang="en-US" sz="3800" b="1" i="0" smtClean="0">
                <a:latin typeface="Tahoma" pitchFamily="34" charset="0"/>
              </a:rPr>
              <a:t>Family health &amp; reproductive  services</a:t>
            </a:r>
          </a:p>
          <a:p>
            <a:pPr marL="533400" indent="-533400" eaLnBrk="1" hangingPunct="1"/>
            <a:endParaRPr lang="en-US" sz="3800" b="1" i="0" smtClean="0">
              <a:latin typeface="Tahoma" pitchFamily="34" charset="0"/>
            </a:endParaRPr>
          </a:p>
          <a:p>
            <a:pPr marL="533400" indent="-533400" eaLnBrk="1" hangingPunct="1"/>
            <a:endParaRPr lang="en-US" sz="2400" b="1" i="0" smtClean="0">
              <a:solidFill>
                <a:schemeClr val="tx2"/>
              </a:solidFill>
              <a:latin typeface="Intrepid" pitchFamily="2" charset="0"/>
            </a:endParaRPr>
          </a:p>
        </p:txBody>
      </p:sp>
    </p:spTree>
  </p:cSld>
  <p:clrMapOvr>
    <a:masterClrMapping/>
  </p:clrMapOvr>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02" name="Rectangle 2"/>
          <p:cNvSpPr>
            <a:spLocks noChangeArrowheads="1"/>
          </p:cNvSpPr>
          <p:nvPr/>
        </p:nvSpPr>
        <p:spPr bwMode="auto">
          <a:xfrm>
            <a:off x="228600" y="0"/>
            <a:ext cx="89154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4000">
                <a:latin typeface="Tahoma" pitchFamily="34" charset="0"/>
              </a:rPr>
              <a:t>WHY ARE THE PRIVATE SECTORS </a:t>
            </a:r>
          </a:p>
          <a:p>
            <a:pPr algn="ctr"/>
            <a:r>
              <a:rPr lang="en-US" sz="4000">
                <a:latin typeface="Tahoma" pitchFamily="34" charset="0"/>
              </a:rPr>
              <a:t>OF MOST DCs SO WEAK?</a:t>
            </a:r>
          </a:p>
        </p:txBody>
      </p:sp>
      <p:sp>
        <p:nvSpPr>
          <p:cNvPr id="102403" name="Rectangle 4"/>
          <p:cNvSpPr>
            <a:spLocks noChangeArrowheads="1"/>
          </p:cNvSpPr>
          <p:nvPr/>
        </p:nvSpPr>
        <p:spPr bwMode="auto">
          <a:xfrm>
            <a:off x="0" y="1524000"/>
            <a:ext cx="9144000" cy="609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Tx/>
              <a:buChar char="•"/>
            </a:pPr>
            <a:r>
              <a:rPr lang="en-US" sz="5300">
                <a:latin typeface="Tahoma" pitchFamily="34" charset="0"/>
              </a:rPr>
              <a:t>Agricultural economies</a:t>
            </a:r>
          </a:p>
          <a:p>
            <a:pPr>
              <a:buFontTx/>
              <a:buChar char="•"/>
            </a:pPr>
            <a:r>
              <a:rPr lang="en-US" sz="5300">
                <a:latin typeface="Tahoma" pitchFamily="34" charset="0"/>
              </a:rPr>
              <a:t>Scarce investment </a:t>
            </a:r>
          </a:p>
          <a:p>
            <a:r>
              <a:rPr lang="en-US" sz="5300">
                <a:latin typeface="Tahoma" pitchFamily="34" charset="0"/>
              </a:rPr>
              <a:t>	capital</a:t>
            </a:r>
          </a:p>
          <a:p>
            <a:pPr>
              <a:buFontTx/>
              <a:buChar char="•"/>
            </a:pPr>
            <a:r>
              <a:rPr lang="en-US" sz="5300">
                <a:latin typeface="Tahoma" pitchFamily="34" charset="0"/>
              </a:rPr>
              <a:t>Limited business</a:t>
            </a:r>
          </a:p>
          <a:p>
            <a:r>
              <a:rPr lang="en-US" sz="5300">
                <a:latin typeface="Tahoma" pitchFamily="34" charset="0"/>
              </a:rPr>
              <a:t> infrastructure</a:t>
            </a:r>
          </a:p>
          <a:p>
            <a:pPr>
              <a:buFontTx/>
              <a:buChar char="•"/>
            </a:pPr>
            <a:r>
              <a:rPr lang="en-US" sz="5300">
                <a:latin typeface="Tahoma" pitchFamily="34" charset="0"/>
              </a:rPr>
              <a:t>Weak institutions</a:t>
            </a:r>
          </a:p>
          <a:p>
            <a:pPr>
              <a:spcBef>
                <a:spcPct val="50000"/>
              </a:spcBef>
              <a:buFontTx/>
              <a:buChar char="•"/>
            </a:pPr>
            <a:endParaRPr lang="en-US" sz="4800">
              <a:latin typeface="Tahoma" pitchFamily="34" charset="0"/>
            </a:endParaRP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03426" name="WordArt 3"/>
          <p:cNvSpPr>
            <a:spLocks noChangeArrowheads="1" noChangeShapeType="1" noTextEdit="1"/>
          </p:cNvSpPr>
          <p:nvPr/>
        </p:nvSpPr>
        <p:spPr bwMode="auto">
          <a:xfrm>
            <a:off x="1600200" y="304800"/>
            <a:ext cx="5791200" cy="60960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latin typeface="Arial Black"/>
              </a:rPr>
              <a:t>THE</a:t>
            </a:r>
          </a:p>
          <a:p>
            <a:pPr algn="ctr"/>
            <a:r>
              <a:rPr lang="en-US" sz="3600" kern="10">
                <a:ln w="9525">
                  <a:solidFill>
                    <a:srgbClr val="000000"/>
                  </a:solidFill>
                  <a:round/>
                  <a:headEnd/>
                  <a:tailEnd/>
                </a:ln>
                <a:latin typeface="Arial Black"/>
              </a:rPr>
              <a:t>INTERNATIONAL</a:t>
            </a:r>
          </a:p>
          <a:p>
            <a:pPr algn="ctr"/>
            <a:r>
              <a:rPr lang="en-US" sz="3600" kern="10">
                <a:ln w="9525">
                  <a:solidFill>
                    <a:srgbClr val="000000"/>
                  </a:solidFill>
                  <a:round/>
                  <a:headEnd/>
                  <a:tailEnd/>
                </a:ln>
                <a:latin typeface="Arial Black"/>
              </a:rPr>
              <a:t>MONETARY</a:t>
            </a:r>
          </a:p>
          <a:p>
            <a:pPr algn="ctr"/>
            <a:r>
              <a:rPr lang="en-US" sz="3600" kern="10">
                <a:ln w="9525">
                  <a:solidFill>
                    <a:srgbClr val="000000"/>
                  </a:solidFill>
                  <a:round/>
                  <a:headEnd/>
                  <a:tailEnd/>
                </a:ln>
                <a:latin typeface="Arial Black"/>
              </a:rPr>
              <a:t>FUND</a:t>
            </a:r>
          </a:p>
          <a:p>
            <a:pPr algn="ctr"/>
            <a:r>
              <a:rPr lang="en-US" sz="3600" kern="10">
                <a:ln w="9525">
                  <a:solidFill>
                    <a:srgbClr val="000000"/>
                  </a:solidFill>
                  <a:round/>
                  <a:headEnd/>
                  <a:tailEnd/>
                </a:ln>
                <a:latin typeface="Arial Black"/>
              </a:rPr>
              <a:t>(IMF)</a:t>
            </a:r>
          </a:p>
        </p:txBody>
      </p:sp>
    </p:spTree>
  </p:cSld>
  <p:clrMapOvr>
    <a:masterClrMapping/>
  </p:clrMapOvr>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228600" y="304800"/>
            <a:ext cx="8915400" cy="6324600"/>
          </a:xfrm>
        </p:spPr>
        <p:txBody>
          <a:bodyPr/>
          <a:lstStyle/>
          <a:p>
            <a:pPr marL="838200" indent="-838200" algn="l" eaLnBrk="1" hangingPunct="1">
              <a:buFontTx/>
              <a:buAutoNum type="arabicPeriod"/>
            </a:pPr>
            <a:r>
              <a:rPr lang="en-US" sz="3400" b="1" smtClean="0">
                <a:solidFill>
                  <a:schemeClr val="tx1"/>
                </a:solidFill>
                <a:latin typeface="Tahoma" pitchFamily="34" charset="0"/>
              </a:rPr>
              <a:t>The IMF tends to make short-term (3-5 years) loans to help developed nations deal with short-term economic challenges, such as occasional trade deficits, recessions, weakening currency, or crop disasters.  It relies on its sister lender, the World Bank, to make longer-term,  developmental loans (major construction projects, health &amp; human services, technology development, etc.) to developing nations.</a:t>
            </a:r>
            <a:r>
              <a:rPr lang="en-US" sz="3200" b="1" smtClean="0">
                <a:solidFill>
                  <a:schemeClr val="tx1"/>
                </a:solidFill>
                <a:latin typeface="Tahoma" pitchFamily="34" charset="0"/>
              </a:rPr>
              <a:t> </a:t>
            </a:r>
          </a:p>
        </p:txBody>
      </p:sp>
      <p:sp>
        <p:nvSpPr>
          <p:cNvPr id="106499" name="AutoShape 4"/>
          <p:cNvSpPr>
            <a:spLocks noChangeArrowheads="1"/>
          </p:cNvSpPr>
          <p:nvPr/>
        </p:nvSpPr>
        <p:spPr bwMode="auto">
          <a:xfrm>
            <a:off x="7772400" y="6372225"/>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7522" name="Rectangle 3"/>
          <p:cNvSpPr>
            <a:spLocks noGrp="1" noChangeArrowheads="1"/>
          </p:cNvSpPr>
          <p:nvPr>
            <p:ph type="body" idx="1"/>
          </p:nvPr>
        </p:nvSpPr>
        <p:spPr>
          <a:xfrm>
            <a:off x="0" y="0"/>
            <a:ext cx="9144000" cy="6858000"/>
          </a:xfrm>
        </p:spPr>
        <p:txBody>
          <a:bodyPr/>
          <a:lstStyle/>
          <a:p>
            <a:pPr marL="609600" indent="-609600" eaLnBrk="1" hangingPunct="1">
              <a:buClr>
                <a:schemeClr val="tx1"/>
              </a:buClr>
              <a:buFont typeface="Wingdings" pitchFamily="2" charset="2"/>
              <a:buAutoNum type="arabicPeriod" startAt="2"/>
            </a:pPr>
            <a:r>
              <a:rPr lang="en-US" sz="3000" b="1" i="0" smtClean="0">
                <a:latin typeface="Tahoma" pitchFamily="34" charset="0"/>
              </a:rPr>
              <a:t>The IMF makes short-term loans to nations struggling with trade balance problems &amp; unstable currencies.</a:t>
            </a:r>
          </a:p>
          <a:p>
            <a:pPr marL="609600" indent="-609600" eaLnBrk="1" hangingPunct="1">
              <a:buClr>
                <a:schemeClr val="tx1"/>
              </a:buClr>
              <a:buFont typeface="Wingdings" pitchFamily="2" charset="2"/>
              <a:buAutoNum type="arabicPeriod" startAt="2"/>
            </a:pPr>
            <a:r>
              <a:rPr lang="en-US" sz="3000" b="1" i="0" smtClean="0">
                <a:latin typeface="Tahoma" pitchFamily="34" charset="0"/>
              </a:rPr>
              <a:t>The IMF sometimes makes large, risky loans that private banks would not make.  It’s the lender of last resort.</a:t>
            </a:r>
          </a:p>
          <a:p>
            <a:pPr marL="609600" indent="-609600" eaLnBrk="1" hangingPunct="1">
              <a:buClr>
                <a:schemeClr val="tx1"/>
              </a:buClr>
              <a:buFont typeface="Wingdings" pitchFamily="2" charset="2"/>
              <a:buAutoNum type="arabicPeriod" startAt="2"/>
            </a:pPr>
            <a:r>
              <a:rPr lang="en-US" sz="3000" b="1" i="0" smtClean="0">
                <a:latin typeface="Tahoma" pitchFamily="34" charset="0"/>
              </a:rPr>
              <a:t>The IMF provides a $ buffer to deal with the hot money problem (money criss-crossing borders with limited institutional control).</a:t>
            </a:r>
          </a:p>
          <a:p>
            <a:pPr marL="609600" indent="-609600" eaLnBrk="1" hangingPunct="1">
              <a:buClr>
                <a:schemeClr val="tx1"/>
              </a:buClr>
              <a:buFont typeface="Wingdings" pitchFamily="2" charset="2"/>
              <a:buAutoNum type="arabicPeriod" startAt="2"/>
            </a:pPr>
            <a:r>
              <a:rPr lang="en-US" sz="3000" b="1" i="0" smtClean="0">
                <a:latin typeface="Tahoma" pitchFamily="34" charset="0"/>
              </a:rPr>
              <a:t>Private sector financers can’t deal with the complexity &amp; risk of financing nations.</a:t>
            </a:r>
          </a:p>
          <a:p>
            <a:pPr marL="609600" indent="-609600" eaLnBrk="1" hangingPunct="1">
              <a:buClr>
                <a:schemeClr val="tx1"/>
              </a:buClr>
              <a:buFont typeface="Wingdings" pitchFamily="2" charset="2"/>
              <a:buAutoNum type="arabicPeriod" startAt="2"/>
            </a:pPr>
            <a:r>
              <a:rPr lang="en-US" sz="3000" b="1" i="0" smtClean="0">
                <a:latin typeface="Tahoma" pitchFamily="34" charset="0"/>
              </a:rPr>
              <a:t>The IMF is often used to advance the foreign policy aims of its depositors.</a:t>
            </a:r>
          </a:p>
          <a:p>
            <a:pPr marL="609600" indent="-609600" eaLnBrk="1" hangingPunct="1">
              <a:buClr>
                <a:schemeClr val="tx1"/>
              </a:buClr>
              <a:buFont typeface="Wingdings" pitchFamily="2" charset="2"/>
              <a:buAutoNum type="arabicPeriod" startAt="2"/>
            </a:pPr>
            <a:endParaRPr lang="en-US" sz="3000" b="1" i="0" smtClean="0">
              <a:latin typeface="Tahoma" pitchFamily="34" charset="0"/>
            </a:endParaRPr>
          </a:p>
        </p:txBody>
      </p:sp>
      <p:sp>
        <p:nvSpPr>
          <p:cNvPr id="107523" name="AutoShape 4"/>
          <p:cNvSpPr>
            <a:spLocks noChangeArrowheads="1"/>
          </p:cNvSpPr>
          <p:nvPr/>
        </p:nvSpPr>
        <p:spPr bwMode="auto">
          <a:xfrm>
            <a:off x="79248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sld>
</file>

<file path=ppt/slides/slide8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228600" y="228600"/>
            <a:ext cx="8610600" cy="914400"/>
          </a:xfrm>
        </p:spPr>
        <p:txBody>
          <a:bodyPr/>
          <a:lstStyle/>
          <a:p>
            <a:pPr eaLnBrk="1" hangingPunct="1"/>
            <a:r>
              <a:rPr lang="en-US" sz="3600" b="1" smtClean="0">
                <a:solidFill>
                  <a:schemeClr val="tx1"/>
                </a:solidFill>
                <a:latin typeface="Tahoma" pitchFamily="34" charset="0"/>
              </a:rPr>
              <a:t>WHY NATIONS DEPOSIT MONEY IN THE IMF TO BE LOANED OUT</a:t>
            </a:r>
          </a:p>
        </p:txBody>
      </p:sp>
      <p:sp>
        <p:nvSpPr>
          <p:cNvPr id="108547" name="Rectangle 3"/>
          <p:cNvSpPr>
            <a:spLocks noGrp="1" noChangeArrowheads="1"/>
          </p:cNvSpPr>
          <p:nvPr>
            <p:ph type="body" idx="1"/>
          </p:nvPr>
        </p:nvSpPr>
        <p:spPr>
          <a:xfrm>
            <a:off x="0" y="1143000"/>
            <a:ext cx="9144000" cy="5715000"/>
          </a:xfrm>
        </p:spPr>
        <p:txBody>
          <a:bodyPr/>
          <a:lstStyle/>
          <a:p>
            <a:pPr eaLnBrk="1" hangingPunct="1">
              <a:buFont typeface="Wingdings" pitchFamily="2" charset="2"/>
              <a:buNone/>
            </a:pPr>
            <a:r>
              <a:rPr lang="en-US" b="1" i="0" smtClean="0">
                <a:latin typeface="Tahoma" pitchFamily="34" charset="0"/>
              </a:rPr>
              <a:t>Nations don’t make deposits in the IMF in order to make money on interest, but rather to have a say in the terms of the loan. The more money a nation deposits in the IMF, the more say it gets in determining the terms of the loan—such as structural changes the borrower must make in its policies &amp; economic structure &amp; policies.  Thus, IMF loans can be a potent form of global political influence.</a:t>
            </a:r>
          </a:p>
          <a:p>
            <a:pPr eaLnBrk="1" hangingPunct="1">
              <a:buFont typeface="Wingdings" pitchFamily="2" charset="2"/>
              <a:buNone/>
            </a:pPr>
            <a:endParaRPr lang="en-US" b="1" i="0" smtClean="0">
              <a:latin typeface="Tahoma" pitchFamily="34" charset="0"/>
            </a:endParaRPr>
          </a:p>
        </p:txBody>
      </p:sp>
    </p:spTree>
  </p:cSld>
  <p:clrMapOvr>
    <a:masterClrMapping/>
  </p:clrMapOvr>
  <p:transition spd="med">
    <p:random/>
  </p:transition>
</p:sld>
</file>

<file path=ppt/slides/slide8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9570" name="Rectangle 3"/>
          <p:cNvSpPr>
            <a:spLocks noGrp="1" noChangeArrowheads="1"/>
          </p:cNvSpPr>
          <p:nvPr>
            <p:ph type="body" idx="1"/>
          </p:nvPr>
        </p:nvSpPr>
        <p:spPr>
          <a:xfrm>
            <a:off x="0" y="0"/>
            <a:ext cx="9144000" cy="6858000"/>
          </a:xfrm>
        </p:spPr>
        <p:txBody>
          <a:bodyPr/>
          <a:lstStyle/>
          <a:p>
            <a:pPr algn="ctr" eaLnBrk="1" hangingPunct="1">
              <a:buFont typeface="Wingdings" pitchFamily="2" charset="2"/>
              <a:buNone/>
            </a:pPr>
            <a:r>
              <a:rPr lang="en-US" sz="5400" b="1" i="0" smtClean="0">
                <a:latin typeface="Tahoma" pitchFamily="34" charset="0"/>
              </a:rPr>
              <a:t>By tradition, the World Bank president is elected by the U.S. (the largest shareholding nation), while Europe chooses the IMF managing director.</a:t>
            </a:r>
          </a:p>
        </p:txBody>
      </p:sp>
    </p:spTree>
  </p:cSld>
  <p:clrMapOvr>
    <a:masterClrMapping/>
  </p:clrMapOvr>
  <p:transition spd="med">
    <p:random/>
  </p:transition>
</p:sld>
</file>

<file path=ppt/slides/slide8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594" name="WordArt 2"/>
          <p:cNvSpPr>
            <a:spLocks noChangeArrowheads="1" noChangeShapeType="1" noTextEdit="1"/>
          </p:cNvSpPr>
          <p:nvPr/>
        </p:nvSpPr>
        <p:spPr bwMode="auto">
          <a:xfrm>
            <a:off x="1143000" y="457200"/>
            <a:ext cx="6629400" cy="5791200"/>
          </a:xfrm>
          <a:prstGeom prst="rect">
            <a:avLst/>
          </a:prstGeom>
        </p:spPr>
        <p:txBody>
          <a:bodyPr wrap="none" fromWordArt="1">
            <a:prstTxWarp prst="textPlain">
              <a:avLst>
                <a:gd name="adj" fmla="val 50000"/>
              </a:avLst>
            </a:prstTxWarp>
          </a:bodyPr>
          <a:lstStyle/>
          <a:p>
            <a:pPr algn="ctr"/>
            <a:r>
              <a:rPr lang="en-US" sz="3600" kern="10">
                <a:ln w="12700">
                  <a:solidFill>
                    <a:schemeClr val="tx1"/>
                  </a:solidFill>
                  <a:round/>
                  <a:headEnd/>
                  <a:tailEnd/>
                </a:ln>
                <a:effectLst>
                  <a:outerShdw dist="35921" dir="2700000" sy="50000" kx="2115830" algn="bl" rotWithShape="0">
                    <a:srgbClr val="C0C0C0">
                      <a:alpha val="79999"/>
                    </a:srgbClr>
                  </a:outerShdw>
                </a:effectLst>
                <a:latin typeface="Tahoma"/>
                <a:ea typeface="Tahoma"/>
                <a:cs typeface="Tahoma"/>
              </a:rPr>
              <a:t>CONTROVERSIAL</a:t>
            </a:r>
          </a:p>
          <a:p>
            <a:pPr algn="ctr"/>
            <a:r>
              <a:rPr lang="en-US" sz="3600" kern="10">
                <a:ln w="12700">
                  <a:solidFill>
                    <a:schemeClr val="tx1"/>
                  </a:solidFill>
                  <a:round/>
                  <a:headEnd/>
                  <a:tailEnd/>
                </a:ln>
                <a:effectLst>
                  <a:outerShdw dist="35921" dir="2700000" sy="50000" kx="2115830" algn="bl" rotWithShape="0">
                    <a:srgbClr val="C0C0C0">
                      <a:alpha val="79999"/>
                    </a:srgbClr>
                  </a:outerShdw>
                </a:effectLst>
                <a:latin typeface="Tahoma"/>
                <a:ea typeface="Tahoma"/>
                <a:cs typeface="Tahoma"/>
              </a:rPr>
              <a:t>IMF</a:t>
            </a:r>
          </a:p>
          <a:p>
            <a:pPr algn="ctr"/>
            <a:r>
              <a:rPr lang="en-US" sz="3600" kern="10">
                <a:ln w="12700">
                  <a:solidFill>
                    <a:schemeClr val="tx1"/>
                  </a:solidFill>
                  <a:round/>
                  <a:headEnd/>
                  <a:tailEnd/>
                </a:ln>
                <a:effectLst>
                  <a:outerShdw dist="35921" dir="2700000" sy="50000" kx="2115830" algn="bl" rotWithShape="0">
                    <a:srgbClr val="C0C0C0">
                      <a:alpha val="79999"/>
                    </a:srgbClr>
                  </a:outerShdw>
                </a:effectLst>
                <a:latin typeface="Tahoma"/>
                <a:ea typeface="Tahoma"/>
                <a:cs typeface="Tahoma"/>
              </a:rPr>
              <a:t>NEO-LIBERAL</a:t>
            </a:r>
          </a:p>
          <a:p>
            <a:pPr algn="ctr"/>
            <a:r>
              <a:rPr lang="en-US" sz="3600" kern="10">
                <a:ln w="12700">
                  <a:solidFill>
                    <a:schemeClr val="tx1"/>
                  </a:solidFill>
                  <a:round/>
                  <a:headEnd/>
                  <a:tailEnd/>
                </a:ln>
                <a:effectLst>
                  <a:outerShdw dist="35921" dir="2700000" sy="50000" kx="2115830" algn="bl" rotWithShape="0">
                    <a:srgbClr val="C0C0C0">
                      <a:alpha val="79999"/>
                    </a:srgbClr>
                  </a:outerShdw>
                </a:effectLst>
                <a:latin typeface="Tahoma"/>
                <a:ea typeface="Tahoma"/>
                <a:cs typeface="Tahoma"/>
              </a:rPr>
              <a:t>TRADE</a:t>
            </a:r>
          </a:p>
          <a:p>
            <a:pPr algn="ctr"/>
            <a:r>
              <a:rPr lang="en-US" sz="3600" kern="10">
                <a:ln w="12700">
                  <a:solidFill>
                    <a:schemeClr val="tx1"/>
                  </a:solidFill>
                  <a:round/>
                  <a:headEnd/>
                  <a:tailEnd/>
                </a:ln>
                <a:effectLst>
                  <a:outerShdw dist="35921" dir="2700000" sy="50000" kx="2115830" algn="bl" rotWithShape="0">
                    <a:srgbClr val="C0C0C0">
                      <a:alpha val="79999"/>
                    </a:srgbClr>
                  </a:outerShdw>
                </a:effectLst>
                <a:latin typeface="Tahoma"/>
                <a:ea typeface="Tahoma"/>
                <a:cs typeface="Tahoma"/>
              </a:rPr>
              <a:t>POLICIES</a:t>
            </a:r>
          </a:p>
        </p:txBody>
      </p:sp>
    </p:spTree>
  </p:cSld>
  <p:clrMapOvr>
    <a:masterClrMapping/>
  </p:clrMapOvr>
  <p:transition spd="med">
    <p:random/>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0" y="0"/>
            <a:ext cx="9144000" cy="914400"/>
          </a:xfrm>
        </p:spPr>
        <p:txBody>
          <a:bodyPr/>
          <a:lstStyle/>
          <a:p>
            <a:pPr eaLnBrk="1" hangingPunct="1"/>
            <a:r>
              <a:rPr lang="en-US" sz="3200" b="1" smtClean="0">
                <a:solidFill>
                  <a:schemeClr val="tx1"/>
                </a:solidFill>
                <a:latin typeface="Tahoma" pitchFamily="34" charset="0"/>
              </a:rPr>
              <a:t>WHY NATION STATES ARE DECLINING</a:t>
            </a:r>
          </a:p>
        </p:txBody>
      </p:sp>
      <p:sp>
        <p:nvSpPr>
          <p:cNvPr id="24579" name="Rectangle 3"/>
          <p:cNvSpPr>
            <a:spLocks noGrp="1" noChangeArrowheads="1"/>
          </p:cNvSpPr>
          <p:nvPr>
            <p:ph type="subTitle" idx="1"/>
          </p:nvPr>
        </p:nvSpPr>
        <p:spPr>
          <a:xfrm>
            <a:off x="0" y="762000"/>
            <a:ext cx="9144000" cy="6096000"/>
          </a:xfrm>
        </p:spPr>
        <p:txBody>
          <a:bodyPr/>
          <a:lstStyle/>
          <a:p>
            <a:pPr marL="609600" indent="-609600" algn="l" eaLnBrk="1" hangingPunct="1">
              <a:lnSpc>
                <a:spcPct val="90000"/>
              </a:lnSpc>
              <a:buClr>
                <a:schemeClr val="tx1"/>
              </a:buClr>
              <a:buFontTx/>
              <a:buAutoNum type="arabicPeriod"/>
            </a:pPr>
            <a:r>
              <a:rPr lang="en-US" sz="2800" b="1" i="0" smtClean="0">
                <a:latin typeface="Tahoma" pitchFamily="34" charset="0"/>
              </a:rPr>
              <a:t>Nations are becoming so economically interdependent that regionalization is becoming a new force.</a:t>
            </a:r>
          </a:p>
          <a:p>
            <a:pPr marL="609600" indent="-609600" algn="l" eaLnBrk="1" hangingPunct="1">
              <a:lnSpc>
                <a:spcPct val="90000"/>
              </a:lnSpc>
              <a:buClr>
                <a:schemeClr val="tx1"/>
              </a:buClr>
              <a:buFontTx/>
              <a:buAutoNum type="arabicPeriod"/>
            </a:pPr>
            <a:r>
              <a:rPr lang="en-US" sz="2800" b="1" i="0" smtClean="0">
                <a:latin typeface="Tahoma" pitchFamily="34" charset="0"/>
              </a:rPr>
              <a:t>People are more mobile than ever before.</a:t>
            </a:r>
          </a:p>
          <a:p>
            <a:pPr marL="609600" indent="-609600" algn="l" eaLnBrk="1" hangingPunct="1">
              <a:lnSpc>
                <a:spcPct val="90000"/>
              </a:lnSpc>
              <a:buClr>
                <a:schemeClr val="tx1"/>
              </a:buClr>
              <a:buFontTx/>
              <a:buAutoNum type="arabicPeriod"/>
            </a:pPr>
            <a:r>
              <a:rPr lang="en-US" sz="2800" b="1" i="0" smtClean="0">
                <a:latin typeface="Tahoma" pitchFamily="34" charset="0"/>
              </a:rPr>
              <a:t>Minority populations in a growing number of nations are assertively demanding greater self-determination.</a:t>
            </a:r>
          </a:p>
          <a:p>
            <a:pPr marL="609600" indent="-609600" algn="l" eaLnBrk="1" hangingPunct="1">
              <a:lnSpc>
                <a:spcPct val="90000"/>
              </a:lnSpc>
              <a:buClr>
                <a:schemeClr val="tx1"/>
              </a:buClr>
              <a:buFontTx/>
              <a:buAutoNum type="arabicPeriod"/>
            </a:pPr>
            <a:r>
              <a:rPr lang="en-US" sz="2800" b="1" i="0" smtClean="0">
                <a:latin typeface="Tahoma" pitchFamily="34" charset="0"/>
              </a:rPr>
              <a:t>Global corporations can meet the consumer needs of the world’s population better than most national governments. </a:t>
            </a:r>
          </a:p>
          <a:p>
            <a:pPr marL="609600" indent="-609600" algn="l" eaLnBrk="1" hangingPunct="1">
              <a:lnSpc>
                <a:spcPct val="90000"/>
              </a:lnSpc>
              <a:buClr>
                <a:schemeClr val="tx1"/>
              </a:buClr>
              <a:buFontTx/>
              <a:buAutoNum type="arabicPeriod"/>
            </a:pPr>
            <a:r>
              <a:rPr lang="en-US" sz="2800" b="1" i="0" smtClean="0">
                <a:latin typeface="Tahoma" pitchFamily="34" charset="0"/>
              </a:rPr>
              <a:t>New global problems have emerged that require the cooperation of nations: terrorism, global warming, illegal immigration, disease pandemics. </a:t>
            </a:r>
          </a:p>
          <a:p>
            <a:pPr marL="609600" indent="-609600" algn="l" eaLnBrk="1" hangingPunct="1">
              <a:lnSpc>
                <a:spcPct val="90000"/>
              </a:lnSpc>
              <a:buClr>
                <a:schemeClr val="tx1"/>
              </a:buClr>
              <a:buFontTx/>
              <a:buAutoNum type="arabicPeriod"/>
            </a:pPr>
            <a:endParaRPr lang="en-US" sz="2800" b="1" i="0" smtClean="0">
              <a:latin typeface="Tahoma" pitchFamily="34" charset="0"/>
            </a:endParaRPr>
          </a:p>
        </p:txBody>
      </p:sp>
    </p:spTree>
  </p:cSld>
  <p:clrMapOvr>
    <a:masterClrMapping/>
  </p:clrMapOvr>
  <p:transition spd="med">
    <p:random/>
  </p:transition>
</p:sld>
</file>

<file path=ppt/slides/slide9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1618" name="Content Placeholder 2"/>
          <p:cNvSpPr>
            <a:spLocks noGrp="1"/>
          </p:cNvSpPr>
          <p:nvPr>
            <p:ph idx="1"/>
          </p:nvPr>
        </p:nvSpPr>
        <p:spPr>
          <a:xfrm>
            <a:off x="0" y="0"/>
            <a:ext cx="9144000" cy="6858000"/>
          </a:xfrm>
        </p:spPr>
        <p:txBody>
          <a:bodyPr/>
          <a:lstStyle/>
          <a:p>
            <a:pPr>
              <a:buFont typeface="Wingdings" pitchFamily="2" charset="2"/>
              <a:buNone/>
            </a:pPr>
            <a:r>
              <a:rPr lang="en-US" sz="3600" b="1" i="0" smtClean="0">
                <a:latin typeface="Tahoma" pitchFamily="34" charset="0"/>
                <a:cs typeface="Tahoma" pitchFamily="34" charset="0"/>
              </a:rPr>
              <a:t>Neo-liberalism is the economic philosophy of “libertarian (neo-liberal) capitalism” that supports the “invisible hand” of market (rather than community or governmental) forces: profit maximization, free trade, unrestricted movement of capital resources (money &amp; technology)  across borders, &amp; global business.  The 5 foundational libertarian capitalism policies of the IMF are:</a:t>
            </a:r>
          </a:p>
        </p:txBody>
      </p:sp>
    </p:spTree>
  </p:cSld>
  <p:clrMapOvr>
    <a:masterClrMapping/>
  </p:clrMapOvr>
  <p:transition spd="med">
    <p:random/>
  </p:transition>
</p:sld>
</file>

<file path=ppt/slides/slide9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42" name="Rectangle 2"/>
          <p:cNvSpPr>
            <a:spLocks noGrp="1" noChangeArrowheads="1"/>
          </p:cNvSpPr>
          <p:nvPr>
            <p:ph type="body" idx="1"/>
          </p:nvPr>
        </p:nvSpPr>
        <p:spPr>
          <a:xfrm>
            <a:off x="0" y="0"/>
            <a:ext cx="9144000" cy="7086600"/>
          </a:xfrm>
        </p:spPr>
        <p:txBody>
          <a:bodyPr/>
          <a:lstStyle/>
          <a:p>
            <a:pPr marL="609600" indent="-609600" eaLnBrk="1" hangingPunct="1">
              <a:buFont typeface="Wingdings" pitchFamily="2" charset="2"/>
              <a:buNone/>
            </a:pPr>
            <a:r>
              <a:rPr lang="en-US" b="1" i="0" smtClean="0">
                <a:latin typeface="Tahoma" pitchFamily="34" charset="0"/>
              </a:rPr>
              <a:t>#1. </a:t>
            </a:r>
            <a:r>
              <a:rPr lang="en-US" sz="3400" b="1" i="0" smtClean="0">
                <a:latin typeface="Tahoma" pitchFamily="34" charset="0"/>
              </a:rPr>
              <a:t>PRIVATIZE (sell government-run companies to private corporations) &amp; DEREGULATE (drop all restrictions on which companies are allowed to compete in in industry)</a:t>
            </a:r>
          </a:p>
          <a:p>
            <a:pPr marL="609600" indent="-609600" eaLnBrk="1" hangingPunct="1">
              <a:buFont typeface="Wingdings" pitchFamily="2" charset="2"/>
              <a:buNone/>
            </a:pPr>
            <a:r>
              <a:rPr lang="en-US" sz="3400" b="1" i="0" u="sng" smtClean="0">
                <a:latin typeface="Tahoma" pitchFamily="34" charset="0"/>
              </a:rPr>
              <a:t>Pros</a:t>
            </a:r>
            <a:r>
              <a:rPr lang="en-US" sz="3400" b="1" i="0" smtClean="0">
                <a:latin typeface="Tahoma" pitchFamily="34" charset="0"/>
              </a:rPr>
              <a:t>: governments don’t run businesses efficiently or effectively</a:t>
            </a:r>
          </a:p>
          <a:p>
            <a:pPr marL="609600" indent="-609600" eaLnBrk="1" hangingPunct="1">
              <a:buFont typeface="Wingdings" pitchFamily="2" charset="2"/>
              <a:buNone/>
            </a:pPr>
            <a:r>
              <a:rPr lang="en-US" sz="3400" b="1" i="0" u="sng" smtClean="0">
                <a:latin typeface="Tahoma" pitchFamily="34" charset="0"/>
              </a:rPr>
              <a:t>Cons</a:t>
            </a:r>
            <a:r>
              <a:rPr lang="en-US" sz="3400" b="1" i="0" smtClean="0">
                <a:latin typeface="Tahoma" pitchFamily="34" charset="0"/>
              </a:rPr>
              <a:t>: “Tigers” (developing nations) have few large corporations capable of privatizing government companies, so foreign firms privatize them instead</a:t>
            </a:r>
          </a:p>
          <a:p>
            <a:pPr marL="609600" indent="-609600" eaLnBrk="1" hangingPunct="1">
              <a:buFont typeface="Wingdings" pitchFamily="2" charset="2"/>
              <a:buNone/>
            </a:pPr>
            <a:endParaRPr lang="en-US" sz="3400" b="1" i="0" smtClean="0">
              <a:latin typeface="Tahoma" pitchFamily="34" charset="0"/>
            </a:endParaRPr>
          </a:p>
        </p:txBody>
      </p:sp>
      <p:sp>
        <p:nvSpPr>
          <p:cNvPr id="112643" name="AutoShape 3"/>
          <p:cNvSpPr>
            <a:spLocks noChangeArrowheads="1"/>
          </p:cNvSpPr>
          <p:nvPr/>
        </p:nvSpPr>
        <p:spPr bwMode="auto">
          <a:xfrm>
            <a:off x="76200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3666" name="Rectangle 2"/>
          <p:cNvSpPr>
            <a:spLocks noGrp="1" noChangeArrowheads="1"/>
          </p:cNvSpPr>
          <p:nvPr>
            <p:ph type="body" idx="1"/>
          </p:nvPr>
        </p:nvSpPr>
        <p:spPr>
          <a:xfrm>
            <a:off x="0" y="0"/>
            <a:ext cx="9144000" cy="6858000"/>
          </a:xfrm>
        </p:spPr>
        <p:txBody>
          <a:bodyPr/>
          <a:lstStyle/>
          <a:p>
            <a:pPr eaLnBrk="1" hangingPunct="1">
              <a:lnSpc>
                <a:spcPct val="90000"/>
              </a:lnSpc>
              <a:buFont typeface="Wingdings" pitchFamily="2" charset="2"/>
              <a:buNone/>
            </a:pPr>
            <a:r>
              <a:rPr lang="en-US" b="1" i="0" smtClean="0">
                <a:latin typeface="Tahoma" pitchFamily="34" charset="0"/>
              </a:rPr>
              <a:t>#2. REMOVE GOVERNMENT RESTRICTIONS ON THE FLOW OF FOREIGN DIRECT INVESTMENT</a:t>
            </a:r>
          </a:p>
          <a:p>
            <a:pPr eaLnBrk="1" hangingPunct="1">
              <a:lnSpc>
                <a:spcPct val="90000"/>
              </a:lnSpc>
              <a:buFont typeface="Wingdings" pitchFamily="2" charset="2"/>
              <a:buNone/>
            </a:pPr>
            <a:r>
              <a:rPr lang="en-US" b="1" i="0" smtClean="0">
                <a:latin typeface="Tahoma" pitchFamily="34" charset="0"/>
              </a:rPr>
              <a:t>	</a:t>
            </a:r>
            <a:r>
              <a:rPr lang="en-US" sz="3400" b="1" i="0" u="sng" smtClean="0">
                <a:latin typeface="Tahoma" pitchFamily="34" charset="0"/>
              </a:rPr>
              <a:t>Pros</a:t>
            </a:r>
            <a:r>
              <a:rPr lang="en-US" sz="3400" b="1" i="0" smtClean="0">
                <a:latin typeface="Tahoma" pitchFamily="34" charset="0"/>
              </a:rPr>
              <a:t>: </a:t>
            </a:r>
            <a:r>
              <a:rPr lang="en-US" sz="3500" b="1" i="0" smtClean="0">
                <a:latin typeface="Tahoma" pitchFamily="34" charset="0"/>
              </a:rPr>
              <a:t>Investors are already taking big enough risks by loaning their money to Tigers; they shouldn’t be forced by Tiger governments to leave their money there any longer than they want to.</a:t>
            </a:r>
          </a:p>
          <a:p>
            <a:pPr eaLnBrk="1" hangingPunct="1">
              <a:lnSpc>
                <a:spcPct val="90000"/>
              </a:lnSpc>
              <a:buFont typeface="Wingdings" pitchFamily="2" charset="2"/>
              <a:buNone/>
            </a:pPr>
            <a:r>
              <a:rPr lang="en-US" sz="3500" b="1" i="0" smtClean="0">
                <a:latin typeface="Tahoma" pitchFamily="34" charset="0"/>
              </a:rPr>
              <a:t>	</a:t>
            </a:r>
            <a:r>
              <a:rPr lang="en-US" sz="3500" b="1" i="0" u="sng" smtClean="0">
                <a:latin typeface="Tahoma" pitchFamily="34" charset="0"/>
              </a:rPr>
              <a:t>Cons</a:t>
            </a:r>
            <a:r>
              <a:rPr lang="en-US" sz="3500" b="1" i="0" smtClean="0">
                <a:latin typeface="Tahoma" pitchFamily="34" charset="0"/>
              </a:rPr>
              <a:t>: Major regional currency meltdowns have happened due to the “hot money” syndrome caused by lack of restrictions on FDI flows.</a:t>
            </a:r>
          </a:p>
          <a:p>
            <a:pPr eaLnBrk="1" hangingPunct="1">
              <a:lnSpc>
                <a:spcPct val="90000"/>
              </a:lnSpc>
            </a:pPr>
            <a:endParaRPr lang="en-US" sz="3500" smtClean="0"/>
          </a:p>
        </p:txBody>
      </p:sp>
      <p:sp>
        <p:nvSpPr>
          <p:cNvPr id="113667" name="AutoShape 3"/>
          <p:cNvSpPr>
            <a:spLocks noChangeArrowheads="1"/>
          </p:cNvSpPr>
          <p:nvPr/>
        </p:nvSpPr>
        <p:spPr bwMode="auto">
          <a:xfrm>
            <a:off x="76200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4690" name="Rectangle 2"/>
          <p:cNvSpPr>
            <a:spLocks noGrp="1" noChangeArrowheads="1"/>
          </p:cNvSpPr>
          <p:nvPr>
            <p:ph type="body" idx="1"/>
          </p:nvPr>
        </p:nvSpPr>
        <p:spPr>
          <a:xfrm>
            <a:off x="0" y="0"/>
            <a:ext cx="9144000" cy="6858000"/>
          </a:xfrm>
        </p:spPr>
        <p:txBody>
          <a:bodyPr/>
          <a:lstStyle/>
          <a:p>
            <a:pPr marL="609600" indent="-609600" algn="ctr" eaLnBrk="1" hangingPunct="1">
              <a:buFont typeface="Wingdings" pitchFamily="2" charset="2"/>
              <a:buNone/>
            </a:pPr>
            <a:r>
              <a:rPr lang="en-US" b="1" i="0" smtClean="0">
                <a:latin typeface="Tahoma" pitchFamily="34" charset="0"/>
              </a:rPr>
              <a:t>#3. MANAGE TRADE AROUND THE NEEDS OF CORPORATIONS</a:t>
            </a:r>
          </a:p>
          <a:p>
            <a:pPr marL="609600" indent="-609600" eaLnBrk="1" hangingPunct="1">
              <a:buFont typeface="Wingdings" pitchFamily="2" charset="2"/>
              <a:buNone/>
            </a:pPr>
            <a:r>
              <a:rPr lang="en-US" sz="3600" b="1" i="0" u="sng" smtClean="0">
                <a:latin typeface="Tahoma" pitchFamily="34" charset="0"/>
              </a:rPr>
              <a:t>Pros</a:t>
            </a:r>
            <a:r>
              <a:rPr lang="en-US" sz="3600" b="1" i="0" smtClean="0">
                <a:latin typeface="Tahoma" pitchFamily="34" charset="0"/>
              </a:rPr>
              <a:t>: Corporations take the risks in global business &amp; should thus be in the driver’s seat; corporations are laden with productive resources</a:t>
            </a:r>
          </a:p>
          <a:p>
            <a:pPr marL="609600" indent="-609600" eaLnBrk="1" hangingPunct="1">
              <a:buFont typeface="Wingdings" pitchFamily="2" charset="2"/>
              <a:buNone/>
            </a:pPr>
            <a:r>
              <a:rPr lang="en-US" sz="3600" b="1" i="0" u="sng" smtClean="0">
                <a:latin typeface="Tahoma" pitchFamily="34" charset="0"/>
              </a:rPr>
              <a:t>Cons</a:t>
            </a:r>
            <a:r>
              <a:rPr lang="en-US" sz="3600" b="1" i="0" smtClean="0">
                <a:latin typeface="Tahoma" pitchFamily="34" charset="0"/>
              </a:rPr>
              <a:t>: Corporations value profit over patriotism &amp; often affect international politics due to their size &amp; wealth.  All nations are dependent on global corporations to one extent or another.</a:t>
            </a:r>
          </a:p>
        </p:txBody>
      </p:sp>
      <p:sp>
        <p:nvSpPr>
          <p:cNvPr id="114691" name="AutoShape 3"/>
          <p:cNvSpPr>
            <a:spLocks noChangeArrowheads="1"/>
          </p:cNvSpPr>
          <p:nvPr/>
        </p:nvSpPr>
        <p:spPr bwMode="auto">
          <a:xfrm>
            <a:off x="76200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5714" name="Rectangle 2"/>
          <p:cNvSpPr>
            <a:spLocks noGrp="1" noChangeArrowheads="1"/>
          </p:cNvSpPr>
          <p:nvPr>
            <p:ph type="body" idx="1"/>
          </p:nvPr>
        </p:nvSpPr>
        <p:spPr>
          <a:xfrm>
            <a:off x="0" y="0"/>
            <a:ext cx="9144000" cy="6858000"/>
          </a:xfrm>
        </p:spPr>
        <p:txBody>
          <a:bodyPr/>
          <a:lstStyle/>
          <a:p>
            <a:pPr marL="609600" indent="-609600" algn="ctr" eaLnBrk="1" hangingPunct="1">
              <a:lnSpc>
                <a:spcPct val="80000"/>
              </a:lnSpc>
              <a:buFont typeface="Wingdings" pitchFamily="2" charset="2"/>
              <a:buNone/>
            </a:pPr>
            <a:r>
              <a:rPr lang="en-US" b="1" i="0" smtClean="0">
                <a:latin typeface="Tahoma" pitchFamily="34" charset="0"/>
              </a:rPr>
              <a:t>#4. PRACTICE IMPORT SUBSTITUTION IN TIGER NATIONS</a:t>
            </a:r>
          </a:p>
          <a:p>
            <a:pPr marL="609600" indent="-609600" eaLnBrk="1" hangingPunct="1">
              <a:lnSpc>
                <a:spcPct val="80000"/>
              </a:lnSpc>
              <a:buFont typeface="Wingdings" pitchFamily="2" charset="2"/>
              <a:buNone/>
            </a:pPr>
            <a:r>
              <a:rPr lang="en-US" sz="2800" b="1" i="0" smtClean="0">
                <a:latin typeface="Tahoma" pitchFamily="34" charset="0"/>
              </a:rPr>
              <a:t>The IMF import substitution</a:t>
            </a:r>
            <a:r>
              <a:rPr lang="en-US" sz="2800" smtClean="0">
                <a:latin typeface="Tahoma" pitchFamily="34" charset="0"/>
              </a:rPr>
              <a:t> </a:t>
            </a:r>
            <a:r>
              <a:rPr lang="en-US" sz="2800" b="1" i="0" smtClean="0">
                <a:latin typeface="Tahoma" pitchFamily="34" charset="0"/>
              </a:rPr>
              <a:t>program encourages Tiger nations to import efficiently-produced commodities (especially agricultural products) from Godzilla nations in place of producing them domestically.</a:t>
            </a:r>
          </a:p>
          <a:p>
            <a:pPr marL="609600" indent="-609600" eaLnBrk="1" hangingPunct="1">
              <a:lnSpc>
                <a:spcPct val="80000"/>
              </a:lnSpc>
              <a:buFont typeface="Wingdings" pitchFamily="2" charset="2"/>
              <a:buNone/>
            </a:pPr>
            <a:r>
              <a:rPr lang="en-US" sz="2800" b="1" i="0" u="sng" smtClean="0">
                <a:latin typeface="Tahoma" pitchFamily="34" charset="0"/>
              </a:rPr>
              <a:t>Pros</a:t>
            </a:r>
            <a:r>
              <a:rPr lang="en-US" sz="2800" b="1" i="0" smtClean="0">
                <a:latin typeface="Tahoma" pitchFamily="34" charset="0"/>
              </a:rPr>
              <a:t>: Tigers can import</a:t>
            </a:r>
            <a:r>
              <a:rPr lang="en-US" sz="2800" b="1" i="0" smtClean="0"/>
              <a:t> </a:t>
            </a:r>
            <a:r>
              <a:rPr lang="en-US" sz="2800" b="1" i="0" smtClean="0">
                <a:latin typeface="Tahoma" pitchFamily="34" charset="0"/>
              </a:rPr>
              <a:t>many</a:t>
            </a:r>
            <a:r>
              <a:rPr lang="en-US" sz="2800" b="1" i="0" smtClean="0"/>
              <a:t> </a:t>
            </a:r>
            <a:r>
              <a:rPr lang="en-US" sz="2800" b="1" i="0" smtClean="0">
                <a:latin typeface="Tahoma" pitchFamily="34" charset="0"/>
              </a:rPr>
              <a:t>commodities from giant Godzilla agricultural conglomerates</a:t>
            </a:r>
            <a:r>
              <a:rPr lang="en-US" sz="2800" b="1" i="0" smtClean="0"/>
              <a:t> </a:t>
            </a:r>
            <a:r>
              <a:rPr lang="en-US" sz="2800" b="1" i="0" smtClean="0">
                <a:latin typeface="Tahoma" pitchFamily="34" charset="0"/>
              </a:rPr>
              <a:t>cheaper than producing at them at home—often because Godzilla farmers gain a competitive advantage from large government subsidies </a:t>
            </a:r>
          </a:p>
          <a:p>
            <a:pPr marL="609600" indent="-609600" eaLnBrk="1" hangingPunct="1">
              <a:lnSpc>
                <a:spcPct val="80000"/>
              </a:lnSpc>
              <a:buFont typeface="Wingdings" pitchFamily="2" charset="2"/>
              <a:buNone/>
            </a:pPr>
            <a:r>
              <a:rPr lang="en-US" sz="2800" b="1" i="0" u="sng" smtClean="0">
                <a:latin typeface="Tahoma" pitchFamily="34" charset="0"/>
              </a:rPr>
              <a:t>Cons</a:t>
            </a:r>
            <a:r>
              <a:rPr lang="en-US" sz="2800" b="1" i="0" smtClean="0">
                <a:latin typeface="Tahoma" pitchFamily="34" charset="0"/>
              </a:rPr>
              <a:t>: Import substitution can cause Tigers to lose their food self-sufficiency &amp; put farmers out of work in economies that lack substitute jobs</a:t>
            </a:r>
          </a:p>
        </p:txBody>
      </p:sp>
      <p:sp>
        <p:nvSpPr>
          <p:cNvPr id="115715" name="AutoShape 3"/>
          <p:cNvSpPr>
            <a:spLocks noChangeArrowheads="1"/>
          </p:cNvSpPr>
          <p:nvPr/>
        </p:nvSpPr>
        <p:spPr bwMode="auto">
          <a:xfrm>
            <a:off x="76200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med">
    <p:random/>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6738" name="Rectangle 2"/>
          <p:cNvSpPr>
            <a:spLocks noGrp="1" noChangeArrowheads="1"/>
          </p:cNvSpPr>
          <p:nvPr>
            <p:ph type="body" idx="1"/>
          </p:nvPr>
        </p:nvSpPr>
        <p:spPr>
          <a:xfrm>
            <a:off x="0" y="0"/>
            <a:ext cx="9144000" cy="6858000"/>
          </a:xfrm>
        </p:spPr>
        <p:txBody>
          <a:bodyPr/>
          <a:lstStyle/>
          <a:p>
            <a:pPr marL="609600" indent="-609600" algn="ctr" eaLnBrk="1" hangingPunct="1">
              <a:buFont typeface="Wingdings" pitchFamily="2" charset="2"/>
              <a:buNone/>
            </a:pPr>
            <a:r>
              <a:rPr lang="en-US" b="1" i="0" smtClean="0">
                <a:latin typeface="Tahoma" pitchFamily="34" charset="0"/>
              </a:rPr>
              <a:t>#5. MAKE GLOBAL BUSINESS OPERATIONS AS UNIFORM AS POSSIBLE TO EXPEDITE EFFICIENCY</a:t>
            </a:r>
          </a:p>
          <a:p>
            <a:pPr marL="609600" indent="-609600" eaLnBrk="1" hangingPunct="1">
              <a:buFont typeface="Wingdings" pitchFamily="2" charset="2"/>
              <a:buNone/>
            </a:pPr>
            <a:r>
              <a:rPr lang="en-US" sz="4000" b="1" i="0" u="sng" smtClean="0">
                <a:latin typeface="Tahoma" pitchFamily="34" charset="0"/>
              </a:rPr>
              <a:t>Pros</a:t>
            </a:r>
            <a:r>
              <a:rPr lang="en-US" sz="4000" b="1" i="0" smtClean="0">
                <a:latin typeface="Tahoma" pitchFamily="34" charset="0"/>
              </a:rPr>
              <a:t>: Lowers the cost/price of products</a:t>
            </a:r>
          </a:p>
          <a:p>
            <a:pPr marL="609600" indent="-609600" eaLnBrk="1" hangingPunct="1">
              <a:buFont typeface="Wingdings" pitchFamily="2" charset="2"/>
              <a:buNone/>
            </a:pPr>
            <a:r>
              <a:rPr lang="en-US" sz="4000" b="1" i="0" u="sng" smtClean="0">
                <a:latin typeface="Tahoma" pitchFamily="34" charset="0"/>
              </a:rPr>
              <a:t>Cons</a:t>
            </a:r>
            <a:r>
              <a:rPr lang="en-US" sz="4000" b="1" i="0" smtClean="0">
                <a:latin typeface="Tahoma" pitchFamily="34" charset="0"/>
              </a:rPr>
              <a:t>: Forces DCs to quit making inefficient products &amp; to instead import them from more efficient nations. These DCs then experience job losses &amp; become less self-sufficient.</a:t>
            </a:r>
          </a:p>
          <a:p>
            <a:pPr marL="609600" indent="-609600" eaLnBrk="1" hangingPunct="1"/>
            <a:endParaRPr lang="en-US" sz="4000" b="1" i="0" smtClean="0">
              <a:latin typeface="Tahoma" pitchFamily="34" charset="0"/>
            </a:endParaRPr>
          </a:p>
          <a:p>
            <a:pPr marL="609600" indent="-609600" eaLnBrk="1" hangingPunct="1"/>
            <a:endParaRPr lang="en-US" smtClean="0"/>
          </a:p>
        </p:txBody>
      </p:sp>
    </p:spTree>
  </p:cSld>
  <p:clrMapOvr>
    <a:masterClrMapping/>
  </p:clrMapOvr>
  <p:transition spd="med">
    <p:random/>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7762" name="Rectangle 2"/>
          <p:cNvSpPr>
            <a:spLocks noGrp="1" noChangeArrowheads="1"/>
          </p:cNvSpPr>
          <p:nvPr>
            <p:ph type="ctrTitle"/>
          </p:nvPr>
        </p:nvSpPr>
        <p:spPr>
          <a:xfrm>
            <a:off x="0" y="0"/>
            <a:ext cx="9144000" cy="762000"/>
          </a:xfrm>
        </p:spPr>
        <p:txBody>
          <a:bodyPr/>
          <a:lstStyle/>
          <a:p>
            <a:pPr eaLnBrk="1" hangingPunct="1"/>
            <a:r>
              <a:rPr lang="en-US" sz="3200" b="1" smtClean="0">
                <a:solidFill>
                  <a:schemeClr val="tx1"/>
                </a:solidFill>
                <a:latin typeface="Tahoma" pitchFamily="34" charset="0"/>
              </a:rPr>
              <a:t>AMERICAN FARM SUBSIDIES</a:t>
            </a:r>
          </a:p>
        </p:txBody>
      </p:sp>
      <p:sp>
        <p:nvSpPr>
          <p:cNvPr id="117763" name="Rectangle 3"/>
          <p:cNvSpPr>
            <a:spLocks noGrp="1" noChangeArrowheads="1"/>
          </p:cNvSpPr>
          <p:nvPr>
            <p:ph type="subTitle" idx="1"/>
          </p:nvPr>
        </p:nvSpPr>
        <p:spPr>
          <a:xfrm>
            <a:off x="0" y="685800"/>
            <a:ext cx="9144000" cy="6172200"/>
          </a:xfrm>
        </p:spPr>
        <p:txBody>
          <a:bodyPr/>
          <a:lstStyle/>
          <a:p>
            <a:pPr algn="l" eaLnBrk="1" hangingPunct="1"/>
            <a:r>
              <a:rPr lang="en-US" sz="2800" b="1" i="0" smtClean="0">
                <a:latin typeface="Tahoma" pitchFamily="34" charset="0"/>
              </a:rPr>
              <a:t>In 2005, American farmers received over $20B in farm subsidies, thus depressing the global price of corn (46% of total subsidies); soy-beans (6% of total subsidies); rice (8% of total subsidies); cotton (23% of total subsidies); and wheat (10% of total subsidies).   Sixty percent of American farmers receive no government subsidies, and 10% (mainly the larger commercial farms) get 72% of total American subsides.  Brazil has already won a subsidy-related WTO suit against the U.S., and American farmers are worried about more subsidy-related suits in the near future (especially in the key crop areas listed above.)</a:t>
            </a:r>
          </a:p>
        </p:txBody>
      </p:sp>
    </p:spTree>
  </p:cSld>
  <p:clrMapOvr>
    <a:masterClrMapping/>
  </p:clrMapOvr>
  <p:transition spd="med">
    <p:random/>
  </p:transition>
</p:sld>
</file>

<file path=ppt/slides/slide9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8786" name="WordArt 4"/>
          <p:cNvSpPr>
            <a:spLocks noChangeArrowheads="1" noChangeShapeType="1" noTextEdit="1"/>
          </p:cNvSpPr>
          <p:nvPr/>
        </p:nvSpPr>
        <p:spPr bwMode="auto">
          <a:xfrm>
            <a:off x="762000" y="990600"/>
            <a:ext cx="7696200" cy="39624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latin typeface="Arial Black"/>
              </a:rPr>
              <a:t>WB/IMF</a:t>
            </a:r>
          </a:p>
          <a:p>
            <a:pPr algn="ctr"/>
            <a:r>
              <a:rPr lang="en-US" sz="3600" kern="10">
                <a:ln w="9525">
                  <a:solidFill>
                    <a:srgbClr val="000000"/>
                  </a:solidFill>
                  <a:round/>
                  <a:headEnd/>
                  <a:tailEnd/>
                </a:ln>
                <a:latin typeface="Arial Black"/>
              </a:rPr>
              <a:t>EFFECTIVENESS</a:t>
            </a:r>
          </a:p>
        </p:txBody>
      </p:sp>
    </p:spTree>
  </p:cSld>
  <p:clrMapOvr>
    <a:masterClrMapping/>
  </p:clrMapOvr>
  <p:transition spd="med">
    <p:random/>
  </p:transition>
</p:sld>
</file>

<file path=ppt/slides/slide9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9810"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a:pPr>
            <a:r>
              <a:rPr lang="en-US" sz="2800" b="1" i="0" smtClean="0">
                <a:latin typeface="Tahoma" pitchFamily="34" charset="0"/>
              </a:rPr>
              <a:t>A recent study of the long-term effectiveness of</a:t>
            </a:r>
            <a:r>
              <a:rPr lang="en-US" sz="2800" b="1" smtClean="0">
                <a:latin typeface="Tahoma" pitchFamily="34" charset="0"/>
              </a:rPr>
              <a:t> </a:t>
            </a:r>
            <a:r>
              <a:rPr lang="en-US" sz="2800" b="1" i="0" smtClean="0">
                <a:latin typeface="Tahoma" pitchFamily="34" charset="0"/>
              </a:rPr>
              <a:t>IMF/World Bank loan projects disclosed that half of the 66 nations financed by the sister institutions over the past 25 years were are better off today than they were before partnering with the IMB/WB—and 20 of these nations were actually worse off economically.</a:t>
            </a:r>
          </a:p>
          <a:p>
            <a:pPr marL="609600" indent="-609600" eaLnBrk="1" hangingPunct="1">
              <a:buFontTx/>
              <a:buAutoNum type="arabicPeriod"/>
            </a:pPr>
            <a:r>
              <a:rPr lang="en-US" sz="2800" b="1" i="0" smtClean="0">
                <a:latin typeface="Tahoma" pitchFamily="34" charset="0"/>
              </a:rPr>
              <a:t>Critics charge the 2 organizations with backing ill-conceived developmental projects that displaced more than a million people from the homes, spawned environmental damage, &amp; either made fragile democracies more instable or reinforced  the political power of dictatorial leaders in repressive political regimes.  </a:t>
            </a:r>
          </a:p>
        </p:txBody>
      </p:sp>
    </p:spTree>
  </p:cSld>
  <p:clrMapOvr>
    <a:masterClrMapping/>
  </p:clrMapOvr>
  <p:transition spd="med">
    <p:random/>
  </p:transition>
</p:sld>
</file>

<file path=ppt/slides/slide9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a:xfrm>
            <a:off x="0" y="0"/>
            <a:ext cx="9144000" cy="762000"/>
          </a:xfrm>
        </p:spPr>
        <p:txBody>
          <a:bodyPr/>
          <a:lstStyle/>
          <a:p>
            <a:pPr eaLnBrk="1" hangingPunct="1"/>
            <a:r>
              <a:rPr lang="en-US" sz="2800" b="1" smtClean="0">
                <a:solidFill>
                  <a:schemeClr val="tx1"/>
                </a:solidFill>
                <a:latin typeface="Tahoma" pitchFamily="34" charset="0"/>
              </a:rPr>
              <a:t>EXAMPLES OF ALLEGED IMF-WB BOONDOGGLES</a:t>
            </a:r>
            <a:r>
              <a:rPr lang="en-US" sz="2800" b="1" smtClean="0">
                <a:latin typeface="Tahoma" pitchFamily="34" charset="0"/>
              </a:rPr>
              <a:t> </a:t>
            </a:r>
          </a:p>
        </p:txBody>
      </p:sp>
      <p:sp>
        <p:nvSpPr>
          <p:cNvPr id="120835" name="Rectangle 3"/>
          <p:cNvSpPr>
            <a:spLocks noGrp="1" noChangeArrowheads="1"/>
          </p:cNvSpPr>
          <p:nvPr>
            <p:ph type="body" idx="1"/>
          </p:nvPr>
        </p:nvSpPr>
        <p:spPr>
          <a:xfrm>
            <a:off x="228600" y="762000"/>
            <a:ext cx="8915400" cy="6096000"/>
          </a:xfrm>
        </p:spPr>
        <p:txBody>
          <a:bodyPr/>
          <a:lstStyle/>
          <a:p>
            <a:pPr marL="609600" indent="-609600" eaLnBrk="1" hangingPunct="1">
              <a:buClr>
                <a:schemeClr val="tx1"/>
              </a:buClr>
              <a:buFontTx/>
              <a:buAutoNum type="arabicPeriod"/>
            </a:pPr>
            <a:r>
              <a:rPr lang="en-US" sz="3400" b="1" i="0" smtClean="0">
                <a:latin typeface="Tahoma" pitchFamily="34" charset="0"/>
              </a:rPr>
              <a:t>The Sardar Sarovar</a:t>
            </a:r>
            <a:r>
              <a:rPr lang="en-US" sz="3400" b="1" smtClean="0">
                <a:latin typeface="Tahoma" pitchFamily="34" charset="0"/>
              </a:rPr>
              <a:t> </a:t>
            </a:r>
            <a:r>
              <a:rPr lang="en-US" sz="3400" b="1" i="0" smtClean="0">
                <a:latin typeface="Tahoma" pitchFamily="34" charset="0"/>
              </a:rPr>
              <a:t>dam project in India displaced 250,000 people into squalid resettlement sites.</a:t>
            </a:r>
          </a:p>
          <a:p>
            <a:pPr marL="609600" indent="-609600" eaLnBrk="1" hangingPunct="1">
              <a:buClr>
                <a:schemeClr val="tx1"/>
              </a:buClr>
              <a:buFontTx/>
              <a:buAutoNum type="arabicPeriod"/>
            </a:pPr>
            <a:r>
              <a:rPr lang="en-US" sz="3400" b="1" i="0" smtClean="0">
                <a:latin typeface="Tahoma" pitchFamily="34" charset="0"/>
              </a:rPr>
              <a:t>The Polonoroeste Frontier Development project caused large scale deforestation in the Brazilian rain forest.  </a:t>
            </a:r>
          </a:p>
          <a:p>
            <a:pPr marL="609600" indent="-609600" eaLnBrk="1" hangingPunct="1">
              <a:buClr>
                <a:schemeClr val="tx1"/>
              </a:buClr>
              <a:buFontTx/>
              <a:buAutoNum type="arabicPeriod"/>
            </a:pPr>
            <a:r>
              <a:rPr lang="en-US" sz="3400" b="1" i="0" smtClean="0">
                <a:latin typeface="Tahoma" pitchFamily="34" charset="0"/>
              </a:rPr>
              <a:t>The Pak Mun dam project in Thailand destroyed large human and animal habitats.</a:t>
            </a:r>
          </a:p>
        </p:txBody>
      </p:sp>
    </p:spTree>
  </p:cSld>
  <p:clrMapOvr>
    <a:masterClrMapping/>
  </p:clrMapOvr>
  <p:transition spd="med">
    <p:random/>
  </p:transition>
</p:sld>
</file>

<file path=ppt/theme/theme1.xml><?xml version="1.0" encoding="utf-8"?>
<a:theme xmlns:a="http://schemas.openxmlformats.org/drawingml/2006/main" name="Japanese Waves">
  <a:themeElements>
    <a:clrScheme name="Japanese Waves 5">
      <a:dk1>
        <a:srgbClr val="000000"/>
      </a:dk1>
      <a:lt1>
        <a:srgbClr val="20326C"/>
      </a:lt1>
      <a:dk2>
        <a:srgbClr val="E3E2AA"/>
      </a:dk2>
      <a:lt2>
        <a:srgbClr val="000000"/>
      </a:lt2>
      <a:accent1>
        <a:srgbClr val="B3A53D"/>
      </a:accent1>
      <a:accent2>
        <a:srgbClr val="4273B9"/>
      </a:accent2>
      <a:accent3>
        <a:srgbClr val="ABADBA"/>
      </a:accent3>
      <a:accent4>
        <a:srgbClr val="000000"/>
      </a:accent4>
      <a:accent5>
        <a:srgbClr val="D6CFAF"/>
      </a:accent5>
      <a:accent6>
        <a:srgbClr val="3B68A7"/>
      </a:accent6>
      <a:hlink>
        <a:srgbClr val="5B6C8D"/>
      </a:hlink>
      <a:folHlink>
        <a:srgbClr val="58804E"/>
      </a:folHlink>
    </a:clrScheme>
    <a:fontScheme name="Japanese Wave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Japanese Waves 1">
        <a:dk1>
          <a:srgbClr val="000000"/>
        </a:dk1>
        <a:lt1>
          <a:srgbClr val="DDDDDD"/>
        </a:lt1>
        <a:dk2>
          <a:srgbClr val="20326C"/>
        </a:dk2>
        <a:lt2>
          <a:srgbClr val="E3E2AA"/>
        </a:lt2>
        <a:accent1>
          <a:srgbClr val="B3A53D"/>
        </a:accent1>
        <a:accent2>
          <a:srgbClr val="4273B9"/>
        </a:accent2>
        <a:accent3>
          <a:srgbClr val="ABADBA"/>
        </a:accent3>
        <a:accent4>
          <a:srgbClr val="BDBDBD"/>
        </a:accent4>
        <a:accent5>
          <a:srgbClr val="D6CFAF"/>
        </a:accent5>
        <a:accent6>
          <a:srgbClr val="3B68A7"/>
        </a:accent6>
        <a:hlink>
          <a:srgbClr val="5B6C8D"/>
        </a:hlink>
        <a:folHlink>
          <a:srgbClr val="58804E"/>
        </a:folHlink>
      </a:clrScheme>
      <a:clrMap bg1="dk2" tx1="lt1" bg2="dk1" tx2="lt2" accent1="accent1" accent2="accent2" accent3="accent3" accent4="accent4" accent5="accent5" accent6="accent6" hlink="hlink" folHlink="folHlink"/>
    </a:extraClrScheme>
    <a:extraClrScheme>
      <a:clrScheme name="Japanese Waves 2">
        <a:dk1>
          <a:srgbClr val="2D2525"/>
        </a:dk1>
        <a:lt1>
          <a:srgbClr val="A7B4B7"/>
        </a:lt1>
        <a:dk2>
          <a:srgbClr val="061C62"/>
        </a:dk2>
        <a:lt2>
          <a:srgbClr val="484719"/>
        </a:lt2>
        <a:accent1>
          <a:srgbClr val="D8D688"/>
        </a:accent1>
        <a:accent2>
          <a:srgbClr val="5C6D90"/>
        </a:accent2>
        <a:accent3>
          <a:srgbClr val="D0D6D8"/>
        </a:accent3>
        <a:accent4>
          <a:srgbClr val="251E1E"/>
        </a:accent4>
        <a:accent5>
          <a:srgbClr val="E9E8C3"/>
        </a:accent5>
        <a:accent6>
          <a:srgbClr val="536282"/>
        </a:accent6>
        <a:hlink>
          <a:srgbClr val="365D96"/>
        </a:hlink>
        <a:folHlink>
          <a:srgbClr val="586840"/>
        </a:folHlink>
      </a:clrScheme>
      <a:clrMap bg1="lt1" tx1="dk1" bg2="lt2" tx2="dk2" accent1="accent1" accent2="accent2" accent3="accent3" accent4="accent4" accent5="accent5" accent6="accent6" hlink="hlink" folHlink="folHlink"/>
    </a:extraClrScheme>
    <a:extraClrScheme>
      <a:clrScheme name="Japanese Waves 3">
        <a:dk1>
          <a:srgbClr val="000000"/>
        </a:dk1>
        <a:lt1>
          <a:srgbClr val="FFFFFF"/>
        </a:lt1>
        <a:dk2>
          <a:srgbClr val="000000"/>
        </a:dk2>
        <a:lt2>
          <a:srgbClr val="4D4D4D"/>
        </a:lt2>
        <a:accent1>
          <a:srgbClr val="808080"/>
        </a:accent1>
        <a:accent2>
          <a:srgbClr val="292929"/>
        </a:accent2>
        <a:accent3>
          <a:srgbClr val="FFFFFF"/>
        </a:accent3>
        <a:accent4>
          <a:srgbClr val="000000"/>
        </a:accent4>
        <a:accent5>
          <a:srgbClr val="C0C0C0"/>
        </a:accent5>
        <a:accent6>
          <a:srgbClr val="242424"/>
        </a:accent6>
        <a:hlink>
          <a:srgbClr val="4D4D4D"/>
        </a:hlink>
        <a:folHlink>
          <a:srgbClr val="8D8D8D"/>
        </a:folHlink>
      </a:clrScheme>
      <a:clrMap bg1="lt1" tx1="dk1" bg2="lt2" tx2="dk2" accent1="accent1" accent2="accent2" accent3="accent3" accent4="accent4" accent5="accent5" accent6="accent6" hlink="hlink" folHlink="folHlink"/>
    </a:extraClrScheme>
    <a:extraClrScheme>
      <a:clrScheme name="Japanese Waves 4">
        <a:dk1>
          <a:srgbClr val="2D2525"/>
        </a:dk1>
        <a:lt1>
          <a:srgbClr val="FDFDFD"/>
        </a:lt1>
        <a:dk2>
          <a:srgbClr val="061C62"/>
        </a:dk2>
        <a:lt2>
          <a:srgbClr val="484719"/>
        </a:lt2>
        <a:accent1>
          <a:srgbClr val="D8D688"/>
        </a:accent1>
        <a:accent2>
          <a:srgbClr val="5C6D90"/>
        </a:accent2>
        <a:accent3>
          <a:srgbClr val="FEFEFE"/>
        </a:accent3>
        <a:accent4>
          <a:srgbClr val="251E1E"/>
        </a:accent4>
        <a:accent5>
          <a:srgbClr val="E9E8C3"/>
        </a:accent5>
        <a:accent6>
          <a:srgbClr val="536282"/>
        </a:accent6>
        <a:hlink>
          <a:srgbClr val="365D96"/>
        </a:hlink>
        <a:folHlink>
          <a:srgbClr val="586840"/>
        </a:folHlink>
      </a:clrScheme>
      <a:clrMap bg1="lt1" tx1="dk1" bg2="lt2" tx2="dk2" accent1="accent1" accent2="accent2" accent3="accent3" accent4="accent4" accent5="accent5" accent6="accent6" hlink="hlink" folHlink="folHlink"/>
    </a:extraClrScheme>
    <a:extraClrScheme>
      <a:clrScheme name="Japanese Waves 5">
        <a:dk1>
          <a:srgbClr val="000000"/>
        </a:dk1>
        <a:lt1>
          <a:srgbClr val="20326C"/>
        </a:lt1>
        <a:dk2>
          <a:srgbClr val="E3E2AA"/>
        </a:dk2>
        <a:lt2>
          <a:srgbClr val="000000"/>
        </a:lt2>
        <a:accent1>
          <a:srgbClr val="B3A53D"/>
        </a:accent1>
        <a:accent2>
          <a:srgbClr val="4273B9"/>
        </a:accent2>
        <a:accent3>
          <a:srgbClr val="ABADBA"/>
        </a:accent3>
        <a:accent4>
          <a:srgbClr val="000000"/>
        </a:accent4>
        <a:accent5>
          <a:srgbClr val="D6CFAF"/>
        </a:accent5>
        <a:accent6>
          <a:srgbClr val="3B68A7"/>
        </a:accent6>
        <a:hlink>
          <a:srgbClr val="5B6C8D"/>
        </a:hlink>
        <a:folHlink>
          <a:srgbClr val="58804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Designs\Japanese Waves.pot</Template>
  <TotalTime>3017</TotalTime>
  <Words>8317</Words>
  <Application>Microsoft Office PowerPoint</Application>
  <PresentationFormat>On-screen Show (4:3)</PresentationFormat>
  <Paragraphs>663</Paragraphs>
  <Slides>155</Slides>
  <Notes>152</Notes>
  <HiddenSlides>0</HiddenSlides>
  <MMClips>0</MMClips>
  <ScaleCrop>false</ScaleCrop>
  <HeadingPairs>
    <vt:vector size="4" baseType="variant">
      <vt:variant>
        <vt:lpstr>Theme</vt:lpstr>
      </vt:variant>
      <vt:variant>
        <vt:i4>1</vt:i4>
      </vt:variant>
      <vt:variant>
        <vt:lpstr>Slide Titles</vt:lpstr>
      </vt:variant>
      <vt:variant>
        <vt:i4>155</vt:i4>
      </vt:variant>
    </vt:vector>
  </HeadingPairs>
  <TitlesOfParts>
    <vt:vector size="156" baseType="lpstr">
      <vt:lpstr>Japanese Waves</vt:lpstr>
      <vt:lpstr>CHAPTER 6</vt:lpstr>
      <vt:lpstr>Global Business Institutions PRISMS</vt:lpstr>
      <vt:lpstr>PowerPoint Presentation</vt:lpstr>
      <vt:lpstr>PowerPoint Presentation</vt:lpstr>
      <vt:lpstr>PowerPoint Presentation</vt:lpstr>
      <vt:lpstr>ENTERING THE LAST ERA OF HUMAN HISTORY?</vt:lpstr>
      <vt:lpstr>PowerPoint Presentation</vt:lpstr>
      <vt:lpstr>PowerPoint Presentation</vt:lpstr>
      <vt:lpstr>WHY NATION STATES ARE DECLINING</vt:lpstr>
      <vt:lpstr> a new 21st CENTURY GLOBAL ORDER</vt:lpstr>
      <vt:lpstr>PowerPoint Presentation</vt:lpstr>
      <vt:lpstr>PowerPoint Presentation</vt:lpstr>
      <vt:lpstr>PowerPoint Presentation</vt:lpstr>
      <vt:lpstr>NEW EMERGING GLOBAL INFRASTRUCTURE FOR THE 21 CENTURY</vt:lpstr>
      <vt:lpstr>GGOs TODAY</vt:lpstr>
      <vt:lpstr>PowerPoint Presentation</vt:lpstr>
      <vt:lpstr>PowerPoint Presentation</vt:lpstr>
      <vt:lpstr>MEMBERS OF THE “G20”</vt:lpstr>
      <vt:lpstr>THE ICC</vt:lpstr>
      <vt:lpstr>THE ESSENCE OF NGOs</vt:lpstr>
      <vt:lpstr>PowerPoint Presentation</vt:lpstr>
      <vt:lpstr>PowerPoint Presentation</vt:lpstr>
      <vt:lpstr>NGOs: The “Global Antigrowth Coalition” (GAC)  </vt:lpstr>
      <vt:lpstr>OXFAM INTERNATIONAL</vt:lpstr>
      <vt:lpstr>PowerPoint Presentation</vt:lpstr>
      <vt:lpstr>PowerPoint Presentation</vt:lpstr>
      <vt:lpstr>PowerPoint Presentation</vt:lpstr>
      <vt:lpstr>GLOBAL PUBLIC POLICY NETWORKS</vt:lpstr>
      <vt:lpstr>PowerPoint Presentation</vt:lpstr>
      <vt:lpstr>PowerPoint Presentation</vt:lpstr>
      <vt:lpstr>PowerPoint Presentation</vt:lpstr>
      <vt:lpstr>PowerPoint Presentation</vt:lpstr>
      <vt:lpstr>PowerPoint Presentation</vt:lpstr>
      <vt:lpstr>PowerPoint Presentation</vt:lpstr>
      <vt:lpstr>GATT: Forerunner to today’s World Trade Org.</vt:lpstr>
      <vt:lpstr>PowerPoint Presentation</vt:lpstr>
      <vt:lpstr>PowerPoint Presentation</vt:lpstr>
      <vt:lpstr>PowerPoint Presentation</vt:lpstr>
      <vt:lpstr>PowerPoint Presentation</vt:lpstr>
      <vt:lpstr>PowerPoint Presentation</vt:lpstr>
      <vt:lpstr>THE OFFICIAL  WTO MISSION </vt:lpstr>
      <vt:lpstr>PowerPoint Presentation</vt:lpstr>
      <vt:lpstr>MOST COMMON NON-TARIFF  TRADE BARRIERS </vt:lpstr>
      <vt:lpstr>PowerPoint Presentation</vt:lpstr>
      <vt:lpstr>PowerPoint Presentation</vt:lpstr>
      <vt:lpstr>PowerPoint Presentation</vt:lpstr>
      <vt:lpstr>BASIC WTO STRUCTURE</vt:lpstr>
      <vt:lpstr>HOW THE WTO GETS THINGS DONE</vt:lpstr>
      <vt:lpstr>PowerPoint Presentation</vt:lpstr>
      <vt:lpstr>WTO CLOUT OF THE “QUAD” NATIONS</vt:lpstr>
      <vt:lpstr>THE WTO’S TEETH</vt:lpstr>
      <vt:lpstr>THE WTO TRADE  COMPLAINT PROTOCOL</vt:lpstr>
      <vt:lpstr>PowerPoint Presentation</vt:lpstr>
      <vt:lpstr>THE TOP 5 WTO PLAINTIFFS, 1995-2002</vt:lpstr>
      <vt:lpstr>PowerPoint Presentation</vt:lpstr>
      <vt:lpstr>PowerPoint Presentation</vt:lpstr>
      <vt:lpstr>AMERICA SUES CHINA</vt:lpstr>
      <vt:lpstr>PowerPoint Presentation</vt:lpstr>
      <vt:lpstr>PowerPoint Presentation</vt:lpstr>
      <vt:lpstr>PowerPoint Presentation</vt:lpstr>
      <vt:lpstr>PowerPoint Presentation</vt:lpstr>
      <vt:lpstr>FAILURE OF THE WTO DOHA ROUND  (2000-2006) OF TRADE TALKS</vt:lpstr>
      <vt:lpstr>PowerPoint Presentation</vt:lpstr>
      <vt:lpstr>LESS REGIONAL FREE TRADE, MORE GLOBAL</vt:lpstr>
      <vt:lpstr>PowerPoint Presentation</vt:lpstr>
      <vt:lpstr>WTO PROTESTS</vt:lpstr>
      <vt:lpstr>GLOBAL INSECURITIES CAUSED BY THE SPREAD OF NEO-LIBERAL CAPITALISM</vt:lpstr>
      <vt:lpstr>THE MAIN CONCERNS OF WTO CRITICS WITH BUSINESS-DRIVEN GLOBALISM IN C21 </vt:lpstr>
      <vt:lpstr>PowerPoint Presentation</vt:lpstr>
      <vt:lpstr>PowerPoint Presentation</vt:lpstr>
      <vt:lpstr>PowerPoint Presentation</vt:lpstr>
      <vt:lpstr>CRITICS FROM THE RIGHT</vt:lpstr>
      <vt:lpstr>PowerPoint Presentation</vt:lpstr>
      <vt:lpstr>PowerPoint Presentation</vt:lpstr>
      <vt:lpstr>PowerPoint Presentation</vt:lpstr>
      <vt:lpstr>THE IDEOLOGY OF  NEO-LIBERAL CAPITALISM</vt:lpstr>
      <vt:lpstr>PowerPoint Presentation</vt:lpstr>
      <vt:lpstr>PowerPoint Presentation</vt:lpstr>
      <vt:lpstr>PowerPoint Presentation</vt:lpstr>
      <vt:lpstr>PowerPoint Presentation</vt:lpstr>
      <vt:lpstr>PowerPoint Presentation</vt:lpstr>
      <vt:lpstr>HOW THE WORLD BANK STRIVES TO SERVE DEVELOPING NATIONS</vt:lpstr>
      <vt:lpstr>PowerPoint Presentation</vt:lpstr>
      <vt:lpstr>PowerPoint Presentation</vt:lpstr>
      <vt:lpstr>The IMF tends to make short-term (3-5 years) loans to help developed nations deal with short-term economic challenges, such as occasional trade deficits, recessions, weakening currency, or crop disasters.  It relies on its sister lender, the World Bank, to make longer-term,  developmental loans (major construction projects, health &amp; human services, technology development, etc.) to developing nations. </vt:lpstr>
      <vt:lpstr>PowerPoint Presentation</vt:lpstr>
      <vt:lpstr>WHY NATIONS DEPOSIT MONEY IN THE IMF TO BE LOANED OUT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AMERICAN FARM SUBSIDIES</vt:lpstr>
      <vt:lpstr>PowerPoint Presentation</vt:lpstr>
      <vt:lpstr>PowerPoint Presentation</vt:lpstr>
      <vt:lpstr>EXAMPLES OF ALLEGED IMF-WB BOONDOGGLES </vt:lpstr>
      <vt:lpstr>IMF/WB STRATEGIC MISTAKES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GLOBAL NORTH-SOUTH DIVIDE</vt:lpstr>
      <vt:lpstr>PowerPoint Presentation</vt:lpstr>
      <vt:lpstr>ZEBRAS: Underdeveloped nations with stagnant economic growth</vt:lpstr>
      <vt:lpstr>“Traffic” on the Godzilla side of the bridge symbolizes Western  “imperialistic capitalism” being exported into Tiger nations: WTO &amp; IMF profit-maximization ideology, import substitution, global efficiency mandate, etc.)     Would the world be better off if the “bridge” came down? </vt:lpstr>
      <vt:lpstr>PowerPoint Presentation</vt:lpstr>
      <vt:lpstr>PowerPoint Presentation</vt:lpstr>
      <vt:lpstr>THE “PARIS CLUB” OF CREDITOR NATIONS (G-7)</vt:lpstr>
      <vt:lpstr>PowerPoint Presentation</vt:lpstr>
      <vt:lpstr>THE GODZILLA TRADE AGENDA</vt:lpstr>
      <vt:lpstr>PowerPoint Presentation</vt:lpstr>
      <vt:lpstr>PowerPoint Presentation</vt:lpstr>
      <vt:lpstr>THE HAVE-NOT SOUTHERN HEMISPHERE NATIONS HAVE A LOT LESS OF:</vt:lpstr>
      <vt:lpstr>TWO STRIKES AGAINST DEVELOPING NATIONS</vt:lpstr>
      <vt:lpstr>GLOBAL WEALTH DISTORTION </vt:lpstr>
      <vt:lpstr>The WTO’s Doha (Qatar) DEVELOPMENT AGENDA  (2001-2006):</vt:lpstr>
      <vt:lpstr>IN THE GENEVA TALKS (7/04)THE USA &amp; EU AGREED TO:</vt:lpstr>
      <vt:lpstr>AG SUBSIDIES AS % OF FARM OUTPUT, 2003</vt:lpstr>
      <vt:lpstr>PowerPoint Presentation</vt:lpstr>
      <vt:lpstr>THE “GREEN ROOM” PROBLEM</vt:lpstr>
      <vt:lpstr>PowerPoint Presentation</vt:lpstr>
      <vt:lpstr>PowerPoint Presentation</vt:lpstr>
      <vt:lpstr>PowerPoint Presentation</vt:lpstr>
      <vt:lpstr>IS INSTANT FREE TRADE FAIR?</vt:lpstr>
      <vt:lpstr>PowerPoint Presentation</vt:lpstr>
      <vt:lpstr>DO WE NEED MORE FREE TRADE  OR MORE FAIR TRADE?</vt:lpstr>
      <vt:lpstr>PowerPoint Presentation</vt:lpstr>
      <vt:lpstr>PowerPoint Presentation</vt:lpstr>
      <vt:lpstr>THE FAIR TRADE MOVEMENT</vt:lpstr>
      <vt:lpstr>PowerPoint Presentation</vt:lpstr>
      <vt:lpstr>PowerPoint Presentation</vt:lpstr>
      <vt:lpstr>PowerPoint Presentation</vt:lpstr>
      <vt:lpstr>PowerPoint Presentation</vt:lpstr>
      <vt:lpstr>MCDONALD’S FAIRTRADE DEAL WITH TOMATO PICKERS</vt:lpstr>
      <vt:lpstr>FAIRTRADE PRINCIPLES (from the Americas Program  Inter-hemispheric Center)</vt:lpstr>
      <vt:lpstr>PowerPoint Presentation</vt:lpstr>
      <vt:lpstr>PowerPoint Presentation</vt:lpstr>
      <vt:lpstr>PowerPoint Presentation</vt:lpstr>
      <vt:lpstr>KEY PROBLEMS OF FAIR TRADE (from the Americas Program  Inter-hemispheric Center)</vt:lpstr>
      <vt:lpstr>PowerPoint Presentation</vt:lpstr>
      <vt:lpstr>PowerPoint Presentation</vt:lpstr>
      <vt:lpstr>PowerPoint Presentation</vt:lpstr>
      <vt:lpstr>PowerPoint Presentation</vt:lpstr>
      <vt:lpstr>PowerPoint Presentation</vt:lpstr>
      <vt:lpstr>AN IMPOSSIBLE DREAM?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 Van Auken</dc:creator>
  <cp:lastModifiedBy>Phil</cp:lastModifiedBy>
  <cp:revision>611</cp:revision>
  <cp:lastPrinted>1601-01-01T00:00:00Z</cp:lastPrinted>
  <dcterms:created xsi:type="dcterms:W3CDTF">2002-01-27T18:40:42Z</dcterms:created>
  <dcterms:modified xsi:type="dcterms:W3CDTF">2012-11-17T17:09:04Z</dcterms:modified>
</cp:coreProperties>
</file>