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7"/>
  </p:notesMasterIdLst>
  <p:handoutMasterIdLst>
    <p:handoutMasterId r:id="rId128"/>
  </p:handoutMasterIdLst>
  <p:sldIdLst>
    <p:sldId id="256" r:id="rId2"/>
    <p:sldId id="374" r:id="rId3"/>
    <p:sldId id="377" r:id="rId4"/>
    <p:sldId id="297" r:id="rId5"/>
    <p:sldId id="353" r:id="rId6"/>
    <p:sldId id="257" r:id="rId7"/>
    <p:sldId id="325" r:id="rId8"/>
    <p:sldId id="318" r:id="rId9"/>
    <p:sldId id="345" r:id="rId10"/>
    <p:sldId id="340" r:id="rId11"/>
    <p:sldId id="346" r:id="rId12"/>
    <p:sldId id="371" r:id="rId13"/>
    <p:sldId id="526" r:id="rId14"/>
    <p:sldId id="527" r:id="rId15"/>
    <p:sldId id="528" r:id="rId16"/>
    <p:sldId id="354" r:id="rId17"/>
    <p:sldId id="258" r:id="rId18"/>
    <p:sldId id="370" r:id="rId19"/>
    <p:sldId id="259" r:id="rId20"/>
    <p:sldId id="358" r:id="rId21"/>
    <p:sldId id="359" r:id="rId22"/>
    <p:sldId id="352" r:id="rId23"/>
    <p:sldId id="362" r:id="rId24"/>
    <p:sldId id="366" r:id="rId25"/>
    <p:sldId id="375" r:id="rId26"/>
    <p:sldId id="376" r:id="rId27"/>
    <p:sldId id="298" r:id="rId28"/>
    <p:sldId id="519" r:id="rId29"/>
    <p:sldId id="520" r:id="rId30"/>
    <p:sldId id="521" r:id="rId31"/>
    <p:sldId id="522" r:id="rId32"/>
    <p:sldId id="523" r:id="rId33"/>
    <p:sldId id="529" r:id="rId34"/>
    <p:sldId id="530" r:id="rId35"/>
    <p:sldId id="518" r:id="rId36"/>
    <p:sldId id="332" r:id="rId37"/>
    <p:sldId id="261" r:id="rId38"/>
    <p:sldId id="278" r:id="rId39"/>
    <p:sldId id="513" r:id="rId40"/>
    <p:sldId id="514" r:id="rId41"/>
    <p:sldId id="515" r:id="rId42"/>
    <p:sldId id="516" r:id="rId43"/>
    <p:sldId id="517" r:id="rId44"/>
    <p:sldId id="473" r:id="rId45"/>
    <p:sldId id="474" r:id="rId46"/>
    <p:sldId id="475" r:id="rId47"/>
    <p:sldId id="476" r:id="rId48"/>
    <p:sldId id="477" r:id="rId49"/>
    <p:sldId id="478" r:id="rId50"/>
    <p:sldId id="479" r:id="rId51"/>
    <p:sldId id="480" r:id="rId52"/>
    <p:sldId id="481" r:id="rId53"/>
    <p:sldId id="482" r:id="rId54"/>
    <p:sldId id="483" r:id="rId55"/>
    <p:sldId id="484" r:id="rId56"/>
    <p:sldId id="485" r:id="rId57"/>
    <p:sldId id="486" r:id="rId58"/>
    <p:sldId id="487" r:id="rId59"/>
    <p:sldId id="488" r:id="rId60"/>
    <p:sldId id="489" r:id="rId61"/>
    <p:sldId id="490" r:id="rId62"/>
    <p:sldId id="491" r:id="rId63"/>
    <p:sldId id="492" r:id="rId64"/>
    <p:sldId id="493" r:id="rId65"/>
    <p:sldId id="494" r:id="rId66"/>
    <p:sldId id="495" r:id="rId67"/>
    <p:sldId id="496" r:id="rId68"/>
    <p:sldId id="497" r:id="rId69"/>
    <p:sldId id="498" r:id="rId70"/>
    <p:sldId id="499" r:id="rId71"/>
    <p:sldId id="500" r:id="rId72"/>
    <p:sldId id="501" r:id="rId73"/>
    <p:sldId id="503" r:id="rId74"/>
    <p:sldId id="504" r:id="rId75"/>
    <p:sldId id="524" r:id="rId76"/>
    <p:sldId id="525" r:id="rId77"/>
    <p:sldId id="429" r:id="rId78"/>
    <p:sldId id="457" r:id="rId79"/>
    <p:sldId id="436" r:id="rId80"/>
    <p:sldId id="437" r:id="rId81"/>
    <p:sldId id="439" r:id="rId82"/>
    <p:sldId id="440" r:id="rId83"/>
    <p:sldId id="459" r:id="rId84"/>
    <p:sldId id="505" r:id="rId85"/>
    <p:sldId id="506" r:id="rId86"/>
    <p:sldId id="507" r:id="rId87"/>
    <p:sldId id="508" r:id="rId88"/>
    <p:sldId id="509" r:id="rId89"/>
    <p:sldId id="510" r:id="rId90"/>
    <p:sldId id="511" r:id="rId91"/>
    <p:sldId id="434" r:id="rId92"/>
    <p:sldId id="349" r:id="rId93"/>
    <p:sldId id="351" r:id="rId94"/>
    <p:sldId id="379" r:id="rId95"/>
    <p:sldId id="460" r:id="rId96"/>
    <p:sldId id="461" r:id="rId97"/>
    <p:sldId id="462" r:id="rId98"/>
    <p:sldId id="380" r:id="rId99"/>
    <p:sldId id="372" r:id="rId100"/>
    <p:sldId id="373" r:id="rId101"/>
    <p:sldId id="383" r:id="rId102"/>
    <p:sldId id="470" r:id="rId103"/>
    <p:sldId id="342" r:id="rId104"/>
    <p:sldId id="471" r:id="rId105"/>
    <p:sldId id="472" r:id="rId106"/>
    <p:sldId id="531" r:id="rId107"/>
    <p:sldId id="442" r:id="rId108"/>
    <p:sldId id="381" r:id="rId109"/>
    <p:sldId id="367" r:id="rId110"/>
    <p:sldId id="347" r:id="rId111"/>
    <p:sldId id="458" r:id="rId112"/>
    <p:sldId id="444" r:id="rId113"/>
    <p:sldId id="260" r:id="rId114"/>
    <p:sldId id="445" r:id="rId115"/>
    <p:sldId id="441" r:id="rId116"/>
    <p:sldId id="452" r:id="rId117"/>
    <p:sldId id="390" r:id="rId118"/>
    <p:sldId id="382" r:id="rId119"/>
    <p:sldId id="448" r:id="rId120"/>
    <p:sldId id="449" r:id="rId121"/>
    <p:sldId id="450" r:id="rId122"/>
    <p:sldId id="469" r:id="rId123"/>
    <p:sldId id="532" r:id="rId124"/>
    <p:sldId id="533" r:id="rId125"/>
    <p:sldId id="534" r:id="rId126"/>
  </p:sldIdLst>
  <p:sldSz cx="9144000" cy="6858000" type="screen4x3"/>
  <p:notesSz cx="6858000" cy="9144000"/>
  <p:defaultTextStyle>
    <a:defPPr>
      <a:defRPr lang="en-US"/>
    </a:defPPr>
    <a:lvl1pPr algn="l" rtl="0" fontAlgn="base">
      <a:spcBef>
        <a:spcPct val="0"/>
      </a:spcBef>
      <a:spcAft>
        <a:spcPct val="0"/>
      </a:spcAft>
      <a:defRPr sz="2400" b="1" kern="1200">
        <a:solidFill>
          <a:schemeClr val="tx1"/>
        </a:solidFill>
        <a:latin typeface="Pegasus" pitchFamily="2" charset="0"/>
        <a:ea typeface="+mn-ea"/>
        <a:cs typeface="+mn-cs"/>
      </a:defRPr>
    </a:lvl1pPr>
    <a:lvl2pPr marL="457200" algn="l" rtl="0" fontAlgn="base">
      <a:spcBef>
        <a:spcPct val="0"/>
      </a:spcBef>
      <a:spcAft>
        <a:spcPct val="0"/>
      </a:spcAft>
      <a:defRPr sz="2400" b="1" kern="1200">
        <a:solidFill>
          <a:schemeClr val="tx1"/>
        </a:solidFill>
        <a:latin typeface="Pegasus" pitchFamily="2" charset="0"/>
        <a:ea typeface="+mn-ea"/>
        <a:cs typeface="+mn-cs"/>
      </a:defRPr>
    </a:lvl2pPr>
    <a:lvl3pPr marL="914400" algn="l" rtl="0" fontAlgn="base">
      <a:spcBef>
        <a:spcPct val="0"/>
      </a:spcBef>
      <a:spcAft>
        <a:spcPct val="0"/>
      </a:spcAft>
      <a:defRPr sz="2400" b="1" kern="1200">
        <a:solidFill>
          <a:schemeClr val="tx1"/>
        </a:solidFill>
        <a:latin typeface="Pegasus" pitchFamily="2" charset="0"/>
        <a:ea typeface="+mn-ea"/>
        <a:cs typeface="+mn-cs"/>
      </a:defRPr>
    </a:lvl3pPr>
    <a:lvl4pPr marL="1371600" algn="l" rtl="0" fontAlgn="base">
      <a:spcBef>
        <a:spcPct val="0"/>
      </a:spcBef>
      <a:spcAft>
        <a:spcPct val="0"/>
      </a:spcAft>
      <a:defRPr sz="2400" b="1" kern="1200">
        <a:solidFill>
          <a:schemeClr val="tx1"/>
        </a:solidFill>
        <a:latin typeface="Pegasus" pitchFamily="2" charset="0"/>
        <a:ea typeface="+mn-ea"/>
        <a:cs typeface="+mn-cs"/>
      </a:defRPr>
    </a:lvl4pPr>
    <a:lvl5pPr marL="1828800" algn="l" rtl="0" fontAlgn="base">
      <a:spcBef>
        <a:spcPct val="0"/>
      </a:spcBef>
      <a:spcAft>
        <a:spcPct val="0"/>
      </a:spcAft>
      <a:defRPr sz="2400" b="1" kern="1200">
        <a:solidFill>
          <a:schemeClr val="tx1"/>
        </a:solidFill>
        <a:latin typeface="Pegasus" pitchFamily="2" charset="0"/>
        <a:ea typeface="+mn-ea"/>
        <a:cs typeface="+mn-cs"/>
      </a:defRPr>
    </a:lvl5pPr>
    <a:lvl6pPr marL="2286000" algn="l" defTabSz="914400" rtl="0" eaLnBrk="1" latinLnBrk="0" hangingPunct="1">
      <a:defRPr sz="2400" b="1" kern="1200">
        <a:solidFill>
          <a:schemeClr val="tx1"/>
        </a:solidFill>
        <a:latin typeface="Pegasus" pitchFamily="2" charset="0"/>
        <a:ea typeface="+mn-ea"/>
        <a:cs typeface="+mn-cs"/>
      </a:defRPr>
    </a:lvl6pPr>
    <a:lvl7pPr marL="2743200" algn="l" defTabSz="914400" rtl="0" eaLnBrk="1" latinLnBrk="0" hangingPunct="1">
      <a:defRPr sz="2400" b="1" kern="1200">
        <a:solidFill>
          <a:schemeClr val="tx1"/>
        </a:solidFill>
        <a:latin typeface="Pegasus" pitchFamily="2" charset="0"/>
        <a:ea typeface="+mn-ea"/>
        <a:cs typeface="+mn-cs"/>
      </a:defRPr>
    </a:lvl7pPr>
    <a:lvl8pPr marL="3200400" algn="l" defTabSz="914400" rtl="0" eaLnBrk="1" latinLnBrk="0" hangingPunct="1">
      <a:defRPr sz="2400" b="1" kern="1200">
        <a:solidFill>
          <a:schemeClr val="tx1"/>
        </a:solidFill>
        <a:latin typeface="Pegasus" pitchFamily="2" charset="0"/>
        <a:ea typeface="+mn-ea"/>
        <a:cs typeface="+mn-cs"/>
      </a:defRPr>
    </a:lvl8pPr>
    <a:lvl9pPr marL="3657600" algn="l" defTabSz="914400" rtl="0" eaLnBrk="1" latinLnBrk="0" hangingPunct="1">
      <a:defRPr sz="2400" b="1" kern="1200">
        <a:solidFill>
          <a:schemeClr val="tx1"/>
        </a:solidFill>
        <a:latin typeface="Pegasus"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6FFCC"/>
    <a:srgbClr val="FF0000"/>
    <a:srgbClr val="FF99FF"/>
    <a:srgbClr val="FF0066"/>
    <a:srgbClr val="006600"/>
    <a:srgbClr val="CC0000"/>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1022" autoAdjust="0"/>
    <p:restoredTop sz="94595" autoAdjust="0"/>
  </p:normalViewPr>
  <p:slideViewPr>
    <p:cSldViewPr>
      <p:cViewPr>
        <p:scale>
          <a:sx n="30" d="100"/>
          <a:sy n="30" d="100"/>
        </p:scale>
        <p:origin x="-2304" y="-9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1943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handoutMaster" Target="handoutMasters/handout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Times New Roman" pitchFamily="18" charset="0"/>
              </a:defRPr>
            </a:lvl1pPr>
          </a:lstStyle>
          <a:p>
            <a:pPr>
              <a:defRPr/>
            </a:pPr>
            <a:endParaRPr lang="en-US"/>
          </a:p>
        </p:txBody>
      </p:sp>
      <p:sp>
        <p:nvSpPr>
          <p:cNvPr id="860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defRPr>
            </a:lvl1pPr>
          </a:lstStyle>
          <a:p>
            <a:pPr>
              <a:defRPr/>
            </a:pPr>
            <a:endParaRPr lang="en-US"/>
          </a:p>
        </p:txBody>
      </p:sp>
      <p:sp>
        <p:nvSpPr>
          <p:cNvPr id="860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Times New Roman" pitchFamily="18" charset="0"/>
              </a:defRPr>
            </a:lvl1pPr>
          </a:lstStyle>
          <a:p>
            <a:pPr>
              <a:defRPr/>
            </a:pPr>
            <a:endParaRPr lang="en-US"/>
          </a:p>
        </p:txBody>
      </p:sp>
      <p:sp>
        <p:nvSpPr>
          <p:cNvPr id="860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Times New Roman" pitchFamily="18" charset="0"/>
              </a:defRPr>
            </a:lvl1pPr>
          </a:lstStyle>
          <a:p>
            <a:pPr>
              <a:defRPr/>
            </a:pPr>
            <a:fld id="{C1578584-1BE4-42E5-966F-63E92406DD5B}" type="slidenum">
              <a:rPr lang="en-US"/>
              <a:pPr>
                <a:defRPr/>
              </a:pPr>
              <a:t>‹#›</a:t>
            </a:fld>
            <a:endParaRPr lang="en-US"/>
          </a:p>
        </p:txBody>
      </p:sp>
    </p:spTree>
    <p:extLst>
      <p:ext uri="{BB962C8B-B14F-4D97-AF65-F5344CB8AC3E}">
        <p14:creationId xmlns:p14="http://schemas.microsoft.com/office/powerpoint/2010/main" val="34278944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DDDF8F7-F925-4F9B-AF0B-280B49D3ED5A}" type="datetimeFigureOut">
              <a:rPr lang="en-US"/>
              <a:pPr>
                <a:defRPr/>
              </a:pPr>
              <a:t>11/17/2012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A99884C-DBDC-4715-AFB9-70F23C51D6E4}" type="slidenum">
              <a:rPr lang="en-US"/>
              <a:pPr>
                <a:defRPr/>
              </a:pPr>
              <a:t>‹#›</a:t>
            </a:fld>
            <a:endParaRPr lang="en-US"/>
          </a:p>
        </p:txBody>
      </p:sp>
    </p:spTree>
    <p:extLst>
      <p:ext uri="{BB962C8B-B14F-4D97-AF65-F5344CB8AC3E}">
        <p14:creationId xmlns:p14="http://schemas.microsoft.com/office/powerpoint/2010/main" val="36491893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5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698AB62-A247-4108-A5D5-13EEB3057105}" type="slidenum">
              <a:rPr lang="en-US" sz="1200" smtClean="0"/>
              <a:pPr eaLnBrk="1" hangingPunct="1"/>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4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3FC5E660-8CEA-43AB-87A6-27323ED0FB8F}" type="slidenum">
              <a:rPr lang="en-US" sz="1200" smtClean="0"/>
              <a:pPr eaLnBrk="1" hangingPunct="1"/>
              <a:t>10</a:t>
            </a:fld>
            <a:endParaRPr lang="en-US" sz="1200"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6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6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71F30715-2C3C-450D-8430-8341A30FE4C6}" type="slidenum">
              <a:rPr lang="en-US" sz="1200" smtClean="0"/>
              <a:pPr eaLnBrk="1" hangingPunct="1"/>
              <a:t>108</a:t>
            </a:fld>
            <a:endParaRPr lang="en-US" sz="1200"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7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7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A5202EF-7B07-4254-9FCA-85A849D2CD0F}" type="slidenum">
              <a:rPr lang="en-US" sz="1200" smtClean="0"/>
              <a:pPr eaLnBrk="1" hangingPunct="1"/>
              <a:t>109</a:t>
            </a:fld>
            <a:endParaRPr lang="en-US" sz="1200"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8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8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91EBBD40-3582-4C8D-AF13-CF181855835F}" type="slidenum">
              <a:rPr lang="en-US" sz="1200" smtClean="0"/>
              <a:pPr eaLnBrk="1" hangingPunct="1"/>
              <a:t>110</a:t>
            </a:fld>
            <a:endParaRPr lang="en-US" sz="1200"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9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49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A6F20815-E1D5-428F-8514-BD6602E93C62}" type="slidenum">
              <a:rPr lang="en-US" sz="1200" smtClean="0"/>
              <a:pPr eaLnBrk="1" hangingPunct="1"/>
              <a:t>111</a:t>
            </a:fld>
            <a:endParaRPr lang="en-US" sz="1200"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0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0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4B31BEB-1A92-4A02-B40D-D71AC51FA889}" type="slidenum">
              <a:rPr lang="en-US" sz="1200" smtClean="0"/>
              <a:pPr eaLnBrk="1" hangingPunct="1"/>
              <a:t>112</a:t>
            </a:fld>
            <a:endParaRPr lang="en-US" sz="1200"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1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1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319614C-71B7-42A3-80CD-DD8EE70D9405}" type="slidenum">
              <a:rPr lang="en-US" sz="1200" smtClean="0"/>
              <a:pPr eaLnBrk="1" hangingPunct="1"/>
              <a:t>113</a:t>
            </a:fld>
            <a:endParaRPr lang="en-US" sz="1200"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2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2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32C21BA5-76FB-4B35-9283-47BD26617BC3}" type="slidenum">
              <a:rPr lang="en-US" sz="1200" smtClean="0"/>
              <a:pPr eaLnBrk="1" hangingPunct="1"/>
              <a:t>114</a:t>
            </a:fld>
            <a:endParaRPr lang="en-US" sz="1200"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3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3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F24333FB-1156-475F-A887-6DB8BFE6F129}" type="slidenum">
              <a:rPr lang="en-US" sz="1200" smtClean="0"/>
              <a:pPr eaLnBrk="1" hangingPunct="1"/>
              <a:t>115</a:t>
            </a:fld>
            <a:endParaRPr lang="en-US" sz="1200"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4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4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E65EEFD2-0E13-4ADA-9D2E-8B1D6CDB8BCB}" type="slidenum">
              <a:rPr lang="en-US" sz="1200" smtClean="0"/>
              <a:pPr eaLnBrk="1" hangingPunct="1"/>
              <a:t>116</a:t>
            </a:fld>
            <a:endParaRPr lang="en-US" sz="1200"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60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DE95AD1C-176A-480E-97A8-2521B4EE8B27}" type="slidenum">
              <a:rPr lang="en-US" sz="1200" smtClean="0"/>
              <a:pPr eaLnBrk="1" hangingPunct="1"/>
              <a:t>117</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5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4709F8B9-11E1-45A6-89BD-EB288C87B279}" type="slidenum">
              <a:rPr lang="en-US" sz="1200" smtClean="0"/>
              <a:pPr eaLnBrk="1" hangingPunct="1"/>
              <a:t>11</a:t>
            </a:fld>
            <a:endParaRPr lang="en-US" sz="1200"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7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7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2F17478C-0493-47AD-9F5A-024EFAF13A47}" type="slidenum">
              <a:rPr lang="en-US" sz="1200" smtClean="0"/>
              <a:pPr eaLnBrk="1" hangingPunct="1"/>
              <a:t>118</a:t>
            </a:fld>
            <a:endParaRPr lang="en-US" sz="1200"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8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80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D4BEDF0-911D-4C23-A416-FEDD9ED0B5EC}" type="slidenum">
              <a:rPr lang="en-US" sz="1200" smtClean="0"/>
              <a:pPr eaLnBrk="1" hangingPunct="1"/>
              <a:t>119</a:t>
            </a:fld>
            <a:endParaRPr lang="en-US" sz="1200"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9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9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39A002A5-3CF9-466C-AF7B-72249DCE1A20}" type="slidenum">
              <a:rPr lang="en-US" sz="1200" smtClean="0"/>
              <a:pPr eaLnBrk="1" hangingPunct="1"/>
              <a:t>120</a:t>
            </a:fld>
            <a:endParaRPr lang="en-US" sz="1200"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0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0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76695E92-8D6F-4AF4-AEC4-890D4A7C48D1}" type="slidenum">
              <a:rPr lang="en-US" sz="1200" smtClean="0"/>
              <a:pPr eaLnBrk="1" hangingPunct="1"/>
              <a:t>121</a:t>
            </a:fld>
            <a:endParaRPr lang="en-US" sz="1200"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1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1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682B4A97-5471-4486-AA98-16E470B5BDE3}" type="slidenum">
              <a:rPr lang="en-US" sz="1200" smtClean="0"/>
              <a:pPr eaLnBrk="1" hangingPunct="1"/>
              <a:t>122</a:t>
            </a:fld>
            <a:endParaRPr lang="en-US" sz="1200"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2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2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99F93C8D-B11E-4FEE-9D09-558B2F949AB3}" type="slidenum">
              <a:rPr lang="en-US" sz="1200" smtClean="0"/>
              <a:pPr eaLnBrk="1" hangingPunct="1"/>
              <a:t>123</a:t>
            </a:fld>
            <a:endParaRPr lang="en-US" sz="1200"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3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3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A6FE3928-FAEA-4E87-B9B6-AC1A218E6A7E}" type="slidenum">
              <a:rPr lang="en-US" sz="1200" smtClean="0"/>
              <a:pPr eaLnBrk="1" hangingPunct="1"/>
              <a:t>124</a:t>
            </a:fld>
            <a:endParaRPr lang="en-US" sz="1200"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4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4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6354A0A7-EAEF-4848-A4AB-86BCA5D8E956}" type="slidenum">
              <a:rPr lang="en-US" sz="1200" smtClean="0"/>
              <a:pPr eaLnBrk="1" hangingPunct="1"/>
              <a:t>125</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6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49D42A47-8763-43B4-A9C0-1C2AB083291A}" type="slidenum">
              <a:rPr lang="en-US" sz="1200" smtClean="0"/>
              <a:pPr eaLnBrk="1" hangingPunct="1"/>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7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714D5652-08F6-4C67-AC07-D5D2FA1397EF}" type="slidenum">
              <a:rPr lang="en-US" sz="1200" smtClean="0"/>
              <a:pPr eaLnBrk="1" hangingPunct="1"/>
              <a:t>16</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8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E5F724FB-5DD1-484D-9086-7B03A2BF4567}" type="slidenum">
              <a:rPr lang="en-US" sz="1200" smtClean="0"/>
              <a:pPr eaLnBrk="1" hangingPunct="1"/>
              <a:t>17</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9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3A479F2-2AFA-4AFE-8E01-CA7469C1DFA5}" type="slidenum">
              <a:rPr lang="en-US" sz="1200" smtClean="0"/>
              <a:pPr eaLnBrk="1" hangingPunct="1"/>
              <a:t>18</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0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64CB8B74-1B3B-4B62-A325-02EB4E11FF00}" type="slidenum">
              <a:rPr lang="en-US" sz="1200" smtClean="0"/>
              <a:pPr eaLnBrk="1" hangingPunct="1"/>
              <a:t>19</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1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C52AE3F-4D9D-4DEC-A21F-A8AF24DAB682}" type="slidenum">
              <a:rPr lang="en-US" sz="1200" smtClean="0"/>
              <a:pPr eaLnBrk="1" hangingPunct="1"/>
              <a:t>20</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2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D07749B-6560-4D2F-B6A7-4A45ED03A284}" type="slidenum">
              <a:rPr lang="en-US" sz="1200" smtClean="0"/>
              <a:pPr eaLnBrk="1" hangingPunct="1"/>
              <a:t>21</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3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BDBDA3FD-3C49-4486-B451-F616F99E413D}" type="slidenum">
              <a:rPr lang="en-US" sz="1200" smtClean="0"/>
              <a:pPr eaLnBrk="1" hangingPunct="1"/>
              <a:t>22</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6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79A677D1-DB65-47F8-B3FC-3B5145A65996}" type="slidenum">
              <a:rPr lang="en-US" sz="1200" smtClean="0"/>
              <a:pPr eaLnBrk="1" hangingPunct="1"/>
              <a:t>2</a:t>
            </a:fld>
            <a:endParaRPr lang="en-US" sz="12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4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558DF0A-0D1A-4E1D-8EBE-3F7D09764421}" type="slidenum">
              <a:rPr lang="en-US" sz="1200" smtClean="0"/>
              <a:pPr eaLnBrk="1" hangingPunct="1"/>
              <a:t>23</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5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6C856219-23FD-4008-BD5E-14678E8B0435}" type="slidenum">
              <a:rPr lang="en-US" sz="1200" smtClean="0"/>
              <a:pPr eaLnBrk="1" hangingPunct="1"/>
              <a:t>24</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6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0A78B70-9CDB-488F-8413-5CB062E22999}" type="slidenum">
              <a:rPr lang="en-US" sz="1200" smtClean="0"/>
              <a:pPr eaLnBrk="1" hangingPunct="1"/>
              <a:t>25</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7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D21C5464-4F3D-4878-815E-21A1091D8133}" type="slidenum">
              <a:rPr lang="en-US" sz="1200" smtClean="0"/>
              <a:pPr eaLnBrk="1" hangingPunct="1"/>
              <a:t>26</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8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BD4ACF74-A192-4132-A51E-8AFAE78C7AD1}" type="slidenum">
              <a:rPr lang="en-US" sz="1200" smtClean="0"/>
              <a:pPr eaLnBrk="1" hangingPunct="1"/>
              <a:t>27</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69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DAE4390-5FE5-4024-9F56-F8DEDC69C5BD}" type="slidenum">
              <a:rPr lang="en-US" sz="1200" smtClean="0"/>
              <a:pPr eaLnBrk="1" hangingPunct="1"/>
              <a:t>28</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1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C3D5CC9-D0B6-4A51-9619-DB7C01040B32}" type="slidenum">
              <a:rPr lang="en-US" sz="1200" smtClean="0"/>
              <a:pPr eaLnBrk="1" hangingPunct="1"/>
              <a:t>29</a:t>
            </a:fld>
            <a:endParaRPr lang="en-US" sz="12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2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2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87FD89D-5949-4BF5-AC0A-1C46636B5DD4}" type="slidenum">
              <a:rPr lang="en-US" sz="1200" smtClean="0"/>
              <a:pPr eaLnBrk="1" hangingPunct="1"/>
              <a:t>30</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3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3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BE650404-6B96-493F-81C3-F09F23146FC2}" type="slidenum">
              <a:rPr lang="en-US" sz="1200" smtClean="0"/>
              <a:pPr eaLnBrk="1" hangingPunct="1"/>
              <a:t>31</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4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8940E5F-87C4-4D56-BE34-FD83EBD447AC}" type="slidenum">
              <a:rPr lang="en-US" sz="1200" smtClean="0"/>
              <a:pPr eaLnBrk="1" hangingPunct="1"/>
              <a:t>32</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7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9EC512E7-BC98-46C0-BE44-552F86D748E7}" type="slidenum">
              <a:rPr lang="en-US" sz="1200" smtClean="0"/>
              <a:pPr eaLnBrk="1" hangingPunct="1"/>
              <a:t>3</a:t>
            </a:fld>
            <a:endParaRPr lang="en-US" sz="12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5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FDEFC343-3C3C-4A53-BA9D-B8BB6D164EFC}" type="slidenum">
              <a:rPr lang="en-US" sz="1200" smtClean="0"/>
              <a:pPr eaLnBrk="1" hangingPunct="1"/>
              <a:t>33</a:t>
            </a:fld>
            <a:endParaRPr lang="en-US" sz="12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6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1AB504F-D44D-4B4F-99F4-6C148A26F4F0}" type="slidenum">
              <a:rPr lang="en-US" sz="1200" smtClean="0"/>
              <a:pPr eaLnBrk="1" hangingPunct="1"/>
              <a:t>34</a:t>
            </a:fld>
            <a:endParaRPr lang="en-US" sz="12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7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6D67D7B-9B37-431C-BA28-48C805465F2C}" type="slidenum">
              <a:rPr lang="en-US" sz="1200" smtClean="0"/>
              <a:pPr eaLnBrk="1" hangingPunct="1"/>
              <a:t>35</a:t>
            </a:fld>
            <a:endParaRPr lang="en-US" sz="12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8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D96961B7-8221-4688-B3FB-556C51C341DC}" type="slidenum">
              <a:rPr lang="en-US" sz="1200" smtClean="0"/>
              <a:pPr eaLnBrk="1" hangingPunct="1"/>
              <a:t>36</a:t>
            </a:fld>
            <a:endParaRPr lang="en-US" sz="120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79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D002A7E8-8370-4AC5-B42B-251BDE81BBBD}" type="slidenum">
              <a:rPr lang="en-US" sz="1200" smtClean="0"/>
              <a:pPr eaLnBrk="1" hangingPunct="1"/>
              <a:t>37</a:t>
            </a:fld>
            <a:endParaRPr lang="en-US" sz="120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0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6530EDD-70D6-49FF-87A9-14308AD21CC5}" type="slidenum">
              <a:rPr lang="en-US" sz="1200" smtClean="0"/>
              <a:pPr eaLnBrk="1" hangingPunct="1"/>
              <a:t>38</a:t>
            </a:fld>
            <a:endParaRPr lang="en-US" sz="120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1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6FEDD14-CAF4-4977-B91F-E04E7705678E}" type="slidenum">
              <a:rPr lang="en-US" sz="1200" smtClean="0"/>
              <a:pPr eaLnBrk="1" hangingPunct="1"/>
              <a:t>44</a:t>
            </a:fld>
            <a:endParaRPr lang="en-US" sz="120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2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DD9F9083-224C-43CB-AAC6-45DFE7F8AC37}" type="slidenum">
              <a:rPr lang="en-US" sz="1200" smtClean="0"/>
              <a:pPr eaLnBrk="1" hangingPunct="1"/>
              <a:t>45</a:t>
            </a:fld>
            <a:endParaRPr lang="en-US" sz="120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3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A25ABB0E-ABD8-4792-9162-2CF7902D4AF3}" type="slidenum">
              <a:rPr lang="en-US" sz="1200" smtClean="0"/>
              <a:pPr eaLnBrk="1" hangingPunct="1"/>
              <a:t>46</a:t>
            </a:fld>
            <a:endParaRPr lang="en-US" sz="120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4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C39E75C-5693-4D78-99E0-FD61060804A6}" type="slidenum">
              <a:rPr lang="en-US" sz="1200" smtClean="0"/>
              <a:pPr eaLnBrk="1" hangingPunct="1"/>
              <a:t>47</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10F611C-0F53-4299-96BB-B35A50F63733}" type="slidenum">
              <a:rPr lang="en-US" sz="1200" smtClean="0"/>
              <a:pPr eaLnBrk="1" hangingPunct="1"/>
              <a:t>4</a:t>
            </a:fld>
            <a:endParaRPr lang="en-US" sz="120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5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288AA809-7C0A-44B3-A538-D32BCDB15A97}" type="slidenum">
              <a:rPr lang="en-US" sz="1200" smtClean="0"/>
              <a:pPr eaLnBrk="1" hangingPunct="1"/>
              <a:t>48</a:t>
            </a:fld>
            <a:endParaRPr lang="en-US" sz="120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6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6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414ECBC9-12E7-4D6E-9138-530E0BA7030F}" type="slidenum">
              <a:rPr lang="en-US" sz="1200" smtClean="0"/>
              <a:pPr eaLnBrk="1" hangingPunct="1"/>
              <a:t>49</a:t>
            </a:fld>
            <a:endParaRPr lang="en-US" sz="120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7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2D19D14-D8B0-4B2C-84AB-BD07B62BDCB3}" type="slidenum">
              <a:rPr lang="en-US" sz="1200" smtClean="0"/>
              <a:pPr eaLnBrk="1" hangingPunct="1"/>
              <a:t>50</a:t>
            </a:fld>
            <a:endParaRPr lang="en-US" sz="120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8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8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417131E-4C62-4291-945A-81C27E2FCE84}" type="slidenum">
              <a:rPr lang="en-US" sz="1200" smtClean="0"/>
              <a:pPr eaLnBrk="1" hangingPunct="1"/>
              <a:t>51</a:t>
            </a:fld>
            <a:endParaRPr lang="en-US" sz="120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9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49A07A65-B247-4E1C-8A90-34C18A07AE93}" type="slidenum">
              <a:rPr lang="en-US" sz="1200" smtClean="0"/>
              <a:pPr eaLnBrk="1" hangingPunct="1"/>
              <a:t>52</a:t>
            </a:fld>
            <a:endParaRPr lang="en-US" sz="120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0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0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3FC04B1-880D-4BFC-9C8F-6322206FDDF8}" type="slidenum">
              <a:rPr lang="en-US" sz="1200" smtClean="0"/>
              <a:pPr eaLnBrk="1" hangingPunct="1"/>
              <a:t>53</a:t>
            </a:fld>
            <a:endParaRPr lang="en-US" sz="120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1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960952CF-1C73-4973-96C4-AFC055D62A43}" type="slidenum">
              <a:rPr lang="en-US" sz="1200" smtClean="0"/>
              <a:pPr eaLnBrk="1" hangingPunct="1"/>
              <a:t>54</a:t>
            </a:fld>
            <a:endParaRPr lang="en-US" sz="120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2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2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8AAABE7-47A2-41A2-B917-4A1CA61F5C4D}" type="slidenum">
              <a:rPr lang="en-US" sz="1200" smtClean="0"/>
              <a:pPr eaLnBrk="1" hangingPunct="1"/>
              <a:t>55</a:t>
            </a:fld>
            <a:endParaRPr lang="en-US" sz="120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3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E01EA50-52E6-4290-9D70-F263D580B6F0}" type="slidenum">
              <a:rPr lang="en-US" sz="1200" smtClean="0"/>
              <a:pPr eaLnBrk="1" hangingPunct="1"/>
              <a:t>56</a:t>
            </a:fld>
            <a:endParaRPr lang="en-US" sz="1200"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4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08022F5E-2C64-4879-9F94-063F4EAFE14B}" type="slidenum">
              <a:rPr lang="en-US" sz="1200" smtClean="0"/>
              <a:pPr eaLnBrk="1" hangingPunct="1"/>
              <a:t>57</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9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78A4ABE-A455-4FBE-9978-CF4CB4FBA140}" type="slidenum">
              <a:rPr lang="en-US" sz="1200" smtClean="0"/>
              <a:pPr eaLnBrk="1" hangingPunct="1"/>
              <a:t>5</a:t>
            </a:fld>
            <a:endParaRPr lang="en-US" sz="120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5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0317E25A-0894-403B-8992-C0C4589BB926}" type="slidenum">
              <a:rPr lang="en-US" sz="1200" smtClean="0"/>
              <a:pPr eaLnBrk="1" hangingPunct="1"/>
              <a:t>58</a:t>
            </a:fld>
            <a:endParaRPr lang="en-US" sz="120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6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6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A9BB1C53-FC66-4B13-86E3-1AFBEC2E90FC}" type="slidenum">
              <a:rPr lang="en-US" sz="1200" smtClean="0"/>
              <a:pPr eaLnBrk="1" hangingPunct="1"/>
              <a:t>59</a:t>
            </a:fld>
            <a:endParaRPr lang="en-US" sz="1200"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7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AD4042E-6598-4D9A-A159-E5895CE78C20}" type="slidenum">
              <a:rPr lang="en-US" sz="1200" smtClean="0"/>
              <a:pPr eaLnBrk="1" hangingPunct="1"/>
              <a:t>60</a:t>
            </a:fld>
            <a:endParaRPr lang="en-US" sz="1200"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8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8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29E4EBE1-F746-4AE1-BFAE-C54FD779CB8C}" type="slidenum">
              <a:rPr lang="en-US" sz="1200" smtClean="0"/>
              <a:pPr eaLnBrk="1" hangingPunct="1"/>
              <a:t>61</a:t>
            </a:fld>
            <a:endParaRPr lang="en-US" sz="1200"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9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ECA6C6F-E056-4C99-A628-6A19ADBDAC49}" type="slidenum">
              <a:rPr lang="en-US" sz="1200" smtClean="0"/>
              <a:pPr eaLnBrk="1" hangingPunct="1"/>
              <a:t>62</a:t>
            </a:fld>
            <a:endParaRPr lang="en-US" sz="1200"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0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0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F3A9FE2-40A9-4B11-9859-400773FE8A5D}" type="slidenum">
              <a:rPr lang="en-US" sz="1200" smtClean="0"/>
              <a:pPr eaLnBrk="1" hangingPunct="1"/>
              <a:t>63</a:t>
            </a:fld>
            <a:endParaRPr lang="en-US" sz="1200"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1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42C4336B-0FBD-489E-A48C-DF08F6B0BE00}" type="slidenum">
              <a:rPr lang="en-US" sz="1200" smtClean="0"/>
              <a:pPr eaLnBrk="1" hangingPunct="1"/>
              <a:t>64</a:t>
            </a:fld>
            <a:endParaRPr lang="en-US" sz="120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2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2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B94E7969-7504-409A-9A22-C56926D10C1C}" type="slidenum">
              <a:rPr lang="en-US" sz="1200" smtClean="0"/>
              <a:pPr eaLnBrk="1" hangingPunct="1"/>
              <a:t>65</a:t>
            </a:fld>
            <a:endParaRPr lang="en-US" sz="1200"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3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3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4EAF5A41-0FA9-4291-9FDF-0F591A29BCBC}" type="slidenum">
              <a:rPr lang="en-US" sz="1200" smtClean="0"/>
              <a:pPr eaLnBrk="1" hangingPunct="1"/>
              <a:t>66</a:t>
            </a:fld>
            <a:endParaRPr lang="en-US" sz="1200"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4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248146A6-35E5-4F6F-898A-09D474951254}" type="slidenum">
              <a:rPr lang="en-US" sz="1200" smtClean="0"/>
              <a:pPr eaLnBrk="1" hangingPunct="1"/>
              <a:t>67</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0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E38879EC-00E8-4255-8C47-667B0D4645C2}" type="slidenum">
              <a:rPr lang="en-US" sz="1200" smtClean="0"/>
              <a:pPr eaLnBrk="1" hangingPunct="1"/>
              <a:t>6</a:t>
            </a:fld>
            <a:endParaRPr lang="en-US" sz="1200"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5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ACA7B02B-2FB7-4580-80C1-9F925C70EBDD}" type="slidenum">
              <a:rPr lang="en-US" sz="1200" smtClean="0"/>
              <a:pPr eaLnBrk="1" hangingPunct="1"/>
              <a:t>68</a:t>
            </a:fld>
            <a:endParaRPr lang="en-US" sz="1200"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6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6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33632E1-3A64-468A-B393-4B90D1442556}" type="slidenum">
              <a:rPr lang="en-US" sz="1200" smtClean="0"/>
              <a:pPr eaLnBrk="1" hangingPunct="1"/>
              <a:t>69</a:t>
            </a:fld>
            <a:endParaRPr lang="en-US" sz="1200"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7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7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4439ADE0-D955-4751-8959-E006ABBE00C8}" type="slidenum">
              <a:rPr lang="en-US" sz="1200" smtClean="0"/>
              <a:pPr eaLnBrk="1" hangingPunct="1"/>
              <a:t>70</a:t>
            </a:fld>
            <a:endParaRPr lang="en-US" sz="1200"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8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8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71E717D0-CAA9-4B9F-9671-895585F11F9F}" type="slidenum">
              <a:rPr lang="en-US" sz="1200" smtClean="0"/>
              <a:pPr eaLnBrk="1" hangingPunct="1"/>
              <a:t>71</a:t>
            </a:fld>
            <a:endParaRPr lang="en-US" sz="120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9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951A15EE-8494-4D07-8687-0D8765F1F6A0}" type="slidenum">
              <a:rPr lang="en-US" sz="1200" smtClean="0"/>
              <a:pPr eaLnBrk="1" hangingPunct="1"/>
              <a:t>72</a:t>
            </a:fld>
            <a:endParaRPr lang="en-US" sz="120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0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0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6CC24E9-ED57-4AA8-921D-C2AAAC3252D2}" type="slidenum">
              <a:rPr lang="en-US" sz="1200" smtClean="0"/>
              <a:pPr eaLnBrk="1" hangingPunct="1"/>
              <a:t>73</a:t>
            </a:fld>
            <a:endParaRPr lang="en-US" sz="1200"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1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1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0D9BDFC4-EDF5-46B8-B54B-8A36159E2F3F}" type="slidenum">
              <a:rPr lang="en-US" sz="1200" smtClean="0"/>
              <a:pPr eaLnBrk="1" hangingPunct="1"/>
              <a:t>74</a:t>
            </a:fld>
            <a:endParaRPr lang="en-US" sz="1200"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2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2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AFF0DD4F-935F-46A4-8CFE-8C94003158C9}" type="slidenum">
              <a:rPr lang="en-US" sz="1200" smtClean="0"/>
              <a:pPr eaLnBrk="1" hangingPunct="1"/>
              <a:t>75</a:t>
            </a:fld>
            <a:endParaRPr lang="en-US" sz="1200"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4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D71C6E97-69FF-4341-8EC7-483D268F8DA0}" type="slidenum">
              <a:rPr lang="en-US" sz="1200" smtClean="0"/>
              <a:pPr eaLnBrk="1" hangingPunct="1"/>
              <a:t>76</a:t>
            </a:fld>
            <a:endParaRPr lang="en-US" sz="1200"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5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25BADD9-79DC-4326-A302-59E9E198B8A3}" type="slidenum">
              <a:rPr lang="en-US" sz="1200" smtClean="0"/>
              <a:pPr eaLnBrk="1" hangingPunct="1"/>
              <a:t>77</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1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7CEDF367-3079-41EF-8488-E6B8546E60DD}" type="slidenum">
              <a:rPr lang="en-US" sz="1200" smtClean="0"/>
              <a:pPr eaLnBrk="1" hangingPunct="1"/>
              <a:t>7</a:t>
            </a:fld>
            <a:endParaRPr lang="en-US" sz="1200"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6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6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774B624F-DCBB-462D-915B-FD46398AE688}" type="slidenum">
              <a:rPr lang="en-US" sz="1200" smtClean="0"/>
              <a:pPr eaLnBrk="1" hangingPunct="1"/>
              <a:t>78</a:t>
            </a:fld>
            <a:endParaRPr lang="en-US" sz="1200"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7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7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75C423D9-C4F2-4CF3-883A-56CB3B61B669}" type="slidenum">
              <a:rPr lang="en-US" sz="1200" smtClean="0"/>
              <a:pPr eaLnBrk="1" hangingPunct="1"/>
              <a:t>79</a:t>
            </a:fld>
            <a:endParaRPr lang="en-US" sz="1200"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8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8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AC22BA02-E34C-41AC-90D9-C44C13148CD3}" type="slidenum">
              <a:rPr lang="en-US" sz="1200" smtClean="0"/>
              <a:pPr eaLnBrk="1" hangingPunct="1"/>
              <a:t>80</a:t>
            </a:fld>
            <a:endParaRPr lang="en-US" sz="1200"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9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19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339D8312-8BB2-4EC3-B66A-1CB21BEF0C54}" type="slidenum">
              <a:rPr lang="en-US" sz="1200" smtClean="0"/>
              <a:pPr eaLnBrk="1" hangingPunct="1"/>
              <a:t>81</a:t>
            </a:fld>
            <a:endParaRPr lang="en-US" sz="1200"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0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20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350F8603-8014-44EC-A917-20522A0D66EE}" type="slidenum">
              <a:rPr lang="en-US" sz="1200" smtClean="0"/>
              <a:pPr eaLnBrk="1" hangingPunct="1"/>
              <a:t>82</a:t>
            </a:fld>
            <a:endParaRPr lang="en-US" sz="1200"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1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21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BABB5014-CB40-4FAE-99D4-F58EAAE3554B}" type="slidenum">
              <a:rPr lang="en-US" sz="1200" smtClean="0"/>
              <a:pPr eaLnBrk="1" hangingPunct="1"/>
              <a:t>83</a:t>
            </a:fld>
            <a:endParaRPr lang="en-US" sz="1200"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2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2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9B36471E-EEC4-495B-866B-62BF589E1EB1}" type="slidenum">
              <a:rPr lang="en-US" sz="1200" smtClean="0"/>
              <a:pPr eaLnBrk="1" hangingPunct="1"/>
              <a:t>84</a:t>
            </a:fld>
            <a:endParaRPr lang="en-US" sz="1200"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3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23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11D153D-CDC9-4488-8A9F-AF65B7BD5969}" type="slidenum">
              <a:rPr lang="en-US" sz="1200" smtClean="0"/>
              <a:pPr eaLnBrk="1" hangingPunct="1"/>
              <a:t>85</a:t>
            </a:fld>
            <a:endParaRPr lang="en-US" sz="1200"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4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24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C0DA79A-0BF1-475A-AD49-CB4E3CE1009F}" type="slidenum">
              <a:rPr lang="en-US" sz="1200" smtClean="0"/>
              <a:pPr eaLnBrk="1" hangingPunct="1"/>
              <a:t>86</a:t>
            </a:fld>
            <a:endParaRPr lang="en-US" sz="1200"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252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B4FE7ED0-8594-4A2F-A86D-0C7FFBE27789}" type="slidenum">
              <a:rPr lang="en-US" sz="1200" smtClean="0"/>
              <a:pPr eaLnBrk="1" hangingPunct="1"/>
              <a:t>87</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2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63CFAC9-1DFF-4C8E-9318-9474252695E6}" type="slidenum">
              <a:rPr lang="en-US" sz="1200" smtClean="0"/>
              <a:pPr eaLnBrk="1" hangingPunct="1"/>
              <a:t>8</a:t>
            </a:fld>
            <a:endParaRPr lang="en-US" sz="1200"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6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26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ED30DD2D-71E1-460A-991A-B542BAA98E0D}" type="slidenum">
              <a:rPr lang="en-US" sz="1200" smtClean="0"/>
              <a:pPr eaLnBrk="1" hangingPunct="1"/>
              <a:t>88</a:t>
            </a:fld>
            <a:endParaRPr lang="en-US" sz="1200"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7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27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FE3378E-CB56-4D42-9C2A-699ED3C9C0E9}" type="slidenum">
              <a:rPr lang="en-US" sz="1200" smtClean="0"/>
              <a:pPr eaLnBrk="1" hangingPunct="1"/>
              <a:t>89</a:t>
            </a:fld>
            <a:endParaRPr lang="en-US" sz="1200"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8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28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2E606AE3-310F-426B-B174-5EC1D9038011}" type="slidenum">
              <a:rPr lang="en-US" sz="1200" smtClean="0"/>
              <a:pPr eaLnBrk="1" hangingPunct="1"/>
              <a:t>90</a:t>
            </a:fld>
            <a:endParaRPr lang="en-US" sz="1200"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9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9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33097B7D-7C0A-4F6B-AA77-1533A3CE8750}" type="slidenum">
              <a:rPr lang="en-US" sz="1200" smtClean="0"/>
              <a:pPr eaLnBrk="1" hangingPunct="1"/>
              <a:t>91</a:t>
            </a:fld>
            <a:endParaRPr lang="en-US" sz="1200"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0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0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E7597380-A43F-4864-B4E1-8AB59CF30A43}" type="slidenum">
              <a:rPr lang="en-US" sz="1200" smtClean="0"/>
              <a:pPr eaLnBrk="1" hangingPunct="1"/>
              <a:t>92</a:t>
            </a:fld>
            <a:endParaRPr lang="en-US" sz="1200"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1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1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E849A542-6035-4A9F-814E-C08AB51F8D25}" type="slidenum">
              <a:rPr lang="en-US" sz="1200" smtClean="0"/>
              <a:pPr eaLnBrk="1" hangingPunct="1"/>
              <a:t>93</a:t>
            </a:fld>
            <a:endParaRPr lang="en-US" sz="1200"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2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2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106FD72A-7DB8-409C-B339-709081F6AF7D}" type="slidenum">
              <a:rPr lang="en-US" sz="1200" smtClean="0"/>
              <a:pPr eaLnBrk="1" hangingPunct="1"/>
              <a:t>94</a:t>
            </a:fld>
            <a:endParaRPr lang="en-US" sz="1200"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3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34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E3AAD5A9-AFCF-457A-BD78-B9436D6AC930}" type="slidenum">
              <a:rPr lang="en-US" sz="1200" smtClean="0"/>
              <a:pPr eaLnBrk="1" hangingPunct="1"/>
              <a:t>95</a:t>
            </a:fld>
            <a:endParaRPr lang="en-US" sz="1200"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4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4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15B131F-6C4B-42A9-8025-69B330F98D26}" type="slidenum">
              <a:rPr lang="en-US" sz="1200" smtClean="0"/>
              <a:pPr eaLnBrk="1" hangingPunct="1"/>
              <a:t>96</a:t>
            </a:fld>
            <a:endParaRPr lang="en-US" sz="1200"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55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26879B5-4DE5-4BC7-9B04-99C56CB35F87}" type="slidenum">
              <a:rPr lang="en-US" sz="1200" smtClean="0"/>
              <a:pPr eaLnBrk="1" hangingPunct="1"/>
              <a:t>97</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3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0CFCCAD9-8900-4769-9E2E-B554941BD8F7}" type="slidenum">
              <a:rPr lang="en-US" sz="1200" smtClean="0"/>
              <a:pPr eaLnBrk="1" hangingPunct="1"/>
              <a:t>9</a:t>
            </a:fld>
            <a:endParaRPr lang="en-US" sz="1200"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6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6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29C9B40-990F-429A-A095-7389BBCB7A16}" type="slidenum">
              <a:rPr lang="en-US" sz="1200" smtClean="0"/>
              <a:pPr eaLnBrk="1" hangingPunct="1"/>
              <a:t>98</a:t>
            </a:fld>
            <a:endParaRPr lang="en-US" sz="1200"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7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7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B89E9A1B-4CF8-453C-8EDF-1D8F5D18CC3D}" type="slidenum">
              <a:rPr lang="en-US" sz="1200" smtClean="0"/>
              <a:pPr eaLnBrk="1" hangingPunct="1"/>
              <a:t>99</a:t>
            </a:fld>
            <a:endParaRPr lang="en-US" sz="1200"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8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8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C1DDCAF0-EF68-45CB-A239-D35719175E25}" type="slidenum">
              <a:rPr lang="en-US" sz="1200" smtClean="0"/>
              <a:pPr eaLnBrk="1" hangingPunct="1"/>
              <a:t>100</a:t>
            </a:fld>
            <a:endParaRPr lang="en-US" sz="1200"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9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9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9A975808-75B8-4635-82C7-ACFB58320D9F}" type="slidenum">
              <a:rPr lang="en-US" sz="1200" smtClean="0"/>
              <a:pPr eaLnBrk="1" hangingPunct="1"/>
              <a:t>101</a:t>
            </a:fld>
            <a:endParaRPr lang="en-US" sz="1200"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0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561C4CFC-5796-4C68-9313-80C4BCB3F397}" type="slidenum">
              <a:rPr lang="en-US" sz="1200" smtClean="0"/>
              <a:pPr eaLnBrk="1" hangingPunct="1"/>
              <a:t>102</a:t>
            </a:fld>
            <a:endParaRPr lang="en-US" sz="1200"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1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1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8A03301F-36A6-44C5-9B8D-DB54606206CC}" type="slidenum">
              <a:rPr lang="en-US" sz="1200" smtClean="0"/>
              <a:pPr eaLnBrk="1" hangingPunct="1"/>
              <a:t>103</a:t>
            </a:fld>
            <a:endParaRPr lang="en-US" sz="1200"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2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2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44A0D9E3-C269-425F-AD4D-B378F4013EAE}" type="slidenum">
              <a:rPr lang="en-US" sz="1200" smtClean="0"/>
              <a:pPr eaLnBrk="1" hangingPunct="1"/>
              <a:t>104</a:t>
            </a:fld>
            <a:endParaRPr lang="en-US" sz="1200"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3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3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9936C7BE-4F76-4BC0-A1F3-5AD11FC00A24}" type="slidenum">
              <a:rPr lang="en-US" sz="1200" smtClean="0"/>
              <a:pPr eaLnBrk="1" hangingPunct="1"/>
              <a:t>105</a:t>
            </a:fld>
            <a:endParaRPr lang="en-US" sz="1200"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4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4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24BFA1AB-69C2-4CFF-A4AE-7081FA65B92D}" type="slidenum">
              <a:rPr lang="en-US" sz="1200" smtClean="0"/>
              <a:pPr eaLnBrk="1" hangingPunct="1"/>
              <a:t>106</a:t>
            </a:fld>
            <a:endParaRPr lang="en-US" sz="1200"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5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eaLnBrk="1" hangingPunct="1"/>
            <a:fld id="{B3D2F471-4F6F-40B6-8523-D20F5F6AAA85}" type="slidenum">
              <a:rPr lang="en-US" sz="1200" smtClean="0"/>
              <a:pPr eaLnBrk="1" hangingPunct="1"/>
              <a:t>107</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0"/>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n-US"/>
            </a:p>
          </p:txBody>
        </p:sp>
        <p:sp>
          <p:nvSpPr>
            <p:cNvPr id="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pPr>
                <a:defRPr/>
              </a:pPr>
              <a:endParaRPr lang="en-US"/>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3078"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en-US"/>
              <a:t>Click to edit Master subtitle style</a:t>
            </a:r>
          </a:p>
        </p:txBody>
      </p:sp>
      <p:sp>
        <p:nvSpPr>
          <p:cNvPr id="7" name="Rectangle 7"/>
          <p:cNvSpPr>
            <a:spLocks noGrp="1" noChangeArrowheads="1"/>
          </p:cNvSpPr>
          <p:nvPr>
            <p:ph type="dt" sz="quarter" idx="10"/>
          </p:nvPr>
        </p:nvSpPr>
        <p:spPr/>
        <p:txBody>
          <a:bodyPr/>
          <a:lstStyle>
            <a:lvl1pPr>
              <a:defRPr/>
            </a:lvl1pPr>
          </a:lstStyle>
          <a:p>
            <a:pPr>
              <a:defRPr/>
            </a:pPr>
            <a:endParaRPr lang="en-US"/>
          </a:p>
        </p:txBody>
      </p:sp>
      <p:sp>
        <p:nvSpPr>
          <p:cNvPr id="8" name="Rectangle 8"/>
          <p:cNvSpPr>
            <a:spLocks noGrp="1" noChangeArrowheads="1"/>
          </p:cNvSpPr>
          <p:nvPr>
            <p:ph type="ftr" sz="quarter" idx="11"/>
          </p:nvPr>
        </p:nvSpPr>
        <p:spPr/>
        <p:txBody>
          <a:bodyPr/>
          <a:lstStyle>
            <a:lvl1pPr>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pPr>
              <a:defRPr/>
            </a:pPr>
            <a:fld id="{DB1696DA-53D4-47F6-BD27-24C54540DAFC}" type="slidenum">
              <a:rPr lang="en-US"/>
              <a:pPr>
                <a:defRPr/>
              </a:pPr>
              <a:t>‹#›</a:t>
            </a:fld>
            <a:endParaRPr lang="en-US"/>
          </a:p>
        </p:txBody>
      </p:sp>
    </p:spTree>
    <p:extLst>
      <p:ext uri="{BB962C8B-B14F-4D97-AF65-F5344CB8AC3E}">
        <p14:creationId xmlns:p14="http://schemas.microsoft.com/office/powerpoint/2010/main" val="239243807"/>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E6FD787-2613-49B6-AA0D-1D7725763B68}" type="slidenum">
              <a:rPr lang="en-US"/>
              <a:pPr>
                <a:defRPr/>
              </a:pPr>
              <a:t>‹#›</a:t>
            </a:fld>
            <a:endParaRPr lang="en-US"/>
          </a:p>
        </p:txBody>
      </p:sp>
    </p:spTree>
    <p:extLst>
      <p:ext uri="{BB962C8B-B14F-4D97-AF65-F5344CB8AC3E}">
        <p14:creationId xmlns:p14="http://schemas.microsoft.com/office/powerpoint/2010/main" val="95949283"/>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31AFA7-A2A0-4E3C-8F4A-2AEC748CB21E}" type="slidenum">
              <a:rPr lang="en-US"/>
              <a:pPr>
                <a:defRPr/>
              </a:pPr>
              <a:t>‹#›</a:t>
            </a:fld>
            <a:endParaRPr lang="en-US"/>
          </a:p>
        </p:txBody>
      </p:sp>
    </p:spTree>
    <p:extLst>
      <p:ext uri="{BB962C8B-B14F-4D97-AF65-F5344CB8AC3E}">
        <p14:creationId xmlns:p14="http://schemas.microsoft.com/office/powerpoint/2010/main" val="2143395113"/>
      </p:ext>
    </p:extLst>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59BBDDBC-1EAA-44AE-850B-FC7F9C0C51EB}" type="slidenum">
              <a:rPr lang="en-US"/>
              <a:pPr>
                <a:defRPr/>
              </a:pPr>
              <a:t>‹#›</a:t>
            </a:fld>
            <a:endParaRPr lang="en-US"/>
          </a:p>
        </p:txBody>
      </p:sp>
    </p:spTree>
    <p:extLst>
      <p:ext uri="{BB962C8B-B14F-4D97-AF65-F5344CB8AC3E}">
        <p14:creationId xmlns:p14="http://schemas.microsoft.com/office/powerpoint/2010/main" val="1945395758"/>
      </p:ext>
    </p:extLst>
  </p:cSld>
  <p:clrMapOvr>
    <a:masterClrMapping/>
  </p:clrMapOvr>
  <p:transition spd="med">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56DAC58B-CEA8-4FFE-91F0-4CCA7AD96889}" type="slidenum">
              <a:rPr lang="en-US"/>
              <a:pPr>
                <a:defRPr/>
              </a:pPr>
              <a:t>‹#›</a:t>
            </a:fld>
            <a:endParaRPr lang="en-US"/>
          </a:p>
        </p:txBody>
      </p:sp>
    </p:spTree>
    <p:extLst>
      <p:ext uri="{BB962C8B-B14F-4D97-AF65-F5344CB8AC3E}">
        <p14:creationId xmlns:p14="http://schemas.microsoft.com/office/powerpoint/2010/main" val="4172800091"/>
      </p:ext>
    </p:extLst>
  </p:cSld>
  <p:clrMapOvr>
    <a:masterClrMapping/>
  </p:clrMapOvr>
  <p:transition spd="med">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woObjAndTx">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858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p:txBody>
          <a:bodyPr/>
          <a:lstStyle>
            <a:lvl1pPr>
              <a:defRPr/>
            </a:lvl1pPr>
          </a:lstStyle>
          <a:p>
            <a:pPr>
              <a:defRPr/>
            </a:pPr>
            <a:endParaRPr lang="en-US"/>
          </a:p>
        </p:txBody>
      </p:sp>
      <p:sp>
        <p:nvSpPr>
          <p:cNvPr id="7" name="Footer Placeholder 6"/>
          <p:cNvSpPr>
            <a:spLocks noGrp="1"/>
          </p:cNvSpPr>
          <p:nvPr>
            <p:ph type="ftr" sz="quarter" idx="11"/>
          </p:nvPr>
        </p:nvSpPr>
        <p:spPr/>
        <p:txBody>
          <a:bodyPr/>
          <a:lstStyle>
            <a:lvl1pPr>
              <a:defRPr/>
            </a:lvl1pPr>
          </a:lstStyle>
          <a:p>
            <a:pPr>
              <a:defRPr/>
            </a:pPr>
            <a:endParaRPr lang="en-US"/>
          </a:p>
        </p:txBody>
      </p:sp>
      <p:sp>
        <p:nvSpPr>
          <p:cNvPr id="8" name="Slide Number Placeholder 7"/>
          <p:cNvSpPr>
            <a:spLocks noGrp="1"/>
          </p:cNvSpPr>
          <p:nvPr>
            <p:ph type="sldNum" sz="quarter" idx="12"/>
          </p:nvPr>
        </p:nvSpPr>
        <p:spPr/>
        <p:txBody>
          <a:bodyPr/>
          <a:lstStyle>
            <a:lvl1pPr>
              <a:defRPr/>
            </a:lvl1pPr>
          </a:lstStyle>
          <a:p>
            <a:pPr>
              <a:defRPr/>
            </a:pPr>
            <a:fld id="{2DB467A6-E388-47AB-AF41-E2F3F32AC848}" type="slidenum">
              <a:rPr lang="en-US"/>
              <a:pPr>
                <a:defRPr/>
              </a:pPr>
              <a:t>‹#›</a:t>
            </a:fld>
            <a:endParaRPr lang="en-US"/>
          </a:p>
        </p:txBody>
      </p:sp>
    </p:spTree>
    <p:extLst>
      <p:ext uri="{BB962C8B-B14F-4D97-AF65-F5344CB8AC3E}">
        <p14:creationId xmlns:p14="http://schemas.microsoft.com/office/powerpoint/2010/main" val="2216814696"/>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8A0F75-CDA2-4B59-AE02-42FB8D70E707}" type="slidenum">
              <a:rPr lang="en-US"/>
              <a:pPr>
                <a:defRPr/>
              </a:pPr>
              <a:t>‹#›</a:t>
            </a:fld>
            <a:endParaRPr lang="en-US"/>
          </a:p>
        </p:txBody>
      </p:sp>
    </p:spTree>
    <p:extLst>
      <p:ext uri="{BB962C8B-B14F-4D97-AF65-F5344CB8AC3E}">
        <p14:creationId xmlns:p14="http://schemas.microsoft.com/office/powerpoint/2010/main" val="984512504"/>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6AAA1B-B745-471C-B991-7F0AE0EFBFCC}" type="slidenum">
              <a:rPr lang="en-US"/>
              <a:pPr>
                <a:defRPr/>
              </a:pPr>
              <a:t>‹#›</a:t>
            </a:fld>
            <a:endParaRPr lang="en-US"/>
          </a:p>
        </p:txBody>
      </p:sp>
    </p:spTree>
    <p:extLst>
      <p:ext uri="{BB962C8B-B14F-4D97-AF65-F5344CB8AC3E}">
        <p14:creationId xmlns:p14="http://schemas.microsoft.com/office/powerpoint/2010/main" val="2367545724"/>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9230262C-1B9E-491C-BD4C-5B0D61CFFC86}" type="slidenum">
              <a:rPr lang="en-US"/>
              <a:pPr>
                <a:defRPr/>
              </a:pPr>
              <a:t>‹#›</a:t>
            </a:fld>
            <a:endParaRPr lang="en-US"/>
          </a:p>
        </p:txBody>
      </p:sp>
    </p:spTree>
    <p:extLst>
      <p:ext uri="{BB962C8B-B14F-4D97-AF65-F5344CB8AC3E}">
        <p14:creationId xmlns:p14="http://schemas.microsoft.com/office/powerpoint/2010/main" val="2560807271"/>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3286E877-94A2-498E-8CE2-2BD8DBE8B742}" type="slidenum">
              <a:rPr lang="en-US"/>
              <a:pPr>
                <a:defRPr/>
              </a:pPr>
              <a:t>‹#›</a:t>
            </a:fld>
            <a:endParaRPr lang="en-US"/>
          </a:p>
        </p:txBody>
      </p:sp>
    </p:spTree>
    <p:extLst>
      <p:ext uri="{BB962C8B-B14F-4D97-AF65-F5344CB8AC3E}">
        <p14:creationId xmlns:p14="http://schemas.microsoft.com/office/powerpoint/2010/main" val="2877858225"/>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8110DCAC-6F6F-48C8-86AE-A310793809F1}" type="slidenum">
              <a:rPr lang="en-US"/>
              <a:pPr>
                <a:defRPr/>
              </a:pPr>
              <a:t>‹#›</a:t>
            </a:fld>
            <a:endParaRPr lang="en-US"/>
          </a:p>
        </p:txBody>
      </p:sp>
    </p:spTree>
    <p:extLst>
      <p:ext uri="{BB962C8B-B14F-4D97-AF65-F5344CB8AC3E}">
        <p14:creationId xmlns:p14="http://schemas.microsoft.com/office/powerpoint/2010/main" val="4149770349"/>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FCFE0F93-CA8E-46DE-8E3D-34AB06C993BD}" type="slidenum">
              <a:rPr lang="en-US"/>
              <a:pPr>
                <a:defRPr/>
              </a:pPr>
              <a:t>‹#›</a:t>
            </a:fld>
            <a:endParaRPr lang="en-US"/>
          </a:p>
        </p:txBody>
      </p:sp>
    </p:spTree>
    <p:extLst>
      <p:ext uri="{BB962C8B-B14F-4D97-AF65-F5344CB8AC3E}">
        <p14:creationId xmlns:p14="http://schemas.microsoft.com/office/powerpoint/2010/main" val="972661613"/>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7CD1ACC9-5E08-405D-9C4A-3E97A81F1A85}" type="slidenum">
              <a:rPr lang="en-US"/>
              <a:pPr>
                <a:defRPr/>
              </a:pPr>
              <a:t>‹#›</a:t>
            </a:fld>
            <a:endParaRPr lang="en-US"/>
          </a:p>
        </p:txBody>
      </p:sp>
    </p:spTree>
    <p:extLst>
      <p:ext uri="{BB962C8B-B14F-4D97-AF65-F5344CB8AC3E}">
        <p14:creationId xmlns:p14="http://schemas.microsoft.com/office/powerpoint/2010/main" val="1658846981"/>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2C79E4A-EC74-401D-A94F-9E5FD4540802}" type="slidenum">
              <a:rPr lang="en-US"/>
              <a:pPr>
                <a:defRPr/>
              </a:pPr>
              <a:t>‹#›</a:t>
            </a:fld>
            <a:endParaRPr lang="en-US"/>
          </a:p>
        </p:txBody>
      </p:sp>
    </p:spTree>
    <p:extLst>
      <p:ext uri="{BB962C8B-B14F-4D97-AF65-F5344CB8AC3E}">
        <p14:creationId xmlns:p14="http://schemas.microsoft.com/office/powerpoint/2010/main" val="1809765455"/>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1026" name="Group 10"/>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n-US"/>
            </a:p>
          </p:txBody>
        </p:sp>
        <p:sp>
          <p:nvSpPr>
            <p:cNvPr id="2052"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lang="en-US"/>
            </a:p>
          </p:txBody>
        </p:sp>
      </p:grpSp>
      <p:sp>
        <p:nvSpPr>
          <p:cNvPr id="2053"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b="0">
                <a:latin typeface="+mn-lt"/>
              </a:defRPr>
            </a:lvl1pPr>
          </a:lstStyle>
          <a:p>
            <a:pPr>
              <a:defRPr/>
            </a:pPr>
            <a:endParaRPr lang="en-US"/>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b="0">
                <a:latin typeface="+mn-lt"/>
              </a:defRPr>
            </a:lvl1pPr>
          </a:lstStyle>
          <a:p>
            <a:pPr>
              <a:defRPr/>
            </a:pPr>
            <a:endParaRPr lang="en-US"/>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b="0">
                <a:latin typeface="+mn-lt"/>
              </a:defRPr>
            </a:lvl1pPr>
          </a:lstStyle>
          <a:p>
            <a:pPr>
              <a:defRPr/>
            </a:pPr>
            <a:fld id="{8B18FAA9-1447-4AE4-949C-9C6D28441735}" type="slidenum">
              <a:rPr lang="en-US"/>
              <a:pPr>
                <a:defRPr/>
              </a:pPr>
              <a:t>‹#›</a:t>
            </a:fld>
            <a:endParaRPr lang="en-US"/>
          </a:p>
        </p:txBody>
      </p:sp>
      <p:sp>
        <p:nvSpPr>
          <p:cNvPr id="1031" name="Rectangle 11"/>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4812" r:id="rId1"/>
    <p:sldLayoutId id="2147484813" r:id="rId2"/>
    <p:sldLayoutId id="2147484814" r:id="rId3"/>
    <p:sldLayoutId id="2147484815" r:id="rId4"/>
    <p:sldLayoutId id="2147484816" r:id="rId5"/>
    <p:sldLayoutId id="2147484817" r:id="rId6"/>
    <p:sldLayoutId id="2147484818" r:id="rId7"/>
    <p:sldLayoutId id="2147484819" r:id="rId8"/>
    <p:sldLayoutId id="2147484820" r:id="rId9"/>
    <p:sldLayoutId id="2147484821" r:id="rId10"/>
    <p:sldLayoutId id="2147484822" r:id="rId11"/>
    <p:sldLayoutId id="2147484823" r:id="rId12"/>
    <p:sldLayoutId id="2147484824" r:id="rId13"/>
    <p:sldLayoutId id="2147484825" r:id="rId14"/>
  </p:sldLayoutIdLst>
  <p:transition spd="med">
    <p:random/>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381000" y="0"/>
            <a:ext cx="8153400" cy="5791200"/>
          </a:xfrm>
        </p:spPr>
        <p:txBody>
          <a:bodyPr/>
          <a:lstStyle/>
          <a:p>
            <a:pPr eaLnBrk="1" hangingPunct="1">
              <a:defRPr/>
            </a:pPr>
            <a:r>
              <a:rPr lang="en-US" sz="6000" b="1" u="sng" smtClean="0">
                <a:solidFill>
                  <a:srgbClr val="000000"/>
                </a:solidFill>
                <a:latin typeface="Tahoma" pitchFamily="34" charset="0"/>
              </a:rPr>
              <a:t>CHAPTER 4</a:t>
            </a:r>
            <a:r>
              <a:rPr lang="en-US" sz="3600" b="1" dirty="0" smtClean="0">
                <a:solidFill>
                  <a:srgbClr val="FF3300"/>
                </a:solidFill>
                <a:latin typeface="Pegasus" pitchFamily="2" charset="0"/>
              </a:rPr>
              <a:t/>
            </a:r>
            <a:br>
              <a:rPr lang="en-US" sz="3600" b="1" dirty="0" smtClean="0">
                <a:solidFill>
                  <a:srgbClr val="FF3300"/>
                </a:solidFill>
                <a:latin typeface="Pegasus" pitchFamily="2" charset="0"/>
              </a:rPr>
            </a:br>
            <a:r>
              <a:rPr lang="en-US" sz="3600" b="1" dirty="0" smtClean="0">
                <a:solidFill>
                  <a:srgbClr val="FF3300"/>
                </a:solidFill>
                <a:latin typeface="Pegasus" pitchFamily="2" charset="0"/>
              </a:rPr>
              <a:t/>
            </a:r>
            <a:br>
              <a:rPr lang="en-US" sz="3600" b="1" dirty="0" smtClean="0">
                <a:solidFill>
                  <a:srgbClr val="FF3300"/>
                </a:solidFill>
                <a:latin typeface="Pegasus" pitchFamily="2" charset="0"/>
              </a:rPr>
            </a:br>
            <a:r>
              <a:rPr lang="en-US" sz="8800" b="1" dirty="0" smtClean="0">
                <a:solidFill>
                  <a:schemeClr val="bg2"/>
                </a:solidFill>
                <a:latin typeface="Tahoma" pitchFamily="34" charset="0"/>
              </a:rPr>
              <a:t>GLOBAL FINANCE</a:t>
            </a:r>
            <a:br>
              <a:rPr lang="en-US" sz="8800" b="1" dirty="0" smtClean="0">
                <a:solidFill>
                  <a:schemeClr val="bg2"/>
                </a:solidFill>
                <a:latin typeface="Tahoma" pitchFamily="34" charset="0"/>
              </a:rPr>
            </a:br>
            <a:endParaRPr lang="en-US" sz="8800" b="1" dirty="0" smtClean="0">
              <a:solidFill>
                <a:schemeClr val="bg2"/>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512" name="Rectangle 8"/>
          <p:cNvSpPr>
            <a:spLocks noGrp="1" noChangeArrowheads="1"/>
          </p:cNvSpPr>
          <p:nvPr>
            <p:ph type="title"/>
          </p:nvPr>
        </p:nvSpPr>
        <p:spPr/>
        <p:txBody>
          <a:bodyPr/>
          <a:lstStyle/>
          <a:p>
            <a:pPr eaLnBrk="1" hangingPunct="1">
              <a:defRPr/>
            </a:pPr>
            <a:endParaRPr lang="en-US" smtClean="0"/>
          </a:p>
        </p:txBody>
      </p:sp>
      <p:sp>
        <p:nvSpPr>
          <p:cNvPr id="25603" name="Rectangle 3"/>
          <p:cNvSpPr>
            <a:spLocks noGrp="1" noChangeArrowheads="1"/>
          </p:cNvSpPr>
          <p:nvPr>
            <p:ph type="body" sz="half" idx="1"/>
          </p:nvPr>
        </p:nvSpPr>
        <p:spPr>
          <a:xfrm>
            <a:off x="0" y="0"/>
            <a:ext cx="9144000" cy="6096000"/>
          </a:xfrm>
        </p:spPr>
        <p:txBody>
          <a:bodyPr/>
          <a:lstStyle/>
          <a:p>
            <a:pPr marL="533400" indent="-533400" eaLnBrk="1" hangingPunct="1">
              <a:buClr>
                <a:schemeClr val="bg2"/>
              </a:buClr>
              <a:buFont typeface="Wingdings" pitchFamily="2" charset="2"/>
              <a:buAutoNum type="arabicPeriod" startAt="3"/>
            </a:pPr>
            <a:r>
              <a:rPr lang="en-US" sz="4200" b="1" smtClean="0">
                <a:solidFill>
                  <a:schemeClr val="bg2"/>
                </a:solidFill>
                <a:latin typeface="Tahoma" pitchFamily="34" charset="0"/>
              </a:rPr>
              <a:t>So how is it still possible for the U.S. economy to be so strong and dominant in the world?</a:t>
            </a:r>
          </a:p>
          <a:p>
            <a:pPr marL="533400" indent="-533400" eaLnBrk="1" hangingPunct="1">
              <a:buClr>
                <a:schemeClr val="bg2"/>
              </a:buClr>
              <a:buFont typeface="Wingdings" pitchFamily="2" charset="2"/>
              <a:buAutoNum type="arabicPeriod" startAt="3"/>
            </a:pPr>
            <a:r>
              <a:rPr lang="en-US" sz="4200" b="1" smtClean="0">
                <a:solidFill>
                  <a:schemeClr val="bg2"/>
                </a:solidFill>
                <a:latin typeface="Tahoma" pitchFamily="34" charset="0"/>
              </a:rPr>
              <a:t>Capital Account: Current account + annual exported Foreign Direct Investment – annual imported FDI (money invested in your nation by foreign companies &amp; investors)</a:t>
            </a:r>
          </a:p>
          <a:p>
            <a:pPr marL="533400" indent="-533400" eaLnBrk="1" hangingPunct="1"/>
            <a:endParaRPr lang="en-US" sz="4200" b="1" smtClean="0">
              <a:solidFill>
                <a:schemeClr val="bg2"/>
              </a:solidFill>
              <a:latin typeface="Tahoma" pitchFamily="34" charset="0"/>
            </a:endParaRPr>
          </a:p>
        </p:txBody>
      </p:sp>
      <p:sp>
        <p:nvSpPr>
          <p:cNvPr id="25604" name="AutoShape 11"/>
          <p:cNvSpPr>
            <a:spLocks noChangeArrowheads="1"/>
          </p:cNvSpPr>
          <p:nvPr/>
        </p:nvSpPr>
        <p:spPr bwMode="auto">
          <a:xfrm>
            <a:off x="7924800" y="54864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3"/>
          <p:cNvSpPr>
            <a:spLocks noGrp="1" noChangeArrowheads="1"/>
          </p:cNvSpPr>
          <p:nvPr>
            <p:ph type="body" idx="1"/>
          </p:nvPr>
        </p:nvSpPr>
        <p:spPr>
          <a:xfrm>
            <a:off x="0" y="0"/>
            <a:ext cx="9144000" cy="6858000"/>
          </a:xfrm>
        </p:spPr>
        <p:txBody>
          <a:bodyPr/>
          <a:lstStyle/>
          <a:p>
            <a:pPr marL="609600" indent="-609600" eaLnBrk="1" hangingPunct="1">
              <a:lnSpc>
                <a:spcPct val="80000"/>
              </a:lnSpc>
              <a:buClr>
                <a:schemeClr val="bg2"/>
              </a:buClr>
              <a:buFont typeface="Wingdings" pitchFamily="2" charset="2"/>
              <a:buAutoNum type="arabicPeriod" startAt="4"/>
            </a:pPr>
            <a:r>
              <a:rPr lang="en-US" sz="2800" b="1" smtClean="0">
                <a:solidFill>
                  <a:schemeClr val="bg2"/>
                </a:solidFill>
                <a:latin typeface="Tahoma" pitchFamily="34" charset="0"/>
              </a:rPr>
              <a:t>American consumer debt more than doubled between 1989-1990. “Indebtedness flourished on many fronts; as government  sleight-of-hand, corporate growth tactic, an investment firm underwriting bonanza, and for many ordinary citizens, a household indulgence or sheer economic necessity.” </a:t>
            </a:r>
          </a:p>
          <a:p>
            <a:pPr marL="609600" indent="-609600" eaLnBrk="1" hangingPunct="1">
              <a:lnSpc>
                <a:spcPct val="80000"/>
              </a:lnSpc>
              <a:buClr>
                <a:schemeClr val="bg2"/>
              </a:buClr>
              <a:buFont typeface="Wingdings" pitchFamily="2" charset="2"/>
              <a:buAutoNum type="arabicPeriod" startAt="4"/>
            </a:pPr>
            <a:r>
              <a:rPr lang="en-US" sz="2800" b="1" smtClean="0">
                <a:solidFill>
                  <a:schemeClr val="bg2"/>
                </a:solidFill>
                <a:latin typeface="Tahoma" pitchFamily="34" charset="0"/>
              </a:rPr>
              <a:t>“For many Americans, the commitment to consumerism introduced a new precariousness to material life.  By 2001, despite high incomes, over half of all Americans had almost no savings and a third lived paycheck to paycheck.  In some cases this situation reflected continued real poverty, but in others it followed from a sense that so many goods and trips had become absolutely essential.” </a:t>
            </a:r>
          </a:p>
          <a:p>
            <a:pPr marL="609600" indent="-609600" eaLnBrk="1" hangingPunct="1">
              <a:lnSpc>
                <a:spcPct val="80000"/>
              </a:lnSpc>
              <a:buClr>
                <a:schemeClr val="bg2"/>
              </a:buClr>
              <a:buFont typeface="Wingdings" pitchFamily="2" charset="2"/>
              <a:buAutoNum type="arabicPeriod" startAt="4"/>
            </a:pPr>
            <a:r>
              <a:rPr lang="en-US" sz="2800" b="1" smtClean="0">
                <a:solidFill>
                  <a:schemeClr val="bg2"/>
                </a:solidFill>
                <a:latin typeface="Tahoma" pitchFamily="34" charset="0"/>
              </a:rPr>
              <a:t>Every year, American consumers buy 20% of the world entire GDP. </a:t>
            </a:r>
          </a:p>
          <a:p>
            <a:pPr marL="609600" indent="-609600" eaLnBrk="1" hangingPunct="1">
              <a:lnSpc>
                <a:spcPct val="80000"/>
              </a:lnSpc>
              <a:buClr>
                <a:schemeClr val="bg2"/>
              </a:buClr>
              <a:buFont typeface="Wingdings" pitchFamily="2" charset="2"/>
              <a:buAutoNum type="arabicPeriod" startAt="4"/>
            </a:pPr>
            <a:endParaRPr lang="en-US" sz="2800" b="1" smtClean="0">
              <a:solidFill>
                <a:schemeClr val="bg2"/>
              </a:solidFill>
              <a:latin typeface="Tahoma" pitchFamily="34" charset="0"/>
            </a:endParaRPr>
          </a:p>
        </p:txBody>
      </p:sp>
    </p:spTree>
  </p:cSld>
  <p:clrMapOvr>
    <a:masterClrMapping/>
  </p:clrMapOvr>
  <p:transition spd="med">
    <p:random/>
  </p:transition>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lstStyle/>
          <a:p>
            <a:pPr eaLnBrk="1" hangingPunct="1">
              <a:defRPr/>
            </a:pPr>
            <a:r>
              <a:rPr lang="en-US" sz="3400" b="1" dirty="0" smtClean="0">
                <a:solidFill>
                  <a:schemeClr val="bg2"/>
                </a:solidFill>
                <a:latin typeface="Tahoma" pitchFamily="34" charset="0"/>
                <a:cs typeface="Tahoma" pitchFamily="34" charset="0"/>
              </a:rPr>
              <a:t>STALKING THE BANKRUPT</a:t>
            </a:r>
          </a:p>
        </p:txBody>
      </p:sp>
      <p:sp>
        <p:nvSpPr>
          <p:cNvPr id="118787" name="Content Placeholder 2"/>
          <p:cNvSpPr>
            <a:spLocks noGrp="1"/>
          </p:cNvSpPr>
          <p:nvPr>
            <p:ph idx="1"/>
          </p:nvPr>
        </p:nvSpPr>
        <p:spPr>
          <a:xfrm>
            <a:off x="0" y="762000"/>
            <a:ext cx="9144000" cy="6096000"/>
          </a:xfrm>
        </p:spPr>
        <p:txBody>
          <a:bodyPr/>
          <a:lstStyle/>
          <a:p>
            <a:pPr eaLnBrk="1" hangingPunct="1">
              <a:buFont typeface="Wingdings" pitchFamily="2" charset="2"/>
              <a:buNone/>
            </a:pPr>
            <a:r>
              <a:rPr lang="en-US" sz="3400" b="1" smtClean="0">
                <a:solidFill>
                  <a:schemeClr val="bg2"/>
                </a:solidFill>
                <a:latin typeface="Tahoma" pitchFamily="34" charset="0"/>
                <a:cs typeface="Tahoma" pitchFamily="34" charset="0"/>
              </a:rPr>
              <a:t>A 2007 study revealed that credit card  companies aggressively target recently-bankrupted Americans with twice the number of new credit card offers than received by the average American.  “The findings show how the credit industry seeks to profit from financial distress. Credit card companies count on high interest, late fees, and missed payment penalties for a major source of their revenue.” </a:t>
            </a:r>
          </a:p>
        </p:txBody>
      </p:sp>
    </p:spTree>
  </p:cSld>
  <p:clrMapOvr>
    <a:masterClrMapping/>
  </p:clrMapOvr>
  <p:transition spd="med">
    <p:random/>
  </p:transition>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Content Placeholder 2"/>
          <p:cNvSpPr>
            <a:spLocks noGrp="1"/>
          </p:cNvSpPr>
          <p:nvPr>
            <p:ph idx="1"/>
          </p:nvPr>
        </p:nvSpPr>
        <p:spPr>
          <a:xfrm>
            <a:off x="0" y="0"/>
            <a:ext cx="9144000" cy="6858000"/>
          </a:xfrm>
        </p:spPr>
        <p:txBody>
          <a:bodyPr/>
          <a:lstStyle/>
          <a:p>
            <a:pPr eaLnBrk="1" hangingPunct="1">
              <a:buFont typeface="Wingdings" pitchFamily="2" charset="2"/>
              <a:buNone/>
            </a:pPr>
            <a:r>
              <a:rPr lang="en-US" sz="3000" b="1" smtClean="0">
                <a:solidFill>
                  <a:schemeClr val="bg2"/>
                </a:solidFill>
                <a:latin typeface="Tahoma" pitchFamily="34" charset="0"/>
                <a:cs typeface="Tahoma" pitchFamily="34" charset="0"/>
              </a:rPr>
              <a:t>The financial services market (commercial banks, investment banks, consumer finance, insurance, &amp; mortgages) has emerged as America’s largest single market in the 21</a:t>
            </a:r>
            <a:r>
              <a:rPr lang="en-US" sz="3000" b="1" baseline="30000" smtClean="0">
                <a:solidFill>
                  <a:schemeClr val="bg2"/>
                </a:solidFill>
                <a:latin typeface="Tahoma" pitchFamily="34" charset="0"/>
                <a:cs typeface="Tahoma" pitchFamily="34" charset="0"/>
              </a:rPr>
              <a:t>st</a:t>
            </a:r>
            <a:r>
              <a:rPr lang="en-US" sz="3000" b="1" smtClean="0">
                <a:solidFill>
                  <a:schemeClr val="bg2"/>
                </a:solidFill>
                <a:latin typeface="Tahoma" pitchFamily="34" charset="0"/>
                <a:cs typeface="Tahoma" pitchFamily="34" charset="0"/>
              </a:rPr>
              <a:t> century.  The enormous profits which have pored into the industry in recent history are based to a significant extent on debt, especially  credit cards &amp; subprime home mortgages.  America’s financial future currently appears less stable &amp; robust due to a 30 year stagnation in middle class incomes, the declining dollar, &amp; the onset of economic recession  caused by unregulated economic speculation.</a:t>
            </a:r>
          </a:p>
        </p:txBody>
      </p:sp>
    </p:spTree>
  </p:cSld>
  <p:clrMapOvr>
    <a:masterClrMapping/>
  </p:clrMapOvr>
  <p:transition spd="med">
    <p:random/>
  </p:transition>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4" name="Rectangle 3"/>
          <p:cNvSpPr>
            <a:spLocks noGrp="1" noChangeArrowheads="1"/>
          </p:cNvSpPr>
          <p:nvPr>
            <p:ph type="body" idx="1"/>
          </p:nvPr>
        </p:nvSpPr>
        <p:spPr>
          <a:xfrm>
            <a:off x="0" y="0"/>
            <a:ext cx="9144000" cy="6553200"/>
          </a:xfrm>
        </p:spPr>
        <p:txBody>
          <a:bodyPr/>
          <a:lstStyle/>
          <a:p>
            <a:pPr marL="609600" indent="-609600" eaLnBrk="1" hangingPunct="1">
              <a:lnSpc>
                <a:spcPct val="80000"/>
              </a:lnSpc>
              <a:buClr>
                <a:schemeClr val="bg2"/>
              </a:buClr>
              <a:buFont typeface="Wingdings" pitchFamily="2" charset="2"/>
              <a:buAutoNum type="arabicPeriod"/>
            </a:pPr>
            <a:r>
              <a:rPr lang="en-US" sz="2800" b="1" smtClean="0">
                <a:solidFill>
                  <a:schemeClr val="bg2"/>
                </a:solidFill>
                <a:latin typeface="Tahoma" pitchFamily="34" charset="0"/>
              </a:rPr>
              <a:t>The International Monetary Fund recently </a:t>
            </a:r>
            <a:r>
              <a:rPr lang="en-US" sz="3000" b="1" smtClean="0">
                <a:solidFill>
                  <a:schemeClr val="bg2"/>
                </a:solidFill>
                <a:latin typeface="Tahoma" pitchFamily="34" charset="0"/>
              </a:rPr>
              <a:t>warned America that its “unprecedented” domestic debt (consumer + government) threatens to reduce global output by 2.5% &amp; U.S. output by 2% due to forcing up global interest rates (in an effort to slow down America’s debt appetite). “The rest of the world is affected seriously by the U.S. fiscal deficit.” (IMF chief economist)</a:t>
            </a:r>
          </a:p>
          <a:p>
            <a:pPr marL="609600" indent="-609600" eaLnBrk="1" hangingPunct="1">
              <a:lnSpc>
                <a:spcPct val="80000"/>
              </a:lnSpc>
              <a:buClr>
                <a:schemeClr val="bg2"/>
              </a:buClr>
              <a:buFont typeface="Wingdings" pitchFamily="2" charset="2"/>
              <a:buAutoNum type="arabicPeriod"/>
            </a:pPr>
            <a:r>
              <a:rPr lang="en-US" sz="3000" b="1" smtClean="0">
                <a:solidFill>
                  <a:schemeClr val="bg2"/>
                </a:solidFill>
                <a:latin typeface="Tahoma" pitchFamily="34" charset="0"/>
              </a:rPr>
              <a:t>Tax cuts, large social spending, &amp; the Iraqi war produced America’s largest domestic debt ever by 2005 ($8T total, increasing at the rate of $1.66B daily!) &amp; $300B annual interest.</a:t>
            </a:r>
          </a:p>
          <a:p>
            <a:pPr marL="609600" indent="-609600" eaLnBrk="1" hangingPunct="1">
              <a:lnSpc>
                <a:spcPct val="80000"/>
              </a:lnSpc>
              <a:buClr>
                <a:schemeClr val="bg2"/>
              </a:buClr>
              <a:buFont typeface="Wingdings" pitchFamily="2" charset="2"/>
              <a:buAutoNum type="arabicPeriod"/>
            </a:pPr>
            <a:r>
              <a:rPr lang="en-US" sz="3000" b="1" smtClean="0">
                <a:solidFill>
                  <a:schemeClr val="bg2"/>
                </a:solidFill>
                <a:latin typeface="Tahoma" pitchFamily="34" charset="0"/>
              </a:rPr>
              <a:t>If historical trends continue, America’s total domestic indebtedness will soon equal 40% of annual GDP (higher than after World War II).</a:t>
            </a:r>
          </a:p>
        </p:txBody>
      </p:sp>
      <p:sp>
        <p:nvSpPr>
          <p:cNvPr id="120835" name="AutoShape 13"/>
          <p:cNvSpPr>
            <a:spLocks noChangeArrowheads="1"/>
          </p:cNvSpPr>
          <p:nvPr/>
        </p:nvSpPr>
        <p:spPr bwMode="auto">
          <a:xfrm>
            <a:off x="7772400" y="6372225"/>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Content Placeholder 2"/>
          <p:cNvSpPr>
            <a:spLocks noGrp="1"/>
          </p:cNvSpPr>
          <p:nvPr>
            <p:ph idx="1"/>
          </p:nvPr>
        </p:nvSpPr>
        <p:spPr>
          <a:xfrm>
            <a:off x="0" y="0"/>
            <a:ext cx="9144000" cy="6858000"/>
          </a:xfrm>
        </p:spPr>
        <p:txBody>
          <a:bodyPr/>
          <a:lstStyle/>
          <a:p>
            <a:pPr eaLnBrk="1" hangingPunct="1">
              <a:buFont typeface="Wingdings" pitchFamily="2" charset="2"/>
              <a:buNone/>
            </a:pPr>
            <a:r>
              <a:rPr lang="en-US" sz="3600" b="1" smtClean="0">
                <a:solidFill>
                  <a:schemeClr val="bg2"/>
                </a:solidFill>
                <a:latin typeface="Tahoma" pitchFamily="34" charset="0"/>
                <a:cs typeface="Tahoma" pitchFamily="34" charset="0"/>
              </a:rPr>
              <a:t>“The money made from manufacturing is a pittance compared to the amount of money made from shuffling money around. Forty-four percent of all corporate profits in the U.S. come from the financial sector compared with only 10% manufacturing. Corporate profits, household incomes, asset prices, &amp; national economic performance are acutely dependent on debt-based speculation.”</a:t>
            </a:r>
          </a:p>
        </p:txBody>
      </p:sp>
    </p:spTree>
  </p:cSld>
  <p:clrMapOvr>
    <a:masterClrMapping/>
  </p:clrMapOvr>
  <p:transition spd="med">
    <p:random/>
  </p:transition>
</p:sld>
</file>

<file path=ppt/slides/slide10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pPr>
              <a:defRPr/>
            </a:pPr>
            <a:r>
              <a:rPr lang="en-US" sz="3200" b="1" dirty="0" smtClean="0">
                <a:solidFill>
                  <a:schemeClr val="bg2"/>
                </a:solidFill>
                <a:latin typeface="Tahoma" pitchFamily="34" charset="0"/>
                <a:cs typeface="Tahoma" pitchFamily="34" charset="0"/>
              </a:rPr>
              <a:t>THE RISKY INSTRUMENTS OF CORPORATE FINANCIAL SPECULATION</a:t>
            </a:r>
            <a:endParaRPr lang="en-US" sz="3200" b="1" dirty="0">
              <a:solidFill>
                <a:schemeClr val="bg2"/>
              </a:solidFill>
              <a:latin typeface="Tahoma" pitchFamily="34" charset="0"/>
              <a:cs typeface="Tahoma" pitchFamily="34" charset="0"/>
            </a:endParaRPr>
          </a:p>
        </p:txBody>
      </p:sp>
      <p:sp>
        <p:nvSpPr>
          <p:cNvPr id="122883" name="Content Placeholder 2"/>
          <p:cNvSpPr>
            <a:spLocks noGrp="1"/>
          </p:cNvSpPr>
          <p:nvPr>
            <p:ph idx="1"/>
          </p:nvPr>
        </p:nvSpPr>
        <p:spPr>
          <a:xfrm>
            <a:off x="0" y="990600"/>
            <a:ext cx="9144000" cy="5867400"/>
          </a:xfrm>
        </p:spPr>
        <p:txBody>
          <a:bodyPr/>
          <a:lstStyle/>
          <a:p>
            <a:pPr>
              <a:buFont typeface="Wingdings" pitchFamily="2" charset="2"/>
              <a:buNone/>
            </a:pPr>
            <a:r>
              <a:rPr lang="en-US" b="1" smtClean="0">
                <a:solidFill>
                  <a:schemeClr val="bg2"/>
                </a:solidFill>
                <a:latin typeface="Tahoma" pitchFamily="34" charset="0"/>
                <a:cs typeface="Tahoma" pitchFamily="34" charset="0"/>
              </a:rPr>
              <a:t>Mortgage-backed securities, collateralized mortgage obligations, credit default swaps, portfolio swaps, equity index swaps, Eurodollar options, interest rate caps &amp; floors, equity-index futures, T-bond futures, T-bill futures, Eurodollar futures, interest-rate swaps, equity futures, commodity swaps, foreign currency futures, over-the-counter currency options, swaptions, options on bank CD futures, etc.</a:t>
            </a:r>
          </a:p>
        </p:txBody>
      </p:sp>
    </p:spTree>
  </p:cSld>
  <p:clrMapOvr>
    <a:masterClrMapping/>
  </p:clrMapOvr>
  <p:transition spd="med">
    <p:random/>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pPr>
              <a:defRPr/>
            </a:pPr>
            <a:r>
              <a:rPr lang="en-US" sz="3200" b="1" dirty="0" smtClean="0">
                <a:solidFill>
                  <a:schemeClr val="bg2"/>
                </a:solidFill>
                <a:latin typeface="Tahoma" pitchFamily="34" charset="0"/>
                <a:cs typeface="Tahoma" pitchFamily="34" charset="0"/>
              </a:rPr>
              <a:t>FEDERAL DEFICITS = INTERNATIONAL MIXED (SOCIALIZED) CAPITALISM</a:t>
            </a:r>
            <a:endParaRPr lang="en-US" sz="3200" b="1" dirty="0">
              <a:solidFill>
                <a:schemeClr val="bg2"/>
              </a:solidFill>
              <a:latin typeface="Tahoma" pitchFamily="34" charset="0"/>
              <a:cs typeface="Tahoma" pitchFamily="34" charset="0"/>
            </a:endParaRPr>
          </a:p>
        </p:txBody>
      </p:sp>
      <p:sp>
        <p:nvSpPr>
          <p:cNvPr id="123907" name="Content Placeholder 2"/>
          <p:cNvSpPr>
            <a:spLocks noGrp="1"/>
          </p:cNvSpPr>
          <p:nvPr>
            <p:ph idx="1"/>
          </p:nvPr>
        </p:nvSpPr>
        <p:spPr>
          <a:xfrm>
            <a:off x="0" y="1066800"/>
            <a:ext cx="9144000" cy="5791200"/>
          </a:xfrm>
        </p:spPr>
        <p:txBody>
          <a:bodyPr/>
          <a:lstStyle/>
          <a:p>
            <a:pPr>
              <a:buFont typeface="Wingdings" pitchFamily="2" charset="2"/>
              <a:buNone/>
            </a:pPr>
            <a:r>
              <a:rPr lang="en-US" sz="3400" b="1" smtClean="0">
                <a:solidFill>
                  <a:schemeClr val="bg2"/>
                </a:solidFill>
                <a:latin typeface="Tahoma" pitchFamily="34" charset="0"/>
                <a:cs typeface="Tahoma" pitchFamily="34" charset="0"/>
              </a:rPr>
              <a:t>Using foreign money to sustain the American government’s budget deficits is a strange form of mixed capitalism (private + public sector partnership).  The American government borrows from foreign governments to help finance  a wide array of American budgets expenditures, including U.S. wars. Social Security, health care, education, etc. </a:t>
            </a:r>
          </a:p>
        </p:txBody>
      </p:sp>
    </p:spTree>
  </p:cSld>
  <p:clrMapOvr>
    <a:masterClrMapping/>
  </p:clrMapOvr>
  <p:transition spd="med">
    <p:random/>
  </p:transition>
</p:sld>
</file>

<file path=ppt/slides/slide10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Content Placeholder 2"/>
          <p:cNvSpPr>
            <a:spLocks noGrp="1"/>
          </p:cNvSpPr>
          <p:nvPr>
            <p:ph idx="1"/>
          </p:nvPr>
        </p:nvSpPr>
        <p:spPr>
          <a:xfrm>
            <a:off x="0" y="0"/>
            <a:ext cx="9144000" cy="6858000"/>
          </a:xfrm>
        </p:spPr>
        <p:txBody>
          <a:bodyPr/>
          <a:lstStyle/>
          <a:p>
            <a:pPr algn="ctr">
              <a:buFont typeface="Wingdings" pitchFamily="2" charset="2"/>
              <a:buNone/>
            </a:pPr>
            <a:r>
              <a:rPr lang="en-US" sz="7200" b="1" u="sng" smtClean="0">
                <a:solidFill>
                  <a:schemeClr val="bg2"/>
                </a:solidFill>
                <a:latin typeface="Tahoma" pitchFamily="34" charset="0"/>
                <a:cs typeface="Tahoma" pitchFamily="34" charset="0"/>
              </a:rPr>
              <a:t>Challenge #4</a:t>
            </a:r>
          </a:p>
          <a:p>
            <a:pPr algn="ctr">
              <a:buFont typeface="Wingdings" pitchFamily="2" charset="2"/>
              <a:buNone/>
            </a:pPr>
            <a:r>
              <a:rPr lang="en-US" sz="6000" b="1" smtClean="0">
                <a:solidFill>
                  <a:schemeClr val="bg2"/>
                </a:solidFill>
                <a:latin typeface="Tahoma" pitchFamily="34" charset="0"/>
                <a:cs typeface="Tahoma" pitchFamily="34" charset="0"/>
              </a:rPr>
              <a:t>AMERICA’S DIMINISHING  ROLE IN </a:t>
            </a:r>
            <a:r>
              <a:rPr lang="en-US" sz="6600" b="1" smtClean="0">
                <a:solidFill>
                  <a:schemeClr val="bg2"/>
                </a:solidFill>
                <a:latin typeface="Tahoma" pitchFamily="34" charset="0"/>
                <a:cs typeface="Tahoma" pitchFamily="34" charset="0"/>
              </a:rPr>
              <a:t>INTERNATIONAL FINANCIAL MARKETS</a:t>
            </a:r>
          </a:p>
          <a:p>
            <a:pPr>
              <a:buFont typeface="Wingdings" pitchFamily="2" charset="2"/>
              <a:buNone/>
            </a:pPr>
            <a:endParaRPr lang="en-US" sz="6000" b="1" smtClean="0">
              <a:solidFill>
                <a:schemeClr val="bg2"/>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a:xfrm>
            <a:off x="0" y="0"/>
            <a:ext cx="9144000" cy="990600"/>
          </a:xfrm>
        </p:spPr>
        <p:txBody>
          <a:bodyPr/>
          <a:lstStyle/>
          <a:p>
            <a:pPr eaLnBrk="1" hangingPunct="1">
              <a:defRPr/>
            </a:pPr>
            <a:r>
              <a:rPr lang="en-US" sz="2800" b="1" smtClean="0">
                <a:solidFill>
                  <a:srgbClr val="000000"/>
                </a:solidFill>
                <a:latin typeface="Tahoma" pitchFamily="34" charset="0"/>
              </a:rPr>
              <a:t>AMERICA IS SLIPPING AS THE WORLD’S LARGEST FINANCIAL MARKET</a:t>
            </a:r>
          </a:p>
        </p:txBody>
      </p:sp>
      <p:sp>
        <p:nvSpPr>
          <p:cNvPr id="125955" name="Rectangle 3"/>
          <p:cNvSpPr>
            <a:spLocks noGrp="1" noChangeArrowheads="1"/>
          </p:cNvSpPr>
          <p:nvPr>
            <p:ph type="body" idx="1"/>
          </p:nvPr>
        </p:nvSpPr>
        <p:spPr>
          <a:xfrm>
            <a:off x="0" y="914400"/>
            <a:ext cx="9144000" cy="5943600"/>
          </a:xfrm>
        </p:spPr>
        <p:txBody>
          <a:bodyPr/>
          <a:lstStyle/>
          <a:p>
            <a:pPr marL="609600" indent="-609600" eaLnBrk="1" hangingPunct="1">
              <a:lnSpc>
                <a:spcPct val="80000"/>
              </a:lnSpc>
              <a:buClr>
                <a:srgbClr val="000000"/>
              </a:buClr>
              <a:buFont typeface="Wingdings" pitchFamily="2" charset="2"/>
              <a:buAutoNum type="arabicPeriod"/>
            </a:pPr>
            <a:r>
              <a:rPr lang="en-US" sz="2800" b="1" smtClean="0">
                <a:solidFill>
                  <a:srgbClr val="000000"/>
                </a:solidFill>
                <a:latin typeface="Tahoma" pitchFamily="34" charset="0"/>
              </a:rPr>
              <a:t>America’s status as the world’s largest capital market is “shrinking fast in almost every area.” </a:t>
            </a:r>
          </a:p>
          <a:p>
            <a:pPr marL="609600" indent="-609600" eaLnBrk="1" hangingPunct="1">
              <a:lnSpc>
                <a:spcPct val="80000"/>
              </a:lnSpc>
              <a:buClr>
                <a:srgbClr val="000000"/>
              </a:buClr>
              <a:buFont typeface="Wingdings" pitchFamily="2" charset="2"/>
              <a:buAutoNum type="arabicPeriod"/>
            </a:pPr>
            <a:r>
              <a:rPr lang="en-US" sz="2800" b="1" smtClean="0">
                <a:solidFill>
                  <a:srgbClr val="000000"/>
                </a:solidFill>
                <a:latin typeface="Tahoma" pitchFamily="34" charset="0"/>
              </a:rPr>
              <a:t>Bankers and politicians worry that business competition from the developing world (especially China) is draining capital away from America to faster growing foreign financial markets.</a:t>
            </a:r>
          </a:p>
          <a:p>
            <a:pPr marL="609600" indent="-609600" eaLnBrk="1" hangingPunct="1">
              <a:lnSpc>
                <a:spcPct val="80000"/>
              </a:lnSpc>
              <a:buClr>
                <a:srgbClr val="000000"/>
              </a:buClr>
              <a:buFont typeface="Wingdings" pitchFamily="2" charset="2"/>
              <a:buAutoNum type="arabicPeriod"/>
            </a:pPr>
            <a:r>
              <a:rPr lang="en-US" sz="2800" b="1" smtClean="0">
                <a:solidFill>
                  <a:srgbClr val="000000"/>
                </a:solidFill>
                <a:latin typeface="Tahoma" pitchFamily="34" charset="0"/>
              </a:rPr>
              <a:t>The U.S. has lost its #1 status for initial public corporate stock offerings (IPOs), &amp; America’s stock markets are actually shrinking as foreign companies seek capital outside the American financial market, while an increasing number of American companies are buying back (privatizing) their own stock.</a:t>
            </a:r>
          </a:p>
        </p:txBody>
      </p:sp>
    </p:spTree>
  </p:cSld>
  <p:clrMapOvr>
    <a:masterClrMapping/>
  </p:clrMapOvr>
  <p:transition spd="med">
    <p:random/>
  </p:transition>
</p:sld>
</file>

<file path=ppt/slides/slide10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6978" name="Rectangle 2"/>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None/>
            </a:pPr>
            <a:r>
              <a:rPr lang="en-US" sz="4000" b="1" smtClean="0">
                <a:solidFill>
                  <a:schemeClr val="bg2"/>
                </a:solidFill>
                <a:latin typeface="Tahoma" pitchFamily="34" charset="0"/>
              </a:rPr>
              <a:t>4. For the first time ever, Asian investors in America are beginning to hedge their bets because of America’s debt skyscraper.  Because a growing number of Asians fear a long-term declining dollar and don’t want to be paid off in depreciated assets, Asian credit to America could begin to dry up over the next decade. </a:t>
            </a: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0" y="0"/>
            <a:ext cx="8839200" cy="6858000"/>
          </a:xfrm>
        </p:spPr>
        <p:txBody>
          <a:bodyPr/>
          <a:lstStyle/>
          <a:p>
            <a:pPr marL="609600" indent="-609600" eaLnBrk="1" hangingPunct="1">
              <a:buClr>
                <a:schemeClr val="bg2"/>
              </a:buClr>
              <a:buFont typeface="Wingdings" pitchFamily="2" charset="2"/>
              <a:buAutoNum type="arabicPeriod" startAt="5"/>
            </a:pPr>
            <a:r>
              <a:rPr lang="en-US" sz="3400" b="1" smtClean="0">
                <a:solidFill>
                  <a:schemeClr val="bg2"/>
                </a:solidFill>
                <a:latin typeface="Tahoma" pitchFamily="34" charset="0"/>
              </a:rPr>
              <a:t>America’s capital account has always been positive in recent decades because American companies &amp; investors invest more money in other nations (by buying stocks &amp; bonds &amp; building factories, etc.) than the rest of the world invests in the American economy.  Thus America makes up for importing more than we export (the negative current account) by investing so much capital around the world.</a:t>
            </a:r>
          </a:p>
        </p:txBody>
      </p:sp>
      <p:sp>
        <p:nvSpPr>
          <p:cNvPr id="26627" name="AutoShape 4"/>
          <p:cNvSpPr>
            <a:spLocks noChangeArrowheads="1"/>
          </p:cNvSpPr>
          <p:nvPr/>
        </p:nvSpPr>
        <p:spPr bwMode="auto">
          <a:xfrm>
            <a:off x="7772400" y="60960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2"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None/>
            </a:pPr>
            <a:r>
              <a:rPr lang="en-US" sz="3600" b="1" smtClean="0">
                <a:solidFill>
                  <a:schemeClr val="bg2"/>
                </a:solidFill>
                <a:latin typeface="Tahoma" pitchFamily="34" charset="0"/>
              </a:rPr>
              <a:t>5. The American dollar has long been </a:t>
            </a:r>
            <a:r>
              <a:rPr lang="en-US" sz="3400" b="1" smtClean="0">
                <a:solidFill>
                  <a:schemeClr val="bg2"/>
                </a:solidFill>
                <a:latin typeface="Tahoma" pitchFamily="34" charset="0"/>
              </a:rPr>
              <a:t>the main currency held in reserve status by other nations (to use in business deals around the world), but now America is the world’s largest debtor.</a:t>
            </a:r>
          </a:p>
          <a:p>
            <a:pPr marL="609600" indent="-609600" eaLnBrk="1" hangingPunct="1">
              <a:buClr>
                <a:schemeClr val="bg2"/>
              </a:buClr>
              <a:buFont typeface="Wingdings" pitchFamily="2" charset="2"/>
              <a:buNone/>
            </a:pPr>
            <a:r>
              <a:rPr lang="en-US" sz="3400" b="1" smtClean="0">
                <a:solidFill>
                  <a:schemeClr val="bg2"/>
                </a:solidFill>
                <a:latin typeface="Tahoma" pitchFamily="34" charset="0"/>
              </a:rPr>
              <a:t>6. Foreign nations are questioning whether they should continue to hold large reserves of the dollar, whose value may decline in the near future (due to its over-supply in the world &amp; America’s continuing debt lifestyle). </a:t>
            </a:r>
          </a:p>
          <a:p>
            <a:pPr marL="609600" indent="-609600" eaLnBrk="1" hangingPunct="1">
              <a:buFont typeface="Wingdings" pitchFamily="2" charset="2"/>
              <a:buNone/>
            </a:pPr>
            <a:r>
              <a:rPr lang="en-US" sz="3600" b="1" smtClean="0">
                <a:solidFill>
                  <a:schemeClr val="bg2"/>
                </a:solidFill>
                <a:latin typeface="Tahoma" pitchFamily="34" charset="0"/>
              </a:rPr>
              <a:t>  </a:t>
            </a:r>
          </a:p>
        </p:txBody>
      </p:sp>
    </p:spTree>
  </p:cSld>
  <p:clrMapOvr>
    <a:masterClrMapping/>
  </p:clrMapOvr>
  <p:transition spd="med">
    <p:random/>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026" name="Content Placeholder 3"/>
          <p:cNvSpPr>
            <a:spLocks noGrp="1"/>
          </p:cNvSpPr>
          <p:nvPr>
            <p:ph idx="1"/>
          </p:nvPr>
        </p:nvSpPr>
        <p:spPr>
          <a:xfrm>
            <a:off x="0" y="0"/>
            <a:ext cx="9144000" cy="6858000"/>
          </a:xfrm>
        </p:spPr>
        <p:txBody>
          <a:bodyPr/>
          <a:lstStyle/>
          <a:p>
            <a:pPr>
              <a:buFont typeface="Wingdings" pitchFamily="2" charset="2"/>
              <a:buNone/>
            </a:pPr>
            <a:r>
              <a:rPr lang="en-US" sz="3400" b="1" smtClean="0">
                <a:solidFill>
                  <a:schemeClr val="bg2"/>
                </a:solidFill>
                <a:latin typeface="Tahoma" pitchFamily="34" charset="0"/>
                <a:cs typeface="Tahoma" pitchFamily="34" charset="0"/>
              </a:rPr>
              <a:t>“Becoming a much bigger debtor nation means that the U.S. will be losing some of its world power. It means conducting our economic policies with an eye toward whether others approve. It means bearing the advice and criticism that we have dispensed ad nauseam to other countries for over a half century.  It means far more intensive consultations with other capitals on our fiscal policies and our monetary policies.”</a:t>
            </a:r>
          </a:p>
        </p:txBody>
      </p:sp>
      <p:sp>
        <p:nvSpPr>
          <p:cNvPr id="129027" name="Right Arrow 2"/>
          <p:cNvSpPr>
            <a:spLocks noChangeArrowheads="1"/>
          </p:cNvSpPr>
          <p:nvPr/>
        </p:nvSpPr>
        <p:spPr bwMode="auto">
          <a:xfrm>
            <a:off x="8166100" y="6373813"/>
            <a:ext cx="977900" cy="484187"/>
          </a:xfrm>
          <a:prstGeom prst="rightArrow">
            <a:avLst>
              <a:gd name="adj1" fmla="val 50000"/>
              <a:gd name="adj2" fmla="val 50024"/>
            </a:avLst>
          </a:prstGeom>
          <a:solidFill>
            <a:schemeClr val="bg2"/>
          </a:solidFill>
          <a:ln w="9525" algn="ctr">
            <a:solidFill>
              <a:schemeClr val="tx1"/>
            </a:solidFill>
            <a:round/>
            <a:headEnd/>
            <a:tailEnd/>
          </a:ln>
        </p:spPr>
        <p:txBody>
          <a:bodyPr wrap="none"/>
          <a:lstStyle/>
          <a:p>
            <a:endParaRPr lang="en-US"/>
          </a:p>
        </p:txBody>
      </p:sp>
    </p:spTree>
  </p:cSld>
  <p:clrMapOvr>
    <a:masterClrMapping/>
  </p:clrMapOvr>
  <p:transition spd="med">
    <p:random/>
  </p:transition>
</p:sld>
</file>

<file path=ppt/slides/slide1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Content Placeholder 2"/>
          <p:cNvSpPr>
            <a:spLocks noGrp="1"/>
          </p:cNvSpPr>
          <p:nvPr>
            <p:ph idx="1"/>
          </p:nvPr>
        </p:nvSpPr>
        <p:spPr>
          <a:xfrm>
            <a:off x="0" y="0"/>
            <a:ext cx="9144000" cy="6858000"/>
          </a:xfrm>
        </p:spPr>
        <p:txBody>
          <a:bodyPr/>
          <a:lstStyle/>
          <a:p>
            <a:pPr>
              <a:buFont typeface="Wingdings" pitchFamily="2" charset="2"/>
              <a:buNone/>
              <a:defRPr/>
            </a:pPr>
            <a:r>
              <a:rPr lang="en-US" sz="3000" b="1" dirty="0" smtClean="0">
                <a:solidFill>
                  <a:schemeClr val="bg2"/>
                </a:solidFill>
                <a:latin typeface="Tahoma" pitchFamily="34" charset="0"/>
                <a:cs typeface="Tahoma" pitchFamily="34" charset="0"/>
              </a:rPr>
              <a:t>“The US might also be on the verge of a decision by foreign lenders to cease financing a country that claims to be a hegemonic power with the right and the virtue to impose its will on the rest of the world. The US is able to be at war in Iraq and Afghanistan and is able to pick fights with Iran, Pakistan and Russia, because the Chinese, the Japanese and the sovereign wealth funds of the oil kingdoms finance America’s wars and military budgets. Aside from nuclear weapons, which are also in the hands of other countries, the US has no assets of its own with which to pursue its control over the world.”</a:t>
            </a:r>
            <a:r>
              <a:rPr lang="en-US" sz="2800" b="1" dirty="0" smtClean="0">
                <a:solidFill>
                  <a:schemeClr val="bg2"/>
                </a:solidFill>
                <a:latin typeface="+mj-lt"/>
              </a:rPr>
              <a:t/>
            </a:r>
            <a:br>
              <a:rPr lang="en-US" sz="2800" b="1" dirty="0" smtClean="0">
                <a:solidFill>
                  <a:schemeClr val="bg2"/>
                </a:solidFill>
                <a:latin typeface="+mj-lt"/>
              </a:rPr>
            </a:br>
            <a:endParaRPr lang="en-US" sz="2800" b="1" dirty="0" smtClean="0">
              <a:solidFill>
                <a:schemeClr val="bg2"/>
              </a:solidFill>
              <a:latin typeface="+mj-lt"/>
              <a:cs typeface="Tahoma" pitchFamily="34" charset="0"/>
            </a:endParaRPr>
          </a:p>
        </p:txBody>
      </p:sp>
    </p:spTree>
  </p:cSld>
  <p:clrMapOvr>
    <a:masterClrMapping/>
  </p:clrMapOvr>
  <p:transition spd="med">
    <p:random/>
  </p:transition>
</p:sld>
</file>

<file path=ppt/slides/slide1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457200"/>
            <a:ext cx="7772400" cy="914400"/>
          </a:xfrm>
        </p:spPr>
        <p:txBody>
          <a:bodyPr/>
          <a:lstStyle/>
          <a:p>
            <a:pPr eaLnBrk="1" hangingPunct="1">
              <a:defRPr/>
            </a:pPr>
            <a:r>
              <a:rPr lang="en-US" sz="5400" b="1" smtClean="0">
                <a:solidFill>
                  <a:schemeClr val="bg2"/>
                </a:solidFill>
                <a:latin typeface="Tahoma" pitchFamily="34" charset="0"/>
              </a:rPr>
              <a:t>Who pays for the domestic deficit?</a:t>
            </a:r>
          </a:p>
        </p:txBody>
      </p:sp>
      <p:sp>
        <p:nvSpPr>
          <p:cNvPr id="131075" name="Rectangle 7"/>
          <p:cNvSpPr>
            <a:spLocks noChangeArrowheads="1"/>
          </p:cNvSpPr>
          <p:nvPr/>
        </p:nvSpPr>
        <p:spPr bwMode="auto">
          <a:xfrm>
            <a:off x="0" y="1676400"/>
            <a:ext cx="8763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a:solidFill>
                  <a:schemeClr val="bg2"/>
                </a:solidFill>
                <a:latin typeface="Tahoma" pitchFamily="34" charset="0"/>
              </a:rPr>
              <a:t>75% of U.S. treasury bonds are </a:t>
            </a:r>
          </a:p>
          <a:p>
            <a:pPr algn="ctr"/>
            <a:r>
              <a:rPr lang="en-US" sz="3600">
                <a:solidFill>
                  <a:schemeClr val="bg2"/>
                </a:solidFill>
                <a:latin typeface="Tahoma" pitchFamily="34" charset="0"/>
              </a:rPr>
              <a:t>purchased by Americans; 25% by </a:t>
            </a:r>
          </a:p>
          <a:p>
            <a:pPr algn="ctr"/>
            <a:r>
              <a:rPr lang="en-US" sz="3600">
                <a:solidFill>
                  <a:schemeClr val="bg2"/>
                </a:solidFill>
                <a:latin typeface="Tahoma" pitchFamily="34" charset="0"/>
              </a:rPr>
              <a:t>foreigners </a:t>
            </a:r>
          </a:p>
          <a:p>
            <a:pPr algn="ctr"/>
            <a:endParaRPr lang="en-US" sz="3600">
              <a:solidFill>
                <a:schemeClr val="bg2"/>
              </a:solidFill>
              <a:latin typeface="Tahoma" pitchFamily="34" charset="0"/>
            </a:endParaRPr>
          </a:p>
          <a:p>
            <a:pPr algn="ctr"/>
            <a:r>
              <a:rPr lang="en-US" sz="3600">
                <a:solidFill>
                  <a:schemeClr val="bg2"/>
                </a:solidFill>
                <a:latin typeface="Tahoma" pitchFamily="34" charset="0"/>
              </a:rPr>
              <a:t>In 2003, Asia financed over half of </a:t>
            </a:r>
          </a:p>
          <a:p>
            <a:pPr algn="ctr"/>
            <a:r>
              <a:rPr lang="en-US" sz="3600">
                <a:solidFill>
                  <a:schemeClr val="bg2"/>
                </a:solidFill>
                <a:latin typeface="Tahoma" pitchFamily="34" charset="0"/>
              </a:rPr>
              <a:t>both America’s trade &amp; govt. deficits.</a:t>
            </a:r>
          </a:p>
        </p:txBody>
      </p:sp>
    </p:spTree>
  </p:cSld>
  <p:clrMapOvr>
    <a:masterClrMapping/>
  </p:clrMapOvr>
  <p:transition>
    <p:strips dir="rd"/>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Content Placeholder 2"/>
          <p:cNvSpPr>
            <a:spLocks noGrp="1"/>
          </p:cNvSpPr>
          <p:nvPr>
            <p:ph idx="1"/>
          </p:nvPr>
        </p:nvSpPr>
        <p:spPr>
          <a:xfrm>
            <a:off x="0" y="0"/>
            <a:ext cx="9144000" cy="6858000"/>
          </a:xfrm>
        </p:spPr>
        <p:txBody>
          <a:bodyPr/>
          <a:lstStyle/>
          <a:p>
            <a:pPr>
              <a:buFont typeface="Wingdings" pitchFamily="2" charset="2"/>
              <a:buNone/>
              <a:defRPr/>
            </a:pPr>
            <a:r>
              <a:rPr lang="en-US" sz="3600" b="1" dirty="0" smtClean="0">
                <a:solidFill>
                  <a:schemeClr val="bg2"/>
                </a:solidFill>
                <a:latin typeface="Tahoma" pitchFamily="34" charset="0"/>
                <a:cs typeface="Tahoma" pitchFamily="34" charset="0"/>
              </a:rPr>
              <a:t>“The U.S. government today is unable to finance its day-to-day operations and must rely on foreigners to purchase its bonds. The government pays the interest to foreigners by selling more bonds, and when the bonds come due, the government redeems the bonds by selling new bonds. The day the foreigners do not buy is the day the American people and their government are brought to reality.” </a:t>
            </a:r>
            <a:r>
              <a:rPr lang="en-US" sz="3600" b="1" dirty="0" smtClean="0">
                <a:solidFill>
                  <a:schemeClr val="bg2"/>
                </a:solidFill>
                <a:latin typeface="+mj-lt"/>
              </a:rPr>
              <a:t/>
            </a:r>
            <a:br>
              <a:rPr lang="en-US" sz="3600" b="1" dirty="0" smtClean="0">
                <a:solidFill>
                  <a:schemeClr val="bg2"/>
                </a:solidFill>
                <a:latin typeface="+mj-lt"/>
              </a:rPr>
            </a:br>
            <a:endParaRPr lang="en-US" sz="3400" b="1" dirty="0" smtClean="0">
              <a:solidFill>
                <a:schemeClr val="bg2"/>
              </a:solidFill>
              <a:latin typeface="+mj-lt"/>
              <a:cs typeface="Tahoma" pitchFamily="34" charset="0"/>
            </a:endParaRPr>
          </a:p>
        </p:txBody>
      </p:sp>
      <p:sp>
        <p:nvSpPr>
          <p:cNvPr id="132099" name="Right Arrow 2"/>
          <p:cNvSpPr>
            <a:spLocks noChangeArrowheads="1"/>
          </p:cNvSpPr>
          <p:nvPr/>
        </p:nvSpPr>
        <p:spPr bwMode="auto">
          <a:xfrm>
            <a:off x="7696200" y="6248400"/>
            <a:ext cx="977900" cy="484188"/>
          </a:xfrm>
          <a:prstGeom prst="rightArrow">
            <a:avLst>
              <a:gd name="adj1" fmla="val 50000"/>
              <a:gd name="adj2" fmla="val 50024"/>
            </a:avLst>
          </a:prstGeom>
          <a:solidFill>
            <a:schemeClr val="bg2"/>
          </a:solidFill>
          <a:ln w="9525" algn="ctr">
            <a:solidFill>
              <a:schemeClr val="tx1"/>
            </a:solidFill>
            <a:round/>
            <a:headEnd/>
            <a:tailEnd/>
          </a:ln>
        </p:spPr>
        <p:txBody>
          <a:bodyPr wrap="none"/>
          <a:lstStyle/>
          <a:p>
            <a:endParaRPr lang="en-US"/>
          </a:p>
        </p:txBody>
      </p:sp>
    </p:spTree>
  </p:cSld>
  <p:clrMapOvr>
    <a:masterClrMapping/>
  </p:clrMapOvr>
  <p:transition spd="med">
    <p:random/>
  </p:transition>
</p:sld>
</file>

<file path=ppt/slides/slide1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Content Placeholder 2"/>
          <p:cNvSpPr>
            <a:spLocks noGrp="1"/>
          </p:cNvSpPr>
          <p:nvPr>
            <p:ph idx="1"/>
          </p:nvPr>
        </p:nvSpPr>
        <p:spPr>
          <a:xfrm>
            <a:off x="0" y="0"/>
            <a:ext cx="9144000" cy="6858000"/>
          </a:xfrm>
        </p:spPr>
        <p:txBody>
          <a:bodyPr/>
          <a:lstStyle/>
          <a:p>
            <a:pPr algn="ctr">
              <a:buFont typeface="Wingdings" pitchFamily="2" charset="2"/>
              <a:buNone/>
            </a:pPr>
            <a:r>
              <a:rPr lang="en-US" sz="8000" b="1" u="sng" smtClean="0">
                <a:solidFill>
                  <a:schemeClr val="bg2"/>
                </a:solidFill>
                <a:latin typeface="Tahoma" pitchFamily="34" charset="0"/>
                <a:cs typeface="Tahoma" pitchFamily="34" charset="0"/>
              </a:rPr>
              <a:t>Challenge #5</a:t>
            </a:r>
          </a:p>
          <a:p>
            <a:pPr algn="ctr">
              <a:buFont typeface="Wingdings" pitchFamily="2" charset="2"/>
              <a:buNone/>
            </a:pPr>
            <a:r>
              <a:rPr lang="en-US" sz="8800" b="1" smtClean="0">
                <a:solidFill>
                  <a:schemeClr val="bg2"/>
                </a:solidFill>
                <a:latin typeface="Tahoma" pitchFamily="34" charset="0"/>
                <a:cs typeface="Tahoma" pitchFamily="34" charset="0"/>
              </a:rPr>
              <a:t>AMERICA’S DECLINING STANDARD OF LIVING</a:t>
            </a:r>
          </a:p>
          <a:p>
            <a:pPr>
              <a:buFont typeface="Wingdings" pitchFamily="2" charset="2"/>
              <a:buNone/>
            </a:pPr>
            <a:endParaRPr lang="en-US" sz="60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Content Placeholder 2"/>
          <p:cNvSpPr>
            <a:spLocks noGrp="1"/>
          </p:cNvSpPr>
          <p:nvPr>
            <p:ph idx="1"/>
          </p:nvPr>
        </p:nvSpPr>
        <p:spPr>
          <a:xfrm>
            <a:off x="0" y="0"/>
            <a:ext cx="9144000" cy="6858000"/>
          </a:xfrm>
        </p:spPr>
        <p:txBody>
          <a:bodyPr/>
          <a:lstStyle/>
          <a:p>
            <a:pPr>
              <a:buFont typeface="Wingdings" pitchFamily="2" charset="2"/>
              <a:buNone/>
              <a:defRPr/>
            </a:pPr>
            <a:r>
              <a:rPr lang="en-US" sz="2800" dirty="0" smtClean="0">
                <a:solidFill>
                  <a:schemeClr val="bg2"/>
                </a:solidFill>
                <a:latin typeface="Tahoma" pitchFamily="34" charset="0"/>
                <a:cs typeface="Tahoma" pitchFamily="34" charset="0"/>
              </a:rPr>
              <a:t>“</a:t>
            </a:r>
            <a:r>
              <a:rPr lang="en-US" sz="2800" b="1" dirty="0" smtClean="0">
                <a:solidFill>
                  <a:schemeClr val="bg2"/>
                </a:solidFill>
                <a:latin typeface="Tahoma" pitchFamily="34" charset="0"/>
                <a:cs typeface="Tahoma" pitchFamily="34" charset="0"/>
              </a:rPr>
              <a:t>Most Americans have experienced little, if any, income growth in the 21st century. Instead, consumers have kept the economy going by maxing out their credit cards and refinancing their mortgages in order to consume the equity in their homes. The income gains of the 21st century have gone to corporate chief executives, shareholders of </a:t>
            </a:r>
            <a:r>
              <a:rPr lang="en-US" sz="2800" b="1" dirty="0" err="1" smtClean="0">
                <a:solidFill>
                  <a:schemeClr val="bg2"/>
                </a:solidFill>
                <a:latin typeface="Tahoma" pitchFamily="34" charset="0"/>
                <a:cs typeface="Tahoma" pitchFamily="34" charset="0"/>
              </a:rPr>
              <a:t>offshoring</a:t>
            </a:r>
            <a:r>
              <a:rPr lang="en-US" sz="2800" b="1" dirty="0" smtClean="0">
                <a:solidFill>
                  <a:schemeClr val="bg2"/>
                </a:solidFill>
                <a:latin typeface="Tahoma" pitchFamily="34" charset="0"/>
                <a:cs typeface="Tahoma" pitchFamily="34" charset="0"/>
              </a:rPr>
              <a:t> corporations, and financial corporations. Today recession is only a small part of the threat that we face. Financial deregulation, Alan Greenspan’s low interest rates, and the belief that the market was the best regulator of risks, have created a highly leveraged pyramid of risk without adequate capital or collateral to back the risk.”</a:t>
            </a:r>
          </a:p>
          <a:p>
            <a:pPr>
              <a:buFont typeface="Wingdings" pitchFamily="2" charset="2"/>
              <a:buNone/>
              <a:defRPr/>
            </a:pPr>
            <a:r>
              <a:rPr lang="en-US" sz="2800" dirty="0" smtClean="0">
                <a:solidFill>
                  <a:schemeClr val="bg2"/>
                </a:solidFill>
                <a:latin typeface="+mj-lt"/>
              </a:rPr>
              <a:t/>
            </a:r>
            <a:br>
              <a:rPr lang="en-US" sz="2800" dirty="0" smtClean="0">
                <a:solidFill>
                  <a:schemeClr val="bg2"/>
                </a:solidFill>
                <a:latin typeface="+mj-lt"/>
              </a:rPr>
            </a:br>
            <a:endParaRPr lang="en-US" sz="3400" dirty="0" smtClean="0">
              <a:solidFill>
                <a:schemeClr val="bg2"/>
              </a:solidFill>
              <a:latin typeface="+mj-lt"/>
              <a:cs typeface="Tahoma" pitchFamily="34" charset="0"/>
            </a:endParaRPr>
          </a:p>
        </p:txBody>
      </p:sp>
    </p:spTree>
  </p:cSld>
  <p:clrMapOvr>
    <a:masterClrMapping/>
  </p:clrMapOvr>
  <p:transition spd="med">
    <p:random/>
  </p:transition>
</p:sld>
</file>

<file path=ppt/slides/slide1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lstStyle/>
          <a:p>
            <a:pPr>
              <a:defRPr/>
            </a:pPr>
            <a:r>
              <a:rPr lang="en-US" sz="2800" b="1" dirty="0" smtClean="0">
                <a:solidFill>
                  <a:schemeClr val="bg2"/>
                </a:solidFill>
                <a:latin typeface="Tahoma" pitchFamily="34" charset="0"/>
                <a:cs typeface="Tahoma" pitchFamily="34" charset="0"/>
              </a:rPr>
              <a:t>AMERICA’S DECLINING STANDARD OF LIVING</a:t>
            </a:r>
            <a:endParaRPr lang="en-US" sz="2800" b="1" dirty="0">
              <a:solidFill>
                <a:schemeClr val="bg2"/>
              </a:solidFill>
              <a:latin typeface="Tahoma" pitchFamily="34" charset="0"/>
              <a:cs typeface="Tahoma" pitchFamily="34" charset="0"/>
            </a:endParaRPr>
          </a:p>
        </p:txBody>
      </p:sp>
      <p:sp>
        <p:nvSpPr>
          <p:cNvPr id="135171" name="Content Placeholder 2"/>
          <p:cNvSpPr>
            <a:spLocks noGrp="1"/>
          </p:cNvSpPr>
          <p:nvPr>
            <p:ph idx="1"/>
          </p:nvPr>
        </p:nvSpPr>
        <p:spPr>
          <a:xfrm>
            <a:off x="0" y="685800"/>
            <a:ext cx="9144000" cy="6172200"/>
          </a:xfrm>
        </p:spPr>
        <p:txBody>
          <a:bodyPr/>
          <a:lstStyle/>
          <a:p>
            <a:pPr marL="514350" indent="-514350">
              <a:buClrTx/>
              <a:buFont typeface="Arial" pitchFamily="34" charset="0"/>
              <a:buAutoNum type="arabicPeriod"/>
            </a:pPr>
            <a:r>
              <a:rPr lang="en-US" sz="3000" b="1" smtClean="0">
                <a:solidFill>
                  <a:schemeClr val="bg2"/>
                </a:solidFill>
                <a:latin typeface="Tahoma" pitchFamily="34" charset="0"/>
                <a:cs typeface="Tahoma" pitchFamily="34" charset="0"/>
              </a:rPr>
              <a:t>In 2007, the U.S. ranked 19</a:t>
            </a:r>
            <a:r>
              <a:rPr lang="en-US" sz="3000" b="1" baseline="30000" smtClean="0">
                <a:solidFill>
                  <a:schemeClr val="bg2"/>
                </a:solidFill>
                <a:latin typeface="Tahoma" pitchFamily="34" charset="0"/>
                <a:cs typeface="Tahoma" pitchFamily="34" charset="0"/>
              </a:rPr>
              <a:t>th</a:t>
            </a:r>
            <a:r>
              <a:rPr lang="en-US" sz="3000" b="1" smtClean="0">
                <a:solidFill>
                  <a:schemeClr val="bg2"/>
                </a:solidFill>
                <a:latin typeface="Tahoma" pitchFamily="34" charset="0"/>
                <a:cs typeface="Tahoma" pitchFamily="34" charset="0"/>
              </a:rPr>
              <a:t> among industrialized nations in preventable deaths.</a:t>
            </a:r>
          </a:p>
          <a:p>
            <a:pPr marL="514350" indent="-514350">
              <a:buClrTx/>
              <a:buFont typeface="Arial" pitchFamily="34" charset="0"/>
              <a:buAutoNum type="arabicPeriod"/>
            </a:pPr>
            <a:r>
              <a:rPr lang="en-US" sz="3000" b="1" smtClean="0">
                <a:solidFill>
                  <a:schemeClr val="bg2"/>
                </a:solidFill>
                <a:latin typeface="Tahoma" pitchFamily="34" charset="0"/>
                <a:cs typeface="Tahoma" pitchFamily="34" charset="0"/>
              </a:rPr>
              <a:t>Self-paid family health premiums average $12,106 annually.</a:t>
            </a:r>
          </a:p>
          <a:p>
            <a:pPr marL="514350" indent="-514350">
              <a:buClrTx/>
              <a:buFont typeface="Arial" pitchFamily="34" charset="0"/>
              <a:buAutoNum type="arabicPeriod"/>
            </a:pPr>
            <a:r>
              <a:rPr lang="en-US" sz="3000" b="1" smtClean="0">
                <a:solidFill>
                  <a:schemeClr val="bg2"/>
                </a:solidFill>
                <a:latin typeface="Tahoma" pitchFamily="34" charset="0"/>
                <a:cs typeface="Tahoma" pitchFamily="34" charset="0"/>
              </a:rPr>
              <a:t>Over the past decade, American insurance premiums increased 87% (not counting increased co-pay &amp; deductibles).</a:t>
            </a:r>
          </a:p>
          <a:p>
            <a:pPr marL="514350" indent="-514350">
              <a:buClrTx/>
              <a:buFont typeface="Arial" pitchFamily="34" charset="0"/>
              <a:buAutoNum type="arabicPeriod"/>
            </a:pPr>
            <a:r>
              <a:rPr lang="en-US" sz="3000" b="1" smtClean="0">
                <a:solidFill>
                  <a:schemeClr val="bg2"/>
                </a:solidFill>
                <a:latin typeface="Tahoma" pitchFamily="34" charset="0"/>
                <a:cs typeface="Tahoma" pitchFamily="34" charset="0"/>
              </a:rPr>
              <a:t>One in 6 insured American has significant problems paying medical bills; 42% have had their insurance company refuse to pay for a medical bill.</a:t>
            </a:r>
          </a:p>
        </p:txBody>
      </p:sp>
      <p:sp>
        <p:nvSpPr>
          <p:cNvPr id="135172" name="Right Arrow 3"/>
          <p:cNvSpPr>
            <a:spLocks noChangeArrowheads="1"/>
          </p:cNvSpPr>
          <p:nvPr/>
        </p:nvSpPr>
        <p:spPr bwMode="auto">
          <a:xfrm>
            <a:off x="7620000" y="6248400"/>
            <a:ext cx="977900" cy="484188"/>
          </a:xfrm>
          <a:prstGeom prst="rightArrow">
            <a:avLst>
              <a:gd name="adj1" fmla="val 50000"/>
              <a:gd name="adj2" fmla="val 50024"/>
            </a:avLst>
          </a:prstGeom>
          <a:solidFill>
            <a:schemeClr val="bg2"/>
          </a:solidFill>
          <a:ln w="9525" algn="ctr">
            <a:solidFill>
              <a:schemeClr val="tx1"/>
            </a:solidFill>
            <a:round/>
            <a:headEnd/>
            <a:tailEnd/>
          </a:ln>
        </p:spPr>
        <p:txBody>
          <a:bodyPr wrap="none"/>
          <a:lstStyle/>
          <a:p>
            <a:endParaRPr lang="en-US"/>
          </a:p>
        </p:txBody>
      </p:sp>
    </p:spTree>
  </p:cSld>
  <p:clrMapOvr>
    <a:masterClrMapping/>
  </p:clrMapOvr>
  <p:transition spd="med">
    <p:random/>
  </p:transition>
</p:sld>
</file>

<file path=ppt/slides/slide1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194" name="Rectangle 3"/>
          <p:cNvSpPr>
            <a:spLocks noGrp="1" noChangeArrowheads="1"/>
          </p:cNvSpPr>
          <p:nvPr>
            <p:ph type="body" idx="1"/>
          </p:nvPr>
        </p:nvSpPr>
        <p:spPr>
          <a:xfrm>
            <a:off x="0" y="0"/>
            <a:ext cx="9144000" cy="6858000"/>
          </a:xfrm>
        </p:spPr>
        <p:txBody>
          <a:bodyPr/>
          <a:lstStyle/>
          <a:p>
            <a:pPr marL="609600" indent="-609600" eaLnBrk="1" hangingPunct="1">
              <a:buClr>
                <a:srgbClr val="000000"/>
              </a:buClr>
              <a:buFont typeface="Arial" pitchFamily="34" charset="0"/>
              <a:buAutoNum type="arabicPeriod" startAt="5"/>
            </a:pPr>
            <a:r>
              <a:rPr lang="en-US" sz="2800" b="1" smtClean="0">
                <a:solidFill>
                  <a:srgbClr val="000000"/>
                </a:solidFill>
                <a:latin typeface="Tahoma" pitchFamily="34" charset="0"/>
              </a:rPr>
              <a:t>A generation ago, the average American family spent 54% of its annual income of the basics of housing, health insurance, transportation, &amp; taxes. Today it’s 75%.</a:t>
            </a:r>
          </a:p>
          <a:p>
            <a:pPr marL="609600" indent="-609600" eaLnBrk="1" hangingPunct="1">
              <a:buClr>
                <a:srgbClr val="000000"/>
              </a:buClr>
              <a:buFont typeface="Arial" pitchFamily="34" charset="0"/>
              <a:buAutoNum type="arabicPeriod" startAt="5"/>
            </a:pPr>
            <a:r>
              <a:rPr lang="en-US" sz="2800" b="1" smtClean="0">
                <a:solidFill>
                  <a:srgbClr val="000000"/>
                </a:solidFill>
                <a:latin typeface="Tahoma" pitchFamily="34" charset="0"/>
              </a:rPr>
              <a:t>College tuition has risen 175% in the past decade &amp; out-of-pocket healthcare costs have doubled.</a:t>
            </a:r>
          </a:p>
          <a:p>
            <a:pPr marL="609600" indent="-609600" eaLnBrk="1" hangingPunct="1">
              <a:buClr>
                <a:srgbClr val="000000"/>
              </a:buClr>
              <a:buFont typeface="Arial" pitchFamily="34" charset="0"/>
              <a:buAutoNum type="arabicPeriod" startAt="5"/>
            </a:pPr>
            <a:r>
              <a:rPr lang="en-US" sz="2800" b="1" smtClean="0">
                <a:solidFill>
                  <a:srgbClr val="000000"/>
                </a:solidFill>
                <a:latin typeface="Tahoma" pitchFamily="34" charset="0"/>
              </a:rPr>
              <a:t>Hourly wages adjusted for inflation are the same today as they were 30 years ago.</a:t>
            </a:r>
          </a:p>
          <a:p>
            <a:pPr marL="609600" indent="-609600" eaLnBrk="1" hangingPunct="1">
              <a:buClr>
                <a:srgbClr val="000000"/>
              </a:buClr>
              <a:buFont typeface="Arial" pitchFamily="34" charset="0"/>
              <a:buAutoNum type="arabicPeriod" startAt="5"/>
            </a:pPr>
            <a:r>
              <a:rPr lang="en-US" sz="2800" b="1" smtClean="0">
                <a:solidFill>
                  <a:srgbClr val="000000"/>
                </a:solidFill>
                <a:latin typeface="Tahoma" pitchFamily="34" charset="0"/>
              </a:rPr>
              <a:t>The number of Americans with career-related pension plans fell from 30.4M in 1984 to 23M in 1998.</a:t>
            </a:r>
          </a:p>
          <a:p>
            <a:pPr marL="609600" indent="-609600" eaLnBrk="1" hangingPunct="1">
              <a:buClr>
                <a:srgbClr val="000000"/>
              </a:buClr>
              <a:buFont typeface="Arial" pitchFamily="34" charset="0"/>
              <a:buAutoNum type="arabicPeriod" startAt="5"/>
            </a:pPr>
            <a:r>
              <a:rPr lang="en-US" sz="2800" b="1" smtClean="0">
                <a:solidFill>
                  <a:srgbClr val="000000"/>
                </a:solidFill>
                <a:latin typeface="Tahoma" pitchFamily="34" charset="0"/>
              </a:rPr>
              <a:t>1% of Americans own almost half of all corporate stock &amp; business wealth; 5% of Americans own 70%.</a:t>
            </a:r>
          </a:p>
          <a:p>
            <a:pPr marL="609600" indent="-609600" eaLnBrk="1" hangingPunct="1">
              <a:buClr>
                <a:srgbClr val="000000"/>
              </a:buClr>
              <a:buFont typeface="Wingdings" pitchFamily="2" charset="2"/>
              <a:buAutoNum type="arabicPeriod" startAt="5"/>
            </a:pPr>
            <a:endParaRPr lang="en-US" sz="2600" b="1" smtClean="0">
              <a:solidFill>
                <a:srgbClr val="000000"/>
              </a:solidFill>
              <a:latin typeface="Tahoma" pitchFamily="34" charset="0"/>
            </a:endParaRPr>
          </a:p>
        </p:txBody>
      </p:sp>
    </p:spTree>
  </p:cSld>
  <p:clrMapOvr>
    <a:masterClrMapping/>
  </p:clrMapOvr>
  <p:transition spd="med">
    <p:random/>
  </p:transition>
</p:sld>
</file>

<file path=ppt/slides/slide1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218" name="Content Placeholder 2"/>
          <p:cNvSpPr>
            <a:spLocks noGrp="1"/>
          </p:cNvSpPr>
          <p:nvPr>
            <p:ph idx="1"/>
          </p:nvPr>
        </p:nvSpPr>
        <p:spPr>
          <a:xfrm>
            <a:off x="0" y="0"/>
            <a:ext cx="9144000" cy="6858000"/>
          </a:xfrm>
        </p:spPr>
        <p:txBody>
          <a:bodyPr/>
          <a:lstStyle/>
          <a:p>
            <a:pPr>
              <a:buFont typeface="Wingdings" pitchFamily="2" charset="2"/>
              <a:buNone/>
            </a:pPr>
            <a:r>
              <a:rPr lang="en-US" sz="3000" b="1" smtClean="0">
                <a:solidFill>
                  <a:schemeClr val="bg2"/>
                </a:solidFill>
                <a:latin typeface="Tahoma" pitchFamily="34" charset="0"/>
                <a:cs typeface="Tahoma" pitchFamily="34" charset="0"/>
              </a:rPr>
              <a:t>Recent comprehensive studies of America’s America’s highway, transportation, &amp;  public services systems concluded that if quick investment actions are not taken, America will have a third-world infrastructure within a few decades. With the nation’s  projected 70% increase in freight volume by 2020 &amp; 50% population growth, the next generation of Americans face an investment crisis of sobering proportions.  $1.6B will have to be spent just to bring the existing infrastructure into decent repair. “If America leaders do not act boldly, our economic growth &amp; quality of life will be diminished.” </a:t>
            </a:r>
          </a:p>
        </p:txBody>
      </p:sp>
      <p:sp>
        <p:nvSpPr>
          <p:cNvPr id="137219" name="Right Arrow 3"/>
          <p:cNvSpPr>
            <a:spLocks noChangeArrowheads="1"/>
          </p:cNvSpPr>
          <p:nvPr/>
        </p:nvSpPr>
        <p:spPr bwMode="auto">
          <a:xfrm>
            <a:off x="8166100" y="6373813"/>
            <a:ext cx="977900" cy="484187"/>
          </a:xfrm>
          <a:prstGeom prst="rightArrow">
            <a:avLst>
              <a:gd name="adj1" fmla="val 50000"/>
              <a:gd name="adj2" fmla="val 50024"/>
            </a:avLst>
          </a:prstGeom>
          <a:solidFill>
            <a:schemeClr val="bg2"/>
          </a:solidFill>
          <a:ln w="9525" algn="ctr">
            <a:solidFill>
              <a:schemeClr val="tx1"/>
            </a:solidFill>
            <a:round/>
            <a:headEnd/>
            <a:tailEnd/>
          </a:ln>
        </p:spPr>
        <p:txBody>
          <a:bodyPr wrap="none"/>
          <a:lstStyle/>
          <a:p>
            <a:endParaRPr lang="en-US"/>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0" y="0"/>
            <a:ext cx="9144000" cy="6858000"/>
          </a:xfrm>
        </p:spPr>
        <p:txBody>
          <a:bodyPr/>
          <a:lstStyle/>
          <a:p>
            <a:pPr marL="609600" indent="-609600" eaLnBrk="1" hangingPunct="1">
              <a:buClr>
                <a:srgbClr val="000000"/>
              </a:buClr>
              <a:buFontTx/>
              <a:buAutoNum type="arabicPeriod" startAt="6"/>
            </a:pPr>
            <a:r>
              <a:rPr lang="en-US" sz="3800" b="1" smtClean="0">
                <a:solidFill>
                  <a:srgbClr val="000000"/>
                </a:solidFill>
                <a:latin typeface="Tahoma" pitchFamily="34" charset="0"/>
              </a:rPr>
              <a:t>Because economics and politics are opposite sides of the same coin, the size of a nation’s capital account has great bearing on its foreign influence. Nations that own lots of assets in other nations (land, real estate, technology, manufacturing facilities, stocks and bonds, etc.)  have a greater capacity to control their own destiny.</a:t>
            </a:r>
          </a:p>
        </p:txBody>
      </p:sp>
    </p:spTree>
  </p:cSld>
  <p:clrMapOvr>
    <a:masterClrMapping/>
  </p:clrMapOvr>
  <p:transition spd="med">
    <p:random/>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242" name="Content Placeholder 2"/>
          <p:cNvSpPr>
            <a:spLocks noGrp="1"/>
          </p:cNvSpPr>
          <p:nvPr>
            <p:ph idx="1"/>
          </p:nvPr>
        </p:nvSpPr>
        <p:spPr>
          <a:xfrm>
            <a:off x="0" y="0"/>
            <a:ext cx="9144000" cy="6858000"/>
          </a:xfrm>
        </p:spPr>
        <p:txBody>
          <a:bodyPr/>
          <a:lstStyle/>
          <a:p>
            <a:pPr>
              <a:buFont typeface="Wingdings" pitchFamily="2" charset="2"/>
              <a:buNone/>
            </a:pPr>
            <a:r>
              <a:rPr lang="en-US" sz="3000" b="1" smtClean="0">
                <a:solidFill>
                  <a:schemeClr val="bg2"/>
                </a:solidFill>
                <a:latin typeface="Tahoma" pitchFamily="34" charset="0"/>
                <a:cs typeface="Tahoma" pitchFamily="34" charset="0"/>
              </a:rPr>
              <a:t>The Environmental Protection Agency forecasts a funding gap of $11B over the next 20 years between what is currently being invested into American water needs &amp; the amount that is needed to provide for these needs. America’s transportation networks (ports, bridges, toll roads) are choked with overuse,wasting $78B annually in lost hours of productivity &amp; wasted gas.  The nation’s passenger railroad system (which will have to transport more urban Americans than ever in the new gas rationing era)  is one of the most outmoded &amp; dysfunctional in the industrialized world. </a:t>
            </a:r>
          </a:p>
        </p:txBody>
      </p:sp>
    </p:spTree>
  </p:cSld>
  <p:clrMapOvr>
    <a:masterClrMapping/>
  </p:clrMapOvr>
  <p:transition spd="med">
    <p:random/>
  </p:transition>
</p:sld>
</file>

<file path=ppt/slides/slide1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266" name="Content Placeholder 2"/>
          <p:cNvSpPr>
            <a:spLocks noGrp="1"/>
          </p:cNvSpPr>
          <p:nvPr>
            <p:ph idx="1"/>
          </p:nvPr>
        </p:nvSpPr>
        <p:spPr>
          <a:xfrm>
            <a:off x="0" y="0"/>
            <a:ext cx="9144000" cy="6858000"/>
          </a:xfrm>
        </p:spPr>
        <p:txBody>
          <a:bodyPr/>
          <a:lstStyle/>
          <a:p>
            <a:pPr>
              <a:buFont typeface="Wingdings" pitchFamily="2" charset="2"/>
              <a:buNone/>
            </a:pPr>
            <a:r>
              <a:rPr lang="en-US" sz="3000" b="1" smtClean="0">
                <a:solidFill>
                  <a:schemeClr val="bg2"/>
                </a:solidFill>
                <a:latin typeface="Tahoma" pitchFamily="34" charset="0"/>
                <a:cs typeface="Tahoma" pitchFamily="34" charset="0"/>
              </a:rPr>
              <a:t>A national commission on transport policy recommended that the federal government should spend $225B (more than 40% higher than currently) each year for the next 50 years just to meet the exploding needs of our mass transit system. Toll roads (many foreign finance and operated)  in America’s metropolitan areas will have to generate considerably more revenue more than the current $120B annually. America is in no position to make “little plans” about its infrastructure  future. “They don’t have the magic to stir men’s blood.   It’s time to think big again.”</a:t>
            </a:r>
          </a:p>
        </p:txBody>
      </p:sp>
    </p:spTree>
  </p:cSld>
  <p:clrMapOvr>
    <a:masterClrMapping/>
  </p:clrMapOvr>
  <p:transition spd="med">
    <p:random/>
  </p:transition>
</p:sld>
</file>

<file path=ppt/slides/slide1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0" y="304800"/>
            <a:ext cx="9144000" cy="609600"/>
          </a:xfrm>
        </p:spPr>
        <p:txBody>
          <a:bodyPr/>
          <a:lstStyle/>
          <a:p>
            <a:pPr eaLnBrk="1" hangingPunct="1">
              <a:defRPr/>
            </a:pPr>
            <a:r>
              <a:rPr lang="en-US" sz="3600" b="1" smtClean="0">
                <a:solidFill>
                  <a:schemeClr val="bg2"/>
                </a:solidFill>
                <a:latin typeface="Tahoma" pitchFamily="34" charset="0"/>
              </a:rPr>
              <a:t>THE DAWNING ERA OF AMERICAN DEBT POLITICAL TURMOIL</a:t>
            </a:r>
          </a:p>
        </p:txBody>
      </p:sp>
      <p:sp>
        <p:nvSpPr>
          <p:cNvPr id="140291" name="Rectangle 3"/>
          <p:cNvSpPr>
            <a:spLocks noGrp="1" noChangeArrowheads="1"/>
          </p:cNvSpPr>
          <p:nvPr>
            <p:ph type="body" idx="1"/>
          </p:nvPr>
        </p:nvSpPr>
        <p:spPr>
          <a:xfrm>
            <a:off x="0" y="1143000"/>
            <a:ext cx="9144000" cy="5715000"/>
          </a:xfrm>
        </p:spPr>
        <p:txBody>
          <a:bodyPr/>
          <a:lstStyle/>
          <a:p>
            <a:pPr marL="609600" indent="-609600" eaLnBrk="1" hangingPunct="1">
              <a:buClr>
                <a:schemeClr val="bg2"/>
              </a:buClr>
              <a:buFont typeface="Wingdings" pitchFamily="2" charset="2"/>
              <a:buAutoNum type="arabicPeriod"/>
            </a:pPr>
            <a:r>
              <a:rPr lang="en-US" sz="2800" b="1" smtClean="0">
                <a:solidFill>
                  <a:schemeClr val="bg2"/>
                </a:solidFill>
                <a:latin typeface="Tahoma" pitchFamily="34" charset="0"/>
              </a:rPr>
              <a:t>America’s runaway domestic debt will soon have to be addressed through a combination of rising taxes &amp; spending cuts. Both of these approaches to dealing with the debt crisis will be political divisive. </a:t>
            </a:r>
          </a:p>
          <a:p>
            <a:pPr marL="609600" indent="-609600" eaLnBrk="1" hangingPunct="1">
              <a:buClr>
                <a:schemeClr val="bg2"/>
              </a:buClr>
              <a:buFont typeface="Wingdings" pitchFamily="2" charset="2"/>
              <a:buAutoNum type="arabicPeriod"/>
            </a:pPr>
            <a:r>
              <a:rPr lang="en-US" sz="2800" b="1" smtClean="0">
                <a:solidFill>
                  <a:schemeClr val="bg2"/>
                </a:solidFill>
                <a:latin typeface="Tahoma" pitchFamily="34" charset="0"/>
              </a:rPr>
              <a:t>The largest controversy will revolve around who will give up the most in disappearing government services: Rich or poor? Young or old? Working or retired? Military or social welfare benefits? Corporations or consumers? “Pork barrel” state projects or federal projects?</a:t>
            </a:r>
          </a:p>
          <a:p>
            <a:pPr marL="609600" indent="-609600" eaLnBrk="1" hangingPunct="1">
              <a:buClr>
                <a:schemeClr val="bg2"/>
              </a:buClr>
            </a:pPr>
            <a:endParaRPr lang="en-US" sz="2800" b="1" smtClean="0">
              <a:solidFill>
                <a:schemeClr val="bg2"/>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0" y="0"/>
            <a:ext cx="9144000" cy="6858000"/>
          </a:xfrm>
        </p:spPr>
        <p:txBody>
          <a:bodyPr/>
          <a:lstStyle/>
          <a:p>
            <a:pPr algn="ctr">
              <a:buFont typeface="Wingdings" pitchFamily="2" charset="2"/>
              <a:buNone/>
            </a:pPr>
            <a:r>
              <a:rPr lang="en-US" sz="6600" b="1" u="sng" smtClean="0">
                <a:solidFill>
                  <a:schemeClr val="bg2"/>
                </a:solidFill>
                <a:latin typeface="Tahoma" pitchFamily="34" charset="0"/>
                <a:cs typeface="Tahoma" pitchFamily="34" charset="0"/>
              </a:rPr>
              <a:t>Challenge #6</a:t>
            </a:r>
          </a:p>
          <a:p>
            <a:pPr algn="ctr">
              <a:buFont typeface="Wingdings" pitchFamily="2" charset="2"/>
              <a:buNone/>
            </a:pPr>
            <a:r>
              <a:rPr lang="en-US" sz="7200" b="1" smtClean="0">
                <a:solidFill>
                  <a:schemeClr val="bg2"/>
                </a:solidFill>
                <a:latin typeface="Tahoma" pitchFamily="34" charset="0"/>
                <a:cs typeface="Tahoma" pitchFamily="34" charset="0"/>
              </a:rPr>
              <a:t>AMERICA’S QUEST TO DEPEND ON CAPITALISM MORE THAN GOVERNMENT</a:t>
            </a:r>
            <a:endParaRPr lang="en-US" sz="48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None/>
            </a:pPr>
            <a:r>
              <a:rPr lang="en-US" sz="3300" b="1" smtClean="0">
                <a:solidFill>
                  <a:schemeClr val="bg2"/>
                </a:solidFill>
                <a:latin typeface="Tahoma" pitchFamily="34" charset="0"/>
              </a:rPr>
              <a:t>The fiscal debt failure of “Reaganomics” in the 1980s and 2000s  (under George W. Bush) to reduce dependence on government led American leaders to increase dependence on neo-liberal capitalism for future economic growth. Corporations became the new champions of public policy.  This emergent libertarian capitalism has raised 3 new challenges in its emphasis on laissez-faire government, new rounds of business deregulation, and escalation of Social Darwinism:</a:t>
            </a:r>
          </a:p>
          <a:p>
            <a:pPr marL="609600" indent="-609600" eaLnBrk="1" hangingPunct="1">
              <a:buClr>
                <a:schemeClr val="bg2"/>
              </a:buClr>
            </a:pPr>
            <a:endParaRPr lang="en-US" sz="2800" b="1" smtClean="0">
              <a:solidFill>
                <a:schemeClr val="bg2"/>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Arial" pitchFamily="34" charset="0"/>
              <a:buAutoNum type="arabicPeriod"/>
            </a:pPr>
            <a:r>
              <a:rPr lang="en-US" sz="2800" b="1" smtClean="0">
                <a:solidFill>
                  <a:schemeClr val="bg2"/>
                </a:solidFill>
                <a:latin typeface="Tahoma" pitchFamily="34" charset="0"/>
              </a:rPr>
              <a:t>Will expanded business deregulation unleash new systemic corruption such as in the energy industry in the 1990s (Enron-led financial fraud) and the financial industry in the 2000s (especially the catastrophic mortgage debacle)?</a:t>
            </a:r>
          </a:p>
          <a:p>
            <a:pPr marL="609600" indent="-609600" eaLnBrk="1" hangingPunct="1">
              <a:buClr>
                <a:schemeClr val="bg2"/>
              </a:buClr>
              <a:buFont typeface="Arial" pitchFamily="34" charset="0"/>
              <a:buAutoNum type="arabicPeriod"/>
            </a:pPr>
            <a:r>
              <a:rPr lang="en-US" sz="2800" b="1" smtClean="0">
                <a:solidFill>
                  <a:schemeClr val="bg2"/>
                </a:solidFill>
                <a:latin typeface="Tahoma" pitchFamily="34" charset="0"/>
              </a:rPr>
              <a:t>Will the probable future decreases in government social welfare programs (the byproduct of abandoning Keynesian financial stimulation) neutralize the anticipated gains of libertarian corporate economic stimulus?</a:t>
            </a:r>
          </a:p>
          <a:p>
            <a:pPr marL="609600" indent="-609600" eaLnBrk="1" hangingPunct="1">
              <a:buClr>
                <a:schemeClr val="bg2"/>
              </a:buClr>
              <a:buFont typeface="Arial" pitchFamily="34" charset="0"/>
              <a:buAutoNum type="arabicPeriod"/>
            </a:pPr>
            <a:r>
              <a:rPr lang="en-US" sz="2800" b="1" smtClean="0">
                <a:solidFill>
                  <a:schemeClr val="bg2"/>
                </a:solidFill>
                <a:latin typeface="Tahoma" pitchFamily="34" charset="0"/>
              </a:rPr>
              <a:t>Will the possible escalation of crime and social problems stemming from truncated government social welfare programs diminish the economic stimulus of consumerism? </a:t>
            </a:r>
          </a:p>
          <a:p>
            <a:pPr marL="609600" indent="-609600" eaLnBrk="1" hangingPunct="1">
              <a:buClr>
                <a:schemeClr val="bg2"/>
              </a:buClr>
              <a:buFont typeface="Wingdings" pitchFamily="2" charset="2"/>
              <a:buNone/>
            </a:pPr>
            <a:r>
              <a:rPr lang="en-US" sz="2800" b="1" smtClean="0">
                <a:solidFill>
                  <a:schemeClr val="bg2"/>
                </a:solidFill>
                <a:latin typeface="Tahoma" pitchFamily="34" charset="0"/>
              </a:rPr>
              <a:t> </a:t>
            </a:r>
          </a:p>
        </p:txBody>
      </p:sp>
    </p:spTree>
  </p:cSld>
  <p:clrMapOvr>
    <a:masterClrMapping/>
  </p:clrMapOvr>
  <p:transition spd="med">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Autofit/>
          </a:bodyPr>
          <a:lstStyle/>
          <a:p>
            <a:pPr>
              <a:buClrTx/>
              <a:defRPr/>
            </a:pPr>
            <a:r>
              <a:rPr lang="en-US" sz="4400" b="1" dirty="0" smtClean="0">
                <a:solidFill>
                  <a:schemeClr val="bg2"/>
                </a:solidFill>
                <a:latin typeface="Tahoma" pitchFamily="34" charset="0"/>
                <a:cs typeface="Tahoma" pitchFamily="34" charset="0"/>
              </a:rPr>
              <a:t>CURRENT ACCOUNT DEFICITS:</a:t>
            </a:r>
          </a:p>
          <a:p>
            <a:pPr marL="914400" indent="-914400" algn="l">
              <a:buClrTx/>
              <a:buFont typeface="+mj-lt"/>
              <a:buAutoNum type="arabicPeriod"/>
              <a:defRPr/>
            </a:pPr>
            <a:r>
              <a:rPr lang="en-US" sz="5400" b="1" dirty="0" smtClean="0">
                <a:solidFill>
                  <a:schemeClr val="bg2"/>
                </a:solidFill>
                <a:latin typeface="Tahoma" pitchFamily="34" charset="0"/>
                <a:cs typeface="Tahoma" pitchFamily="34" charset="0"/>
              </a:rPr>
              <a:t>Compromise a nation’s financial freedom</a:t>
            </a:r>
          </a:p>
          <a:p>
            <a:pPr marL="914400" indent="-914400" algn="l">
              <a:buClrTx/>
              <a:buFont typeface="+mj-lt"/>
              <a:buAutoNum type="arabicPeriod"/>
              <a:defRPr/>
            </a:pPr>
            <a:r>
              <a:rPr lang="en-US" sz="5400" b="1" dirty="0" smtClean="0">
                <a:solidFill>
                  <a:schemeClr val="bg2"/>
                </a:solidFill>
                <a:latin typeface="Tahoma" pitchFamily="34" charset="0"/>
                <a:cs typeface="Tahoma" pitchFamily="34" charset="0"/>
              </a:rPr>
              <a:t> Eliminate skilled labor BC jobs </a:t>
            </a:r>
          </a:p>
          <a:p>
            <a:pPr marL="914400" indent="-914400" algn="l">
              <a:buClrTx/>
              <a:buFont typeface="+mj-lt"/>
              <a:buAutoNum type="arabicPeriod"/>
              <a:defRPr/>
            </a:pPr>
            <a:r>
              <a:rPr lang="en-US" sz="5400" b="1" dirty="0" smtClean="0">
                <a:solidFill>
                  <a:schemeClr val="bg2"/>
                </a:solidFill>
                <a:latin typeface="Tahoma" pitchFamily="34" charset="0"/>
                <a:cs typeface="Tahoma" pitchFamily="34" charset="0"/>
              </a:rPr>
              <a:t>Weaken currency control </a:t>
            </a:r>
            <a:endParaRPr lang="en-US" sz="5400" b="1" dirty="0">
              <a:solidFill>
                <a:schemeClr val="bg2"/>
              </a:solidFill>
              <a:latin typeface="Tahoma" pitchFamily="34" charset="0"/>
              <a:cs typeface="Tahoma" pitchFamily="34" charset="0"/>
            </a:endParaRPr>
          </a:p>
        </p:txBody>
      </p:sp>
      <p:sp>
        <p:nvSpPr>
          <p:cNvPr id="28675" name="Right Arrow 3"/>
          <p:cNvSpPr>
            <a:spLocks noChangeArrowheads="1"/>
          </p:cNvSpPr>
          <p:nvPr/>
        </p:nvSpPr>
        <p:spPr bwMode="auto">
          <a:xfrm>
            <a:off x="7239000" y="6096000"/>
            <a:ext cx="977900" cy="484188"/>
          </a:xfrm>
          <a:prstGeom prst="rightArrow">
            <a:avLst>
              <a:gd name="adj1" fmla="val 50000"/>
              <a:gd name="adj2" fmla="val 50024"/>
            </a:avLst>
          </a:prstGeom>
          <a:solidFill>
            <a:schemeClr val="bg2"/>
          </a:solidFill>
          <a:ln w="9525" algn="ctr">
            <a:solidFill>
              <a:schemeClr val="tx1"/>
            </a:solidFill>
            <a:round/>
            <a:headEnd/>
            <a:tailEnd/>
          </a:ln>
        </p:spPr>
        <p:txBody>
          <a:bodyPr wrap="none"/>
          <a:lstStyle/>
          <a:p>
            <a:endParaRPr lang="en-US"/>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Subtitle 2"/>
          <p:cNvSpPr>
            <a:spLocks noGrp="1"/>
          </p:cNvSpPr>
          <p:nvPr>
            <p:ph type="subTitle" idx="1"/>
          </p:nvPr>
        </p:nvSpPr>
        <p:spPr>
          <a:xfrm>
            <a:off x="0" y="0"/>
            <a:ext cx="9144000" cy="6858000"/>
          </a:xfrm>
        </p:spPr>
        <p:txBody>
          <a:bodyPr/>
          <a:lstStyle/>
          <a:p>
            <a:pPr marL="914400" indent="-914400" algn="l">
              <a:buClrTx/>
              <a:buFont typeface="Arial" pitchFamily="34" charset="0"/>
              <a:buAutoNum type="arabicPeriod" startAt="4"/>
            </a:pPr>
            <a:r>
              <a:rPr lang="en-US" sz="4800" b="1" smtClean="0">
                <a:solidFill>
                  <a:schemeClr val="bg2"/>
                </a:solidFill>
                <a:latin typeface="Tahoma" pitchFamily="34" charset="0"/>
                <a:cs typeface="Tahoma" pitchFamily="34" charset="0"/>
              </a:rPr>
              <a:t>Boost the economies of rival exporting nations</a:t>
            </a:r>
          </a:p>
          <a:p>
            <a:pPr marL="914400" indent="-914400" algn="l">
              <a:buClrTx/>
              <a:buFont typeface="Arial" pitchFamily="34" charset="0"/>
              <a:buAutoNum type="arabicPeriod" startAt="4"/>
            </a:pPr>
            <a:r>
              <a:rPr lang="en-US" sz="4800" b="1" smtClean="0">
                <a:solidFill>
                  <a:schemeClr val="bg2"/>
                </a:solidFill>
                <a:latin typeface="Tahoma" pitchFamily="34" charset="0"/>
                <a:cs typeface="Tahoma" pitchFamily="34" charset="0"/>
              </a:rPr>
              <a:t> Weaken the trade deficit nation’s foreign policy power</a:t>
            </a:r>
          </a:p>
          <a:p>
            <a:pPr marL="914400" indent="-914400" algn="l">
              <a:buClrTx/>
              <a:buFont typeface="Arial" pitchFamily="34" charset="0"/>
              <a:buAutoNum type="arabicPeriod" startAt="4"/>
            </a:pPr>
            <a:r>
              <a:rPr lang="en-US" sz="4800" b="1" smtClean="0">
                <a:solidFill>
                  <a:schemeClr val="bg2"/>
                </a:solidFill>
                <a:latin typeface="Tahoma" pitchFamily="34" charset="0"/>
                <a:cs typeface="Tahoma" pitchFamily="34" charset="0"/>
              </a:rPr>
              <a:t>Boost national consumption &gt; production</a:t>
            </a:r>
          </a:p>
        </p:txBody>
      </p: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Autofit/>
          </a:bodyPr>
          <a:lstStyle/>
          <a:p>
            <a:pPr>
              <a:defRPr/>
            </a:pPr>
            <a:r>
              <a:rPr lang="en-US" sz="4800" b="1" dirty="0" smtClean="0">
                <a:solidFill>
                  <a:schemeClr val="bg2"/>
                </a:solidFill>
                <a:latin typeface="Tahoma" pitchFamily="34" charset="0"/>
                <a:cs typeface="Tahoma" pitchFamily="34" charset="0"/>
              </a:rPr>
              <a:t>FEDERAL </a:t>
            </a:r>
            <a:r>
              <a:rPr lang="en-US" sz="4800" b="1" dirty="0" err="1" smtClean="0">
                <a:solidFill>
                  <a:schemeClr val="bg2"/>
                </a:solidFill>
                <a:latin typeface="Tahoma" pitchFamily="34" charset="0"/>
                <a:cs typeface="Tahoma" pitchFamily="34" charset="0"/>
              </a:rPr>
              <a:t>GOVT</a:t>
            </a:r>
            <a:r>
              <a:rPr lang="en-US" sz="4800" b="1" dirty="0" smtClean="0">
                <a:solidFill>
                  <a:schemeClr val="bg2"/>
                </a:solidFill>
                <a:latin typeface="Tahoma" pitchFamily="34" charset="0"/>
                <a:cs typeface="Tahoma" pitchFamily="34" charset="0"/>
              </a:rPr>
              <a:t> DEFICITS:</a:t>
            </a:r>
          </a:p>
          <a:p>
            <a:pPr marL="914400" indent="-914400" algn="l">
              <a:buClrTx/>
              <a:buFont typeface="+mj-lt"/>
              <a:buAutoNum type="arabicPeriod"/>
              <a:defRPr/>
            </a:pPr>
            <a:r>
              <a:rPr lang="en-US" sz="4400" b="1" dirty="0" smtClean="0">
                <a:solidFill>
                  <a:schemeClr val="bg2"/>
                </a:solidFill>
                <a:latin typeface="Tahoma" pitchFamily="34" charset="0"/>
                <a:cs typeface="Tahoma" pitchFamily="34" charset="0"/>
              </a:rPr>
              <a:t>Increase a nation’s international indebtedness</a:t>
            </a:r>
          </a:p>
          <a:p>
            <a:pPr marL="914400" indent="-914400" algn="l">
              <a:buClrTx/>
              <a:buFont typeface="+mj-lt"/>
              <a:buAutoNum type="arabicPeriod"/>
              <a:defRPr/>
            </a:pPr>
            <a:r>
              <a:rPr lang="en-US" sz="4400" b="1" dirty="0" smtClean="0">
                <a:solidFill>
                  <a:schemeClr val="bg2"/>
                </a:solidFill>
                <a:latin typeface="Tahoma" pitchFamily="34" charset="0"/>
                <a:cs typeface="Tahoma" pitchFamily="34" charset="0"/>
              </a:rPr>
              <a:t> Empower creditor nations</a:t>
            </a:r>
          </a:p>
          <a:p>
            <a:pPr marL="914400" indent="-914400" algn="l">
              <a:buClrTx/>
              <a:buFont typeface="+mj-lt"/>
              <a:buAutoNum type="arabicPeriod"/>
              <a:defRPr/>
            </a:pPr>
            <a:r>
              <a:rPr lang="en-US" sz="4400" b="1" dirty="0" smtClean="0">
                <a:solidFill>
                  <a:schemeClr val="bg2"/>
                </a:solidFill>
                <a:latin typeface="Tahoma" pitchFamily="34" charset="0"/>
                <a:cs typeface="Tahoma" pitchFamily="34" charset="0"/>
              </a:rPr>
              <a:t>Jeopardize the debtor nation’s standard of living</a:t>
            </a:r>
          </a:p>
          <a:p>
            <a:pPr marL="914400" indent="-914400" algn="l">
              <a:buClrTx/>
              <a:buFont typeface="+mj-lt"/>
              <a:buAutoNum type="arabicPeriod"/>
              <a:defRPr/>
            </a:pPr>
            <a:r>
              <a:rPr lang="en-US" sz="4400" b="1" dirty="0" smtClean="0">
                <a:solidFill>
                  <a:schemeClr val="bg2"/>
                </a:solidFill>
                <a:latin typeface="Tahoma" pitchFamily="34" charset="0"/>
                <a:cs typeface="Tahoma" pitchFamily="34" charset="0"/>
              </a:rPr>
              <a:t>Weaken the nation’s capital account</a:t>
            </a:r>
            <a:endParaRPr lang="en-US" sz="4400" b="1" dirty="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WordArt 5"/>
          <p:cNvSpPr>
            <a:spLocks noChangeArrowheads="1" noChangeShapeType="1" noTextEdit="1"/>
          </p:cNvSpPr>
          <p:nvPr/>
        </p:nvSpPr>
        <p:spPr bwMode="auto">
          <a:xfrm>
            <a:off x="2438400" y="381000"/>
            <a:ext cx="4191000" cy="5791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FDI:</a:t>
            </a:r>
          </a:p>
          <a:p>
            <a:pPr algn="ctr"/>
            <a:r>
              <a:rPr lang="en-US" sz="3600" kern="10">
                <a:ln w="9525">
                  <a:solidFill>
                    <a:srgbClr val="000000"/>
                  </a:solidFill>
                  <a:round/>
                  <a:headEnd/>
                  <a:tailEnd/>
                </a:ln>
                <a:solidFill>
                  <a:schemeClr val="bg2"/>
                </a:solidFill>
                <a:latin typeface="Arial Black"/>
              </a:rPr>
              <a:t>INVISIBLE</a:t>
            </a:r>
          </a:p>
          <a:p>
            <a:pPr algn="ctr"/>
            <a:r>
              <a:rPr lang="en-US" sz="3600" kern="10">
                <a:ln w="9525">
                  <a:solidFill>
                    <a:srgbClr val="000000"/>
                  </a:solidFill>
                  <a:round/>
                  <a:headEnd/>
                  <a:tailEnd/>
                </a:ln>
                <a:solidFill>
                  <a:schemeClr val="bg2"/>
                </a:solidFill>
                <a:latin typeface="Arial Black"/>
              </a:rPr>
              <a:t>ROOTS</a:t>
            </a:r>
          </a:p>
          <a:p>
            <a:pPr algn="ctr"/>
            <a:r>
              <a:rPr lang="en-US" sz="3600" kern="10">
                <a:ln w="9525">
                  <a:solidFill>
                    <a:srgbClr val="000000"/>
                  </a:solidFill>
                  <a:round/>
                  <a:headEnd/>
                  <a:tailEnd/>
                </a:ln>
                <a:solidFill>
                  <a:schemeClr val="bg2"/>
                </a:solidFill>
                <a:latin typeface="Arial Black"/>
              </a:rPr>
              <a:t>OF THE</a:t>
            </a:r>
          </a:p>
          <a:p>
            <a:pPr algn="ctr"/>
            <a:r>
              <a:rPr lang="en-US" sz="3600" kern="10">
                <a:ln w="9525">
                  <a:solidFill>
                    <a:srgbClr val="000000"/>
                  </a:solidFill>
                  <a:round/>
                  <a:headEnd/>
                  <a:tailEnd/>
                </a:ln>
                <a:solidFill>
                  <a:schemeClr val="bg2"/>
                </a:solidFill>
                <a:latin typeface="Arial Black"/>
              </a:rPr>
              <a:t>GLOBAL</a:t>
            </a:r>
          </a:p>
          <a:p>
            <a:pPr algn="ctr"/>
            <a:r>
              <a:rPr lang="en-US" sz="3600" kern="10">
                <a:ln w="9525">
                  <a:solidFill>
                    <a:srgbClr val="000000"/>
                  </a:solidFill>
                  <a:round/>
                  <a:headEnd/>
                  <a:tailEnd/>
                </a:ln>
                <a:solidFill>
                  <a:schemeClr val="bg2"/>
                </a:solidFill>
                <a:latin typeface="Arial Black"/>
              </a:rPr>
              <a:t>ECONOMY</a:t>
            </a:r>
          </a:p>
        </p:txBody>
      </p:sp>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533400"/>
            <a:ext cx="7772400" cy="533400"/>
          </a:xfrm>
        </p:spPr>
        <p:txBody>
          <a:bodyPr/>
          <a:lstStyle/>
          <a:p>
            <a:pPr eaLnBrk="1" hangingPunct="1">
              <a:defRPr/>
            </a:pPr>
            <a:r>
              <a:rPr lang="en-US" sz="6600" b="1" smtClean="0">
                <a:solidFill>
                  <a:schemeClr val="bg2"/>
                </a:solidFill>
                <a:latin typeface="Tahoma" pitchFamily="34" charset="0"/>
              </a:rPr>
              <a:t>FDI is the pie</a:t>
            </a:r>
          </a:p>
        </p:txBody>
      </p:sp>
      <p:sp>
        <p:nvSpPr>
          <p:cNvPr id="32772" name="AutoShape 5"/>
          <p:cNvSpPr>
            <a:spLocks noChangeArrowheads="1"/>
          </p:cNvSpPr>
          <p:nvPr/>
        </p:nvSpPr>
        <p:spPr bwMode="auto">
          <a:xfrm>
            <a:off x="8001000" y="6096000"/>
            <a:ext cx="762000" cy="333375"/>
          </a:xfrm>
          <a:prstGeom prst="notchedRightArrow">
            <a:avLst>
              <a:gd name="adj1" fmla="val 50000"/>
              <a:gd name="adj2" fmla="val 57143"/>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Clr>
                <a:srgbClr val="000000"/>
              </a:buClr>
              <a:buFont typeface="Wingdings" pitchFamily="2" charset="2"/>
              <a:buAutoNum type="arabicPeriod"/>
            </a:pPr>
            <a:r>
              <a:rPr lang="en-US" b="1" smtClean="0">
                <a:solidFill>
                  <a:srgbClr val="000000"/>
                </a:solidFill>
                <a:latin typeface="Tahoma" pitchFamily="34" charset="0"/>
              </a:rPr>
              <a:t>Foreign direct investment is the global economy’s blood circulation system.  Circulating capital, technology, &amp; knowledge nourishes the growth of nations, corporations, and stockholders.  </a:t>
            </a:r>
          </a:p>
          <a:p>
            <a:pPr marL="609600" indent="-609600" eaLnBrk="1" hangingPunct="1">
              <a:lnSpc>
                <a:spcPct val="90000"/>
              </a:lnSpc>
              <a:buClr>
                <a:srgbClr val="000000"/>
              </a:buClr>
              <a:buFont typeface="Wingdings" pitchFamily="2" charset="2"/>
              <a:buAutoNum type="arabicPeriod"/>
            </a:pPr>
            <a:r>
              <a:rPr lang="en-US" b="1" smtClean="0">
                <a:solidFill>
                  <a:srgbClr val="000000"/>
                </a:solidFill>
                <a:latin typeface="Tahoma" pitchFamily="34" charset="0"/>
              </a:rPr>
              <a:t>Nations that invest in one another have a stake in one another which prompts cooperation.  You don’t “bite the hand that feeds you.” </a:t>
            </a:r>
          </a:p>
          <a:p>
            <a:pPr marL="609600" indent="-609600" eaLnBrk="1" hangingPunct="1">
              <a:lnSpc>
                <a:spcPct val="90000"/>
              </a:lnSpc>
              <a:buClr>
                <a:srgbClr val="000000"/>
              </a:buClr>
              <a:buFont typeface="Wingdings" pitchFamily="2" charset="2"/>
              <a:buAutoNum type="arabicPeriod"/>
            </a:pPr>
            <a:r>
              <a:rPr lang="en-US" b="1" smtClean="0">
                <a:solidFill>
                  <a:srgbClr val="000000"/>
                </a:solidFill>
                <a:latin typeface="Tahoma" pitchFamily="34" charset="0"/>
              </a:rPr>
              <a:t>To use another analogy, FDI is the invisible root system of the global economy.  As is true of trees, these roots nourish economic growth and provide stability. </a:t>
            </a:r>
            <a:endParaRPr lang="en-US" smtClean="0">
              <a:solidFill>
                <a:srgbClr val="000000"/>
              </a:solidFill>
            </a:endParaRPr>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23900" y="228600"/>
            <a:ext cx="7696200" cy="1066800"/>
          </a:xfrm>
        </p:spPr>
        <p:txBody>
          <a:bodyPr/>
          <a:lstStyle/>
          <a:p>
            <a:pPr eaLnBrk="1" hangingPunct="1">
              <a:defRPr/>
            </a:pPr>
            <a:r>
              <a:rPr lang="en-US" sz="4800" b="1" smtClean="0">
                <a:solidFill>
                  <a:schemeClr val="bg2"/>
                </a:solidFill>
                <a:latin typeface="Tahoma" pitchFamily="34" charset="0"/>
              </a:rPr>
              <a:t>Without FDI, America’s goose is cooked</a:t>
            </a:r>
          </a:p>
        </p:txBody>
      </p:sp>
      <p:sp>
        <p:nvSpPr>
          <p:cNvPr id="34819" name="Rectangle 7"/>
          <p:cNvSpPr>
            <a:spLocks noChangeArrowheads="1"/>
          </p:cNvSpPr>
          <p:nvPr/>
        </p:nvSpPr>
        <p:spPr bwMode="auto">
          <a:xfrm>
            <a:off x="533400" y="2362200"/>
            <a:ext cx="7772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4400">
                <a:solidFill>
                  <a:schemeClr val="bg2"/>
                </a:solidFill>
                <a:latin typeface="Tahoma" pitchFamily="34" charset="0"/>
              </a:rPr>
              <a:t>FDI is the invisible root </a:t>
            </a:r>
          </a:p>
          <a:p>
            <a:pPr algn="ctr"/>
            <a:r>
              <a:rPr lang="en-US" sz="4400">
                <a:solidFill>
                  <a:schemeClr val="bg2"/>
                </a:solidFill>
                <a:latin typeface="Tahoma" pitchFamily="34" charset="0"/>
              </a:rPr>
              <a:t>system of global economic</a:t>
            </a:r>
          </a:p>
          <a:p>
            <a:pPr algn="ctr"/>
            <a:r>
              <a:rPr lang="en-US" sz="4400">
                <a:solidFill>
                  <a:schemeClr val="bg2"/>
                </a:solidFill>
                <a:latin typeface="Tahoma" pitchFamily="34" charset="0"/>
              </a:rPr>
              <a:t>stability.  Just ask Bin Laden.</a:t>
            </a:r>
          </a:p>
        </p:txBody>
      </p:sp>
      <p:sp>
        <p:nvSpPr>
          <p:cNvPr id="34820" name="AutoShape 8"/>
          <p:cNvSpPr>
            <a:spLocks noChangeArrowheads="1"/>
          </p:cNvSpPr>
          <p:nvPr/>
        </p:nvSpPr>
        <p:spPr bwMode="auto">
          <a:xfrm>
            <a:off x="7696200" y="58674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p:push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2754" name="Rectangle 2"/>
          <p:cNvSpPr>
            <a:spLocks noGrp="1" noChangeArrowheads="1"/>
          </p:cNvSpPr>
          <p:nvPr>
            <p:ph type="ctrTitle"/>
          </p:nvPr>
        </p:nvSpPr>
        <p:spPr>
          <a:xfrm>
            <a:off x="381000" y="152400"/>
            <a:ext cx="7772400" cy="609600"/>
          </a:xfrm>
        </p:spPr>
        <p:txBody>
          <a:bodyPr/>
          <a:lstStyle/>
          <a:p>
            <a:pPr eaLnBrk="1" hangingPunct="1">
              <a:defRPr/>
            </a:pPr>
            <a:r>
              <a:rPr lang="en-US" sz="4000" b="1" smtClean="0">
                <a:solidFill>
                  <a:srgbClr val="000000"/>
                </a:solidFill>
                <a:latin typeface="Tahoma" pitchFamily="34" charset="0"/>
              </a:rPr>
              <a:t>Global Finance PRISMS</a:t>
            </a:r>
          </a:p>
        </p:txBody>
      </p:sp>
      <p:sp>
        <p:nvSpPr>
          <p:cNvPr id="17411" name="Rectangle 3"/>
          <p:cNvSpPr>
            <a:spLocks noGrp="1" noChangeArrowheads="1"/>
          </p:cNvSpPr>
          <p:nvPr>
            <p:ph type="subTitle" idx="1"/>
          </p:nvPr>
        </p:nvSpPr>
        <p:spPr>
          <a:xfrm>
            <a:off x="0" y="1371600"/>
            <a:ext cx="8458200" cy="6019800"/>
          </a:xfrm>
        </p:spPr>
        <p:txBody>
          <a:bodyPr/>
          <a:lstStyle/>
          <a:p>
            <a:pPr marL="609600" indent="-609600" algn="l" eaLnBrk="1" hangingPunct="1">
              <a:lnSpc>
                <a:spcPct val="90000"/>
              </a:lnSpc>
              <a:buClr>
                <a:srgbClr val="000000"/>
              </a:buClr>
              <a:buFontTx/>
              <a:buAutoNum type="arabicPeriod"/>
            </a:pPr>
            <a:endParaRPr lang="en-US" sz="4000" b="1" smtClean="0">
              <a:solidFill>
                <a:srgbClr val="000000"/>
              </a:solidFill>
              <a:latin typeface="Tahoma" pitchFamily="34" charset="0"/>
            </a:endParaRPr>
          </a:p>
          <a:p>
            <a:pPr marL="609600" indent="-609600" algn="l" eaLnBrk="1" hangingPunct="1">
              <a:lnSpc>
                <a:spcPct val="90000"/>
              </a:lnSpc>
              <a:buClr>
                <a:srgbClr val="000000"/>
              </a:buClr>
              <a:buFontTx/>
              <a:buAutoNum type="arabicPeriod"/>
            </a:pPr>
            <a:r>
              <a:rPr lang="en-US" sz="4400" b="1" smtClean="0">
                <a:solidFill>
                  <a:srgbClr val="000000"/>
                </a:solidFill>
                <a:latin typeface="Tahoma" pitchFamily="34" charset="0"/>
              </a:rPr>
              <a:t>Are the benefits of Keynesian national financial deficits greater than the costs?</a:t>
            </a:r>
          </a:p>
          <a:p>
            <a:pPr marL="609600" indent="-609600" algn="l" eaLnBrk="1" hangingPunct="1">
              <a:lnSpc>
                <a:spcPct val="90000"/>
              </a:lnSpc>
              <a:buClr>
                <a:srgbClr val="000000"/>
              </a:buClr>
              <a:buFontTx/>
              <a:buAutoNum type="arabicPeriod"/>
            </a:pPr>
            <a:r>
              <a:rPr lang="en-US" sz="4400" b="1" smtClean="0">
                <a:solidFill>
                  <a:srgbClr val="000000"/>
                </a:solidFill>
                <a:latin typeface="Tahoma" pitchFamily="34" charset="0"/>
              </a:rPr>
              <a:t>Should FDI be used for political purposes?</a:t>
            </a:r>
          </a:p>
          <a:p>
            <a:pPr marL="609600" indent="-609600" algn="l" eaLnBrk="1" hangingPunct="1">
              <a:lnSpc>
                <a:spcPct val="90000"/>
              </a:lnSpc>
              <a:buClr>
                <a:srgbClr val="000000"/>
              </a:buClr>
              <a:buFontTx/>
              <a:buAutoNum type="arabicPeriod"/>
            </a:pPr>
            <a:r>
              <a:rPr lang="en-US" sz="4400" b="1" smtClean="0">
                <a:solidFill>
                  <a:srgbClr val="000000"/>
                </a:solidFill>
                <a:latin typeface="Tahoma" pitchFamily="34" charset="0"/>
              </a:rPr>
              <a:t>Who should benefit from a nation’s currency policy?</a:t>
            </a:r>
          </a:p>
          <a:p>
            <a:pPr marL="609600" indent="-609600" algn="l" eaLnBrk="1" hangingPunct="1">
              <a:lnSpc>
                <a:spcPct val="90000"/>
              </a:lnSpc>
              <a:buClr>
                <a:srgbClr val="000000"/>
              </a:buClr>
              <a:buFontTx/>
              <a:buAutoNum type="arabicPeriod"/>
            </a:pPr>
            <a:endParaRPr lang="en-US" sz="4400" b="1" smtClean="0">
              <a:solidFill>
                <a:srgbClr val="000000"/>
              </a:solidFill>
              <a:latin typeface="Tahoma" pitchFamily="34" charset="0"/>
            </a:endParaRPr>
          </a:p>
          <a:p>
            <a:pPr marL="609600" indent="-609600" algn="l" eaLnBrk="1" hangingPunct="1">
              <a:lnSpc>
                <a:spcPct val="90000"/>
              </a:lnSpc>
              <a:buClr>
                <a:srgbClr val="000000"/>
              </a:buClr>
              <a:buFontTx/>
              <a:buChar char="•"/>
            </a:pPr>
            <a:endParaRPr lang="en-US" sz="4400" b="1" smtClean="0">
              <a:solidFill>
                <a:srgbClr val="000000"/>
              </a:solidFill>
              <a:latin typeface="Tahoma" pitchFamily="34" charset="0"/>
            </a:endParaRPr>
          </a:p>
          <a:p>
            <a:pPr marL="609600" indent="-609600" algn="l" eaLnBrk="1" hangingPunct="1">
              <a:lnSpc>
                <a:spcPct val="90000"/>
              </a:lnSpc>
            </a:pPr>
            <a:endParaRPr lang="en-US" sz="4400" b="1" smtClean="0">
              <a:latin typeface="Tahoma" pitchFamily="34" charset="0"/>
            </a:endParaRPr>
          </a:p>
          <a:p>
            <a:pPr marL="609600" indent="-609600" algn="l" eaLnBrk="1" hangingPunct="1">
              <a:lnSpc>
                <a:spcPct val="90000"/>
              </a:lnSpc>
            </a:pPr>
            <a:endParaRPr lang="en-US" sz="3500" b="1" smtClean="0">
              <a:latin typeface="Tahoma" pitchFamily="34" charset="0"/>
            </a:endParaRPr>
          </a:p>
        </p:txBody>
      </p:sp>
      <p:sp>
        <p:nvSpPr>
          <p:cNvPr id="17412" name="AutoShape 4"/>
          <p:cNvSpPr>
            <a:spLocks noChangeArrowheads="1"/>
          </p:cNvSpPr>
          <p:nvPr/>
        </p:nvSpPr>
        <p:spPr bwMode="auto">
          <a:xfrm>
            <a:off x="6934200" y="61722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AutoNum type="arabicPeriod"/>
            </a:pPr>
            <a:r>
              <a:rPr lang="en-US" b="1" smtClean="0">
                <a:solidFill>
                  <a:schemeClr val="bg2"/>
                </a:solidFill>
                <a:latin typeface="Tahoma" pitchFamily="34" charset="0"/>
              </a:rPr>
              <a:t>Bin Laden’s main objective for attacking America was to destabilize the world economy through destabilizing the American economy (by scaring consumers into seeking security by saving more &amp; spending less, thus causing an economic recession)</a:t>
            </a:r>
          </a:p>
          <a:p>
            <a:pPr marL="609600" indent="-609600" eaLnBrk="1" hangingPunct="1">
              <a:buClr>
                <a:schemeClr val="bg2"/>
              </a:buClr>
              <a:buFont typeface="Wingdings" pitchFamily="2" charset="2"/>
              <a:buAutoNum type="arabicPeriod"/>
            </a:pPr>
            <a:r>
              <a:rPr lang="en-US" b="1" smtClean="0">
                <a:solidFill>
                  <a:schemeClr val="bg2"/>
                </a:solidFill>
                <a:latin typeface="Tahoma" pitchFamily="34" charset="0"/>
              </a:rPr>
              <a:t>Bin Laden understood that the U.S. is the main driver of the world economy because of how much Americans import and export.  Thus, cripple the American economy, cripple the global economy. </a:t>
            </a:r>
          </a:p>
        </p:txBody>
      </p:sp>
      <p:sp>
        <p:nvSpPr>
          <p:cNvPr id="35843" name="AutoShape 4"/>
          <p:cNvSpPr>
            <a:spLocks noChangeArrowheads="1"/>
          </p:cNvSpPr>
          <p:nvPr/>
        </p:nvSpPr>
        <p:spPr bwMode="auto">
          <a:xfrm>
            <a:off x="7467600" y="61722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5"/>
          <p:cNvSpPr>
            <a:spLocks noGrp="1" noChangeArrowheads="1"/>
          </p:cNvSpPr>
          <p:nvPr>
            <p:ph type="subTitle" idx="1"/>
          </p:nvPr>
        </p:nvSpPr>
        <p:spPr>
          <a:xfrm>
            <a:off x="0" y="381000"/>
            <a:ext cx="9144000" cy="6477000"/>
          </a:xfrm>
        </p:spPr>
        <p:txBody>
          <a:bodyPr/>
          <a:lstStyle/>
          <a:p>
            <a:pPr marL="609600" indent="-609600" algn="l" eaLnBrk="1" hangingPunct="1">
              <a:buClr>
                <a:schemeClr val="bg2"/>
              </a:buClr>
              <a:buFont typeface="Wingdings" pitchFamily="2" charset="2"/>
              <a:buAutoNum type="arabicPeriod" startAt="3"/>
            </a:pPr>
            <a:r>
              <a:rPr lang="en-US" b="1" smtClean="0">
                <a:solidFill>
                  <a:schemeClr val="bg2"/>
                </a:solidFill>
                <a:latin typeface="Tahoma" pitchFamily="34" charset="0"/>
              </a:rPr>
              <a:t>Bin Laden realized that he could increase America’s already heavy debt burden by pulling the U.S. into a Middle Eastern war that would have to be financed largely by foreign creditors.</a:t>
            </a:r>
          </a:p>
          <a:p>
            <a:pPr marL="609600" indent="-609600" algn="l" eaLnBrk="1" hangingPunct="1">
              <a:buClr>
                <a:schemeClr val="bg2"/>
              </a:buClr>
              <a:buFont typeface="Wingdings" pitchFamily="2" charset="2"/>
              <a:buAutoNum type="arabicPeriod" startAt="3"/>
            </a:pPr>
            <a:r>
              <a:rPr lang="en-US" b="1" smtClean="0">
                <a:solidFill>
                  <a:schemeClr val="bg2"/>
                </a:solidFill>
                <a:latin typeface="Tahoma" pitchFamily="34" charset="0"/>
              </a:rPr>
              <a:t>He also realized that by invading Iraq, America would be heavily pressured to push Israel to grant more concessions to the Palestinians (such as the resulting Gaza pull-out) as a way to show the world that America did not intend to colonize more of the Middle East beyond Iraq.</a:t>
            </a:r>
          </a:p>
          <a:p>
            <a:pPr marL="609600" indent="-609600" eaLnBrk="1" hangingPunct="1">
              <a:buClr>
                <a:schemeClr val="bg2"/>
              </a:buClr>
            </a:pPr>
            <a:endParaRPr lang="en-US" sz="4000" smtClean="0">
              <a:solidFill>
                <a:schemeClr val="bg2"/>
              </a:solidFill>
            </a:endParaRPr>
          </a:p>
        </p:txBody>
      </p:sp>
    </p:spTree>
  </p:cSld>
  <p:clrMapOvr>
    <a:masterClrMapping/>
  </p:clrMapOvr>
  <p:transition spd="med">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Clr>
                <a:schemeClr val="bg2"/>
              </a:buClr>
              <a:buFontTx/>
              <a:buAutoNum type="arabicPeriod"/>
            </a:pPr>
            <a:r>
              <a:rPr lang="en-US" sz="4000" b="1" smtClean="0">
                <a:solidFill>
                  <a:schemeClr val="bg2"/>
                </a:solidFill>
                <a:latin typeface="Tahoma" pitchFamily="34" charset="0"/>
              </a:rPr>
              <a:t>The EU has invested the most in other nations (55% of the world’s total); the U.S. is second highest with 25%.</a:t>
            </a:r>
          </a:p>
          <a:p>
            <a:pPr marL="609600" indent="-609600" eaLnBrk="1" hangingPunct="1">
              <a:lnSpc>
                <a:spcPct val="90000"/>
              </a:lnSpc>
              <a:buClr>
                <a:schemeClr val="bg2"/>
              </a:buClr>
              <a:buFontTx/>
              <a:buAutoNum type="arabicPeriod"/>
            </a:pPr>
            <a:r>
              <a:rPr lang="en-US" sz="3800" b="1" smtClean="0">
                <a:solidFill>
                  <a:schemeClr val="bg2"/>
                </a:solidFill>
                <a:latin typeface="Tahoma" pitchFamily="34" charset="0"/>
              </a:rPr>
              <a:t>China now receives the most incoming FDI in the world annually ($54B in 2003); France receives the most of any industrialized nation ($47B in 2003); the U.S. received $30B in 2003 (a large decline compared to 2000).</a:t>
            </a:r>
            <a:r>
              <a:rPr lang="en-US" sz="4000" b="1" smtClean="0">
                <a:solidFill>
                  <a:schemeClr val="bg2"/>
                </a:solidFill>
                <a:latin typeface="Tahoma" pitchFamily="34" charset="0"/>
              </a:rPr>
              <a:t> </a:t>
            </a:r>
          </a:p>
        </p:txBody>
      </p:sp>
      <p:sp>
        <p:nvSpPr>
          <p:cNvPr id="37891" name="AutoShape 4"/>
          <p:cNvSpPr>
            <a:spLocks noChangeArrowheads="1"/>
          </p:cNvSpPr>
          <p:nvPr/>
        </p:nvSpPr>
        <p:spPr bwMode="auto">
          <a:xfrm>
            <a:off x="6858000" y="62484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None/>
            </a:pPr>
            <a:r>
              <a:rPr lang="en-US" sz="3600" b="1" smtClean="0">
                <a:solidFill>
                  <a:schemeClr val="bg2"/>
                </a:solidFill>
                <a:latin typeface="Tahoma" pitchFamily="34" charset="0"/>
              </a:rPr>
              <a:t>3.  China currently has the largest cache of foreign currency reserves in the world--$833B. This stems from their huge trade surplus (taking in more foreign currency via exporting than China yields to the rest of the world of its currency via importing). Japan has the second highest foreign currency reserves ($830B). Asia as a region has 2/3 of the entire world economy’s FCRs--$2.5T.</a:t>
            </a:r>
          </a:p>
        </p:txBody>
      </p:sp>
    </p:spTree>
  </p:cSld>
  <p:clrMapOvr>
    <a:masterClrMapping/>
  </p:clrMapOvr>
  <p:transition spd="med">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0" y="533400"/>
            <a:ext cx="9144000" cy="457200"/>
          </a:xfrm>
        </p:spPr>
        <p:txBody>
          <a:bodyPr/>
          <a:lstStyle/>
          <a:p>
            <a:pPr eaLnBrk="1" hangingPunct="1">
              <a:defRPr/>
            </a:pPr>
            <a:r>
              <a:rPr lang="en-US" sz="3600" b="1" smtClean="0">
                <a:solidFill>
                  <a:schemeClr val="bg2"/>
                </a:solidFill>
                <a:latin typeface="Tahoma" pitchFamily="34" charset="0"/>
              </a:rPr>
              <a:t>OTHER WAYS NATIONS</a:t>
            </a:r>
            <a:br>
              <a:rPr lang="en-US" sz="3600" b="1" smtClean="0">
                <a:solidFill>
                  <a:schemeClr val="bg2"/>
                </a:solidFill>
                <a:latin typeface="Tahoma" pitchFamily="34" charset="0"/>
              </a:rPr>
            </a:br>
            <a:r>
              <a:rPr lang="en-US" sz="3600" b="1" smtClean="0">
                <a:solidFill>
                  <a:schemeClr val="bg2"/>
                </a:solidFill>
                <a:latin typeface="Tahoma" pitchFamily="34" charset="0"/>
              </a:rPr>
              <a:t> INVEST IN EACH OTHER</a:t>
            </a:r>
            <a:r>
              <a:rPr lang="en-US" sz="2800" b="1" smtClean="0">
                <a:solidFill>
                  <a:schemeClr val="bg2"/>
                </a:solidFill>
                <a:latin typeface="Tahoma" pitchFamily="34" charset="0"/>
              </a:rPr>
              <a:t> </a:t>
            </a:r>
          </a:p>
        </p:txBody>
      </p:sp>
      <p:sp>
        <p:nvSpPr>
          <p:cNvPr id="39939" name="Rectangle 3"/>
          <p:cNvSpPr>
            <a:spLocks noGrp="1" noChangeArrowheads="1"/>
          </p:cNvSpPr>
          <p:nvPr>
            <p:ph type="body" idx="1"/>
          </p:nvPr>
        </p:nvSpPr>
        <p:spPr>
          <a:xfrm>
            <a:off x="0" y="1371600"/>
            <a:ext cx="9144000" cy="5486400"/>
          </a:xfrm>
        </p:spPr>
        <p:txBody>
          <a:bodyPr/>
          <a:lstStyle/>
          <a:p>
            <a:pPr marL="609600" indent="-609600" eaLnBrk="1" hangingPunct="1">
              <a:buClr>
                <a:schemeClr val="bg2"/>
              </a:buClr>
              <a:buFont typeface="Wingdings" pitchFamily="2" charset="2"/>
              <a:buAutoNum type="arabicPeriod"/>
            </a:pPr>
            <a:r>
              <a:rPr lang="en-US" sz="4000" b="1" smtClean="0">
                <a:solidFill>
                  <a:schemeClr val="bg2"/>
                </a:solidFill>
                <a:latin typeface="Tahoma" pitchFamily="34" charset="0"/>
              </a:rPr>
              <a:t>Technology sharing</a:t>
            </a:r>
          </a:p>
          <a:p>
            <a:pPr marL="609600" indent="-609600" eaLnBrk="1" hangingPunct="1">
              <a:buClr>
                <a:schemeClr val="bg2"/>
              </a:buClr>
              <a:buFont typeface="Wingdings" pitchFamily="2" charset="2"/>
              <a:buAutoNum type="arabicPeriod"/>
            </a:pPr>
            <a:r>
              <a:rPr lang="en-US" sz="4000" b="1" smtClean="0">
                <a:solidFill>
                  <a:schemeClr val="bg2"/>
                </a:solidFill>
                <a:latin typeface="Tahoma" pitchFamily="34" charset="0"/>
              </a:rPr>
              <a:t>Job creation through trade</a:t>
            </a:r>
          </a:p>
          <a:p>
            <a:pPr marL="609600" indent="-609600" eaLnBrk="1" hangingPunct="1">
              <a:buClr>
                <a:schemeClr val="bg2"/>
              </a:buClr>
              <a:buFont typeface="Wingdings" pitchFamily="2" charset="2"/>
              <a:buAutoNum type="arabicPeriod"/>
            </a:pPr>
            <a:r>
              <a:rPr lang="en-US" sz="4000" b="1" smtClean="0">
                <a:solidFill>
                  <a:schemeClr val="bg2"/>
                </a:solidFill>
                <a:latin typeface="Tahoma" pitchFamily="34" charset="0"/>
              </a:rPr>
              <a:t>Immigrant labor</a:t>
            </a:r>
          </a:p>
          <a:p>
            <a:pPr marL="609600" indent="-609600" eaLnBrk="1" hangingPunct="1">
              <a:buClr>
                <a:schemeClr val="bg2"/>
              </a:buClr>
              <a:buFont typeface="Wingdings" pitchFamily="2" charset="2"/>
              <a:buAutoNum type="arabicPeriod"/>
            </a:pPr>
            <a:r>
              <a:rPr lang="en-US" sz="4000" b="1" smtClean="0">
                <a:solidFill>
                  <a:schemeClr val="bg2"/>
                </a:solidFill>
                <a:latin typeface="Tahoma" pitchFamily="34" charset="0"/>
              </a:rPr>
              <a:t>Supply chains: global sourcing of raw materials for manufactured products</a:t>
            </a:r>
          </a:p>
          <a:p>
            <a:pPr marL="609600" indent="-609600" eaLnBrk="1" hangingPunct="1">
              <a:buClr>
                <a:schemeClr val="bg2"/>
              </a:buClr>
              <a:buFont typeface="Wingdings" pitchFamily="2" charset="2"/>
              <a:buAutoNum type="arabicPeriod"/>
            </a:pPr>
            <a:r>
              <a:rPr lang="en-US" sz="4000" b="1" smtClean="0">
                <a:solidFill>
                  <a:schemeClr val="bg2"/>
                </a:solidFill>
                <a:latin typeface="Tahoma" pitchFamily="34" charset="0"/>
              </a:rPr>
              <a:t>Corporate joint ventures</a:t>
            </a:r>
          </a:p>
          <a:p>
            <a:pPr marL="609600" indent="-609600" eaLnBrk="1" hangingPunct="1">
              <a:buClr>
                <a:schemeClr val="bg2"/>
              </a:buClr>
            </a:pPr>
            <a:endParaRPr lang="en-US" sz="4000" b="1" smtClean="0">
              <a:solidFill>
                <a:schemeClr val="bg2"/>
              </a:solidFill>
              <a:latin typeface="Tahoma" pitchFamily="34" charset="0"/>
            </a:endParaRPr>
          </a:p>
          <a:p>
            <a:pPr marL="609600" indent="-609600" eaLnBrk="1" hangingPunct="1"/>
            <a:endParaRPr lang="en-US" sz="4000" b="1" smtClean="0">
              <a:solidFill>
                <a:schemeClr val="bg2"/>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a:xfrm>
            <a:off x="0" y="685800"/>
            <a:ext cx="9144000" cy="5943600"/>
          </a:xfrm>
        </p:spPr>
        <p:txBody>
          <a:bodyPr/>
          <a:lstStyle/>
          <a:p>
            <a:pPr marL="609600" indent="-609600" eaLnBrk="1" hangingPunct="1">
              <a:buClr>
                <a:srgbClr val="000000"/>
              </a:buClr>
              <a:buFont typeface="Wingdings" pitchFamily="2" charset="2"/>
              <a:buAutoNum type="arabicPeriod"/>
            </a:pPr>
            <a:r>
              <a:rPr lang="en-US" b="1" smtClean="0">
                <a:solidFill>
                  <a:srgbClr val="000000"/>
                </a:solidFill>
                <a:latin typeface="Tahoma" pitchFamily="34" charset="0"/>
              </a:rPr>
              <a:t>A new FDI trend in America has foreign companies buying or leasing American highways &amp; bridges.</a:t>
            </a:r>
          </a:p>
          <a:p>
            <a:pPr marL="609600" indent="-609600" eaLnBrk="1" hangingPunct="1">
              <a:buClr>
                <a:srgbClr val="000000"/>
              </a:buClr>
              <a:buFont typeface="Wingdings" pitchFamily="2" charset="2"/>
              <a:buAutoNum type="arabicPeriod"/>
            </a:pPr>
            <a:r>
              <a:rPr lang="en-US" b="1" smtClean="0">
                <a:solidFill>
                  <a:srgbClr val="000000"/>
                </a:solidFill>
                <a:latin typeface="Tahoma" pitchFamily="34" charset="0"/>
              </a:rPr>
              <a:t>An Austrian-Spanish corporate partnership paid $3.8B for a long-term lease on the Indiana Toll Road. </a:t>
            </a:r>
          </a:p>
          <a:p>
            <a:pPr marL="609600" indent="-609600" eaLnBrk="1" hangingPunct="1">
              <a:buClr>
                <a:srgbClr val="000000"/>
              </a:buClr>
              <a:buFont typeface="Wingdings" pitchFamily="2" charset="2"/>
              <a:buAutoNum type="arabicPeriod"/>
            </a:pPr>
            <a:r>
              <a:rPr lang="en-US" b="1" smtClean="0">
                <a:solidFill>
                  <a:srgbClr val="000000"/>
                </a:solidFill>
                <a:latin typeface="Tahoma" pitchFamily="34" charset="0"/>
              </a:rPr>
              <a:t>An Australian company obtained a 99-year lease on the profits of Virginia’s Pocahontas Parkway, while its subsidiary leased the tolls on the U.S. side of the tunnel between Windsor, Canada &amp; Detroit. </a:t>
            </a:r>
          </a:p>
          <a:p>
            <a:pPr marL="609600" indent="-609600" eaLnBrk="1" hangingPunct="1">
              <a:buClr>
                <a:srgbClr val="000000"/>
              </a:buClr>
              <a:buFont typeface="Wingdings" pitchFamily="2" charset="2"/>
              <a:buAutoNum type="arabicPeriod"/>
            </a:pPr>
            <a:endParaRPr lang="en-US" b="1" smtClean="0">
              <a:solidFill>
                <a:srgbClr val="000000"/>
              </a:solidFill>
              <a:latin typeface="Tahoma" pitchFamily="34" charset="0"/>
            </a:endParaRPr>
          </a:p>
        </p:txBody>
      </p:sp>
      <p:sp>
        <p:nvSpPr>
          <p:cNvPr id="203782" name="Rectangle 6"/>
          <p:cNvSpPr>
            <a:spLocks noGrp="1" noChangeArrowheads="1"/>
          </p:cNvSpPr>
          <p:nvPr>
            <p:ph type="title"/>
          </p:nvPr>
        </p:nvSpPr>
        <p:spPr>
          <a:xfrm>
            <a:off x="0" y="0"/>
            <a:ext cx="8915400" cy="762000"/>
          </a:xfrm>
        </p:spPr>
        <p:txBody>
          <a:bodyPr/>
          <a:lstStyle/>
          <a:p>
            <a:pPr eaLnBrk="1" hangingPunct="1">
              <a:defRPr/>
            </a:pPr>
            <a:r>
              <a:rPr lang="en-US" sz="3600" b="1" dirty="0" smtClean="0">
                <a:solidFill>
                  <a:srgbClr val="000000"/>
                </a:solidFill>
                <a:latin typeface="Tahoma" pitchFamily="34" charset="0"/>
                <a:cs typeface="Tahoma" pitchFamily="34" charset="0"/>
              </a:rPr>
              <a:t>U.S. HIGHWAYS FOR SALE</a:t>
            </a:r>
          </a:p>
        </p:txBody>
      </p:sp>
      <p:sp>
        <p:nvSpPr>
          <p:cNvPr id="40964" name="AutoShape 7"/>
          <p:cNvSpPr>
            <a:spLocks noChangeArrowheads="1"/>
          </p:cNvSpPr>
          <p:nvPr/>
        </p:nvSpPr>
        <p:spPr bwMode="auto">
          <a:xfrm>
            <a:off x="7620000" y="6372225"/>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a:xfrm>
            <a:off x="0" y="152400"/>
            <a:ext cx="9144000" cy="6705600"/>
          </a:xfrm>
        </p:spPr>
        <p:txBody>
          <a:bodyPr/>
          <a:lstStyle/>
          <a:p>
            <a:pPr marL="609600" indent="-609600" eaLnBrk="1" hangingPunct="1">
              <a:buClr>
                <a:srgbClr val="000000"/>
              </a:buClr>
              <a:buFont typeface="Wingdings" pitchFamily="2" charset="2"/>
              <a:buAutoNum type="arabicPeriod" startAt="4"/>
            </a:pPr>
            <a:r>
              <a:rPr lang="en-US" sz="2600" b="1" smtClean="0">
                <a:solidFill>
                  <a:srgbClr val="000000"/>
                </a:solidFill>
                <a:latin typeface="Tahoma" pitchFamily="34" charset="0"/>
              </a:rPr>
              <a:t>Spain’s Cintra &amp; a San Antonio construction firm paid $1.3B for the  right to collect tolls for 50 years on a 4-mile toll road from Austin to Seguin the partnership will build.</a:t>
            </a:r>
          </a:p>
          <a:p>
            <a:pPr marL="609600" indent="-609600" eaLnBrk="1" hangingPunct="1">
              <a:buClr>
                <a:srgbClr val="000000"/>
              </a:buClr>
              <a:buFont typeface="Wingdings" pitchFamily="2" charset="2"/>
              <a:buAutoNum type="arabicPeriod" startAt="4"/>
            </a:pPr>
            <a:r>
              <a:rPr lang="en-US" sz="2600" b="1" smtClean="0">
                <a:solidFill>
                  <a:srgbClr val="000000"/>
                </a:solidFill>
                <a:latin typeface="Tahoma" pitchFamily="34" charset="0"/>
              </a:rPr>
              <a:t>Texas plans to build other tolls roads, potentially financed by foreign deals, along the Gulf Coast, to Shreveport &amp; Texarkana, &amp; from the Oklahoma border to Mexico. </a:t>
            </a:r>
          </a:p>
          <a:p>
            <a:pPr marL="609600" indent="-609600" eaLnBrk="1" hangingPunct="1">
              <a:buClr>
                <a:srgbClr val="000000"/>
              </a:buClr>
              <a:buFont typeface="Wingdings" pitchFamily="2" charset="2"/>
              <a:buAutoNum type="arabicPeriod" startAt="4"/>
            </a:pPr>
            <a:r>
              <a:rPr lang="en-US" sz="2600" b="1" smtClean="0">
                <a:solidFill>
                  <a:srgbClr val="000000"/>
                </a:solidFill>
                <a:latin typeface="Tahoma" pitchFamily="34" charset="0"/>
              </a:rPr>
              <a:t>Many American government officials are gung ho about such road deals, because both the U.S. federal government &amp; many state governments lack the budgeting to expand the nation’s road infrastructure that has fallen way behind highway usage.  Between 1980-2004, Americans drove 94% more highway miles than the previous decade.</a:t>
            </a:r>
          </a:p>
          <a:p>
            <a:pPr marL="609600" indent="-609600" eaLnBrk="1" hangingPunct="1">
              <a:buClr>
                <a:srgbClr val="000000"/>
              </a:buClr>
              <a:buFont typeface="Wingdings" pitchFamily="2" charset="2"/>
              <a:buAutoNum type="arabicPeriod" startAt="4"/>
            </a:pPr>
            <a:endParaRPr lang="en-US" sz="2600" b="1" smtClean="0">
              <a:solidFill>
                <a:srgbClr val="000000"/>
              </a:solidFill>
              <a:latin typeface="Tahoma" pitchFamily="34" charset="0"/>
            </a:endParaRPr>
          </a:p>
        </p:txBody>
      </p:sp>
    </p:spTree>
  </p:cSld>
  <p:clrMapOvr>
    <a:masterClrMapping/>
  </p:clrMapOvr>
  <p:transition spd="med">
    <p:random/>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Content Placeholder 3"/>
          <p:cNvSpPr>
            <a:spLocks noGrp="1"/>
          </p:cNvSpPr>
          <p:nvPr>
            <p:ph idx="1"/>
          </p:nvPr>
        </p:nvSpPr>
        <p:spPr>
          <a:xfrm>
            <a:off x="0" y="0"/>
            <a:ext cx="9144000" cy="6858000"/>
          </a:xfrm>
        </p:spPr>
        <p:txBody>
          <a:bodyPr/>
          <a:lstStyle/>
          <a:p>
            <a:pPr algn="ctr">
              <a:buFont typeface="Wingdings" pitchFamily="2" charset="2"/>
              <a:buNone/>
            </a:pPr>
            <a:r>
              <a:rPr lang="en-US" b="1" smtClean="0">
                <a:solidFill>
                  <a:srgbClr val="000000"/>
                </a:solidFill>
                <a:latin typeface="Tahoma" pitchFamily="34" charset="0"/>
                <a:cs typeface="Tahoma" pitchFamily="34" charset="0"/>
              </a:rPr>
              <a:t>FOREIGN OWNERSHIP OF AMERICAN CORPORATIONS</a:t>
            </a:r>
          </a:p>
          <a:p>
            <a:pPr>
              <a:buClrTx/>
            </a:pPr>
            <a:r>
              <a:rPr lang="en-US" sz="3600" b="1" smtClean="0">
                <a:solidFill>
                  <a:srgbClr val="000000"/>
                </a:solidFill>
                <a:latin typeface="Tahoma" pitchFamily="34" charset="0"/>
                <a:cs typeface="Tahoma" pitchFamily="34" charset="0"/>
              </a:rPr>
              <a:t>Anheuser-Busch: Belgium</a:t>
            </a:r>
          </a:p>
          <a:p>
            <a:pPr>
              <a:buClrTx/>
            </a:pPr>
            <a:r>
              <a:rPr lang="en-US" sz="3600" b="1" smtClean="0">
                <a:solidFill>
                  <a:srgbClr val="000000"/>
                </a:solidFill>
                <a:latin typeface="Tahoma" pitchFamily="34" charset="0"/>
                <a:cs typeface="Tahoma" pitchFamily="34" charset="0"/>
              </a:rPr>
              <a:t>Miller and Coors beer: South Africa</a:t>
            </a:r>
          </a:p>
          <a:p>
            <a:pPr>
              <a:buClrTx/>
            </a:pPr>
            <a:r>
              <a:rPr lang="en-US" sz="3600" b="1" smtClean="0">
                <a:solidFill>
                  <a:srgbClr val="000000"/>
                </a:solidFill>
                <a:latin typeface="Tahoma" pitchFamily="34" charset="0"/>
                <a:cs typeface="Tahoma" pitchFamily="34" charset="0"/>
              </a:rPr>
              <a:t>7-11: Japan</a:t>
            </a:r>
          </a:p>
          <a:p>
            <a:pPr>
              <a:buClrTx/>
            </a:pPr>
            <a:r>
              <a:rPr lang="en-US" sz="3600" b="1" smtClean="0">
                <a:solidFill>
                  <a:srgbClr val="000000"/>
                </a:solidFill>
                <a:latin typeface="Tahoma" pitchFamily="34" charset="0"/>
                <a:cs typeface="Tahoma" pitchFamily="34" charset="0"/>
              </a:rPr>
              <a:t>French's mustard: Britian</a:t>
            </a:r>
          </a:p>
          <a:p>
            <a:pPr>
              <a:buClrTx/>
            </a:pPr>
            <a:r>
              <a:rPr lang="en-US" sz="3600" b="1" smtClean="0">
                <a:solidFill>
                  <a:srgbClr val="000000"/>
                </a:solidFill>
                <a:latin typeface="Tahoma" pitchFamily="34" charset="0"/>
                <a:cs typeface="Tahoma" pitchFamily="34" charset="0"/>
              </a:rPr>
              <a:t>Citgo gas: Venezuelan government</a:t>
            </a:r>
          </a:p>
          <a:p>
            <a:pPr>
              <a:buClrTx/>
            </a:pPr>
            <a:r>
              <a:rPr lang="en-US" sz="3600" b="1" smtClean="0">
                <a:solidFill>
                  <a:srgbClr val="000000"/>
                </a:solidFill>
                <a:latin typeface="Tahoma" pitchFamily="34" charset="0"/>
                <a:cs typeface="Tahoma" pitchFamily="34" charset="0"/>
              </a:rPr>
              <a:t>Frigidaire: Sweden</a:t>
            </a:r>
          </a:p>
          <a:p>
            <a:pPr>
              <a:buClrTx/>
            </a:pPr>
            <a:r>
              <a:rPr lang="en-US" sz="3600" b="1" smtClean="0">
                <a:solidFill>
                  <a:srgbClr val="000000"/>
                </a:solidFill>
                <a:latin typeface="Tahoma" pitchFamily="34" charset="0"/>
                <a:cs typeface="Tahoma" pitchFamily="34" charset="0"/>
              </a:rPr>
              <a:t>Holiday Inn: Britain</a:t>
            </a:r>
          </a:p>
          <a:p>
            <a:pPr>
              <a:buClrTx/>
            </a:pPr>
            <a:r>
              <a:rPr lang="en-US" sz="3600" b="1" smtClean="0">
                <a:solidFill>
                  <a:srgbClr val="000000"/>
                </a:solidFill>
                <a:latin typeface="Tahoma" pitchFamily="34" charset="0"/>
                <a:cs typeface="Tahoma" pitchFamily="34" charset="0"/>
              </a:rPr>
              <a:t>Shell gas: Netherlands</a:t>
            </a:r>
          </a:p>
          <a:p>
            <a:pPr>
              <a:buClrTx/>
            </a:pPr>
            <a:endParaRPr lang="en-US" sz="4000"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p:txBody>
      </p:sp>
      <p:sp>
        <p:nvSpPr>
          <p:cNvPr id="43011" name="Right Arrow 4"/>
          <p:cNvSpPr>
            <a:spLocks noChangeArrowheads="1"/>
          </p:cNvSpPr>
          <p:nvPr/>
        </p:nvSpPr>
        <p:spPr bwMode="auto">
          <a:xfrm>
            <a:off x="7467600" y="5943600"/>
            <a:ext cx="977900" cy="484188"/>
          </a:xfrm>
          <a:prstGeom prst="rightArrow">
            <a:avLst>
              <a:gd name="adj1" fmla="val 50000"/>
              <a:gd name="adj2" fmla="val 50024"/>
            </a:avLst>
          </a:prstGeom>
          <a:solidFill>
            <a:schemeClr val="bg2"/>
          </a:solidFill>
          <a:ln w="9525" algn="ctr">
            <a:solidFill>
              <a:schemeClr val="tx1"/>
            </a:solidFill>
            <a:round/>
            <a:headEnd/>
            <a:tailEnd/>
          </a:ln>
        </p:spPr>
        <p:txBody>
          <a:bodyPr wrap="none"/>
          <a:lstStyle/>
          <a:p>
            <a:endParaRPr lang="en-US"/>
          </a:p>
        </p:txBody>
      </p:sp>
    </p:spTree>
  </p:cSld>
  <p:clrMapOvr>
    <a:masterClrMapping/>
  </p:clrMapOvr>
  <p:transition spd="med">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Content Placeholder 3"/>
          <p:cNvSpPr>
            <a:spLocks noGrp="1"/>
          </p:cNvSpPr>
          <p:nvPr>
            <p:ph idx="1"/>
          </p:nvPr>
        </p:nvSpPr>
        <p:spPr>
          <a:xfrm>
            <a:off x="0" y="0"/>
            <a:ext cx="9144000" cy="6858000"/>
          </a:xfrm>
        </p:spPr>
        <p:txBody>
          <a:bodyPr/>
          <a:lstStyle/>
          <a:p>
            <a:pPr>
              <a:buClrTx/>
            </a:pPr>
            <a:r>
              <a:rPr lang="en-US" sz="3300" b="1" smtClean="0">
                <a:solidFill>
                  <a:srgbClr val="000000"/>
                </a:solidFill>
                <a:latin typeface="Tahoma" pitchFamily="34" charset="0"/>
                <a:cs typeface="Tahoma" pitchFamily="34" charset="0"/>
              </a:rPr>
              <a:t>Chrysler building in New York: Abu Dhabi</a:t>
            </a:r>
          </a:p>
          <a:p>
            <a:pPr>
              <a:buClrTx/>
            </a:pPr>
            <a:r>
              <a:rPr lang="en-US" sz="3300" b="1" smtClean="0">
                <a:solidFill>
                  <a:srgbClr val="000000"/>
                </a:solidFill>
                <a:latin typeface="Tahoma" pitchFamily="34" charset="0"/>
                <a:cs typeface="Tahoma" pitchFamily="34" charset="0"/>
              </a:rPr>
              <a:t>Church’s Chicken: Bahrain</a:t>
            </a:r>
          </a:p>
          <a:p>
            <a:pPr>
              <a:buClrTx/>
            </a:pPr>
            <a:r>
              <a:rPr lang="en-US" sz="3300" b="1" smtClean="0">
                <a:solidFill>
                  <a:srgbClr val="000000"/>
                </a:solidFill>
                <a:latin typeface="Tahoma" pitchFamily="34" charset="0"/>
                <a:cs typeface="Tahoma" pitchFamily="34" charset="0"/>
              </a:rPr>
              <a:t>Crown Plaza hotel, New York: Saudi Arabia</a:t>
            </a:r>
          </a:p>
          <a:p>
            <a:pPr>
              <a:buClrTx/>
            </a:pPr>
            <a:r>
              <a:rPr lang="en-US" sz="3300" b="1" smtClean="0">
                <a:solidFill>
                  <a:srgbClr val="000000"/>
                </a:solidFill>
                <a:latin typeface="Tahoma" pitchFamily="34" charset="0"/>
                <a:cs typeface="Tahoma" pitchFamily="34" charset="0"/>
              </a:rPr>
              <a:t>Trader Joe: Germany</a:t>
            </a:r>
          </a:p>
          <a:p>
            <a:pPr>
              <a:buClrTx/>
            </a:pPr>
            <a:r>
              <a:rPr lang="en-US" sz="3300" b="1" smtClean="0">
                <a:solidFill>
                  <a:srgbClr val="000000"/>
                </a:solidFill>
                <a:latin typeface="Tahoma" pitchFamily="34" charset="0"/>
                <a:cs typeface="Tahoma" pitchFamily="34" charset="0"/>
              </a:rPr>
              <a:t>Dial soap: Germany</a:t>
            </a:r>
          </a:p>
          <a:p>
            <a:pPr>
              <a:buClrTx/>
            </a:pPr>
            <a:r>
              <a:rPr lang="en-US" sz="3300" b="1" smtClean="0">
                <a:solidFill>
                  <a:srgbClr val="000000"/>
                </a:solidFill>
                <a:latin typeface="Tahoma" pitchFamily="34" charset="0"/>
                <a:cs typeface="Tahoma" pitchFamily="34" charset="0"/>
              </a:rPr>
              <a:t>T-Mobile: Germany</a:t>
            </a:r>
          </a:p>
          <a:p>
            <a:pPr>
              <a:buClrTx/>
            </a:pPr>
            <a:r>
              <a:rPr lang="en-US" sz="3300" b="1" smtClean="0">
                <a:solidFill>
                  <a:srgbClr val="000000"/>
                </a:solidFill>
                <a:latin typeface="Tahoma" pitchFamily="34" charset="0"/>
                <a:cs typeface="Tahoma" pitchFamily="34" charset="0"/>
              </a:rPr>
              <a:t>Toll House cookies: Swiss (Nestle)</a:t>
            </a:r>
          </a:p>
          <a:p>
            <a:pPr>
              <a:buClrTx/>
            </a:pPr>
            <a:r>
              <a:rPr lang="en-US" sz="3300" b="1" smtClean="0">
                <a:solidFill>
                  <a:srgbClr val="000000"/>
                </a:solidFill>
                <a:latin typeface="Tahoma" pitchFamily="34" charset="0"/>
                <a:cs typeface="Tahoma" pitchFamily="34" charset="0"/>
              </a:rPr>
              <a:t>Many toll roads: joint ventures with construction compani</a:t>
            </a:r>
            <a:r>
              <a:rPr lang="en-US" b="1" smtClean="0">
                <a:solidFill>
                  <a:srgbClr val="000000"/>
                </a:solidFill>
                <a:latin typeface="Tahoma" pitchFamily="34" charset="0"/>
                <a:cs typeface="Tahoma" pitchFamily="34" charset="0"/>
              </a:rPr>
              <a:t>es in Spain, Australia, Canada</a:t>
            </a: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Content Placeholder 3"/>
          <p:cNvSpPr>
            <a:spLocks noGrp="1"/>
          </p:cNvSpPr>
          <p:nvPr>
            <p:ph idx="1"/>
          </p:nvPr>
        </p:nvSpPr>
        <p:spPr>
          <a:xfrm>
            <a:off x="0" y="0"/>
            <a:ext cx="9144000" cy="6858000"/>
          </a:xfrm>
        </p:spPr>
        <p:txBody>
          <a:bodyPr/>
          <a:lstStyle/>
          <a:p>
            <a:pPr algn="ctr">
              <a:buFont typeface="Wingdings" pitchFamily="2" charset="2"/>
              <a:buNone/>
            </a:pPr>
            <a:r>
              <a:rPr lang="en-US" sz="4000" b="1" smtClean="0">
                <a:solidFill>
                  <a:srgbClr val="000000"/>
                </a:solidFill>
                <a:latin typeface="Tahoma" pitchFamily="34" charset="0"/>
                <a:cs typeface="Tahoma" pitchFamily="34" charset="0"/>
              </a:rPr>
              <a:t>% Of American Industries Owned By Foreign Investors</a:t>
            </a:r>
          </a:p>
          <a:p>
            <a:pPr>
              <a:buClrTx/>
            </a:pPr>
            <a:r>
              <a:rPr lang="en-US" sz="4400" b="1" smtClean="0">
                <a:solidFill>
                  <a:srgbClr val="000000"/>
                </a:solidFill>
                <a:latin typeface="Tahoma" pitchFamily="34" charset="0"/>
                <a:cs typeface="Tahoma" pitchFamily="34" charset="0"/>
              </a:rPr>
              <a:t>Sound recording: 97%</a:t>
            </a:r>
          </a:p>
          <a:p>
            <a:pPr>
              <a:buClrTx/>
            </a:pPr>
            <a:r>
              <a:rPr lang="en-US" sz="4400" b="1" smtClean="0">
                <a:solidFill>
                  <a:srgbClr val="000000"/>
                </a:solidFill>
                <a:latin typeface="Tahoma" pitchFamily="34" charset="0"/>
                <a:cs typeface="Tahoma" pitchFamily="34" charset="0"/>
              </a:rPr>
              <a:t>Brokers for commodities: 79%</a:t>
            </a:r>
          </a:p>
          <a:p>
            <a:pPr>
              <a:buClrTx/>
            </a:pPr>
            <a:r>
              <a:rPr lang="en-US" sz="4400" b="1" smtClean="0">
                <a:solidFill>
                  <a:srgbClr val="000000"/>
                </a:solidFill>
                <a:latin typeface="Tahoma" pitchFamily="34" charset="0"/>
                <a:cs typeface="Tahoma" pitchFamily="34" charset="0"/>
              </a:rPr>
              <a:t>Motion picture industry: 64%</a:t>
            </a:r>
          </a:p>
          <a:p>
            <a:pPr>
              <a:buClrTx/>
            </a:pPr>
            <a:r>
              <a:rPr lang="en-US" sz="4400" b="1" smtClean="0">
                <a:solidFill>
                  <a:srgbClr val="000000"/>
                </a:solidFill>
                <a:latin typeface="Tahoma" pitchFamily="34" charset="0"/>
                <a:cs typeface="Tahoma" pitchFamily="34" charset="0"/>
              </a:rPr>
              <a:t>Wineries &amp; distilleries: 64%</a:t>
            </a:r>
          </a:p>
          <a:p>
            <a:pPr>
              <a:buClrTx/>
            </a:pPr>
            <a:r>
              <a:rPr lang="en-US" sz="4400" b="1" smtClean="0">
                <a:solidFill>
                  <a:srgbClr val="000000"/>
                </a:solidFill>
                <a:latin typeface="Tahoma" pitchFamily="34" charset="0"/>
                <a:cs typeface="Tahoma" pitchFamily="34" charset="0"/>
              </a:rPr>
              <a:t>Book publishers: 63%</a:t>
            </a:r>
          </a:p>
          <a:p>
            <a:pPr>
              <a:buClrTx/>
            </a:pPr>
            <a:endParaRPr lang="en-US" sz="3600" b="1" smtClean="0">
              <a:solidFill>
                <a:srgbClr val="000000"/>
              </a:solidFill>
              <a:latin typeface="Tahoma" pitchFamily="34" charset="0"/>
              <a:cs typeface="Tahoma" pitchFamily="34" charset="0"/>
            </a:endParaRPr>
          </a:p>
          <a:p>
            <a:pPr>
              <a:buClrTx/>
            </a:pPr>
            <a:endParaRPr lang="en-US" sz="3600" b="1" smtClean="0">
              <a:solidFill>
                <a:srgbClr val="000000"/>
              </a:solidFill>
              <a:latin typeface="Tahoma" pitchFamily="34" charset="0"/>
              <a:cs typeface="Tahoma" pitchFamily="34" charset="0"/>
            </a:endParaRPr>
          </a:p>
          <a:p>
            <a:pPr>
              <a:buClrTx/>
            </a:pPr>
            <a:endParaRPr lang="en-US" sz="4000"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p:txBody>
      </p:sp>
      <p:sp>
        <p:nvSpPr>
          <p:cNvPr id="45059" name="Right Arrow 2"/>
          <p:cNvSpPr>
            <a:spLocks noChangeArrowheads="1"/>
          </p:cNvSpPr>
          <p:nvPr/>
        </p:nvSpPr>
        <p:spPr bwMode="auto">
          <a:xfrm>
            <a:off x="7467600" y="5943600"/>
            <a:ext cx="977900" cy="484188"/>
          </a:xfrm>
          <a:prstGeom prst="rightArrow">
            <a:avLst>
              <a:gd name="adj1" fmla="val 50000"/>
              <a:gd name="adj2" fmla="val 50024"/>
            </a:avLst>
          </a:prstGeom>
          <a:solidFill>
            <a:schemeClr val="bg2"/>
          </a:solidFill>
          <a:ln w="9525" algn="ctr">
            <a:solidFill>
              <a:schemeClr val="tx1"/>
            </a:solidFill>
            <a:round/>
            <a:headEnd/>
            <a:tailEnd/>
          </a:ln>
        </p:spPr>
        <p:txBody>
          <a:bodyPr wrap="none"/>
          <a:lstStyle/>
          <a:p>
            <a:endParaRPr lang="en-US"/>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AutoNum type="arabicPeriod" startAt="4"/>
            </a:pPr>
            <a:r>
              <a:rPr lang="en-US" sz="4800" b="1" smtClean="0">
                <a:solidFill>
                  <a:schemeClr val="bg2"/>
                </a:solidFill>
                <a:latin typeface="Tahoma" pitchFamily="34" charset="0"/>
              </a:rPr>
              <a:t>Is it fair for nations to manipulate the trading value of their currencies?</a:t>
            </a:r>
          </a:p>
          <a:p>
            <a:pPr marL="609600" indent="-609600" eaLnBrk="1" hangingPunct="1">
              <a:buClr>
                <a:schemeClr val="bg2"/>
              </a:buClr>
              <a:buFont typeface="Wingdings" pitchFamily="2" charset="2"/>
              <a:buAutoNum type="arabicPeriod" startAt="4"/>
            </a:pPr>
            <a:r>
              <a:rPr lang="en-US" sz="4800" b="1" smtClean="0">
                <a:solidFill>
                  <a:schemeClr val="bg2"/>
                </a:solidFill>
                <a:latin typeface="Tahoma" pitchFamily="34" charset="0"/>
              </a:rPr>
              <a:t>Should governments have the right to regulate currency inflows &amp; outflows across their borders?</a:t>
            </a:r>
          </a:p>
        </p:txBody>
      </p:sp>
    </p:spTree>
  </p:cSld>
  <p:clrMapOvr>
    <a:masterClrMapping/>
  </p:clrMapOvr>
  <p:transition spd="med">
    <p:random/>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Content Placeholder 3"/>
          <p:cNvSpPr>
            <a:spLocks noGrp="1"/>
          </p:cNvSpPr>
          <p:nvPr>
            <p:ph idx="1"/>
          </p:nvPr>
        </p:nvSpPr>
        <p:spPr>
          <a:xfrm>
            <a:off x="0" y="0"/>
            <a:ext cx="9144000" cy="6858000"/>
          </a:xfrm>
        </p:spPr>
        <p:txBody>
          <a:bodyPr/>
          <a:lstStyle/>
          <a:p>
            <a:pPr>
              <a:buClrTx/>
            </a:pPr>
            <a:r>
              <a:rPr lang="en-US" sz="4400" b="1" smtClean="0">
                <a:solidFill>
                  <a:srgbClr val="000000"/>
                </a:solidFill>
                <a:latin typeface="Tahoma" pitchFamily="34" charset="0"/>
                <a:cs typeface="Tahoma" pitchFamily="34" charset="0"/>
              </a:rPr>
              <a:t>Rubber products: 53%</a:t>
            </a:r>
          </a:p>
          <a:p>
            <a:pPr>
              <a:buClrTx/>
            </a:pPr>
            <a:r>
              <a:rPr lang="en-US" sz="4400" b="1" smtClean="0">
                <a:solidFill>
                  <a:srgbClr val="000000"/>
                </a:solidFill>
                <a:latin typeface="Tahoma" pitchFamily="34" charset="0"/>
                <a:cs typeface="Tahoma" pitchFamily="34" charset="0"/>
              </a:rPr>
              <a:t>Glass products: 48%</a:t>
            </a:r>
          </a:p>
          <a:p>
            <a:pPr>
              <a:buClrTx/>
            </a:pPr>
            <a:r>
              <a:rPr lang="en-US" sz="4400" b="1" smtClean="0">
                <a:solidFill>
                  <a:srgbClr val="000000"/>
                </a:solidFill>
                <a:latin typeface="Tahoma" pitchFamily="34" charset="0"/>
                <a:cs typeface="Tahoma" pitchFamily="34" charset="0"/>
              </a:rPr>
              <a:t>Coal mining: 48%</a:t>
            </a:r>
          </a:p>
          <a:p>
            <a:pPr>
              <a:buClrTx/>
            </a:pPr>
            <a:r>
              <a:rPr lang="en-US" sz="4400" b="1" smtClean="0">
                <a:solidFill>
                  <a:srgbClr val="000000"/>
                </a:solidFill>
                <a:latin typeface="Tahoma" pitchFamily="34" charset="0"/>
                <a:cs typeface="Tahoma" pitchFamily="34" charset="0"/>
              </a:rPr>
              <a:t>Sugar &amp; confectionary products: 48%</a:t>
            </a:r>
          </a:p>
          <a:p>
            <a:pPr>
              <a:buClrTx/>
            </a:pPr>
            <a:r>
              <a:rPr lang="en-US" sz="4400" b="1" smtClean="0">
                <a:solidFill>
                  <a:srgbClr val="000000"/>
                </a:solidFill>
                <a:latin typeface="Tahoma" pitchFamily="34" charset="0"/>
                <a:cs typeface="Tahoma" pitchFamily="34" charset="0"/>
              </a:rPr>
              <a:t>Advertising: 41%</a:t>
            </a:r>
          </a:p>
          <a:p>
            <a:pPr>
              <a:buClrTx/>
            </a:pPr>
            <a:r>
              <a:rPr lang="en-US" sz="4400" b="1" smtClean="0">
                <a:solidFill>
                  <a:srgbClr val="000000"/>
                </a:solidFill>
                <a:latin typeface="Tahoma" pitchFamily="34" charset="0"/>
                <a:cs typeface="Tahoma" pitchFamily="34" charset="0"/>
              </a:rPr>
              <a:t>Pharmaceuticals: 40%</a:t>
            </a:r>
          </a:p>
          <a:p>
            <a:pPr>
              <a:buClrTx/>
            </a:pPr>
            <a:r>
              <a:rPr lang="en-US" sz="4400" b="1" smtClean="0">
                <a:solidFill>
                  <a:srgbClr val="000000"/>
                </a:solidFill>
                <a:latin typeface="Tahoma" pitchFamily="34" charset="0"/>
                <a:cs typeface="Tahoma" pitchFamily="34" charset="0"/>
              </a:rPr>
              <a:t>Securities brokerage: 38%</a:t>
            </a:r>
          </a:p>
          <a:p>
            <a:pPr>
              <a:buClrTx/>
            </a:pPr>
            <a:endParaRPr lang="en-US" sz="3600" b="1" smtClean="0">
              <a:solidFill>
                <a:srgbClr val="000000"/>
              </a:solidFill>
              <a:latin typeface="Tahoma" pitchFamily="34" charset="0"/>
              <a:cs typeface="Tahoma" pitchFamily="34" charset="0"/>
            </a:endParaRPr>
          </a:p>
          <a:p>
            <a:pPr>
              <a:buClrTx/>
            </a:pPr>
            <a:endParaRPr lang="en-US" sz="3600" b="1" smtClean="0">
              <a:solidFill>
                <a:srgbClr val="000000"/>
              </a:solidFill>
              <a:latin typeface="Tahoma" pitchFamily="34" charset="0"/>
              <a:cs typeface="Tahoma" pitchFamily="34" charset="0"/>
            </a:endParaRPr>
          </a:p>
          <a:p>
            <a:pPr>
              <a:buClrTx/>
            </a:pPr>
            <a:endParaRPr lang="en-US" sz="4000"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Content Placeholder 3"/>
          <p:cNvSpPr>
            <a:spLocks noGrp="1"/>
          </p:cNvSpPr>
          <p:nvPr>
            <p:ph idx="1"/>
          </p:nvPr>
        </p:nvSpPr>
        <p:spPr>
          <a:xfrm>
            <a:off x="0" y="0"/>
            <a:ext cx="9144000" cy="6858000"/>
          </a:xfrm>
        </p:spPr>
        <p:txBody>
          <a:bodyPr/>
          <a:lstStyle/>
          <a:p>
            <a:pPr algn="ctr">
              <a:buFont typeface="Wingdings" pitchFamily="2" charset="2"/>
              <a:buNone/>
            </a:pPr>
            <a:r>
              <a:rPr lang="en-US" b="1" smtClean="0">
                <a:solidFill>
                  <a:srgbClr val="000000"/>
                </a:solidFill>
                <a:latin typeface="Tahoma" pitchFamily="34" charset="0"/>
                <a:cs typeface="Tahoma" pitchFamily="34" charset="0"/>
              </a:rPr>
              <a:t>CORPORATE CONCENTRATION &amp; CONTROL IN GLOBAL &amp; AMERICAN INDUSTRIES </a:t>
            </a:r>
          </a:p>
          <a:p>
            <a:pPr>
              <a:buClrTx/>
            </a:pPr>
            <a:r>
              <a:rPr lang="en-US" b="1" smtClean="0">
                <a:solidFill>
                  <a:srgbClr val="000000"/>
                </a:solidFill>
                <a:latin typeface="Tahoma" pitchFamily="34" charset="0"/>
                <a:cs typeface="Tahoma" pitchFamily="34" charset="0"/>
              </a:rPr>
              <a:t>10 bio-tech companies account for ¾ of all industry revenues in America.</a:t>
            </a:r>
          </a:p>
          <a:p>
            <a:pPr>
              <a:buClrTx/>
            </a:pPr>
            <a:r>
              <a:rPr lang="en-US" b="1" smtClean="0">
                <a:solidFill>
                  <a:srgbClr val="000000"/>
                </a:solidFill>
                <a:latin typeface="Tahoma" pitchFamily="34" charset="0"/>
                <a:cs typeface="Tahoma" pitchFamily="34" charset="0"/>
              </a:rPr>
              <a:t>10 pharmaceuticals control 55% of the global drug market.</a:t>
            </a:r>
          </a:p>
          <a:p>
            <a:pPr>
              <a:buClrTx/>
            </a:pPr>
            <a:r>
              <a:rPr lang="en-US" b="1" smtClean="0">
                <a:solidFill>
                  <a:srgbClr val="000000"/>
                </a:solidFill>
                <a:latin typeface="Tahoma" pitchFamily="34" charset="0"/>
                <a:cs typeface="Tahoma" pitchFamily="34" charset="0"/>
              </a:rPr>
              <a:t>4 corporations control 60% of the American grain industry.</a:t>
            </a:r>
          </a:p>
          <a:p>
            <a:pPr>
              <a:buClrTx/>
            </a:pPr>
            <a:r>
              <a:rPr lang="en-US" b="1" smtClean="0">
                <a:solidFill>
                  <a:srgbClr val="000000"/>
                </a:solidFill>
                <a:latin typeface="Tahoma" pitchFamily="34" charset="0"/>
                <a:cs typeface="Tahoma" pitchFamily="34" charset="0"/>
              </a:rPr>
              <a:t>The largest 4 meatpackers control 70+ of the American meat market.</a:t>
            </a:r>
          </a:p>
          <a:p>
            <a:pPr>
              <a:buClrTx/>
            </a:pPr>
            <a:r>
              <a:rPr lang="en-US" b="1" smtClean="0">
                <a:solidFill>
                  <a:srgbClr val="000000"/>
                </a:solidFill>
                <a:latin typeface="Tahoma" pitchFamily="34" charset="0"/>
                <a:cs typeface="Tahoma" pitchFamily="34" charset="0"/>
              </a:rPr>
              <a:t>The 4 largest grocery chains control 70-88% of the American grocery industry. </a:t>
            </a:r>
          </a:p>
          <a:p>
            <a:pPr>
              <a:buFont typeface="Wingdings" pitchFamily="2" charset="2"/>
              <a:buNone/>
            </a:pPr>
            <a:endParaRPr lang="en-US" b="1" smtClean="0">
              <a:solidFill>
                <a:srgbClr val="000000"/>
              </a:solidFill>
              <a:latin typeface="Tahoma" pitchFamily="34" charset="0"/>
              <a:cs typeface="Tahoma" pitchFamily="34" charset="0"/>
            </a:endParaRPr>
          </a:p>
          <a:p>
            <a:pPr>
              <a:buClrTx/>
            </a:pPr>
            <a:endParaRPr lang="en-US" sz="3600" b="1" smtClean="0">
              <a:solidFill>
                <a:srgbClr val="000000"/>
              </a:solidFill>
              <a:latin typeface="Tahoma" pitchFamily="34" charset="0"/>
              <a:cs typeface="Tahoma" pitchFamily="34" charset="0"/>
            </a:endParaRPr>
          </a:p>
          <a:p>
            <a:pPr>
              <a:buClrTx/>
            </a:pPr>
            <a:endParaRPr lang="en-US" sz="3600" b="1" smtClean="0">
              <a:solidFill>
                <a:srgbClr val="000000"/>
              </a:solidFill>
              <a:latin typeface="Tahoma" pitchFamily="34" charset="0"/>
              <a:cs typeface="Tahoma" pitchFamily="34" charset="0"/>
            </a:endParaRPr>
          </a:p>
          <a:p>
            <a:pPr>
              <a:buClrTx/>
            </a:pPr>
            <a:endParaRPr lang="en-US" sz="4000"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p:txBody>
      </p:sp>
      <p:sp>
        <p:nvSpPr>
          <p:cNvPr id="47107" name="Right Arrow 2"/>
          <p:cNvSpPr>
            <a:spLocks noChangeArrowheads="1"/>
          </p:cNvSpPr>
          <p:nvPr/>
        </p:nvSpPr>
        <p:spPr bwMode="auto">
          <a:xfrm>
            <a:off x="7772400" y="6373813"/>
            <a:ext cx="977900" cy="484187"/>
          </a:xfrm>
          <a:prstGeom prst="rightArrow">
            <a:avLst>
              <a:gd name="adj1" fmla="val 50000"/>
              <a:gd name="adj2" fmla="val 50024"/>
            </a:avLst>
          </a:prstGeom>
          <a:solidFill>
            <a:schemeClr val="bg2"/>
          </a:solidFill>
          <a:ln w="9525" algn="ctr">
            <a:solidFill>
              <a:schemeClr val="tx1"/>
            </a:solidFill>
            <a:round/>
            <a:headEnd/>
            <a:tailEnd/>
          </a:ln>
        </p:spPr>
        <p:txBody>
          <a:bodyPr wrap="none"/>
          <a:lstStyle/>
          <a:p>
            <a:endParaRPr lang="en-US"/>
          </a:p>
        </p:txBody>
      </p:sp>
    </p:spTree>
  </p:cSld>
  <p:clrMapOvr>
    <a:masterClrMapping/>
  </p:clrMapOvr>
  <p:transition spd="med">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Content Placeholder 3"/>
          <p:cNvSpPr>
            <a:spLocks noGrp="1"/>
          </p:cNvSpPr>
          <p:nvPr>
            <p:ph idx="1"/>
          </p:nvPr>
        </p:nvSpPr>
        <p:spPr>
          <a:xfrm>
            <a:off x="0" y="0"/>
            <a:ext cx="9144000" cy="6858000"/>
          </a:xfrm>
        </p:spPr>
        <p:txBody>
          <a:bodyPr/>
          <a:lstStyle/>
          <a:p>
            <a:pPr>
              <a:buClrTx/>
            </a:pPr>
            <a:r>
              <a:rPr lang="en-US" b="1" smtClean="0">
                <a:solidFill>
                  <a:srgbClr val="000000"/>
                </a:solidFill>
                <a:latin typeface="Tahoma" pitchFamily="34" charset="0"/>
                <a:cs typeface="Tahoma" pitchFamily="34" charset="0"/>
              </a:rPr>
              <a:t>Cargill controls 25% of all American grain imports &amp; 22% of meat. Cargill's $120B in annual revenue is larger than 2/3 of the world’s national economies. </a:t>
            </a:r>
          </a:p>
          <a:p>
            <a:pPr>
              <a:buClrTx/>
            </a:pPr>
            <a:r>
              <a:rPr lang="en-US" b="1" smtClean="0">
                <a:solidFill>
                  <a:srgbClr val="000000"/>
                </a:solidFill>
                <a:latin typeface="Tahoma" pitchFamily="34" charset="0"/>
                <a:cs typeface="Tahoma" pitchFamily="34" charset="0"/>
              </a:rPr>
              <a:t>5 of the 10 largest companies in the world are oil companies. </a:t>
            </a:r>
          </a:p>
          <a:p>
            <a:pPr>
              <a:buClrTx/>
            </a:pPr>
            <a:r>
              <a:rPr lang="en-US" b="1" smtClean="0">
                <a:solidFill>
                  <a:srgbClr val="000000"/>
                </a:solidFill>
                <a:latin typeface="Tahoma" pitchFamily="34" charset="0"/>
                <a:cs typeface="Tahoma" pitchFamily="34" charset="0"/>
              </a:rPr>
              <a:t>2 or 3 corporations control almost all of the weaponry manufactured in America.</a:t>
            </a:r>
          </a:p>
          <a:p>
            <a:pPr>
              <a:buClrTx/>
            </a:pPr>
            <a:r>
              <a:rPr lang="en-US" b="1" smtClean="0">
                <a:solidFill>
                  <a:srgbClr val="000000"/>
                </a:solidFill>
                <a:latin typeface="Tahoma" pitchFamily="34" charset="0"/>
                <a:cs typeface="Tahoma" pitchFamily="34" charset="0"/>
              </a:rPr>
              <a:t>The “Big Four” accounting firms perform virtually all private company audits in the world.</a:t>
            </a:r>
          </a:p>
          <a:p>
            <a:pPr>
              <a:buClrTx/>
            </a:pPr>
            <a:r>
              <a:rPr lang="en-US" b="1" smtClean="0">
                <a:solidFill>
                  <a:srgbClr val="000000"/>
                </a:solidFill>
                <a:latin typeface="Tahoma" pitchFamily="34" charset="0"/>
                <a:cs typeface="Tahoma" pitchFamily="34" charset="0"/>
              </a:rPr>
              <a:t>6 companies control 90 %+ of all media outlets in America.</a:t>
            </a:r>
          </a:p>
          <a:p>
            <a:pPr>
              <a:buFont typeface="Wingdings" pitchFamily="2" charset="2"/>
              <a:buNone/>
            </a:pPr>
            <a:endParaRPr lang="en-US" b="1" smtClean="0">
              <a:solidFill>
                <a:srgbClr val="000000"/>
              </a:solidFill>
              <a:latin typeface="Tahoma" pitchFamily="34" charset="0"/>
              <a:cs typeface="Tahoma" pitchFamily="34" charset="0"/>
            </a:endParaRPr>
          </a:p>
          <a:p>
            <a:pPr>
              <a:buClrTx/>
            </a:pPr>
            <a:endParaRPr lang="en-US" sz="3600" b="1" smtClean="0">
              <a:solidFill>
                <a:srgbClr val="000000"/>
              </a:solidFill>
              <a:latin typeface="Tahoma" pitchFamily="34" charset="0"/>
              <a:cs typeface="Tahoma" pitchFamily="34" charset="0"/>
            </a:endParaRPr>
          </a:p>
          <a:p>
            <a:pPr>
              <a:buClrTx/>
            </a:pPr>
            <a:endParaRPr lang="en-US" sz="3600" b="1" smtClean="0">
              <a:solidFill>
                <a:srgbClr val="000000"/>
              </a:solidFill>
              <a:latin typeface="Tahoma" pitchFamily="34" charset="0"/>
              <a:cs typeface="Tahoma" pitchFamily="34" charset="0"/>
            </a:endParaRPr>
          </a:p>
          <a:p>
            <a:pPr>
              <a:buClrTx/>
            </a:pPr>
            <a:endParaRPr lang="en-US" sz="4000"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a:p>
            <a:pPr>
              <a:buFont typeface="Wingdings" pitchFamily="2" charset="2"/>
              <a:buNone/>
            </a:pPr>
            <a:endParaRPr lang="en-US" b="1" smtClean="0">
              <a:solidFill>
                <a:srgbClr val="000000"/>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0"/>
          </a:xfrm>
        </p:spPr>
        <p:txBody>
          <a:bodyPr/>
          <a:lstStyle/>
          <a:p>
            <a:pPr algn="ctr">
              <a:defRPr/>
            </a:pPr>
            <a:r>
              <a:rPr lang="en-US" sz="11500" dirty="0" smtClean="0">
                <a:solidFill>
                  <a:srgbClr val="000000"/>
                </a:solidFill>
                <a:effectLst/>
                <a:latin typeface="Tahoma" pitchFamily="34" charset="0"/>
                <a:ea typeface="Tahoma" pitchFamily="34" charset="0"/>
                <a:cs typeface="Tahoma" pitchFamily="34" charset="0"/>
              </a:rPr>
              <a:t>USA EXPORTING FACTS</a:t>
            </a:r>
            <a:endParaRPr lang="en-US" sz="11500" dirty="0">
              <a:solidFill>
                <a:srgbClr val="000000"/>
              </a:solidFill>
              <a:effectLst/>
              <a:latin typeface="Tahoma" pitchFamily="34" charset="0"/>
              <a:ea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a:xfrm>
            <a:off x="0" y="0"/>
            <a:ext cx="9144000" cy="6858000"/>
          </a:xfrm>
        </p:spPr>
        <p:txBody>
          <a:bodyPr/>
          <a:lstStyle/>
          <a:p>
            <a:pPr marL="742950" indent="-742950" eaLnBrk="1" hangingPunct="1">
              <a:buClr>
                <a:schemeClr val="bg2"/>
              </a:buClr>
              <a:buFont typeface="Arial" pitchFamily="34" charset="0"/>
              <a:buAutoNum type="arabicPeriod"/>
            </a:pPr>
            <a:r>
              <a:rPr lang="en-US" sz="3600" b="1" smtClean="0">
                <a:solidFill>
                  <a:schemeClr val="bg2"/>
                </a:solidFill>
                <a:latin typeface="Tahoma" pitchFamily="34" charset="0"/>
              </a:rPr>
              <a:t> The annual growth of exporting by the US has been growing steadily since the 1940s.</a:t>
            </a:r>
          </a:p>
          <a:p>
            <a:pPr marL="742950" indent="-742950" eaLnBrk="1" hangingPunct="1">
              <a:buClr>
                <a:schemeClr val="bg2"/>
              </a:buClr>
              <a:buFont typeface="Arial" pitchFamily="34" charset="0"/>
              <a:buAutoNum type="arabicPeriod"/>
            </a:pPr>
            <a:r>
              <a:rPr lang="en-US" sz="3600" b="1" smtClean="0">
                <a:solidFill>
                  <a:schemeClr val="bg2"/>
                </a:solidFill>
                <a:latin typeface="Tahoma" pitchFamily="34" charset="0"/>
              </a:rPr>
              <a:t>One third of exports are in services, including large amounts of business-related services: consulting, accounting, research, computer services.</a:t>
            </a:r>
          </a:p>
          <a:p>
            <a:pPr marL="742950" indent="-742950" eaLnBrk="1" hangingPunct="1">
              <a:buClr>
                <a:schemeClr val="bg2"/>
              </a:buClr>
              <a:buFont typeface="Arial" pitchFamily="34" charset="0"/>
              <a:buAutoNum type="arabicPeriod"/>
            </a:pPr>
            <a:r>
              <a:rPr lang="en-US" sz="3600" b="1" smtClean="0">
                <a:solidFill>
                  <a:schemeClr val="bg2"/>
                </a:solidFill>
                <a:latin typeface="Tahoma" pitchFamily="34" charset="0"/>
              </a:rPr>
              <a:t>US is 3</a:t>
            </a:r>
            <a:r>
              <a:rPr lang="en-US" sz="3600" b="1" baseline="30000" smtClean="0">
                <a:solidFill>
                  <a:schemeClr val="bg2"/>
                </a:solidFill>
                <a:latin typeface="Tahoma" pitchFamily="34" charset="0"/>
              </a:rPr>
              <a:t>rd</a:t>
            </a:r>
            <a:r>
              <a:rPr lang="en-US" sz="3600" b="1" smtClean="0">
                <a:solidFill>
                  <a:schemeClr val="bg2"/>
                </a:solidFill>
                <a:latin typeface="Tahoma" pitchFamily="34" charset="0"/>
              </a:rPr>
              <a:t> largest exporter behind Germany &amp; China. </a:t>
            </a:r>
          </a:p>
          <a:p>
            <a:pPr marL="742950" indent="-742950" eaLnBrk="1" hangingPunct="1">
              <a:buClr>
                <a:schemeClr val="bg2"/>
              </a:buClr>
              <a:buFont typeface="Arial" pitchFamily="34" charset="0"/>
              <a:buAutoNum type="arabicPeriod"/>
            </a:pPr>
            <a:r>
              <a:rPr lang="en-US" sz="3600" b="1" smtClean="0">
                <a:solidFill>
                  <a:schemeClr val="bg2"/>
                </a:solidFill>
                <a:latin typeface="Tahoma" pitchFamily="34" charset="0"/>
              </a:rPr>
              <a:t>US excels in invention/innovation exports. </a:t>
            </a:r>
          </a:p>
        </p:txBody>
      </p:sp>
    </p:spTree>
  </p:cSld>
  <p:clrMapOvr>
    <a:masterClrMapping/>
  </p:clrMapOvr>
  <p:transition spd="med">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WordArt 1028"/>
          <p:cNvSpPr>
            <a:spLocks noChangeArrowheads="1" noChangeShapeType="1" noTextEdit="1"/>
          </p:cNvSpPr>
          <p:nvPr/>
        </p:nvSpPr>
        <p:spPr bwMode="auto">
          <a:xfrm>
            <a:off x="2438400" y="381000"/>
            <a:ext cx="4038600" cy="6019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Tahoma"/>
                <a:ea typeface="Tahoma"/>
                <a:cs typeface="Tahoma"/>
              </a:rPr>
              <a:t>THE</a:t>
            </a:r>
          </a:p>
          <a:p>
            <a:pPr algn="ctr"/>
            <a:r>
              <a:rPr lang="en-US" sz="3600" kern="10">
                <a:ln w="9525">
                  <a:solidFill>
                    <a:srgbClr val="000000"/>
                  </a:solidFill>
                  <a:round/>
                  <a:headEnd/>
                  <a:tailEnd/>
                </a:ln>
                <a:solidFill>
                  <a:schemeClr val="bg2"/>
                </a:solidFill>
                <a:latin typeface="Tahoma"/>
                <a:ea typeface="Tahoma"/>
                <a:cs typeface="Tahoma"/>
              </a:rPr>
              <a:t>FINANCING</a:t>
            </a:r>
          </a:p>
          <a:p>
            <a:pPr algn="ctr"/>
            <a:r>
              <a:rPr lang="en-US" sz="3600" kern="10">
                <a:ln w="9525">
                  <a:solidFill>
                    <a:srgbClr val="000000"/>
                  </a:solidFill>
                  <a:round/>
                  <a:headEnd/>
                  <a:tailEnd/>
                </a:ln>
                <a:solidFill>
                  <a:schemeClr val="bg2"/>
                </a:solidFill>
                <a:latin typeface="Tahoma"/>
                <a:ea typeface="Tahoma"/>
                <a:cs typeface="Tahoma"/>
              </a:rPr>
              <a:t>OF</a:t>
            </a:r>
          </a:p>
          <a:p>
            <a:pPr algn="ctr"/>
            <a:r>
              <a:rPr lang="en-US" sz="3600" kern="10">
                <a:ln w="9525">
                  <a:solidFill>
                    <a:srgbClr val="000000"/>
                  </a:solidFill>
                  <a:round/>
                  <a:headEnd/>
                  <a:tailEnd/>
                </a:ln>
                <a:solidFill>
                  <a:schemeClr val="bg2"/>
                </a:solidFill>
                <a:latin typeface="Tahoma"/>
                <a:ea typeface="Tahoma"/>
                <a:cs typeface="Tahoma"/>
              </a:rPr>
              <a:t>GLOBAL</a:t>
            </a:r>
          </a:p>
          <a:p>
            <a:pPr algn="ctr"/>
            <a:r>
              <a:rPr lang="en-US" sz="3600" kern="10">
                <a:ln w="9525">
                  <a:solidFill>
                    <a:srgbClr val="000000"/>
                  </a:solidFill>
                  <a:round/>
                  <a:headEnd/>
                  <a:tailEnd/>
                </a:ln>
                <a:solidFill>
                  <a:schemeClr val="bg2"/>
                </a:solidFill>
                <a:latin typeface="Tahoma"/>
                <a:ea typeface="Tahoma"/>
                <a:cs typeface="Tahoma"/>
              </a:rPr>
              <a:t>COMPANIES</a:t>
            </a:r>
          </a:p>
        </p:txBody>
      </p:sp>
    </p:spTree>
  </p:cSld>
  <p:clrMapOvr>
    <a:masterClrMapping/>
  </p:clrMapOvr>
  <p:transition spd="med">
    <p:rand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0" y="228600"/>
            <a:ext cx="9144000" cy="1295400"/>
          </a:xfrm>
        </p:spPr>
        <p:txBody>
          <a:bodyPr/>
          <a:lstStyle/>
          <a:p>
            <a:pPr eaLnBrk="1" hangingPunct="1">
              <a:defRPr/>
            </a:pPr>
            <a:r>
              <a:rPr lang="en-US" sz="3600" b="1" smtClean="0">
                <a:solidFill>
                  <a:schemeClr val="bg2"/>
                </a:solidFill>
              </a:rPr>
              <a:t>THE 3 CHALLENGES OF DOING BUSINESS WITH FOREIGN CUSTOMERS</a:t>
            </a:r>
          </a:p>
        </p:txBody>
      </p:sp>
      <p:sp>
        <p:nvSpPr>
          <p:cNvPr id="52227" name="Rectangle 3"/>
          <p:cNvSpPr>
            <a:spLocks noGrp="1" noChangeArrowheads="1"/>
          </p:cNvSpPr>
          <p:nvPr>
            <p:ph type="body" idx="1"/>
          </p:nvPr>
        </p:nvSpPr>
        <p:spPr>
          <a:xfrm>
            <a:off x="228600" y="1447800"/>
            <a:ext cx="8534400" cy="5410200"/>
          </a:xfrm>
        </p:spPr>
        <p:txBody>
          <a:bodyPr/>
          <a:lstStyle/>
          <a:p>
            <a:pPr eaLnBrk="1" hangingPunct="1">
              <a:buFont typeface="Wingdings" pitchFamily="2" charset="2"/>
              <a:buNone/>
            </a:pPr>
            <a:r>
              <a:rPr lang="en-US" sz="5800" b="1" smtClean="0">
                <a:solidFill>
                  <a:schemeClr val="bg2"/>
                </a:solidFill>
                <a:latin typeface="Tahoma" pitchFamily="34" charset="0"/>
              </a:rPr>
              <a:t>1. Currency risk</a:t>
            </a:r>
          </a:p>
          <a:p>
            <a:pPr eaLnBrk="1" hangingPunct="1">
              <a:buFont typeface="Wingdings" pitchFamily="2" charset="2"/>
              <a:buNone/>
            </a:pPr>
            <a:r>
              <a:rPr lang="en-US" sz="5800" b="1" smtClean="0">
                <a:solidFill>
                  <a:schemeClr val="bg2"/>
                </a:solidFill>
                <a:latin typeface="Tahoma" pitchFamily="34" charset="0"/>
              </a:rPr>
              <a:t>2. Collecting customer 	accounts quickly </a:t>
            </a:r>
          </a:p>
          <a:p>
            <a:pPr eaLnBrk="1" hangingPunct="1">
              <a:buFont typeface="Wingdings" pitchFamily="2" charset="2"/>
              <a:buNone/>
            </a:pPr>
            <a:r>
              <a:rPr lang="en-US" sz="5800" b="1" smtClean="0">
                <a:solidFill>
                  <a:schemeClr val="bg2"/>
                </a:solidFill>
                <a:latin typeface="Tahoma" pitchFamily="34" charset="0"/>
              </a:rPr>
              <a:t>3. Collecting bad 	debts</a:t>
            </a:r>
          </a:p>
        </p:txBody>
      </p:sp>
    </p:spTree>
  </p:cSld>
  <p:clrMapOvr>
    <a:masterClrMapping/>
  </p:clrMapOvr>
  <p:transition spd="med">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0"/>
            <a:ext cx="8763000" cy="6324600"/>
          </a:xfrm>
        </p:spPr>
        <p:txBody>
          <a:bodyPr/>
          <a:lstStyle/>
          <a:p>
            <a:pPr eaLnBrk="1" hangingPunct="1">
              <a:defRPr/>
            </a:pPr>
            <a:r>
              <a:rPr lang="en-US" b="1" u="sng" smtClean="0">
                <a:solidFill>
                  <a:schemeClr val="bg2"/>
                </a:solidFill>
                <a:latin typeface="Tahoma" pitchFamily="34" charset="0"/>
              </a:rPr>
              <a:t>Hedging</a:t>
            </a:r>
            <a:r>
              <a:rPr lang="en-US" b="1" smtClean="0">
                <a:solidFill>
                  <a:schemeClr val="bg2"/>
                </a:solidFill>
                <a:latin typeface="Tahoma" pitchFamily="34" charset="0"/>
              </a:rPr>
              <a:t>: Using a broker to lock in the future price of a currency today  </a:t>
            </a:r>
            <a:br>
              <a:rPr lang="en-US" b="1" smtClean="0">
                <a:solidFill>
                  <a:schemeClr val="bg2"/>
                </a:solidFill>
                <a:latin typeface="Tahoma" pitchFamily="34" charset="0"/>
              </a:rPr>
            </a:br>
            <a:r>
              <a:rPr lang="en-US" b="1" smtClean="0">
                <a:solidFill>
                  <a:schemeClr val="bg2"/>
                </a:solidFill>
                <a:latin typeface="Tahoma" pitchFamily="34" charset="0"/>
              </a:rPr>
              <a:t/>
            </a:r>
            <a:br>
              <a:rPr lang="en-US" b="1" smtClean="0">
                <a:solidFill>
                  <a:schemeClr val="bg2"/>
                </a:solidFill>
                <a:latin typeface="Tahoma" pitchFamily="34" charset="0"/>
              </a:rPr>
            </a:br>
            <a:r>
              <a:rPr lang="en-US" b="1" smtClean="0">
                <a:solidFill>
                  <a:schemeClr val="bg2"/>
                </a:solidFill>
                <a:effectLst/>
                <a:latin typeface="Tahoma" pitchFamily="34" charset="0"/>
              </a:rPr>
              <a:t>This increases  currency exchange stability &amp; facilitates advance business deals</a:t>
            </a:r>
            <a:br>
              <a:rPr lang="en-US" b="1" smtClean="0">
                <a:solidFill>
                  <a:schemeClr val="bg2"/>
                </a:solidFill>
                <a:effectLst/>
                <a:latin typeface="Tahoma" pitchFamily="34" charset="0"/>
              </a:rPr>
            </a:br>
            <a:endParaRPr lang="en-US" b="1" smtClean="0">
              <a:solidFill>
                <a:schemeClr val="bg2"/>
              </a:solidFill>
              <a:effectLst/>
              <a:latin typeface="Tahoma" pitchFamily="34" charset="0"/>
            </a:endParaRPr>
          </a:p>
        </p:txBody>
      </p:sp>
    </p:spTree>
  </p:cSld>
  <p:clrMapOvr>
    <a:masterClrMapping/>
  </p:clrMapOvr>
  <p:transition>
    <p:push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304800"/>
            <a:ext cx="7848600" cy="1447800"/>
          </a:xfrm>
        </p:spPr>
        <p:txBody>
          <a:bodyPr/>
          <a:lstStyle/>
          <a:p>
            <a:pPr eaLnBrk="1" hangingPunct="1">
              <a:defRPr/>
            </a:pPr>
            <a:r>
              <a:rPr lang="en-US" sz="5400" b="1" smtClean="0">
                <a:solidFill>
                  <a:schemeClr val="bg2"/>
                </a:solidFill>
                <a:latin typeface="Tahoma" pitchFamily="34" charset="0"/>
              </a:rPr>
              <a:t>Cash is the main factor in factoring</a:t>
            </a:r>
          </a:p>
        </p:txBody>
      </p:sp>
      <p:sp>
        <p:nvSpPr>
          <p:cNvPr id="59399" name="Rectangle 7"/>
          <p:cNvSpPr>
            <a:spLocks noChangeArrowheads="1"/>
          </p:cNvSpPr>
          <p:nvPr/>
        </p:nvSpPr>
        <p:spPr bwMode="auto">
          <a:xfrm>
            <a:off x="228600" y="5257800"/>
            <a:ext cx="86106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a:solidFill>
                  <a:schemeClr val="bg2"/>
                </a:solidFill>
                <a:latin typeface="Tahoma" pitchFamily="34" charset="0"/>
              </a:rPr>
              <a:t>For a fee, the factoring company pays you right away </a:t>
            </a:r>
          </a:p>
          <a:p>
            <a:pPr algn="ctr"/>
            <a:r>
              <a:rPr lang="en-US">
                <a:solidFill>
                  <a:schemeClr val="bg2"/>
                </a:solidFill>
                <a:latin typeface="Tahoma" pitchFamily="34" charset="0"/>
              </a:rPr>
              <a:t>what the customer owes &amp; then collects from the </a:t>
            </a:r>
          </a:p>
          <a:p>
            <a:pPr algn="ctr"/>
            <a:r>
              <a:rPr lang="en-US">
                <a:solidFill>
                  <a:schemeClr val="bg2"/>
                </a:solidFill>
                <a:latin typeface="Tahoma" pitchFamily="34" charset="0"/>
              </a:rPr>
              <a:t>customer at a later time.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9399"/>
                                        </p:tgtEl>
                                        <p:attrNameLst>
                                          <p:attrName>style.visibility</p:attrName>
                                        </p:attrNameLst>
                                      </p:cBhvr>
                                      <p:to>
                                        <p:strVal val="visible"/>
                                      </p:to>
                                    </p:set>
                                    <p:anim to="" calcmode="lin" valueType="num">
                                      <p:cBhvr>
                                        <p:cTn id="7" dur="1" fill="hold"/>
                                        <p:tgtEl>
                                          <p:spTgt spid="5939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9" grpId="0"/>
    </p:bld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0" y="0"/>
            <a:ext cx="9144000" cy="6858000"/>
          </a:xfrm>
        </p:spPr>
        <p:txBody>
          <a:bodyPr/>
          <a:lstStyle/>
          <a:p>
            <a:pPr algn="ctr">
              <a:buFont typeface="Wingdings" pitchFamily="2" charset="2"/>
              <a:buNone/>
            </a:pPr>
            <a:endParaRPr lang="en-US" sz="8000" b="1" smtClean="0">
              <a:solidFill>
                <a:schemeClr val="bg2"/>
              </a:solidFill>
              <a:latin typeface="Tahoma" pitchFamily="34" charset="0"/>
              <a:cs typeface="Tahoma" pitchFamily="34" charset="0"/>
            </a:endParaRPr>
          </a:p>
          <a:p>
            <a:pPr algn="ctr">
              <a:buFont typeface="Wingdings" pitchFamily="2" charset="2"/>
              <a:buNone/>
            </a:pPr>
            <a:r>
              <a:rPr lang="en-US" sz="8000" b="1" smtClean="0">
                <a:solidFill>
                  <a:schemeClr val="bg2"/>
                </a:solidFill>
                <a:latin typeface="Tahoma" pitchFamily="34" charset="0"/>
                <a:cs typeface="Tahoma" pitchFamily="34" charset="0"/>
              </a:rPr>
              <a:t>INTERNATIONAL INDEBTEDNESS</a:t>
            </a:r>
          </a:p>
        </p:txBody>
      </p:sp>
    </p:spTree>
  </p:cSld>
  <p:clrMapOvr>
    <a:masterClrMapping/>
  </p:clrMapOvr>
  <p:transition spd="med">
    <p:random/>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WordArt 5"/>
          <p:cNvSpPr>
            <a:spLocks noChangeArrowheads="1" noChangeShapeType="1" noTextEdit="1"/>
          </p:cNvSpPr>
          <p:nvPr/>
        </p:nvSpPr>
        <p:spPr bwMode="auto">
          <a:xfrm>
            <a:off x="1828800" y="457200"/>
            <a:ext cx="5257800" cy="5715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THE</a:t>
            </a:r>
          </a:p>
          <a:p>
            <a:pPr algn="ctr"/>
            <a:r>
              <a:rPr lang="en-US" sz="3600" kern="10">
                <a:ln w="9525">
                  <a:solidFill>
                    <a:srgbClr val="000000"/>
                  </a:solidFill>
                  <a:round/>
                  <a:headEnd/>
                  <a:tailEnd/>
                </a:ln>
                <a:solidFill>
                  <a:schemeClr val="bg2"/>
                </a:solidFill>
                <a:latin typeface="Arial Black"/>
              </a:rPr>
              <a:t>FINANCING</a:t>
            </a:r>
          </a:p>
          <a:p>
            <a:pPr algn="ctr"/>
            <a:r>
              <a:rPr lang="en-US" sz="3600" kern="10">
                <a:ln w="9525">
                  <a:solidFill>
                    <a:srgbClr val="000000"/>
                  </a:solidFill>
                  <a:round/>
                  <a:headEnd/>
                  <a:tailEnd/>
                </a:ln>
                <a:solidFill>
                  <a:schemeClr val="bg2"/>
                </a:solidFill>
                <a:latin typeface="Arial Black"/>
              </a:rPr>
              <a:t>OF</a:t>
            </a:r>
          </a:p>
          <a:p>
            <a:pPr algn="ctr"/>
            <a:r>
              <a:rPr lang="en-US" sz="3600" kern="10">
                <a:ln w="9525">
                  <a:solidFill>
                    <a:srgbClr val="000000"/>
                  </a:solidFill>
                  <a:round/>
                  <a:headEnd/>
                  <a:tailEnd/>
                </a:ln>
                <a:solidFill>
                  <a:schemeClr val="bg2"/>
                </a:solidFill>
                <a:latin typeface="Arial Black"/>
              </a:rPr>
              <a:t>NATIONS</a:t>
            </a:r>
          </a:p>
        </p:txBody>
      </p:sp>
    </p:spTree>
  </p:cSld>
  <p:clrMapOvr>
    <a:masterClrMapping/>
  </p:clrMapOvr>
  <p:transition spd="med">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Content Placeholder 2"/>
          <p:cNvSpPr>
            <a:spLocks noGrp="1"/>
          </p:cNvSpPr>
          <p:nvPr>
            <p:ph idx="1"/>
          </p:nvPr>
        </p:nvSpPr>
        <p:spPr>
          <a:xfrm>
            <a:off x="0" y="0"/>
            <a:ext cx="9144000" cy="6858000"/>
          </a:xfrm>
        </p:spPr>
        <p:txBody>
          <a:bodyPr/>
          <a:lstStyle/>
          <a:p>
            <a:pPr algn="ctr">
              <a:buFont typeface="Wingdings" pitchFamily="2" charset="2"/>
              <a:buNone/>
            </a:pPr>
            <a:r>
              <a:rPr lang="en-US" b="1" smtClean="0">
                <a:solidFill>
                  <a:schemeClr val="bg2"/>
                </a:solidFill>
                <a:latin typeface="Tahoma" pitchFamily="34" charset="0"/>
                <a:cs typeface="Tahoma" pitchFamily="34" charset="0"/>
              </a:rPr>
              <a:t>PER CAPITA EXTERNAL DEBT</a:t>
            </a:r>
            <a:endParaRPr lang="en-US" sz="3600" b="1" smtClean="0">
              <a:solidFill>
                <a:schemeClr val="bg2"/>
              </a:solidFill>
              <a:latin typeface="Tahoma" pitchFamily="34" charset="0"/>
              <a:cs typeface="Tahoma" pitchFamily="34" charset="0"/>
            </a:endParaRPr>
          </a:p>
          <a:p>
            <a:pPr>
              <a:buFont typeface="Wingdings" pitchFamily="2" charset="2"/>
              <a:buNone/>
            </a:pPr>
            <a:r>
              <a:rPr lang="en-US" sz="3100" b="1" smtClean="0">
                <a:solidFill>
                  <a:schemeClr val="bg2"/>
                </a:solidFill>
                <a:latin typeface="Tahoma" pitchFamily="34" charset="0"/>
                <a:cs typeface="Tahoma" pitchFamily="34" charset="0"/>
              </a:rPr>
              <a:t>Ireland: $448,000</a:t>
            </a:r>
          </a:p>
          <a:p>
            <a:pPr>
              <a:buFont typeface="Wingdings" pitchFamily="2" charset="2"/>
              <a:buNone/>
            </a:pPr>
            <a:r>
              <a:rPr lang="en-US" sz="3100" b="1" smtClean="0">
                <a:solidFill>
                  <a:schemeClr val="bg2"/>
                </a:solidFill>
                <a:latin typeface="Tahoma" pitchFamily="34" charset="0"/>
                <a:cs typeface="Tahoma" pitchFamily="34" charset="0"/>
              </a:rPr>
              <a:t>UK: $151,000</a:t>
            </a:r>
          </a:p>
          <a:p>
            <a:pPr>
              <a:buFont typeface="Wingdings" pitchFamily="2" charset="2"/>
              <a:buNone/>
            </a:pPr>
            <a:r>
              <a:rPr lang="en-US" sz="3100" b="1" smtClean="0">
                <a:solidFill>
                  <a:schemeClr val="bg2"/>
                </a:solidFill>
                <a:latin typeface="Tahoma" pitchFamily="34" charset="0"/>
                <a:cs typeface="Tahoma" pitchFamily="34" charset="0"/>
              </a:rPr>
              <a:t>Netherlands: $137,000</a:t>
            </a:r>
          </a:p>
          <a:p>
            <a:pPr>
              <a:buFont typeface="Wingdings" pitchFamily="2" charset="2"/>
              <a:buNone/>
            </a:pPr>
            <a:r>
              <a:rPr lang="en-US" sz="3100" b="1" smtClean="0">
                <a:solidFill>
                  <a:schemeClr val="bg2"/>
                </a:solidFill>
                <a:latin typeface="Tahoma" pitchFamily="34" charset="0"/>
                <a:cs typeface="Tahoma" pitchFamily="34" charset="0"/>
              </a:rPr>
              <a:t>France: $68,000</a:t>
            </a:r>
          </a:p>
          <a:p>
            <a:pPr>
              <a:buFont typeface="Wingdings" pitchFamily="2" charset="2"/>
              <a:buNone/>
            </a:pPr>
            <a:r>
              <a:rPr lang="en-US" sz="3100" b="1" smtClean="0">
                <a:solidFill>
                  <a:schemeClr val="bg2"/>
                </a:solidFill>
                <a:latin typeface="Tahoma" pitchFamily="34" charset="0"/>
                <a:cs typeface="Tahoma" pitchFamily="34" charset="0"/>
              </a:rPr>
              <a:t>Germany: $54,000</a:t>
            </a:r>
          </a:p>
          <a:p>
            <a:pPr>
              <a:buFont typeface="Wingdings" pitchFamily="2" charset="2"/>
              <a:buNone/>
            </a:pPr>
            <a:r>
              <a:rPr lang="en-US" sz="3100" b="1" smtClean="0">
                <a:solidFill>
                  <a:schemeClr val="bg2"/>
                </a:solidFill>
                <a:latin typeface="Tahoma" pitchFamily="34" charset="0"/>
                <a:cs typeface="Tahoma" pitchFamily="34" charset="0"/>
              </a:rPr>
              <a:t>Spain: $50,000</a:t>
            </a:r>
          </a:p>
          <a:p>
            <a:pPr>
              <a:buFont typeface="Wingdings" pitchFamily="2" charset="2"/>
              <a:buNone/>
            </a:pPr>
            <a:r>
              <a:rPr lang="en-US" sz="3100" b="1" smtClean="0">
                <a:solidFill>
                  <a:schemeClr val="bg2"/>
                </a:solidFill>
                <a:latin typeface="Tahoma" pitchFamily="34" charset="0"/>
                <a:cs typeface="Tahoma" pitchFamily="34" charset="0"/>
              </a:rPr>
              <a:t>USA: $42,000</a:t>
            </a:r>
          </a:p>
          <a:p>
            <a:pPr>
              <a:buFont typeface="Wingdings" pitchFamily="2" charset="2"/>
              <a:buNone/>
            </a:pPr>
            <a:r>
              <a:rPr lang="en-US" sz="3100" b="1" smtClean="0">
                <a:solidFill>
                  <a:schemeClr val="bg2"/>
                </a:solidFill>
                <a:latin typeface="Tahoma" pitchFamily="34" charset="0"/>
                <a:cs typeface="Tahoma" pitchFamily="34" charset="0"/>
              </a:rPr>
              <a:t>Russia: $2599</a:t>
            </a:r>
          </a:p>
          <a:p>
            <a:pPr>
              <a:buFont typeface="Wingdings" pitchFamily="2" charset="2"/>
              <a:buNone/>
            </a:pPr>
            <a:r>
              <a:rPr lang="en-US" sz="3100" b="1" smtClean="0">
                <a:solidFill>
                  <a:schemeClr val="bg2"/>
                </a:solidFill>
                <a:latin typeface="Tahoma" pitchFamily="34" charset="0"/>
                <a:cs typeface="Tahoma" pitchFamily="34" charset="0"/>
              </a:rPr>
              <a:t>Brazil: $1234</a:t>
            </a:r>
          </a:p>
          <a:p>
            <a:pPr>
              <a:buFont typeface="Wingdings" pitchFamily="2" charset="2"/>
              <a:buNone/>
            </a:pPr>
            <a:r>
              <a:rPr lang="en-US" sz="3100" b="1" smtClean="0">
                <a:solidFill>
                  <a:schemeClr val="bg2"/>
                </a:solidFill>
                <a:latin typeface="Tahoma" pitchFamily="34" charset="0"/>
                <a:cs typeface="Tahoma" pitchFamily="34" charset="0"/>
              </a:rPr>
              <a:t>China: $271</a:t>
            </a:r>
          </a:p>
          <a:p>
            <a:pPr>
              <a:buFont typeface="Wingdings" pitchFamily="2" charset="2"/>
              <a:buNone/>
            </a:pPr>
            <a:r>
              <a:rPr lang="en-US" sz="3100" b="1" smtClean="0">
                <a:solidFill>
                  <a:schemeClr val="bg2"/>
                </a:solidFill>
                <a:latin typeface="Tahoma" pitchFamily="34" charset="0"/>
                <a:cs typeface="Tahoma" pitchFamily="34" charset="0"/>
              </a:rPr>
              <a:t>India:$130</a:t>
            </a:r>
          </a:p>
          <a:p>
            <a:pPr>
              <a:buFont typeface="Wingdings" pitchFamily="2" charset="2"/>
              <a:buNone/>
            </a:pPr>
            <a:endParaRPr lang="en-US" b="1" smtClean="0">
              <a:solidFill>
                <a:schemeClr val="bg2"/>
              </a:solidFill>
              <a:latin typeface="Tahoma" pitchFamily="34" charset="0"/>
              <a:cs typeface="Tahoma" pitchFamily="34" charset="0"/>
            </a:endParaRPr>
          </a:p>
          <a:p>
            <a:pPr>
              <a:buFont typeface="Wingdings" pitchFamily="2" charset="2"/>
              <a:buNone/>
            </a:pPr>
            <a:endParaRPr lang="en-US" sz="36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Content Placeholder 2"/>
          <p:cNvSpPr>
            <a:spLocks noGrp="1"/>
          </p:cNvSpPr>
          <p:nvPr>
            <p:ph idx="1"/>
          </p:nvPr>
        </p:nvSpPr>
        <p:spPr>
          <a:xfrm>
            <a:off x="0" y="0"/>
            <a:ext cx="9144000" cy="6858000"/>
          </a:xfrm>
        </p:spPr>
        <p:txBody>
          <a:bodyPr/>
          <a:lstStyle/>
          <a:p>
            <a:pPr algn="ctr">
              <a:buFont typeface="Wingdings" pitchFamily="2" charset="2"/>
              <a:buNone/>
            </a:pPr>
            <a:r>
              <a:rPr lang="en-US" b="1" smtClean="0">
                <a:solidFill>
                  <a:schemeClr val="bg2"/>
                </a:solidFill>
                <a:latin typeface="Tahoma" pitchFamily="34" charset="0"/>
                <a:cs typeface="Tahoma" pitchFamily="34" charset="0"/>
              </a:rPr>
              <a:t>U.S. DEBT AS % OF ANNUAL GDP</a:t>
            </a:r>
            <a:endParaRPr lang="en-US" sz="3600" b="1" smtClean="0">
              <a:solidFill>
                <a:schemeClr val="bg2"/>
              </a:solidFill>
              <a:latin typeface="Tahoma" pitchFamily="34" charset="0"/>
              <a:cs typeface="Tahoma" pitchFamily="34" charset="0"/>
            </a:endParaRPr>
          </a:p>
          <a:p>
            <a:pPr>
              <a:buFont typeface="Wingdings" pitchFamily="2" charset="2"/>
              <a:buNone/>
            </a:pPr>
            <a:r>
              <a:rPr lang="en-US" sz="3100" b="1" smtClean="0">
                <a:solidFill>
                  <a:schemeClr val="bg2"/>
                </a:solidFill>
                <a:latin typeface="Tahoma" pitchFamily="34" charset="0"/>
                <a:cs typeface="Tahoma" pitchFamily="34" charset="0"/>
              </a:rPr>
              <a:t>2001: 33%</a:t>
            </a:r>
          </a:p>
          <a:p>
            <a:pPr>
              <a:buFont typeface="Wingdings" pitchFamily="2" charset="2"/>
              <a:buNone/>
            </a:pPr>
            <a:r>
              <a:rPr lang="en-US" sz="3100" b="1" smtClean="0">
                <a:solidFill>
                  <a:schemeClr val="bg2"/>
                </a:solidFill>
                <a:latin typeface="Tahoma" pitchFamily="34" charset="0"/>
                <a:cs typeface="Tahoma" pitchFamily="34" charset="0"/>
              </a:rPr>
              <a:t>2002: 34%</a:t>
            </a:r>
          </a:p>
          <a:p>
            <a:pPr>
              <a:buFont typeface="Wingdings" pitchFamily="2" charset="2"/>
              <a:buNone/>
            </a:pPr>
            <a:r>
              <a:rPr lang="en-US" sz="3100" b="1" smtClean="0">
                <a:solidFill>
                  <a:schemeClr val="bg2"/>
                </a:solidFill>
                <a:latin typeface="Tahoma" pitchFamily="34" charset="0"/>
                <a:cs typeface="Tahoma" pitchFamily="34" charset="0"/>
              </a:rPr>
              <a:t>2003: 35%</a:t>
            </a:r>
          </a:p>
          <a:p>
            <a:pPr>
              <a:buFont typeface="Wingdings" pitchFamily="2" charset="2"/>
              <a:buNone/>
            </a:pPr>
            <a:r>
              <a:rPr lang="en-US" sz="3100" b="1" smtClean="0">
                <a:solidFill>
                  <a:schemeClr val="bg2"/>
                </a:solidFill>
                <a:latin typeface="Tahoma" pitchFamily="34" charset="0"/>
                <a:cs typeface="Tahoma" pitchFamily="34" charset="0"/>
              </a:rPr>
              <a:t>2004: 37%</a:t>
            </a:r>
          </a:p>
          <a:p>
            <a:pPr>
              <a:buFont typeface="Wingdings" pitchFamily="2" charset="2"/>
              <a:buNone/>
            </a:pPr>
            <a:r>
              <a:rPr lang="en-US" sz="3100" b="1" smtClean="0">
                <a:solidFill>
                  <a:schemeClr val="bg2"/>
                </a:solidFill>
                <a:latin typeface="Tahoma" pitchFamily="34" charset="0"/>
                <a:cs typeface="Tahoma" pitchFamily="34" charset="0"/>
              </a:rPr>
              <a:t>2005: 37.5%</a:t>
            </a:r>
          </a:p>
          <a:p>
            <a:pPr>
              <a:buFont typeface="Wingdings" pitchFamily="2" charset="2"/>
              <a:buNone/>
            </a:pPr>
            <a:r>
              <a:rPr lang="en-US" sz="3100" b="1" smtClean="0">
                <a:solidFill>
                  <a:schemeClr val="bg2"/>
                </a:solidFill>
                <a:latin typeface="Tahoma" pitchFamily="34" charset="0"/>
                <a:cs typeface="Tahoma" pitchFamily="34" charset="0"/>
              </a:rPr>
              <a:t>2006: 37%</a:t>
            </a:r>
          </a:p>
          <a:p>
            <a:pPr>
              <a:buFont typeface="Wingdings" pitchFamily="2" charset="2"/>
              <a:buNone/>
            </a:pPr>
            <a:r>
              <a:rPr lang="en-US" sz="3100" b="1" smtClean="0">
                <a:solidFill>
                  <a:schemeClr val="bg2"/>
                </a:solidFill>
                <a:latin typeface="Tahoma" pitchFamily="34" charset="0"/>
                <a:cs typeface="Tahoma" pitchFamily="34" charset="0"/>
              </a:rPr>
              <a:t>2007: 37%</a:t>
            </a:r>
          </a:p>
          <a:p>
            <a:pPr>
              <a:buFont typeface="Wingdings" pitchFamily="2" charset="2"/>
              <a:buNone/>
            </a:pPr>
            <a:r>
              <a:rPr lang="en-US" sz="3100" b="1" smtClean="0">
                <a:solidFill>
                  <a:schemeClr val="bg2"/>
                </a:solidFill>
                <a:latin typeface="Tahoma" pitchFamily="34" charset="0"/>
                <a:cs typeface="Tahoma" pitchFamily="34" charset="0"/>
              </a:rPr>
              <a:t>2008: 41%</a:t>
            </a:r>
          </a:p>
          <a:p>
            <a:pPr>
              <a:buFont typeface="Wingdings" pitchFamily="2" charset="2"/>
              <a:buNone/>
            </a:pPr>
            <a:r>
              <a:rPr lang="en-US" sz="3100" b="1" smtClean="0">
                <a:solidFill>
                  <a:schemeClr val="bg2"/>
                </a:solidFill>
                <a:latin typeface="Tahoma" pitchFamily="34" charset="0"/>
                <a:cs typeface="Tahoma" pitchFamily="34" charset="0"/>
              </a:rPr>
              <a:t>2009: 60%</a:t>
            </a:r>
          </a:p>
          <a:p>
            <a:pPr>
              <a:buFont typeface="Wingdings" pitchFamily="2" charset="2"/>
              <a:buNone/>
            </a:pPr>
            <a:r>
              <a:rPr lang="en-US" sz="3100" b="1" smtClean="0">
                <a:solidFill>
                  <a:schemeClr val="bg2"/>
                </a:solidFill>
                <a:latin typeface="Tahoma" pitchFamily="34" charset="0"/>
                <a:cs typeface="Tahoma" pitchFamily="34" charset="0"/>
              </a:rPr>
              <a:t>2010 est.: 67% </a:t>
            </a:r>
          </a:p>
          <a:p>
            <a:pPr>
              <a:buFont typeface="Wingdings" pitchFamily="2" charset="2"/>
              <a:buNone/>
            </a:pPr>
            <a:r>
              <a:rPr lang="en-US" sz="3100" b="1" smtClean="0">
                <a:solidFill>
                  <a:schemeClr val="bg2"/>
                </a:solidFill>
                <a:latin typeface="Tahoma" pitchFamily="34" charset="0"/>
                <a:cs typeface="Tahoma" pitchFamily="34" charset="0"/>
              </a:rPr>
              <a:t>2011 est: 69% </a:t>
            </a:r>
          </a:p>
          <a:p>
            <a:pPr>
              <a:buFont typeface="Wingdings" pitchFamily="2" charset="2"/>
              <a:buNone/>
            </a:pPr>
            <a:endParaRPr lang="en-US" b="1" smtClean="0">
              <a:solidFill>
                <a:schemeClr val="bg2"/>
              </a:solidFill>
              <a:latin typeface="Tahoma" pitchFamily="34" charset="0"/>
              <a:cs typeface="Tahoma" pitchFamily="34" charset="0"/>
            </a:endParaRPr>
          </a:p>
          <a:p>
            <a:pPr>
              <a:buFont typeface="Wingdings" pitchFamily="2" charset="2"/>
              <a:buNone/>
            </a:pPr>
            <a:endParaRPr lang="en-US" sz="36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Content Placeholder 2"/>
          <p:cNvSpPr>
            <a:spLocks noGrp="1"/>
          </p:cNvSpPr>
          <p:nvPr>
            <p:ph idx="1"/>
          </p:nvPr>
        </p:nvSpPr>
        <p:spPr>
          <a:xfrm>
            <a:off x="0" y="0"/>
            <a:ext cx="9144000" cy="6858000"/>
          </a:xfrm>
        </p:spPr>
        <p:txBody>
          <a:bodyPr/>
          <a:lstStyle/>
          <a:p>
            <a:pPr algn="ctr">
              <a:buFont typeface="Wingdings" pitchFamily="2" charset="2"/>
              <a:buNone/>
            </a:pPr>
            <a:r>
              <a:rPr lang="en-US" b="1" smtClean="0">
                <a:solidFill>
                  <a:schemeClr val="bg2"/>
                </a:solidFill>
                <a:latin typeface="Tahoma" pitchFamily="34" charset="0"/>
                <a:cs typeface="Tahoma" pitchFamily="34" charset="0"/>
              </a:rPr>
              <a:t>2004 GOVT. DEFICIT AS % OF </a:t>
            </a:r>
          </a:p>
          <a:p>
            <a:pPr algn="ctr">
              <a:buFont typeface="Wingdings" pitchFamily="2" charset="2"/>
              <a:buNone/>
            </a:pPr>
            <a:r>
              <a:rPr lang="en-US" b="1" smtClean="0">
                <a:solidFill>
                  <a:schemeClr val="bg2"/>
                </a:solidFill>
                <a:latin typeface="Tahoma" pitchFamily="34" charset="0"/>
                <a:cs typeface="Tahoma" pitchFamily="34" charset="0"/>
              </a:rPr>
              <a:t>TOTAL NATIONAL BUDGET</a:t>
            </a:r>
          </a:p>
          <a:p>
            <a:pPr>
              <a:buFont typeface="Wingdings" pitchFamily="2" charset="2"/>
              <a:buNone/>
            </a:pPr>
            <a:r>
              <a:rPr lang="en-US" sz="3600" b="1" smtClean="0">
                <a:solidFill>
                  <a:schemeClr val="bg2"/>
                </a:solidFill>
                <a:latin typeface="Tahoma" pitchFamily="34" charset="0"/>
                <a:cs typeface="Tahoma" pitchFamily="34" charset="0"/>
              </a:rPr>
              <a:t>USA: 26% </a:t>
            </a:r>
          </a:p>
          <a:p>
            <a:pPr>
              <a:buFont typeface="Wingdings" pitchFamily="2" charset="2"/>
              <a:buNone/>
            </a:pPr>
            <a:r>
              <a:rPr lang="en-US" sz="3600" b="1" smtClean="0">
                <a:solidFill>
                  <a:schemeClr val="bg2"/>
                </a:solidFill>
                <a:latin typeface="Tahoma" pitchFamily="34" charset="0"/>
                <a:cs typeface="Tahoma" pitchFamily="34" charset="0"/>
              </a:rPr>
              <a:t>Japan: 25%</a:t>
            </a:r>
          </a:p>
          <a:p>
            <a:pPr>
              <a:buFont typeface="Wingdings" pitchFamily="2" charset="2"/>
              <a:buNone/>
            </a:pPr>
            <a:r>
              <a:rPr lang="en-US" sz="3600" b="1" smtClean="0">
                <a:solidFill>
                  <a:schemeClr val="bg2"/>
                </a:solidFill>
                <a:latin typeface="Tahoma" pitchFamily="34" charset="0"/>
                <a:cs typeface="Tahoma" pitchFamily="34" charset="0"/>
              </a:rPr>
              <a:t>Germany: 8%</a:t>
            </a:r>
          </a:p>
          <a:p>
            <a:pPr>
              <a:buFont typeface="Wingdings" pitchFamily="2" charset="2"/>
              <a:buNone/>
            </a:pPr>
            <a:r>
              <a:rPr lang="en-US" sz="3600" b="1" smtClean="0">
                <a:solidFill>
                  <a:schemeClr val="bg2"/>
                </a:solidFill>
                <a:latin typeface="Tahoma" pitchFamily="34" charset="0"/>
                <a:cs typeface="Tahoma" pitchFamily="34" charset="0"/>
              </a:rPr>
              <a:t>UK: 7%</a:t>
            </a:r>
          </a:p>
          <a:p>
            <a:pPr>
              <a:buFont typeface="Wingdings" pitchFamily="2" charset="2"/>
              <a:buNone/>
            </a:pPr>
            <a:r>
              <a:rPr lang="en-US" sz="3600" b="1" smtClean="0">
                <a:solidFill>
                  <a:schemeClr val="bg2"/>
                </a:solidFill>
                <a:latin typeface="Tahoma" pitchFamily="34" charset="0"/>
                <a:cs typeface="Tahoma" pitchFamily="34" charset="0"/>
              </a:rPr>
              <a:t>France: 7%</a:t>
            </a:r>
          </a:p>
          <a:p>
            <a:pPr>
              <a:buFont typeface="Wingdings" pitchFamily="2" charset="2"/>
              <a:buNone/>
            </a:pPr>
            <a:r>
              <a:rPr lang="en-US" sz="3600" b="1" smtClean="0">
                <a:solidFill>
                  <a:schemeClr val="bg2"/>
                </a:solidFill>
                <a:latin typeface="Tahoma" pitchFamily="34" charset="0"/>
                <a:cs typeface="Tahoma" pitchFamily="34" charset="0"/>
              </a:rPr>
              <a:t>Italy: 7%</a:t>
            </a:r>
          </a:p>
          <a:p>
            <a:pPr>
              <a:buFont typeface="Wingdings" pitchFamily="2" charset="2"/>
              <a:buNone/>
            </a:pPr>
            <a:r>
              <a:rPr lang="en-US" sz="3600" b="1" smtClean="0">
                <a:solidFill>
                  <a:schemeClr val="bg2"/>
                </a:solidFill>
                <a:latin typeface="Tahoma" pitchFamily="34" charset="0"/>
                <a:cs typeface="Tahoma" pitchFamily="34" charset="0"/>
              </a:rPr>
              <a:t>China: 10%</a:t>
            </a:r>
          </a:p>
          <a:p>
            <a:pPr>
              <a:buFont typeface="Wingdings" pitchFamily="2" charset="2"/>
              <a:buNone/>
            </a:pPr>
            <a:r>
              <a:rPr lang="en-US" sz="3600" b="1" smtClean="0">
                <a:solidFill>
                  <a:schemeClr val="bg2"/>
                </a:solidFill>
                <a:latin typeface="Tahoma" pitchFamily="34" charset="0"/>
                <a:cs typeface="Tahoma" pitchFamily="34" charset="0"/>
              </a:rPr>
              <a:t>Canada: 4% surplus</a:t>
            </a:r>
          </a:p>
          <a:p>
            <a:pPr>
              <a:buFont typeface="Wingdings" pitchFamily="2" charset="2"/>
              <a:buNone/>
            </a:pPr>
            <a:endParaRPr lang="en-US" b="1" smtClean="0">
              <a:solidFill>
                <a:schemeClr val="bg2"/>
              </a:solidFill>
              <a:latin typeface="Tahoma" pitchFamily="34" charset="0"/>
              <a:cs typeface="Tahoma" pitchFamily="34" charset="0"/>
            </a:endParaRPr>
          </a:p>
          <a:p>
            <a:pPr>
              <a:buFont typeface="Wingdings" pitchFamily="2" charset="2"/>
              <a:buNone/>
            </a:pPr>
            <a:endParaRPr lang="en-US" sz="36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Content Placeholder 2"/>
          <p:cNvSpPr>
            <a:spLocks noGrp="1"/>
          </p:cNvSpPr>
          <p:nvPr>
            <p:ph idx="1"/>
          </p:nvPr>
        </p:nvSpPr>
        <p:spPr>
          <a:xfrm>
            <a:off x="0" y="0"/>
            <a:ext cx="9144000" cy="6858000"/>
          </a:xfrm>
        </p:spPr>
        <p:txBody>
          <a:bodyPr/>
          <a:lstStyle/>
          <a:p>
            <a:pPr algn="ctr">
              <a:buFont typeface="Wingdings" pitchFamily="2" charset="2"/>
              <a:buNone/>
            </a:pPr>
            <a:r>
              <a:rPr lang="en-US" b="1" smtClean="0">
                <a:solidFill>
                  <a:schemeClr val="bg2"/>
                </a:solidFill>
                <a:latin typeface="Tahoma" pitchFamily="34" charset="0"/>
                <a:cs typeface="Tahoma" pitchFamily="34" charset="0"/>
              </a:rPr>
              <a:t>% FOREIGN OWNERS OWN OF U.S. </a:t>
            </a:r>
          </a:p>
          <a:p>
            <a:pPr algn="ctr">
              <a:buFont typeface="Wingdings" pitchFamily="2" charset="2"/>
              <a:buNone/>
            </a:pPr>
            <a:r>
              <a:rPr lang="en-US" b="1" smtClean="0">
                <a:solidFill>
                  <a:schemeClr val="bg2"/>
                </a:solidFill>
                <a:latin typeface="Tahoma" pitchFamily="34" charset="0"/>
                <a:cs typeface="Tahoma" pitchFamily="34" charset="0"/>
              </a:rPr>
              <a:t>TREASURY SECURITIES</a:t>
            </a:r>
          </a:p>
          <a:p>
            <a:pPr>
              <a:buFont typeface="Wingdings" pitchFamily="2" charset="2"/>
              <a:buNone/>
            </a:pPr>
            <a:r>
              <a:rPr lang="en-US" sz="3600" b="1" smtClean="0">
                <a:solidFill>
                  <a:schemeClr val="bg2"/>
                </a:solidFill>
                <a:latin typeface="Tahoma" pitchFamily="34" charset="0"/>
                <a:cs typeface="Tahoma" pitchFamily="34" charset="0"/>
              </a:rPr>
              <a:t>China: 23% </a:t>
            </a:r>
          </a:p>
          <a:p>
            <a:pPr>
              <a:buFont typeface="Wingdings" pitchFamily="2" charset="2"/>
              <a:buNone/>
            </a:pPr>
            <a:r>
              <a:rPr lang="en-US" sz="3600" b="1" smtClean="0">
                <a:solidFill>
                  <a:schemeClr val="bg2"/>
                </a:solidFill>
                <a:latin typeface="Tahoma" pitchFamily="34" charset="0"/>
                <a:cs typeface="Tahoma" pitchFamily="34" charset="0"/>
              </a:rPr>
              <a:t>Japan: 21%</a:t>
            </a:r>
          </a:p>
          <a:p>
            <a:pPr>
              <a:buFont typeface="Wingdings" pitchFamily="2" charset="2"/>
              <a:buNone/>
            </a:pPr>
            <a:r>
              <a:rPr lang="en-US" sz="3600" b="1" smtClean="0">
                <a:solidFill>
                  <a:schemeClr val="bg2"/>
                </a:solidFill>
                <a:latin typeface="Tahoma" pitchFamily="34" charset="0"/>
                <a:cs typeface="Tahoma" pitchFamily="34" charset="0"/>
              </a:rPr>
              <a:t>UK: 6%</a:t>
            </a:r>
          </a:p>
          <a:p>
            <a:pPr>
              <a:buFont typeface="Wingdings" pitchFamily="2" charset="2"/>
              <a:buNone/>
            </a:pPr>
            <a:r>
              <a:rPr lang="en-US" sz="3600" b="1" smtClean="0">
                <a:solidFill>
                  <a:schemeClr val="bg2"/>
                </a:solidFill>
                <a:latin typeface="Tahoma" pitchFamily="34" charset="0"/>
                <a:cs typeface="Tahoma" pitchFamily="34" charset="0"/>
              </a:rPr>
              <a:t>Oil exporters: 5.5%</a:t>
            </a:r>
          </a:p>
          <a:p>
            <a:pPr>
              <a:buFont typeface="Wingdings" pitchFamily="2" charset="2"/>
              <a:buNone/>
            </a:pPr>
            <a:r>
              <a:rPr lang="en-US" sz="3600" b="1" smtClean="0">
                <a:solidFill>
                  <a:schemeClr val="bg2"/>
                </a:solidFill>
                <a:latin typeface="Tahoma" pitchFamily="34" charset="0"/>
                <a:cs typeface="Tahoma" pitchFamily="34" charset="0"/>
              </a:rPr>
              <a:t>Caribbean banks: 5.6%</a:t>
            </a:r>
          </a:p>
          <a:p>
            <a:pPr>
              <a:buFont typeface="Wingdings" pitchFamily="2" charset="2"/>
              <a:buNone/>
            </a:pPr>
            <a:r>
              <a:rPr lang="en-US" sz="3600" b="1" smtClean="0">
                <a:solidFill>
                  <a:schemeClr val="bg2"/>
                </a:solidFill>
                <a:latin typeface="Tahoma" pitchFamily="34" charset="0"/>
                <a:cs typeface="Tahoma" pitchFamily="34" charset="0"/>
              </a:rPr>
              <a:t>Brazil: 4%</a:t>
            </a:r>
          </a:p>
          <a:p>
            <a:pPr>
              <a:buFont typeface="Wingdings" pitchFamily="2" charset="2"/>
              <a:buNone/>
            </a:pPr>
            <a:r>
              <a:rPr lang="en-US" sz="3600" b="1" smtClean="0">
                <a:solidFill>
                  <a:schemeClr val="bg2"/>
                </a:solidFill>
                <a:latin typeface="Tahoma" pitchFamily="34" charset="0"/>
                <a:cs typeface="Tahoma" pitchFamily="34" charset="0"/>
              </a:rPr>
              <a:t>Russia: 3%</a:t>
            </a:r>
          </a:p>
          <a:p>
            <a:pPr>
              <a:buFont typeface="Wingdings" pitchFamily="2" charset="2"/>
              <a:buNone/>
            </a:pPr>
            <a:r>
              <a:rPr lang="en-US" sz="3600" b="1" smtClean="0">
                <a:solidFill>
                  <a:schemeClr val="bg2"/>
                </a:solidFill>
                <a:latin typeface="Tahoma" pitchFamily="34" charset="0"/>
                <a:cs typeface="Tahoma" pitchFamily="34" charset="0"/>
              </a:rPr>
              <a:t>Hong Kong: 3%</a:t>
            </a:r>
          </a:p>
          <a:p>
            <a:pPr>
              <a:buFont typeface="Wingdings" pitchFamily="2" charset="2"/>
              <a:buNone/>
            </a:pPr>
            <a:endParaRPr lang="en-US" b="1" smtClean="0">
              <a:solidFill>
                <a:schemeClr val="bg2"/>
              </a:solidFill>
              <a:latin typeface="Tahoma" pitchFamily="34" charset="0"/>
              <a:cs typeface="Tahoma" pitchFamily="34" charset="0"/>
            </a:endParaRPr>
          </a:p>
          <a:p>
            <a:pPr>
              <a:buFont typeface="Wingdings" pitchFamily="2" charset="2"/>
              <a:buNone/>
            </a:pPr>
            <a:endParaRPr lang="en-US" sz="36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WordArt 3"/>
          <p:cNvSpPr>
            <a:spLocks noChangeArrowheads="1" noChangeShapeType="1" noTextEdit="1"/>
          </p:cNvSpPr>
          <p:nvPr/>
        </p:nvSpPr>
        <p:spPr bwMode="auto">
          <a:xfrm>
            <a:off x="1752600" y="381000"/>
            <a:ext cx="4953000" cy="6019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WHAT</a:t>
            </a:r>
          </a:p>
          <a:p>
            <a:pPr algn="ctr"/>
            <a:r>
              <a:rPr lang="en-US" sz="3600" kern="10">
                <a:ln w="9525">
                  <a:solidFill>
                    <a:srgbClr val="000000"/>
                  </a:solidFill>
                  <a:round/>
                  <a:headEnd/>
                  <a:tailEnd/>
                </a:ln>
                <a:solidFill>
                  <a:schemeClr val="bg2"/>
                </a:solidFill>
                <a:latin typeface="Arial Black"/>
              </a:rPr>
              <a:t>IS</a:t>
            </a:r>
          </a:p>
          <a:p>
            <a:pPr algn="ctr"/>
            <a:r>
              <a:rPr lang="en-US" sz="3600" kern="10">
                <a:ln w="9525">
                  <a:solidFill>
                    <a:srgbClr val="000000"/>
                  </a:solidFill>
                  <a:round/>
                  <a:headEnd/>
                  <a:tailEnd/>
                </a:ln>
                <a:solidFill>
                  <a:schemeClr val="bg2"/>
                </a:solidFill>
                <a:latin typeface="Arial Black"/>
              </a:rPr>
              <a:t>CURRENCY?</a:t>
            </a:r>
          </a:p>
        </p:txBody>
      </p:sp>
    </p:spTree>
  </p:cSld>
  <p:clrMapOvr>
    <a:masterClrMapping/>
  </p:clrMapOvr>
  <p:transition spd="med">
    <p:rand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sz="5400" b="1" smtClean="0">
                <a:solidFill>
                  <a:schemeClr val="bg2"/>
                </a:solidFill>
                <a:latin typeface="Tahoma" pitchFamily="34" charset="0"/>
              </a:rPr>
              <a:t>Currencies are tradable commodities</a:t>
            </a:r>
            <a:br>
              <a:rPr lang="en-US" sz="5400" b="1" smtClean="0">
                <a:solidFill>
                  <a:schemeClr val="bg2"/>
                </a:solidFill>
                <a:latin typeface="Tahoma" pitchFamily="34" charset="0"/>
              </a:rPr>
            </a:br>
            <a:r>
              <a:rPr lang="en-US" sz="5400" b="1" smtClean="0">
                <a:solidFill>
                  <a:schemeClr val="bg2"/>
                </a:solidFill>
                <a:latin typeface="Tahoma" pitchFamily="34" charset="0"/>
              </a:rPr>
              <a:t>(assets)</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AutoShape 4"/>
          <p:cNvSpPr>
            <a:spLocks noGrp="1" noChangeArrowheads="1"/>
          </p:cNvSpPr>
          <p:nvPr>
            <p:ph type="title"/>
          </p:nvPr>
        </p:nvSpPr>
        <p:spPr>
          <a:xfrm>
            <a:off x="0" y="0"/>
            <a:ext cx="9144000" cy="6858000"/>
          </a:xfrm>
          <a:prstGeom prst="plus">
            <a:avLst>
              <a:gd name="adj" fmla="val 25000"/>
            </a:avLst>
          </a:prstGeom>
          <a:noFill/>
          <a:extLst>
            <a:ext uri="{909E8E84-426E-40DD-AFC4-6F175D3DCCD1}">
              <a14:hiddenFill xmlns:a14="http://schemas.microsoft.com/office/drawing/2010/main">
                <a:solidFill>
                  <a:srgbClr val="FFFFFF"/>
                </a:solidFill>
              </a14:hiddenFill>
            </a:ext>
          </a:extLst>
        </p:spPr>
        <p:txBody>
          <a:bodyPr/>
          <a:lstStyle/>
          <a:p>
            <a:pPr eaLnBrk="1" hangingPunct="1"/>
            <a:r>
              <a:rPr lang="en-US" sz="5400" b="1" smtClean="0">
                <a:solidFill>
                  <a:schemeClr val="bg2"/>
                </a:solidFill>
                <a:effectLst/>
                <a:latin typeface="Tahoma" pitchFamily="34" charset="0"/>
              </a:rPr>
              <a:t>Currencies can be bought &amp; sold by anyone in </a:t>
            </a:r>
            <a:br>
              <a:rPr lang="en-US" sz="5400" b="1" smtClean="0">
                <a:solidFill>
                  <a:schemeClr val="bg2"/>
                </a:solidFill>
                <a:effectLst/>
                <a:latin typeface="Tahoma" pitchFamily="34" charset="0"/>
              </a:rPr>
            </a:br>
            <a:r>
              <a:rPr lang="en-US" sz="5400" b="1" smtClean="0">
                <a:solidFill>
                  <a:schemeClr val="bg2"/>
                </a:solidFill>
                <a:effectLst/>
                <a:latin typeface="Tahoma" pitchFamily="34" charset="0"/>
              </a:rPr>
              <a:t>currency exchanges</a:t>
            </a:r>
            <a:br>
              <a:rPr lang="en-US" sz="5400" b="1" smtClean="0">
                <a:solidFill>
                  <a:schemeClr val="bg2"/>
                </a:solidFill>
                <a:effectLst/>
                <a:latin typeface="Tahoma" pitchFamily="34" charset="0"/>
              </a:rPr>
            </a:br>
            <a:r>
              <a:rPr lang="en-US" sz="5400" b="1" smtClean="0">
                <a:solidFill>
                  <a:schemeClr val="bg2"/>
                </a:solidFill>
                <a:effectLst/>
                <a:latin typeface="Tahoma" pitchFamily="34" charset="0"/>
              </a:rPr>
              <a:t>around the world.</a:t>
            </a:r>
          </a:p>
        </p:txBody>
      </p:sp>
    </p:spTree>
  </p:cSld>
  <p:clrMapOvr>
    <a:masterClrMapping/>
  </p:clrMapOvr>
  <p:transition spd="med">
    <p:rand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WordArt 3"/>
          <p:cNvSpPr>
            <a:spLocks noChangeArrowheads="1" noChangeShapeType="1" noTextEdit="1"/>
          </p:cNvSpPr>
          <p:nvPr/>
        </p:nvSpPr>
        <p:spPr bwMode="auto">
          <a:xfrm>
            <a:off x="1905000" y="533400"/>
            <a:ext cx="5334000" cy="5410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CURRENCY</a:t>
            </a:r>
          </a:p>
          <a:p>
            <a:pPr algn="ctr"/>
            <a:r>
              <a:rPr lang="en-US" sz="3600" kern="10">
                <a:ln w="9525">
                  <a:solidFill>
                    <a:srgbClr val="000000"/>
                  </a:solidFill>
                  <a:round/>
                  <a:headEnd/>
                  <a:tailEnd/>
                </a:ln>
                <a:solidFill>
                  <a:schemeClr val="bg2"/>
                </a:solidFill>
                <a:latin typeface="Arial Black"/>
              </a:rPr>
              <a:t>VALUE</a:t>
            </a:r>
          </a:p>
        </p:txBody>
      </p:sp>
    </p:spTree>
  </p:cSld>
  <p:clrMapOvr>
    <a:masterClrMapping/>
  </p:clrMapOvr>
  <p:transition spd="med">
    <p:rand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85800" y="838200"/>
            <a:ext cx="7772400" cy="1143000"/>
          </a:xfrm>
        </p:spPr>
        <p:txBody>
          <a:bodyPr/>
          <a:lstStyle/>
          <a:p>
            <a:pPr eaLnBrk="1" hangingPunct="1">
              <a:defRPr/>
            </a:pPr>
            <a:r>
              <a:rPr lang="en-US" b="1" smtClean="0">
                <a:solidFill>
                  <a:schemeClr val="bg2"/>
                </a:solidFill>
                <a:latin typeface="Tahoma" pitchFamily="34" charset="0"/>
              </a:rPr>
              <a:t>Which currency is stronger: the American dollar or the European euro?</a:t>
            </a:r>
          </a:p>
        </p:txBody>
      </p:sp>
      <p:sp>
        <p:nvSpPr>
          <p:cNvPr id="64519" name="Rectangle 14"/>
          <p:cNvSpPr>
            <a:spLocks noChangeArrowheads="1"/>
          </p:cNvSpPr>
          <p:nvPr/>
        </p:nvSpPr>
        <p:spPr bwMode="auto">
          <a:xfrm>
            <a:off x="0" y="3429000"/>
            <a:ext cx="891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dirty="0">
                <a:solidFill>
                  <a:schemeClr val="bg2"/>
                </a:solidFill>
                <a:latin typeface="Tahoma" pitchFamily="34" charset="0"/>
              </a:rPr>
              <a:t>Currencies can be valued only in </a:t>
            </a:r>
          </a:p>
          <a:p>
            <a:pPr algn="ctr"/>
            <a:r>
              <a:rPr lang="en-US" sz="3600" dirty="0">
                <a:solidFill>
                  <a:schemeClr val="bg2"/>
                </a:solidFill>
                <a:latin typeface="Tahoma" pitchFamily="34" charset="0"/>
              </a:rPr>
              <a:t>relation to other currencies.</a:t>
            </a:r>
          </a:p>
        </p:txBody>
      </p:sp>
    </p:spTree>
  </p:cSld>
  <p:clrMapOvr>
    <a:masterClrMapping/>
  </p:clrMapOvr>
  <p:transition spd="med">
    <p:random/>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04800" y="304800"/>
            <a:ext cx="8839200" cy="2286000"/>
          </a:xfrm>
        </p:spPr>
        <p:txBody>
          <a:bodyPr/>
          <a:lstStyle/>
          <a:p>
            <a:pPr eaLnBrk="1" hangingPunct="1">
              <a:defRPr/>
            </a:pPr>
            <a:r>
              <a:rPr lang="en-US" sz="4800" b="1" smtClean="0">
                <a:solidFill>
                  <a:schemeClr val="bg2"/>
                </a:solidFill>
                <a:latin typeface="Tahoma" pitchFamily="34" charset="0"/>
              </a:rPr>
              <a:t>Did the dollar just get stronger or weaker vs. the Euro (in comparison with the previous slide)?</a:t>
            </a: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WordArt 5"/>
          <p:cNvSpPr>
            <a:spLocks noChangeArrowheads="1" noChangeShapeType="1" noTextEdit="1"/>
          </p:cNvSpPr>
          <p:nvPr/>
        </p:nvSpPr>
        <p:spPr bwMode="auto">
          <a:xfrm>
            <a:off x="1828800" y="304800"/>
            <a:ext cx="5029200" cy="6019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THE</a:t>
            </a:r>
          </a:p>
          <a:p>
            <a:pPr algn="ctr"/>
            <a:r>
              <a:rPr lang="en-US" sz="3600" kern="10">
                <a:ln w="9525">
                  <a:solidFill>
                    <a:srgbClr val="000000"/>
                  </a:solidFill>
                  <a:round/>
                  <a:headEnd/>
                  <a:tailEnd/>
                </a:ln>
                <a:solidFill>
                  <a:schemeClr val="bg2"/>
                </a:solidFill>
                <a:latin typeface="Arial Black"/>
              </a:rPr>
              <a:t>TWIN "C"</a:t>
            </a:r>
          </a:p>
          <a:p>
            <a:pPr algn="ctr"/>
            <a:r>
              <a:rPr lang="en-US" sz="3600" kern="10">
                <a:ln w="9525">
                  <a:solidFill>
                    <a:srgbClr val="000000"/>
                  </a:solidFill>
                  <a:round/>
                  <a:headEnd/>
                  <a:tailEnd/>
                </a:ln>
                <a:solidFill>
                  <a:schemeClr val="bg2"/>
                </a:solidFill>
                <a:latin typeface="Arial Black"/>
              </a:rPr>
              <a:t>ACCOUNTS</a:t>
            </a:r>
          </a:p>
        </p:txBody>
      </p:sp>
    </p:spTree>
  </p:cSld>
  <p:clrMapOvr>
    <a:masterClrMapping/>
  </p:clrMapOvr>
  <p:transition spd="med">
    <p:rand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WordArt 5"/>
          <p:cNvSpPr>
            <a:spLocks noChangeArrowheads="1" noChangeShapeType="1" noTextEdit="1"/>
          </p:cNvSpPr>
          <p:nvPr/>
        </p:nvSpPr>
        <p:spPr bwMode="auto">
          <a:xfrm>
            <a:off x="2133600" y="304800"/>
            <a:ext cx="4800600" cy="5791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WHAT</a:t>
            </a:r>
          </a:p>
          <a:p>
            <a:pPr algn="ctr"/>
            <a:r>
              <a:rPr lang="en-US" sz="3600" kern="10">
                <a:ln w="9525">
                  <a:solidFill>
                    <a:srgbClr val="000000"/>
                  </a:solidFill>
                  <a:round/>
                  <a:headEnd/>
                  <a:tailEnd/>
                </a:ln>
                <a:solidFill>
                  <a:schemeClr val="bg2"/>
                </a:solidFill>
                <a:latin typeface="Arial Black"/>
              </a:rPr>
              <a:t>DETERMINES</a:t>
            </a:r>
          </a:p>
          <a:p>
            <a:pPr algn="ctr"/>
            <a:r>
              <a:rPr lang="en-US" sz="3600" kern="10">
                <a:ln w="9525">
                  <a:solidFill>
                    <a:srgbClr val="000000"/>
                  </a:solidFill>
                  <a:round/>
                  <a:headEnd/>
                  <a:tailEnd/>
                </a:ln>
                <a:solidFill>
                  <a:schemeClr val="bg2"/>
                </a:solidFill>
                <a:latin typeface="Arial Black"/>
              </a:rPr>
              <a:t>CURRENCY</a:t>
            </a:r>
          </a:p>
          <a:p>
            <a:pPr algn="ctr"/>
            <a:r>
              <a:rPr lang="en-US" sz="3600" kern="10">
                <a:ln w="9525">
                  <a:solidFill>
                    <a:srgbClr val="000000"/>
                  </a:solidFill>
                  <a:round/>
                  <a:headEnd/>
                  <a:tailEnd/>
                </a:ln>
                <a:solidFill>
                  <a:schemeClr val="bg2"/>
                </a:solidFill>
                <a:latin typeface="Arial Black"/>
              </a:rPr>
              <a:t>DEMAND</a:t>
            </a:r>
          </a:p>
        </p:txBody>
      </p:sp>
    </p:spTree>
  </p:cSld>
  <p:clrMapOvr>
    <a:masterClrMapping/>
  </p:clrMapOvr>
  <p:transition spd="med">
    <p:random/>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0" y="0"/>
            <a:ext cx="8763000" cy="1066800"/>
          </a:xfrm>
        </p:spPr>
        <p:txBody>
          <a:bodyPr/>
          <a:lstStyle/>
          <a:p>
            <a:pPr eaLnBrk="1" hangingPunct="1">
              <a:defRPr/>
            </a:pPr>
            <a:r>
              <a:rPr lang="en-US" sz="3200" b="1" dirty="0" smtClean="0">
                <a:solidFill>
                  <a:schemeClr val="bg2"/>
                </a:solidFill>
                <a:latin typeface="Tahoma" pitchFamily="34" charset="0"/>
                <a:cs typeface="Tahoma" pitchFamily="34" charset="0"/>
              </a:rPr>
              <a:t>FACTORS THAT</a:t>
            </a:r>
            <a:r>
              <a:rPr lang="en-US" sz="3200" dirty="0" smtClean="0">
                <a:solidFill>
                  <a:schemeClr val="bg2"/>
                </a:solidFill>
                <a:latin typeface="Tahoma" pitchFamily="34" charset="0"/>
                <a:cs typeface="Tahoma" pitchFamily="34" charset="0"/>
              </a:rPr>
              <a:t> </a:t>
            </a:r>
            <a:r>
              <a:rPr lang="en-US" sz="3200" b="1" dirty="0" smtClean="0">
                <a:solidFill>
                  <a:schemeClr val="bg2"/>
                </a:solidFill>
                <a:latin typeface="Tahoma" pitchFamily="34" charset="0"/>
                <a:cs typeface="Tahoma" pitchFamily="34" charset="0"/>
              </a:rPr>
              <a:t>INCREASE DEMAND FOR A NATION’S CURRENCY</a:t>
            </a:r>
          </a:p>
        </p:txBody>
      </p:sp>
      <p:sp>
        <p:nvSpPr>
          <p:cNvPr id="67587" name="Rectangle 3"/>
          <p:cNvSpPr>
            <a:spLocks noGrp="1" noChangeArrowheads="1"/>
          </p:cNvSpPr>
          <p:nvPr>
            <p:ph type="body" idx="1"/>
          </p:nvPr>
        </p:nvSpPr>
        <p:spPr>
          <a:xfrm>
            <a:off x="0" y="1066800"/>
            <a:ext cx="9144000" cy="5791200"/>
          </a:xfrm>
        </p:spPr>
        <p:txBody>
          <a:bodyPr/>
          <a:lstStyle/>
          <a:p>
            <a:pPr marL="609600" indent="-609600" eaLnBrk="1" hangingPunct="1">
              <a:buClr>
                <a:schemeClr val="bg2"/>
              </a:buClr>
              <a:buFont typeface="Wingdings" pitchFamily="2" charset="2"/>
              <a:buAutoNum type="arabicPeriod"/>
            </a:pPr>
            <a:r>
              <a:rPr lang="en-US" sz="3600" b="1" smtClean="0">
                <a:solidFill>
                  <a:schemeClr val="bg2"/>
                </a:solidFill>
                <a:latin typeface="Tahoma" pitchFamily="34" charset="0"/>
              </a:rPr>
              <a:t>The nation is prominent in global business</a:t>
            </a:r>
          </a:p>
          <a:p>
            <a:pPr marL="609600" indent="-609600" eaLnBrk="1" hangingPunct="1">
              <a:buClr>
                <a:schemeClr val="bg2"/>
              </a:buClr>
              <a:buFont typeface="Wingdings" pitchFamily="2" charset="2"/>
              <a:buAutoNum type="arabicPeriod"/>
            </a:pPr>
            <a:r>
              <a:rPr lang="en-US" sz="3600" b="1" smtClean="0">
                <a:solidFill>
                  <a:schemeClr val="bg2"/>
                </a:solidFill>
                <a:latin typeface="Tahoma" pitchFamily="34" charset="0"/>
              </a:rPr>
              <a:t>Institutional stability</a:t>
            </a:r>
          </a:p>
          <a:p>
            <a:pPr marL="609600" indent="-609600" eaLnBrk="1" hangingPunct="1">
              <a:buClr>
                <a:schemeClr val="bg2"/>
              </a:buClr>
              <a:buFont typeface="Wingdings" pitchFamily="2" charset="2"/>
              <a:buAutoNum type="arabicPeriod"/>
            </a:pPr>
            <a:r>
              <a:rPr lang="en-US" sz="3600" b="1" smtClean="0">
                <a:solidFill>
                  <a:schemeClr val="bg2"/>
                </a:solidFill>
                <a:latin typeface="Tahoma" pitchFamily="34" charset="0"/>
              </a:rPr>
              <a:t>Low national debt</a:t>
            </a:r>
          </a:p>
          <a:p>
            <a:pPr marL="609600" indent="-609600" eaLnBrk="1" hangingPunct="1">
              <a:buClr>
                <a:schemeClr val="bg2"/>
              </a:buClr>
              <a:buFont typeface="Wingdings" pitchFamily="2" charset="2"/>
              <a:buAutoNum type="arabicPeriod"/>
            </a:pPr>
            <a:r>
              <a:rPr lang="en-US" sz="3600" b="1" smtClean="0">
                <a:solidFill>
                  <a:schemeClr val="bg2"/>
                </a:solidFill>
                <a:latin typeface="Tahoma" pitchFamily="34" charset="0"/>
              </a:rPr>
              <a:t>Healthy economy</a:t>
            </a:r>
          </a:p>
          <a:p>
            <a:pPr marL="609600" indent="-609600" eaLnBrk="1" hangingPunct="1">
              <a:buClr>
                <a:schemeClr val="bg2"/>
              </a:buClr>
              <a:buFont typeface="Wingdings" pitchFamily="2" charset="2"/>
              <a:buAutoNum type="arabicPeriod"/>
            </a:pPr>
            <a:r>
              <a:rPr lang="en-US" sz="3600" b="1" smtClean="0">
                <a:solidFill>
                  <a:schemeClr val="bg2"/>
                </a:solidFill>
                <a:latin typeface="Tahoma" pitchFamily="34" charset="0"/>
              </a:rPr>
              <a:t>Investors do not feel the nation is politically or economically risky (inflation, unemployment, recession, war, etc.)</a:t>
            </a:r>
          </a:p>
          <a:p>
            <a:pPr marL="609600" indent="-609600" eaLnBrk="1" hangingPunct="1">
              <a:buClr>
                <a:schemeClr val="bg2"/>
              </a:buClr>
              <a:buFont typeface="Wingdings" pitchFamily="2" charset="2"/>
              <a:buNone/>
            </a:pPr>
            <a:endParaRPr lang="en-US" sz="3600" b="1" smtClean="0">
              <a:solidFill>
                <a:schemeClr val="bg2"/>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WordArt 4"/>
          <p:cNvSpPr>
            <a:spLocks noChangeArrowheads="1" noChangeShapeType="1" noTextEdit="1"/>
          </p:cNvSpPr>
          <p:nvPr/>
        </p:nvSpPr>
        <p:spPr bwMode="auto">
          <a:xfrm>
            <a:off x="1981200" y="-304800"/>
            <a:ext cx="4572000" cy="5791200"/>
          </a:xfrm>
          <a:prstGeom prst="rect">
            <a:avLst/>
          </a:prstGeom>
        </p:spPr>
        <p:txBody>
          <a:bodyPr wrap="none" fromWordArt="1">
            <a:prstTxWarp prst="textPlain">
              <a:avLst>
                <a:gd name="adj" fmla="val 50000"/>
              </a:avLst>
            </a:prstTxWarp>
          </a:bodyPr>
          <a:lstStyle/>
          <a:p>
            <a:pPr algn="ctr"/>
            <a:endParaRPr lang="en-US" sz="3600" kern="10">
              <a:ln w="9525">
                <a:solidFill>
                  <a:srgbClr val="000000"/>
                </a:solidFill>
                <a:round/>
                <a:headEnd/>
                <a:tailEnd/>
              </a:ln>
              <a:solidFill>
                <a:schemeClr val="bg2"/>
              </a:solidFill>
              <a:latin typeface="Arial Black"/>
            </a:endParaRPr>
          </a:p>
          <a:p>
            <a:pPr algn="ctr"/>
            <a:r>
              <a:rPr lang="en-US" sz="3600" kern="10">
                <a:ln w="9525">
                  <a:solidFill>
                    <a:srgbClr val="000000"/>
                  </a:solidFill>
                  <a:round/>
                  <a:headEnd/>
                  <a:tailEnd/>
                </a:ln>
                <a:solidFill>
                  <a:schemeClr val="bg2"/>
                </a:solidFill>
                <a:latin typeface="Arial Black"/>
              </a:rPr>
              <a:t>DIRTY FLOAT</a:t>
            </a:r>
          </a:p>
          <a:p>
            <a:pPr algn="ctr"/>
            <a:r>
              <a:rPr lang="en-US" sz="3600" kern="10">
                <a:ln w="9525">
                  <a:solidFill>
                    <a:srgbClr val="000000"/>
                  </a:solidFill>
                  <a:round/>
                  <a:headEnd/>
                  <a:tailEnd/>
                </a:ln>
                <a:solidFill>
                  <a:schemeClr val="bg2"/>
                </a:solidFill>
                <a:latin typeface="Arial Black"/>
              </a:rPr>
              <a:t>&amp; CURRENCY</a:t>
            </a:r>
          </a:p>
          <a:p>
            <a:pPr algn="ctr"/>
            <a:r>
              <a:rPr lang="en-US" sz="3600" kern="10">
                <a:ln w="9525">
                  <a:solidFill>
                    <a:srgbClr val="000000"/>
                  </a:solidFill>
                  <a:round/>
                  <a:headEnd/>
                  <a:tailEnd/>
                </a:ln>
                <a:solidFill>
                  <a:schemeClr val="bg2"/>
                </a:solidFill>
                <a:latin typeface="Arial Black"/>
              </a:rPr>
              <a:t>EXCHANGE</a:t>
            </a:r>
          </a:p>
          <a:p>
            <a:pPr algn="ctr"/>
            <a:r>
              <a:rPr lang="en-US" sz="3600" kern="10">
                <a:ln w="9525">
                  <a:solidFill>
                    <a:srgbClr val="000000"/>
                  </a:solidFill>
                  <a:round/>
                  <a:headEnd/>
                  <a:tailEnd/>
                </a:ln>
                <a:solidFill>
                  <a:schemeClr val="bg2"/>
                </a:solidFill>
                <a:latin typeface="Arial Black"/>
              </a:rPr>
              <a:t>STRATEGY</a:t>
            </a:r>
          </a:p>
        </p:txBody>
      </p:sp>
    </p:spTree>
  </p:cSld>
  <p:clrMapOvr>
    <a:masterClrMapping/>
  </p:clrMapOvr>
  <p:transition spd="med">
    <p:random/>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4"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AutoNum type="arabicPeriod"/>
            </a:pPr>
            <a:r>
              <a:rPr lang="en-US" sz="3000" b="1" smtClean="0">
                <a:solidFill>
                  <a:schemeClr val="bg2"/>
                </a:solidFill>
                <a:latin typeface="Tahoma" pitchFamily="34" charset="0"/>
              </a:rPr>
              <a:t>Global currencies are influenced by natural market forces of supply &amp; demand, but only to a certain extent. The price of a nation’s currency naturally “floats” in the global market place according to how much nations &amp; companies want to use this currency for trading purposes &amp; by how much of the currency is available in banks.  However, nations can manipulate (“dirty” the natural float process of supply &amp; demand) both the supply &amp; demand of their own currency by buying &amp; selling it in quantities large enough to alter its supply in the global financial community.</a:t>
            </a:r>
            <a:endParaRPr lang="en-US" sz="3000" smtClean="0">
              <a:solidFill>
                <a:schemeClr val="bg2"/>
              </a:solidFill>
            </a:endParaRPr>
          </a:p>
        </p:txBody>
      </p:sp>
      <p:sp>
        <p:nvSpPr>
          <p:cNvPr id="69635" name="AutoShape 4"/>
          <p:cNvSpPr>
            <a:spLocks noChangeArrowheads="1"/>
          </p:cNvSpPr>
          <p:nvPr/>
        </p:nvSpPr>
        <p:spPr bwMode="auto">
          <a:xfrm>
            <a:off x="7696200" y="60198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Clr>
                <a:schemeClr val="bg2"/>
              </a:buClr>
              <a:buFont typeface="Wingdings" pitchFamily="2" charset="2"/>
              <a:buAutoNum type="arabicPeriod" startAt="2"/>
            </a:pPr>
            <a:r>
              <a:rPr lang="en-US" b="1" smtClean="0">
                <a:solidFill>
                  <a:srgbClr val="000000"/>
                </a:solidFill>
                <a:latin typeface="Tahoma" pitchFamily="34" charset="0"/>
              </a:rPr>
              <a:t>Homeostasis regulates the body’s temperature at around 98.6 to keep the body operating peak efficiency and stability. Nations regulate the trading range of their currency (via “dirty float” currency intervention) for the same reason—to promote economic stability and growth.</a:t>
            </a:r>
          </a:p>
          <a:p>
            <a:pPr marL="609600" indent="-609600" eaLnBrk="1" hangingPunct="1">
              <a:lnSpc>
                <a:spcPct val="90000"/>
              </a:lnSpc>
              <a:buClr>
                <a:schemeClr val="bg2"/>
              </a:buClr>
              <a:buFont typeface="Wingdings" pitchFamily="2" charset="2"/>
              <a:buAutoNum type="arabicPeriod" startAt="2"/>
            </a:pPr>
            <a:r>
              <a:rPr lang="en-US" b="1" smtClean="0">
                <a:solidFill>
                  <a:srgbClr val="000000"/>
                </a:solidFill>
                <a:latin typeface="Tahoma" pitchFamily="34" charset="0"/>
              </a:rPr>
              <a:t>Gyrating currency prices hurt the flow of foreign direct investment into a nation, dampen investor optimism, and make business deals hard to execute. Stable currencies bring a smile to everyone's face!</a:t>
            </a:r>
          </a:p>
          <a:p>
            <a:pPr marL="609600" indent="-609600" eaLnBrk="1" hangingPunct="1">
              <a:lnSpc>
                <a:spcPct val="90000"/>
              </a:lnSpc>
              <a:buClr>
                <a:schemeClr val="bg2"/>
              </a:buClr>
            </a:pPr>
            <a:endParaRPr lang="en-US" b="1" smtClean="0">
              <a:latin typeface="Tahoma" pitchFamily="34" charset="0"/>
            </a:endParaRPr>
          </a:p>
        </p:txBody>
      </p:sp>
    </p:spTree>
  </p:cSld>
  <p:clrMapOvr>
    <a:masterClrMapping/>
  </p:clrMapOvr>
  <p:transition spd="med">
    <p:random/>
  </p:transition>
</p:sld>
</file>

<file path=ppt/slides/slide5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682" name="Rectangle 3"/>
          <p:cNvSpPr>
            <a:spLocks noGrp="1" noChangeArrowheads="1"/>
          </p:cNvSpPr>
          <p:nvPr>
            <p:ph type="body" idx="1"/>
          </p:nvPr>
        </p:nvSpPr>
        <p:spPr>
          <a:xfrm>
            <a:off x="0" y="304800"/>
            <a:ext cx="9144000" cy="6553200"/>
          </a:xfrm>
        </p:spPr>
        <p:txBody>
          <a:bodyPr/>
          <a:lstStyle/>
          <a:p>
            <a:pPr marL="742950" indent="-742950" eaLnBrk="1" hangingPunct="1">
              <a:lnSpc>
                <a:spcPct val="90000"/>
              </a:lnSpc>
              <a:buClr>
                <a:schemeClr val="bg2"/>
              </a:buClr>
              <a:buFont typeface="Arial" pitchFamily="34" charset="0"/>
              <a:buAutoNum type="arabicPeriod" startAt="4"/>
            </a:pPr>
            <a:r>
              <a:rPr lang="en-US" sz="4000" b="1" smtClean="0">
                <a:solidFill>
                  <a:schemeClr val="bg2"/>
                </a:solidFill>
                <a:latin typeface="Tahoma" pitchFamily="34" charset="0"/>
              </a:rPr>
              <a:t>When a government wants to prop up the value of its currency, it uses it inventory of foreign currency to buy back its own currency in global exchanges (thus lowering supply) and secures it in the nations vaults.</a:t>
            </a:r>
          </a:p>
          <a:p>
            <a:pPr marL="742950" indent="-742950" eaLnBrk="1" hangingPunct="1">
              <a:lnSpc>
                <a:spcPct val="90000"/>
              </a:lnSpc>
              <a:buClr>
                <a:schemeClr val="bg2"/>
              </a:buClr>
              <a:buFont typeface="Arial" pitchFamily="34" charset="0"/>
              <a:buAutoNum type="arabicPeriod" startAt="4"/>
            </a:pPr>
            <a:r>
              <a:rPr lang="en-US" sz="4000" b="1" smtClean="0">
                <a:solidFill>
                  <a:schemeClr val="bg2"/>
                </a:solidFill>
                <a:latin typeface="Tahoma" pitchFamily="34" charset="0"/>
              </a:rPr>
              <a:t>Selling off currency will cause its value to decline  (due to an increase in its supply).</a:t>
            </a:r>
          </a:p>
        </p:txBody>
      </p:sp>
    </p:spTree>
  </p:cSld>
  <p:clrMapOvr>
    <a:masterClrMapping/>
  </p:clrMapOvr>
  <p:transition>
    <p:comb/>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304800" y="457200"/>
            <a:ext cx="8839200" cy="1676400"/>
          </a:xfrm>
        </p:spPr>
        <p:txBody>
          <a:bodyPr/>
          <a:lstStyle/>
          <a:p>
            <a:pPr eaLnBrk="1" hangingPunct="1">
              <a:defRPr/>
            </a:pPr>
            <a:r>
              <a:rPr lang="en-US" sz="3200" b="1" smtClean="0">
                <a:solidFill>
                  <a:schemeClr val="bg2"/>
                </a:solidFill>
                <a:latin typeface="Tahoma" pitchFamily="34" charset="0"/>
              </a:rPr>
              <a:t>Currency is overvalued when it sells above supply/demand price (due to dirty float intervention). It’s undervalued when it sells for less than it should in the global marketplace.</a:t>
            </a:r>
            <a:r>
              <a:rPr lang="en-US" smtClean="0">
                <a:solidFill>
                  <a:schemeClr val="bg1"/>
                </a:solidFill>
              </a:rPr>
              <a:t> </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5800" y="152400"/>
            <a:ext cx="7772400" cy="990600"/>
          </a:xfrm>
        </p:spPr>
        <p:txBody>
          <a:bodyPr/>
          <a:lstStyle/>
          <a:p>
            <a:pPr eaLnBrk="1" hangingPunct="1">
              <a:defRPr/>
            </a:pPr>
            <a:r>
              <a:rPr lang="en-US" sz="4000" b="1" smtClean="0">
                <a:solidFill>
                  <a:schemeClr val="bg2"/>
                </a:solidFill>
                <a:latin typeface="Tahoma" pitchFamily="34" charset="0"/>
              </a:rPr>
              <a:t>CURRENCY STRATEGY FOR  </a:t>
            </a:r>
            <a:br>
              <a:rPr lang="en-US" sz="4000" b="1" smtClean="0">
                <a:solidFill>
                  <a:schemeClr val="bg2"/>
                </a:solidFill>
                <a:latin typeface="Tahoma" pitchFamily="34" charset="0"/>
              </a:rPr>
            </a:br>
            <a:r>
              <a:rPr lang="en-US" sz="4000" b="1" smtClean="0">
                <a:solidFill>
                  <a:schemeClr val="bg2"/>
                </a:solidFill>
                <a:latin typeface="Tahoma" pitchFamily="34" charset="0"/>
              </a:rPr>
              <a:t>EXPORTING &amp; IMPORTING</a:t>
            </a:r>
          </a:p>
        </p:txBody>
      </p:sp>
      <p:sp>
        <p:nvSpPr>
          <p:cNvPr id="73731" name="Rectangle 4"/>
          <p:cNvSpPr>
            <a:spLocks noGrp="1" noChangeArrowheads="1"/>
          </p:cNvSpPr>
          <p:nvPr>
            <p:ph type="body" idx="1"/>
          </p:nvPr>
        </p:nvSpPr>
        <p:spPr>
          <a:xfrm>
            <a:off x="0" y="1371600"/>
            <a:ext cx="9144000" cy="5105400"/>
          </a:xfrm>
          <a:noFill/>
        </p:spPr>
        <p:txBody>
          <a:bodyPr/>
          <a:lstStyle/>
          <a:p>
            <a:pPr marL="609600" indent="-609600" eaLnBrk="1" hangingPunct="1">
              <a:lnSpc>
                <a:spcPct val="90000"/>
              </a:lnSpc>
              <a:buClr>
                <a:schemeClr val="bg2"/>
              </a:buClr>
              <a:buFontTx/>
              <a:buAutoNum type="arabicPeriod"/>
            </a:pPr>
            <a:r>
              <a:rPr lang="en-US" b="1" smtClean="0">
                <a:solidFill>
                  <a:schemeClr val="bg2"/>
                </a:solidFill>
                <a:latin typeface="Tahoma" pitchFamily="34" charset="0"/>
              </a:rPr>
              <a:t>Importers (consumers) want their nation’s currency to be overvalued (because it buys more imports)</a:t>
            </a:r>
          </a:p>
          <a:p>
            <a:pPr marL="609600" indent="-609600" eaLnBrk="1" hangingPunct="1">
              <a:lnSpc>
                <a:spcPct val="90000"/>
              </a:lnSpc>
              <a:buClr>
                <a:schemeClr val="bg2"/>
              </a:buClr>
              <a:buFontTx/>
              <a:buAutoNum type="arabicPeriod"/>
            </a:pPr>
            <a:r>
              <a:rPr lang="en-US" b="1" smtClean="0">
                <a:solidFill>
                  <a:schemeClr val="bg2"/>
                </a:solidFill>
                <a:latin typeface="Tahoma" pitchFamily="34" charset="0"/>
              </a:rPr>
              <a:t>Exporters prefer undervalued currency, which makes their exports cheaper for foreigners to buy</a:t>
            </a:r>
          </a:p>
          <a:p>
            <a:pPr marL="609600" indent="-609600" eaLnBrk="1" hangingPunct="1">
              <a:lnSpc>
                <a:spcPct val="90000"/>
              </a:lnSpc>
              <a:buClr>
                <a:schemeClr val="bg2"/>
              </a:buClr>
              <a:buFontTx/>
              <a:buAutoNum type="arabicPeriod"/>
            </a:pPr>
            <a:r>
              <a:rPr lang="en-US" b="1" smtClean="0">
                <a:solidFill>
                  <a:schemeClr val="bg2"/>
                </a:solidFill>
                <a:latin typeface="Tahoma" pitchFamily="34" charset="0"/>
              </a:rPr>
              <a:t>A nation should devalue (lower) its currency when it wants to stimulate its economy (since exporters will now be able to sell more)</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228600"/>
            <a:ext cx="7772400" cy="1143000"/>
          </a:xfrm>
        </p:spPr>
        <p:txBody>
          <a:bodyPr/>
          <a:lstStyle/>
          <a:p>
            <a:pPr eaLnBrk="1" hangingPunct="1">
              <a:defRPr/>
            </a:pPr>
            <a:r>
              <a:rPr lang="en-US" sz="5400" b="1" smtClean="0">
                <a:solidFill>
                  <a:schemeClr val="bg2"/>
                </a:solidFill>
                <a:latin typeface="Tahoma" pitchFamily="34" charset="0"/>
              </a:rPr>
              <a:t>Currency propping can lead to a fall</a:t>
            </a:r>
            <a:endParaRPr lang="en-US" smtClean="0">
              <a:solidFill>
                <a:schemeClr val="bg2"/>
              </a:solidFill>
              <a:latin typeface="Tahoma" pitchFamily="34" charset="0"/>
            </a:endParaRPr>
          </a:p>
        </p:txBody>
      </p:sp>
      <p:sp>
        <p:nvSpPr>
          <p:cNvPr id="74757" name="AutoShape 9"/>
          <p:cNvSpPr>
            <a:spLocks noChangeArrowheads="1"/>
          </p:cNvSpPr>
          <p:nvPr/>
        </p:nvSpPr>
        <p:spPr bwMode="auto">
          <a:xfrm>
            <a:off x="7696200" y="5562600"/>
            <a:ext cx="976313" cy="485775"/>
          </a:xfrm>
          <a:prstGeom prst="rightArrow">
            <a:avLst>
              <a:gd name="adj1" fmla="val 50000"/>
              <a:gd name="adj2" fmla="val 50245"/>
            </a:avLst>
          </a:prstGeom>
          <a:solidFill>
            <a:schemeClr val="hlink"/>
          </a:solidFill>
          <a:ln w="9525">
            <a:solidFill>
              <a:schemeClr val="tx1"/>
            </a:solidFill>
            <a:miter lim="800000"/>
            <a:headEnd/>
            <a:tailEnd/>
          </a:ln>
        </p:spPr>
        <p:txBody>
          <a:bodyPr wrap="none" anchor="ctr"/>
          <a:lstStyle/>
          <a:p>
            <a:endParaRPr lang="en-US"/>
          </a:p>
        </p:txBody>
      </p:sp>
      <p:sp>
        <p:nvSpPr>
          <p:cNvPr id="2" name="ClipArt Placeholder 1"/>
          <p:cNvSpPr>
            <a:spLocks noGrp="1"/>
          </p:cNvSpPr>
          <p:nvPr>
            <p:ph type="clipArt" sz="half" idx="1"/>
          </p:nvPr>
        </p:nvSpPr>
        <p:spPr/>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Clr>
                <a:schemeClr val="bg2"/>
              </a:buClr>
              <a:buFont typeface="Wingdings" pitchFamily="2" charset="2"/>
              <a:buAutoNum type="arabicPeriod"/>
            </a:pPr>
            <a:r>
              <a:rPr lang="en-US" b="1" smtClean="0">
                <a:solidFill>
                  <a:schemeClr val="bg2"/>
                </a:solidFill>
                <a:latin typeface="Tahoma" pitchFamily="34" charset="0"/>
              </a:rPr>
              <a:t>Propping up (over-valuing) a currency for an extended period of time takes lots &amp; lots of foreign reserves, which are needed to buy back the nation’s own currency in currency markets around the world.</a:t>
            </a:r>
          </a:p>
          <a:p>
            <a:pPr marL="609600" indent="-609600" eaLnBrk="1" hangingPunct="1">
              <a:lnSpc>
                <a:spcPct val="90000"/>
              </a:lnSpc>
              <a:buClr>
                <a:schemeClr val="bg2"/>
              </a:buClr>
              <a:buFont typeface="Wingdings" pitchFamily="2" charset="2"/>
              <a:buAutoNum type="arabicPeriod"/>
            </a:pPr>
            <a:r>
              <a:rPr lang="en-US" b="1" smtClean="0">
                <a:solidFill>
                  <a:schemeClr val="bg2"/>
                </a:solidFill>
                <a:latin typeface="Tahoma" pitchFamily="34" charset="0"/>
              </a:rPr>
              <a:t>These foreign currencies come into the nation when it sells exports around the world. Thus the more a nation exports, the more it is able to over-value (prop up) the value of its currency.</a:t>
            </a:r>
          </a:p>
          <a:p>
            <a:pPr marL="609600" indent="-609600" eaLnBrk="1" hangingPunct="1">
              <a:lnSpc>
                <a:spcPct val="90000"/>
              </a:lnSpc>
              <a:buClr>
                <a:schemeClr val="bg2"/>
              </a:buClr>
              <a:buFont typeface="Wingdings" pitchFamily="2" charset="2"/>
              <a:buAutoNum type="arabicPeriod"/>
            </a:pPr>
            <a:r>
              <a:rPr lang="en-US" b="1" smtClean="0">
                <a:solidFill>
                  <a:schemeClr val="bg2"/>
                </a:solidFill>
                <a:latin typeface="Tahoma" pitchFamily="34" charset="0"/>
              </a:rPr>
              <a:t>Weak exporting nations have a tough time controlling the value of their currency.</a:t>
            </a:r>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228600"/>
            <a:ext cx="9144000" cy="6629400"/>
          </a:xfrm>
        </p:spPr>
        <p:txBody>
          <a:bodyPr/>
          <a:lstStyle/>
          <a:p>
            <a:pPr eaLnBrk="1" hangingPunct="1">
              <a:defRPr/>
            </a:pPr>
            <a:r>
              <a:rPr lang="en-US" sz="5400" b="1" smtClean="0">
                <a:solidFill>
                  <a:schemeClr val="bg2"/>
                </a:solidFill>
                <a:latin typeface="Tahoma" pitchFamily="34" charset="0"/>
              </a:rPr>
              <a:t>Trade balance </a:t>
            </a:r>
            <a:br>
              <a:rPr lang="en-US" sz="5400" b="1" smtClean="0">
                <a:solidFill>
                  <a:schemeClr val="bg2"/>
                </a:solidFill>
                <a:latin typeface="Tahoma" pitchFamily="34" charset="0"/>
              </a:rPr>
            </a:br>
            <a:r>
              <a:rPr lang="en-US" sz="5400" b="1" smtClean="0">
                <a:solidFill>
                  <a:schemeClr val="bg2"/>
                </a:solidFill>
                <a:latin typeface="Tahoma" pitchFamily="34" charset="0"/>
              </a:rPr>
              <a:t>(Total imports – exports) </a:t>
            </a:r>
            <a:br>
              <a:rPr lang="en-US" sz="5400" b="1" smtClean="0">
                <a:solidFill>
                  <a:schemeClr val="bg2"/>
                </a:solidFill>
                <a:latin typeface="Tahoma" pitchFamily="34" charset="0"/>
              </a:rPr>
            </a:br>
            <a:r>
              <a:rPr lang="en-US" sz="5400" b="1" smtClean="0">
                <a:solidFill>
                  <a:schemeClr val="bg2"/>
                </a:solidFill>
                <a:latin typeface="Tahoma" pitchFamily="34" charset="0"/>
              </a:rPr>
              <a:t> Trade surplus or deficit</a:t>
            </a:r>
          </a:p>
        </p:txBody>
      </p:sp>
    </p:spTree>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0" y="228600"/>
            <a:ext cx="9144000" cy="990600"/>
          </a:xfrm>
        </p:spPr>
        <p:txBody>
          <a:bodyPr/>
          <a:lstStyle/>
          <a:p>
            <a:pPr eaLnBrk="1" hangingPunct="1">
              <a:defRPr/>
            </a:pPr>
            <a:r>
              <a:rPr lang="en-US" sz="3600" b="1" smtClean="0">
                <a:solidFill>
                  <a:schemeClr val="bg2"/>
                </a:solidFill>
                <a:latin typeface="Tahoma" pitchFamily="34" charset="0"/>
              </a:rPr>
              <a:t>(Don’t run out of)</a:t>
            </a:r>
            <a:r>
              <a:rPr lang="en-US" b="1" smtClean="0">
                <a:solidFill>
                  <a:schemeClr val="bg2"/>
                </a:solidFill>
                <a:latin typeface="Tahoma" pitchFamily="34" charset="0"/>
              </a:rPr>
              <a:t/>
            </a:r>
            <a:br>
              <a:rPr lang="en-US" b="1" smtClean="0">
                <a:solidFill>
                  <a:schemeClr val="bg2"/>
                </a:solidFill>
                <a:latin typeface="Tahoma" pitchFamily="34" charset="0"/>
              </a:rPr>
            </a:br>
            <a:r>
              <a:rPr lang="en-US" b="1" smtClean="0">
                <a:solidFill>
                  <a:schemeClr val="bg2"/>
                </a:solidFill>
                <a:latin typeface="Tahoma" pitchFamily="34" charset="0"/>
              </a:rPr>
              <a:t>Foreign Currency Reserves</a:t>
            </a:r>
          </a:p>
        </p:txBody>
      </p:sp>
    </p:spTree>
  </p:cSld>
  <p:clrMapOvr>
    <a:masterClrMapping/>
  </p:clrMapOvr>
  <p:transition>
    <p:fade thruBlk="1"/>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Rectangle 3"/>
          <p:cNvSpPr>
            <a:spLocks noGrp="1" noChangeArrowheads="1"/>
          </p:cNvSpPr>
          <p:nvPr>
            <p:ph type="body" idx="1"/>
          </p:nvPr>
        </p:nvSpPr>
        <p:spPr>
          <a:xfrm>
            <a:off x="0" y="0"/>
            <a:ext cx="8839200" cy="6858000"/>
          </a:xfrm>
        </p:spPr>
        <p:txBody>
          <a:bodyPr/>
          <a:lstStyle/>
          <a:p>
            <a:pPr marL="609600" indent="-609600" eaLnBrk="1" hangingPunct="1">
              <a:buClr>
                <a:schemeClr val="bg2"/>
              </a:buClr>
              <a:buFont typeface="Wingdings" pitchFamily="2" charset="2"/>
              <a:buAutoNum type="arabicPeriod"/>
            </a:pPr>
            <a:r>
              <a:rPr lang="en-US" sz="4000" b="1" smtClean="0">
                <a:solidFill>
                  <a:schemeClr val="bg2"/>
                </a:solidFill>
                <a:latin typeface="Tahoma" pitchFamily="34" charset="0"/>
              </a:rPr>
              <a:t>A nation has to DEVALUE its currency (drop its trading value) when it runs out of foreign currency reserves to use for dirty float</a:t>
            </a:r>
          </a:p>
          <a:p>
            <a:pPr marL="609600" indent="-609600" eaLnBrk="1" hangingPunct="1">
              <a:buClr>
                <a:schemeClr val="bg2"/>
              </a:buClr>
              <a:buFont typeface="Wingdings" pitchFamily="2" charset="2"/>
              <a:buAutoNum type="arabicPeriod"/>
            </a:pPr>
            <a:r>
              <a:rPr lang="en-US" sz="4000" b="1" smtClean="0">
                <a:solidFill>
                  <a:schemeClr val="bg2"/>
                </a:solidFill>
                <a:latin typeface="Tahoma" pitchFamily="34" charset="0"/>
              </a:rPr>
              <a:t>The main reason nations run out of foreign currency reserves is due to a negative trade balance—importing more than exporting. </a:t>
            </a:r>
          </a:p>
        </p:txBody>
      </p:sp>
      <p:sp>
        <p:nvSpPr>
          <p:cNvPr id="77827" name="AutoShape 4"/>
          <p:cNvSpPr>
            <a:spLocks noChangeArrowheads="1"/>
          </p:cNvSpPr>
          <p:nvPr/>
        </p:nvSpPr>
        <p:spPr bwMode="auto">
          <a:xfrm>
            <a:off x="7315200" y="59436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AutoNum type="arabicPeriod" startAt="3"/>
            </a:pPr>
            <a:r>
              <a:rPr lang="en-US" sz="3700" b="1" smtClean="0">
                <a:solidFill>
                  <a:srgbClr val="000000"/>
                </a:solidFill>
                <a:latin typeface="Tahoma" pitchFamily="34" charset="0"/>
              </a:rPr>
              <a:t>A currency devaluation is also warranted if a nation wants to reassure the global financial community that its lowered currency price was a planned policy decision, not the result of a crisis.</a:t>
            </a:r>
          </a:p>
          <a:p>
            <a:pPr marL="609600" indent="-609600" eaLnBrk="1" hangingPunct="1">
              <a:buClr>
                <a:schemeClr val="bg2"/>
              </a:buClr>
              <a:buFont typeface="Wingdings" pitchFamily="2" charset="2"/>
              <a:buAutoNum type="arabicPeriod" startAt="3"/>
            </a:pPr>
            <a:r>
              <a:rPr lang="en-US" sz="3700" b="1" smtClean="0">
                <a:solidFill>
                  <a:srgbClr val="000000"/>
                </a:solidFill>
                <a:latin typeface="Tahoma" pitchFamily="34" charset="0"/>
              </a:rPr>
              <a:t>When a nation wants to stimulate its economy via greater exporting (facilitated by a lowered currency), currency devaluation can help. </a:t>
            </a:r>
          </a:p>
          <a:p>
            <a:pPr marL="609600" indent="-609600" eaLnBrk="1" hangingPunct="1">
              <a:buClr>
                <a:schemeClr val="bg2"/>
              </a:buClr>
              <a:buFont typeface="Wingdings" pitchFamily="2" charset="2"/>
              <a:buNone/>
            </a:pPr>
            <a:endParaRPr lang="en-US" sz="3600" b="1" smtClean="0">
              <a:solidFill>
                <a:srgbClr val="000000"/>
              </a:solidFill>
              <a:latin typeface="Tahoma" pitchFamily="34" charset="0"/>
            </a:endParaRPr>
          </a:p>
          <a:p>
            <a:pPr marL="609600" indent="-609600" eaLnBrk="1" hangingPunct="1">
              <a:buClr>
                <a:schemeClr val="bg2"/>
              </a:buClr>
            </a:pPr>
            <a:endParaRPr lang="en-US" b="1" smtClean="0">
              <a:solidFill>
                <a:srgbClr val="000000"/>
              </a:solidFill>
              <a:latin typeface="Tahoma" pitchFamily="34" charset="0"/>
            </a:endParaRPr>
          </a:p>
          <a:p>
            <a:pPr marL="609600" indent="-609600" eaLnBrk="1" hangingPunct="1">
              <a:buClr>
                <a:schemeClr val="bg2"/>
              </a:buClr>
              <a:buFont typeface="Wingdings" pitchFamily="2" charset="2"/>
              <a:buNone/>
            </a:pPr>
            <a:endParaRPr lang="en-US" b="1" smtClean="0">
              <a:solidFill>
                <a:srgbClr val="000000"/>
              </a:solidFill>
              <a:latin typeface="Tahoma" pitchFamily="34" charset="0"/>
            </a:endParaRPr>
          </a:p>
        </p:txBody>
      </p:sp>
    </p:spTree>
  </p:cSld>
  <p:clrMapOvr>
    <a:masterClrMapping/>
  </p:clrMapOvr>
  <p:transition spd="med">
    <p:random/>
  </p:transition>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Content Placeholder 2"/>
          <p:cNvSpPr>
            <a:spLocks noGrp="1"/>
          </p:cNvSpPr>
          <p:nvPr>
            <p:ph idx="1"/>
          </p:nvPr>
        </p:nvSpPr>
        <p:spPr>
          <a:xfrm>
            <a:off x="0" y="0"/>
            <a:ext cx="9144000" cy="6858000"/>
          </a:xfrm>
        </p:spPr>
        <p:txBody>
          <a:bodyPr/>
          <a:lstStyle/>
          <a:p>
            <a:pPr algn="ctr">
              <a:buFont typeface="Wingdings" pitchFamily="2" charset="2"/>
              <a:buNone/>
            </a:pPr>
            <a:r>
              <a:rPr lang="en-US" sz="9600" b="1" smtClean="0">
                <a:solidFill>
                  <a:schemeClr val="bg2"/>
                </a:solidFill>
                <a:latin typeface="Tahoma" pitchFamily="34" charset="0"/>
                <a:cs typeface="Tahoma" pitchFamily="34" charset="0"/>
              </a:rPr>
              <a:t>THE DRIFTING AMERICAN DOLLAR</a:t>
            </a:r>
          </a:p>
        </p:txBody>
      </p:sp>
    </p:spTree>
  </p:cSld>
  <p:clrMapOvr>
    <a:masterClrMapping/>
  </p:clrMapOvr>
  <p:transition spd="med">
    <p:random/>
  </p:transition>
</p:sld>
</file>

<file path=ppt/slides/slide6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533400" y="2438400"/>
            <a:ext cx="7772400" cy="4419600"/>
          </a:xfrm>
        </p:spPr>
        <p:txBody>
          <a:bodyPr/>
          <a:lstStyle/>
          <a:p>
            <a:pPr eaLnBrk="1" hangingPunct="1">
              <a:defRPr/>
            </a:pPr>
            <a:r>
              <a:rPr lang="en-US" b="1" dirty="0" smtClean="0">
                <a:solidFill>
                  <a:schemeClr val="bg1"/>
                </a:solidFill>
                <a:latin typeface="Pegasus" pitchFamily="2" charset="0"/>
              </a:rPr>
              <a:t/>
            </a:r>
            <a:br>
              <a:rPr lang="en-US" b="1" dirty="0" smtClean="0">
                <a:solidFill>
                  <a:schemeClr val="bg1"/>
                </a:solidFill>
                <a:latin typeface="Pegasus" pitchFamily="2" charset="0"/>
              </a:rPr>
            </a:br>
            <a:r>
              <a:rPr lang="en-US" sz="3600" b="1" dirty="0" smtClean="0">
                <a:solidFill>
                  <a:schemeClr val="bg2"/>
                </a:solidFill>
                <a:latin typeface="Tahoma" pitchFamily="34" charset="0"/>
              </a:rPr>
              <a:t>Trade DEFICIT causes: </a:t>
            </a:r>
            <a:br>
              <a:rPr lang="en-US" sz="3600" b="1" dirty="0" smtClean="0">
                <a:solidFill>
                  <a:schemeClr val="bg2"/>
                </a:solidFill>
                <a:latin typeface="Tahoma" pitchFamily="34" charset="0"/>
              </a:rPr>
            </a:br>
            <a:r>
              <a:rPr lang="en-US" sz="3600" b="1" dirty="0" smtClean="0">
                <a:solidFill>
                  <a:schemeClr val="bg2"/>
                </a:solidFill>
                <a:latin typeface="Tahoma" pitchFamily="34" charset="0"/>
              </a:rPr>
              <a:t/>
            </a:r>
            <a:br>
              <a:rPr lang="en-US" sz="3600" b="1" dirty="0" smtClean="0">
                <a:solidFill>
                  <a:schemeClr val="bg2"/>
                </a:solidFill>
                <a:latin typeface="Tahoma" pitchFamily="34" charset="0"/>
              </a:rPr>
            </a:br>
            <a:r>
              <a:rPr lang="en-US" sz="3600" b="1" dirty="0" smtClean="0">
                <a:solidFill>
                  <a:schemeClr val="bg2"/>
                </a:solidFill>
                <a:latin typeface="Pegasus" pitchFamily="2" charset="0"/>
              </a:rPr>
              <a:t/>
            </a:r>
            <a:br>
              <a:rPr lang="en-US" sz="3600" b="1" dirty="0" smtClean="0">
                <a:solidFill>
                  <a:schemeClr val="bg2"/>
                </a:solidFill>
                <a:latin typeface="Pegasus" pitchFamily="2" charset="0"/>
              </a:rPr>
            </a:br>
            <a:r>
              <a:rPr lang="en-US" sz="3600" b="1" dirty="0" smtClean="0">
                <a:solidFill>
                  <a:schemeClr val="bg2"/>
                </a:solidFill>
                <a:latin typeface="Tahoma" pitchFamily="34" charset="0"/>
              </a:rPr>
              <a:t>Currency supply causes:</a:t>
            </a:r>
            <a:br>
              <a:rPr lang="en-US" sz="3600" b="1" dirty="0" smtClean="0">
                <a:solidFill>
                  <a:schemeClr val="bg2"/>
                </a:solidFill>
                <a:latin typeface="Tahoma" pitchFamily="34" charset="0"/>
              </a:rPr>
            </a:br>
            <a:r>
              <a:rPr lang="en-US" sz="3600" b="1" dirty="0" smtClean="0">
                <a:solidFill>
                  <a:schemeClr val="bg2"/>
                </a:solidFill>
                <a:latin typeface="Pegasus" pitchFamily="2" charset="0"/>
              </a:rPr>
              <a:t/>
            </a:r>
            <a:br>
              <a:rPr lang="en-US" sz="3600" b="1" dirty="0" smtClean="0">
                <a:solidFill>
                  <a:schemeClr val="bg2"/>
                </a:solidFill>
                <a:latin typeface="Pegasus" pitchFamily="2" charset="0"/>
              </a:rPr>
            </a:br>
            <a:r>
              <a:rPr lang="en-US" sz="3600" b="1" dirty="0" smtClean="0">
                <a:solidFill>
                  <a:schemeClr val="bg2"/>
                </a:solidFill>
                <a:latin typeface="Pegasus" pitchFamily="2" charset="0"/>
              </a:rPr>
              <a:t/>
            </a:r>
            <a:br>
              <a:rPr lang="en-US" sz="3600" b="1" dirty="0" smtClean="0">
                <a:solidFill>
                  <a:schemeClr val="bg2"/>
                </a:solidFill>
                <a:latin typeface="Pegasus" pitchFamily="2" charset="0"/>
              </a:rPr>
            </a:br>
            <a:r>
              <a:rPr lang="en-US" sz="3600" b="1" dirty="0" smtClean="0">
                <a:solidFill>
                  <a:schemeClr val="bg2"/>
                </a:solidFill>
                <a:latin typeface="Tahoma" pitchFamily="34" charset="0"/>
              </a:rPr>
              <a:t>Currency value</a:t>
            </a:r>
            <a:r>
              <a:rPr lang="en-US" sz="3600" b="1" dirty="0" smtClean="0">
                <a:solidFill>
                  <a:schemeClr val="bg2"/>
                </a:solidFill>
                <a:latin typeface="Pegasus" pitchFamily="2" charset="0"/>
              </a:rPr>
              <a:t/>
            </a:r>
            <a:br>
              <a:rPr lang="en-US" sz="3600" b="1" dirty="0" smtClean="0">
                <a:solidFill>
                  <a:schemeClr val="bg2"/>
                </a:solidFill>
                <a:latin typeface="Pegasus" pitchFamily="2" charset="0"/>
              </a:rPr>
            </a:br>
            <a:r>
              <a:rPr lang="en-US" b="1" dirty="0" smtClean="0">
                <a:solidFill>
                  <a:schemeClr val="bg2"/>
                </a:solidFill>
                <a:latin typeface="Pegasus" pitchFamily="2" charset="0"/>
              </a:rPr>
              <a:t/>
            </a:r>
            <a:br>
              <a:rPr lang="en-US" b="1" dirty="0" smtClean="0">
                <a:solidFill>
                  <a:schemeClr val="bg2"/>
                </a:solidFill>
                <a:latin typeface="Pegasus" pitchFamily="2" charset="0"/>
              </a:rPr>
            </a:br>
            <a:r>
              <a:rPr lang="en-US" b="1" dirty="0" smtClean="0">
                <a:solidFill>
                  <a:schemeClr val="bg1"/>
                </a:solidFill>
                <a:latin typeface="Pegasus" pitchFamily="2" charset="0"/>
              </a:rPr>
              <a:t/>
            </a:r>
            <a:br>
              <a:rPr lang="en-US" b="1" dirty="0" smtClean="0">
                <a:solidFill>
                  <a:schemeClr val="bg1"/>
                </a:solidFill>
                <a:latin typeface="Pegasus" pitchFamily="2" charset="0"/>
              </a:rPr>
            </a:br>
            <a:r>
              <a:rPr lang="en-US" b="1" dirty="0" smtClean="0">
                <a:solidFill>
                  <a:schemeClr val="bg1"/>
                </a:solidFill>
                <a:latin typeface="Pegasus" pitchFamily="2" charset="0"/>
              </a:rPr>
              <a:t>		 </a:t>
            </a:r>
          </a:p>
        </p:txBody>
      </p:sp>
      <p:sp>
        <p:nvSpPr>
          <p:cNvPr id="80899" name="Text Box 14"/>
          <p:cNvSpPr txBox="1">
            <a:spLocks noChangeArrowheads="1"/>
          </p:cNvSpPr>
          <p:nvPr/>
        </p:nvSpPr>
        <p:spPr bwMode="auto">
          <a:xfrm>
            <a:off x="304800" y="0"/>
            <a:ext cx="83820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Pegasus" pitchFamily="2" charset="0"/>
              </a:defRPr>
            </a:lvl1pPr>
            <a:lvl2pPr marL="742950" indent="-285750" eaLnBrk="0" hangingPunct="0">
              <a:defRPr sz="2400" b="1">
                <a:solidFill>
                  <a:schemeClr val="tx1"/>
                </a:solidFill>
                <a:latin typeface="Pegasus" pitchFamily="2" charset="0"/>
              </a:defRPr>
            </a:lvl2pPr>
            <a:lvl3pPr marL="1143000" indent="-228600" eaLnBrk="0" hangingPunct="0">
              <a:defRPr sz="2400" b="1">
                <a:solidFill>
                  <a:schemeClr val="tx1"/>
                </a:solidFill>
                <a:latin typeface="Pegasus" pitchFamily="2" charset="0"/>
              </a:defRPr>
            </a:lvl3pPr>
            <a:lvl4pPr marL="1600200" indent="-228600" eaLnBrk="0" hangingPunct="0">
              <a:defRPr sz="2400" b="1">
                <a:solidFill>
                  <a:schemeClr val="tx1"/>
                </a:solidFill>
                <a:latin typeface="Pegasus" pitchFamily="2" charset="0"/>
              </a:defRPr>
            </a:lvl4pPr>
            <a:lvl5pPr marL="2057400" indent="-228600" eaLnBrk="0" hangingPunct="0">
              <a:defRPr sz="2400" b="1">
                <a:solidFill>
                  <a:schemeClr val="tx1"/>
                </a:solidFill>
                <a:latin typeface="Pegasus" pitchFamily="2" charset="0"/>
              </a:defRPr>
            </a:lvl5pPr>
            <a:lvl6pPr marL="2514600" indent="-228600" eaLnBrk="0" fontAlgn="base" hangingPunct="0">
              <a:spcBef>
                <a:spcPct val="0"/>
              </a:spcBef>
              <a:spcAft>
                <a:spcPct val="0"/>
              </a:spcAft>
              <a:defRPr sz="2400" b="1">
                <a:solidFill>
                  <a:schemeClr val="tx1"/>
                </a:solidFill>
                <a:latin typeface="Pegasus" pitchFamily="2" charset="0"/>
              </a:defRPr>
            </a:lvl6pPr>
            <a:lvl7pPr marL="2971800" indent="-228600" eaLnBrk="0" fontAlgn="base" hangingPunct="0">
              <a:spcBef>
                <a:spcPct val="0"/>
              </a:spcBef>
              <a:spcAft>
                <a:spcPct val="0"/>
              </a:spcAft>
              <a:defRPr sz="2400" b="1">
                <a:solidFill>
                  <a:schemeClr val="tx1"/>
                </a:solidFill>
                <a:latin typeface="Pegasus" pitchFamily="2" charset="0"/>
              </a:defRPr>
            </a:lvl7pPr>
            <a:lvl8pPr marL="3429000" indent="-228600" eaLnBrk="0" fontAlgn="base" hangingPunct="0">
              <a:spcBef>
                <a:spcPct val="0"/>
              </a:spcBef>
              <a:spcAft>
                <a:spcPct val="0"/>
              </a:spcAft>
              <a:defRPr sz="2400" b="1">
                <a:solidFill>
                  <a:schemeClr val="tx1"/>
                </a:solidFill>
                <a:latin typeface="Pegasus" pitchFamily="2" charset="0"/>
              </a:defRPr>
            </a:lvl8pPr>
            <a:lvl9pPr marL="3886200" indent="-228600" eaLnBrk="0" fontAlgn="base" hangingPunct="0">
              <a:spcBef>
                <a:spcPct val="0"/>
              </a:spcBef>
              <a:spcAft>
                <a:spcPct val="0"/>
              </a:spcAft>
              <a:defRPr sz="2400" b="1">
                <a:solidFill>
                  <a:schemeClr val="tx1"/>
                </a:solidFill>
                <a:latin typeface="Pegasus" pitchFamily="2" charset="0"/>
              </a:defRPr>
            </a:lvl9pPr>
          </a:lstStyle>
          <a:p>
            <a:pPr algn="ctr" eaLnBrk="1" hangingPunct="1">
              <a:spcBef>
                <a:spcPct val="50000"/>
              </a:spcBef>
            </a:pPr>
            <a:r>
              <a:rPr lang="en-US" sz="3600">
                <a:solidFill>
                  <a:schemeClr val="bg2"/>
                </a:solidFill>
                <a:latin typeface="Tahoma" pitchFamily="34" charset="0"/>
              </a:rPr>
              <a:t>Why does a nation’s currency supply revolve around its trade balance?</a:t>
            </a:r>
          </a:p>
        </p:txBody>
      </p:sp>
      <p:sp>
        <p:nvSpPr>
          <p:cNvPr id="80900" name="AutoShape 16"/>
          <p:cNvSpPr>
            <a:spLocks noChangeArrowheads="1"/>
          </p:cNvSpPr>
          <p:nvPr/>
        </p:nvSpPr>
        <p:spPr bwMode="auto">
          <a:xfrm>
            <a:off x="1066800" y="3429000"/>
            <a:ext cx="485775" cy="976313"/>
          </a:xfrm>
          <a:prstGeom prst="up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
        <p:nvSpPr>
          <p:cNvPr id="80901" name="AutoShape 17"/>
          <p:cNvSpPr>
            <a:spLocks noChangeArrowheads="1"/>
          </p:cNvSpPr>
          <p:nvPr/>
        </p:nvSpPr>
        <p:spPr bwMode="auto">
          <a:xfrm>
            <a:off x="2286000" y="5181600"/>
            <a:ext cx="485775" cy="976313"/>
          </a:xfrm>
          <a:prstGeom prst="downArrow">
            <a:avLst>
              <a:gd name="adj1" fmla="val 50000"/>
              <a:gd name="adj2" fmla="val 50245"/>
            </a:avLst>
          </a:prstGeom>
          <a:solidFill>
            <a:schemeClr val="bg2"/>
          </a:solidFill>
          <a:ln w="9525">
            <a:solidFill>
              <a:schemeClr val="tx1"/>
            </a:solidFill>
            <a:miter lim="800000"/>
            <a:headEnd/>
            <a:tailEnd/>
          </a:ln>
        </p:spPr>
        <p:txBody>
          <a:bodyPr wrap="none" anchor="ctr"/>
          <a:lstStyle/>
          <a:p>
            <a:pPr algn="ctr"/>
            <a:endParaRPr lang="en-US">
              <a:solidFill>
                <a:srgbClr val="FF3300"/>
              </a:solidFill>
            </a:endParaRPr>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Content Placeholder 2"/>
          <p:cNvSpPr>
            <a:spLocks noGrp="1"/>
          </p:cNvSpPr>
          <p:nvPr>
            <p:ph idx="1"/>
          </p:nvPr>
        </p:nvSpPr>
        <p:spPr>
          <a:xfrm>
            <a:off x="0" y="0"/>
            <a:ext cx="9144000" cy="6858000"/>
          </a:xfrm>
        </p:spPr>
        <p:txBody>
          <a:bodyPr/>
          <a:lstStyle/>
          <a:p>
            <a:pPr eaLnBrk="1" hangingPunct="1">
              <a:buFont typeface="Wingdings" pitchFamily="2" charset="2"/>
              <a:buNone/>
            </a:pPr>
            <a:r>
              <a:rPr lang="en-US" sz="3000" b="1" smtClean="0">
                <a:solidFill>
                  <a:schemeClr val="bg2"/>
                </a:solidFill>
                <a:latin typeface="Tahoma" pitchFamily="34" charset="0"/>
                <a:cs typeface="Tahoma" pitchFamily="34" charset="0"/>
              </a:rPr>
              <a:t>America’s dollar began drifting in a downward direction throughout 2007, particularly against the EU Euro &amp; the British pound. The Federal Reserve Board blames problems associated with bad mortgages in the American housing market, lessening demand for dollars as the currency of choice in overseas markets, &amp; America’s heavy dependence on Middle Eastern oil. “Global money managers have been consistently negative about the dollar’s prospects for the past five years. Many economist welcome a weaker dollar which stimulates exports &amp; reduces trade deficits.”</a:t>
            </a:r>
          </a:p>
        </p:txBody>
      </p:sp>
    </p:spTree>
  </p:cSld>
  <p:clrMapOvr>
    <a:masterClrMapping/>
  </p:clrMapOvr>
  <p:transition spd="med">
    <p:random/>
  </p:transition>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pPr>
              <a:defRPr/>
            </a:pPr>
            <a:r>
              <a:rPr lang="en-US" sz="3200" b="1" dirty="0" smtClean="0">
                <a:solidFill>
                  <a:schemeClr val="bg2"/>
                </a:solidFill>
                <a:latin typeface="Tahoma" pitchFamily="34" charset="0"/>
                <a:cs typeface="Tahoma" pitchFamily="34" charset="0"/>
              </a:rPr>
              <a:t>WHY THE DOLLAR HAS DECLINED</a:t>
            </a:r>
            <a:endParaRPr lang="en-US" sz="3200" b="1" dirty="0">
              <a:solidFill>
                <a:schemeClr val="bg2"/>
              </a:solidFill>
              <a:latin typeface="Tahoma" pitchFamily="34" charset="0"/>
              <a:cs typeface="Tahoma" pitchFamily="34" charset="0"/>
            </a:endParaRPr>
          </a:p>
        </p:txBody>
      </p:sp>
      <p:sp>
        <p:nvSpPr>
          <p:cNvPr id="82947" name="Content Placeholder 2"/>
          <p:cNvSpPr>
            <a:spLocks noGrp="1"/>
          </p:cNvSpPr>
          <p:nvPr>
            <p:ph idx="1"/>
          </p:nvPr>
        </p:nvSpPr>
        <p:spPr>
          <a:xfrm>
            <a:off x="0" y="685800"/>
            <a:ext cx="9144000" cy="6172200"/>
          </a:xfrm>
        </p:spPr>
        <p:txBody>
          <a:bodyPr/>
          <a:lstStyle/>
          <a:p>
            <a:pPr marL="514350" indent="-514350">
              <a:buClrTx/>
              <a:buFont typeface="Arial" pitchFamily="34" charset="0"/>
              <a:buAutoNum type="arabicPeriod"/>
            </a:pPr>
            <a:r>
              <a:rPr lang="en-US" sz="2800" b="1" smtClean="0">
                <a:solidFill>
                  <a:schemeClr val="bg2"/>
                </a:solidFill>
                <a:latin typeface="Tahoma" pitchFamily="34" charset="0"/>
                <a:cs typeface="Tahoma" pitchFamily="34" charset="0"/>
              </a:rPr>
              <a:t>Asian investors worry about U.S. indebtedness </a:t>
            </a:r>
            <a:r>
              <a:rPr lang="en-US" sz="2900" b="1" smtClean="0">
                <a:solidFill>
                  <a:schemeClr val="bg2"/>
                </a:solidFill>
                <a:latin typeface="Tahoma" pitchFamily="34" charset="0"/>
                <a:cs typeface="Tahoma" pitchFamily="34" charset="0"/>
              </a:rPr>
              <a:t>&amp; the economic repercussions of the investment banking mortgage scandal</a:t>
            </a:r>
          </a:p>
          <a:p>
            <a:pPr marL="514350" indent="-514350">
              <a:buClrTx/>
              <a:buFont typeface="Arial" pitchFamily="34" charset="0"/>
              <a:buAutoNum type="arabicPeriod"/>
            </a:pPr>
            <a:r>
              <a:rPr lang="en-US" sz="2900" b="1" smtClean="0">
                <a:solidFill>
                  <a:schemeClr val="bg2"/>
                </a:solidFill>
                <a:latin typeface="Tahoma" pitchFamily="34" charset="0"/>
                <a:cs typeface="Tahoma" pitchFamily="34" charset="0"/>
              </a:rPr>
              <a:t>Foreign investors are highly concerned about the debt-financed war in Iraq.</a:t>
            </a:r>
          </a:p>
          <a:p>
            <a:pPr marL="514350" indent="-514350">
              <a:buClrTx/>
              <a:buFont typeface="Arial" pitchFamily="34" charset="0"/>
              <a:buAutoNum type="arabicPeriod"/>
            </a:pPr>
            <a:r>
              <a:rPr lang="en-US" sz="2900" b="1" smtClean="0">
                <a:solidFill>
                  <a:schemeClr val="bg2"/>
                </a:solidFill>
                <a:latin typeface="Tahoma" pitchFamily="34" charset="0"/>
                <a:cs typeface="Tahoma" pitchFamily="34" charset="0"/>
              </a:rPr>
              <a:t>There is a continuing decline in the extent to which Saudi Arabia is willing to transact oil sales in U.S. dollars vs. the Euro.</a:t>
            </a:r>
          </a:p>
          <a:p>
            <a:pPr marL="514350" indent="-514350">
              <a:buClrTx/>
              <a:buFont typeface="Arial" pitchFamily="34" charset="0"/>
              <a:buAutoNum type="arabicPeriod"/>
            </a:pPr>
            <a:r>
              <a:rPr lang="en-US" sz="2900" b="1" smtClean="0">
                <a:solidFill>
                  <a:schemeClr val="bg2"/>
                </a:solidFill>
                <a:latin typeface="Tahoma" pitchFamily="34" charset="0"/>
                <a:cs typeface="Tahoma" pitchFamily="34" charset="0"/>
              </a:rPr>
              <a:t>The ever-escalating American trade deficit pumps more &amp; more dollars into foreign hands &amp; these creditors are slowly divesting their dollar holdings to purchase other currencies. </a:t>
            </a:r>
          </a:p>
        </p:txBody>
      </p:sp>
      <p:sp>
        <p:nvSpPr>
          <p:cNvPr id="82948" name="AutoShape 4"/>
          <p:cNvSpPr>
            <a:spLocks noChangeArrowheads="1"/>
          </p:cNvSpPr>
          <p:nvPr/>
        </p:nvSpPr>
        <p:spPr bwMode="auto">
          <a:xfrm>
            <a:off x="7772400" y="6372225"/>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Content Placeholder 2"/>
          <p:cNvSpPr>
            <a:spLocks noGrp="1"/>
          </p:cNvSpPr>
          <p:nvPr>
            <p:ph idx="1"/>
          </p:nvPr>
        </p:nvSpPr>
        <p:spPr>
          <a:xfrm>
            <a:off x="0" y="0"/>
            <a:ext cx="9144000" cy="6858000"/>
          </a:xfrm>
        </p:spPr>
        <p:txBody>
          <a:bodyPr/>
          <a:lstStyle/>
          <a:p>
            <a:pPr marL="514350" indent="-514350">
              <a:buClrTx/>
              <a:buFont typeface="Arial" pitchFamily="34" charset="0"/>
              <a:buAutoNum type="arabicPeriod" startAt="5"/>
            </a:pPr>
            <a:r>
              <a:rPr lang="en-US" sz="3000" b="1" smtClean="0">
                <a:solidFill>
                  <a:schemeClr val="bg2"/>
                </a:solidFill>
                <a:latin typeface="Tahoma" pitchFamily="34" charset="0"/>
                <a:cs typeface="Tahoma" pitchFamily="34" charset="0"/>
              </a:rPr>
              <a:t>“</a:t>
            </a:r>
            <a:r>
              <a:rPr lang="en-US" sz="2800" b="1" smtClean="0">
                <a:solidFill>
                  <a:schemeClr val="bg2"/>
                </a:solidFill>
                <a:latin typeface="Tahoma" pitchFamily="34" charset="0"/>
                <a:cs typeface="Tahoma" pitchFamily="34" charset="0"/>
              </a:rPr>
              <a:t>As a society, the U.S. is so reliant on other countries that Americans have no choice but to pay the extra costs that come as a result of the weaker dollar.”</a:t>
            </a:r>
          </a:p>
          <a:p>
            <a:pPr marL="514350" indent="-514350">
              <a:buClrTx/>
              <a:buFont typeface="Arial" pitchFamily="34" charset="0"/>
              <a:buAutoNum type="arabicPeriod" startAt="5"/>
            </a:pPr>
            <a:r>
              <a:rPr lang="en-US" sz="2800" b="1" smtClean="0">
                <a:solidFill>
                  <a:schemeClr val="bg2"/>
                </a:solidFill>
                <a:latin typeface="Tahoma" pitchFamily="34" charset="0"/>
                <a:cs typeface="Tahoma" pitchFamily="34" charset="0"/>
              </a:rPr>
              <a:t>“China has literally hundreds of billions in U.S. dollars &amp; debt. What would happen if China decided to sell large sums of their U.S. currency over a short time period just for spite? This is a sword dangling over the head of America.”</a:t>
            </a:r>
          </a:p>
          <a:p>
            <a:pPr marL="514350" indent="-514350">
              <a:buClrTx/>
              <a:buFont typeface="Arial" pitchFamily="34" charset="0"/>
              <a:buAutoNum type="arabicPeriod" startAt="5"/>
            </a:pPr>
            <a:r>
              <a:rPr lang="en-US" sz="2800" b="1" smtClean="0">
                <a:solidFill>
                  <a:schemeClr val="bg2"/>
                </a:solidFill>
                <a:latin typeface="Tahoma" pitchFamily="34" charset="0"/>
                <a:cs typeface="Tahoma" pitchFamily="34" charset="0"/>
              </a:rPr>
              <a:t>“The root cause of the dollar problem can be summed up in one word: debt.  Overspending is an American lifestyle, both among consumers &amp; the government. Ever-increasing amounts of this debt is foreign financed.”</a:t>
            </a:r>
          </a:p>
        </p:txBody>
      </p:sp>
    </p:spTree>
  </p:cSld>
  <p:clrMapOvr>
    <a:masterClrMapping/>
  </p:clrMapOvr>
  <p:transition spd="med">
    <p:random/>
  </p:transition>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Content Placeholder 2"/>
          <p:cNvSpPr>
            <a:spLocks noGrp="1"/>
          </p:cNvSpPr>
          <p:nvPr>
            <p:ph idx="1"/>
          </p:nvPr>
        </p:nvSpPr>
        <p:spPr>
          <a:xfrm>
            <a:off x="0" y="0"/>
            <a:ext cx="9144000" cy="6858000"/>
          </a:xfrm>
        </p:spPr>
        <p:txBody>
          <a:bodyPr/>
          <a:lstStyle/>
          <a:p>
            <a:pPr eaLnBrk="1" hangingPunct="1">
              <a:buFont typeface="Wingdings" pitchFamily="2" charset="2"/>
              <a:buNone/>
            </a:pPr>
            <a:r>
              <a:rPr lang="en-US" sz="3600" b="1" smtClean="0">
                <a:solidFill>
                  <a:schemeClr val="bg2"/>
                </a:solidFill>
                <a:latin typeface="Tahoma" pitchFamily="34" charset="0"/>
                <a:cs typeface="Tahoma" pitchFamily="34" charset="0"/>
              </a:rPr>
              <a:t>“As international investors wake up to the weakening of America’s economic power, they are questioning why they hold the bulk of their wealth in American dollars. The dollar’s decline amounts to the biggest default in history, having wiped out far more of the value of financial assets held by foreigners than any other global economic problem in the past.” (</a:t>
            </a:r>
            <a:r>
              <a:rPr lang="en-US" sz="3600" b="1" i="1" smtClean="0">
                <a:solidFill>
                  <a:schemeClr val="bg2"/>
                </a:solidFill>
                <a:latin typeface="Tahoma" pitchFamily="34" charset="0"/>
                <a:cs typeface="Tahoma" pitchFamily="34" charset="0"/>
              </a:rPr>
              <a:t>Economist </a:t>
            </a:r>
            <a:r>
              <a:rPr lang="en-US" sz="3600" b="1" smtClean="0">
                <a:solidFill>
                  <a:schemeClr val="bg2"/>
                </a:solidFill>
                <a:latin typeface="Tahoma" pitchFamily="34" charset="0"/>
                <a:cs typeface="Tahoma" pitchFamily="34" charset="0"/>
              </a:rPr>
              <a:t>magazine)  </a:t>
            </a:r>
          </a:p>
        </p:txBody>
      </p:sp>
    </p:spTree>
  </p:cSld>
  <p:clrMapOvr>
    <a:masterClrMapping/>
  </p:clrMapOvr>
  <p:transition spd="med">
    <p:random/>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WordArt 4"/>
          <p:cNvSpPr>
            <a:spLocks noChangeArrowheads="1" noChangeShapeType="1" noTextEdit="1"/>
          </p:cNvSpPr>
          <p:nvPr/>
        </p:nvSpPr>
        <p:spPr bwMode="auto">
          <a:xfrm>
            <a:off x="1143000" y="1524000"/>
            <a:ext cx="6477000" cy="3429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HOT MONEY</a:t>
            </a:r>
          </a:p>
          <a:p>
            <a:pPr algn="ctr"/>
            <a:r>
              <a:rPr lang="en-US" sz="3600" kern="10">
                <a:ln w="9525">
                  <a:solidFill>
                    <a:srgbClr val="000000"/>
                  </a:solidFill>
                  <a:round/>
                  <a:headEnd/>
                  <a:tailEnd/>
                </a:ln>
                <a:solidFill>
                  <a:schemeClr val="bg2"/>
                </a:solidFill>
                <a:latin typeface="Arial Black"/>
              </a:rPr>
              <a:t>&amp;</a:t>
            </a:r>
          </a:p>
          <a:p>
            <a:pPr algn="ctr"/>
            <a:r>
              <a:rPr lang="en-US" sz="3600" kern="10">
                <a:ln w="9525">
                  <a:solidFill>
                    <a:srgbClr val="000000"/>
                  </a:solidFill>
                  <a:round/>
                  <a:headEnd/>
                  <a:tailEnd/>
                </a:ln>
                <a:solidFill>
                  <a:schemeClr val="bg2"/>
                </a:solidFill>
                <a:latin typeface="Arial Black"/>
              </a:rPr>
              <a:t>CURRENCY MELTDOWN</a:t>
            </a:r>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381000" y="228600"/>
            <a:ext cx="7772400" cy="1600200"/>
          </a:xfrm>
        </p:spPr>
        <p:txBody>
          <a:bodyPr/>
          <a:lstStyle/>
          <a:p>
            <a:pPr eaLnBrk="1" hangingPunct="1">
              <a:defRPr/>
            </a:pPr>
            <a:r>
              <a:rPr lang="en-US" b="1" smtClean="0">
                <a:solidFill>
                  <a:schemeClr val="bg2"/>
                </a:solidFill>
                <a:latin typeface="Tahoma" pitchFamily="34" charset="0"/>
              </a:rPr>
              <a:t>Is Bill Gates checking account an accurate measure of his wealth?</a:t>
            </a:r>
          </a:p>
        </p:txBody>
      </p:sp>
      <p:sp>
        <p:nvSpPr>
          <p:cNvPr id="22532" name="Rectangle 7"/>
          <p:cNvSpPr>
            <a:spLocks noChangeArrowheads="1"/>
          </p:cNvSpPr>
          <p:nvPr/>
        </p:nvSpPr>
        <p:spPr bwMode="auto">
          <a:xfrm>
            <a:off x="3352800" y="4876800"/>
            <a:ext cx="5410200" cy="1676400"/>
          </a:xfrm>
          <a:prstGeom prst="rect">
            <a:avLst/>
          </a:prstGeom>
          <a:solidFill>
            <a:schemeClr val="tx1"/>
          </a:solidFill>
          <a:ln w="9525">
            <a:solidFill>
              <a:schemeClr val="tx1"/>
            </a:solidFill>
            <a:miter lim="800000"/>
            <a:headEnd/>
            <a:tailEnd/>
          </a:ln>
        </p:spPr>
        <p:txBody>
          <a:bodyPr wrap="none" anchor="ctr"/>
          <a:lstStyle/>
          <a:p>
            <a:pPr algn="ctr"/>
            <a:r>
              <a:rPr lang="en-US" sz="3600">
                <a:solidFill>
                  <a:schemeClr val="bg2"/>
                </a:solidFill>
                <a:latin typeface="Tahoma" pitchFamily="34" charset="0"/>
              </a:rPr>
              <a:t>(No, because it doesn’t</a:t>
            </a:r>
          </a:p>
          <a:p>
            <a:pPr algn="ctr"/>
            <a:r>
              <a:rPr lang="en-US" sz="3600">
                <a:solidFill>
                  <a:schemeClr val="bg2"/>
                </a:solidFill>
                <a:latin typeface="Tahoma" pitchFamily="34" charset="0"/>
              </a:rPr>
              <a:t>include his  non-cash, </a:t>
            </a:r>
          </a:p>
          <a:p>
            <a:pPr algn="ctr"/>
            <a:r>
              <a:rPr lang="en-US" sz="3600">
                <a:solidFill>
                  <a:schemeClr val="bg2"/>
                </a:solidFill>
                <a:latin typeface="Tahoma" pitchFamily="34" charset="0"/>
              </a:rPr>
              <a:t>capital wealth)</a:t>
            </a: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28600" y="304800"/>
            <a:ext cx="8686800" cy="1447800"/>
          </a:xfrm>
        </p:spPr>
        <p:txBody>
          <a:bodyPr/>
          <a:lstStyle/>
          <a:p>
            <a:pPr eaLnBrk="1" hangingPunct="1">
              <a:defRPr/>
            </a:pPr>
            <a:r>
              <a:rPr lang="en-US" sz="4000" b="1" smtClean="0">
                <a:solidFill>
                  <a:schemeClr val="bg2"/>
                </a:solidFill>
                <a:latin typeface="Tahoma" pitchFamily="34" charset="0"/>
              </a:rPr>
              <a:t>“Hot money” spills out across national borders (the “contagion effect”)</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Rectangle 3"/>
          <p:cNvSpPr>
            <a:spLocks noGrp="1" noChangeArrowheads="1"/>
          </p:cNvSpPr>
          <p:nvPr>
            <p:ph type="body" idx="1"/>
          </p:nvPr>
        </p:nvSpPr>
        <p:spPr>
          <a:xfrm>
            <a:off x="0" y="228600"/>
            <a:ext cx="8839200" cy="4114800"/>
          </a:xfrm>
        </p:spPr>
        <p:txBody>
          <a:bodyPr/>
          <a:lstStyle/>
          <a:p>
            <a:pPr marL="609600" indent="-609600" eaLnBrk="1" hangingPunct="1">
              <a:lnSpc>
                <a:spcPct val="90000"/>
              </a:lnSpc>
              <a:buClr>
                <a:schemeClr val="bg2"/>
              </a:buClr>
              <a:buFont typeface="Wingdings" pitchFamily="2" charset="2"/>
              <a:buAutoNum type="arabicPeriod"/>
            </a:pPr>
            <a:r>
              <a:rPr lang="en-US" sz="3600" b="1" smtClean="0">
                <a:solidFill>
                  <a:schemeClr val="bg2"/>
                </a:solidFill>
                <a:latin typeface="Tahoma" pitchFamily="34" charset="0"/>
              </a:rPr>
              <a:t>Investors electronically transfer their investments over night from one developing nation to another at the slightest sign of economic or political risk.  Other investors may panic &amp; also sell off their currency as quickly as possible, triggering a rapid drop (meltdown) in currency value.</a:t>
            </a:r>
          </a:p>
          <a:p>
            <a:pPr marL="609600" indent="-609600" eaLnBrk="1" hangingPunct="1">
              <a:lnSpc>
                <a:spcPct val="90000"/>
              </a:lnSpc>
              <a:buClr>
                <a:schemeClr val="bg2"/>
              </a:buClr>
              <a:buFont typeface="Wingdings" pitchFamily="2" charset="2"/>
              <a:buAutoNum type="arabicPeriod"/>
            </a:pPr>
            <a:r>
              <a:rPr lang="en-US" sz="3600" b="1" smtClean="0">
                <a:solidFill>
                  <a:schemeClr val="bg2"/>
                </a:solidFill>
                <a:latin typeface="Tahoma" pitchFamily="34" charset="0"/>
              </a:rPr>
              <a:t>Numerous investors suddenly cash in the unwanted currency &amp; its supply skyrockets causing the price to nosedive. </a:t>
            </a:r>
          </a:p>
        </p:txBody>
      </p:sp>
      <p:sp>
        <p:nvSpPr>
          <p:cNvPr id="88067" name="AutoShape 4"/>
          <p:cNvSpPr>
            <a:spLocks noChangeArrowheads="1"/>
          </p:cNvSpPr>
          <p:nvPr/>
        </p:nvSpPr>
        <p:spPr bwMode="auto">
          <a:xfrm>
            <a:off x="5486400" y="6324600"/>
            <a:ext cx="976313" cy="533400"/>
          </a:xfrm>
          <a:prstGeom prst="rightArrow">
            <a:avLst>
              <a:gd name="adj1" fmla="val 50000"/>
              <a:gd name="adj2" fmla="val 45759"/>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Tx/>
              <a:buAutoNum type="arabicPeriod" startAt="3"/>
            </a:pPr>
            <a:r>
              <a:rPr lang="en-US" sz="2800" b="1" smtClean="0">
                <a:solidFill>
                  <a:schemeClr val="bg2"/>
                </a:solidFill>
                <a:latin typeface="Tahoma" pitchFamily="34" charset="0"/>
              </a:rPr>
              <a:t>This can push a developing nation into bankruptcy, because it’s low currency won’t pay off the nation’s foreign debt or allow it to buy imports, which are now much more expensive.</a:t>
            </a:r>
          </a:p>
          <a:p>
            <a:pPr marL="609600" indent="-609600" eaLnBrk="1" hangingPunct="1">
              <a:buClr>
                <a:schemeClr val="bg2"/>
              </a:buClr>
              <a:buFontTx/>
              <a:buAutoNum type="arabicPeriod" startAt="3"/>
            </a:pPr>
            <a:r>
              <a:rPr lang="en-US" sz="2800" b="1" smtClean="0">
                <a:solidFill>
                  <a:schemeClr val="bg2"/>
                </a:solidFill>
                <a:latin typeface="Tahoma" pitchFamily="34" charset="0"/>
              </a:rPr>
              <a:t>This currency “meltdown” can then cascade within the region to other nations that trade extensively with the nation experiencing meltdown. The meltdown nation imports less and less from its regional partners, whose economies are then also hurt.  Once again investors panic and pull out their money out of these regional partner nations overnight, triggering currency meltdowns throughout the whole region.</a:t>
            </a:r>
          </a:p>
          <a:p>
            <a:pPr marL="609600" indent="-609600" eaLnBrk="1" hangingPunct="1"/>
            <a:endParaRPr lang="en-US" sz="2800" smtClean="0">
              <a:solidFill>
                <a:schemeClr val="bg2"/>
              </a:solidFill>
            </a:endParaRPr>
          </a:p>
        </p:txBody>
      </p:sp>
    </p:spTree>
  </p:cSld>
  <p:clrMapOvr>
    <a:masterClrMapping/>
  </p:clrMapOvr>
  <p:transition spd="med">
    <p:random/>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228600"/>
            <a:ext cx="9144000" cy="762000"/>
          </a:xfrm>
        </p:spPr>
        <p:txBody>
          <a:bodyPr/>
          <a:lstStyle/>
          <a:p>
            <a:pPr eaLnBrk="1" hangingPunct="1">
              <a:defRPr/>
            </a:pPr>
            <a:r>
              <a:rPr lang="en-US" sz="3200" b="1" smtClean="0">
                <a:solidFill>
                  <a:srgbClr val="000000"/>
                </a:solidFill>
                <a:latin typeface="Tahoma" pitchFamily="34" charset="0"/>
              </a:rPr>
              <a:t>FREE TRADE CAPITALISM CAN FUEL CURRENCY MELTDOWNS</a:t>
            </a:r>
          </a:p>
        </p:txBody>
      </p:sp>
      <p:sp>
        <p:nvSpPr>
          <p:cNvPr id="90115" name="Rectangle 3"/>
          <p:cNvSpPr>
            <a:spLocks noGrp="1" noChangeArrowheads="1"/>
          </p:cNvSpPr>
          <p:nvPr>
            <p:ph type="body" idx="1"/>
          </p:nvPr>
        </p:nvSpPr>
        <p:spPr>
          <a:xfrm>
            <a:off x="0" y="1066800"/>
            <a:ext cx="9144000" cy="5791200"/>
          </a:xfrm>
        </p:spPr>
        <p:txBody>
          <a:bodyPr/>
          <a:lstStyle/>
          <a:p>
            <a:pPr marL="609600" indent="-609600" eaLnBrk="1" hangingPunct="1">
              <a:buClr>
                <a:schemeClr val="bg2"/>
              </a:buClr>
              <a:buFont typeface="Wingdings" pitchFamily="2" charset="2"/>
              <a:buAutoNum type="arabicPeriod"/>
            </a:pPr>
            <a:r>
              <a:rPr lang="en-US" b="1" smtClean="0">
                <a:solidFill>
                  <a:srgbClr val="000000"/>
                </a:solidFill>
                <a:latin typeface="Tahoma" pitchFamily="34" charset="0"/>
              </a:rPr>
              <a:t>Advocates of  free market capitalism oppose governmental interference into FDI flows such as restricting cross-border movement of capital. </a:t>
            </a:r>
          </a:p>
          <a:p>
            <a:pPr marL="609600" indent="-609600" eaLnBrk="1" hangingPunct="1">
              <a:buClr>
                <a:schemeClr val="bg2"/>
              </a:buClr>
              <a:buFont typeface="Wingdings" pitchFamily="2" charset="2"/>
              <a:buAutoNum type="arabicPeriod"/>
            </a:pPr>
            <a:r>
              <a:rPr lang="en-US" b="1" smtClean="0">
                <a:solidFill>
                  <a:srgbClr val="000000"/>
                </a:solidFill>
                <a:latin typeface="Tahoma" pitchFamily="34" charset="0"/>
              </a:rPr>
              <a:t>Since most global-government organizations (IMF, World Bank, WTO, </a:t>
            </a:r>
          </a:p>
          <a:p>
            <a:pPr marL="609600" indent="-609600" eaLnBrk="1" hangingPunct="1">
              <a:buClr>
                <a:schemeClr val="bg2"/>
              </a:buClr>
              <a:buFont typeface="Wingdings" pitchFamily="2" charset="2"/>
              <a:buNone/>
            </a:pPr>
            <a:r>
              <a:rPr lang="en-US" b="1" smtClean="0">
                <a:solidFill>
                  <a:srgbClr val="000000"/>
                </a:solidFill>
                <a:latin typeface="Tahoma" pitchFamily="34" charset="0"/>
              </a:rPr>
              <a:t>	G-7, etc.) are rooted in free trade ideology, cross-border capital flows have been highly efficient in recent times, and thus a precursor of currency meltdowns. </a:t>
            </a:r>
          </a:p>
        </p:txBody>
      </p:sp>
    </p:spTree>
  </p:cSld>
  <p:clrMapOvr>
    <a:masterClrMapping/>
  </p:clrMapOvr>
  <p:transition spd="med">
    <p:random/>
  </p:transition>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9204" name="Rectangle 4"/>
          <p:cNvSpPr>
            <a:spLocks noGrp="1" noChangeArrowheads="1"/>
          </p:cNvSpPr>
          <p:nvPr>
            <p:ph type="ctrTitle"/>
          </p:nvPr>
        </p:nvSpPr>
        <p:spPr>
          <a:xfrm>
            <a:off x="0" y="0"/>
            <a:ext cx="9144000" cy="762000"/>
          </a:xfrm>
        </p:spPr>
        <p:txBody>
          <a:bodyPr/>
          <a:lstStyle/>
          <a:p>
            <a:pPr eaLnBrk="1" hangingPunct="1">
              <a:defRPr/>
            </a:pPr>
            <a:r>
              <a:rPr lang="en-US" sz="3600" b="1" smtClean="0">
                <a:solidFill>
                  <a:schemeClr val="bg2"/>
                </a:solidFill>
                <a:latin typeface="Tahoma" pitchFamily="34" charset="0"/>
              </a:rPr>
              <a:t>CURRENCY DOLLARIZATION</a:t>
            </a:r>
          </a:p>
        </p:txBody>
      </p:sp>
      <p:sp>
        <p:nvSpPr>
          <p:cNvPr id="91139" name="Rectangle 3"/>
          <p:cNvSpPr>
            <a:spLocks noGrp="1" noChangeArrowheads="1"/>
          </p:cNvSpPr>
          <p:nvPr>
            <p:ph type="subTitle" idx="1"/>
          </p:nvPr>
        </p:nvSpPr>
        <p:spPr>
          <a:xfrm>
            <a:off x="0" y="533400"/>
            <a:ext cx="9144000" cy="6324600"/>
          </a:xfrm>
        </p:spPr>
        <p:txBody>
          <a:bodyPr/>
          <a:lstStyle/>
          <a:p>
            <a:pPr marL="609600" indent="-609600" algn="l" eaLnBrk="1" hangingPunct="1">
              <a:lnSpc>
                <a:spcPct val="80000"/>
              </a:lnSpc>
              <a:buClr>
                <a:schemeClr val="bg2"/>
              </a:buClr>
              <a:buFont typeface="Wingdings" pitchFamily="2" charset="2"/>
              <a:buAutoNum type="arabicPeriod"/>
            </a:pPr>
            <a:r>
              <a:rPr lang="en-US" sz="3000" b="1" smtClean="0">
                <a:solidFill>
                  <a:srgbClr val="000000"/>
                </a:solidFill>
                <a:latin typeface="Tahoma" pitchFamily="34" charset="0"/>
              </a:rPr>
              <a:t>A growing number of economists are advocating the currency strategy of “dollarization“ (or Euro-ization), where only a small number of currencies are “in play” in the global marketplace. They contend that the present use of 200+ currencies is economically inefficient &amp; a drag on global currency stability. </a:t>
            </a:r>
          </a:p>
          <a:p>
            <a:pPr marL="609600" indent="-609600" algn="l" eaLnBrk="1" hangingPunct="1">
              <a:lnSpc>
                <a:spcPct val="80000"/>
              </a:lnSpc>
              <a:buClr>
                <a:schemeClr val="bg2"/>
              </a:buClr>
              <a:buFont typeface="Wingdings" pitchFamily="2" charset="2"/>
              <a:buAutoNum type="arabicPeriod"/>
            </a:pPr>
            <a:r>
              <a:rPr lang="en-US" sz="3000" b="1" smtClean="0">
                <a:solidFill>
                  <a:srgbClr val="000000"/>
                </a:solidFill>
                <a:latin typeface="Tahoma" pitchFamily="34" charset="0"/>
              </a:rPr>
              <a:t>Dollarization would have smaller nations peg their currencies to that of a powerful global or regional trading partner, thus reducing the number of currencies in play. </a:t>
            </a:r>
          </a:p>
          <a:p>
            <a:pPr marL="609600" indent="-609600" algn="l" eaLnBrk="1" hangingPunct="1">
              <a:lnSpc>
                <a:spcPct val="80000"/>
              </a:lnSpc>
              <a:buClr>
                <a:schemeClr val="bg2"/>
              </a:buClr>
              <a:buFont typeface="Wingdings" pitchFamily="2" charset="2"/>
              <a:buAutoNum type="arabicPeriod"/>
            </a:pPr>
            <a:r>
              <a:rPr lang="en-US" sz="3000" b="1" smtClean="0">
                <a:solidFill>
                  <a:srgbClr val="000000"/>
                </a:solidFill>
                <a:latin typeface="Tahoma" pitchFamily="34" charset="0"/>
              </a:rPr>
              <a:t>Dollarization proponents contend that fewer currencies lower inflation and interest rates.</a:t>
            </a:r>
          </a:p>
        </p:txBody>
      </p:sp>
    </p:spTree>
  </p:cSld>
  <p:clrMapOvr>
    <a:masterClrMapping/>
  </p:clrMapOvr>
  <p:transition spd="med">
    <p:random/>
  </p:transition>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Content Placeholder 3"/>
          <p:cNvSpPr>
            <a:spLocks noGrp="1"/>
          </p:cNvSpPr>
          <p:nvPr>
            <p:ph idx="1"/>
          </p:nvPr>
        </p:nvSpPr>
        <p:spPr>
          <a:xfrm>
            <a:off x="0" y="0"/>
            <a:ext cx="9144000" cy="6858000"/>
          </a:xfrm>
        </p:spPr>
        <p:txBody>
          <a:bodyPr/>
          <a:lstStyle/>
          <a:p>
            <a:pPr algn="ctr">
              <a:buFont typeface="Wingdings" pitchFamily="2" charset="2"/>
              <a:buNone/>
            </a:pPr>
            <a:r>
              <a:rPr lang="en-US" sz="6600" b="1" smtClean="0">
                <a:solidFill>
                  <a:schemeClr val="bg2"/>
                </a:solidFill>
                <a:latin typeface="Tahoma" pitchFamily="34" charset="0"/>
                <a:cs typeface="Tahoma" pitchFamily="34" charset="0"/>
              </a:rPr>
              <a:t>INTERNATIONAL FINANCE LESSONS LEARNED FROM THE 2010 DEBT CRISIS OF GREECE</a:t>
            </a:r>
          </a:p>
        </p:txBody>
      </p:sp>
    </p:spTree>
  </p:cSld>
  <p:clrMapOvr>
    <a:masterClrMapping/>
  </p:clrMapOvr>
  <p:transition spd="med">
    <p:random/>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Arial" pitchFamily="34" charset="0"/>
              <a:buAutoNum type="arabicPeriod"/>
            </a:pPr>
            <a:r>
              <a:rPr lang="en-US" sz="3100" b="1" smtClean="0">
                <a:solidFill>
                  <a:schemeClr val="bg2"/>
                </a:solidFill>
                <a:latin typeface="Tahoma" pitchFamily="34" charset="0"/>
              </a:rPr>
              <a:t>Most nations are in financial trouble when their national debt exceeds their annual economic output.</a:t>
            </a:r>
          </a:p>
          <a:p>
            <a:pPr marL="609600" indent="-609600" eaLnBrk="1" hangingPunct="1">
              <a:buClr>
                <a:schemeClr val="bg2"/>
              </a:buClr>
              <a:buFont typeface="Arial" pitchFamily="34" charset="0"/>
              <a:buAutoNum type="arabicPeriod"/>
            </a:pPr>
            <a:r>
              <a:rPr lang="en-US" sz="3100" b="1" smtClean="0">
                <a:solidFill>
                  <a:schemeClr val="bg2"/>
                </a:solidFill>
                <a:latin typeface="Tahoma" pitchFamily="34" charset="0"/>
              </a:rPr>
              <a:t>Global recessions reveal the true financial health &amp; stability of nations.</a:t>
            </a:r>
          </a:p>
          <a:p>
            <a:pPr marL="609600" indent="-609600" eaLnBrk="1" hangingPunct="1">
              <a:buClr>
                <a:schemeClr val="bg2"/>
              </a:buClr>
              <a:buFont typeface="Arial" pitchFamily="34" charset="0"/>
              <a:buAutoNum type="arabicPeriod"/>
            </a:pPr>
            <a:r>
              <a:rPr lang="en-US" sz="3100" b="1" smtClean="0">
                <a:solidFill>
                  <a:schemeClr val="bg2"/>
                </a:solidFill>
                <a:latin typeface="Tahoma" pitchFamily="34" charset="0"/>
              </a:rPr>
              <a:t>National standard-of-living cuts (government spending cuts + hiked taxes) are the only remedy for over-leveraged nations, &amp; these remedies are politically-unfeasible.</a:t>
            </a:r>
          </a:p>
          <a:p>
            <a:pPr marL="609600" indent="-609600" eaLnBrk="1" hangingPunct="1">
              <a:buClr>
                <a:schemeClr val="bg2"/>
              </a:buClr>
              <a:buFont typeface="Arial" pitchFamily="34" charset="0"/>
              <a:buAutoNum type="arabicPeriod"/>
            </a:pPr>
            <a:r>
              <a:rPr lang="en-US" sz="3100" b="1" smtClean="0">
                <a:solidFill>
                  <a:schemeClr val="bg2"/>
                </a:solidFill>
                <a:latin typeface="Tahoma" pitchFamily="34" charset="0"/>
              </a:rPr>
              <a:t>Currency depreciation , higher interest rates, higher employment, &amp; lifestyle cuts are inevitable for most debt-plagued nations.</a:t>
            </a:r>
          </a:p>
          <a:p>
            <a:pPr marL="609600" indent="-609600" eaLnBrk="1" hangingPunct="1">
              <a:buClr>
                <a:schemeClr val="bg2"/>
              </a:buClr>
              <a:buFont typeface="Wingdings" pitchFamily="2" charset="2"/>
              <a:buNone/>
            </a:pPr>
            <a:endParaRPr lang="en-US" sz="2800" b="1" smtClean="0">
              <a:solidFill>
                <a:schemeClr val="bg2"/>
              </a:solidFill>
              <a:latin typeface="Tahoma" pitchFamily="34" charset="0"/>
            </a:endParaRPr>
          </a:p>
          <a:p>
            <a:pPr marL="609600" indent="-609600" eaLnBrk="1" hangingPunct="1">
              <a:buClr>
                <a:schemeClr val="bg2"/>
              </a:buClr>
              <a:buFont typeface="Wingdings" pitchFamily="2" charset="2"/>
              <a:buNone/>
            </a:pPr>
            <a:endParaRPr lang="en-US" b="1" smtClean="0">
              <a:solidFill>
                <a:schemeClr val="bg2"/>
              </a:solidFill>
              <a:latin typeface="Tahoma" pitchFamily="34" charset="0"/>
            </a:endParaRPr>
          </a:p>
          <a:p>
            <a:pPr marL="609600" indent="-609600" eaLnBrk="1" hangingPunct="1"/>
            <a:endParaRPr lang="en-US" sz="2800" smtClean="0">
              <a:solidFill>
                <a:schemeClr val="bg2"/>
              </a:solidFill>
            </a:endParaRPr>
          </a:p>
        </p:txBody>
      </p:sp>
    </p:spTree>
  </p:cSld>
  <p:clrMapOvr>
    <a:masterClrMapping/>
  </p:clrMapOvr>
  <p:transition spd="med">
    <p:random/>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Content Placeholder 2"/>
          <p:cNvSpPr>
            <a:spLocks noGrp="1"/>
          </p:cNvSpPr>
          <p:nvPr>
            <p:ph idx="1"/>
          </p:nvPr>
        </p:nvSpPr>
        <p:spPr>
          <a:xfrm>
            <a:off x="0" y="0"/>
            <a:ext cx="9144000" cy="6858000"/>
          </a:xfrm>
        </p:spPr>
        <p:txBody>
          <a:bodyPr/>
          <a:lstStyle/>
          <a:p>
            <a:pPr algn="ctr">
              <a:buFont typeface="Wingdings" pitchFamily="2" charset="2"/>
              <a:buNone/>
            </a:pPr>
            <a:r>
              <a:rPr lang="en-US" sz="8800" b="1" smtClean="0">
                <a:solidFill>
                  <a:schemeClr val="bg2"/>
                </a:solidFill>
                <a:latin typeface="Tahoma" pitchFamily="34" charset="0"/>
                <a:cs typeface="Tahoma" pitchFamily="34" charset="0"/>
              </a:rPr>
              <a:t>AMERICA’S</a:t>
            </a:r>
            <a:r>
              <a:rPr lang="en-US" sz="9600" b="1" smtClean="0">
                <a:solidFill>
                  <a:schemeClr val="bg2"/>
                </a:solidFill>
                <a:latin typeface="Tahoma" pitchFamily="34" charset="0"/>
                <a:cs typeface="Tahoma" pitchFamily="34" charset="0"/>
              </a:rPr>
              <a:t> </a:t>
            </a:r>
          </a:p>
          <a:p>
            <a:pPr algn="ctr">
              <a:buFont typeface="Wingdings" pitchFamily="2" charset="2"/>
              <a:buNone/>
            </a:pPr>
            <a:r>
              <a:rPr lang="en-US" sz="9600" b="1" smtClean="0">
                <a:solidFill>
                  <a:schemeClr val="bg2"/>
                </a:solidFill>
                <a:latin typeface="Tahoma" pitchFamily="34" charset="0"/>
                <a:cs typeface="Tahoma" pitchFamily="34" charset="0"/>
              </a:rPr>
              <a:t>21</a:t>
            </a:r>
            <a:r>
              <a:rPr lang="en-US" sz="9600" b="1" baseline="30000" smtClean="0">
                <a:solidFill>
                  <a:schemeClr val="bg2"/>
                </a:solidFill>
                <a:latin typeface="Tahoma" pitchFamily="34" charset="0"/>
                <a:cs typeface="Tahoma" pitchFamily="34" charset="0"/>
              </a:rPr>
              <a:t>st</a:t>
            </a:r>
            <a:r>
              <a:rPr lang="en-US" sz="9600" b="1" smtClean="0">
                <a:solidFill>
                  <a:schemeClr val="bg2"/>
                </a:solidFill>
                <a:latin typeface="Tahoma" pitchFamily="34" charset="0"/>
                <a:cs typeface="Tahoma" pitchFamily="34" charset="0"/>
              </a:rPr>
              <a:t> CENTURY ECONOMIC </a:t>
            </a:r>
            <a:r>
              <a:rPr lang="en-US" sz="8800" b="1" smtClean="0">
                <a:solidFill>
                  <a:schemeClr val="bg2"/>
                </a:solidFill>
                <a:latin typeface="Tahoma" pitchFamily="34" charset="0"/>
                <a:cs typeface="Tahoma" pitchFamily="34" charset="0"/>
              </a:rPr>
              <a:t>CHALLENGES</a:t>
            </a:r>
            <a:r>
              <a:rPr lang="en-US" sz="9600" b="1" smtClean="0">
                <a:solidFill>
                  <a:schemeClr val="bg2"/>
                </a:solidFill>
                <a:latin typeface="Tahoma" pitchFamily="34" charset="0"/>
                <a:cs typeface="Tahoma" pitchFamily="34" charset="0"/>
              </a:rPr>
              <a:t> </a:t>
            </a:r>
          </a:p>
          <a:p>
            <a:pPr>
              <a:buFont typeface="Wingdings" pitchFamily="2" charset="2"/>
              <a:buNone/>
            </a:pPr>
            <a:endParaRPr lang="en-US" sz="54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Content Placeholder 2"/>
          <p:cNvSpPr>
            <a:spLocks noGrp="1"/>
          </p:cNvSpPr>
          <p:nvPr>
            <p:ph idx="1"/>
          </p:nvPr>
        </p:nvSpPr>
        <p:spPr>
          <a:xfrm>
            <a:off x="0" y="0"/>
            <a:ext cx="9144000" cy="6858000"/>
          </a:xfrm>
        </p:spPr>
        <p:txBody>
          <a:bodyPr/>
          <a:lstStyle/>
          <a:p>
            <a:pPr algn="ctr">
              <a:buFont typeface="Wingdings" pitchFamily="2" charset="2"/>
              <a:buNone/>
            </a:pPr>
            <a:r>
              <a:rPr lang="en-US" sz="8800" b="1" u="sng" smtClean="0">
                <a:solidFill>
                  <a:schemeClr val="bg2"/>
                </a:solidFill>
                <a:latin typeface="Tahoma" pitchFamily="34" charset="0"/>
                <a:cs typeface="Tahoma" pitchFamily="34" charset="0"/>
              </a:rPr>
              <a:t>Challenge #1</a:t>
            </a:r>
            <a:r>
              <a:rPr lang="en-US" sz="11500" b="1" smtClean="0">
                <a:solidFill>
                  <a:schemeClr val="bg2"/>
                </a:solidFill>
                <a:latin typeface="Tahoma" pitchFamily="34" charset="0"/>
                <a:cs typeface="Tahoma" pitchFamily="34" charset="0"/>
              </a:rPr>
              <a:t> </a:t>
            </a:r>
          </a:p>
          <a:p>
            <a:pPr algn="ctr">
              <a:buFont typeface="Wingdings" pitchFamily="2" charset="2"/>
              <a:buNone/>
            </a:pPr>
            <a:r>
              <a:rPr lang="en-US" sz="8000" b="1" smtClean="0">
                <a:solidFill>
                  <a:schemeClr val="bg2"/>
                </a:solidFill>
                <a:latin typeface="Tahoma" pitchFamily="34" charset="0"/>
                <a:cs typeface="Tahoma" pitchFamily="34" charset="0"/>
              </a:rPr>
              <a:t>DEALING WITH THE DAMAGE OF REAGANOMICS</a:t>
            </a:r>
            <a:endParaRPr lang="en-US" sz="7200" smtClean="0"/>
          </a:p>
        </p:txBody>
      </p:sp>
    </p:spTree>
  </p:cSld>
  <p:clrMapOvr>
    <a:masterClrMapping/>
  </p:clrMapOvr>
  <p:transition spd="med">
    <p:random/>
  </p:transition>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Content Placeholder 3"/>
          <p:cNvSpPr>
            <a:spLocks noGrp="1"/>
          </p:cNvSpPr>
          <p:nvPr>
            <p:ph idx="1"/>
          </p:nvPr>
        </p:nvSpPr>
        <p:spPr>
          <a:xfrm>
            <a:off x="0" y="0"/>
            <a:ext cx="9144000" cy="6858000"/>
          </a:xfrm>
        </p:spPr>
        <p:txBody>
          <a:bodyPr/>
          <a:lstStyle/>
          <a:p>
            <a:pPr>
              <a:buFont typeface="Wingdings" pitchFamily="2" charset="2"/>
              <a:buNone/>
            </a:pPr>
            <a:r>
              <a:rPr lang="en-US" sz="2700" b="1" smtClean="0">
                <a:solidFill>
                  <a:schemeClr val="bg2"/>
                </a:solidFill>
                <a:latin typeface="Tahoma" pitchFamily="34" charset="0"/>
                <a:cs typeface="Tahoma" pitchFamily="34" charset="0"/>
              </a:rPr>
              <a:t>The American &amp; global economic meltdown in the </a:t>
            </a:r>
            <a:r>
              <a:rPr lang="en-US" sz="2600" b="1" smtClean="0">
                <a:solidFill>
                  <a:schemeClr val="bg2"/>
                </a:solidFill>
                <a:latin typeface="Tahoma" pitchFamily="34" charset="0"/>
                <a:cs typeface="Tahoma" pitchFamily="34" charset="0"/>
              </a:rPr>
              <a:t>last quarter of 2008 unceremoniously brought an end to the 25-year era dubbed “Reaganomics” after the “trickle-down” economic programs of Ronald Reagan.  Reagan’s emphasis on economic stimulus via tax-cutting, government &amp; consumer debt, &amp; deregulation was a “caustic financial cocktail” that left a nasty global economic  hangover.  Too much of the money invested by the wealthy never did trickle down to the middle class because so many corporations simply held onto the money (never putting it to work in capital assets) by reinvesting for the short-run in exotic new quick buck securities such as speculative “derivatives” (debt-based investments such as the notorious subprime mortgages). </a:t>
            </a:r>
          </a:p>
        </p:txBody>
      </p: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228600" y="152400"/>
            <a:ext cx="8686800" cy="990600"/>
          </a:xfrm>
        </p:spPr>
        <p:txBody>
          <a:bodyPr/>
          <a:lstStyle/>
          <a:p>
            <a:pPr eaLnBrk="1" hangingPunct="1">
              <a:defRPr/>
            </a:pPr>
            <a:r>
              <a:rPr lang="en-US" sz="3200" b="1" smtClean="0">
                <a:solidFill>
                  <a:schemeClr val="bg2"/>
                </a:solidFill>
                <a:latin typeface="Tahoma" pitchFamily="34" charset="0"/>
              </a:rPr>
              <a:t>TWO WAYS TO MEASURE TRADE</a:t>
            </a:r>
            <a:br>
              <a:rPr lang="en-US" sz="3200" b="1" smtClean="0">
                <a:solidFill>
                  <a:schemeClr val="bg2"/>
                </a:solidFill>
                <a:latin typeface="Tahoma" pitchFamily="34" charset="0"/>
              </a:rPr>
            </a:br>
            <a:r>
              <a:rPr lang="en-US" sz="3200" b="1" smtClean="0">
                <a:solidFill>
                  <a:schemeClr val="bg2"/>
                </a:solidFill>
                <a:latin typeface="Tahoma" pitchFamily="34" charset="0"/>
              </a:rPr>
              <a:t>BETWEEN NATIONS:</a:t>
            </a:r>
          </a:p>
        </p:txBody>
      </p:sp>
      <p:sp>
        <p:nvSpPr>
          <p:cNvPr id="23555" name="Rectangle 3"/>
          <p:cNvSpPr>
            <a:spLocks noGrp="1" noChangeArrowheads="1"/>
          </p:cNvSpPr>
          <p:nvPr>
            <p:ph type="body" idx="1"/>
          </p:nvPr>
        </p:nvSpPr>
        <p:spPr>
          <a:xfrm>
            <a:off x="0" y="1143000"/>
            <a:ext cx="8915400" cy="5486400"/>
          </a:xfrm>
        </p:spPr>
        <p:txBody>
          <a:bodyPr/>
          <a:lstStyle/>
          <a:p>
            <a:pPr marL="609600" indent="-609600" eaLnBrk="1" hangingPunct="1">
              <a:buClr>
                <a:schemeClr val="bg2"/>
              </a:buClr>
              <a:buFont typeface="Wingdings" pitchFamily="2" charset="2"/>
              <a:buAutoNum type="arabicPeriod"/>
            </a:pPr>
            <a:r>
              <a:rPr lang="en-US" b="1" smtClean="0">
                <a:solidFill>
                  <a:schemeClr val="bg2"/>
                </a:solidFill>
                <a:latin typeface="Tahoma" pitchFamily="34" charset="0"/>
              </a:rPr>
              <a:t>Current Account: Annual exports of goods &amp; services – Annual imports of G&amp;S</a:t>
            </a:r>
          </a:p>
          <a:p>
            <a:pPr marL="609600" indent="-609600" eaLnBrk="1" hangingPunct="1">
              <a:buClr>
                <a:schemeClr val="bg2"/>
              </a:buClr>
              <a:buFont typeface="Wingdings" pitchFamily="2" charset="2"/>
              <a:buAutoNum type="arabicPeriod"/>
            </a:pPr>
            <a:r>
              <a:rPr lang="en-US" b="1" smtClean="0">
                <a:solidFill>
                  <a:schemeClr val="bg2"/>
                </a:solidFill>
                <a:latin typeface="Tahoma" pitchFamily="34" charset="0"/>
              </a:rPr>
              <a:t>America borrowed $2 billion every day in 2003 for imports,  producing a record current account deficit of  $500 billion (5% of GDP). 2004 estimated deficit = $600B (6% of GDP).</a:t>
            </a:r>
          </a:p>
          <a:p>
            <a:pPr marL="609600" indent="-609600" eaLnBrk="1" hangingPunct="1">
              <a:buClr>
                <a:schemeClr val="bg2"/>
              </a:buClr>
              <a:buFont typeface="Wingdings" pitchFamily="2" charset="2"/>
              <a:buAutoNum type="arabicPeriod"/>
            </a:pPr>
            <a:r>
              <a:rPr lang="en-US" b="1" smtClean="0">
                <a:solidFill>
                  <a:schemeClr val="bg2"/>
                </a:solidFill>
                <a:latin typeface="Tahoma" pitchFamily="34" charset="0"/>
              </a:rPr>
              <a:t>America imports twice as much merchandise as it exports</a:t>
            </a:r>
          </a:p>
          <a:p>
            <a:pPr marL="609600" indent="-609600" eaLnBrk="1" hangingPunct="1">
              <a:buClr>
                <a:schemeClr val="bg2"/>
              </a:buClr>
              <a:buFont typeface="Wingdings" pitchFamily="2" charset="2"/>
              <a:buNone/>
            </a:pPr>
            <a:endParaRPr lang="en-US" b="1" smtClean="0">
              <a:solidFill>
                <a:schemeClr val="bg2"/>
              </a:solidFill>
              <a:latin typeface="Tahoma" pitchFamily="34" charset="0"/>
            </a:endParaRPr>
          </a:p>
          <a:p>
            <a:pPr marL="609600" indent="-609600" eaLnBrk="1" hangingPunct="1">
              <a:buFont typeface="Wingdings" pitchFamily="2" charset="2"/>
              <a:buNone/>
            </a:pPr>
            <a:endParaRPr lang="en-US" sz="2800" b="1" smtClean="0">
              <a:solidFill>
                <a:schemeClr val="bg2"/>
              </a:solidFill>
              <a:latin typeface="Tahoma" pitchFamily="34" charset="0"/>
            </a:endParaRPr>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Content Placeholder 3"/>
          <p:cNvSpPr>
            <a:spLocks noGrp="1"/>
          </p:cNvSpPr>
          <p:nvPr>
            <p:ph idx="1"/>
          </p:nvPr>
        </p:nvSpPr>
        <p:spPr>
          <a:xfrm>
            <a:off x="0" y="0"/>
            <a:ext cx="9144000" cy="6858000"/>
          </a:xfrm>
        </p:spPr>
        <p:txBody>
          <a:bodyPr/>
          <a:lstStyle/>
          <a:p>
            <a:pPr>
              <a:buFont typeface="Wingdings" pitchFamily="2" charset="2"/>
              <a:buNone/>
            </a:pPr>
            <a:r>
              <a:rPr lang="en-US" sz="3000" b="1" smtClean="0">
                <a:solidFill>
                  <a:schemeClr val="bg2"/>
                </a:solidFill>
                <a:latin typeface="Tahoma" pitchFamily="34" charset="0"/>
                <a:cs typeface="Tahoma" pitchFamily="34" charset="0"/>
              </a:rPr>
              <a:t>“</a:t>
            </a:r>
            <a:r>
              <a:rPr lang="en-US" sz="2900" b="1" smtClean="0">
                <a:solidFill>
                  <a:schemeClr val="bg2"/>
                </a:solidFill>
                <a:latin typeface="Tahoma" pitchFamily="34" charset="0"/>
                <a:cs typeface="Tahoma" pitchFamily="34" charset="0"/>
              </a:rPr>
              <a:t>Americans &amp; the world didn’t fully grasp how damaging the Reagan cocktail of debt, deregulation &amp; laissez faire government would be. The world economy was much more intertwined than people realized. Global financial instruments that were so complex that most CEOs didn’t really understand how they worked—especially on the downside.  The global financial crisis started in America with the toxic subprime rate housing mortgages, the crippling legacy of Reagan deregulation. When a crisis starts in Mexico or Thailand, we can protect ourselves, but when it starts in America, no one can.”</a:t>
            </a:r>
          </a:p>
        </p:txBody>
      </p:sp>
    </p:spTree>
  </p:cSld>
  <p:clrMapOvr>
    <a:masterClrMapping/>
  </p:clrMapOvr>
  <p:transition spd="med">
    <p:random/>
  </p:transition>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90600"/>
          </a:xfrm>
        </p:spPr>
        <p:txBody>
          <a:bodyPr/>
          <a:lstStyle/>
          <a:p>
            <a:pPr>
              <a:defRPr/>
            </a:pPr>
            <a:r>
              <a:rPr lang="en-US" sz="3200" b="1" dirty="0" smtClean="0">
                <a:solidFill>
                  <a:schemeClr val="bg2"/>
                </a:solidFill>
                <a:latin typeface="Tahoma" pitchFamily="34" charset="0"/>
                <a:cs typeface="Tahoma" pitchFamily="34" charset="0"/>
              </a:rPr>
              <a:t>SLOW STARVATION OF THE FEDERAL REGULATORY AGENCIES</a:t>
            </a:r>
            <a:endParaRPr lang="en-US" sz="3200" b="1" dirty="0">
              <a:solidFill>
                <a:schemeClr val="bg2"/>
              </a:solidFill>
              <a:latin typeface="Tahoma" pitchFamily="34" charset="0"/>
              <a:cs typeface="Tahoma" pitchFamily="34" charset="0"/>
            </a:endParaRPr>
          </a:p>
        </p:txBody>
      </p:sp>
      <p:sp>
        <p:nvSpPr>
          <p:cNvPr id="98307" name="Content Placeholder 4"/>
          <p:cNvSpPr>
            <a:spLocks noGrp="1"/>
          </p:cNvSpPr>
          <p:nvPr>
            <p:ph idx="1"/>
          </p:nvPr>
        </p:nvSpPr>
        <p:spPr>
          <a:xfrm>
            <a:off x="0" y="990600"/>
            <a:ext cx="9144000" cy="5867400"/>
          </a:xfrm>
        </p:spPr>
        <p:txBody>
          <a:bodyPr/>
          <a:lstStyle/>
          <a:p>
            <a:pPr>
              <a:buFont typeface="Wingdings" pitchFamily="2" charset="2"/>
              <a:buNone/>
            </a:pPr>
            <a:r>
              <a:rPr lang="en-US" b="1" smtClean="0">
                <a:solidFill>
                  <a:schemeClr val="bg2"/>
                </a:solidFill>
                <a:latin typeface="Tahoma" pitchFamily="34" charset="0"/>
                <a:cs typeface="Tahoma" pitchFamily="34" charset="0"/>
              </a:rPr>
              <a:t>“One result of Reaganomics was tripling the national debt so budgets for needed public programs &amp; agencies had to remain at drastically reduced levels throughout the 1990s while the federal debt was paid down.” As a result, over the past decade, government agencies have found it difficult to fulfill their missions &amp; there have been an unprecedented number of regulatory failures, such as response of FEMA to hurricanes Katrina &amp; Ike; recalled toys, contaminated food, etc.</a:t>
            </a:r>
          </a:p>
        </p:txBody>
      </p:sp>
    </p:spTree>
  </p:cSld>
  <p:clrMapOvr>
    <a:masterClrMapping/>
  </p:clrMapOvr>
  <p:transition spd="med">
    <p:random/>
  </p:transition>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09600"/>
          </a:xfrm>
        </p:spPr>
        <p:txBody>
          <a:bodyPr/>
          <a:lstStyle/>
          <a:p>
            <a:pPr>
              <a:defRPr/>
            </a:pPr>
            <a:r>
              <a:rPr lang="en-US" sz="2800" b="1" dirty="0" smtClean="0">
                <a:solidFill>
                  <a:schemeClr val="bg2"/>
                </a:solidFill>
                <a:latin typeface="Tahoma" pitchFamily="34" charset="0"/>
                <a:cs typeface="Tahoma" pitchFamily="34" charset="0"/>
              </a:rPr>
              <a:t>EXAMPLES OF FEDERAL AGENCY  BUDGET CUTS</a:t>
            </a:r>
            <a:endParaRPr lang="en-US" sz="2800" b="1" dirty="0">
              <a:solidFill>
                <a:schemeClr val="bg2"/>
              </a:solidFill>
              <a:latin typeface="Tahoma" pitchFamily="34" charset="0"/>
              <a:cs typeface="Tahoma" pitchFamily="34" charset="0"/>
            </a:endParaRPr>
          </a:p>
        </p:txBody>
      </p:sp>
      <p:sp>
        <p:nvSpPr>
          <p:cNvPr id="99331" name="Content Placeholder 4"/>
          <p:cNvSpPr>
            <a:spLocks noGrp="1"/>
          </p:cNvSpPr>
          <p:nvPr>
            <p:ph idx="1"/>
          </p:nvPr>
        </p:nvSpPr>
        <p:spPr>
          <a:xfrm>
            <a:off x="0" y="533400"/>
            <a:ext cx="9144000" cy="6324600"/>
          </a:xfrm>
        </p:spPr>
        <p:txBody>
          <a:bodyPr/>
          <a:lstStyle/>
          <a:p>
            <a:pPr>
              <a:buFont typeface="Wingdings" pitchFamily="2" charset="2"/>
              <a:buNone/>
            </a:pPr>
            <a:r>
              <a:rPr lang="en-US" sz="2800" b="1" u="sng" smtClean="0">
                <a:solidFill>
                  <a:schemeClr val="bg2"/>
                </a:solidFill>
                <a:latin typeface="Tahoma" pitchFamily="34" charset="0"/>
                <a:cs typeface="Tahoma" pitchFamily="34" charset="0"/>
              </a:rPr>
              <a:t>Federal meat inspection</a:t>
            </a:r>
            <a:r>
              <a:rPr lang="en-US" sz="2800" b="1" smtClean="0">
                <a:solidFill>
                  <a:schemeClr val="bg2"/>
                </a:solidFill>
                <a:latin typeface="Tahoma" pitchFamily="34" charset="0"/>
                <a:cs typeface="Tahoma" pitchFamily="34" charset="0"/>
              </a:rPr>
              <a:t>: 7.5% budget drop over the past 20 years</a:t>
            </a:r>
          </a:p>
          <a:p>
            <a:pPr>
              <a:buFont typeface="Wingdings" pitchFamily="2" charset="2"/>
              <a:buNone/>
            </a:pPr>
            <a:r>
              <a:rPr lang="en-US" sz="2800" b="1" u="sng" smtClean="0">
                <a:solidFill>
                  <a:schemeClr val="bg2"/>
                </a:solidFill>
                <a:latin typeface="Tahoma" pitchFamily="34" charset="0"/>
                <a:cs typeface="Tahoma" pitchFamily="34" charset="0"/>
              </a:rPr>
              <a:t>Coal mine safety</a:t>
            </a:r>
            <a:r>
              <a:rPr lang="en-US" sz="2800" b="1" smtClean="0">
                <a:solidFill>
                  <a:schemeClr val="bg2"/>
                </a:solidFill>
                <a:latin typeface="Tahoma" pitchFamily="34" charset="0"/>
                <a:cs typeface="Tahoma" pitchFamily="34" charset="0"/>
              </a:rPr>
              <a:t>: 45% budget drop since 1979</a:t>
            </a:r>
          </a:p>
          <a:p>
            <a:pPr>
              <a:buFont typeface="Wingdings" pitchFamily="2" charset="2"/>
              <a:buNone/>
            </a:pPr>
            <a:r>
              <a:rPr lang="en-US" sz="2800" b="1" u="sng" smtClean="0">
                <a:solidFill>
                  <a:schemeClr val="bg2"/>
                </a:solidFill>
                <a:latin typeface="Tahoma" pitchFamily="34" charset="0"/>
                <a:cs typeface="Tahoma" pitchFamily="34" charset="0"/>
              </a:rPr>
              <a:t>Consumer product Safety Commission</a:t>
            </a:r>
            <a:r>
              <a:rPr lang="en-US" sz="2800" b="1" smtClean="0">
                <a:solidFill>
                  <a:schemeClr val="bg2"/>
                </a:solidFill>
                <a:latin typeface="Tahoma" pitchFamily="34" charset="0"/>
                <a:cs typeface="Tahoma" pitchFamily="34" charset="0"/>
              </a:rPr>
              <a:t>: cut 40% since the 1970s</a:t>
            </a:r>
          </a:p>
          <a:p>
            <a:pPr>
              <a:buFont typeface="Wingdings" pitchFamily="2" charset="2"/>
              <a:buNone/>
            </a:pPr>
            <a:r>
              <a:rPr lang="en-US" sz="2800" b="1" u="sng" smtClean="0">
                <a:solidFill>
                  <a:schemeClr val="bg2"/>
                </a:solidFill>
                <a:latin typeface="Tahoma" pitchFamily="34" charset="0"/>
                <a:cs typeface="Tahoma" pitchFamily="34" charset="0"/>
              </a:rPr>
              <a:t>Occupational Safety Admin</a:t>
            </a:r>
            <a:r>
              <a:rPr lang="en-US" sz="2800" b="1" smtClean="0">
                <a:solidFill>
                  <a:schemeClr val="bg2"/>
                </a:solidFill>
                <a:latin typeface="Tahoma" pitchFamily="34" charset="0"/>
                <a:cs typeface="Tahoma" pitchFamily="34" charset="0"/>
              </a:rPr>
              <a:t>: Budget has been cut so much that half as many safety inspections are now conducted compared with 20 years ago </a:t>
            </a:r>
          </a:p>
          <a:p>
            <a:pPr>
              <a:buFont typeface="Wingdings" pitchFamily="2" charset="2"/>
              <a:buNone/>
            </a:pPr>
            <a:r>
              <a:rPr lang="en-US" sz="2800" b="1" u="sng" smtClean="0">
                <a:solidFill>
                  <a:schemeClr val="bg2"/>
                </a:solidFill>
                <a:latin typeface="Tahoma" pitchFamily="34" charset="0"/>
                <a:cs typeface="Tahoma" pitchFamily="34" charset="0"/>
              </a:rPr>
              <a:t>FDA</a:t>
            </a:r>
            <a:r>
              <a:rPr lang="en-US" sz="2800" b="1" smtClean="0">
                <a:solidFill>
                  <a:schemeClr val="bg2"/>
                </a:solidFill>
                <a:latin typeface="Tahoma" pitchFamily="34" charset="0"/>
                <a:cs typeface="Tahoma" pitchFamily="34" charset="0"/>
              </a:rPr>
              <a:t>: Budget constraints mean samples of less than 1% of retailed food can be taken</a:t>
            </a:r>
          </a:p>
          <a:p>
            <a:pPr>
              <a:buFont typeface="Wingdings" pitchFamily="2" charset="2"/>
              <a:buNone/>
            </a:pPr>
            <a:r>
              <a:rPr lang="en-US" sz="2800" b="1" u="sng" smtClean="0">
                <a:solidFill>
                  <a:schemeClr val="bg2"/>
                </a:solidFill>
                <a:latin typeface="Tahoma" pitchFamily="34" charset="0"/>
                <a:cs typeface="Tahoma" pitchFamily="34" charset="0"/>
              </a:rPr>
              <a:t>National Highway Admin</a:t>
            </a:r>
            <a:r>
              <a:rPr lang="en-US" sz="2800" b="1" smtClean="0">
                <a:solidFill>
                  <a:schemeClr val="bg2"/>
                </a:solidFill>
                <a:latin typeface="Tahoma" pitchFamily="34" charset="0"/>
                <a:cs typeface="Tahoma" pitchFamily="34" charset="0"/>
              </a:rPr>
              <a:t>: 30% lower budget since 1980 &amp; only 15 investigators employed nationwide</a:t>
            </a:r>
          </a:p>
          <a:p>
            <a:pPr>
              <a:buFont typeface="Wingdings" pitchFamily="2" charset="2"/>
              <a:buNone/>
            </a:pPr>
            <a:endParaRPr lang="en-US" sz="30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4" name="Content Placeholder 3"/>
          <p:cNvSpPr>
            <a:spLocks noGrp="1"/>
          </p:cNvSpPr>
          <p:nvPr>
            <p:ph idx="1"/>
          </p:nvPr>
        </p:nvSpPr>
        <p:spPr>
          <a:xfrm>
            <a:off x="0" y="0"/>
            <a:ext cx="9144000" cy="6858000"/>
          </a:xfrm>
        </p:spPr>
        <p:txBody>
          <a:bodyPr/>
          <a:lstStyle/>
          <a:p>
            <a:pPr>
              <a:buFont typeface="Wingdings" pitchFamily="2" charset="2"/>
              <a:buNone/>
            </a:pPr>
            <a:r>
              <a:rPr lang="en-US" sz="3300" b="1" smtClean="0">
                <a:solidFill>
                  <a:schemeClr val="bg2"/>
                </a:solidFill>
                <a:latin typeface="Tahoma" pitchFamily="34" charset="0"/>
                <a:cs typeface="Tahoma" pitchFamily="34" charset="0"/>
              </a:rPr>
              <a:t>The hollowing out of government social services brought on by 25 years of budget cutting culminated in 2007-2008 with the breakdown of government emergency rescue efforts for Hurricane's Katrina &amp; Ike; the collapse of Iraqi troop rehabilitation at Walter Reed military; &amp; the mass importing of unsafe Chinese toys &amp; other consumer products. It undoubtedly contributed to the all time low public ratings of Congress &amp; the presidency in most of the 2000s.   </a:t>
            </a:r>
          </a:p>
        </p:txBody>
      </p:sp>
    </p:spTree>
  </p:cSld>
  <p:clrMapOvr>
    <a:masterClrMapping/>
  </p:clrMapOvr>
  <p:transition spd="med">
    <p:random/>
  </p:transition>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Content Placeholder 2"/>
          <p:cNvSpPr>
            <a:spLocks noGrp="1"/>
          </p:cNvSpPr>
          <p:nvPr>
            <p:ph idx="1"/>
          </p:nvPr>
        </p:nvSpPr>
        <p:spPr>
          <a:xfrm>
            <a:off x="0" y="0"/>
            <a:ext cx="9144000" cy="6858000"/>
          </a:xfrm>
        </p:spPr>
        <p:txBody>
          <a:bodyPr/>
          <a:lstStyle/>
          <a:p>
            <a:pPr algn="ctr">
              <a:buFont typeface="Wingdings" pitchFamily="2" charset="2"/>
              <a:buNone/>
            </a:pPr>
            <a:r>
              <a:rPr lang="en-US" sz="9600" b="1" u="sng" smtClean="0">
                <a:solidFill>
                  <a:schemeClr val="bg2"/>
                </a:solidFill>
                <a:latin typeface="Tahoma" pitchFamily="34" charset="0"/>
                <a:cs typeface="Tahoma" pitchFamily="34" charset="0"/>
              </a:rPr>
              <a:t>Challenge #2</a:t>
            </a:r>
          </a:p>
          <a:p>
            <a:pPr algn="ctr">
              <a:buFont typeface="Wingdings" pitchFamily="2" charset="2"/>
              <a:buNone/>
            </a:pPr>
            <a:r>
              <a:rPr lang="en-US" sz="8000" b="1" smtClean="0">
                <a:solidFill>
                  <a:schemeClr val="bg2"/>
                </a:solidFill>
                <a:latin typeface="Tahoma" pitchFamily="34" charset="0"/>
                <a:cs typeface="Tahoma" pitchFamily="34" charset="0"/>
              </a:rPr>
              <a:t>THE DEREGULATION CRISIS</a:t>
            </a:r>
            <a:endParaRPr lang="en-US" sz="8800" b="1" smtClean="0">
              <a:solidFill>
                <a:schemeClr val="bg2"/>
              </a:solidFill>
              <a:latin typeface="Tahoma" pitchFamily="34" charset="0"/>
              <a:cs typeface="Tahoma" pitchFamily="34" charset="0"/>
            </a:endParaRPr>
          </a:p>
          <a:p>
            <a:pPr>
              <a:buFont typeface="Wingdings" pitchFamily="2" charset="2"/>
              <a:buNone/>
            </a:pPr>
            <a:endParaRPr lang="en-US" sz="60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Content Placeholder 3"/>
          <p:cNvSpPr>
            <a:spLocks noGrp="1"/>
          </p:cNvSpPr>
          <p:nvPr>
            <p:ph idx="1"/>
          </p:nvPr>
        </p:nvSpPr>
        <p:spPr>
          <a:xfrm>
            <a:off x="0" y="0"/>
            <a:ext cx="9144000" cy="6858000"/>
          </a:xfrm>
        </p:spPr>
        <p:txBody>
          <a:bodyPr/>
          <a:lstStyle/>
          <a:p>
            <a:pPr>
              <a:buFont typeface="Wingdings" pitchFamily="2" charset="2"/>
              <a:buNone/>
            </a:pPr>
            <a:r>
              <a:rPr lang="en-US" b="1" smtClean="0">
                <a:solidFill>
                  <a:schemeClr val="bg2"/>
                </a:solidFill>
                <a:latin typeface="Tahoma" pitchFamily="34" charset="0"/>
                <a:cs typeface="Tahoma" pitchFamily="34" charset="0"/>
              </a:rPr>
              <a:t>Since 1980, a number of major American industries have been deregulated, including most of the banking industry and much of energy, transportation, &amp; financial services industries.  Letting the “invisible hand” of the marketplace, instead of the government’s “visible hand,” influence American business produced a number of financial gains and advantages, especially for large corporations. But it also greatly increased the dependence of Americans and the American way of life on corporate ethics and sense of community.  </a:t>
            </a:r>
          </a:p>
        </p:txBody>
      </p:sp>
      <p:sp>
        <p:nvSpPr>
          <p:cNvPr id="102403" name="AutoShape 6"/>
          <p:cNvSpPr>
            <a:spLocks noChangeArrowheads="1"/>
          </p:cNvSpPr>
          <p:nvPr/>
        </p:nvSpPr>
        <p:spPr bwMode="auto">
          <a:xfrm>
            <a:off x="7696200" y="6372225"/>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Content Placeholder 3"/>
          <p:cNvSpPr>
            <a:spLocks noGrp="1"/>
          </p:cNvSpPr>
          <p:nvPr>
            <p:ph idx="1"/>
          </p:nvPr>
        </p:nvSpPr>
        <p:spPr>
          <a:xfrm>
            <a:off x="0" y="0"/>
            <a:ext cx="9144000" cy="6858000"/>
          </a:xfrm>
        </p:spPr>
        <p:txBody>
          <a:bodyPr/>
          <a:lstStyle/>
          <a:p>
            <a:pPr>
              <a:buFont typeface="Wingdings" pitchFamily="2" charset="2"/>
              <a:buNone/>
            </a:pPr>
            <a:r>
              <a:rPr lang="en-US" b="1" smtClean="0">
                <a:solidFill>
                  <a:schemeClr val="bg2"/>
                </a:solidFill>
                <a:latin typeface="Tahoma" pitchFamily="34" charset="0"/>
                <a:cs typeface="Tahoma" pitchFamily="34" charset="0"/>
              </a:rPr>
              <a:t>In quick order in the 1980s, deregulation wiped out the entire savings and loan industry;  then enabled the Enron-public accounting scandals of the early 2000s; and then the subprime mortgages scandal that exploded in 2008, threatening to become a global financial meltdown.  These unprecedented breaches of corporate ethics and community responsibility reminded Americans and the world why capitalism has to be regulated: capitalism is no better than the capitalists, who, like all people, must be disciplined by laws and regulations. </a:t>
            </a:r>
          </a:p>
        </p:txBody>
      </p:sp>
    </p:spTree>
  </p:cSld>
  <p:clrMapOvr>
    <a:masterClrMapping/>
  </p:clrMapOvr>
  <p:transition spd="med">
    <p:random/>
  </p:transition>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Content Placeholder 3"/>
          <p:cNvSpPr>
            <a:spLocks noGrp="1"/>
          </p:cNvSpPr>
          <p:nvPr>
            <p:ph idx="1"/>
          </p:nvPr>
        </p:nvSpPr>
        <p:spPr>
          <a:xfrm>
            <a:off x="0" y="0"/>
            <a:ext cx="9144000" cy="6858000"/>
          </a:xfrm>
        </p:spPr>
        <p:txBody>
          <a:bodyPr/>
          <a:lstStyle/>
          <a:p>
            <a:pPr>
              <a:buFont typeface="Wingdings" pitchFamily="2" charset="2"/>
              <a:buNone/>
              <a:defRPr/>
            </a:pPr>
            <a:r>
              <a:rPr lang="en-US" b="1" dirty="0" smtClean="0">
                <a:solidFill>
                  <a:schemeClr val="bg2"/>
                </a:solidFill>
                <a:latin typeface="Tahoma" pitchFamily="34" charset="0"/>
                <a:cs typeface="Tahoma" pitchFamily="34" charset="0"/>
              </a:rPr>
              <a:t>Analyst Ed </a:t>
            </a:r>
            <a:r>
              <a:rPr lang="en-US" b="1" dirty="0" err="1" smtClean="0">
                <a:solidFill>
                  <a:schemeClr val="bg2"/>
                </a:solidFill>
                <a:latin typeface="Tahoma" pitchFamily="34" charset="0"/>
                <a:cs typeface="Tahoma" pitchFamily="34" charset="0"/>
              </a:rPr>
              <a:t>Cutlip</a:t>
            </a:r>
            <a:r>
              <a:rPr lang="en-US" b="1" dirty="0" smtClean="0">
                <a:solidFill>
                  <a:schemeClr val="bg2"/>
                </a:solidFill>
                <a:latin typeface="Tahoma" pitchFamily="34" charset="0"/>
                <a:cs typeface="Tahoma" pitchFamily="34" charset="0"/>
              </a:rPr>
              <a:t> notes 7 ways in which deregulation unleashed a 30-year epoch of irresponsible capitalism in the American &amp; around the world:</a:t>
            </a:r>
          </a:p>
          <a:p>
            <a:pPr marL="514350" indent="-514350">
              <a:buClrTx/>
              <a:buFont typeface="+mj-lt"/>
              <a:buAutoNum type="arabicPeriod"/>
              <a:defRPr/>
            </a:pPr>
            <a:r>
              <a:rPr lang="en-US" b="1" dirty="0" smtClean="0">
                <a:solidFill>
                  <a:schemeClr val="bg2"/>
                </a:solidFill>
                <a:latin typeface="Tahoma" pitchFamily="34" charset="0"/>
                <a:cs typeface="Tahoma" pitchFamily="34" charset="0"/>
              </a:rPr>
              <a:t>Off-balance sheet accounting enabled </a:t>
            </a:r>
            <a:r>
              <a:rPr lang="en-US" sz="3000" b="1" dirty="0" smtClean="0">
                <a:solidFill>
                  <a:schemeClr val="bg2"/>
                </a:solidFill>
                <a:latin typeface="Tahoma" pitchFamily="34" charset="0"/>
                <a:cs typeface="Tahoma" pitchFamily="34" charset="0"/>
              </a:rPr>
              <a:t>banks and corporations like Enron to hide their liabilities from the general public.</a:t>
            </a:r>
          </a:p>
          <a:p>
            <a:pPr marL="514350" indent="-514350">
              <a:buClrTx/>
              <a:buFont typeface="+mj-lt"/>
              <a:buAutoNum type="arabicPeriod"/>
              <a:defRPr/>
            </a:pPr>
            <a:r>
              <a:rPr lang="en-US" sz="3000" b="1" dirty="0" smtClean="0">
                <a:solidFill>
                  <a:schemeClr val="bg2"/>
                </a:solidFill>
                <a:latin typeface="Tahoma" pitchFamily="34" charset="0"/>
                <a:cs typeface="Tahoma" pitchFamily="34" charset="0"/>
              </a:rPr>
              <a:t>On at last 2 occasions, the federal government blocked regulation of financial derivatives (in which financial risks such as those associated with mortgages  are pooled and passed on to frequently naïve investors).</a:t>
            </a:r>
          </a:p>
        </p:txBody>
      </p:sp>
    </p:spTree>
  </p:cSld>
  <p:clrMapOvr>
    <a:masterClrMapping/>
  </p:clrMapOvr>
  <p:transition spd="med">
    <p:random/>
  </p:transition>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Content Placeholder 3"/>
          <p:cNvSpPr>
            <a:spLocks noGrp="1"/>
          </p:cNvSpPr>
          <p:nvPr>
            <p:ph idx="1"/>
          </p:nvPr>
        </p:nvSpPr>
        <p:spPr>
          <a:xfrm>
            <a:off x="0" y="0"/>
            <a:ext cx="9144000" cy="6858000"/>
          </a:xfrm>
        </p:spPr>
        <p:txBody>
          <a:bodyPr/>
          <a:lstStyle/>
          <a:p>
            <a:pPr marL="514350" indent="-514350">
              <a:buClrTx/>
              <a:buFont typeface="Arial" pitchFamily="34" charset="0"/>
              <a:buAutoNum type="arabicPeriod" startAt="3"/>
            </a:pPr>
            <a:r>
              <a:rPr lang="en-US" sz="2800" b="1" smtClean="0">
                <a:solidFill>
                  <a:schemeClr val="bg2"/>
                </a:solidFill>
                <a:latin typeface="Tahoma" pitchFamily="34" charset="0"/>
                <a:cs typeface="Tahoma" pitchFamily="34" charset="0"/>
              </a:rPr>
              <a:t>Deregulation allowed capital banks to set their own capital reserve requirements (what % of deposits they can lend out), which spurred risky financial speculation on subprime mortgages.</a:t>
            </a:r>
          </a:p>
          <a:p>
            <a:pPr marL="514350" indent="-514350">
              <a:buClrTx/>
              <a:buFont typeface="Arial" pitchFamily="34" charset="0"/>
              <a:buAutoNum type="arabicPeriod" startAt="3"/>
            </a:pPr>
            <a:r>
              <a:rPr lang="en-US" sz="2800" b="1" smtClean="0">
                <a:solidFill>
                  <a:schemeClr val="bg2"/>
                </a:solidFill>
                <a:latin typeface="Tahoma" pitchFamily="34" charset="0"/>
                <a:cs typeface="Tahoma" pitchFamily="34" charset="0"/>
              </a:rPr>
              <a:t>Govt. regulatory agencies and the Federal Reserve Board, under pressure to prolong the subprime mortgage binge, did nothing to curb predatory lending practices &amp; backed laws that denied aggrieved home mortgage borrowers the right to sue loan companies or banks.</a:t>
            </a:r>
          </a:p>
          <a:p>
            <a:pPr marL="514350" indent="-514350">
              <a:buClrTx/>
              <a:buFont typeface="Arial" pitchFamily="34" charset="0"/>
              <a:buAutoNum type="arabicPeriod" startAt="3"/>
            </a:pPr>
            <a:r>
              <a:rPr lang="en-US" sz="2800" b="1" smtClean="0">
                <a:solidFill>
                  <a:schemeClr val="bg2"/>
                </a:solidFill>
                <a:latin typeface="Tahoma" pitchFamily="34" charset="0"/>
                <a:cs typeface="Tahoma" pitchFamily="34" charset="0"/>
              </a:rPr>
              <a:t> The 2 giant fed-govt mortgage providers, “Fannie Mae” and “Freddie Mac,” lost hundreds of billions of taxpayer dollars by gambling heavily in the subprime market. </a:t>
            </a:r>
          </a:p>
          <a:p>
            <a:pPr marL="514350" indent="-514350">
              <a:buClrTx/>
              <a:buFont typeface="Arial" pitchFamily="34" charset="0"/>
              <a:buAutoNum type="arabicPeriod" startAt="3"/>
            </a:pPr>
            <a:endParaRPr lang="en-US" sz="30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498" name="Content Placeholder 3"/>
          <p:cNvSpPr>
            <a:spLocks noGrp="1"/>
          </p:cNvSpPr>
          <p:nvPr>
            <p:ph idx="1"/>
          </p:nvPr>
        </p:nvSpPr>
        <p:spPr>
          <a:xfrm>
            <a:off x="0" y="0"/>
            <a:ext cx="9144000" cy="6858000"/>
          </a:xfrm>
        </p:spPr>
        <p:txBody>
          <a:bodyPr/>
          <a:lstStyle/>
          <a:p>
            <a:pPr marL="514350" indent="-514350">
              <a:buClrTx/>
              <a:buFont typeface="Arial" pitchFamily="34" charset="0"/>
              <a:buAutoNum type="arabicPeriod" startAt="6"/>
            </a:pPr>
            <a:r>
              <a:rPr lang="en-US" sz="3000" b="1" smtClean="0">
                <a:solidFill>
                  <a:schemeClr val="bg2"/>
                </a:solidFill>
                <a:latin typeface="Tahoma" pitchFamily="34" charset="0"/>
                <a:cs typeface="Tahoma" pitchFamily="34" charset="0"/>
              </a:rPr>
              <a:t>“The abandonment of antitrust and related regulatory principles enabled the creation of too-big-to-fail megabanks, which engaged in much riskier practices than smaller banks.”</a:t>
            </a:r>
          </a:p>
          <a:p>
            <a:pPr marL="514350" indent="-514350">
              <a:buClrTx/>
              <a:buFont typeface="Arial" pitchFamily="34" charset="0"/>
              <a:buAutoNum type="arabicPeriod" startAt="6"/>
            </a:pPr>
            <a:r>
              <a:rPr lang="en-US" sz="2800" b="1" smtClean="0">
                <a:solidFill>
                  <a:schemeClr val="bg2"/>
                </a:solidFill>
                <a:latin typeface="Tahoma" pitchFamily="34" charset="0"/>
                <a:cs typeface="Tahoma" pitchFamily="34" charset="0"/>
              </a:rPr>
              <a:t>“Beset by conflicts of interest, private credit rating companies incorrectly assessed the quality of mortgage-backed securities,” so global purchasers of subprime mortgage derivatives received inadequate information and warning about the risks they were taking in purchasing mortgages marketed via often fraudulent predatory , &amp; unregulated marketing practices. </a:t>
            </a:r>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304800" y="304800"/>
            <a:ext cx="8839200" cy="6553200"/>
          </a:xfrm>
        </p:spPr>
        <p:txBody>
          <a:bodyPr/>
          <a:lstStyle/>
          <a:p>
            <a:pPr marL="609600" indent="-609600" eaLnBrk="1" hangingPunct="1">
              <a:lnSpc>
                <a:spcPct val="90000"/>
              </a:lnSpc>
              <a:buClr>
                <a:schemeClr val="bg2"/>
              </a:buClr>
              <a:buFont typeface="Wingdings" pitchFamily="2" charset="2"/>
              <a:buAutoNum type="arabicPeriod"/>
            </a:pPr>
            <a:r>
              <a:rPr lang="en-US" sz="4000" b="1" smtClean="0">
                <a:solidFill>
                  <a:schemeClr val="bg2"/>
                </a:solidFill>
                <a:latin typeface="Tahoma" pitchFamily="34" charset="0"/>
              </a:rPr>
              <a:t>America’s annual current account has been mostly negative in recent decades (a trade deficit) because Americans consume more than they produce—we import more than we export.</a:t>
            </a:r>
          </a:p>
          <a:p>
            <a:pPr marL="609600" indent="-609600" eaLnBrk="1" hangingPunct="1">
              <a:lnSpc>
                <a:spcPct val="90000"/>
              </a:lnSpc>
              <a:buClr>
                <a:schemeClr val="bg2"/>
              </a:buClr>
              <a:buFont typeface="Wingdings" pitchFamily="2" charset="2"/>
              <a:buAutoNum type="arabicPeriod"/>
            </a:pPr>
            <a:r>
              <a:rPr lang="en-US" sz="4400" b="1" smtClean="0">
                <a:solidFill>
                  <a:schemeClr val="bg2"/>
                </a:solidFill>
                <a:latin typeface="Tahoma" pitchFamily="34" charset="0"/>
              </a:rPr>
              <a:t>The trade deficit has doubled over the past 20 years, from 3.1% of the overall economy to 6.5% </a:t>
            </a:r>
          </a:p>
          <a:p>
            <a:pPr marL="609600" indent="-609600" eaLnBrk="1" hangingPunct="1">
              <a:lnSpc>
                <a:spcPct val="90000"/>
              </a:lnSpc>
              <a:buClr>
                <a:schemeClr val="bg2"/>
              </a:buClr>
            </a:pPr>
            <a:endParaRPr lang="en-US" sz="4000" b="1" smtClean="0">
              <a:solidFill>
                <a:schemeClr val="bg2"/>
              </a:solidFill>
              <a:latin typeface="Tahoma" pitchFamily="34" charset="0"/>
            </a:endParaRPr>
          </a:p>
        </p:txBody>
      </p:sp>
      <p:sp>
        <p:nvSpPr>
          <p:cNvPr id="24579" name="AutoShape 5"/>
          <p:cNvSpPr>
            <a:spLocks noChangeArrowheads="1"/>
          </p:cNvSpPr>
          <p:nvPr/>
        </p:nvSpPr>
        <p:spPr bwMode="auto">
          <a:xfrm>
            <a:off x="7772400" y="57912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2" name="Content Placeholder 3"/>
          <p:cNvSpPr>
            <a:spLocks noGrp="1"/>
          </p:cNvSpPr>
          <p:nvPr>
            <p:ph idx="1"/>
          </p:nvPr>
        </p:nvSpPr>
        <p:spPr>
          <a:xfrm>
            <a:off x="0" y="0"/>
            <a:ext cx="9144000" cy="6858000"/>
          </a:xfrm>
        </p:spPr>
        <p:txBody>
          <a:bodyPr/>
          <a:lstStyle/>
          <a:p>
            <a:pPr marL="514350" indent="-514350">
              <a:buClrTx/>
              <a:buFont typeface="Wingdings" pitchFamily="2" charset="2"/>
              <a:buNone/>
            </a:pPr>
            <a:r>
              <a:rPr lang="en-US" sz="4800" b="1" smtClean="0">
                <a:solidFill>
                  <a:schemeClr val="bg2"/>
                </a:solidFill>
                <a:latin typeface="Tahoma" pitchFamily="34" charset="0"/>
                <a:cs typeface="Tahoma" pitchFamily="34" charset="0"/>
              </a:rPr>
              <a:t>“The job of regulators is that when the party's in full swing, make sure the partygoers drink responsibly.  Instead, they let everyone drink as much as they wanted and then handed them the car keys.” </a:t>
            </a:r>
          </a:p>
        </p:txBody>
      </p:sp>
    </p:spTree>
  </p:cSld>
  <p:clrMapOvr>
    <a:masterClrMapping/>
  </p:clrMapOvr>
  <p:transition spd="med">
    <p:random/>
  </p:transition>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Content Placeholder 2"/>
          <p:cNvSpPr>
            <a:spLocks noGrp="1"/>
          </p:cNvSpPr>
          <p:nvPr>
            <p:ph idx="1"/>
          </p:nvPr>
        </p:nvSpPr>
        <p:spPr>
          <a:xfrm>
            <a:off x="0" y="0"/>
            <a:ext cx="9144000" cy="6858000"/>
          </a:xfrm>
        </p:spPr>
        <p:txBody>
          <a:bodyPr/>
          <a:lstStyle/>
          <a:p>
            <a:pPr algn="ctr">
              <a:buFont typeface="Wingdings" pitchFamily="2" charset="2"/>
              <a:buNone/>
            </a:pPr>
            <a:r>
              <a:rPr lang="en-US" sz="9600" b="1" u="sng" smtClean="0">
                <a:solidFill>
                  <a:schemeClr val="bg2"/>
                </a:solidFill>
                <a:latin typeface="Tahoma" pitchFamily="34" charset="0"/>
                <a:cs typeface="Tahoma" pitchFamily="34" charset="0"/>
              </a:rPr>
              <a:t>Challenge #3</a:t>
            </a:r>
          </a:p>
          <a:p>
            <a:pPr algn="ctr">
              <a:buFont typeface="Wingdings" pitchFamily="2" charset="2"/>
              <a:buNone/>
            </a:pPr>
            <a:r>
              <a:rPr lang="en-US" sz="9600" b="1" smtClean="0">
                <a:solidFill>
                  <a:schemeClr val="bg2"/>
                </a:solidFill>
                <a:latin typeface="Tahoma" pitchFamily="34" charset="0"/>
                <a:cs typeface="Tahoma" pitchFamily="34" charset="0"/>
              </a:rPr>
              <a:t>THE AMERICAN DEBT CRISIS</a:t>
            </a:r>
            <a:endParaRPr lang="en-US" sz="16600" b="1" smtClean="0">
              <a:solidFill>
                <a:schemeClr val="bg2"/>
              </a:solidFill>
              <a:latin typeface="Tahoma" pitchFamily="34" charset="0"/>
              <a:cs typeface="Tahoma" pitchFamily="34" charset="0"/>
            </a:endParaRPr>
          </a:p>
          <a:p>
            <a:pPr>
              <a:buFont typeface="Wingdings" pitchFamily="2" charset="2"/>
              <a:buNone/>
            </a:pPr>
            <a:endParaRPr lang="en-US" sz="6000" b="1" smtClean="0">
              <a:solidFill>
                <a:schemeClr val="bg2"/>
              </a:solidFill>
              <a:latin typeface="Tahoma" pitchFamily="34" charset="0"/>
              <a:cs typeface="Tahoma" pitchFamily="34" charset="0"/>
            </a:endParaRPr>
          </a:p>
        </p:txBody>
      </p:sp>
    </p:spTree>
  </p:cSld>
  <p:clrMapOvr>
    <a:masterClrMapping/>
  </p:clrMapOvr>
  <p:transition spd="med">
    <p:random/>
  </p:transition>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Rectangle 2"/>
          <p:cNvSpPr>
            <a:spLocks noGrp="1" noChangeArrowheads="1"/>
          </p:cNvSpPr>
          <p:nvPr>
            <p:ph type="body" idx="1"/>
          </p:nvPr>
        </p:nvSpPr>
        <p:spPr>
          <a:xfrm>
            <a:off x="0" y="0"/>
            <a:ext cx="9144000" cy="6858000"/>
          </a:xfrm>
        </p:spPr>
        <p:txBody>
          <a:bodyPr/>
          <a:lstStyle/>
          <a:p>
            <a:pPr eaLnBrk="1" hangingPunct="1">
              <a:buFont typeface="Wingdings" pitchFamily="2" charset="2"/>
              <a:buNone/>
            </a:pPr>
            <a:r>
              <a:rPr lang="en-US" sz="4000" b="1" smtClean="0">
                <a:solidFill>
                  <a:schemeClr val="bg2"/>
                </a:solidFill>
                <a:latin typeface="Tahoma" pitchFamily="34" charset="0"/>
              </a:rPr>
              <a:t>	</a:t>
            </a:r>
            <a:r>
              <a:rPr lang="en-US" sz="4200" b="1" smtClean="0">
                <a:solidFill>
                  <a:schemeClr val="bg2"/>
                </a:solidFill>
                <a:latin typeface="Tahoma" pitchFamily="34" charset="0"/>
              </a:rPr>
              <a:t>Imagine that parents borrowed $300,000 to give their children lots of luxuries, and instead of paying off the debt, they passed it along to their children, who ran up the debt to a half million and then passed it along to their children, who ran up the debt to a million and…(you get the picture)</a:t>
            </a:r>
          </a:p>
        </p:txBody>
      </p:sp>
    </p:spTree>
  </p:cSld>
  <p:clrMapOvr>
    <a:masterClrMapping/>
  </p:clrMapOvr>
  <p:transition spd="med">
    <p:random/>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AutoNum type="arabicPeriod"/>
            </a:pPr>
            <a:r>
              <a:rPr lang="en-US" sz="3600" b="1" smtClean="0">
                <a:solidFill>
                  <a:schemeClr val="bg2"/>
                </a:solidFill>
                <a:latin typeface="Tahoma" pitchFamily="34" charset="0"/>
              </a:rPr>
              <a:t>The 8 years of the Reagan administration + the first 4 years of the George W. Bush administration quadrupled the national debt from $1T to $4T. In 2005, Congress authorized raising the debt ceiling to $8T. </a:t>
            </a:r>
          </a:p>
          <a:p>
            <a:pPr marL="609600" indent="-609600" eaLnBrk="1" hangingPunct="1">
              <a:buClr>
                <a:schemeClr val="bg2"/>
              </a:buClr>
              <a:buFont typeface="Wingdings" pitchFamily="2" charset="2"/>
              <a:buAutoNum type="arabicPeriod"/>
            </a:pPr>
            <a:r>
              <a:rPr lang="en-US" sz="3600" b="1" smtClean="0">
                <a:solidFill>
                  <a:schemeClr val="bg2"/>
                </a:solidFill>
                <a:latin typeface="Tahoma" pitchFamily="34" charset="0"/>
              </a:rPr>
              <a:t>The U. S. Comptroller General warns that “America is on course to go broke in a generation unless budgets can be balanced.” </a:t>
            </a:r>
          </a:p>
        </p:txBody>
      </p:sp>
    </p:spTree>
  </p:cSld>
  <p:clrMapOvr>
    <a:masterClrMapping/>
  </p:clrMapOvr>
  <p:transition spd="med">
    <p:random/>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3"/>
          <p:cNvSpPr>
            <a:spLocks noGrp="1" noChangeArrowheads="1"/>
          </p:cNvSpPr>
          <p:nvPr>
            <p:ph type="subTitle" idx="1"/>
          </p:nvPr>
        </p:nvSpPr>
        <p:spPr>
          <a:xfrm>
            <a:off x="0" y="0"/>
            <a:ext cx="9144000" cy="6858000"/>
          </a:xfrm>
        </p:spPr>
        <p:txBody>
          <a:bodyPr/>
          <a:lstStyle/>
          <a:p>
            <a:pPr algn="l" eaLnBrk="1" hangingPunct="1">
              <a:lnSpc>
                <a:spcPct val="80000"/>
              </a:lnSpc>
            </a:pPr>
            <a:r>
              <a:rPr lang="en-US" sz="3000" b="1" smtClean="0">
                <a:solidFill>
                  <a:schemeClr val="bg2"/>
                </a:solidFill>
                <a:latin typeface="Tahoma" pitchFamily="34" charset="0"/>
              </a:rPr>
              <a:t>A 2006 study of the Government Accountability Office estimated that unless drastic changes occur in how the U.S. government deals with past deficits, America’s national debt could grow from the current $11T to $46T over the next three decades. For every year the US government fails to reduce the debt total, international debt payments will grow by $2-$3T annually.  The three budget-busting entitlement programs of the Bush era (Social Security, Medicaid and Medicare) are on pace to run up a $20T deficit by 2030.  “The US government is essentially going to have to renegotiate some of the promises it has recently made to Americans probably by some combination of tax increases and benefits cuts.”  </a:t>
            </a:r>
          </a:p>
        </p:txBody>
      </p:sp>
    </p:spTree>
  </p:cSld>
  <p:clrMapOvr>
    <a:masterClrMapping/>
  </p:clrMapOvr>
  <p:transition spd="med">
    <p:random/>
  </p:transition>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304800" y="228600"/>
            <a:ext cx="8458200" cy="685800"/>
          </a:xfrm>
        </p:spPr>
        <p:txBody>
          <a:bodyPr/>
          <a:lstStyle/>
          <a:p>
            <a:pPr eaLnBrk="1" hangingPunct="1">
              <a:defRPr/>
            </a:pPr>
            <a:r>
              <a:rPr lang="en-US" sz="3200" b="1" dirty="0" smtClean="0">
                <a:solidFill>
                  <a:schemeClr val="bg2"/>
                </a:solidFill>
                <a:latin typeface="Tahoma" pitchFamily="34" charset="0"/>
                <a:cs typeface="Tahoma" pitchFamily="34" charset="0"/>
              </a:rPr>
              <a:t>RECORD CONSUMER DEBT</a:t>
            </a:r>
            <a:br>
              <a:rPr lang="en-US" sz="3200" b="1" dirty="0" smtClean="0">
                <a:solidFill>
                  <a:schemeClr val="bg2"/>
                </a:solidFill>
                <a:latin typeface="Tahoma" pitchFamily="34" charset="0"/>
                <a:cs typeface="Tahoma" pitchFamily="34" charset="0"/>
              </a:rPr>
            </a:br>
            <a:r>
              <a:rPr lang="en-US" sz="3200" b="1" dirty="0" smtClean="0">
                <a:solidFill>
                  <a:schemeClr val="bg2"/>
                </a:solidFill>
                <a:latin typeface="Tahoma" pitchFamily="34" charset="0"/>
                <a:cs typeface="Tahoma" pitchFamily="34" charset="0"/>
              </a:rPr>
              <a:t> HIKES THE U.S. DEFICIT</a:t>
            </a:r>
          </a:p>
        </p:txBody>
      </p:sp>
      <p:sp>
        <p:nvSpPr>
          <p:cNvPr id="112643" name="Rectangle 3"/>
          <p:cNvSpPr>
            <a:spLocks noGrp="1" noChangeArrowheads="1"/>
          </p:cNvSpPr>
          <p:nvPr>
            <p:ph type="body" idx="1"/>
          </p:nvPr>
        </p:nvSpPr>
        <p:spPr>
          <a:xfrm>
            <a:off x="0" y="990600"/>
            <a:ext cx="9144000" cy="5867400"/>
          </a:xfrm>
        </p:spPr>
        <p:txBody>
          <a:bodyPr/>
          <a:lstStyle/>
          <a:p>
            <a:pPr marL="609600" indent="-609600" eaLnBrk="1" hangingPunct="1">
              <a:buClr>
                <a:schemeClr val="bg2"/>
              </a:buClr>
              <a:buFont typeface="Wingdings" pitchFamily="2" charset="2"/>
              <a:buAutoNum type="arabicPeriod"/>
            </a:pPr>
            <a:r>
              <a:rPr lang="en-US" sz="3000" b="1" smtClean="0">
                <a:solidFill>
                  <a:schemeClr val="bg2"/>
                </a:solidFill>
                <a:latin typeface="Tahoma" pitchFamily="34" charset="0"/>
              </a:rPr>
              <a:t>Total American indebtedness (consumer + government) has more than doubled over the past decade to $8 trillion ($1.98 trillion in non-mortgage debt—($18,700 per household)</a:t>
            </a:r>
          </a:p>
          <a:p>
            <a:pPr marL="609600" indent="-609600" eaLnBrk="1" hangingPunct="1">
              <a:buClr>
                <a:schemeClr val="bg2"/>
              </a:buClr>
              <a:buFont typeface="Wingdings" pitchFamily="2" charset="2"/>
              <a:buAutoNum type="arabicPeriod"/>
            </a:pPr>
            <a:r>
              <a:rPr lang="en-US" sz="3000" b="1" smtClean="0">
                <a:solidFill>
                  <a:schemeClr val="bg2"/>
                </a:solidFill>
                <a:latin typeface="Tahoma" pitchFamily="34" charset="0"/>
              </a:rPr>
              <a:t>Americans now spend 20% of their total incomes ($1 of every $5) on debt.</a:t>
            </a:r>
          </a:p>
          <a:p>
            <a:pPr marL="609600" indent="-609600" eaLnBrk="1" hangingPunct="1">
              <a:buClr>
                <a:schemeClr val="bg2"/>
              </a:buClr>
              <a:buFont typeface="Wingdings" pitchFamily="2" charset="2"/>
              <a:buAutoNum type="arabicPeriod"/>
            </a:pPr>
            <a:r>
              <a:rPr lang="en-US" sz="3000" b="1" smtClean="0">
                <a:solidFill>
                  <a:schemeClr val="bg2"/>
                </a:solidFill>
                <a:latin typeface="Tahoma" pitchFamily="34" charset="0"/>
              </a:rPr>
              <a:t>The national debt is now increasing by $1.65B every day—11% of all the government takes in annually.</a:t>
            </a:r>
          </a:p>
          <a:p>
            <a:pPr marL="609600" indent="-609600" eaLnBrk="1" hangingPunct="1">
              <a:buClr>
                <a:schemeClr val="bg2"/>
              </a:buClr>
              <a:buFont typeface="Wingdings" pitchFamily="2" charset="2"/>
              <a:buAutoNum type="arabicPeriod"/>
            </a:pPr>
            <a:r>
              <a:rPr lang="en-US" sz="3000" b="1" smtClean="0">
                <a:solidFill>
                  <a:schemeClr val="bg2"/>
                </a:solidFill>
                <a:latin typeface="Tahoma" pitchFamily="34" charset="0"/>
              </a:rPr>
              <a:t>In 2005, Americans spent 57% more than it earned in world markets.</a:t>
            </a:r>
          </a:p>
          <a:p>
            <a:pPr marL="609600" indent="-609600" eaLnBrk="1" hangingPunct="1">
              <a:buClr>
                <a:schemeClr val="bg2"/>
              </a:buClr>
              <a:buFont typeface="Wingdings" pitchFamily="2" charset="2"/>
              <a:buNone/>
            </a:pPr>
            <a:endParaRPr lang="en-US" sz="3000" b="1" smtClean="0">
              <a:solidFill>
                <a:schemeClr val="bg2"/>
              </a:solidFill>
              <a:latin typeface="Tahoma" pitchFamily="34" charset="0"/>
            </a:endParaRPr>
          </a:p>
        </p:txBody>
      </p:sp>
      <p:sp>
        <p:nvSpPr>
          <p:cNvPr id="112644" name="AutoShape 6"/>
          <p:cNvSpPr>
            <a:spLocks noChangeArrowheads="1"/>
          </p:cNvSpPr>
          <p:nvPr/>
        </p:nvSpPr>
        <p:spPr bwMode="auto">
          <a:xfrm>
            <a:off x="7696200" y="6372225"/>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AutoNum type="arabicPeriod" startAt="5"/>
            </a:pPr>
            <a:r>
              <a:rPr lang="en-US" sz="2800" b="1" smtClean="0">
                <a:solidFill>
                  <a:schemeClr val="bg2"/>
                </a:solidFill>
                <a:latin typeface="Tahoma" pitchFamily="34" charset="0"/>
              </a:rPr>
              <a:t>Credit card debt makes up $735 billion of this total; $12,000 per household; $1,700 in annual interest. American households currently hold average of 8 different credit cards. </a:t>
            </a:r>
          </a:p>
          <a:p>
            <a:pPr marL="609600" indent="-609600" eaLnBrk="1" hangingPunct="1">
              <a:buClr>
                <a:schemeClr val="bg2"/>
              </a:buClr>
              <a:buFont typeface="Wingdings" pitchFamily="2" charset="2"/>
              <a:buAutoNum type="arabicPeriod" startAt="5"/>
            </a:pPr>
            <a:r>
              <a:rPr lang="en-US" sz="2800" b="1" smtClean="0">
                <a:solidFill>
                  <a:schemeClr val="bg2"/>
                </a:solidFill>
                <a:latin typeface="Tahoma" pitchFamily="34" charset="0"/>
              </a:rPr>
              <a:t>40% of Americans pay only the minimum balance on their cards each month</a:t>
            </a:r>
          </a:p>
          <a:p>
            <a:pPr marL="609600" indent="-609600" eaLnBrk="1" hangingPunct="1">
              <a:buClr>
                <a:schemeClr val="bg2"/>
              </a:buClr>
              <a:buFont typeface="Wingdings" pitchFamily="2" charset="2"/>
              <a:buAutoNum type="arabicPeriod" startAt="5"/>
            </a:pPr>
            <a:r>
              <a:rPr lang="en-US" sz="2800" b="1" smtClean="0">
                <a:solidFill>
                  <a:schemeClr val="bg2"/>
                </a:solidFill>
                <a:latin typeface="Tahoma" pitchFamily="34" charset="0"/>
              </a:rPr>
              <a:t>American household debt now = 18% of disposable income.  This amounts to $1 in interest payments for every $5 of disposable income.</a:t>
            </a:r>
          </a:p>
          <a:p>
            <a:pPr marL="609600" indent="-609600" eaLnBrk="1" hangingPunct="1">
              <a:buClr>
                <a:schemeClr val="bg2"/>
              </a:buClr>
              <a:buFont typeface="Wingdings" pitchFamily="2" charset="2"/>
              <a:buAutoNum type="arabicPeriod" startAt="5"/>
            </a:pPr>
            <a:r>
              <a:rPr lang="en-US" sz="2800" b="1" smtClean="0">
                <a:solidFill>
                  <a:schemeClr val="bg2"/>
                </a:solidFill>
                <a:latin typeface="Tahoma" pitchFamily="34" charset="0"/>
              </a:rPr>
              <a:t>Americans now save only 1% of their income ($1 for every $100 earned), by far the lowest in history and the lowest of any industrialized nation in the world.</a:t>
            </a:r>
          </a:p>
          <a:p>
            <a:pPr marL="609600" indent="-609600" eaLnBrk="1" hangingPunct="1">
              <a:buClr>
                <a:schemeClr val="bg2"/>
              </a:buClr>
            </a:pPr>
            <a:endParaRPr lang="en-US" sz="2800" smtClean="0">
              <a:solidFill>
                <a:schemeClr val="bg2"/>
              </a:solidFill>
            </a:endParaRPr>
          </a:p>
        </p:txBody>
      </p:sp>
      <p:sp>
        <p:nvSpPr>
          <p:cNvPr id="113667" name="AutoShape 4"/>
          <p:cNvSpPr>
            <a:spLocks noChangeArrowheads="1"/>
          </p:cNvSpPr>
          <p:nvPr/>
        </p:nvSpPr>
        <p:spPr bwMode="auto">
          <a:xfrm>
            <a:off x="6858000" y="62484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690" name="Rectangle 2"/>
          <p:cNvSpPr>
            <a:spLocks noGrp="1" noChangeArrowheads="1"/>
          </p:cNvSpPr>
          <p:nvPr>
            <p:ph type="body" idx="1"/>
          </p:nvPr>
        </p:nvSpPr>
        <p:spPr>
          <a:xfrm>
            <a:off x="0" y="0"/>
            <a:ext cx="9144000" cy="6858000"/>
          </a:xfrm>
        </p:spPr>
        <p:txBody>
          <a:bodyPr/>
          <a:lstStyle/>
          <a:p>
            <a:pPr marL="609600" indent="-609600" eaLnBrk="1" hangingPunct="1">
              <a:buClr>
                <a:schemeClr val="bg2"/>
              </a:buClr>
              <a:buFont typeface="Wingdings" pitchFamily="2" charset="2"/>
              <a:buAutoNum type="arabicPeriod" startAt="9"/>
            </a:pPr>
            <a:r>
              <a:rPr lang="en-US" sz="3000" b="1" smtClean="0">
                <a:solidFill>
                  <a:schemeClr val="bg2"/>
                </a:solidFill>
                <a:latin typeface="Tahoma" pitchFamily="34" charset="0"/>
              </a:rPr>
              <a:t>Over the past decade, Americans have tripled their amount of credit card debt.</a:t>
            </a:r>
          </a:p>
          <a:p>
            <a:pPr marL="609600" indent="-609600" eaLnBrk="1" hangingPunct="1">
              <a:buClr>
                <a:schemeClr val="bg2"/>
              </a:buClr>
              <a:buFont typeface="Wingdings" pitchFamily="2" charset="2"/>
              <a:buAutoNum type="arabicPeriod" startAt="9"/>
            </a:pPr>
            <a:r>
              <a:rPr lang="en-US" sz="3000" b="1" smtClean="0">
                <a:solidFill>
                  <a:schemeClr val="bg2"/>
                </a:solidFill>
                <a:latin typeface="Tahoma" pitchFamily="34" charset="0"/>
              </a:rPr>
              <a:t>In 2004, the federal government took in the same amount of money as in 1999, but spent 34% more.</a:t>
            </a:r>
          </a:p>
          <a:p>
            <a:pPr marL="609600" indent="-609600" eaLnBrk="1" hangingPunct="1">
              <a:buClr>
                <a:schemeClr val="bg2"/>
              </a:buClr>
              <a:buFont typeface="Wingdings" pitchFamily="2" charset="2"/>
              <a:buAutoNum type="arabicPeriod" startAt="9"/>
            </a:pPr>
            <a:r>
              <a:rPr lang="en-US" sz="3000" b="1" smtClean="0">
                <a:solidFill>
                  <a:schemeClr val="bg2"/>
                </a:solidFill>
                <a:latin typeface="Tahoma" pitchFamily="34" charset="0"/>
              </a:rPr>
              <a:t>More than 40% of U.S. government debt is owed to foreign nations, including $500B to China &amp; $720B to Japan.</a:t>
            </a:r>
          </a:p>
          <a:p>
            <a:pPr marL="609600" indent="-609600" eaLnBrk="1" hangingPunct="1">
              <a:buClr>
                <a:schemeClr val="bg2"/>
              </a:buClr>
              <a:buFont typeface="Wingdings" pitchFamily="2" charset="2"/>
              <a:buAutoNum type="arabicPeriod" startAt="9"/>
            </a:pPr>
            <a:r>
              <a:rPr lang="en-US" sz="3000" b="1" smtClean="0">
                <a:solidFill>
                  <a:schemeClr val="bg2"/>
                </a:solidFill>
                <a:latin typeface="Tahoma" pitchFamily="34" charset="0"/>
              </a:rPr>
              <a:t>The average college student owes $15,500 upon graduation ($19,400 for grads from private schools)</a:t>
            </a:r>
          </a:p>
          <a:p>
            <a:pPr marL="609600" indent="-609600" eaLnBrk="1" hangingPunct="1">
              <a:buClr>
                <a:schemeClr val="bg2"/>
              </a:buClr>
              <a:buFont typeface="Wingdings" pitchFamily="2" charset="2"/>
              <a:buAutoNum type="arabicPeriod" startAt="9"/>
            </a:pPr>
            <a:r>
              <a:rPr lang="en-US" sz="3000" b="1" smtClean="0">
                <a:solidFill>
                  <a:schemeClr val="bg2"/>
                </a:solidFill>
                <a:latin typeface="Tahoma" pitchFamily="34" charset="0"/>
              </a:rPr>
              <a:t>In 2005, the average personal savings rate was below zero (deficit incomes) for the first time in U.S. history.</a:t>
            </a:r>
          </a:p>
          <a:p>
            <a:pPr marL="609600" indent="-609600" eaLnBrk="1" hangingPunct="1">
              <a:buClr>
                <a:schemeClr val="bg2"/>
              </a:buClr>
              <a:buFont typeface="Wingdings" pitchFamily="2" charset="2"/>
              <a:buNone/>
            </a:pPr>
            <a:endParaRPr lang="en-US" sz="3000" b="1" smtClean="0">
              <a:solidFill>
                <a:schemeClr val="bg2"/>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Rectangle 2"/>
          <p:cNvSpPr>
            <a:spLocks noGrp="1" noChangeArrowheads="1"/>
          </p:cNvSpPr>
          <p:nvPr>
            <p:ph type="subTitle" idx="1"/>
          </p:nvPr>
        </p:nvSpPr>
        <p:spPr>
          <a:xfrm>
            <a:off x="0" y="0"/>
            <a:ext cx="9144000" cy="6858000"/>
          </a:xfrm>
        </p:spPr>
        <p:txBody>
          <a:bodyPr/>
          <a:lstStyle/>
          <a:p>
            <a:pPr algn="l" eaLnBrk="1" hangingPunct="1"/>
            <a:r>
              <a:rPr lang="en-US" sz="3700" b="1" smtClean="0">
                <a:solidFill>
                  <a:schemeClr val="bg2"/>
                </a:solidFill>
                <a:latin typeface="Tahoma" pitchFamily="34" charset="0"/>
              </a:rPr>
              <a:t>Since taxes were not raised for the Iraqi war, the U.S. financed it mainly through bond sales to Asian investors, which has annual interest payments between $264B--$308B ($18,000 per American household just for Iraqi war debt).  If further American debt is to be avoided, $200B in new taxes will have to be assessed for every additional year the U.S. remains in Iraq beyond 2006.</a:t>
            </a:r>
          </a:p>
          <a:p>
            <a:pPr eaLnBrk="1" hangingPunct="1"/>
            <a:endParaRPr lang="en-US" b="1" smtClean="0">
              <a:solidFill>
                <a:schemeClr val="bg2"/>
              </a:solidFill>
              <a:latin typeface="Tahoma" pitchFamily="34" charset="0"/>
            </a:endParaRPr>
          </a:p>
        </p:txBody>
      </p:sp>
    </p:spTree>
  </p:cSld>
  <p:clrMapOvr>
    <a:masterClrMapping/>
  </p:clrMapOvr>
  <p:transition spd="med">
    <p:random/>
  </p:transition>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0" y="228600"/>
            <a:ext cx="8915400" cy="457200"/>
          </a:xfrm>
        </p:spPr>
        <p:txBody>
          <a:bodyPr/>
          <a:lstStyle/>
          <a:p>
            <a:pPr eaLnBrk="1" hangingPunct="1">
              <a:defRPr/>
            </a:pPr>
            <a:r>
              <a:rPr lang="en-US" sz="3200" b="1" smtClean="0">
                <a:solidFill>
                  <a:schemeClr val="bg2"/>
                </a:solidFill>
              </a:rPr>
              <a:t>THE U.S. DEBT INDUSTRY</a:t>
            </a:r>
          </a:p>
        </p:txBody>
      </p:sp>
      <p:sp>
        <p:nvSpPr>
          <p:cNvPr id="116739" name="Rectangle 3"/>
          <p:cNvSpPr>
            <a:spLocks noGrp="1" noChangeArrowheads="1"/>
          </p:cNvSpPr>
          <p:nvPr>
            <p:ph type="body" idx="1"/>
          </p:nvPr>
        </p:nvSpPr>
        <p:spPr>
          <a:xfrm>
            <a:off x="0" y="762000"/>
            <a:ext cx="9144000" cy="6096000"/>
          </a:xfrm>
        </p:spPr>
        <p:txBody>
          <a:bodyPr/>
          <a:lstStyle/>
          <a:p>
            <a:pPr marL="609600" indent="-609600" eaLnBrk="1" hangingPunct="1">
              <a:lnSpc>
                <a:spcPct val="90000"/>
              </a:lnSpc>
              <a:buClr>
                <a:schemeClr val="bg2"/>
              </a:buClr>
              <a:buFont typeface="Wingdings" pitchFamily="2" charset="2"/>
              <a:buAutoNum type="arabicPeriod"/>
            </a:pPr>
            <a:r>
              <a:rPr lang="en-US" sz="2800" b="1" smtClean="0">
                <a:solidFill>
                  <a:schemeClr val="bg2"/>
                </a:solidFill>
                <a:latin typeface="Tahoma" pitchFamily="34" charset="0"/>
              </a:rPr>
              <a:t>America’s finance sector (banks, consumer finance companies, brokers, etc.) accounts for a much larger share of annual corporate profits (44%) than all of manufacturing (10% profit share).</a:t>
            </a:r>
          </a:p>
          <a:p>
            <a:pPr marL="609600" indent="-609600" eaLnBrk="1" hangingPunct="1">
              <a:lnSpc>
                <a:spcPct val="90000"/>
              </a:lnSpc>
              <a:buClr>
                <a:schemeClr val="bg2"/>
              </a:buClr>
              <a:buFont typeface="Wingdings" pitchFamily="2" charset="2"/>
              <a:buAutoNum type="arabicPeriod"/>
            </a:pPr>
            <a:r>
              <a:rPr lang="en-US" sz="2800" b="1" smtClean="0">
                <a:solidFill>
                  <a:schemeClr val="bg2"/>
                </a:solidFill>
                <a:latin typeface="Tahoma" pitchFamily="34" charset="0"/>
              </a:rPr>
              <a:t>The stock market is currenlty worth $15T; total credit-market debt is $40B; &amp; total global derivatives (often risky investments linked to changing financial market trends) are estimated at $270T.</a:t>
            </a:r>
            <a:r>
              <a:rPr lang="en-US" sz="2800" smtClean="0"/>
              <a:t>  </a:t>
            </a:r>
          </a:p>
          <a:p>
            <a:pPr marL="609600" indent="-609600" eaLnBrk="1" hangingPunct="1">
              <a:lnSpc>
                <a:spcPct val="90000"/>
              </a:lnSpc>
              <a:buClr>
                <a:schemeClr val="bg2"/>
              </a:buClr>
              <a:buFont typeface="Wingdings" pitchFamily="2" charset="2"/>
              <a:buAutoNum type="arabicPeriod"/>
            </a:pPr>
            <a:r>
              <a:rPr lang="en-US" sz="2800" b="1" smtClean="0">
                <a:solidFill>
                  <a:schemeClr val="bg2"/>
                </a:solidFill>
                <a:latin typeface="Tahoma" pitchFamily="34" charset="0"/>
              </a:rPr>
              <a:t>A large portion of the finance industry's profits comes from financing corporate &amp; consumer debt. Debt is one of America’s largest industries. </a:t>
            </a:r>
          </a:p>
        </p:txBody>
      </p:sp>
      <p:sp>
        <p:nvSpPr>
          <p:cNvPr id="116740" name="AutoShape 4"/>
          <p:cNvSpPr>
            <a:spLocks noChangeArrowheads="1"/>
          </p:cNvSpPr>
          <p:nvPr/>
        </p:nvSpPr>
        <p:spPr bwMode="auto">
          <a:xfrm>
            <a:off x="7848600" y="61722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Pegasu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Pegasus" pitchFamily="2"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Designs\Soaring.pot</Template>
  <TotalTime>3229</TotalTime>
  <Words>7099</Words>
  <Application>Microsoft Office PowerPoint</Application>
  <PresentationFormat>On-screen Show (4:3)</PresentationFormat>
  <Paragraphs>530</Paragraphs>
  <Slides>125</Slides>
  <Notes>117</Notes>
  <HiddenSlides>0</HiddenSlides>
  <MMClips>0</MMClips>
  <ScaleCrop>false</ScaleCrop>
  <HeadingPairs>
    <vt:vector size="4" baseType="variant">
      <vt:variant>
        <vt:lpstr>Theme</vt:lpstr>
      </vt:variant>
      <vt:variant>
        <vt:i4>1</vt:i4>
      </vt:variant>
      <vt:variant>
        <vt:lpstr>Slide Titles</vt:lpstr>
      </vt:variant>
      <vt:variant>
        <vt:i4>125</vt:i4>
      </vt:variant>
    </vt:vector>
  </HeadingPairs>
  <TitlesOfParts>
    <vt:vector size="126" baseType="lpstr">
      <vt:lpstr>Soaring</vt:lpstr>
      <vt:lpstr>CHAPTER 4  GLOBAL FINANCE </vt:lpstr>
      <vt:lpstr>Global Finance PRISMS</vt:lpstr>
      <vt:lpstr>PowerPoint Presentation</vt:lpstr>
      <vt:lpstr>PowerPoint Presentation</vt:lpstr>
      <vt:lpstr>PowerPoint Presentation</vt:lpstr>
      <vt:lpstr>Trade balance  (Total imports – exports)   Trade surplus or deficit</vt:lpstr>
      <vt:lpstr>Is Bill Gates checking account an accurate measure of his wealth?</vt:lpstr>
      <vt:lpstr>TWO WAYS TO MEASURE TRADE BETWEEN NATIONS: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FDI is the pie</vt:lpstr>
      <vt:lpstr>PowerPoint Presentation</vt:lpstr>
      <vt:lpstr>Without FDI, America’s goose is cooked</vt:lpstr>
      <vt:lpstr>PowerPoint Presentation</vt:lpstr>
      <vt:lpstr>PowerPoint Presentation</vt:lpstr>
      <vt:lpstr>PowerPoint Presentation</vt:lpstr>
      <vt:lpstr>PowerPoint Presentation</vt:lpstr>
      <vt:lpstr>OTHER WAYS NATIONS  INVEST IN EACH OTHER </vt:lpstr>
      <vt:lpstr>U.S. HIGHWAYS FOR SALE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USA EXPORTING FACTS</vt:lpstr>
      <vt:lpstr>PowerPoint Presentation</vt:lpstr>
      <vt:lpstr>PowerPoint Presentation</vt:lpstr>
      <vt:lpstr>THE 3 CHALLENGES OF DOING BUSINESS WITH FOREIGN CUSTOMERS</vt:lpstr>
      <vt:lpstr>Hedging: Using a broker to lock in the future price of a currency today    This increases  currency exchange stability &amp; facilitates advance business deals </vt:lpstr>
      <vt:lpstr>Cash is the main factor in factoring</vt:lpstr>
      <vt:lpstr>PowerPoint Presentation</vt:lpstr>
      <vt:lpstr>PowerPoint Presentation</vt:lpstr>
      <vt:lpstr>PowerPoint Presentation</vt:lpstr>
      <vt:lpstr>PowerPoint Presentation</vt:lpstr>
      <vt:lpstr>PowerPoint Presentation</vt:lpstr>
      <vt:lpstr>PowerPoint Presentation</vt:lpstr>
      <vt:lpstr>Currencies are tradable commodities (assets)</vt:lpstr>
      <vt:lpstr>Currencies can be bought &amp; sold by anyone in  currency exchanges around the world.</vt:lpstr>
      <vt:lpstr>PowerPoint Presentation</vt:lpstr>
      <vt:lpstr>Which currency is stronger: the American dollar or the European euro?</vt:lpstr>
      <vt:lpstr>Did the dollar just get stronger or weaker vs. the Euro (in comparison with the previous slide)?</vt:lpstr>
      <vt:lpstr>PowerPoint Presentation</vt:lpstr>
      <vt:lpstr>FACTORS THAT INCREASE DEMAND FOR A NATION’S CURRENCY</vt:lpstr>
      <vt:lpstr>PowerPoint Presentation</vt:lpstr>
      <vt:lpstr>PowerPoint Presentation</vt:lpstr>
      <vt:lpstr>PowerPoint Presentation</vt:lpstr>
      <vt:lpstr>PowerPoint Presentation</vt:lpstr>
      <vt:lpstr>Currency is overvalued when it sells above supply/demand price (due to dirty float intervention). It’s undervalued when it sells for less than it should in the global marketplace. </vt:lpstr>
      <vt:lpstr>CURRENCY STRATEGY FOR   EXPORTING &amp; IMPORTING</vt:lpstr>
      <vt:lpstr>Currency propping can lead to a fall</vt:lpstr>
      <vt:lpstr>PowerPoint Presentation</vt:lpstr>
      <vt:lpstr>(Don’t run out of) Foreign Currency Reserves</vt:lpstr>
      <vt:lpstr>PowerPoint Presentation</vt:lpstr>
      <vt:lpstr>PowerPoint Presentation</vt:lpstr>
      <vt:lpstr>PowerPoint Presentation</vt:lpstr>
      <vt:lpstr> Trade DEFICIT causes:    Currency supply causes:   Currency value      </vt:lpstr>
      <vt:lpstr>PowerPoint Presentation</vt:lpstr>
      <vt:lpstr>WHY THE DOLLAR HAS DECLINED</vt:lpstr>
      <vt:lpstr>PowerPoint Presentation</vt:lpstr>
      <vt:lpstr>PowerPoint Presentation</vt:lpstr>
      <vt:lpstr>PowerPoint Presentation</vt:lpstr>
      <vt:lpstr>“Hot money” spills out across national borders (the “contagion effect”)</vt:lpstr>
      <vt:lpstr>PowerPoint Presentation</vt:lpstr>
      <vt:lpstr>PowerPoint Presentation</vt:lpstr>
      <vt:lpstr>FREE TRADE CAPITALISM CAN FUEL CURRENCY MELTDOWNS</vt:lpstr>
      <vt:lpstr>CURRENCY DOLLARIZATION</vt:lpstr>
      <vt:lpstr>PowerPoint Presentation</vt:lpstr>
      <vt:lpstr>PowerPoint Presentation</vt:lpstr>
      <vt:lpstr>PowerPoint Presentation</vt:lpstr>
      <vt:lpstr>PowerPoint Presentation</vt:lpstr>
      <vt:lpstr>PowerPoint Presentation</vt:lpstr>
      <vt:lpstr>PowerPoint Presentation</vt:lpstr>
      <vt:lpstr>SLOW STARVATION OF THE FEDERAL REGULATORY AGENCIES</vt:lpstr>
      <vt:lpstr>EXAMPLES OF FEDERAL AGENCY  BUDGET CUTS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RECORD CONSUMER DEBT  HIKES THE U.S. DEFICIT</vt:lpstr>
      <vt:lpstr>PowerPoint Presentation</vt:lpstr>
      <vt:lpstr>PowerPoint Presentation</vt:lpstr>
      <vt:lpstr>PowerPoint Presentation</vt:lpstr>
      <vt:lpstr>THE U.S. DEBT INDUSTRY</vt:lpstr>
      <vt:lpstr>PowerPoint Presentation</vt:lpstr>
      <vt:lpstr>STALKING THE BANKRUPT</vt:lpstr>
      <vt:lpstr>PowerPoint Presentation</vt:lpstr>
      <vt:lpstr>PowerPoint Presentation</vt:lpstr>
      <vt:lpstr>PowerPoint Presentation</vt:lpstr>
      <vt:lpstr>THE RISKY INSTRUMENTS OF CORPORATE FINANCIAL SPECULATION</vt:lpstr>
      <vt:lpstr>FEDERAL DEFICITS = INTERNATIONAL MIXED (SOCIALIZED) CAPITALISM</vt:lpstr>
      <vt:lpstr>PowerPoint Presentation</vt:lpstr>
      <vt:lpstr>AMERICA IS SLIPPING AS THE WORLD’S LARGEST FINANCIAL MARKET</vt:lpstr>
      <vt:lpstr>PowerPoint Presentation</vt:lpstr>
      <vt:lpstr>PowerPoint Presentation</vt:lpstr>
      <vt:lpstr>PowerPoint Presentation</vt:lpstr>
      <vt:lpstr>PowerPoint Presentation</vt:lpstr>
      <vt:lpstr>Who pays for the domestic deficit?</vt:lpstr>
      <vt:lpstr>PowerPoint Presentation</vt:lpstr>
      <vt:lpstr>PowerPoint Presentation</vt:lpstr>
      <vt:lpstr>PowerPoint Presentation</vt:lpstr>
      <vt:lpstr>AMERICA’S DECLINING STANDARD OF LIVING</vt:lpstr>
      <vt:lpstr>PowerPoint Presentation</vt:lpstr>
      <vt:lpstr>PowerPoint Presentation</vt:lpstr>
      <vt:lpstr>PowerPoint Presentation</vt:lpstr>
      <vt:lpstr>PowerPoint Presentation</vt:lpstr>
      <vt:lpstr>THE DAWNING ERA OF AMERICAN DEBT POLITICAL TURMOIL</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Business Finance</dc:title>
  <dc:creator>Phil Van Auken</dc:creator>
  <cp:lastModifiedBy>Phil</cp:lastModifiedBy>
  <cp:revision>558</cp:revision>
  <cp:lastPrinted>1601-01-01T00:00:00Z</cp:lastPrinted>
  <dcterms:created xsi:type="dcterms:W3CDTF">2002-02-02T18:14:31Z</dcterms:created>
  <dcterms:modified xsi:type="dcterms:W3CDTF">2012-11-17T17:08:03Z</dcterms:modified>
</cp:coreProperties>
</file>