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9"/>
  </p:notesMasterIdLst>
  <p:handoutMasterIdLst>
    <p:handoutMasterId r:id="rId110"/>
  </p:handoutMasterIdLst>
  <p:sldIdLst>
    <p:sldId id="542" r:id="rId2"/>
    <p:sldId id="425" r:id="rId3"/>
    <p:sldId id="426" r:id="rId4"/>
    <p:sldId id="427" r:id="rId5"/>
    <p:sldId id="378" r:id="rId6"/>
    <p:sldId id="386" r:id="rId7"/>
    <p:sldId id="435" r:id="rId8"/>
    <p:sldId id="430" r:id="rId9"/>
    <p:sldId id="431" r:id="rId10"/>
    <p:sldId id="432" r:id="rId11"/>
    <p:sldId id="433" r:id="rId12"/>
    <p:sldId id="434" r:id="rId13"/>
    <p:sldId id="497" r:id="rId14"/>
    <p:sldId id="496" r:id="rId15"/>
    <p:sldId id="528" r:id="rId16"/>
    <p:sldId id="529" r:id="rId17"/>
    <p:sldId id="530" r:id="rId18"/>
    <p:sldId id="531" r:id="rId19"/>
    <p:sldId id="532" r:id="rId20"/>
    <p:sldId id="533" r:id="rId21"/>
    <p:sldId id="534" r:id="rId22"/>
    <p:sldId id="535" r:id="rId23"/>
    <p:sldId id="536" r:id="rId24"/>
    <p:sldId id="537" r:id="rId25"/>
    <p:sldId id="538" r:id="rId26"/>
    <p:sldId id="541" r:id="rId27"/>
    <p:sldId id="436" r:id="rId28"/>
    <p:sldId id="437" r:id="rId29"/>
    <p:sldId id="438" r:id="rId30"/>
    <p:sldId id="439" r:id="rId31"/>
    <p:sldId id="440" r:id="rId32"/>
    <p:sldId id="441" r:id="rId33"/>
    <p:sldId id="442" r:id="rId34"/>
    <p:sldId id="443" r:id="rId35"/>
    <p:sldId id="444" r:id="rId36"/>
    <p:sldId id="445" r:id="rId37"/>
    <p:sldId id="446" r:id="rId38"/>
    <p:sldId id="447" r:id="rId39"/>
    <p:sldId id="448" r:id="rId40"/>
    <p:sldId id="449" r:id="rId41"/>
    <p:sldId id="450" r:id="rId42"/>
    <p:sldId id="451" r:id="rId43"/>
    <p:sldId id="452" r:id="rId44"/>
    <p:sldId id="453" r:id="rId45"/>
    <p:sldId id="454" r:id="rId46"/>
    <p:sldId id="455" r:id="rId47"/>
    <p:sldId id="456" r:id="rId48"/>
    <p:sldId id="457" r:id="rId49"/>
    <p:sldId id="458" r:id="rId50"/>
    <p:sldId id="459" r:id="rId51"/>
    <p:sldId id="460" r:id="rId52"/>
    <p:sldId id="461" r:id="rId53"/>
    <p:sldId id="462" r:id="rId54"/>
    <p:sldId id="463" r:id="rId55"/>
    <p:sldId id="464" r:id="rId56"/>
    <p:sldId id="494" r:id="rId57"/>
    <p:sldId id="466" r:id="rId58"/>
    <p:sldId id="467" r:id="rId59"/>
    <p:sldId id="468" r:id="rId60"/>
    <p:sldId id="469" r:id="rId61"/>
    <p:sldId id="471" r:id="rId62"/>
    <p:sldId id="473" r:id="rId63"/>
    <p:sldId id="474" r:id="rId64"/>
    <p:sldId id="475" r:id="rId65"/>
    <p:sldId id="476" r:id="rId66"/>
    <p:sldId id="477" r:id="rId67"/>
    <p:sldId id="478" r:id="rId68"/>
    <p:sldId id="479" r:id="rId69"/>
    <p:sldId id="481" r:id="rId70"/>
    <p:sldId id="482" r:id="rId71"/>
    <p:sldId id="483" r:id="rId72"/>
    <p:sldId id="484" r:id="rId73"/>
    <p:sldId id="539" r:id="rId74"/>
    <p:sldId id="489" r:id="rId75"/>
    <p:sldId id="490" r:id="rId76"/>
    <p:sldId id="491" r:id="rId77"/>
    <p:sldId id="492" r:id="rId78"/>
    <p:sldId id="493" r:id="rId79"/>
    <p:sldId id="495" r:id="rId80"/>
    <p:sldId id="502" r:id="rId81"/>
    <p:sldId id="503" r:id="rId82"/>
    <p:sldId id="504" r:id="rId83"/>
    <p:sldId id="505" r:id="rId84"/>
    <p:sldId id="506" r:id="rId85"/>
    <p:sldId id="507" r:id="rId86"/>
    <p:sldId id="508" r:id="rId87"/>
    <p:sldId id="509" r:id="rId88"/>
    <p:sldId id="510" r:id="rId89"/>
    <p:sldId id="511" r:id="rId90"/>
    <p:sldId id="512" r:id="rId91"/>
    <p:sldId id="513" r:id="rId92"/>
    <p:sldId id="514" r:id="rId93"/>
    <p:sldId id="515" r:id="rId94"/>
    <p:sldId id="516" r:id="rId95"/>
    <p:sldId id="517" r:id="rId96"/>
    <p:sldId id="518" r:id="rId97"/>
    <p:sldId id="519" r:id="rId98"/>
    <p:sldId id="520" r:id="rId99"/>
    <p:sldId id="521" r:id="rId100"/>
    <p:sldId id="522" r:id="rId101"/>
    <p:sldId id="524" r:id="rId102"/>
    <p:sldId id="525" r:id="rId103"/>
    <p:sldId id="526" r:id="rId104"/>
    <p:sldId id="527" r:id="rId105"/>
    <p:sldId id="543" r:id="rId106"/>
    <p:sldId id="544" r:id="rId107"/>
    <p:sldId id="545" r:id="rId108"/>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ahoma" pitchFamily="34" charset="0"/>
        <a:ea typeface="+mn-ea"/>
        <a:cs typeface="+mn-cs"/>
      </a:defRPr>
    </a:lvl1pPr>
    <a:lvl2pPr marL="457200" algn="l" rtl="0" fontAlgn="base">
      <a:spcBef>
        <a:spcPct val="0"/>
      </a:spcBef>
      <a:spcAft>
        <a:spcPct val="0"/>
      </a:spcAft>
      <a:defRPr sz="2400" kern="1200">
        <a:solidFill>
          <a:schemeClr val="tx1"/>
        </a:solidFill>
        <a:latin typeface="Tahoma" pitchFamily="34" charset="0"/>
        <a:ea typeface="+mn-ea"/>
        <a:cs typeface="+mn-cs"/>
      </a:defRPr>
    </a:lvl2pPr>
    <a:lvl3pPr marL="914400" algn="l" rtl="0" fontAlgn="base">
      <a:spcBef>
        <a:spcPct val="0"/>
      </a:spcBef>
      <a:spcAft>
        <a:spcPct val="0"/>
      </a:spcAft>
      <a:defRPr sz="2400" kern="1200">
        <a:solidFill>
          <a:schemeClr val="tx1"/>
        </a:solidFill>
        <a:latin typeface="Tahoma" pitchFamily="34" charset="0"/>
        <a:ea typeface="+mn-ea"/>
        <a:cs typeface="+mn-cs"/>
      </a:defRPr>
    </a:lvl3pPr>
    <a:lvl4pPr marL="1371600" algn="l" rtl="0" fontAlgn="base">
      <a:spcBef>
        <a:spcPct val="0"/>
      </a:spcBef>
      <a:spcAft>
        <a:spcPct val="0"/>
      </a:spcAft>
      <a:defRPr sz="2400" kern="1200">
        <a:solidFill>
          <a:schemeClr val="tx1"/>
        </a:solidFill>
        <a:latin typeface="Tahoma" pitchFamily="34" charset="0"/>
        <a:ea typeface="+mn-ea"/>
        <a:cs typeface="+mn-cs"/>
      </a:defRPr>
    </a:lvl4pPr>
    <a:lvl5pPr marL="1828800" algn="l" rtl="0" fontAlgn="base">
      <a:spcBef>
        <a:spcPct val="0"/>
      </a:spcBef>
      <a:spcAft>
        <a:spcPct val="0"/>
      </a:spcAft>
      <a:defRPr sz="2400" kern="1200">
        <a:solidFill>
          <a:schemeClr val="tx1"/>
        </a:solidFill>
        <a:latin typeface="Tahoma" pitchFamily="34" charset="0"/>
        <a:ea typeface="+mn-ea"/>
        <a:cs typeface="+mn-cs"/>
      </a:defRPr>
    </a:lvl5pPr>
    <a:lvl6pPr marL="2286000" algn="l" defTabSz="914400" rtl="0" eaLnBrk="1" latinLnBrk="0" hangingPunct="1">
      <a:defRPr sz="2400" kern="1200">
        <a:solidFill>
          <a:schemeClr val="tx1"/>
        </a:solidFill>
        <a:latin typeface="Tahoma" pitchFamily="34" charset="0"/>
        <a:ea typeface="+mn-ea"/>
        <a:cs typeface="+mn-cs"/>
      </a:defRPr>
    </a:lvl6pPr>
    <a:lvl7pPr marL="2743200" algn="l" defTabSz="914400" rtl="0" eaLnBrk="1" latinLnBrk="0" hangingPunct="1">
      <a:defRPr sz="2400" kern="1200">
        <a:solidFill>
          <a:schemeClr val="tx1"/>
        </a:solidFill>
        <a:latin typeface="Tahoma" pitchFamily="34" charset="0"/>
        <a:ea typeface="+mn-ea"/>
        <a:cs typeface="+mn-cs"/>
      </a:defRPr>
    </a:lvl7pPr>
    <a:lvl8pPr marL="3200400" algn="l" defTabSz="914400" rtl="0" eaLnBrk="1" latinLnBrk="0" hangingPunct="1">
      <a:defRPr sz="2400" kern="1200">
        <a:solidFill>
          <a:schemeClr val="tx1"/>
        </a:solidFill>
        <a:latin typeface="Tahoma" pitchFamily="34" charset="0"/>
        <a:ea typeface="+mn-ea"/>
        <a:cs typeface="+mn-cs"/>
      </a:defRPr>
    </a:lvl8pPr>
    <a:lvl9pPr marL="3657600" algn="l" defTabSz="914400" rtl="0" eaLnBrk="1" latinLnBrk="0" hangingPunct="1">
      <a:defRPr sz="2400"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008000"/>
    <a:srgbClr val="99CC00"/>
    <a:srgbClr val="0099CC"/>
    <a:srgbClr val="CC0000"/>
    <a:srgbClr val="FF99FF"/>
    <a:srgbClr val="99FF33"/>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4440" autoAdjust="0"/>
    <p:restoredTop sz="94699" autoAdjust="0"/>
  </p:normalViewPr>
  <p:slideViewPr>
    <p:cSldViewPr>
      <p:cViewPr>
        <p:scale>
          <a:sx n="30" d="100"/>
          <a:sy n="30" d="100"/>
        </p:scale>
        <p:origin x="-2574" y="-94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0" d="100"/>
        <a:sy n="60"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07" Type="http://schemas.openxmlformats.org/officeDocument/2006/relationships/slide" Target="slides/slide106.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handoutMaster" Target="handoutMasters/handout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notesMaster" Target="notesMasters/notesMaster1.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680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en-US"/>
          </a:p>
        </p:txBody>
      </p:sp>
      <p:sp>
        <p:nvSpPr>
          <p:cNvPr id="76803"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en-US"/>
          </a:p>
        </p:txBody>
      </p:sp>
      <p:sp>
        <p:nvSpPr>
          <p:cNvPr id="76804"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en-US"/>
          </a:p>
        </p:txBody>
      </p:sp>
      <p:sp>
        <p:nvSpPr>
          <p:cNvPr id="76805"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pPr>
              <a:defRPr/>
            </a:pPr>
            <a:fld id="{4316BECA-9396-49F2-B452-3597BF317FDB}" type="slidenum">
              <a:rPr lang="en-US"/>
              <a:pPr>
                <a:defRPr/>
              </a:pPr>
              <a:t>‹#›</a:t>
            </a:fld>
            <a:endParaRPr lang="en-US"/>
          </a:p>
        </p:txBody>
      </p:sp>
    </p:spTree>
    <p:extLst>
      <p:ext uri="{BB962C8B-B14F-4D97-AF65-F5344CB8AC3E}">
        <p14:creationId xmlns:p14="http://schemas.microsoft.com/office/powerpoint/2010/main" val="5524440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897FC996-C838-482A-884F-3468BD317856}" type="datetimeFigureOut">
              <a:rPr lang="en-US"/>
              <a:pPr>
                <a:defRPr/>
              </a:pPr>
              <a:t>11/17/2012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29845AE2-51D3-4F0E-862B-B5FC051F4155}" type="slidenum">
              <a:rPr lang="en-US"/>
              <a:pPr>
                <a:defRPr/>
              </a:pPr>
              <a:t>‹#›</a:t>
            </a:fld>
            <a:endParaRPr lang="en-US"/>
          </a:p>
        </p:txBody>
      </p:sp>
    </p:spTree>
    <p:extLst>
      <p:ext uri="{BB962C8B-B14F-4D97-AF65-F5344CB8AC3E}">
        <p14:creationId xmlns:p14="http://schemas.microsoft.com/office/powerpoint/2010/main" val="221406520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57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157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F1BB38DF-1C95-431C-95F0-E7010669D0D8}" type="slidenum">
              <a:rPr lang="en-US" sz="1200" smtClean="0"/>
              <a:pPr eaLnBrk="1" hangingPunct="1"/>
              <a:t>1</a:t>
            </a:fld>
            <a:endParaRPr 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59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259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7B028E6E-2107-464E-848E-A3A26E53AC5F}" type="slidenum">
              <a:rPr lang="en-US" sz="1200" smtClean="0"/>
              <a:pPr eaLnBrk="1" hangingPunct="1"/>
              <a:t>10</a:t>
            </a:fld>
            <a:endParaRPr lang="en-US" sz="120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69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269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5F486B67-8A30-4AB6-B9F5-414A314DB755}" type="slidenum">
              <a:rPr lang="en-US" sz="1200" smtClean="0"/>
              <a:pPr eaLnBrk="1" hangingPunct="1"/>
              <a:t>11</a:t>
            </a:fld>
            <a:endParaRPr lang="en-US" sz="120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80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280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46A7DAF2-7DB4-442F-96A4-4541273E3A55}" type="slidenum">
              <a:rPr lang="en-US" sz="1200" smtClean="0"/>
              <a:pPr eaLnBrk="1" hangingPunct="1"/>
              <a:t>12</a:t>
            </a:fld>
            <a:endParaRPr lang="en-US" sz="120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90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290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025BAD16-7616-4B76-8A43-C26B3CF35E67}" type="slidenum">
              <a:rPr lang="en-US" sz="1200" smtClean="0"/>
              <a:pPr eaLnBrk="1" hangingPunct="1"/>
              <a:t>13</a:t>
            </a:fld>
            <a:endParaRPr lang="en-US" sz="120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00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300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B303CBFF-9FD0-45A5-98A5-4EF265095C55}" type="slidenum">
              <a:rPr lang="en-US" sz="1200" smtClean="0"/>
              <a:pPr eaLnBrk="1" hangingPunct="1"/>
              <a:t>14</a:t>
            </a:fld>
            <a:endParaRPr lang="en-US" sz="120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10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310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D597FE98-98A7-4181-85BD-D8FE45C0E75E}" type="slidenum">
              <a:rPr lang="en-US" sz="1200" smtClean="0"/>
              <a:pPr eaLnBrk="1" hangingPunct="1"/>
              <a:t>15</a:t>
            </a:fld>
            <a:endParaRPr lang="en-US" sz="120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20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321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DECCE428-BA8E-43E6-89EF-A252FD00B4D0}" type="slidenum">
              <a:rPr lang="en-US" sz="1200" smtClean="0"/>
              <a:pPr eaLnBrk="1" hangingPunct="1"/>
              <a:t>16</a:t>
            </a:fld>
            <a:endParaRPr lang="en-US" sz="120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33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D4840B09-9FCA-44A7-B4B0-5FD9A4C9738F}" type="slidenum">
              <a:rPr lang="en-US" sz="1200" smtClean="0"/>
              <a:pPr eaLnBrk="1" hangingPunct="1"/>
              <a:t>17</a:t>
            </a:fld>
            <a:endParaRPr lang="en-US" sz="120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4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34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EDA8E410-7EDE-4812-A10A-56ECB606A9D4}" type="slidenum">
              <a:rPr lang="en-US" sz="1200" smtClean="0"/>
              <a:pPr eaLnBrk="1" hangingPunct="1"/>
              <a:t>22</a:t>
            </a:fld>
            <a:endParaRPr lang="en-US" sz="120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5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35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E4C40FA2-A48D-4BE0-A0E5-A10025E4A4DB}" type="slidenum">
              <a:rPr lang="en-US" sz="1200" smtClean="0"/>
              <a:pPr eaLnBrk="1" hangingPunct="1"/>
              <a:t>24</a:t>
            </a:fld>
            <a:endParaRPr lang="en-US" sz="12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67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167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80BE6768-13FF-4328-A220-259509C33374}" type="slidenum">
              <a:rPr lang="en-US" sz="1200" smtClean="0"/>
              <a:pPr eaLnBrk="1" hangingPunct="1"/>
              <a:t>2</a:t>
            </a:fld>
            <a:endParaRPr lang="en-US" sz="120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6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36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48B557DC-ADBA-4874-BB71-57725FE5AD0E}" type="slidenum">
              <a:rPr lang="en-US" sz="1200" smtClean="0"/>
              <a:pPr eaLnBrk="1" hangingPunct="1"/>
              <a:t>25</a:t>
            </a:fld>
            <a:endParaRPr lang="en-US" sz="120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7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37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2A4B257A-7C16-470A-B731-42596C06C067}" type="slidenum">
              <a:rPr lang="en-US" sz="1200" smtClean="0"/>
              <a:pPr eaLnBrk="1" hangingPunct="1"/>
              <a:t>26</a:t>
            </a:fld>
            <a:endParaRPr lang="en-US" sz="120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8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382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AE463DE3-FC44-493B-9FCA-06D3F1413D53}" type="slidenum">
              <a:rPr lang="en-US" sz="1200" smtClean="0"/>
              <a:pPr eaLnBrk="1" hangingPunct="1"/>
              <a:t>27</a:t>
            </a:fld>
            <a:endParaRPr lang="en-US" sz="120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9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392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E1A8C176-8C00-46E6-8056-7FE509FDE106}" type="slidenum">
              <a:rPr lang="en-US" sz="1200" smtClean="0"/>
              <a:pPr eaLnBrk="1" hangingPunct="1"/>
              <a:t>28</a:t>
            </a:fld>
            <a:endParaRPr lang="en-US" sz="120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0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402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E736CA01-9E0D-4B5F-A489-974B00686663}" type="slidenum">
              <a:rPr lang="en-US" sz="1200" smtClean="0"/>
              <a:pPr eaLnBrk="1" hangingPunct="1"/>
              <a:t>29</a:t>
            </a:fld>
            <a:endParaRPr lang="en-US" sz="120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1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41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E86BE15A-9EC5-4109-9653-01310F22F09E}" type="slidenum">
              <a:rPr lang="en-US" sz="1200" smtClean="0"/>
              <a:pPr eaLnBrk="1" hangingPunct="1"/>
              <a:t>30</a:t>
            </a:fld>
            <a:endParaRPr lang="en-US" sz="1200"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2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42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CD37B42E-AAAF-40C4-9120-3CDE7525A0B8}" type="slidenum">
              <a:rPr lang="en-US" sz="1200" smtClean="0"/>
              <a:pPr eaLnBrk="1" hangingPunct="1"/>
              <a:t>31</a:t>
            </a:fld>
            <a:endParaRPr lang="en-US" sz="1200"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43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162BD1CC-E4C2-4B2F-8DD3-F139D15D083A}" type="slidenum">
              <a:rPr lang="en-US" sz="1200" smtClean="0"/>
              <a:pPr eaLnBrk="1" hangingPunct="1"/>
              <a:t>32</a:t>
            </a:fld>
            <a:endParaRPr lang="en-US" sz="1200"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4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443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E4520CB6-ED50-4702-90AB-4B820586DB7D}" type="slidenum">
              <a:rPr lang="en-US" sz="1200" smtClean="0"/>
              <a:pPr eaLnBrk="1" hangingPunct="1"/>
              <a:t>33</a:t>
            </a:fld>
            <a:endParaRPr lang="en-US" sz="1200"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5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454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C340D29A-0359-428E-B4EF-2155ADE12160}" type="slidenum">
              <a:rPr lang="en-US" sz="1200" smtClean="0"/>
              <a:pPr eaLnBrk="1" hangingPunct="1"/>
              <a:t>34</a:t>
            </a:fld>
            <a:endParaRPr lang="en-US" sz="120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77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177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7E8FE15E-E0CC-4C41-B0A3-B36E8279B7BB}" type="slidenum">
              <a:rPr lang="en-US" sz="1200" smtClean="0"/>
              <a:pPr eaLnBrk="1" hangingPunct="1"/>
              <a:t>3</a:t>
            </a:fld>
            <a:endParaRPr lang="en-US" sz="1200"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6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46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548CD4CF-0DD3-435B-B4B3-16B98FFF8BBA}" type="slidenum">
              <a:rPr lang="en-US" sz="1200" smtClean="0"/>
              <a:pPr eaLnBrk="1" hangingPunct="1"/>
              <a:t>35</a:t>
            </a:fld>
            <a:endParaRPr lang="en-US" sz="1200"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7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474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2EB71400-397E-4B41-81F3-17A196125998}" type="slidenum">
              <a:rPr lang="en-US" sz="1200" smtClean="0"/>
              <a:pPr eaLnBrk="1" hangingPunct="1"/>
              <a:t>36</a:t>
            </a:fld>
            <a:endParaRPr lang="en-US" sz="1200"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8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48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E40DA2E1-F7A8-4AC4-861B-6A0570639FDE}" type="slidenum">
              <a:rPr lang="en-US" sz="1200" smtClean="0"/>
              <a:pPr eaLnBrk="1" hangingPunct="1"/>
              <a:t>37</a:t>
            </a:fld>
            <a:endParaRPr lang="en-US" sz="1200"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9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495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7750FCF5-270F-4B5A-BE76-4573F87201C3}" type="slidenum">
              <a:rPr lang="en-US" sz="1200" smtClean="0"/>
              <a:pPr eaLnBrk="1" hangingPunct="1"/>
              <a:t>38</a:t>
            </a:fld>
            <a:endParaRPr lang="en-US" sz="1200"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0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50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24889A6A-95FA-44EE-9C3B-D46B9EA34FAD}" type="slidenum">
              <a:rPr lang="en-US" sz="1200" smtClean="0"/>
              <a:pPr eaLnBrk="1" hangingPunct="1"/>
              <a:t>39</a:t>
            </a:fld>
            <a:endParaRPr lang="en-US" sz="1200"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1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51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BEED22DE-1BA4-461E-AB9E-4DC24568744C}" type="slidenum">
              <a:rPr lang="en-US" sz="1200" smtClean="0"/>
              <a:pPr eaLnBrk="1" hangingPunct="1"/>
              <a:t>40</a:t>
            </a:fld>
            <a:endParaRPr lang="en-US" sz="1200"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2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52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433B05D8-3559-4AD8-A647-2F7C3191D2D8}" type="slidenum">
              <a:rPr lang="en-US" sz="1200" smtClean="0"/>
              <a:pPr eaLnBrk="1" hangingPunct="1"/>
              <a:t>41</a:t>
            </a:fld>
            <a:endParaRPr lang="en-US" sz="1200"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536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1007514E-365A-45C8-B133-DE00F94034A4}" type="slidenum">
              <a:rPr lang="en-US" sz="1200" smtClean="0"/>
              <a:pPr eaLnBrk="1" hangingPunct="1"/>
              <a:t>42</a:t>
            </a:fld>
            <a:endParaRPr lang="en-US" sz="1200"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4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54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94EC8030-7ED5-4ABE-AD1F-AF6D61A3715E}" type="slidenum">
              <a:rPr lang="en-US" sz="1200" smtClean="0"/>
              <a:pPr eaLnBrk="1" hangingPunct="1"/>
              <a:t>43</a:t>
            </a:fld>
            <a:endParaRPr lang="en-US" sz="1200"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5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55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77F54C6D-0B4B-4D08-88A9-44389E6086C7}" type="slidenum">
              <a:rPr lang="en-US" sz="1200" smtClean="0"/>
              <a:pPr eaLnBrk="1" hangingPunct="1"/>
              <a:t>44</a:t>
            </a:fld>
            <a:endParaRPr lang="en-US" sz="120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87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187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D117B5F4-664A-44CB-A18C-782F39DB9AFD}" type="slidenum">
              <a:rPr lang="en-US" sz="1200" smtClean="0"/>
              <a:pPr eaLnBrk="1" hangingPunct="1"/>
              <a:t>4</a:t>
            </a:fld>
            <a:endParaRPr lang="en-US" sz="1200"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6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56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40667CDC-B917-43DB-95E3-4846C36F595D}" type="slidenum">
              <a:rPr lang="en-US" sz="1200" smtClean="0"/>
              <a:pPr eaLnBrk="1" hangingPunct="1"/>
              <a:t>45</a:t>
            </a:fld>
            <a:endParaRPr lang="en-US" sz="1200"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7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577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AF07A13E-B1F1-41E2-802D-22F68E8AEAD3}" type="slidenum">
              <a:rPr lang="en-US" sz="1200" smtClean="0"/>
              <a:pPr eaLnBrk="1" hangingPunct="1"/>
              <a:t>46</a:t>
            </a:fld>
            <a:endParaRPr lang="en-US" sz="1200"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8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587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1A17BD1C-9F83-4FC3-9DBB-96BDD63870EE}" type="slidenum">
              <a:rPr lang="en-US" sz="1200" smtClean="0"/>
              <a:pPr eaLnBrk="1" hangingPunct="1"/>
              <a:t>47</a:t>
            </a:fld>
            <a:endParaRPr lang="en-US" sz="1200"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9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597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7339C373-2F05-4841-87EB-380A0EDF337F}" type="slidenum">
              <a:rPr lang="en-US" sz="1200" smtClean="0"/>
              <a:pPr eaLnBrk="1" hangingPunct="1"/>
              <a:t>48</a:t>
            </a:fld>
            <a:endParaRPr lang="en-US" sz="1200"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0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60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286ECF33-1737-46C2-A453-49ABCC30EC53}" type="slidenum">
              <a:rPr lang="en-US" sz="1200" smtClean="0"/>
              <a:pPr eaLnBrk="1" hangingPunct="1"/>
              <a:t>49</a:t>
            </a:fld>
            <a:endParaRPr lang="en-US" sz="1200"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1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61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0BCD2E7E-BB36-4970-83F2-3A48617264FB}" type="slidenum">
              <a:rPr lang="en-US" sz="1200" smtClean="0"/>
              <a:pPr eaLnBrk="1" hangingPunct="1"/>
              <a:t>50</a:t>
            </a:fld>
            <a:endParaRPr lang="en-US" sz="1200"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2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628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C5728DEA-A449-4C92-93A7-11F690D9EB8D}" type="slidenum">
              <a:rPr lang="en-US" sz="1200" smtClean="0"/>
              <a:pPr eaLnBrk="1" hangingPunct="1"/>
              <a:t>51</a:t>
            </a:fld>
            <a:endParaRPr lang="en-US" sz="1200"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63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8AD6E90A-BD87-47C3-B5C4-A16E7660ED6D}" type="slidenum">
              <a:rPr lang="en-US" sz="1200" smtClean="0"/>
              <a:pPr eaLnBrk="1" hangingPunct="1"/>
              <a:t>52</a:t>
            </a:fld>
            <a:endParaRPr lang="en-US" sz="1200" smtClean="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4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64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3E552DB9-0A54-4BAA-974C-FBA94333B52D}" type="slidenum">
              <a:rPr lang="en-US" sz="1200" smtClean="0"/>
              <a:pPr eaLnBrk="1" hangingPunct="1"/>
              <a:t>53</a:t>
            </a:fld>
            <a:endParaRPr lang="en-US" sz="1200"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5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65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DDEEAF22-2574-494C-B4E2-C853617BD70F}" type="slidenum">
              <a:rPr lang="en-US" sz="1200" smtClean="0"/>
              <a:pPr eaLnBrk="1" hangingPunct="1"/>
              <a:t>54</a:t>
            </a:fld>
            <a:endParaRPr lang="en-US" sz="120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08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208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B02960E2-E9A9-4BEE-8220-A8CE0E39C6D3}" type="slidenum">
              <a:rPr lang="en-US" sz="1200" smtClean="0"/>
              <a:pPr eaLnBrk="1" hangingPunct="1"/>
              <a:t>5</a:t>
            </a:fld>
            <a:endParaRPr lang="en-US" sz="1200" smtClean="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6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669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50B3A82E-5E97-4688-A662-797CFC5615D5}" type="slidenum">
              <a:rPr lang="en-US" sz="1200" smtClean="0"/>
              <a:pPr eaLnBrk="1" hangingPunct="1"/>
              <a:t>55</a:t>
            </a:fld>
            <a:endParaRPr lang="en-US" sz="1200" smtClean="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7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679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DF2434DB-F04A-44CD-AFD5-2D40F7F093E9}" type="slidenum">
              <a:rPr lang="en-US" sz="1200" smtClean="0"/>
              <a:pPr eaLnBrk="1" hangingPunct="1"/>
              <a:t>57</a:t>
            </a:fld>
            <a:endParaRPr lang="en-US" sz="1200" smtClean="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8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68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E7C7E24F-6C35-4D3A-A4D6-4E941410D3D2}" type="slidenum">
              <a:rPr lang="en-US" sz="1200" smtClean="0"/>
              <a:pPr eaLnBrk="1" hangingPunct="1"/>
              <a:t>58</a:t>
            </a:fld>
            <a:endParaRPr lang="en-US" sz="1200" smtClean="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9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699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C975FD7C-F2B0-4B83-BF8D-05587BF22AD5}" type="slidenum">
              <a:rPr lang="en-US" sz="1200" smtClean="0"/>
              <a:pPr eaLnBrk="1" hangingPunct="1"/>
              <a:t>59</a:t>
            </a:fld>
            <a:endParaRPr lang="en-US" sz="1200" smtClean="0"/>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1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710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3D575BFC-17CA-42AD-BA53-13517209925A}" type="slidenum">
              <a:rPr lang="en-US" sz="1200" smtClean="0"/>
              <a:pPr eaLnBrk="1" hangingPunct="1"/>
              <a:t>60</a:t>
            </a:fld>
            <a:endParaRPr lang="en-US" sz="1200" smtClean="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3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73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548E4903-6BBC-4341-B735-7249E80B7014}" type="slidenum">
              <a:rPr lang="en-US" sz="1200" smtClean="0"/>
              <a:pPr eaLnBrk="1" hangingPunct="1"/>
              <a:t>61</a:t>
            </a:fld>
            <a:endParaRPr lang="en-US" sz="1200" smtClean="0"/>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5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751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05E71611-8FF2-48C4-9C39-E4E3800467F6}" type="slidenum">
              <a:rPr lang="en-US" sz="1200" smtClean="0"/>
              <a:pPr eaLnBrk="1" hangingPunct="1"/>
              <a:t>62</a:t>
            </a:fld>
            <a:endParaRPr lang="en-US" sz="1200" smtClean="0"/>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6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761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6A8786CC-B848-42EF-B6B9-E3C547769560}" type="slidenum">
              <a:rPr lang="en-US" sz="1200" smtClean="0"/>
              <a:pPr eaLnBrk="1" hangingPunct="1"/>
              <a:t>63</a:t>
            </a:fld>
            <a:endParaRPr lang="en-US" sz="1200" smtClean="0"/>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7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771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98422F78-8602-46D0-B16B-C46117B68483}" type="slidenum">
              <a:rPr lang="en-US" sz="1200" smtClean="0"/>
              <a:pPr eaLnBrk="1" hangingPunct="1"/>
              <a:t>64</a:t>
            </a:fld>
            <a:endParaRPr lang="en-US" sz="1200" smtClean="0"/>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8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781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DF2B8428-C1EE-45D8-AF08-29F60CFC85A7}" type="slidenum">
              <a:rPr lang="en-US" sz="1200" smtClean="0"/>
              <a:pPr eaLnBrk="1" hangingPunct="1"/>
              <a:t>65</a:t>
            </a:fld>
            <a:endParaRPr lang="en-US" sz="120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18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218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E7A496A6-5077-424D-93B0-523D2E08327B}" type="slidenum">
              <a:rPr lang="en-US" sz="1200" smtClean="0"/>
              <a:pPr eaLnBrk="1" hangingPunct="1"/>
              <a:t>6</a:t>
            </a:fld>
            <a:endParaRPr lang="en-US" sz="1200" smtClean="0"/>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9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792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AB1552DA-3CA9-4AD3-8ADB-07E85C0677D0}" type="slidenum">
              <a:rPr lang="en-US" sz="1200" smtClean="0"/>
              <a:pPr eaLnBrk="1" hangingPunct="1"/>
              <a:t>66</a:t>
            </a:fld>
            <a:endParaRPr lang="en-US" sz="1200" smtClean="0"/>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0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802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DB4CC1FB-FE13-4356-AA3C-0299C05CD832}" type="slidenum">
              <a:rPr lang="en-US" sz="1200" smtClean="0"/>
              <a:pPr eaLnBrk="1" hangingPunct="1"/>
              <a:t>67</a:t>
            </a:fld>
            <a:endParaRPr lang="en-US" sz="1200" smtClean="0"/>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1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81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2366CF01-D508-4391-991D-33B11E18B31C}" type="slidenum">
              <a:rPr lang="en-US" sz="1200" smtClean="0"/>
              <a:pPr eaLnBrk="1" hangingPunct="1"/>
              <a:t>68</a:t>
            </a:fld>
            <a:endParaRPr lang="en-US" sz="1200" smtClean="0"/>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2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822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95A3F0BC-38C7-45D7-97E4-5104A3F27082}" type="slidenum">
              <a:rPr lang="en-US" sz="1200" smtClean="0"/>
              <a:pPr eaLnBrk="1" hangingPunct="1"/>
              <a:t>69</a:t>
            </a:fld>
            <a:endParaRPr lang="en-US" sz="1200" smtClean="0"/>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3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833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71A93E20-2818-470C-BA37-AD5F0750D5DB}" type="slidenum">
              <a:rPr lang="en-US" sz="1200" smtClean="0"/>
              <a:pPr eaLnBrk="1" hangingPunct="1"/>
              <a:t>70</a:t>
            </a:fld>
            <a:endParaRPr lang="en-US" sz="1200" smtClean="0"/>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843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0FEE7041-F9F6-490A-9E56-C0C4558774CE}" type="slidenum">
              <a:rPr lang="en-US" sz="1200" smtClean="0"/>
              <a:pPr eaLnBrk="1" hangingPunct="1"/>
              <a:t>71</a:t>
            </a:fld>
            <a:endParaRPr lang="en-US" sz="1200" smtClean="0"/>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53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853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1A7E834C-FBAC-4BA9-93F1-72C5D7801F33}" type="slidenum">
              <a:rPr lang="en-US" sz="1200" smtClean="0"/>
              <a:pPr eaLnBrk="1" hangingPunct="1"/>
              <a:t>72</a:t>
            </a:fld>
            <a:endParaRPr lang="en-US" sz="1200" smtClean="0"/>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6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863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FDF87B4C-668C-4477-8E89-05CAB505CF00}" type="slidenum">
              <a:rPr lang="en-US" sz="1200" smtClean="0"/>
              <a:pPr eaLnBrk="1" hangingPunct="1"/>
              <a:t>73</a:t>
            </a:fld>
            <a:endParaRPr lang="en-US" sz="1200" smtClean="0"/>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73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873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91AA6E0E-4BF1-44B4-8629-E7BB375E8A7E}" type="slidenum">
              <a:rPr lang="en-US" sz="1200" smtClean="0"/>
              <a:pPr eaLnBrk="1" hangingPunct="1"/>
              <a:t>74</a:t>
            </a:fld>
            <a:endParaRPr lang="en-US" sz="1200" smtClean="0"/>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84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884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BF7010EC-FF2B-471C-B486-F63BC9DBC3DD}" type="slidenum">
              <a:rPr lang="en-US" sz="1200" smtClean="0"/>
              <a:pPr eaLnBrk="1" hangingPunct="1"/>
              <a:t>75</a:t>
            </a:fld>
            <a:endParaRPr lang="en-US" sz="120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8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228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6F94B105-508C-4ECD-8657-1C8FB4D24720}" type="slidenum">
              <a:rPr lang="en-US" sz="1200" smtClean="0"/>
              <a:pPr eaLnBrk="1" hangingPunct="1"/>
              <a:t>7</a:t>
            </a:fld>
            <a:endParaRPr lang="en-US" sz="1200" smtClean="0"/>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94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894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3FF843BD-A491-4EB2-A55E-DB9ADE503FB6}" type="slidenum">
              <a:rPr lang="en-US" sz="1200" smtClean="0"/>
              <a:pPr eaLnBrk="1" hangingPunct="1"/>
              <a:t>76</a:t>
            </a:fld>
            <a:endParaRPr lang="en-US" sz="1200" smtClean="0"/>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04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904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FCCD0B94-E682-48F0-9A18-5C3C28161CBF}" type="slidenum">
              <a:rPr lang="en-US" sz="1200" smtClean="0"/>
              <a:pPr eaLnBrk="1" hangingPunct="1"/>
              <a:t>77</a:t>
            </a:fld>
            <a:endParaRPr lang="en-US" sz="1200" smtClean="0"/>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1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914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77FDDB84-1314-4F10-8921-D875F9A7A990}" type="slidenum">
              <a:rPr lang="en-US" sz="1200" smtClean="0"/>
              <a:pPr eaLnBrk="1" hangingPunct="1"/>
              <a:t>78</a:t>
            </a:fld>
            <a:endParaRPr lang="en-US" sz="1200" smtClean="0"/>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2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925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9F2D5B9C-B912-444B-86C0-5C6F1E97B408}" type="slidenum">
              <a:rPr lang="en-US" sz="1200" smtClean="0"/>
              <a:pPr eaLnBrk="1" hangingPunct="1"/>
              <a:t>79</a:t>
            </a:fld>
            <a:endParaRPr lang="en-US" sz="1200" smtClean="0"/>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35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935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FA1C5041-1987-4E66-8592-89E9FB372A51}" type="slidenum">
              <a:rPr lang="en-US" sz="1200" smtClean="0"/>
              <a:pPr eaLnBrk="1" hangingPunct="1"/>
              <a:t>105</a:t>
            </a:fld>
            <a:endParaRPr lang="en-US" sz="1200" smtClean="0"/>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945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5ED11298-622B-4485-8EAA-2B32881A310D}" type="slidenum">
              <a:rPr lang="en-US" sz="1200" smtClean="0"/>
              <a:pPr eaLnBrk="1" hangingPunct="1"/>
              <a:t>106</a:t>
            </a:fld>
            <a:endParaRPr lang="en-US" sz="1200" smtClean="0"/>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5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955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227060E1-606C-4EDC-921D-6898EE99C739}" type="slidenum">
              <a:rPr lang="en-US" sz="1200" smtClean="0"/>
              <a:pPr eaLnBrk="1" hangingPunct="1"/>
              <a:t>107</a:t>
            </a:fld>
            <a:endParaRPr lang="en-US" sz="120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39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239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2FAE194C-DA34-4372-B156-6BFF4AFFDBF6}" type="slidenum">
              <a:rPr lang="en-US" sz="1200" smtClean="0"/>
              <a:pPr eaLnBrk="1" hangingPunct="1"/>
              <a:t>8</a:t>
            </a:fld>
            <a:endParaRPr lang="en-US" sz="120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49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249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8D27E8DA-5DB7-4F13-AE52-81B73234F2B3}" type="slidenum">
              <a:rPr lang="en-US" sz="1200" smtClean="0"/>
              <a:pPr eaLnBrk="1" hangingPunct="1"/>
              <a:t>9</a:t>
            </a:fld>
            <a:endParaRPr lang="en-US" sz="120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4E49921-D0E5-4A86-8993-A1E8E5CF9ED0}" type="slidenum">
              <a:rPr lang="en-US"/>
              <a:pPr>
                <a:defRPr/>
              </a:pPr>
              <a:t>‹#›</a:t>
            </a:fld>
            <a:endParaRPr lang="en-US"/>
          </a:p>
        </p:txBody>
      </p:sp>
    </p:spTree>
    <p:extLst>
      <p:ext uri="{BB962C8B-B14F-4D97-AF65-F5344CB8AC3E}">
        <p14:creationId xmlns:p14="http://schemas.microsoft.com/office/powerpoint/2010/main" val="1370551587"/>
      </p:ext>
    </p:extLst>
  </p:cSld>
  <p:clrMapOvr>
    <a:masterClrMapping/>
  </p:clrMapOvr>
  <p:transition spd="med">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E833B45-22F7-43C2-A127-6C02434DAB4C}" type="slidenum">
              <a:rPr lang="en-US"/>
              <a:pPr>
                <a:defRPr/>
              </a:pPr>
              <a:t>‹#›</a:t>
            </a:fld>
            <a:endParaRPr lang="en-US"/>
          </a:p>
        </p:txBody>
      </p:sp>
    </p:spTree>
    <p:extLst>
      <p:ext uri="{BB962C8B-B14F-4D97-AF65-F5344CB8AC3E}">
        <p14:creationId xmlns:p14="http://schemas.microsoft.com/office/powerpoint/2010/main" val="567662448"/>
      </p:ext>
    </p:extLst>
  </p:cSld>
  <p:clrMapOvr>
    <a:masterClrMapping/>
  </p:clrMapOvr>
  <p:transition spd="med">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B5417F6-EC27-41C7-B90A-80EE182E3F29}" type="slidenum">
              <a:rPr lang="en-US"/>
              <a:pPr>
                <a:defRPr/>
              </a:pPr>
              <a:t>‹#›</a:t>
            </a:fld>
            <a:endParaRPr lang="en-US"/>
          </a:p>
        </p:txBody>
      </p:sp>
    </p:spTree>
    <p:extLst>
      <p:ext uri="{BB962C8B-B14F-4D97-AF65-F5344CB8AC3E}">
        <p14:creationId xmlns:p14="http://schemas.microsoft.com/office/powerpoint/2010/main" val="1851559"/>
      </p:ext>
    </p:extLst>
  </p:cSld>
  <p:clrMapOvr>
    <a:masterClrMapping/>
  </p:clrMapOvr>
  <p:transition spd="med">
    <p:rand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FA3E309-71C3-413A-9C83-B1A262D5B4E6}" type="slidenum">
              <a:rPr lang="en-US"/>
              <a:pPr>
                <a:defRPr/>
              </a:pPr>
              <a:t>‹#›</a:t>
            </a:fld>
            <a:endParaRPr lang="en-US"/>
          </a:p>
        </p:txBody>
      </p:sp>
    </p:spTree>
    <p:extLst>
      <p:ext uri="{BB962C8B-B14F-4D97-AF65-F5344CB8AC3E}">
        <p14:creationId xmlns:p14="http://schemas.microsoft.com/office/powerpoint/2010/main" val="3269257704"/>
      </p:ext>
    </p:extLst>
  </p:cSld>
  <p:clrMapOvr>
    <a:masterClrMapping/>
  </p:clrMapOvr>
  <p:transition spd="med">
    <p:rand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85800" y="609600"/>
            <a:ext cx="7772400" cy="5486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CF7A1C3-8DBB-4F97-9451-F9378DD7EA91}" type="slidenum">
              <a:rPr lang="en-US"/>
              <a:pPr>
                <a:defRPr/>
              </a:pPr>
              <a:t>‹#›</a:t>
            </a:fld>
            <a:endParaRPr lang="en-US"/>
          </a:p>
        </p:txBody>
      </p:sp>
    </p:spTree>
    <p:extLst>
      <p:ext uri="{BB962C8B-B14F-4D97-AF65-F5344CB8AC3E}">
        <p14:creationId xmlns:p14="http://schemas.microsoft.com/office/powerpoint/2010/main" val="4244277581"/>
      </p:ext>
    </p:extLst>
  </p:cSld>
  <p:clrMapOvr>
    <a:masterClrMapping/>
  </p:clrMapOvr>
  <p:transition spd="med">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A4459CE-BC44-40D2-A16B-11A81E7EF51B}" type="slidenum">
              <a:rPr lang="en-US"/>
              <a:pPr>
                <a:defRPr/>
              </a:pPr>
              <a:t>‹#›</a:t>
            </a:fld>
            <a:endParaRPr lang="en-US"/>
          </a:p>
        </p:txBody>
      </p:sp>
    </p:spTree>
    <p:extLst>
      <p:ext uri="{BB962C8B-B14F-4D97-AF65-F5344CB8AC3E}">
        <p14:creationId xmlns:p14="http://schemas.microsoft.com/office/powerpoint/2010/main" val="206179282"/>
      </p:ext>
    </p:extLst>
  </p:cSld>
  <p:clrMapOvr>
    <a:masterClrMapping/>
  </p:clrMapOvr>
  <p:transition spd="med">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AAA6AE6-6CCB-4238-8955-E9025A680A02}" type="slidenum">
              <a:rPr lang="en-US"/>
              <a:pPr>
                <a:defRPr/>
              </a:pPr>
              <a:t>‹#›</a:t>
            </a:fld>
            <a:endParaRPr lang="en-US"/>
          </a:p>
        </p:txBody>
      </p:sp>
    </p:spTree>
    <p:extLst>
      <p:ext uri="{BB962C8B-B14F-4D97-AF65-F5344CB8AC3E}">
        <p14:creationId xmlns:p14="http://schemas.microsoft.com/office/powerpoint/2010/main" val="1850154480"/>
      </p:ext>
    </p:extLst>
  </p:cSld>
  <p:clrMapOvr>
    <a:masterClrMapping/>
  </p:clrMapOvr>
  <p:transition spd="med">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E4E71A8-8883-4ABC-B158-7FC2A4C858B6}" type="slidenum">
              <a:rPr lang="en-US"/>
              <a:pPr>
                <a:defRPr/>
              </a:pPr>
              <a:t>‹#›</a:t>
            </a:fld>
            <a:endParaRPr lang="en-US"/>
          </a:p>
        </p:txBody>
      </p:sp>
    </p:spTree>
    <p:extLst>
      <p:ext uri="{BB962C8B-B14F-4D97-AF65-F5344CB8AC3E}">
        <p14:creationId xmlns:p14="http://schemas.microsoft.com/office/powerpoint/2010/main" val="3530044030"/>
      </p:ext>
    </p:extLst>
  </p:cSld>
  <p:clrMapOvr>
    <a:masterClrMapping/>
  </p:clrMapOvr>
  <p:transition spd="med">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42903C5C-8288-4977-8B96-5951BC564296}" type="slidenum">
              <a:rPr lang="en-US"/>
              <a:pPr>
                <a:defRPr/>
              </a:pPr>
              <a:t>‹#›</a:t>
            </a:fld>
            <a:endParaRPr lang="en-US"/>
          </a:p>
        </p:txBody>
      </p:sp>
    </p:spTree>
    <p:extLst>
      <p:ext uri="{BB962C8B-B14F-4D97-AF65-F5344CB8AC3E}">
        <p14:creationId xmlns:p14="http://schemas.microsoft.com/office/powerpoint/2010/main" val="2308446729"/>
      </p:ext>
    </p:extLst>
  </p:cSld>
  <p:clrMapOvr>
    <a:masterClrMapping/>
  </p:clrMapOvr>
  <p:transition spd="med">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0BD016A-B754-4E74-9585-8FB46027DAD2}" type="slidenum">
              <a:rPr lang="en-US"/>
              <a:pPr>
                <a:defRPr/>
              </a:pPr>
              <a:t>‹#›</a:t>
            </a:fld>
            <a:endParaRPr lang="en-US"/>
          </a:p>
        </p:txBody>
      </p:sp>
    </p:spTree>
    <p:extLst>
      <p:ext uri="{BB962C8B-B14F-4D97-AF65-F5344CB8AC3E}">
        <p14:creationId xmlns:p14="http://schemas.microsoft.com/office/powerpoint/2010/main" val="3755895268"/>
      </p:ext>
    </p:extLst>
  </p:cSld>
  <p:clrMapOvr>
    <a:masterClrMapping/>
  </p:clrMapOvr>
  <p:transition spd="med">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4423891-169E-4885-A438-F68A099EDE00}" type="slidenum">
              <a:rPr lang="en-US"/>
              <a:pPr>
                <a:defRPr/>
              </a:pPr>
              <a:t>‹#›</a:t>
            </a:fld>
            <a:endParaRPr lang="en-US"/>
          </a:p>
        </p:txBody>
      </p:sp>
    </p:spTree>
    <p:extLst>
      <p:ext uri="{BB962C8B-B14F-4D97-AF65-F5344CB8AC3E}">
        <p14:creationId xmlns:p14="http://schemas.microsoft.com/office/powerpoint/2010/main" val="4151249307"/>
      </p:ext>
    </p:extLst>
  </p:cSld>
  <p:clrMapOvr>
    <a:masterClrMapping/>
  </p:clrMapOvr>
  <p:transition spd="med">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7F24CEB-A417-4105-8D1A-1EB4F783BB99}" type="slidenum">
              <a:rPr lang="en-US"/>
              <a:pPr>
                <a:defRPr/>
              </a:pPr>
              <a:t>‹#›</a:t>
            </a:fld>
            <a:endParaRPr lang="en-US"/>
          </a:p>
        </p:txBody>
      </p:sp>
    </p:spTree>
    <p:extLst>
      <p:ext uri="{BB962C8B-B14F-4D97-AF65-F5344CB8AC3E}">
        <p14:creationId xmlns:p14="http://schemas.microsoft.com/office/powerpoint/2010/main" val="3670310683"/>
      </p:ext>
    </p:extLst>
  </p:cSld>
  <p:clrMapOvr>
    <a:masterClrMapping/>
  </p:clrMapOvr>
  <p:transition spd="med">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B3EC0BE-9DF3-4165-A67A-0F70876D75C6}" type="slidenum">
              <a:rPr lang="en-US"/>
              <a:pPr>
                <a:defRPr/>
              </a:pPr>
              <a:t>‹#›</a:t>
            </a:fld>
            <a:endParaRPr lang="en-US"/>
          </a:p>
        </p:txBody>
      </p:sp>
    </p:spTree>
    <p:extLst>
      <p:ext uri="{BB962C8B-B14F-4D97-AF65-F5344CB8AC3E}">
        <p14:creationId xmlns:p14="http://schemas.microsoft.com/office/powerpoint/2010/main" val="1605994400"/>
      </p:ext>
    </p:extLst>
  </p:cSld>
  <p:clrMapOvr>
    <a:masterClrMapping/>
  </p:clrMapOvr>
  <p:transition spd="med">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fld id="{01DA7E4B-52D6-454A-991C-3BEE07A7800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ransition spd="med">
    <p:random/>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hyperlink" Target="American%20Exploitative%20Systems.doc"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3" Type="http://schemas.openxmlformats.org/officeDocument/2006/relationships/hyperlink" Target="GB%20ACES.docx" TargetMode="External"/><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533400" y="228600"/>
            <a:ext cx="7772400" cy="868363"/>
          </a:xfrm>
        </p:spPr>
        <p:txBody>
          <a:bodyPr/>
          <a:lstStyle/>
          <a:p>
            <a:pPr eaLnBrk="1" hangingPunct="1"/>
            <a:r>
              <a:rPr lang="en-US" sz="6000" b="1" u="sng" smtClean="0">
                <a:latin typeface="Tahoma" pitchFamily="34" charset="0"/>
              </a:rPr>
              <a:t>CHAPTER 5</a:t>
            </a:r>
          </a:p>
        </p:txBody>
      </p:sp>
      <p:sp>
        <p:nvSpPr>
          <p:cNvPr id="2051" name="Rectangle 3"/>
          <p:cNvSpPr>
            <a:spLocks noGrp="1" noChangeArrowheads="1"/>
          </p:cNvSpPr>
          <p:nvPr>
            <p:ph type="body" idx="1"/>
          </p:nvPr>
        </p:nvSpPr>
        <p:spPr>
          <a:xfrm>
            <a:off x="0" y="1143000"/>
            <a:ext cx="9144000" cy="5715000"/>
          </a:xfrm>
        </p:spPr>
        <p:txBody>
          <a:bodyPr/>
          <a:lstStyle/>
          <a:p>
            <a:pPr algn="ctr" eaLnBrk="1" hangingPunct="1">
              <a:buFontTx/>
              <a:buNone/>
            </a:pPr>
            <a:r>
              <a:rPr lang="en-US" sz="9600" b="1" smtClean="0">
                <a:latin typeface="Tahoma" pitchFamily="34" charset="0"/>
              </a:rPr>
              <a:t>GLOBAL BUSINESS ETHICS</a:t>
            </a:r>
          </a:p>
        </p:txBody>
      </p:sp>
    </p:spTree>
  </p:cSld>
  <p:clrMapOvr>
    <a:masterClrMapping/>
  </p:clrMapOvr>
  <p:transition spd="med">
    <p:rand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body" idx="1"/>
          </p:nvPr>
        </p:nvSpPr>
        <p:spPr>
          <a:xfrm>
            <a:off x="0" y="0"/>
            <a:ext cx="9144000" cy="6858000"/>
          </a:xfrm>
        </p:spPr>
        <p:txBody>
          <a:bodyPr/>
          <a:lstStyle/>
          <a:p>
            <a:pPr eaLnBrk="1" hangingPunct="1">
              <a:buFontTx/>
              <a:buNone/>
            </a:pPr>
            <a:r>
              <a:rPr lang="en-US" sz="3400" b="1" smtClean="0">
                <a:latin typeface="Tahoma" pitchFamily="34" charset="0"/>
              </a:rPr>
              <a:t>3. Business walks a thin line between serving the interests of society &amp; exploiting society. When business &amp; political leaders step onto the wrong side of the line, business &amp; capitalism are thrown out of kilter, diminishing society’s trust in capitalism &amp; democracy.</a:t>
            </a:r>
          </a:p>
          <a:p>
            <a:pPr eaLnBrk="1" hangingPunct="1">
              <a:buFontTx/>
              <a:buNone/>
            </a:pPr>
            <a:r>
              <a:rPr lang="en-US" sz="3400" b="1" smtClean="0">
                <a:latin typeface="Tahoma" pitchFamily="34" charset="0"/>
              </a:rPr>
              <a:t>4. The bigger question from the standpoint of global business is whether or not the </a:t>
            </a:r>
            <a:r>
              <a:rPr lang="en-US" sz="3400" b="1" u="sng" smtClean="0">
                <a:latin typeface="Tahoma" pitchFamily="34" charset="0"/>
              </a:rPr>
              <a:t>world’s</a:t>
            </a:r>
            <a:r>
              <a:rPr lang="en-US" sz="3400" b="1" smtClean="0">
                <a:latin typeface="Tahoma" pitchFamily="34" charset="0"/>
              </a:rPr>
              <a:t> trust in capitalism &amp; democracy has also diminished. </a:t>
            </a:r>
          </a:p>
        </p:txBody>
      </p:sp>
    </p:spTree>
  </p:cSld>
  <p:clrMapOvr>
    <a:masterClrMapping/>
  </p:clrMapOvr>
  <p:transition spd="med">
    <p:random/>
  </p:transition>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rtlCol="0">
            <a:normAutofit lnSpcReduction="10000"/>
          </a:bodyPr>
          <a:lstStyle/>
          <a:p>
            <a:pPr algn="l" eaLnBrk="1" fontAlgn="auto" hangingPunct="1">
              <a:spcAft>
                <a:spcPts val="0"/>
              </a:spcAft>
              <a:buFont typeface="Arial" pitchFamily="34" charset="0"/>
              <a:buChar char="•"/>
              <a:defRPr/>
            </a:pPr>
            <a:r>
              <a:rPr lang="en-US" sz="5400" b="1" dirty="0" smtClean="0">
                <a:latin typeface="Tahoma" pitchFamily="34" charset="0"/>
                <a:cs typeface="Tahoma" pitchFamily="34" charset="0"/>
              </a:rPr>
              <a:t>People before profit</a:t>
            </a:r>
          </a:p>
          <a:p>
            <a:pPr algn="l" eaLnBrk="1" fontAlgn="auto" hangingPunct="1">
              <a:spcAft>
                <a:spcPts val="0"/>
              </a:spcAft>
              <a:buFont typeface="Arial" pitchFamily="34" charset="0"/>
              <a:buChar char="•"/>
              <a:defRPr/>
            </a:pPr>
            <a:r>
              <a:rPr lang="en-US" sz="5400" b="1" dirty="0" smtClean="0">
                <a:latin typeface="Tahoma" pitchFamily="34" charset="0"/>
                <a:cs typeface="Tahoma" pitchFamily="34" charset="0"/>
              </a:rPr>
              <a:t>Others before self</a:t>
            </a:r>
          </a:p>
          <a:p>
            <a:pPr algn="l" eaLnBrk="1" fontAlgn="auto" hangingPunct="1">
              <a:spcAft>
                <a:spcPts val="0"/>
              </a:spcAft>
              <a:buFont typeface="Arial" pitchFamily="34" charset="0"/>
              <a:buChar char="•"/>
              <a:defRPr/>
            </a:pPr>
            <a:r>
              <a:rPr lang="en-US" sz="5400" b="1" dirty="0" smtClean="0">
                <a:latin typeface="Tahoma" pitchFamily="34" charset="0"/>
                <a:cs typeface="Tahoma" pitchFamily="34" charset="0"/>
              </a:rPr>
              <a:t>Sustainable incomes</a:t>
            </a:r>
          </a:p>
          <a:p>
            <a:pPr algn="l" eaLnBrk="1" fontAlgn="auto" hangingPunct="1">
              <a:spcAft>
                <a:spcPts val="0"/>
              </a:spcAft>
              <a:buFont typeface="Arial" pitchFamily="34" charset="0"/>
              <a:buChar char="•"/>
              <a:defRPr/>
            </a:pPr>
            <a:r>
              <a:rPr lang="en-US" sz="5400" b="1" dirty="0" smtClean="0">
                <a:latin typeface="Tahoma" pitchFamily="34" charset="0"/>
                <a:cs typeface="Tahoma" pitchFamily="34" charset="0"/>
              </a:rPr>
              <a:t>Long-term profit &gt; short-term</a:t>
            </a:r>
          </a:p>
          <a:p>
            <a:pPr algn="l" eaLnBrk="1" fontAlgn="auto" hangingPunct="1">
              <a:spcAft>
                <a:spcPts val="0"/>
              </a:spcAft>
              <a:buFont typeface="Arial" pitchFamily="34" charset="0"/>
              <a:buChar char="•"/>
              <a:defRPr/>
            </a:pPr>
            <a:r>
              <a:rPr lang="en-US" sz="5400" b="1" dirty="0" smtClean="0">
                <a:latin typeface="Tahoma" pitchFamily="34" charset="0"/>
                <a:cs typeface="Tahoma" pitchFamily="34" charset="0"/>
              </a:rPr>
              <a:t>Closed stock ownership to maintain idealistic values </a:t>
            </a:r>
          </a:p>
          <a:p>
            <a:pPr algn="l" eaLnBrk="1" fontAlgn="auto" hangingPunct="1">
              <a:spcAft>
                <a:spcPts val="0"/>
              </a:spcAft>
              <a:buFont typeface="Arial" pitchFamily="34" charset="0"/>
              <a:buNone/>
              <a:defRPr/>
            </a:pPr>
            <a:endParaRPr lang="en-US" sz="4400" b="1" dirty="0" smtClean="0">
              <a:latin typeface="Tahoma" pitchFamily="34" charset="0"/>
              <a:cs typeface="Tahoma" pitchFamily="34" charset="0"/>
            </a:endParaRPr>
          </a:p>
        </p:txBody>
      </p:sp>
    </p:spTree>
  </p:cSld>
  <p:clrMapOvr>
    <a:masterClrMapping/>
  </p:clrMapOvr>
  <p:transition spd="med">
    <p:random/>
  </p:transition>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ubtitle 2"/>
          <p:cNvSpPr>
            <a:spLocks noGrp="1"/>
          </p:cNvSpPr>
          <p:nvPr>
            <p:ph type="subTitle" idx="1"/>
          </p:nvPr>
        </p:nvSpPr>
        <p:spPr>
          <a:xfrm>
            <a:off x="0" y="0"/>
            <a:ext cx="9144000" cy="6858000"/>
          </a:xfrm>
        </p:spPr>
        <p:txBody>
          <a:bodyPr/>
          <a:lstStyle/>
          <a:p>
            <a:pPr algn="l" eaLnBrk="1" hangingPunct="1"/>
            <a:r>
              <a:rPr lang="en-US" sz="6000" b="1" smtClean="0">
                <a:latin typeface="Tahoma" pitchFamily="34" charset="0"/>
                <a:cs typeface="Tahoma" pitchFamily="34" charset="0"/>
              </a:rPr>
              <a:t>“Deregulated global business allows corporations to wander the globe in search of ever lower wages and laxer environmental standards.” </a:t>
            </a:r>
          </a:p>
        </p:txBody>
      </p:sp>
    </p:spTree>
  </p:cSld>
  <p:clrMapOvr>
    <a:masterClrMapping/>
  </p:clrMapOvr>
  <p:transition spd="med">
    <p:random/>
  </p:transition>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ubtitle 2"/>
          <p:cNvSpPr>
            <a:spLocks noGrp="1"/>
          </p:cNvSpPr>
          <p:nvPr>
            <p:ph type="subTitle" idx="1"/>
          </p:nvPr>
        </p:nvSpPr>
        <p:spPr>
          <a:xfrm>
            <a:off x="0" y="0"/>
            <a:ext cx="9144000" cy="6858000"/>
          </a:xfrm>
        </p:spPr>
        <p:txBody>
          <a:bodyPr/>
          <a:lstStyle/>
          <a:p>
            <a:pPr eaLnBrk="1" hangingPunct="1"/>
            <a:r>
              <a:rPr lang="en-US" sz="5400" b="1" smtClean="0">
                <a:latin typeface="Tahoma" pitchFamily="34" charset="0"/>
                <a:cs typeface="Tahoma" pitchFamily="34" charset="0"/>
              </a:rPr>
              <a:t>INDIA’S TATA GROUP: GLOBAL COMMUNITY CAPITALIST </a:t>
            </a:r>
          </a:p>
        </p:txBody>
      </p:sp>
    </p:spTree>
  </p:cSld>
  <p:clrMapOvr>
    <a:masterClrMapping/>
  </p:clrMapOvr>
  <p:transition spd="med">
    <p:random/>
  </p:transition>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ubtitle 2"/>
          <p:cNvSpPr>
            <a:spLocks noGrp="1"/>
          </p:cNvSpPr>
          <p:nvPr>
            <p:ph type="subTitle" idx="1"/>
          </p:nvPr>
        </p:nvSpPr>
        <p:spPr>
          <a:xfrm>
            <a:off x="0" y="0"/>
            <a:ext cx="9144000" cy="6858000"/>
          </a:xfrm>
        </p:spPr>
        <p:txBody>
          <a:bodyPr/>
          <a:lstStyle/>
          <a:p>
            <a:pPr algn="l" eaLnBrk="1" hangingPunct="1"/>
            <a:r>
              <a:rPr lang="en-US" sz="4000" b="1" smtClean="0">
                <a:latin typeface="Tahoma" pitchFamily="34" charset="0"/>
                <a:cs typeface="Tahoma" pitchFamily="34" charset="0"/>
              </a:rPr>
              <a:t>The India-based  Tata Group is a highly diversified global company that specialized in making small, affordable cars for developing nations. Founded in 1868 &amp; controlled by charitable trusts, Tata “has long insulated employees from the greed that is sweeping the corporate world.”  This stems from a unique multicultural operating approach: </a:t>
            </a:r>
          </a:p>
        </p:txBody>
      </p:sp>
    </p:spTree>
  </p:cSld>
  <p:clrMapOvr>
    <a:masterClrMapping/>
  </p:clrMapOvr>
  <p:transition spd="med">
    <p:random/>
  </p:transition>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rtlCol="0">
            <a:normAutofit lnSpcReduction="10000"/>
          </a:bodyPr>
          <a:lstStyle/>
          <a:p>
            <a:pPr marL="514350" indent="-514350" algn="l" eaLnBrk="1" fontAlgn="auto" hangingPunct="1">
              <a:spcAft>
                <a:spcPts val="0"/>
              </a:spcAft>
              <a:buFont typeface="+mj-lt"/>
              <a:buAutoNum type="arabicPeriod"/>
              <a:defRPr/>
            </a:pPr>
            <a:r>
              <a:rPr lang="en-US" b="1" dirty="0" smtClean="0">
                <a:latin typeface="Tahoma" pitchFamily="34" charset="0"/>
                <a:cs typeface="Tahoma" pitchFamily="34" charset="0"/>
              </a:rPr>
              <a:t>Buying companies in the global marketplace to improve their operations, not subject them to cost-cutting.</a:t>
            </a:r>
          </a:p>
          <a:p>
            <a:pPr marL="514350" indent="-514350" algn="l" eaLnBrk="1" fontAlgn="auto" hangingPunct="1">
              <a:spcAft>
                <a:spcPts val="0"/>
              </a:spcAft>
              <a:buFont typeface="+mj-lt"/>
              <a:buAutoNum type="arabicPeriod"/>
              <a:defRPr/>
            </a:pPr>
            <a:r>
              <a:rPr lang="en-US" b="1" dirty="0" smtClean="0">
                <a:latin typeface="Tahoma" pitchFamily="34" charset="0"/>
                <a:cs typeface="Tahoma" pitchFamily="34" charset="0"/>
              </a:rPr>
              <a:t>Forming a new multinational management community board to lead the acquired company made up of its executives combined with Tata executives. </a:t>
            </a:r>
          </a:p>
          <a:p>
            <a:pPr marL="514350" indent="-514350" algn="l" eaLnBrk="1" fontAlgn="auto" hangingPunct="1">
              <a:spcAft>
                <a:spcPts val="0"/>
              </a:spcAft>
              <a:buFont typeface="+mj-lt"/>
              <a:buAutoNum type="arabicPeriod"/>
              <a:defRPr/>
            </a:pPr>
            <a:r>
              <a:rPr lang="en-US" b="1" dirty="0" smtClean="0">
                <a:latin typeface="Tahoma" pitchFamily="34" charset="0"/>
                <a:cs typeface="Tahoma" pitchFamily="34" charset="0"/>
              </a:rPr>
              <a:t>Cultural differences between Tata-affiliated  companies across the globe are smoothed over via tolerance of cultural differences &amp; a culturally-accommodating professional environment.    </a:t>
            </a:r>
          </a:p>
        </p:txBody>
      </p:sp>
    </p:spTree>
  </p:cSld>
  <p:clrMapOvr>
    <a:masterClrMapping/>
  </p:clrMapOvr>
  <p:transition spd="med">
    <p:random/>
  </p:transition>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3"/>
          <p:cNvSpPr>
            <a:spLocks noGrp="1" noChangeArrowheads="1"/>
          </p:cNvSpPr>
          <p:nvPr>
            <p:ph type="body" idx="1"/>
          </p:nvPr>
        </p:nvSpPr>
        <p:spPr>
          <a:xfrm>
            <a:off x="0" y="0"/>
            <a:ext cx="9144000" cy="6858000"/>
          </a:xfrm>
        </p:spPr>
        <p:txBody>
          <a:bodyPr/>
          <a:lstStyle/>
          <a:p>
            <a:pPr algn="ctr" eaLnBrk="1" hangingPunct="1">
              <a:buFontTx/>
              <a:buNone/>
            </a:pPr>
            <a:r>
              <a:rPr lang="en-US" sz="9600" b="1" smtClean="0">
                <a:latin typeface="Tahoma" pitchFamily="34" charset="0"/>
              </a:rPr>
              <a:t>HOW TO BE LEGALLY UNETHICAL</a:t>
            </a:r>
          </a:p>
        </p:txBody>
      </p:sp>
    </p:spTree>
  </p:cSld>
  <p:clrMapOvr>
    <a:masterClrMapping/>
  </p:clrMapOvr>
  <p:transition spd="med">
    <p:random/>
  </p:transition>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body" idx="1"/>
          </p:nvPr>
        </p:nvSpPr>
        <p:spPr>
          <a:xfrm>
            <a:off x="0" y="0"/>
            <a:ext cx="9144000" cy="6858000"/>
          </a:xfrm>
        </p:spPr>
        <p:txBody>
          <a:bodyPr/>
          <a:lstStyle/>
          <a:p>
            <a:pPr marL="609600" indent="-609600" eaLnBrk="1" hangingPunct="1">
              <a:lnSpc>
                <a:spcPct val="90000"/>
              </a:lnSpc>
              <a:buFontTx/>
              <a:buNone/>
            </a:pPr>
            <a:r>
              <a:rPr lang="en-US" sz="3100" b="1" smtClean="0">
                <a:latin typeface="Tahoma" pitchFamily="34" charset="0"/>
              </a:rPr>
              <a:t>It is possible to be legally (obeying the law) unethical (harming community) simply by using existing imperfect exploitation systems that are legal, such as:</a:t>
            </a:r>
          </a:p>
          <a:p>
            <a:pPr marL="609600" indent="-609600" eaLnBrk="1" hangingPunct="1">
              <a:lnSpc>
                <a:spcPct val="90000"/>
              </a:lnSpc>
              <a:buFont typeface="Times New Roman" pitchFamily="18" charset="0"/>
              <a:buAutoNum type="arabicPeriod"/>
            </a:pPr>
            <a:r>
              <a:rPr lang="en-US" sz="3100" b="1" smtClean="0">
                <a:latin typeface="Tahoma" pitchFamily="34" charset="0"/>
              </a:rPr>
              <a:t>Buying political influence via large financial contribution to political action campaigns &amp; lobbying.</a:t>
            </a:r>
          </a:p>
          <a:p>
            <a:pPr marL="609600" indent="-609600" eaLnBrk="1" hangingPunct="1">
              <a:lnSpc>
                <a:spcPct val="90000"/>
              </a:lnSpc>
              <a:buFont typeface="Times New Roman" pitchFamily="18" charset="0"/>
              <a:buAutoNum type="arabicPeriod"/>
            </a:pPr>
            <a:r>
              <a:rPr lang="en-US" sz="3100" b="1" smtClean="0">
                <a:latin typeface="Tahoma" pitchFamily="34" charset="0"/>
              </a:rPr>
              <a:t>Allowing top executives to pick their own board members. </a:t>
            </a:r>
          </a:p>
          <a:p>
            <a:pPr marL="609600" indent="-609600" eaLnBrk="1" hangingPunct="1">
              <a:lnSpc>
                <a:spcPct val="90000"/>
              </a:lnSpc>
              <a:buFont typeface="Times New Roman" pitchFamily="18" charset="0"/>
              <a:buAutoNum type="arabicPeriod"/>
            </a:pPr>
            <a:r>
              <a:rPr lang="en-US" sz="3100" b="1" smtClean="0">
                <a:latin typeface="Tahoma" pitchFamily="34" charset="0"/>
              </a:rPr>
              <a:t>Paying workers minimum, but not sustainable, wages. </a:t>
            </a:r>
          </a:p>
          <a:p>
            <a:pPr marL="609600" indent="-609600" eaLnBrk="1" hangingPunct="1">
              <a:lnSpc>
                <a:spcPct val="90000"/>
              </a:lnSpc>
              <a:buFont typeface="Times New Roman" pitchFamily="18" charset="0"/>
              <a:buAutoNum type="arabicPeriod"/>
            </a:pPr>
            <a:r>
              <a:rPr lang="en-US" sz="3100" b="1" smtClean="0">
                <a:latin typeface="Tahoma" pitchFamily="34" charset="0"/>
              </a:rPr>
              <a:t>Taking advantage of business deregulation that reduces corporate responsibilit</a:t>
            </a:r>
            <a:r>
              <a:rPr lang="en-US" sz="3000" b="1" smtClean="0">
                <a:latin typeface="Tahoma" pitchFamily="34" charset="0"/>
              </a:rPr>
              <a:t>y towards community stakeholders. </a:t>
            </a:r>
          </a:p>
        </p:txBody>
      </p:sp>
      <p:sp>
        <p:nvSpPr>
          <p:cNvPr id="3" name="Right Arrow 2"/>
          <p:cNvSpPr/>
          <p:nvPr/>
        </p:nvSpPr>
        <p:spPr>
          <a:xfrm>
            <a:off x="7696200" y="6373813"/>
            <a:ext cx="977900" cy="484187"/>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ransition spd="med">
    <p:random/>
  </p:transition>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body" idx="1"/>
          </p:nvPr>
        </p:nvSpPr>
        <p:spPr>
          <a:xfrm>
            <a:off x="0" y="0"/>
            <a:ext cx="9144000" cy="6858000"/>
          </a:xfrm>
        </p:spPr>
        <p:txBody>
          <a:bodyPr/>
          <a:lstStyle/>
          <a:p>
            <a:pPr marL="609600" indent="-609600" eaLnBrk="1" hangingPunct="1">
              <a:lnSpc>
                <a:spcPct val="90000"/>
              </a:lnSpc>
              <a:buFont typeface="Times New Roman" pitchFamily="18" charset="0"/>
              <a:buAutoNum type="arabicPeriod" startAt="5"/>
            </a:pPr>
            <a:r>
              <a:rPr lang="en-US" sz="3300" b="1" smtClean="0">
                <a:latin typeface="Tahoma" pitchFamily="34" charset="0"/>
              </a:rPr>
              <a:t>Using predatory, but legal, competitive tactics, such as price wars, buying out competitors, &amp; selling below cost. </a:t>
            </a:r>
          </a:p>
          <a:p>
            <a:pPr marL="609600" indent="-609600" eaLnBrk="1" hangingPunct="1">
              <a:lnSpc>
                <a:spcPct val="90000"/>
              </a:lnSpc>
              <a:buFont typeface="Times New Roman" pitchFamily="18" charset="0"/>
              <a:buAutoNum type="arabicPeriod" startAt="5"/>
            </a:pPr>
            <a:r>
              <a:rPr lang="en-US" sz="3300" b="1" smtClean="0">
                <a:latin typeface="Tahoma" pitchFamily="34" charset="0"/>
              </a:rPr>
              <a:t>Off shoring manufacturing &amp; closing domestic plants. </a:t>
            </a:r>
          </a:p>
          <a:p>
            <a:pPr marL="609600" indent="-609600" eaLnBrk="1" hangingPunct="1">
              <a:lnSpc>
                <a:spcPct val="90000"/>
              </a:lnSpc>
              <a:buFont typeface="Times New Roman" pitchFamily="18" charset="0"/>
              <a:buAutoNum type="arabicPeriod" startAt="5"/>
            </a:pPr>
            <a:r>
              <a:rPr lang="en-US" sz="3300" b="1" smtClean="0">
                <a:latin typeface="Tahoma" pitchFamily="34" charset="0"/>
              </a:rPr>
              <a:t>Engaging in highly leveraged business growth</a:t>
            </a:r>
          </a:p>
          <a:p>
            <a:pPr marL="609600" indent="-609600" eaLnBrk="1" hangingPunct="1">
              <a:lnSpc>
                <a:spcPct val="90000"/>
              </a:lnSpc>
              <a:buFont typeface="Times New Roman" pitchFamily="18" charset="0"/>
              <a:buAutoNum type="arabicPeriod" startAt="5"/>
            </a:pPr>
            <a:r>
              <a:rPr lang="en-US" sz="3300" b="1" smtClean="0">
                <a:latin typeface="Tahoma" pitchFamily="34" charset="0"/>
              </a:rPr>
              <a:t>Outsourcing illegal business behaviors at home, such as pollution, to foreign nations where such practices are unregulated.</a:t>
            </a:r>
          </a:p>
          <a:p>
            <a:pPr marL="609600" indent="-609600" eaLnBrk="1" hangingPunct="1">
              <a:lnSpc>
                <a:spcPct val="90000"/>
              </a:lnSpc>
              <a:buFont typeface="Times New Roman" pitchFamily="18" charset="0"/>
              <a:buAutoNum type="arabicPeriod" startAt="5"/>
            </a:pPr>
            <a:r>
              <a:rPr lang="en-US" sz="3300" b="1" smtClean="0">
                <a:latin typeface="Tahoma" pitchFamily="34" charset="0"/>
              </a:rPr>
              <a:t>Personal workaholism and neglect of dependents (family). </a:t>
            </a:r>
          </a:p>
        </p:txBody>
      </p:sp>
    </p:spTree>
  </p:cSld>
  <p:clrMapOvr>
    <a:masterClrMapping/>
  </p:clrMapOvr>
  <p:transition spd="med">
    <p:rand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0" y="228600"/>
            <a:ext cx="9144000" cy="838200"/>
          </a:xfrm>
        </p:spPr>
        <p:txBody>
          <a:bodyPr/>
          <a:lstStyle/>
          <a:p>
            <a:pPr eaLnBrk="1" hangingPunct="1"/>
            <a:r>
              <a:rPr lang="en-US" sz="2800" b="1" smtClean="0">
                <a:latin typeface="Tahoma" pitchFamily="34" charset="0"/>
              </a:rPr>
              <a:t>THE ETHICAL STAKES OF GLOBAL CORPORATIONS</a:t>
            </a:r>
          </a:p>
        </p:txBody>
      </p:sp>
      <p:sp>
        <p:nvSpPr>
          <p:cNvPr id="13315" name="Rectangle 3"/>
          <p:cNvSpPr>
            <a:spLocks noGrp="1" noChangeArrowheads="1"/>
          </p:cNvSpPr>
          <p:nvPr>
            <p:ph type="subTitle" idx="1"/>
          </p:nvPr>
        </p:nvSpPr>
        <p:spPr>
          <a:xfrm>
            <a:off x="0" y="1066800"/>
            <a:ext cx="9144000" cy="5791200"/>
          </a:xfrm>
        </p:spPr>
        <p:txBody>
          <a:bodyPr/>
          <a:lstStyle/>
          <a:p>
            <a:pPr algn="l" eaLnBrk="1" hangingPunct="1">
              <a:lnSpc>
                <a:spcPct val="90000"/>
              </a:lnSpc>
            </a:pPr>
            <a:r>
              <a:rPr lang="en-US" b="1" smtClean="0">
                <a:latin typeface="Tahoma" pitchFamily="34" charset="0"/>
              </a:rPr>
              <a:t>1. Global corporations, the most powerful non-governmental entities on earth, are subject to even less ethical accountability than purely domestic companies.</a:t>
            </a:r>
          </a:p>
          <a:p>
            <a:pPr algn="l" eaLnBrk="1" hangingPunct="1">
              <a:lnSpc>
                <a:spcPct val="90000"/>
              </a:lnSpc>
            </a:pPr>
            <a:r>
              <a:rPr lang="en-US" b="1" smtClean="0">
                <a:latin typeface="Tahoma" pitchFamily="34" charset="0"/>
              </a:rPr>
              <a:t>2. Global companies can sometimes be non-patriotic soldiers of fortune that place economic self-interest over the needs of entire nations &amp; citizens.</a:t>
            </a:r>
          </a:p>
          <a:p>
            <a:pPr algn="l" eaLnBrk="1" hangingPunct="1">
              <a:lnSpc>
                <a:spcPct val="90000"/>
              </a:lnSpc>
            </a:pPr>
            <a:r>
              <a:rPr lang="en-US" b="1" smtClean="0">
                <a:latin typeface="Tahoma" pitchFamily="34" charset="0"/>
              </a:rPr>
              <a:t>3. Furthermore, global corporations cater to government officials throughout the world in the pursuit of power &amp; business opportunity.</a:t>
            </a:r>
          </a:p>
        </p:txBody>
      </p:sp>
      <p:sp>
        <p:nvSpPr>
          <p:cNvPr id="13316" name="AutoShape 4"/>
          <p:cNvSpPr>
            <a:spLocks noChangeArrowheads="1"/>
          </p:cNvSpPr>
          <p:nvPr/>
        </p:nvSpPr>
        <p:spPr bwMode="auto">
          <a:xfrm>
            <a:off x="7467600" y="60960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body" idx="1"/>
          </p:nvPr>
        </p:nvSpPr>
        <p:spPr>
          <a:xfrm>
            <a:off x="0" y="0"/>
            <a:ext cx="8763000" cy="6858000"/>
          </a:xfrm>
        </p:spPr>
        <p:txBody>
          <a:bodyPr/>
          <a:lstStyle/>
          <a:p>
            <a:pPr eaLnBrk="1" hangingPunct="1">
              <a:lnSpc>
                <a:spcPct val="90000"/>
              </a:lnSpc>
              <a:buFontTx/>
              <a:buNone/>
            </a:pPr>
            <a:r>
              <a:rPr lang="en-US" b="1" smtClean="0">
                <a:latin typeface="Tahoma" pitchFamily="34" charset="0"/>
              </a:rPr>
              <a:t>4. Additionally, global corporations are backed by the most powerful nations in the world and, to a significant extent, by global government organizations.</a:t>
            </a:r>
          </a:p>
          <a:p>
            <a:pPr eaLnBrk="1" hangingPunct="1">
              <a:lnSpc>
                <a:spcPct val="90000"/>
              </a:lnSpc>
              <a:buFontTx/>
              <a:buNone/>
            </a:pPr>
            <a:r>
              <a:rPr lang="en-US" b="1" smtClean="0">
                <a:latin typeface="Tahoma" pitchFamily="34" charset="0"/>
              </a:rPr>
              <a:t>5. Thus, the potential for ethical misconduct or socially irresponsible behavior is even higher in global business than in domestic business—more power is involved &amp; more people are affected.</a:t>
            </a:r>
          </a:p>
          <a:p>
            <a:pPr eaLnBrk="1" hangingPunct="1">
              <a:lnSpc>
                <a:spcPct val="90000"/>
              </a:lnSpc>
              <a:buFontTx/>
              <a:buNone/>
            </a:pPr>
            <a:r>
              <a:rPr lang="en-US" b="1" smtClean="0">
                <a:latin typeface="Tahoma" pitchFamily="34" charset="0"/>
              </a:rPr>
              <a:t>6. Many people in the world, especially in developing nations, have serious reservations about Enron-era capitalism. Can Americans blame them?</a:t>
            </a:r>
            <a:endParaRPr lang="en-US" smtClean="0">
              <a:latin typeface="Tahoma" pitchFamily="34" charset="0"/>
            </a:endParaRPr>
          </a:p>
        </p:txBody>
      </p:sp>
    </p:spTree>
  </p:cSld>
  <p:clrMapOvr>
    <a:masterClrMapping/>
  </p:clrMapOvr>
  <p:transition spd="med">
    <p:random/>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2"/>
          <p:cNvSpPr>
            <a:spLocks noGrp="1"/>
          </p:cNvSpPr>
          <p:nvPr>
            <p:ph type="ctrTitle"/>
          </p:nvPr>
        </p:nvSpPr>
        <p:spPr>
          <a:xfrm>
            <a:off x="0" y="0"/>
            <a:ext cx="9144000" cy="1143000"/>
          </a:xfrm>
        </p:spPr>
        <p:txBody>
          <a:bodyPr/>
          <a:lstStyle/>
          <a:p>
            <a:r>
              <a:rPr lang="en-US" sz="3600" b="1" smtClean="0">
                <a:latin typeface="Tahoma" pitchFamily="34" charset="0"/>
                <a:cs typeface="Tahoma" pitchFamily="34" charset="0"/>
              </a:rPr>
              <a:t>FOREIGNERS ELECTING AMERICAN CANDIDATES?</a:t>
            </a:r>
          </a:p>
        </p:txBody>
      </p:sp>
      <p:sp>
        <p:nvSpPr>
          <p:cNvPr id="15363" name="Subtitle 3"/>
          <p:cNvSpPr>
            <a:spLocks noGrp="1"/>
          </p:cNvSpPr>
          <p:nvPr>
            <p:ph type="subTitle" idx="1"/>
          </p:nvPr>
        </p:nvSpPr>
        <p:spPr>
          <a:xfrm>
            <a:off x="0" y="1143000"/>
            <a:ext cx="9144000" cy="5715000"/>
          </a:xfrm>
        </p:spPr>
        <p:txBody>
          <a:bodyPr/>
          <a:lstStyle/>
          <a:p>
            <a:pPr algn="l"/>
            <a:r>
              <a:rPr lang="en-US" sz="3700" b="1" smtClean="0">
                <a:latin typeface="Tahoma" pitchFamily="34" charset="0"/>
                <a:cs typeface="Tahoma" pitchFamily="34" charset="0"/>
              </a:rPr>
              <a:t>In 2010, the U.S. Supreme Court ruled for the first time that foreigners may make campaign contributions to American political candidates. “The more complicated questions is how to treat U.S. subsidiaries of foreign companies or American corporations that are controlled by foreigner investors.”  </a:t>
            </a:r>
          </a:p>
        </p:txBody>
      </p:sp>
    </p:spTree>
  </p:cSld>
  <p:clrMapOvr>
    <a:masterClrMapping/>
  </p:clrMapOvr>
  <p:transition spd="med">
    <p:random/>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2"/>
          <p:cNvSpPr>
            <a:spLocks noGrp="1"/>
          </p:cNvSpPr>
          <p:nvPr>
            <p:ph type="ctrTitle"/>
          </p:nvPr>
        </p:nvSpPr>
        <p:spPr>
          <a:xfrm>
            <a:off x="0" y="0"/>
            <a:ext cx="9144000" cy="838200"/>
          </a:xfrm>
        </p:spPr>
        <p:txBody>
          <a:bodyPr/>
          <a:lstStyle/>
          <a:p>
            <a:r>
              <a:rPr lang="en-US" sz="3600" b="1" smtClean="0">
                <a:latin typeface="Tahoma" pitchFamily="34" charset="0"/>
                <a:cs typeface="Tahoma" pitchFamily="34" charset="0"/>
              </a:rPr>
              <a:t>LEGAL BUSINESS BRIBES</a:t>
            </a:r>
          </a:p>
        </p:txBody>
      </p:sp>
      <p:sp>
        <p:nvSpPr>
          <p:cNvPr id="16387" name="Subtitle 3"/>
          <p:cNvSpPr>
            <a:spLocks noGrp="1"/>
          </p:cNvSpPr>
          <p:nvPr>
            <p:ph type="subTitle" idx="1"/>
          </p:nvPr>
        </p:nvSpPr>
        <p:spPr>
          <a:xfrm>
            <a:off x="0" y="762000"/>
            <a:ext cx="9144000" cy="6096000"/>
          </a:xfrm>
        </p:spPr>
        <p:txBody>
          <a:bodyPr/>
          <a:lstStyle/>
          <a:p>
            <a:pPr algn="l"/>
            <a:r>
              <a:rPr lang="en-US" b="1" smtClean="0">
                <a:latin typeface="Tahoma" pitchFamily="34" charset="0"/>
                <a:cs typeface="Tahoma" pitchFamily="34" charset="0"/>
              </a:rPr>
              <a:t>America’s financial sector spent more than $5B in lobbying &amp; campaign financing in support of industry deregulation (which was the prime cause of the 2008 subprime mortgage scandal). Of the $5B, accounting firms spent $155M on campaign contributions &amp; $383M on lobbying; brokerage forms spent $513M on campaigns &amp; $600M on lobbying.  Corporations covered all their political bases, giving 55% of the $$$ to Republicans &amp; 45% to Democrats. </a:t>
            </a:r>
          </a:p>
        </p:txBody>
      </p:sp>
    </p:spTree>
  </p:cSld>
  <p:clrMapOvr>
    <a:masterClrMapping/>
  </p:clrMapOvr>
  <p:transition spd="med">
    <p:random/>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WordArt 6"/>
          <p:cNvSpPr>
            <a:spLocks noChangeArrowheads="1" noChangeShapeType="1" noTextEdit="1"/>
          </p:cNvSpPr>
          <p:nvPr/>
        </p:nvSpPr>
        <p:spPr bwMode="auto">
          <a:xfrm>
            <a:off x="2133600" y="685800"/>
            <a:ext cx="4572000" cy="46482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chemeClr val="tx2"/>
                </a:solidFill>
                <a:latin typeface="Arial Black"/>
              </a:rPr>
              <a:t>THE NEW</a:t>
            </a:r>
          </a:p>
          <a:p>
            <a:pPr algn="ctr"/>
            <a:r>
              <a:rPr lang="en-US" sz="3600" kern="10">
                <a:ln w="9525">
                  <a:solidFill>
                    <a:srgbClr val="000000"/>
                  </a:solidFill>
                  <a:round/>
                  <a:headEnd/>
                  <a:tailEnd/>
                </a:ln>
                <a:solidFill>
                  <a:schemeClr val="tx2"/>
                </a:solidFill>
                <a:latin typeface="Arial Black"/>
              </a:rPr>
              <a:t>MILLENNIUM</a:t>
            </a:r>
          </a:p>
          <a:p>
            <a:pPr algn="ctr"/>
            <a:r>
              <a:rPr lang="en-US" sz="3600" kern="10">
                <a:ln w="9525">
                  <a:solidFill>
                    <a:srgbClr val="000000"/>
                  </a:solidFill>
                  <a:round/>
                  <a:headEnd/>
                  <a:tailEnd/>
                </a:ln>
                <a:solidFill>
                  <a:schemeClr val="tx2"/>
                </a:solidFill>
                <a:latin typeface="Arial Black"/>
              </a:rPr>
              <a:t>BUSINESS</a:t>
            </a:r>
          </a:p>
          <a:p>
            <a:pPr algn="ctr"/>
            <a:r>
              <a:rPr lang="en-US" sz="3600" kern="10">
                <a:ln w="9525">
                  <a:solidFill>
                    <a:srgbClr val="000000"/>
                  </a:solidFill>
                  <a:round/>
                  <a:headEnd/>
                  <a:tailEnd/>
                </a:ln>
                <a:solidFill>
                  <a:schemeClr val="tx2"/>
                </a:solidFill>
                <a:latin typeface="Arial Black"/>
              </a:rPr>
              <a:t>SCANDALS</a:t>
            </a:r>
          </a:p>
        </p:txBody>
      </p:sp>
    </p:spTree>
  </p:cSld>
  <p:clrMapOvr>
    <a:masterClrMapping/>
  </p:clrMapOvr>
  <p:transition spd="med">
    <p:random/>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type="body" idx="1"/>
          </p:nvPr>
        </p:nvSpPr>
        <p:spPr>
          <a:xfrm>
            <a:off x="0" y="0"/>
            <a:ext cx="9144000" cy="6858000"/>
          </a:xfrm>
        </p:spPr>
        <p:txBody>
          <a:bodyPr/>
          <a:lstStyle/>
          <a:p>
            <a:pPr marL="609600" indent="-609600" eaLnBrk="1" hangingPunct="1">
              <a:buFontTx/>
              <a:buAutoNum type="arabicPeriod"/>
            </a:pPr>
            <a:r>
              <a:rPr lang="en-US" sz="3600" b="1" smtClean="0">
                <a:latin typeface="Tahoma" pitchFamily="34" charset="0"/>
              </a:rPr>
              <a:t>Just since the year 2000, 642 business defendants in 290 separate cases of federal white-collar crime, with 250 guilty verdicts</a:t>
            </a:r>
          </a:p>
          <a:p>
            <a:pPr marL="609600" indent="-609600" eaLnBrk="1" hangingPunct="1">
              <a:buFontTx/>
              <a:buAutoNum type="arabicPeriod"/>
            </a:pPr>
            <a:r>
              <a:rPr lang="en-US" sz="3600" b="1" smtClean="0">
                <a:latin typeface="Tahoma" pitchFamily="34" charset="0"/>
              </a:rPr>
              <a:t>CEOS of 25 different companies indicted</a:t>
            </a:r>
          </a:p>
          <a:p>
            <a:pPr marL="609600" indent="-609600" eaLnBrk="1" hangingPunct="1">
              <a:buFontTx/>
              <a:buAutoNum type="arabicPeriod"/>
            </a:pPr>
            <a:r>
              <a:rPr lang="en-US" sz="3600" b="1" smtClean="0">
                <a:latin typeface="Tahoma" pitchFamily="34" charset="0"/>
              </a:rPr>
              <a:t>59 suits filed over two years against Wall Street brokerage firms due to alleged conflict of interest research opinions</a:t>
            </a:r>
          </a:p>
          <a:p>
            <a:pPr marL="609600" indent="-609600" eaLnBrk="1" hangingPunct="1">
              <a:buFontTx/>
              <a:buNone/>
            </a:pPr>
            <a:endParaRPr lang="en-US" sz="3600" b="1" smtClean="0">
              <a:latin typeface="Tahoma" pitchFamily="34" charset="0"/>
            </a:endParaRPr>
          </a:p>
        </p:txBody>
      </p:sp>
      <p:sp>
        <p:nvSpPr>
          <p:cNvPr id="18435" name="AutoShape 4"/>
          <p:cNvSpPr>
            <a:spLocks noChangeArrowheads="1"/>
          </p:cNvSpPr>
          <p:nvPr/>
        </p:nvSpPr>
        <p:spPr bwMode="auto">
          <a:xfrm>
            <a:off x="7391400" y="60960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body" idx="1"/>
          </p:nvPr>
        </p:nvSpPr>
        <p:spPr>
          <a:xfrm>
            <a:off x="0" y="0"/>
            <a:ext cx="9144000" cy="6858000"/>
          </a:xfrm>
        </p:spPr>
        <p:txBody>
          <a:bodyPr/>
          <a:lstStyle/>
          <a:p>
            <a:pPr marL="609600" indent="-609600" eaLnBrk="1" hangingPunct="1">
              <a:lnSpc>
                <a:spcPct val="90000"/>
              </a:lnSpc>
              <a:buFontTx/>
              <a:buAutoNum type="arabicPeriod" startAt="4"/>
            </a:pPr>
            <a:r>
              <a:rPr lang="en-US" b="1" smtClean="0">
                <a:latin typeface="Tahoma" pitchFamily="34" charset="0"/>
              </a:rPr>
              <a:t>“In 2001 alone, 270 corporations fraudulently “restated” the numbers in their financial statements.  From 1997-2001, a total of 1,089 companies apparently did so.  All told, these transactions have cost investors billions of dollars.  It increasingly appears that the economic “boom” of the 1990s may have been a house of cards built on fraud.  The Pied Piper of the bull market and the elusive dream of endless profits put the economy and the culture into an addictive state of financial irresponsibility.”  </a:t>
            </a:r>
          </a:p>
          <a:p>
            <a:pPr marL="609600" indent="-609600" eaLnBrk="1" hangingPunct="1">
              <a:lnSpc>
                <a:spcPct val="90000"/>
              </a:lnSpc>
              <a:buFontTx/>
              <a:buNone/>
            </a:pPr>
            <a:r>
              <a:rPr lang="en-US" b="1" smtClean="0">
                <a:latin typeface="Tahoma" pitchFamily="34" charset="0"/>
              </a:rPr>
              <a:t>	</a:t>
            </a:r>
          </a:p>
        </p:txBody>
      </p:sp>
      <p:sp>
        <p:nvSpPr>
          <p:cNvPr id="19459" name="AutoShape 3"/>
          <p:cNvSpPr>
            <a:spLocks noChangeArrowheads="1"/>
          </p:cNvSpPr>
          <p:nvPr/>
        </p:nvSpPr>
        <p:spPr bwMode="auto">
          <a:xfrm>
            <a:off x="7467600" y="59436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ubtitle 2"/>
          <p:cNvSpPr>
            <a:spLocks noGrp="1"/>
          </p:cNvSpPr>
          <p:nvPr>
            <p:ph type="subTitle" idx="1"/>
          </p:nvPr>
        </p:nvSpPr>
        <p:spPr>
          <a:xfrm>
            <a:off x="0" y="0"/>
            <a:ext cx="9144000" cy="6858000"/>
          </a:xfrm>
        </p:spPr>
        <p:txBody>
          <a:bodyPr/>
          <a:lstStyle/>
          <a:p>
            <a:pPr eaLnBrk="1" hangingPunct="1">
              <a:defRPr/>
            </a:pPr>
            <a:r>
              <a:rPr lang="en-US" sz="4500" b="1" dirty="0" smtClean="0">
                <a:latin typeface="Tahoma" pitchFamily="34" charset="0"/>
                <a:cs typeface="Tahoma" pitchFamily="34" charset="0"/>
              </a:rPr>
              <a:t>THE NEW ERA OF AMERICAN BUSINESS SCANDALS</a:t>
            </a:r>
          </a:p>
          <a:p>
            <a:pPr marL="914400" indent="-914400" algn="l" eaLnBrk="1" hangingPunct="1">
              <a:buFont typeface="+mj-lt"/>
              <a:buAutoNum type="arabicPeriod"/>
              <a:defRPr/>
            </a:pPr>
            <a:r>
              <a:rPr lang="en-US" sz="4700" b="1" dirty="0" smtClean="0">
                <a:latin typeface="Tahoma" pitchFamily="34" charset="0"/>
                <a:cs typeface="Tahoma" pitchFamily="34" charset="0"/>
              </a:rPr>
              <a:t> Savings &amp; Loan industry wipeout in the 1980s</a:t>
            </a:r>
          </a:p>
          <a:p>
            <a:pPr marL="914400" indent="-914400" algn="l" eaLnBrk="1" hangingPunct="1">
              <a:buFont typeface="+mj-lt"/>
              <a:buAutoNum type="arabicPeriod"/>
              <a:defRPr/>
            </a:pPr>
            <a:r>
              <a:rPr lang="en-US" sz="4700" b="1" dirty="0" smtClean="0">
                <a:latin typeface="Tahoma" pitchFamily="34" charset="0"/>
                <a:cs typeface="Tahoma" pitchFamily="34" charset="0"/>
              </a:rPr>
              <a:t>Accounting manipulation scandals of the early 2000s</a:t>
            </a:r>
          </a:p>
          <a:p>
            <a:pPr marL="914400" indent="-914400" algn="l" eaLnBrk="1" hangingPunct="1">
              <a:buFont typeface="+mj-lt"/>
              <a:buAutoNum type="arabicPeriod"/>
              <a:defRPr/>
            </a:pPr>
            <a:r>
              <a:rPr lang="en-US" sz="4700" b="1" dirty="0" smtClean="0">
                <a:latin typeface="Tahoma" pitchFamily="34" charset="0"/>
                <a:cs typeface="Tahoma" pitchFamily="34" charset="0"/>
              </a:rPr>
              <a:t>Mutual funds scandals of the 2000s</a:t>
            </a:r>
          </a:p>
        </p:txBody>
      </p:sp>
      <p:sp>
        <p:nvSpPr>
          <p:cNvPr id="4" name="Right Arrow 3"/>
          <p:cNvSpPr/>
          <p:nvPr/>
        </p:nvSpPr>
        <p:spPr>
          <a:xfrm>
            <a:off x="7467600" y="6324600"/>
            <a:ext cx="977900" cy="484188"/>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ransition spd="med">
    <p:random/>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ubtitle 2"/>
          <p:cNvSpPr>
            <a:spLocks noGrp="1"/>
          </p:cNvSpPr>
          <p:nvPr>
            <p:ph type="subTitle" idx="1"/>
          </p:nvPr>
        </p:nvSpPr>
        <p:spPr>
          <a:xfrm>
            <a:off x="0" y="0"/>
            <a:ext cx="9144000" cy="6858000"/>
          </a:xfrm>
        </p:spPr>
        <p:txBody>
          <a:bodyPr/>
          <a:lstStyle/>
          <a:p>
            <a:pPr marL="742950" indent="-742950" algn="l" eaLnBrk="1" hangingPunct="1">
              <a:buFont typeface="+mj-lt"/>
              <a:buAutoNum type="arabicPeriod" startAt="4"/>
              <a:defRPr/>
            </a:pPr>
            <a:r>
              <a:rPr lang="en-US" sz="3800" b="1" dirty="0" smtClean="0">
                <a:latin typeface="Tahoma" pitchFamily="34" charset="0"/>
                <a:cs typeface="Tahoma" pitchFamily="34" charset="0"/>
              </a:rPr>
              <a:t>Wall Street global mortgages &amp; derivatives scandals of the late 2000s</a:t>
            </a:r>
          </a:p>
          <a:p>
            <a:pPr marL="742950" indent="-742950" algn="l" eaLnBrk="1" hangingPunct="1">
              <a:buFont typeface="+mj-lt"/>
              <a:buAutoNum type="arabicPeriod" startAt="4"/>
              <a:defRPr/>
            </a:pPr>
            <a:r>
              <a:rPr lang="en-US" sz="3800" b="1" dirty="0" smtClean="0">
                <a:latin typeface="Tahoma" pitchFamily="34" charset="0"/>
                <a:cs typeface="Tahoma" pitchFamily="34" charset="0"/>
              </a:rPr>
              <a:t>Executive pay corruption of the 2000s</a:t>
            </a:r>
          </a:p>
          <a:p>
            <a:pPr marL="742950" indent="-742950" algn="l" eaLnBrk="1" hangingPunct="1">
              <a:buFont typeface="+mj-lt"/>
              <a:buAutoNum type="arabicPeriod" startAt="4"/>
              <a:defRPr/>
            </a:pPr>
            <a:r>
              <a:rPr lang="en-US" sz="3800" b="1" dirty="0" smtClean="0">
                <a:latin typeface="Tahoma" pitchFamily="34" charset="0"/>
                <a:cs typeface="Tahoma" pitchFamily="34" charset="0"/>
              </a:rPr>
              <a:t>2000s systematic  disassembling of business regulatory agencies  &amp;  conflict-of-interest appointments of corporate executives as agency heads</a:t>
            </a:r>
          </a:p>
          <a:p>
            <a:pPr algn="l" eaLnBrk="1" hangingPunct="1">
              <a:buFont typeface="Arial" charset="0"/>
              <a:buChar char="•"/>
              <a:defRPr/>
            </a:pPr>
            <a:endParaRPr lang="en-US" sz="3600" b="1" dirty="0" smtClean="0">
              <a:solidFill>
                <a:srgbClr val="C00000"/>
              </a:solidFill>
              <a:latin typeface="Tahoma" pitchFamily="34" charset="0"/>
              <a:cs typeface="Tahoma" pitchFamily="34" charset="0"/>
            </a:endParaRPr>
          </a:p>
        </p:txBody>
      </p:sp>
      <p:sp>
        <p:nvSpPr>
          <p:cNvPr id="3" name="Right Arrow 2"/>
          <p:cNvSpPr/>
          <p:nvPr/>
        </p:nvSpPr>
        <p:spPr>
          <a:xfrm>
            <a:off x="7543800" y="5943600"/>
            <a:ext cx="977900" cy="484188"/>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C00000"/>
              </a:solidFill>
            </a:endParaRPr>
          </a:p>
        </p:txBody>
      </p:sp>
    </p:spTree>
  </p:cSld>
  <p:clrMapOvr>
    <a:masterClrMapping/>
  </p:clrMapOvr>
  <p:transition spd="med">
    <p:rand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0" y="152400"/>
            <a:ext cx="8915400" cy="457200"/>
          </a:xfrm>
        </p:spPr>
        <p:txBody>
          <a:bodyPr/>
          <a:lstStyle/>
          <a:p>
            <a:pPr eaLnBrk="1" hangingPunct="1"/>
            <a:r>
              <a:rPr lang="en-US" sz="4000" b="1" smtClean="0">
                <a:solidFill>
                  <a:srgbClr val="000000"/>
                </a:solidFill>
                <a:latin typeface="Tahoma" pitchFamily="34" charset="0"/>
              </a:rPr>
              <a:t>Global Business Ethics PRISMS</a:t>
            </a:r>
          </a:p>
        </p:txBody>
      </p:sp>
      <p:sp>
        <p:nvSpPr>
          <p:cNvPr id="3075" name="Rectangle 3"/>
          <p:cNvSpPr>
            <a:spLocks noGrp="1" noChangeArrowheads="1"/>
          </p:cNvSpPr>
          <p:nvPr>
            <p:ph type="subTitle" idx="1"/>
          </p:nvPr>
        </p:nvSpPr>
        <p:spPr>
          <a:xfrm>
            <a:off x="0" y="685800"/>
            <a:ext cx="9144000" cy="6172200"/>
          </a:xfrm>
        </p:spPr>
        <p:txBody>
          <a:bodyPr/>
          <a:lstStyle/>
          <a:p>
            <a:pPr marL="609600" indent="-609600" algn="l" eaLnBrk="1" hangingPunct="1">
              <a:buClr>
                <a:schemeClr val="tx1"/>
              </a:buClr>
              <a:buFontTx/>
              <a:buAutoNum type="arabicPeriod"/>
            </a:pPr>
            <a:r>
              <a:rPr lang="en-US" sz="3800" b="1" smtClean="0">
                <a:solidFill>
                  <a:srgbClr val="000000"/>
                </a:solidFill>
                <a:latin typeface="Tahoma" pitchFamily="34" charset="0"/>
              </a:rPr>
              <a:t>Should business be amoral (values-neutral)?</a:t>
            </a:r>
          </a:p>
          <a:p>
            <a:pPr marL="609600" indent="-609600" algn="l" eaLnBrk="1" hangingPunct="1">
              <a:buClr>
                <a:schemeClr val="tx1"/>
              </a:buClr>
              <a:buFontTx/>
              <a:buAutoNum type="arabicPeriod"/>
            </a:pPr>
            <a:r>
              <a:rPr lang="en-US" sz="3800" b="1" smtClean="0">
                <a:solidFill>
                  <a:srgbClr val="000000"/>
                </a:solidFill>
                <a:latin typeface="Tahoma" pitchFamily="34" charset="0"/>
              </a:rPr>
              <a:t>Are lobbying &amp; campaign contributions a form of bribery?</a:t>
            </a:r>
          </a:p>
          <a:p>
            <a:pPr marL="609600" indent="-609600" algn="l" eaLnBrk="1" hangingPunct="1">
              <a:buClr>
                <a:schemeClr val="tx1"/>
              </a:buClr>
              <a:buFontTx/>
              <a:buAutoNum type="arabicPeriod"/>
            </a:pPr>
            <a:r>
              <a:rPr lang="en-US" sz="3800" b="1" smtClean="0">
                <a:solidFill>
                  <a:srgbClr val="000000"/>
                </a:solidFill>
                <a:latin typeface="Tahoma" pitchFamily="34" charset="0"/>
              </a:rPr>
              <a:t>Do the benefits of industry deregulation outweigh the costs?</a:t>
            </a:r>
          </a:p>
          <a:p>
            <a:pPr marL="609600" indent="-609600" algn="l" eaLnBrk="1" hangingPunct="1">
              <a:buClr>
                <a:schemeClr val="tx1"/>
              </a:buClr>
              <a:buFontTx/>
              <a:buAutoNum type="arabicPeriod"/>
            </a:pPr>
            <a:r>
              <a:rPr lang="en-US" sz="3800" b="1" smtClean="0">
                <a:solidFill>
                  <a:srgbClr val="000000"/>
                </a:solidFill>
                <a:latin typeface="Tahoma" pitchFamily="34" charset="0"/>
              </a:rPr>
              <a:t>Which is more important: Profit maximization or avoidance of conflict of interest?</a:t>
            </a:r>
          </a:p>
          <a:p>
            <a:pPr marL="609600" indent="-609600" algn="l" eaLnBrk="1" hangingPunct="1"/>
            <a:endParaRPr lang="en-US" sz="3800" b="1" smtClean="0">
              <a:solidFill>
                <a:srgbClr val="000000"/>
              </a:solidFill>
              <a:latin typeface="Tahoma" pitchFamily="34" charset="0"/>
            </a:endParaRPr>
          </a:p>
          <a:p>
            <a:pPr marL="609600" indent="-609600" algn="l" eaLnBrk="1" hangingPunct="1"/>
            <a:endParaRPr lang="en-US" b="1" smtClean="0">
              <a:solidFill>
                <a:srgbClr val="000000"/>
              </a:solidFill>
              <a:latin typeface="Tahoma" pitchFamily="34" charset="0"/>
            </a:endParaRPr>
          </a:p>
          <a:p>
            <a:pPr marL="609600" indent="-609600" algn="l" eaLnBrk="1" hangingPunct="1"/>
            <a:endParaRPr lang="en-US" b="1" smtClean="0">
              <a:latin typeface="Tahoma" pitchFamily="34" charset="0"/>
            </a:endParaRPr>
          </a:p>
        </p:txBody>
      </p:sp>
      <p:sp>
        <p:nvSpPr>
          <p:cNvPr id="3076" name="AutoShape 4"/>
          <p:cNvSpPr>
            <a:spLocks noChangeArrowheads="1"/>
          </p:cNvSpPr>
          <p:nvPr/>
        </p:nvSpPr>
        <p:spPr bwMode="auto">
          <a:xfrm>
            <a:off x="7620000" y="59436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ubtitle 2"/>
          <p:cNvSpPr>
            <a:spLocks noGrp="1"/>
          </p:cNvSpPr>
          <p:nvPr>
            <p:ph type="subTitle" idx="1"/>
          </p:nvPr>
        </p:nvSpPr>
        <p:spPr>
          <a:xfrm>
            <a:off x="0" y="0"/>
            <a:ext cx="9144000" cy="6858000"/>
          </a:xfrm>
        </p:spPr>
        <p:txBody>
          <a:bodyPr/>
          <a:lstStyle/>
          <a:p>
            <a:pPr marL="742950" indent="-742950" algn="l" eaLnBrk="1" hangingPunct="1">
              <a:buFont typeface="+mj-lt"/>
              <a:buAutoNum type="arabicPeriod" startAt="7"/>
              <a:defRPr/>
            </a:pPr>
            <a:r>
              <a:rPr lang="en-US" sz="4000" b="1" dirty="0" smtClean="0">
                <a:latin typeface="Tahoma" pitchFamily="34" charset="0"/>
                <a:cs typeface="Tahoma" pitchFamily="34" charset="0"/>
              </a:rPr>
              <a:t>Unprecedented corporate influence peddling via mega-campaign contributions to federal &amp; state politicians during the 2000s</a:t>
            </a:r>
          </a:p>
          <a:p>
            <a:pPr marL="742950" indent="-742950" algn="l" eaLnBrk="1" hangingPunct="1">
              <a:buFont typeface="+mj-lt"/>
              <a:buAutoNum type="arabicPeriod" startAt="7"/>
              <a:defRPr/>
            </a:pPr>
            <a:r>
              <a:rPr lang="en-US" sz="4000" b="1" dirty="0" smtClean="0">
                <a:latin typeface="Tahoma" pitchFamily="34" charset="0"/>
                <a:cs typeface="Tahoma" pitchFamily="34" charset="0"/>
              </a:rPr>
              <a:t>Corporations electing to pay the damages of fraudulent practices instead of engaging in socially responsible business practices: Toyota, BP, investment banks</a:t>
            </a:r>
          </a:p>
          <a:p>
            <a:pPr marL="742950" indent="-742950" algn="l" eaLnBrk="1" hangingPunct="1">
              <a:buFont typeface="+mj-lt"/>
              <a:buAutoNum type="arabicPeriod" startAt="7"/>
              <a:defRPr/>
            </a:pPr>
            <a:endParaRPr lang="en-US" sz="3600" b="1" dirty="0" smtClean="0">
              <a:solidFill>
                <a:srgbClr val="0000FF"/>
              </a:solidFill>
              <a:latin typeface="Tahoma" pitchFamily="34" charset="0"/>
              <a:cs typeface="Tahoma" pitchFamily="34" charset="0"/>
            </a:endParaRPr>
          </a:p>
          <a:p>
            <a:pPr marL="742950" indent="-742950" algn="l" eaLnBrk="1" hangingPunct="1">
              <a:buFont typeface="+mj-lt"/>
              <a:buAutoNum type="arabicPeriod" startAt="7"/>
              <a:defRPr/>
            </a:pPr>
            <a:endParaRPr lang="en-US" sz="3600" b="1" dirty="0" smtClean="0">
              <a:solidFill>
                <a:srgbClr val="0000FF"/>
              </a:solidFill>
              <a:latin typeface="Tahoma" pitchFamily="34" charset="0"/>
              <a:cs typeface="Tahoma" pitchFamily="34" charset="0"/>
            </a:endParaRPr>
          </a:p>
          <a:p>
            <a:pPr algn="l" eaLnBrk="1" hangingPunct="1">
              <a:buFont typeface="Arial" charset="0"/>
              <a:buChar char="•"/>
              <a:defRPr/>
            </a:pPr>
            <a:endParaRPr lang="en-US" sz="3600" b="1" dirty="0" smtClean="0">
              <a:solidFill>
                <a:srgbClr val="C00000"/>
              </a:solidFill>
              <a:latin typeface="Tahoma" pitchFamily="34" charset="0"/>
              <a:cs typeface="Tahoma" pitchFamily="34" charset="0"/>
            </a:endParaRPr>
          </a:p>
        </p:txBody>
      </p:sp>
      <p:sp>
        <p:nvSpPr>
          <p:cNvPr id="3" name="Right Arrow 2"/>
          <p:cNvSpPr/>
          <p:nvPr/>
        </p:nvSpPr>
        <p:spPr>
          <a:xfrm>
            <a:off x="7543800" y="5943600"/>
            <a:ext cx="977900" cy="484188"/>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C00000"/>
              </a:solidFill>
            </a:endParaRPr>
          </a:p>
        </p:txBody>
      </p:sp>
    </p:spTree>
  </p:cSld>
  <p:clrMapOvr>
    <a:masterClrMapping/>
  </p:clrMapOvr>
  <p:transition spd="med">
    <p:random/>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ubtitle 2"/>
          <p:cNvSpPr>
            <a:spLocks noGrp="1"/>
          </p:cNvSpPr>
          <p:nvPr>
            <p:ph type="subTitle" idx="1"/>
          </p:nvPr>
        </p:nvSpPr>
        <p:spPr>
          <a:xfrm>
            <a:off x="0" y="0"/>
            <a:ext cx="9144000" cy="6858000"/>
          </a:xfrm>
        </p:spPr>
        <p:txBody>
          <a:bodyPr/>
          <a:lstStyle/>
          <a:p>
            <a:pPr marL="742950" indent="-742950" algn="l" eaLnBrk="1" hangingPunct="1">
              <a:buFont typeface="+mj-lt"/>
              <a:buAutoNum type="arabicPeriod" startAt="9"/>
              <a:defRPr/>
            </a:pPr>
            <a:r>
              <a:rPr lang="en-US" b="1" dirty="0" smtClean="0">
                <a:latin typeface="Tahoma" pitchFamily="34" charset="0"/>
                <a:cs typeface="Tahoma" pitchFamily="34" charset="0"/>
              </a:rPr>
              <a:t>Late 2000s scandals involving the </a:t>
            </a:r>
            <a:r>
              <a:rPr lang="en-US" sz="3100" b="1" dirty="0" smtClean="0">
                <a:latin typeface="Tahoma" pitchFamily="34" charset="0"/>
                <a:cs typeface="Tahoma" pitchFamily="34" charset="0"/>
              </a:rPr>
              <a:t>government clean-up of business damage to consumers &amp; the environment: Hurricane Katrina, British Petroleum oil spill</a:t>
            </a:r>
          </a:p>
          <a:p>
            <a:pPr marL="742950" indent="-742950" algn="l" eaLnBrk="1" hangingPunct="1">
              <a:buFont typeface="+mj-lt"/>
              <a:buAutoNum type="arabicPeriod" startAt="9"/>
              <a:defRPr/>
            </a:pPr>
            <a:r>
              <a:rPr lang="en-US" sz="3100" b="1" dirty="0" smtClean="0">
                <a:latin typeface="Tahoma" pitchFamily="34" charset="0"/>
                <a:cs typeface="Tahoma" pitchFamily="34" charset="0"/>
              </a:rPr>
              <a:t>In an 18-month period in 2010-2011, federal investigators convicted 36 </a:t>
            </a:r>
            <a:r>
              <a:rPr lang="en-US" sz="3100" b="1" smtClean="0">
                <a:latin typeface="Tahoma" pitchFamily="34" charset="0"/>
                <a:cs typeface="Tahoma" pitchFamily="34" charset="0"/>
              </a:rPr>
              <a:t>investment “entrepreneurs,” </a:t>
            </a:r>
            <a:r>
              <a:rPr lang="en-US" sz="3100" b="1" dirty="0" smtClean="0">
                <a:latin typeface="Tahoma" pitchFamily="34" charset="0"/>
                <a:cs typeface="Tahoma" pitchFamily="34" charset="0"/>
              </a:rPr>
              <a:t>including those fronting large hedge funds (“country clubs” of high-risk, high-return investments) with  insider trading (using predatory fraud &amp; deception to steal millions from major investors). </a:t>
            </a:r>
          </a:p>
          <a:p>
            <a:pPr marL="742950" indent="-742950" algn="l" eaLnBrk="1" hangingPunct="1">
              <a:buFont typeface="+mj-lt"/>
              <a:buAutoNum type="arabicPeriod" startAt="9"/>
              <a:defRPr/>
            </a:pPr>
            <a:endParaRPr lang="en-US" b="1" dirty="0" smtClean="0">
              <a:solidFill>
                <a:srgbClr val="0000FF"/>
              </a:solidFill>
              <a:latin typeface="Tahoma" pitchFamily="34" charset="0"/>
              <a:cs typeface="Tahoma" pitchFamily="34" charset="0"/>
            </a:endParaRPr>
          </a:p>
          <a:p>
            <a:pPr marL="742950" indent="-742950" algn="l" eaLnBrk="1" hangingPunct="1">
              <a:defRPr/>
            </a:pPr>
            <a:endParaRPr lang="en-US" sz="3600" b="1" dirty="0" smtClean="0">
              <a:solidFill>
                <a:srgbClr val="0000FF"/>
              </a:solidFill>
              <a:latin typeface="Tahoma" pitchFamily="34" charset="0"/>
              <a:cs typeface="Tahoma" pitchFamily="34" charset="0"/>
            </a:endParaRPr>
          </a:p>
          <a:p>
            <a:pPr algn="l" eaLnBrk="1" hangingPunct="1">
              <a:buFont typeface="Arial" charset="0"/>
              <a:buChar char="•"/>
              <a:defRPr/>
            </a:pPr>
            <a:endParaRPr lang="en-US" sz="3600" b="1" dirty="0" smtClean="0">
              <a:solidFill>
                <a:srgbClr val="C00000"/>
              </a:solidFill>
              <a:latin typeface="Tahoma" pitchFamily="34" charset="0"/>
              <a:cs typeface="Tahoma" pitchFamily="34" charset="0"/>
            </a:endParaRPr>
          </a:p>
        </p:txBody>
      </p:sp>
    </p:spTree>
  </p:cSld>
  <p:clrMapOvr>
    <a:masterClrMapping/>
  </p:clrMapOvr>
  <p:transition spd="med">
    <p:random/>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0" y="304800"/>
            <a:ext cx="9144000" cy="914400"/>
          </a:xfrm>
        </p:spPr>
        <p:txBody>
          <a:bodyPr/>
          <a:lstStyle/>
          <a:p>
            <a:pPr eaLnBrk="1" hangingPunct="1"/>
            <a:r>
              <a:rPr lang="en-US" sz="3600" b="1" smtClean="0">
                <a:solidFill>
                  <a:schemeClr val="tx1"/>
                </a:solidFill>
                <a:latin typeface="Tahoma" pitchFamily="34" charset="0"/>
              </a:rPr>
              <a:t>HOW THE BUSINESS SCANDALS OF THE NEW MILLENNIUM ARE UNIQUE</a:t>
            </a:r>
            <a:r>
              <a:rPr lang="en-US" sz="4000" smtClean="0"/>
              <a:t> </a:t>
            </a:r>
          </a:p>
        </p:txBody>
      </p:sp>
      <p:sp>
        <p:nvSpPr>
          <p:cNvPr id="24579" name="Rectangle 3"/>
          <p:cNvSpPr>
            <a:spLocks noGrp="1" noChangeArrowheads="1"/>
          </p:cNvSpPr>
          <p:nvPr>
            <p:ph type="body" idx="1"/>
          </p:nvPr>
        </p:nvSpPr>
        <p:spPr>
          <a:xfrm>
            <a:off x="0" y="1371600"/>
            <a:ext cx="9144000" cy="5486400"/>
          </a:xfrm>
        </p:spPr>
        <p:txBody>
          <a:bodyPr/>
          <a:lstStyle/>
          <a:p>
            <a:pPr marL="609600" indent="-609600" eaLnBrk="1" hangingPunct="1">
              <a:lnSpc>
                <a:spcPct val="90000"/>
              </a:lnSpc>
              <a:buFontTx/>
              <a:buAutoNum type="arabicPeriod"/>
            </a:pPr>
            <a:r>
              <a:rPr lang="en-US" b="1" smtClean="0">
                <a:latin typeface="Tahoma" pitchFamily="34" charset="0"/>
              </a:rPr>
              <a:t>The majority of them involved flagrant mutual cooperation between corporate executives, board members, CPA firms (regulators), politicians, &amp; lobbyists—the entire financial infrastructure of America.</a:t>
            </a:r>
          </a:p>
          <a:p>
            <a:pPr marL="609600" indent="-609600" eaLnBrk="1" hangingPunct="1">
              <a:lnSpc>
                <a:spcPct val="90000"/>
              </a:lnSpc>
              <a:buFontTx/>
              <a:buAutoNum type="arabicPeriod"/>
            </a:pPr>
            <a:r>
              <a:rPr lang="en-US" b="1" smtClean="0">
                <a:latin typeface="Tahoma" pitchFamily="34" charset="0"/>
              </a:rPr>
              <a:t>U.S. capitalism has rotted from within as the institutional infrastructure designed to safeguard shareholders has been systemically perverted &amp; stockholders made victims of “drive-by shootings.”</a:t>
            </a:r>
          </a:p>
        </p:txBody>
      </p:sp>
    </p:spTree>
  </p:cSld>
  <p:clrMapOvr>
    <a:masterClrMapping/>
  </p:clrMapOvr>
  <p:transition spd="med">
    <p:random/>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0" y="0"/>
            <a:ext cx="9144000" cy="6858000"/>
          </a:xfrm>
        </p:spPr>
        <p:txBody>
          <a:bodyPr/>
          <a:lstStyle/>
          <a:p>
            <a:pPr>
              <a:buFontTx/>
              <a:buNone/>
            </a:pPr>
            <a:r>
              <a:rPr lang="en-US" sz="3600" b="1" smtClean="0">
                <a:latin typeface="Tahoma" pitchFamily="34" charset="0"/>
                <a:cs typeface="Tahoma" pitchFamily="34" charset="0"/>
              </a:rPr>
              <a:t>“Profit-maximizing capitalism &amp; market deregulation have pressured executives to deliver quick returns on investments &amp; to focus on strictly short-term performance. Faced with mounting pressures to make record profits &amp; to take advantage of relaxed regulations, record numbers of executives haven’t been able to resist the unethical temptations to engage in or tolerate corrupt practices.” </a:t>
            </a:r>
          </a:p>
          <a:p>
            <a:pPr>
              <a:buFontTx/>
              <a:buNone/>
            </a:pPr>
            <a:endParaRPr lang="en-US" b="1" smtClean="0">
              <a:latin typeface="Tahoma" pitchFamily="34" charset="0"/>
              <a:cs typeface="Tahoma" pitchFamily="34" charset="0"/>
            </a:endParaRPr>
          </a:p>
        </p:txBody>
      </p:sp>
    </p:spTree>
  </p:cSld>
  <p:clrMapOvr>
    <a:masterClrMapping/>
  </p:clrMapOvr>
  <p:transition spd="med">
    <p:random/>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4"/>
          <p:cNvSpPr>
            <a:spLocks noChangeArrowheads="1"/>
          </p:cNvSpPr>
          <p:nvPr/>
        </p:nvSpPr>
        <p:spPr bwMode="auto">
          <a:xfrm>
            <a:off x="0" y="0"/>
            <a:ext cx="8382000" cy="594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4800" b="1"/>
              <a:t>How long does it</a:t>
            </a:r>
          </a:p>
          <a:p>
            <a:pPr algn="ctr"/>
            <a:r>
              <a:rPr lang="en-US" sz="4800" b="1"/>
              <a:t> take for an</a:t>
            </a:r>
          </a:p>
          <a:p>
            <a:pPr algn="ctr"/>
            <a:r>
              <a:rPr lang="en-US" sz="4800" b="1"/>
              <a:t>amputated arm </a:t>
            </a:r>
          </a:p>
          <a:p>
            <a:pPr algn="ctr"/>
            <a:r>
              <a:rPr lang="en-US" sz="4800" b="1"/>
              <a:t>to grow back?</a:t>
            </a:r>
          </a:p>
          <a:p>
            <a:pPr algn="ctr"/>
            <a:r>
              <a:rPr lang="en-US" sz="4800" b="1"/>
              <a:t>(Once a system has broken down, can it be repaired and made “like new” again?)</a:t>
            </a:r>
          </a:p>
        </p:txBody>
      </p:sp>
    </p:spTree>
  </p:cSld>
  <p:clrMapOvr>
    <a:masterClrMapping/>
  </p:clrMapOvr>
  <p:transition spd="med">
    <p:random/>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p:cNvSpPr>
            <a:spLocks noGrp="1" noChangeArrowheads="1"/>
          </p:cNvSpPr>
          <p:nvPr>
            <p:ph type="body" idx="1"/>
          </p:nvPr>
        </p:nvSpPr>
        <p:spPr>
          <a:xfrm>
            <a:off x="0" y="0"/>
            <a:ext cx="9144000" cy="6858000"/>
          </a:xfrm>
        </p:spPr>
        <p:txBody>
          <a:bodyPr/>
          <a:lstStyle/>
          <a:p>
            <a:pPr algn="ctr" eaLnBrk="1" hangingPunct="1">
              <a:buFontTx/>
              <a:buNone/>
            </a:pPr>
            <a:r>
              <a:rPr lang="en-US" sz="4000" b="1" smtClean="0">
                <a:solidFill>
                  <a:srgbClr val="FF0000"/>
                </a:solidFill>
                <a:latin typeface="Tahoma" pitchFamily="34" charset="0"/>
                <a:hlinkClick r:id="rId3" action="ppaction://hlinkfile"/>
              </a:rPr>
              <a:t>AMERICAN ECONOMIC &amp; SOCIAL EXPLOITATIVE SYSTEMS</a:t>
            </a:r>
            <a:endParaRPr lang="en-US" sz="4000" b="1" smtClean="0">
              <a:solidFill>
                <a:srgbClr val="FF0000"/>
              </a:solidFill>
              <a:latin typeface="Tahoma" pitchFamily="34" charset="0"/>
            </a:endParaRPr>
          </a:p>
          <a:p>
            <a:pPr algn="ctr" eaLnBrk="1" hangingPunct="1">
              <a:buFontTx/>
              <a:buNone/>
            </a:pPr>
            <a:endParaRPr lang="en-US" sz="3600" b="1" smtClean="0">
              <a:latin typeface="Tahoma" pitchFamily="34" charset="0"/>
            </a:endParaRPr>
          </a:p>
          <a:p>
            <a:pPr algn="ctr" eaLnBrk="1" hangingPunct="1">
              <a:buFontTx/>
              <a:buNone/>
            </a:pPr>
            <a:r>
              <a:rPr lang="en-US" sz="3600" b="1" smtClean="0">
                <a:latin typeface="Tahoma" pitchFamily="34" charset="0"/>
              </a:rPr>
              <a:t>(right click on title </a:t>
            </a:r>
          </a:p>
          <a:p>
            <a:pPr algn="ctr" eaLnBrk="1" hangingPunct="1">
              <a:buFontTx/>
              <a:buNone/>
            </a:pPr>
            <a:r>
              <a:rPr lang="en-US" sz="3600" b="1" smtClean="0">
                <a:latin typeface="Tahoma" pitchFamily="34" charset="0"/>
              </a:rPr>
              <a:t>&amp; select “open hyperlink”)</a:t>
            </a:r>
          </a:p>
        </p:txBody>
      </p:sp>
    </p:spTree>
  </p:cSld>
  <p:clrMapOvr>
    <a:masterClrMapping/>
  </p:clrMapOvr>
  <p:transition spd="med">
    <p:random/>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body" idx="1"/>
          </p:nvPr>
        </p:nvSpPr>
        <p:spPr>
          <a:xfrm>
            <a:off x="0" y="0"/>
            <a:ext cx="8839200" cy="6858000"/>
          </a:xfrm>
        </p:spPr>
        <p:txBody>
          <a:bodyPr/>
          <a:lstStyle/>
          <a:p>
            <a:pPr algn="ctr" eaLnBrk="1" hangingPunct="1">
              <a:buFontTx/>
              <a:buNone/>
            </a:pPr>
            <a:r>
              <a:rPr lang="en-US" sz="5200" b="1" smtClean="0">
                <a:latin typeface="Tahoma" pitchFamily="34" charset="0"/>
              </a:rPr>
              <a:t>“We live with cultural pressures unrelentingly focused upon free market competition and consumption, as if the meaning of life is compete, consume, and die.”</a:t>
            </a:r>
          </a:p>
        </p:txBody>
      </p:sp>
    </p:spTree>
  </p:cSld>
  <p:clrMapOvr>
    <a:masterClrMapping/>
  </p:clrMapOvr>
  <p:transition spd="med">
    <p:random/>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Grp="1" noChangeArrowheads="1"/>
          </p:cNvSpPr>
          <p:nvPr>
            <p:ph type="body" idx="1"/>
          </p:nvPr>
        </p:nvSpPr>
        <p:spPr>
          <a:xfrm>
            <a:off x="0" y="0"/>
            <a:ext cx="9144000" cy="6858000"/>
          </a:xfrm>
        </p:spPr>
        <p:txBody>
          <a:bodyPr/>
          <a:lstStyle/>
          <a:p>
            <a:pPr algn="ctr" eaLnBrk="1" hangingPunct="1">
              <a:buFontTx/>
              <a:buNone/>
            </a:pPr>
            <a:r>
              <a:rPr lang="en-US" sz="13800" b="1" smtClean="0">
                <a:latin typeface="Tahoma" pitchFamily="34" charset="0"/>
              </a:rPr>
              <a:t>C21</a:t>
            </a:r>
          </a:p>
          <a:p>
            <a:pPr algn="ctr" eaLnBrk="1" hangingPunct="1">
              <a:buFontTx/>
              <a:buNone/>
            </a:pPr>
            <a:r>
              <a:rPr lang="en-US" sz="13800" b="1" smtClean="0">
                <a:latin typeface="Tahoma" pitchFamily="34" charset="0"/>
              </a:rPr>
              <a:t>ETHICAL LESSONS</a:t>
            </a:r>
          </a:p>
        </p:txBody>
      </p:sp>
    </p:spTree>
  </p:cSld>
  <p:clrMapOvr>
    <a:masterClrMapping/>
  </p:clrMapOvr>
  <p:transition spd="med">
    <p:random/>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body" idx="1"/>
          </p:nvPr>
        </p:nvSpPr>
        <p:spPr>
          <a:xfrm>
            <a:off x="0" y="0"/>
            <a:ext cx="8839200" cy="6858000"/>
          </a:xfrm>
        </p:spPr>
        <p:txBody>
          <a:bodyPr/>
          <a:lstStyle/>
          <a:p>
            <a:pPr algn="ctr" eaLnBrk="1" hangingPunct="1">
              <a:buFontTx/>
              <a:buNone/>
            </a:pPr>
            <a:r>
              <a:rPr lang="en-US" sz="5200" b="1" smtClean="0">
                <a:latin typeface="Tahoma" pitchFamily="34" charset="0"/>
              </a:rPr>
              <a:t>“We live with cultural pressures unrelentingly focused upon free market competition and consumption, as if the meaning of life is compete, consume, and die.”</a:t>
            </a:r>
          </a:p>
        </p:txBody>
      </p:sp>
    </p:spTree>
  </p:cSld>
  <p:clrMapOvr>
    <a:masterClrMapping/>
  </p:clrMapOvr>
  <p:transition spd="med">
    <p:random/>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228600" y="228600"/>
            <a:ext cx="8534400" cy="914400"/>
          </a:xfrm>
        </p:spPr>
        <p:txBody>
          <a:bodyPr/>
          <a:lstStyle/>
          <a:p>
            <a:pPr eaLnBrk="1" hangingPunct="1"/>
            <a:r>
              <a:rPr lang="en-US" sz="3200" b="1" smtClean="0">
                <a:solidFill>
                  <a:schemeClr val="tx1"/>
                </a:solidFill>
                <a:latin typeface="Tahoma" pitchFamily="34" charset="0"/>
              </a:rPr>
              <a:t>THE 21st CENTURY UNETHICAL 	 ALLIANCE OF CAPITALISM</a:t>
            </a:r>
          </a:p>
        </p:txBody>
      </p:sp>
      <p:sp>
        <p:nvSpPr>
          <p:cNvPr id="31747" name="Rectangle 3"/>
          <p:cNvSpPr>
            <a:spLocks noGrp="1" noChangeArrowheads="1"/>
          </p:cNvSpPr>
          <p:nvPr>
            <p:ph type="body" idx="1"/>
          </p:nvPr>
        </p:nvSpPr>
        <p:spPr>
          <a:xfrm>
            <a:off x="0" y="1295400"/>
            <a:ext cx="9144000" cy="5562600"/>
          </a:xfrm>
        </p:spPr>
        <p:txBody>
          <a:bodyPr/>
          <a:lstStyle/>
          <a:p>
            <a:pPr algn="ctr" eaLnBrk="1" hangingPunct="1">
              <a:buFontTx/>
              <a:buNone/>
            </a:pPr>
            <a:r>
              <a:rPr lang="en-US" sz="3600" b="1" smtClean="0">
                <a:latin typeface="Tahoma" pitchFamily="34" charset="0"/>
              </a:rPr>
              <a:t>Self-serving CEOs</a:t>
            </a:r>
          </a:p>
          <a:p>
            <a:pPr algn="ctr" eaLnBrk="1" hangingPunct="1">
              <a:buFontTx/>
              <a:buNone/>
            </a:pPr>
            <a:r>
              <a:rPr lang="en-US" sz="3600" b="1" smtClean="0">
                <a:latin typeface="Tahoma" pitchFamily="34" charset="0"/>
              </a:rPr>
              <a:t>+</a:t>
            </a:r>
          </a:p>
          <a:p>
            <a:pPr algn="ctr" eaLnBrk="1" hangingPunct="1">
              <a:buFontTx/>
              <a:buNone/>
            </a:pPr>
            <a:r>
              <a:rPr lang="en-US" sz="3600" b="1" smtClean="0">
                <a:latin typeface="Tahoma" pitchFamily="34" charset="0"/>
              </a:rPr>
              <a:t>“Insider” boards (hand-picked by executives)</a:t>
            </a:r>
          </a:p>
          <a:p>
            <a:pPr algn="ctr" eaLnBrk="1" hangingPunct="1">
              <a:buFontTx/>
              <a:buNone/>
            </a:pPr>
            <a:r>
              <a:rPr lang="en-US" sz="3600" b="1" smtClean="0">
                <a:latin typeface="Tahoma" pitchFamily="34" charset="0"/>
              </a:rPr>
              <a:t>+</a:t>
            </a:r>
          </a:p>
          <a:p>
            <a:pPr algn="ctr" eaLnBrk="1" hangingPunct="1">
              <a:buFontTx/>
              <a:buNone/>
            </a:pPr>
            <a:r>
              <a:rPr lang="en-US" sz="3600" b="1" smtClean="0">
                <a:latin typeface="Tahoma" pitchFamily="34" charset="0"/>
              </a:rPr>
              <a:t>Unethical accounting firms</a:t>
            </a:r>
          </a:p>
          <a:p>
            <a:pPr algn="ctr" eaLnBrk="1" hangingPunct="1">
              <a:buFontTx/>
              <a:buNone/>
            </a:pPr>
            <a:r>
              <a:rPr lang="en-US" sz="3600" b="1" smtClean="0">
                <a:latin typeface="Tahoma" pitchFamily="34" charset="0"/>
              </a:rPr>
              <a:t>+</a:t>
            </a:r>
          </a:p>
          <a:p>
            <a:pPr algn="ctr" eaLnBrk="1" hangingPunct="1">
              <a:buFontTx/>
              <a:buNone/>
            </a:pPr>
            <a:r>
              <a:rPr lang="en-US" sz="3600" b="1" smtClean="0">
                <a:latin typeface="Tahoma" pitchFamily="34" charset="0"/>
              </a:rPr>
              <a:t>Irresponsible politicians</a:t>
            </a:r>
          </a:p>
        </p:txBody>
      </p:sp>
    </p:spTree>
  </p:cSld>
  <p:clrMapOvr>
    <a:masterClrMapping/>
  </p:clrMapOvr>
  <p:transition spd="med">
    <p:rand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subTitle" idx="1"/>
          </p:nvPr>
        </p:nvSpPr>
        <p:spPr>
          <a:xfrm>
            <a:off x="0" y="304800"/>
            <a:ext cx="9144000" cy="6553200"/>
          </a:xfrm>
        </p:spPr>
        <p:txBody>
          <a:bodyPr/>
          <a:lstStyle/>
          <a:p>
            <a:pPr marL="609600" indent="-609600" algn="l" eaLnBrk="1" hangingPunct="1">
              <a:buClr>
                <a:schemeClr val="tx1"/>
              </a:buClr>
              <a:buFontTx/>
              <a:buAutoNum type="arabicPeriod" startAt="5"/>
            </a:pPr>
            <a:r>
              <a:rPr lang="en-US" sz="3400" b="1" smtClean="0">
                <a:solidFill>
                  <a:srgbClr val="000000"/>
                </a:solidFill>
                <a:latin typeface="Tahoma" pitchFamily="34" charset="0"/>
              </a:rPr>
              <a:t>Who should pick corporate board members?</a:t>
            </a:r>
          </a:p>
          <a:p>
            <a:pPr marL="609600" indent="-609600" algn="l" eaLnBrk="1" hangingPunct="1">
              <a:buClr>
                <a:schemeClr val="tx1"/>
              </a:buClr>
              <a:buFontTx/>
              <a:buAutoNum type="arabicPeriod" startAt="5"/>
            </a:pPr>
            <a:r>
              <a:rPr lang="en-US" sz="3400" b="1" smtClean="0">
                <a:solidFill>
                  <a:srgbClr val="000000"/>
                </a:solidFill>
                <a:latin typeface="Tahoma" pitchFamily="34" charset="0"/>
              </a:rPr>
              <a:t>Is capitalism any good without good people?</a:t>
            </a:r>
          </a:p>
          <a:p>
            <a:pPr marL="609600" indent="-609600" algn="l" eaLnBrk="1" hangingPunct="1">
              <a:buClr>
                <a:schemeClr val="tx1"/>
              </a:buClr>
              <a:buFontTx/>
              <a:buAutoNum type="arabicPeriod" startAt="5"/>
            </a:pPr>
            <a:r>
              <a:rPr lang="en-US" sz="3400" b="1" smtClean="0">
                <a:solidFill>
                  <a:srgbClr val="000000"/>
                </a:solidFill>
                <a:latin typeface="Tahoma" pitchFamily="34" charset="0"/>
              </a:rPr>
              <a:t>What do you do when the regulators have to be regulated?</a:t>
            </a:r>
          </a:p>
          <a:p>
            <a:pPr marL="609600" indent="-609600" algn="l" eaLnBrk="1" hangingPunct="1">
              <a:buClr>
                <a:schemeClr val="tx1"/>
              </a:buClr>
              <a:buFontTx/>
              <a:buAutoNum type="arabicPeriod" startAt="5"/>
            </a:pPr>
            <a:r>
              <a:rPr lang="en-US" sz="3400" b="1" smtClean="0">
                <a:solidFill>
                  <a:srgbClr val="000000"/>
                </a:solidFill>
                <a:latin typeface="Tahoma" pitchFamily="34" charset="0"/>
              </a:rPr>
              <a:t>Has the exception become the rule in American business?</a:t>
            </a:r>
          </a:p>
          <a:p>
            <a:pPr marL="609600" indent="-609600" algn="l" eaLnBrk="1" hangingPunct="1">
              <a:buClr>
                <a:schemeClr val="tx1"/>
              </a:buClr>
              <a:buFontTx/>
              <a:buAutoNum type="arabicPeriod" startAt="5"/>
            </a:pPr>
            <a:r>
              <a:rPr lang="en-US" sz="3400" b="1" smtClean="0">
                <a:solidFill>
                  <a:srgbClr val="000000"/>
                </a:solidFill>
                <a:latin typeface="Tahoma" pitchFamily="34" charset="0"/>
              </a:rPr>
              <a:t>Do most powerful capitalist nations lack a sense of community?</a:t>
            </a:r>
          </a:p>
          <a:p>
            <a:pPr marL="609600" indent="-609600" algn="l" eaLnBrk="1" hangingPunct="1">
              <a:buClr>
                <a:schemeClr val="tx1"/>
              </a:buClr>
              <a:buFontTx/>
              <a:buAutoNum type="arabicPeriod" startAt="5"/>
            </a:pPr>
            <a:endParaRPr lang="en-US" sz="3400" b="1" smtClean="0">
              <a:solidFill>
                <a:srgbClr val="000000"/>
              </a:solidFill>
              <a:latin typeface="Tahoma" pitchFamily="34" charset="0"/>
            </a:endParaRPr>
          </a:p>
          <a:p>
            <a:pPr marL="609600" indent="-609600" algn="l" eaLnBrk="1" hangingPunct="1"/>
            <a:endParaRPr lang="en-US" b="1" smtClean="0">
              <a:solidFill>
                <a:srgbClr val="000000"/>
              </a:solidFill>
              <a:latin typeface="Tahoma" pitchFamily="34" charset="0"/>
            </a:endParaRPr>
          </a:p>
          <a:p>
            <a:pPr marL="609600" indent="-609600" algn="l" eaLnBrk="1" hangingPunct="1"/>
            <a:endParaRPr lang="en-US" b="1" smtClean="0">
              <a:latin typeface="Tahoma" pitchFamily="34" charset="0"/>
            </a:endParaRPr>
          </a:p>
        </p:txBody>
      </p:sp>
      <p:sp>
        <p:nvSpPr>
          <p:cNvPr id="4099" name="AutoShape 6"/>
          <p:cNvSpPr>
            <a:spLocks noChangeArrowheads="1"/>
          </p:cNvSpPr>
          <p:nvPr/>
        </p:nvSpPr>
        <p:spPr bwMode="auto">
          <a:xfrm>
            <a:off x="7391400" y="60960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body" idx="1"/>
          </p:nvPr>
        </p:nvSpPr>
        <p:spPr>
          <a:xfrm>
            <a:off x="0" y="0"/>
            <a:ext cx="9144000" cy="6858000"/>
          </a:xfrm>
        </p:spPr>
        <p:txBody>
          <a:bodyPr/>
          <a:lstStyle/>
          <a:p>
            <a:pPr marL="609600" indent="-609600" eaLnBrk="1" hangingPunct="1">
              <a:lnSpc>
                <a:spcPct val="90000"/>
              </a:lnSpc>
              <a:buFontTx/>
              <a:buAutoNum type="arabicPeriod"/>
            </a:pPr>
            <a:r>
              <a:rPr lang="en-US" sz="3600" b="1" smtClean="0">
                <a:latin typeface="Verdana" pitchFamily="34" charset="0"/>
              </a:rPr>
              <a:t>How could BIGCPA think it was ethical to audit their own consulting clients? (The auditing divisions wanted to help the consulting divisions succeed)</a:t>
            </a:r>
          </a:p>
          <a:p>
            <a:pPr marL="609600" indent="-609600" eaLnBrk="1" hangingPunct="1">
              <a:lnSpc>
                <a:spcPct val="90000"/>
              </a:lnSpc>
              <a:buFontTx/>
              <a:buAutoNum type="arabicPeriod"/>
            </a:pPr>
            <a:r>
              <a:rPr lang="en-US" sz="3600" b="1" smtClean="0">
                <a:latin typeface="Verdana" pitchFamily="34" charset="0"/>
              </a:rPr>
              <a:t>Why didn’t the establishment attempt to block BIGCPA’s conflict of interest strategy? (Politicians were getting campaign contributions for deregulating the financial services industry)</a:t>
            </a:r>
          </a:p>
        </p:txBody>
      </p:sp>
      <p:sp>
        <p:nvSpPr>
          <p:cNvPr id="32771" name="AutoShape 3"/>
          <p:cNvSpPr>
            <a:spLocks noChangeArrowheads="1"/>
          </p:cNvSpPr>
          <p:nvPr/>
        </p:nvSpPr>
        <p:spPr bwMode="auto">
          <a:xfrm>
            <a:off x="7620000" y="6172200"/>
            <a:ext cx="976313"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body" idx="1"/>
          </p:nvPr>
        </p:nvSpPr>
        <p:spPr>
          <a:xfrm>
            <a:off x="0" y="0"/>
            <a:ext cx="9144000" cy="6858000"/>
          </a:xfrm>
        </p:spPr>
        <p:txBody>
          <a:bodyPr/>
          <a:lstStyle/>
          <a:p>
            <a:pPr marL="609600" indent="-609600" eaLnBrk="1" hangingPunct="1">
              <a:lnSpc>
                <a:spcPct val="90000"/>
              </a:lnSpc>
              <a:buFontTx/>
              <a:buAutoNum type="arabicPeriod" startAt="3"/>
            </a:pPr>
            <a:r>
              <a:rPr lang="en-US" sz="4000" b="1" smtClean="0">
                <a:latin typeface="Verdana" pitchFamily="34" charset="0"/>
              </a:rPr>
              <a:t>Why didn’t business schools set the record straight? (They wanted jobs for their accounting majors)</a:t>
            </a:r>
          </a:p>
          <a:p>
            <a:pPr marL="609600" indent="-609600" eaLnBrk="1" hangingPunct="1">
              <a:lnSpc>
                <a:spcPct val="90000"/>
              </a:lnSpc>
              <a:buFontTx/>
              <a:buAutoNum type="arabicPeriod" startAt="3"/>
            </a:pPr>
            <a:r>
              <a:rPr lang="en-US" sz="4000" b="1" smtClean="0">
                <a:latin typeface="Verdana" pitchFamily="34" charset="0"/>
              </a:rPr>
              <a:t>Why did corporate boards look the other way at accounting fraud? (Because they were “lapdog” boards chosen by corporate executives for their “good-ole-boy” loyalty &amp; support)</a:t>
            </a:r>
          </a:p>
          <a:p>
            <a:pPr marL="609600" indent="-609600" eaLnBrk="1" hangingPunct="1">
              <a:lnSpc>
                <a:spcPct val="90000"/>
              </a:lnSpc>
            </a:pPr>
            <a:endParaRPr lang="en-US" smtClean="0"/>
          </a:p>
        </p:txBody>
      </p:sp>
    </p:spTree>
  </p:cSld>
  <p:clrMapOvr>
    <a:masterClrMapping/>
  </p:clrMapOvr>
  <p:transition spd="med">
    <p:random/>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ctrTitle"/>
          </p:nvPr>
        </p:nvSpPr>
        <p:spPr>
          <a:xfrm>
            <a:off x="0" y="0"/>
            <a:ext cx="9144000" cy="1066800"/>
          </a:xfrm>
        </p:spPr>
        <p:txBody>
          <a:bodyPr/>
          <a:lstStyle/>
          <a:p>
            <a:pPr eaLnBrk="1" hangingPunct="1"/>
            <a:r>
              <a:rPr lang="en-US" sz="2800" b="1" smtClean="0">
                <a:solidFill>
                  <a:schemeClr val="tx1"/>
                </a:solidFill>
                <a:latin typeface="Tahoma" pitchFamily="34" charset="0"/>
              </a:rPr>
              <a:t>IS THE AMERICAN GOVERNMENT PART OF THE SOLUTION OR PART OF THE PROBLEM?</a:t>
            </a:r>
          </a:p>
        </p:txBody>
      </p:sp>
      <p:sp>
        <p:nvSpPr>
          <p:cNvPr id="34819" name="Rectangle 3"/>
          <p:cNvSpPr>
            <a:spLocks noGrp="1" noChangeArrowheads="1"/>
          </p:cNvSpPr>
          <p:nvPr>
            <p:ph type="subTitle" idx="1"/>
          </p:nvPr>
        </p:nvSpPr>
        <p:spPr>
          <a:xfrm>
            <a:off x="0" y="914400"/>
            <a:ext cx="9144000" cy="5943600"/>
          </a:xfrm>
        </p:spPr>
        <p:txBody>
          <a:bodyPr/>
          <a:lstStyle/>
          <a:p>
            <a:pPr marL="609600" indent="-609600" algn="l" eaLnBrk="1" hangingPunct="1">
              <a:buClr>
                <a:schemeClr val="tx1"/>
              </a:buClr>
              <a:buFontTx/>
              <a:buAutoNum type="arabicPeriod"/>
            </a:pPr>
            <a:r>
              <a:rPr lang="en-US" sz="3600" b="1" smtClean="0">
                <a:latin typeface="Tahoma" pitchFamily="34" charset="0"/>
              </a:rPr>
              <a:t>Deregulation of the energy &amp; financial services industries in the 1990s (including brokerage &amp; currency exchange firms that surfaced in the financial scandals after 2000)</a:t>
            </a:r>
          </a:p>
          <a:p>
            <a:pPr marL="609600" indent="-609600" algn="l" eaLnBrk="1" hangingPunct="1">
              <a:buClr>
                <a:schemeClr val="tx1"/>
              </a:buClr>
              <a:buFontTx/>
              <a:buAutoNum type="arabicPeriod"/>
            </a:pPr>
            <a:r>
              <a:rPr lang="en-US" sz="3600" b="1" smtClean="0">
                <a:latin typeface="Tahoma" pitchFamily="34" charset="0"/>
              </a:rPr>
              <a:t>Under-funding of the Securities and Exchange Commission &amp; IRS</a:t>
            </a:r>
          </a:p>
          <a:p>
            <a:pPr marL="609600" indent="-609600" algn="l" eaLnBrk="1" hangingPunct="1">
              <a:buClr>
                <a:schemeClr val="tx1"/>
              </a:buClr>
              <a:buFontTx/>
              <a:buAutoNum type="arabicPeriod"/>
            </a:pPr>
            <a:r>
              <a:rPr lang="en-US" sz="3600" b="1" smtClean="0">
                <a:latin typeface="Tahoma" pitchFamily="34" charset="0"/>
              </a:rPr>
              <a:t>Slimy campaign contributions by financial service companies </a:t>
            </a:r>
          </a:p>
        </p:txBody>
      </p:sp>
    </p:spTree>
  </p:cSld>
  <p:clrMapOvr>
    <a:masterClrMapping/>
  </p:clrMapOvr>
  <p:transition spd="med">
    <p:random/>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0" y="228600"/>
            <a:ext cx="9144000" cy="304800"/>
          </a:xfrm>
        </p:spPr>
        <p:txBody>
          <a:bodyPr/>
          <a:lstStyle/>
          <a:p>
            <a:pPr eaLnBrk="1" hangingPunct="1"/>
            <a:r>
              <a:rPr lang="en-US" sz="3200" b="1" smtClean="0">
                <a:latin typeface="Tahoma" pitchFamily="34" charset="0"/>
              </a:rPr>
              <a:t>ENRON’S POLITICAL MATRIX</a:t>
            </a:r>
          </a:p>
        </p:txBody>
      </p:sp>
      <p:sp>
        <p:nvSpPr>
          <p:cNvPr id="35843" name="Rectangle 3"/>
          <p:cNvSpPr>
            <a:spLocks noGrp="1" noChangeArrowheads="1"/>
          </p:cNvSpPr>
          <p:nvPr>
            <p:ph type="body" idx="1"/>
          </p:nvPr>
        </p:nvSpPr>
        <p:spPr>
          <a:xfrm>
            <a:off x="0" y="533400"/>
            <a:ext cx="9144000" cy="6324600"/>
          </a:xfrm>
        </p:spPr>
        <p:txBody>
          <a:bodyPr/>
          <a:lstStyle/>
          <a:p>
            <a:pPr eaLnBrk="1" hangingPunct="1">
              <a:buFontTx/>
              <a:buNone/>
            </a:pPr>
            <a:r>
              <a:rPr lang="en-US" sz="2900" b="1" smtClean="0">
                <a:latin typeface="Tahoma" pitchFamily="34" charset="0"/>
              </a:rPr>
              <a:t>“Enron turned the art of lobbying into a science through an ingenious software program it called the Matrix. Like the one in the movie, Enron’s matrix sought to control Washington politicians with a simple computer program.  Every time a new piece of legislation or change in government policy loomed on the horizon, Enron programmers would log the info into their “matrix” to estimate the financial impact of on Enron’s operations.  If the results were not to Enron’s liking, their well-funded lobbyists in Washington would swoop in like marauding Huns.”</a:t>
            </a:r>
          </a:p>
        </p:txBody>
      </p:sp>
    </p:spTree>
  </p:cSld>
  <p:clrMapOvr>
    <a:masterClrMapping/>
  </p:clrMapOvr>
  <p:transition spd="med">
    <p:random/>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ChangeArrowheads="1"/>
          </p:cNvSpPr>
          <p:nvPr/>
        </p:nvSpPr>
        <p:spPr bwMode="auto">
          <a:xfrm>
            <a:off x="228600" y="0"/>
            <a:ext cx="8915400" cy="557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7200" b="1"/>
              <a:t>What do you do </a:t>
            </a:r>
          </a:p>
          <a:p>
            <a:pPr algn="ctr"/>
            <a:r>
              <a:rPr lang="en-US" sz="7200" b="1"/>
              <a:t>when the</a:t>
            </a:r>
          </a:p>
          <a:p>
            <a:pPr algn="ctr"/>
            <a:r>
              <a:rPr lang="en-US" sz="7200" b="1"/>
              <a:t> regulators have </a:t>
            </a:r>
          </a:p>
          <a:p>
            <a:pPr algn="ctr"/>
            <a:r>
              <a:rPr lang="en-US" sz="7200" b="1"/>
              <a:t>to be </a:t>
            </a:r>
          </a:p>
          <a:p>
            <a:pPr algn="ctr"/>
            <a:r>
              <a:rPr lang="en-US" sz="7200" b="1"/>
              <a:t>regulated?</a:t>
            </a:r>
          </a:p>
        </p:txBody>
      </p:sp>
    </p:spTree>
  </p:cSld>
  <p:clrMapOvr>
    <a:masterClrMapping/>
  </p:clrMapOvr>
  <p:transition spd="med">
    <p:random/>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p:cNvSpPr>
            <a:spLocks noGrp="1" noChangeArrowheads="1"/>
          </p:cNvSpPr>
          <p:nvPr>
            <p:ph type="body" idx="1"/>
          </p:nvPr>
        </p:nvSpPr>
        <p:spPr>
          <a:xfrm>
            <a:off x="0" y="0"/>
            <a:ext cx="9144000" cy="6858000"/>
          </a:xfrm>
        </p:spPr>
        <p:txBody>
          <a:bodyPr/>
          <a:lstStyle/>
          <a:p>
            <a:pPr algn="ctr" eaLnBrk="1" hangingPunct="1">
              <a:lnSpc>
                <a:spcPct val="90000"/>
              </a:lnSpc>
              <a:buFontTx/>
              <a:buNone/>
            </a:pPr>
            <a:r>
              <a:rPr lang="en-US" sz="5000" b="1" smtClean="0">
                <a:latin typeface="Tahoma" pitchFamily="34" charset="0"/>
              </a:rPr>
              <a:t>“Over-scheduling fits right in with the mass consumer mentality.  I’m busy, therefore I am, seems to define us. In order to validate our existence, we fill our lives with a lot of things to do and a lot of stuff to consume.”</a:t>
            </a:r>
          </a:p>
          <a:p>
            <a:pPr eaLnBrk="1" hangingPunct="1">
              <a:lnSpc>
                <a:spcPct val="90000"/>
              </a:lnSpc>
            </a:pPr>
            <a:endParaRPr lang="en-US" smtClean="0"/>
          </a:p>
        </p:txBody>
      </p:sp>
    </p:spTree>
  </p:cSld>
  <p:clrMapOvr>
    <a:masterClrMapping/>
  </p:clrMapOvr>
  <p:transition spd="med">
    <p:random/>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609600" y="0"/>
            <a:ext cx="7772400" cy="1143000"/>
          </a:xfrm>
        </p:spPr>
        <p:txBody>
          <a:bodyPr/>
          <a:lstStyle/>
          <a:p>
            <a:pPr eaLnBrk="1" hangingPunct="1"/>
            <a:r>
              <a:rPr lang="en-US" sz="6000" b="1" smtClean="0">
                <a:solidFill>
                  <a:schemeClr val="tx1"/>
                </a:solidFill>
                <a:latin typeface="Tempus Sans ITC" pitchFamily="82" charset="0"/>
              </a:rPr>
              <a:t>LAP Dog Boards</a:t>
            </a:r>
          </a:p>
        </p:txBody>
      </p:sp>
      <p:sp>
        <p:nvSpPr>
          <p:cNvPr id="38917" name="Rectangle 5"/>
          <p:cNvSpPr>
            <a:spLocks noChangeArrowheads="1"/>
          </p:cNvSpPr>
          <p:nvPr/>
        </p:nvSpPr>
        <p:spPr bwMode="auto">
          <a:xfrm>
            <a:off x="0" y="2971800"/>
            <a:ext cx="9144000" cy="2362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b="1" dirty="0"/>
              <a:t>“Good ole boy” rubber stamp boards chosen by </a:t>
            </a:r>
          </a:p>
          <a:p>
            <a:pPr algn="ctr"/>
            <a:r>
              <a:rPr lang="en-US" b="1" dirty="0"/>
              <a:t>company executives to avoid accountability</a:t>
            </a:r>
          </a:p>
          <a:p>
            <a:pPr algn="ctr"/>
            <a:r>
              <a:rPr lang="en-US" b="1" dirty="0"/>
              <a:t>for their performance</a:t>
            </a:r>
          </a:p>
        </p:txBody>
      </p:sp>
    </p:spTree>
  </p:cSld>
  <p:clrMapOvr>
    <a:masterClrMapping/>
  </p:clrMapOvr>
  <p:transition spd="med">
    <p:random/>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0" y="228600"/>
            <a:ext cx="9144000" cy="457200"/>
          </a:xfrm>
        </p:spPr>
        <p:txBody>
          <a:bodyPr/>
          <a:lstStyle/>
          <a:p>
            <a:pPr eaLnBrk="1" hangingPunct="1"/>
            <a:r>
              <a:rPr lang="en-US" sz="4000" b="1" smtClean="0">
                <a:latin typeface="Tahoma" pitchFamily="34" charset="0"/>
              </a:rPr>
              <a:t>EXECUTIVE VIDEO-GAMESTERS</a:t>
            </a:r>
          </a:p>
        </p:txBody>
      </p:sp>
      <p:sp>
        <p:nvSpPr>
          <p:cNvPr id="39939" name="Rectangle 3"/>
          <p:cNvSpPr>
            <a:spLocks noGrp="1" noChangeArrowheads="1"/>
          </p:cNvSpPr>
          <p:nvPr>
            <p:ph type="body" idx="1"/>
          </p:nvPr>
        </p:nvSpPr>
        <p:spPr>
          <a:xfrm>
            <a:off x="0" y="762000"/>
            <a:ext cx="9144000" cy="6096000"/>
          </a:xfrm>
        </p:spPr>
        <p:txBody>
          <a:bodyPr/>
          <a:lstStyle/>
          <a:p>
            <a:pPr algn="ctr" eaLnBrk="1" hangingPunct="1">
              <a:buFontTx/>
              <a:buNone/>
            </a:pPr>
            <a:r>
              <a:rPr lang="en-US" sz="3700" b="1" smtClean="0">
                <a:latin typeface="Tahoma" pitchFamily="34" charset="0"/>
              </a:rPr>
              <a:t>Many of the financial wheeler/dealers involved in the recent corporate scandals may have been driven by the mentality of video gamesters or computer hackers seeking to see just how far “creative” corporate finance could be taken—an experiment in pushing the boundaries of corporate finance &amp; greed to unheard of levels.</a:t>
            </a:r>
          </a:p>
        </p:txBody>
      </p:sp>
    </p:spTree>
  </p:cSld>
  <p:clrMapOvr>
    <a:masterClrMapping/>
  </p:clrMapOvr>
  <p:transition spd="med">
    <p:random/>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685800" y="0"/>
            <a:ext cx="7772400" cy="990600"/>
          </a:xfrm>
        </p:spPr>
        <p:txBody>
          <a:bodyPr/>
          <a:lstStyle/>
          <a:p>
            <a:pPr eaLnBrk="1" hangingPunct="1"/>
            <a:r>
              <a:rPr lang="en-US" b="1" smtClean="0">
                <a:solidFill>
                  <a:schemeClr val="tx1"/>
                </a:solidFill>
                <a:latin typeface="Tahoma" pitchFamily="34" charset="0"/>
              </a:rPr>
              <a:t>ELITE EXECUTIVES</a:t>
            </a:r>
          </a:p>
        </p:txBody>
      </p:sp>
      <p:sp>
        <p:nvSpPr>
          <p:cNvPr id="40963" name="Rectangle 3"/>
          <p:cNvSpPr>
            <a:spLocks noGrp="1" noChangeArrowheads="1"/>
          </p:cNvSpPr>
          <p:nvPr>
            <p:ph type="body" idx="1"/>
          </p:nvPr>
        </p:nvSpPr>
        <p:spPr>
          <a:xfrm>
            <a:off x="0" y="762000"/>
            <a:ext cx="9144000" cy="6096000"/>
          </a:xfrm>
        </p:spPr>
        <p:txBody>
          <a:bodyPr/>
          <a:lstStyle/>
          <a:p>
            <a:pPr marL="609600" indent="-609600" eaLnBrk="1" hangingPunct="1">
              <a:lnSpc>
                <a:spcPct val="90000"/>
              </a:lnSpc>
              <a:buFontTx/>
              <a:buAutoNum type="arabicPeriod"/>
            </a:pPr>
            <a:r>
              <a:rPr lang="en-US" sz="2400" b="1" smtClean="0">
                <a:latin typeface="Tahoma" pitchFamily="34" charset="0"/>
              </a:rPr>
              <a:t>The difference between the compensation of </a:t>
            </a:r>
            <a:r>
              <a:rPr lang="en-US" sz="2600" b="1" smtClean="0">
                <a:latin typeface="Tahoma" pitchFamily="34" charset="0"/>
              </a:rPr>
              <a:t>corporate chief executive officers (CEOs) and the pay of factory workers is gaping and growing steadily in the United States.  In 2001, executives of surveyed corporations in the United States made more than $11 million—some 350 times as much as the average factory worker (vs. 16 to 1 in Japan &amp; 4 to 1 in Sweden.</a:t>
            </a:r>
          </a:p>
          <a:p>
            <a:pPr marL="609600" indent="-609600" eaLnBrk="1" hangingPunct="1">
              <a:lnSpc>
                <a:spcPct val="90000"/>
              </a:lnSpc>
              <a:buFontTx/>
              <a:buAutoNum type="arabicPeriod"/>
            </a:pPr>
            <a:r>
              <a:rPr lang="en-US" sz="2600" b="1" smtClean="0">
                <a:latin typeface="Tahoma" pitchFamily="34" charset="0"/>
              </a:rPr>
              <a:t>Today, the U.S. gap is at least 10 times greater than the differential in other industrial nations, where tax laws and cultural norms have prevented huge increases in executive pay.</a:t>
            </a:r>
          </a:p>
          <a:p>
            <a:pPr marL="609600" indent="-609600" eaLnBrk="1" hangingPunct="1">
              <a:lnSpc>
                <a:spcPct val="90000"/>
              </a:lnSpc>
              <a:buFontTx/>
              <a:buAutoNum type="arabicPeriod"/>
            </a:pPr>
            <a:r>
              <a:rPr lang="en-US" sz="2600" b="1" smtClean="0">
                <a:latin typeface="Tahoma" pitchFamily="34" charset="0"/>
              </a:rPr>
              <a:t>The average executive compensation of $11 million in the United States compares with the average pay of factory workers of $31,260.</a:t>
            </a:r>
          </a:p>
        </p:txBody>
      </p:sp>
    </p:spTree>
  </p:cSld>
  <p:clrMapOvr>
    <a:masterClrMapping/>
  </p:clrMapOvr>
  <p:transition spd="med">
    <p:random/>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body" idx="1"/>
          </p:nvPr>
        </p:nvSpPr>
        <p:spPr>
          <a:xfrm>
            <a:off x="0" y="0"/>
            <a:ext cx="9144000" cy="6858000"/>
          </a:xfrm>
        </p:spPr>
        <p:txBody>
          <a:bodyPr/>
          <a:lstStyle/>
          <a:p>
            <a:pPr marL="609600" indent="-609600" eaLnBrk="1" hangingPunct="1">
              <a:buFontTx/>
              <a:buNone/>
            </a:pPr>
            <a:r>
              <a:rPr lang="en-US" sz="3000" b="1" smtClean="0">
                <a:latin typeface="Tahoma" pitchFamily="34" charset="0"/>
              </a:rPr>
              <a:t>The difference between the compensation of American corporate chief executive officers (CEOs) and the pay of factory workers is large &amp; getting wider.  In 2001, executives of surveyed corporations in the United States made more than $11 million—350 times as much as the average factory worker’s $31,260 annual pay .  And this earnings differential grew more than fivefold between 1990 and 2001.  In 2007, execs made 179 times more than “rank and file” workers.  If the minimum wage had grown as fast since 1990, the minimum wage would now be almost $23 per hour. </a:t>
            </a:r>
          </a:p>
        </p:txBody>
      </p:sp>
      <p:sp>
        <p:nvSpPr>
          <p:cNvPr id="41987" name="AutoShape 1035"/>
          <p:cNvSpPr>
            <a:spLocks noChangeArrowheads="1"/>
          </p:cNvSpPr>
          <p:nvPr/>
        </p:nvSpPr>
        <p:spPr bwMode="auto">
          <a:xfrm>
            <a:off x="7772400" y="6372225"/>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subTitle" idx="1"/>
          </p:nvPr>
        </p:nvSpPr>
        <p:spPr>
          <a:xfrm>
            <a:off x="0" y="0"/>
            <a:ext cx="9144000" cy="6858000"/>
          </a:xfrm>
        </p:spPr>
        <p:txBody>
          <a:bodyPr/>
          <a:lstStyle/>
          <a:p>
            <a:pPr marL="609600" indent="-609600" algn="l" eaLnBrk="1" hangingPunct="1">
              <a:lnSpc>
                <a:spcPct val="90000"/>
              </a:lnSpc>
              <a:buClr>
                <a:schemeClr val="tx1"/>
              </a:buClr>
              <a:buFontTx/>
              <a:buAutoNum type="arabicPeriod" startAt="10"/>
            </a:pPr>
            <a:r>
              <a:rPr lang="en-US" sz="4400" b="1" smtClean="0">
                <a:solidFill>
                  <a:srgbClr val="000000"/>
                </a:solidFill>
                <a:latin typeface="Tahoma" pitchFamily="34" charset="0"/>
              </a:rPr>
              <a:t> </a:t>
            </a:r>
            <a:r>
              <a:rPr lang="en-US" sz="4600" b="1" smtClean="0">
                <a:solidFill>
                  <a:srgbClr val="000000"/>
                </a:solidFill>
                <a:latin typeface="Tahoma" pitchFamily="34" charset="0"/>
              </a:rPr>
              <a:t>Is business ethics more 		 legal or moral?</a:t>
            </a:r>
          </a:p>
          <a:p>
            <a:pPr marL="609600" indent="-609600" algn="l" eaLnBrk="1" hangingPunct="1">
              <a:lnSpc>
                <a:spcPct val="90000"/>
              </a:lnSpc>
              <a:buClr>
                <a:schemeClr val="tx1"/>
              </a:buClr>
              <a:buFontTx/>
              <a:buAutoNum type="arabicPeriod" startAt="10"/>
            </a:pPr>
            <a:r>
              <a:rPr lang="en-US" sz="4600" b="1" smtClean="0">
                <a:solidFill>
                  <a:srgbClr val="000000"/>
                </a:solidFill>
                <a:latin typeface="Tahoma" pitchFamily="34" charset="0"/>
              </a:rPr>
              <a:t> </a:t>
            </a:r>
            <a:r>
              <a:rPr lang="en-US" sz="4400" b="1" smtClean="0">
                <a:solidFill>
                  <a:srgbClr val="000000"/>
                </a:solidFill>
                <a:latin typeface="Tahoma" pitchFamily="34" charset="0"/>
              </a:rPr>
              <a:t>Should American business 	 be more heavily      	 		 regulated?</a:t>
            </a:r>
          </a:p>
          <a:p>
            <a:pPr marL="609600" indent="-609600" algn="l" eaLnBrk="1" hangingPunct="1">
              <a:lnSpc>
                <a:spcPct val="90000"/>
              </a:lnSpc>
              <a:buClr>
                <a:schemeClr val="tx1"/>
              </a:buClr>
              <a:buFontTx/>
              <a:buAutoNum type="arabicPeriod" startAt="10"/>
            </a:pPr>
            <a:r>
              <a:rPr lang="en-US" sz="4600" b="1" smtClean="0">
                <a:solidFill>
                  <a:srgbClr val="000000"/>
                </a:solidFill>
                <a:latin typeface="Tahoma" pitchFamily="34" charset="0"/>
              </a:rPr>
              <a:t> Is the business 	community too flawed to 	police itself?</a:t>
            </a:r>
          </a:p>
          <a:p>
            <a:pPr marL="609600" indent="-609600" algn="l" eaLnBrk="1" hangingPunct="1">
              <a:lnSpc>
                <a:spcPct val="90000"/>
              </a:lnSpc>
              <a:buClr>
                <a:schemeClr val="tx1"/>
              </a:buClr>
              <a:buFontTx/>
              <a:buAutoNum type="arabicPeriod" startAt="10"/>
            </a:pPr>
            <a:r>
              <a:rPr lang="en-US" sz="4600" b="1" smtClean="0">
                <a:solidFill>
                  <a:srgbClr val="000000"/>
                </a:solidFill>
                <a:latin typeface="Tahoma" pitchFamily="34" charset="0"/>
              </a:rPr>
              <a:t>Can private capitalism also 	serve the public interest?</a:t>
            </a:r>
          </a:p>
          <a:p>
            <a:pPr marL="609600" indent="-609600" algn="l" eaLnBrk="1" hangingPunct="1">
              <a:lnSpc>
                <a:spcPct val="90000"/>
              </a:lnSpc>
            </a:pPr>
            <a:endParaRPr lang="en-US" sz="4600" b="1" smtClean="0">
              <a:solidFill>
                <a:srgbClr val="000000"/>
              </a:solidFill>
              <a:latin typeface="Tahoma" pitchFamily="34" charset="0"/>
            </a:endParaRPr>
          </a:p>
          <a:p>
            <a:pPr marL="609600" indent="-609600" algn="l" eaLnBrk="1" hangingPunct="1">
              <a:lnSpc>
                <a:spcPct val="90000"/>
              </a:lnSpc>
            </a:pPr>
            <a:endParaRPr lang="en-US" sz="4200" b="1" smtClean="0">
              <a:latin typeface="Tahoma" pitchFamily="34" charset="0"/>
            </a:endParaRPr>
          </a:p>
        </p:txBody>
      </p:sp>
    </p:spTree>
  </p:cSld>
  <p:clrMapOvr>
    <a:masterClrMapping/>
  </p:clrMapOvr>
  <p:transition spd="med">
    <p:random/>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ubtitle 2"/>
          <p:cNvSpPr>
            <a:spLocks noGrp="1"/>
          </p:cNvSpPr>
          <p:nvPr>
            <p:ph type="subTitle" idx="1"/>
          </p:nvPr>
        </p:nvSpPr>
        <p:spPr>
          <a:xfrm>
            <a:off x="0" y="0"/>
            <a:ext cx="9144000" cy="6858000"/>
          </a:xfrm>
        </p:spPr>
        <p:txBody>
          <a:bodyPr/>
          <a:lstStyle/>
          <a:p>
            <a:pPr eaLnBrk="1" hangingPunct="1"/>
            <a:r>
              <a:rPr lang="en-US" sz="4000" b="1" smtClean="0">
                <a:latin typeface="Tahoma" pitchFamily="34" charset="0"/>
              </a:rPr>
              <a:t>Between 1994 and 2007, executives pay increased $90 for every dollar gained by lower level workers. Today, the U.S. top-to-bottom pay gap is at least 10 times greater than the differential in other industrial nations, where tax laws and cultural norms have blocked huge increases in executive pay.</a:t>
            </a:r>
          </a:p>
          <a:p>
            <a:pPr eaLnBrk="1" hangingPunct="1"/>
            <a:endParaRPr lang="en-US" smtClean="0"/>
          </a:p>
        </p:txBody>
      </p:sp>
    </p:spTree>
  </p:cSld>
  <p:clrMapOvr>
    <a:masterClrMapping/>
  </p:clrMapOvr>
  <p:transition spd="med">
    <p:random/>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body" idx="1"/>
          </p:nvPr>
        </p:nvSpPr>
        <p:spPr>
          <a:xfrm>
            <a:off x="0" y="0"/>
            <a:ext cx="9144000" cy="6858000"/>
          </a:xfrm>
        </p:spPr>
        <p:txBody>
          <a:bodyPr/>
          <a:lstStyle/>
          <a:p>
            <a:pPr algn="ctr" eaLnBrk="1" hangingPunct="1">
              <a:buFontTx/>
              <a:buNone/>
            </a:pPr>
            <a:r>
              <a:rPr lang="en-US" sz="6000" b="1" smtClean="0">
                <a:latin typeface="Tahoma" pitchFamily="34" charset="0"/>
              </a:rPr>
              <a:t>Bonuses received by executives in America’s 100 largest corporation rose 46% from 2003-2004. The median bonus was $1.4M</a:t>
            </a:r>
            <a:r>
              <a:rPr lang="en-US" sz="4800" b="1" smtClean="0">
                <a:latin typeface="Tahoma" pitchFamily="34" charset="0"/>
              </a:rPr>
              <a:t> </a:t>
            </a:r>
          </a:p>
        </p:txBody>
      </p:sp>
    </p:spTree>
  </p:cSld>
  <p:clrMapOvr>
    <a:masterClrMapping/>
  </p:clrMapOvr>
  <p:transition spd="med">
    <p:random/>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0" y="0"/>
            <a:ext cx="9144000" cy="990600"/>
          </a:xfrm>
        </p:spPr>
        <p:txBody>
          <a:bodyPr/>
          <a:lstStyle/>
          <a:p>
            <a:pPr eaLnBrk="1" hangingPunct="1"/>
            <a:r>
              <a:rPr lang="en-US" sz="2800" b="1" smtClean="0">
                <a:solidFill>
                  <a:schemeClr val="tx1"/>
                </a:solidFill>
                <a:latin typeface="Tahoma" pitchFamily="34" charset="0"/>
              </a:rPr>
              <a:t>NEW SEC MANDATES </a:t>
            </a:r>
            <a:br>
              <a:rPr lang="en-US" sz="2800" b="1" smtClean="0">
                <a:solidFill>
                  <a:schemeClr val="tx1"/>
                </a:solidFill>
                <a:latin typeface="Tahoma" pitchFamily="34" charset="0"/>
              </a:rPr>
            </a:br>
            <a:r>
              <a:rPr lang="en-US" sz="2800" b="1" smtClean="0">
                <a:solidFill>
                  <a:schemeClr val="tx1"/>
                </a:solidFill>
                <a:latin typeface="Tahoma" pitchFamily="34" charset="0"/>
              </a:rPr>
              <a:t>FOR REPORTING EXEC PAY</a:t>
            </a:r>
          </a:p>
        </p:txBody>
      </p:sp>
      <p:sp>
        <p:nvSpPr>
          <p:cNvPr id="45059" name="Rectangle 3"/>
          <p:cNvSpPr>
            <a:spLocks noGrp="1" noChangeArrowheads="1"/>
          </p:cNvSpPr>
          <p:nvPr>
            <p:ph type="body" idx="1"/>
          </p:nvPr>
        </p:nvSpPr>
        <p:spPr>
          <a:xfrm>
            <a:off x="0" y="914400"/>
            <a:ext cx="9144000" cy="6324600"/>
          </a:xfrm>
        </p:spPr>
        <p:txBody>
          <a:bodyPr/>
          <a:lstStyle/>
          <a:p>
            <a:pPr marL="609600" indent="-609600" eaLnBrk="1" hangingPunct="1">
              <a:lnSpc>
                <a:spcPct val="90000"/>
              </a:lnSpc>
              <a:buFontTx/>
              <a:buNone/>
            </a:pPr>
            <a:r>
              <a:rPr lang="en-US" b="1" smtClean="0">
                <a:latin typeface="Tahoma" pitchFamily="34" charset="0"/>
              </a:rPr>
              <a:t>In an effort to more clearly and fully inform stockholders of the true compensation of executives, the Securities and Exchange Commission has mandated that the following information must be disclosed in annual reports of executive pay: salary, bonuses, stock awards, stock option gains, non-equity incentive plans, &amp; misc. compensation. The new law makes it more difficult for corporations to hide unauthorized, hidden, or fraudulent forms of exec. pay.</a:t>
            </a:r>
          </a:p>
        </p:txBody>
      </p:sp>
    </p:spTree>
  </p:cSld>
  <p:clrMapOvr>
    <a:masterClrMapping/>
  </p:clrMapOvr>
  <p:transition spd="med">
    <p:random/>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09600" y="838201"/>
            <a:ext cx="7924800" cy="4247317"/>
          </a:xfrm>
          <a:prstGeom prst="rect">
            <a:avLst/>
          </a:prstGeom>
          <a:noFill/>
        </p:spPr>
        <p:txBody>
          <a:bodyPr>
            <a:spAutoFit/>
          </a:bodyPr>
          <a:lstStyle/>
          <a:p>
            <a:pPr algn="ctr">
              <a:defRPr/>
            </a:pPr>
            <a:r>
              <a:rPr lang="en-US" sz="9000" b="1" dirty="0">
                <a:ln w="12700">
                  <a:solidFill>
                    <a:schemeClr val="tx2">
                      <a:satMod val="155000"/>
                    </a:schemeClr>
                  </a:solidFill>
                  <a:prstDash val="solid"/>
                </a:ln>
                <a:solidFill>
                  <a:srgbClr val="000000"/>
                </a:solidFill>
                <a:effectLst>
                  <a:outerShdw blurRad="41275" dist="20320" dir="1800000" algn="tl" rotWithShape="0">
                    <a:srgbClr val="000000">
                      <a:alpha val="40000"/>
                    </a:srgbClr>
                  </a:outerShdw>
                </a:effectLst>
              </a:rPr>
              <a:t>SOX</a:t>
            </a:r>
          </a:p>
          <a:p>
            <a:pPr algn="ctr">
              <a:defRPr/>
            </a:pPr>
            <a:r>
              <a:rPr lang="en-US" sz="9000" b="1" dirty="0">
                <a:ln w="12700">
                  <a:solidFill>
                    <a:schemeClr val="tx2">
                      <a:satMod val="155000"/>
                    </a:schemeClr>
                  </a:solidFill>
                  <a:prstDash val="solid"/>
                </a:ln>
                <a:solidFill>
                  <a:srgbClr val="000000"/>
                </a:solidFill>
                <a:effectLst>
                  <a:outerShdw blurRad="41275" dist="20320" dir="1800000" algn="tl" rotWithShape="0">
                    <a:srgbClr val="000000">
                      <a:alpha val="40000"/>
                    </a:srgbClr>
                  </a:outerShdw>
                </a:effectLst>
              </a:rPr>
              <a:t>TO THE</a:t>
            </a:r>
          </a:p>
          <a:p>
            <a:pPr algn="ctr">
              <a:defRPr/>
            </a:pPr>
            <a:r>
              <a:rPr lang="en-US" sz="9000" b="1" dirty="0">
                <a:ln w="12700">
                  <a:solidFill>
                    <a:schemeClr val="tx2">
                      <a:satMod val="155000"/>
                    </a:schemeClr>
                  </a:solidFill>
                  <a:prstDash val="solid"/>
                </a:ln>
                <a:solidFill>
                  <a:srgbClr val="000000"/>
                </a:solidFill>
                <a:effectLst>
                  <a:outerShdw blurRad="41275" dist="20320" dir="1800000" algn="tl" rotWithShape="0">
                    <a:srgbClr val="000000">
                      <a:alpha val="40000"/>
                    </a:srgbClr>
                  </a:outerShdw>
                </a:effectLst>
              </a:rPr>
              <a:t>RESCUE?</a:t>
            </a:r>
          </a:p>
        </p:txBody>
      </p:sp>
    </p:spTree>
  </p:cSld>
  <p:clrMapOvr>
    <a:masterClrMapping/>
  </p:clrMapOvr>
  <p:transition spd="med">
    <p:random/>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3"/>
          <p:cNvSpPr>
            <a:spLocks noGrp="1" noChangeArrowheads="1"/>
          </p:cNvSpPr>
          <p:nvPr>
            <p:ph type="body" idx="1"/>
          </p:nvPr>
        </p:nvSpPr>
        <p:spPr>
          <a:xfrm>
            <a:off x="0" y="228600"/>
            <a:ext cx="9144000" cy="6858000"/>
          </a:xfrm>
        </p:spPr>
        <p:txBody>
          <a:bodyPr/>
          <a:lstStyle/>
          <a:p>
            <a:pPr marL="609600" indent="-609600" eaLnBrk="1" hangingPunct="1">
              <a:lnSpc>
                <a:spcPct val="90000"/>
              </a:lnSpc>
              <a:buFontTx/>
              <a:buAutoNum type="arabicPeriod"/>
            </a:pPr>
            <a:r>
              <a:rPr lang="en-US" sz="2800" b="1" smtClean="0">
                <a:latin typeface="Tahoma" pitchFamily="34" charset="0"/>
              </a:rPr>
              <a:t>The Sarbanes-Oxley Act (SOX) of 2002 mandated rules of accountability for corporate executives, boards, &amp; regulators that used to be taken for granted. The very concept of business professionalism </a:t>
            </a:r>
            <a:r>
              <a:rPr lang="en-US" sz="2800" b="1" u="sng" smtClean="0">
                <a:latin typeface="Tahoma" pitchFamily="34" charset="0"/>
              </a:rPr>
              <a:t>assumed</a:t>
            </a:r>
            <a:r>
              <a:rPr lang="en-US" sz="2800" b="1" smtClean="0">
                <a:latin typeface="Tahoma" pitchFamily="34" charset="0"/>
              </a:rPr>
              <a:t> that executives were honest and looking out for company stockholders; assumed that boards were holding executives accountable; and assumed that financial regulators were holding corporations accountable. In the post-Enron era, these assumptions are no longer valid. </a:t>
            </a:r>
          </a:p>
          <a:p>
            <a:pPr marL="609600" indent="-609600" eaLnBrk="1" hangingPunct="1">
              <a:lnSpc>
                <a:spcPct val="90000"/>
              </a:lnSpc>
              <a:buFontTx/>
              <a:buAutoNum type="arabicPeriod"/>
            </a:pPr>
            <a:r>
              <a:rPr lang="en-US" sz="2800" b="1" smtClean="0">
                <a:latin typeface="Tahoma" pitchFamily="34" charset="0"/>
              </a:rPr>
              <a:t>The newly created Public Company Accounting Oversight Board (PCAOB) is nothing more than a regulator for the regulators. Who will regulate the PCAOB? </a:t>
            </a:r>
            <a:endParaRPr lang="en-US" sz="2800" smtClean="0">
              <a:latin typeface="Tahoma" pitchFamily="34" charset="0"/>
            </a:endParaRPr>
          </a:p>
        </p:txBody>
      </p:sp>
    </p:spTree>
  </p:cSld>
  <p:clrMapOvr>
    <a:masterClrMapping/>
  </p:clrMapOvr>
  <p:transition spd="med">
    <p:random/>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Content Placeholder 2"/>
          <p:cNvSpPr>
            <a:spLocks noGrp="1"/>
          </p:cNvSpPr>
          <p:nvPr>
            <p:ph idx="1"/>
          </p:nvPr>
        </p:nvSpPr>
        <p:spPr>
          <a:xfrm>
            <a:off x="0" y="0"/>
            <a:ext cx="9144000" cy="6858000"/>
          </a:xfrm>
        </p:spPr>
        <p:txBody>
          <a:bodyPr/>
          <a:lstStyle/>
          <a:p>
            <a:pPr marL="514350" indent="-514350" eaLnBrk="1" hangingPunct="1">
              <a:buFontTx/>
              <a:buAutoNum type="arabicPeriod" startAt="3"/>
            </a:pPr>
            <a:r>
              <a:rPr lang="en-US" sz="3000" b="1" smtClean="0">
                <a:latin typeface="Tahoma" pitchFamily="34" charset="0"/>
                <a:cs typeface="Tahoma" pitchFamily="34" charset="0"/>
              </a:rPr>
              <a:t>Under SOX regulations: (1) Auditors  are prohibited from doing non-auditing work for clients; (2) Companies must establish independent audit committees; (3) Boards can’t make loans to executives; (4) Top executives must certify accounting reports upon their release [the infamous section 404; &amp; (5) Employee “whistle-blowers” are extended more job security.</a:t>
            </a:r>
          </a:p>
          <a:p>
            <a:pPr marL="514350" indent="-514350" eaLnBrk="1" hangingPunct="1">
              <a:buFontTx/>
              <a:buAutoNum type="arabicPeriod" startAt="3"/>
            </a:pPr>
            <a:r>
              <a:rPr lang="en-US" sz="3000" b="1" smtClean="0">
                <a:latin typeface="Tahoma" pitchFamily="34" charset="0"/>
                <a:cs typeface="Tahoma" pitchFamily="34" charset="0"/>
              </a:rPr>
              <a:t>“Some studies have concluded that the costs of SOX  (in the millions annually for most companies) far outweigh the gains &amp; that SOX is especially burdensome for smaller companies.” </a:t>
            </a:r>
          </a:p>
        </p:txBody>
      </p:sp>
    </p:spTree>
  </p:cSld>
  <p:clrMapOvr>
    <a:masterClrMapping/>
  </p:clrMapOvr>
  <p:transition spd="med">
    <p:random/>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WordArt 4"/>
          <p:cNvSpPr>
            <a:spLocks noChangeArrowheads="1" noChangeShapeType="1" noTextEdit="1"/>
          </p:cNvSpPr>
          <p:nvPr/>
        </p:nvSpPr>
        <p:spPr bwMode="auto">
          <a:xfrm>
            <a:off x="838200" y="914400"/>
            <a:ext cx="7467600" cy="4953000"/>
          </a:xfrm>
          <a:prstGeom prst="rect">
            <a:avLst/>
          </a:prstGeom>
        </p:spPr>
        <p:txBody>
          <a:bodyPr wrap="none" fromWordArt="1">
            <a:prstTxWarp prst="textPlain">
              <a:avLst>
                <a:gd name="adj" fmla="val 50000"/>
              </a:avLst>
            </a:prstTxWarp>
          </a:bodyPr>
          <a:lstStyle/>
          <a:p>
            <a:pPr algn="ctr"/>
            <a:r>
              <a:rPr lang="en-US" sz="3600" b="1" kern="10">
                <a:ln w="12700">
                  <a:solidFill>
                    <a:schemeClr val="tx1"/>
                  </a:solidFill>
                  <a:round/>
                  <a:headEnd/>
                  <a:tailEnd/>
                </a:ln>
                <a:effectLst>
                  <a:outerShdw dist="35921" dir="2700000" sy="50000" kx="2115830" algn="bl" rotWithShape="0">
                    <a:srgbClr val="C0C0C0">
                      <a:alpha val="79999"/>
                    </a:srgbClr>
                  </a:outerShdw>
                </a:effectLst>
                <a:latin typeface="Verdana"/>
                <a:ea typeface="Verdana"/>
                <a:cs typeface="Verdana"/>
              </a:rPr>
              <a:t>World War III</a:t>
            </a:r>
          </a:p>
          <a:p>
            <a:pPr algn="ctr"/>
            <a:r>
              <a:rPr lang="en-US" sz="3600" b="1" kern="10">
                <a:ln w="12700">
                  <a:solidFill>
                    <a:schemeClr val="tx1"/>
                  </a:solidFill>
                  <a:round/>
                  <a:headEnd/>
                  <a:tailEnd/>
                </a:ln>
                <a:effectLst>
                  <a:outerShdw dist="35921" dir="2700000" sy="50000" kx="2115830" algn="bl" rotWithShape="0">
                    <a:srgbClr val="C0C0C0">
                      <a:alpha val="79999"/>
                    </a:srgbClr>
                  </a:outerShdw>
                </a:effectLst>
                <a:latin typeface="Verdana"/>
                <a:ea typeface="Verdana"/>
                <a:cs typeface="Verdana"/>
              </a:rPr>
              <a:t>in the New Millennium:</a:t>
            </a:r>
          </a:p>
          <a:p>
            <a:pPr algn="ctr"/>
            <a:r>
              <a:rPr lang="en-US" sz="3600" b="1" kern="10">
                <a:ln w="12700">
                  <a:solidFill>
                    <a:schemeClr val="tx1"/>
                  </a:solidFill>
                  <a:round/>
                  <a:headEnd/>
                  <a:tailEnd/>
                </a:ln>
                <a:effectLst>
                  <a:outerShdw dist="35921" dir="2700000" sy="50000" kx="2115830" algn="bl" rotWithShape="0">
                    <a:srgbClr val="C0C0C0">
                      <a:alpha val="79999"/>
                    </a:srgbClr>
                  </a:outerShdw>
                </a:effectLst>
                <a:latin typeface="Verdana"/>
                <a:ea typeface="Verdana"/>
                <a:cs typeface="Verdana"/>
              </a:rPr>
              <a:t>Global Ideological</a:t>
            </a:r>
          </a:p>
          <a:p>
            <a:pPr algn="ctr"/>
            <a:r>
              <a:rPr lang="en-US" sz="3600" b="1" kern="10">
                <a:ln w="12700">
                  <a:solidFill>
                    <a:schemeClr val="tx1"/>
                  </a:solidFill>
                  <a:round/>
                  <a:headEnd/>
                  <a:tailEnd/>
                </a:ln>
                <a:effectLst>
                  <a:outerShdw dist="35921" dir="2700000" sy="50000" kx="2115830" algn="bl" rotWithShape="0">
                    <a:srgbClr val="C0C0C0">
                      <a:alpha val="79999"/>
                    </a:srgbClr>
                  </a:outerShdw>
                </a:effectLst>
                <a:latin typeface="Verdana"/>
                <a:ea typeface="Verdana"/>
                <a:cs typeface="Verdana"/>
              </a:rPr>
              <a:t>Warfare</a:t>
            </a:r>
          </a:p>
        </p:txBody>
      </p:sp>
    </p:spTree>
  </p:cSld>
  <p:clrMapOvr>
    <a:masterClrMapping/>
  </p:clrMapOvr>
  <p:transition spd="med">
    <p:random/>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228600" y="381000"/>
            <a:ext cx="8534400" cy="762000"/>
          </a:xfrm>
        </p:spPr>
        <p:txBody>
          <a:bodyPr/>
          <a:lstStyle/>
          <a:p>
            <a:pPr eaLnBrk="1" hangingPunct="1"/>
            <a:r>
              <a:rPr lang="en-US" b="1" smtClean="0">
                <a:solidFill>
                  <a:schemeClr val="tx1"/>
                </a:solidFill>
                <a:latin typeface="Tahoma" pitchFamily="34" charset="0"/>
              </a:rPr>
              <a:t>THE 3 PILLARS OF AMERICAN CAPITALISM</a:t>
            </a:r>
            <a:r>
              <a:rPr lang="en-US" sz="3200" b="1" smtClean="0">
                <a:latin typeface="Tahoma" pitchFamily="34" charset="0"/>
              </a:rPr>
              <a:t> </a:t>
            </a:r>
            <a:r>
              <a:rPr lang="en-US" sz="4000" b="1" smtClean="0">
                <a:latin typeface="Tahoma" pitchFamily="34" charset="0"/>
              </a:rPr>
              <a:t> </a:t>
            </a:r>
          </a:p>
        </p:txBody>
      </p:sp>
      <p:sp>
        <p:nvSpPr>
          <p:cNvPr id="50179" name="Rectangle 3"/>
          <p:cNvSpPr>
            <a:spLocks noGrp="1" noChangeArrowheads="1"/>
          </p:cNvSpPr>
          <p:nvPr>
            <p:ph type="body" idx="1"/>
          </p:nvPr>
        </p:nvSpPr>
        <p:spPr>
          <a:xfrm>
            <a:off x="228600" y="1371600"/>
            <a:ext cx="8915400" cy="5638800"/>
          </a:xfrm>
        </p:spPr>
        <p:txBody>
          <a:bodyPr/>
          <a:lstStyle/>
          <a:p>
            <a:pPr marL="609600" indent="-609600" eaLnBrk="1" hangingPunct="1">
              <a:buFontTx/>
              <a:buAutoNum type="arabicPeriod"/>
            </a:pPr>
            <a:r>
              <a:rPr lang="en-US" sz="4000" b="1" smtClean="0">
                <a:latin typeface="Tahoma" pitchFamily="34" charset="0"/>
              </a:rPr>
              <a:t>Short-term profit (&amp; operations efficiency) </a:t>
            </a:r>
            <a:r>
              <a:rPr lang="en-US" sz="4000" b="1" u="sng" smtClean="0">
                <a:latin typeface="Tahoma" pitchFamily="34" charset="0"/>
              </a:rPr>
              <a:t>maximization</a:t>
            </a:r>
          </a:p>
          <a:p>
            <a:pPr marL="609600" indent="-609600" eaLnBrk="1" hangingPunct="1">
              <a:buFontTx/>
              <a:buAutoNum type="arabicPeriod"/>
            </a:pPr>
            <a:r>
              <a:rPr lang="en-US" sz="4000" b="1" smtClean="0">
                <a:latin typeface="Tahoma" pitchFamily="34" charset="0"/>
              </a:rPr>
              <a:t>Corporation serves </a:t>
            </a:r>
            <a:r>
              <a:rPr lang="en-US" sz="4000" b="1" u="sng" smtClean="0">
                <a:latin typeface="Tahoma" pitchFamily="34" charset="0"/>
              </a:rPr>
              <a:t>stockholder</a:t>
            </a:r>
            <a:r>
              <a:rPr lang="en-US" sz="4000" b="1" smtClean="0">
                <a:latin typeface="Tahoma" pitchFamily="34" charset="0"/>
              </a:rPr>
              <a:t> interests only</a:t>
            </a:r>
          </a:p>
          <a:p>
            <a:pPr marL="609600" indent="-609600" eaLnBrk="1" hangingPunct="1">
              <a:buFontTx/>
              <a:buAutoNum type="arabicPeriod"/>
            </a:pPr>
            <a:r>
              <a:rPr lang="en-US" sz="4000" b="1" smtClean="0">
                <a:latin typeface="Tahoma" pitchFamily="34" charset="0"/>
              </a:rPr>
              <a:t>Values </a:t>
            </a:r>
            <a:r>
              <a:rPr lang="en-US" sz="4000" b="1" u="sng" smtClean="0">
                <a:latin typeface="Tahoma" pitchFamily="34" charset="0"/>
              </a:rPr>
              <a:t>neutrality</a:t>
            </a:r>
            <a:r>
              <a:rPr lang="en-US" sz="4000" b="1" smtClean="0">
                <a:latin typeface="Tahoma" pitchFamily="34" charset="0"/>
              </a:rPr>
              <a:t> (business doesn’t decide what products are good, the marketplace does)</a:t>
            </a:r>
          </a:p>
        </p:txBody>
      </p:sp>
    </p:spTree>
  </p:cSld>
  <p:clrMapOvr>
    <a:masterClrMapping/>
  </p:clrMapOvr>
  <p:transition spd="med">
    <p:random/>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0" y="228600"/>
            <a:ext cx="9144000" cy="838200"/>
          </a:xfrm>
        </p:spPr>
        <p:txBody>
          <a:bodyPr/>
          <a:lstStyle/>
          <a:p>
            <a:pPr eaLnBrk="1" hangingPunct="1"/>
            <a:r>
              <a:rPr lang="en-US" sz="3200" b="1" smtClean="0">
                <a:latin typeface="Tahoma" pitchFamily="34" charset="0"/>
              </a:rPr>
              <a:t>NEW IDEOLOGICAL QUESTIONS IN THE WAKE ON THE ENRON ERA</a:t>
            </a:r>
          </a:p>
        </p:txBody>
      </p:sp>
      <p:sp>
        <p:nvSpPr>
          <p:cNvPr id="51203" name="Rectangle 3"/>
          <p:cNvSpPr>
            <a:spLocks noGrp="1" noChangeArrowheads="1"/>
          </p:cNvSpPr>
          <p:nvPr>
            <p:ph type="body" idx="1"/>
          </p:nvPr>
        </p:nvSpPr>
        <p:spPr>
          <a:xfrm>
            <a:off x="0" y="1066800"/>
            <a:ext cx="9144000" cy="5791200"/>
          </a:xfrm>
        </p:spPr>
        <p:txBody>
          <a:bodyPr/>
          <a:lstStyle/>
          <a:p>
            <a:pPr eaLnBrk="1" hangingPunct="1">
              <a:buFontTx/>
              <a:buNone/>
            </a:pPr>
            <a:r>
              <a:rPr lang="en-US" sz="2800" b="1" smtClean="0">
                <a:latin typeface="Tahoma" pitchFamily="34" charset="0"/>
              </a:rPr>
              <a:t>1. Have the Enron era ethics scandals soured</a:t>
            </a:r>
          </a:p>
          <a:p>
            <a:pPr eaLnBrk="1" hangingPunct="1">
              <a:buFontTx/>
              <a:buNone/>
            </a:pPr>
            <a:r>
              <a:rPr lang="en-US" sz="2800" b="1" smtClean="0">
                <a:latin typeface="Tahoma" pitchFamily="34" charset="0"/>
              </a:rPr>
              <a:t>the world’s attitude on the American</a:t>
            </a:r>
          </a:p>
          <a:p>
            <a:pPr eaLnBrk="1" hangingPunct="1">
              <a:buFontTx/>
              <a:buNone/>
            </a:pPr>
            <a:r>
              <a:rPr lang="en-US" sz="2800" b="1" smtClean="0">
                <a:latin typeface="Tahoma" pitchFamily="34" charset="0"/>
              </a:rPr>
              <a:t>“laissez faire” (individualist) capitalist</a:t>
            </a:r>
          </a:p>
          <a:p>
            <a:pPr eaLnBrk="1" hangingPunct="1">
              <a:buFontTx/>
              <a:buNone/>
            </a:pPr>
            <a:r>
              <a:rPr lang="en-US" sz="2800" b="1" smtClean="0">
                <a:latin typeface="Tahoma" pitchFamily="34" charset="0"/>
              </a:rPr>
              <a:t>system?</a:t>
            </a:r>
          </a:p>
          <a:p>
            <a:pPr eaLnBrk="1" hangingPunct="1">
              <a:buFontTx/>
              <a:buNone/>
            </a:pPr>
            <a:r>
              <a:rPr lang="en-US" sz="2800" b="1" smtClean="0">
                <a:latin typeface="Tahoma" pitchFamily="34" charset="0"/>
              </a:rPr>
              <a:t>2. Does C21 American capitalism lack a sense</a:t>
            </a:r>
          </a:p>
          <a:p>
            <a:pPr eaLnBrk="1" hangingPunct="1">
              <a:buFontTx/>
              <a:buNone/>
            </a:pPr>
            <a:r>
              <a:rPr lang="en-US" sz="2800" b="1" smtClean="0">
                <a:latin typeface="Tahoma" pitchFamily="34" charset="0"/>
              </a:rPr>
              <a:t>of community?</a:t>
            </a:r>
          </a:p>
          <a:p>
            <a:pPr eaLnBrk="1" hangingPunct="1">
              <a:buFontTx/>
              <a:buNone/>
            </a:pPr>
            <a:r>
              <a:rPr lang="en-US" sz="2800" b="1" smtClean="0">
                <a:latin typeface="Tahoma" pitchFamily="34" charset="0"/>
              </a:rPr>
              <a:t>3. Does short-term profit maximization/single</a:t>
            </a:r>
          </a:p>
          <a:p>
            <a:pPr eaLnBrk="1" hangingPunct="1">
              <a:buFontTx/>
              <a:buNone/>
            </a:pPr>
            <a:r>
              <a:rPr lang="en-US" sz="2800" b="1" smtClean="0">
                <a:latin typeface="Tahoma" pitchFamily="34" charset="0"/>
              </a:rPr>
              <a:t>stakeholder capitalism promote unethical</a:t>
            </a:r>
          </a:p>
          <a:p>
            <a:pPr eaLnBrk="1" hangingPunct="1">
              <a:buFontTx/>
              <a:buNone/>
            </a:pPr>
            <a:r>
              <a:rPr lang="en-US" sz="2800" b="1" smtClean="0">
                <a:latin typeface="Tahoma" pitchFamily="34" charset="0"/>
              </a:rPr>
              <a:t>business behavior?</a:t>
            </a:r>
          </a:p>
          <a:p>
            <a:pPr eaLnBrk="1" hangingPunct="1">
              <a:buFontTx/>
              <a:buNone/>
            </a:pPr>
            <a:r>
              <a:rPr lang="en-US" sz="2800" b="1" smtClean="0">
                <a:latin typeface="Tahoma" pitchFamily="34" charset="0"/>
              </a:rPr>
              <a:t>4. Should the American business system be more heavily regulated?</a:t>
            </a:r>
          </a:p>
          <a:p>
            <a:pPr eaLnBrk="1" hangingPunct="1">
              <a:buFontTx/>
              <a:buNone/>
            </a:pPr>
            <a:endParaRPr lang="en-US" sz="2800" b="1" smtClean="0">
              <a:latin typeface="Tahoma" pitchFamily="34" charset="0"/>
            </a:endParaRPr>
          </a:p>
          <a:p>
            <a:pPr eaLnBrk="1" hangingPunct="1">
              <a:buFontTx/>
              <a:buNone/>
            </a:pPr>
            <a:endParaRPr lang="en-US" sz="2800" b="1" smtClean="0">
              <a:latin typeface="Tahoma" pitchFamily="34" charset="0"/>
            </a:endParaRPr>
          </a:p>
        </p:txBody>
      </p:sp>
    </p:spTree>
  </p:cSld>
  <p:clrMapOvr>
    <a:masterClrMapping/>
  </p:clrMapOvr>
  <p:transition spd="med">
    <p:random/>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152400" y="0"/>
            <a:ext cx="8991600" cy="1295400"/>
          </a:xfrm>
        </p:spPr>
        <p:txBody>
          <a:bodyPr/>
          <a:lstStyle/>
          <a:p>
            <a:pPr eaLnBrk="1" hangingPunct="1"/>
            <a:r>
              <a:rPr lang="en-US" sz="3200" b="1" smtClean="0">
                <a:solidFill>
                  <a:schemeClr val="tx1"/>
                </a:solidFill>
                <a:latin typeface="Verdana" pitchFamily="34" charset="0"/>
              </a:rPr>
              <a:t>WW III: THE NEW MILLENNIUM'S EMERGING IDEOLOGICAL WARFARE</a:t>
            </a:r>
          </a:p>
        </p:txBody>
      </p:sp>
      <p:sp>
        <p:nvSpPr>
          <p:cNvPr id="52227" name="Rectangle 3"/>
          <p:cNvSpPr>
            <a:spLocks noGrp="1" noChangeArrowheads="1"/>
          </p:cNvSpPr>
          <p:nvPr>
            <p:ph type="body" idx="1"/>
          </p:nvPr>
        </p:nvSpPr>
        <p:spPr>
          <a:xfrm>
            <a:off x="228600" y="1371600"/>
            <a:ext cx="8763000" cy="5486400"/>
          </a:xfrm>
        </p:spPr>
        <p:txBody>
          <a:bodyPr/>
          <a:lstStyle/>
          <a:p>
            <a:pPr marL="609600" indent="-609600" eaLnBrk="1" hangingPunct="1">
              <a:buFontTx/>
              <a:buAutoNum type="arabicPeriod"/>
            </a:pPr>
            <a:r>
              <a:rPr lang="en-US" sz="3900" b="1" smtClean="0">
                <a:latin typeface="Tahoma" pitchFamily="34" charset="0"/>
              </a:rPr>
              <a:t>GAC (Global Anti-Growth Coalition) vs. Western capitalism</a:t>
            </a:r>
          </a:p>
          <a:p>
            <a:pPr marL="609600" indent="-609600" eaLnBrk="1" hangingPunct="1">
              <a:buFontTx/>
              <a:buAutoNum type="arabicPeriod"/>
            </a:pPr>
            <a:r>
              <a:rPr lang="en-US" sz="3900" b="1" smtClean="0">
                <a:latin typeface="Tahoma" pitchFamily="34" charset="0"/>
              </a:rPr>
              <a:t>Many developing nations (the vast majority of the global population) feel victimized by the exporting of individualistic, laissez faire capitalist values</a:t>
            </a:r>
          </a:p>
        </p:txBody>
      </p:sp>
    </p:spTree>
  </p:cSld>
  <p:clrMapOvr>
    <a:masterClrMapping/>
  </p:clrMapOvr>
  <p:transition spd="med">
    <p:rand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1"/>
          </p:nvPr>
        </p:nvSpPr>
        <p:spPr>
          <a:xfrm>
            <a:off x="0" y="0"/>
            <a:ext cx="8839200" cy="6858000"/>
          </a:xfrm>
        </p:spPr>
        <p:txBody>
          <a:bodyPr/>
          <a:lstStyle/>
          <a:p>
            <a:pPr algn="ctr" eaLnBrk="1" hangingPunct="1">
              <a:buFontTx/>
              <a:buNone/>
            </a:pPr>
            <a:r>
              <a:rPr lang="en-US" sz="4400" b="1" smtClean="0">
                <a:latin typeface="Tahoma" pitchFamily="34" charset="0"/>
              </a:rPr>
              <a:t>Capitalism is no better than </a:t>
            </a:r>
          </a:p>
          <a:p>
            <a:pPr algn="ctr" eaLnBrk="1" hangingPunct="1">
              <a:buFontTx/>
              <a:buNone/>
            </a:pPr>
            <a:r>
              <a:rPr lang="en-US" sz="4400" b="1" smtClean="0">
                <a:latin typeface="Tahoma" pitchFamily="34" charset="0"/>
              </a:rPr>
              <a:t>the capitalists, who are </a:t>
            </a:r>
          </a:p>
          <a:p>
            <a:pPr algn="ctr" eaLnBrk="1" hangingPunct="1">
              <a:buFontTx/>
              <a:buNone/>
            </a:pPr>
            <a:r>
              <a:rPr lang="en-US" sz="4400" b="1" smtClean="0">
                <a:latin typeface="Tahoma" pitchFamily="34" charset="0"/>
              </a:rPr>
              <a:t>seldom better than their culture. </a:t>
            </a:r>
          </a:p>
          <a:p>
            <a:pPr algn="ctr" eaLnBrk="1" hangingPunct="1">
              <a:buFontTx/>
              <a:buNone/>
            </a:pPr>
            <a:r>
              <a:rPr lang="en-US" sz="4400" b="1" smtClean="0">
                <a:latin typeface="Tahoma" pitchFamily="34" charset="0"/>
              </a:rPr>
              <a:t>As a nation goes, so goes capitalism.</a:t>
            </a:r>
          </a:p>
          <a:p>
            <a:pPr algn="ctr" eaLnBrk="1" hangingPunct="1"/>
            <a:endParaRPr lang="en-US" sz="4400" b="1" smtClean="0">
              <a:latin typeface="Tahoma" pitchFamily="34" charset="0"/>
            </a:endParaRPr>
          </a:p>
        </p:txBody>
      </p:sp>
    </p:spTree>
  </p:cSld>
  <p:clrMapOvr>
    <a:masterClrMapping/>
  </p:clrMapOvr>
  <p:transition spd="med">
    <p:random/>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0" y="304800"/>
            <a:ext cx="9144000" cy="1828800"/>
          </a:xfrm>
        </p:spPr>
        <p:txBody>
          <a:bodyPr/>
          <a:lstStyle/>
          <a:p>
            <a:pPr eaLnBrk="1" hangingPunct="1"/>
            <a:r>
              <a:rPr lang="en-US" sz="3200" b="1" smtClean="0">
                <a:solidFill>
                  <a:schemeClr val="tx1"/>
                </a:solidFill>
                <a:latin typeface="Verdana" pitchFamily="34" charset="0"/>
              </a:rPr>
              <a:t>WORLD CITIZENS ADMIRE AMERICA’S FREEDOM AND TECHNOLOGY, BUT NOT ITS SOCIAL VALUES:</a:t>
            </a:r>
          </a:p>
        </p:txBody>
      </p:sp>
      <p:sp>
        <p:nvSpPr>
          <p:cNvPr id="53251" name="Rectangle 3"/>
          <p:cNvSpPr>
            <a:spLocks noGrp="1" noChangeArrowheads="1"/>
          </p:cNvSpPr>
          <p:nvPr>
            <p:ph type="body" idx="1"/>
          </p:nvPr>
        </p:nvSpPr>
        <p:spPr>
          <a:xfrm>
            <a:off x="0" y="2133600"/>
            <a:ext cx="9144000" cy="4724400"/>
          </a:xfrm>
        </p:spPr>
        <p:txBody>
          <a:bodyPr/>
          <a:lstStyle/>
          <a:p>
            <a:pPr eaLnBrk="1" hangingPunct="1">
              <a:lnSpc>
                <a:spcPct val="90000"/>
              </a:lnSpc>
              <a:buFontTx/>
              <a:buNone/>
            </a:pPr>
            <a:r>
              <a:rPr lang="en-US" sz="3600" b="1" smtClean="0">
                <a:latin typeface="Verdana" pitchFamily="34" charset="0"/>
              </a:rPr>
              <a:t>% who feel the spread of</a:t>
            </a:r>
          </a:p>
          <a:p>
            <a:pPr eaLnBrk="1" hangingPunct="1">
              <a:lnSpc>
                <a:spcPct val="90000"/>
              </a:lnSpc>
              <a:buFontTx/>
              <a:buNone/>
            </a:pPr>
            <a:r>
              <a:rPr lang="en-US" sz="3600" b="1" smtClean="0">
                <a:latin typeface="Verdana" pitchFamily="34" charset="0"/>
              </a:rPr>
              <a:t>American values is bad for the world: </a:t>
            </a:r>
          </a:p>
          <a:p>
            <a:pPr eaLnBrk="1" hangingPunct="1">
              <a:lnSpc>
                <a:spcPct val="90000"/>
              </a:lnSpc>
              <a:buFontTx/>
              <a:buNone/>
            </a:pPr>
            <a:r>
              <a:rPr lang="en-US" smtClean="0">
                <a:latin typeface="Comic Sans MS" pitchFamily="66" charset="0"/>
              </a:rPr>
              <a:t>		</a:t>
            </a:r>
            <a:r>
              <a:rPr lang="en-US" sz="4000" b="1" smtClean="0">
                <a:latin typeface="Comic Sans MS" pitchFamily="66" charset="0"/>
              </a:rPr>
              <a:t>54% of Canadians</a:t>
            </a:r>
          </a:p>
          <a:p>
            <a:pPr eaLnBrk="1" hangingPunct="1">
              <a:lnSpc>
                <a:spcPct val="90000"/>
              </a:lnSpc>
              <a:buFontTx/>
              <a:buNone/>
            </a:pPr>
            <a:r>
              <a:rPr lang="en-US" sz="4000" b="1" smtClean="0">
                <a:latin typeface="Comic Sans MS" pitchFamily="66" charset="0"/>
              </a:rPr>
              <a:t>		67% of Germans</a:t>
            </a:r>
          </a:p>
          <a:p>
            <a:pPr eaLnBrk="1" hangingPunct="1">
              <a:lnSpc>
                <a:spcPct val="90000"/>
              </a:lnSpc>
              <a:buFontTx/>
              <a:buNone/>
            </a:pPr>
            <a:r>
              <a:rPr lang="en-US" sz="4000" b="1" smtClean="0">
                <a:latin typeface="Comic Sans MS" pitchFamily="66" charset="0"/>
              </a:rPr>
              <a:t>		71% of the French</a:t>
            </a:r>
          </a:p>
          <a:p>
            <a:pPr eaLnBrk="1" hangingPunct="1">
              <a:lnSpc>
                <a:spcPct val="90000"/>
              </a:lnSpc>
              <a:buFontTx/>
              <a:buNone/>
            </a:pPr>
            <a:r>
              <a:rPr lang="en-US" sz="4000" b="1" smtClean="0">
                <a:latin typeface="Comic Sans MS" pitchFamily="66" charset="0"/>
              </a:rPr>
              <a:t>		84% of Egyptians</a:t>
            </a:r>
          </a:p>
          <a:p>
            <a:pPr eaLnBrk="1" hangingPunct="1">
              <a:lnSpc>
                <a:spcPct val="90000"/>
              </a:lnSpc>
              <a:buFontTx/>
              <a:buNone/>
            </a:pPr>
            <a:endParaRPr lang="en-US" sz="4000" b="1" smtClean="0">
              <a:latin typeface="Comic Sans MS" pitchFamily="66" charset="0"/>
            </a:endParaRPr>
          </a:p>
          <a:p>
            <a:pPr eaLnBrk="1" hangingPunct="1">
              <a:lnSpc>
                <a:spcPct val="90000"/>
              </a:lnSpc>
              <a:buFontTx/>
              <a:buNone/>
            </a:pPr>
            <a:endParaRPr lang="en-US" smtClean="0">
              <a:latin typeface="Comic Sans MS" pitchFamily="66" charset="0"/>
            </a:endParaRPr>
          </a:p>
        </p:txBody>
      </p:sp>
    </p:spTree>
  </p:cSld>
  <p:clrMapOvr>
    <a:masterClrMapping/>
  </p:clrMapOvr>
  <p:transition spd="med">
    <p:random/>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WordArt 4"/>
          <p:cNvSpPr>
            <a:spLocks noChangeArrowheads="1" noChangeShapeType="1" noTextEdit="1"/>
          </p:cNvSpPr>
          <p:nvPr/>
        </p:nvSpPr>
        <p:spPr bwMode="auto">
          <a:xfrm>
            <a:off x="990600" y="762000"/>
            <a:ext cx="7019925" cy="5048250"/>
          </a:xfrm>
          <a:prstGeom prst="rect">
            <a:avLst/>
          </a:prstGeom>
        </p:spPr>
        <p:txBody>
          <a:bodyPr wrap="none" fromWordArt="1">
            <a:prstTxWarp prst="textPlain">
              <a:avLst>
                <a:gd name="adj" fmla="val 50000"/>
              </a:avLst>
            </a:prstTxWarp>
          </a:bodyPr>
          <a:lstStyle/>
          <a:p>
            <a:pPr algn="ctr"/>
            <a:r>
              <a:rPr lang="en-US" sz="6600" b="1" kern="10">
                <a:ln w="12700">
                  <a:solidFill>
                    <a:schemeClr val="tx1"/>
                  </a:solidFill>
                  <a:round/>
                  <a:headEnd/>
                  <a:tailEnd/>
                </a:ln>
                <a:effectLst>
                  <a:outerShdw dist="35921" dir="2700000" sy="50000" kx="2115830" algn="bl" rotWithShape="0">
                    <a:srgbClr val="C0C0C0">
                      <a:alpha val="79999"/>
                    </a:srgbClr>
                  </a:outerShdw>
                </a:effectLst>
                <a:latin typeface="Verdana"/>
                <a:ea typeface="Verdana"/>
                <a:cs typeface="Verdana"/>
              </a:rPr>
              <a:t>Positive-Impacts</a:t>
            </a:r>
          </a:p>
          <a:p>
            <a:pPr algn="ctr"/>
            <a:r>
              <a:rPr lang="en-US" sz="6600" b="1" kern="10">
                <a:ln w="12700">
                  <a:solidFill>
                    <a:schemeClr val="tx1"/>
                  </a:solidFill>
                  <a:round/>
                  <a:headEnd/>
                  <a:tailEnd/>
                </a:ln>
                <a:effectLst>
                  <a:outerShdw dist="35921" dir="2700000" sy="50000" kx="2115830" algn="bl" rotWithShape="0">
                    <a:srgbClr val="C0C0C0">
                      <a:alpha val="79999"/>
                    </a:srgbClr>
                  </a:outerShdw>
                </a:effectLst>
                <a:latin typeface="Verdana"/>
                <a:ea typeface="Verdana"/>
                <a:cs typeface="Verdana"/>
              </a:rPr>
              <a:t>Action Strategy</a:t>
            </a:r>
          </a:p>
          <a:p>
            <a:pPr algn="ctr"/>
            <a:r>
              <a:rPr lang="en-US" sz="6600" b="1" kern="10">
                <a:ln w="12700">
                  <a:solidFill>
                    <a:schemeClr val="tx1"/>
                  </a:solidFill>
                  <a:round/>
                  <a:headEnd/>
                  <a:tailEnd/>
                </a:ln>
                <a:effectLst>
                  <a:outerShdw dist="35921" dir="2700000" sy="50000" kx="2115830" algn="bl" rotWithShape="0">
                    <a:srgbClr val="C0C0C0">
                      <a:alpha val="79999"/>
                    </a:srgbClr>
                  </a:outerShdw>
                </a:effectLst>
                <a:latin typeface="Verdana"/>
                <a:ea typeface="Verdana"/>
                <a:cs typeface="Verdana"/>
              </a:rPr>
              <a:t>for the </a:t>
            </a:r>
          </a:p>
          <a:p>
            <a:pPr algn="ctr"/>
            <a:r>
              <a:rPr lang="en-US" sz="6600" b="1" kern="10">
                <a:ln w="12700">
                  <a:solidFill>
                    <a:schemeClr val="tx1"/>
                  </a:solidFill>
                  <a:round/>
                  <a:headEnd/>
                  <a:tailEnd/>
                </a:ln>
                <a:effectLst>
                  <a:outerShdw dist="35921" dir="2700000" sy="50000" kx="2115830" algn="bl" rotWithShape="0">
                    <a:srgbClr val="C0C0C0">
                      <a:alpha val="79999"/>
                    </a:srgbClr>
                  </a:outerShdw>
                </a:effectLst>
                <a:latin typeface="Verdana"/>
                <a:ea typeface="Verdana"/>
                <a:cs typeface="Verdana"/>
              </a:rPr>
              <a:t>Value-Affirming</a:t>
            </a:r>
          </a:p>
          <a:p>
            <a:pPr algn="ctr"/>
            <a:r>
              <a:rPr lang="en-US" sz="6600" b="1" kern="10">
                <a:ln w="12700">
                  <a:solidFill>
                    <a:schemeClr val="tx1"/>
                  </a:solidFill>
                  <a:round/>
                  <a:headEnd/>
                  <a:tailEnd/>
                </a:ln>
                <a:effectLst>
                  <a:outerShdw dist="35921" dir="2700000" sy="50000" kx="2115830" algn="bl" rotWithShape="0">
                    <a:srgbClr val="C0C0C0">
                      <a:alpha val="79999"/>
                    </a:srgbClr>
                  </a:outerShdw>
                </a:effectLst>
                <a:latin typeface="Verdana"/>
                <a:ea typeface="Verdana"/>
                <a:cs typeface="Verdana"/>
              </a:rPr>
              <a:t>Corporation</a:t>
            </a:r>
          </a:p>
        </p:txBody>
      </p:sp>
    </p:spTree>
  </p:cSld>
  <p:clrMapOvr>
    <a:masterClrMapping/>
  </p:clrMapOvr>
  <p:transition spd="med">
    <p:random/>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0" y="0"/>
            <a:ext cx="9144000" cy="533400"/>
          </a:xfrm>
        </p:spPr>
        <p:txBody>
          <a:bodyPr/>
          <a:lstStyle/>
          <a:p>
            <a:pPr eaLnBrk="1" hangingPunct="1"/>
            <a:r>
              <a:rPr lang="en-US" sz="4000" b="1" smtClean="0">
                <a:latin typeface="Tahoma" pitchFamily="34" charset="0"/>
              </a:rPr>
              <a:t>THE GLOBAL CORRUPTION INDEX</a:t>
            </a:r>
          </a:p>
        </p:txBody>
      </p:sp>
      <p:sp>
        <p:nvSpPr>
          <p:cNvPr id="55299" name="Rectangle 3"/>
          <p:cNvSpPr>
            <a:spLocks noGrp="1" noChangeArrowheads="1"/>
          </p:cNvSpPr>
          <p:nvPr>
            <p:ph type="body" idx="1"/>
          </p:nvPr>
        </p:nvSpPr>
        <p:spPr>
          <a:xfrm>
            <a:off x="0" y="533400"/>
            <a:ext cx="9144000" cy="6324600"/>
          </a:xfrm>
        </p:spPr>
        <p:txBody>
          <a:bodyPr/>
          <a:lstStyle/>
          <a:p>
            <a:pPr marL="609600" indent="-609600" eaLnBrk="1" hangingPunct="1">
              <a:buFontTx/>
              <a:buAutoNum type="arabicPeriod"/>
            </a:pPr>
            <a:r>
              <a:rPr lang="en-US" sz="3000" b="1" smtClean="0">
                <a:latin typeface="Tahoma" pitchFamily="34" charset="0"/>
              </a:rPr>
              <a:t>According to the Transparency Index, the most respected index of global corruption, Chad is the most corrupt nation to do business in, followed by Bangladesh, Turkmenistan, Myanmar, Haiti, &amp; Nigeria. Other nations high on the corruption list include Kenya, Indonesia, Venezuela, Cambodia, Russia, Ecuador &amp; Bolivia, &amp; the Philippines. </a:t>
            </a:r>
          </a:p>
          <a:p>
            <a:pPr marL="609600" indent="-609600" eaLnBrk="1" hangingPunct="1">
              <a:buFontTx/>
              <a:buAutoNum type="arabicPeriod"/>
            </a:pPr>
            <a:r>
              <a:rPr lang="en-US" sz="3000" b="1" smtClean="0">
                <a:latin typeface="Tahoma" pitchFamily="34" charset="0"/>
              </a:rPr>
              <a:t>Among the least corrupt are the Scandinavian nations, Singapore, Australia, Britain, Canada, Germany &amp; the USA (ranked 17</a:t>
            </a:r>
            <a:r>
              <a:rPr lang="en-US" sz="3000" b="1" baseline="30000" smtClean="0">
                <a:latin typeface="Tahoma" pitchFamily="34" charset="0"/>
              </a:rPr>
              <a:t>th</a:t>
            </a:r>
            <a:r>
              <a:rPr lang="en-US" sz="3000" b="1" smtClean="0">
                <a:latin typeface="Tahoma" pitchFamily="34" charset="0"/>
              </a:rPr>
              <a:t> from the top).</a:t>
            </a:r>
          </a:p>
        </p:txBody>
      </p:sp>
    </p:spTree>
  </p:cSld>
  <p:clrMapOvr>
    <a:masterClrMapping/>
  </p:clrMapOvr>
  <p:transition spd="med">
    <p:random/>
  </p:transition>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322" name="Rectangle 10"/>
          <p:cNvSpPr>
            <a:spLocks noGrp="1" noChangeArrowheads="1"/>
          </p:cNvSpPr>
          <p:nvPr>
            <p:ph type="title"/>
          </p:nvPr>
        </p:nvSpPr>
        <p:spPr>
          <a:xfrm>
            <a:off x="609600" y="609600"/>
            <a:ext cx="8534400" cy="609600"/>
          </a:xfrm>
        </p:spPr>
        <p:txBody>
          <a:bodyPr/>
          <a:lstStyle/>
          <a:p>
            <a:pPr eaLnBrk="1" hangingPunct="1"/>
            <a:r>
              <a:rPr lang="en-US" sz="3600" b="1" smtClean="0">
                <a:solidFill>
                  <a:schemeClr val="tx1"/>
                </a:solidFill>
                <a:latin typeface="Tahoma" pitchFamily="34" charset="0"/>
              </a:rPr>
              <a:t>DOING YOUR ETHICS HOMEWORK</a:t>
            </a:r>
            <a:r>
              <a:rPr lang="en-US" sz="3600" b="1" smtClean="0">
                <a:solidFill>
                  <a:srgbClr val="FF6600"/>
                </a:solidFill>
                <a:latin typeface="Verdana" pitchFamily="34" charset="0"/>
              </a:rPr>
              <a:t/>
            </a:r>
            <a:br>
              <a:rPr lang="en-US" sz="3600" b="1" smtClean="0">
                <a:solidFill>
                  <a:srgbClr val="FF6600"/>
                </a:solidFill>
                <a:latin typeface="Verdana" pitchFamily="34" charset="0"/>
              </a:rPr>
            </a:br>
            <a:r>
              <a:rPr lang="en-US" b="1" smtClean="0">
                <a:solidFill>
                  <a:srgbClr val="FF6600"/>
                </a:solidFill>
                <a:latin typeface="Verdana" pitchFamily="34" charset="0"/>
              </a:rPr>
              <a:t/>
            </a:r>
            <a:br>
              <a:rPr lang="en-US" b="1" smtClean="0">
                <a:solidFill>
                  <a:srgbClr val="FF6600"/>
                </a:solidFill>
                <a:latin typeface="Verdana" pitchFamily="34" charset="0"/>
              </a:rPr>
            </a:br>
            <a:r>
              <a:rPr lang="en-US" sz="4000" smtClean="0"/>
              <a:t>        </a:t>
            </a:r>
          </a:p>
        </p:txBody>
      </p:sp>
      <p:sp>
        <p:nvSpPr>
          <p:cNvPr id="56323" name="Rectangle 11"/>
          <p:cNvSpPr>
            <a:spLocks noGrp="1" noChangeArrowheads="1"/>
          </p:cNvSpPr>
          <p:nvPr>
            <p:ph type="body" idx="1"/>
          </p:nvPr>
        </p:nvSpPr>
        <p:spPr>
          <a:xfrm>
            <a:off x="0" y="533400"/>
            <a:ext cx="9144000" cy="6324600"/>
          </a:xfrm>
        </p:spPr>
        <p:txBody>
          <a:bodyPr/>
          <a:lstStyle/>
          <a:p>
            <a:pPr marL="609600" indent="-609600" eaLnBrk="1" hangingPunct="1">
              <a:buClr>
                <a:schemeClr val="tx1"/>
              </a:buClr>
              <a:buFontTx/>
              <a:buAutoNum type="arabicPeriod"/>
            </a:pPr>
            <a:r>
              <a:rPr lang="en-US" sz="2800" b="1" smtClean="0">
                <a:latin typeface="Verdana" pitchFamily="34" charset="0"/>
              </a:rPr>
              <a:t>Negative impacts awareness report: Look at damage that could result unintentionally in developing nations (eliminating jobs with technology, putting domestic firms out of business, etc.)</a:t>
            </a:r>
          </a:p>
          <a:p>
            <a:pPr marL="609600" indent="-609600" eaLnBrk="1" hangingPunct="1">
              <a:buClr>
                <a:schemeClr val="tx1"/>
              </a:buClr>
              <a:buFontTx/>
              <a:buAutoNum type="arabicPeriod"/>
            </a:pPr>
            <a:r>
              <a:rPr lang="en-US" sz="2800" b="1" smtClean="0">
                <a:latin typeface="Verdana" pitchFamily="34" charset="0"/>
              </a:rPr>
              <a:t>Ethics operating environment report: Know how business is conducted in developing nations &amp; “look before you leap.”</a:t>
            </a:r>
          </a:p>
          <a:p>
            <a:pPr marL="609600" indent="-609600" eaLnBrk="1" hangingPunct="1">
              <a:buClr>
                <a:schemeClr val="tx1"/>
              </a:buClr>
              <a:buFontTx/>
              <a:buAutoNum type="arabicPeriod"/>
            </a:pPr>
            <a:r>
              <a:rPr lang="en-US" sz="2800" b="1" smtClean="0">
                <a:latin typeface="Verdana" pitchFamily="34" charset="0"/>
              </a:rPr>
              <a:t>Don’t go where you ain’t appreciated (so you can play by your own ethical rules rather than the often corrupt rules in non-institutional cultures.).</a:t>
            </a:r>
          </a:p>
          <a:p>
            <a:pPr marL="609600" indent="-609600" eaLnBrk="1" hangingPunct="1"/>
            <a:endParaRPr lang="en-US" sz="2800" b="1" smtClean="0">
              <a:latin typeface="Verdana" pitchFamily="34" charset="0"/>
            </a:endParaRPr>
          </a:p>
        </p:txBody>
      </p:sp>
    </p:spTree>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0" y="228600"/>
            <a:ext cx="9144000" cy="762000"/>
          </a:xfrm>
        </p:spPr>
        <p:txBody>
          <a:bodyPr/>
          <a:lstStyle/>
          <a:p>
            <a:pPr eaLnBrk="1" hangingPunct="1"/>
            <a:r>
              <a:rPr lang="en-US" sz="2800" b="1" smtClean="0">
                <a:latin typeface="Tahoma" pitchFamily="34" charset="0"/>
              </a:rPr>
              <a:t>ADVICE FROM LIZ MARAIST, ETHICS COMPLIANCE OFFICER FOR J. RAY MCDERMOTT</a:t>
            </a:r>
            <a:r>
              <a:rPr lang="en-US" sz="2400" b="1" smtClean="0">
                <a:latin typeface="Tahoma" pitchFamily="34" charset="0"/>
              </a:rPr>
              <a:t> </a:t>
            </a:r>
          </a:p>
        </p:txBody>
      </p:sp>
      <p:sp>
        <p:nvSpPr>
          <p:cNvPr id="57347" name="Rectangle 3"/>
          <p:cNvSpPr>
            <a:spLocks noGrp="1" noChangeArrowheads="1"/>
          </p:cNvSpPr>
          <p:nvPr>
            <p:ph type="body" idx="1"/>
          </p:nvPr>
        </p:nvSpPr>
        <p:spPr>
          <a:xfrm>
            <a:off x="0" y="1066800"/>
            <a:ext cx="9144000" cy="5791200"/>
          </a:xfrm>
        </p:spPr>
        <p:txBody>
          <a:bodyPr/>
          <a:lstStyle/>
          <a:p>
            <a:pPr eaLnBrk="1" hangingPunct="1">
              <a:buFontTx/>
              <a:buNone/>
            </a:pPr>
            <a:r>
              <a:rPr lang="en-US" sz="2600" b="1" smtClean="0">
                <a:latin typeface="Tahoma" pitchFamily="34" charset="0"/>
              </a:rPr>
              <a:t>1.To successfully comply with Sarbanes-Oxley, every company should have a code of conduct for the following areas: conflict of interest; entertainment &amp; gifts; procurement integrity; antitrust compliance; worker safety; environmental protection; integrity of records; data security &amp; privacy.</a:t>
            </a:r>
          </a:p>
          <a:p>
            <a:pPr eaLnBrk="1" hangingPunct="1">
              <a:buFontTx/>
              <a:buNone/>
            </a:pPr>
            <a:r>
              <a:rPr lang="en-US" sz="2600" b="1" smtClean="0">
                <a:latin typeface="Tahoma" pitchFamily="34" charset="0"/>
              </a:rPr>
              <a:t>2. The following actions promote successful implementation of corporate ethics programs: 24-hour employee ethics advisory hotline; transparent discussion/training regarding ethical issues the company wrestles with; grass-roots monitors of ethical practices; consistent &amp; timely follow-up on all ethics problems.</a:t>
            </a:r>
          </a:p>
        </p:txBody>
      </p:sp>
    </p:spTree>
  </p:cSld>
  <p:clrMapOvr>
    <a:masterClrMapping/>
  </p:clrMapOvr>
  <p:transition spd="med">
    <p:random/>
  </p:transition>
</p:sld>
</file>

<file path=ppt/slides/slide5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304800" y="0"/>
            <a:ext cx="8153400" cy="1066800"/>
          </a:xfrm>
        </p:spPr>
        <p:txBody>
          <a:bodyPr/>
          <a:lstStyle/>
          <a:p>
            <a:pPr eaLnBrk="1" hangingPunct="1"/>
            <a:r>
              <a:rPr lang="en-US" sz="3600" b="1" smtClean="0">
                <a:solidFill>
                  <a:schemeClr val="tx1"/>
                </a:solidFill>
                <a:latin typeface="Verdana" pitchFamily="34" charset="0"/>
              </a:rPr>
              <a:t>Don’t violate “arbitrary” laws (“everybody’s doing it.”)</a:t>
            </a:r>
          </a:p>
        </p:txBody>
      </p:sp>
      <p:sp>
        <p:nvSpPr>
          <p:cNvPr id="58371" name="Rectangle 4"/>
          <p:cNvSpPr>
            <a:spLocks noGrp="1" noChangeArrowheads="1"/>
          </p:cNvSpPr>
          <p:nvPr>
            <p:ph type="body" idx="1"/>
          </p:nvPr>
        </p:nvSpPr>
        <p:spPr>
          <a:xfrm>
            <a:off x="1143000" y="2438400"/>
            <a:ext cx="6934200" cy="1905000"/>
          </a:xfrm>
        </p:spPr>
        <p:txBody>
          <a:bodyPr/>
          <a:lstStyle/>
          <a:p>
            <a:pPr algn="ctr" eaLnBrk="1" hangingPunct="1">
              <a:buFontTx/>
              <a:buNone/>
            </a:pPr>
            <a:r>
              <a:rPr lang="en-US" sz="3600" b="1" dirty="0" smtClean="0">
                <a:latin typeface="Verdana" pitchFamily="34" charset="0"/>
              </a:rPr>
              <a:t>Just because you can get away with it, doesn’t mean you should try</a:t>
            </a:r>
          </a:p>
        </p:txBody>
      </p:sp>
    </p:spTree>
  </p:cSld>
  <p:clrMapOvr>
    <a:masterClrMapping/>
  </p:clrMapOv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a:xfrm>
            <a:off x="0" y="0"/>
            <a:ext cx="9144000" cy="2667000"/>
          </a:xfrm>
        </p:spPr>
        <p:txBody>
          <a:bodyPr/>
          <a:lstStyle/>
          <a:p>
            <a:r>
              <a:rPr lang="en-US" b="1" smtClean="0">
                <a:latin typeface="Tahoma" pitchFamily="34" charset="0"/>
                <a:cs typeface="Tahoma" pitchFamily="34" charset="0"/>
              </a:rPr>
              <a:t/>
            </a:r>
            <a:br>
              <a:rPr lang="en-US" b="1" smtClean="0">
                <a:latin typeface="Tahoma" pitchFamily="34" charset="0"/>
                <a:cs typeface="Tahoma" pitchFamily="34" charset="0"/>
              </a:rPr>
            </a:br>
            <a:r>
              <a:rPr lang="en-US" sz="3200" b="1" smtClean="0">
                <a:latin typeface="Tahoma" pitchFamily="34" charset="0"/>
                <a:cs typeface="Tahoma" pitchFamily="34" charset="0"/>
              </a:rPr>
              <a:t>ARBITRARY LAWS (unethical activities corporations know are illegal but sometimes engage in because “everybody else does it”) </a:t>
            </a:r>
            <a:br>
              <a:rPr lang="en-US" sz="3200" b="1" smtClean="0">
                <a:latin typeface="Tahoma" pitchFamily="34" charset="0"/>
                <a:cs typeface="Tahoma" pitchFamily="34" charset="0"/>
              </a:rPr>
            </a:br>
            <a:r>
              <a:rPr lang="en-US" b="1" smtClean="0">
                <a:latin typeface="Tahoma" pitchFamily="34" charset="0"/>
                <a:cs typeface="Tahoma" pitchFamily="34" charset="0"/>
              </a:rPr>
              <a:t/>
            </a:r>
            <a:br>
              <a:rPr lang="en-US" b="1" smtClean="0">
                <a:latin typeface="Tahoma" pitchFamily="34" charset="0"/>
                <a:cs typeface="Tahoma" pitchFamily="34" charset="0"/>
              </a:rPr>
            </a:br>
            <a:endParaRPr lang="en-US" b="1" smtClean="0">
              <a:latin typeface="Tahoma" pitchFamily="34" charset="0"/>
              <a:cs typeface="Tahoma" pitchFamily="34" charset="0"/>
            </a:endParaRPr>
          </a:p>
        </p:txBody>
      </p:sp>
      <p:sp>
        <p:nvSpPr>
          <p:cNvPr id="3" name="Content Placeholder 2"/>
          <p:cNvSpPr>
            <a:spLocks noGrp="1"/>
          </p:cNvSpPr>
          <p:nvPr>
            <p:ph idx="1"/>
          </p:nvPr>
        </p:nvSpPr>
        <p:spPr>
          <a:xfrm>
            <a:off x="0" y="2057400"/>
            <a:ext cx="9144000" cy="4800600"/>
          </a:xfrm>
        </p:spPr>
        <p:txBody>
          <a:bodyPr/>
          <a:lstStyle/>
          <a:p>
            <a:pPr marL="514350" indent="-514350">
              <a:buFont typeface="+mj-lt"/>
              <a:buAutoNum type="arabicPeriod"/>
              <a:defRPr/>
            </a:pPr>
            <a:r>
              <a:rPr lang="en-US" b="1" dirty="0" smtClean="0">
                <a:latin typeface="Tahoma" pitchFamily="34" charset="0"/>
                <a:ea typeface="Tahoma" pitchFamily="34" charset="0"/>
                <a:cs typeface="Tahoma" pitchFamily="34" charset="0"/>
              </a:rPr>
              <a:t>Inside stock trading</a:t>
            </a:r>
          </a:p>
          <a:p>
            <a:pPr marL="514350" indent="-514350">
              <a:buFont typeface="+mj-lt"/>
              <a:buAutoNum type="arabicPeriod"/>
              <a:defRPr/>
            </a:pPr>
            <a:r>
              <a:rPr lang="en-US" b="1" dirty="0" smtClean="0">
                <a:latin typeface="Tahoma" pitchFamily="34" charset="0"/>
                <a:ea typeface="Tahoma" pitchFamily="34" charset="0"/>
                <a:cs typeface="Tahoma" pitchFamily="34" charset="0"/>
              </a:rPr>
              <a:t>Sweat shops</a:t>
            </a:r>
          </a:p>
          <a:p>
            <a:pPr marL="514350" indent="-514350">
              <a:buFont typeface="+mj-lt"/>
              <a:buAutoNum type="arabicPeriod"/>
              <a:defRPr/>
            </a:pPr>
            <a:r>
              <a:rPr lang="en-US" b="1" dirty="0" smtClean="0">
                <a:latin typeface="Tahoma" pitchFamily="34" charset="0"/>
                <a:ea typeface="Tahoma" pitchFamily="34" charset="0"/>
                <a:cs typeface="Tahoma" pitchFamily="34" charset="0"/>
              </a:rPr>
              <a:t>Polluting</a:t>
            </a:r>
          </a:p>
          <a:p>
            <a:pPr marL="514350" indent="-514350">
              <a:buFont typeface="+mj-lt"/>
              <a:buAutoNum type="arabicPeriod"/>
              <a:defRPr/>
            </a:pPr>
            <a:r>
              <a:rPr lang="en-US" b="1" dirty="0" smtClean="0">
                <a:latin typeface="Tahoma" pitchFamily="34" charset="0"/>
                <a:ea typeface="Tahoma" pitchFamily="34" charset="0"/>
                <a:cs typeface="Tahoma" pitchFamily="34" charset="0"/>
              </a:rPr>
              <a:t>Bribery</a:t>
            </a:r>
          </a:p>
          <a:p>
            <a:pPr marL="514350" indent="-514350">
              <a:buFont typeface="+mj-lt"/>
              <a:buAutoNum type="arabicPeriod"/>
              <a:defRPr/>
            </a:pPr>
            <a:r>
              <a:rPr lang="en-US" b="1" dirty="0" smtClean="0">
                <a:latin typeface="Tahoma" pitchFamily="34" charset="0"/>
                <a:ea typeface="Tahoma" pitchFamily="34" charset="0"/>
                <a:cs typeface="Tahoma" pitchFamily="34" charset="0"/>
              </a:rPr>
              <a:t>Using black market currency</a:t>
            </a:r>
          </a:p>
          <a:p>
            <a:pPr marL="514350" indent="-514350">
              <a:buFont typeface="+mj-lt"/>
              <a:buAutoNum type="arabicPeriod"/>
              <a:defRPr/>
            </a:pPr>
            <a:r>
              <a:rPr lang="en-US" b="1" dirty="0" smtClean="0">
                <a:latin typeface="Tahoma" pitchFamily="34" charset="0"/>
                <a:ea typeface="Tahoma" pitchFamily="34" charset="0"/>
                <a:cs typeface="Tahoma" pitchFamily="34" charset="0"/>
              </a:rPr>
              <a:t>“Social dumping” (manufacturing in nations with lax enforcement of laws designed to regulate business)</a:t>
            </a:r>
          </a:p>
          <a:p>
            <a:pPr>
              <a:buFontTx/>
              <a:buNone/>
              <a:defRPr/>
            </a:pPr>
            <a:endParaRPr lang="en-US" b="1" dirty="0" smtClean="0">
              <a:latin typeface="Tahoma" pitchFamily="34" charset="0"/>
              <a:ea typeface="Tahoma" pitchFamily="34" charset="0"/>
              <a:cs typeface="Tahoma" pitchFamily="34" charset="0"/>
            </a:endParaRPr>
          </a:p>
          <a:p>
            <a:pPr>
              <a:buFontTx/>
              <a:buNone/>
              <a:defRPr/>
            </a:pPr>
            <a:endParaRPr lang="en-US" dirty="0"/>
          </a:p>
        </p:txBody>
      </p:sp>
    </p:spTree>
  </p:cSld>
  <p:clrMapOvr>
    <a:masterClrMapping/>
  </p:clrMapOvr>
  <p:transition spd="med">
    <p:random/>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p:cNvSpPr>
            <a:spLocks noGrp="1"/>
          </p:cNvSpPr>
          <p:nvPr>
            <p:ph type="title"/>
          </p:nvPr>
        </p:nvSpPr>
        <p:spPr>
          <a:xfrm>
            <a:off x="0" y="0"/>
            <a:ext cx="9144000" cy="762000"/>
          </a:xfrm>
        </p:spPr>
        <p:txBody>
          <a:bodyPr/>
          <a:lstStyle/>
          <a:p>
            <a:r>
              <a:rPr lang="en-US" sz="4000" b="1" smtClean="0">
                <a:latin typeface="Tahoma" pitchFamily="34" charset="0"/>
                <a:cs typeface="Tahoma" pitchFamily="34" charset="0"/>
              </a:rPr>
              <a:t>ARTITRARY ETHICS</a:t>
            </a:r>
          </a:p>
        </p:txBody>
      </p:sp>
      <p:sp>
        <p:nvSpPr>
          <p:cNvPr id="3" name="Content Placeholder 2"/>
          <p:cNvSpPr>
            <a:spLocks noGrp="1"/>
          </p:cNvSpPr>
          <p:nvPr>
            <p:ph idx="1"/>
          </p:nvPr>
        </p:nvSpPr>
        <p:spPr>
          <a:xfrm>
            <a:off x="0" y="762000"/>
            <a:ext cx="9144000" cy="6096000"/>
          </a:xfrm>
        </p:spPr>
        <p:txBody>
          <a:bodyPr rtlCol="0">
            <a:normAutofit lnSpcReduction="10000"/>
          </a:bodyPr>
          <a:lstStyle/>
          <a:p>
            <a:pPr marL="742950" indent="-742950" fontAlgn="auto">
              <a:spcAft>
                <a:spcPts val="0"/>
              </a:spcAft>
              <a:buFont typeface="+mj-lt"/>
              <a:buAutoNum type="arabicPeriod"/>
              <a:defRPr/>
            </a:pPr>
            <a:r>
              <a:rPr lang="en-US" sz="3600" b="1" dirty="0" smtClean="0">
                <a:latin typeface="Tahoma" pitchFamily="34" charset="0"/>
                <a:cs typeface="Tahoma" pitchFamily="34" charset="0"/>
              </a:rPr>
              <a:t>Don’t obey laws no one else obeys.</a:t>
            </a:r>
          </a:p>
          <a:p>
            <a:pPr marL="742950" indent="-742950" fontAlgn="auto">
              <a:spcAft>
                <a:spcPts val="0"/>
              </a:spcAft>
              <a:buFont typeface="+mj-lt"/>
              <a:buAutoNum type="arabicPeriod"/>
              <a:defRPr/>
            </a:pPr>
            <a:r>
              <a:rPr lang="en-US" sz="4000" b="1" dirty="0" smtClean="0">
                <a:latin typeface="Tahoma" pitchFamily="34" charset="0"/>
                <a:cs typeface="Tahoma" pitchFamily="34" charset="0"/>
              </a:rPr>
              <a:t>Cheat when other cheat.</a:t>
            </a:r>
          </a:p>
          <a:p>
            <a:pPr marL="742950" indent="-742950" fontAlgn="auto">
              <a:spcAft>
                <a:spcPts val="0"/>
              </a:spcAft>
              <a:buFont typeface="+mj-lt"/>
              <a:buAutoNum type="arabicPeriod"/>
              <a:defRPr/>
            </a:pPr>
            <a:r>
              <a:rPr lang="en-US" sz="4000" b="1" dirty="0" smtClean="0">
                <a:latin typeface="Tahoma" pitchFamily="34" charset="0"/>
                <a:cs typeface="Tahoma" pitchFamily="34" charset="0"/>
              </a:rPr>
              <a:t>You don’t have to break laws you helped get passed to benefit yourself.</a:t>
            </a:r>
          </a:p>
          <a:p>
            <a:pPr marL="742950" indent="-742950" fontAlgn="auto">
              <a:spcAft>
                <a:spcPts val="0"/>
              </a:spcAft>
              <a:buFont typeface="+mj-lt"/>
              <a:buAutoNum type="arabicPeriod"/>
              <a:defRPr/>
            </a:pPr>
            <a:r>
              <a:rPr lang="en-US" sz="4000" b="1" dirty="0" smtClean="0">
                <a:latin typeface="Tahoma" pitchFamily="34" charset="0"/>
                <a:cs typeface="Tahoma" pitchFamily="34" charset="0"/>
              </a:rPr>
              <a:t>Giving money to politicians is legal, but not ethical.</a:t>
            </a:r>
          </a:p>
          <a:p>
            <a:pPr marL="742950" indent="-742950" fontAlgn="auto">
              <a:spcAft>
                <a:spcPts val="0"/>
              </a:spcAft>
              <a:buFont typeface="+mj-lt"/>
              <a:buAutoNum type="arabicPeriod"/>
              <a:defRPr/>
            </a:pPr>
            <a:r>
              <a:rPr lang="en-US" sz="4000" b="1" dirty="0" smtClean="0">
                <a:latin typeface="Tahoma" pitchFamily="34" charset="0"/>
                <a:cs typeface="Tahoma" pitchFamily="34" charset="0"/>
              </a:rPr>
              <a:t>Boards are the ultimate good-old-boy network (fat cats helping each other get fatter).</a:t>
            </a:r>
            <a:endParaRPr lang="en-US" sz="3600" b="1" dirty="0" smtClean="0">
              <a:latin typeface="Tahoma" pitchFamily="34" charset="0"/>
              <a:cs typeface="Tahoma" pitchFamily="34" charset="0"/>
            </a:endParaRPr>
          </a:p>
          <a:p>
            <a:pPr fontAlgn="auto">
              <a:spcAft>
                <a:spcPts val="0"/>
              </a:spcAft>
              <a:buFont typeface="Arial" pitchFamily="34" charset="0"/>
              <a:buNone/>
              <a:defRPr/>
            </a:pPr>
            <a:endParaRPr lang="en-US" b="1" dirty="0" smtClean="0">
              <a:latin typeface="Tahoma" pitchFamily="34" charset="0"/>
              <a:cs typeface="Tahoma" pitchFamily="34" charset="0"/>
            </a:endParaRPr>
          </a:p>
          <a:p>
            <a:pPr fontAlgn="auto">
              <a:spcAft>
                <a:spcPts val="0"/>
              </a:spcAft>
              <a:buFont typeface="Arial" pitchFamily="34" charset="0"/>
              <a:buNone/>
              <a:defRPr/>
            </a:pPr>
            <a:endParaRPr lang="en-US" b="1" dirty="0" smtClean="0">
              <a:latin typeface="Tahoma" pitchFamily="34" charset="0"/>
              <a:cs typeface="Tahoma" pitchFamily="34" charset="0"/>
            </a:endParaRPr>
          </a:p>
          <a:p>
            <a:pPr fontAlgn="auto">
              <a:spcAft>
                <a:spcPts val="0"/>
              </a:spcAft>
              <a:buFont typeface="Arial" pitchFamily="34" charset="0"/>
              <a:buNone/>
              <a:defRPr/>
            </a:pPr>
            <a:endParaRPr lang="en-US" b="1" dirty="0" smtClean="0">
              <a:latin typeface="Tahoma" pitchFamily="34" charset="0"/>
              <a:cs typeface="Tahoma" pitchFamily="34" charset="0"/>
            </a:endParaRPr>
          </a:p>
          <a:p>
            <a:pPr fontAlgn="auto">
              <a:spcAft>
                <a:spcPts val="0"/>
              </a:spcAft>
              <a:buFont typeface="Arial" pitchFamily="34" charset="0"/>
              <a:buNone/>
              <a:defRPr/>
            </a:pPr>
            <a:endParaRPr lang="en-US" b="1" dirty="0">
              <a:latin typeface="Tahoma" pitchFamily="34" charset="0"/>
              <a:cs typeface="Tahoma" pitchFamily="34" charset="0"/>
            </a:endParaRPr>
          </a:p>
        </p:txBody>
      </p:sp>
    </p:spTree>
  </p:cSld>
  <p:clrMapOvr>
    <a:masterClrMapping/>
  </p:clrMapOvr>
  <p:transition spd="med">
    <p:random/>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3"/>
          <p:cNvSpPr>
            <a:spLocks noGrp="1" noChangeArrowheads="1"/>
          </p:cNvSpPr>
          <p:nvPr>
            <p:ph type="body" idx="1"/>
          </p:nvPr>
        </p:nvSpPr>
        <p:spPr>
          <a:xfrm>
            <a:off x="228600" y="228600"/>
            <a:ext cx="8915400" cy="6629400"/>
          </a:xfrm>
        </p:spPr>
        <p:txBody>
          <a:bodyPr/>
          <a:lstStyle/>
          <a:p>
            <a:pPr marL="609600" indent="-609600" eaLnBrk="1" hangingPunct="1">
              <a:lnSpc>
                <a:spcPct val="90000"/>
              </a:lnSpc>
              <a:buClr>
                <a:schemeClr val="tx1"/>
              </a:buClr>
              <a:buFontTx/>
              <a:buAutoNum type="arabicPeriod"/>
            </a:pPr>
            <a:r>
              <a:rPr lang="en-US" b="1" smtClean="0">
                <a:latin typeface="Tahoma" pitchFamily="34" charset="0"/>
              </a:rPr>
              <a:t>In today’s ethically schizophrenic culture, you have to know what your ethical standards are &amp; assertively stand up for them when necessary.</a:t>
            </a:r>
          </a:p>
          <a:p>
            <a:pPr marL="609600" indent="-609600" eaLnBrk="1" hangingPunct="1">
              <a:lnSpc>
                <a:spcPct val="90000"/>
              </a:lnSpc>
              <a:buClr>
                <a:schemeClr val="tx1"/>
              </a:buClr>
              <a:buFontTx/>
              <a:buAutoNum type="arabicPeriod"/>
            </a:pPr>
            <a:r>
              <a:rPr lang="en-US" b="1" smtClean="0">
                <a:latin typeface="Tahoma" pitchFamily="34" charset="0"/>
              </a:rPr>
              <a:t> Most professionals today resort to following external professional codes of ethics rather than internalized convictions </a:t>
            </a:r>
          </a:p>
          <a:p>
            <a:pPr marL="609600" indent="-609600" eaLnBrk="1" hangingPunct="1">
              <a:lnSpc>
                <a:spcPct val="90000"/>
              </a:lnSpc>
              <a:buClr>
                <a:schemeClr val="tx1"/>
              </a:buClr>
              <a:buFontTx/>
              <a:buAutoNum type="arabicPeriod"/>
            </a:pPr>
            <a:r>
              <a:rPr lang="en-US" b="1" smtClean="0">
                <a:latin typeface="Tahoma" pitchFamily="34" charset="0"/>
              </a:rPr>
              <a:t>Most institutions go by the letter of the law rather than the spirit of the law.</a:t>
            </a:r>
          </a:p>
          <a:p>
            <a:pPr marL="609600" indent="-609600" eaLnBrk="1" hangingPunct="1">
              <a:lnSpc>
                <a:spcPct val="90000"/>
              </a:lnSpc>
              <a:buClr>
                <a:schemeClr val="tx1"/>
              </a:buClr>
              <a:buFontTx/>
              <a:buAutoNum type="arabicPeriod"/>
            </a:pPr>
            <a:r>
              <a:rPr lang="en-US" b="1" smtClean="0">
                <a:latin typeface="Tahoma" pitchFamily="34" charset="0"/>
              </a:rPr>
              <a:t>Americans tend to value pragmatism (cutting ethical corners to get ahead) over principle (doing the right thing).</a:t>
            </a:r>
          </a:p>
        </p:txBody>
      </p:sp>
    </p:spTree>
  </p:cSld>
  <p:clrMapOvr>
    <a:masterClrMapping/>
  </p:clrMapOvr>
  <p:transition spd="med">
    <p:random/>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0" y="0"/>
            <a:ext cx="9144000" cy="1752600"/>
          </a:xfrm>
        </p:spPr>
        <p:txBody>
          <a:bodyPr/>
          <a:lstStyle/>
          <a:p>
            <a:pPr eaLnBrk="1" hangingPunct="1"/>
            <a:r>
              <a:rPr lang="en-US" b="1" smtClean="0">
                <a:solidFill>
                  <a:schemeClr val="tx1"/>
                </a:solidFill>
                <a:latin typeface="Tahoma" pitchFamily="34" charset="0"/>
              </a:rPr>
              <a:t>What justice should look like:</a:t>
            </a:r>
            <a:br>
              <a:rPr lang="en-US" b="1" smtClean="0">
                <a:solidFill>
                  <a:schemeClr val="tx1"/>
                </a:solidFill>
                <a:latin typeface="Tahoma" pitchFamily="34" charset="0"/>
              </a:rPr>
            </a:br>
            <a:r>
              <a:rPr lang="en-US" b="1" smtClean="0">
                <a:solidFill>
                  <a:schemeClr val="tx1"/>
                </a:solidFill>
                <a:latin typeface="Tahoma" pitchFamily="34" charset="0"/>
              </a:rPr>
              <a:t> Restitution Ethics Policy</a:t>
            </a:r>
          </a:p>
        </p:txBody>
      </p:sp>
      <p:sp>
        <p:nvSpPr>
          <p:cNvPr id="62468" name="Rectangle 9"/>
          <p:cNvSpPr>
            <a:spLocks noChangeArrowheads="1"/>
          </p:cNvSpPr>
          <p:nvPr/>
        </p:nvSpPr>
        <p:spPr bwMode="auto">
          <a:xfrm>
            <a:off x="388883" y="3048000"/>
            <a:ext cx="8153400" cy="914400"/>
          </a:xfrm>
          <a:prstGeom prst="rect">
            <a:avLst/>
          </a:prstGeom>
          <a:solidFill>
            <a:schemeClr val="bg1"/>
          </a:solidFill>
          <a:ln w="9525">
            <a:solidFill>
              <a:schemeClr val="bg1"/>
            </a:solidFill>
            <a:miter lim="800000"/>
            <a:headEnd/>
            <a:tailEnd/>
          </a:ln>
        </p:spPr>
        <p:txBody>
          <a:bodyPr wrap="none" anchor="ctr"/>
          <a:lstStyle/>
          <a:p>
            <a:pPr algn="ctr"/>
            <a:r>
              <a:rPr lang="en-US" sz="3600" b="1" dirty="0"/>
              <a:t>Felons pay back their victims through</a:t>
            </a:r>
          </a:p>
          <a:p>
            <a:pPr algn="ctr"/>
            <a:r>
              <a:rPr lang="en-US" sz="3600" b="1" dirty="0"/>
              <a:t>work restitution programs</a:t>
            </a:r>
          </a:p>
        </p:txBody>
      </p:sp>
    </p:spTree>
  </p:cSld>
  <p:clrMapOvr>
    <a:masterClrMapping/>
  </p:clrMapOvr>
  <p:transition>
    <p:comb/>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body" idx="1"/>
          </p:nvPr>
        </p:nvSpPr>
        <p:spPr>
          <a:xfrm>
            <a:off x="0" y="0"/>
            <a:ext cx="9144000" cy="6858000"/>
          </a:xfrm>
        </p:spPr>
        <p:txBody>
          <a:bodyPr/>
          <a:lstStyle/>
          <a:p>
            <a:pPr algn="ctr" eaLnBrk="1" hangingPunct="1">
              <a:buFontTx/>
              <a:buNone/>
            </a:pPr>
            <a:r>
              <a:rPr lang="en-US" sz="3600" b="1" smtClean="0">
                <a:latin typeface="Tahoma" pitchFamily="34" charset="0"/>
              </a:rPr>
              <a:t>“Judaism, Christianity and Islam all affirm the right of individual ownership and private property, but there are moral limits imposed on absolute private ownership of wealth and property.  Each of these religious traditions affirm that we are not individuals alone but exist in community—a community that makes claims upon us.  The notion that “it is all mine” is a violation of these teachings and traditions.”</a:t>
            </a:r>
          </a:p>
        </p:txBody>
      </p:sp>
    </p:spTree>
  </p:cSld>
  <p:clrMapOvr>
    <a:masterClrMapping/>
  </p:clrMapOvr>
  <p:transition spd="med">
    <p:random/>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AutoShape 4"/>
          <p:cNvSpPr>
            <a:spLocks noChangeArrowheads="1"/>
          </p:cNvSpPr>
          <p:nvPr/>
        </p:nvSpPr>
        <p:spPr bwMode="auto">
          <a:xfrm>
            <a:off x="0" y="0"/>
            <a:ext cx="9144000" cy="2667000"/>
          </a:xfrm>
          <a:prstGeom prst="triangle">
            <a:avLst>
              <a:gd name="adj" fmla="val 50000"/>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4800" b="1"/>
              <a:t>Jail is the </a:t>
            </a:r>
          </a:p>
          <a:p>
            <a:pPr algn="ctr"/>
            <a:r>
              <a:rPr lang="en-US" sz="4800" b="1"/>
              <a:t>easy, </a:t>
            </a:r>
          </a:p>
          <a:p>
            <a:pPr algn="ctr"/>
            <a:r>
              <a:rPr lang="en-US" sz="4800" b="1"/>
              <a:t>gutless</a:t>
            </a:r>
          </a:p>
          <a:p>
            <a:pPr algn="ctr"/>
            <a:r>
              <a:rPr lang="en-US" sz="4800" b="1"/>
              <a:t> way out.</a:t>
            </a:r>
          </a:p>
          <a:p>
            <a:pPr algn="ctr"/>
            <a:endParaRPr lang="en-US" sz="4800" b="1"/>
          </a:p>
        </p:txBody>
      </p:sp>
      <p:sp>
        <p:nvSpPr>
          <p:cNvPr id="63491" name="Rectangle 5"/>
          <p:cNvSpPr>
            <a:spLocks noChangeArrowheads="1"/>
          </p:cNvSpPr>
          <p:nvPr/>
        </p:nvSpPr>
        <p:spPr bwMode="auto">
          <a:xfrm>
            <a:off x="533400" y="3200400"/>
            <a:ext cx="7924800" cy="289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4000" b="1"/>
              <a:t>Imagine if the $20,000+</a:t>
            </a:r>
          </a:p>
          <a:p>
            <a:pPr algn="ctr"/>
            <a:r>
              <a:rPr lang="en-US" sz="4000" b="1"/>
              <a:t>annual cost of each </a:t>
            </a:r>
          </a:p>
          <a:p>
            <a:pPr algn="ctr"/>
            <a:r>
              <a:rPr lang="en-US" sz="4000" b="1"/>
              <a:t>inmate in Texas prisons</a:t>
            </a:r>
          </a:p>
          <a:p>
            <a:pPr algn="ctr"/>
            <a:r>
              <a:rPr lang="en-US" sz="4000" b="1"/>
              <a:t>could be used for the</a:t>
            </a:r>
          </a:p>
          <a:p>
            <a:pPr algn="ctr"/>
            <a:r>
              <a:rPr lang="en-US" sz="4000" b="1"/>
              <a:t> restitution of crime victims</a:t>
            </a:r>
          </a:p>
        </p:txBody>
      </p:sp>
    </p:spTree>
  </p:cSld>
  <p:clrMapOvr>
    <a:masterClrMapping/>
  </p:clrMapOvr>
  <p:transition spd="med">
    <p:random/>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3"/>
          <p:cNvSpPr>
            <a:spLocks noGrp="1" noChangeArrowheads="1"/>
          </p:cNvSpPr>
          <p:nvPr>
            <p:ph type="body" idx="1"/>
          </p:nvPr>
        </p:nvSpPr>
        <p:spPr>
          <a:xfrm>
            <a:off x="0" y="0"/>
            <a:ext cx="9144000" cy="6858000"/>
          </a:xfrm>
        </p:spPr>
        <p:txBody>
          <a:bodyPr/>
          <a:lstStyle/>
          <a:p>
            <a:pPr eaLnBrk="1" hangingPunct="1">
              <a:buFontTx/>
              <a:buNone/>
            </a:pPr>
            <a:r>
              <a:rPr lang="en-US" sz="4000" b="1" smtClean="0">
                <a:latin typeface="Tahoma" pitchFamily="34" charset="0"/>
              </a:rPr>
              <a:t>We are too flawed to police ourselves—</a:t>
            </a:r>
            <a:r>
              <a:rPr lang="en-US" sz="4000" b="1" u="sng" smtClean="0">
                <a:latin typeface="Tahoma" pitchFamily="34" charset="0"/>
              </a:rPr>
              <a:t>Triangulation </a:t>
            </a:r>
            <a:r>
              <a:rPr lang="en-US" sz="4000" b="1" smtClean="0">
                <a:latin typeface="Tahoma" pitchFamily="34" charset="0"/>
              </a:rPr>
              <a:t>is mandatory: </a:t>
            </a:r>
          </a:p>
          <a:p>
            <a:pPr eaLnBrk="1" hangingPunct="1">
              <a:buFontTx/>
              <a:buNone/>
            </a:pPr>
            <a:r>
              <a:rPr lang="en-US" sz="4000" b="1" smtClean="0">
                <a:latin typeface="Tahoma" pitchFamily="34" charset="0"/>
              </a:rPr>
              <a:t>(A) The government watching regulators watching companies </a:t>
            </a:r>
          </a:p>
          <a:p>
            <a:pPr eaLnBrk="1" hangingPunct="1">
              <a:buFontTx/>
              <a:buNone/>
            </a:pPr>
            <a:r>
              <a:rPr lang="en-US" sz="4000" b="1" smtClean="0">
                <a:latin typeface="Tahoma" pitchFamily="34" charset="0"/>
              </a:rPr>
              <a:t>(B) Employees watching </a:t>
            </a:r>
          </a:p>
          <a:p>
            <a:pPr eaLnBrk="1" hangingPunct="1">
              <a:buFontTx/>
              <a:buNone/>
            </a:pPr>
            <a:r>
              <a:rPr lang="en-US" sz="4000" b="1" smtClean="0">
                <a:latin typeface="Tahoma" pitchFamily="34" charset="0"/>
              </a:rPr>
              <a:t>their companies</a:t>
            </a:r>
          </a:p>
          <a:p>
            <a:pPr eaLnBrk="1" hangingPunct="1">
              <a:buFontTx/>
              <a:buNone/>
            </a:pPr>
            <a:r>
              <a:rPr lang="en-US" sz="4000" b="1" smtClean="0">
                <a:latin typeface="Tahoma" pitchFamily="34" charset="0"/>
              </a:rPr>
              <a:t>(C) The media watching the government &amp; companies</a:t>
            </a:r>
          </a:p>
          <a:p>
            <a:pPr eaLnBrk="1" hangingPunct="1"/>
            <a:endParaRPr lang="en-US" sz="4000" b="1" smtClean="0">
              <a:latin typeface="Tahoma" pitchFamily="34" charset="0"/>
            </a:endParaRPr>
          </a:p>
        </p:txBody>
      </p:sp>
    </p:spTree>
  </p:cSld>
  <p:clrMapOvr>
    <a:masterClrMapping/>
  </p:clrMapOvr>
  <p:transition spd="med">
    <p:random/>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0" y="0"/>
            <a:ext cx="9144000" cy="1143000"/>
          </a:xfrm>
        </p:spPr>
        <p:txBody>
          <a:bodyPr/>
          <a:lstStyle/>
          <a:p>
            <a:pPr eaLnBrk="1" hangingPunct="1"/>
            <a:r>
              <a:rPr lang="en-US" sz="4000" b="1" smtClean="0">
                <a:solidFill>
                  <a:schemeClr val="tx1"/>
                </a:solidFill>
                <a:latin typeface="Tahoma" pitchFamily="34" charset="0"/>
              </a:rPr>
              <a:t>3 APPROACHES TO SOCIALLY RESPONSIBLE GLOBAL INVESTING</a:t>
            </a:r>
          </a:p>
        </p:txBody>
      </p:sp>
      <p:sp>
        <p:nvSpPr>
          <p:cNvPr id="67587" name="Rectangle 3"/>
          <p:cNvSpPr>
            <a:spLocks noGrp="1" noChangeArrowheads="1"/>
          </p:cNvSpPr>
          <p:nvPr>
            <p:ph type="body" idx="1"/>
          </p:nvPr>
        </p:nvSpPr>
        <p:spPr>
          <a:xfrm>
            <a:off x="0" y="1143000"/>
            <a:ext cx="9144000" cy="5715000"/>
          </a:xfrm>
        </p:spPr>
        <p:txBody>
          <a:bodyPr/>
          <a:lstStyle/>
          <a:p>
            <a:pPr lvl="1" eaLnBrk="1" hangingPunct="1">
              <a:lnSpc>
                <a:spcPct val="90000"/>
              </a:lnSpc>
              <a:buFontTx/>
              <a:buNone/>
            </a:pPr>
            <a:r>
              <a:rPr lang="en-US" sz="3600" b="1" smtClean="0">
                <a:latin typeface="Tahoma" pitchFamily="34" charset="0"/>
              </a:rPr>
              <a:t>1. </a:t>
            </a:r>
            <a:r>
              <a:rPr lang="en-US" sz="3600" b="1" u="sng" smtClean="0">
                <a:latin typeface="Tahoma" pitchFamily="34" charset="0"/>
              </a:rPr>
              <a:t>Screening</a:t>
            </a:r>
            <a:r>
              <a:rPr lang="en-US" sz="3600" b="1" smtClean="0">
                <a:latin typeface="Tahoma" pitchFamily="34" charset="0"/>
              </a:rPr>
              <a:t>: Eliminating investments in global companies that engage in exploitative competitive behavior</a:t>
            </a:r>
          </a:p>
          <a:p>
            <a:pPr lvl="1" eaLnBrk="1" hangingPunct="1">
              <a:lnSpc>
                <a:spcPct val="90000"/>
              </a:lnSpc>
              <a:buFontTx/>
              <a:buNone/>
            </a:pPr>
            <a:r>
              <a:rPr lang="en-US" sz="3600" b="1" smtClean="0">
                <a:latin typeface="Tahoma" pitchFamily="34" charset="0"/>
              </a:rPr>
              <a:t>2. </a:t>
            </a:r>
            <a:r>
              <a:rPr lang="en-US" sz="3600" b="1" u="sng" smtClean="0">
                <a:latin typeface="Tahoma" pitchFamily="34" charset="0"/>
              </a:rPr>
              <a:t>Shareholder advocacy</a:t>
            </a:r>
            <a:r>
              <a:rPr lang="en-US" sz="3600" b="1" smtClean="0">
                <a:latin typeface="Tahoma" pitchFamily="34" charset="0"/>
              </a:rPr>
              <a:t>: Investing in companies for the purpose of influencing its global behavior</a:t>
            </a:r>
          </a:p>
          <a:p>
            <a:pPr lvl="1" eaLnBrk="1" hangingPunct="1">
              <a:lnSpc>
                <a:spcPct val="90000"/>
              </a:lnSpc>
              <a:buFontTx/>
              <a:buNone/>
            </a:pPr>
            <a:r>
              <a:rPr lang="en-US" sz="3600" b="1" smtClean="0">
                <a:latin typeface="Tahoma" pitchFamily="34" charset="0"/>
              </a:rPr>
              <a:t>3. </a:t>
            </a:r>
            <a:r>
              <a:rPr lang="en-US" sz="3600" b="1" u="sng" smtClean="0">
                <a:latin typeface="Tahoma" pitchFamily="34" charset="0"/>
              </a:rPr>
              <a:t>Community investing</a:t>
            </a:r>
            <a:r>
              <a:rPr lang="en-US" sz="3600" b="1" smtClean="0">
                <a:latin typeface="Tahoma" pitchFamily="34" charset="0"/>
              </a:rPr>
              <a:t>: Investing in local communities that are typically bypassed by institutional investors </a:t>
            </a:r>
          </a:p>
        </p:txBody>
      </p:sp>
    </p:spTree>
  </p:cSld>
  <p:clrMapOvr>
    <a:masterClrMapping/>
  </p:clrMapOvr>
  <p:transition spd="med">
    <p:random/>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WordArt 4"/>
          <p:cNvSpPr>
            <a:spLocks noChangeArrowheads="1" noChangeShapeType="1" noTextEdit="1"/>
          </p:cNvSpPr>
          <p:nvPr/>
        </p:nvSpPr>
        <p:spPr bwMode="auto">
          <a:xfrm>
            <a:off x="457200" y="1066800"/>
            <a:ext cx="8077200" cy="5334000"/>
          </a:xfrm>
          <a:prstGeom prst="rect">
            <a:avLst/>
          </a:prstGeom>
        </p:spPr>
        <p:txBody>
          <a:bodyPr wrap="none" fromWordArt="1">
            <a:prstTxWarp prst="textPlain">
              <a:avLst>
                <a:gd name="adj" fmla="val 50000"/>
              </a:avLst>
            </a:prstTxWarp>
          </a:bodyPr>
          <a:lstStyle/>
          <a:p>
            <a:pPr algn="ctr"/>
            <a:r>
              <a:rPr lang="en-US" sz="3600" b="1" kern="10">
                <a:ln w="9525">
                  <a:solidFill>
                    <a:srgbClr val="000000"/>
                  </a:solidFill>
                  <a:round/>
                  <a:headEnd/>
                  <a:tailEnd/>
                </a:ln>
                <a:solidFill>
                  <a:schemeClr val="tx2"/>
                </a:solidFill>
                <a:effectLst>
                  <a:outerShdw dist="35921" dir="2700000" algn="ctr" rotWithShape="0">
                    <a:srgbClr val="808080">
                      <a:alpha val="79999"/>
                    </a:srgbClr>
                  </a:outerShdw>
                </a:effectLst>
                <a:latin typeface="Tahoma"/>
                <a:ea typeface="Tahoma"/>
                <a:cs typeface="Tahoma"/>
              </a:rPr>
              <a:t>THE ETHICAL</a:t>
            </a:r>
          </a:p>
          <a:p>
            <a:pPr algn="ctr"/>
            <a:r>
              <a:rPr lang="en-US" sz="3600" b="1" kern="10">
                <a:ln w="9525">
                  <a:solidFill>
                    <a:srgbClr val="000000"/>
                  </a:solidFill>
                  <a:round/>
                  <a:headEnd/>
                  <a:tailEnd/>
                </a:ln>
                <a:solidFill>
                  <a:schemeClr val="tx2"/>
                </a:solidFill>
                <a:effectLst>
                  <a:outerShdw dist="35921" dir="2700000" algn="ctr" rotWithShape="0">
                    <a:srgbClr val="808080">
                      <a:alpha val="79999"/>
                    </a:srgbClr>
                  </a:outerShdw>
                </a:effectLst>
                <a:latin typeface="Tahoma"/>
                <a:ea typeface="Tahoma"/>
                <a:cs typeface="Tahoma"/>
              </a:rPr>
              <a:t>DILEMMA OF</a:t>
            </a:r>
          </a:p>
          <a:p>
            <a:pPr algn="ctr"/>
            <a:r>
              <a:rPr lang="en-US" sz="3600" b="1" kern="10">
                <a:ln w="9525">
                  <a:solidFill>
                    <a:srgbClr val="000000"/>
                  </a:solidFill>
                  <a:round/>
                  <a:headEnd/>
                  <a:tailEnd/>
                </a:ln>
                <a:solidFill>
                  <a:schemeClr val="tx2"/>
                </a:solidFill>
                <a:effectLst>
                  <a:outerShdw dist="35921" dir="2700000" algn="ctr" rotWithShape="0">
                    <a:srgbClr val="808080">
                      <a:alpha val="79999"/>
                    </a:srgbClr>
                  </a:outerShdw>
                </a:effectLst>
                <a:latin typeface="Tahoma"/>
                <a:ea typeface="Tahoma"/>
                <a:cs typeface="Tahoma"/>
              </a:rPr>
              <a:t>MAXIMIZING </a:t>
            </a:r>
          </a:p>
          <a:p>
            <a:pPr algn="ctr"/>
            <a:r>
              <a:rPr lang="en-US" sz="3600" b="1" kern="10">
                <a:ln w="9525">
                  <a:solidFill>
                    <a:srgbClr val="000000"/>
                  </a:solidFill>
                  <a:round/>
                  <a:headEnd/>
                  <a:tailEnd/>
                </a:ln>
                <a:solidFill>
                  <a:schemeClr val="tx2"/>
                </a:solidFill>
                <a:effectLst>
                  <a:outerShdw dist="35921" dir="2700000" algn="ctr" rotWithShape="0">
                    <a:srgbClr val="808080">
                      <a:alpha val="79999"/>
                    </a:srgbClr>
                  </a:outerShdw>
                </a:effectLst>
                <a:latin typeface="Tahoma"/>
                <a:ea typeface="Tahoma"/>
                <a:cs typeface="Tahoma"/>
              </a:rPr>
              <a:t>STOCKHOLDER</a:t>
            </a:r>
          </a:p>
          <a:p>
            <a:pPr algn="ctr"/>
            <a:r>
              <a:rPr lang="en-US" sz="3600" b="1" kern="10">
                <a:ln w="9525">
                  <a:solidFill>
                    <a:srgbClr val="000000"/>
                  </a:solidFill>
                  <a:round/>
                  <a:headEnd/>
                  <a:tailEnd/>
                </a:ln>
                <a:solidFill>
                  <a:schemeClr val="tx2"/>
                </a:solidFill>
                <a:effectLst>
                  <a:outerShdw dist="35921" dir="2700000" algn="ctr" rotWithShape="0">
                    <a:srgbClr val="808080">
                      <a:alpha val="79999"/>
                    </a:srgbClr>
                  </a:outerShdw>
                </a:effectLst>
                <a:latin typeface="Tahoma"/>
                <a:ea typeface="Tahoma"/>
                <a:cs typeface="Tahoma"/>
              </a:rPr>
              <a:t>VALUE</a:t>
            </a:r>
          </a:p>
          <a:p>
            <a:pPr algn="ctr"/>
            <a:r>
              <a:rPr lang="en-US" sz="3600" b="1" kern="10">
                <a:ln w="9525">
                  <a:solidFill>
                    <a:srgbClr val="000000"/>
                  </a:solidFill>
                  <a:round/>
                  <a:headEnd/>
                  <a:tailEnd/>
                </a:ln>
                <a:solidFill>
                  <a:schemeClr val="tx2"/>
                </a:solidFill>
                <a:effectLst>
                  <a:outerShdw dist="35921" dir="2700000" algn="ctr" rotWithShape="0">
                    <a:srgbClr val="808080">
                      <a:alpha val="79999"/>
                    </a:srgbClr>
                  </a:outerShdw>
                </a:effectLst>
                <a:latin typeface="Tahoma"/>
                <a:ea typeface="Tahoma"/>
                <a:cs typeface="Tahoma"/>
              </a:rPr>
              <a:t> </a:t>
            </a:r>
          </a:p>
        </p:txBody>
      </p:sp>
    </p:spTree>
  </p:cSld>
  <p:clrMapOvr>
    <a:masterClrMapping/>
  </p:clrMapOvr>
  <p:transition spd="med">
    <p:random/>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6"/>
          <p:cNvSpPr>
            <a:spLocks noGrp="1" noChangeArrowheads="1"/>
          </p:cNvSpPr>
          <p:nvPr>
            <p:ph type="ctrTitle"/>
          </p:nvPr>
        </p:nvSpPr>
        <p:spPr>
          <a:xfrm>
            <a:off x="0" y="381000"/>
            <a:ext cx="9144000" cy="1828800"/>
          </a:xfrm>
        </p:spPr>
        <p:txBody>
          <a:bodyPr/>
          <a:lstStyle/>
          <a:p>
            <a:pPr eaLnBrk="1" hangingPunct="1"/>
            <a:r>
              <a:rPr lang="en-US" sz="3600" b="1" smtClean="0">
                <a:solidFill>
                  <a:schemeClr val="tx1"/>
                </a:solidFill>
                <a:latin typeface="Tahoma" pitchFamily="34" charset="0"/>
              </a:rPr>
              <a:t>Do the USA &amp; West have any</a:t>
            </a:r>
            <a:br>
              <a:rPr lang="en-US" sz="3600" b="1" smtClean="0">
                <a:solidFill>
                  <a:schemeClr val="tx1"/>
                </a:solidFill>
                <a:latin typeface="Tahoma" pitchFamily="34" charset="0"/>
              </a:rPr>
            </a:br>
            <a:r>
              <a:rPr lang="en-US" sz="3600" b="1" smtClean="0">
                <a:solidFill>
                  <a:schemeClr val="tx1"/>
                </a:solidFill>
                <a:latin typeface="Tahoma" pitchFamily="34" charset="0"/>
              </a:rPr>
              <a:t>responsibilities to help alleviate AIDS &amp; other epidemic diseases in Africa?</a:t>
            </a:r>
            <a:br>
              <a:rPr lang="en-US" sz="3600" b="1" smtClean="0">
                <a:solidFill>
                  <a:schemeClr val="tx1"/>
                </a:solidFill>
                <a:latin typeface="Tahoma" pitchFamily="34" charset="0"/>
              </a:rPr>
            </a:br>
            <a:endParaRPr lang="en-US" sz="3600" b="1" smtClean="0">
              <a:solidFill>
                <a:schemeClr val="tx1"/>
              </a:solidFill>
              <a:latin typeface="Tahoma" pitchFamily="34" charset="0"/>
            </a:endParaRPr>
          </a:p>
        </p:txBody>
      </p:sp>
      <p:sp>
        <p:nvSpPr>
          <p:cNvPr id="69635" name="Rectangle 3"/>
          <p:cNvSpPr>
            <a:spLocks noGrp="1" noChangeArrowheads="1"/>
          </p:cNvSpPr>
          <p:nvPr>
            <p:ph type="subTitle" idx="1"/>
          </p:nvPr>
        </p:nvSpPr>
        <p:spPr>
          <a:xfrm>
            <a:off x="0" y="2209800"/>
            <a:ext cx="9144000" cy="4267200"/>
          </a:xfrm>
        </p:spPr>
        <p:txBody>
          <a:bodyPr/>
          <a:lstStyle/>
          <a:p>
            <a:pPr algn="l" eaLnBrk="1" hangingPunct="1"/>
            <a:endParaRPr lang="en-US" sz="3600" b="1" smtClean="0">
              <a:solidFill>
                <a:srgbClr val="FF0000"/>
              </a:solidFill>
              <a:latin typeface="Palatino Linotype" pitchFamily="18" charset="0"/>
            </a:endParaRPr>
          </a:p>
          <a:p>
            <a:pPr eaLnBrk="1" hangingPunct="1"/>
            <a:r>
              <a:rPr lang="en-US" sz="4000" b="1" smtClean="0">
                <a:latin typeface="Tahoma" pitchFamily="34" charset="0"/>
              </a:rPr>
              <a:t>How does ideological capitalism (profit/efficiency maximization + commitment to stockholders only) keep American pharmaceuticals from donating the drugs?</a:t>
            </a:r>
          </a:p>
        </p:txBody>
      </p:sp>
      <p:sp>
        <p:nvSpPr>
          <p:cNvPr id="69636" name="AutoShape 10"/>
          <p:cNvSpPr>
            <a:spLocks noChangeArrowheads="1"/>
          </p:cNvSpPr>
          <p:nvPr/>
        </p:nvSpPr>
        <p:spPr bwMode="auto">
          <a:xfrm>
            <a:off x="7924800" y="6172200"/>
            <a:ext cx="976313"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AutoShape 4"/>
          <p:cNvSpPr>
            <a:spLocks noChangeArrowheads="1"/>
          </p:cNvSpPr>
          <p:nvPr/>
        </p:nvSpPr>
        <p:spPr bwMode="auto">
          <a:xfrm>
            <a:off x="0" y="0"/>
            <a:ext cx="9144000" cy="6629400"/>
          </a:xfrm>
          <a:prstGeom prst="octagon">
            <a:avLst>
              <a:gd name="adj" fmla="val 2928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marL="457200" indent="-457200" algn="ctr"/>
            <a:endParaRPr lang="en-US" sz="3600" b="1">
              <a:solidFill>
                <a:schemeClr val="accent2"/>
              </a:solidFill>
            </a:endParaRPr>
          </a:p>
          <a:p>
            <a:pPr marL="457200" indent="-457200" algn="ctr"/>
            <a:r>
              <a:rPr lang="en-US" sz="5400" b="1"/>
              <a:t>It’s not the company’s</a:t>
            </a:r>
          </a:p>
          <a:p>
            <a:pPr marL="457200" indent="-457200" algn="ctr"/>
            <a:r>
              <a:rPr lang="en-US" sz="5400" b="1"/>
              <a:t>$$ to give away.  </a:t>
            </a:r>
          </a:p>
          <a:p>
            <a:pPr marL="457200" indent="-457200" algn="ctr"/>
            <a:r>
              <a:rPr lang="en-US" sz="5400" b="1"/>
              <a:t>It belongs to</a:t>
            </a:r>
          </a:p>
          <a:p>
            <a:pPr marL="457200" indent="-457200" algn="ctr"/>
            <a:r>
              <a:rPr lang="en-US" sz="5400" b="1"/>
              <a:t>stockholders.</a:t>
            </a:r>
          </a:p>
          <a:p>
            <a:pPr marL="457200" indent="-457200" algn="ctr"/>
            <a:endParaRPr lang="en-US" sz="5400" b="1"/>
          </a:p>
        </p:txBody>
      </p:sp>
    </p:spTree>
  </p:cSld>
  <p:clrMapOvr>
    <a:masterClrMapping/>
  </p:clrMapOvr>
  <p:transition spd="med">
    <p:random/>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3"/>
          <p:cNvSpPr>
            <a:spLocks noGrp="1" noChangeArrowheads="1"/>
          </p:cNvSpPr>
          <p:nvPr>
            <p:ph type="body" idx="1"/>
          </p:nvPr>
        </p:nvSpPr>
        <p:spPr>
          <a:xfrm>
            <a:off x="0" y="0"/>
            <a:ext cx="9144000" cy="6858000"/>
          </a:xfrm>
        </p:spPr>
        <p:txBody>
          <a:bodyPr/>
          <a:lstStyle/>
          <a:p>
            <a:pPr algn="ctr" eaLnBrk="1" hangingPunct="1">
              <a:lnSpc>
                <a:spcPct val="90000"/>
              </a:lnSpc>
              <a:buFontTx/>
              <a:buNone/>
            </a:pPr>
            <a:r>
              <a:rPr lang="en-US" sz="5400" b="1" smtClean="0">
                <a:latin typeface="Tahoma" pitchFamily="34" charset="0"/>
              </a:rPr>
              <a:t>Merck pharmaceuticals did recently donate large amounts of a drug to stop “river blindness” (blindness spread by parasitical worms), helping to save the sight of 600,000 west Africans.</a:t>
            </a:r>
          </a:p>
        </p:txBody>
      </p:sp>
    </p:spTree>
  </p:cSld>
  <p:clrMapOvr>
    <a:masterClrMapping/>
  </p:clrMapOvr>
  <p:transition spd="med">
    <p:random/>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Content Placeholder 2"/>
          <p:cNvSpPr>
            <a:spLocks noGrp="1"/>
          </p:cNvSpPr>
          <p:nvPr>
            <p:ph idx="1"/>
          </p:nvPr>
        </p:nvSpPr>
        <p:spPr>
          <a:xfrm>
            <a:off x="0" y="0"/>
            <a:ext cx="9144000" cy="6858000"/>
          </a:xfrm>
        </p:spPr>
        <p:txBody>
          <a:bodyPr/>
          <a:lstStyle/>
          <a:p>
            <a:pPr eaLnBrk="1" hangingPunct="1">
              <a:buFontTx/>
              <a:buNone/>
            </a:pPr>
            <a:r>
              <a:rPr lang="en-US" sz="3400" b="1" smtClean="0">
                <a:latin typeface="Tahoma" pitchFamily="34" charset="0"/>
                <a:cs typeface="Tahoma" pitchFamily="34" charset="0"/>
              </a:rPr>
              <a:t>The head of the World Council of Churches recently advocated that developing countries violate drug patents and copyrights if that is the only way people with AIDS and other virulent diseases can survive.  International trade rules require WTO member nations to enforce drug patents, which usually drives up the price of these drugs beyond the reach of most of the world’s population. Nations which violate patents face economic sanctions from the WTO.</a:t>
            </a:r>
          </a:p>
        </p:txBody>
      </p:sp>
    </p:spTree>
  </p:cSld>
  <p:clrMapOvr>
    <a:masterClrMapping/>
  </p:clrMapOvr>
  <p:transition spd="med">
    <p:random/>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3"/>
          <p:cNvSpPr>
            <a:spLocks noGrp="1" noChangeArrowheads="1"/>
          </p:cNvSpPr>
          <p:nvPr>
            <p:ph type="body" idx="1"/>
          </p:nvPr>
        </p:nvSpPr>
        <p:spPr>
          <a:xfrm>
            <a:off x="0" y="0"/>
            <a:ext cx="9144000" cy="6858000"/>
          </a:xfrm>
        </p:spPr>
        <p:txBody>
          <a:bodyPr/>
          <a:lstStyle/>
          <a:p>
            <a:pPr marL="609600" indent="-609600" eaLnBrk="1" hangingPunct="1">
              <a:lnSpc>
                <a:spcPct val="90000"/>
              </a:lnSpc>
              <a:buFontTx/>
              <a:buAutoNum type="arabicPeriod"/>
            </a:pPr>
            <a:r>
              <a:rPr lang="en-US" sz="3600" b="1" smtClean="0">
                <a:latin typeface="Tahoma" pitchFamily="34" charset="0"/>
              </a:rPr>
              <a:t>Blackmarketing of products made in developing nations (Do you know where your clothes were made?)</a:t>
            </a:r>
          </a:p>
          <a:p>
            <a:pPr marL="609600" indent="-609600" eaLnBrk="1" hangingPunct="1">
              <a:lnSpc>
                <a:spcPct val="90000"/>
              </a:lnSpc>
              <a:buFontTx/>
              <a:buAutoNum type="arabicPeriod"/>
            </a:pPr>
            <a:r>
              <a:rPr lang="en-US" sz="3600" b="1" smtClean="0">
                <a:latin typeface="Tahoma" pitchFamily="34" charset="0"/>
              </a:rPr>
              <a:t>The perverted MBA mentality of turning business into a video game of fast track career building, or the hacker’s mentality of “What can I get away with?”</a:t>
            </a:r>
          </a:p>
          <a:p>
            <a:pPr marL="609600" indent="-609600" eaLnBrk="1" hangingPunct="1">
              <a:lnSpc>
                <a:spcPct val="90000"/>
              </a:lnSpc>
              <a:buFontTx/>
              <a:buAutoNum type="arabicPeriod"/>
            </a:pPr>
            <a:r>
              <a:rPr lang="en-US" sz="3600" b="1" smtClean="0">
                <a:latin typeface="Tahoma" pitchFamily="34" charset="0"/>
              </a:rPr>
              <a:t>Amoral values neutrality: corporations don’t take a stand on how worthwhile their products are—it leaves this up to the marketplace.</a:t>
            </a:r>
          </a:p>
          <a:p>
            <a:pPr marL="609600" indent="-609600" eaLnBrk="1" hangingPunct="1">
              <a:lnSpc>
                <a:spcPct val="90000"/>
              </a:lnSpc>
              <a:buFontTx/>
              <a:buNone/>
            </a:pPr>
            <a:endParaRPr lang="en-US" sz="3600" b="1" smtClean="0">
              <a:latin typeface="Tahoma" pitchFamily="34" charset="0"/>
            </a:endParaRPr>
          </a:p>
        </p:txBody>
      </p:sp>
    </p:spTree>
  </p:cSld>
  <p:clrMapOvr>
    <a:masterClrMapping/>
  </p:clrMapOvr>
  <p:transition spd="med">
    <p:random/>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0" y="228600"/>
            <a:ext cx="8915400" cy="533400"/>
          </a:xfrm>
        </p:spPr>
        <p:txBody>
          <a:bodyPr/>
          <a:lstStyle/>
          <a:p>
            <a:pPr eaLnBrk="1" hangingPunct="1"/>
            <a:r>
              <a:rPr lang="en-US" sz="4000" b="1" smtClean="0">
                <a:solidFill>
                  <a:schemeClr val="tx1"/>
                </a:solidFill>
                <a:latin typeface="Tahoma" pitchFamily="34" charset="0"/>
              </a:rPr>
              <a:t>THE CHALLENGE OF A LIFETIME</a:t>
            </a:r>
          </a:p>
        </p:txBody>
      </p:sp>
      <p:sp>
        <p:nvSpPr>
          <p:cNvPr id="74755" name="Rectangle 3"/>
          <p:cNvSpPr>
            <a:spLocks noGrp="1" noChangeArrowheads="1"/>
          </p:cNvSpPr>
          <p:nvPr>
            <p:ph type="body" idx="1"/>
          </p:nvPr>
        </p:nvSpPr>
        <p:spPr>
          <a:xfrm>
            <a:off x="0" y="914400"/>
            <a:ext cx="9144000" cy="5715000"/>
          </a:xfrm>
        </p:spPr>
        <p:txBody>
          <a:bodyPr/>
          <a:lstStyle/>
          <a:p>
            <a:pPr marL="914400" indent="-914400" eaLnBrk="1" hangingPunct="1">
              <a:buFont typeface="Times New Roman" pitchFamily="18" charset="0"/>
              <a:buAutoNum type="arabicPeriod"/>
            </a:pPr>
            <a:r>
              <a:rPr lang="en-US" sz="5000" b="1" smtClean="0">
                <a:latin typeface="Tahoma" pitchFamily="34" charset="0"/>
              </a:rPr>
              <a:t>What will you do if you are an ethical person working in a corrupt system? </a:t>
            </a:r>
          </a:p>
          <a:p>
            <a:pPr marL="914400" indent="-914400" eaLnBrk="1" hangingPunct="1">
              <a:buFont typeface="Times New Roman" pitchFamily="18" charset="0"/>
              <a:buAutoNum type="arabicPeriod"/>
            </a:pPr>
            <a:r>
              <a:rPr lang="en-US" sz="5000" b="1" smtClean="0">
                <a:latin typeface="Tahoma" pitchFamily="34" charset="0"/>
              </a:rPr>
              <a:t>It all depends on how important your career is to you.</a:t>
            </a:r>
          </a:p>
        </p:txBody>
      </p:sp>
    </p:spTree>
  </p:cSld>
  <p:clrMapOvr>
    <a:masterClrMapping/>
  </p:clrMapOvr>
  <p:transition spd="med">
    <p:rand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type="body" idx="1"/>
          </p:nvPr>
        </p:nvSpPr>
        <p:spPr>
          <a:xfrm>
            <a:off x="0" y="0"/>
            <a:ext cx="9144000" cy="6858000"/>
          </a:xfrm>
        </p:spPr>
        <p:txBody>
          <a:bodyPr/>
          <a:lstStyle/>
          <a:p>
            <a:pPr algn="ctr" eaLnBrk="1" hangingPunct="1">
              <a:buFontTx/>
              <a:buNone/>
            </a:pPr>
            <a:r>
              <a:rPr lang="en-US" sz="13800" b="1" smtClean="0">
                <a:latin typeface="Tahoma" pitchFamily="34" charset="0"/>
              </a:rPr>
              <a:t>ETHICS &amp; </a:t>
            </a:r>
            <a:r>
              <a:rPr lang="en-US" sz="9600" b="1" smtClean="0">
                <a:latin typeface="Tahoma" pitchFamily="34" charset="0"/>
              </a:rPr>
              <a:t>CAPITALISM</a:t>
            </a:r>
            <a:endParaRPr lang="en-US" sz="13800" b="1" smtClean="0">
              <a:latin typeface="Tahoma" pitchFamily="34" charset="0"/>
            </a:endParaRPr>
          </a:p>
        </p:txBody>
      </p:sp>
    </p:spTree>
  </p:cSld>
  <p:clrMapOvr>
    <a:masterClrMapping/>
  </p:clrMapOvr>
  <p:transition spd="med">
    <p:random/>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Content Placeholder 2"/>
          <p:cNvSpPr>
            <a:spLocks noGrp="1"/>
          </p:cNvSpPr>
          <p:nvPr>
            <p:ph idx="1"/>
          </p:nvPr>
        </p:nvSpPr>
        <p:spPr>
          <a:xfrm>
            <a:off x="0" y="0"/>
            <a:ext cx="9144000" cy="6858000"/>
          </a:xfrm>
        </p:spPr>
        <p:txBody>
          <a:bodyPr/>
          <a:lstStyle/>
          <a:p>
            <a:pPr algn="ctr">
              <a:buFontTx/>
              <a:buNone/>
            </a:pPr>
            <a:r>
              <a:rPr lang="en-US" sz="9600" b="1" smtClean="0">
                <a:latin typeface="Tahoma" pitchFamily="34" charset="0"/>
              </a:rPr>
              <a:t>CAPITALISM’S MISSING INGREDIENT: COMMUNITY</a:t>
            </a:r>
            <a:endParaRPr lang="en-US" sz="12000" b="1" smtClean="0">
              <a:latin typeface="Tahoma" pitchFamily="34" charset="0"/>
              <a:cs typeface="Tahoma" pitchFamily="34" charset="0"/>
            </a:endParaRPr>
          </a:p>
        </p:txBody>
      </p:sp>
    </p:spTree>
  </p:cSld>
  <p:clrMapOvr>
    <a:masterClrMapping/>
  </p:clrMapOvr>
  <p:transition spd="med">
    <p:random/>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subTitle" idx="1"/>
          </p:nvPr>
        </p:nvSpPr>
        <p:spPr>
          <a:xfrm>
            <a:off x="0" y="0"/>
            <a:ext cx="9144000" cy="6858000"/>
          </a:xfrm>
        </p:spPr>
        <p:txBody>
          <a:bodyPr rtlCol="0">
            <a:normAutofit fontScale="85000" lnSpcReduction="10000"/>
          </a:bodyPr>
          <a:lstStyle/>
          <a:p>
            <a:pPr marL="609600" indent="-609600" algn="l" fontAlgn="auto">
              <a:spcAft>
                <a:spcPts val="0"/>
              </a:spcAft>
              <a:buClr>
                <a:schemeClr val="tx1"/>
              </a:buClr>
              <a:buFontTx/>
              <a:buAutoNum type="arabicPeriod"/>
              <a:defRPr/>
            </a:pPr>
            <a:r>
              <a:rPr lang="en-US" sz="3900" b="1" dirty="0" smtClean="0">
                <a:latin typeface="Tahoma" pitchFamily="34" charset="0"/>
              </a:rPr>
              <a:t>Invisible capitalism impacts invisible vulnerable communities (home owners, the “working man,” middle class retirees living off meager Social Security, etc.)</a:t>
            </a:r>
          </a:p>
          <a:p>
            <a:pPr marL="609600" indent="-609600" algn="l" fontAlgn="auto">
              <a:spcAft>
                <a:spcPts val="0"/>
              </a:spcAft>
              <a:buClr>
                <a:schemeClr val="tx1"/>
              </a:buClr>
              <a:buFontTx/>
              <a:buAutoNum type="arabicPeriod"/>
              <a:defRPr/>
            </a:pPr>
            <a:r>
              <a:rPr lang="en-US" sz="3900" b="1" dirty="0" smtClean="0">
                <a:latin typeface="Tahoma" pitchFamily="34" charset="0"/>
              </a:rPr>
              <a:t>Profit-seeking is intentional; benefiting communities is unintentional </a:t>
            </a:r>
          </a:p>
          <a:p>
            <a:pPr marL="609600" indent="-609600" algn="l" fontAlgn="auto">
              <a:spcAft>
                <a:spcPts val="0"/>
              </a:spcAft>
              <a:buClr>
                <a:schemeClr val="tx1"/>
              </a:buClr>
              <a:buFontTx/>
              <a:buAutoNum type="arabicPeriod"/>
              <a:defRPr/>
            </a:pPr>
            <a:r>
              <a:rPr lang="en-US" sz="3900" b="1" dirty="0" smtClean="0">
                <a:latin typeface="Tahoma" pitchFamily="34" charset="0"/>
              </a:rPr>
              <a:t>Large corporations seek autonomy, not interdependency (accountability)</a:t>
            </a:r>
          </a:p>
          <a:p>
            <a:pPr marL="609600" indent="-609600" algn="l" fontAlgn="auto">
              <a:spcAft>
                <a:spcPts val="0"/>
              </a:spcAft>
              <a:buClr>
                <a:schemeClr val="tx1"/>
              </a:buClr>
              <a:buFontTx/>
              <a:buAutoNum type="arabicPeriod"/>
              <a:defRPr/>
            </a:pPr>
            <a:r>
              <a:rPr lang="en-US" sz="3900" b="1" dirty="0" smtClean="0">
                <a:latin typeface="Tahoma" pitchFamily="34" charset="0"/>
              </a:rPr>
              <a:t>Business feeds off consumerism, which feeds off debt (financial services), which ruins community</a:t>
            </a:r>
          </a:p>
          <a:p>
            <a:pPr marL="609600" indent="-609600" algn="l" fontAlgn="auto">
              <a:spcAft>
                <a:spcPts val="0"/>
              </a:spcAft>
              <a:buClr>
                <a:schemeClr val="tx1"/>
              </a:buClr>
              <a:buFontTx/>
              <a:buAutoNum type="arabicPeriod"/>
              <a:defRPr/>
            </a:pPr>
            <a:r>
              <a:rPr lang="en-US" sz="4000" b="1" dirty="0" smtClean="0">
                <a:latin typeface="Tahoma" pitchFamily="34" charset="0"/>
                <a:cs typeface="Tahoma" pitchFamily="34" charset="0"/>
              </a:rPr>
              <a:t>Greed ultimately kills community</a:t>
            </a:r>
          </a:p>
          <a:p>
            <a:pPr marL="609600" indent="-609600" algn="l" fontAlgn="auto">
              <a:spcAft>
                <a:spcPts val="0"/>
              </a:spcAft>
              <a:buClr>
                <a:schemeClr val="tx1"/>
              </a:buClr>
              <a:buFont typeface="Arial" pitchFamily="34" charset="0"/>
              <a:buNone/>
              <a:defRPr/>
            </a:pPr>
            <a:endParaRPr lang="en-US" sz="3900" b="1" dirty="0" smtClean="0">
              <a:latin typeface="Tahoma" pitchFamily="34" charset="0"/>
            </a:endParaRPr>
          </a:p>
          <a:p>
            <a:pPr marL="609600" indent="-609600" algn="l" fontAlgn="auto">
              <a:spcAft>
                <a:spcPts val="0"/>
              </a:spcAft>
              <a:buClr>
                <a:schemeClr val="tx1"/>
              </a:buClr>
              <a:buFontTx/>
              <a:buAutoNum type="arabicPeriod"/>
              <a:defRPr/>
            </a:pPr>
            <a:endParaRPr lang="en-US" sz="3900" b="1" dirty="0" smtClean="0">
              <a:latin typeface="Tahoma" pitchFamily="34" charset="0"/>
            </a:endParaRPr>
          </a:p>
          <a:p>
            <a:pPr marL="609600" indent="-609600" algn="l" fontAlgn="auto">
              <a:spcAft>
                <a:spcPts val="0"/>
              </a:spcAft>
              <a:buClr>
                <a:schemeClr val="tx1"/>
              </a:buClr>
              <a:buFont typeface="Arial" pitchFamily="34" charset="0"/>
              <a:buNone/>
              <a:defRPr/>
            </a:pPr>
            <a:endParaRPr lang="en-US" sz="3600" b="1" dirty="0" smtClean="0">
              <a:latin typeface="Tahoma" pitchFamily="34" charset="0"/>
            </a:endParaRPr>
          </a:p>
          <a:p>
            <a:pPr marL="609600" indent="-609600" algn="l" fontAlgn="auto">
              <a:spcAft>
                <a:spcPts val="0"/>
              </a:spcAft>
              <a:buClr>
                <a:schemeClr val="tx1"/>
              </a:buClr>
              <a:buFontTx/>
              <a:buAutoNum type="arabicPeriod"/>
              <a:defRPr/>
            </a:pPr>
            <a:endParaRPr lang="en-US" sz="3600" b="1" dirty="0" smtClean="0">
              <a:latin typeface="Tahoma" pitchFamily="34" charset="0"/>
            </a:endParaRPr>
          </a:p>
          <a:p>
            <a:pPr marL="609600" indent="-609600" algn="l" fontAlgn="auto">
              <a:spcAft>
                <a:spcPts val="0"/>
              </a:spcAft>
              <a:buClr>
                <a:schemeClr val="tx1"/>
              </a:buClr>
              <a:buFontTx/>
              <a:buAutoNum type="arabicPeriod"/>
              <a:defRPr/>
            </a:pPr>
            <a:endParaRPr lang="en-US" sz="3600" b="1" dirty="0" smtClean="0">
              <a:latin typeface="Tahoma" pitchFamily="34" charset="0"/>
            </a:endParaRPr>
          </a:p>
          <a:p>
            <a:pPr marL="609600" indent="-609600" algn="l" fontAlgn="auto">
              <a:spcAft>
                <a:spcPts val="0"/>
              </a:spcAft>
              <a:buClr>
                <a:schemeClr val="tx1"/>
              </a:buClr>
              <a:buFontTx/>
              <a:buAutoNum type="arabicPeriod"/>
              <a:defRPr/>
            </a:pPr>
            <a:endParaRPr lang="en-US" sz="3600" b="1" dirty="0" smtClean="0">
              <a:latin typeface="Tahoma" pitchFamily="34" charset="0"/>
            </a:endParaRPr>
          </a:p>
        </p:txBody>
      </p:sp>
    </p:spTree>
  </p:cSld>
  <p:clrMapOvr>
    <a:masterClrMapping/>
  </p:clrMapOvr>
  <p:transition spd="med">
    <p:random/>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Content Placeholder 2"/>
          <p:cNvSpPr>
            <a:spLocks noGrp="1"/>
          </p:cNvSpPr>
          <p:nvPr>
            <p:ph idx="1"/>
          </p:nvPr>
        </p:nvSpPr>
        <p:spPr>
          <a:xfrm>
            <a:off x="0" y="0"/>
            <a:ext cx="9144000" cy="6858000"/>
          </a:xfrm>
        </p:spPr>
        <p:txBody>
          <a:bodyPr/>
          <a:lstStyle/>
          <a:p>
            <a:pPr>
              <a:buFontTx/>
              <a:buNone/>
            </a:pPr>
            <a:r>
              <a:rPr lang="en-US" sz="2800" b="1" smtClean="0">
                <a:latin typeface="Tahoma" pitchFamily="34" charset="0"/>
                <a:cs typeface="Tahoma" pitchFamily="34" charset="0"/>
              </a:rPr>
              <a:t>LETTER TO THE EDITOR. Let’s call the $700 billion banking bailout plan just what it is — pure and simple theft. Stock market investors know the risks when they get involved. The investors who were fooled by the greedy investment bank CEOs should be the ones to foot the bill for the bailout plan, not taxpayers like me. The politicians who have openly stolen are thieves and don’t deserve to be re-elected. And since the rest of the industrialized world is being affected, additional bailout money will have to come from other nations to keep the US from damaging their economies.  US sovereignty is being compromised by all of this indebtedness. </a:t>
            </a:r>
          </a:p>
          <a:p>
            <a:pPr>
              <a:buFontTx/>
              <a:buNone/>
            </a:pPr>
            <a:endParaRPr lang="en-US" smtClean="0"/>
          </a:p>
        </p:txBody>
      </p:sp>
    </p:spTree>
  </p:cSld>
  <p:clrMapOvr>
    <a:masterClrMapping/>
  </p:clrMapOvr>
  <p:transition spd="med">
    <p:random/>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3"/>
          <p:cNvSpPr>
            <a:spLocks noGrp="1" noChangeArrowheads="1"/>
          </p:cNvSpPr>
          <p:nvPr>
            <p:ph type="body" idx="1"/>
          </p:nvPr>
        </p:nvSpPr>
        <p:spPr>
          <a:xfrm>
            <a:off x="0" y="0"/>
            <a:ext cx="9144000" cy="6858000"/>
          </a:xfrm>
        </p:spPr>
        <p:txBody>
          <a:bodyPr/>
          <a:lstStyle/>
          <a:p>
            <a:pPr algn="ctr" eaLnBrk="1" hangingPunct="1">
              <a:buFontTx/>
              <a:buNone/>
            </a:pPr>
            <a:r>
              <a:rPr lang="en-US" sz="8000" b="1" u="sng" smtClean="0">
                <a:solidFill>
                  <a:schemeClr val="tx2"/>
                </a:solidFill>
                <a:latin typeface="Tahoma" pitchFamily="34" charset="0"/>
                <a:hlinkClick r:id="rId3" action="ppaction://hlinkfile"/>
              </a:rPr>
              <a:t>“</a:t>
            </a:r>
            <a:r>
              <a:rPr lang="en-US" sz="8000" b="1" smtClean="0">
                <a:solidFill>
                  <a:schemeClr val="tx2"/>
                </a:solidFill>
                <a:latin typeface="Tahoma" pitchFamily="34" charset="0"/>
                <a:hlinkClick r:id="rId3" action="ppaction://hlinkfile"/>
              </a:rPr>
              <a:t>ACES”</a:t>
            </a:r>
            <a:endParaRPr lang="en-US" sz="8000" b="1" smtClean="0">
              <a:solidFill>
                <a:schemeClr val="tx2"/>
              </a:solidFill>
              <a:latin typeface="Tahoma" pitchFamily="34" charset="0"/>
            </a:endParaRPr>
          </a:p>
          <a:p>
            <a:pPr algn="ctr" eaLnBrk="1" hangingPunct="1">
              <a:buFontTx/>
              <a:buNone/>
            </a:pPr>
            <a:r>
              <a:rPr lang="en-US" sz="6600" b="1" smtClean="0">
                <a:solidFill>
                  <a:schemeClr val="tx2"/>
                </a:solidFill>
                <a:latin typeface="Tahoma" pitchFamily="34" charset="0"/>
              </a:rPr>
              <a:t>Anti-Community Exploitative Systems</a:t>
            </a:r>
          </a:p>
          <a:p>
            <a:pPr algn="ctr" eaLnBrk="1" hangingPunct="1">
              <a:buFontTx/>
              <a:buNone/>
            </a:pPr>
            <a:r>
              <a:rPr lang="en-US" sz="4400" b="1" smtClean="0">
                <a:latin typeface="Tahoma" pitchFamily="34" charset="0"/>
              </a:rPr>
              <a:t>(right click on title </a:t>
            </a:r>
          </a:p>
          <a:p>
            <a:pPr algn="ctr" eaLnBrk="1" hangingPunct="1">
              <a:buFontTx/>
              <a:buNone/>
            </a:pPr>
            <a:r>
              <a:rPr lang="en-US" sz="4400" b="1" smtClean="0">
                <a:latin typeface="Tahoma" pitchFamily="34" charset="0"/>
              </a:rPr>
              <a:t>&amp; select “open hyperlink”)</a:t>
            </a:r>
          </a:p>
        </p:txBody>
      </p:sp>
    </p:spTree>
  </p:cSld>
  <p:clrMapOvr>
    <a:masterClrMapping/>
  </p:clrMapOvr>
  <p:transition spd="med">
    <p:random/>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Content Placeholder 2"/>
          <p:cNvSpPr>
            <a:spLocks noGrp="1"/>
          </p:cNvSpPr>
          <p:nvPr>
            <p:ph idx="1"/>
          </p:nvPr>
        </p:nvSpPr>
        <p:spPr>
          <a:xfrm>
            <a:off x="0" y="0"/>
            <a:ext cx="9144000" cy="6858000"/>
          </a:xfrm>
        </p:spPr>
        <p:txBody>
          <a:bodyPr/>
          <a:lstStyle/>
          <a:p>
            <a:pPr algn="ctr">
              <a:buFontTx/>
              <a:buNone/>
            </a:pPr>
            <a:r>
              <a:rPr lang="en-US" sz="8000" b="1" smtClean="0">
                <a:latin typeface="Tahoma" pitchFamily="34" charset="0"/>
                <a:cs typeface="Tahoma" pitchFamily="34" charset="0"/>
              </a:rPr>
              <a:t>CHANGING CAPITALISM TO BENEFIT A CHANGING WORLD</a:t>
            </a:r>
          </a:p>
        </p:txBody>
      </p:sp>
    </p:spTree>
  </p:cSld>
  <p:clrMapOvr>
    <a:masterClrMapping/>
  </p:clrMapOvr>
  <p:transition spd="med">
    <p:random/>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body" idx="1"/>
          </p:nvPr>
        </p:nvSpPr>
        <p:spPr>
          <a:xfrm>
            <a:off x="0" y="1219200"/>
            <a:ext cx="9144000" cy="5638800"/>
          </a:xfrm>
        </p:spPr>
        <p:txBody>
          <a:bodyPr/>
          <a:lstStyle/>
          <a:p>
            <a:pPr marL="609600" indent="-609600" eaLnBrk="1" hangingPunct="1">
              <a:buFontTx/>
              <a:buAutoNum type="arabicPeriod"/>
            </a:pPr>
            <a:r>
              <a:rPr lang="en-US" sz="4000" b="1" smtClean="0">
                <a:latin typeface="Tahoma" pitchFamily="34" charset="0"/>
              </a:rPr>
              <a:t>Profit “satisficing,” not maximizing</a:t>
            </a:r>
          </a:p>
          <a:p>
            <a:pPr marL="609600" indent="-609600" eaLnBrk="1" hangingPunct="1">
              <a:buFontTx/>
              <a:buNone/>
            </a:pPr>
            <a:r>
              <a:rPr lang="en-US" sz="4000" b="1" smtClean="0">
                <a:latin typeface="Tahoma" pitchFamily="34" charset="0"/>
              </a:rPr>
              <a:t>2. Dual bottom lines: Profit for stockholders + service to </a:t>
            </a:r>
          </a:p>
          <a:p>
            <a:pPr marL="609600" indent="-609600" eaLnBrk="1" hangingPunct="1">
              <a:buFontTx/>
              <a:buNone/>
            </a:pPr>
            <a:r>
              <a:rPr lang="en-US" sz="4000" b="1" smtClean="0">
                <a:latin typeface="Tahoma" pitchFamily="34" charset="0"/>
              </a:rPr>
              <a:t>	non-stockholders</a:t>
            </a:r>
          </a:p>
          <a:p>
            <a:pPr marL="609600" indent="-609600">
              <a:buFontTx/>
              <a:buNone/>
            </a:pPr>
            <a:r>
              <a:rPr lang="en-US" sz="4000" b="1" smtClean="0">
                <a:latin typeface="Tahoma" pitchFamily="34" charset="0"/>
              </a:rPr>
              <a:t>3. Smaller companies = accountable capitalism</a:t>
            </a:r>
          </a:p>
          <a:p>
            <a:pPr marL="609600" indent="-609600" eaLnBrk="1" hangingPunct="1"/>
            <a:endParaRPr lang="en-US" sz="5000" b="1" smtClean="0">
              <a:latin typeface="Tahoma" pitchFamily="34" charset="0"/>
            </a:endParaRPr>
          </a:p>
        </p:txBody>
      </p:sp>
      <p:sp>
        <p:nvSpPr>
          <p:cNvPr id="80899" name="Rectangle 3"/>
          <p:cNvSpPr>
            <a:spLocks noChangeArrowheads="1"/>
          </p:cNvSpPr>
          <p:nvPr/>
        </p:nvSpPr>
        <p:spPr bwMode="auto">
          <a:xfrm>
            <a:off x="0" y="0"/>
            <a:ext cx="914400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3600" b="1"/>
              <a:t>A FEASIBLE ALTERNATIVE </a:t>
            </a:r>
          </a:p>
          <a:p>
            <a:pPr algn="ctr"/>
            <a:r>
              <a:rPr lang="en-US" sz="3600" b="1"/>
              <a:t>CAPITALIST IDEOLOGY?</a:t>
            </a:r>
          </a:p>
        </p:txBody>
      </p:sp>
    </p:spTree>
  </p:cSld>
  <p:clrMapOvr>
    <a:masterClrMapping/>
  </p:clrMapOvr>
  <p:transition spd="med">
    <p:random/>
  </p:transition>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3"/>
          <p:cNvSpPr>
            <a:spLocks noGrp="1" noChangeArrowheads="1"/>
          </p:cNvSpPr>
          <p:nvPr>
            <p:ph type="body" idx="1"/>
          </p:nvPr>
        </p:nvSpPr>
        <p:spPr>
          <a:xfrm>
            <a:off x="0" y="0"/>
            <a:ext cx="9144000" cy="6858000"/>
          </a:xfrm>
        </p:spPr>
        <p:txBody>
          <a:bodyPr/>
          <a:lstStyle/>
          <a:p>
            <a:pPr eaLnBrk="1" hangingPunct="1">
              <a:lnSpc>
                <a:spcPct val="90000"/>
              </a:lnSpc>
              <a:buFontTx/>
              <a:buNone/>
            </a:pPr>
            <a:r>
              <a:rPr lang="en-US" b="1" smtClean="0">
                <a:latin typeface="Tahoma" pitchFamily="34" charset="0"/>
              </a:rPr>
              <a:t>1. Tax-funded state colleges &amp; universities have little latitude in spending money on anything but state-mandated budgeted items.  Private universities, however, are free to spend as they please, because they operate according to their own priorities.</a:t>
            </a:r>
          </a:p>
          <a:p>
            <a:pPr eaLnBrk="1" hangingPunct="1">
              <a:lnSpc>
                <a:spcPct val="90000"/>
              </a:lnSpc>
              <a:buFontTx/>
              <a:buNone/>
            </a:pPr>
            <a:r>
              <a:rPr lang="en-US" b="1" smtClean="0">
                <a:latin typeface="Tahoma" pitchFamily="34" charset="0"/>
              </a:rPr>
              <a:t>2. As the only independent school in the Big 12, Baylor University has autonomous control over its own decision-making, giving it the opportunity to spend on worthy community-outreach projects if it so chooses—without state restrictions. Baylor is free to serve whom it pleases. </a:t>
            </a:r>
          </a:p>
          <a:p>
            <a:pPr eaLnBrk="1" hangingPunct="1">
              <a:lnSpc>
                <a:spcPct val="90000"/>
              </a:lnSpc>
            </a:pPr>
            <a:endParaRPr lang="en-US" smtClean="0"/>
          </a:p>
        </p:txBody>
      </p:sp>
    </p:spTree>
  </p:cSld>
  <p:clrMapOvr>
    <a:masterClrMapping/>
  </p:clrMapOvr>
  <p:transition spd="med">
    <p:random/>
  </p:transition>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xfrm>
            <a:off x="0" y="0"/>
            <a:ext cx="9144000" cy="1524000"/>
          </a:xfrm>
        </p:spPr>
        <p:txBody>
          <a:bodyPr/>
          <a:lstStyle/>
          <a:p>
            <a:pPr eaLnBrk="1" hangingPunct="1"/>
            <a:r>
              <a:rPr lang="en-US" sz="3600" b="1" smtClean="0">
                <a:solidFill>
                  <a:schemeClr val="tx1"/>
                </a:solidFill>
                <a:latin typeface="Tahoma" pitchFamily="34" charset="0"/>
              </a:rPr>
              <a:t>THE IDEALISTIC SOLUTION: WORK FOR OR START A PRIVATE COMPANY</a:t>
            </a:r>
            <a:r>
              <a:rPr lang="en-US" sz="4800" b="1" smtClean="0">
                <a:solidFill>
                  <a:srgbClr val="FF3399"/>
                </a:solidFill>
                <a:latin typeface="Verdana" pitchFamily="34" charset="0"/>
              </a:rPr>
              <a:t> </a:t>
            </a:r>
          </a:p>
        </p:txBody>
      </p:sp>
      <p:sp>
        <p:nvSpPr>
          <p:cNvPr id="82947" name="Rectangle 3"/>
          <p:cNvSpPr>
            <a:spLocks noGrp="1" noChangeArrowheads="1"/>
          </p:cNvSpPr>
          <p:nvPr>
            <p:ph type="body" idx="1"/>
          </p:nvPr>
        </p:nvSpPr>
        <p:spPr>
          <a:xfrm>
            <a:off x="228600" y="1371600"/>
            <a:ext cx="8915400" cy="5486400"/>
          </a:xfrm>
        </p:spPr>
        <p:txBody>
          <a:bodyPr/>
          <a:lstStyle/>
          <a:p>
            <a:pPr eaLnBrk="1" hangingPunct="1">
              <a:buFontTx/>
              <a:buNone/>
            </a:pPr>
            <a:r>
              <a:rPr lang="en-US" sz="3800" b="1" smtClean="0">
                <a:latin typeface="Tahoma" pitchFamily="34" charset="0"/>
              </a:rPr>
              <a:t>1.Staying private enables you to </a:t>
            </a:r>
          </a:p>
          <a:p>
            <a:pPr eaLnBrk="1" hangingPunct="1">
              <a:buFontTx/>
              <a:buNone/>
            </a:pPr>
            <a:r>
              <a:rPr lang="en-US" sz="3800" b="1" smtClean="0">
                <a:latin typeface="Tahoma" pitchFamily="34" charset="0"/>
              </a:rPr>
              <a:t>play by your own rules instead</a:t>
            </a:r>
          </a:p>
          <a:p>
            <a:pPr eaLnBrk="1" hangingPunct="1">
              <a:buFontTx/>
              <a:buNone/>
            </a:pPr>
            <a:r>
              <a:rPr lang="en-US" sz="3800" b="1" smtClean="0">
                <a:latin typeface="Tahoma" pitchFamily="34" charset="0"/>
              </a:rPr>
              <a:t>of catering to whatever the fickle</a:t>
            </a:r>
          </a:p>
          <a:p>
            <a:pPr eaLnBrk="1" hangingPunct="1">
              <a:buFontTx/>
              <a:buNone/>
            </a:pPr>
            <a:r>
              <a:rPr lang="en-US" sz="3800" b="1" smtClean="0">
                <a:latin typeface="Tahoma" pitchFamily="34" charset="0"/>
              </a:rPr>
              <a:t>marketplace wants.</a:t>
            </a:r>
          </a:p>
          <a:p>
            <a:pPr eaLnBrk="1" hangingPunct="1">
              <a:buFontTx/>
              <a:buNone/>
            </a:pPr>
            <a:r>
              <a:rPr lang="en-US" sz="3800" b="1" smtClean="0">
                <a:latin typeface="Tahoma" pitchFamily="34" charset="0"/>
              </a:rPr>
              <a:t>2.Private companies don’t have</a:t>
            </a:r>
          </a:p>
          <a:p>
            <a:pPr eaLnBrk="1" hangingPunct="1">
              <a:buFontTx/>
              <a:buNone/>
            </a:pPr>
            <a:r>
              <a:rPr lang="en-US" sz="3800" b="1" smtClean="0">
                <a:latin typeface="Tahoma" pitchFamily="34" charset="0"/>
              </a:rPr>
              <a:t>to maximize profit in the short</a:t>
            </a:r>
          </a:p>
          <a:p>
            <a:pPr eaLnBrk="1" hangingPunct="1">
              <a:buFontTx/>
              <a:buNone/>
            </a:pPr>
            <a:r>
              <a:rPr lang="en-US" sz="3800" b="1" smtClean="0">
                <a:latin typeface="Tahoma" pitchFamily="34" charset="0"/>
              </a:rPr>
              <a:t>run &amp; serve only stockholders</a:t>
            </a:r>
            <a:r>
              <a:rPr lang="en-US" sz="3600" b="1" smtClean="0">
                <a:latin typeface="Tahoma" pitchFamily="34" charset="0"/>
              </a:rPr>
              <a:t>.</a:t>
            </a:r>
          </a:p>
          <a:p>
            <a:pPr eaLnBrk="1" hangingPunct="1">
              <a:buFontTx/>
              <a:buNone/>
            </a:pPr>
            <a:endParaRPr lang="en-US" sz="3600" b="1" smtClean="0">
              <a:latin typeface="Tahoma" pitchFamily="34" charset="0"/>
            </a:endParaRPr>
          </a:p>
        </p:txBody>
      </p:sp>
    </p:spTree>
  </p:cSld>
  <p:clrMapOvr>
    <a:masterClrMapping/>
  </p:clrMapOvr>
  <p:transition spd="med">
    <p:random/>
  </p:transition>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0" y="0"/>
            <a:ext cx="9144000" cy="1219200"/>
          </a:xfrm>
        </p:spPr>
        <p:txBody>
          <a:bodyPr/>
          <a:lstStyle/>
          <a:p>
            <a:pPr eaLnBrk="1" hangingPunct="1"/>
            <a:r>
              <a:rPr lang="en-US" sz="2800" b="1" smtClean="0">
                <a:solidFill>
                  <a:schemeClr val="tx1"/>
                </a:solidFill>
                <a:latin typeface="Tahoma" pitchFamily="34" charset="0"/>
              </a:rPr>
              <a:t>BUILT-IN ETHICAL ACCOUNTABILITY</a:t>
            </a:r>
            <a:br>
              <a:rPr lang="en-US" sz="2800" b="1" smtClean="0">
                <a:solidFill>
                  <a:schemeClr val="tx1"/>
                </a:solidFill>
                <a:latin typeface="Tahoma" pitchFamily="34" charset="0"/>
              </a:rPr>
            </a:br>
            <a:r>
              <a:rPr lang="en-US" sz="2800" b="1" smtClean="0">
                <a:solidFill>
                  <a:schemeClr val="tx1"/>
                </a:solidFill>
                <a:latin typeface="Tahoma" pitchFamily="34" charset="0"/>
              </a:rPr>
              <a:t>IN SMALL BUSINESS</a:t>
            </a:r>
            <a:r>
              <a:rPr lang="en-US" sz="4800" b="1" smtClean="0">
                <a:solidFill>
                  <a:srgbClr val="FF3399"/>
                </a:solidFill>
                <a:latin typeface="Verdana" pitchFamily="34" charset="0"/>
              </a:rPr>
              <a:t> </a:t>
            </a:r>
          </a:p>
        </p:txBody>
      </p:sp>
      <p:sp>
        <p:nvSpPr>
          <p:cNvPr id="83971" name="Rectangle 3"/>
          <p:cNvSpPr>
            <a:spLocks noGrp="1" noChangeArrowheads="1"/>
          </p:cNvSpPr>
          <p:nvPr>
            <p:ph type="body" idx="1"/>
          </p:nvPr>
        </p:nvSpPr>
        <p:spPr>
          <a:xfrm>
            <a:off x="0" y="1219200"/>
            <a:ext cx="9144000" cy="5638800"/>
          </a:xfrm>
        </p:spPr>
        <p:txBody>
          <a:bodyPr/>
          <a:lstStyle/>
          <a:p>
            <a:pPr eaLnBrk="1" hangingPunct="1">
              <a:lnSpc>
                <a:spcPct val="90000"/>
              </a:lnSpc>
              <a:buFontTx/>
              <a:buNone/>
            </a:pPr>
            <a:r>
              <a:rPr lang="en-US" sz="2800" b="1" smtClean="0">
                <a:latin typeface="Tahoma" pitchFamily="34" charset="0"/>
              </a:rPr>
              <a:t>Unlike large, impersonal corporations, smaller companies must build a personal bond with their customers based on mutual trust &amp; respect.  Unethical behavior has no place in this relationship, because it destroys trust.  Thus, small companies must enter into an accountability partnership with their various stakeholders (customers, financers, suppliers, etc.) which reduces the likelihood of unethical or exploitative business behavior. Large corporations are less accountable because of their economic power over stakeholders and capacity to conduct business in a largely anonymous, impersonal capacity. </a:t>
            </a:r>
            <a:endParaRPr lang="en-US" b="1" smtClean="0">
              <a:latin typeface="Tahoma" pitchFamily="34" charset="0"/>
            </a:endParaRPr>
          </a:p>
        </p:txBody>
      </p:sp>
    </p:spTree>
  </p:cSld>
  <p:clrMapOvr>
    <a:masterClrMapping/>
  </p:clrMapOvr>
  <p:transition spd="med">
    <p:random/>
  </p:transition>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body" idx="1"/>
          </p:nvPr>
        </p:nvSpPr>
        <p:spPr>
          <a:xfrm>
            <a:off x="0" y="0"/>
            <a:ext cx="8839200" cy="6858000"/>
          </a:xfrm>
        </p:spPr>
        <p:txBody>
          <a:bodyPr/>
          <a:lstStyle/>
          <a:p>
            <a:pPr algn="ctr" eaLnBrk="1" hangingPunct="1">
              <a:buFontTx/>
              <a:buNone/>
            </a:pPr>
            <a:r>
              <a:rPr lang="en-US" sz="5200" b="1" smtClean="0">
                <a:latin typeface="Tahoma" pitchFamily="34" charset="0"/>
              </a:rPr>
              <a:t>“We live with cultural pressures unrelentingly focused upon free market competition and consumption, as if the meaning of life is compete, consume, and die.”</a:t>
            </a:r>
          </a:p>
        </p:txBody>
      </p:sp>
    </p:spTree>
  </p:cSld>
  <p:clrMapOvr>
    <a:masterClrMapping/>
  </p:clrMapOvr>
  <p:transition spd="med">
    <p:rand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0" y="0"/>
            <a:ext cx="9144000" cy="914400"/>
          </a:xfrm>
        </p:spPr>
        <p:txBody>
          <a:bodyPr/>
          <a:lstStyle/>
          <a:p>
            <a:pPr eaLnBrk="1" hangingPunct="1"/>
            <a:r>
              <a:rPr lang="en-US" sz="2400" b="1" smtClean="0">
                <a:latin typeface="Tahoma" pitchFamily="34" charset="0"/>
              </a:rPr>
              <a:t>BUILT-IN WEAKNESSES OF AMERICAN CAPITALISM THAT SPAWNED THE NEW MILLENNIUM BUSINESS SCANDALS</a:t>
            </a:r>
          </a:p>
        </p:txBody>
      </p:sp>
      <p:sp>
        <p:nvSpPr>
          <p:cNvPr id="10243" name="Rectangle 3"/>
          <p:cNvSpPr>
            <a:spLocks noGrp="1" noChangeArrowheads="1"/>
          </p:cNvSpPr>
          <p:nvPr>
            <p:ph type="body" idx="1"/>
          </p:nvPr>
        </p:nvSpPr>
        <p:spPr>
          <a:xfrm>
            <a:off x="0" y="914400"/>
            <a:ext cx="9144000" cy="6324600"/>
          </a:xfrm>
        </p:spPr>
        <p:txBody>
          <a:bodyPr/>
          <a:lstStyle/>
          <a:p>
            <a:pPr marL="609600" indent="-609600" eaLnBrk="1" hangingPunct="1">
              <a:buFontTx/>
              <a:buNone/>
            </a:pPr>
            <a:r>
              <a:rPr lang="en-US" sz="3000" b="1" smtClean="0">
                <a:latin typeface="Tahoma" pitchFamily="34" charset="0"/>
              </a:rPr>
              <a:t>1. Profit maximization, single stakeholder capitalist ideology</a:t>
            </a:r>
          </a:p>
          <a:p>
            <a:pPr marL="609600" indent="-609600" eaLnBrk="1" hangingPunct="1">
              <a:buFontTx/>
              <a:buNone/>
            </a:pPr>
            <a:r>
              <a:rPr lang="en-US" sz="3000" b="1" smtClean="0">
                <a:latin typeface="Tahoma" pitchFamily="34" charset="0"/>
              </a:rPr>
              <a:t>2. Lobbying &amp; campaign contributions</a:t>
            </a:r>
          </a:p>
          <a:p>
            <a:pPr marL="609600" indent="-609600" eaLnBrk="1" hangingPunct="1">
              <a:buFontTx/>
              <a:buNone/>
            </a:pPr>
            <a:r>
              <a:rPr lang="en-US" sz="3000" b="1" smtClean="0">
                <a:latin typeface="Tahoma" pitchFamily="34" charset="0"/>
              </a:rPr>
              <a:t>3. Deregulation (belief that markets adequately regulate themselves)</a:t>
            </a:r>
          </a:p>
          <a:p>
            <a:pPr marL="609600" indent="-609600" eaLnBrk="1" hangingPunct="1">
              <a:buFontTx/>
              <a:buNone/>
            </a:pPr>
            <a:r>
              <a:rPr lang="en-US" sz="3000" b="1" smtClean="0">
                <a:latin typeface="Tahoma" pitchFamily="34" charset="0"/>
              </a:rPr>
              <a:t>4. Cultural emphasis on short-term performance</a:t>
            </a:r>
          </a:p>
          <a:p>
            <a:pPr marL="609600" indent="-609600" eaLnBrk="1" hangingPunct="1">
              <a:buFontTx/>
              <a:buNone/>
            </a:pPr>
            <a:r>
              <a:rPr lang="en-US" sz="3000" b="1" smtClean="0">
                <a:latin typeface="Tahoma" pitchFamily="34" charset="0"/>
              </a:rPr>
              <a:t>5. Runaway individualism triumphing over community</a:t>
            </a:r>
          </a:p>
          <a:p>
            <a:pPr marL="609600" indent="-609600" eaLnBrk="1" hangingPunct="1">
              <a:buFontTx/>
              <a:buNone/>
            </a:pPr>
            <a:r>
              <a:rPr lang="en-US" sz="3000" b="1" smtClean="0">
                <a:latin typeface="Tahoma" pitchFamily="34" charset="0"/>
              </a:rPr>
              <a:t>6. Amoral business operations (belief in the justness of the marketplace)</a:t>
            </a:r>
          </a:p>
          <a:p>
            <a:pPr marL="609600" indent="-609600" eaLnBrk="1" hangingPunct="1"/>
            <a:endParaRPr lang="en-US" sz="3000" b="1" smtClean="0">
              <a:latin typeface="Tahoma" pitchFamily="34" charset="0"/>
            </a:endParaRPr>
          </a:p>
          <a:p>
            <a:pPr marL="609600" indent="-609600" eaLnBrk="1" hangingPunct="1"/>
            <a:endParaRPr lang="en-US" sz="3000" b="1" smtClean="0">
              <a:latin typeface="Tahoma" pitchFamily="34" charset="0"/>
            </a:endParaRPr>
          </a:p>
          <a:p>
            <a:pPr marL="609600" indent="-609600" eaLnBrk="1" hangingPunct="1"/>
            <a:endParaRPr lang="en-US" b="1" smtClean="0">
              <a:latin typeface="Tahoma" pitchFamily="34" charset="0"/>
            </a:endParaRPr>
          </a:p>
          <a:p>
            <a:pPr marL="609600" indent="-609600" eaLnBrk="1" hangingPunct="1"/>
            <a:endParaRPr lang="en-US" b="1" smtClean="0">
              <a:latin typeface="Tahoma" pitchFamily="34" charset="0"/>
            </a:endParaRPr>
          </a:p>
        </p:txBody>
      </p:sp>
    </p:spTree>
  </p:cSld>
  <p:clrMapOvr>
    <a:masterClrMapping/>
  </p:clrMapOvr>
  <p:transition spd="med">
    <p:random/>
  </p:transition>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ubtitle 2"/>
          <p:cNvSpPr>
            <a:spLocks noGrp="1"/>
          </p:cNvSpPr>
          <p:nvPr>
            <p:ph type="subTitle" idx="1"/>
          </p:nvPr>
        </p:nvSpPr>
        <p:spPr>
          <a:xfrm>
            <a:off x="0" y="0"/>
            <a:ext cx="9144000" cy="6858000"/>
          </a:xfrm>
        </p:spPr>
        <p:txBody>
          <a:bodyPr/>
          <a:lstStyle/>
          <a:p>
            <a:pPr eaLnBrk="1" hangingPunct="1"/>
            <a:r>
              <a:rPr lang="en-US" sz="8800" b="1" smtClean="0">
                <a:latin typeface="Tahoma" pitchFamily="34" charset="0"/>
                <a:cs typeface="Tahoma" pitchFamily="34" charset="0"/>
              </a:rPr>
              <a:t>ETHICAL BUSINESS IS SUSTAINING &amp; BUILDING COMMUNITY</a:t>
            </a:r>
          </a:p>
          <a:p>
            <a:pPr eaLnBrk="1" hangingPunct="1"/>
            <a:endParaRPr lang="en-US" sz="6000" b="1" smtClean="0">
              <a:solidFill>
                <a:srgbClr val="C00000"/>
              </a:solidFill>
              <a:latin typeface="Tahoma" pitchFamily="34" charset="0"/>
              <a:cs typeface="Tahoma" pitchFamily="34" charset="0"/>
            </a:endParaRPr>
          </a:p>
          <a:p>
            <a:pPr eaLnBrk="1" hangingPunct="1"/>
            <a:endParaRPr lang="en-US" sz="5400" b="1" smtClean="0">
              <a:solidFill>
                <a:srgbClr val="C00000"/>
              </a:solidFill>
              <a:latin typeface="Tahoma" pitchFamily="34" charset="0"/>
              <a:cs typeface="Tahoma" pitchFamily="34" charset="0"/>
            </a:endParaRPr>
          </a:p>
        </p:txBody>
      </p:sp>
    </p:spTree>
  </p:cSld>
  <p:clrMapOvr>
    <a:masterClrMapping/>
  </p:clrMapOvr>
  <p:transition spd="med">
    <p:random/>
  </p:transition>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ubtitle 2"/>
          <p:cNvSpPr>
            <a:spLocks noGrp="1"/>
          </p:cNvSpPr>
          <p:nvPr>
            <p:ph type="subTitle" idx="1"/>
          </p:nvPr>
        </p:nvSpPr>
        <p:spPr>
          <a:xfrm>
            <a:off x="0" y="0"/>
            <a:ext cx="9144000" cy="6858000"/>
          </a:xfrm>
        </p:spPr>
        <p:txBody>
          <a:bodyPr/>
          <a:lstStyle/>
          <a:p>
            <a:pPr eaLnBrk="1" hangingPunct="1"/>
            <a:r>
              <a:rPr lang="en-US" sz="4000" b="1" smtClean="0">
                <a:latin typeface="Tahoma" pitchFamily="34" charset="0"/>
                <a:cs typeface="Tahoma" pitchFamily="34" charset="0"/>
              </a:rPr>
              <a:t>ETHICAL BEHAVIOR IS NOT DEFINED AS:</a:t>
            </a:r>
          </a:p>
          <a:p>
            <a:pPr algn="l" eaLnBrk="1" hangingPunct="1">
              <a:buFontTx/>
              <a:buAutoNum type="arabicPeriod"/>
            </a:pPr>
            <a:r>
              <a:rPr lang="en-US" sz="4800" b="1" smtClean="0">
                <a:latin typeface="Tahoma" pitchFamily="34" charset="0"/>
                <a:cs typeface="Tahoma" pitchFamily="34" charset="0"/>
              </a:rPr>
              <a:t>Obeying the law</a:t>
            </a:r>
          </a:p>
          <a:p>
            <a:pPr algn="l" eaLnBrk="1" hangingPunct="1">
              <a:buFontTx/>
              <a:buAutoNum type="arabicPeriod"/>
            </a:pPr>
            <a:r>
              <a:rPr lang="en-US" sz="4800" b="1" smtClean="0">
                <a:latin typeface="Tahoma" pitchFamily="34" charset="0"/>
                <a:cs typeface="Tahoma" pitchFamily="34" charset="0"/>
              </a:rPr>
              <a:t>Doing what others do</a:t>
            </a:r>
          </a:p>
          <a:p>
            <a:pPr algn="l" eaLnBrk="1" hangingPunct="1">
              <a:buFontTx/>
              <a:buAutoNum type="arabicPeriod"/>
            </a:pPr>
            <a:r>
              <a:rPr lang="en-US" sz="4800" b="1" smtClean="0">
                <a:latin typeface="Tahoma" pitchFamily="34" charset="0"/>
                <a:cs typeface="Tahoma" pitchFamily="34" charset="0"/>
              </a:rPr>
              <a:t>Maintaining a standard</a:t>
            </a:r>
          </a:p>
          <a:p>
            <a:pPr algn="l" eaLnBrk="1" hangingPunct="1">
              <a:buFontTx/>
              <a:buAutoNum type="arabicPeriod"/>
            </a:pPr>
            <a:r>
              <a:rPr lang="en-US" sz="4800" b="1" smtClean="0">
                <a:latin typeface="Tahoma" pitchFamily="34" charset="0"/>
                <a:cs typeface="Tahoma" pitchFamily="34" charset="0"/>
              </a:rPr>
              <a:t>Being nice</a:t>
            </a:r>
          </a:p>
          <a:p>
            <a:pPr algn="l" eaLnBrk="1" hangingPunct="1">
              <a:buFontTx/>
              <a:buAutoNum type="arabicPeriod"/>
            </a:pPr>
            <a:r>
              <a:rPr lang="en-US" sz="4800" b="1" smtClean="0">
                <a:latin typeface="Tahoma" pitchFamily="34" charset="0"/>
                <a:cs typeface="Tahoma" pitchFamily="34" charset="0"/>
              </a:rPr>
              <a:t>Making money legitimately </a:t>
            </a:r>
          </a:p>
          <a:p>
            <a:pPr algn="l" eaLnBrk="1" hangingPunct="1">
              <a:buFontTx/>
              <a:buAutoNum type="arabicPeriod"/>
            </a:pPr>
            <a:endParaRPr lang="en-US" sz="4400" b="1" smtClean="0">
              <a:latin typeface="Tahoma" pitchFamily="34" charset="0"/>
              <a:cs typeface="Tahoma" pitchFamily="34" charset="0"/>
            </a:endParaRPr>
          </a:p>
        </p:txBody>
      </p:sp>
    </p:spTree>
  </p:cSld>
  <p:clrMapOvr>
    <a:masterClrMapping/>
  </p:clrMapOvr>
  <p:transition spd="med">
    <p:random/>
  </p:transition>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ubtitle 2"/>
          <p:cNvSpPr>
            <a:spLocks noGrp="1"/>
          </p:cNvSpPr>
          <p:nvPr>
            <p:ph type="subTitle" idx="1"/>
          </p:nvPr>
        </p:nvSpPr>
        <p:spPr>
          <a:xfrm>
            <a:off x="0" y="0"/>
            <a:ext cx="9144000" cy="6858000"/>
          </a:xfrm>
        </p:spPr>
        <p:txBody>
          <a:bodyPr/>
          <a:lstStyle/>
          <a:p>
            <a:pPr eaLnBrk="1" hangingPunct="1"/>
            <a:r>
              <a:rPr lang="en-US" sz="4400" b="1" smtClean="0">
                <a:latin typeface="Tahoma" pitchFamily="34" charset="0"/>
                <a:cs typeface="Tahoma" pitchFamily="34" charset="0"/>
              </a:rPr>
              <a:t>ETHICAL BUSINESS PROFESSIONALS STRIVE TO: </a:t>
            </a:r>
          </a:p>
          <a:p>
            <a:pPr algn="l" eaLnBrk="1" hangingPunct="1">
              <a:buFontTx/>
              <a:buAutoNum type="arabicPeriod"/>
            </a:pPr>
            <a:r>
              <a:rPr lang="en-US" sz="5400" b="1" smtClean="0">
                <a:latin typeface="Tahoma" pitchFamily="34" charset="0"/>
                <a:cs typeface="Tahoma" pitchFamily="34" charset="0"/>
              </a:rPr>
              <a:t>Maximize the positive community impacts of business behavior</a:t>
            </a:r>
          </a:p>
          <a:p>
            <a:pPr algn="l" eaLnBrk="1" hangingPunct="1">
              <a:buFontTx/>
              <a:buAutoNum type="arabicPeriod"/>
            </a:pPr>
            <a:r>
              <a:rPr lang="en-US" sz="5400" b="1" smtClean="0">
                <a:latin typeface="Tahoma" pitchFamily="34" charset="0"/>
                <a:cs typeface="Tahoma" pitchFamily="34" charset="0"/>
              </a:rPr>
              <a:t>Minimize negative impacts of business behavior</a:t>
            </a:r>
          </a:p>
        </p:txBody>
      </p:sp>
    </p:spTree>
  </p:cSld>
  <p:clrMapOvr>
    <a:masterClrMapping/>
  </p:clrMapOvr>
  <p:transition spd="med">
    <p:random/>
  </p:transition>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Subtitle 2"/>
          <p:cNvSpPr>
            <a:spLocks noGrp="1"/>
          </p:cNvSpPr>
          <p:nvPr>
            <p:ph type="subTitle" idx="1"/>
          </p:nvPr>
        </p:nvSpPr>
        <p:spPr>
          <a:xfrm>
            <a:off x="0" y="0"/>
            <a:ext cx="9144000" cy="6858000"/>
          </a:xfrm>
        </p:spPr>
        <p:txBody>
          <a:bodyPr/>
          <a:lstStyle/>
          <a:p>
            <a:pPr eaLnBrk="1" hangingPunct="1">
              <a:defRPr/>
            </a:pPr>
            <a:r>
              <a:rPr lang="en-US" sz="6000" b="1" dirty="0" smtClean="0">
                <a:latin typeface="Tahoma" pitchFamily="34" charset="0"/>
                <a:cs typeface="Tahoma" pitchFamily="34" charset="0"/>
              </a:rPr>
              <a:t>3 CONCEPTS OF BUSINESS ETHICS</a:t>
            </a:r>
          </a:p>
          <a:p>
            <a:pPr marL="1143000" indent="-1143000" algn="l" eaLnBrk="1" hangingPunct="1">
              <a:buFont typeface="+mj-lt"/>
              <a:buAutoNum type="arabicPeriod"/>
              <a:defRPr/>
            </a:pPr>
            <a:r>
              <a:rPr lang="en-US" sz="7000" b="1" dirty="0" smtClean="0">
                <a:latin typeface="Tahoma" pitchFamily="34" charset="0"/>
                <a:cs typeface="Tahoma" pitchFamily="34" charset="0"/>
              </a:rPr>
              <a:t>Legalistic</a:t>
            </a:r>
          </a:p>
          <a:p>
            <a:pPr marL="1143000" indent="-1143000" algn="l" eaLnBrk="1" hangingPunct="1">
              <a:buFont typeface="+mj-lt"/>
              <a:buAutoNum type="arabicPeriod"/>
              <a:defRPr/>
            </a:pPr>
            <a:r>
              <a:rPr lang="en-US" sz="7000" b="1" dirty="0" smtClean="0">
                <a:latin typeface="Tahoma" pitchFamily="34" charset="0"/>
                <a:cs typeface="Tahoma" pitchFamily="34" charset="0"/>
              </a:rPr>
              <a:t>Imaging</a:t>
            </a:r>
          </a:p>
          <a:p>
            <a:pPr marL="1143000" indent="-1143000" algn="l" eaLnBrk="1" hangingPunct="1">
              <a:buFont typeface="+mj-lt"/>
              <a:buAutoNum type="arabicPeriod"/>
              <a:defRPr/>
            </a:pPr>
            <a:r>
              <a:rPr lang="en-US" sz="7000" b="1" dirty="0" smtClean="0">
                <a:latin typeface="Tahoma" pitchFamily="34" charset="0"/>
                <a:cs typeface="Tahoma" pitchFamily="34" charset="0"/>
              </a:rPr>
              <a:t>Community-   building</a:t>
            </a:r>
          </a:p>
          <a:p>
            <a:pPr algn="l" eaLnBrk="1" hangingPunct="1">
              <a:defRPr/>
            </a:pPr>
            <a:endParaRPr lang="en-US" sz="6000" b="1" dirty="0" smtClean="0">
              <a:latin typeface="Tahoma" pitchFamily="34" charset="0"/>
              <a:cs typeface="Tahoma" pitchFamily="34" charset="0"/>
            </a:endParaRPr>
          </a:p>
          <a:p>
            <a:pPr eaLnBrk="1" hangingPunct="1">
              <a:defRPr/>
            </a:pPr>
            <a:endParaRPr lang="en-US" sz="6000" b="1" dirty="0" smtClean="0">
              <a:solidFill>
                <a:srgbClr val="C00000"/>
              </a:solidFill>
              <a:latin typeface="Tahoma" pitchFamily="34" charset="0"/>
              <a:cs typeface="Tahoma" pitchFamily="34" charset="0"/>
            </a:endParaRPr>
          </a:p>
          <a:p>
            <a:pPr eaLnBrk="1" hangingPunct="1">
              <a:defRPr/>
            </a:pPr>
            <a:endParaRPr lang="en-US" sz="5400" b="1" dirty="0" smtClean="0">
              <a:solidFill>
                <a:srgbClr val="C00000"/>
              </a:solidFill>
              <a:latin typeface="Tahoma" pitchFamily="34" charset="0"/>
              <a:cs typeface="Tahoma" pitchFamily="34" charset="0"/>
            </a:endParaRPr>
          </a:p>
        </p:txBody>
      </p:sp>
    </p:spTree>
  </p:cSld>
  <p:clrMapOvr>
    <a:masterClrMapping/>
  </p:clrMapOvr>
  <p:transition spd="med">
    <p:random/>
  </p:transition>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ubtitle 2"/>
          <p:cNvSpPr>
            <a:spLocks noGrp="1"/>
          </p:cNvSpPr>
          <p:nvPr>
            <p:ph type="subTitle" idx="1"/>
          </p:nvPr>
        </p:nvSpPr>
        <p:spPr>
          <a:xfrm>
            <a:off x="0" y="0"/>
            <a:ext cx="9144000" cy="6858000"/>
          </a:xfrm>
        </p:spPr>
        <p:txBody>
          <a:bodyPr/>
          <a:lstStyle/>
          <a:p>
            <a:pPr eaLnBrk="1" hangingPunct="1"/>
            <a:r>
              <a:rPr lang="en-US" sz="5400" b="1" smtClean="0">
                <a:latin typeface="Tahoma" pitchFamily="34" charset="0"/>
                <a:cs typeface="Tahoma" pitchFamily="34" charset="0"/>
              </a:rPr>
              <a:t>#1 LEGALISTIC ETHICS </a:t>
            </a:r>
          </a:p>
        </p:txBody>
      </p:sp>
    </p:spTree>
  </p:cSld>
  <p:clrMapOvr>
    <a:masterClrMapping/>
  </p:clrMapOvr>
  <p:transition spd="med">
    <p:random/>
  </p:transition>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rtlCol="0">
            <a:normAutofit fontScale="92500" lnSpcReduction="10000"/>
          </a:bodyPr>
          <a:lstStyle/>
          <a:p>
            <a:pPr algn="l" eaLnBrk="1" fontAlgn="auto" hangingPunct="1">
              <a:spcAft>
                <a:spcPts val="0"/>
              </a:spcAft>
              <a:buFont typeface="Arial" pitchFamily="34" charset="0"/>
              <a:buNone/>
              <a:defRPr/>
            </a:pPr>
            <a:r>
              <a:rPr lang="en-US" sz="6800" b="1" dirty="0" smtClean="0">
                <a:latin typeface="Tahoma" pitchFamily="34" charset="0"/>
                <a:cs typeface="Tahoma" pitchFamily="34" charset="0"/>
              </a:rPr>
              <a:t>Laws</a:t>
            </a:r>
          </a:p>
          <a:p>
            <a:pPr algn="l" eaLnBrk="1" fontAlgn="auto" hangingPunct="1">
              <a:spcAft>
                <a:spcPts val="0"/>
              </a:spcAft>
              <a:buFont typeface="Arial" pitchFamily="34" charset="0"/>
              <a:buNone/>
              <a:defRPr/>
            </a:pPr>
            <a:r>
              <a:rPr lang="en-US" sz="6800" b="1" dirty="0" smtClean="0">
                <a:solidFill>
                  <a:srgbClr val="C00000"/>
                </a:solidFill>
                <a:latin typeface="Tahoma" pitchFamily="34" charset="0"/>
                <a:cs typeface="Tahoma" pitchFamily="34" charset="0"/>
              </a:rPr>
              <a:t>	</a:t>
            </a:r>
            <a:r>
              <a:rPr lang="en-US" sz="6800" b="1" dirty="0" smtClean="0">
                <a:latin typeface="Tahoma" pitchFamily="34" charset="0"/>
                <a:cs typeface="Tahoma" pitchFamily="34" charset="0"/>
              </a:rPr>
              <a:t>Courts</a:t>
            </a:r>
          </a:p>
          <a:p>
            <a:pPr algn="l" eaLnBrk="1" fontAlgn="auto" hangingPunct="1">
              <a:spcAft>
                <a:spcPts val="0"/>
              </a:spcAft>
              <a:buFont typeface="Arial" pitchFamily="34" charset="0"/>
              <a:buNone/>
              <a:defRPr/>
            </a:pPr>
            <a:r>
              <a:rPr lang="en-US" sz="6800" b="1" dirty="0" smtClean="0">
                <a:latin typeface="Tahoma" pitchFamily="34" charset="0"/>
                <a:cs typeface="Tahoma" pitchFamily="34" charset="0"/>
              </a:rPr>
              <a:t>		Trials &amp; Suits</a:t>
            </a:r>
          </a:p>
          <a:p>
            <a:pPr algn="l" eaLnBrk="1" fontAlgn="auto" hangingPunct="1">
              <a:spcAft>
                <a:spcPts val="0"/>
              </a:spcAft>
              <a:buFont typeface="Arial" pitchFamily="34" charset="0"/>
              <a:buNone/>
              <a:defRPr/>
            </a:pPr>
            <a:r>
              <a:rPr lang="en-US" sz="6800" b="1" dirty="0" smtClean="0">
                <a:latin typeface="Tahoma" pitchFamily="34" charset="0"/>
                <a:cs typeface="Tahoma" pitchFamily="34" charset="0"/>
              </a:rPr>
              <a:t>			Lawyers</a:t>
            </a:r>
          </a:p>
          <a:p>
            <a:pPr algn="l" eaLnBrk="1" fontAlgn="auto" hangingPunct="1">
              <a:spcAft>
                <a:spcPts val="0"/>
              </a:spcAft>
              <a:buFont typeface="Arial" pitchFamily="34" charset="0"/>
              <a:buNone/>
              <a:defRPr/>
            </a:pPr>
            <a:r>
              <a:rPr lang="en-US" sz="6800" b="1" dirty="0" smtClean="0">
                <a:latin typeface="Tahoma" pitchFamily="34" charset="0"/>
                <a:cs typeface="Tahoma" pitchFamily="34" charset="0"/>
              </a:rPr>
              <a:t>				PR</a:t>
            </a:r>
          </a:p>
          <a:p>
            <a:pPr algn="l" eaLnBrk="1" fontAlgn="auto" hangingPunct="1">
              <a:spcAft>
                <a:spcPts val="0"/>
              </a:spcAft>
              <a:buFont typeface="Arial" pitchFamily="34" charset="0"/>
              <a:buNone/>
              <a:defRPr/>
            </a:pPr>
            <a:r>
              <a:rPr lang="en-US" sz="6800" b="1" dirty="0" smtClean="0">
                <a:latin typeface="Tahoma" pitchFamily="34" charset="0"/>
                <a:cs typeface="Tahoma" pitchFamily="34" charset="0"/>
              </a:rPr>
              <a:t>					Media</a:t>
            </a:r>
          </a:p>
          <a:p>
            <a:pPr algn="l" eaLnBrk="1" fontAlgn="auto" hangingPunct="1">
              <a:spcAft>
                <a:spcPts val="0"/>
              </a:spcAft>
              <a:buFont typeface="Arial" pitchFamily="34" charset="0"/>
              <a:buNone/>
              <a:defRPr/>
            </a:pPr>
            <a:r>
              <a:rPr lang="en-US" sz="3600" b="1" dirty="0" smtClean="0">
                <a:latin typeface="Tahoma" pitchFamily="34" charset="0"/>
                <a:cs typeface="Tahoma" pitchFamily="34" charset="0"/>
              </a:rPr>
              <a:t>			</a:t>
            </a:r>
          </a:p>
        </p:txBody>
      </p:sp>
    </p:spTree>
  </p:cSld>
  <p:clrMapOvr>
    <a:masterClrMapping/>
  </p:clrMapOvr>
  <p:transition spd="med">
    <p:random/>
  </p:transition>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ubtitle 2"/>
          <p:cNvSpPr>
            <a:spLocks noGrp="1"/>
          </p:cNvSpPr>
          <p:nvPr>
            <p:ph type="subTitle" idx="1"/>
          </p:nvPr>
        </p:nvSpPr>
        <p:spPr>
          <a:xfrm>
            <a:off x="0" y="0"/>
            <a:ext cx="9144000" cy="6858000"/>
          </a:xfrm>
        </p:spPr>
        <p:txBody>
          <a:bodyPr/>
          <a:lstStyle/>
          <a:p>
            <a:pPr eaLnBrk="1" hangingPunct="1"/>
            <a:r>
              <a:rPr lang="en-US" sz="4200" b="1" smtClean="0">
                <a:latin typeface="Tahoma" pitchFamily="34" charset="0"/>
                <a:cs typeface="Tahoma" pitchFamily="34" charset="0"/>
              </a:rPr>
              <a:t>THE LEGALISTIC  ETHICS GAME</a:t>
            </a:r>
          </a:p>
          <a:p>
            <a:pPr algn="l" eaLnBrk="1" hangingPunct="1">
              <a:buFontTx/>
              <a:buChar char="•"/>
            </a:pPr>
            <a:r>
              <a:rPr lang="en-US" sz="5400" b="1" smtClean="0">
                <a:latin typeface="Tahoma" pitchFamily="34" charset="0"/>
                <a:cs typeface="Tahoma" pitchFamily="34" charset="0"/>
              </a:rPr>
              <a:t>Use the system for self gain</a:t>
            </a:r>
          </a:p>
          <a:p>
            <a:pPr algn="l" eaLnBrk="1" hangingPunct="1">
              <a:buFontTx/>
              <a:buChar char="•"/>
            </a:pPr>
            <a:r>
              <a:rPr lang="en-US" sz="5400" b="1" smtClean="0">
                <a:latin typeface="Tahoma" pitchFamily="34" charset="0"/>
                <a:cs typeface="Tahoma" pitchFamily="34" charset="0"/>
              </a:rPr>
              <a:t>Abuse the system</a:t>
            </a:r>
          </a:p>
          <a:p>
            <a:pPr algn="l" eaLnBrk="1" hangingPunct="1">
              <a:buFontTx/>
              <a:buChar char="•"/>
            </a:pPr>
            <a:r>
              <a:rPr lang="en-US" sz="5400" b="1" smtClean="0">
                <a:latin typeface="Tahoma" pitchFamily="34" charset="0"/>
                <a:cs typeface="Tahoma" pitchFamily="34" charset="0"/>
              </a:rPr>
              <a:t>Letter of the law</a:t>
            </a:r>
          </a:p>
          <a:p>
            <a:pPr algn="l" eaLnBrk="1" hangingPunct="1">
              <a:buFontTx/>
              <a:buChar char="•"/>
            </a:pPr>
            <a:r>
              <a:rPr lang="en-US" sz="5400" b="1" smtClean="0">
                <a:latin typeface="Tahoma" pitchFamily="34" charset="0"/>
                <a:cs typeface="Tahoma" pitchFamily="34" charset="0"/>
              </a:rPr>
              <a:t>Loopholes</a:t>
            </a:r>
          </a:p>
          <a:p>
            <a:pPr algn="l" eaLnBrk="1" hangingPunct="1">
              <a:buFontTx/>
              <a:buChar char="•"/>
            </a:pPr>
            <a:r>
              <a:rPr lang="en-US" sz="5400" b="1" smtClean="0">
                <a:latin typeface="Tahoma" pitchFamily="34" charset="0"/>
                <a:cs typeface="Tahoma" pitchFamily="34" charset="0"/>
              </a:rPr>
              <a:t>Litigation</a:t>
            </a:r>
          </a:p>
        </p:txBody>
      </p:sp>
      <p:sp>
        <p:nvSpPr>
          <p:cNvPr id="4" name="Right Arrow 3"/>
          <p:cNvSpPr/>
          <p:nvPr/>
        </p:nvSpPr>
        <p:spPr>
          <a:xfrm>
            <a:off x="7848600" y="6019800"/>
            <a:ext cx="977900" cy="484188"/>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endParaRPr>
          </a:p>
        </p:txBody>
      </p:sp>
    </p:spTree>
  </p:cSld>
  <p:clrMapOvr>
    <a:masterClrMapping/>
  </p:clrMapOvr>
  <p:transition spd="med">
    <p:random/>
  </p:transition>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ubtitle 2"/>
          <p:cNvSpPr>
            <a:spLocks noGrp="1"/>
          </p:cNvSpPr>
          <p:nvPr>
            <p:ph type="subTitle" idx="1"/>
          </p:nvPr>
        </p:nvSpPr>
        <p:spPr>
          <a:xfrm>
            <a:off x="0" y="0"/>
            <a:ext cx="9144000" cy="6858000"/>
          </a:xfrm>
        </p:spPr>
        <p:txBody>
          <a:bodyPr/>
          <a:lstStyle/>
          <a:p>
            <a:pPr algn="l" eaLnBrk="1" hangingPunct="1">
              <a:buFontTx/>
              <a:buChar char="•"/>
            </a:pPr>
            <a:r>
              <a:rPr lang="en-US" sz="5400" b="1" smtClean="0">
                <a:latin typeface="Tahoma" pitchFamily="34" charset="0"/>
                <a:cs typeface="Tahoma" pitchFamily="34" charset="0"/>
              </a:rPr>
              <a:t>Lawyers</a:t>
            </a:r>
          </a:p>
          <a:p>
            <a:pPr algn="l" eaLnBrk="1" hangingPunct="1">
              <a:buFontTx/>
              <a:buChar char="•"/>
            </a:pPr>
            <a:r>
              <a:rPr lang="en-US" sz="5400" b="1" smtClean="0">
                <a:latin typeface="Tahoma" pitchFamily="34" charset="0"/>
                <a:cs typeface="Tahoma" pitchFamily="34" charset="0"/>
              </a:rPr>
              <a:t>Plea bargaining</a:t>
            </a:r>
          </a:p>
          <a:p>
            <a:pPr algn="l" eaLnBrk="1" hangingPunct="1">
              <a:buFontTx/>
              <a:buChar char="•"/>
            </a:pPr>
            <a:r>
              <a:rPr lang="en-US" sz="5400" b="1" smtClean="0">
                <a:latin typeface="Tahoma" pitchFamily="34" charset="0"/>
                <a:cs typeface="Tahoma" pitchFamily="34" charset="0"/>
              </a:rPr>
              <a:t>PR </a:t>
            </a:r>
          </a:p>
          <a:p>
            <a:pPr algn="l" eaLnBrk="1" hangingPunct="1">
              <a:buFontTx/>
              <a:buChar char="•"/>
            </a:pPr>
            <a:r>
              <a:rPr lang="en-US" sz="5400" b="1" smtClean="0">
                <a:latin typeface="Tahoma" pitchFamily="34" charset="0"/>
                <a:cs typeface="Tahoma" pitchFamily="34" charset="0"/>
              </a:rPr>
              <a:t>Time off for good behavior</a:t>
            </a:r>
          </a:p>
          <a:p>
            <a:pPr algn="l" eaLnBrk="1" hangingPunct="1">
              <a:buFontTx/>
              <a:buChar char="•"/>
            </a:pPr>
            <a:r>
              <a:rPr lang="en-US" sz="5400" b="1" smtClean="0">
                <a:latin typeface="Tahoma" pitchFamily="34" charset="0"/>
                <a:cs typeface="Tahoma" pitchFamily="34" charset="0"/>
              </a:rPr>
              <a:t>Recycle back into the system &amp; replay</a:t>
            </a:r>
          </a:p>
        </p:txBody>
      </p:sp>
    </p:spTree>
  </p:cSld>
  <p:clrMapOvr>
    <a:masterClrMapping/>
  </p:clrMapOvr>
  <p:transition spd="med">
    <p:random/>
  </p:transition>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ubtitle 2"/>
          <p:cNvSpPr>
            <a:spLocks noGrp="1"/>
          </p:cNvSpPr>
          <p:nvPr>
            <p:ph type="subTitle" idx="1"/>
          </p:nvPr>
        </p:nvSpPr>
        <p:spPr>
          <a:xfrm>
            <a:off x="0" y="0"/>
            <a:ext cx="9144000" cy="6858000"/>
          </a:xfrm>
        </p:spPr>
        <p:txBody>
          <a:bodyPr/>
          <a:lstStyle/>
          <a:p>
            <a:pPr eaLnBrk="1" hangingPunct="1"/>
            <a:r>
              <a:rPr lang="en-US" sz="3600" b="1" smtClean="0">
                <a:latin typeface="Tahoma" pitchFamily="34" charset="0"/>
                <a:cs typeface="Tahoma" pitchFamily="34" charset="0"/>
              </a:rPr>
              <a:t>MOST COMMON LEGALISTIC</a:t>
            </a:r>
          </a:p>
          <a:p>
            <a:pPr eaLnBrk="1" hangingPunct="1"/>
            <a:r>
              <a:rPr lang="en-US" sz="3600" b="1" smtClean="0">
                <a:latin typeface="Tahoma" pitchFamily="34" charset="0"/>
                <a:cs typeface="Tahoma" pitchFamily="34" charset="0"/>
              </a:rPr>
              <a:t> ETHICAL TENSIONS</a:t>
            </a:r>
          </a:p>
          <a:p>
            <a:pPr algn="l" eaLnBrk="1" hangingPunct="1">
              <a:buFontTx/>
              <a:buChar char="•"/>
            </a:pPr>
            <a:r>
              <a:rPr lang="en-US" sz="5400" b="1" smtClean="0">
                <a:latin typeface="Tahoma" pitchFamily="34" charset="0"/>
                <a:cs typeface="Tahoma" pitchFamily="34" charset="0"/>
              </a:rPr>
              <a:t>Defining ethical behavior legally</a:t>
            </a:r>
          </a:p>
          <a:p>
            <a:pPr algn="l" eaLnBrk="1" hangingPunct="1">
              <a:buFontTx/>
              <a:buChar char="•"/>
            </a:pPr>
            <a:r>
              <a:rPr lang="en-US" sz="5400" b="1" smtClean="0">
                <a:latin typeface="Tahoma" pitchFamily="34" charset="0"/>
                <a:cs typeface="Tahoma" pitchFamily="34" charset="0"/>
              </a:rPr>
              <a:t>Proving legal breaches </a:t>
            </a:r>
          </a:p>
          <a:p>
            <a:pPr algn="l" eaLnBrk="1" hangingPunct="1">
              <a:buFontTx/>
              <a:buChar char="•"/>
            </a:pPr>
            <a:r>
              <a:rPr lang="en-US" sz="5400" b="1" smtClean="0">
                <a:latin typeface="Tahoma" pitchFamily="34" charset="0"/>
                <a:cs typeface="Tahoma" pitchFamily="34" charset="0"/>
              </a:rPr>
              <a:t>Neutralizing  the influence of vested interests</a:t>
            </a:r>
          </a:p>
          <a:p>
            <a:pPr algn="l" eaLnBrk="1" hangingPunct="1">
              <a:buFontTx/>
              <a:buChar char="•"/>
            </a:pPr>
            <a:endParaRPr lang="en-US" sz="3600" b="1" smtClean="0">
              <a:latin typeface="Tahoma" pitchFamily="34" charset="0"/>
              <a:cs typeface="Tahoma" pitchFamily="34" charset="0"/>
            </a:endParaRPr>
          </a:p>
          <a:p>
            <a:pPr algn="l" eaLnBrk="1" hangingPunct="1"/>
            <a:endParaRPr lang="en-US" sz="3600" b="1" smtClean="0">
              <a:latin typeface="Tahoma" pitchFamily="34" charset="0"/>
              <a:cs typeface="Tahoma" pitchFamily="34" charset="0"/>
            </a:endParaRPr>
          </a:p>
          <a:p>
            <a:pPr algn="l" eaLnBrk="1" hangingPunct="1"/>
            <a:endParaRPr lang="en-US" sz="4800" b="1" smtClean="0">
              <a:solidFill>
                <a:srgbClr val="C00000"/>
              </a:solidFill>
              <a:latin typeface="Tahoma" pitchFamily="34" charset="0"/>
              <a:cs typeface="Tahoma" pitchFamily="34" charset="0"/>
            </a:endParaRPr>
          </a:p>
        </p:txBody>
      </p:sp>
    </p:spTree>
  </p:cSld>
  <p:clrMapOvr>
    <a:masterClrMapping/>
  </p:clrMapOvr>
  <p:transition spd="med">
    <p:random/>
  </p:transition>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ubtitle 2"/>
          <p:cNvSpPr>
            <a:spLocks noGrp="1"/>
          </p:cNvSpPr>
          <p:nvPr>
            <p:ph type="subTitle" idx="1"/>
          </p:nvPr>
        </p:nvSpPr>
        <p:spPr>
          <a:xfrm>
            <a:off x="0" y="0"/>
            <a:ext cx="9144000" cy="6858000"/>
          </a:xfrm>
        </p:spPr>
        <p:txBody>
          <a:bodyPr/>
          <a:lstStyle/>
          <a:p>
            <a:pPr algn="l" eaLnBrk="1" hangingPunct="1">
              <a:buFontTx/>
              <a:buChar char="•"/>
            </a:pPr>
            <a:r>
              <a:rPr lang="en-US" sz="6000" b="1" smtClean="0">
                <a:latin typeface="Tahoma" pitchFamily="34" charset="0"/>
                <a:cs typeface="Tahoma" pitchFamily="34" charset="0"/>
              </a:rPr>
              <a:t>Measuring the damage done by legal infractions</a:t>
            </a:r>
          </a:p>
          <a:p>
            <a:pPr algn="l" eaLnBrk="1" hangingPunct="1">
              <a:buFontTx/>
              <a:buChar char="•"/>
            </a:pPr>
            <a:r>
              <a:rPr lang="en-US" sz="6000" b="1" smtClean="0">
                <a:latin typeface="Tahoma" pitchFamily="34" charset="0"/>
                <a:cs typeface="Tahoma" pitchFamily="34" charset="0"/>
              </a:rPr>
              <a:t>Tolerating lax ethical standards in many industries</a:t>
            </a:r>
          </a:p>
          <a:p>
            <a:pPr algn="l" eaLnBrk="1" hangingPunct="1">
              <a:buFontTx/>
              <a:buChar char="•"/>
            </a:pPr>
            <a:r>
              <a:rPr lang="en-US" sz="6000" b="1" smtClean="0">
                <a:latin typeface="Tahoma" pitchFamily="34" charset="0"/>
                <a:cs typeface="Tahoma" pitchFamily="34" charset="0"/>
              </a:rPr>
              <a:t>Amoral capitalism </a:t>
            </a:r>
            <a:endParaRPr lang="en-US" sz="6600" b="1" smtClean="0">
              <a:latin typeface="Tahoma" pitchFamily="34" charset="0"/>
              <a:cs typeface="Tahoma" pitchFamily="34" charset="0"/>
            </a:endParaRPr>
          </a:p>
          <a:p>
            <a:pPr algn="l" eaLnBrk="1" hangingPunct="1"/>
            <a:endParaRPr lang="en-US" sz="3600" b="1" smtClean="0">
              <a:latin typeface="Tahoma" pitchFamily="34" charset="0"/>
              <a:cs typeface="Tahoma" pitchFamily="34" charset="0"/>
            </a:endParaRPr>
          </a:p>
          <a:p>
            <a:pPr algn="l" eaLnBrk="1" hangingPunct="1"/>
            <a:endParaRPr lang="en-US" sz="4800" b="1" smtClean="0">
              <a:solidFill>
                <a:srgbClr val="C00000"/>
              </a:solidFill>
              <a:latin typeface="Tahoma" pitchFamily="34" charset="0"/>
              <a:cs typeface="Tahoma" pitchFamily="34" charset="0"/>
            </a:endParaRPr>
          </a:p>
        </p:txBody>
      </p:sp>
    </p:spTree>
  </p:cSld>
  <p:clrMapOvr>
    <a:masterClrMapping/>
  </p:clrMapOvr>
  <p:transition spd="med">
    <p:random/>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0" y="228600"/>
            <a:ext cx="9144000" cy="685800"/>
          </a:xfrm>
        </p:spPr>
        <p:txBody>
          <a:bodyPr/>
          <a:lstStyle/>
          <a:p>
            <a:pPr eaLnBrk="1" hangingPunct="1"/>
            <a:r>
              <a:rPr lang="en-US" sz="3600" b="1" smtClean="0">
                <a:latin typeface="Tahoma" pitchFamily="34" charset="0"/>
              </a:rPr>
              <a:t>SO IS CAPITALISM TRUSTWORTHY?</a:t>
            </a:r>
          </a:p>
        </p:txBody>
      </p:sp>
      <p:sp>
        <p:nvSpPr>
          <p:cNvPr id="11267" name="Rectangle 3"/>
          <p:cNvSpPr>
            <a:spLocks noGrp="1" noChangeArrowheads="1"/>
          </p:cNvSpPr>
          <p:nvPr>
            <p:ph type="body" idx="1"/>
          </p:nvPr>
        </p:nvSpPr>
        <p:spPr>
          <a:xfrm>
            <a:off x="0" y="838200"/>
            <a:ext cx="9144000" cy="5791200"/>
          </a:xfrm>
        </p:spPr>
        <p:txBody>
          <a:bodyPr/>
          <a:lstStyle/>
          <a:p>
            <a:pPr marL="609600" indent="-609600" eaLnBrk="1" hangingPunct="1">
              <a:buFontTx/>
              <a:buNone/>
            </a:pPr>
            <a:r>
              <a:rPr lang="en-US" b="1" smtClean="0">
                <a:latin typeface="Tahoma" pitchFamily="34" charset="0"/>
              </a:rPr>
              <a:t>1. Capitalists, not capitalism, determine the social values &amp; behavior of business.  Whatever capitalists want capitalism to do, it will do.</a:t>
            </a:r>
          </a:p>
          <a:p>
            <a:pPr marL="609600" indent="-609600" eaLnBrk="1" hangingPunct="1">
              <a:buFontTx/>
              <a:buNone/>
            </a:pPr>
            <a:r>
              <a:rPr lang="en-US" b="1" smtClean="0">
                <a:latin typeface="Tahoma" pitchFamily="34" charset="0"/>
              </a:rPr>
              <a:t>2. Most capitalist business leaders are honest, well-intentioned people who try to do the right things in the right way.  However, should the system sustaining capitalism be perverted by misguided politics or profiteering, society pays a price &amp; capitalism gets a black eye. </a:t>
            </a:r>
          </a:p>
        </p:txBody>
      </p:sp>
      <p:sp>
        <p:nvSpPr>
          <p:cNvPr id="11268" name="AutoShape 4"/>
          <p:cNvSpPr>
            <a:spLocks noChangeArrowheads="1"/>
          </p:cNvSpPr>
          <p:nvPr/>
        </p:nvSpPr>
        <p:spPr bwMode="auto">
          <a:xfrm>
            <a:off x="7772400" y="6372225"/>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ubtitle 2"/>
          <p:cNvSpPr>
            <a:spLocks noGrp="1"/>
          </p:cNvSpPr>
          <p:nvPr>
            <p:ph type="subTitle" idx="1"/>
          </p:nvPr>
        </p:nvSpPr>
        <p:spPr>
          <a:xfrm>
            <a:off x="0" y="0"/>
            <a:ext cx="9144000" cy="6858000"/>
          </a:xfrm>
        </p:spPr>
        <p:txBody>
          <a:bodyPr/>
          <a:lstStyle/>
          <a:p>
            <a:pPr algn="l" eaLnBrk="1" hangingPunct="1"/>
            <a:r>
              <a:rPr lang="en-US" sz="5400" b="1" smtClean="0">
                <a:latin typeface="Tahoma" pitchFamily="34" charset="0"/>
                <a:cs typeface="Tahoma" pitchFamily="34" charset="0"/>
              </a:rPr>
              <a:t>#</a:t>
            </a:r>
            <a:r>
              <a:rPr lang="en-US" sz="4800" b="1" smtClean="0">
                <a:latin typeface="Tahoma" pitchFamily="34" charset="0"/>
                <a:cs typeface="Tahoma" pitchFamily="34" charset="0"/>
              </a:rPr>
              <a:t>2 IMAGING: False facades</a:t>
            </a:r>
            <a:endParaRPr lang="en-US" sz="5400" b="1" smtClean="0">
              <a:latin typeface="Tahoma" pitchFamily="34" charset="0"/>
              <a:cs typeface="Tahoma" pitchFamily="34" charset="0"/>
            </a:endParaRPr>
          </a:p>
        </p:txBody>
      </p:sp>
    </p:spTree>
  </p:cSld>
  <p:clrMapOvr>
    <a:masterClrMapping/>
  </p:clrMapOvr>
  <p:transition spd="med">
    <p:random/>
  </p:transition>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rtlCol="0">
            <a:normAutofit fontScale="25000" lnSpcReduction="20000"/>
          </a:bodyPr>
          <a:lstStyle/>
          <a:p>
            <a:pPr algn="l" eaLnBrk="1" fontAlgn="auto" hangingPunct="1">
              <a:spcAft>
                <a:spcPts val="0"/>
              </a:spcAft>
              <a:buFont typeface="Arial" pitchFamily="34" charset="0"/>
              <a:buChar char="•"/>
              <a:defRPr/>
            </a:pPr>
            <a:r>
              <a:rPr lang="en-US" sz="20400" b="1" dirty="0" smtClean="0">
                <a:latin typeface="Tahoma" pitchFamily="34" charset="0"/>
                <a:cs typeface="Tahoma" pitchFamily="34" charset="0"/>
              </a:rPr>
              <a:t>High social status of company</a:t>
            </a:r>
          </a:p>
          <a:p>
            <a:pPr algn="l" eaLnBrk="1" fontAlgn="auto" hangingPunct="1">
              <a:spcAft>
                <a:spcPts val="0"/>
              </a:spcAft>
              <a:buFont typeface="Arial" pitchFamily="34" charset="0"/>
              <a:buChar char="•"/>
              <a:defRPr/>
            </a:pPr>
            <a:r>
              <a:rPr lang="en-US" sz="20400" b="1" dirty="0" smtClean="0">
                <a:latin typeface="Tahoma" pitchFamily="34" charset="0"/>
                <a:cs typeface="Tahoma" pitchFamily="34" charset="0"/>
              </a:rPr>
              <a:t>Hologram public image</a:t>
            </a:r>
          </a:p>
          <a:p>
            <a:pPr algn="l" eaLnBrk="1" fontAlgn="auto" hangingPunct="1">
              <a:spcAft>
                <a:spcPts val="0"/>
              </a:spcAft>
              <a:buFont typeface="Arial" pitchFamily="34" charset="0"/>
              <a:buChar char="•"/>
              <a:defRPr/>
            </a:pPr>
            <a:r>
              <a:rPr lang="en-US" sz="20400" b="1" dirty="0" smtClean="0">
                <a:latin typeface="Tahoma" pitchFamily="34" charset="0"/>
                <a:cs typeface="Tahoma" pitchFamily="34" charset="0"/>
              </a:rPr>
              <a:t>PR good works</a:t>
            </a:r>
          </a:p>
          <a:p>
            <a:pPr algn="l" eaLnBrk="1" fontAlgn="auto" hangingPunct="1">
              <a:spcAft>
                <a:spcPts val="0"/>
              </a:spcAft>
              <a:buFont typeface="Arial" pitchFamily="34" charset="0"/>
              <a:buChar char="•"/>
              <a:defRPr/>
            </a:pPr>
            <a:r>
              <a:rPr lang="en-US" sz="20400" b="1" dirty="0" smtClean="0">
                <a:latin typeface="Tahoma" pitchFamily="34" charset="0"/>
                <a:cs typeface="Tahoma" pitchFamily="34" charset="0"/>
              </a:rPr>
              <a:t>Insider awards</a:t>
            </a:r>
          </a:p>
          <a:p>
            <a:pPr algn="l" eaLnBrk="1" fontAlgn="auto" hangingPunct="1">
              <a:spcAft>
                <a:spcPts val="0"/>
              </a:spcAft>
              <a:buFont typeface="Arial" pitchFamily="34" charset="0"/>
              <a:buChar char="•"/>
              <a:defRPr/>
            </a:pPr>
            <a:r>
              <a:rPr lang="en-US" sz="20400" b="1" dirty="0" smtClean="0">
                <a:latin typeface="Tahoma" pitchFamily="34" charset="0"/>
                <a:cs typeface="Tahoma" pitchFamily="34" charset="0"/>
              </a:rPr>
              <a:t>PR coup for your company</a:t>
            </a:r>
          </a:p>
          <a:p>
            <a:pPr algn="l" eaLnBrk="1" fontAlgn="auto" hangingPunct="1">
              <a:spcAft>
                <a:spcPts val="0"/>
              </a:spcAft>
              <a:buFont typeface="Arial" pitchFamily="34" charset="0"/>
              <a:buChar char="•"/>
              <a:defRPr/>
            </a:pPr>
            <a:r>
              <a:rPr lang="en-US" sz="20400" b="1" dirty="0" smtClean="0">
                <a:latin typeface="Tahoma" pitchFamily="34" charset="0"/>
                <a:cs typeface="Tahoma" pitchFamily="34" charset="0"/>
              </a:rPr>
              <a:t>Maintenance of community violations in your company</a:t>
            </a:r>
          </a:p>
          <a:p>
            <a:pPr algn="l" eaLnBrk="1" fontAlgn="auto" hangingPunct="1">
              <a:spcAft>
                <a:spcPts val="0"/>
              </a:spcAft>
              <a:buFont typeface="Arial" pitchFamily="34" charset="0"/>
              <a:buNone/>
              <a:defRPr/>
            </a:pPr>
            <a:r>
              <a:rPr lang="en-US" sz="6800" b="1" dirty="0" smtClean="0">
                <a:latin typeface="Tahoma" pitchFamily="34" charset="0"/>
                <a:cs typeface="Tahoma" pitchFamily="34" charset="0"/>
              </a:rPr>
              <a:t>				 </a:t>
            </a:r>
          </a:p>
          <a:p>
            <a:pPr algn="l" eaLnBrk="1" fontAlgn="auto" hangingPunct="1">
              <a:spcAft>
                <a:spcPts val="0"/>
              </a:spcAft>
              <a:buFont typeface="Arial" pitchFamily="34" charset="0"/>
              <a:buNone/>
              <a:defRPr/>
            </a:pPr>
            <a:r>
              <a:rPr lang="en-US" sz="6800" b="1" dirty="0" smtClean="0">
                <a:latin typeface="Tahoma" pitchFamily="34" charset="0"/>
                <a:cs typeface="Tahoma" pitchFamily="34" charset="0"/>
              </a:rPr>
              <a:t>					</a:t>
            </a:r>
          </a:p>
          <a:p>
            <a:pPr algn="l" eaLnBrk="1" fontAlgn="auto" hangingPunct="1">
              <a:spcAft>
                <a:spcPts val="0"/>
              </a:spcAft>
              <a:buFont typeface="Arial" pitchFamily="34" charset="0"/>
              <a:buNone/>
              <a:defRPr/>
            </a:pPr>
            <a:r>
              <a:rPr lang="en-US" sz="3600" b="1" dirty="0" smtClean="0">
                <a:latin typeface="Tahoma" pitchFamily="34" charset="0"/>
                <a:cs typeface="Tahoma" pitchFamily="34" charset="0"/>
              </a:rPr>
              <a:t>			</a:t>
            </a:r>
          </a:p>
        </p:txBody>
      </p:sp>
    </p:spTree>
  </p:cSld>
  <p:clrMapOvr>
    <a:masterClrMapping/>
  </p:clrMapOvr>
  <p:transition spd="med">
    <p:random/>
  </p:transition>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rtlCol="0">
            <a:normAutofit lnSpcReduction="10000"/>
          </a:bodyPr>
          <a:lstStyle/>
          <a:p>
            <a:pPr eaLnBrk="1" fontAlgn="auto" hangingPunct="1">
              <a:spcAft>
                <a:spcPts val="0"/>
              </a:spcAft>
              <a:buFont typeface="Arial" pitchFamily="34" charset="0"/>
              <a:buNone/>
              <a:defRPr/>
            </a:pPr>
            <a:r>
              <a:rPr lang="en-US" sz="4400" b="1" dirty="0" smtClean="0">
                <a:latin typeface="Tahoma" pitchFamily="34" charset="0"/>
                <a:cs typeface="Tahoma" pitchFamily="34" charset="0"/>
              </a:rPr>
              <a:t>THE IMAGING ETHICS GAME</a:t>
            </a:r>
          </a:p>
          <a:p>
            <a:pPr algn="l" eaLnBrk="1" fontAlgn="auto" hangingPunct="1">
              <a:spcAft>
                <a:spcPts val="0"/>
              </a:spcAft>
              <a:buFont typeface="Arial" pitchFamily="34" charset="0"/>
              <a:buChar char="•"/>
              <a:defRPr/>
            </a:pPr>
            <a:r>
              <a:rPr lang="en-US" sz="4400" b="1" dirty="0" smtClean="0">
                <a:latin typeface="Tahoma" pitchFamily="34" charset="0"/>
                <a:cs typeface="Tahoma" pitchFamily="34" charset="0"/>
              </a:rPr>
              <a:t>Advertising &amp; PR image-building</a:t>
            </a:r>
          </a:p>
          <a:p>
            <a:pPr algn="l" eaLnBrk="1" fontAlgn="auto" hangingPunct="1">
              <a:spcAft>
                <a:spcPts val="0"/>
              </a:spcAft>
              <a:buFont typeface="Arial" pitchFamily="34" charset="0"/>
              <a:buChar char="•"/>
              <a:defRPr/>
            </a:pPr>
            <a:r>
              <a:rPr lang="en-US" sz="4400" b="1" dirty="0" smtClean="0">
                <a:latin typeface="Tahoma" pitchFamily="34" charset="0"/>
                <a:cs typeface="Tahoma" pitchFamily="34" charset="0"/>
              </a:rPr>
              <a:t>Join self-aggrandizing elitist groups  </a:t>
            </a:r>
          </a:p>
          <a:p>
            <a:pPr algn="l" eaLnBrk="1" fontAlgn="auto" hangingPunct="1">
              <a:spcAft>
                <a:spcPts val="0"/>
              </a:spcAft>
              <a:buFont typeface="Arial" pitchFamily="34" charset="0"/>
              <a:buChar char="•"/>
              <a:defRPr/>
            </a:pPr>
            <a:r>
              <a:rPr lang="en-US" sz="4400" b="1" dirty="0" smtClean="0">
                <a:latin typeface="Tahoma" pitchFamily="34" charset="0"/>
                <a:cs typeface="Tahoma" pitchFamily="34" charset="0"/>
              </a:rPr>
              <a:t>Engage in publicized visible good works</a:t>
            </a:r>
          </a:p>
          <a:p>
            <a:pPr algn="l" eaLnBrk="1" fontAlgn="auto" hangingPunct="1">
              <a:spcAft>
                <a:spcPts val="0"/>
              </a:spcAft>
              <a:buFont typeface="Arial" pitchFamily="34" charset="0"/>
              <a:buChar char="•"/>
              <a:defRPr/>
            </a:pPr>
            <a:r>
              <a:rPr lang="en-US" sz="4400" b="1" dirty="0" smtClean="0">
                <a:latin typeface="Tahoma" pitchFamily="34" charset="0"/>
                <a:cs typeface="Tahoma" pitchFamily="34" charset="0"/>
              </a:rPr>
              <a:t>Receive “community” awards from fellow elitists</a:t>
            </a:r>
          </a:p>
          <a:p>
            <a:pPr algn="l" eaLnBrk="1" fontAlgn="auto" hangingPunct="1">
              <a:spcAft>
                <a:spcPts val="0"/>
              </a:spcAft>
              <a:buFont typeface="Arial" pitchFamily="34" charset="0"/>
              <a:buChar char="•"/>
              <a:defRPr/>
            </a:pPr>
            <a:r>
              <a:rPr lang="en-US" sz="4400" b="1" dirty="0" smtClean="0">
                <a:latin typeface="Tahoma" pitchFamily="34" charset="0"/>
                <a:cs typeface="Tahoma" pitchFamily="34" charset="0"/>
              </a:rPr>
              <a:t>Recycle &amp; repeat</a:t>
            </a:r>
          </a:p>
          <a:p>
            <a:pPr algn="l" eaLnBrk="1" fontAlgn="auto" hangingPunct="1">
              <a:spcAft>
                <a:spcPts val="0"/>
              </a:spcAft>
              <a:buFont typeface="Arial" pitchFamily="34" charset="0"/>
              <a:buNone/>
              <a:defRPr/>
            </a:pPr>
            <a:endParaRPr lang="en-US" sz="4400" b="1" dirty="0" smtClean="0">
              <a:latin typeface="Tahoma" pitchFamily="34" charset="0"/>
              <a:cs typeface="Tahoma" pitchFamily="34" charset="0"/>
            </a:endParaRPr>
          </a:p>
        </p:txBody>
      </p:sp>
    </p:spTree>
  </p:cSld>
  <p:clrMapOvr>
    <a:masterClrMapping/>
  </p:clrMapOvr>
  <p:transition spd="med">
    <p:random/>
  </p:transition>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ubtitle 2"/>
          <p:cNvSpPr>
            <a:spLocks noGrp="1"/>
          </p:cNvSpPr>
          <p:nvPr>
            <p:ph type="subTitle" idx="1"/>
          </p:nvPr>
        </p:nvSpPr>
        <p:spPr>
          <a:xfrm>
            <a:off x="0" y="0"/>
            <a:ext cx="9144000" cy="6858000"/>
          </a:xfrm>
        </p:spPr>
        <p:txBody>
          <a:bodyPr/>
          <a:lstStyle/>
          <a:p>
            <a:pPr eaLnBrk="1" hangingPunct="1"/>
            <a:r>
              <a:rPr lang="en-US" sz="4400" b="1" smtClean="0">
                <a:latin typeface="Tahoma" pitchFamily="34" charset="0"/>
                <a:cs typeface="Tahoma" pitchFamily="34" charset="0"/>
              </a:rPr>
              <a:t>MOST COMMON IMAGING ETHICAL TENSIONS</a:t>
            </a:r>
          </a:p>
          <a:p>
            <a:pPr algn="l" eaLnBrk="1" hangingPunct="1">
              <a:buFontTx/>
              <a:buChar char="•"/>
            </a:pPr>
            <a:r>
              <a:rPr lang="en-US" sz="4400" b="1" smtClean="0">
                <a:latin typeface="Tahoma" pitchFamily="34" charset="0"/>
                <a:cs typeface="Tahoma" pitchFamily="34" charset="0"/>
              </a:rPr>
              <a:t>Self-focus &gt; community focus</a:t>
            </a:r>
          </a:p>
          <a:p>
            <a:pPr algn="l" eaLnBrk="1" hangingPunct="1">
              <a:buFontTx/>
              <a:buChar char="•"/>
            </a:pPr>
            <a:r>
              <a:rPr lang="en-US" sz="4400" b="1" smtClean="0">
                <a:latin typeface="Tahoma" pitchFamily="34" charset="0"/>
                <a:cs typeface="Tahoma" pitchFamily="34" charset="0"/>
              </a:rPr>
              <a:t>Using the system for self-gain rather than changing the system </a:t>
            </a:r>
          </a:p>
          <a:p>
            <a:pPr algn="l" eaLnBrk="1" hangingPunct="1">
              <a:buFontTx/>
              <a:buChar char="•"/>
            </a:pPr>
            <a:r>
              <a:rPr lang="en-US" sz="4400" b="1" smtClean="0">
                <a:latin typeface="Tahoma" pitchFamily="34" charset="0"/>
                <a:cs typeface="Tahoma" pitchFamily="34" charset="0"/>
              </a:rPr>
              <a:t>Inconsistencies between company image &amp; community practices</a:t>
            </a:r>
          </a:p>
          <a:p>
            <a:pPr algn="l" eaLnBrk="1" hangingPunct="1"/>
            <a:endParaRPr lang="en-US" sz="4800" b="1" smtClean="0">
              <a:latin typeface="Tahoma" pitchFamily="34" charset="0"/>
              <a:cs typeface="Tahoma" pitchFamily="34" charset="0"/>
            </a:endParaRPr>
          </a:p>
        </p:txBody>
      </p:sp>
    </p:spTree>
  </p:cSld>
  <p:clrMapOvr>
    <a:masterClrMapping/>
  </p:clrMapOvr>
  <p:transition spd="med">
    <p:random/>
  </p:transition>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ubtitle 2"/>
          <p:cNvSpPr>
            <a:spLocks noGrp="1"/>
          </p:cNvSpPr>
          <p:nvPr>
            <p:ph type="subTitle" idx="1"/>
          </p:nvPr>
        </p:nvSpPr>
        <p:spPr>
          <a:xfrm>
            <a:off x="0" y="0"/>
            <a:ext cx="9144000" cy="6858000"/>
          </a:xfrm>
        </p:spPr>
        <p:txBody>
          <a:bodyPr/>
          <a:lstStyle/>
          <a:p>
            <a:pPr eaLnBrk="1" hangingPunct="1"/>
            <a:r>
              <a:rPr lang="en-US" sz="5400" b="1" smtClean="0">
                <a:latin typeface="Tahoma" pitchFamily="34" charset="0"/>
                <a:cs typeface="Tahoma" pitchFamily="34" charset="0"/>
              </a:rPr>
              <a:t>#3 COMMUNITY-BUILDING ETHICS</a:t>
            </a:r>
          </a:p>
        </p:txBody>
      </p:sp>
    </p:spTree>
  </p:cSld>
  <p:clrMapOvr>
    <a:masterClrMapping/>
  </p:clrMapOvr>
  <p:transition spd="med">
    <p:random/>
  </p:transition>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ubtitle 2"/>
          <p:cNvSpPr>
            <a:spLocks noGrp="1"/>
          </p:cNvSpPr>
          <p:nvPr>
            <p:ph type="subTitle" idx="1"/>
          </p:nvPr>
        </p:nvSpPr>
        <p:spPr>
          <a:xfrm>
            <a:off x="0" y="0"/>
            <a:ext cx="9144000" cy="6858000"/>
          </a:xfrm>
        </p:spPr>
        <p:txBody>
          <a:bodyPr/>
          <a:lstStyle/>
          <a:p>
            <a:pPr eaLnBrk="1" hangingPunct="1"/>
            <a:r>
              <a:rPr lang="en-US" sz="7600" b="1" smtClean="0">
                <a:latin typeface="Tahoma" pitchFamily="34" charset="0"/>
                <a:cs typeface="Tahoma" pitchFamily="34" charset="0"/>
              </a:rPr>
              <a:t>Community = all those directly &amp; indirectly affected by the pursuit of self-interest</a:t>
            </a:r>
          </a:p>
        </p:txBody>
      </p:sp>
    </p:spTree>
  </p:cSld>
  <p:clrMapOvr>
    <a:masterClrMapping/>
  </p:clrMapOvr>
  <p:transition spd="med">
    <p:random/>
  </p:transition>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rtlCol="0">
            <a:normAutofit fontScale="25000" lnSpcReduction="20000"/>
          </a:bodyPr>
          <a:lstStyle/>
          <a:p>
            <a:pPr algn="l" eaLnBrk="1" fontAlgn="auto" hangingPunct="1">
              <a:spcAft>
                <a:spcPts val="0"/>
              </a:spcAft>
              <a:defRPr/>
            </a:pPr>
            <a:r>
              <a:rPr lang="en-US" sz="16000" b="1" u="sng" dirty="0" smtClean="0">
                <a:latin typeface="Tahoma" pitchFamily="34" charset="0"/>
                <a:cs typeface="Tahoma" pitchFamily="34" charset="0"/>
              </a:rPr>
              <a:t>CAPITALISTS ETHICALLY AFFECT</a:t>
            </a:r>
            <a:r>
              <a:rPr lang="en-US" sz="17200" b="1" dirty="0" smtClean="0">
                <a:latin typeface="Tahoma" pitchFamily="34" charset="0"/>
                <a:cs typeface="Tahoma" pitchFamily="34" charset="0"/>
              </a:rPr>
              <a:t>:</a:t>
            </a:r>
          </a:p>
          <a:p>
            <a:pPr algn="l" eaLnBrk="1" fontAlgn="auto" hangingPunct="1">
              <a:spcAft>
                <a:spcPts val="0"/>
              </a:spcAft>
              <a:buFont typeface="Arial" pitchFamily="34" charset="0"/>
              <a:buChar char="•"/>
              <a:defRPr/>
            </a:pPr>
            <a:r>
              <a:rPr lang="en-US" sz="17200" b="1" dirty="0" smtClean="0">
                <a:latin typeface="Tahoma" pitchFamily="34" charset="0"/>
                <a:cs typeface="Tahoma" pitchFamily="34" charset="0"/>
              </a:rPr>
              <a:t>National governments </a:t>
            </a:r>
          </a:p>
          <a:p>
            <a:pPr algn="l" eaLnBrk="1" fontAlgn="auto" hangingPunct="1">
              <a:spcAft>
                <a:spcPts val="0"/>
              </a:spcAft>
              <a:buFont typeface="Arial" pitchFamily="34" charset="0"/>
              <a:buChar char="•"/>
              <a:defRPr/>
            </a:pPr>
            <a:r>
              <a:rPr lang="en-US" sz="17200" b="1" dirty="0" smtClean="0">
                <a:latin typeface="Tahoma" pitchFamily="34" charset="0"/>
                <a:cs typeface="Tahoma" pitchFamily="34" charset="0"/>
              </a:rPr>
              <a:t>Markets</a:t>
            </a:r>
          </a:p>
          <a:p>
            <a:pPr algn="l" eaLnBrk="1" fontAlgn="auto" hangingPunct="1">
              <a:spcAft>
                <a:spcPts val="0"/>
              </a:spcAft>
              <a:buFont typeface="Arial" pitchFamily="34" charset="0"/>
              <a:buChar char="•"/>
              <a:defRPr/>
            </a:pPr>
            <a:r>
              <a:rPr lang="en-US" sz="17200" b="1" dirty="0" smtClean="0">
                <a:latin typeface="Tahoma" pitchFamily="34" charset="0"/>
                <a:cs typeface="Tahoma" pitchFamily="34" charset="0"/>
              </a:rPr>
              <a:t>Industries</a:t>
            </a:r>
          </a:p>
          <a:p>
            <a:pPr algn="l" eaLnBrk="1" fontAlgn="auto" hangingPunct="1">
              <a:spcAft>
                <a:spcPts val="0"/>
              </a:spcAft>
              <a:buFont typeface="Arial" pitchFamily="34" charset="0"/>
              <a:buChar char="•"/>
              <a:defRPr/>
            </a:pPr>
            <a:r>
              <a:rPr lang="en-US" sz="17200" b="1" dirty="0" smtClean="0">
                <a:latin typeface="Tahoma" pitchFamily="34" charset="0"/>
                <a:cs typeface="Tahoma" pitchFamily="34" charset="0"/>
              </a:rPr>
              <a:t>Corporations</a:t>
            </a:r>
          </a:p>
          <a:p>
            <a:pPr algn="l" eaLnBrk="1" fontAlgn="auto" hangingPunct="1">
              <a:spcAft>
                <a:spcPts val="0"/>
              </a:spcAft>
              <a:buFont typeface="Arial" pitchFamily="34" charset="0"/>
              <a:buChar char="•"/>
              <a:defRPr/>
            </a:pPr>
            <a:r>
              <a:rPr lang="en-US" sz="17200" b="1" dirty="0" smtClean="0">
                <a:latin typeface="Tahoma" pitchFamily="34" charset="0"/>
                <a:cs typeface="Tahoma" pitchFamily="34" charset="0"/>
              </a:rPr>
              <a:t>Executives</a:t>
            </a:r>
          </a:p>
          <a:p>
            <a:pPr algn="l" eaLnBrk="1" fontAlgn="auto" hangingPunct="1">
              <a:spcAft>
                <a:spcPts val="0"/>
              </a:spcAft>
              <a:buFont typeface="Arial" pitchFamily="34" charset="0"/>
              <a:buChar char="•"/>
              <a:defRPr/>
            </a:pPr>
            <a:r>
              <a:rPr lang="en-US" sz="17200" b="1" dirty="0" smtClean="0">
                <a:latin typeface="Tahoma" pitchFamily="34" charset="0"/>
                <a:cs typeface="Tahoma" pitchFamily="34" charset="0"/>
              </a:rPr>
              <a:t>Employees</a:t>
            </a:r>
          </a:p>
          <a:p>
            <a:pPr algn="l" eaLnBrk="1" fontAlgn="auto" hangingPunct="1">
              <a:spcAft>
                <a:spcPts val="0"/>
              </a:spcAft>
              <a:buFont typeface="Arial" pitchFamily="34" charset="0"/>
              <a:buChar char="•"/>
              <a:defRPr/>
            </a:pPr>
            <a:r>
              <a:rPr lang="en-US" sz="17200" b="1" dirty="0" smtClean="0">
                <a:latin typeface="Tahoma" pitchFamily="34" charset="0"/>
                <a:cs typeface="Tahoma" pitchFamily="34" charset="0"/>
              </a:rPr>
              <a:t>Consumers</a:t>
            </a:r>
          </a:p>
          <a:p>
            <a:pPr algn="l" eaLnBrk="1" fontAlgn="auto" hangingPunct="1">
              <a:spcAft>
                <a:spcPts val="0"/>
              </a:spcAft>
              <a:buFont typeface="Arial" pitchFamily="34" charset="0"/>
              <a:buChar char="•"/>
              <a:defRPr/>
            </a:pPr>
            <a:r>
              <a:rPr lang="en-US" sz="17200" b="1" dirty="0" smtClean="0">
                <a:latin typeface="Tahoma" pitchFamily="34" charset="0"/>
                <a:cs typeface="Tahoma" pitchFamily="34" charset="0"/>
              </a:rPr>
              <a:t>Economic communities</a:t>
            </a:r>
          </a:p>
          <a:p>
            <a:pPr algn="l" eaLnBrk="1" fontAlgn="auto" hangingPunct="1">
              <a:spcAft>
                <a:spcPts val="0"/>
              </a:spcAft>
              <a:buFont typeface="Arial" pitchFamily="34" charset="0"/>
              <a:buChar char="•"/>
              <a:defRPr/>
            </a:pPr>
            <a:r>
              <a:rPr lang="en-US" sz="17200" b="1" dirty="0" smtClean="0">
                <a:latin typeface="Tahoma" pitchFamily="34" charset="0"/>
                <a:cs typeface="Tahoma" pitchFamily="34" charset="0"/>
              </a:rPr>
              <a:t>Social communities </a:t>
            </a:r>
          </a:p>
          <a:p>
            <a:pPr algn="l" eaLnBrk="1" fontAlgn="auto" hangingPunct="1">
              <a:spcAft>
                <a:spcPts val="0"/>
              </a:spcAft>
              <a:buFont typeface="Arial" pitchFamily="34" charset="0"/>
              <a:buNone/>
              <a:defRPr/>
            </a:pPr>
            <a:endParaRPr lang="en-US" sz="5400" b="1" dirty="0" smtClean="0">
              <a:latin typeface="Tahoma" pitchFamily="34" charset="0"/>
              <a:cs typeface="Tahoma" pitchFamily="34" charset="0"/>
            </a:endParaRPr>
          </a:p>
          <a:p>
            <a:pPr algn="l" eaLnBrk="1" fontAlgn="auto" hangingPunct="1">
              <a:spcAft>
                <a:spcPts val="0"/>
              </a:spcAft>
              <a:buFont typeface="Arial" pitchFamily="34" charset="0"/>
              <a:buNone/>
              <a:defRPr/>
            </a:pPr>
            <a:endParaRPr lang="en-US" sz="5400" b="1" dirty="0" smtClean="0">
              <a:latin typeface="Tahoma" pitchFamily="34" charset="0"/>
              <a:cs typeface="Tahoma" pitchFamily="34" charset="0"/>
            </a:endParaRPr>
          </a:p>
          <a:p>
            <a:pPr algn="l" eaLnBrk="1" fontAlgn="auto" hangingPunct="1">
              <a:spcAft>
                <a:spcPts val="0"/>
              </a:spcAft>
              <a:buFont typeface="Arial" pitchFamily="34" charset="0"/>
              <a:buNone/>
              <a:defRPr/>
            </a:pPr>
            <a:endParaRPr lang="en-US" sz="5400" b="1" dirty="0" smtClean="0">
              <a:latin typeface="Tahoma" pitchFamily="34" charset="0"/>
              <a:cs typeface="Tahoma" pitchFamily="34" charset="0"/>
            </a:endParaRPr>
          </a:p>
          <a:p>
            <a:pPr algn="l" eaLnBrk="1" fontAlgn="auto" hangingPunct="1">
              <a:spcAft>
                <a:spcPts val="0"/>
              </a:spcAft>
              <a:buFont typeface="Arial" pitchFamily="34" charset="0"/>
              <a:buNone/>
              <a:defRPr/>
            </a:pPr>
            <a:r>
              <a:rPr lang="en-US" sz="6600" b="1" dirty="0" smtClean="0">
                <a:solidFill>
                  <a:srgbClr val="C00000"/>
                </a:solidFill>
                <a:latin typeface="Tahoma" pitchFamily="34" charset="0"/>
                <a:cs typeface="Tahoma" pitchFamily="34" charset="0"/>
              </a:rPr>
              <a:t>	</a:t>
            </a:r>
            <a:r>
              <a:rPr lang="en-US" sz="3600" b="1" dirty="0" smtClean="0">
                <a:latin typeface="Tahoma" pitchFamily="34" charset="0"/>
                <a:cs typeface="Tahoma" pitchFamily="34" charset="0"/>
              </a:rPr>
              <a:t>			</a:t>
            </a:r>
          </a:p>
        </p:txBody>
      </p:sp>
    </p:spTree>
  </p:cSld>
  <p:clrMapOvr>
    <a:masterClrMapping/>
  </p:clrMapOvr>
  <p:transition spd="med">
    <p:random/>
  </p:transition>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ubtitle 2"/>
          <p:cNvSpPr>
            <a:spLocks noGrp="1"/>
          </p:cNvSpPr>
          <p:nvPr>
            <p:ph type="subTitle" idx="1"/>
          </p:nvPr>
        </p:nvSpPr>
        <p:spPr>
          <a:xfrm>
            <a:off x="0" y="0"/>
            <a:ext cx="9144000" cy="6858000"/>
          </a:xfrm>
        </p:spPr>
        <p:txBody>
          <a:bodyPr/>
          <a:lstStyle/>
          <a:p>
            <a:pPr eaLnBrk="1" hangingPunct="1"/>
            <a:r>
              <a:rPr lang="en-US" sz="3600" b="1" smtClean="0">
                <a:latin typeface="Tahoma" pitchFamily="34" charset="0"/>
                <a:cs typeface="Tahoma" pitchFamily="34" charset="0"/>
              </a:rPr>
              <a:t>MOST COMMON COMMUNITY ETHICS OBSTACLES </a:t>
            </a:r>
          </a:p>
          <a:p>
            <a:pPr algn="l" eaLnBrk="1" hangingPunct="1">
              <a:buFontTx/>
              <a:buChar char="•"/>
            </a:pPr>
            <a:r>
              <a:rPr lang="en-US" sz="4600" b="1" smtClean="0">
                <a:latin typeface="Tahoma" pitchFamily="34" charset="0"/>
                <a:cs typeface="Tahoma" pitchFamily="34" charset="0"/>
              </a:rPr>
              <a:t>Impersonal marketplace, profit maximization, stakeholder minimization</a:t>
            </a:r>
          </a:p>
          <a:p>
            <a:pPr algn="l" eaLnBrk="1" hangingPunct="1">
              <a:buFontTx/>
              <a:buChar char="•"/>
            </a:pPr>
            <a:r>
              <a:rPr lang="en-US" sz="4600" b="1" smtClean="0">
                <a:latin typeface="Tahoma" pitchFamily="34" charset="0"/>
                <a:cs typeface="Tahoma" pitchFamily="34" charset="0"/>
              </a:rPr>
              <a:t>Amoral MBA mentality</a:t>
            </a:r>
          </a:p>
          <a:p>
            <a:pPr algn="l" eaLnBrk="1" hangingPunct="1">
              <a:buFontTx/>
              <a:buChar char="•"/>
            </a:pPr>
            <a:r>
              <a:rPr lang="en-US" sz="4600" b="1" smtClean="0">
                <a:latin typeface="Tahoma" pitchFamily="34" charset="0"/>
                <a:cs typeface="Tahoma" pitchFamily="34" charset="0"/>
              </a:rPr>
              <a:t>Political power of corporations</a:t>
            </a:r>
          </a:p>
          <a:p>
            <a:pPr algn="l" eaLnBrk="1" hangingPunct="1">
              <a:buFontTx/>
              <a:buChar char="•"/>
            </a:pPr>
            <a:r>
              <a:rPr lang="en-US" sz="4600" b="1" smtClean="0">
                <a:latin typeface="Tahoma" pitchFamily="34" charset="0"/>
                <a:cs typeface="Tahoma" pitchFamily="34" charset="0"/>
              </a:rPr>
              <a:t>Industry oligopolies </a:t>
            </a:r>
          </a:p>
        </p:txBody>
      </p:sp>
      <p:sp>
        <p:nvSpPr>
          <p:cNvPr id="3" name="Right Arrow 2"/>
          <p:cNvSpPr/>
          <p:nvPr/>
        </p:nvSpPr>
        <p:spPr>
          <a:xfrm>
            <a:off x="7772400" y="6248400"/>
            <a:ext cx="977900" cy="484188"/>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ransition spd="med">
    <p:random/>
  </p:transition>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ubtitle 2"/>
          <p:cNvSpPr>
            <a:spLocks noGrp="1"/>
          </p:cNvSpPr>
          <p:nvPr>
            <p:ph type="subTitle" idx="1"/>
          </p:nvPr>
        </p:nvSpPr>
        <p:spPr>
          <a:xfrm>
            <a:off x="0" y="0"/>
            <a:ext cx="9144000" cy="6858000"/>
          </a:xfrm>
        </p:spPr>
        <p:txBody>
          <a:bodyPr/>
          <a:lstStyle/>
          <a:p>
            <a:pPr algn="l" eaLnBrk="1" hangingPunct="1">
              <a:buFontTx/>
              <a:buChar char="•"/>
            </a:pPr>
            <a:r>
              <a:rPr lang="en-US" sz="5400" b="1" smtClean="0">
                <a:latin typeface="Tahoma" pitchFamily="34" charset="0"/>
                <a:cs typeface="Tahoma" pitchFamily="34" charset="0"/>
              </a:rPr>
              <a:t>Colonialism &amp; turbo-capitalism</a:t>
            </a:r>
          </a:p>
          <a:p>
            <a:pPr algn="l" eaLnBrk="1" hangingPunct="1">
              <a:buFontTx/>
              <a:buChar char="•"/>
            </a:pPr>
            <a:r>
              <a:rPr lang="en-US" sz="5400" b="1" smtClean="0">
                <a:latin typeface="Tahoma" pitchFamily="34" charset="0"/>
                <a:cs typeface="Tahoma" pitchFamily="34" charset="0"/>
              </a:rPr>
              <a:t>VAC dominance by a few private interests</a:t>
            </a:r>
          </a:p>
          <a:p>
            <a:pPr algn="l" eaLnBrk="1" hangingPunct="1">
              <a:buFontTx/>
              <a:buChar char="•"/>
            </a:pPr>
            <a:r>
              <a:rPr lang="en-US" sz="5400" b="1" smtClean="0">
                <a:latin typeface="Tahoma" pitchFamily="34" charset="0"/>
                <a:cs typeface="Tahoma" pitchFamily="34" charset="0"/>
              </a:rPr>
              <a:t>Uninformed consumers</a:t>
            </a:r>
          </a:p>
          <a:p>
            <a:pPr algn="l" eaLnBrk="1" hangingPunct="1">
              <a:buFontTx/>
              <a:buChar char="•"/>
            </a:pPr>
            <a:r>
              <a:rPr lang="en-US" sz="5400" b="1" smtClean="0">
                <a:latin typeface="Tahoma" pitchFamily="34" charset="0"/>
                <a:cs typeface="Tahoma" pitchFamily="34" charset="0"/>
              </a:rPr>
              <a:t>National protectionism</a:t>
            </a:r>
          </a:p>
          <a:p>
            <a:pPr algn="l" eaLnBrk="1" hangingPunct="1">
              <a:buFontTx/>
              <a:buChar char="•"/>
            </a:pPr>
            <a:r>
              <a:rPr lang="en-US" sz="5400" b="1" smtClean="0">
                <a:latin typeface="Tahoma" pitchFamily="34" charset="0"/>
                <a:cs typeface="Tahoma" pitchFamily="34" charset="0"/>
              </a:rPr>
              <a:t>Trade wars</a:t>
            </a:r>
          </a:p>
        </p:txBody>
      </p:sp>
    </p:spTree>
  </p:cSld>
  <p:clrMapOvr>
    <a:masterClrMapping/>
  </p:clrMapOvr>
  <p:transition spd="med">
    <p:random/>
  </p:transition>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ubtitle 2"/>
          <p:cNvSpPr>
            <a:spLocks noGrp="1"/>
          </p:cNvSpPr>
          <p:nvPr>
            <p:ph type="subTitle" idx="1"/>
          </p:nvPr>
        </p:nvSpPr>
        <p:spPr>
          <a:xfrm>
            <a:off x="0" y="0"/>
            <a:ext cx="9144000" cy="6858000"/>
          </a:xfrm>
        </p:spPr>
        <p:txBody>
          <a:bodyPr/>
          <a:lstStyle/>
          <a:p>
            <a:pPr eaLnBrk="1" hangingPunct="1"/>
            <a:r>
              <a:rPr lang="en-US" sz="3900" b="1" smtClean="0">
                <a:latin typeface="Tahoma" pitchFamily="34" charset="0"/>
                <a:cs typeface="Tahoma" pitchFamily="34" charset="0"/>
              </a:rPr>
              <a:t>COMMUNITY ETHICS COMMITMENTS</a:t>
            </a:r>
          </a:p>
          <a:p>
            <a:pPr algn="l" eaLnBrk="1" hangingPunct="1">
              <a:buFontTx/>
              <a:buChar char="•"/>
            </a:pPr>
            <a:r>
              <a:rPr lang="en-US" sz="5400" b="1" smtClean="0">
                <a:latin typeface="Tahoma" pitchFamily="34" charset="0"/>
                <a:cs typeface="Tahoma" pitchFamily="34" charset="0"/>
              </a:rPr>
              <a:t>Commitment to multiple corp. constituents</a:t>
            </a:r>
          </a:p>
          <a:p>
            <a:pPr algn="l" eaLnBrk="1" hangingPunct="1">
              <a:buFontTx/>
              <a:buChar char="•"/>
            </a:pPr>
            <a:r>
              <a:rPr lang="en-US" sz="5400" b="1" smtClean="0">
                <a:latin typeface="Tahoma" pitchFamily="34" charset="0"/>
                <a:cs typeface="Tahoma" pitchFamily="34" charset="0"/>
              </a:rPr>
              <a:t>Accountability to stakeholders</a:t>
            </a:r>
          </a:p>
          <a:p>
            <a:pPr algn="l" eaLnBrk="1" hangingPunct="1">
              <a:buFontTx/>
              <a:buChar char="•"/>
            </a:pPr>
            <a:r>
              <a:rPr lang="en-US" sz="5400" b="1" smtClean="0">
                <a:latin typeface="Tahoma" pitchFamily="34" charset="0"/>
                <a:cs typeface="Tahoma" pitchFamily="34" charset="0"/>
              </a:rPr>
              <a:t>Profit satisficing in a multiple-gain system</a:t>
            </a:r>
          </a:p>
          <a:p>
            <a:pPr algn="l" eaLnBrk="1" hangingPunct="1"/>
            <a:endParaRPr lang="en-US" sz="4400" b="1" smtClean="0">
              <a:latin typeface="Tahoma" pitchFamily="34" charset="0"/>
              <a:cs typeface="Tahoma" pitchFamily="34" charset="0"/>
            </a:endParaRPr>
          </a:p>
        </p:txBody>
      </p:sp>
    </p:spTree>
  </p:cSld>
  <p:clrMapOvr>
    <a:masterClrMapping/>
  </p:clrMapOvr>
  <p:transition spd="med">
    <p:random/>
  </p:transition>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4417</TotalTime>
  <Words>4575</Words>
  <Application>Microsoft Office PowerPoint</Application>
  <PresentationFormat>On-screen Show (4:3)</PresentationFormat>
  <Paragraphs>468</Paragraphs>
  <Slides>107</Slides>
  <Notes>76</Notes>
  <HiddenSlides>0</HiddenSlides>
  <MMClips>0</MMClips>
  <ScaleCrop>false</ScaleCrop>
  <HeadingPairs>
    <vt:vector size="4" baseType="variant">
      <vt:variant>
        <vt:lpstr>Theme</vt:lpstr>
      </vt:variant>
      <vt:variant>
        <vt:i4>1</vt:i4>
      </vt:variant>
      <vt:variant>
        <vt:lpstr>Slide Titles</vt:lpstr>
      </vt:variant>
      <vt:variant>
        <vt:i4>107</vt:i4>
      </vt:variant>
    </vt:vector>
  </HeadingPairs>
  <TitlesOfParts>
    <vt:vector size="108" baseType="lpstr">
      <vt:lpstr>Default Design</vt:lpstr>
      <vt:lpstr>CHAPTER 5</vt:lpstr>
      <vt:lpstr>Global Business Ethics PRISMS</vt:lpstr>
      <vt:lpstr>PowerPoint Presentation</vt:lpstr>
      <vt:lpstr>PowerPoint Presentation</vt:lpstr>
      <vt:lpstr>PowerPoint Presentation</vt:lpstr>
      <vt:lpstr>PowerPoint Presentation</vt:lpstr>
      <vt:lpstr>PowerPoint Presentation</vt:lpstr>
      <vt:lpstr>BUILT-IN WEAKNESSES OF AMERICAN CAPITALISM THAT SPAWNED THE NEW MILLENNIUM BUSINESS SCANDALS</vt:lpstr>
      <vt:lpstr>SO IS CAPITALISM TRUSTWORTHY?</vt:lpstr>
      <vt:lpstr>PowerPoint Presentation</vt:lpstr>
      <vt:lpstr>THE ETHICAL STAKES OF GLOBAL CORPORATIONS</vt:lpstr>
      <vt:lpstr>PowerPoint Presentation</vt:lpstr>
      <vt:lpstr>FOREIGNERS ELECTING AMERICAN CANDIDATES?</vt:lpstr>
      <vt:lpstr>LEGAL BUSINESS BRIBES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HOW THE BUSINESS SCANDALS OF THE NEW MILLENNIUM ARE UNIQUE </vt:lpstr>
      <vt:lpstr>PowerPoint Presentation</vt:lpstr>
      <vt:lpstr>PowerPoint Presentation</vt:lpstr>
      <vt:lpstr>PowerPoint Presentation</vt:lpstr>
      <vt:lpstr>PowerPoint Presentation</vt:lpstr>
      <vt:lpstr>PowerPoint Presentation</vt:lpstr>
      <vt:lpstr>PowerPoint Presentation</vt:lpstr>
      <vt:lpstr>THE 21st CENTURY UNETHICAL   ALLIANCE OF CAPITALISM</vt:lpstr>
      <vt:lpstr>PowerPoint Presentation</vt:lpstr>
      <vt:lpstr>PowerPoint Presentation</vt:lpstr>
      <vt:lpstr>IS THE AMERICAN GOVERNMENT PART OF THE SOLUTION OR PART OF THE PROBLEM?</vt:lpstr>
      <vt:lpstr>ENRON’S POLITICAL MATRIX</vt:lpstr>
      <vt:lpstr>PowerPoint Presentation</vt:lpstr>
      <vt:lpstr>PowerPoint Presentation</vt:lpstr>
      <vt:lpstr>LAP Dog Boards</vt:lpstr>
      <vt:lpstr>EXECUTIVE VIDEO-GAMESTERS</vt:lpstr>
      <vt:lpstr>ELITE EXECUTIVES</vt:lpstr>
      <vt:lpstr>PowerPoint Presentation</vt:lpstr>
      <vt:lpstr>PowerPoint Presentation</vt:lpstr>
      <vt:lpstr>PowerPoint Presentation</vt:lpstr>
      <vt:lpstr>NEW SEC MANDATES  FOR REPORTING EXEC PAY</vt:lpstr>
      <vt:lpstr>PowerPoint Presentation</vt:lpstr>
      <vt:lpstr>PowerPoint Presentation</vt:lpstr>
      <vt:lpstr>PowerPoint Presentation</vt:lpstr>
      <vt:lpstr>PowerPoint Presentation</vt:lpstr>
      <vt:lpstr>THE 3 PILLARS OF AMERICAN CAPITALISM  </vt:lpstr>
      <vt:lpstr>NEW IDEOLOGICAL QUESTIONS IN THE WAKE ON THE ENRON ERA</vt:lpstr>
      <vt:lpstr>WW III: THE NEW MILLENNIUM'S EMERGING IDEOLOGICAL WARFARE</vt:lpstr>
      <vt:lpstr>WORLD CITIZENS ADMIRE AMERICA’S FREEDOM AND TECHNOLOGY, BUT NOT ITS SOCIAL VALUES:</vt:lpstr>
      <vt:lpstr>PowerPoint Presentation</vt:lpstr>
      <vt:lpstr>THE GLOBAL CORRUPTION INDEX</vt:lpstr>
      <vt:lpstr>DOING YOUR ETHICS HOMEWORK          </vt:lpstr>
      <vt:lpstr>ADVICE FROM LIZ MARAIST, ETHICS COMPLIANCE OFFICER FOR J. RAY MCDERMOTT </vt:lpstr>
      <vt:lpstr>Don’t violate “arbitrary” laws (“everybody’s doing it.”)</vt:lpstr>
      <vt:lpstr> ARBITRARY LAWS (unethical activities corporations know are illegal but sometimes engage in because “everybody else does it”)   </vt:lpstr>
      <vt:lpstr>ARTITRARY ETHICS</vt:lpstr>
      <vt:lpstr>PowerPoint Presentation</vt:lpstr>
      <vt:lpstr>What justice should look like:  Restitution Ethics Policy</vt:lpstr>
      <vt:lpstr>PowerPoint Presentation</vt:lpstr>
      <vt:lpstr>PowerPoint Presentation</vt:lpstr>
      <vt:lpstr>3 APPROACHES TO SOCIALLY RESPONSIBLE GLOBAL INVESTING</vt:lpstr>
      <vt:lpstr>PowerPoint Presentation</vt:lpstr>
      <vt:lpstr>Do the USA &amp; West have any responsibilities to help alleviate AIDS &amp; other epidemic diseases in Africa? </vt:lpstr>
      <vt:lpstr>PowerPoint Presentation</vt:lpstr>
      <vt:lpstr>PowerPoint Presentation</vt:lpstr>
      <vt:lpstr>PowerPoint Presentation</vt:lpstr>
      <vt:lpstr>PowerPoint Presentation</vt:lpstr>
      <vt:lpstr>THE CHALLENGE OF A LIFETIME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IDEALISTIC SOLUTION: WORK FOR OR START A PRIVATE COMPANY </vt:lpstr>
      <vt:lpstr>BUILT-IN ETHICAL ACCOUNTABILITY IN SMALL BUSINESS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Phil</dc:creator>
  <cp:lastModifiedBy>Phil</cp:lastModifiedBy>
  <cp:revision>730</cp:revision>
  <dcterms:created xsi:type="dcterms:W3CDTF">2002-04-01T23:05:30Z</dcterms:created>
  <dcterms:modified xsi:type="dcterms:W3CDTF">2012-11-17T17:05:30Z</dcterms:modified>
</cp:coreProperties>
</file>