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8"/>
  </p:notesMasterIdLst>
  <p:sldIdLst>
    <p:sldId id="310" r:id="rId2"/>
    <p:sldId id="313" r:id="rId3"/>
    <p:sldId id="393" r:id="rId4"/>
    <p:sldId id="394" r:id="rId5"/>
    <p:sldId id="395" r:id="rId6"/>
    <p:sldId id="396" r:id="rId7"/>
    <p:sldId id="397" r:id="rId8"/>
    <p:sldId id="398" r:id="rId9"/>
    <p:sldId id="399" r:id="rId10"/>
    <p:sldId id="400" r:id="rId11"/>
    <p:sldId id="433" r:id="rId12"/>
    <p:sldId id="436" r:id="rId13"/>
    <p:sldId id="437" r:id="rId14"/>
    <p:sldId id="401" r:id="rId15"/>
    <p:sldId id="309" r:id="rId16"/>
    <p:sldId id="333" r:id="rId17"/>
    <p:sldId id="438" r:id="rId18"/>
    <p:sldId id="268" r:id="rId19"/>
    <p:sldId id="311" r:id="rId20"/>
    <p:sldId id="322" r:id="rId21"/>
    <p:sldId id="334" r:id="rId22"/>
    <p:sldId id="256" r:id="rId23"/>
    <p:sldId id="274" r:id="rId24"/>
    <p:sldId id="257" r:id="rId25"/>
    <p:sldId id="275" r:id="rId26"/>
    <p:sldId id="273" r:id="rId27"/>
    <p:sldId id="321" r:id="rId28"/>
    <p:sldId id="339" r:id="rId29"/>
    <p:sldId id="264" r:id="rId30"/>
    <p:sldId id="317" r:id="rId31"/>
    <p:sldId id="341" r:id="rId32"/>
    <p:sldId id="342" r:id="rId33"/>
    <p:sldId id="343" r:id="rId34"/>
    <p:sldId id="344" r:id="rId35"/>
    <p:sldId id="429" r:id="rId36"/>
    <p:sldId id="430" r:id="rId37"/>
    <p:sldId id="431" r:id="rId38"/>
    <p:sldId id="432" r:id="rId39"/>
    <p:sldId id="340" r:id="rId40"/>
    <p:sldId id="318" r:id="rId41"/>
    <p:sldId id="308" r:id="rId42"/>
    <p:sldId id="314" r:id="rId43"/>
    <p:sldId id="286" r:id="rId44"/>
    <p:sldId id="304" r:id="rId45"/>
    <p:sldId id="435" r:id="rId46"/>
    <p:sldId id="258" r:id="rId47"/>
    <p:sldId id="277" r:id="rId48"/>
    <p:sldId id="278" r:id="rId49"/>
    <p:sldId id="259" r:id="rId50"/>
    <p:sldId id="282" r:id="rId51"/>
    <p:sldId id="279" r:id="rId52"/>
    <p:sldId id="260" r:id="rId53"/>
    <p:sldId id="319" r:id="rId54"/>
    <p:sldId id="421" r:id="rId55"/>
    <p:sldId id="422" r:id="rId56"/>
    <p:sldId id="423" r:id="rId57"/>
    <p:sldId id="424" r:id="rId58"/>
    <p:sldId id="425" r:id="rId59"/>
    <p:sldId id="426" r:id="rId60"/>
    <p:sldId id="427" r:id="rId61"/>
    <p:sldId id="428" r:id="rId62"/>
    <p:sldId id="402" r:id="rId63"/>
    <p:sldId id="410" r:id="rId64"/>
    <p:sldId id="411" r:id="rId65"/>
    <p:sldId id="412" r:id="rId66"/>
    <p:sldId id="413" r:id="rId67"/>
    <p:sldId id="414" r:id="rId68"/>
    <p:sldId id="415" r:id="rId69"/>
    <p:sldId id="416" r:id="rId70"/>
    <p:sldId id="417" r:id="rId71"/>
    <p:sldId id="418" r:id="rId72"/>
    <p:sldId id="419" r:id="rId73"/>
    <p:sldId id="360" r:id="rId74"/>
    <p:sldId id="361" r:id="rId75"/>
    <p:sldId id="420" r:id="rId76"/>
    <p:sldId id="362" r:id="rId77"/>
    <p:sldId id="363" r:id="rId78"/>
    <p:sldId id="364" r:id="rId79"/>
    <p:sldId id="365" r:id="rId80"/>
    <p:sldId id="366" r:id="rId81"/>
    <p:sldId id="367" r:id="rId82"/>
    <p:sldId id="368" r:id="rId83"/>
    <p:sldId id="369" r:id="rId84"/>
    <p:sldId id="370" r:id="rId85"/>
    <p:sldId id="371" r:id="rId86"/>
    <p:sldId id="372" r:id="rId87"/>
    <p:sldId id="373" r:id="rId88"/>
    <p:sldId id="374" r:id="rId89"/>
    <p:sldId id="375" r:id="rId90"/>
    <p:sldId id="376" r:id="rId91"/>
    <p:sldId id="377" r:id="rId92"/>
    <p:sldId id="378" r:id="rId93"/>
    <p:sldId id="379" r:id="rId94"/>
    <p:sldId id="380" r:id="rId95"/>
    <p:sldId id="381" r:id="rId96"/>
    <p:sldId id="382" r:id="rId97"/>
    <p:sldId id="383" r:id="rId98"/>
    <p:sldId id="384" r:id="rId99"/>
    <p:sldId id="385" r:id="rId100"/>
    <p:sldId id="386" r:id="rId101"/>
    <p:sldId id="387" r:id="rId102"/>
    <p:sldId id="388" r:id="rId103"/>
    <p:sldId id="389" r:id="rId104"/>
    <p:sldId id="390" r:id="rId105"/>
    <p:sldId id="391" r:id="rId106"/>
    <p:sldId id="392" r:id="rId10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9C9C9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558" autoAdjust="0"/>
    <p:restoredTop sz="94660"/>
  </p:normalViewPr>
  <p:slideViewPr>
    <p:cSldViewPr>
      <p:cViewPr>
        <p:scale>
          <a:sx n="32" d="100"/>
          <a:sy n="32" d="100"/>
        </p:scale>
        <p:origin x="-2196" y="-882"/>
      </p:cViewPr>
      <p:guideLst>
        <p:guide orient="horz" pos="2160"/>
        <p:guide pos="2880"/>
      </p:guideLst>
    </p:cSldViewPr>
  </p:slideViewPr>
  <p:notesTextViewPr>
    <p:cViewPr>
      <p:scale>
        <a:sx n="100" d="100"/>
        <a:sy n="100" d="100"/>
      </p:scale>
      <p:origin x="0" y="0"/>
    </p:cViewPr>
  </p:notesTextViewPr>
  <p:sorterViewPr>
    <p:cViewPr>
      <p:scale>
        <a:sx n="83" d="100"/>
        <a:sy n="83" d="100"/>
      </p:scale>
      <p:origin x="0" y="111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A8A407AC-C01E-47C9-854F-D299CC8D6F83}" type="datetimeFigureOut">
              <a:rPr lang="en-US"/>
              <a:pPr>
                <a:defRPr/>
              </a:pPr>
              <a:t>7/4/2012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BDA54E5D-6784-4A11-B270-7952E6700BAC}" type="slidenum">
              <a:rPr lang="en-US"/>
              <a:pPr>
                <a:defRPr/>
              </a:pPr>
              <a:t>‹#›</a:t>
            </a:fld>
            <a:endParaRPr lang="en-US"/>
          </a:p>
        </p:txBody>
      </p:sp>
    </p:spTree>
    <p:extLst>
      <p:ext uri="{BB962C8B-B14F-4D97-AF65-F5344CB8AC3E}">
        <p14:creationId xmlns:p14="http://schemas.microsoft.com/office/powerpoint/2010/main" val="28022725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83C017F-1421-498A-B650-D0A257BB97B9}"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08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9BE4CBE-3373-4DF0-A144-AA80695EA2B4}" type="slidenum">
              <a:rPr lang="en-US" smtClean="0"/>
              <a:pPr eaLnBrk="1" hangingPunct="1"/>
              <a:t>10</a:t>
            </a:fld>
            <a:endParaRPr lang="en-US"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2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2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DBED431-0B2A-48A8-AE98-3506742DC728}" type="slidenum">
              <a:rPr lang="en-US" smtClean="0"/>
              <a:pPr eaLnBrk="1" hangingPunct="1"/>
              <a:t>100</a:t>
            </a:fld>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4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5E135DC-1F19-464C-8858-60FD59ED8360}" type="slidenum">
              <a:rPr lang="en-US" smtClean="0"/>
              <a:pPr eaLnBrk="1" hangingPunct="1"/>
              <a:t>101</a:t>
            </a:fld>
            <a:endParaRPr 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5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C40EC48-6A5D-4784-9520-7A11BD3ED901}" type="slidenum">
              <a:rPr lang="en-US" smtClean="0"/>
              <a:pPr eaLnBrk="1" hangingPunct="1"/>
              <a:t>102</a:t>
            </a:fld>
            <a:endParaRPr 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6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6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C6746FC-C4B5-460D-A30B-772592A22C5B}" type="slidenum">
              <a:rPr lang="en-US" smtClean="0"/>
              <a:pPr eaLnBrk="1" hangingPunct="1"/>
              <a:t>103</a:t>
            </a:fld>
            <a:endParaRPr 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7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7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EEFE8C1-9790-4810-84EA-7032D86095B5}" type="slidenum">
              <a:rPr lang="en-US" smtClean="0"/>
              <a:pPr eaLnBrk="1" hangingPunct="1"/>
              <a:t>104</a:t>
            </a:fld>
            <a:endParaRPr 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8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8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2B40D3D-FDBE-45A2-B9F0-83DA5243BE23}" type="slidenum">
              <a:rPr lang="en-US" smtClean="0"/>
              <a:pPr eaLnBrk="1" hangingPunct="1"/>
              <a:t>105</a:t>
            </a:fld>
            <a:endParaRPr lang="en-US"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9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91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EDE7D1B-BE71-4CE0-B9AF-E940E5EC8A5A}" type="slidenum">
              <a:rPr lang="en-US" smtClean="0"/>
              <a:pPr eaLnBrk="1" hangingPunct="1"/>
              <a:t>106</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01401CB-8882-44A1-B97C-829C68993920}" type="slidenum">
              <a:rPr lang="en-US" smtClean="0"/>
              <a:pPr eaLnBrk="1" hangingPunct="1"/>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33CF0AB-F5BF-4D48-B657-59CF3CB61E11}" type="slidenum">
              <a:rPr lang="en-US" smtClean="0"/>
              <a:pPr eaLnBrk="1" hangingPunct="1"/>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9115C85-464D-4BAD-8BCB-8693250F9AF2}" type="slidenum">
              <a:rPr lang="en-US" smtClean="0"/>
              <a:pPr eaLnBrk="1" hangingPunct="1"/>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4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D38CB6F-2229-444C-8D7F-08654101F273}" type="slidenum">
              <a:rPr lang="en-US" smtClean="0"/>
              <a:pPr eaLnBrk="1" hangingPunct="1"/>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2AFABEE-FCE0-4AAC-AAC9-12E9CB32E88C}" type="slidenum">
              <a:rPr lang="en-US" smtClean="0"/>
              <a:pPr eaLnBrk="1" hangingPunct="1"/>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3386226-DB7F-4F98-BE91-78F8B8D22863}" type="slidenum">
              <a:rPr lang="en-US" smtClean="0"/>
              <a:pPr eaLnBrk="1" hangingPunct="1"/>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80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96D0E53-610B-4AF5-91E8-AC5DFE1CD244}" type="slidenum">
              <a:rPr lang="en-US" smtClean="0"/>
              <a:pPr eaLnBrk="1" hangingPunct="1"/>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9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46CCDD5-6675-41BA-B932-2A4CE6BCE8B9}" type="slidenum">
              <a:rPr lang="en-US" smtClean="0"/>
              <a:pPr eaLnBrk="1" hangingPunct="1"/>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00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0D78DB9-7004-43ED-94BB-AAE638B1C652}" type="slidenum">
              <a:rPr lang="en-US" smtClean="0"/>
              <a:pPr eaLnBrk="1" hangingPunct="1"/>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2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54D5CD7-3737-4952-98AF-195A36E80CEA}" type="slidenum">
              <a:rPr lang="en-US" smtClean="0"/>
              <a:pPr eaLnBrk="1" hangingPunct="1"/>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1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34C6CFC-C945-480C-BFB7-428E56B18A2B}" type="slidenum">
              <a:rPr lang="en-US" smtClean="0"/>
              <a:pPr eaLnBrk="1" hangingPunct="1"/>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2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42F7757-EFE9-4FD9-8692-6090645002AF}" type="slidenum">
              <a:rPr lang="en-US" smtClean="0"/>
              <a:pPr eaLnBrk="1" hangingPunct="1"/>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CD23ED0-45D8-4F67-9E4A-B6F2BD336AC8}" type="slidenum">
              <a:rPr lang="en-US" smtClean="0"/>
              <a:pPr eaLnBrk="1" hangingPunct="1"/>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11F23CA-6AB6-47B0-BC23-027A9F94D4FB}" type="slidenum">
              <a:rPr lang="en-US" smtClean="0"/>
              <a:pPr eaLnBrk="1" hangingPunct="1"/>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5964F88-BB5B-4991-8095-34B2F3CFD789}" type="slidenum">
              <a:rPr lang="en-US" smtClean="0"/>
              <a:pPr eaLnBrk="1" hangingPunct="1"/>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6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C7B4ED6-4258-4FF3-859A-C5D185DF05AF}" type="slidenum">
              <a:rPr lang="en-US" smtClean="0"/>
              <a:pPr eaLnBrk="1" hangingPunct="1"/>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7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CFA17EF-8B68-4A39-BF0A-8DEDB4C4CC95}" type="slidenum">
              <a:rPr lang="en-US" smtClean="0"/>
              <a:pPr eaLnBrk="1" hangingPunct="1"/>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8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D6B4466-8B40-4B04-AF2E-83F102FF1733}" type="slidenum">
              <a:rPr lang="en-US" smtClean="0"/>
              <a:pPr eaLnBrk="1" hangingPunct="1"/>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9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6936F5A-E023-4071-A256-57886B6C4188}" type="slidenum">
              <a:rPr lang="en-US" smtClean="0"/>
              <a:pPr eaLnBrk="1" hangingPunct="1"/>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0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6334DE7-0B04-4DD4-8507-5C189B53B887}" type="slidenum">
              <a:rPr lang="en-US" smtClean="0"/>
              <a:pPr eaLnBrk="1" hangingPunct="1"/>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4059836-0F57-4C69-B5C2-4387AC11DA50}" type="slidenum">
              <a:rPr lang="en-US" smtClean="0"/>
              <a:pPr eaLnBrk="1" hangingPunct="1"/>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1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34D91D0-53D5-4207-A576-DE68C25B8435}" type="slidenum">
              <a:rPr lang="en-US" smtClean="0"/>
              <a:pPr eaLnBrk="1" hangingPunct="1"/>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2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D3A40E0-5D9C-4641-A641-66884F29A442}" type="slidenum">
              <a:rPr lang="en-US" smtClean="0"/>
              <a:pPr eaLnBrk="1" hangingPunct="1"/>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DF0AB5B-93EF-48C3-99BA-E867919AD77A}" type="slidenum">
              <a:rPr lang="en-US" smtClean="0"/>
              <a:pPr eaLnBrk="1" hangingPunct="1"/>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4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88F7966-2D2C-4CF2-A24D-312DC7926F2E}" type="slidenum">
              <a:rPr lang="en-US" smtClean="0"/>
              <a:pPr eaLnBrk="1" hangingPunct="1"/>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5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F7E1724-126F-4990-96A9-4044241435E9}" type="slidenum">
              <a:rPr lang="en-US" smtClean="0"/>
              <a:pPr eaLnBrk="1" hangingPunct="1"/>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6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E7232A9-A693-4122-80EA-3C68EF704C0E}" type="slidenum">
              <a:rPr lang="en-US" smtClean="0"/>
              <a:pPr eaLnBrk="1" hangingPunct="1"/>
              <a:t>35</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7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31DBFF3-81F9-4B13-A750-D32A86176C73}" type="slidenum">
              <a:rPr lang="en-US" smtClean="0"/>
              <a:pPr eaLnBrk="1" hangingPunct="1"/>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07201FF-8875-4100-BD18-6B6AF8221B01}" type="slidenum">
              <a:rPr lang="en-US" smtClean="0"/>
              <a:pPr eaLnBrk="1" hangingPunct="1"/>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9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0B189DB-2DD8-4A3C-863A-2226F388EC54}" type="slidenum">
              <a:rPr lang="en-US" smtClean="0"/>
              <a:pPr eaLnBrk="1" hangingPunct="1"/>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0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0CDB6D6-471A-477D-A46C-263458F2019F}" type="slidenum">
              <a:rPr lang="en-US" smtClean="0"/>
              <a:pPr eaLnBrk="1" hangingPunct="1"/>
              <a:t>39</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1B9DE3E-49FD-45AA-8082-99FA727DCEA7}" type="slidenum">
              <a:rPr lang="en-US" smtClean="0"/>
              <a:pPr eaLnBrk="1" hangingPunct="1"/>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1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0F3D020-7CD5-4CFF-B5F6-38E58243D117}" type="slidenum">
              <a:rPr lang="en-US" smtClean="0"/>
              <a:pPr eaLnBrk="1" hangingPunct="1"/>
              <a:t>40</a:t>
            </a:fld>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2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2C2B11C-5A29-4AD3-8FAC-0F2B782CA035}" type="slidenum">
              <a:rPr lang="en-US" smtClean="0"/>
              <a:pPr eaLnBrk="1" hangingPunct="1"/>
              <a:t>41</a:t>
            </a:fld>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3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9E82E45-1894-4855-97D7-C31E588A9110}" type="slidenum">
              <a:rPr lang="en-US" smtClean="0"/>
              <a:pPr eaLnBrk="1" hangingPunct="1"/>
              <a:t>42</a:t>
            </a:fld>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4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5263E63-6131-4095-A53E-8A37594B3A56}" type="slidenum">
              <a:rPr lang="en-US" smtClean="0"/>
              <a:pPr eaLnBrk="1" hangingPunct="1"/>
              <a:t>43</a:t>
            </a:fld>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5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745F1F6-5A7A-4D5E-B69D-364A95873289}" type="slidenum">
              <a:rPr lang="en-US" smtClean="0"/>
              <a:pPr eaLnBrk="1" hangingPunct="1"/>
              <a:t>44</a:t>
            </a:fld>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6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C94CC7C-AE24-4446-A1FB-2CAD04AA6F76}" type="slidenum">
              <a:rPr lang="en-US" smtClean="0"/>
              <a:pPr eaLnBrk="1" hangingPunct="1"/>
              <a:t>45</a:t>
            </a:fld>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7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1030D39-8B2D-47FB-BE20-CE09C8CAE587}" type="slidenum">
              <a:rPr lang="en-US" smtClean="0"/>
              <a:pPr eaLnBrk="1" hangingPunct="1"/>
              <a:t>46</a:t>
            </a:fld>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8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A84194A-BC81-45CF-BF6B-1F57FF8EE85F}" type="slidenum">
              <a:rPr lang="en-US" smtClean="0"/>
              <a:pPr eaLnBrk="1" hangingPunct="1"/>
              <a:t>47</a:t>
            </a:fld>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9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6A5F3CB-C460-4080-A361-92691347668D}" type="slidenum">
              <a:rPr lang="en-US" smtClean="0"/>
              <a:pPr eaLnBrk="1" hangingPunct="1"/>
              <a:t>48</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0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69D733A-8F51-4CC3-91E8-BBD7A3C9918F}" type="slidenum">
              <a:rPr lang="en-US" smtClean="0"/>
              <a:pPr eaLnBrk="1" hangingPunct="1"/>
              <a:t>49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57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3C9B2F9-895F-44C9-BC2F-BA9377ED9B1D}" type="slidenum">
              <a:rPr lang="en-US" smtClean="0"/>
              <a:pPr eaLnBrk="1" hangingPunct="1"/>
              <a:t>5</a:t>
            </a:fld>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1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F078BD8-C11D-48FE-B022-BC1534136EE9}" type="slidenum">
              <a:rPr lang="en-US" smtClean="0"/>
              <a:pPr eaLnBrk="1" hangingPunct="1"/>
              <a:t>50</a:t>
            </a:fld>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2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EC2DDD1-2A75-4369-A4CC-7C74FDBE47F2}" type="slidenum">
              <a:rPr lang="en-US" smtClean="0"/>
              <a:pPr eaLnBrk="1" hangingPunct="1"/>
              <a:t>51</a:t>
            </a:fld>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3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25E176E-4BA3-4BA0-AA65-A8F259A31EA9}" type="slidenum">
              <a:rPr lang="en-US" smtClean="0"/>
              <a:pPr eaLnBrk="1" hangingPunct="1"/>
              <a:t>52</a:t>
            </a:fld>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4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7FBA4DC-67F8-4793-BAF8-E8966E3DDD8A}" type="slidenum">
              <a:rPr lang="en-US" smtClean="0"/>
              <a:pPr eaLnBrk="1" hangingPunct="1"/>
              <a:t>53</a:t>
            </a:fld>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5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F8F6D2D-6691-4D2D-BC10-3567E7132896}" type="slidenum">
              <a:rPr lang="en-US" smtClean="0"/>
              <a:pPr eaLnBrk="1" hangingPunct="1"/>
              <a:t>54</a:t>
            </a:fld>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6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2970189-28CC-4606-B11F-6CCA79DE0C56}" type="slidenum">
              <a:rPr lang="en-US" smtClean="0"/>
              <a:pPr eaLnBrk="1" hangingPunct="1"/>
              <a:t>55</a:t>
            </a:fld>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7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D6699C3-BF3C-4C41-A7F4-59AD511A89C3}" type="slidenum">
              <a:rPr lang="en-US" smtClean="0"/>
              <a:pPr eaLnBrk="1" hangingPunct="1"/>
              <a:t>56</a:t>
            </a:fld>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8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4EFA8BA-C8B2-4FF1-85CC-9F33BDF1C4DF}" type="slidenum">
              <a:rPr lang="en-US" smtClean="0"/>
              <a:pPr eaLnBrk="1" hangingPunct="1"/>
              <a:t>57</a:t>
            </a:fld>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9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6BCE1C1-CB74-481E-93DF-B8DAE078C89D}" type="slidenum">
              <a:rPr lang="en-US" smtClean="0"/>
              <a:pPr eaLnBrk="1" hangingPunct="1"/>
              <a:t>58</a:t>
            </a:fld>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1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A887914-F94D-45F2-98E5-863E2FCC0A4B}" type="slidenum">
              <a:rPr lang="en-US" smtClean="0"/>
              <a:pPr eaLnBrk="1" hangingPunct="1"/>
              <a:t>59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C364A60-6FDA-4DA0-8314-F8BA7CCD9603}" type="slidenum">
              <a:rPr lang="en-US" smtClean="0"/>
              <a:pPr eaLnBrk="1" hangingPunct="1"/>
              <a:t>6</a:t>
            </a:fld>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2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2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11F5401-8ABC-4BB1-B07B-8FEF14737084}" type="slidenum">
              <a:rPr lang="en-US" smtClean="0"/>
              <a:pPr eaLnBrk="1" hangingPunct="1"/>
              <a:t>60</a:t>
            </a:fld>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3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3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8371AF3-3A6E-49C5-B1C6-F7A8A8915AE7}" type="slidenum">
              <a:rPr lang="en-US" smtClean="0"/>
              <a:pPr eaLnBrk="1" hangingPunct="1"/>
              <a:t>61</a:t>
            </a:fld>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4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1906659-F3E5-4947-B4E6-077CE79F2F11}" type="slidenum">
              <a:rPr lang="en-US" smtClean="0"/>
              <a:pPr eaLnBrk="1" hangingPunct="1"/>
              <a:t>62</a:t>
            </a:fld>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5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AE35FEC-8C84-46F9-A306-113AC73B0123}" type="slidenum">
              <a:rPr lang="en-US" smtClean="0"/>
              <a:pPr eaLnBrk="1" hangingPunct="1"/>
              <a:t>63</a:t>
            </a:fld>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6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DA8CD5B-FF6B-4C05-A234-3796AE8183C0}" type="slidenum">
              <a:rPr lang="en-US" smtClean="0"/>
              <a:pPr eaLnBrk="1" hangingPunct="1"/>
              <a:t>64</a:t>
            </a:fld>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7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4364B25-9F06-486E-B891-DD3FE9743E22}" type="slidenum">
              <a:rPr lang="en-US" smtClean="0"/>
              <a:pPr eaLnBrk="1" hangingPunct="1"/>
              <a:t>65</a:t>
            </a:fld>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8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8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9E55C24-B7C7-430C-BBFC-36AA6DEE883B}" type="slidenum">
              <a:rPr lang="en-US" smtClean="0"/>
              <a:pPr eaLnBrk="1" hangingPunct="1"/>
              <a:t>66</a:t>
            </a:fld>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9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2DF9A4D-9107-4F29-9545-1403991F9839}" type="slidenum">
              <a:rPr lang="en-US" smtClean="0"/>
              <a:pPr eaLnBrk="1" hangingPunct="1"/>
              <a:t>67</a:t>
            </a:fld>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0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C948B19-8B8F-461B-9BD7-4F7BE55D178B}" type="slidenum">
              <a:rPr lang="en-US" smtClean="0"/>
              <a:pPr eaLnBrk="1" hangingPunct="1"/>
              <a:t>68</a:t>
            </a:fld>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1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C566DE9-AC5F-4E7E-9076-0F774A6C1CAD}" type="slidenum">
              <a:rPr lang="en-US" smtClean="0"/>
              <a:pPr eaLnBrk="1" hangingPunct="1"/>
              <a:t>69</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4332231-4A04-4D7B-B452-12EEE510E719}" type="slidenum">
              <a:rPr lang="en-US" smtClean="0"/>
              <a:pPr eaLnBrk="1" hangingPunct="1"/>
              <a:t>7</a:t>
            </a:fld>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2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6C26E10-51F7-4019-9490-598BED7712B7}" type="slidenum">
              <a:rPr lang="en-US" smtClean="0"/>
              <a:pPr eaLnBrk="1" hangingPunct="1"/>
              <a:t>70</a:t>
            </a:fld>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3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2A09866-2CE9-4B17-B23C-1BF9734FA3AB}" type="slidenum">
              <a:rPr lang="en-US" smtClean="0"/>
              <a:pPr eaLnBrk="1" hangingPunct="1"/>
              <a:t>71</a:t>
            </a:fld>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4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E18DA8D-DE34-47C1-9116-1CAA9EBDA419}" type="slidenum">
              <a:rPr lang="en-US" smtClean="0"/>
              <a:pPr eaLnBrk="1" hangingPunct="1"/>
              <a:t>72</a:t>
            </a:fld>
            <a:endParaRPr 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5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2E6F312-0465-42CD-844E-B5946792846C}" type="slidenum">
              <a:rPr lang="en-US" smtClean="0"/>
              <a:pPr eaLnBrk="1" hangingPunct="1"/>
              <a:t>73</a:t>
            </a:fld>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6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6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D971940-0897-4006-8018-759FBA2B099B}" type="slidenum">
              <a:rPr lang="en-US" smtClean="0"/>
              <a:pPr eaLnBrk="1" hangingPunct="1"/>
              <a:t>74</a:t>
            </a:fld>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7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7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32D6A7E-AF87-499E-AA03-7C9F713517F6}" type="slidenum">
              <a:rPr lang="en-US" smtClean="0"/>
              <a:pPr eaLnBrk="1" hangingPunct="1"/>
              <a:t>75</a:t>
            </a:fld>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8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8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3F664D0-DF99-4E28-932B-F58E2313E46D}" type="slidenum">
              <a:rPr lang="en-US" smtClean="0"/>
              <a:pPr eaLnBrk="1" hangingPunct="1"/>
              <a:t>76</a:t>
            </a:fld>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9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E90612F-AF33-48F5-A719-9FA6719C821C}" type="slidenum">
              <a:rPr lang="en-US" smtClean="0"/>
              <a:pPr eaLnBrk="1" hangingPunct="1"/>
              <a:t>77</a:t>
            </a:fld>
            <a:endParaRPr 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0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0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A7B0F9D-57AB-4E3F-8B26-AAABC482884D}" type="slidenum">
              <a:rPr lang="en-US" smtClean="0"/>
              <a:pPr eaLnBrk="1" hangingPunct="1"/>
              <a:t>78</a:t>
            </a:fld>
            <a:endParaRPr 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1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B5BCC92-C346-4C6C-A3B2-E3976A20DB26}" type="slidenum">
              <a:rPr lang="en-US" smtClean="0"/>
              <a:pPr eaLnBrk="1" hangingPunct="1"/>
              <a:t>79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8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193D79B-B9DB-4467-8D8F-45F600DFB303}" type="slidenum">
              <a:rPr lang="en-US" smtClean="0"/>
              <a:pPr eaLnBrk="1" hangingPunct="1"/>
              <a:t>8</a:t>
            </a:fld>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2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2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944C4B6-AD19-4545-8A08-51D6D659AC55}" type="slidenum">
              <a:rPr lang="en-US" smtClean="0"/>
              <a:pPr eaLnBrk="1" hangingPunct="1"/>
              <a:t>80</a:t>
            </a:fld>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3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BDD1F85-0224-4935-8D6F-2EA84C64D05C}" type="slidenum">
              <a:rPr lang="en-US" smtClean="0"/>
              <a:pPr eaLnBrk="1" hangingPunct="1"/>
              <a:t>81</a:t>
            </a:fld>
            <a:endParaRPr 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4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E82B7AA-7268-4EE1-8C1E-9E3D62A86488}" type="slidenum">
              <a:rPr lang="en-US" smtClean="0"/>
              <a:pPr eaLnBrk="1" hangingPunct="1"/>
              <a:t>82</a:t>
            </a:fld>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5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80AC708-CDE8-4D02-8E2E-C20EC6123516}" type="slidenum">
              <a:rPr lang="en-US" smtClean="0"/>
              <a:pPr eaLnBrk="1" hangingPunct="1"/>
              <a:t>83</a:t>
            </a:fld>
            <a:endParaRPr 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6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6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6811EA9-379C-4B30-A8ED-38328DC55F61}" type="slidenum">
              <a:rPr lang="en-US" smtClean="0"/>
              <a:pPr eaLnBrk="1" hangingPunct="1"/>
              <a:t>84</a:t>
            </a:fld>
            <a:endParaRPr lang="en-US"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7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C675964-65A4-405E-8B88-53640E20A5D3}" type="slidenum">
              <a:rPr lang="en-US" smtClean="0"/>
              <a:pPr eaLnBrk="1" hangingPunct="1"/>
              <a:t>85</a:t>
            </a:fld>
            <a:endParaRPr 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8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8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5422157-52D8-4403-BB61-CAC3DD8E4692}" type="slidenum">
              <a:rPr lang="en-US" smtClean="0"/>
              <a:pPr eaLnBrk="1" hangingPunct="1"/>
              <a:t>86</a:t>
            </a:fld>
            <a:endParaRPr 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9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4FC1287-B154-462B-9F9A-37BD84B40BAB}" type="slidenum">
              <a:rPr lang="en-US" smtClean="0"/>
              <a:pPr eaLnBrk="1" hangingPunct="1"/>
              <a:t>87</a:t>
            </a:fld>
            <a:endParaRPr lang="en-US"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0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0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07B77C5-73C7-412D-A712-57DBDBD3F98A}" type="slidenum">
              <a:rPr lang="en-US" smtClean="0"/>
              <a:pPr eaLnBrk="1" hangingPunct="1"/>
              <a:t>88</a:t>
            </a:fld>
            <a:endParaRPr 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1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220C80F-B2D0-4148-AA50-D6DF44F2CD71}" type="slidenum">
              <a:rPr lang="en-US" smtClean="0"/>
              <a:pPr eaLnBrk="1" hangingPunct="1"/>
              <a:t>89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07C0CB1-1C4F-4597-B352-1258DA144C02}" type="slidenum">
              <a:rPr lang="en-US" smtClean="0"/>
              <a:pPr eaLnBrk="1" hangingPunct="1"/>
              <a:t>9</a:t>
            </a:fld>
            <a:endParaRPr lang="en-US"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2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2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7BBD9FB-58B5-4E8E-8B3E-23C664CFB354}" type="slidenum">
              <a:rPr lang="en-US" smtClean="0"/>
              <a:pPr eaLnBrk="1" hangingPunct="1"/>
              <a:t>90</a:t>
            </a:fld>
            <a:endParaRPr lang="en-US"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3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3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2F73831-0589-49DE-9F25-A3198E38E950}" type="slidenum">
              <a:rPr lang="en-US" smtClean="0"/>
              <a:pPr eaLnBrk="1" hangingPunct="1"/>
              <a:t>91</a:t>
            </a:fld>
            <a:endParaRPr lang="en-US"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4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6D4B755-E150-4846-BB24-C95F74F186D2}" type="slidenum">
              <a:rPr lang="en-US" smtClean="0"/>
              <a:pPr eaLnBrk="1" hangingPunct="1"/>
              <a:t>92</a:t>
            </a:fld>
            <a:endParaRPr lang="en-US"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5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C1FFE25-DFA2-44FF-AFDB-0ADFEE686BF0}" type="slidenum">
              <a:rPr lang="en-US" smtClean="0"/>
              <a:pPr eaLnBrk="1" hangingPunct="1"/>
              <a:t>93</a:t>
            </a:fld>
            <a:endParaRPr 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6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6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B211E68-BF4C-4A06-89E9-99005A78A88E}" type="slidenum">
              <a:rPr lang="en-US" smtClean="0"/>
              <a:pPr eaLnBrk="1" hangingPunct="1"/>
              <a:t>94</a:t>
            </a:fld>
            <a:endParaRPr 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7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7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CB98153-2F54-44B5-8F4E-6722BDA18EC2}" type="slidenum">
              <a:rPr lang="en-US" smtClean="0"/>
              <a:pPr eaLnBrk="1" hangingPunct="1"/>
              <a:t>95</a:t>
            </a:fld>
            <a:endParaRPr lang="en-US"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8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8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679034C-B6E4-4ACE-8C53-46C92A5A166A}" type="slidenum">
              <a:rPr lang="en-US" smtClean="0"/>
              <a:pPr eaLnBrk="1" hangingPunct="1"/>
              <a:t>96</a:t>
            </a:fld>
            <a:endParaRPr 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9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9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1652F67-91B3-4BA9-BB91-BA20D8EA640F}" type="slidenum">
              <a:rPr lang="en-US" smtClean="0"/>
              <a:pPr eaLnBrk="1" hangingPunct="1"/>
              <a:t>97</a:t>
            </a:fld>
            <a:endParaRPr lang="en-US"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0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0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542717B-9283-41DD-A9F7-F3929214C756}" type="slidenum">
              <a:rPr lang="en-US" smtClean="0"/>
              <a:pPr eaLnBrk="1" hangingPunct="1"/>
              <a:t>98</a:t>
            </a:fld>
            <a:endParaRPr lang="en-US"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1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1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F65EFA5-EE47-4E08-B859-6BA6B74FC9A0}" type="slidenum">
              <a:rPr lang="en-US" smtClean="0"/>
              <a:pPr eaLnBrk="1" hangingPunct="1"/>
              <a:t>99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B0A207-295B-4E8A-B5A5-8B37BA65B9DB}" type="slidenum">
              <a:rPr lang="en-US"/>
              <a:pPr>
                <a:defRPr/>
              </a:pPr>
              <a:t>‹#›</a:t>
            </a:fld>
            <a:endParaRPr lang="en-US"/>
          </a:p>
        </p:txBody>
      </p:sp>
    </p:spTree>
    <p:extLst>
      <p:ext uri="{BB962C8B-B14F-4D97-AF65-F5344CB8AC3E}">
        <p14:creationId xmlns:p14="http://schemas.microsoft.com/office/powerpoint/2010/main" val="1777755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99FCD1-D149-4827-AC8B-2554BE87C88E}" type="slidenum">
              <a:rPr lang="en-US"/>
              <a:pPr>
                <a:defRPr/>
              </a:pPr>
              <a:t>‹#›</a:t>
            </a:fld>
            <a:endParaRPr lang="en-US"/>
          </a:p>
        </p:txBody>
      </p:sp>
    </p:spTree>
    <p:extLst>
      <p:ext uri="{BB962C8B-B14F-4D97-AF65-F5344CB8AC3E}">
        <p14:creationId xmlns:p14="http://schemas.microsoft.com/office/powerpoint/2010/main" val="1482940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588E6A-67F6-43BC-90BC-879A9D74ABD4}" type="slidenum">
              <a:rPr lang="en-US"/>
              <a:pPr>
                <a:defRPr/>
              </a:pPr>
              <a:t>‹#›</a:t>
            </a:fld>
            <a:endParaRPr lang="en-US"/>
          </a:p>
        </p:txBody>
      </p:sp>
    </p:spTree>
    <p:extLst>
      <p:ext uri="{BB962C8B-B14F-4D97-AF65-F5344CB8AC3E}">
        <p14:creationId xmlns:p14="http://schemas.microsoft.com/office/powerpoint/2010/main" val="1019827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B36DCB-70AD-4707-8561-EB4EDCF3C149}" type="slidenum">
              <a:rPr lang="en-US"/>
              <a:pPr>
                <a:defRPr/>
              </a:pPr>
              <a:t>‹#›</a:t>
            </a:fld>
            <a:endParaRPr lang="en-US"/>
          </a:p>
        </p:txBody>
      </p:sp>
    </p:spTree>
    <p:extLst>
      <p:ext uri="{BB962C8B-B14F-4D97-AF65-F5344CB8AC3E}">
        <p14:creationId xmlns:p14="http://schemas.microsoft.com/office/powerpoint/2010/main" val="2725086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36DCEF-64FE-4819-8F17-7D958BB69D5A}" type="slidenum">
              <a:rPr lang="en-US"/>
              <a:pPr>
                <a:defRPr/>
              </a:pPr>
              <a:t>‹#›</a:t>
            </a:fld>
            <a:endParaRPr lang="en-US"/>
          </a:p>
        </p:txBody>
      </p:sp>
    </p:spTree>
    <p:extLst>
      <p:ext uri="{BB962C8B-B14F-4D97-AF65-F5344CB8AC3E}">
        <p14:creationId xmlns:p14="http://schemas.microsoft.com/office/powerpoint/2010/main" val="3798197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A34DA2-CBA9-4E3D-9313-2F4F9B702E4F}" type="slidenum">
              <a:rPr lang="en-US"/>
              <a:pPr>
                <a:defRPr/>
              </a:pPr>
              <a:t>‹#›</a:t>
            </a:fld>
            <a:endParaRPr lang="en-US"/>
          </a:p>
        </p:txBody>
      </p:sp>
    </p:spTree>
    <p:extLst>
      <p:ext uri="{BB962C8B-B14F-4D97-AF65-F5344CB8AC3E}">
        <p14:creationId xmlns:p14="http://schemas.microsoft.com/office/powerpoint/2010/main" val="533428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4E1AF3A-1618-423F-90E3-AD855A5B20DE}" type="slidenum">
              <a:rPr lang="en-US"/>
              <a:pPr>
                <a:defRPr/>
              </a:pPr>
              <a:t>‹#›</a:t>
            </a:fld>
            <a:endParaRPr lang="en-US"/>
          </a:p>
        </p:txBody>
      </p:sp>
    </p:spTree>
    <p:extLst>
      <p:ext uri="{BB962C8B-B14F-4D97-AF65-F5344CB8AC3E}">
        <p14:creationId xmlns:p14="http://schemas.microsoft.com/office/powerpoint/2010/main" val="2949448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37DEC74-3D11-4651-A11E-F3C8707C1B36}" type="slidenum">
              <a:rPr lang="en-US"/>
              <a:pPr>
                <a:defRPr/>
              </a:pPr>
              <a:t>‹#›</a:t>
            </a:fld>
            <a:endParaRPr lang="en-US"/>
          </a:p>
        </p:txBody>
      </p:sp>
    </p:spTree>
    <p:extLst>
      <p:ext uri="{BB962C8B-B14F-4D97-AF65-F5344CB8AC3E}">
        <p14:creationId xmlns:p14="http://schemas.microsoft.com/office/powerpoint/2010/main" val="1546938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05D39AF-0315-4858-BC1D-FB0AD5774450}" type="slidenum">
              <a:rPr lang="en-US"/>
              <a:pPr>
                <a:defRPr/>
              </a:pPr>
              <a:t>‹#›</a:t>
            </a:fld>
            <a:endParaRPr lang="en-US"/>
          </a:p>
        </p:txBody>
      </p:sp>
    </p:spTree>
    <p:extLst>
      <p:ext uri="{BB962C8B-B14F-4D97-AF65-F5344CB8AC3E}">
        <p14:creationId xmlns:p14="http://schemas.microsoft.com/office/powerpoint/2010/main" val="3543741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2F3ED6-7C7A-4D42-BFEA-77A7804B5C7A}" type="slidenum">
              <a:rPr lang="en-US"/>
              <a:pPr>
                <a:defRPr/>
              </a:pPr>
              <a:t>‹#›</a:t>
            </a:fld>
            <a:endParaRPr lang="en-US"/>
          </a:p>
        </p:txBody>
      </p:sp>
    </p:spTree>
    <p:extLst>
      <p:ext uri="{BB962C8B-B14F-4D97-AF65-F5344CB8AC3E}">
        <p14:creationId xmlns:p14="http://schemas.microsoft.com/office/powerpoint/2010/main" val="1492682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8E83C58-9E18-4E05-AA27-F2BB14925667}" type="slidenum">
              <a:rPr lang="en-US"/>
              <a:pPr>
                <a:defRPr/>
              </a:pPr>
              <a:t>‹#›</a:t>
            </a:fld>
            <a:endParaRPr lang="en-US"/>
          </a:p>
        </p:txBody>
      </p:sp>
    </p:spTree>
    <p:extLst>
      <p:ext uri="{BB962C8B-B14F-4D97-AF65-F5344CB8AC3E}">
        <p14:creationId xmlns:p14="http://schemas.microsoft.com/office/powerpoint/2010/main" val="2744349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F74FBF1-98D4-47A9-8DE5-3D9AE955655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533400" y="228600"/>
            <a:ext cx="7772400" cy="868363"/>
          </a:xfrm>
        </p:spPr>
        <p:txBody>
          <a:bodyPr/>
          <a:lstStyle/>
          <a:p>
            <a:pPr eaLnBrk="1" hangingPunct="1"/>
            <a:r>
              <a:rPr lang="en-US" sz="6000" b="1" u="sng" smtClean="0">
                <a:latin typeface="Tahoma" pitchFamily="34" charset="0"/>
              </a:rPr>
              <a:t>CHAPTER 13</a:t>
            </a:r>
          </a:p>
        </p:txBody>
      </p:sp>
      <p:sp>
        <p:nvSpPr>
          <p:cNvPr id="2051" name="Rectangle 3"/>
          <p:cNvSpPr>
            <a:spLocks noGrp="1" noChangeArrowheads="1"/>
          </p:cNvSpPr>
          <p:nvPr>
            <p:ph type="body" idx="1"/>
          </p:nvPr>
        </p:nvSpPr>
        <p:spPr>
          <a:xfrm>
            <a:off x="0" y="1143000"/>
            <a:ext cx="9144000" cy="5715000"/>
          </a:xfrm>
        </p:spPr>
        <p:txBody>
          <a:bodyPr/>
          <a:lstStyle/>
          <a:p>
            <a:pPr algn="ctr" eaLnBrk="1" hangingPunct="1">
              <a:buFontTx/>
              <a:buNone/>
            </a:pPr>
            <a:r>
              <a:rPr lang="en-US" sz="9600" b="1" smtClean="0">
                <a:latin typeface="Tahoma" pitchFamily="34" charset="0"/>
              </a:rPr>
              <a:t>DEVELOPING NATIONS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0" y="0"/>
            <a:ext cx="9144000" cy="6858000"/>
          </a:xfrm>
        </p:spPr>
        <p:txBody>
          <a:bodyPr/>
          <a:lstStyle/>
          <a:p>
            <a:pPr eaLnBrk="1" hangingPunct="1">
              <a:buFontTx/>
              <a:buNone/>
            </a:pPr>
            <a:r>
              <a:rPr lang="en-US" sz="4000" b="1" smtClean="0">
                <a:latin typeface="Tahoma" pitchFamily="34" charset="0"/>
              </a:rPr>
              <a:t>4. Between 11.5-15M children have been orphaned by AIDS</a:t>
            </a:r>
          </a:p>
          <a:p>
            <a:pPr eaLnBrk="1" hangingPunct="1">
              <a:buFontTx/>
              <a:buNone/>
            </a:pPr>
            <a:r>
              <a:rPr lang="en-US" sz="4000" b="1" smtClean="0">
                <a:latin typeface="Tahoma" pitchFamily="34" charset="0"/>
              </a:rPr>
              <a:t>5. HIV rates increased by half (1.1M) in East Asia between 2002-2204</a:t>
            </a:r>
          </a:p>
          <a:p>
            <a:pPr eaLnBrk="1" hangingPunct="1">
              <a:buFontTx/>
              <a:buNone/>
            </a:pPr>
            <a:r>
              <a:rPr lang="en-US" sz="4000" b="1" smtClean="0">
                <a:latin typeface="Tahoma" pitchFamily="34" charset="0"/>
              </a:rPr>
              <a:t>6. The death rate from AIDS has starting declining in 30 nations</a:t>
            </a:r>
          </a:p>
          <a:p>
            <a:pPr eaLnBrk="1" hangingPunct="1">
              <a:buFontTx/>
              <a:buNone/>
            </a:pPr>
            <a:r>
              <a:rPr lang="en-US" sz="4000" b="1" smtClean="0">
                <a:latin typeface="Tahoma" pitchFamily="34" charset="0"/>
              </a:rPr>
              <a:t>7. Global funding for AIDS increased from $2.1B in 2001, to $6.1B in 2004</a:t>
            </a:r>
          </a:p>
        </p:txBody>
      </p:sp>
      <p:sp>
        <p:nvSpPr>
          <p:cNvPr id="11267" name="AutoShape 6"/>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381000" y="152400"/>
            <a:ext cx="8610600" cy="1066800"/>
          </a:xfrm>
        </p:spPr>
        <p:txBody>
          <a:bodyPr/>
          <a:lstStyle/>
          <a:p>
            <a:pPr eaLnBrk="1" hangingPunct="1"/>
            <a:r>
              <a:rPr lang="en-US" sz="4000" b="1" smtClean="0">
                <a:latin typeface="Tahoma" pitchFamily="34" charset="0"/>
              </a:rPr>
              <a:t>CIVIL WARS IN </a:t>
            </a:r>
            <a:br>
              <a:rPr lang="en-US" sz="4000" b="1" smtClean="0">
                <a:latin typeface="Tahoma" pitchFamily="34" charset="0"/>
              </a:rPr>
            </a:br>
            <a:r>
              <a:rPr lang="en-US" sz="4000" b="1" smtClean="0">
                <a:latin typeface="Tahoma" pitchFamily="34" charset="0"/>
              </a:rPr>
              <a:t>EASTERN EUROPE</a:t>
            </a:r>
          </a:p>
        </p:txBody>
      </p:sp>
      <p:sp>
        <p:nvSpPr>
          <p:cNvPr id="103427" name="Rectangle 3"/>
          <p:cNvSpPr>
            <a:spLocks noGrp="1" noChangeArrowheads="1"/>
          </p:cNvSpPr>
          <p:nvPr>
            <p:ph type="body" idx="1"/>
          </p:nvPr>
        </p:nvSpPr>
        <p:spPr>
          <a:xfrm>
            <a:off x="152400" y="1219200"/>
            <a:ext cx="8991600" cy="5410200"/>
          </a:xfrm>
        </p:spPr>
        <p:txBody>
          <a:bodyPr/>
          <a:lstStyle/>
          <a:p>
            <a:pPr marL="609600" indent="-609600" eaLnBrk="1" hangingPunct="1">
              <a:lnSpc>
                <a:spcPct val="90000"/>
              </a:lnSpc>
              <a:buFontTx/>
              <a:buAutoNum type="arabicPeriod"/>
            </a:pPr>
            <a:r>
              <a:rPr lang="en-US" sz="3000" b="1" smtClean="0">
                <a:latin typeface="Tahoma" pitchFamily="34" charset="0"/>
              </a:rPr>
              <a:t>9 civil wars, based mainly on historically deep ethnic/religious tensions, erupted in 1991-1995 after the dissolution of Communist rule, splitting former Yugoslavia &amp; Czechoslovakia into 7 new nations: Bosnia/Herzegovina, Croatia, the Czech Republic,  Macedonia, Serbia, Slovenia, &amp; Slovakia </a:t>
            </a:r>
          </a:p>
          <a:p>
            <a:pPr marL="609600" indent="-609600" eaLnBrk="1" hangingPunct="1">
              <a:lnSpc>
                <a:spcPct val="90000"/>
              </a:lnSpc>
              <a:buFontTx/>
              <a:buAutoNum type="arabicPeriod"/>
            </a:pPr>
            <a:r>
              <a:rPr lang="en-US" sz="3000" b="1" smtClean="0">
                <a:latin typeface="Tahoma" pitchFamily="34" charset="0"/>
              </a:rPr>
              <a:t>In the worst of these conflicts, historically Christian Serbs sought to expand its borders at the expense of Muslim minorities in bordering nations.</a:t>
            </a:r>
          </a:p>
        </p:txBody>
      </p:sp>
      <p:sp>
        <p:nvSpPr>
          <p:cNvPr id="103428" name="AutoShape 4"/>
          <p:cNvSpPr>
            <a:spLocks noChangeArrowheads="1"/>
          </p:cNvSpPr>
          <p:nvPr/>
        </p:nvSpPr>
        <p:spPr bwMode="auto">
          <a:xfrm>
            <a:off x="70104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3"/>
          <p:cNvSpPr>
            <a:spLocks noGrp="1" noChangeArrowheads="1"/>
          </p:cNvSpPr>
          <p:nvPr>
            <p:ph type="body" idx="1"/>
          </p:nvPr>
        </p:nvSpPr>
        <p:spPr>
          <a:xfrm>
            <a:off x="152400" y="0"/>
            <a:ext cx="8991600" cy="6629400"/>
          </a:xfrm>
        </p:spPr>
        <p:txBody>
          <a:bodyPr/>
          <a:lstStyle/>
          <a:p>
            <a:pPr marL="609600" indent="-609600" eaLnBrk="1" hangingPunct="1">
              <a:buFontTx/>
              <a:buAutoNum type="arabicPeriod" startAt="3"/>
            </a:pPr>
            <a:r>
              <a:rPr lang="en-US" sz="2900" b="1" smtClean="0">
                <a:latin typeface="Tahoma" pitchFamily="34" charset="0"/>
              </a:rPr>
              <a:t>Serbia attempted to carve out a new nation for Serbs out of the borders of Bosnia &amp; Croatia, nations with large Serb minorities. This Serbian campaign sought to remove all non-Serbs (mainly Muslims) from the enlarged Serbia through summary executions, terror, &amp; forcible expulsion.</a:t>
            </a:r>
          </a:p>
          <a:p>
            <a:pPr marL="609600" indent="-609600" eaLnBrk="1" hangingPunct="1">
              <a:buFontTx/>
              <a:buAutoNum type="arabicPeriod" startAt="3"/>
            </a:pPr>
            <a:r>
              <a:rPr lang="en-US" sz="2900" b="1" smtClean="0">
                <a:latin typeface="Tahoma" pitchFamily="34" charset="0"/>
              </a:rPr>
              <a:t>Hundreds of thousands of Muslim Albanians died and millions were displaced.</a:t>
            </a:r>
          </a:p>
          <a:p>
            <a:pPr marL="609600" indent="-609600" eaLnBrk="1" hangingPunct="1">
              <a:buFontTx/>
              <a:buAutoNum type="arabicPeriod" startAt="3"/>
            </a:pPr>
            <a:r>
              <a:rPr lang="en-US" sz="2900" b="1" smtClean="0">
                <a:latin typeface="Tahoma" pitchFamily="34" charset="0"/>
              </a:rPr>
              <a:t>This civil war of “ethnic cleansing”  was eventually brought to a violent end when NATO (military partnership between the USA &amp; the EU) launched heavy bombing raids against the Serbs. </a:t>
            </a:r>
          </a:p>
          <a:p>
            <a:pPr marL="609600" indent="-609600" eaLnBrk="1" hangingPunct="1"/>
            <a:endParaRPr lang="en-US" sz="2900" b="1" smtClean="0">
              <a:latin typeface="Tahoma" pitchFamily="34" charset="0"/>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228600" y="152400"/>
            <a:ext cx="8763000" cy="533400"/>
          </a:xfrm>
        </p:spPr>
        <p:txBody>
          <a:bodyPr/>
          <a:lstStyle/>
          <a:p>
            <a:pPr eaLnBrk="1" hangingPunct="1"/>
            <a:r>
              <a:rPr lang="en-US" sz="4000" b="1" smtClean="0">
                <a:latin typeface="Tahoma" pitchFamily="34" charset="0"/>
              </a:rPr>
              <a:t>AFRICAN CIVIL WARS</a:t>
            </a:r>
          </a:p>
        </p:txBody>
      </p:sp>
      <p:sp>
        <p:nvSpPr>
          <p:cNvPr id="105475" name="Rectangle 3"/>
          <p:cNvSpPr>
            <a:spLocks noGrp="1" noChangeArrowheads="1"/>
          </p:cNvSpPr>
          <p:nvPr>
            <p:ph type="body" idx="1"/>
          </p:nvPr>
        </p:nvSpPr>
        <p:spPr>
          <a:xfrm>
            <a:off x="152400" y="609600"/>
            <a:ext cx="8991600" cy="6019800"/>
          </a:xfrm>
        </p:spPr>
        <p:txBody>
          <a:bodyPr/>
          <a:lstStyle/>
          <a:p>
            <a:pPr marL="609600" indent="-609600" eaLnBrk="1" hangingPunct="1">
              <a:buFontTx/>
              <a:buAutoNum type="arabicPeriod"/>
            </a:pPr>
            <a:r>
              <a:rPr lang="en-US" sz="3000" b="1" smtClean="0">
                <a:latin typeface="Tahoma" pitchFamily="34" charset="0"/>
              </a:rPr>
              <a:t>Massive colonialization of Africa by Europe over the past 150 years rearranged ancient African tribal boundaries, plunging much of continent into civil wars over the past 50 years when European nations withdrew.</a:t>
            </a:r>
          </a:p>
          <a:p>
            <a:pPr marL="609600" indent="-609600" eaLnBrk="1" hangingPunct="1">
              <a:buFontTx/>
              <a:buAutoNum type="arabicPeriod"/>
            </a:pPr>
            <a:r>
              <a:rPr lang="en-US" sz="3000" b="1" smtClean="0">
                <a:latin typeface="Tahoma" pitchFamily="34" charset="0"/>
              </a:rPr>
              <a:t>In 1884, a meeting of European colonial powers was hosted in Berlin to plot out the final game plan for the final take-over phase of African territory. By the end of the 19</a:t>
            </a:r>
            <a:r>
              <a:rPr lang="en-US" sz="3000" b="1" baseline="30000" smtClean="0">
                <a:latin typeface="Tahoma" pitchFamily="34" charset="0"/>
              </a:rPr>
              <a:t>th</a:t>
            </a:r>
            <a:r>
              <a:rPr lang="en-US" sz="3000" b="1" smtClean="0">
                <a:latin typeface="Tahoma" pitchFamily="34" charset="0"/>
              </a:rPr>
              <a:t> century, all African nations (9 million square miles) had been colonized, except for Liberia &amp; Ethiopia.  </a:t>
            </a:r>
          </a:p>
        </p:txBody>
      </p:sp>
      <p:sp>
        <p:nvSpPr>
          <p:cNvPr id="105476" name="AutoShape 4"/>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body" idx="1"/>
          </p:nvPr>
        </p:nvSpPr>
        <p:spPr>
          <a:xfrm>
            <a:off x="0" y="228600"/>
            <a:ext cx="9144000" cy="6400800"/>
          </a:xfrm>
        </p:spPr>
        <p:txBody>
          <a:bodyPr/>
          <a:lstStyle/>
          <a:p>
            <a:pPr marL="609600" indent="-609600" eaLnBrk="1" hangingPunct="1">
              <a:lnSpc>
                <a:spcPct val="90000"/>
              </a:lnSpc>
              <a:buFontTx/>
              <a:buAutoNum type="arabicPeriod" startAt="3"/>
            </a:pPr>
            <a:r>
              <a:rPr lang="en-US" sz="3400" b="1" u="sng" smtClean="0">
                <a:latin typeface="Tahoma" pitchFamily="34" charset="0"/>
              </a:rPr>
              <a:t>Rwanda</a:t>
            </a:r>
            <a:r>
              <a:rPr lang="en-US" sz="3400" b="1" smtClean="0">
                <a:latin typeface="Tahoma" pitchFamily="34" charset="0"/>
              </a:rPr>
              <a:t> (former Belgian colony): Possibly 2/3 (800,000) of the Tutsi population was exterminated in the 1990s by their age-old economic rivals, the Hutu.</a:t>
            </a:r>
          </a:p>
          <a:p>
            <a:pPr marL="609600" indent="-609600" eaLnBrk="1" hangingPunct="1">
              <a:lnSpc>
                <a:spcPct val="90000"/>
              </a:lnSpc>
              <a:buFontTx/>
              <a:buAutoNum type="arabicPeriod" startAt="3"/>
            </a:pPr>
            <a:r>
              <a:rPr lang="en-US" sz="3400" b="1" u="sng" smtClean="0">
                <a:latin typeface="Tahoma" pitchFamily="34" charset="0"/>
              </a:rPr>
              <a:t>Sierra Leone</a:t>
            </a:r>
            <a:r>
              <a:rPr lang="en-US" sz="3400" b="1" smtClean="0">
                <a:latin typeface="Tahoma" pitchFamily="34" charset="0"/>
              </a:rPr>
              <a:t>: The Revolutionary United Front (RUF) repeatedly clashed with different dictatorships during the 1990s over diamond mining profits.  Child soldiers have been aggressively recruited by both sides. UN peace-making efforts have made some progress.</a:t>
            </a:r>
          </a:p>
          <a:p>
            <a:pPr marL="609600" indent="-609600" eaLnBrk="1" hangingPunct="1">
              <a:lnSpc>
                <a:spcPct val="90000"/>
              </a:lnSpc>
            </a:pPr>
            <a:endParaRPr lang="en-US" sz="3400" b="1" smtClean="0">
              <a:latin typeface="Tahoma" pitchFamily="34" charset="0"/>
            </a:endParaRPr>
          </a:p>
        </p:txBody>
      </p:sp>
      <p:sp>
        <p:nvSpPr>
          <p:cNvPr id="106499" name="AutoShape 3"/>
          <p:cNvSpPr>
            <a:spLocks noChangeArrowheads="1"/>
          </p:cNvSpPr>
          <p:nvPr/>
        </p:nvSpPr>
        <p:spPr bwMode="auto">
          <a:xfrm>
            <a:off x="77724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5"/>
            </a:pPr>
            <a:r>
              <a:rPr lang="en-US" sz="2900" b="1" u="sng" smtClean="0">
                <a:latin typeface="Tahoma" pitchFamily="34" charset="0"/>
              </a:rPr>
              <a:t>Congo</a:t>
            </a:r>
            <a:r>
              <a:rPr lang="en-US" sz="2900" b="1" smtClean="0">
                <a:latin typeface="Tahoma" pitchFamily="34" charset="0"/>
              </a:rPr>
              <a:t>: Four million people (half of them children) have died since 1998 in a complex multi-tribal civil war involving the governments of Congo (formerly Belgian Congo, then Zaire), Uganda, &amp; Rwanda. At the peak of the civil war, an average of 1250 people died every day (2 children per minute) from mostly preventable causes.  30,000 children have been forced into rebel militia groups or into toxic diamond &amp; gold mines. </a:t>
            </a:r>
          </a:p>
          <a:p>
            <a:pPr marL="609600" indent="-609600" eaLnBrk="1" hangingPunct="1">
              <a:buFontTx/>
              <a:buAutoNum type="arabicPeriod" startAt="5"/>
            </a:pPr>
            <a:r>
              <a:rPr lang="en-US" sz="2900" b="1" u="sng" smtClean="0">
                <a:latin typeface="Tahoma" pitchFamily="34" charset="0"/>
              </a:rPr>
              <a:t>Ethiopia vs. Eritrea</a:t>
            </a:r>
            <a:r>
              <a:rPr lang="en-US" sz="2900" b="1" smtClean="0">
                <a:latin typeface="Tahoma" pitchFamily="34" charset="0"/>
              </a:rPr>
              <a:t>: On and off again civil war (with hundreds of thousands of casualties) since the 1990s over Eritrea's secession from Ethiopia (North Africa)</a:t>
            </a:r>
          </a:p>
          <a:p>
            <a:pPr marL="609600" indent="-609600" eaLnBrk="1" hangingPunct="1"/>
            <a:endParaRPr lang="en-US" sz="2900" smtClean="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type="body" idx="1"/>
          </p:nvPr>
        </p:nvSpPr>
        <p:spPr>
          <a:xfrm>
            <a:off x="0" y="0"/>
            <a:ext cx="8686800" cy="6858000"/>
          </a:xfrm>
        </p:spPr>
        <p:txBody>
          <a:bodyPr/>
          <a:lstStyle/>
          <a:p>
            <a:pPr marL="609600" indent="-609600" eaLnBrk="1" hangingPunct="1">
              <a:lnSpc>
                <a:spcPct val="90000"/>
              </a:lnSpc>
              <a:buFontTx/>
              <a:buAutoNum type="arabicPeriod"/>
            </a:pPr>
            <a:r>
              <a:rPr lang="en-US" sz="2600" b="1" u="sng" smtClean="0">
                <a:latin typeface="Tahoma" pitchFamily="34" charset="0"/>
              </a:rPr>
              <a:t>British colonies</a:t>
            </a:r>
            <a:r>
              <a:rPr lang="en-US" sz="2600" b="1" smtClean="0">
                <a:latin typeface="Tahoma" pitchFamily="34" charset="0"/>
              </a:rPr>
              <a:t> (30% of Africa's population): Botswana, Gambia, Ghana, Guyana, Kenya, Sierra Leone, South Africa, Somali, Sudan, Uganda, Zambia, Zimbabwe </a:t>
            </a:r>
          </a:p>
          <a:p>
            <a:pPr marL="609600" indent="-609600" eaLnBrk="1" hangingPunct="1">
              <a:lnSpc>
                <a:spcPct val="90000"/>
              </a:lnSpc>
              <a:buFontTx/>
              <a:buAutoNum type="arabicPeriod"/>
            </a:pPr>
            <a:r>
              <a:rPr lang="en-US" sz="2600" b="1" u="sng" smtClean="0">
                <a:latin typeface="Tahoma" pitchFamily="34" charset="0"/>
              </a:rPr>
              <a:t>French colonies</a:t>
            </a:r>
            <a:r>
              <a:rPr lang="en-US" sz="2600" b="1" smtClean="0">
                <a:latin typeface="Tahoma" pitchFamily="34" charset="0"/>
              </a:rPr>
              <a:t> (15% of population): Algeria, Benin, Burkina Faso, Chad, Comoros, Congo, Djibouti, Gabon, Guinea, Ivory Coast, Madagascar, Mali, Mauritania, Morocco, Niger, Senegal, Tunisia, </a:t>
            </a:r>
          </a:p>
          <a:p>
            <a:pPr marL="609600" indent="-609600" eaLnBrk="1" hangingPunct="1">
              <a:lnSpc>
                <a:spcPct val="90000"/>
              </a:lnSpc>
              <a:buFontTx/>
              <a:buAutoNum type="arabicPeriod"/>
            </a:pPr>
            <a:r>
              <a:rPr lang="en-US" sz="2600" b="1" u="sng" smtClean="0">
                <a:latin typeface="Tahoma" pitchFamily="34" charset="0"/>
              </a:rPr>
              <a:t>Germany</a:t>
            </a:r>
            <a:r>
              <a:rPr lang="en-US" sz="2600" b="1" smtClean="0">
                <a:latin typeface="Tahoma" pitchFamily="34" charset="0"/>
              </a:rPr>
              <a:t> (9% of population) : Burundi, Cameroon, Namibia, Rwanda, Tanzania, Togoland </a:t>
            </a:r>
          </a:p>
          <a:p>
            <a:pPr marL="609600" indent="-609600" eaLnBrk="1" hangingPunct="1">
              <a:lnSpc>
                <a:spcPct val="90000"/>
              </a:lnSpc>
              <a:buFontTx/>
              <a:buAutoNum type="arabicPeriod"/>
            </a:pPr>
            <a:r>
              <a:rPr lang="en-US" sz="2600" b="1" u="sng" smtClean="0">
                <a:latin typeface="Tahoma" pitchFamily="34" charset="0"/>
              </a:rPr>
              <a:t>Spain</a:t>
            </a:r>
            <a:r>
              <a:rPr lang="en-US" sz="2600" b="1" smtClean="0">
                <a:latin typeface="Tahoma" pitchFamily="34" charset="0"/>
              </a:rPr>
              <a:t>: Western Sahara, Guinea </a:t>
            </a:r>
            <a:r>
              <a:rPr lang="en-US" sz="2600" b="1" u="sng" smtClean="0">
                <a:latin typeface="Tahoma" pitchFamily="34" charset="0"/>
              </a:rPr>
              <a:t>Belgium</a:t>
            </a:r>
            <a:r>
              <a:rPr lang="en-US" sz="2600" b="1" smtClean="0">
                <a:latin typeface="Tahoma" pitchFamily="34" charset="0"/>
              </a:rPr>
              <a:t>: Rwanda</a:t>
            </a:r>
          </a:p>
          <a:p>
            <a:pPr marL="609600" indent="-609600" eaLnBrk="1" hangingPunct="1">
              <a:lnSpc>
                <a:spcPct val="90000"/>
              </a:lnSpc>
              <a:buFontTx/>
              <a:buAutoNum type="arabicPeriod"/>
            </a:pPr>
            <a:r>
              <a:rPr lang="en-US" sz="2600" b="1" u="sng" smtClean="0">
                <a:latin typeface="Tahoma" pitchFamily="34" charset="0"/>
              </a:rPr>
              <a:t>Italy</a:t>
            </a:r>
            <a:r>
              <a:rPr lang="en-US" sz="2600" b="1" smtClean="0">
                <a:latin typeface="Tahoma" pitchFamily="34" charset="0"/>
              </a:rPr>
              <a:t>: Eritrea, Somalia</a:t>
            </a:r>
          </a:p>
          <a:p>
            <a:pPr marL="609600" indent="-609600" eaLnBrk="1" hangingPunct="1">
              <a:lnSpc>
                <a:spcPct val="90000"/>
              </a:lnSpc>
              <a:buFontTx/>
              <a:buAutoNum type="arabicPeriod"/>
            </a:pPr>
            <a:r>
              <a:rPr lang="en-US" sz="2600" b="1" u="sng" smtClean="0">
                <a:latin typeface="Tahoma" pitchFamily="34" charset="0"/>
              </a:rPr>
              <a:t>Portugal</a:t>
            </a:r>
            <a:r>
              <a:rPr lang="en-US" sz="2600" b="1" smtClean="0">
                <a:latin typeface="Tahoma" pitchFamily="34" charset="0"/>
              </a:rPr>
              <a:t>: Angola, Guinea-Bissau, Mozambique</a:t>
            </a:r>
          </a:p>
          <a:p>
            <a:pPr marL="609600" indent="-609600" eaLnBrk="1" hangingPunct="1">
              <a:lnSpc>
                <a:spcPct val="90000"/>
              </a:lnSpc>
              <a:buFontTx/>
              <a:buAutoNum type="arabicPeriod"/>
            </a:pPr>
            <a:r>
              <a:rPr lang="en-US" sz="2600" b="1" u="sng" smtClean="0">
                <a:latin typeface="Tahoma" pitchFamily="34" charset="0"/>
              </a:rPr>
              <a:t>Belgium</a:t>
            </a:r>
            <a:r>
              <a:rPr lang="en-US" sz="2600" b="1" smtClean="0">
                <a:latin typeface="Tahoma" pitchFamily="34" charset="0"/>
              </a:rPr>
              <a:t>: Congo </a:t>
            </a:r>
          </a:p>
          <a:p>
            <a:pPr marL="609600" indent="-609600" eaLnBrk="1" hangingPunct="1">
              <a:lnSpc>
                <a:spcPct val="90000"/>
              </a:lnSpc>
            </a:pPr>
            <a:endParaRPr lang="en-US" sz="2600" smtClean="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228600" y="152400"/>
            <a:ext cx="8763000" cy="533400"/>
          </a:xfrm>
        </p:spPr>
        <p:txBody>
          <a:bodyPr/>
          <a:lstStyle/>
          <a:p>
            <a:pPr eaLnBrk="1" hangingPunct="1"/>
            <a:r>
              <a:rPr lang="en-US" sz="4000" b="1" smtClean="0">
                <a:latin typeface="Tahoma" pitchFamily="34" charset="0"/>
              </a:rPr>
              <a:t>ISREAL &amp; THE PALESTINIANS</a:t>
            </a:r>
          </a:p>
        </p:txBody>
      </p:sp>
      <p:sp>
        <p:nvSpPr>
          <p:cNvPr id="109571" name="Rectangle 3"/>
          <p:cNvSpPr>
            <a:spLocks noGrp="1" noChangeArrowheads="1"/>
          </p:cNvSpPr>
          <p:nvPr>
            <p:ph type="body" idx="1"/>
          </p:nvPr>
        </p:nvSpPr>
        <p:spPr>
          <a:xfrm>
            <a:off x="152400" y="762000"/>
            <a:ext cx="8991600" cy="5867400"/>
          </a:xfrm>
        </p:spPr>
        <p:txBody>
          <a:bodyPr/>
          <a:lstStyle/>
          <a:p>
            <a:pPr marL="609600" indent="-609600" eaLnBrk="1" hangingPunct="1">
              <a:lnSpc>
                <a:spcPct val="90000"/>
              </a:lnSpc>
              <a:buFontTx/>
              <a:buAutoNum type="arabicPeriod"/>
            </a:pPr>
            <a:r>
              <a:rPr lang="en-US" sz="2800" b="1" smtClean="0">
                <a:latin typeface="Tahoma" pitchFamily="34" charset="0"/>
              </a:rPr>
              <a:t>During the “Six-Day War” of 1967, Israel expanded its borders (in an effort to establish a safe buffer zone between itself &amp; hostile bordering Arab nations)  by taking the following territories from Egypt, Jordan, &amp; Syria: the West Bank, the Gaza Strip, East Jerusalem, &amp; the Golan Heights.</a:t>
            </a:r>
          </a:p>
          <a:p>
            <a:pPr marL="609600" indent="-609600" eaLnBrk="1" hangingPunct="1">
              <a:lnSpc>
                <a:spcPct val="90000"/>
              </a:lnSpc>
              <a:buFontTx/>
              <a:buAutoNum type="arabicPeriod"/>
            </a:pPr>
            <a:r>
              <a:rPr lang="en-US" sz="2800" b="1" smtClean="0">
                <a:latin typeface="Tahoma" pitchFamily="34" charset="0"/>
              </a:rPr>
              <a:t>The Muslims living in these regions lost their nationalities &amp; citizenships &amp; have been referred to since simply as “Palestinians.” </a:t>
            </a:r>
          </a:p>
          <a:p>
            <a:pPr marL="609600" indent="-609600" eaLnBrk="1" hangingPunct="1">
              <a:lnSpc>
                <a:spcPct val="90000"/>
              </a:lnSpc>
              <a:buFontTx/>
              <a:buAutoNum type="arabicPeriod"/>
            </a:pPr>
            <a:r>
              <a:rPr lang="en-US" sz="2800" b="1" smtClean="0">
                <a:latin typeface="Tahoma" pitchFamily="34" charset="0"/>
              </a:rPr>
              <a:t>The Palestinians have struggled to form their own nation state in a process fraught with terrorism, violence, &amp; America's  military &amp; economic backing of the Israelis.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None/>
            </a:pPr>
            <a:r>
              <a:rPr lang="en-US" b="1" smtClean="0">
                <a:latin typeface="Tahoma" pitchFamily="34" charset="0"/>
              </a:rPr>
              <a:t>8. </a:t>
            </a:r>
            <a:r>
              <a:rPr lang="en-US" sz="3400" b="1" smtClean="0">
                <a:latin typeface="Tahoma" pitchFamily="34" charset="0"/>
              </a:rPr>
              <a:t>As a group, developing nations owe more than a trillion dollars to foreign creditors.</a:t>
            </a:r>
          </a:p>
          <a:p>
            <a:pPr marL="609600" indent="-609600" eaLnBrk="1" hangingPunct="1">
              <a:lnSpc>
                <a:spcPct val="90000"/>
              </a:lnSpc>
              <a:buFontTx/>
              <a:buNone/>
            </a:pPr>
            <a:r>
              <a:rPr lang="en-US" sz="3400" b="1" smtClean="0">
                <a:latin typeface="Tahoma" pitchFamily="34" charset="0"/>
              </a:rPr>
              <a:t>9. The 43 mostly sub-Saharan African nations (500 million total population) are getting poorer. They lost one quarter of their income between 1980-2000.</a:t>
            </a:r>
          </a:p>
          <a:p>
            <a:pPr marL="609600" indent="-609600" eaLnBrk="1" hangingPunct="1">
              <a:lnSpc>
                <a:spcPct val="90000"/>
              </a:lnSpc>
              <a:buFontTx/>
              <a:buNone/>
            </a:pPr>
            <a:r>
              <a:rPr lang="en-US" sz="3400" b="1" smtClean="0">
                <a:latin typeface="Tahoma" pitchFamily="34" charset="0"/>
              </a:rPr>
              <a:t>10. Africa &amp; South Asia had more malnourished children in 2000 than in 1975.</a:t>
            </a:r>
          </a:p>
          <a:p>
            <a:pPr marL="609600" indent="-609600" eaLnBrk="1" hangingPunct="1">
              <a:lnSpc>
                <a:spcPct val="90000"/>
              </a:lnSpc>
              <a:buFontTx/>
              <a:buNone/>
            </a:pPr>
            <a:r>
              <a:rPr lang="en-US" sz="3400" b="1" smtClean="0">
                <a:latin typeface="Tahoma" pitchFamily="34" charset="0"/>
              </a:rPr>
              <a:t>11. During the 1990s in Russia, the percent of people living in poverty went from 2% to over 50%.</a:t>
            </a:r>
          </a:p>
        </p:txBody>
      </p:sp>
      <p:sp>
        <p:nvSpPr>
          <p:cNvPr id="12291" name="AutoShape 6"/>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None/>
            </a:pPr>
            <a:r>
              <a:rPr lang="en-US" sz="3400" b="1" smtClean="0">
                <a:latin typeface="Tahoma" pitchFamily="34" charset="0"/>
              </a:rPr>
              <a:t>12. Business scams and frauds of unprecedented magnitude  ($30B+) hit Eastern European nations during the 2000s. Romania had 600+ Ponzi schemes, where crooked finance companies continuously  borrow money from a growing chain of unsuspecting investors and create the short-term appearance of financial gain using money from new “suckers.” Romania had 600+ Ponzi schemes &amp; more than half of Albanians and their government were fooled by similar scams.</a:t>
            </a:r>
          </a:p>
        </p:txBody>
      </p:sp>
      <p:sp>
        <p:nvSpPr>
          <p:cNvPr id="13315" name="AutoShape 6"/>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None/>
            </a:pPr>
            <a:r>
              <a:rPr lang="en-US" sz="3400" b="1" smtClean="0">
                <a:latin typeface="Tahoma" pitchFamily="34" charset="0"/>
              </a:rPr>
              <a:t>13</a:t>
            </a:r>
            <a:r>
              <a:rPr lang="en-US" sz="4200" b="1" smtClean="0">
                <a:latin typeface="Tahoma" pitchFamily="34" charset="0"/>
              </a:rPr>
              <a:t>. Over the past 2 decades, the following nations were classified for varying amounts of time as “failed nation states” (with corrupt non-functioning governments/institutions &amp; lack of law &amp; order): Ethiopia, Eritrea, Afghanistan, Somalia, Liberia, Yemen, Sierra Leon, &amp; Rwanda.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ubtitle 3"/>
          <p:cNvSpPr>
            <a:spLocks noGrp="1"/>
          </p:cNvSpPr>
          <p:nvPr>
            <p:ph type="subTitle" idx="1"/>
          </p:nvPr>
        </p:nvSpPr>
        <p:spPr>
          <a:xfrm>
            <a:off x="0" y="0"/>
            <a:ext cx="9144000" cy="6858000"/>
          </a:xfrm>
        </p:spPr>
        <p:txBody>
          <a:bodyPr/>
          <a:lstStyle/>
          <a:p>
            <a:r>
              <a:rPr lang="en-US" sz="9600" b="1" smtClean="0">
                <a:latin typeface="Tahoma" pitchFamily="34" charset="0"/>
                <a:cs typeface="Tahoma" pitchFamily="34" charset="0"/>
              </a:rPr>
              <a:t>21</a:t>
            </a:r>
            <a:r>
              <a:rPr lang="en-US" sz="9600" b="1" baseline="30000" smtClean="0">
                <a:latin typeface="Tahoma" pitchFamily="34" charset="0"/>
                <a:cs typeface="Tahoma" pitchFamily="34" charset="0"/>
              </a:rPr>
              <a:t>st</a:t>
            </a:r>
            <a:r>
              <a:rPr lang="en-US" sz="9600" b="1" smtClean="0">
                <a:latin typeface="Tahoma" pitchFamily="34" charset="0"/>
                <a:cs typeface="Tahoma" pitchFamily="34" charset="0"/>
              </a:rPr>
              <a:t> CENTURY</a:t>
            </a:r>
          </a:p>
          <a:p>
            <a:r>
              <a:rPr lang="en-US" sz="9600" b="1" smtClean="0">
                <a:latin typeface="Tahoma" pitchFamily="34" charset="0"/>
                <a:cs typeface="Tahoma" pitchFamily="34" charset="0"/>
              </a:rPr>
              <a:t>PROFILE OF DEVELOPING NATIONS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0" y="0"/>
            <a:ext cx="9144000" cy="762000"/>
          </a:xfrm>
        </p:spPr>
        <p:txBody>
          <a:bodyPr/>
          <a:lstStyle/>
          <a:p>
            <a:pPr eaLnBrk="1" hangingPunct="1"/>
            <a:r>
              <a:rPr lang="en-US" sz="3600" b="1" smtClean="0">
                <a:latin typeface="Tahoma" pitchFamily="34" charset="0"/>
              </a:rPr>
              <a:t>PROFILE OF DEVELOPING NATIONS</a:t>
            </a:r>
          </a:p>
        </p:txBody>
      </p:sp>
      <p:sp>
        <p:nvSpPr>
          <p:cNvPr id="16387" name="Rectangle 3"/>
          <p:cNvSpPr>
            <a:spLocks noGrp="1" noChangeArrowheads="1"/>
          </p:cNvSpPr>
          <p:nvPr>
            <p:ph type="subTitle" idx="1"/>
          </p:nvPr>
        </p:nvSpPr>
        <p:spPr>
          <a:xfrm>
            <a:off x="0" y="609600"/>
            <a:ext cx="9144000" cy="6248400"/>
          </a:xfrm>
        </p:spPr>
        <p:txBody>
          <a:bodyPr/>
          <a:lstStyle/>
          <a:p>
            <a:pPr marL="609600" indent="-609600" algn="l" eaLnBrk="1" hangingPunct="1">
              <a:buFontTx/>
              <a:buAutoNum type="arabicPeriod"/>
            </a:pPr>
            <a:r>
              <a:rPr lang="en-US" sz="3400" b="1" smtClean="0">
                <a:latin typeface="Tahoma" pitchFamily="34" charset="0"/>
              </a:rPr>
              <a:t>Dependence on agriculture, commodities, &amp; labor-intensive, low value-added manufacturing </a:t>
            </a:r>
          </a:p>
          <a:p>
            <a:pPr marL="609600" indent="-609600" algn="l" eaLnBrk="1" hangingPunct="1">
              <a:buFontTx/>
              <a:buAutoNum type="arabicPeriod"/>
            </a:pPr>
            <a:r>
              <a:rPr lang="en-US" sz="3400" b="1" smtClean="0">
                <a:latin typeface="Tahoma" pitchFamily="34" charset="0"/>
              </a:rPr>
              <a:t>Weak institutions</a:t>
            </a:r>
          </a:p>
          <a:p>
            <a:pPr marL="609600" indent="-609600" algn="l" eaLnBrk="1" hangingPunct="1">
              <a:buFontTx/>
              <a:buAutoNum type="arabicPeriod"/>
            </a:pPr>
            <a:r>
              <a:rPr lang="en-US" sz="3400" b="1" smtClean="0">
                <a:latin typeface="Tahoma" pitchFamily="34" charset="0"/>
              </a:rPr>
              <a:t>Strong historical commitment to protectionism</a:t>
            </a:r>
          </a:p>
          <a:p>
            <a:pPr marL="609600" indent="-609600" algn="l" eaLnBrk="1" hangingPunct="1">
              <a:buFontTx/>
              <a:buAutoNum type="arabicPeriod"/>
            </a:pPr>
            <a:r>
              <a:rPr lang="en-US" sz="3400" b="1" smtClean="0">
                <a:latin typeface="Tahoma" pitchFamily="34" charset="0"/>
              </a:rPr>
              <a:t>Small middle class</a:t>
            </a:r>
          </a:p>
          <a:p>
            <a:pPr marL="609600" indent="-609600" algn="l" eaLnBrk="1" hangingPunct="1">
              <a:buFontTx/>
              <a:buAutoNum type="arabicPeriod"/>
            </a:pPr>
            <a:r>
              <a:rPr lang="en-US" sz="3400" b="1" smtClean="0">
                <a:latin typeface="Tahoma" pitchFamily="34" charset="0"/>
              </a:rPr>
              <a:t>Often former colonies</a:t>
            </a:r>
          </a:p>
          <a:p>
            <a:pPr marL="609600" indent="-609600" algn="l" eaLnBrk="1" hangingPunct="1">
              <a:buFontTx/>
              <a:buAutoNum type="arabicPeriod"/>
            </a:pPr>
            <a:r>
              <a:rPr lang="en-US" sz="3400" b="1" smtClean="0">
                <a:latin typeface="Tahoma" pitchFamily="34" charset="0"/>
              </a:rPr>
              <a:t>Often struggling with ethnic or religious tensions </a:t>
            </a:r>
          </a:p>
          <a:p>
            <a:pPr marL="609600" indent="-609600" algn="l" eaLnBrk="1" hangingPunct="1"/>
            <a:endParaRPr lang="en-US" sz="3400" b="1" smtClean="0">
              <a:latin typeface="Tahoma"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0" y="0"/>
            <a:ext cx="9144000" cy="990600"/>
          </a:xfrm>
        </p:spPr>
        <p:txBody>
          <a:bodyPr/>
          <a:lstStyle/>
          <a:p>
            <a:r>
              <a:rPr lang="en-US" b="1" smtClean="0">
                <a:latin typeface="Tahoma" pitchFamily="34" charset="0"/>
                <a:cs typeface="Tahoma" pitchFamily="34" charset="0"/>
              </a:rPr>
              <a:t>MICs</a:t>
            </a:r>
          </a:p>
        </p:txBody>
      </p:sp>
      <p:sp>
        <p:nvSpPr>
          <p:cNvPr id="17411" name="Content Placeholder 2"/>
          <p:cNvSpPr>
            <a:spLocks noGrp="1"/>
          </p:cNvSpPr>
          <p:nvPr>
            <p:ph idx="1"/>
          </p:nvPr>
        </p:nvSpPr>
        <p:spPr>
          <a:xfrm>
            <a:off x="0" y="762000"/>
            <a:ext cx="9144000" cy="6096000"/>
          </a:xfrm>
        </p:spPr>
        <p:txBody>
          <a:bodyPr/>
          <a:lstStyle/>
          <a:p>
            <a:pPr>
              <a:buFontTx/>
              <a:buNone/>
            </a:pPr>
            <a:r>
              <a:rPr lang="en-US" sz="3400" b="1" smtClean="0">
                <a:latin typeface="Tahoma" pitchFamily="34" charset="0"/>
                <a:cs typeface="Tahoma" pitchFamily="34" charset="0"/>
              </a:rPr>
              <a:t>Middle income nations (MICs) have a per capita annual income ranging from $1,000-$6,000: China, Philippines, Brazil, Mexico, Argentina, Venezuela, Indonesia, etc.  These nations have at least an emerging middle class social structure, if not an established one (amidst numerous pockets of poverty).  Global corporations target MICs for both short-term &amp; long-term market development.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ctrTitle"/>
          </p:nvPr>
        </p:nvSpPr>
        <p:spPr>
          <a:xfrm>
            <a:off x="0" y="0"/>
            <a:ext cx="9144000" cy="1143000"/>
          </a:xfrm>
        </p:spPr>
        <p:txBody>
          <a:bodyPr/>
          <a:lstStyle/>
          <a:p>
            <a:r>
              <a:rPr lang="en-US" sz="3200" b="1" smtClean="0">
                <a:latin typeface="Tahoma" pitchFamily="34" charset="0"/>
                <a:cs typeface="Tahoma" pitchFamily="34" charset="0"/>
              </a:rPr>
              <a:t>ECONOMIC SPECIALIZATION OF DEVELPING NATIONS</a:t>
            </a:r>
          </a:p>
        </p:txBody>
      </p:sp>
      <p:sp>
        <p:nvSpPr>
          <p:cNvPr id="18435" name="Subtitle 4"/>
          <p:cNvSpPr>
            <a:spLocks noGrp="1"/>
          </p:cNvSpPr>
          <p:nvPr>
            <p:ph type="subTitle" idx="1"/>
          </p:nvPr>
        </p:nvSpPr>
        <p:spPr>
          <a:xfrm>
            <a:off x="0" y="1066800"/>
            <a:ext cx="9144000" cy="5791200"/>
          </a:xfrm>
        </p:spPr>
        <p:txBody>
          <a:bodyPr/>
          <a:lstStyle/>
          <a:p>
            <a:pPr marL="514350" indent="-514350" algn="l">
              <a:buFontTx/>
              <a:buAutoNum type="arabicPeriod"/>
            </a:pPr>
            <a:r>
              <a:rPr lang="en-US" b="1" smtClean="0"/>
              <a:t>Low wages manual labor : China, Indonesia, Philippines, </a:t>
            </a:r>
          </a:p>
          <a:p>
            <a:pPr marL="514350" indent="-514350" algn="l">
              <a:buFontTx/>
              <a:buAutoNum type="arabicPeriod"/>
            </a:pPr>
            <a:r>
              <a:rPr lang="en-US" b="1" smtClean="0"/>
              <a:t>Skilled labor manufacturing: South Korea, Taiwan</a:t>
            </a:r>
          </a:p>
          <a:p>
            <a:pPr marL="514350" indent="-514350" algn="l">
              <a:buFontTx/>
              <a:buAutoNum type="arabicPeriod"/>
            </a:pPr>
            <a:r>
              <a:rPr lang="en-US" b="1" smtClean="0"/>
              <a:t>Specialized foods: Thailand, Vietnam, New Zealand, Chile</a:t>
            </a:r>
          </a:p>
          <a:p>
            <a:pPr marL="514350" indent="-514350" algn="l">
              <a:buFontTx/>
              <a:buAutoNum type="arabicPeriod"/>
            </a:pPr>
            <a:r>
              <a:rPr lang="en-US" b="1" smtClean="0"/>
              <a:t>Computer hardware: &amp; electronics: China, Taiwan</a:t>
            </a:r>
          </a:p>
          <a:p>
            <a:pPr marL="514350" indent="-514350" algn="l">
              <a:buFontTx/>
              <a:buAutoNum type="arabicPeriod"/>
            </a:pPr>
            <a:r>
              <a:rPr lang="en-US" b="1" smtClean="0"/>
              <a:t>Oil, gas, &amp; minerals: Mexico, Venezuela, Indonesia, Russia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WordArt 5"/>
          <p:cNvSpPr>
            <a:spLocks noChangeArrowheads="1" noChangeShapeType="1" noTextEdit="1"/>
          </p:cNvSpPr>
          <p:nvPr/>
        </p:nvSpPr>
        <p:spPr bwMode="auto">
          <a:xfrm>
            <a:off x="990600" y="609600"/>
            <a:ext cx="7010400" cy="52578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latin typeface="Tahoma"/>
                <a:ea typeface="Tahoma"/>
                <a:cs typeface="Tahoma"/>
              </a:rPr>
              <a:t>ECONOMIC &amp;</a:t>
            </a:r>
          </a:p>
          <a:p>
            <a:pPr algn="ctr"/>
            <a:r>
              <a:rPr lang="en-US" sz="3600" b="1" kern="10">
                <a:ln w="9525">
                  <a:solidFill>
                    <a:srgbClr val="000000"/>
                  </a:solidFill>
                  <a:round/>
                  <a:headEnd/>
                  <a:tailEnd/>
                </a:ln>
                <a:latin typeface="Tahoma"/>
                <a:ea typeface="Tahoma"/>
                <a:cs typeface="Tahoma"/>
              </a:rPr>
              <a:t>SOCIAL </a:t>
            </a:r>
          </a:p>
          <a:p>
            <a:pPr algn="ctr"/>
            <a:r>
              <a:rPr lang="en-US" sz="3600" b="1" kern="10">
                <a:ln w="9525">
                  <a:solidFill>
                    <a:srgbClr val="000000"/>
                  </a:solidFill>
                  <a:round/>
                  <a:headEnd/>
                  <a:tailEnd/>
                </a:ln>
                <a:latin typeface="Tahoma"/>
                <a:ea typeface="Tahoma"/>
                <a:cs typeface="Tahoma"/>
              </a:rPr>
              <a:t>STRUGGLES OF</a:t>
            </a:r>
          </a:p>
          <a:p>
            <a:pPr algn="ctr"/>
            <a:r>
              <a:rPr lang="en-US" sz="3600" b="1" kern="10">
                <a:ln w="9525">
                  <a:solidFill>
                    <a:srgbClr val="000000"/>
                  </a:solidFill>
                  <a:round/>
                  <a:headEnd/>
                  <a:tailEnd/>
                </a:ln>
                <a:latin typeface="Tahoma"/>
                <a:ea typeface="Tahoma"/>
                <a:cs typeface="Tahoma"/>
              </a:rPr>
              <a:t>DEVELOPING NATIONS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0"/>
            <a:ext cx="8229600" cy="639763"/>
          </a:xfrm>
        </p:spPr>
        <p:txBody>
          <a:bodyPr/>
          <a:lstStyle/>
          <a:p>
            <a:pPr eaLnBrk="1" hangingPunct="1"/>
            <a:r>
              <a:rPr lang="en-US" sz="3200" b="1" smtClean="0">
                <a:latin typeface="Tahoma" pitchFamily="34" charset="0"/>
              </a:rPr>
              <a:t>A LEGACY OF COLONIZATION</a:t>
            </a:r>
          </a:p>
        </p:txBody>
      </p:sp>
      <p:sp>
        <p:nvSpPr>
          <p:cNvPr id="20483" name="Rectangle 3"/>
          <p:cNvSpPr>
            <a:spLocks noGrp="1" noChangeArrowheads="1"/>
          </p:cNvSpPr>
          <p:nvPr>
            <p:ph type="body" idx="1"/>
          </p:nvPr>
        </p:nvSpPr>
        <p:spPr>
          <a:xfrm>
            <a:off x="0" y="533400"/>
            <a:ext cx="8915400" cy="6324600"/>
          </a:xfrm>
        </p:spPr>
        <p:txBody>
          <a:bodyPr/>
          <a:lstStyle/>
          <a:p>
            <a:pPr marL="609600" indent="-609600" eaLnBrk="1" hangingPunct="1">
              <a:buFontTx/>
              <a:buAutoNum type="arabicPeriod"/>
            </a:pPr>
            <a:r>
              <a:rPr lang="en-US" sz="2800" b="1" smtClean="0">
                <a:latin typeface="Tahoma" pitchFamily="34" charset="0"/>
              </a:rPr>
              <a:t>The vast majority of developing nations were former European colonies in the 19</a:t>
            </a:r>
            <a:r>
              <a:rPr lang="en-US" sz="2800" b="1" baseline="30000" smtClean="0">
                <a:latin typeface="Tahoma" pitchFamily="34" charset="0"/>
              </a:rPr>
              <a:t>th</a:t>
            </a:r>
            <a:r>
              <a:rPr lang="en-US" sz="2800" b="1" smtClean="0">
                <a:latin typeface="Tahoma" pitchFamily="34" charset="0"/>
              </a:rPr>
              <a:t> &amp; 20</a:t>
            </a:r>
            <a:r>
              <a:rPr lang="en-US" sz="2800" b="1" baseline="30000" smtClean="0">
                <a:latin typeface="Tahoma" pitchFamily="34" charset="0"/>
              </a:rPr>
              <a:t>th</a:t>
            </a:r>
            <a:r>
              <a:rPr lang="en-US" sz="2800" b="1" smtClean="0">
                <a:latin typeface="Tahoma" pitchFamily="34" charset="0"/>
              </a:rPr>
              <a:t> centuries.  The following “settler colonies” were heavily infiltrated by ex-patriot Europeans &amp; their institutions in the 19</a:t>
            </a:r>
            <a:r>
              <a:rPr lang="en-US" sz="2800" b="1" baseline="30000" smtClean="0">
                <a:latin typeface="Tahoma" pitchFamily="34" charset="0"/>
              </a:rPr>
              <a:t>th</a:t>
            </a:r>
            <a:r>
              <a:rPr lang="en-US" sz="2800" b="1" smtClean="0">
                <a:latin typeface="Tahoma" pitchFamily="34" charset="0"/>
              </a:rPr>
              <a:t> century: Argentina, Australia, New Zealand, &amp; Uruguay.</a:t>
            </a:r>
          </a:p>
          <a:p>
            <a:pPr marL="609600" indent="-609600" eaLnBrk="1" hangingPunct="1">
              <a:buFontTx/>
              <a:buAutoNum type="arabicPeriod"/>
            </a:pPr>
            <a:r>
              <a:rPr lang="en-US" sz="2800" b="1" smtClean="0">
                <a:latin typeface="Tahoma" pitchFamily="34" charset="0"/>
              </a:rPr>
              <a:t>These nations were partially colonized by European settlement: Algeria, Bolivia, Brazil, Chile, Colombia, Costa Rica, Dominican Republic, Ecuador, El Salvador, Guatemala, Honduras, Mexico, Nicaragua, Panama, Paraguay, Peru, South Africa, &amp; Venezuela.   </a:t>
            </a:r>
          </a:p>
        </p:txBody>
      </p:sp>
      <p:sp>
        <p:nvSpPr>
          <p:cNvPr id="20484" name="AutoShape 6"/>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0"/>
            <a:ext cx="8229600" cy="563563"/>
          </a:xfrm>
        </p:spPr>
        <p:txBody>
          <a:bodyPr/>
          <a:lstStyle/>
          <a:p>
            <a:pPr eaLnBrk="1" hangingPunct="1"/>
            <a:r>
              <a:rPr lang="en-US" sz="3600" b="1" smtClean="0">
                <a:latin typeface="Tahoma" pitchFamily="34" charset="0"/>
              </a:rPr>
              <a:t>Developing Nations PRISMs</a:t>
            </a:r>
          </a:p>
        </p:txBody>
      </p:sp>
      <p:sp>
        <p:nvSpPr>
          <p:cNvPr id="3075" name="Rectangle 3"/>
          <p:cNvSpPr>
            <a:spLocks noGrp="1" noChangeArrowheads="1"/>
          </p:cNvSpPr>
          <p:nvPr>
            <p:ph type="body" idx="1"/>
          </p:nvPr>
        </p:nvSpPr>
        <p:spPr>
          <a:xfrm>
            <a:off x="0" y="609600"/>
            <a:ext cx="9144000" cy="6248400"/>
          </a:xfrm>
        </p:spPr>
        <p:txBody>
          <a:bodyPr/>
          <a:lstStyle/>
          <a:p>
            <a:pPr marL="609600" indent="-609600" eaLnBrk="1" hangingPunct="1">
              <a:lnSpc>
                <a:spcPct val="90000"/>
              </a:lnSpc>
              <a:buFontTx/>
              <a:buAutoNum type="arabicPeriod"/>
            </a:pPr>
            <a:r>
              <a:rPr lang="en-US" sz="3400" b="1" smtClean="0">
                <a:latin typeface="Tahoma" pitchFamily="34" charset="0"/>
              </a:rPr>
              <a:t>Should all forms of trade protectionism be outlawed?</a:t>
            </a:r>
          </a:p>
          <a:p>
            <a:pPr marL="609600" indent="-609600" eaLnBrk="1" hangingPunct="1">
              <a:lnSpc>
                <a:spcPct val="90000"/>
              </a:lnSpc>
              <a:buFontTx/>
              <a:buAutoNum type="arabicPeriod"/>
            </a:pPr>
            <a:r>
              <a:rPr lang="en-US" sz="3400" b="1" smtClean="0">
                <a:latin typeface="Tahoma" pitchFamily="34" charset="0"/>
              </a:rPr>
              <a:t>Do Godzilla nations have any community responsibilities in Tiger nations?</a:t>
            </a:r>
          </a:p>
          <a:p>
            <a:pPr marL="609600" indent="-609600" eaLnBrk="1" hangingPunct="1">
              <a:lnSpc>
                <a:spcPct val="90000"/>
              </a:lnSpc>
              <a:buFontTx/>
              <a:buAutoNum type="arabicPeriod"/>
            </a:pPr>
            <a:r>
              <a:rPr lang="en-US" sz="3400" b="1" smtClean="0">
                <a:latin typeface="Tahoma" pitchFamily="34" charset="0"/>
              </a:rPr>
              <a:t>Should nations adopt a “living wage” compensation policy for the indigenous employees of foreign companies?</a:t>
            </a:r>
          </a:p>
          <a:p>
            <a:pPr marL="609600" indent="-609600" eaLnBrk="1" hangingPunct="1">
              <a:lnSpc>
                <a:spcPct val="90000"/>
              </a:lnSpc>
              <a:buFontTx/>
              <a:buAutoNum type="arabicPeriod"/>
            </a:pPr>
            <a:r>
              <a:rPr lang="en-US" sz="3400" b="1" smtClean="0">
                <a:latin typeface="Tahoma" pitchFamily="34" charset="0"/>
              </a:rPr>
              <a:t>Should Tigers be required by economic GGOs to convert to private capitalism?</a:t>
            </a:r>
          </a:p>
          <a:p>
            <a:pPr marL="609600" indent="-609600" eaLnBrk="1" hangingPunct="1">
              <a:lnSpc>
                <a:spcPct val="90000"/>
              </a:lnSpc>
              <a:buFontTx/>
              <a:buAutoNum type="arabicPeriod"/>
            </a:pPr>
            <a:endParaRPr lang="en-US" sz="3400" b="1" smtClean="0">
              <a:latin typeface="Tahom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0" y="0"/>
            <a:ext cx="9144000" cy="6858000"/>
          </a:xfrm>
        </p:spPr>
        <p:txBody>
          <a:bodyPr/>
          <a:lstStyle/>
          <a:p>
            <a:pPr marL="514350" indent="-514350" eaLnBrk="1" hangingPunct="1">
              <a:lnSpc>
                <a:spcPct val="90000"/>
              </a:lnSpc>
              <a:buFontTx/>
              <a:buAutoNum type="arabicPeriod" startAt="3"/>
            </a:pPr>
            <a:r>
              <a:rPr lang="en-US" sz="3400" b="1" smtClean="0">
                <a:latin typeface="Tahoma" pitchFamily="34" charset="0"/>
              </a:rPr>
              <a:t>The modern history of colonization &amp; civil war in many developing nations (India, the Middle East, most of sub-Saharan Africa, etc.) produced an unstable social &amp; cultural foundation for (historically late) nationalism.  </a:t>
            </a:r>
          </a:p>
          <a:p>
            <a:pPr marL="514350" indent="-514350" eaLnBrk="1" hangingPunct="1">
              <a:lnSpc>
                <a:spcPct val="90000"/>
              </a:lnSpc>
              <a:buFontTx/>
              <a:buAutoNum type="arabicPeriod" startAt="3"/>
            </a:pPr>
            <a:r>
              <a:rPr lang="en-US" sz="3400" b="1" smtClean="0">
                <a:latin typeface="Tahoma" pitchFamily="34" charset="0"/>
              </a:rPr>
              <a:t>When many of these nations (Pakistan, Bangladesh, Eritrea, Bosnia/Serbia, East Timor, etc.) received independent statehood in the 20</a:t>
            </a:r>
            <a:r>
              <a:rPr lang="en-US" sz="3400" b="1" baseline="30000" smtClean="0">
                <a:latin typeface="Tahoma" pitchFamily="34" charset="0"/>
              </a:rPr>
              <a:t>th</a:t>
            </a:r>
            <a:r>
              <a:rPr lang="en-US" sz="3400" b="1" smtClean="0">
                <a:latin typeface="Tahoma" pitchFamily="34" charset="0"/>
              </a:rPr>
              <a:t> century, their diverse and often fractious population groups produced only the semblance (“holograph”) of nationalistic identity. </a:t>
            </a:r>
          </a:p>
        </p:txBody>
      </p:sp>
      <p:sp>
        <p:nvSpPr>
          <p:cNvPr id="4" name="Right Arrow 3"/>
          <p:cNvSpPr/>
          <p:nvPr/>
        </p:nvSpPr>
        <p:spPr>
          <a:xfrm>
            <a:off x="75438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0" y="0"/>
            <a:ext cx="8686800" cy="6126163"/>
          </a:xfrm>
        </p:spPr>
        <p:txBody>
          <a:bodyPr/>
          <a:lstStyle/>
          <a:p>
            <a:pPr marL="457200" indent="-457200" eaLnBrk="1" hangingPunct="1">
              <a:lnSpc>
                <a:spcPct val="90000"/>
              </a:lnSpc>
              <a:buFontTx/>
              <a:buNone/>
            </a:pPr>
            <a:r>
              <a:rPr lang="en-US" b="1" smtClean="0">
                <a:latin typeface="Tahoma" pitchFamily="34" charset="0"/>
              </a:rPr>
              <a:t>5. These new nations (Sierra Leone, Congo, Rwanda, South Africa, Darfur, the Palestinian territory, etc.)  were seldom politically united, frequently fracturing themselves into incompatible sub-populations (various African tribes, Muslims vs. Hindus, ethnic minorities, etc.)  that competed and warred against each other for dominance—hardly a healthy foundation for building the  institutional stability needed for democracy &amp; economic growth in the integrated 21</a:t>
            </a:r>
            <a:r>
              <a:rPr lang="en-US" b="1" baseline="30000" smtClean="0">
                <a:latin typeface="Tahoma" pitchFamily="34" charset="0"/>
              </a:rPr>
              <a:t>st</a:t>
            </a:r>
            <a:r>
              <a:rPr lang="en-US" b="1" smtClean="0">
                <a:latin typeface="Tahoma" pitchFamily="34" charset="0"/>
              </a:rPr>
              <a:t> century global economy.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0" y="228600"/>
            <a:ext cx="9144000" cy="990600"/>
          </a:xfrm>
        </p:spPr>
        <p:txBody>
          <a:bodyPr/>
          <a:lstStyle/>
          <a:p>
            <a:pPr eaLnBrk="1" hangingPunct="1"/>
            <a:r>
              <a:rPr lang="en-US" sz="3200" b="1" smtClean="0">
                <a:solidFill>
                  <a:schemeClr val="tx1"/>
                </a:solidFill>
                <a:latin typeface="Tahoma" pitchFamily="34" charset="0"/>
              </a:rPr>
              <a:t>A LEGACY OF PERPETUAL </a:t>
            </a:r>
            <a:br>
              <a:rPr lang="en-US" sz="3200" b="1" smtClean="0">
                <a:solidFill>
                  <a:schemeClr val="tx1"/>
                </a:solidFill>
                <a:latin typeface="Tahoma" pitchFamily="34" charset="0"/>
              </a:rPr>
            </a:br>
            <a:r>
              <a:rPr lang="en-US" sz="3200" b="1" smtClean="0">
                <a:solidFill>
                  <a:schemeClr val="tx1"/>
                </a:solidFill>
                <a:latin typeface="Tahoma" pitchFamily="34" charset="0"/>
              </a:rPr>
              <a:t>ECONOMIC STRUGGLE</a:t>
            </a:r>
            <a:r>
              <a:rPr lang="en-US" sz="3200" b="1" smtClean="0">
                <a:solidFill>
                  <a:srgbClr val="FF0000"/>
                </a:solidFill>
                <a:latin typeface="Tahoma" pitchFamily="34" charset="0"/>
              </a:rPr>
              <a:t> </a:t>
            </a:r>
            <a:br>
              <a:rPr lang="en-US" sz="3200" b="1" smtClean="0">
                <a:solidFill>
                  <a:srgbClr val="FF0000"/>
                </a:solidFill>
                <a:latin typeface="Tahoma" pitchFamily="34" charset="0"/>
              </a:rPr>
            </a:br>
            <a:endParaRPr lang="en-US" sz="3200" b="1" smtClean="0">
              <a:solidFill>
                <a:srgbClr val="FF0000"/>
              </a:solidFill>
              <a:latin typeface="Tahoma" pitchFamily="34" charset="0"/>
            </a:endParaRPr>
          </a:p>
        </p:txBody>
      </p:sp>
      <p:sp>
        <p:nvSpPr>
          <p:cNvPr id="23555" name="Rectangle 3"/>
          <p:cNvSpPr>
            <a:spLocks noGrp="1" noChangeArrowheads="1"/>
          </p:cNvSpPr>
          <p:nvPr>
            <p:ph type="subTitle" idx="1"/>
          </p:nvPr>
        </p:nvSpPr>
        <p:spPr>
          <a:xfrm>
            <a:off x="0" y="1066800"/>
            <a:ext cx="9144000" cy="5791200"/>
          </a:xfrm>
        </p:spPr>
        <p:txBody>
          <a:bodyPr/>
          <a:lstStyle/>
          <a:p>
            <a:pPr algn="l" eaLnBrk="1" hangingPunct="1">
              <a:lnSpc>
                <a:spcPct val="90000"/>
              </a:lnSpc>
            </a:pPr>
            <a:r>
              <a:rPr lang="en-US" sz="3600" b="1" smtClean="0">
                <a:latin typeface="Tahoma" pitchFamily="34" charset="0"/>
              </a:rPr>
              <a:t>1.</a:t>
            </a:r>
            <a:r>
              <a:rPr lang="en-US" b="1" smtClean="0"/>
              <a:t> </a:t>
            </a:r>
            <a:r>
              <a:rPr lang="en-US" sz="4000" b="1" smtClean="0">
                <a:latin typeface="Tahoma" pitchFamily="34" charset="0"/>
              </a:rPr>
              <a:t>Africa, Middle East, South America, Central America, India, China </a:t>
            </a:r>
          </a:p>
          <a:p>
            <a:pPr algn="l" eaLnBrk="1" hangingPunct="1">
              <a:lnSpc>
                <a:spcPct val="90000"/>
              </a:lnSpc>
            </a:pPr>
            <a:r>
              <a:rPr lang="en-US" sz="4000" b="1" smtClean="0">
                <a:latin typeface="Tahoma" pitchFamily="34" charset="0"/>
              </a:rPr>
              <a:t>2. Colonial legacy of exploitation and political disruption </a:t>
            </a:r>
          </a:p>
          <a:p>
            <a:pPr algn="l" eaLnBrk="1" hangingPunct="1">
              <a:lnSpc>
                <a:spcPct val="90000"/>
              </a:lnSpc>
            </a:pPr>
            <a:r>
              <a:rPr lang="en-US" sz="4000" b="1" smtClean="0">
                <a:latin typeface="Tahoma" pitchFamily="34" charset="0"/>
              </a:rPr>
              <a:t>3. Reliance on low value-added commodities (crops, minerals, natural resources) for national income and exporting </a:t>
            </a:r>
          </a:p>
        </p:txBody>
      </p:sp>
      <p:sp>
        <p:nvSpPr>
          <p:cNvPr id="23556" name="AutoShape 5"/>
          <p:cNvSpPr>
            <a:spLocks noChangeArrowheads="1"/>
          </p:cNvSpPr>
          <p:nvPr/>
        </p:nvSpPr>
        <p:spPr bwMode="auto">
          <a:xfrm>
            <a:off x="78486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sz="3600" b="1" smtClean="0">
                <a:latin typeface="Tahoma" pitchFamily="34" charset="0"/>
              </a:rPr>
              <a:t>4. </a:t>
            </a:r>
            <a:r>
              <a:rPr lang="en-US" sz="3600" b="1" u="sng" smtClean="0">
                <a:latin typeface="Tahoma" pitchFamily="34" charset="0"/>
              </a:rPr>
              <a:t>Plutocracies</a:t>
            </a:r>
            <a:r>
              <a:rPr lang="en-US" sz="3600" b="1" smtClean="0">
                <a:latin typeface="Tahoma" pitchFamily="34" charset="0"/>
              </a:rPr>
              <a:t>: In many developing nations, weak institutions have enabled a small minority of power elites to perpetually control the vast majority of wealth and political power.  The resulting absence of a viable middle class restricts business activity &amp; economic growth.  A status quo society assures that the rich get richer &amp; the poor get poorer.</a:t>
            </a:r>
          </a:p>
          <a:p>
            <a:pPr eaLnBrk="1" hangingPunct="1">
              <a:lnSpc>
                <a:spcPct val="90000"/>
              </a:lnSpc>
              <a:buFontTx/>
              <a:buNone/>
            </a:pPr>
            <a:r>
              <a:rPr lang="en-US" sz="3600" b="1" smtClean="0">
                <a:latin typeface="Tahoma" pitchFamily="34" charset="0"/>
              </a:rPr>
              <a:t>5. Political instability and civil wars </a:t>
            </a:r>
          </a:p>
          <a:p>
            <a:pPr eaLnBrk="1" hangingPunct="1">
              <a:lnSpc>
                <a:spcPct val="90000"/>
              </a:lnSpc>
              <a:buFontTx/>
              <a:buNone/>
            </a:pPr>
            <a:r>
              <a:rPr lang="en-US" sz="3600" b="1" smtClean="0">
                <a:latin typeface="Tahoma" pitchFamily="34" charset="0"/>
              </a:rPr>
              <a:t>6. Population problems (subsistence standard of living) </a:t>
            </a:r>
          </a:p>
          <a:p>
            <a:pPr eaLnBrk="1" hangingPunct="1">
              <a:lnSpc>
                <a:spcPct val="90000"/>
              </a:lnSpc>
            </a:pPr>
            <a:endParaRPr lang="en-US" sz="3600" b="1" smtClean="0">
              <a:latin typeface="Tahoma" pitchFamily="34" charset="0"/>
            </a:endParaRPr>
          </a:p>
        </p:txBody>
      </p:sp>
      <p:sp>
        <p:nvSpPr>
          <p:cNvPr id="24579" name="AutoShape 5"/>
          <p:cNvSpPr>
            <a:spLocks noChangeArrowheads="1"/>
          </p:cNvSpPr>
          <p:nvPr/>
        </p:nvSpPr>
        <p:spPr bwMode="auto">
          <a:xfrm>
            <a:off x="78486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subTitle" idx="1"/>
          </p:nvPr>
        </p:nvSpPr>
        <p:spPr>
          <a:xfrm>
            <a:off x="0" y="228600"/>
            <a:ext cx="9144000" cy="6629400"/>
          </a:xfrm>
        </p:spPr>
        <p:txBody>
          <a:bodyPr/>
          <a:lstStyle/>
          <a:p>
            <a:pPr algn="l" eaLnBrk="1" hangingPunct="1">
              <a:lnSpc>
                <a:spcPct val="90000"/>
              </a:lnSpc>
            </a:pPr>
            <a:r>
              <a:rPr lang="en-US" sz="4000" b="1" smtClean="0">
                <a:latin typeface="Tahoma" pitchFamily="34" charset="0"/>
              </a:rPr>
              <a:t>7.</a:t>
            </a:r>
            <a:r>
              <a:rPr lang="en-US" sz="4000" b="1" smtClean="0"/>
              <a:t> </a:t>
            </a:r>
            <a:r>
              <a:rPr lang="en-US" sz="4300" b="1" smtClean="0">
                <a:latin typeface="Tahoma" pitchFamily="34" charset="0"/>
              </a:rPr>
              <a:t>Protectionism: Keeping foreign companies out, and thus their superior technology, management, and competitive know-how that could help local companies learn how to compete more effectively) </a:t>
            </a:r>
          </a:p>
          <a:p>
            <a:pPr algn="l" eaLnBrk="1" hangingPunct="1">
              <a:lnSpc>
                <a:spcPct val="90000"/>
              </a:lnSpc>
            </a:pPr>
            <a:r>
              <a:rPr lang="en-US" sz="4300" b="1" smtClean="0">
                <a:latin typeface="Tahoma" pitchFamily="34" charset="0"/>
              </a:rPr>
              <a:t>8. Systemic corruption in politics, the legal system, human rights, etc. </a:t>
            </a:r>
          </a:p>
        </p:txBody>
      </p:sp>
      <p:sp>
        <p:nvSpPr>
          <p:cNvPr id="25603" name="AutoShape 5"/>
          <p:cNvSpPr>
            <a:spLocks noChangeArrowheads="1"/>
          </p:cNvSpPr>
          <p:nvPr/>
        </p:nvSpPr>
        <p:spPr bwMode="auto">
          <a:xfrm>
            <a:off x="78486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sz="4600" b="1" smtClean="0">
                <a:latin typeface="Tahoma" pitchFamily="34" charset="0"/>
              </a:rPr>
              <a:t>9.</a:t>
            </a:r>
            <a:r>
              <a:rPr lang="en-US" sz="4600" b="1" smtClean="0"/>
              <a:t> </a:t>
            </a:r>
            <a:r>
              <a:rPr lang="en-US" sz="4600" b="1" smtClean="0">
                <a:latin typeface="Tahoma" pitchFamily="34" charset="0"/>
              </a:rPr>
              <a:t>Large debt owed to international agencies such as the International Monetary Fund </a:t>
            </a:r>
          </a:p>
          <a:p>
            <a:pPr eaLnBrk="1" hangingPunct="1">
              <a:lnSpc>
                <a:spcPct val="90000"/>
              </a:lnSpc>
              <a:buFontTx/>
              <a:buNone/>
            </a:pPr>
            <a:r>
              <a:rPr lang="en-US" sz="4600" b="1" smtClean="0">
                <a:latin typeface="Tahoma" pitchFamily="34" charset="0"/>
              </a:rPr>
              <a:t>10. Poorly trained workforce and lack of business infrastructure (transportation networks, banks, stock markets, warehousing, etc.) </a:t>
            </a:r>
          </a:p>
          <a:p>
            <a:pPr eaLnBrk="1" hangingPunct="1">
              <a:lnSpc>
                <a:spcPct val="90000"/>
              </a:lnSpc>
            </a:pPr>
            <a:endParaRPr lang="en-US" sz="4600" smtClean="0">
              <a:latin typeface="Tahoma" pitchFamily="34" charset="0"/>
            </a:endParaRPr>
          </a:p>
        </p:txBody>
      </p:sp>
      <p:sp>
        <p:nvSpPr>
          <p:cNvPr id="26627" name="AutoShape 4"/>
          <p:cNvSpPr>
            <a:spLocks noChangeArrowheads="1"/>
          </p:cNvSpPr>
          <p:nvPr/>
        </p:nvSpPr>
        <p:spPr bwMode="auto">
          <a:xfrm>
            <a:off x="78486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latin typeface="Tahoma" pitchFamily="34" charset="0"/>
              </a:rPr>
              <a:t>11.</a:t>
            </a:r>
            <a:r>
              <a:rPr lang="en-US" b="1" smtClean="0"/>
              <a:t> </a:t>
            </a:r>
            <a:r>
              <a:rPr lang="en-US" b="1" smtClean="0">
                <a:latin typeface="Tahoma" pitchFamily="34" charset="0"/>
              </a:rPr>
              <a:t>Rich nations play a significant role in sustaining poverty in developing nations by not importing the three categories of exports that are most lucrative to these nations: agricultural products, clothing, and textiles.  Many rich Western nations, including the USA, heavily subsidize (at $360 billion annually) their agricultural, clothing, and textile industries even though DCs have a strong labor cost advantage that would enable them to sell their products at lower prices in Western markets if rich nations actually practiced what they preached about free trade.</a:t>
            </a:r>
          </a:p>
          <a:p>
            <a:pPr eaLnBrk="1" hangingPunct="1">
              <a:lnSpc>
                <a:spcPct val="90000"/>
              </a:lnSpc>
            </a:pPr>
            <a:endParaRPr lang="en-US" b="1" smtClean="0">
              <a:latin typeface="Tahoma" pitchFamily="34" charset="0"/>
            </a:endParaRPr>
          </a:p>
          <a:p>
            <a:pPr eaLnBrk="1" hangingPunct="1">
              <a:lnSpc>
                <a:spcPct val="90000"/>
              </a:lnSpc>
            </a:pPr>
            <a:endParaRPr lang="en-US" b="1" smtClean="0">
              <a:solidFill>
                <a:schemeClr val="accent2"/>
              </a:solidFill>
              <a:latin typeface="Tahom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533400" y="0"/>
            <a:ext cx="8229600" cy="792163"/>
          </a:xfrm>
        </p:spPr>
        <p:txBody>
          <a:bodyPr/>
          <a:lstStyle/>
          <a:p>
            <a:pPr eaLnBrk="1" hangingPunct="1"/>
            <a:r>
              <a:rPr lang="en-US" sz="3600" b="1" smtClean="0">
                <a:latin typeface="Tahoma" pitchFamily="34" charset="0"/>
                <a:cs typeface="Tahoma" pitchFamily="34" charset="0"/>
              </a:rPr>
              <a:t>UNSAFE PRODUCTS</a:t>
            </a:r>
          </a:p>
        </p:txBody>
      </p:sp>
      <p:sp>
        <p:nvSpPr>
          <p:cNvPr id="28675" name="Content Placeholder 2"/>
          <p:cNvSpPr>
            <a:spLocks noGrp="1"/>
          </p:cNvSpPr>
          <p:nvPr>
            <p:ph idx="1"/>
          </p:nvPr>
        </p:nvSpPr>
        <p:spPr>
          <a:xfrm>
            <a:off x="0" y="685800"/>
            <a:ext cx="9144000" cy="6172200"/>
          </a:xfrm>
        </p:spPr>
        <p:txBody>
          <a:bodyPr/>
          <a:lstStyle/>
          <a:p>
            <a:pPr marL="514350" indent="-514350" eaLnBrk="1" hangingPunct="1">
              <a:buFontTx/>
              <a:buAutoNum type="arabicPeriod"/>
            </a:pPr>
            <a:r>
              <a:rPr lang="en-US" b="1" smtClean="0">
                <a:latin typeface="Tahoma" pitchFamily="34" charset="0"/>
                <a:cs typeface="Tahoma" pitchFamily="34" charset="0"/>
              </a:rPr>
              <a:t>Several DCs have experienced serious product safety deficiencies in recent years. </a:t>
            </a:r>
          </a:p>
          <a:p>
            <a:pPr marL="514350" indent="-514350" eaLnBrk="1" hangingPunct="1">
              <a:buFontTx/>
              <a:buAutoNum type="arabicPeriod"/>
            </a:pPr>
            <a:r>
              <a:rPr lang="en-US" b="1" smtClean="0">
                <a:latin typeface="Tahoma" pitchFamily="34" charset="0"/>
                <a:cs typeface="Tahoma" pitchFamily="34" charset="0"/>
              </a:rPr>
              <a:t>The U.S. FDA rejected 1900 shipments of Chinese food or cosmetics in 12 months time; 1787 Indian shipments; &amp; 1560 Mexican export shipments (especially cantaloupes &amp; candy).</a:t>
            </a:r>
          </a:p>
          <a:p>
            <a:pPr marL="514350" indent="-514350" eaLnBrk="1" hangingPunct="1">
              <a:buFontTx/>
              <a:buAutoNum type="arabicPeriod"/>
            </a:pPr>
            <a:r>
              <a:rPr lang="en-US" b="1" smtClean="0">
                <a:latin typeface="Tahoma" pitchFamily="34" charset="0"/>
                <a:cs typeface="Tahoma" pitchFamily="34" charset="0"/>
              </a:rPr>
              <a:t>The most common reasons for food export rejections include use of poisonous pesticides, contaminated fresh food, &amp; adulterated substances.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“If developed countries do not reduce their protectionism and deepen their flows of trade and foreign investment with developing countries, the expected large increase in the population of developing countries (combined with the current population stagnation of most developed nations) may generate massive and </a:t>
            </a:r>
            <a:r>
              <a:rPr lang="en-US" sz="2800" b="1" smtClean="0">
                <a:latin typeface="Tahoma" pitchFamily="34" charset="0"/>
                <a:cs typeface="Tahoma" pitchFamily="34" charset="0"/>
              </a:rPr>
              <a:t>likely</a:t>
            </a:r>
            <a:r>
              <a:rPr lang="en-US" b="1" smtClean="0">
                <a:latin typeface="Tahoma" pitchFamily="34" charset="0"/>
                <a:cs typeface="Tahoma" pitchFamily="34" charset="0"/>
              </a:rPr>
              <a:t> chaotic migratory flows (illegal immigration) with grave consequences. Developed countries must accept increased immigration over the coming decades to avoid social and economic chaos.”</a:t>
            </a:r>
          </a:p>
          <a:p>
            <a:pPr>
              <a:buFontTx/>
              <a:buNone/>
            </a:pPr>
            <a:r>
              <a:rPr lang="en-US" b="1" smtClean="0">
                <a:latin typeface="Tahoma" pitchFamily="34" charset="0"/>
                <a:cs typeface="Tahoma" pitchFamily="34" charset="0"/>
              </a:rPr>
              <a:t> </a:t>
            </a:r>
          </a:p>
          <a:p>
            <a:pPr>
              <a:buFontTx/>
              <a:buNone/>
            </a:pPr>
            <a:endParaRPr lang="en-US" b="1" smtClean="0">
              <a:latin typeface="Tahoma" pitchFamily="34" charset="0"/>
              <a:cs typeface="Tahoma"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0" y="0"/>
            <a:ext cx="9144000" cy="609600"/>
          </a:xfrm>
        </p:spPr>
        <p:txBody>
          <a:bodyPr/>
          <a:lstStyle/>
          <a:p>
            <a:pPr eaLnBrk="1" hangingPunct="1"/>
            <a:r>
              <a:rPr lang="en-US" sz="3200" b="1" smtClean="0">
                <a:solidFill>
                  <a:schemeClr val="tx1"/>
                </a:solidFill>
                <a:latin typeface="Tahoma" pitchFamily="34" charset="0"/>
                <a:cs typeface="Tahoma" pitchFamily="34" charset="0"/>
              </a:rPr>
              <a:t>POSITIVE</a:t>
            </a:r>
            <a:r>
              <a:rPr lang="en-US" sz="3200" b="1" smtClean="0">
                <a:solidFill>
                  <a:schemeClr val="tx1"/>
                </a:solidFill>
              </a:rPr>
              <a:t> DEVELOPMENTS IN AFRICA</a:t>
            </a:r>
          </a:p>
        </p:txBody>
      </p:sp>
      <p:sp>
        <p:nvSpPr>
          <p:cNvPr id="30723" name="Rectangle 3"/>
          <p:cNvSpPr>
            <a:spLocks noGrp="1" noChangeArrowheads="1"/>
          </p:cNvSpPr>
          <p:nvPr>
            <p:ph type="subTitle" idx="1"/>
          </p:nvPr>
        </p:nvSpPr>
        <p:spPr>
          <a:xfrm>
            <a:off x="0" y="609600"/>
            <a:ext cx="9144000" cy="6248400"/>
          </a:xfrm>
        </p:spPr>
        <p:txBody>
          <a:bodyPr/>
          <a:lstStyle/>
          <a:p>
            <a:pPr algn="l" eaLnBrk="1" hangingPunct="1">
              <a:lnSpc>
                <a:spcPct val="90000"/>
              </a:lnSpc>
            </a:pPr>
            <a:r>
              <a:rPr lang="en-US" sz="2800" b="1" smtClean="0">
                <a:latin typeface="Tahoma" pitchFamily="34" charset="0"/>
              </a:rPr>
              <a:t>1.The New Partnership for African Development (NEPAD) seeks to boost foreign direct development in Africa through reassuring investors that Africa is becoming more politically stable and economically healthy.  NEPAD is targeting internal development via education, agriculture, and energy. </a:t>
            </a:r>
          </a:p>
          <a:p>
            <a:pPr algn="l" eaLnBrk="1" hangingPunct="1">
              <a:lnSpc>
                <a:spcPct val="90000"/>
              </a:lnSpc>
            </a:pPr>
            <a:r>
              <a:rPr lang="en-US" sz="2800" b="1" smtClean="0">
                <a:latin typeface="Tahoma" pitchFamily="34" charset="0"/>
              </a:rPr>
              <a:t>2. It proposes that African nations engage in mutual peer review to break the entrenched  “good old boy” pattern of crony leadership.  Currently the most responsible/accountable African regimes are those led by Thabo Mbeki (/South Africa), Olusegun Obasanjo (Nigeria), John Kufour (Ghana), and Abdoulaye Wade (Senegal).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ubtitle 3"/>
          <p:cNvSpPr>
            <a:spLocks noGrp="1"/>
          </p:cNvSpPr>
          <p:nvPr>
            <p:ph type="subTitle" idx="1"/>
          </p:nvPr>
        </p:nvSpPr>
        <p:spPr>
          <a:xfrm>
            <a:off x="0" y="0"/>
            <a:ext cx="9144000" cy="6858000"/>
          </a:xfrm>
        </p:spPr>
        <p:txBody>
          <a:bodyPr/>
          <a:lstStyle/>
          <a:p>
            <a:r>
              <a:rPr lang="en-US" sz="9600" b="1" smtClean="0">
                <a:latin typeface="Tahoma" pitchFamily="34" charset="0"/>
                <a:cs typeface="Tahoma" pitchFamily="34" charset="0"/>
              </a:rPr>
              <a:t>SIGNS OF THE TIMES FOR DEVELOPING NATIONS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0" y="0"/>
            <a:ext cx="9144000" cy="762000"/>
          </a:xfrm>
        </p:spPr>
        <p:txBody>
          <a:bodyPr/>
          <a:lstStyle/>
          <a:p>
            <a:pPr eaLnBrk="1" hangingPunct="1"/>
            <a:r>
              <a:rPr lang="en-US" sz="3200" b="1" smtClean="0">
                <a:latin typeface="Tahoma" pitchFamily="34" charset="0"/>
              </a:rPr>
              <a:t>DC’s HELP BUILD U.S. ECONOMY</a:t>
            </a:r>
          </a:p>
        </p:txBody>
      </p:sp>
      <p:sp>
        <p:nvSpPr>
          <p:cNvPr id="31747" name="Rectangle 3"/>
          <p:cNvSpPr>
            <a:spLocks noGrp="1" noChangeArrowheads="1"/>
          </p:cNvSpPr>
          <p:nvPr>
            <p:ph type="subTitle" idx="1"/>
          </p:nvPr>
        </p:nvSpPr>
        <p:spPr>
          <a:xfrm>
            <a:off x="0" y="685800"/>
            <a:ext cx="9144000" cy="6172200"/>
          </a:xfrm>
        </p:spPr>
        <p:txBody>
          <a:bodyPr/>
          <a:lstStyle/>
          <a:p>
            <a:pPr algn="l" eaLnBrk="1" hangingPunct="1"/>
            <a:r>
              <a:rPr lang="en-US" sz="3300" b="1" smtClean="0">
                <a:latin typeface="Tahoma" pitchFamily="34" charset="0"/>
              </a:rPr>
              <a:t>Emergent economies (those making significant progress towards industrialization and middle class social structure) are investing heavily in U.S. government bonds to help finance America’s trade deficits and government spending deficits.  This helps keep the dollar strong (higher in value than it should be) thus helping Americans to purchase more exports from the developing world.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0" y="0"/>
            <a:ext cx="9144000" cy="1143000"/>
          </a:xfrm>
        </p:spPr>
        <p:txBody>
          <a:bodyPr/>
          <a:lstStyle/>
          <a:p>
            <a:r>
              <a:rPr lang="en-US" sz="2800" b="1" smtClean="0">
                <a:latin typeface="Tahoma" pitchFamily="34" charset="0"/>
                <a:cs typeface="Tahoma" pitchFamily="34" charset="0"/>
              </a:rPr>
              <a:t>ECONOMIC GROWTH IN DCs DEPENDS ON SOCIAL INSTITUTIONS THAT CAN DELIVER:</a:t>
            </a:r>
          </a:p>
        </p:txBody>
      </p:sp>
      <p:sp>
        <p:nvSpPr>
          <p:cNvPr id="32771" name="Content Placeholder 2"/>
          <p:cNvSpPr>
            <a:spLocks noGrp="1"/>
          </p:cNvSpPr>
          <p:nvPr>
            <p:ph idx="1"/>
          </p:nvPr>
        </p:nvSpPr>
        <p:spPr>
          <a:xfrm>
            <a:off x="0" y="1066800"/>
            <a:ext cx="9144000" cy="5791200"/>
          </a:xfrm>
        </p:spPr>
        <p:txBody>
          <a:bodyPr/>
          <a:lstStyle/>
          <a:p>
            <a:pPr>
              <a:buFontTx/>
              <a:buNone/>
            </a:pPr>
            <a:r>
              <a:rPr lang="en-US" sz="3400" b="1" smtClean="0">
                <a:latin typeface="Tahoma" pitchFamily="34" charset="0"/>
                <a:cs typeface="Tahoma" pitchFamily="34" charset="0"/>
              </a:rPr>
              <a:t>1. Good statistics about the nation’s economic growth &amp; conditions</a:t>
            </a:r>
          </a:p>
          <a:p>
            <a:pPr>
              <a:buFontTx/>
              <a:buNone/>
            </a:pPr>
            <a:r>
              <a:rPr lang="en-US" sz="3400" b="1" smtClean="0">
                <a:latin typeface="Tahoma" pitchFamily="34" charset="0"/>
                <a:cs typeface="Tahoma" pitchFamily="34" charset="0"/>
              </a:rPr>
              <a:t> 2. A framework of workable commercial laws</a:t>
            </a:r>
          </a:p>
          <a:p>
            <a:pPr>
              <a:buFontTx/>
              <a:buNone/>
            </a:pPr>
            <a:r>
              <a:rPr lang="en-US" sz="3400" b="1" smtClean="0">
                <a:latin typeface="Tahoma" pitchFamily="34" charset="0"/>
                <a:cs typeface="Tahoma" pitchFamily="34" charset="0"/>
              </a:rPr>
              <a:t>3. Efficient markets for raising money</a:t>
            </a:r>
          </a:p>
          <a:p>
            <a:pPr>
              <a:buFontTx/>
              <a:buNone/>
            </a:pPr>
            <a:r>
              <a:rPr lang="en-US" sz="3400" b="1" smtClean="0">
                <a:latin typeface="Tahoma" pitchFamily="34" charset="0"/>
                <a:cs typeface="Tahoma" pitchFamily="34" charset="0"/>
              </a:rPr>
              <a:t>4. Efficient means of productivity</a:t>
            </a:r>
          </a:p>
          <a:p>
            <a:pPr>
              <a:buFontTx/>
              <a:buNone/>
            </a:pPr>
            <a:r>
              <a:rPr lang="en-US" sz="3400" b="1" smtClean="0">
                <a:latin typeface="Tahoma" pitchFamily="34" charset="0"/>
                <a:cs typeface="Tahoma" pitchFamily="34" charset="0"/>
              </a:rPr>
              <a:t>5. Employee development &amp; training opportunities</a:t>
            </a:r>
          </a:p>
          <a:p>
            <a:pPr>
              <a:buFontTx/>
              <a:buNone/>
            </a:pPr>
            <a:r>
              <a:rPr lang="en-US" sz="3400" b="1" smtClean="0">
                <a:latin typeface="Tahoma" pitchFamily="34" charset="0"/>
                <a:cs typeface="Tahoma" pitchFamily="34" charset="0"/>
              </a:rPr>
              <a:t>6. Social acceptance of capitalism, competition, &amp; wealth</a:t>
            </a:r>
          </a:p>
          <a:p>
            <a:pPr>
              <a:buFontTx/>
              <a:buNone/>
            </a:pPr>
            <a:endParaRPr lang="en-US" b="1" smtClean="0">
              <a:latin typeface="Tahoma" pitchFamily="34" charset="0"/>
              <a:cs typeface="Tahoma" pitchFamily="34" charset="0"/>
            </a:endParaRPr>
          </a:p>
          <a:p>
            <a:pPr>
              <a:buFontTx/>
              <a:buNone/>
            </a:pPr>
            <a:endParaRPr lang="en-US" b="1" smtClean="0">
              <a:latin typeface="Tahoma" pitchFamily="34" charset="0"/>
              <a:cs typeface="Tahoma"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1"/>
          </p:nvPr>
        </p:nvSpPr>
        <p:spPr>
          <a:xfrm>
            <a:off x="0" y="0"/>
            <a:ext cx="9144000" cy="6858000"/>
          </a:xfrm>
        </p:spPr>
        <p:txBody>
          <a:bodyPr/>
          <a:lstStyle/>
          <a:p>
            <a:pPr algn="ctr">
              <a:buFontTx/>
              <a:buNone/>
            </a:pPr>
            <a:r>
              <a:rPr lang="en-US" sz="9600" b="1" smtClean="0">
                <a:latin typeface="Tahoma" pitchFamily="34" charset="0"/>
                <a:cs typeface="Tahoma" pitchFamily="34" charset="0"/>
              </a:rPr>
              <a:t>THE INVISIBLE SYSTEM OF</a:t>
            </a:r>
          </a:p>
          <a:p>
            <a:pPr algn="ctr">
              <a:buFontTx/>
              <a:buNone/>
            </a:pPr>
            <a:r>
              <a:rPr lang="en-US" sz="9600" b="1" smtClean="0">
                <a:latin typeface="Tahoma" pitchFamily="34" charset="0"/>
                <a:cs typeface="Tahoma" pitchFamily="34" charset="0"/>
              </a:rPr>
              <a:t>SWEATSHOPS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0" y="0"/>
            <a:ext cx="9144000" cy="6858000"/>
          </a:xfrm>
        </p:spPr>
        <p:txBody>
          <a:bodyPr/>
          <a:lstStyle/>
          <a:p>
            <a:pPr marL="514350" indent="-514350">
              <a:buFontTx/>
              <a:buAutoNum type="arabicPeriod"/>
            </a:pPr>
            <a:r>
              <a:rPr lang="en-US" sz="3000" b="1" smtClean="0">
                <a:latin typeface="Tahoma" pitchFamily="34" charset="0"/>
                <a:cs typeface="Tahoma" pitchFamily="34" charset="0"/>
              </a:rPr>
              <a:t>Corporations, like people, usually take </a:t>
            </a:r>
            <a:r>
              <a:rPr lang="en-US" sz="2800" b="1" smtClean="0">
                <a:latin typeface="Tahoma" pitchFamily="34" charset="0"/>
                <a:cs typeface="Tahoma" pitchFamily="34" charset="0"/>
              </a:rPr>
              <a:t>everything available to them, including the many advantages of working in developing nations: low-priced, plentiful labor &amp; suppliers; diminished, or even non-existing, business regulations; absence of unions; few human rights, etc.</a:t>
            </a:r>
          </a:p>
          <a:p>
            <a:pPr marL="514350" indent="-514350">
              <a:buFontTx/>
              <a:buAutoNum type="arabicPeriod"/>
            </a:pPr>
            <a:r>
              <a:rPr lang="en-US" sz="2800" b="1" smtClean="0">
                <a:latin typeface="Tahoma" pitchFamily="34" charset="0"/>
                <a:cs typeface="Tahoma" pitchFamily="34" charset="0"/>
              </a:rPr>
              <a:t>For as long as such profitable external circumstances exist, many developing nations go through the “sweatshop” period of economic development. Many  policy-makers tolerate sweatshops as are the lesser of two evils (better than unemployment) &amp; temporary until the nation can move up the value-added curve, eventually erasing sweatshops.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0" y="0"/>
            <a:ext cx="9144000" cy="6858000"/>
          </a:xfrm>
        </p:spPr>
        <p:txBody>
          <a:bodyPr/>
          <a:lstStyle/>
          <a:p>
            <a:pPr marL="514350" indent="-514350">
              <a:buFontTx/>
              <a:buAutoNum type="arabicPeriod" startAt="3"/>
            </a:pPr>
            <a:r>
              <a:rPr lang="en-US" sz="2700" b="1" smtClean="0">
                <a:latin typeface="Tahoma" pitchFamily="34" charset="0"/>
                <a:cs typeface="Tahoma" pitchFamily="34" charset="0"/>
              </a:rPr>
              <a:t>During the sweatshop “stage” of economic </a:t>
            </a:r>
            <a:r>
              <a:rPr lang="en-US" sz="2600" b="1" smtClean="0">
                <a:latin typeface="Tahoma" pitchFamily="34" charset="0"/>
                <a:cs typeface="Tahoma" pitchFamily="34" charset="0"/>
              </a:rPr>
              <a:t>development, it is possible for some corporations to “feast” on what often amounts to a self-perpetuating system of low wages, non-existent worker rights, lack of job security, open pollution, low public visibility,  &amp; often cozy relationships with politicians.</a:t>
            </a:r>
          </a:p>
          <a:p>
            <a:pPr marL="514350" indent="-514350">
              <a:buFontTx/>
              <a:buAutoNum type="arabicPeriod" startAt="3"/>
            </a:pPr>
            <a:r>
              <a:rPr lang="en-US" sz="2600" b="1" smtClean="0">
                <a:latin typeface="Tahoma" pitchFamily="34" charset="0"/>
                <a:cs typeface="Tahoma" pitchFamily="34" charset="0"/>
              </a:rPr>
              <a:t> This system remains largely invisible because it’s culturally endorsed, the workers are in dire need of jobs, &amp; few consumers realize how low-priced their products really are.</a:t>
            </a:r>
          </a:p>
          <a:p>
            <a:pPr marL="514350" indent="-514350">
              <a:buFontTx/>
              <a:buAutoNum type="arabicPeriod" startAt="3"/>
            </a:pPr>
            <a:r>
              <a:rPr lang="en-US" sz="2600" b="1" smtClean="0">
                <a:latin typeface="Tahoma" pitchFamily="34" charset="0"/>
                <a:cs typeface="Tahoma" pitchFamily="34" charset="0"/>
              </a:rPr>
              <a:t>If sweatshops are at least temporarily inevitable, should the international community seek to hold sweatshops abuses during the temporary period of their economic development to a minimum &amp; minimize how long they flourish?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2"/>
          <p:cNvSpPr>
            <a:spLocks noGrp="1"/>
          </p:cNvSpPr>
          <p:nvPr>
            <p:ph idx="1"/>
          </p:nvPr>
        </p:nvSpPr>
        <p:spPr>
          <a:xfrm>
            <a:off x="-381000" y="0"/>
            <a:ext cx="9525000" cy="6858000"/>
          </a:xfrm>
        </p:spPr>
        <p:txBody>
          <a:bodyPr/>
          <a:lstStyle/>
          <a:p>
            <a:pPr algn="ctr">
              <a:buFontTx/>
              <a:buNone/>
            </a:pPr>
            <a:r>
              <a:rPr lang="en-US" sz="7200" b="1" smtClean="0">
                <a:latin typeface="Tahoma" pitchFamily="34" charset="0"/>
                <a:cs typeface="Tahoma" pitchFamily="34" charset="0"/>
              </a:rPr>
              <a:t>THE WORLD’S FLAWED TRADING SYSTEM &amp; UNFAIR DISTRIBUTION OF WEALTH</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The vast majority of wealth is controlled by a small minority of the (developed) world. Some estimate that as much of 80% of the world’s total wealth is controlled by less than 20% of the global population.  Numerous cultural factors account for much of this phenomenon, but  the world’s unfair trading system is also a factor. Agricultural subsidies paid by rich nations to their farmers distort global wealth distribution by enabling subsidized farmers to out-price their competitors in developing nations who don’t receive subsidies.  </a:t>
            </a:r>
          </a:p>
        </p:txBody>
      </p:sp>
      <p:sp>
        <p:nvSpPr>
          <p:cNvPr id="4" name="Right Arrow 3"/>
          <p:cNvSpPr/>
          <p:nvPr/>
        </p:nvSpPr>
        <p:spPr>
          <a:xfrm>
            <a:off x="8077200" y="6400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Developing nations charge that the IMF’S program of import substitution (developing nations indebted to the IMF must import goods when they are cheaper than those made at home) takes takes away their food self-sufficiency and subjects them to erratic food sourcing when agriculture-exporting nations experience crop shortages. DCs also claim that global financial &amp; economic  institutions (IMF, WTO, World Bank) are dominated by Western policy interests, thus protecting their over-sized share of the global GDP.</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0"/>
            <a:ext cx="9144000" cy="838200"/>
          </a:xfrm>
        </p:spPr>
        <p:txBody>
          <a:bodyPr/>
          <a:lstStyle/>
          <a:p>
            <a:r>
              <a:rPr lang="en-US" sz="3200" b="1" smtClean="0">
                <a:latin typeface="Tahoma" pitchFamily="34" charset="0"/>
                <a:cs typeface="Tahoma" pitchFamily="34" charset="0"/>
              </a:rPr>
              <a:t>CHANGING THE GLOBAL TRADING SYSTEM</a:t>
            </a:r>
          </a:p>
        </p:txBody>
      </p:sp>
      <p:sp>
        <p:nvSpPr>
          <p:cNvPr id="39939" name="Content Placeholder 2"/>
          <p:cNvSpPr>
            <a:spLocks noGrp="1"/>
          </p:cNvSpPr>
          <p:nvPr>
            <p:ph idx="1"/>
          </p:nvPr>
        </p:nvSpPr>
        <p:spPr>
          <a:xfrm>
            <a:off x="0" y="762000"/>
            <a:ext cx="9144000" cy="6096000"/>
          </a:xfrm>
        </p:spPr>
        <p:txBody>
          <a:bodyPr/>
          <a:lstStyle/>
          <a:p>
            <a:pPr>
              <a:buFontTx/>
              <a:buNone/>
            </a:pPr>
            <a:r>
              <a:rPr lang="en-US" sz="3000" b="1" smtClean="0"/>
              <a:t>Realigning the global trading system to produce more equitable income distribution will require progressive action from 3 spheres: national governments, global government organizations (such as the UN, WTO, &amp; IMF), and global corporations. National governments must continue to pursue free trade regimes, but not at the expense of DCs.  GGOs must provide DCs with greater access to policy-making power, while global corporations must enlarge their circle of stakeholders beyond financial stockholders.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WordArt 5"/>
          <p:cNvSpPr>
            <a:spLocks noChangeArrowheads="1" noChangeShapeType="1" noTextEdit="1"/>
          </p:cNvSpPr>
          <p:nvPr/>
        </p:nvSpPr>
        <p:spPr bwMode="auto">
          <a:xfrm>
            <a:off x="609600" y="685800"/>
            <a:ext cx="7924800" cy="52578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latin typeface="Tahoma"/>
                <a:ea typeface="Tahoma"/>
                <a:cs typeface="Tahoma"/>
              </a:rPr>
              <a:t>THE CHALLENGES OF </a:t>
            </a:r>
          </a:p>
          <a:p>
            <a:pPr algn="ctr"/>
            <a:r>
              <a:rPr lang="en-US" sz="3600" b="1" kern="10">
                <a:ln w="9525">
                  <a:solidFill>
                    <a:srgbClr val="000000"/>
                  </a:solidFill>
                  <a:round/>
                  <a:headEnd/>
                  <a:tailEnd/>
                </a:ln>
                <a:latin typeface="Tahoma"/>
                <a:ea typeface="Tahoma"/>
                <a:cs typeface="Tahoma"/>
              </a:rPr>
              <a:t>DOING BUSINESS</a:t>
            </a:r>
          </a:p>
          <a:p>
            <a:pPr algn="ctr"/>
            <a:r>
              <a:rPr lang="en-US" sz="3600" b="1" kern="10">
                <a:ln w="9525">
                  <a:solidFill>
                    <a:srgbClr val="000000"/>
                  </a:solidFill>
                  <a:round/>
                  <a:headEnd/>
                  <a:tailEnd/>
                </a:ln>
                <a:latin typeface="Tahoma"/>
                <a:ea typeface="Tahoma"/>
                <a:cs typeface="Tahoma"/>
              </a:rPr>
              <a:t>IN DEVLOPING NATIONS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a:pPr>
            <a:r>
              <a:rPr lang="en-US" b="1" smtClean="0">
                <a:latin typeface="Tahoma" pitchFamily="34" charset="0"/>
              </a:rPr>
              <a:t>About half of the workers in the world (1.2B people) make less than $2 a day, including 90% of workers in sub-Saharan Africa. These “working poor” can’t make enough money to survive.</a:t>
            </a:r>
          </a:p>
          <a:p>
            <a:pPr marL="609600" indent="-609600" eaLnBrk="1" hangingPunct="1">
              <a:lnSpc>
                <a:spcPct val="90000"/>
              </a:lnSpc>
              <a:buFontTx/>
              <a:buAutoNum type="arabicPeriod"/>
            </a:pPr>
            <a:r>
              <a:rPr lang="en-US" b="1" smtClean="0">
                <a:latin typeface="Tahoma" pitchFamily="34" charset="0"/>
              </a:rPr>
              <a:t>800M people suffer from chronic malnutrition; 40% suffer from communicable diseases such as malaria &amp; AIDS; 33% experience serious water shortages.</a:t>
            </a:r>
          </a:p>
          <a:p>
            <a:pPr marL="609600" indent="-609600" eaLnBrk="1" hangingPunct="1">
              <a:lnSpc>
                <a:spcPct val="90000"/>
              </a:lnSpc>
              <a:buFontTx/>
              <a:buAutoNum type="arabicPeriod"/>
            </a:pPr>
            <a:r>
              <a:rPr lang="en-US" b="1" smtClean="0">
                <a:latin typeface="Tahoma" pitchFamily="34" charset="0"/>
              </a:rPr>
              <a:t>20% of the world consumes 80% of the world’s resourses; the income of the richest 20% has risen from 30 times greater than the poorest 20% to 82 times greater.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0"/>
            <a:ext cx="8229600" cy="715963"/>
          </a:xfrm>
        </p:spPr>
        <p:txBody>
          <a:bodyPr/>
          <a:lstStyle/>
          <a:p>
            <a:pPr eaLnBrk="1" hangingPunct="1"/>
            <a:r>
              <a:rPr lang="en-US" sz="3200" b="1" smtClean="0">
                <a:latin typeface="Tahoma" pitchFamily="34" charset="0"/>
              </a:rPr>
              <a:t>3-WAY INFRASTRUCTURE PROBLEMS</a:t>
            </a:r>
          </a:p>
        </p:txBody>
      </p:sp>
      <p:sp>
        <p:nvSpPr>
          <p:cNvPr id="41987" name="Rectangle 3"/>
          <p:cNvSpPr>
            <a:spLocks noGrp="1" noChangeArrowheads="1"/>
          </p:cNvSpPr>
          <p:nvPr>
            <p:ph type="body" idx="1"/>
          </p:nvPr>
        </p:nvSpPr>
        <p:spPr>
          <a:xfrm>
            <a:off x="0" y="533400"/>
            <a:ext cx="9144000" cy="6324600"/>
          </a:xfrm>
        </p:spPr>
        <p:txBody>
          <a:bodyPr/>
          <a:lstStyle/>
          <a:p>
            <a:pPr eaLnBrk="1" hangingPunct="1">
              <a:buFontTx/>
              <a:buNone/>
            </a:pPr>
            <a:r>
              <a:rPr lang="en-US" b="1" smtClean="0">
                <a:latin typeface="Tahoma" pitchFamily="34" charset="0"/>
              </a:rPr>
              <a:t>DCs are plagued with weak infrastructure in 3 major areas: (1) Weak </a:t>
            </a:r>
            <a:r>
              <a:rPr lang="en-US" b="1" u="sng" smtClean="0">
                <a:latin typeface="Tahoma" pitchFamily="34" charset="0"/>
              </a:rPr>
              <a:t>political infrastructure</a:t>
            </a:r>
            <a:r>
              <a:rPr lang="en-US" b="1" smtClean="0">
                <a:latin typeface="Tahoma" pitchFamily="34" charset="0"/>
              </a:rPr>
              <a:t> (representative government, weak governments checks &amp; balances, government corruption); </a:t>
            </a:r>
          </a:p>
          <a:p>
            <a:pPr eaLnBrk="1" hangingPunct="1">
              <a:buFontTx/>
              <a:buNone/>
            </a:pPr>
            <a:r>
              <a:rPr lang="en-US" b="1" smtClean="0">
                <a:latin typeface="Tahoma" pitchFamily="34" charset="0"/>
              </a:rPr>
              <a:t> (2) Weak </a:t>
            </a:r>
            <a:r>
              <a:rPr lang="en-US" b="1" u="sng" smtClean="0">
                <a:latin typeface="Tahoma" pitchFamily="34" charset="0"/>
              </a:rPr>
              <a:t>physical infrastructure</a:t>
            </a:r>
            <a:r>
              <a:rPr lang="en-US" b="1" smtClean="0">
                <a:latin typeface="Tahoma" pitchFamily="34" charset="0"/>
              </a:rPr>
              <a:t> (roads, sanitation systems, communications wiring, airports, etc.); (3) Weak </a:t>
            </a:r>
            <a:r>
              <a:rPr lang="en-US" b="1" u="sng" smtClean="0">
                <a:latin typeface="Tahoma" pitchFamily="34" charset="0"/>
              </a:rPr>
              <a:t>business infrastructure</a:t>
            </a:r>
            <a:r>
              <a:rPr lang="en-US" b="1" smtClean="0">
                <a:latin typeface="Tahoma" pitchFamily="34" charset="0"/>
              </a:rPr>
              <a:t> (financial markets, warehousing, technology, transportation, business services such as insurance, etc.)</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228600"/>
            <a:ext cx="8915400" cy="685800"/>
          </a:xfrm>
        </p:spPr>
        <p:txBody>
          <a:bodyPr/>
          <a:lstStyle/>
          <a:p>
            <a:pPr eaLnBrk="1" hangingPunct="1"/>
            <a:r>
              <a:rPr lang="en-US" sz="2800" b="1" smtClean="0">
                <a:latin typeface="Tahoma" pitchFamily="34" charset="0"/>
              </a:rPr>
              <a:t>THE MOST COMMON FORMS OF BUSINESS CORRUPTION IN DEVELOPING NATIONS</a:t>
            </a:r>
          </a:p>
        </p:txBody>
      </p:sp>
      <p:sp>
        <p:nvSpPr>
          <p:cNvPr id="43011" name="Rectangle 3"/>
          <p:cNvSpPr>
            <a:spLocks noGrp="1" noChangeArrowheads="1"/>
          </p:cNvSpPr>
          <p:nvPr>
            <p:ph type="body" idx="1"/>
          </p:nvPr>
        </p:nvSpPr>
        <p:spPr>
          <a:xfrm>
            <a:off x="0" y="990600"/>
            <a:ext cx="9144000" cy="5867400"/>
          </a:xfrm>
        </p:spPr>
        <p:txBody>
          <a:bodyPr/>
          <a:lstStyle/>
          <a:p>
            <a:pPr marL="609600" indent="-609600" eaLnBrk="1" hangingPunct="1">
              <a:buFontTx/>
              <a:buAutoNum type="arabicPeriod"/>
            </a:pPr>
            <a:r>
              <a:rPr lang="en-US" sz="2900" b="1" u="sng" smtClean="0">
                <a:latin typeface="Tahoma" pitchFamily="34" charset="0"/>
              </a:rPr>
              <a:t>Product pirating &amp; black markets</a:t>
            </a:r>
            <a:r>
              <a:rPr lang="en-US" sz="2900" b="1" smtClean="0">
                <a:latin typeface="Tahoma" pitchFamily="34" charset="0"/>
              </a:rPr>
              <a:t>: Selling stolen or “knock-off” versions of brand name products at cut rate prices &amp; without taxes</a:t>
            </a:r>
          </a:p>
          <a:p>
            <a:pPr marL="609600" indent="-609600" eaLnBrk="1" hangingPunct="1">
              <a:buFontTx/>
              <a:buAutoNum type="arabicPeriod"/>
            </a:pPr>
            <a:r>
              <a:rPr lang="en-US" sz="2900" b="1" u="sng" smtClean="0">
                <a:latin typeface="Tahoma" pitchFamily="34" charset="0"/>
              </a:rPr>
              <a:t>Bribery</a:t>
            </a:r>
            <a:r>
              <a:rPr lang="en-US" sz="2900" b="1" smtClean="0">
                <a:latin typeface="Tahoma" pitchFamily="34" charset="0"/>
              </a:rPr>
              <a:t>: In the absence of business institutions &amp; professionals (lawyers, CPAs, title companies, stock markets, civil courts, etc.), “facilitating payments” are a fact of business life in developing nations.  Many times, these “bribes” are nothing more than informal ways of paying for business services not available via legitimate institutions.  </a:t>
            </a:r>
          </a:p>
        </p:txBody>
      </p:sp>
      <p:sp>
        <p:nvSpPr>
          <p:cNvPr id="43012" name="AutoShape 4"/>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3"/>
            </a:pPr>
            <a:r>
              <a:rPr lang="en-US" sz="3600" b="1" smtClean="0">
                <a:latin typeface="Tahoma" pitchFamily="34" charset="0"/>
              </a:rPr>
              <a:t>A 2006 World Bank study showed that corruption has declined somewhat in 26 ex-communist (mostly Eastern European) nations. “Corruption is becoming less frequent, costly, &amp; damaging.”</a:t>
            </a:r>
          </a:p>
          <a:p>
            <a:pPr marL="609600" indent="-609600" eaLnBrk="1" hangingPunct="1">
              <a:buFontTx/>
              <a:buAutoNum type="arabicPeriod" startAt="3"/>
            </a:pPr>
            <a:r>
              <a:rPr lang="en-US" sz="3600" b="1" smtClean="0">
                <a:latin typeface="Tahoma" pitchFamily="34" charset="0"/>
              </a:rPr>
              <a:t>The report found that corruption hurts private firms more than state-owned, small more than large, &amp; new firms more than old.  “In short, weak firms suffer more than the strong.”</a:t>
            </a:r>
          </a:p>
        </p:txBody>
      </p:sp>
      <p:sp>
        <p:nvSpPr>
          <p:cNvPr id="44035" name="AutoShape 4"/>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0" y="228600"/>
            <a:ext cx="9144000" cy="6629400"/>
          </a:xfrm>
        </p:spPr>
        <p:txBody>
          <a:bodyPr/>
          <a:lstStyle/>
          <a:p>
            <a:pPr marL="609600" indent="-609600" eaLnBrk="1" hangingPunct="1">
              <a:buFontTx/>
              <a:buAutoNum type="arabicPeriod" startAt="5"/>
            </a:pPr>
            <a:r>
              <a:rPr lang="en-US" b="1" smtClean="0">
                <a:latin typeface="Tahoma" pitchFamily="34" charset="0"/>
              </a:rPr>
              <a:t>According to a Kenyan economic expert, Western economic aid to Africa often does more harm than good.</a:t>
            </a:r>
            <a:r>
              <a:rPr lang="en-US" smtClean="0">
                <a:latin typeface="Tahoma" pitchFamily="34" charset="0"/>
              </a:rPr>
              <a:t>  </a:t>
            </a:r>
            <a:r>
              <a:rPr lang="en-US" b="1" smtClean="0">
                <a:latin typeface="Tahoma" pitchFamily="34" charset="0"/>
              </a:rPr>
              <a:t>For example, when corn is donated from the West, much finds its way into the hands of corrupt political officials who sell large volumes of it for personal gain or to feed their rebel armies. Another large portion is dumped on the black market. “Local farmers may as will put down their hoes; no one can compete with the UN’s World Food Program.”</a:t>
            </a:r>
            <a:endParaRPr lang="en-US" smtClean="0">
              <a:latin typeface="Tahoma" pitchFamily="34" charset="0"/>
            </a:endParaRPr>
          </a:p>
        </p:txBody>
      </p:sp>
      <p:sp>
        <p:nvSpPr>
          <p:cNvPr id="45059" name="AutoShape 4"/>
          <p:cNvSpPr>
            <a:spLocks noChangeArrowheads="1"/>
          </p:cNvSpPr>
          <p:nvPr/>
        </p:nvSpPr>
        <p:spPr bwMode="auto">
          <a:xfrm>
            <a:off x="75438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6"/>
            </a:pPr>
            <a:r>
              <a:rPr lang="en-US" sz="3000" b="1" smtClean="0">
                <a:latin typeface="Tahoma" pitchFamily="34" charset="0"/>
              </a:rPr>
              <a:t>7% of world merchandise ($500B) is counterfeit, with 2/3 coming from China.</a:t>
            </a:r>
          </a:p>
          <a:p>
            <a:pPr marL="609600" indent="-609600" eaLnBrk="1" hangingPunct="1">
              <a:buFontTx/>
              <a:buAutoNum type="arabicPeriod" startAt="6"/>
            </a:pPr>
            <a:r>
              <a:rPr lang="en-US" sz="3000" b="1" smtClean="0">
                <a:latin typeface="Tahoma" pitchFamily="34" charset="0"/>
              </a:rPr>
              <a:t>Rampant TV piracy in Asia, especially India &amp; Thailand, cost U.S. providers $1B annually.  Brazilian cable pirates have erected 600,000 illegal cable connections.</a:t>
            </a:r>
          </a:p>
          <a:p>
            <a:pPr marL="609600" indent="-609600" eaLnBrk="1" hangingPunct="1">
              <a:buFontTx/>
              <a:buAutoNum type="arabicPeriod" startAt="6"/>
            </a:pPr>
            <a:r>
              <a:rPr lang="en-US" sz="3000" b="1" smtClean="0">
                <a:latin typeface="Tahoma" pitchFamily="34" charset="0"/>
              </a:rPr>
              <a:t>Sales of black market computers in India outsell legitimate retail computers 2 to 1.</a:t>
            </a:r>
          </a:p>
          <a:p>
            <a:pPr marL="609600" indent="-609600" eaLnBrk="1" hangingPunct="1">
              <a:buFontTx/>
              <a:buAutoNum type="arabicPeriod" startAt="6"/>
            </a:pPr>
            <a:r>
              <a:rPr lang="en-US" sz="3000" b="1" smtClean="0">
                <a:latin typeface="Tahoma" pitchFamily="34" charset="0"/>
              </a:rPr>
              <a:t>70% of cell phones in Malaysia are pirated black market knock-offs.</a:t>
            </a:r>
          </a:p>
          <a:p>
            <a:pPr marL="609600" indent="-609600" eaLnBrk="1" hangingPunct="1">
              <a:buFontTx/>
              <a:buAutoNum type="arabicPeriod" startAt="6"/>
            </a:pPr>
            <a:r>
              <a:rPr lang="en-US" sz="3000" b="1" smtClean="0">
                <a:latin typeface="Tahoma" pitchFamily="34" charset="0"/>
              </a:rPr>
              <a:t>The Brazilian “underground” (untaxed &amp; often illegal) economy makes up 40% of the total GDP &amp; 60% in Zimbabwe.</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None/>
            </a:pPr>
            <a:r>
              <a:rPr lang="en-US" sz="2800" b="1" smtClean="0">
                <a:latin typeface="Tahoma" pitchFamily="34" charset="0"/>
              </a:rPr>
              <a:t>11. The frequent price booms &amp; busts of the global oil market &amp; other commodities (minerals, crops, etc.) are especially hard for the shaky unstable economies of developing nations to adjust to, as are the frequent ups and downs of the imports/exports of these fragile nations.</a:t>
            </a:r>
          </a:p>
          <a:p>
            <a:pPr marL="609600" indent="-609600" eaLnBrk="1" hangingPunct="1">
              <a:lnSpc>
                <a:spcPct val="90000"/>
              </a:lnSpc>
              <a:buFontTx/>
              <a:buNone/>
            </a:pPr>
            <a:r>
              <a:rPr lang="en-US" sz="2800" b="1" smtClean="0">
                <a:latin typeface="Tahoma" pitchFamily="34" charset="0"/>
              </a:rPr>
              <a:t>12. Many developing nations have not able to sustain meager periods of economic progress due to the unintended consequences of austerity programs imposed by foreign lenders, such as rise in unemployment &amp; debt interest payments; sell off of assets owned by governments in private enterprises; political unrest; &amp; high interest rates used to curtain inflation.</a:t>
            </a:r>
          </a:p>
          <a:p>
            <a:pPr marL="609600" indent="-609600" eaLnBrk="1" hangingPunct="1">
              <a:lnSpc>
                <a:spcPct val="90000"/>
              </a:lnSpc>
              <a:buFontTx/>
              <a:buNone/>
            </a:pPr>
            <a:endParaRPr lang="en-US" b="1" smtClean="0">
              <a:latin typeface="Tahoma" pitchFamily="34" charset="0"/>
            </a:endParaRPr>
          </a:p>
          <a:p>
            <a:pPr marL="609600" indent="-609600" eaLnBrk="1" hangingPunct="1">
              <a:lnSpc>
                <a:spcPct val="90000"/>
              </a:lnSpc>
              <a:buFontTx/>
              <a:buNone/>
            </a:pPr>
            <a:endParaRPr lang="en-US" b="1" smtClean="0">
              <a:latin typeface="Tahoma" pitchFamily="34" charset="0"/>
            </a:endParaRPr>
          </a:p>
          <a:p>
            <a:pPr marL="609600" indent="-609600" eaLnBrk="1" hangingPunct="1">
              <a:lnSpc>
                <a:spcPct val="90000"/>
              </a:lnSpc>
              <a:buFontTx/>
              <a:buNone/>
            </a:pPr>
            <a:endParaRPr lang="en-US" b="1" smtClean="0">
              <a:latin typeface="Tahoma"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0" y="228600"/>
            <a:ext cx="9144000" cy="1143000"/>
          </a:xfrm>
        </p:spPr>
        <p:txBody>
          <a:bodyPr/>
          <a:lstStyle/>
          <a:p>
            <a:pPr eaLnBrk="1" hangingPunct="1"/>
            <a:r>
              <a:rPr lang="en-US" sz="3200" b="1" smtClean="0">
                <a:solidFill>
                  <a:schemeClr val="tx1"/>
                </a:solidFill>
                <a:latin typeface="Tahoma" pitchFamily="34" charset="0"/>
              </a:rPr>
              <a:t>BUSINESS CHALLENGES IN </a:t>
            </a:r>
            <a:br>
              <a:rPr lang="en-US" sz="3200" b="1" smtClean="0">
                <a:solidFill>
                  <a:schemeClr val="tx1"/>
                </a:solidFill>
                <a:latin typeface="Tahoma" pitchFamily="34" charset="0"/>
              </a:rPr>
            </a:br>
            <a:r>
              <a:rPr lang="en-US" sz="3200" b="1" smtClean="0">
                <a:solidFill>
                  <a:schemeClr val="tx1"/>
                </a:solidFill>
                <a:latin typeface="Tahoma" pitchFamily="34" charset="0"/>
              </a:rPr>
              <a:t>DEVELOPING NATIONS</a:t>
            </a:r>
            <a:r>
              <a:rPr lang="en-US" sz="3200" smtClean="0">
                <a:solidFill>
                  <a:schemeClr val="accent2"/>
                </a:solidFill>
                <a:latin typeface="Tahoma" pitchFamily="34" charset="0"/>
              </a:rPr>
              <a:t> </a:t>
            </a:r>
            <a:br>
              <a:rPr lang="en-US" sz="3200" smtClean="0">
                <a:solidFill>
                  <a:schemeClr val="accent2"/>
                </a:solidFill>
                <a:latin typeface="Tahoma" pitchFamily="34" charset="0"/>
              </a:rPr>
            </a:br>
            <a:endParaRPr lang="en-US" sz="3200" smtClean="0">
              <a:solidFill>
                <a:schemeClr val="accent2"/>
              </a:solidFill>
              <a:latin typeface="Tahoma" pitchFamily="34" charset="0"/>
            </a:endParaRPr>
          </a:p>
        </p:txBody>
      </p:sp>
      <p:sp>
        <p:nvSpPr>
          <p:cNvPr id="48131" name="Rectangle 3"/>
          <p:cNvSpPr>
            <a:spLocks noGrp="1" noChangeArrowheads="1"/>
          </p:cNvSpPr>
          <p:nvPr>
            <p:ph type="subTitle" idx="1"/>
          </p:nvPr>
        </p:nvSpPr>
        <p:spPr>
          <a:xfrm>
            <a:off x="0" y="1143000"/>
            <a:ext cx="9144000" cy="5715000"/>
          </a:xfrm>
        </p:spPr>
        <p:txBody>
          <a:bodyPr/>
          <a:lstStyle/>
          <a:p>
            <a:pPr algn="l" eaLnBrk="1" hangingPunct="1"/>
            <a:r>
              <a:rPr lang="en-US" sz="3700" b="1" smtClean="0">
                <a:latin typeface="Tahoma" pitchFamily="34" charset="0"/>
              </a:rPr>
              <a:t>1. Material inputs to the production process are sometimes very scarce (typewriters instead of computers). </a:t>
            </a:r>
          </a:p>
          <a:p>
            <a:pPr algn="l" eaLnBrk="1" hangingPunct="1"/>
            <a:r>
              <a:rPr lang="en-US" sz="3700" b="1" smtClean="0">
                <a:latin typeface="Tahoma" pitchFamily="34" charset="0"/>
              </a:rPr>
              <a:t>2. An irregular supply of raw materials can create havoc with production scheduling. </a:t>
            </a:r>
          </a:p>
          <a:p>
            <a:pPr algn="l" eaLnBrk="1" hangingPunct="1"/>
            <a:r>
              <a:rPr lang="en-US" sz="3700" b="1" smtClean="0">
                <a:latin typeface="Tahoma" pitchFamily="34" charset="0"/>
              </a:rPr>
              <a:t>3. Energy supplies are often erratic and sometimes rationed (water, electricity, gas, oil). </a:t>
            </a:r>
          </a:p>
        </p:txBody>
      </p:sp>
      <p:sp>
        <p:nvSpPr>
          <p:cNvPr id="48132" name="AutoShape 5"/>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body" idx="1"/>
          </p:nvPr>
        </p:nvSpPr>
        <p:spPr>
          <a:xfrm>
            <a:off x="0" y="0"/>
            <a:ext cx="8686800" cy="6858000"/>
          </a:xfrm>
        </p:spPr>
        <p:txBody>
          <a:bodyPr/>
          <a:lstStyle/>
          <a:p>
            <a:pPr eaLnBrk="1" hangingPunct="1">
              <a:buFontTx/>
              <a:buNone/>
            </a:pPr>
            <a:r>
              <a:rPr lang="en-US" sz="3700" b="1" smtClean="0">
                <a:latin typeface="Tahoma" pitchFamily="34" charset="0"/>
              </a:rPr>
              <a:t>4. Capital equipment industries are underdeveloped, and resources for scientific and technological development are generally severely limited. </a:t>
            </a:r>
          </a:p>
          <a:p>
            <a:pPr eaLnBrk="1" hangingPunct="1">
              <a:buFontTx/>
              <a:buNone/>
            </a:pPr>
            <a:r>
              <a:rPr lang="en-US" sz="3700" b="1" smtClean="0">
                <a:latin typeface="Tahoma" pitchFamily="34" charset="0"/>
              </a:rPr>
              <a:t>5. In protected markets, local companies face no competitive pressures to update their technology and competitive practices. </a:t>
            </a:r>
          </a:p>
          <a:p>
            <a:pPr eaLnBrk="1" hangingPunct="1"/>
            <a:endParaRPr lang="en-US" b="1" smtClean="0">
              <a:latin typeface="Tahoma" pitchFamily="34" charset="0"/>
            </a:endParaRPr>
          </a:p>
        </p:txBody>
      </p:sp>
      <p:sp>
        <p:nvSpPr>
          <p:cNvPr id="49155" name="AutoShape 4"/>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body" idx="1"/>
          </p:nvPr>
        </p:nvSpPr>
        <p:spPr>
          <a:xfrm>
            <a:off x="0" y="0"/>
            <a:ext cx="9144000" cy="6858000"/>
          </a:xfrm>
        </p:spPr>
        <p:txBody>
          <a:bodyPr/>
          <a:lstStyle/>
          <a:p>
            <a:pPr eaLnBrk="1" hangingPunct="1">
              <a:buFontTx/>
              <a:buNone/>
            </a:pPr>
            <a:r>
              <a:rPr lang="en-US" sz="3600" b="1" smtClean="0">
                <a:latin typeface="Tahoma" pitchFamily="34" charset="0"/>
              </a:rPr>
              <a:t>6.</a:t>
            </a:r>
            <a:r>
              <a:rPr lang="en-US" sz="3600" b="1" smtClean="0"/>
              <a:t> </a:t>
            </a:r>
            <a:r>
              <a:rPr lang="en-US" sz="4200" b="1" smtClean="0">
                <a:latin typeface="Tahoma" pitchFamily="34" charset="0"/>
              </a:rPr>
              <a:t>Problems with suppliers: insufficient quality; high costs; different product control standards; inaccuracy in meeting design standards; delivery delays </a:t>
            </a:r>
          </a:p>
          <a:p>
            <a:pPr eaLnBrk="1" hangingPunct="1">
              <a:buFontTx/>
              <a:buNone/>
            </a:pPr>
            <a:r>
              <a:rPr lang="en-US" sz="4200" b="1" smtClean="0">
                <a:latin typeface="Tahoma" pitchFamily="34" charset="0"/>
              </a:rPr>
              <a:t>7. Companies are almost forced in the short run to be their own suppliers because of the shortage of outside suppliers</a:t>
            </a:r>
            <a:r>
              <a:rPr lang="en-US" sz="4200" b="1" smtClean="0"/>
              <a:t>. </a:t>
            </a:r>
          </a:p>
          <a:p>
            <a:pPr eaLnBrk="1" hangingPunct="1"/>
            <a:endParaRPr lang="en-US" sz="4200" smtClean="0"/>
          </a:p>
        </p:txBody>
      </p:sp>
      <p:sp>
        <p:nvSpPr>
          <p:cNvPr id="50179" name="AutoShape 5"/>
          <p:cNvSpPr>
            <a:spLocks noChangeArrowheads="1"/>
          </p:cNvSpPr>
          <p:nvPr/>
        </p:nvSpPr>
        <p:spPr bwMode="auto">
          <a:xfrm>
            <a:off x="7696200" y="5562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subTitle" idx="1"/>
          </p:nvPr>
        </p:nvSpPr>
        <p:spPr>
          <a:xfrm>
            <a:off x="0" y="228600"/>
            <a:ext cx="9144000" cy="6629400"/>
          </a:xfrm>
        </p:spPr>
        <p:txBody>
          <a:bodyPr/>
          <a:lstStyle/>
          <a:p>
            <a:pPr algn="l" eaLnBrk="1" hangingPunct="1">
              <a:lnSpc>
                <a:spcPct val="90000"/>
              </a:lnSpc>
            </a:pPr>
            <a:r>
              <a:rPr lang="en-US" sz="4400" b="1" smtClean="0">
                <a:latin typeface="Tahoma" pitchFamily="34" charset="0"/>
              </a:rPr>
              <a:t>8. Sometimes it is advantageous to locate in an industrial park, where infrastructure is better and also available to suppliers. </a:t>
            </a:r>
          </a:p>
          <a:p>
            <a:pPr algn="l" eaLnBrk="1" hangingPunct="1">
              <a:lnSpc>
                <a:spcPct val="90000"/>
              </a:lnSpc>
            </a:pPr>
            <a:r>
              <a:rPr lang="en-US" sz="4400" b="1" smtClean="0">
                <a:latin typeface="Tahoma" pitchFamily="34" charset="0"/>
              </a:rPr>
              <a:t>9. One complication of competing in price-controlled settings is the emergence of illegal black markets for the goods. </a:t>
            </a:r>
          </a:p>
        </p:txBody>
      </p:sp>
      <p:sp>
        <p:nvSpPr>
          <p:cNvPr id="51203" name="AutoShape 4"/>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0" y="0"/>
            <a:ext cx="9144000" cy="1066800"/>
          </a:xfrm>
        </p:spPr>
        <p:txBody>
          <a:bodyPr/>
          <a:lstStyle/>
          <a:p>
            <a:pPr eaLnBrk="1" hangingPunct="1"/>
            <a:r>
              <a:rPr lang="en-US" sz="3200" b="1" smtClean="0">
                <a:solidFill>
                  <a:schemeClr val="tx1"/>
                </a:solidFill>
                <a:latin typeface="Tahoma" pitchFamily="34" charset="0"/>
              </a:rPr>
              <a:t>WAGES OF CLOTHING WORKERS IN DEVELOPING NATIONS</a:t>
            </a:r>
          </a:p>
        </p:txBody>
      </p:sp>
      <p:sp>
        <p:nvSpPr>
          <p:cNvPr id="6147" name="Rectangle 3"/>
          <p:cNvSpPr>
            <a:spLocks noGrp="1" noChangeArrowheads="1"/>
          </p:cNvSpPr>
          <p:nvPr>
            <p:ph type="subTitle" idx="1"/>
          </p:nvPr>
        </p:nvSpPr>
        <p:spPr>
          <a:xfrm>
            <a:off x="0" y="990600"/>
            <a:ext cx="9144000" cy="5867400"/>
          </a:xfrm>
        </p:spPr>
        <p:txBody>
          <a:bodyPr/>
          <a:lstStyle/>
          <a:p>
            <a:pPr algn="l" eaLnBrk="1" hangingPunct="1"/>
            <a:r>
              <a:rPr lang="en-US" b="1" smtClean="0">
                <a:latin typeface="Tahoma" pitchFamily="34" charset="0"/>
              </a:rPr>
              <a:t>Cambodia: 32 cents/hour</a:t>
            </a:r>
          </a:p>
          <a:p>
            <a:pPr algn="l" eaLnBrk="1" hangingPunct="1"/>
            <a:r>
              <a:rPr lang="en-US" b="1" smtClean="0">
                <a:latin typeface="Tahoma" pitchFamily="34" charset="0"/>
              </a:rPr>
              <a:t>India: 38 cents/hour</a:t>
            </a:r>
          </a:p>
          <a:p>
            <a:pPr algn="l" eaLnBrk="1" hangingPunct="1"/>
            <a:r>
              <a:rPr lang="en-US" b="1" smtClean="0">
                <a:latin typeface="Tahoma" pitchFamily="34" charset="0"/>
              </a:rPr>
              <a:t>Pakistan: 41 cents/hour</a:t>
            </a:r>
          </a:p>
          <a:p>
            <a:pPr algn="l" eaLnBrk="1" hangingPunct="1"/>
            <a:r>
              <a:rPr lang="en-US" b="1" smtClean="0">
                <a:latin typeface="Tahoma" pitchFamily="34" charset="0"/>
              </a:rPr>
              <a:t>Sri Lanka: 48 cents/hour</a:t>
            </a:r>
          </a:p>
          <a:p>
            <a:pPr algn="l" eaLnBrk="1" hangingPunct="1"/>
            <a:r>
              <a:rPr lang="en-US" b="1" smtClean="0">
                <a:latin typeface="Tahoma" pitchFamily="34" charset="0"/>
              </a:rPr>
              <a:t>China: 68 cents/hour</a:t>
            </a:r>
          </a:p>
          <a:p>
            <a:pPr algn="l" eaLnBrk="1" hangingPunct="1"/>
            <a:r>
              <a:rPr lang="en-US" b="1" smtClean="0">
                <a:latin typeface="Tahoma" pitchFamily="34" charset="0"/>
              </a:rPr>
              <a:t>Jordan: 81 cents/hour</a:t>
            </a:r>
          </a:p>
          <a:p>
            <a:pPr algn="l" eaLnBrk="1" hangingPunct="1"/>
            <a:r>
              <a:rPr lang="en-US" b="1" smtClean="0">
                <a:latin typeface="Tahoma" pitchFamily="34" charset="0"/>
              </a:rPr>
              <a:t>Thailand: 91 cents/hour</a:t>
            </a:r>
          </a:p>
          <a:p>
            <a:pPr algn="l" eaLnBrk="1" hangingPunct="1"/>
            <a:r>
              <a:rPr lang="en-US" b="1" smtClean="0">
                <a:latin typeface="Tahoma" pitchFamily="34" charset="0"/>
              </a:rPr>
              <a:t>Honduras: $1.48/hour</a:t>
            </a:r>
          </a:p>
          <a:p>
            <a:pPr algn="l" eaLnBrk="1" hangingPunct="1"/>
            <a:r>
              <a:rPr lang="en-US" b="1" smtClean="0">
                <a:latin typeface="Tahoma" pitchFamily="34" charset="0"/>
              </a:rPr>
              <a:t>El Salvador: $1.59</a:t>
            </a:r>
          </a:p>
          <a:p>
            <a:pPr algn="l" eaLnBrk="1" hangingPunct="1"/>
            <a:r>
              <a:rPr lang="en-US" b="1" smtClean="0">
                <a:latin typeface="Tahoma" pitchFamily="34" charset="0"/>
              </a:rPr>
              <a:t>Mexico: $2.45/hour</a:t>
            </a:r>
          </a:p>
          <a:p>
            <a:pPr algn="l" eaLnBrk="1" hangingPunct="1"/>
            <a:endParaRPr lang="en-US" b="1" smtClean="0">
              <a:latin typeface="Tahoma"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body" idx="1"/>
          </p:nvPr>
        </p:nvSpPr>
        <p:spPr>
          <a:xfrm>
            <a:off x="0" y="0"/>
            <a:ext cx="9144000" cy="6858000"/>
          </a:xfrm>
        </p:spPr>
        <p:txBody>
          <a:bodyPr/>
          <a:lstStyle/>
          <a:p>
            <a:pPr eaLnBrk="1" hangingPunct="1">
              <a:buFontTx/>
              <a:buNone/>
            </a:pPr>
            <a:r>
              <a:rPr lang="en-US" sz="3700" b="1" smtClean="0">
                <a:latin typeface="Tahoma" pitchFamily="34" charset="0"/>
              </a:rPr>
              <a:t>10. Serious weaknesses in transportation infrastructure and services, telecommunications, and storage tend to make product distribution a slow and expensive process. </a:t>
            </a:r>
          </a:p>
          <a:p>
            <a:pPr eaLnBrk="1" hangingPunct="1">
              <a:buFontTx/>
              <a:buNone/>
            </a:pPr>
            <a:r>
              <a:rPr lang="en-US" sz="3700" b="1" smtClean="0">
                <a:latin typeface="Tahoma" pitchFamily="34" charset="0"/>
              </a:rPr>
              <a:t>11. Poor quality of roads often causes greater wear and tear on vehicles. </a:t>
            </a:r>
          </a:p>
          <a:p>
            <a:pPr eaLnBrk="1" hangingPunct="1">
              <a:buFontTx/>
              <a:buNone/>
            </a:pPr>
            <a:r>
              <a:rPr lang="en-US" sz="3700" b="1" smtClean="0">
                <a:latin typeface="Tahoma" pitchFamily="34" charset="0"/>
              </a:rPr>
              <a:t>12. Prices, supply and demand data, and product flow information are not readily available. </a:t>
            </a:r>
          </a:p>
          <a:p>
            <a:pPr eaLnBrk="1" hangingPunct="1"/>
            <a:endParaRPr lang="en-US" smtClean="0">
              <a:latin typeface="Tahoma" pitchFamily="34" charset="0"/>
            </a:endParaRPr>
          </a:p>
        </p:txBody>
      </p:sp>
      <p:sp>
        <p:nvSpPr>
          <p:cNvPr id="52227" name="AutoShape 5"/>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sz="3300" b="1" smtClean="0">
                <a:latin typeface="Tahoma" pitchFamily="34" charset="0"/>
              </a:rPr>
              <a:t>13.</a:t>
            </a:r>
            <a:r>
              <a:rPr lang="en-US" sz="3300" b="1" smtClean="0"/>
              <a:t> </a:t>
            </a:r>
            <a:r>
              <a:rPr lang="en-US" sz="3300" b="1" smtClean="0">
                <a:latin typeface="Tahoma" pitchFamily="34" charset="0"/>
              </a:rPr>
              <a:t>In developing countries where capital and commercial credit are scarce, sellers must often engage in credit extension activities. </a:t>
            </a:r>
          </a:p>
          <a:p>
            <a:pPr eaLnBrk="1" hangingPunct="1">
              <a:lnSpc>
                <a:spcPct val="90000"/>
              </a:lnSpc>
              <a:buFontTx/>
              <a:buNone/>
            </a:pPr>
            <a:r>
              <a:rPr lang="en-US" sz="3300" b="1" smtClean="0">
                <a:latin typeface="Tahoma" pitchFamily="34" charset="0"/>
              </a:rPr>
              <a:t>14. Most consumers are not very mobile, buy in small quantities, shop frequently, and require credit because of constraints of income (low and irregular cash flow) and storage (refrigeration). </a:t>
            </a:r>
          </a:p>
          <a:p>
            <a:pPr eaLnBrk="1" hangingPunct="1">
              <a:lnSpc>
                <a:spcPct val="90000"/>
              </a:lnSpc>
              <a:buFontTx/>
              <a:buNone/>
            </a:pPr>
            <a:r>
              <a:rPr lang="en-US" sz="3300" b="1" smtClean="0">
                <a:latin typeface="Tahoma" pitchFamily="34" charset="0"/>
              </a:rPr>
              <a:t>15. DCs frequently engage in regional trade wars with one another instead of working together as a united trade block against more developed competitor nations.</a:t>
            </a:r>
          </a:p>
          <a:p>
            <a:pPr eaLnBrk="1" hangingPunct="1">
              <a:lnSpc>
                <a:spcPct val="90000"/>
              </a:lnSpc>
            </a:pPr>
            <a:endParaRPr lang="en-US" sz="3300" b="1" smtClean="0">
              <a:latin typeface="Tahoma" pitchFamily="34" charset="0"/>
            </a:endParaRPr>
          </a:p>
          <a:p>
            <a:pPr eaLnBrk="1" hangingPunct="1">
              <a:lnSpc>
                <a:spcPct val="90000"/>
              </a:lnSpc>
            </a:pPr>
            <a:endParaRPr lang="en-US" sz="2800" smtClean="0">
              <a:latin typeface="Tahoma"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304800"/>
            <a:ext cx="9144000" cy="838200"/>
          </a:xfrm>
        </p:spPr>
        <p:txBody>
          <a:bodyPr/>
          <a:lstStyle/>
          <a:p>
            <a:pPr eaLnBrk="1" hangingPunct="1"/>
            <a:r>
              <a:rPr lang="en-US" sz="3200" b="1" smtClean="0">
                <a:solidFill>
                  <a:schemeClr val="tx1"/>
                </a:solidFill>
                <a:latin typeface="Tahoma" pitchFamily="34" charset="0"/>
              </a:rPr>
              <a:t>“FRONTIER ECONOMIES” (OPERATING WITHOUT BUSINESS INSTITUTIONS) </a:t>
            </a:r>
            <a:br>
              <a:rPr lang="en-US" sz="3200" b="1" smtClean="0">
                <a:solidFill>
                  <a:schemeClr val="tx1"/>
                </a:solidFill>
                <a:latin typeface="Tahoma" pitchFamily="34" charset="0"/>
              </a:rPr>
            </a:br>
            <a:endParaRPr lang="en-US" sz="3200" b="1" smtClean="0">
              <a:solidFill>
                <a:schemeClr val="tx1"/>
              </a:solidFill>
              <a:latin typeface="Tahoma" pitchFamily="34" charset="0"/>
            </a:endParaRPr>
          </a:p>
        </p:txBody>
      </p:sp>
      <p:sp>
        <p:nvSpPr>
          <p:cNvPr id="54275" name="Rectangle 3"/>
          <p:cNvSpPr>
            <a:spLocks noGrp="1" noChangeArrowheads="1"/>
          </p:cNvSpPr>
          <p:nvPr>
            <p:ph type="subTitle" idx="1"/>
          </p:nvPr>
        </p:nvSpPr>
        <p:spPr>
          <a:xfrm>
            <a:off x="0" y="990600"/>
            <a:ext cx="9144000" cy="5867400"/>
          </a:xfrm>
        </p:spPr>
        <p:txBody>
          <a:bodyPr/>
          <a:lstStyle/>
          <a:p>
            <a:pPr algn="l" eaLnBrk="1" hangingPunct="1"/>
            <a:r>
              <a:rPr lang="en-US" sz="3400" b="1" smtClean="0">
                <a:latin typeface="Tahoma" pitchFamily="34" charset="0"/>
              </a:rPr>
              <a:t>1. </a:t>
            </a:r>
            <a:r>
              <a:rPr lang="en-US" sz="3500" b="1" smtClean="0">
                <a:latin typeface="Tahoma" pitchFamily="34" charset="0"/>
              </a:rPr>
              <a:t>China, Russia, Vietnam, Cuba </a:t>
            </a:r>
          </a:p>
          <a:p>
            <a:pPr algn="l" eaLnBrk="1" hangingPunct="1"/>
            <a:r>
              <a:rPr lang="en-US" sz="3500" b="1" smtClean="0">
                <a:latin typeface="Tahoma" pitchFamily="34" charset="0"/>
              </a:rPr>
              <a:t>2. Business is unregulated and corrupt, dominated by black markets, smuggling, bribery, organized crime, extortion</a:t>
            </a:r>
          </a:p>
          <a:p>
            <a:pPr algn="l" eaLnBrk="1" hangingPunct="1"/>
            <a:r>
              <a:rPr lang="en-US" sz="3500" b="1" smtClean="0">
                <a:latin typeface="Tahoma" pitchFamily="34" charset="0"/>
              </a:rPr>
              <a:t>3. Due to the absence of legitimate capitalistic institutions and a checks and balances government, it is virtually impossible to do business ethically in frontier economies.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0" y="0"/>
            <a:ext cx="9144000" cy="762000"/>
          </a:xfrm>
        </p:spPr>
        <p:txBody>
          <a:bodyPr/>
          <a:lstStyle/>
          <a:p>
            <a:pPr eaLnBrk="1" hangingPunct="1"/>
            <a:r>
              <a:rPr lang="en-US" sz="4000" b="1" smtClean="0">
                <a:latin typeface="Tahoma" pitchFamily="34" charset="0"/>
              </a:rPr>
              <a:t>CORPORATE PROTECTION MONEY</a:t>
            </a:r>
          </a:p>
        </p:txBody>
      </p:sp>
      <p:sp>
        <p:nvSpPr>
          <p:cNvPr id="55299" name="Rectangle 3"/>
          <p:cNvSpPr>
            <a:spLocks noGrp="1" noChangeArrowheads="1"/>
          </p:cNvSpPr>
          <p:nvPr>
            <p:ph type="body" idx="1"/>
          </p:nvPr>
        </p:nvSpPr>
        <p:spPr>
          <a:xfrm>
            <a:off x="0" y="762000"/>
            <a:ext cx="9144000" cy="6096000"/>
          </a:xfrm>
        </p:spPr>
        <p:txBody>
          <a:bodyPr/>
          <a:lstStyle/>
          <a:p>
            <a:pPr eaLnBrk="1" hangingPunct="1">
              <a:buFontTx/>
              <a:buNone/>
            </a:pPr>
            <a:r>
              <a:rPr lang="en-US" sz="3000" b="1" smtClean="0">
                <a:latin typeface="Tahoma" pitchFamily="34" charset="0"/>
              </a:rPr>
              <a:t>Chiquita Brands was fined $25M by the U.S. Justice Dept. in 2007 for paying $1.7M in “protection money” bribes to two terrorist organizations in Colombia: the United Self-Defense Forces of Colombia (responsible for some of the worst terrorist massacres in on-going Columbian civil wars) &amp; the Revolutionary Armed Forces of Colombia (FARC, a major cocaine exporter). Chiquita’s CEO explained that “The payments were motivated by our good-faith concern for the safety of our employees.”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WordArt 3"/>
          <p:cNvSpPr>
            <a:spLocks noChangeArrowheads="1" noChangeShapeType="1" noTextEdit="1"/>
          </p:cNvSpPr>
          <p:nvPr/>
        </p:nvSpPr>
        <p:spPr bwMode="auto">
          <a:xfrm>
            <a:off x="2362200" y="685800"/>
            <a:ext cx="4114800" cy="51816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BUSINESS</a:t>
            </a:r>
          </a:p>
          <a:p>
            <a:pPr algn="ctr"/>
            <a:r>
              <a:rPr lang="en-US" sz="3600" kern="10">
                <a:ln w="9525">
                  <a:solidFill>
                    <a:srgbClr val="000000"/>
                  </a:solidFill>
                  <a:round/>
                  <a:headEnd/>
                  <a:tailEnd/>
                </a:ln>
                <a:latin typeface="Arial Black"/>
              </a:rPr>
              <a:t>STRATEGY</a:t>
            </a:r>
          </a:p>
          <a:p>
            <a:pPr algn="ctr"/>
            <a:r>
              <a:rPr lang="en-US" sz="3600" kern="10">
                <a:ln w="9525">
                  <a:solidFill>
                    <a:srgbClr val="000000"/>
                  </a:solidFill>
                  <a:round/>
                  <a:headEnd/>
                  <a:tailEnd/>
                </a:ln>
                <a:latin typeface="Arial Black"/>
              </a:rPr>
              <a:t>IN </a:t>
            </a:r>
          </a:p>
          <a:p>
            <a:pPr algn="ctr"/>
            <a:r>
              <a:rPr lang="en-US" sz="3600" kern="10">
                <a:ln w="9525">
                  <a:solidFill>
                    <a:srgbClr val="000000"/>
                  </a:solidFill>
                  <a:round/>
                  <a:headEnd/>
                  <a:tailEnd/>
                </a:ln>
                <a:latin typeface="Arial Black"/>
              </a:rPr>
              <a:t>EMERGING</a:t>
            </a:r>
          </a:p>
          <a:p>
            <a:pPr algn="ctr"/>
            <a:r>
              <a:rPr lang="en-US" sz="3600" kern="10">
                <a:ln w="9525">
                  <a:solidFill>
                    <a:srgbClr val="000000"/>
                  </a:solidFill>
                  <a:round/>
                  <a:headEnd/>
                  <a:tailEnd/>
                </a:ln>
                <a:latin typeface="Arial Black"/>
              </a:rPr>
              <a:t>MARKETS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2800" b="1" smtClean="0">
                <a:latin typeface="Tahoma" pitchFamily="34" charset="0"/>
              </a:rPr>
              <a:t>To succeed in emerging markets, “we need different mind-sets and market strategies.  We need managers who can envision creating a business selling sachets of shampoo for pennies, distributing products in stores the size of phone booths, or offering credit cards to people whose idea of banking is storing rolls of coins in a money belt.” </a:t>
            </a:r>
          </a:p>
          <a:p>
            <a:pPr marL="609600" indent="-609600" eaLnBrk="1" hangingPunct="1">
              <a:buFontTx/>
              <a:buAutoNum type="arabicPeriod"/>
            </a:pPr>
            <a:r>
              <a:rPr lang="en-US" sz="2800" b="1" smtClean="0">
                <a:latin typeface="Tahoma" pitchFamily="34" charset="0"/>
              </a:rPr>
              <a:t>Emergent market strategy requires innovative "outside the box” strategic thinking in such areas as doing business in a primitive infrastructure, marketing to small and diverse segments of customers, &amp; redefining how sales are financed.</a:t>
            </a:r>
          </a:p>
          <a:p>
            <a:pPr marL="609600" indent="-609600" eaLnBrk="1" hangingPunct="1"/>
            <a:endParaRPr lang="en-US" sz="2800" b="1" smtClean="0">
              <a:latin typeface="Tahoma"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3"/>
            </a:pPr>
            <a:r>
              <a:rPr lang="en-US" b="1" smtClean="0">
                <a:latin typeface="Tahoma" pitchFamily="34" charset="0"/>
              </a:rPr>
              <a:t>For example, India’s small villagers house 600M potential customers, but 42% of the villages are under 500 people.  Emergent marketers have to take the product to the people, even in small diverse groups. </a:t>
            </a:r>
          </a:p>
          <a:p>
            <a:pPr marL="609600" indent="-609600" eaLnBrk="1" hangingPunct="1">
              <a:lnSpc>
                <a:spcPct val="90000"/>
              </a:lnSpc>
              <a:buFontTx/>
              <a:buAutoNum type="arabicPeriod" startAt="3"/>
            </a:pPr>
            <a:r>
              <a:rPr lang="en-US" b="1" smtClean="0">
                <a:latin typeface="Tahoma" pitchFamily="34" charset="0"/>
              </a:rPr>
              <a:t>China &amp; India lack true national homogenous markets, but instead are made up of a series of submarkets (numerous regional areas &amp; cultures) which require unique business strategies for one market a time.  China has 660 cities, but only 71M of its 1.3B people reside in the largest 4 urban areas. </a:t>
            </a:r>
          </a:p>
          <a:p>
            <a:pPr marL="609600" indent="-609600" eaLnBrk="1" hangingPunct="1">
              <a:lnSpc>
                <a:spcPct val="90000"/>
              </a:lnSpc>
            </a:pPr>
            <a:endParaRPr lang="en-US" b="1" smtClean="0">
              <a:latin typeface="Tahoma"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0" y="0"/>
            <a:ext cx="9144000" cy="762000"/>
          </a:xfrm>
        </p:spPr>
        <p:txBody>
          <a:bodyPr/>
          <a:lstStyle/>
          <a:p>
            <a:r>
              <a:rPr lang="en-US" b="1" smtClean="0">
                <a:latin typeface="Tahoma" pitchFamily="34" charset="0"/>
                <a:cs typeface="Tahoma" pitchFamily="34" charset="0"/>
              </a:rPr>
              <a:t>MICROFINANCE</a:t>
            </a:r>
          </a:p>
        </p:txBody>
      </p:sp>
      <p:sp>
        <p:nvSpPr>
          <p:cNvPr id="59395" name="Content Placeholder 2"/>
          <p:cNvSpPr>
            <a:spLocks noGrp="1"/>
          </p:cNvSpPr>
          <p:nvPr>
            <p:ph idx="1"/>
          </p:nvPr>
        </p:nvSpPr>
        <p:spPr>
          <a:xfrm>
            <a:off x="0" y="685800"/>
            <a:ext cx="9144000" cy="6172200"/>
          </a:xfrm>
        </p:spPr>
        <p:txBody>
          <a:bodyPr/>
          <a:lstStyle/>
          <a:p>
            <a:pPr>
              <a:buFontTx/>
              <a:buNone/>
            </a:pPr>
            <a:r>
              <a:rPr lang="en-US" sz="3100" b="1" smtClean="0">
                <a:latin typeface="Tahoma" pitchFamily="34" charset="0"/>
                <a:cs typeface="Tahoma" pitchFamily="34" charset="0"/>
              </a:rPr>
              <a:t>Muhammad Yunas, an economist from Bangladesh, won the Nobel price in 2006 for his pioneering work in the creation of markets in developing nations (via Grameen Bank) for small (micro) loans which harnessed the personal business efforts of millions of grassroots entrepreneurs.  The emerging microloan movement spread geographically to Latin America, where Mexico’s CompartamosBanco has generated a billion dollar portfolio from its 900,000 microloan clients.  </a:t>
            </a:r>
          </a:p>
        </p:txBody>
      </p:sp>
      <p:sp>
        <p:nvSpPr>
          <p:cNvPr id="59396" name="Right Arrow 4"/>
          <p:cNvSpPr>
            <a:spLocks noChangeArrowheads="1"/>
          </p:cNvSpPr>
          <p:nvPr/>
        </p:nvSpPr>
        <p:spPr bwMode="auto">
          <a:xfrm>
            <a:off x="7620000" y="6373813"/>
            <a:ext cx="977900" cy="484187"/>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2"/>
          <p:cNvSpPr>
            <a:spLocks noGrp="1"/>
          </p:cNvSpPr>
          <p:nvPr>
            <p:ph idx="1"/>
          </p:nvPr>
        </p:nvSpPr>
        <p:spPr>
          <a:xfrm>
            <a:off x="0" y="0"/>
            <a:ext cx="9144000" cy="6858000"/>
          </a:xfrm>
        </p:spPr>
        <p:txBody>
          <a:bodyPr/>
          <a:lstStyle/>
          <a:p>
            <a:pPr>
              <a:buFontTx/>
              <a:buNone/>
            </a:pPr>
            <a:r>
              <a:rPr lang="en-US" sz="2900" b="1" smtClean="0">
                <a:latin typeface="Tahoma" pitchFamily="34" charset="0"/>
                <a:cs typeface="Tahoma" pitchFamily="34" charset="0"/>
              </a:rPr>
              <a:t>On average, Compartamos loans $450 to each client, generating $152 annually via a controversial  average interest rate of 79%. Critics say that makes the Mexican bank “an old-fashioned loan shark,” but Compartamos argues that its profits are nurturing a micro-finance industry financed by outside investors pouring much-needed new capital into into a truly globalized new industry. Seven new microloan lenders have followed Compartamos in the Mexican market, driving down interest rates. Since becoming a public company, Compartamos has also enrolled 60,000 of its clients in financial literacy courses.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0" y="228600"/>
            <a:ext cx="9144000" cy="411163"/>
          </a:xfrm>
        </p:spPr>
        <p:txBody>
          <a:bodyPr/>
          <a:lstStyle/>
          <a:p>
            <a:pPr eaLnBrk="1" hangingPunct="1"/>
            <a:r>
              <a:rPr lang="en-US" sz="4000" b="1" smtClean="0">
                <a:latin typeface="Tahoma" pitchFamily="34" charset="0"/>
              </a:rPr>
              <a:t>THE VALUE ADDED CHAIN (VAC)</a:t>
            </a:r>
          </a:p>
        </p:txBody>
      </p:sp>
      <p:sp>
        <p:nvSpPr>
          <p:cNvPr id="61443" name="Rectangle 3"/>
          <p:cNvSpPr>
            <a:spLocks noGrp="1" noChangeArrowheads="1"/>
          </p:cNvSpPr>
          <p:nvPr>
            <p:ph type="body" idx="1"/>
          </p:nvPr>
        </p:nvSpPr>
        <p:spPr>
          <a:xfrm>
            <a:off x="0" y="838200"/>
            <a:ext cx="9144000" cy="6019800"/>
          </a:xfrm>
        </p:spPr>
        <p:txBody>
          <a:bodyPr/>
          <a:lstStyle/>
          <a:p>
            <a:pPr marL="609600" indent="-609600" eaLnBrk="1" hangingPunct="1">
              <a:lnSpc>
                <a:spcPct val="90000"/>
              </a:lnSpc>
              <a:buFontTx/>
              <a:buAutoNum type="arabicPeriod"/>
            </a:pPr>
            <a:r>
              <a:rPr lang="en-US" sz="2800" b="1" smtClean="0">
                <a:latin typeface="Tahoma" pitchFamily="34" charset="0"/>
              </a:rPr>
              <a:t>Adding value to products is the key to profitability.  </a:t>
            </a:r>
          </a:p>
          <a:p>
            <a:pPr marL="609600" indent="-609600" eaLnBrk="1" hangingPunct="1">
              <a:lnSpc>
                <a:spcPct val="90000"/>
              </a:lnSpc>
              <a:buFontTx/>
              <a:buAutoNum type="arabicPeriod"/>
            </a:pPr>
            <a:r>
              <a:rPr lang="en-US" sz="2800" b="1" smtClean="0">
                <a:latin typeface="Tahoma" pitchFamily="34" charset="0"/>
              </a:rPr>
              <a:t>Different degrees of value are added are each stage of the product’s production.  For most products, value added increases the closer you move towards the ultimate consumer of the product.  </a:t>
            </a:r>
          </a:p>
          <a:p>
            <a:pPr marL="609600" indent="-609600" eaLnBrk="1" hangingPunct="1">
              <a:lnSpc>
                <a:spcPct val="90000"/>
              </a:lnSpc>
              <a:buFontTx/>
              <a:buAutoNum type="arabicPeriod"/>
            </a:pPr>
            <a:r>
              <a:rPr lang="en-US" sz="2800" b="1" smtClean="0">
                <a:latin typeface="Tahoma" pitchFamily="34" charset="0"/>
              </a:rPr>
              <a:t>Thus, designing and marketing the product adds greater value (profit) than providing the raw materials from which the product is made or assembling the product.</a:t>
            </a:r>
          </a:p>
          <a:p>
            <a:pPr marL="609600" indent="-609600" eaLnBrk="1" hangingPunct="1">
              <a:lnSpc>
                <a:spcPct val="90000"/>
              </a:lnSpc>
              <a:buFontTx/>
              <a:buAutoNum type="arabicPeriod"/>
            </a:pPr>
            <a:r>
              <a:rPr lang="en-US" sz="2800" b="1" smtClean="0">
                <a:latin typeface="Tahoma" pitchFamily="34" charset="0"/>
              </a:rPr>
              <a:t>Innovative (patented or copyrighted) products garner the most profit because of their intellectual capital.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0" y="0"/>
            <a:ext cx="9144000" cy="1066800"/>
          </a:xfrm>
        </p:spPr>
        <p:txBody>
          <a:bodyPr/>
          <a:lstStyle/>
          <a:p>
            <a:pPr eaLnBrk="1" hangingPunct="1"/>
            <a:r>
              <a:rPr lang="en-US" sz="3200" b="1" smtClean="0">
                <a:solidFill>
                  <a:schemeClr val="tx1"/>
                </a:solidFill>
                <a:latin typeface="Tahoma" pitchFamily="34" charset="0"/>
              </a:rPr>
              <a:t>DEPENDENCE ON CLOTHING/TEXTILE EXPORTS</a:t>
            </a:r>
          </a:p>
        </p:txBody>
      </p:sp>
      <p:sp>
        <p:nvSpPr>
          <p:cNvPr id="7171" name="Rectangle 3"/>
          <p:cNvSpPr>
            <a:spLocks noGrp="1" noChangeArrowheads="1"/>
          </p:cNvSpPr>
          <p:nvPr>
            <p:ph type="subTitle" idx="1"/>
          </p:nvPr>
        </p:nvSpPr>
        <p:spPr>
          <a:xfrm>
            <a:off x="0" y="1143000"/>
            <a:ext cx="9144000" cy="5715000"/>
          </a:xfrm>
        </p:spPr>
        <p:txBody>
          <a:bodyPr/>
          <a:lstStyle/>
          <a:p>
            <a:pPr algn="l" eaLnBrk="1" hangingPunct="1"/>
            <a:r>
              <a:rPr lang="en-US" sz="3600" b="1" smtClean="0">
                <a:latin typeface="Tahoma" pitchFamily="34" charset="0"/>
              </a:rPr>
              <a:t>Macau: 82% the nation’s total exports</a:t>
            </a:r>
          </a:p>
          <a:p>
            <a:pPr algn="l" eaLnBrk="1" hangingPunct="1"/>
            <a:r>
              <a:rPr lang="en-US" sz="3600" b="1" smtClean="0">
                <a:latin typeface="Tahoma" pitchFamily="34" charset="0"/>
              </a:rPr>
              <a:t>Bangladesh: 82%</a:t>
            </a:r>
          </a:p>
          <a:p>
            <a:pPr algn="l" eaLnBrk="1" hangingPunct="1"/>
            <a:r>
              <a:rPr lang="en-US" sz="3600" b="1" smtClean="0">
                <a:latin typeface="Tahoma" pitchFamily="34" charset="0"/>
              </a:rPr>
              <a:t>Cambodia: 77%</a:t>
            </a:r>
          </a:p>
          <a:p>
            <a:pPr algn="l" eaLnBrk="1" hangingPunct="1"/>
            <a:r>
              <a:rPr lang="en-US" sz="3600" b="1" smtClean="0">
                <a:latin typeface="Tahoma" pitchFamily="34" charset="0"/>
              </a:rPr>
              <a:t>Pakistan: 75%</a:t>
            </a:r>
          </a:p>
          <a:p>
            <a:pPr algn="l" eaLnBrk="1" hangingPunct="1"/>
            <a:r>
              <a:rPr lang="en-US" sz="3600" b="1" smtClean="0">
                <a:latin typeface="Tahoma" pitchFamily="34" charset="0"/>
              </a:rPr>
              <a:t>Sri Lanka: 58%</a:t>
            </a:r>
          </a:p>
          <a:p>
            <a:pPr algn="l" eaLnBrk="1" hangingPunct="1"/>
            <a:r>
              <a:rPr lang="en-US" sz="3600" b="1" smtClean="0">
                <a:latin typeface="Tahoma" pitchFamily="34" charset="0"/>
              </a:rPr>
              <a:t>Tunisha: 42%</a:t>
            </a:r>
          </a:p>
          <a:p>
            <a:pPr algn="l" eaLnBrk="1" hangingPunct="1"/>
            <a:r>
              <a:rPr lang="en-US" sz="3600" b="1" smtClean="0">
                <a:latin typeface="Tahoma" pitchFamily="34" charset="0"/>
              </a:rPr>
              <a:t>Turkey: 38%</a:t>
            </a:r>
          </a:p>
          <a:p>
            <a:pPr algn="l" eaLnBrk="1" hangingPunct="1"/>
            <a:r>
              <a:rPr lang="en-US" sz="3600" b="1" smtClean="0">
                <a:latin typeface="Tahoma" pitchFamily="34" charset="0"/>
              </a:rPr>
              <a:t>China: 21%</a:t>
            </a:r>
          </a:p>
          <a:p>
            <a:pPr algn="l" eaLnBrk="1" hangingPunct="1"/>
            <a:endParaRPr lang="en-US" sz="3600" b="1" smtClean="0">
              <a:latin typeface="Tahoma" pitchFamily="34" charset="0"/>
            </a:endParaRPr>
          </a:p>
          <a:p>
            <a:pPr algn="l" eaLnBrk="1" hangingPunct="1"/>
            <a:endParaRPr lang="en-US" b="1" smtClean="0"/>
          </a:p>
          <a:p>
            <a:pPr algn="l" eaLnBrk="1" hangingPunct="1"/>
            <a:endParaRPr lang="en-US" b="1" smtClean="0"/>
          </a:p>
          <a:p>
            <a:pPr algn="l" eaLnBrk="1" hangingPunct="1"/>
            <a:endParaRPr lang="en-US" b="1" smtClean="0"/>
          </a:p>
          <a:p>
            <a:pPr algn="l" eaLnBrk="1" hangingPunct="1"/>
            <a:endParaRPr lang="en-US" b="1"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ctrTitle"/>
          </p:nvPr>
        </p:nvSpPr>
        <p:spPr>
          <a:xfrm>
            <a:off x="0" y="609600"/>
            <a:ext cx="9144000" cy="533400"/>
          </a:xfrm>
        </p:spPr>
        <p:txBody>
          <a:bodyPr/>
          <a:lstStyle/>
          <a:p>
            <a:pPr eaLnBrk="1" hangingPunct="1"/>
            <a:r>
              <a:rPr lang="en-US" sz="2800" b="1" smtClean="0">
                <a:solidFill>
                  <a:schemeClr val="tx1"/>
                </a:solidFill>
                <a:latin typeface="Tahoma" pitchFamily="34" charset="0"/>
              </a:rPr>
              <a:t>CLASSIFYING NATIONS ON THE </a:t>
            </a:r>
            <a:br>
              <a:rPr lang="en-US" sz="2800" b="1" smtClean="0">
                <a:solidFill>
                  <a:schemeClr val="tx1"/>
                </a:solidFill>
                <a:latin typeface="Tahoma" pitchFamily="34" charset="0"/>
              </a:rPr>
            </a:br>
            <a:r>
              <a:rPr lang="en-US" sz="2800" b="1" smtClean="0">
                <a:solidFill>
                  <a:schemeClr val="tx1"/>
                </a:solidFill>
                <a:latin typeface="Tahoma" pitchFamily="34" charset="0"/>
              </a:rPr>
              <a:t>VALUE-ADDED CHAIN</a:t>
            </a:r>
            <a:br>
              <a:rPr lang="en-US" sz="2800" b="1" smtClean="0">
                <a:solidFill>
                  <a:schemeClr val="tx1"/>
                </a:solidFill>
                <a:latin typeface="Tahoma" pitchFamily="34" charset="0"/>
              </a:rPr>
            </a:br>
            <a:endParaRPr lang="en-US" sz="2800" b="1" smtClean="0">
              <a:solidFill>
                <a:schemeClr val="tx1"/>
              </a:solidFill>
              <a:latin typeface="Tahoma" pitchFamily="34" charset="0"/>
            </a:endParaRPr>
          </a:p>
        </p:txBody>
      </p:sp>
      <p:sp>
        <p:nvSpPr>
          <p:cNvPr id="62467" name="Rectangle 3"/>
          <p:cNvSpPr>
            <a:spLocks noGrp="1" noChangeArrowheads="1"/>
          </p:cNvSpPr>
          <p:nvPr>
            <p:ph type="subTitle" idx="1"/>
          </p:nvPr>
        </p:nvSpPr>
        <p:spPr>
          <a:xfrm>
            <a:off x="0" y="1143000"/>
            <a:ext cx="9144000" cy="5715000"/>
          </a:xfrm>
        </p:spPr>
        <p:txBody>
          <a:bodyPr/>
          <a:lstStyle/>
          <a:p>
            <a:pPr algn="l" eaLnBrk="1" hangingPunct="1">
              <a:lnSpc>
                <a:spcPct val="80000"/>
              </a:lnSpc>
            </a:pPr>
            <a:r>
              <a:rPr lang="en-US" b="1" smtClean="0">
                <a:latin typeface="Tahoma" pitchFamily="34" charset="0"/>
              </a:rPr>
              <a:t>1. </a:t>
            </a:r>
            <a:r>
              <a:rPr lang="en-US" sz="3100" b="1" smtClean="0">
                <a:latin typeface="Tahoma" pitchFamily="34" charset="0"/>
              </a:rPr>
              <a:t>NATURAL RESOURCE EXPORTING: Oil (Middle Eastern nations), rubber (Malaysia) , minerals (sub-Saharan African nations), agricultural commodities, etc. (Lowest classification on the value-added chain, &amp; hence lowest profitability)</a:t>
            </a:r>
          </a:p>
          <a:p>
            <a:pPr algn="l" eaLnBrk="1" hangingPunct="1">
              <a:lnSpc>
                <a:spcPct val="80000"/>
              </a:lnSpc>
            </a:pPr>
            <a:r>
              <a:rPr lang="en-US" sz="3100" b="1" smtClean="0">
                <a:latin typeface="Tahoma" pitchFamily="34" charset="0"/>
              </a:rPr>
              <a:t>2. NATURAL RESOURCE MANUFACTURING: petrochemicals (Middle Eastern), cement (India) </a:t>
            </a:r>
          </a:p>
          <a:p>
            <a:pPr algn="l" eaLnBrk="1" hangingPunct="1">
              <a:lnSpc>
                <a:spcPct val="80000"/>
              </a:lnSpc>
            </a:pPr>
            <a:r>
              <a:rPr lang="en-US" sz="3100" b="1" smtClean="0">
                <a:latin typeface="Tahoma" pitchFamily="34" charset="0"/>
              </a:rPr>
              <a:t>3. INTERMEDIATE GOODS (Supplying manufacturers): textiles, building materials, plastics, etc. </a:t>
            </a:r>
          </a:p>
          <a:p>
            <a:pPr algn="l" eaLnBrk="1" hangingPunct="1">
              <a:lnSpc>
                <a:spcPct val="80000"/>
              </a:lnSpc>
            </a:pPr>
            <a:r>
              <a:rPr lang="en-US" sz="3100" b="1" smtClean="0">
                <a:latin typeface="Tahoma" pitchFamily="34" charset="0"/>
              </a:rPr>
              <a:t>4. LABOR-INTENSIVE assembled products: toys, sunglasses, etc. </a:t>
            </a:r>
          </a:p>
          <a:p>
            <a:pPr algn="l" eaLnBrk="1" hangingPunct="1">
              <a:lnSpc>
                <a:spcPct val="80000"/>
              </a:lnSpc>
            </a:pPr>
            <a:endParaRPr lang="en-US" sz="3100" b="1" smtClean="0">
              <a:latin typeface="Tahoma" pitchFamily="34" charset="0"/>
            </a:endParaRPr>
          </a:p>
        </p:txBody>
      </p:sp>
      <p:sp>
        <p:nvSpPr>
          <p:cNvPr id="62468" name="AutoShape 4"/>
          <p:cNvSpPr>
            <a:spLocks noChangeArrowheads="1"/>
          </p:cNvSpPr>
          <p:nvPr/>
        </p:nvSpPr>
        <p:spPr bwMode="auto">
          <a:xfrm>
            <a:off x="75438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type="subTitle" idx="1"/>
          </p:nvPr>
        </p:nvSpPr>
        <p:spPr>
          <a:xfrm>
            <a:off x="0" y="304800"/>
            <a:ext cx="9144000" cy="6553200"/>
          </a:xfrm>
        </p:spPr>
        <p:txBody>
          <a:bodyPr/>
          <a:lstStyle/>
          <a:p>
            <a:pPr algn="l" eaLnBrk="1" hangingPunct="1">
              <a:lnSpc>
                <a:spcPct val="90000"/>
              </a:lnSpc>
            </a:pPr>
            <a:r>
              <a:rPr lang="en-US" sz="2800" b="1" smtClean="0">
                <a:latin typeface="Tahoma" pitchFamily="34" charset="0"/>
              </a:rPr>
              <a:t>5. TECHNOLOGY-INTENSIVE manufacturing: nations (such as Mexico &amp; Brazil) that have moved beyond the developing stage are on the way to becoming middle class economies; are still manufacturing-focused</a:t>
            </a:r>
          </a:p>
          <a:p>
            <a:pPr algn="l" eaLnBrk="1" hangingPunct="1">
              <a:lnSpc>
                <a:spcPct val="90000"/>
              </a:lnSpc>
            </a:pPr>
            <a:r>
              <a:rPr lang="en-US" sz="2800" b="1" smtClean="0">
                <a:latin typeface="Tahoma" pitchFamily="34" charset="0"/>
              </a:rPr>
              <a:t>6. INNOVATION: Nations that improve, extend, &amp; perfect the manufacturing of products invented by other nations (Japan, South Korea, Taiwan, etc.)</a:t>
            </a:r>
          </a:p>
          <a:p>
            <a:pPr algn="l" eaLnBrk="1" hangingPunct="1">
              <a:lnSpc>
                <a:spcPct val="90000"/>
              </a:lnSpc>
            </a:pPr>
            <a:r>
              <a:rPr lang="en-US" sz="2800" b="1" smtClean="0">
                <a:latin typeface="Tahoma" pitchFamily="34" charset="0"/>
              </a:rPr>
              <a:t>7. INVENTION: Nations that invent products which become major new global markets or even new global industries (USA, Japan, Sweden, France, etc.). This is the highest classification on the VAC &amp; generates the highest standard of living.</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ubtitle 3"/>
          <p:cNvSpPr>
            <a:spLocks noGrp="1"/>
          </p:cNvSpPr>
          <p:nvPr>
            <p:ph type="subTitle" idx="1"/>
          </p:nvPr>
        </p:nvSpPr>
        <p:spPr>
          <a:xfrm>
            <a:off x="0" y="0"/>
            <a:ext cx="9144000" cy="6858000"/>
          </a:xfrm>
        </p:spPr>
        <p:txBody>
          <a:bodyPr/>
          <a:lstStyle/>
          <a:p>
            <a:r>
              <a:rPr lang="en-US" sz="9600" b="1" smtClean="0">
                <a:latin typeface="Tahoma" pitchFamily="34" charset="0"/>
                <a:cs typeface="Tahoma" pitchFamily="34" charset="0"/>
              </a:rPr>
              <a:t>HOPE ON THE HORIZON FOR DEVELOPING NATIONS</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WordArt 3"/>
          <p:cNvSpPr>
            <a:spLocks noChangeArrowheads="1" noChangeShapeType="1" noTextEdit="1"/>
          </p:cNvSpPr>
          <p:nvPr/>
        </p:nvSpPr>
        <p:spPr bwMode="auto">
          <a:xfrm>
            <a:off x="1600200" y="914400"/>
            <a:ext cx="5867400" cy="44196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THE</a:t>
            </a:r>
          </a:p>
          <a:p>
            <a:pPr algn="ctr"/>
            <a:r>
              <a:rPr lang="en-US" sz="3600" kern="10">
                <a:ln w="9525">
                  <a:solidFill>
                    <a:srgbClr val="000000"/>
                  </a:solidFill>
                  <a:round/>
                  <a:headEnd/>
                  <a:tailEnd/>
                </a:ln>
                <a:latin typeface="Arial Black"/>
              </a:rPr>
              <a:t>86%</a:t>
            </a:r>
          </a:p>
          <a:p>
            <a:pPr algn="ctr"/>
            <a:r>
              <a:rPr lang="en-US" sz="3600" kern="10">
                <a:ln w="9525">
                  <a:solidFill>
                    <a:srgbClr val="000000"/>
                  </a:solidFill>
                  <a:round/>
                  <a:headEnd/>
                  <a:tailEnd/>
                </a:ln>
                <a:latin typeface="Arial Black"/>
              </a:rPr>
              <a:t>SOLUTION</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body" idx="1"/>
          </p:nvPr>
        </p:nvSpPr>
        <p:spPr>
          <a:xfrm>
            <a:off x="0" y="304800"/>
            <a:ext cx="9144000" cy="6553200"/>
          </a:xfrm>
        </p:spPr>
        <p:txBody>
          <a:bodyPr/>
          <a:lstStyle/>
          <a:p>
            <a:pPr marL="609600" indent="-609600" eaLnBrk="1" hangingPunct="1">
              <a:buFontTx/>
              <a:buAutoNum type="arabicPeriod"/>
            </a:pPr>
            <a:r>
              <a:rPr lang="en-US" sz="2800" b="1" smtClean="0">
                <a:latin typeface="Tahoma" pitchFamily="34" charset="0"/>
              </a:rPr>
              <a:t>86% of the world's population is located in developing countries, but because many of these nations are beginning to develop a middle class, thus making them “emerging markets” with strong future potential for both economic growth &amp; business profit.</a:t>
            </a:r>
          </a:p>
          <a:p>
            <a:pPr marL="609600" indent="-609600" eaLnBrk="1" hangingPunct="1">
              <a:buFontTx/>
              <a:buAutoNum type="arabicPeriod"/>
            </a:pPr>
            <a:r>
              <a:rPr lang="en-US" sz="2800" b="1" smtClean="0">
                <a:latin typeface="Tahoma" pitchFamily="34" charset="0"/>
              </a:rPr>
              <a:t>These emerging markets will be the key driver of  the global economy over the first half of the 21</a:t>
            </a:r>
            <a:r>
              <a:rPr lang="en-US" sz="2800" b="1" baseline="30000" smtClean="0">
                <a:latin typeface="Tahoma" pitchFamily="34" charset="0"/>
              </a:rPr>
              <a:t>st</a:t>
            </a:r>
            <a:r>
              <a:rPr lang="en-US" sz="2800" b="1" smtClean="0">
                <a:latin typeface="Tahoma" pitchFamily="34" charset="0"/>
              </a:rPr>
              <a:t> century.</a:t>
            </a:r>
          </a:p>
          <a:p>
            <a:pPr marL="609600" indent="-609600" eaLnBrk="1" hangingPunct="1">
              <a:buFontTx/>
              <a:buAutoNum type="arabicPeriod"/>
            </a:pPr>
            <a:r>
              <a:rPr lang="en-US" sz="2800" b="1" smtClean="0">
                <a:latin typeface="Tahoma" pitchFamily="34" charset="0"/>
              </a:rPr>
              <a:t>If just 6% of the developing world succeeds in achieving a annual income of $10,000, 350M people (more than the population of the U.S.) will gradually become middle class consumers. </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xfrm>
            <a:off x="0" y="0"/>
            <a:ext cx="9144000" cy="6858000"/>
          </a:xfrm>
        </p:spPr>
        <p:txBody>
          <a:bodyPr/>
          <a:lstStyle/>
          <a:p>
            <a:pPr marL="533400" indent="-533400" eaLnBrk="1" hangingPunct="1">
              <a:buFontTx/>
              <a:buAutoNum type="arabicPeriod"/>
            </a:pPr>
            <a:r>
              <a:rPr lang="en-US" sz="2800" b="1" smtClean="0">
                <a:latin typeface="Tahoma" pitchFamily="34" charset="0"/>
              </a:rPr>
              <a:t>U.S. corporations on the Standard &amp; Poor’s 500-stock index generate 35% of profits from foreign markets. </a:t>
            </a:r>
          </a:p>
          <a:p>
            <a:pPr marL="533400" indent="-533400" eaLnBrk="1" hangingPunct="1">
              <a:buFontTx/>
              <a:buAutoNum type="arabicPeriod"/>
            </a:pPr>
            <a:r>
              <a:rPr lang="en-US" sz="2800" b="1" smtClean="0">
                <a:latin typeface="Tahoma" pitchFamily="34" charset="0"/>
              </a:rPr>
              <a:t>America’s General Electric projects that 66% of its growth over the next decade (vs. just 20% over the past decade) will come from emerging markets.</a:t>
            </a:r>
          </a:p>
          <a:p>
            <a:pPr marL="533400" indent="-533400" eaLnBrk="1" hangingPunct="1">
              <a:buFontTx/>
              <a:buAutoNum type="arabicPeriod"/>
            </a:pPr>
            <a:r>
              <a:rPr lang="en-US" sz="2800" b="1" smtClean="0">
                <a:latin typeface="Tahoma" pitchFamily="34" charset="0"/>
              </a:rPr>
              <a:t>China’s Haier is currently the second largest refrigerator company in the world; Mexico’s Cemex is the third largest cement maker; Turkey’s Koc group of manufacturing &amp; service companies grossed over $11B in 2003.</a:t>
            </a:r>
          </a:p>
          <a:p>
            <a:pPr marL="533400" indent="-533400" eaLnBrk="1" hangingPunct="1">
              <a:buFontTx/>
              <a:buAutoNum type="arabicPeriod"/>
            </a:pPr>
            <a:r>
              <a:rPr lang="en-US" sz="2800" b="1" smtClean="0">
                <a:latin typeface="Tahoma" pitchFamily="34" charset="0"/>
              </a:rPr>
              <a:t>“Bollywood” (India’s movie industry) makes over 4500 movies annually (vs. 1,200 for </a:t>
            </a:r>
          </a:p>
          <a:p>
            <a:pPr marL="533400" indent="-533400" eaLnBrk="1" hangingPunct="1">
              <a:buFontTx/>
              <a:buNone/>
            </a:pPr>
            <a:r>
              <a:rPr lang="en-US" sz="2800" b="1" smtClean="0">
                <a:latin typeface="Tahoma" pitchFamily="34" charset="0"/>
              </a:rPr>
              <a:t>	Hollywood) &amp; sells 12M movie tickets daily. </a:t>
            </a:r>
          </a:p>
        </p:txBody>
      </p:sp>
      <p:sp>
        <p:nvSpPr>
          <p:cNvPr id="67587" name="AutoShape 3"/>
          <p:cNvSpPr>
            <a:spLocks noChangeArrowheads="1"/>
          </p:cNvSpPr>
          <p:nvPr/>
        </p:nvSpPr>
        <p:spPr bwMode="auto">
          <a:xfrm>
            <a:off x="7924800" y="5029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xfrm>
            <a:off x="0" y="0"/>
            <a:ext cx="9144000" cy="6858000"/>
          </a:xfrm>
        </p:spPr>
        <p:txBody>
          <a:bodyPr/>
          <a:lstStyle/>
          <a:p>
            <a:pPr marL="609600" indent="-609600" eaLnBrk="1" hangingPunct="1">
              <a:buFontTx/>
              <a:buAutoNum type="arabicPeriod" startAt="5"/>
            </a:pPr>
            <a:r>
              <a:rPr lang="en-US" sz="2800" b="1" smtClean="0">
                <a:latin typeface="Tahoma" pitchFamily="34" charset="0"/>
              </a:rPr>
              <a:t>India’s Hindustan Motors Rural Transport Vehicles (RTVs) are a big profit generator because their versatile design (people carriers, delivery vans, troop carriers, school buses, ambulances, etc.) meets the needs of multiple target markets.</a:t>
            </a:r>
          </a:p>
          <a:p>
            <a:pPr marL="609600" indent="-609600" eaLnBrk="1" hangingPunct="1">
              <a:buFontTx/>
              <a:buAutoNum type="arabicPeriod" startAt="5"/>
            </a:pPr>
            <a:r>
              <a:rPr lang="en-US" sz="2800" b="1" smtClean="0">
                <a:latin typeface="Tahoma" pitchFamily="34" charset="0"/>
              </a:rPr>
              <a:t>China’s retail market has been growing 15% annually for the past 20 years (with Nestle being the only Western company among the top 5 packaged goods companies in China).</a:t>
            </a:r>
          </a:p>
          <a:p>
            <a:pPr marL="609600" indent="-609600" eaLnBrk="1" hangingPunct="1">
              <a:buFontTx/>
              <a:buAutoNum type="arabicPeriod" startAt="5"/>
            </a:pPr>
            <a:r>
              <a:rPr lang="en-US" sz="2800" b="1" smtClean="0">
                <a:latin typeface="Tahoma" pitchFamily="34" charset="0"/>
              </a:rPr>
              <a:t>America’s share of the Indian high-turnover consumer goods industry is already $10B &amp; expected to double in the next decade. </a:t>
            </a:r>
          </a:p>
        </p:txBody>
      </p:sp>
      <p:sp>
        <p:nvSpPr>
          <p:cNvPr id="68611" name="AutoShape 3"/>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8"/>
            </a:pPr>
            <a:r>
              <a:rPr lang="en-US" b="1" smtClean="0">
                <a:latin typeface="Tahoma" pitchFamily="34" charset="0"/>
              </a:rPr>
              <a:t>Western Union has 225,000 outlets in 200 countries (including 21,000 in China) for transferring funds electronically (a highly profitable and growing market, since emerging market countries lack strong consumer banking services).</a:t>
            </a:r>
          </a:p>
          <a:p>
            <a:pPr marL="609600" indent="-609600" eaLnBrk="1" hangingPunct="1">
              <a:lnSpc>
                <a:spcPct val="90000"/>
              </a:lnSpc>
              <a:buFontTx/>
              <a:buAutoNum type="arabicPeriod" startAt="8"/>
            </a:pPr>
            <a:r>
              <a:rPr lang="en-US" b="1" smtClean="0">
                <a:latin typeface="Tahoma" pitchFamily="34" charset="0"/>
              </a:rPr>
              <a:t>Frito-Lay has experienced considerable success marketing its Mexican Sabritas brand to the U.S. Hispanic market. </a:t>
            </a:r>
          </a:p>
          <a:p>
            <a:pPr marL="609600" indent="-609600" eaLnBrk="1" hangingPunct="1">
              <a:lnSpc>
                <a:spcPct val="90000"/>
              </a:lnSpc>
              <a:buFontTx/>
              <a:buAutoNum type="arabicPeriod" startAt="8"/>
            </a:pPr>
            <a:r>
              <a:rPr lang="en-US" b="1" smtClean="0">
                <a:latin typeface="Tahoma" pitchFamily="34" charset="0"/>
              </a:rPr>
              <a:t>Mexico's largest mortgage company recently opened a New York office to accommodate the number of work visa Mexicans who want to wire money back to relatives in Mexico.  </a:t>
            </a:r>
          </a:p>
        </p:txBody>
      </p:sp>
      <p:sp>
        <p:nvSpPr>
          <p:cNvPr id="69635" name="AutoShape 3"/>
          <p:cNvSpPr>
            <a:spLocks noChangeArrowheads="1"/>
          </p:cNvSpPr>
          <p:nvPr/>
        </p:nvSpPr>
        <p:spPr bwMode="auto">
          <a:xfrm>
            <a:off x="74676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body" idx="1"/>
          </p:nvPr>
        </p:nvSpPr>
        <p:spPr>
          <a:xfrm>
            <a:off x="0" y="0"/>
            <a:ext cx="9144000" cy="6858000"/>
          </a:xfrm>
        </p:spPr>
        <p:txBody>
          <a:bodyPr/>
          <a:lstStyle/>
          <a:p>
            <a:pPr marL="609600" indent="-609600" eaLnBrk="1" hangingPunct="1">
              <a:buFontTx/>
              <a:buAutoNum type="arabicPeriod" startAt="11"/>
            </a:pPr>
            <a:r>
              <a:rPr lang="en-US" b="1" smtClean="0">
                <a:latin typeface="Tahoma" pitchFamily="34" charset="0"/>
              </a:rPr>
              <a:t>More than 100 US. banks now accept “matricula consular” identity cards for Mexicans who want to open temporary bank accounts.</a:t>
            </a:r>
          </a:p>
          <a:p>
            <a:pPr marL="609600" indent="-609600" eaLnBrk="1" hangingPunct="1">
              <a:buFontTx/>
              <a:buAutoNum type="arabicPeriod" startAt="11"/>
            </a:pPr>
            <a:r>
              <a:rPr lang="en-US" b="1" smtClean="0">
                <a:latin typeface="Tahoma" pitchFamily="34" charset="0"/>
              </a:rPr>
              <a:t>Carnegie Mellon University is developing a low cost ($250) wireless communication device that combines PC-TV-DVD-phone. It’s targeted for the 4B people in emerging markets who make less than $2000 annually.</a:t>
            </a:r>
          </a:p>
          <a:p>
            <a:pPr marL="609600" indent="-609600" eaLnBrk="1" hangingPunct="1">
              <a:buFontTx/>
              <a:buAutoNum type="arabicPeriod" startAt="11"/>
            </a:pPr>
            <a:r>
              <a:rPr lang="en-US" b="1" smtClean="0">
                <a:latin typeface="Tahoma" pitchFamily="34" charset="0"/>
              </a:rPr>
              <a:t>Consumer companies in China have cashed in profitably on economical beds &amp; tables with built-in drawers. </a:t>
            </a:r>
          </a:p>
        </p:txBody>
      </p:sp>
      <p:sp>
        <p:nvSpPr>
          <p:cNvPr id="70659" name="AutoShape 3"/>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14"/>
            </a:pPr>
            <a:r>
              <a:rPr lang="en-US" b="1" smtClean="0">
                <a:latin typeface="Tahoma" pitchFamily="34" charset="0"/>
              </a:rPr>
              <a:t>Advanced Micro Devices has just developed a $185 Personal Internet Communicator (including monitor) that is capable of connecting ½ of the global population with Internet hook-up. </a:t>
            </a:r>
          </a:p>
          <a:p>
            <a:pPr marL="609600" indent="-609600" eaLnBrk="1" hangingPunct="1">
              <a:lnSpc>
                <a:spcPct val="90000"/>
              </a:lnSpc>
              <a:buFontTx/>
              <a:buAutoNum type="arabicPeriod" startAt="14"/>
            </a:pPr>
            <a:r>
              <a:rPr lang="en-US" b="1" smtClean="0">
                <a:latin typeface="Tahoma" pitchFamily="34" charset="0"/>
              </a:rPr>
              <a:t>The Indian Institute of Science markets the $200 “Simputer,” which uses a stylus-based text system instead of a keyboard.</a:t>
            </a:r>
          </a:p>
          <a:p>
            <a:pPr marL="609600" indent="-609600" eaLnBrk="1" hangingPunct="1">
              <a:lnSpc>
                <a:spcPct val="90000"/>
              </a:lnSpc>
              <a:buFontTx/>
              <a:buAutoNum type="arabicPeriod" startAt="14"/>
            </a:pPr>
            <a:r>
              <a:rPr lang="en-US" b="1" smtClean="0">
                <a:latin typeface="Tahoma" pitchFamily="34" charset="0"/>
              </a:rPr>
              <a:t>India’s Grameen Bank (with a staff of 11,000) has made grassroots “microloans” (small uncollateralized loans to sole proprietor businesses) to 3M borrowers in 43,000 villages.</a:t>
            </a:r>
          </a:p>
          <a:p>
            <a:pPr marL="609600" indent="-609600" eaLnBrk="1" hangingPunct="1">
              <a:lnSpc>
                <a:spcPct val="90000"/>
              </a:lnSpc>
            </a:pPr>
            <a:endParaRPr lang="en-US" b="1" smtClean="0">
              <a:latin typeface="Tahoma" pitchFamily="34" charset="0"/>
            </a:endParaRPr>
          </a:p>
        </p:txBody>
      </p:sp>
      <p:sp>
        <p:nvSpPr>
          <p:cNvPr id="71683" name="AutoShape 3"/>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0" y="0"/>
            <a:ext cx="9144000" cy="762000"/>
          </a:xfrm>
        </p:spPr>
        <p:txBody>
          <a:bodyPr/>
          <a:lstStyle/>
          <a:p>
            <a:pPr eaLnBrk="1" hangingPunct="1"/>
            <a:r>
              <a:rPr lang="en-US" sz="3200" b="1" smtClean="0"/>
              <a:t>AFRICAN BUSINESS PROBLEMS</a:t>
            </a:r>
          </a:p>
        </p:txBody>
      </p:sp>
      <p:sp>
        <p:nvSpPr>
          <p:cNvPr id="8195" name="Rectangle 3"/>
          <p:cNvSpPr>
            <a:spLocks noGrp="1" noChangeArrowheads="1"/>
          </p:cNvSpPr>
          <p:nvPr>
            <p:ph type="subTitle" idx="1"/>
          </p:nvPr>
        </p:nvSpPr>
        <p:spPr>
          <a:xfrm>
            <a:off x="0" y="609600"/>
            <a:ext cx="9144000" cy="6248400"/>
          </a:xfrm>
        </p:spPr>
        <p:txBody>
          <a:bodyPr/>
          <a:lstStyle/>
          <a:p>
            <a:pPr algn="l" eaLnBrk="1" hangingPunct="1">
              <a:lnSpc>
                <a:spcPct val="90000"/>
              </a:lnSpc>
            </a:pPr>
            <a:r>
              <a:rPr lang="en-US" sz="3000" b="1" smtClean="0">
                <a:latin typeface="Tahoma" pitchFamily="34" charset="0"/>
              </a:rPr>
              <a:t>27 of the world’s worst business environments are African. Business taxes in Sierra Leone are 3 times higher than the total profits most local businesses make annually.  Registering a new business in the Democratic Republic of Congo takes an average of 155 days and costs five times more than the annual income ($120) of the average Congolese citizen.  Enforcing a business contract in Angola entails 47 legal steps and takes over 1,000 days.  The impossible business environment of most African nations drives about half of small business owners into the illegal informal underground economy.</a:t>
            </a:r>
            <a:r>
              <a:rPr lang="en-US" sz="3000" smtClean="0"/>
              <a:t>  </a:t>
            </a:r>
          </a:p>
        </p:txBody>
      </p:sp>
      <p:sp>
        <p:nvSpPr>
          <p:cNvPr id="8196" name="AutoShape 4"/>
          <p:cNvSpPr>
            <a:spLocks noChangeArrowheads="1"/>
          </p:cNvSpPr>
          <p:nvPr/>
        </p:nvSpPr>
        <p:spPr bwMode="auto">
          <a:xfrm>
            <a:off x="7848600" y="6248400"/>
            <a:ext cx="976313" cy="485775"/>
          </a:xfrm>
          <a:prstGeom prst="rightArrow">
            <a:avLst>
              <a:gd name="adj1" fmla="val 50000"/>
              <a:gd name="adj2" fmla="val 50245"/>
            </a:avLst>
          </a:prstGeom>
          <a:solidFill>
            <a:srgbClr val="000000"/>
          </a:solidFill>
          <a:ln w="9525">
            <a:solidFill>
              <a:schemeClr val="tx1"/>
            </a:solidFill>
            <a:miter lim="800000"/>
            <a:headEnd/>
            <a:tailEnd/>
          </a:ln>
        </p:spPr>
        <p:txBody>
          <a:bodyPr wrap="none" anchor="ctr"/>
          <a:lstStyle/>
          <a:p>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body" idx="1"/>
          </p:nvPr>
        </p:nvSpPr>
        <p:spPr>
          <a:xfrm>
            <a:off x="0" y="0"/>
            <a:ext cx="9144000" cy="6858000"/>
          </a:xfrm>
        </p:spPr>
        <p:txBody>
          <a:bodyPr/>
          <a:lstStyle/>
          <a:p>
            <a:pPr marL="609600" indent="-609600" eaLnBrk="1" hangingPunct="1">
              <a:buFontTx/>
              <a:buAutoNum type="arabicPeriod" startAt="17"/>
            </a:pPr>
            <a:r>
              <a:rPr lang="en-US" b="1" smtClean="0">
                <a:latin typeface="Tahoma" pitchFamily="34" charset="0"/>
              </a:rPr>
              <a:t>Makers of Islamic “halal” products (consumer items with approved organic ingredients similar to “kosher” products in Jewish cultures) are experiencing rapid growth via developing new food &amp; hygiene products not previously available with halal standards.</a:t>
            </a:r>
          </a:p>
          <a:p>
            <a:pPr marL="609600" indent="-609600" eaLnBrk="1" hangingPunct="1">
              <a:buFontTx/>
              <a:buAutoNum type="arabicPeriod" startAt="17"/>
            </a:pPr>
            <a:r>
              <a:rPr lang="en-US" b="1" smtClean="0">
                <a:latin typeface="Tahoma" pitchFamily="34" charset="0"/>
              </a:rPr>
              <a:t>India’s largest private bank, ICICI, provides a vast array of financial services (banking, insurance) &amp; other electronic services (games, e-commerce, email, etc.) via computer kiosks in high traffic retail areas. </a:t>
            </a:r>
          </a:p>
          <a:p>
            <a:pPr marL="609600" indent="-609600" eaLnBrk="1" hangingPunct="1"/>
            <a:endParaRPr lang="en-US" b="1" smtClean="0">
              <a:latin typeface="Tahoma"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WordArt 2"/>
          <p:cNvSpPr>
            <a:spLocks noChangeArrowheads="1" noChangeShapeType="1" noTextEdit="1"/>
          </p:cNvSpPr>
          <p:nvPr/>
        </p:nvSpPr>
        <p:spPr bwMode="auto">
          <a:xfrm>
            <a:off x="1295400" y="609600"/>
            <a:ext cx="6553200" cy="5257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WEAK BUSINESS</a:t>
            </a:r>
          </a:p>
          <a:p>
            <a:pPr algn="ctr"/>
            <a:r>
              <a:rPr lang="en-US" sz="3600" kern="10">
                <a:ln w="9525">
                  <a:solidFill>
                    <a:srgbClr val="000000"/>
                  </a:solidFill>
                  <a:round/>
                  <a:headEnd/>
                  <a:tailEnd/>
                </a:ln>
                <a:latin typeface="Arial Black"/>
              </a:rPr>
              <a:t>INFRASTRUCTURE =</a:t>
            </a:r>
          </a:p>
          <a:p>
            <a:pPr algn="ctr"/>
            <a:r>
              <a:rPr lang="en-US" sz="3600" kern="10">
                <a:ln w="9525">
                  <a:solidFill>
                    <a:srgbClr val="000000"/>
                  </a:solidFill>
                  <a:round/>
                  <a:headEnd/>
                  <a:tailEnd/>
                </a:ln>
                <a:latin typeface="Arial Black"/>
              </a:rPr>
              <a:t>BIG OPPORTUNITY</a:t>
            </a:r>
          </a:p>
          <a:p>
            <a:pPr algn="ctr"/>
            <a:r>
              <a:rPr lang="en-US" sz="3600" kern="10">
                <a:ln w="9525">
                  <a:solidFill>
                    <a:srgbClr val="000000"/>
                  </a:solidFill>
                  <a:round/>
                  <a:headEnd/>
                  <a:tailEnd/>
                </a:ln>
                <a:latin typeface="Arial Black"/>
              </a:rPr>
              <a:t>IN EMERGENT</a:t>
            </a:r>
          </a:p>
          <a:p>
            <a:pPr algn="ctr"/>
            <a:r>
              <a:rPr lang="en-US" sz="3600" kern="10">
                <a:ln w="9525">
                  <a:solidFill>
                    <a:srgbClr val="000000"/>
                  </a:solidFill>
                  <a:round/>
                  <a:headEnd/>
                  <a:tailEnd/>
                </a:ln>
                <a:latin typeface="Arial Black"/>
              </a:rPr>
              <a:t>MARKETS</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a:pPr>
            <a:r>
              <a:rPr lang="en-US" b="1" smtClean="0">
                <a:latin typeface="Tahoma" pitchFamily="34" charset="0"/>
              </a:rPr>
              <a:t>Ready-to--eat meals to overcome lack of refrigeration</a:t>
            </a:r>
          </a:p>
          <a:p>
            <a:pPr marL="609600" indent="-609600" eaLnBrk="1" hangingPunct="1">
              <a:lnSpc>
                <a:spcPct val="90000"/>
              </a:lnSpc>
              <a:buFontTx/>
              <a:buAutoNum type="arabicPeriod"/>
            </a:pPr>
            <a:r>
              <a:rPr lang="en-US" b="1" smtClean="0">
                <a:latin typeface="Tahoma" pitchFamily="34" charset="0"/>
              </a:rPr>
              <a:t>Water purification systems</a:t>
            </a:r>
          </a:p>
          <a:p>
            <a:pPr marL="609600" indent="-609600" eaLnBrk="1" hangingPunct="1">
              <a:lnSpc>
                <a:spcPct val="90000"/>
              </a:lnSpc>
              <a:buFontTx/>
              <a:buAutoNum type="arabicPeriod"/>
            </a:pPr>
            <a:r>
              <a:rPr lang="en-US" b="1" smtClean="0">
                <a:latin typeface="Tahoma" pitchFamily="34" charset="0"/>
              </a:rPr>
              <a:t>E-learning where business training schools are scarce</a:t>
            </a:r>
          </a:p>
          <a:p>
            <a:pPr marL="609600" indent="-609600" eaLnBrk="1" hangingPunct="1">
              <a:lnSpc>
                <a:spcPct val="90000"/>
              </a:lnSpc>
              <a:buFontTx/>
              <a:buAutoNum type="arabicPeriod"/>
            </a:pPr>
            <a:r>
              <a:rPr lang="en-US" b="1" smtClean="0">
                <a:latin typeface="Tahoma" pitchFamily="34" charset="0"/>
              </a:rPr>
              <a:t>Portable gas-powered generators where electrical grids are weak</a:t>
            </a:r>
          </a:p>
          <a:p>
            <a:pPr marL="609600" indent="-609600" eaLnBrk="1" hangingPunct="1">
              <a:lnSpc>
                <a:spcPct val="90000"/>
              </a:lnSpc>
              <a:buFontTx/>
              <a:buAutoNum type="arabicPeriod"/>
            </a:pPr>
            <a:r>
              <a:rPr lang="en-US" b="1" smtClean="0">
                <a:latin typeface="Tahoma" pitchFamily="34" charset="0"/>
              </a:rPr>
              <a:t>Retail kiosks where computers are scarce</a:t>
            </a:r>
          </a:p>
          <a:p>
            <a:pPr marL="609600" indent="-609600" eaLnBrk="1" hangingPunct="1">
              <a:lnSpc>
                <a:spcPct val="90000"/>
              </a:lnSpc>
              <a:buFontTx/>
              <a:buAutoNum type="arabicPeriod"/>
            </a:pPr>
            <a:r>
              <a:rPr lang="en-US" b="1" smtClean="0">
                <a:latin typeface="Tahoma" pitchFamily="34" charset="0"/>
              </a:rPr>
              <a:t>Waste recycling machines where trash collection is poor</a:t>
            </a:r>
          </a:p>
          <a:p>
            <a:pPr marL="609600" indent="-609600" eaLnBrk="1" hangingPunct="1">
              <a:lnSpc>
                <a:spcPct val="90000"/>
              </a:lnSpc>
              <a:buFontTx/>
              <a:buAutoNum type="arabicPeriod"/>
            </a:pPr>
            <a:r>
              <a:rPr lang="en-US" b="1" smtClean="0">
                <a:latin typeface="Tahoma" pitchFamily="34" charset="0"/>
              </a:rPr>
              <a:t>Proto-SUV vehicles where road conditions are poor</a:t>
            </a:r>
          </a:p>
          <a:p>
            <a:pPr marL="609600" indent="-609600" eaLnBrk="1" hangingPunct="1">
              <a:lnSpc>
                <a:spcPct val="90000"/>
              </a:lnSpc>
            </a:pPr>
            <a:endParaRPr lang="en-US" b="1" smtClean="0">
              <a:latin typeface="Tahoma" pitchFamily="34"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Content Placeholder 2"/>
          <p:cNvSpPr>
            <a:spLocks noGrp="1"/>
          </p:cNvSpPr>
          <p:nvPr>
            <p:ph idx="1"/>
          </p:nvPr>
        </p:nvSpPr>
        <p:spPr>
          <a:xfrm>
            <a:off x="0" y="0"/>
            <a:ext cx="9144000" cy="6858000"/>
          </a:xfrm>
        </p:spPr>
        <p:txBody>
          <a:bodyPr/>
          <a:lstStyle/>
          <a:p>
            <a:pPr algn="ctr">
              <a:buFontTx/>
              <a:buNone/>
            </a:pPr>
            <a:r>
              <a:rPr lang="en-US" sz="8000" b="1" smtClean="0">
                <a:latin typeface="Tahoma" pitchFamily="34" charset="0"/>
                <a:cs typeface="Tahoma" pitchFamily="34" charset="0"/>
              </a:rPr>
              <a:t>THE GREATEST RESOURCE IN THE 21</a:t>
            </a:r>
            <a:r>
              <a:rPr lang="en-US" sz="8000" b="1" baseline="30000" smtClean="0">
                <a:latin typeface="Tahoma" pitchFamily="34" charset="0"/>
                <a:cs typeface="Tahoma" pitchFamily="34" charset="0"/>
              </a:rPr>
              <a:t>st</a:t>
            </a:r>
            <a:r>
              <a:rPr lang="en-US" sz="8000" b="1" smtClean="0">
                <a:latin typeface="Tahoma" pitchFamily="34" charset="0"/>
                <a:cs typeface="Tahoma" pitchFamily="34" charset="0"/>
              </a:rPr>
              <a:t> CENTURY WORLD</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Content Placeholder 2"/>
          <p:cNvSpPr>
            <a:spLocks noGrp="1"/>
          </p:cNvSpPr>
          <p:nvPr>
            <p:ph idx="1"/>
          </p:nvPr>
        </p:nvSpPr>
        <p:spPr>
          <a:xfrm>
            <a:off x="0" y="0"/>
            <a:ext cx="9144000" cy="6858000"/>
          </a:xfrm>
        </p:spPr>
        <p:txBody>
          <a:bodyPr/>
          <a:lstStyle/>
          <a:p>
            <a:pPr>
              <a:buFontTx/>
              <a:buNone/>
            </a:pPr>
            <a:r>
              <a:rPr lang="en-US" sz="2900" b="1" smtClean="0">
                <a:latin typeface="Tahoma" pitchFamily="34" charset="0"/>
                <a:cs typeface="Tahoma" pitchFamily="34" charset="0"/>
              </a:rPr>
              <a:t>Throughout world history, women have always been the most underutilized economic resource.  Not until the second half of the 20</a:t>
            </a:r>
            <a:r>
              <a:rPr lang="en-US" sz="2900" b="1" baseline="30000" smtClean="0">
                <a:latin typeface="Tahoma" pitchFamily="34" charset="0"/>
                <a:cs typeface="Tahoma" pitchFamily="34" charset="0"/>
              </a:rPr>
              <a:t>th</a:t>
            </a:r>
            <a:r>
              <a:rPr lang="en-US" sz="2900" b="1" smtClean="0">
                <a:latin typeface="Tahoma" pitchFamily="34" charset="0"/>
                <a:cs typeface="Tahoma" pitchFamily="34" charset="0"/>
              </a:rPr>
              <a:t> century were women in Western cultures “liberated” to make major professional contributions to economic development. Slowly, but surely, a similar social movement is underway in much of the developing world, thanks in large part to digital technology (computers, PDAs, cell phones, etc.) undergirding female entrepreneurial activity.  Microloan businesses, free trade coops, &amp; cottage industries are ushering in a new era of productivity  in the developing world.</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Content Placeholder 2"/>
          <p:cNvSpPr>
            <a:spLocks noGrp="1"/>
          </p:cNvSpPr>
          <p:nvPr>
            <p:ph idx="1"/>
          </p:nvPr>
        </p:nvSpPr>
        <p:spPr>
          <a:xfrm>
            <a:off x="0" y="0"/>
            <a:ext cx="9144000" cy="6858000"/>
          </a:xfrm>
        </p:spPr>
        <p:txBody>
          <a:bodyPr/>
          <a:lstStyle/>
          <a:p>
            <a:pPr algn="ctr">
              <a:buFontTx/>
              <a:buNone/>
            </a:pPr>
            <a:r>
              <a:rPr lang="en-US" sz="9600" b="1" smtClean="0">
                <a:latin typeface="Tahoma" pitchFamily="34" charset="0"/>
                <a:cs typeface="Tahoma" pitchFamily="34" charset="0"/>
              </a:rPr>
              <a:t>REGIONAL ANALYSIS OF DEVELOPING NATIONS</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Content Placeholder 2"/>
          <p:cNvSpPr>
            <a:spLocks noGrp="1"/>
          </p:cNvSpPr>
          <p:nvPr>
            <p:ph idx="1"/>
          </p:nvPr>
        </p:nvSpPr>
        <p:spPr>
          <a:xfrm>
            <a:off x="0" y="0"/>
            <a:ext cx="9144000" cy="6858000"/>
          </a:xfrm>
        </p:spPr>
        <p:txBody>
          <a:bodyPr/>
          <a:lstStyle/>
          <a:p>
            <a:pPr algn="ctr">
              <a:buFontTx/>
              <a:buNone/>
            </a:pPr>
            <a:r>
              <a:rPr lang="en-US" sz="14400" b="1" smtClean="0">
                <a:latin typeface="Tahoma" pitchFamily="34" charset="0"/>
                <a:cs typeface="Tahoma" pitchFamily="34" charset="0"/>
              </a:rPr>
              <a:t>THE RISE OF </a:t>
            </a:r>
          </a:p>
          <a:p>
            <a:pPr algn="ctr">
              <a:buFontTx/>
              <a:buNone/>
            </a:pPr>
            <a:r>
              <a:rPr lang="en-US" sz="14400" b="1" smtClean="0">
                <a:latin typeface="Tahoma" pitchFamily="34" charset="0"/>
                <a:cs typeface="Tahoma" pitchFamily="34" charset="0"/>
              </a:rPr>
              <a:t>INDIA</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Content Placeholder 2"/>
          <p:cNvSpPr>
            <a:spLocks noGrp="1"/>
          </p:cNvSpPr>
          <p:nvPr>
            <p:ph idx="1"/>
          </p:nvPr>
        </p:nvSpPr>
        <p:spPr>
          <a:xfrm>
            <a:off x="0" y="0"/>
            <a:ext cx="9144000" cy="6858000"/>
          </a:xfrm>
        </p:spPr>
        <p:txBody>
          <a:bodyPr/>
          <a:lstStyle/>
          <a:p>
            <a:pPr marL="514350" indent="-514350">
              <a:buFontTx/>
              <a:buAutoNum type="arabicPeriod"/>
            </a:pPr>
            <a:r>
              <a:rPr lang="en-US" b="1" smtClean="0">
                <a:latin typeface="Tahoma" pitchFamily="34" charset="0"/>
                <a:cs typeface="Tahoma" pitchFamily="34" charset="0"/>
              </a:rPr>
              <a:t>India will likely become the world’s third largest economy (after the U.S. &amp; China) by 2040, with a per capita income 20 times higher than today.</a:t>
            </a:r>
          </a:p>
          <a:p>
            <a:pPr marL="514350" indent="-514350">
              <a:buFontTx/>
              <a:buAutoNum type="arabicPeriod"/>
            </a:pPr>
            <a:r>
              <a:rPr lang="en-US" b="1" smtClean="0">
                <a:latin typeface="Tahoma" pitchFamily="34" charset="0"/>
                <a:cs typeface="Tahoma" pitchFamily="34" charset="0"/>
              </a:rPr>
              <a:t>But today India struggles with under-development, with 40% of the world’s poor &amp; second-largest HIV-positive population.</a:t>
            </a:r>
          </a:p>
          <a:p>
            <a:pPr marL="514350" indent="-514350">
              <a:buFontTx/>
              <a:buAutoNum type="arabicPeriod"/>
            </a:pPr>
            <a:r>
              <a:rPr lang="en-US" b="1" smtClean="0">
                <a:latin typeface="Tahoma" pitchFamily="34" charset="0"/>
                <a:cs typeface="Tahoma" pitchFamily="34" charset="0"/>
              </a:rPr>
              <a:t>India’s biggest assets are a strong, entrepreneurial private sector, strong democratic institutions, &amp; a fast growing service economy (due to Western off-shoring).</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Content Placeholder 2"/>
          <p:cNvSpPr>
            <a:spLocks noGrp="1"/>
          </p:cNvSpPr>
          <p:nvPr>
            <p:ph idx="1"/>
          </p:nvPr>
        </p:nvSpPr>
        <p:spPr>
          <a:xfrm>
            <a:off x="0" y="0"/>
            <a:ext cx="9144000" cy="6858000"/>
          </a:xfrm>
        </p:spPr>
        <p:txBody>
          <a:bodyPr/>
          <a:lstStyle/>
          <a:p>
            <a:pPr>
              <a:buFontTx/>
              <a:buNone/>
            </a:pPr>
            <a:r>
              <a:rPr lang="en-US" sz="3400" b="1" smtClean="0">
                <a:latin typeface="Tahoma" pitchFamily="34" charset="0"/>
                <a:cs typeface="Tahoma" pitchFamily="34" charset="0"/>
              </a:rPr>
              <a:t>4. India’s incredible ethnic &amp; cultural diversity (17 languages, 22,000 dialects, hundreds of largely independent political entities) create a huge problem to centralized economic development. “But India can still capitalize on its advantages: a vast, growing economy, an attractive political democracy, a vibrant model of secularism &amp; tolerance, a keen knowledge of both East &amp; West, &amp; a special relationship with America.”</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Content Placeholder 2"/>
          <p:cNvSpPr>
            <a:spLocks noGrp="1"/>
          </p:cNvSpPr>
          <p:nvPr>
            <p:ph idx="1"/>
          </p:nvPr>
        </p:nvSpPr>
        <p:spPr>
          <a:xfrm>
            <a:off x="0" y="0"/>
            <a:ext cx="9144000" cy="6858000"/>
          </a:xfrm>
        </p:spPr>
        <p:txBody>
          <a:bodyPr/>
          <a:lstStyle/>
          <a:p>
            <a:pPr marL="742950" indent="-742950">
              <a:buFontTx/>
              <a:buAutoNum type="arabicPeriod" startAt="5"/>
            </a:pPr>
            <a:r>
              <a:rPr lang="en-US" b="1" smtClean="0">
                <a:latin typeface="Tahoma" pitchFamily="34" charset="0"/>
                <a:cs typeface="Tahoma" pitchFamily="34" charset="0"/>
              </a:rPr>
              <a:t>India is currently the 12</a:t>
            </a:r>
            <a:r>
              <a:rPr lang="en-US" b="1" baseline="30000" smtClean="0">
                <a:latin typeface="Tahoma" pitchFamily="34" charset="0"/>
                <a:cs typeface="Tahoma" pitchFamily="34" charset="0"/>
              </a:rPr>
              <a:t>th</a:t>
            </a:r>
            <a:r>
              <a:rPr lang="en-US" b="1" smtClean="0">
                <a:latin typeface="Tahoma" pitchFamily="34" charset="0"/>
                <a:cs typeface="Tahoma" pitchFamily="34" charset="0"/>
              </a:rPr>
              <a:t> largest economy in the world with a per capita income of $4, 542.  Since 1990, India has emerged as one of the wealthiest nations in the world.</a:t>
            </a:r>
          </a:p>
          <a:p>
            <a:pPr marL="742950" indent="-742950">
              <a:buFontTx/>
              <a:buAutoNum type="arabicPeriod" startAt="5"/>
            </a:pPr>
            <a:r>
              <a:rPr lang="en-US" b="1" smtClean="0">
                <a:latin typeface="Tahoma" pitchFamily="34" charset="0"/>
                <a:cs typeface="Tahoma" pitchFamily="34" charset="0"/>
              </a:rPr>
              <a:t>Two-thirds of the Indian workforce is still agricultural, but numerous well-educated young workers are fueling a boom in pharmaceuticals, biotechnology, nanotechnology (atomic-size technology applications), &amp; telecommunications.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0" y="0"/>
            <a:ext cx="9144000" cy="6858000"/>
          </a:xfrm>
        </p:spPr>
        <p:txBody>
          <a:bodyPr/>
          <a:lstStyle/>
          <a:p>
            <a:pPr algn="l" eaLnBrk="1" hangingPunct="1"/>
            <a:r>
              <a:rPr lang="en-US" sz="3800" b="1" smtClean="0">
                <a:latin typeface="Tahoma" pitchFamily="34" charset="0"/>
              </a:rPr>
              <a:t>In Malawi, only 50,000 people (out of a total population 12M) work in the official economy.  Other business challenges faced by business in Africa include bad roads, unreliable electricity, frequent currently fluctuations, employees lost to AIDS, and the high cost of business-related bribery.  Africa currently captures only 3% of global foreign direct investment.</a:t>
            </a:r>
          </a:p>
          <a:p>
            <a:pPr algn="l" eaLnBrk="1" hangingPunct="1"/>
            <a:endParaRPr lang="en-US" sz="3800" b="1" smtClean="0">
              <a:latin typeface="Tahoma" pitchFamily="34" charset="0"/>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WordArt 5"/>
          <p:cNvSpPr>
            <a:spLocks noChangeArrowheads="1" noChangeShapeType="1" noTextEdit="1"/>
          </p:cNvSpPr>
          <p:nvPr/>
        </p:nvSpPr>
        <p:spPr bwMode="auto">
          <a:xfrm>
            <a:off x="1981200" y="990600"/>
            <a:ext cx="5029200" cy="4876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AL CAPONE</a:t>
            </a:r>
          </a:p>
          <a:p>
            <a:pPr algn="ctr"/>
            <a:r>
              <a:rPr lang="en-US" sz="3600" kern="10">
                <a:ln w="9525">
                  <a:solidFill>
                    <a:srgbClr val="000000"/>
                  </a:solidFill>
                  <a:round/>
                  <a:headEnd/>
                  <a:tailEnd/>
                </a:ln>
                <a:latin typeface="Arial Black"/>
              </a:rPr>
              <a:t>IN</a:t>
            </a:r>
          </a:p>
          <a:p>
            <a:pPr algn="ctr"/>
            <a:r>
              <a:rPr lang="en-US" sz="3600" kern="10">
                <a:ln w="9525">
                  <a:solidFill>
                    <a:srgbClr val="000000"/>
                  </a:solidFill>
                  <a:round/>
                  <a:headEnd/>
                  <a:tailEnd/>
                </a:ln>
                <a:latin typeface="Arial Black"/>
              </a:rPr>
              <a:t>RUSSIA</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381000" y="274638"/>
            <a:ext cx="8305800" cy="715962"/>
          </a:xfrm>
        </p:spPr>
        <p:txBody>
          <a:bodyPr/>
          <a:lstStyle/>
          <a:p>
            <a:r>
              <a:rPr lang="en-US" sz="3200" b="1" smtClean="0">
                <a:latin typeface="Tahoma" pitchFamily="34" charset="0"/>
              </a:rPr>
              <a:t>RUSSIA’S FAULTY TRANSITION FROM COMMUNISM TO CAPITALISM</a:t>
            </a:r>
          </a:p>
        </p:txBody>
      </p:sp>
      <p:sp>
        <p:nvSpPr>
          <p:cNvPr id="83971" name="Rectangle 3"/>
          <p:cNvSpPr>
            <a:spLocks noGrp="1" noChangeArrowheads="1"/>
          </p:cNvSpPr>
          <p:nvPr>
            <p:ph type="body" idx="1"/>
          </p:nvPr>
        </p:nvSpPr>
        <p:spPr>
          <a:xfrm>
            <a:off x="0" y="1219200"/>
            <a:ext cx="9144000" cy="5638800"/>
          </a:xfrm>
        </p:spPr>
        <p:txBody>
          <a:bodyPr/>
          <a:lstStyle/>
          <a:p>
            <a:pPr>
              <a:lnSpc>
                <a:spcPct val="90000"/>
              </a:lnSpc>
              <a:buFontTx/>
              <a:buNone/>
            </a:pPr>
            <a:r>
              <a:rPr lang="en-US" b="1" smtClean="0">
                <a:latin typeface="Tahoma" pitchFamily="34" charset="0"/>
              </a:rPr>
              <a:t>The former Soviet botched its late 20</a:t>
            </a:r>
            <a:r>
              <a:rPr lang="en-US" b="1" baseline="30000" smtClean="0">
                <a:latin typeface="Tahoma" pitchFamily="34" charset="0"/>
              </a:rPr>
              <a:t>th</a:t>
            </a:r>
            <a:r>
              <a:rPr lang="en-US" b="1" smtClean="0">
                <a:latin typeface="Tahoma" pitchFamily="34" charset="0"/>
              </a:rPr>
              <a:t> century transition from Communism to capitalism by abruptly converting from a the government’s “command” pricing approach to free market pricing practically overnight.  “The end result was an enormous concentration of wealth and a general understanding that the process of privatization favored a small group of investors. The outcome was tragic for a large segment of the population. ”</a:t>
            </a:r>
          </a:p>
        </p:txBody>
      </p:sp>
      <p:sp>
        <p:nvSpPr>
          <p:cNvPr id="83972" name="AutoShape 4"/>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3"/>
          <p:cNvSpPr>
            <a:spLocks noGrp="1" noChangeArrowheads="1"/>
          </p:cNvSpPr>
          <p:nvPr>
            <p:ph type="body" idx="1"/>
          </p:nvPr>
        </p:nvSpPr>
        <p:spPr>
          <a:xfrm>
            <a:off x="0" y="0"/>
            <a:ext cx="9144000" cy="6858000"/>
          </a:xfrm>
        </p:spPr>
        <p:txBody>
          <a:bodyPr/>
          <a:lstStyle/>
          <a:p>
            <a:pPr algn="ctr">
              <a:buFontTx/>
              <a:buNone/>
            </a:pPr>
            <a:r>
              <a:rPr lang="en-US" sz="4000" b="1" smtClean="0">
                <a:latin typeface="Tahoma" pitchFamily="34" charset="0"/>
              </a:rPr>
              <a:t>By 1996, Russia’s economy had shrunk almost 36%; its infant mortality rate soared &amp; birth rates fell below replacement level; and wealth became highly concentrated.  Most Soviet satellite nations experienced income declines of 25% or more, with 6 suffering a 50% income decline. Two civil wars also broke out.</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0" y="152400"/>
            <a:ext cx="8915400" cy="533400"/>
          </a:xfrm>
        </p:spPr>
        <p:txBody>
          <a:bodyPr/>
          <a:lstStyle/>
          <a:p>
            <a:r>
              <a:rPr lang="en-US" sz="3200" b="1" smtClean="0">
                <a:latin typeface="Tahoma" pitchFamily="34" charset="0"/>
              </a:rPr>
              <a:t>NO LONGER A “COMMUNIST PARADISE”</a:t>
            </a:r>
          </a:p>
        </p:txBody>
      </p:sp>
      <p:sp>
        <p:nvSpPr>
          <p:cNvPr id="86019" name="Rectangle 3"/>
          <p:cNvSpPr>
            <a:spLocks noGrp="1" noChangeArrowheads="1"/>
          </p:cNvSpPr>
          <p:nvPr>
            <p:ph type="body" idx="1"/>
          </p:nvPr>
        </p:nvSpPr>
        <p:spPr>
          <a:xfrm>
            <a:off x="0" y="685800"/>
            <a:ext cx="8915400" cy="6172200"/>
          </a:xfrm>
        </p:spPr>
        <p:txBody>
          <a:bodyPr/>
          <a:lstStyle/>
          <a:p>
            <a:pPr marL="609600" indent="-609600">
              <a:buFontTx/>
              <a:buAutoNum type="arabicPeriod"/>
            </a:pPr>
            <a:r>
              <a:rPr lang="en-US" sz="3000" b="1" smtClean="0">
                <a:latin typeface="Tahoma" pitchFamily="34" charset="0"/>
              </a:rPr>
              <a:t>Life is tough in post-Communist Russia due to the economic &amp; social chaos caused by the overthrow of a totalitarian system that is still searching for a viable replacement. The “propellers” fell off the old Soviet Union in mid-flight, &amp; the plane is now gliding without power.</a:t>
            </a:r>
          </a:p>
          <a:p>
            <a:pPr marL="609600" indent="-609600">
              <a:buFontTx/>
              <a:buAutoNum type="arabicPeriod"/>
            </a:pPr>
            <a:r>
              <a:rPr lang="en-US" sz="3000" b="1" smtClean="0">
                <a:latin typeface="Tahoma" pitchFamily="34" charset="0"/>
              </a:rPr>
              <a:t>Homelessness &amp; runaway children has reached epidemic proportions; the Russian population is shrinking by 750,000 annually; alcoholism is rampant; pessimism &amp; cynicism are omnipresent. </a:t>
            </a:r>
            <a:endParaRPr lang="en-US" sz="3000" smtClean="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0" y="274638"/>
            <a:ext cx="9144000" cy="563562"/>
          </a:xfrm>
        </p:spPr>
        <p:txBody>
          <a:bodyPr/>
          <a:lstStyle/>
          <a:p>
            <a:r>
              <a:rPr lang="en-US" sz="4000" b="1" smtClean="0">
                <a:solidFill>
                  <a:schemeClr val="tx1"/>
                </a:solidFill>
                <a:latin typeface="Tahoma" pitchFamily="34" charset="0"/>
              </a:rPr>
              <a:t>WHY RUSSIA IS NOT DEVELOPING</a:t>
            </a:r>
          </a:p>
        </p:txBody>
      </p:sp>
      <p:sp>
        <p:nvSpPr>
          <p:cNvPr id="87043" name="Rectangle 3"/>
          <p:cNvSpPr>
            <a:spLocks noGrp="1" noChangeArrowheads="1"/>
          </p:cNvSpPr>
          <p:nvPr>
            <p:ph type="body" idx="1"/>
          </p:nvPr>
        </p:nvSpPr>
        <p:spPr>
          <a:xfrm>
            <a:off x="0" y="990600"/>
            <a:ext cx="9144000" cy="5867400"/>
          </a:xfrm>
        </p:spPr>
        <p:txBody>
          <a:bodyPr/>
          <a:lstStyle/>
          <a:p>
            <a:pPr marL="609600" indent="-609600">
              <a:buFontTx/>
              <a:buAutoNum type="arabicPeriod"/>
            </a:pPr>
            <a:r>
              <a:rPr lang="en-US" sz="4000" b="1" smtClean="0">
                <a:latin typeface="Tahoma" pitchFamily="34" charset="0"/>
              </a:rPr>
              <a:t>No independent parliament</a:t>
            </a:r>
          </a:p>
          <a:p>
            <a:pPr marL="609600" indent="-609600">
              <a:buFontTx/>
              <a:buAutoNum type="arabicPeriod"/>
            </a:pPr>
            <a:r>
              <a:rPr lang="en-US" sz="4000" b="1" smtClean="0">
                <a:latin typeface="Tahoma" pitchFamily="34" charset="0"/>
              </a:rPr>
              <a:t>No independent judicial system</a:t>
            </a:r>
          </a:p>
          <a:p>
            <a:pPr marL="609600" indent="-609600">
              <a:buFontTx/>
              <a:buAutoNum type="arabicPeriod"/>
            </a:pPr>
            <a:r>
              <a:rPr lang="en-US" sz="4000" b="1" smtClean="0">
                <a:latin typeface="Tahoma" pitchFamily="34" charset="0"/>
              </a:rPr>
              <a:t>No independent media</a:t>
            </a:r>
          </a:p>
          <a:p>
            <a:pPr marL="609600" indent="-609600">
              <a:buFontTx/>
              <a:buAutoNum type="arabicPeriod"/>
            </a:pPr>
            <a:r>
              <a:rPr lang="en-US" sz="4000" b="1" smtClean="0">
                <a:latin typeface="Tahoma" pitchFamily="34" charset="0"/>
              </a:rPr>
              <a:t>State-influenced elections</a:t>
            </a:r>
          </a:p>
          <a:p>
            <a:pPr marL="609600" indent="-609600">
              <a:buFontTx/>
              <a:buAutoNum type="arabicPeriod"/>
            </a:pPr>
            <a:r>
              <a:rPr lang="en-US" sz="4000" b="1" smtClean="0">
                <a:latin typeface="Tahoma" pitchFamily="34" charset="0"/>
              </a:rPr>
              <a:t>Strong police state powers</a:t>
            </a:r>
          </a:p>
          <a:p>
            <a:pPr marL="609600" indent="-609600">
              <a:buFontTx/>
              <a:buAutoNum type="arabicPeriod"/>
            </a:pPr>
            <a:r>
              <a:rPr lang="en-US" sz="4000" b="1" smtClean="0">
                <a:latin typeface="Tahoma" pitchFamily="34" charset="0"/>
              </a:rPr>
              <a:t>Extreme state-business collusion/corruption</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ctrTitle"/>
          </p:nvPr>
        </p:nvSpPr>
        <p:spPr>
          <a:xfrm>
            <a:off x="0" y="0"/>
            <a:ext cx="9144000" cy="1524000"/>
          </a:xfrm>
        </p:spPr>
        <p:txBody>
          <a:bodyPr/>
          <a:lstStyle/>
          <a:p>
            <a:r>
              <a:rPr lang="en-US" sz="2800" b="1" smtClean="0">
                <a:solidFill>
                  <a:schemeClr val="tx1"/>
                </a:solidFill>
                <a:latin typeface="Tahoma" pitchFamily="34" charset="0"/>
              </a:rPr>
              <a:t>THE ROUGH AND TUMBLE OF BUSINESS IN RUSSIA</a:t>
            </a:r>
            <a:r>
              <a:rPr lang="en-US" sz="2800" smtClean="0">
                <a:solidFill>
                  <a:srgbClr val="FF0000"/>
                </a:solidFill>
                <a:latin typeface="Tahoma" pitchFamily="34" charset="0"/>
              </a:rPr>
              <a:t> </a:t>
            </a:r>
            <a:br>
              <a:rPr lang="en-US" sz="2800" smtClean="0">
                <a:solidFill>
                  <a:srgbClr val="FF0000"/>
                </a:solidFill>
                <a:latin typeface="Tahoma" pitchFamily="34" charset="0"/>
              </a:rPr>
            </a:br>
            <a:endParaRPr lang="en-US" sz="2800" smtClean="0">
              <a:solidFill>
                <a:srgbClr val="FF0000"/>
              </a:solidFill>
              <a:latin typeface="Tahoma" pitchFamily="34" charset="0"/>
            </a:endParaRPr>
          </a:p>
        </p:txBody>
      </p:sp>
      <p:sp>
        <p:nvSpPr>
          <p:cNvPr id="88067" name="Rectangle 3"/>
          <p:cNvSpPr>
            <a:spLocks noGrp="1" noChangeArrowheads="1"/>
          </p:cNvSpPr>
          <p:nvPr>
            <p:ph type="subTitle" idx="1"/>
          </p:nvPr>
        </p:nvSpPr>
        <p:spPr>
          <a:xfrm>
            <a:off x="0" y="990600"/>
            <a:ext cx="9144000" cy="5867400"/>
          </a:xfrm>
        </p:spPr>
        <p:txBody>
          <a:bodyPr/>
          <a:lstStyle/>
          <a:p>
            <a:pPr algn="l">
              <a:lnSpc>
                <a:spcPct val="90000"/>
              </a:lnSpc>
            </a:pPr>
            <a:r>
              <a:rPr lang="en-US" sz="4000" b="1" smtClean="0">
                <a:latin typeface="Tahoma" pitchFamily="34" charset="0"/>
              </a:rPr>
              <a:t>1. Systemic, ingrained lawlessness due to centuries of bad government: Throughout history, Russia has been an orderly (via dictatorial control), but lawless, nation. </a:t>
            </a:r>
          </a:p>
          <a:p>
            <a:pPr algn="l">
              <a:lnSpc>
                <a:spcPct val="90000"/>
              </a:lnSpc>
            </a:pPr>
            <a:r>
              <a:rPr lang="en-US" sz="4000" b="1" smtClean="0">
                <a:latin typeface="Tahoma" pitchFamily="34" charset="0"/>
              </a:rPr>
              <a:t>2. “Mutant capitalism”: An unholy alliance between corrupt government officials gangsters, and industrialists </a:t>
            </a:r>
          </a:p>
        </p:txBody>
      </p:sp>
      <p:sp>
        <p:nvSpPr>
          <p:cNvPr id="88068" name="AutoShape 4"/>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body" idx="1"/>
          </p:nvPr>
        </p:nvSpPr>
        <p:spPr>
          <a:xfrm>
            <a:off x="0" y="0"/>
            <a:ext cx="9144000" cy="6858000"/>
          </a:xfrm>
        </p:spPr>
        <p:txBody>
          <a:bodyPr/>
          <a:lstStyle/>
          <a:p>
            <a:pPr>
              <a:lnSpc>
                <a:spcPct val="80000"/>
              </a:lnSpc>
              <a:buFontTx/>
              <a:buNone/>
            </a:pPr>
            <a:r>
              <a:rPr lang="en-US" b="1" smtClean="0">
                <a:latin typeface="Tahoma" pitchFamily="34" charset="0"/>
              </a:rPr>
              <a:t>3.</a:t>
            </a:r>
            <a:r>
              <a:rPr lang="en-US" sz="2000" b="1" smtClean="0">
                <a:latin typeface="Tahoma" pitchFamily="34" charset="0"/>
              </a:rPr>
              <a:t> </a:t>
            </a:r>
            <a:r>
              <a:rPr lang="en-US" b="1" smtClean="0">
                <a:latin typeface="Tahoma" pitchFamily="34" charset="0"/>
              </a:rPr>
              <a:t>Government officials form entrepreneurial networks with gangsters to exploit business opportunities: import bribes, money laundering, factory licensing, illicit drugs, patent/copyright stealing, etc.</a:t>
            </a:r>
          </a:p>
          <a:p>
            <a:pPr>
              <a:lnSpc>
                <a:spcPct val="80000"/>
              </a:lnSpc>
              <a:buFontTx/>
              <a:buNone/>
            </a:pPr>
            <a:r>
              <a:rPr lang="en-US" b="1" smtClean="0">
                <a:latin typeface="Tahoma" pitchFamily="34" charset="0"/>
              </a:rPr>
              <a:t>4. Corrupt Russian government officials sometimes suppress legitimate corporate competition via dirty tricks (jailing executives on false charges, forcing buy-outs by state companies, etc.).  </a:t>
            </a:r>
          </a:p>
          <a:p>
            <a:pPr>
              <a:lnSpc>
                <a:spcPct val="80000"/>
              </a:lnSpc>
              <a:buFontTx/>
              <a:buNone/>
            </a:pPr>
            <a:r>
              <a:rPr lang="en-US" b="1" smtClean="0">
                <a:latin typeface="Tahoma" pitchFamily="34" charset="0"/>
              </a:rPr>
              <a:t>5. The Russian central bank borrowed tens of billions of dollars from the IMF and then laundered it in a shadow bank in New Jersey to use in speculative bond buying around the world. </a:t>
            </a:r>
          </a:p>
          <a:p>
            <a:pPr>
              <a:lnSpc>
                <a:spcPct val="80000"/>
              </a:lnSpc>
            </a:pPr>
            <a:endParaRPr lang="en-US" smtClean="0">
              <a:latin typeface="Tahoma" pitchFamily="34" charset="0"/>
            </a:endParaRPr>
          </a:p>
        </p:txBody>
      </p:sp>
      <p:sp>
        <p:nvSpPr>
          <p:cNvPr id="89091" name="AutoShape 3"/>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subTitle" idx="1"/>
          </p:nvPr>
        </p:nvSpPr>
        <p:spPr>
          <a:xfrm>
            <a:off x="0" y="0"/>
            <a:ext cx="9144000" cy="6858000"/>
          </a:xfrm>
        </p:spPr>
        <p:txBody>
          <a:bodyPr/>
          <a:lstStyle/>
          <a:p>
            <a:pPr algn="l"/>
            <a:r>
              <a:rPr lang="en-US" sz="4600" b="1" smtClean="0">
                <a:latin typeface="Tahoma" pitchFamily="34" charset="0"/>
              </a:rPr>
              <a:t>6. Limited competition between companies means that the only way new companies can get started is to bribe their way in. </a:t>
            </a:r>
          </a:p>
          <a:p>
            <a:pPr algn="l"/>
            <a:r>
              <a:rPr lang="en-US" sz="4600" b="1" smtClean="0">
                <a:latin typeface="Tahoma" pitchFamily="34" charset="0"/>
              </a:rPr>
              <a:t>7. Bureaucratic working environment: every minor inefficiency is somebody’s livelihood </a:t>
            </a:r>
          </a:p>
          <a:p>
            <a:endParaRPr lang="en-US" sz="4600" b="1" smtClean="0">
              <a:latin typeface="Tahoma" pitchFamily="34" charset="0"/>
            </a:endParaRPr>
          </a:p>
        </p:txBody>
      </p:sp>
      <p:sp>
        <p:nvSpPr>
          <p:cNvPr id="90115" name="AutoShape 3"/>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body" idx="1"/>
          </p:nvPr>
        </p:nvSpPr>
        <p:spPr>
          <a:xfrm>
            <a:off x="0" y="0"/>
            <a:ext cx="9144000" cy="6858000"/>
          </a:xfrm>
        </p:spPr>
        <p:txBody>
          <a:bodyPr/>
          <a:lstStyle/>
          <a:p>
            <a:pPr>
              <a:buFontTx/>
              <a:buNone/>
            </a:pPr>
            <a:r>
              <a:rPr lang="en-US" sz="4000" b="1" smtClean="0">
                <a:latin typeface="Tahoma" pitchFamily="34" charset="0"/>
              </a:rPr>
              <a:t>8. </a:t>
            </a:r>
            <a:r>
              <a:rPr lang="en-US" sz="3600" b="1" smtClean="0">
                <a:latin typeface="Tahoma" pitchFamily="34" charset="0"/>
              </a:rPr>
              <a:t>Krisha (“roof”) infrastructure: gangsters extort companies to buy otherwise non-existent business services (insurance, property protection, access to govt. officials, tax evasion, etc.) in exchange for 10-20% of profits. </a:t>
            </a:r>
          </a:p>
          <a:p>
            <a:pPr>
              <a:buFontTx/>
              <a:buNone/>
            </a:pPr>
            <a:r>
              <a:rPr lang="en-US" sz="3600" b="1" smtClean="0">
                <a:latin typeface="Tahoma" pitchFamily="34" charset="0"/>
              </a:rPr>
              <a:t>9. Reliance on bartering, IOUs and counter trading to compensate for Russia’s non-tradable ruble and lack of legitimate money in circulation </a:t>
            </a:r>
          </a:p>
          <a:p>
            <a:endParaRPr lang="en-US" sz="3600" smtClean="0">
              <a:latin typeface="Tahoma" pitchFamily="34" charset="0"/>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274638"/>
            <a:ext cx="8229600" cy="715962"/>
          </a:xfrm>
        </p:spPr>
        <p:txBody>
          <a:bodyPr/>
          <a:lstStyle/>
          <a:p>
            <a:r>
              <a:rPr lang="en-US" sz="2800" b="1" smtClean="0">
                <a:latin typeface="Tahoma" pitchFamily="34" charset="0"/>
              </a:rPr>
              <a:t>PRAGMATIC ADVICE FOR DOING </a:t>
            </a:r>
            <a:br>
              <a:rPr lang="en-US" sz="2800" b="1" smtClean="0">
                <a:latin typeface="Tahoma" pitchFamily="34" charset="0"/>
              </a:rPr>
            </a:br>
            <a:r>
              <a:rPr lang="en-US" sz="2800" b="1" smtClean="0">
                <a:latin typeface="Tahoma" pitchFamily="34" charset="0"/>
              </a:rPr>
              <a:t>BUSINESS IN RUSSIA</a:t>
            </a:r>
          </a:p>
        </p:txBody>
      </p:sp>
      <p:sp>
        <p:nvSpPr>
          <p:cNvPr id="92163" name="Rectangle 3"/>
          <p:cNvSpPr>
            <a:spLocks noGrp="1" noChangeArrowheads="1"/>
          </p:cNvSpPr>
          <p:nvPr>
            <p:ph type="body" idx="1"/>
          </p:nvPr>
        </p:nvSpPr>
        <p:spPr>
          <a:xfrm>
            <a:off x="0" y="990600"/>
            <a:ext cx="9144000" cy="5867400"/>
          </a:xfrm>
        </p:spPr>
        <p:txBody>
          <a:bodyPr/>
          <a:lstStyle/>
          <a:p>
            <a:pPr marL="609600" indent="-609600">
              <a:buFontTx/>
              <a:buAutoNum type="arabicPeriod"/>
            </a:pPr>
            <a:r>
              <a:rPr lang="en-US" b="1" smtClean="0">
                <a:latin typeface="Tahoma" pitchFamily="34" charset="0"/>
              </a:rPr>
              <a:t>Avoid involvement in “strategic” national industries such as natural resources.</a:t>
            </a:r>
          </a:p>
          <a:p>
            <a:pPr marL="609600" indent="-609600">
              <a:buFontTx/>
              <a:buAutoNum type="arabicPeriod"/>
            </a:pPr>
            <a:r>
              <a:rPr lang="en-US" b="1" smtClean="0">
                <a:latin typeface="Tahoma" pitchFamily="34" charset="0"/>
              </a:rPr>
              <a:t>Don’t partner with former Communist Party insiders who are probably corrupt.</a:t>
            </a:r>
          </a:p>
          <a:p>
            <a:pPr marL="609600" indent="-609600">
              <a:buFontTx/>
              <a:buAutoNum type="arabicPeriod"/>
            </a:pPr>
            <a:r>
              <a:rPr lang="en-US" b="1" smtClean="0">
                <a:latin typeface="Tahoma" pitchFamily="34" charset="0"/>
              </a:rPr>
              <a:t>Make friends in high places, such as governors &amp; mayors.</a:t>
            </a:r>
          </a:p>
          <a:p>
            <a:pPr marL="609600" indent="-609600">
              <a:buFontTx/>
              <a:buAutoNum type="arabicPeriod"/>
            </a:pPr>
            <a:r>
              <a:rPr lang="en-US" b="1" smtClean="0">
                <a:latin typeface="Tahoma" pitchFamily="34" charset="0"/>
              </a:rPr>
              <a:t>Look the other way at rigged elections &amp; other forms of institutional corruption. </a:t>
            </a:r>
          </a:p>
          <a:p>
            <a:pPr marL="609600" indent="-609600">
              <a:buFontTx/>
              <a:buAutoNum type="arabicPeriod"/>
            </a:pPr>
            <a:endParaRPr lang="en-US" b="1" smtClean="0">
              <a:latin typeface="Tahoma" pitchFamily="34" charset="0"/>
            </a:endParaRPr>
          </a:p>
          <a:p>
            <a:pPr marL="609600" indent="-609600">
              <a:buFontTx/>
              <a:buNone/>
            </a:pPr>
            <a:endParaRPr lang="en-US" b="1" smtClean="0">
              <a:latin typeface="Tahom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0"/>
            <a:ext cx="8229600" cy="487363"/>
          </a:xfrm>
        </p:spPr>
        <p:txBody>
          <a:bodyPr/>
          <a:lstStyle/>
          <a:p>
            <a:pPr eaLnBrk="1" hangingPunct="1"/>
            <a:r>
              <a:rPr lang="en-US" sz="4000" b="1" smtClean="0">
                <a:solidFill>
                  <a:schemeClr val="tx1"/>
                </a:solidFill>
                <a:latin typeface="Tahoma" pitchFamily="34" charset="0"/>
              </a:rPr>
              <a:t>AIDS</a:t>
            </a:r>
          </a:p>
        </p:txBody>
      </p:sp>
      <p:sp>
        <p:nvSpPr>
          <p:cNvPr id="10243" name="Rectangle 3"/>
          <p:cNvSpPr>
            <a:spLocks noGrp="1" noChangeArrowheads="1"/>
          </p:cNvSpPr>
          <p:nvPr>
            <p:ph type="body" idx="1"/>
          </p:nvPr>
        </p:nvSpPr>
        <p:spPr>
          <a:xfrm>
            <a:off x="0" y="609600"/>
            <a:ext cx="9144000" cy="6248400"/>
          </a:xfrm>
        </p:spPr>
        <p:txBody>
          <a:bodyPr/>
          <a:lstStyle/>
          <a:p>
            <a:pPr eaLnBrk="1" hangingPunct="1">
              <a:buFontTx/>
              <a:buNone/>
            </a:pPr>
            <a:r>
              <a:rPr lang="en-US" sz="3800" b="1" smtClean="0">
                <a:latin typeface="Tahoma" pitchFamily="34" charset="0"/>
              </a:rPr>
              <a:t>1. 78M people are currently HIV positive in the world (with Africa having the 7 most infected nations)</a:t>
            </a:r>
          </a:p>
          <a:p>
            <a:pPr eaLnBrk="1" hangingPunct="1">
              <a:buFontTx/>
              <a:buNone/>
            </a:pPr>
            <a:r>
              <a:rPr lang="en-US" sz="3800" b="1" smtClean="0">
                <a:latin typeface="Tahoma" pitchFamily="34" charset="0"/>
              </a:rPr>
              <a:t>2. 34M have died worldwide from AIDS thus far</a:t>
            </a:r>
          </a:p>
          <a:p>
            <a:pPr eaLnBrk="1" hangingPunct="1">
              <a:buFontTx/>
              <a:buNone/>
            </a:pPr>
            <a:r>
              <a:rPr lang="en-US" sz="3800" b="1" smtClean="0">
                <a:latin typeface="Tahoma" pitchFamily="34" charset="0"/>
              </a:rPr>
              <a:t>3. Sub-Saharan Africa has been losing 10-18% of its working population annually to AIDS</a:t>
            </a:r>
          </a:p>
          <a:p>
            <a:pPr eaLnBrk="1" hangingPunct="1"/>
            <a:endParaRPr lang="en-US" sz="3800" b="1" smtClean="0">
              <a:latin typeface="Tahoma" pitchFamily="34" charset="0"/>
            </a:endParaRPr>
          </a:p>
          <a:p>
            <a:pPr eaLnBrk="1" hangingPunct="1"/>
            <a:endParaRPr lang="en-US" sz="3800" b="1" smtClean="0">
              <a:solidFill>
                <a:schemeClr val="accent2"/>
              </a:solidFill>
            </a:endParaRPr>
          </a:p>
        </p:txBody>
      </p:sp>
      <p:sp>
        <p:nvSpPr>
          <p:cNvPr id="10244" name="AutoShape 6"/>
          <p:cNvSpPr>
            <a:spLocks noChangeArrowheads="1"/>
          </p:cNvSpPr>
          <p:nvPr/>
        </p:nvSpPr>
        <p:spPr bwMode="auto">
          <a:xfrm>
            <a:off x="8001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body" idx="1"/>
          </p:nvPr>
        </p:nvSpPr>
        <p:spPr>
          <a:xfrm>
            <a:off x="0" y="0"/>
            <a:ext cx="9144000" cy="6858000"/>
          </a:xfrm>
        </p:spPr>
        <p:txBody>
          <a:bodyPr/>
          <a:lstStyle/>
          <a:p>
            <a:pPr marL="609600" indent="-609600" eaLnBrk="1" hangingPunct="1">
              <a:buFontTx/>
              <a:buNone/>
            </a:pPr>
            <a:r>
              <a:rPr lang="en-US" sz="3100" b="1" smtClean="0">
                <a:latin typeface="Tahoma" pitchFamily="34" charset="0"/>
              </a:rPr>
              <a:t>The impersonal marketing approach of  Western capitalism (large self-service retailers, massive advertising, credit card purchasing, etc.) is poorly suited for selling to the burgeoning populations of developing nations. Affluent Westerners have more wants than needs, while most people in developing nations have way more needs than wants. </a:t>
            </a:r>
            <a:r>
              <a:rPr lang="en-US" sz="3100" b="1" i="1" smtClean="0"/>
              <a:t>The 86 Percent Solution: How to Succeed in the Biggest Market Opportunity of the 21st Century </a:t>
            </a:r>
            <a:r>
              <a:rPr lang="en-US" sz="3100" b="1" smtClean="0"/>
              <a:t>(by </a:t>
            </a:r>
            <a:r>
              <a:rPr lang="fi-FI" sz="3100" b="1" smtClean="0"/>
              <a:t>Ijay Mahajan and Kamini Banga) address markeing strategy approppriate for devleoping markets.</a:t>
            </a:r>
            <a:endParaRPr lang="en-US" sz="3100" b="1" i="1" smtClean="0">
              <a:latin typeface="Tahoma" pitchFamily="34"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WordArt 2"/>
          <p:cNvSpPr>
            <a:spLocks noChangeArrowheads="1" noChangeShapeType="1" noTextEdit="1"/>
          </p:cNvSpPr>
          <p:nvPr/>
        </p:nvSpPr>
        <p:spPr bwMode="auto">
          <a:xfrm>
            <a:off x="914400" y="533400"/>
            <a:ext cx="6934200" cy="51816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CURRENT &amp; RECENT</a:t>
            </a:r>
          </a:p>
          <a:p>
            <a:pPr algn="ctr"/>
            <a:r>
              <a:rPr lang="en-US" sz="3600" kern="10">
                <a:ln w="9525">
                  <a:solidFill>
                    <a:srgbClr val="000000"/>
                  </a:solidFill>
                  <a:round/>
                  <a:headEnd/>
                  <a:tailEnd/>
                </a:ln>
                <a:latin typeface="Arial Black"/>
              </a:rPr>
              <a:t>CIVIL WARS</a:t>
            </a:r>
          </a:p>
          <a:p>
            <a:pPr algn="ctr"/>
            <a:r>
              <a:rPr lang="en-US" sz="3600" kern="10">
                <a:ln w="9525">
                  <a:solidFill>
                    <a:srgbClr val="000000"/>
                  </a:solidFill>
                  <a:round/>
                  <a:headEnd/>
                  <a:tailEnd/>
                </a:ln>
                <a:latin typeface="Arial Black"/>
              </a:rPr>
              <a:t>IN THE</a:t>
            </a:r>
          </a:p>
          <a:p>
            <a:pPr algn="ctr"/>
            <a:r>
              <a:rPr lang="en-US" sz="3600" kern="10">
                <a:ln w="9525">
                  <a:solidFill>
                    <a:srgbClr val="000000"/>
                  </a:solidFill>
                  <a:round/>
                  <a:headEnd/>
                  <a:tailEnd/>
                </a:ln>
                <a:latin typeface="Arial Black"/>
              </a:rPr>
              <a:t>DEVELOPING WORLD</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a:xfrm>
            <a:off x="0" y="0"/>
            <a:ext cx="9144000" cy="762000"/>
          </a:xfrm>
        </p:spPr>
        <p:txBody>
          <a:bodyPr/>
          <a:lstStyle/>
          <a:p>
            <a:pPr eaLnBrk="1" hangingPunct="1"/>
            <a:r>
              <a:rPr lang="en-US" sz="3600" b="1" smtClean="0">
                <a:latin typeface="Tahoma" pitchFamily="34" charset="0"/>
              </a:rPr>
              <a:t>IRAQ’S CIVIL WAR CHAOS</a:t>
            </a:r>
          </a:p>
        </p:txBody>
      </p:sp>
      <p:sp>
        <p:nvSpPr>
          <p:cNvPr id="95235" name="Rectangle 3"/>
          <p:cNvSpPr>
            <a:spLocks noGrp="1" noChangeArrowheads="1"/>
          </p:cNvSpPr>
          <p:nvPr>
            <p:ph type="subTitle" idx="1"/>
          </p:nvPr>
        </p:nvSpPr>
        <p:spPr>
          <a:xfrm>
            <a:off x="0" y="609600"/>
            <a:ext cx="9144000" cy="6248400"/>
          </a:xfrm>
        </p:spPr>
        <p:txBody>
          <a:bodyPr/>
          <a:lstStyle/>
          <a:p>
            <a:pPr algn="l" eaLnBrk="1" hangingPunct="1"/>
            <a:r>
              <a:rPr lang="en-US" sz="3600" b="1" smtClean="0">
                <a:latin typeface="Tahoma" pitchFamily="34" charset="0"/>
              </a:rPr>
              <a:t>The violence in Iraq comes from multiple and conflicting directions:  small gangs of Sunnis and Shiites killing each other in territorial-control clashes; Baathists (former loyalists to Saddam Hussein) and jihadists attacking U.S. and Iraqi forces in a more organized way; Sunnis fighting with Kurds for turf in northern Iraq. On top of all this, there is widespread crime and corruption. </a:t>
            </a:r>
          </a:p>
        </p:txBody>
      </p:sp>
      <p:sp>
        <p:nvSpPr>
          <p:cNvPr id="95236" name="Right Arrow 3"/>
          <p:cNvSpPr>
            <a:spLocks noChangeArrowheads="1"/>
          </p:cNvSpPr>
          <p:nvPr/>
        </p:nvSpPr>
        <p:spPr bwMode="auto">
          <a:xfrm>
            <a:off x="6553200" y="6096000"/>
            <a:ext cx="1219200" cy="762000"/>
          </a:xfrm>
          <a:prstGeom prst="rightArrow">
            <a:avLst>
              <a:gd name="adj1" fmla="val 50000"/>
              <a:gd name="adj2" fmla="val 50000"/>
            </a:avLst>
          </a:prstGeom>
          <a:solidFill>
            <a:schemeClr val="tx1"/>
          </a:solidFill>
          <a:ln w="9525" algn="ctr">
            <a:solidFill>
              <a:schemeClr val="tx1"/>
            </a:solidFill>
            <a:round/>
            <a:headEnd/>
            <a:tailEnd/>
          </a:ln>
        </p:spPr>
        <p:txBody>
          <a:bodyPr/>
          <a:lstStyle/>
          <a:p>
            <a:endParaRPr 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Content Placeholder 2"/>
          <p:cNvSpPr>
            <a:spLocks noGrp="1"/>
          </p:cNvSpPr>
          <p:nvPr>
            <p:ph idx="1"/>
          </p:nvPr>
        </p:nvSpPr>
        <p:spPr>
          <a:xfrm>
            <a:off x="0" y="0"/>
            <a:ext cx="9144000" cy="6858000"/>
          </a:xfrm>
        </p:spPr>
        <p:txBody>
          <a:bodyPr/>
          <a:lstStyle/>
          <a:p>
            <a:pPr>
              <a:buFontTx/>
              <a:buNone/>
            </a:pPr>
            <a:r>
              <a:rPr lang="en-US" b="1" smtClean="0"/>
              <a:t>“Saddam Hussein and the Taliban ran cruel dictatorships.  But in uprooting them, the West exposed deep tribal and sectarian schisms, unleashing violent forces that the dictators had kept in check and which could not be reconciled simply by installing democratic procedures.  Although Afghans and Iraqis voted eagerly for democratic constitutions and new governments, these governments are not working well.  The losers have not accepted defeat; meanwhile, the winners, especially in Iraq, have determined to take it all.”</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228600" y="152400"/>
            <a:ext cx="8763000" cy="533400"/>
          </a:xfrm>
        </p:spPr>
        <p:txBody>
          <a:bodyPr/>
          <a:lstStyle/>
          <a:p>
            <a:pPr eaLnBrk="1" hangingPunct="1"/>
            <a:r>
              <a:rPr lang="en-US" sz="4000" b="1" smtClean="0">
                <a:latin typeface="Tahoma" pitchFamily="34" charset="0"/>
              </a:rPr>
              <a:t>SUDAN &amp; DARFUR</a:t>
            </a:r>
          </a:p>
        </p:txBody>
      </p:sp>
      <p:sp>
        <p:nvSpPr>
          <p:cNvPr id="97283" name="Rectangle 3"/>
          <p:cNvSpPr>
            <a:spLocks noGrp="1" noChangeArrowheads="1"/>
          </p:cNvSpPr>
          <p:nvPr>
            <p:ph type="body" idx="1"/>
          </p:nvPr>
        </p:nvSpPr>
        <p:spPr>
          <a:xfrm>
            <a:off x="152400" y="685800"/>
            <a:ext cx="8991600" cy="5943600"/>
          </a:xfrm>
        </p:spPr>
        <p:txBody>
          <a:bodyPr/>
          <a:lstStyle/>
          <a:p>
            <a:pPr marL="609600" indent="-609600" eaLnBrk="1" hangingPunct="1">
              <a:lnSpc>
                <a:spcPct val="90000"/>
              </a:lnSpc>
              <a:buFontTx/>
              <a:buAutoNum type="arabicPeriod"/>
            </a:pPr>
            <a:r>
              <a:rPr lang="en-US" sz="2400" b="1" smtClean="0">
                <a:latin typeface="Tahoma" pitchFamily="34" charset="0"/>
              </a:rPr>
              <a:t>Black African &amp; Arab tribal cultures meet in the Darfur region of western Sudan (Northwest Africa). The non-Arab black people (the Fur, Masalit, &amp; Zaghawa) have clashed throughout history with Arab tribes (the Baggara). All of these tribes are Muslim. </a:t>
            </a:r>
          </a:p>
          <a:p>
            <a:pPr marL="609600" indent="-609600" eaLnBrk="1" hangingPunct="1">
              <a:lnSpc>
                <a:spcPct val="90000"/>
              </a:lnSpc>
              <a:buFontTx/>
              <a:buAutoNum type="arabicPeriod"/>
            </a:pPr>
            <a:r>
              <a:rPr lang="en-US" sz="2400" b="1" smtClean="0">
                <a:latin typeface="Tahoma" pitchFamily="34" charset="0"/>
              </a:rPr>
              <a:t>In 2003-2003, Darfur’s non-Arab Muslim tribes sought to secede (in protest against historical mistreatment &amp; discrimination) from the Baggara-backed Arab government in Sudan’s Khartoum. In an attempt to quash the rebellion, the Arab government armed ethnic Arab para-military death squads (the “Janjaweed”) to pillage &amp; “ethnically cleanse” non-Arab Muslim rebel villagers. </a:t>
            </a:r>
          </a:p>
          <a:p>
            <a:pPr marL="609600" indent="-609600" eaLnBrk="1" hangingPunct="1">
              <a:lnSpc>
                <a:spcPct val="90000"/>
              </a:lnSpc>
              <a:buFontTx/>
              <a:buAutoNum type="arabicPeriod"/>
            </a:pPr>
            <a:r>
              <a:rPr lang="en-US" sz="2400" b="1" smtClean="0">
                <a:latin typeface="Tahoma" pitchFamily="34" charset="0"/>
              </a:rPr>
              <a:t>300,000 people have been killed thus far in this civil war &amp; a more extensive civil war is imminent between Sudan &amp; neighboring Chad (where over 200,000 fleeing Darfuris have fled).</a:t>
            </a:r>
          </a:p>
        </p:txBody>
      </p:sp>
      <p:sp>
        <p:nvSpPr>
          <p:cNvPr id="97284" name="AutoShape 4"/>
          <p:cNvSpPr>
            <a:spLocks noChangeArrowheads="1"/>
          </p:cNvSpPr>
          <p:nvPr/>
        </p:nvSpPr>
        <p:spPr bwMode="auto">
          <a:xfrm>
            <a:off x="7467600" y="6172200"/>
            <a:ext cx="823913" cy="381000"/>
          </a:xfrm>
          <a:prstGeom prst="rightArrow">
            <a:avLst>
              <a:gd name="adj1" fmla="val 50000"/>
              <a:gd name="adj2" fmla="val 54063"/>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228600" y="152400"/>
            <a:ext cx="8763000" cy="533400"/>
          </a:xfrm>
        </p:spPr>
        <p:txBody>
          <a:bodyPr/>
          <a:lstStyle/>
          <a:p>
            <a:pPr eaLnBrk="1" hangingPunct="1"/>
            <a:r>
              <a:rPr lang="en-US" sz="4000" b="1" smtClean="0">
                <a:latin typeface="Tahoma" pitchFamily="34" charset="0"/>
              </a:rPr>
              <a:t>CIVIL WAR IN COLOMBIA</a:t>
            </a:r>
          </a:p>
        </p:txBody>
      </p:sp>
      <p:sp>
        <p:nvSpPr>
          <p:cNvPr id="98307" name="Rectangle 3"/>
          <p:cNvSpPr>
            <a:spLocks noGrp="1" noChangeArrowheads="1"/>
          </p:cNvSpPr>
          <p:nvPr>
            <p:ph type="body" idx="1"/>
          </p:nvPr>
        </p:nvSpPr>
        <p:spPr>
          <a:xfrm>
            <a:off x="152400" y="762000"/>
            <a:ext cx="8991600" cy="5867400"/>
          </a:xfrm>
        </p:spPr>
        <p:txBody>
          <a:bodyPr/>
          <a:lstStyle/>
          <a:p>
            <a:pPr marL="609600" indent="-609600" eaLnBrk="1" hangingPunct="1">
              <a:buFontTx/>
              <a:buAutoNum type="arabicPeriod" startAt="4"/>
            </a:pPr>
            <a:r>
              <a:rPr lang="en-US" sz="2800" b="1" smtClean="0">
                <a:latin typeface="Tahoma" pitchFamily="34" charset="0"/>
              </a:rPr>
              <a:t>The Columbian army has unsuccessfully battled with 2 different rebel groups for nearly a decade.</a:t>
            </a:r>
          </a:p>
          <a:p>
            <a:pPr marL="609600" indent="-609600" eaLnBrk="1" hangingPunct="1">
              <a:buFontTx/>
              <a:buAutoNum type="arabicPeriod" startAt="4"/>
            </a:pPr>
            <a:r>
              <a:rPr lang="en-US" sz="2700" b="1" smtClean="0">
                <a:latin typeface="Tahoma" pitchFamily="34" charset="0"/>
              </a:rPr>
              <a:t>The Revolutionary Armed Forces of Columbia (FARC) is a Stalinist (Communist) guerrilla army of 18,000 mercenary soldiers financed by various drug lords in Columbia (who are in turn financed by American drug users). FARC has resorted to indiscriminate terrorist activities (bombings, property destruction, &amp; death squads) in the attempt to demoralize Columbians in their support of the national army (which has dispatched 7000 soldiers to deal with FARC).</a:t>
            </a:r>
          </a:p>
        </p:txBody>
      </p:sp>
      <p:sp>
        <p:nvSpPr>
          <p:cNvPr id="98308" name="AutoShape 4"/>
          <p:cNvSpPr>
            <a:spLocks noChangeArrowheads="1"/>
          </p:cNvSpPr>
          <p:nvPr/>
        </p:nvSpPr>
        <p:spPr bwMode="auto">
          <a:xfrm>
            <a:off x="7467600" y="6477000"/>
            <a:ext cx="823913" cy="381000"/>
          </a:xfrm>
          <a:prstGeom prst="rightArrow">
            <a:avLst>
              <a:gd name="adj1" fmla="val 50000"/>
              <a:gd name="adj2" fmla="val 54063"/>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body" idx="1"/>
          </p:nvPr>
        </p:nvSpPr>
        <p:spPr>
          <a:xfrm>
            <a:off x="152400" y="0"/>
            <a:ext cx="8991600" cy="6629400"/>
          </a:xfrm>
        </p:spPr>
        <p:txBody>
          <a:bodyPr/>
          <a:lstStyle/>
          <a:p>
            <a:pPr marL="609600" indent="-609600" eaLnBrk="1" hangingPunct="1">
              <a:buFontTx/>
              <a:buAutoNum type="arabicPeriod" startAt="6"/>
            </a:pPr>
            <a:r>
              <a:rPr lang="en-US" sz="2700" b="1" smtClean="0">
                <a:latin typeface="Tahoma" pitchFamily="34" charset="0"/>
              </a:rPr>
              <a:t>The National Liberation Army (ELN) is Columbia’s second guerilla group also backed by drug lords seeking to control the nation’s political terrain.</a:t>
            </a:r>
          </a:p>
          <a:p>
            <a:pPr marL="609600" indent="-609600" eaLnBrk="1" hangingPunct="1">
              <a:buFontTx/>
              <a:buAutoNum type="arabicPeriod" startAt="6"/>
            </a:pPr>
            <a:r>
              <a:rPr lang="en-US" sz="2700" b="1" smtClean="0">
                <a:latin typeface="Tahoma" pitchFamily="34" charset="0"/>
              </a:rPr>
              <a:t>Various right wing para-military squads have been organized by major Columbian land owners to protect their property from civil war fallout.</a:t>
            </a:r>
          </a:p>
          <a:p>
            <a:pPr marL="609600" indent="-609600" eaLnBrk="1" hangingPunct="1">
              <a:buFontTx/>
              <a:buAutoNum type="arabicPeriod" startAt="6"/>
            </a:pPr>
            <a:r>
              <a:rPr lang="en-US" sz="2700" b="1" smtClean="0">
                <a:latin typeface="Tahoma" pitchFamily="34" charset="0"/>
              </a:rPr>
              <a:t>The U.S. has also fielded intermittent military campaigns in Columbia to stem the flow of drugs &amp; to stabilize the national army’s counter-guerilla activity.</a:t>
            </a:r>
          </a:p>
          <a:p>
            <a:pPr marL="609600" indent="-609600" eaLnBrk="1" hangingPunct="1">
              <a:buFontTx/>
              <a:buAutoNum type="arabicPeriod" startAt="6"/>
            </a:pPr>
            <a:r>
              <a:rPr lang="en-US" sz="2700" b="1" smtClean="0">
                <a:latin typeface="Tahoma" pitchFamily="34" charset="0"/>
              </a:rPr>
              <a:t>Columbia produces 90% of all the cocaine consumed in America </a:t>
            </a:r>
            <a:r>
              <a:rPr lang="en-US" sz="2500" b="1" smtClean="0">
                <a:latin typeface="Tahoma" pitchFamily="34" charset="0"/>
              </a:rPr>
              <a:t>(the world’s most voracious drug user) &amp; is a major supplier of heroin &amp; marijuana.</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381000" y="228600"/>
            <a:ext cx="8763000" cy="533400"/>
          </a:xfrm>
        </p:spPr>
        <p:txBody>
          <a:bodyPr/>
          <a:lstStyle/>
          <a:p>
            <a:pPr eaLnBrk="1" hangingPunct="1"/>
            <a:r>
              <a:rPr lang="en-US" sz="3200" b="1" smtClean="0">
                <a:latin typeface="Tahoma" pitchFamily="34" charset="0"/>
              </a:rPr>
              <a:t>MAJOR DRUG-PRODUCING </a:t>
            </a:r>
            <a:br>
              <a:rPr lang="en-US" sz="3200" b="1" smtClean="0">
                <a:latin typeface="Tahoma" pitchFamily="34" charset="0"/>
              </a:rPr>
            </a:br>
            <a:r>
              <a:rPr lang="en-US" sz="3200" b="1" smtClean="0">
                <a:latin typeface="Tahoma" pitchFamily="34" charset="0"/>
              </a:rPr>
              <a:t>DEVELOPING NATIONS</a:t>
            </a:r>
          </a:p>
        </p:txBody>
      </p:sp>
      <p:sp>
        <p:nvSpPr>
          <p:cNvPr id="100355" name="Rectangle 3"/>
          <p:cNvSpPr>
            <a:spLocks noGrp="1" noChangeArrowheads="1"/>
          </p:cNvSpPr>
          <p:nvPr>
            <p:ph type="body" idx="1"/>
          </p:nvPr>
        </p:nvSpPr>
        <p:spPr>
          <a:xfrm>
            <a:off x="152400" y="990600"/>
            <a:ext cx="8991600" cy="5638800"/>
          </a:xfrm>
        </p:spPr>
        <p:txBody>
          <a:bodyPr/>
          <a:lstStyle/>
          <a:p>
            <a:pPr marL="609600" indent="-609600" eaLnBrk="1" hangingPunct="1">
              <a:buFontTx/>
              <a:buAutoNum type="arabicPeriod"/>
            </a:pPr>
            <a:r>
              <a:rPr lang="en-US" b="1" u="sng" smtClean="0">
                <a:latin typeface="Tahoma" pitchFamily="34" charset="0"/>
              </a:rPr>
              <a:t>Cocaine</a:t>
            </a:r>
            <a:r>
              <a:rPr lang="en-US" b="1" smtClean="0">
                <a:latin typeface="Tahoma" pitchFamily="34" charset="0"/>
              </a:rPr>
              <a:t>: Columbia (#1), Peru (#2), Bolivia (#3) </a:t>
            </a:r>
          </a:p>
          <a:p>
            <a:pPr marL="609600" indent="-609600" eaLnBrk="1" hangingPunct="1">
              <a:buFontTx/>
              <a:buAutoNum type="arabicPeriod"/>
            </a:pPr>
            <a:r>
              <a:rPr lang="en-US" b="1" u="sng" smtClean="0">
                <a:latin typeface="Tahoma" pitchFamily="34" charset="0"/>
              </a:rPr>
              <a:t>Opium</a:t>
            </a:r>
            <a:r>
              <a:rPr lang="en-US" b="1" smtClean="0">
                <a:latin typeface="Tahoma" pitchFamily="34" charset="0"/>
              </a:rPr>
              <a:t> (heroin): Afghanistan (#1), Burma (#2), Mexico, Azerbaijan</a:t>
            </a:r>
          </a:p>
          <a:p>
            <a:pPr marL="609600" indent="-609600" eaLnBrk="1" hangingPunct="1">
              <a:buFontTx/>
              <a:buAutoNum type="arabicPeriod"/>
            </a:pPr>
            <a:r>
              <a:rPr lang="en-US" b="1" u="sng" smtClean="0">
                <a:latin typeface="Tahoma" pitchFamily="34" charset="0"/>
              </a:rPr>
              <a:t>Marijuana</a:t>
            </a:r>
            <a:r>
              <a:rPr lang="en-US" b="1" smtClean="0">
                <a:latin typeface="Tahoma" pitchFamily="34" charset="0"/>
              </a:rPr>
              <a:t>: Mexico, Columbia, Afghanistan, Azerbaijan, USA</a:t>
            </a:r>
          </a:p>
          <a:p>
            <a:pPr marL="609600" indent="-609600" eaLnBrk="1" hangingPunct="1">
              <a:buFontTx/>
              <a:buAutoNum type="arabicPeriod"/>
            </a:pPr>
            <a:r>
              <a:rPr lang="en-US" b="1" u="sng" smtClean="0">
                <a:latin typeface="Tahoma" pitchFamily="34" charset="0"/>
              </a:rPr>
              <a:t>Hashish</a:t>
            </a:r>
            <a:r>
              <a:rPr lang="en-US" b="1" smtClean="0">
                <a:latin typeface="Tahoma" pitchFamily="34" charset="0"/>
              </a:rPr>
              <a:t>: Morocco, Syria</a:t>
            </a:r>
          </a:p>
          <a:p>
            <a:pPr marL="609600" indent="-609600" eaLnBrk="1" hangingPunct="1">
              <a:buFontTx/>
              <a:buAutoNum type="arabicPeriod"/>
            </a:pPr>
            <a:r>
              <a:rPr lang="en-US" b="1" u="sng" smtClean="0">
                <a:latin typeface="Tahoma" pitchFamily="34" charset="0"/>
              </a:rPr>
              <a:t>Methamphetamines</a:t>
            </a:r>
            <a:r>
              <a:rPr lang="en-US" b="1" smtClean="0">
                <a:latin typeface="Tahoma" pitchFamily="34" charset="0"/>
              </a:rPr>
              <a:t>: Burma (&amp; USA) </a:t>
            </a:r>
          </a:p>
          <a:p>
            <a:pPr marL="609600" indent="-609600" eaLnBrk="1" hangingPunct="1">
              <a:buFontTx/>
              <a:buAutoNum type="arabicPeriod"/>
            </a:pPr>
            <a:r>
              <a:rPr lang="en-US" b="1" u="sng" smtClean="0">
                <a:latin typeface="Tahoma" pitchFamily="34" charset="0"/>
              </a:rPr>
              <a:t>Synthetic drugs</a:t>
            </a:r>
            <a:r>
              <a:rPr lang="en-US" b="1" smtClean="0">
                <a:latin typeface="Tahoma" pitchFamily="34" charset="0"/>
              </a:rPr>
              <a:t>: Belgium, Poland, (&amp; USA)</a:t>
            </a:r>
          </a:p>
          <a:p>
            <a:pPr marL="609600" indent="-609600" eaLnBrk="1" hangingPunct="1"/>
            <a:endParaRPr lang="en-US" b="1" smtClean="0">
              <a:latin typeface="Tahoma" pitchFamily="34" charset="0"/>
            </a:endParaRPr>
          </a:p>
          <a:p>
            <a:pPr marL="609600" indent="-609600" eaLnBrk="1" hangingPunct="1"/>
            <a:endParaRPr lang="en-US" b="1" smtClean="0">
              <a:latin typeface="Tahoma" pitchFamily="34" charset="0"/>
            </a:endParaRP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228600" y="152400"/>
            <a:ext cx="8763000" cy="533400"/>
          </a:xfrm>
        </p:spPr>
        <p:txBody>
          <a:bodyPr/>
          <a:lstStyle/>
          <a:p>
            <a:pPr eaLnBrk="1" hangingPunct="1"/>
            <a:r>
              <a:rPr lang="en-US" sz="4000" b="1" smtClean="0">
                <a:latin typeface="Tahoma" pitchFamily="34" charset="0"/>
              </a:rPr>
              <a:t>CIVIL WAR IN SRI LANKA</a:t>
            </a:r>
          </a:p>
        </p:txBody>
      </p:sp>
      <p:sp>
        <p:nvSpPr>
          <p:cNvPr id="101379" name="Rectangle 3"/>
          <p:cNvSpPr>
            <a:spLocks noGrp="1" noChangeArrowheads="1"/>
          </p:cNvSpPr>
          <p:nvPr>
            <p:ph type="body" idx="1"/>
          </p:nvPr>
        </p:nvSpPr>
        <p:spPr>
          <a:xfrm>
            <a:off x="152400" y="609600"/>
            <a:ext cx="8991600" cy="6019800"/>
          </a:xfrm>
        </p:spPr>
        <p:txBody>
          <a:bodyPr/>
          <a:lstStyle/>
          <a:p>
            <a:pPr marL="609600" indent="-609600" eaLnBrk="1" hangingPunct="1">
              <a:lnSpc>
                <a:spcPct val="90000"/>
              </a:lnSpc>
              <a:buFontTx/>
              <a:buAutoNum type="arabicPeriod"/>
            </a:pPr>
            <a:r>
              <a:rPr lang="en-US" sz="2600" b="1" smtClean="0">
                <a:latin typeface="Tahoma" pitchFamily="34" charset="0"/>
              </a:rPr>
              <a:t>The island of Sri Lanka, south of India, has a decade-long civil war between the majority Buddhist Singhalese &amp; the minority Tamils (about 8% of the island’s population) who occupy the Jaffna peninsula (which they call Eeslam) on the NE part of the island. Muslims make up another sizable minority group who live in the NE sector of the island &amp; tend to side with the Singhalese.  </a:t>
            </a:r>
          </a:p>
          <a:p>
            <a:pPr marL="609600" indent="-609600" eaLnBrk="1" hangingPunct="1">
              <a:lnSpc>
                <a:spcPct val="90000"/>
              </a:lnSpc>
              <a:buFontTx/>
              <a:buAutoNum type="arabicPeriod"/>
            </a:pPr>
            <a:r>
              <a:rPr lang="en-US" sz="2600" b="1" smtClean="0">
                <a:latin typeface="Tahoma" pitchFamily="34" charset="0"/>
              </a:rPr>
              <a:t>The Tamil Tiger rebel group has waged a bloody terrorist campaign (of 60,000 violent casualties) seeking Tamil independence in Eeslam.  They are bitter about social &amp; economic discriminatory behavior by the Singhalese, including making Singhalese the official language of Sri Lanka.</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228600" y="152400"/>
            <a:ext cx="8763000" cy="533400"/>
          </a:xfrm>
        </p:spPr>
        <p:txBody>
          <a:bodyPr/>
          <a:lstStyle/>
          <a:p>
            <a:pPr eaLnBrk="1" hangingPunct="1"/>
            <a:r>
              <a:rPr lang="en-US" sz="4000" b="1" smtClean="0">
                <a:latin typeface="Tahoma" pitchFamily="34" charset="0"/>
              </a:rPr>
              <a:t>CIVIL WAR IN CYPRUS </a:t>
            </a:r>
          </a:p>
        </p:txBody>
      </p:sp>
      <p:sp>
        <p:nvSpPr>
          <p:cNvPr id="102403" name="Rectangle 3"/>
          <p:cNvSpPr>
            <a:spLocks noGrp="1" noChangeArrowheads="1"/>
          </p:cNvSpPr>
          <p:nvPr>
            <p:ph type="body" idx="1"/>
          </p:nvPr>
        </p:nvSpPr>
        <p:spPr>
          <a:xfrm>
            <a:off x="152400" y="685800"/>
            <a:ext cx="8991600" cy="5943600"/>
          </a:xfrm>
        </p:spPr>
        <p:txBody>
          <a:bodyPr/>
          <a:lstStyle/>
          <a:p>
            <a:pPr marL="609600" indent="-609600" eaLnBrk="1" hangingPunct="1">
              <a:lnSpc>
                <a:spcPct val="80000"/>
              </a:lnSpc>
              <a:buFontTx/>
              <a:buAutoNum type="arabicPeriod"/>
            </a:pPr>
            <a:r>
              <a:rPr lang="en-US" sz="3000" b="1" smtClean="0">
                <a:latin typeface="Tahoma" pitchFamily="34" charset="0"/>
              </a:rPr>
              <a:t>The island of Cyprus south of Turkey is partitioned into 2 nations, one officially recognized by the world (the Republic of Cyprus, an EU member), &amp; the other not recognized (the Turkish Republic of Northern Cyprus).</a:t>
            </a:r>
          </a:p>
          <a:p>
            <a:pPr marL="609600" indent="-609600" eaLnBrk="1" hangingPunct="1">
              <a:lnSpc>
                <a:spcPct val="80000"/>
              </a:lnSpc>
              <a:buFontTx/>
              <a:buAutoNum type="arabicPeriod"/>
            </a:pPr>
            <a:r>
              <a:rPr lang="en-US" sz="3000" b="1" smtClean="0">
                <a:latin typeface="Tahoma" pitchFamily="34" charset="0"/>
              </a:rPr>
              <a:t>When a Greek military junta in the late 1960s took over Cyprus by coup, Turkey also invaded, securing 37% of the island &amp; engaging in ethnic cleansing of the indigenous Greek Cypriot population.  </a:t>
            </a:r>
          </a:p>
          <a:p>
            <a:pPr marL="609600" indent="-609600" eaLnBrk="1" hangingPunct="1">
              <a:lnSpc>
                <a:spcPct val="80000"/>
              </a:lnSpc>
              <a:buFontTx/>
              <a:buAutoNum type="arabicPeriod"/>
            </a:pPr>
            <a:r>
              <a:rPr lang="en-US" sz="3000" b="1" smtClean="0">
                <a:latin typeface="Tahoma" pitchFamily="34" charset="0"/>
              </a:rPr>
              <a:t>8 years of subsequent political negotiations failed to solve the island’s bifurcation, prompting Turkey to form the “rump” Turkish Republic.    </a:t>
            </a:r>
          </a:p>
          <a:p>
            <a:pPr marL="609600" indent="-609600" eaLnBrk="1" hangingPunct="1">
              <a:lnSpc>
                <a:spcPct val="80000"/>
              </a:lnSpc>
            </a:pPr>
            <a:endParaRPr lang="en-US" sz="3000" b="1" smtClean="0">
              <a:latin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1243</TotalTime>
  <Words>7269</Words>
  <Application>Microsoft Office PowerPoint</Application>
  <PresentationFormat>On-screen Show (4:3)</PresentationFormat>
  <Paragraphs>430</Paragraphs>
  <Slides>106</Slides>
  <Notes>106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106</vt:i4>
      </vt:variant>
    </vt:vector>
  </HeadingPairs>
  <TitlesOfParts>
    <vt:vector size="110" baseType="lpstr">
      <vt:lpstr>Arial</vt:lpstr>
      <vt:lpstr>Calibri</vt:lpstr>
      <vt:lpstr>Tahoma</vt:lpstr>
      <vt:lpstr>Default Design</vt:lpstr>
      <vt:lpstr>CHAPTER 13</vt:lpstr>
      <vt:lpstr>Developing Nations PRISMs</vt:lpstr>
      <vt:lpstr>PowerPoint Presentation</vt:lpstr>
      <vt:lpstr>PowerPoint Presentation</vt:lpstr>
      <vt:lpstr>WAGES OF CLOTHING WORKERS IN DEVELOPING NATIONS</vt:lpstr>
      <vt:lpstr>DEPENDENCE ON CLOTHING/TEXTILE EXPORTS</vt:lpstr>
      <vt:lpstr>AFRICAN BUSINESS PROBLEMS</vt:lpstr>
      <vt:lpstr>PowerPoint Presentation</vt:lpstr>
      <vt:lpstr>AIDS</vt:lpstr>
      <vt:lpstr>PowerPoint Presentation</vt:lpstr>
      <vt:lpstr>PowerPoint Presentation</vt:lpstr>
      <vt:lpstr>PowerPoint Presentation</vt:lpstr>
      <vt:lpstr>PowerPoint Presentation</vt:lpstr>
      <vt:lpstr>PowerPoint Presentation</vt:lpstr>
      <vt:lpstr>PROFILE OF DEVELOPING NATIONS</vt:lpstr>
      <vt:lpstr>MICs</vt:lpstr>
      <vt:lpstr>ECONOMIC SPECIALIZATION OF DEVELPING NATIONS</vt:lpstr>
      <vt:lpstr>PowerPoint Presentation</vt:lpstr>
      <vt:lpstr>A LEGACY OF COLONIZATION</vt:lpstr>
      <vt:lpstr>PowerPoint Presentation</vt:lpstr>
      <vt:lpstr>PowerPoint Presentation</vt:lpstr>
      <vt:lpstr>A LEGACY OF PERPETUAL  ECONOMIC STRUGGLE  </vt:lpstr>
      <vt:lpstr>PowerPoint Presentation</vt:lpstr>
      <vt:lpstr>PowerPoint Presentation</vt:lpstr>
      <vt:lpstr>PowerPoint Presentation</vt:lpstr>
      <vt:lpstr>PowerPoint Presentation</vt:lpstr>
      <vt:lpstr>UNSAFE PRODUCTS</vt:lpstr>
      <vt:lpstr>PowerPoint Presentation</vt:lpstr>
      <vt:lpstr>POSITIVE DEVELOPMENTS IN AFRICA</vt:lpstr>
      <vt:lpstr>DC’s HELP BUILD U.S. ECONOMY</vt:lpstr>
      <vt:lpstr>ECONOMIC GROWTH IN DCs DEPENDS ON SOCIAL INSTITUTIONS THAT CAN DELIVER:</vt:lpstr>
      <vt:lpstr>PowerPoint Presentation</vt:lpstr>
      <vt:lpstr>PowerPoint Presentation</vt:lpstr>
      <vt:lpstr>PowerPoint Presentation</vt:lpstr>
      <vt:lpstr>PowerPoint Presentation</vt:lpstr>
      <vt:lpstr>PowerPoint Presentation</vt:lpstr>
      <vt:lpstr>PowerPoint Presentation</vt:lpstr>
      <vt:lpstr>CHANGING THE GLOBAL TRADING SYSTEM</vt:lpstr>
      <vt:lpstr>PowerPoint Presentation</vt:lpstr>
      <vt:lpstr>3-WAY INFRASTRUCTURE PROBLEMS</vt:lpstr>
      <vt:lpstr>THE MOST COMMON FORMS OF BUSINESS CORRUPTION IN DEVELOPING NATIONS</vt:lpstr>
      <vt:lpstr>PowerPoint Presentation</vt:lpstr>
      <vt:lpstr>PowerPoint Presentation</vt:lpstr>
      <vt:lpstr>PowerPoint Presentation</vt:lpstr>
      <vt:lpstr>PowerPoint Presentation</vt:lpstr>
      <vt:lpstr>BUSINESS CHALLENGES IN  DEVELOPING NATIONS  </vt:lpstr>
      <vt:lpstr>PowerPoint Presentation</vt:lpstr>
      <vt:lpstr>PowerPoint Presentation</vt:lpstr>
      <vt:lpstr>PowerPoint Presentation</vt:lpstr>
      <vt:lpstr>PowerPoint Presentation</vt:lpstr>
      <vt:lpstr>PowerPoint Presentation</vt:lpstr>
      <vt:lpstr>“FRONTIER ECONOMIES” (OPERATING WITHOUT BUSINESS INSTITUTIONS)  </vt:lpstr>
      <vt:lpstr>CORPORATE PROTECTION MONEY</vt:lpstr>
      <vt:lpstr>PowerPoint Presentation</vt:lpstr>
      <vt:lpstr>PowerPoint Presentation</vt:lpstr>
      <vt:lpstr>PowerPoint Presentation</vt:lpstr>
      <vt:lpstr>MICROFINANCE</vt:lpstr>
      <vt:lpstr>PowerPoint Presentation</vt:lpstr>
      <vt:lpstr>THE VALUE ADDED CHAIN (VAC)</vt:lpstr>
      <vt:lpstr>CLASSIFYING NATIONS ON THE  VALUE-ADDED CHAIN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RUSSIA’S FAULTY TRANSITION FROM COMMUNISM TO CAPITALISM</vt:lpstr>
      <vt:lpstr>PowerPoint Presentation</vt:lpstr>
      <vt:lpstr>NO LONGER A “COMMUNIST PARADISE”</vt:lpstr>
      <vt:lpstr>WHY RUSSIA IS NOT DEVELOPING</vt:lpstr>
      <vt:lpstr>THE ROUGH AND TUMBLE OF BUSINESS IN RUSSIA  </vt:lpstr>
      <vt:lpstr>PowerPoint Presentation</vt:lpstr>
      <vt:lpstr>PowerPoint Presentation</vt:lpstr>
      <vt:lpstr>PowerPoint Presentation</vt:lpstr>
      <vt:lpstr>PRAGMATIC ADVICE FOR DOING  BUSINESS IN RUSSIA</vt:lpstr>
      <vt:lpstr>PowerPoint Presentation</vt:lpstr>
      <vt:lpstr>PowerPoint Presentation</vt:lpstr>
      <vt:lpstr>IRAQ’S CIVIL WAR CHAOS</vt:lpstr>
      <vt:lpstr>PowerPoint Presentation</vt:lpstr>
      <vt:lpstr>SUDAN &amp; DARFUR</vt:lpstr>
      <vt:lpstr>CIVIL WAR IN COLOMBIA</vt:lpstr>
      <vt:lpstr>PowerPoint Presentation</vt:lpstr>
      <vt:lpstr>MAJOR DRUG-PRODUCING  DEVELOPING NATIONS</vt:lpstr>
      <vt:lpstr>CIVIL WAR IN SRI LANKA</vt:lpstr>
      <vt:lpstr>CIVIL WAR IN CYPRUS </vt:lpstr>
      <vt:lpstr>CIVIL WARS IN  EASTERN EUROPE</vt:lpstr>
      <vt:lpstr>PowerPoint Presentation</vt:lpstr>
      <vt:lpstr>AFRICAN CIVIL WARS</vt:lpstr>
      <vt:lpstr>PowerPoint Presentation</vt:lpstr>
      <vt:lpstr>PowerPoint Presentation</vt:lpstr>
      <vt:lpstr>PowerPoint Presentation</vt:lpstr>
      <vt:lpstr>ISREAL &amp; THE PALESTINIANS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 &amp; Carolyn</dc:creator>
  <cp:lastModifiedBy>Phil</cp:lastModifiedBy>
  <cp:revision>145</cp:revision>
  <dcterms:created xsi:type="dcterms:W3CDTF">2004-12-05T20:40:41Z</dcterms:created>
  <dcterms:modified xsi:type="dcterms:W3CDTF">2012-07-04T15:58:19Z</dcterms:modified>
</cp:coreProperties>
</file>