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4"/>
  </p:notesMasterIdLst>
  <p:handoutMasterIdLst>
    <p:handoutMasterId r:id="rId145"/>
  </p:handoutMasterIdLst>
  <p:sldIdLst>
    <p:sldId id="383" r:id="rId2"/>
    <p:sldId id="386" r:id="rId3"/>
    <p:sldId id="357" r:id="rId4"/>
    <p:sldId id="369" r:id="rId5"/>
    <p:sldId id="382" r:id="rId6"/>
    <p:sldId id="379" r:id="rId7"/>
    <p:sldId id="347" r:id="rId8"/>
    <p:sldId id="372" r:id="rId9"/>
    <p:sldId id="385" r:id="rId10"/>
    <p:sldId id="391" r:id="rId11"/>
    <p:sldId id="373" r:id="rId12"/>
    <p:sldId id="368" r:id="rId13"/>
    <p:sldId id="374" r:id="rId14"/>
    <p:sldId id="375" r:id="rId15"/>
    <p:sldId id="360" r:id="rId16"/>
    <p:sldId id="384" r:id="rId17"/>
    <p:sldId id="256" r:id="rId18"/>
    <p:sldId id="502" r:id="rId19"/>
    <p:sldId id="503" r:id="rId20"/>
    <p:sldId id="348" r:id="rId21"/>
    <p:sldId id="352" r:id="rId22"/>
    <p:sldId id="376" r:id="rId23"/>
    <p:sldId id="371" r:id="rId24"/>
    <p:sldId id="346" r:id="rId25"/>
    <p:sldId id="388" r:id="rId26"/>
    <p:sldId id="349" r:id="rId27"/>
    <p:sldId id="380" r:id="rId28"/>
    <p:sldId id="381" r:id="rId29"/>
    <p:sldId id="389" r:id="rId30"/>
    <p:sldId id="350" r:id="rId31"/>
    <p:sldId id="258" r:id="rId32"/>
    <p:sldId id="300" r:id="rId33"/>
    <p:sldId id="362" r:id="rId34"/>
    <p:sldId id="390" r:id="rId35"/>
    <p:sldId id="392" r:id="rId36"/>
    <p:sldId id="317" r:id="rId37"/>
    <p:sldId id="318" r:id="rId38"/>
    <p:sldId id="393" r:id="rId39"/>
    <p:sldId id="394" r:id="rId40"/>
    <p:sldId id="395" r:id="rId41"/>
    <p:sldId id="396" r:id="rId42"/>
    <p:sldId id="397" r:id="rId43"/>
    <p:sldId id="506" r:id="rId44"/>
    <p:sldId id="398" r:id="rId45"/>
    <p:sldId id="399" r:id="rId46"/>
    <p:sldId id="400" r:id="rId47"/>
    <p:sldId id="401" r:id="rId48"/>
    <p:sldId id="402" r:id="rId49"/>
    <p:sldId id="403" r:id="rId50"/>
    <p:sldId id="404" r:id="rId51"/>
    <p:sldId id="405" r:id="rId52"/>
    <p:sldId id="406" r:id="rId53"/>
    <p:sldId id="407" r:id="rId54"/>
    <p:sldId id="408" r:id="rId55"/>
    <p:sldId id="409" r:id="rId56"/>
    <p:sldId id="411" r:id="rId57"/>
    <p:sldId id="412" r:id="rId58"/>
    <p:sldId id="413" r:id="rId59"/>
    <p:sldId id="414" r:id="rId60"/>
    <p:sldId id="415" r:id="rId61"/>
    <p:sldId id="416" r:id="rId62"/>
    <p:sldId id="417" r:id="rId63"/>
    <p:sldId id="418" r:id="rId64"/>
    <p:sldId id="419" r:id="rId65"/>
    <p:sldId id="420" r:id="rId66"/>
    <p:sldId id="421" r:id="rId67"/>
    <p:sldId id="422" r:id="rId68"/>
    <p:sldId id="501" r:id="rId69"/>
    <p:sldId id="423" r:id="rId70"/>
    <p:sldId id="424" r:id="rId71"/>
    <p:sldId id="425" r:id="rId72"/>
    <p:sldId id="426" r:id="rId73"/>
    <p:sldId id="427" r:id="rId74"/>
    <p:sldId id="428" r:id="rId75"/>
    <p:sldId id="429" r:id="rId76"/>
    <p:sldId id="430" r:id="rId77"/>
    <p:sldId id="431" r:id="rId78"/>
    <p:sldId id="432" r:id="rId79"/>
    <p:sldId id="433" r:id="rId80"/>
    <p:sldId id="434" r:id="rId81"/>
    <p:sldId id="435" r:id="rId82"/>
    <p:sldId id="436" r:id="rId83"/>
    <p:sldId id="437" r:id="rId84"/>
    <p:sldId id="438" r:id="rId85"/>
    <p:sldId id="439" r:id="rId86"/>
    <p:sldId id="440" r:id="rId87"/>
    <p:sldId id="441" r:id="rId88"/>
    <p:sldId id="442" r:id="rId89"/>
    <p:sldId id="443" r:id="rId90"/>
    <p:sldId id="444" r:id="rId91"/>
    <p:sldId id="445" r:id="rId92"/>
    <p:sldId id="446" r:id="rId93"/>
    <p:sldId id="448" r:id="rId94"/>
    <p:sldId id="449" r:id="rId95"/>
    <p:sldId id="450" r:id="rId96"/>
    <p:sldId id="451" r:id="rId97"/>
    <p:sldId id="452" r:id="rId98"/>
    <p:sldId id="453" r:id="rId99"/>
    <p:sldId id="454" r:id="rId100"/>
    <p:sldId id="455" r:id="rId101"/>
    <p:sldId id="456" r:id="rId102"/>
    <p:sldId id="457" r:id="rId103"/>
    <p:sldId id="458" r:id="rId104"/>
    <p:sldId id="460" r:id="rId105"/>
    <p:sldId id="461" r:id="rId106"/>
    <p:sldId id="465" r:id="rId107"/>
    <p:sldId id="466" r:id="rId108"/>
    <p:sldId id="467" r:id="rId109"/>
    <p:sldId id="468" r:id="rId110"/>
    <p:sldId id="469" r:id="rId111"/>
    <p:sldId id="470" r:id="rId112"/>
    <p:sldId id="471" r:id="rId113"/>
    <p:sldId id="472" r:id="rId114"/>
    <p:sldId id="473" r:id="rId115"/>
    <p:sldId id="474" r:id="rId116"/>
    <p:sldId id="475" r:id="rId117"/>
    <p:sldId id="476" r:id="rId118"/>
    <p:sldId id="477" r:id="rId119"/>
    <p:sldId id="478" r:id="rId120"/>
    <p:sldId id="479" r:id="rId121"/>
    <p:sldId id="480" r:id="rId122"/>
    <p:sldId id="504" r:id="rId123"/>
    <p:sldId id="482" r:id="rId124"/>
    <p:sldId id="483" r:id="rId125"/>
    <p:sldId id="484" r:id="rId126"/>
    <p:sldId id="485" r:id="rId127"/>
    <p:sldId id="486" r:id="rId128"/>
    <p:sldId id="487" r:id="rId129"/>
    <p:sldId id="488" r:id="rId130"/>
    <p:sldId id="489" r:id="rId131"/>
    <p:sldId id="490" r:id="rId132"/>
    <p:sldId id="491" r:id="rId133"/>
    <p:sldId id="492" r:id="rId134"/>
    <p:sldId id="493" r:id="rId135"/>
    <p:sldId id="494" r:id="rId136"/>
    <p:sldId id="495" r:id="rId137"/>
    <p:sldId id="496" r:id="rId138"/>
    <p:sldId id="497" r:id="rId139"/>
    <p:sldId id="505" r:id="rId140"/>
    <p:sldId id="498" r:id="rId141"/>
    <p:sldId id="499" r:id="rId142"/>
    <p:sldId id="500" r:id="rId14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FF"/>
    <a:srgbClr val="3399FF"/>
    <a:srgbClr val="339933"/>
    <a:srgbClr val="99FF99"/>
    <a:srgbClr val="00CC99"/>
    <a:srgbClr val="66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941" autoAdjust="0"/>
    <p:restoredTop sz="94581" autoAdjust="0"/>
  </p:normalViewPr>
  <p:slideViewPr>
    <p:cSldViewPr>
      <p:cViewPr>
        <p:scale>
          <a:sx n="30" d="100"/>
          <a:sy n="30" d="100"/>
        </p:scale>
        <p:origin x="-2346" y="-9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notesMaster" Target="notesMasters/notesMaster1.xml"/><Relationship Id="rId149"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325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325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325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4384CC7-7CD5-4419-87D1-5657C359BEC9}" type="slidenum">
              <a:rPr lang="en-US"/>
              <a:pPr>
                <a:defRPr/>
              </a:pPr>
              <a:t>‹#›</a:t>
            </a:fld>
            <a:endParaRPr lang="en-US"/>
          </a:p>
        </p:txBody>
      </p:sp>
    </p:spTree>
    <p:extLst>
      <p:ext uri="{BB962C8B-B14F-4D97-AF65-F5344CB8AC3E}">
        <p14:creationId xmlns:p14="http://schemas.microsoft.com/office/powerpoint/2010/main" val="497941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8A0639B-174D-4D5E-B84E-3D5750734559}" type="datetimeFigureOut">
              <a:rPr lang="en-US"/>
              <a:pPr>
                <a:defRPr/>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F490CF1-1418-464C-803F-41C9BB6512EE}" type="slidenum">
              <a:rPr lang="en-US"/>
              <a:pPr>
                <a:defRPr/>
              </a:pPr>
              <a:t>‹#›</a:t>
            </a:fld>
            <a:endParaRPr lang="en-US"/>
          </a:p>
        </p:txBody>
      </p:sp>
    </p:spTree>
    <p:extLst>
      <p:ext uri="{BB962C8B-B14F-4D97-AF65-F5344CB8AC3E}">
        <p14:creationId xmlns:p14="http://schemas.microsoft.com/office/powerpoint/2010/main" val="22338886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6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5FA1804-FF0E-421C-A108-CA75CD60CF50}"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5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2EB2DBC-0CC7-4029-9508-D3FBB9253C0D}" type="slidenum">
              <a:rPr lang="en-US" sz="1200" smtClean="0"/>
              <a:pPr eaLnBrk="1" hangingPunct="1"/>
              <a:t>10</a:t>
            </a:fld>
            <a:endParaRPr lang="en-US" sz="1200"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3B4CEA7-BBA2-45FF-8455-60DA8E264438}" type="slidenum">
              <a:rPr lang="en-US" sz="1200" smtClean="0"/>
              <a:pPr eaLnBrk="1" hangingPunct="1"/>
              <a:t>100</a:t>
            </a:fld>
            <a:endParaRPr lang="en-US" sz="1200" smtClean="0"/>
          </a:p>
        </p:txBody>
      </p:sp>
      <p:sp>
        <p:nvSpPr>
          <p:cNvPr id="2621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21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6B807D9-03CB-4A3C-911E-E7A622C1AB68}" type="slidenum">
              <a:rPr lang="en-US" sz="1200" smtClean="0"/>
              <a:pPr eaLnBrk="1" hangingPunct="1"/>
              <a:t>101</a:t>
            </a:fld>
            <a:endParaRPr lang="en-US" sz="1200" smtClean="0"/>
          </a:p>
        </p:txBody>
      </p:sp>
      <p:sp>
        <p:nvSpPr>
          <p:cNvPr id="2631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31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2CDBD6C-9549-41A7-8395-ECC66A7F136C}" type="slidenum">
              <a:rPr lang="en-US" sz="1200" smtClean="0"/>
              <a:pPr eaLnBrk="1" hangingPunct="1"/>
              <a:t>102</a:t>
            </a:fld>
            <a:endParaRPr lang="en-US" sz="1200" smtClean="0"/>
          </a:p>
        </p:txBody>
      </p:sp>
      <p:sp>
        <p:nvSpPr>
          <p:cNvPr id="2641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41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073796D-D630-4AB4-A93A-7815476BCB02}" type="slidenum">
              <a:rPr lang="en-US" sz="1200" smtClean="0"/>
              <a:pPr eaLnBrk="1" hangingPunct="1"/>
              <a:t>103</a:t>
            </a:fld>
            <a:endParaRPr lang="en-US" sz="1200" smtClean="0"/>
          </a:p>
        </p:txBody>
      </p:sp>
      <p:sp>
        <p:nvSpPr>
          <p:cNvPr id="2652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52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0A93125-E17E-4E55-B6D8-920334BC7644}" type="slidenum">
              <a:rPr lang="en-US" sz="1200" smtClean="0"/>
              <a:pPr eaLnBrk="1" hangingPunct="1"/>
              <a:t>104</a:t>
            </a:fld>
            <a:endParaRPr lang="en-US" sz="1200" smtClean="0"/>
          </a:p>
        </p:txBody>
      </p:sp>
      <p:sp>
        <p:nvSpPr>
          <p:cNvPr id="2672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72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91E5E6F-34D8-4D2B-B46D-61FB88F9153D}" type="slidenum">
              <a:rPr lang="en-US" sz="1200" smtClean="0"/>
              <a:pPr eaLnBrk="1" hangingPunct="1"/>
              <a:t>105</a:t>
            </a:fld>
            <a:endParaRPr lang="en-US" sz="1200" smtClean="0"/>
          </a:p>
        </p:txBody>
      </p:sp>
      <p:sp>
        <p:nvSpPr>
          <p:cNvPr id="2682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82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5399EC0-975C-4C46-972E-C895A7E8714A}" type="slidenum">
              <a:rPr lang="en-US" sz="1200" smtClean="0"/>
              <a:pPr eaLnBrk="1" hangingPunct="1"/>
              <a:t>106</a:t>
            </a:fld>
            <a:endParaRPr lang="en-US" sz="1200" smtClean="0"/>
          </a:p>
        </p:txBody>
      </p:sp>
      <p:sp>
        <p:nvSpPr>
          <p:cNvPr id="2723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23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8773BA9-A644-446E-8DB8-658A1245E024}" type="slidenum">
              <a:rPr lang="en-US" sz="1200" smtClean="0"/>
              <a:pPr eaLnBrk="1" hangingPunct="1"/>
              <a:t>107</a:t>
            </a:fld>
            <a:endParaRPr lang="en-US" sz="1200" smtClean="0"/>
          </a:p>
        </p:txBody>
      </p:sp>
      <p:sp>
        <p:nvSpPr>
          <p:cNvPr id="2734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3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25A2840-13CB-4DB5-AD34-CDB416C89B89}" type="slidenum">
              <a:rPr lang="en-US" sz="1200" smtClean="0"/>
              <a:pPr eaLnBrk="1" hangingPunct="1"/>
              <a:t>108</a:t>
            </a:fld>
            <a:endParaRPr lang="en-US" sz="1200" smtClean="0"/>
          </a:p>
        </p:txBody>
      </p:sp>
      <p:sp>
        <p:nvSpPr>
          <p:cNvPr id="274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44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0864DB2-2CD3-40E4-927F-EF8E432C1B8C}" type="slidenum">
              <a:rPr lang="en-US" sz="1200" smtClean="0"/>
              <a:pPr eaLnBrk="1" hangingPunct="1"/>
              <a:t>109</a:t>
            </a:fld>
            <a:endParaRPr lang="en-US" sz="1200" smtClean="0"/>
          </a:p>
        </p:txBody>
      </p:sp>
      <p:sp>
        <p:nvSpPr>
          <p:cNvPr id="2754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54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6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8B66FB2-7B38-44D0-841D-EF378E39A765}" type="slidenum">
              <a:rPr lang="en-US" sz="1200" smtClean="0"/>
              <a:pPr eaLnBrk="1" hangingPunct="1"/>
              <a:t>11</a:t>
            </a:fld>
            <a:endParaRPr lang="en-US" sz="1200"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D827B97-E810-43AD-9D35-64478A442308}" type="slidenum">
              <a:rPr lang="en-US" sz="1200" smtClean="0"/>
              <a:pPr eaLnBrk="1" hangingPunct="1"/>
              <a:t>110</a:t>
            </a:fld>
            <a:endParaRPr lang="en-US" sz="1200" smtClean="0"/>
          </a:p>
        </p:txBody>
      </p:sp>
      <p:sp>
        <p:nvSpPr>
          <p:cNvPr id="2764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4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8E3EFE8-C841-4001-8FD0-D2A98864414B}" type="slidenum">
              <a:rPr lang="en-US" sz="1200" smtClean="0"/>
              <a:pPr eaLnBrk="1" hangingPunct="1"/>
              <a:t>111</a:t>
            </a:fld>
            <a:endParaRPr lang="en-US" sz="1200" smtClean="0"/>
          </a:p>
        </p:txBody>
      </p:sp>
      <p:sp>
        <p:nvSpPr>
          <p:cNvPr id="2775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75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3ED5564-B3FA-410E-B0DD-03ABCAF73E98}" type="slidenum">
              <a:rPr lang="en-US" sz="1200" smtClean="0"/>
              <a:pPr eaLnBrk="1" hangingPunct="1"/>
              <a:t>112</a:t>
            </a:fld>
            <a:endParaRPr lang="en-US" sz="1200" smtClean="0"/>
          </a:p>
        </p:txBody>
      </p:sp>
      <p:sp>
        <p:nvSpPr>
          <p:cNvPr id="278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85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AC28499-41CB-4979-9C88-7D158E60DFDB}" type="slidenum">
              <a:rPr lang="en-US" sz="1200" smtClean="0"/>
              <a:pPr eaLnBrk="1" hangingPunct="1"/>
              <a:t>113</a:t>
            </a:fld>
            <a:endParaRPr lang="en-US" sz="1200" smtClean="0"/>
          </a:p>
        </p:txBody>
      </p:sp>
      <p:sp>
        <p:nvSpPr>
          <p:cNvPr id="2795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95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7F5FC3B-020E-4E6F-8C55-A6E648C1B0A0}" type="slidenum">
              <a:rPr lang="en-US" sz="1200" smtClean="0"/>
              <a:pPr eaLnBrk="1" hangingPunct="1"/>
              <a:t>114</a:t>
            </a:fld>
            <a:endParaRPr lang="en-US" sz="1200" smtClean="0"/>
          </a:p>
        </p:txBody>
      </p:sp>
      <p:sp>
        <p:nvSpPr>
          <p:cNvPr id="280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0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14F6EF5-7E21-40B7-B965-9FBE49B5EFA7}" type="slidenum">
              <a:rPr lang="en-US" sz="1200" smtClean="0"/>
              <a:pPr eaLnBrk="1" hangingPunct="1"/>
              <a:t>115</a:t>
            </a:fld>
            <a:endParaRPr lang="en-US" sz="1200" smtClean="0"/>
          </a:p>
        </p:txBody>
      </p:sp>
      <p:sp>
        <p:nvSpPr>
          <p:cNvPr id="281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1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A895FDD-2FF8-4C22-B09E-A4D9877130BF}" type="slidenum">
              <a:rPr lang="en-US" sz="1200" smtClean="0"/>
              <a:pPr eaLnBrk="1" hangingPunct="1"/>
              <a:t>116</a:t>
            </a:fld>
            <a:endParaRPr lang="en-US" sz="1200" smtClean="0"/>
          </a:p>
        </p:txBody>
      </p:sp>
      <p:sp>
        <p:nvSpPr>
          <p:cNvPr id="282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2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3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83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7BF0672-2624-4FDE-9D7D-EE9454629C5C}" type="slidenum">
              <a:rPr lang="en-US" sz="1200" smtClean="0"/>
              <a:pPr eaLnBrk="1" hangingPunct="1"/>
              <a:t>117</a:t>
            </a:fld>
            <a:endParaRPr lang="en-US" sz="1200"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4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84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BFCC54C-AE12-4F0D-A549-53F4A85885EC}" type="slidenum">
              <a:rPr lang="en-US" sz="1200" smtClean="0"/>
              <a:pPr eaLnBrk="1" hangingPunct="1"/>
              <a:t>118</a:t>
            </a:fld>
            <a:endParaRPr lang="en-US" sz="1200"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5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85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7618535-B8FE-4A11-BABB-F71A0EADE13D}" type="slidenum">
              <a:rPr lang="en-US" sz="1200" smtClean="0"/>
              <a:pPr eaLnBrk="1" hangingPunct="1"/>
              <a:t>119</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7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5E4BA0E-802A-4FE9-ADDA-7429C0BEDF7D}" type="slidenum">
              <a:rPr lang="en-US" sz="1200" smtClean="0"/>
              <a:pPr eaLnBrk="1" hangingPunct="1"/>
              <a:t>12</a:t>
            </a:fld>
            <a:endParaRPr lang="en-US" sz="1200"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51C0EAE-7BF6-4BC5-ACC0-9B18B5EDD5DB}" type="slidenum">
              <a:rPr lang="en-US" sz="1200" smtClean="0"/>
              <a:pPr eaLnBrk="1" hangingPunct="1"/>
              <a:t>120</a:t>
            </a:fld>
            <a:endParaRPr lang="en-US" sz="1200" smtClean="0"/>
          </a:p>
        </p:txBody>
      </p:sp>
      <p:sp>
        <p:nvSpPr>
          <p:cNvPr id="2867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5F6A9F4-DB59-4B00-8C50-CC5DED52DAC8}" type="slidenum">
              <a:rPr lang="en-US" sz="1200" smtClean="0"/>
              <a:pPr eaLnBrk="1" hangingPunct="1"/>
              <a:t>121</a:t>
            </a:fld>
            <a:endParaRPr lang="en-US" sz="1200" smtClean="0"/>
          </a:p>
        </p:txBody>
      </p:sp>
      <p:sp>
        <p:nvSpPr>
          <p:cNvPr id="287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77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8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88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EFAE795-D629-454F-9432-3CF5E4B37932}" type="slidenum">
              <a:rPr lang="en-US" sz="1200" smtClean="0"/>
              <a:pPr eaLnBrk="1" hangingPunct="1"/>
              <a:t>123</a:t>
            </a:fld>
            <a:endParaRPr lang="en-US" sz="1200"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B97F550-4488-4FD5-AA09-068CA57D5117}" type="slidenum">
              <a:rPr lang="en-US" sz="1200" smtClean="0"/>
              <a:pPr eaLnBrk="1" hangingPunct="1"/>
              <a:t>124</a:t>
            </a:fld>
            <a:endParaRPr lang="en-US" sz="1200" smtClean="0"/>
          </a:p>
        </p:txBody>
      </p:sp>
      <p:sp>
        <p:nvSpPr>
          <p:cNvPr id="289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9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ABAE9A1-4C29-4392-B5ED-C73C20C193F1}" type="slidenum">
              <a:rPr lang="en-US" sz="1200" smtClean="0"/>
              <a:pPr eaLnBrk="1" hangingPunct="1"/>
              <a:t>125</a:t>
            </a:fld>
            <a:endParaRPr lang="en-US" sz="1200" smtClean="0"/>
          </a:p>
        </p:txBody>
      </p:sp>
      <p:sp>
        <p:nvSpPr>
          <p:cNvPr id="290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0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1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1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6A1F118-BA15-4350-A2FB-5462B637FFD7}" type="slidenum">
              <a:rPr lang="en-US" sz="1200" smtClean="0"/>
              <a:pPr eaLnBrk="1" hangingPunct="1"/>
              <a:t>126</a:t>
            </a:fld>
            <a:endParaRPr lang="en-US" sz="1200" smtClean="0"/>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2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2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807A251-0C10-4E6B-9D0D-618B4A0DFF72}" type="slidenum">
              <a:rPr lang="en-US" sz="1200" smtClean="0"/>
              <a:pPr eaLnBrk="1" hangingPunct="1"/>
              <a:t>127</a:t>
            </a:fld>
            <a:endParaRPr lang="en-US" sz="1200"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3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3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93DF45E-4632-4EC6-8B01-2272249ED05C}" type="slidenum">
              <a:rPr lang="en-US" sz="1200" smtClean="0"/>
              <a:pPr eaLnBrk="1" hangingPunct="1"/>
              <a:t>128</a:t>
            </a:fld>
            <a:endParaRPr lang="en-US" sz="1200" smtClean="0"/>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4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4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9E3F582-D392-4157-8461-A86FA6CEAA13}" type="slidenum">
              <a:rPr lang="en-US" sz="1200" smtClean="0"/>
              <a:pPr eaLnBrk="1" hangingPunct="1"/>
              <a:t>129</a:t>
            </a:fld>
            <a:endParaRPr lang="en-US" sz="1200" smtClean="0"/>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5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5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0D094E1-5CE0-461F-8F9B-2849B4BFB19D}" type="slidenum">
              <a:rPr lang="en-US" sz="1200" smtClean="0"/>
              <a:pPr eaLnBrk="1" hangingPunct="1"/>
              <a:t>130</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8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3AACB6E-A613-43DD-B6FA-8613293A726F}" type="slidenum">
              <a:rPr lang="en-US" sz="1200" smtClean="0"/>
              <a:pPr eaLnBrk="1" hangingPunct="1"/>
              <a:t>13</a:t>
            </a:fld>
            <a:endParaRPr lang="en-US" sz="1200" smtClean="0"/>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6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6012733-0270-4E94-A1EE-6F3C9912AD4A}" type="slidenum">
              <a:rPr lang="en-US" sz="1200" smtClean="0"/>
              <a:pPr eaLnBrk="1" hangingPunct="1"/>
              <a:t>131</a:t>
            </a:fld>
            <a:endParaRPr lang="en-US" sz="1200" smtClean="0"/>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7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09C3289-6088-41BE-B607-187BC8966F0C}" type="slidenum">
              <a:rPr lang="en-US" sz="1200" smtClean="0"/>
              <a:pPr eaLnBrk="1" hangingPunct="1"/>
              <a:t>132</a:t>
            </a:fld>
            <a:endParaRPr lang="en-US" sz="1200" smtClean="0"/>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9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99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C4E7D39-989D-4AA1-85C0-006C44CF4E78}" type="slidenum">
              <a:rPr lang="en-US" sz="1200" smtClean="0"/>
              <a:pPr eaLnBrk="1" hangingPunct="1"/>
              <a:t>133</a:t>
            </a:fld>
            <a:endParaRPr lang="en-US" sz="1200" smtClean="0"/>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0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0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C55BCC3-E7AB-4815-9467-6D5E2AF0BFFB}" type="slidenum">
              <a:rPr lang="en-US" sz="1200" smtClean="0"/>
              <a:pPr eaLnBrk="1" hangingPunct="1"/>
              <a:t>134</a:t>
            </a:fld>
            <a:endParaRPr lang="en-US" sz="1200" smtClean="0"/>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1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1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494AC34-21E0-47B7-94C5-E6B945D5B81D}" type="slidenum">
              <a:rPr lang="en-US" sz="1200" smtClean="0"/>
              <a:pPr eaLnBrk="1" hangingPunct="1"/>
              <a:t>135</a:t>
            </a:fld>
            <a:endParaRPr lang="en-US" sz="1200" smtClean="0"/>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2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2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27DA5EA-30B3-4D31-9C2A-08A8ED426AAE}" type="slidenum">
              <a:rPr lang="en-US" sz="1200" smtClean="0"/>
              <a:pPr eaLnBrk="1" hangingPunct="1"/>
              <a:t>136</a:t>
            </a:fld>
            <a:endParaRPr lang="en-US" sz="1200" smtClean="0"/>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3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3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A01730D-C7C3-4FC2-920D-59700839759F}" type="slidenum">
              <a:rPr lang="en-US" sz="1200" smtClean="0"/>
              <a:pPr eaLnBrk="1" hangingPunct="1"/>
              <a:t>137</a:t>
            </a:fld>
            <a:endParaRPr lang="en-US" sz="1200" smtClean="0"/>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4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4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BDAEF15-680D-4CD7-BB43-9ADEE780E2FA}" type="slidenum">
              <a:rPr lang="en-US" sz="1200" smtClean="0"/>
              <a:pPr eaLnBrk="1" hangingPunct="1"/>
              <a:t>138</a:t>
            </a:fld>
            <a:endParaRPr lang="en-US" sz="1200" smtClean="0"/>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11B99EF-5457-4E9F-9C14-2C6780D537A2}" type="slidenum">
              <a:rPr lang="en-US" sz="1200" smtClean="0"/>
              <a:pPr eaLnBrk="1" hangingPunct="1"/>
              <a:t>139</a:t>
            </a:fld>
            <a:endParaRPr lang="en-US" sz="1200" smtClean="0"/>
          </a:p>
        </p:txBody>
      </p:sp>
      <p:sp>
        <p:nvSpPr>
          <p:cNvPr id="3051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5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6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6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F3BB09C-F669-4D0B-86D4-9072B6E19A69}" type="slidenum">
              <a:rPr lang="en-US" sz="1200" smtClean="0"/>
              <a:pPr eaLnBrk="1" hangingPunct="1"/>
              <a:t>140</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9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063AA66-2C2B-4D7A-AAD4-9FDA8FE95C6A}" type="slidenum">
              <a:rPr lang="en-US" sz="1200" smtClean="0"/>
              <a:pPr eaLnBrk="1" hangingPunct="1"/>
              <a:t>14</a:t>
            </a:fld>
            <a:endParaRPr lang="en-US" sz="1200" smtClean="0"/>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7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1C69C3A-BC27-4519-BED4-B005F905DBAB}" type="slidenum">
              <a:rPr lang="en-US" sz="1200" smtClean="0"/>
              <a:pPr eaLnBrk="1" hangingPunct="1"/>
              <a:t>141</a:t>
            </a:fld>
            <a:endParaRPr lang="en-US" sz="1200" smtClean="0"/>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8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308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97EC02E-C610-44CB-8286-69E5AB84FB3E}" type="slidenum">
              <a:rPr lang="en-US" sz="1200" smtClean="0"/>
              <a:pPr eaLnBrk="1" hangingPunct="1"/>
              <a:t>142</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2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2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C6ADDE-6574-4E37-8E5A-E3BC0BE4D916}" type="slidenum">
              <a:rPr lang="en-US" sz="1200" smtClean="0"/>
              <a:pPr eaLnBrk="1" hangingPunct="1"/>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3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87406D5-E22F-4B9D-8A18-DEC12FFE115A}" type="slidenum">
              <a:rPr lang="en-US" sz="1200" smtClean="0"/>
              <a:pPr eaLnBrk="1" hangingPunct="1"/>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4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86D8194-D370-4CBC-8208-BD4E8A62DDE5}" type="slidenum">
              <a:rPr lang="en-US" sz="1200" smtClean="0"/>
              <a:pPr eaLnBrk="1" hangingPunct="1"/>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5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6413321-10EC-4311-9DB0-3EDDE703574B}" type="slidenum">
              <a:rPr lang="en-US" sz="1200" smtClean="0"/>
              <a:pPr eaLnBrk="1" hangingPunct="1"/>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6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89C6AF-C6A4-403D-87DB-6A5FA388817A}" type="slidenum">
              <a:rPr lang="en-US" sz="1200" smtClean="0"/>
              <a:pPr eaLnBrk="1" hangingPunct="1"/>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7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1C45CE8-BA7D-480B-B148-6DD13DC8ECB1}" type="slidenum">
              <a:rPr lang="en-US" sz="1200" smtClean="0"/>
              <a:pPr eaLnBrk="1" hangingPunct="1"/>
              <a:t>2</a:t>
            </a:fld>
            <a:endParaRPr 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7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4B10148-9004-4915-BE20-DE140C67F7CB}" type="slidenum">
              <a:rPr lang="en-US" sz="1200" smtClean="0"/>
              <a:pPr eaLnBrk="1" hangingPunct="1"/>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8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9BED89-F5E7-4670-85A0-E07E1415EC95}" type="slidenum">
              <a:rPr lang="en-US" sz="1200" smtClean="0"/>
              <a:pPr eaLnBrk="1" hangingPunct="1"/>
              <a:t>21</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9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848F369-856C-41E0-8B7D-0FA1EED3A19C}" type="slidenum">
              <a:rPr lang="en-US" sz="1200" smtClean="0"/>
              <a:pPr eaLnBrk="1" hangingPunct="1"/>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0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A907566-05B4-4867-837A-5E467F7F4695}" type="slidenum">
              <a:rPr lang="en-US" sz="1200" smtClean="0"/>
              <a:pPr eaLnBrk="1" hangingPunct="1"/>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1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832F325-9910-4250-8374-7EBBC3194827}" type="slidenum">
              <a:rPr lang="en-US" sz="1200" smtClean="0"/>
              <a:pPr eaLnBrk="1" hangingPunct="1"/>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2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9EACE19-95CC-4274-9449-178FAC30C590}" type="slidenum">
              <a:rPr lang="en-US" sz="1200" smtClean="0"/>
              <a:pPr eaLnBrk="1" hangingPunct="1"/>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3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5B449EB-ACAE-4B39-8414-4909B5143E0F}" type="slidenum">
              <a:rPr lang="en-US" sz="1200" smtClean="0"/>
              <a:pPr eaLnBrk="1" hangingPunct="1"/>
              <a:t>26</a:t>
            </a:fld>
            <a:endParaRPr lang="en-US" sz="12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4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B56D27A-D75B-4B0D-94F1-346FC71FDFCB}" type="slidenum">
              <a:rPr lang="en-US" sz="1200" smtClean="0"/>
              <a:pPr eaLnBrk="1" hangingPunct="1"/>
              <a:t>27</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5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76CDED8-B006-4C0F-9C17-FAF839234EF2}" type="slidenum">
              <a:rPr lang="en-US" sz="1200" smtClean="0"/>
              <a:pPr eaLnBrk="1" hangingPunct="1"/>
              <a:t>28</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6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4DAAD4D-491E-4A4A-92F5-93B755E7CE1A}" type="slidenum">
              <a:rPr lang="en-US" sz="1200" smtClean="0"/>
              <a:pPr eaLnBrk="1" hangingPunct="1"/>
              <a:t>29</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8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986E4E8-63E8-4486-B8A7-F54E8CBDA284}" type="slidenum">
              <a:rPr lang="en-US" sz="1200" smtClean="0"/>
              <a:pPr eaLnBrk="1" hangingPunct="1"/>
              <a:t>3</a:t>
            </a:fld>
            <a:endParaRPr lang="en-US" sz="12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7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3945D8E-541B-44BF-97C0-2BB37F5DE1C2}" type="slidenum">
              <a:rPr lang="en-US" sz="1200" smtClean="0"/>
              <a:pPr eaLnBrk="1" hangingPunct="1"/>
              <a:t>30</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8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57C99B9-366E-4A3C-988F-69EEE108F618}" type="slidenum">
              <a:rPr lang="en-US" sz="1200" smtClean="0"/>
              <a:pPr eaLnBrk="1" hangingPunct="1"/>
              <a:t>31</a:t>
            </a:fld>
            <a:endParaRPr lang="en-US" sz="12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9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2C2EF02-2579-4B5C-A767-AFB1D69C6579}" type="slidenum">
              <a:rPr lang="en-US" sz="1200" smtClean="0"/>
              <a:pPr eaLnBrk="1" hangingPunct="1"/>
              <a:t>32</a:t>
            </a:fld>
            <a:endParaRPr lang="en-US" sz="12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0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0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BC4E6BD-7E15-4D33-92C4-55829432FB05}" type="slidenum">
              <a:rPr lang="en-US" sz="1200" smtClean="0"/>
              <a:pPr eaLnBrk="1" hangingPunct="1"/>
              <a:t>33</a:t>
            </a:fld>
            <a:endParaRPr lang="en-US" sz="120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1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B10DEE7-88E8-4409-813D-AE28013B39E2}" type="slidenum">
              <a:rPr lang="en-US" sz="1200" smtClean="0"/>
              <a:pPr eaLnBrk="1" hangingPunct="1"/>
              <a:t>34</a:t>
            </a:fld>
            <a:endParaRPr lang="en-US" sz="120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2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14B6D6D-0474-4166-A496-59A7FAC97D86}" type="slidenum">
              <a:rPr lang="en-US" sz="1200" smtClean="0"/>
              <a:pPr eaLnBrk="1" hangingPunct="1"/>
              <a:t>35</a:t>
            </a:fld>
            <a:endParaRPr lang="en-US" sz="120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3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C9DEDAB-CC43-4EB1-B064-ABEA673EC48F}" type="slidenum">
              <a:rPr lang="en-US" sz="1200" smtClean="0"/>
              <a:pPr eaLnBrk="1" hangingPunct="1"/>
              <a:t>36</a:t>
            </a:fld>
            <a:endParaRPr lang="en-US" sz="120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5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C59BD0B-453F-4507-9CB6-B4B67A40BC39}" type="slidenum">
              <a:rPr lang="en-US" sz="1200" smtClean="0"/>
              <a:pPr eaLnBrk="1" hangingPunct="1"/>
              <a:t>37</a:t>
            </a:fld>
            <a:endParaRPr lang="en-US" sz="120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6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6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7131156-4D2D-46B8-9A3B-05AF2DDA1CC3}" type="slidenum">
              <a:rPr lang="en-US" sz="1200" smtClean="0"/>
              <a:pPr eaLnBrk="1" hangingPunct="1"/>
              <a:t>38</a:t>
            </a:fld>
            <a:endParaRPr lang="en-US" sz="120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7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28B976B-61EA-40F1-9EB9-21FB30DF64D2}" type="slidenum">
              <a:rPr lang="en-US" sz="1200" smtClean="0"/>
              <a:pPr eaLnBrk="1" hangingPunct="1"/>
              <a:t>39</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9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6B8905B-DB33-451B-A91D-9B8C22E4C1A4}" type="slidenum">
              <a:rPr lang="en-US" sz="1200" smtClean="0"/>
              <a:pPr eaLnBrk="1" hangingPunct="1"/>
              <a:t>4</a:t>
            </a:fld>
            <a:endParaRPr lang="en-US" sz="120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8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8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D0D8349-31E6-4580-BADB-7BCFEAF28B79}" type="slidenum">
              <a:rPr lang="en-US" sz="1200" smtClean="0"/>
              <a:pPr eaLnBrk="1" hangingPunct="1"/>
              <a:t>40</a:t>
            </a:fld>
            <a:endParaRPr lang="en-US" sz="120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9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E8A21C6-1233-4DC0-BB9D-47A3CDFEE78C}" type="slidenum">
              <a:rPr lang="en-US" sz="1200" smtClean="0"/>
              <a:pPr eaLnBrk="1" hangingPunct="1"/>
              <a:t>41</a:t>
            </a:fld>
            <a:endParaRPr lang="en-US" sz="120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0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F049E42-0FF3-46BF-9EE3-C6372284B6A7}" type="slidenum">
              <a:rPr lang="en-US" sz="1200" smtClean="0"/>
              <a:pPr eaLnBrk="1" hangingPunct="1"/>
              <a:t>42</a:t>
            </a:fld>
            <a:endParaRPr lang="en-US" sz="120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1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E583EBE-B936-4D87-9D1C-4DC07A3B2647}" type="slidenum">
              <a:rPr lang="en-US" sz="1200" smtClean="0"/>
              <a:pPr eaLnBrk="1" hangingPunct="1"/>
              <a:t>43</a:t>
            </a:fld>
            <a:endParaRPr lang="en-US" sz="120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2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70EF6AA-010C-4090-B2A5-6B4F0D5FE459}" type="slidenum">
              <a:rPr lang="en-US" sz="1200" smtClean="0"/>
              <a:pPr eaLnBrk="1" hangingPunct="1"/>
              <a:t>44</a:t>
            </a:fld>
            <a:endParaRPr lang="en-US" sz="120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3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64F6475-10CE-4F93-BEB5-552C6852A559}" type="slidenum">
              <a:rPr lang="en-US" sz="1200" smtClean="0"/>
              <a:pPr eaLnBrk="1" hangingPunct="1"/>
              <a:t>45</a:t>
            </a:fld>
            <a:endParaRPr lang="en-US" sz="120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4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6104EAB-4795-41A4-9C8D-44378AD73846}" type="slidenum">
              <a:rPr lang="en-US" sz="1200" smtClean="0"/>
              <a:pPr eaLnBrk="1" hangingPunct="1"/>
              <a:t>46</a:t>
            </a:fld>
            <a:endParaRPr lang="en-US" sz="120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5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B271B44-2D24-4AFC-BB74-13C550225806}" type="slidenum">
              <a:rPr lang="en-US" sz="1200" smtClean="0"/>
              <a:pPr eaLnBrk="1" hangingPunct="1"/>
              <a:t>47</a:t>
            </a:fld>
            <a:endParaRPr lang="en-US" sz="120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6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BA370CA-F1AF-459E-BF85-F5FC51AAC15B}" type="slidenum">
              <a:rPr lang="en-US" sz="1200" smtClean="0"/>
              <a:pPr eaLnBrk="1" hangingPunct="1"/>
              <a:t>48</a:t>
            </a:fld>
            <a:endParaRPr lang="en-US" sz="120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7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7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A8A560D-7B93-4B42-9EA3-FF7AD8C0A2E9}" type="slidenum">
              <a:rPr lang="en-US" sz="1200" smtClean="0"/>
              <a:pPr eaLnBrk="1" hangingPunct="1"/>
              <a:t>49</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0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31B6A08-19A3-4BA4-8718-07FAA7725937}" type="slidenum">
              <a:rPr lang="en-US" sz="1200" smtClean="0"/>
              <a:pPr eaLnBrk="1" hangingPunct="1"/>
              <a:t>5</a:t>
            </a:fld>
            <a:endParaRPr lang="en-US" sz="120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8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8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D60B80B-E13D-42CB-AA35-8D8F41837E89}" type="slidenum">
              <a:rPr lang="en-US" sz="1200" smtClean="0"/>
              <a:pPr eaLnBrk="1" hangingPunct="1"/>
              <a:t>50</a:t>
            </a:fld>
            <a:endParaRPr lang="en-US" sz="120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9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179D942-A927-414B-BF6E-A10FDEB352FF}" type="slidenum">
              <a:rPr lang="en-US" sz="1200" smtClean="0"/>
              <a:pPr eaLnBrk="1" hangingPunct="1"/>
              <a:t>51</a:t>
            </a:fld>
            <a:endParaRPr lang="en-US" sz="120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0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0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730E5E1-5D14-4CD1-B6C3-9347F2381E64}" type="slidenum">
              <a:rPr lang="en-US" sz="1200" smtClean="0"/>
              <a:pPr eaLnBrk="1" hangingPunct="1"/>
              <a:t>52</a:t>
            </a:fld>
            <a:endParaRPr lang="en-US" sz="1200"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1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1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25B069A-FDEB-40A8-9273-F2EDBB6C7524}" type="slidenum">
              <a:rPr lang="en-US" sz="1200" smtClean="0"/>
              <a:pPr eaLnBrk="1" hangingPunct="1"/>
              <a:t>53</a:t>
            </a:fld>
            <a:endParaRPr lang="en-US" sz="120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2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4881462-C68A-44EB-988F-DC6221B42C30}" type="slidenum">
              <a:rPr lang="en-US" sz="1200" smtClean="0"/>
              <a:pPr eaLnBrk="1" hangingPunct="1"/>
              <a:t>54</a:t>
            </a:fld>
            <a:endParaRPr lang="en-US" sz="120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4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8AB660C-2325-4435-96A3-A44E6759878D}" type="slidenum">
              <a:rPr lang="en-US" sz="1200" smtClean="0"/>
              <a:pPr eaLnBrk="1" hangingPunct="1"/>
              <a:t>55</a:t>
            </a:fld>
            <a:endParaRPr lang="en-US" sz="1200"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6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6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04A51E3-9397-43F9-9930-E70AE0D52819}" type="slidenum">
              <a:rPr lang="en-US" sz="1200" smtClean="0"/>
              <a:pPr eaLnBrk="1" hangingPunct="1"/>
              <a:t>56</a:t>
            </a:fld>
            <a:endParaRPr lang="en-US" sz="120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7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7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28EC8A3-844D-495A-B938-A84C64ED7D84}" type="slidenum">
              <a:rPr lang="en-US" sz="1200" smtClean="0"/>
              <a:pPr eaLnBrk="1" hangingPunct="1"/>
              <a:t>57</a:t>
            </a:fld>
            <a:endParaRPr lang="en-US" sz="1200"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8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8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682E6F5-0A53-4EA0-8469-1D2D163B76AF}" type="slidenum">
              <a:rPr lang="en-US" sz="1200" smtClean="0"/>
              <a:pPr eaLnBrk="1" hangingPunct="1"/>
              <a:t>58</a:t>
            </a:fld>
            <a:endParaRPr lang="en-US" sz="1200"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9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9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DFCFCB8-B062-47FE-A8EB-380BC7B80769}" type="slidenum">
              <a:rPr lang="en-US" sz="1200" smtClean="0"/>
              <a:pPr eaLnBrk="1" hangingPunct="1"/>
              <a:t>59</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1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D3A652B-87D3-443E-BB0B-9D68C6996C1B}" type="slidenum">
              <a:rPr lang="en-US" sz="1200" smtClean="0"/>
              <a:pPr eaLnBrk="1" hangingPunct="1"/>
              <a:t>6</a:t>
            </a:fld>
            <a:endParaRPr lang="en-US" sz="120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0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0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3F97BAF-4FAE-4BAC-B6B5-22AE1DF788E8}" type="slidenum">
              <a:rPr lang="en-US" sz="1200" smtClean="0"/>
              <a:pPr eaLnBrk="1" hangingPunct="1"/>
              <a:t>60</a:t>
            </a:fld>
            <a:endParaRPr lang="en-US" sz="1200"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1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1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6ACCFE7-B082-4861-8436-D74441E11E53}" type="slidenum">
              <a:rPr lang="en-US" sz="1200" smtClean="0"/>
              <a:pPr eaLnBrk="1" hangingPunct="1"/>
              <a:t>61</a:t>
            </a:fld>
            <a:endParaRPr lang="en-US" sz="1200"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2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2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9737B5D-930B-47C1-9D34-9708EBC4B2BA}" type="slidenum">
              <a:rPr lang="en-US" sz="1200" smtClean="0"/>
              <a:pPr eaLnBrk="1" hangingPunct="1"/>
              <a:t>62</a:t>
            </a:fld>
            <a:endParaRPr lang="en-US" sz="1200"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3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3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9D0B92B-BE17-4EEF-8E6A-584AC9002928}" type="slidenum">
              <a:rPr lang="en-US" sz="1200" smtClean="0"/>
              <a:pPr eaLnBrk="1" hangingPunct="1"/>
              <a:t>63</a:t>
            </a:fld>
            <a:endParaRPr lang="en-US" sz="120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4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4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D75E5D9-1336-40FD-9D64-FA24575172D2}" type="slidenum">
              <a:rPr lang="en-US" sz="1200" smtClean="0"/>
              <a:pPr eaLnBrk="1" hangingPunct="1"/>
              <a:t>64</a:t>
            </a:fld>
            <a:endParaRPr lang="en-US" sz="120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52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5A7B400-6C45-4141-A658-7AE0572241BD}" type="slidenum">
              <a:rPr lang="en-US" sz="1200" smtClean="0"/>
              <a:pPr eaLnBrk="1" hangingPunct="1"/>
              <a:t>65</a:t>
            </a:fld>
            <a:endParaRPr lang="en-US" sz="120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6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6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871B0BD-616F-4697-AD9D-D76D19403C34}" type="slidenum">
              <a:rPr lang="en-US" sz="1200" smtClean="0"/>
              <a:pPr eaLnBrk="1" hangingPunct="1"/>
              <a:t>66</a:t>
            </a:fld>
            <a:endParaRPr lang="en-US" sz="1200"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7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7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BAD96B1-4C9C-4EFF-8520-61FA1196300A}" type="slidenum">
              <a:rPr lang="en-US" sz="1200" smtClean="0"/>
              <a:pPr eaLnBrk="1" hangingPunct="1"/>
              <a:t>67</a:t>
            </a:fld>
            <a:endParaRPr lang="en-US" sz="1200"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8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8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8D5B847-5CCD-4CC4-8C93-DD7A1566358C}" type="slidenum">
              <a:rPr lang="en-US" sz="1200" smtClean="0"/>
              <a:pPr eaLnBrk="1" hangingPunct="1"/>
              <a:t>68</a:t>
            </a:fld>
            <a:endParaRPr lang="en-US" sz="1200"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9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9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58E090A-67B8-4DF8-BE3D-820CC0D40E0F}" type="slidenum">
              <a:rPr lang="en-US" sz="1200" smtClean="0"/>
              <a:pPr eaLnBrk="1" hangingPunct="1"/>
              <a:t>69</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2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177BB1A-3BA1-49FB-BD25-1FFB01A676F6}" type="slidenum">
              <a:rPr lang="en-US" sz="1200" smtClean="0"/>
              <a:pPr eaLnBrk="1" hangingPunct="1"/>
              <a:t>7</a:t>
            </a:fld>
            <a:endParaRPr lang="en-US" sz="1200"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0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0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CFD7DDF-C526-4B6B-BA33-5F7978E70FA5}" type="slidenum">
              <a:rPr lang="en-US" sz="1200" smtClean="0"/>
              <a:pPr eaLnBrk="1" hangingPunct="1"/>
              <a:t>70</a:t>
            </a:fld>
            <a:endParaRPr lang="en-US" sz="1200"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1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1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F75042D-EA87-40C5-B294-86851256DB0B}" type="slidenum">
              <a:rPr lang="en-US" sz="1200" smtClean="0"/>
              <a:pPr eaLnBrk="1" hangingPunct="1"/>
              <a:t>71</a:t>
            </a:fld>
            <a:endParaRPr lang="en-US" sz="1200"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2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2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CA8E847-0171-4756-A1D8-39F2791E02FF}" type="slidenum">
              <a:rPr lang="en-US" sz="1200" smtClean="0"/>
              <a:pPr eaLnBrk="1" hangingPunct="1"/>
              <a:t>72</a:t>
            </a:fld>
            <a:endParaRPr lang="en-US" sz="1200"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3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3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9FFF0FC-92D2-484E-8D11-8519FFE95EED}" type="slidenum">
              <a:rPr lang="en-US" sz="1200" smtClean="0"/>
              <a:pPr eaLnBrk="1" hangingPunct="1"/>
              <a:t>73</a:t>
            </a:fld>
            <a:endParaRPr lang="en-US" sz="120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4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4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B47F824-3C86-4D13-97BA-6A46155221C1}" type="slidenum">
              <a:rPr lang="en-US" sz="1200" smtClean="0"/>
              <a:pPr eaLnBrk="1" hangingPunct="1"/>
              <a:t>74</a:t>
            </a:fld>
            <a:endParaRPr lang="en-US" sz="1200"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5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D2A6AAB-8204-4B75-9FC8-8F57DA05D686}" type="slidenum">
              <a:rPr lang="en-US" sz="1200" smtClean="0"/>
              <a:pPr eaLnBrk="1" hangingPunct="1"/>
              <a:t>75</a:t>
            </a:fld>
            <a:endParaRPr lang="en-US" sz="120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6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6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98FEE75-74A5-4BCB-BA5B-420E59FC611E}" type="slidenum">
              <a:rPr lang="en-US" sz="1200" smtClean="0"/>
              <a:pPr eaLnBrk="1" hangingPunct="1"/>
              <a:t>76</a:t>
            </a:fld>
            <a:endParaRPr lang="en-US" sz="1200"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7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7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74EEF8C-2D94-4EDB-8C17-F6C1EC07FC6C}" type="slidenum">
              <a:rPr lang="en-US" sz="1200" smtClean="0"/>
              <a:pPr eaLnBrk="1" hangingPunct="1"/>
              <a:t>77</a:t>
            </a:fld>
            <a:endParaRPr lang="en-US" sz="1200"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8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8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79FB582-6D0D-43BB-9E5C-9E0EAB3E3E84}" type="slidenum">
              <a:rPr lang="en-US" sz="1200" smtClean="0"/>
              <a:pPr eaLnBrk="1" hangingPunct="1"/>
              <a:t>78</a:t>
            </a:fld>
            <a:endParaRPr lang="en-US" sz="1200"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9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9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4CB8477-079C-439D-BA60-E3C151C53B50}" type="slidenum">
              <a:rPr lang="en-US" sz="1200" smtClean="0"/>
              <a:pPr eaLnBrk="1" hangingPunct="1"/>
              <a:t>79</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3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F87010-0545-48B9-9F2E-83350E2A5DC1}" type="slidenum">
              <a:rPr lang="en-US" sz="1200" smtClean="0"/>
              <a:pPr eaLnBrk="1" hangingPunct="1"/>
              <a:t>8</a:t>
            </a:fld>
            <a:endParaRPr lang="en-US" sz="1200"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0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8D41F58-F54C-4592-8A0E-173FED455486}" type="slidenum">
              <a:rPr lang="en-US" sz="1200" smtClean="0"/>
              <a:pPr eaLnBrk="1" hangingPunct="1"/>
              <a:t>80</a:t>
            </a:fld>
            <a:endParaRPr lang="en-US" sz="1200"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1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1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50A99D3-067E-4DA3-948D-6BB9DD964F44}" type="slidenum">
              <a:rPr lang="en-US" sz="1200" smtClean="0"/>
              <a:pPr eaLnBrk="1" hangingPunct="1"/>
              <a:t>81</a:t>
            </a:fld>
            <a:endParaRPr lang="en-US" sz="1200"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2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2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40D94CE-8030-4407-8F71-8CD5347E7340}" type="slidenum">
              <a:rPr lang="en-US" sz="1200" smtClean="0"/>
              <a:pPr eaLnBrk="1" hangingPunct="1"/>
              <a:t>82</a:t>
            </a:fld>
            <a:endParaRPr lang="en-US" sz="1200"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3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3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D3A97CD-14A8-4181-9979-E35CF3533A7C}" type="slidenum">
              <a:rPr lang="en-US" sz="1200" smtClean="0"/>
              <a:pPr eaLnBrk="1" hangingPunct="1"/>
              <a:t>83</a:t>
            </a:fld>
            <a:endParaRPr lang="en-US" sz="1200"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4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4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3C81DCA-DD99-4201-9DFF-877EF14795BD}" type="slidenum">
              <a:rPr lang="en-US" sz="1200" smtClean="0"/>
              <a:pPr eaLnBrk="1" hangingPunct="1"/>
              <a:t>84</a:t>
            </a:fld>
            <a:endParaRPr lang="en-US" sz="1200"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5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34706E-2115-4AAC-8482-BA082B2EAF87}" type="slidenum">
              <a:rPr lang="en-US" sz="1200" smtClean="0"/>
              <a:pPr eaLnBrk="1" hangingPunct="1"/>
              <a:t>85</a:t>
            </a:fld>
            <a:endParaRPr lang="en-US" sz="1200"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6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6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93275BA-3EA1-4622-B067-52FC0924F379}" type="slidenum">
              <a:rPr lang="en-US" sz="1200" smtClean="0"/>
              <a:pPr eaLnBrk="1" hangingPunct="1"/>
              <a:t>86</a:t>
            </a:fld>
            <a:endParaRPr lang="en-US" sz="1200"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7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7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9504CE5-B7F8-4E7F-9210-6006DAE545A3}" type="slidenum">
              <a:rPr lang="en-US" sz="1200" smtClean="0"/>
              <a:pPr eaLnBrk="1" hangingPunct="1"/>
              <a:t>87</a:t>
            </a:fld>
            <a:endParaRPr lang="en-US" sz="1200"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8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8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C902215-3C97-40F4-B0DA-635B5B30FC70}" type="slidenum">
              <a:rPr lang="en-US" sz="1200" smtClean="0"/>
              <a:pPr eaLnBrk="1" hangingPunct="1"/>
              <a:t>88</a:t>
            </a:fld>
            <a:endParaRPr lang="en-US" sz="1200"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9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9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8555DA-1ACA-43C9-AFAA-C4BDA6C7A071}" type="slidenum">
              <a:rPr lang="en-US" sz="1200" smtClean="0"/>
              <a:pPr eaLnBrk="1" hangingPunct="1"/>
              <a:t>89</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4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744F7DF-FCE2-4795-919E-8007CE0E0C36}" type="slidenum">
              <a:rPr lang="en-US" sz="1200" smtClean="0"/>
              <a:pPr eaLnBrk="1" hangingPunct="1"/>
              <a:t>9</a:t>
            </a:fld>
            <a:endParaRPr lang="en-US" sz="1200"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0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0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4698315-E2A1-484E-BB73-AA2DDF10A82A}" type="slidenum">
              <a:rPr lang="en-US" sz="1200" smtClean="0"/>
              <a:pPr eaLnBrk="1" hangingPunct="1"/>
              <a:t>90</a:t>
            </a:fld>
            <a:endParaRPr lang="en-US" sz="1200"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1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1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5438BC8-E9D0-49FF-8DE2-3F03B4ADF8B7}" type="slidenum">
              <a:rPr lang="en-US" sz="1200" smtClean="0"/>
              <a:pPr eaLnBrk="1" hangingPunct="1"/>
              <a:t>91</a:t>
            </a:fld>
            <a:endParaRPr lang="en-US" sz="1200"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2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52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EE83D33-8CAD-4707-9424-4C70528BA112}" type="slidenum">
              <a:rPr lang="en-US" sz="1200" smtClean="0"/>
              <a:pPr eaLnBrk="1" hangingPunct="1"/>
              <a:t>92</a:t>
            </a:fld>
            <a:endParaRPr lang="en-US" sz="1200"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8A11FC8-840A-42F0-AD8F-EB1C95235AF4}" type="slidenum">
              <a:rPr lang="en-US" sz="1200" smtClean="0"/>
              <a:pPr eaLnBrk="1" hangingPunct="1"/>
              <a:t>93</a:t>
            </a:fld>
            <a:endParaRPr lang="en-US" sz="1200" smtClean="0"/>
          </a:p>
        </p:txBody>
      </p:sp>
      <p:sp>
        <p:nvSpPr>
          <p:cNvPr id="2549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49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9A9755D-F1A2-47A4-B49B-F7FF9BB8B281}" type="slidenum">
              <a:rPr lang="en-US" sz="1200" smtClean="0"/>
              <a:pPr eaLnBrk="1" hangingPunct="1"/>
              <a:t>94</a:t>
            </a:fld>
            <a:endParaRPr lang="en-US" sz="1200" smtClean="0"/>
          </a:p>
        </p:txBody>
      </p:sp>
      <p:sp>
        <p:nvSpPr>
          <p:cNvPr id="2560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6616DB3-EDF2-49EF-B33C-66E08888329A}" type="slidenum">
              <a:rPr lang="en-US" sz="1200" smtClean="0"/>
              <a:pPr eaLnBrk="1" hangingPunct="1"/>
              <a:t>95</a:t>
            </a:fld>
            <a:endParaRPr lang="en-US" sz="1200" smtClean="0"/>
          </a:p>
        </p:txBody>
      </p:sp>
      <p:sp>
        <p:nvSpPr>
          <p:cNvPr id="2570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70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4FE687-6BB0-439F-9BC8-472CE2C50351}" type="slidenum">
              <a:rPr lang="en-US" sz="1200" smtClean="0"/>
              <a:pPr eaLnBrk="1" hangingPunct="1"/>
              <a:t>96</a:t>
            </a:fld>
            <a:endParaRPr lang="en-US" sz="1200" smtClean="0"/>
          </a:p>
        </p:txBody>
      </p:sp>
      <p:sp>
        <p:nvSpPr>
          <p:cNvPr id="2580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80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9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59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F93ECF4-69C9-41C1-A775-948271146BDB}" type="slidenum">
              <a:rPr lang="en-US" sz="1200" smtClean="0"/>
              <a:pPr eaLnBrk="1" hangingPunct="1"/>
              <a:t>97</a:t>
            </a:fld>
            <a:endParaRPr lang="en-US" sz="1200"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0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260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F3B60F7-F8BD-4826-A986-1D907C9BC104}" type="slidenum">
              <a:rPr lang="en-US" sz="1200" smtClean="0"/>
              <a:pPr eaLnBrk="1" hangingPunct="1"/>
              <a:t>98</a:t>
            </a:fld>
            <a:endParaRPr lang="en-US" sz="1200"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AA7CE12-F22E-4ACE-AE06-28A09ADBC713}" type="slidenum">
              <a:rPr lang="en-US" sz="1200" smtClean="0"/>
              <a:pPr eaLnBrk="1" hangingPunct="1"/>
              <a:t>99</a:t>
            </a:fld>
            <a:endParaRPr lang="en-US" sz="1200" smtClean="0"/>
          </a:p>
        </p:txBody>
      </p:sp>
      <p:sp>
        <p:nvSpPr>
          <p:cNvPr id="2611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11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290DA0-C0F0-4408-8CE4-C1CF616891BA}" type="slidenum">
              <a:rPr lang="en-US"/>
              <a:pPr>
                <a:defRPr/>
              </a:pPr>
              <a:t>‹#›</a:t>
            </a:fld>
            <a:endParaRPr lang="en-US"/>
          </a:p>
        </p:txBody>
      </p:sp>
    </p:spTree>
    <p:extLst>
      <p:ext uri="{BB962C8B-B14F-4D97-AF65-F5344CB8AC3E}">
        <p14:creationId xmlns:p14="http://schemas.microsoft.com/office/powerpoint/2010/main" val="3464481862"/>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9E2B718-98C6-4464-97FA-6F33F8CD7B6E}" type="slidenum">
              <a:rPr lang="en-US"/>
              <a:pPr>
                <a:defRPr/>
              </a:pPr>
              <a:t>‹#›</a:t>
            </a:fld>
            <a:endParaRPr lang="en-US"/>
          </a:p>
        </p:txBody>
      </p:sp>
    </p:spTree>
    <p:extLst>
      <p:ext uri="{BB962C8B-B14F-4D97-AF65-F5344CB8AC3E}">
        <p14:creationId xmlns:p14="http://schemas.microsoft.com/office/powerpoint/2010/main" val="553174618"/>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64A4CC2-9DD5-4814-8DD2-1E476288B994}" type="slidenum">
              <a:rPr lang="en-US"/>
              <a:pPr>
                <a:defRPr/>
              </a:pPr>
              <a:t>‹#›</a:t>
            </a:fld>
            <a:endParaRPr lang="en-US"/>
          </a:p>
        </p:txBody>
      </p:sp>
    </p:spTree>
    <p:extLst>
      <p:ext uri="{BB962C8B-B14F-4D97-AF65-F5344CB8AC3E}">
        <p14:creationId xmlns:p14="http://schemas.microsoft.com/office/powerpoint/2010/main" val="1853537165"/>
      </p:ext>
    </p:extLst>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C014CFC-29B0-4CE0-AFDB-E437A9155790}" type="slidenum">
              <a:rPr lang="en-US"/>
              <a:pPr>
                <a:defRPr/>
              </a:pPr>
              <a:t>‹#›</a:t>
            </a:fld>
            <a:endParaRPr lang="en-US"/>
          </a:p>
        </p:txBody>
      </p:sp>
    </p:spTree>
    <p:extLst>
      <p:ext uri="{BB962C8B-B14F-4D97-AF65-F5344CB8AC3E}">
        <p14:creationId xmlns:p14="http://schemas.microsoft.com/office/powerpoint/2010/main" val="4116611362"/>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469BAE-C983-4AC9-AAD8-01A5AAD9CEF6}" type="slidenum">
              <a:rPr lang="en-US"/>
              <a:pPr>
                <a:defRPr/>
              </a:pPr>
              <a:t>‹#›</a:t>
            </a:fld>
            <a:endParaRPr lang="en-US"/>
          </a:p>
        </p:txBody>
      </p:sp>
    </p:spTree>
    <p:extLst>
      <p:ext uri="{BB962C8B-B14F-4D97-AF65-F5344CB8AC3E}">
        <p14:creationId xmlns:p14="http://schemas.microsoft.com/office/powerpoint/2010/main" val="624429501"/>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F1FC45-7CA0-43DD-B2A9-E6530BE6A45D}" type="slidenum">
              <a:rPr lang="en-US"/>
              <a:pPr>
                <a:defRPr/>
              </a:pPr>
              <a:t>‹#›</a:t>
            </a:fld>
            <a:endParaRPr lang="en-US"/>
          </a:p>
        </p:txBody>
      </p:sp>
    </p:spTree>
    <p:extLst>
      <p:ext uri="{BB962C8B-B14F-4D97-AF65-F5344CB8AC3E}">
        <p14:creationId xmlns:p14="http://schemas.microsoft.com/office/powerpoint/2010/main" val="6625363"/>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DCDE56-2F82-4BB5-91FB-28D01FB00BC0}" type="slidenum">
              <a:rPr lang="en-US"/>
              <a:pPr>
                <a:defRPr/>
              </a:pPr>
              <a:t>‹#›</a:t>
            </a:fld>
            <a:endParaRPr lang="en-US"/>
          </a:p>
        </p:txBody>
      </p:sp>
    </p:spTree>
    <p:extLst>
      <p:ext uri="{BB962C8B-B14F-4D97-AF65-F5344CB8AC3E}">
        <p14:creationId xmlns:p14="http://schemas.microsoft.com/office/powerpoint/2010/main" val="4181358638"/>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CC91ED3-17DA-4CCE-B377-6AF514F19605}" type="slidenum">
              <a:rPr lang="en-US"/>
              <a:pPr>
                <a:defRPr/>
              </a:pPr>
              <a:t>‹#›</a:t>
            </a:fld>
            <a:endParaRPr lang="en-US"/>
          </a:p>
        </p:txBody>
      </p:sp>
    </p:spTree>
    <p:extLst>
      <p:ext uri="{BB962C8B-B14F-4D97-AF65-F5344CB8AC3E}">
        <p14:creationId xmlns:p14="http://schemas.microsoft.com/office/powerpoint/2010/main" val="3819611726"/>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E22CDBB-F035-4B9C-9096-37F99D1CCA53}" type="slidenum">
              <a:rPr lang="en-US"/>
              <a:pPr>
                <a:defRPr/>
              </a:pPr>
              <a:t>‹#›</a:t>
            </a:fld>
            <a:endParaRPr lang="en-US"/>
          </a:p>
        </p:txBody>
      </p:sp>
    </p:spTree>
    <p:extLst>
      <p:ext uri="{BB962C8B-B14F-4D97-AF65-F5344CB8AC3E}">
        <p14:creationId xmlns:p14="http://schemas.microsoft.com/office/powerpoint/2010/main" val="1040247525"/>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BA04531-38E4-4CAF-9BC1-8FF1310A7BF3}" type="slidenum">
              <a:rPr lang="en-US"/>
              <a:pPr>
                <a:defRPr/>
              </a:pPr>
              <a:t>‹#›</a:t>
            </a:fld>
            <a:endParaRPr lang="en-US"/>
          </a:p>
        </p:txBody>
      </p:sp>
    </p:spTree>
    <p:extLst>
      <p:ext uri="{BB962C8B-B14F-4D97-AF65-F5344CB8AC3E}">
        <p14:creationId xmlns:p14="http://schemas.microsoft.com/office/powerpoint/2010/main" val="363473671"/>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3B8D3F-3CAC-4734-B272-2400FCAF6E18}" type="slidenum">
              <a:rPr lang="en-US"/>
              <a:pPr>
                <a:defRPr/>
              </a:pPr>
              <a:t>‹#›</a:t>
            </a:fld>
            <a:endParaRPr lang="en-US"/>
          </a:p>
        </p:txBody>
      </p:sp>
    </p:spTree>
    <p:extLst>
      <p:ext uri="{BB962C8B-B14F-4D97-AF65-F5344CB8AC3E}">
        <p14:creationId xmlns:p14="http://schemas.microsoft.com/office/powerpoint/2010/main" val="2590964073"/>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254AB4D-A925-49D5-A4AB-5505844B518D}" type="slidenum">
              <a:rPr lang="en-US"/>
              <a:pPr>
                <a:defRPr/>
              </a:pPr>
              <a:t>‹#›</a:t>
            </a:fld>
            <a:endParaRPr lang="en-US"/>
          </a:p>
        </p:txBody>
      </p:sp>
    </p:spTree>
    <p:extLst>
      <p:ext uri="{BB962C8B-B14F-4D97-AF65-F5344CB8AC3E}">
        <p14:creationId xmlns:p14="http://schemas.microsoft.com/office/powerpoint/2010/main" val="469098535"/>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5EB49A8-DFC7-47F0-8CC7-E58D08F97EB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4.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9.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3400" y="228600"/>
            <a:ext cx="7772400" cy="868363"/>
          </a:xfrm>
        </p:spPr>
        <p:txBody>
          <a:bodyPr/>
          <a:lstStyle/>
          <a:p>
            <a:pPr eaLnBrk="1" hangingPunct="1"/>
            <a:r>
              <a:rPr lang="en-US" sz="6000" b="1" u="sng" smtClean="0">
                <a:latin typeface="Tahoma" pitchFamily="34" charset="0"/>
              </a:rPr>
              <a:t>CHAPTER 12</a:t>
            </a:r>
          </a:p>
        </p:txBody>
      </p:sp>
      <p:sp>
        <p:nvSpPr>
          <p:cNvPr id="2051" name="Rectangle 3"/>
          <p:cNvSpPr>
            <a:spLocks noGrp="1" noChangeArrowheads="1"/>
          </p:cNvSpPr>
          <p:nvPr>
            <p:ph type="body" idx="1"/>
          </p:nvPr>
        </p:nvSpPr>
        <p:spPr>
          <a:xfrm>
            <a:off x="0" y="1143000"/>
            <a:ext cx="9144000" cy="5715000"/>
          </a:xfrm>
        </p:spPr>
        <p:txBody>
          <a:bodyPr/>
          <a:lstStyle/>
          <a:p>
            <a:pPr algn="ctr" eaLnBrk="1" hangingPunct="1">
              <a:buFontTx/>
              <a:buNone/>
            </a:pPr>
            <a:r>
              <a:rPr lang="en-US" sz="9600" b="1" smtClean="0">
                <a:latin typeface="Tahoma" pitchFamily="34" charset="0"/>
              </a:rPr>
              <a:t>THE CHINESE ECONOMY</a:t>
            </a: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0" y="0"/>
            <a:ext cx="9144000" cy="6858000"/>
          </a:xfrm>
        </p:spPr>
        <p:txBody>
          <a:bodyPr/>
          <a:lstStyle/>
          <a:p>
            <a:pPr marL="609600" indent="-609600" eaLnBrk="1" hangingPunct="1">
              <a:buFontTx/>
              <a:buNone/>
            </a:pPr>
            <a:r>
              <a:rPr lang="en-US" sz="3700" b="1" smtClean="0">
                <a:latin typeface="Tahoma" pitchFamily="34" charset="0"/>
              </a:rPr>
              <a:t>China has grown by more than 10% annually since 1978 (&amp; 11.9% over the past 3 decades), faster than Japan or any of the rising Asian tigers.  It currently contributes more to global GDP than the USA. “The fate of the world economy now hinges not just on America, but also on China’s economic fitness continuing for the next several years.” </a:t>
            </a:r>
          </a:p>
        </p:txBody>
      </p:sp>
    </p:spTree>
  </p:cSld>
  <p:clrMapOvr>
    <a:masterClrMapping/>
  </p:clrMapOvr>
  <p:transition spd="med">
    <p:random/>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3400" b="1" smtClean="0">
                <a:latin typeface="Tahoma" pitchFamily="34" charset="0"/>
              </a:rPr>
              <a:t>Needs 12-15M new jobs annually just to keep up with population growth</a:t>
            </a:r>
          </a:p>
          <a:p>
            <a:pPr marL="609600" indent="-609600" eaLnBrk="1" hangingPunct="1">
              <a:buFontTx/>
              <a:buAutoNum type="arabicPeriod"/>
            </a:pPr>
            <a:r>
              <a:rPr lang="en-US" sz="3400" b="1" smtClean="0">
                <a:latin typeface="Tahoma" pitchFamily="34" charset="0"/>
              </a:rPr>
              <a:t>Massive overexpansion of manufacturing capacity (3/4 of economic growth has come from new capital equipment)</a:t>
            </a:r>
          </a:p>
          <a:p>
            <a:pPr marL="609600" indent="-609600" eaLnBrk="1" hangingPunct="1">
              <a:buFontTx/>
              <a:buAutoNum type="arabicPeriod"/>
            </a:pPr>
            <a:r>
              <a:rPr lang="en-US" sz="3400" b="1" smtClean="0">
                <a:latin typeface="Tahoma" pitchFamily="34" charset="0"/>
              </a:rPr>
              <a:t>90% too much car manufacturing capacity (capability of making 4.9M cars but only 2.6M demanded)</a:t>
            </a:r>
          </a:p>
          <a:p>
            <a:pPr marL="609600" indent="-609600" eaLnBrk="1" hangingPunct="1">
              <a:buFontTx/>
              <a:buAutoNum type="arabicPeriod"/>
            </a:pPr>
            <a:r>
              <a:rPr lang="en-US" sz="3400" b="1" smtClean="0">
                <a:latin typeface="Tahoma" pitchFamily="34" charset="0"/>
              </a:rPr>
              <a:t>Widespread environmental problems due to cheapest-way growth strategies</a:t>
            </a:r>
          </a:p>
        </p:txBody>
      </p:sp>
      <p:sp>
        <p:nvSpPr>
          <p:cNvPr id="107523" name="AutoShape 10"/>
          <p:cNvSpPr>
            <a:spLocks noChangeArrowheads="1"/>
          </p:cNvSpPr>
          <p:nvPr/>
        </p:nvSpPr>
        <p:spPr bwMode="auto">
          <a:xfrm>
            <a:off x="76200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type="body" idx="1"/>
          </p:nvPr>
        </p:nvSpPr>
        <p:spPr>
          <a:xfrm>
            <a:off x="228600" y="0"/>
            <a:ext cx="8915400" cy="6858000"/>
          </a:xfrm>
        </p:spPr>
        <p:txBody>
          <a:bodyPr/>
          <a:lstStyle/>
          <a:p>
            <a:pPr marL="609600" indent="-609600" eaLnBrk="1" hangingPunct="1">
              <a:lnSpc>
                <a:spcPct val="90000"/>
              </a:lnSpc>
              <a:buFontTx/>
              <a:buAutoNum type="arabicPeriod" startAt="5"/>
            </a:pPr>
            <a:r>
              <a:rPr lang="en-US" b="1" smtClean="0">
                <a:latin typeface="Tahoma" pitchFamily="34" charset="0"/>
              </a:rPr>
              <a:t>Excessive government interference in the private sector</a:t>
            </a:r>
          </a:p>
          <a:p>
            <a:pPr marL="609600" indent="-609600" eaLnBrk="1" hangingPunct="1">
              <a:lnSpc>
                <a:spcPct val="90000"/>
              </a:lnSpc>
              <a:buFontTx/>
              <a:buAutoNum type="arabicPeriod" startAt="5"/>
            </a:pPr>
            <a:r>
              <a:rPr lang="en-US" b="1" smtClean="0">
                <a:latin typeface="Tahoma" pitchFamily="34" charset="0"/>
              </a:rPr>
              <a:t>Reliance on labor over technology</a:t>
            </a:r>
          </a:p>
          <a:p>
            <a:pPr marL="609600" indent="-609600" eaLnBrk="1" hangingPunct="1">
              <a:lnSpc>
                <a:spcPct val="90000"/>
              </a:lnSpc>
              <a:buFontTx/>
              <a:buAutoNum type="arabicPeriod" startAt="5"/>
            </a:pPr>
            <a:r>
              <a:rPr lang="en-US" b="1" smtClean="0">
                <a:latin typeface="Tahoma" pitchFamily="34" charset="0"/>
              </a:rPr>
              <a:t>Lack of consumer product companies</a:t>
            </a:r>
          </a:p>
          <a:p>
            <a:pPr marL="609600" indent="-609600" eaLnBrk="1" hangingPunct="1">
              <a:lnSpc>
                <a:spcPct val="90000"/>
              </a:lnSpc>
              <a:buFontTx/>
              <a:buAutoNum type="arabicPeriod" startAt="5"/>
            </a:pPr>
            <a:r>
              <a:rPr lang="en-US" b="1" smtClean="0">
                <a:latin typeface="Tahoma" pitchFamily="34" charset="0"/>
              </a:rPr>
              <a:t>Very little invested outside China (a negative Chinese capital account—other nations own way more of China than China owns of other nations)</a:t>
            </a:r>
          </a:p>
          <a:p>
            <a:pPr marL="609600" indent="-609600" eaLnBrk="1" hangingPunct="1">
              <a:lnSpc>
                <a:spcPct val="90000"/>
              </a:lnSpc>
              <a:buFontTx/>
              <a:buAutoNum type="arabicPeriod" startAt="5"/>
            </a:pPr>
            <a:r>
              <a:rPr lang="en-US" b="1" smtClean="0">
                <a:latin typeface="Tahoma" pitchFamily="34" charset="0"/>
              </a:rPr>
              <a:t>Extremely corrupt business practices (due to absence of strong institutions)</a:t>
            </a:r>
          </a:p>
          <a:p>
            <a:pPr marL="609600" indent="-609600" eaLnBrk="1" hangingPunct="1">
              <a:lnSpc>
                <a:spcPct val="90000"/>
              </a:lnSpc>
              <a:buFontTx/>
              <a:buAutoNum type="arabicPeriod" startAt="5"/>
            </a:pPr>
            <a:r>
              <a:rPr lang="en-US" b="1" smtClean="0">
                <a:latin typeface="Tahoma" pitchFamily="34" charset="0"/>
              </a:rPr>
              <a:t>There is currently a serious shortage of skilled Chinese professionals capable of holding leadership positions in business. </a:t>
            </a:r>
          </a:p>
        </p:txBody>
      </p:sp>
      <p:sp>
        <p:nvSpPr>
          <p:cNvPr id="108547" name="AutoShape 5"/>
          <p:cNvSpPr>
            <a:spLocks noChangeArrowheads="1"/>
          </p:cNvSpPr>
          <p:nvPr/>
        </p:nvSpPr>
        <p:spPr bwMode="auto">
          <a:xfrm>
            <a:off x="76200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11"/>
            </a:pPr>
            <a:r>
              <a:rPr lang="en-US" sz="2800" b="1" smtClean="0">
                <a:latin typeface="Tahoma" pitchFamily="34" charset="0"/>
              </a:rPr>
              <a:t>Bureaucratic government infrastructure (following the classic Confucian model of ancient Imperial China) is slow &amp; cumbersome for companies to work with</a:t>
            </a:r>
          </a:p>
          <a:p>
            <a:pPr marL="609600" indent="-609600" eaLnBrk="1" hangingPunct="1">
              <a:buFontTx/>
              <a:buAutoNum type="arabicPeriod" startAt="11"/>
            </a:pPr>
            <a:r>
              <a:rPr lang="en-US" sz="2800" b="1" smtClean="0">
                <a:latin typeface="Tahoma" pitchFamily="34" charset="0"/>
              </a:rPr>
              <a:t>Chinese corporations must satisfy a number of Communist party social goals &amp; agendas in addition to remaining profitable &amp; competitive</a:t>
            </a:r>
          </a:p>
          <a:p>
            <a:pPr marL="609600" indent="-609600" eaLnBrk="1" hangingPunct="1">
              <a:buFontTx/>
              <a:buAutoNum type="arabicPeriod" startAt="11"/>
            </a:pPr>
            <a:r>
              <a:rPr lang="en-US" sz="2800" b="1" smtClean="0">
                <a:latin typeface="Tahoma" pitchFamily="34" charset="0"/>
              </a:rPr>
              <a:t>China’s business service sector (finance, logistics, insurance, legal, etc.)  is very underdeveloped</a:t>
            </a:r>
          </a:p>
          <a:p>
            <a:pPr marL="609600" indent="-609600" eaLnBrk="1" hangingPunct="1">
              <a:buFontTx/>
              <a:buAutoNum type="arabicPeriod" startAt="11"/>
            </a:pPr>
            <a:r>
              <a:rPr lang="en-US" sz="2800" b="1" smtClean="0">
                <a:latin typeface="Tahoma" pitchFamily="34" charset="0"/>
              </a:rPr>
              <a:t>China is overly dependent on low value-adding-products</a:t>
            </a:r>
          </a:p>
          <a:p>
            <a:pPr marL="609600" indent="-609600" eaLnBrk="1" hangingPunct="1">
              <a:buFontTx/>
              <a:buAutoNum type="arabicPeriod" startAt="11"/>
            </a:pPr>
            <a:r>
              <a:rPr lang="en-US" sz="2800" b="1" smtClean="0">
                <a:latin typeface="Tahoma" pitchFamily="34" charset="0"/>
              </a:rPr>
              <a:t>Trade tensions with the U.S. are escalating due to China’s low currency policy to stimulate exporting </a:t>
            </a:r>
          </a:p>
          <a:p>
            <a:pPr marL="609600" indent="-609600" eaLnBrk="1" hangingPunct="1">
              <a:buFontTx/>
              <a:buAutoNum type="arabicPeriod" startAt="11"/>
            </a:pPr>
            <a:endParaRPr lang="en-US" sz="2800" b="1" smtClean="0">
              <a:latin typeface="Tahoma" pitchFamily="34" charset="0"/>
            </a:endParaRPr>
          </a:p>
        </p:txBody>
      </p:sp>
      <p:sp>
        <p:nvSpPr>
          <p:cNvPr id="109571" name="AutoShape 4"/>
          <p:cNvSpPr>
            <a:spLocks noChangeArrowheads="1"/>
          </p:cNvSpPr>
          <p:nvPr/>
        </p:nvSpPr>
        <p:spPr bwMode="auto">
          <a:xfrm>
            <a:off x="76200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16"/>
            </a:pPr>
            <a:r>
              <a:rPr lang="en-US" sz="2800" b="1" smtClean="0">
                <a:latin typeface="Tahoma" pitchFamily="34" charset="0"/>
              </a:rPr>
              <a:t>Since the mid-1990s, China has lost 17M acres of farm land to soil erosion (in large part due to over-pumping water aquifers). In desperation, China has leased farm land from Kazakhstan, Laos, Brazil, &amp; Cuba. Chinese farms operate on a very small scale, averaging 1.2 acres vs. 469 acres for American farms. One American farmer with a $200,00 combine can be as productive as 20,000 Chinese farmers working on government-allotted plots of land.  </a:t>
            </a:r>
          </a:p>
          <a:p>
            <a:pPr marL="609600" indent="-609600" eaLnBrk="1" hangingPunct="1">
              <a:buFontTx/>
              <a:buAutoNum type="arabicPeriod" startAt="16"/>
            </a:pPr>
            <a:r>
              <a:rPr lang="en-US" sz="2800" b="1" smtClean="0">
                <a:latin typeface="Tahoma" pitchFamily="34" charset="0"/>
              </a:rPr>
              <a:t>Since 1978, almost 40,000 state-owned factories closed, putting 53M Chinese out of jobs (7M more than the total employment of the world’s 500 largest corporations). </a:t>
            </a:r>
          </a:p>
        </p:txBody>
      </p:sp>
    </p:spTree>
  </p:cSld>
  <p:clrMapOvr>
    <a:masterClrMapping/>
  </p:clrMapOvr>
  <p:transition spd="med">
    <p:random/>
  </p:transition>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381000" y="228600"/>
            <a:ext cx="8534400" cy="1524000"/>
          </a:xfrm>
        </p:spPr>
        <p:txBody>
          <a:bodyPr/>
          <a:lstStyle/>
          <a:p>
            <a:pPr eaLnBrk="1" hangingPunct="1"/>
            <a:r>
              <a:rPr lang="en-US" sz="3600" b="1" smtClean="0">
                <a:solidFill>
                  <a:schemeClr val="tx1"/>
                </a:solidFill>
                <a:latin typeface="Berlin Sans FB" pitchFamily="34" charset="0"/>
              </a:rPr>
              <a:t/>
            </a:r>
            <a:br>
              <a:rPr lang="en-US" sz="3600" b="1" smtClean="0">
                <a:solidFill>
                  <a:schemeClr val="tx1"/>
                </a:solidFill>
                <a:latin typeface="Berlin Sans FB" pitchFamily="34" charset="0"/>
              </a:rPr>
            </a:br>
            <a:r>
              <a:rPr lang="en-US" sz="3200" b="1" smtClean="0">
                <a:solidFill>
                  <a:schemeClr val="tx1"/>
                </a:solidFill>
                <a:latin typeface="Tahoma" pitchFamily="34" charset="0"/>
              </a:rPr>
              <a:t>Heavy reliance on low-value-added labor intensive outsourcing to fill the pressing unemployment vacuum caused by failing state operated enterprises</a:t>
            </a:r>
          </a:p>
        </p:txBody>
      </p:sp>
    </p:spTree>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body" idx="1"/>
          </p:nvPr>
        </p:nvSpPr>
        <p:spPr>
          <a:xfrm>
            <a:off x="0" y="228600"/>
            <a:ext cx="9144000" cy="6629400"/>
          </a:xfrm>
        </p:spPr>
        <p:txBody>
          <a:bodyPr/>
          <a:lstStyle/>
          <a:p>
            <a:pPr marL="609600" indent="-609600" eaLnBrk="1" hangingPunct="1">
              <a:buFontTx/>
              <a:buAutoNum type="arabicPeriod"/>
            </a:pPr>
            <a:r>
              <a:rPr lang="en-US" sz="4000" b="1" smtClean="0">
                <a:latin typeface="Tahoma" pitchFamily="34" charset="0"/>
              </a:rPr>
              <a:t>Working conditions in many areas are extremely bad (especially pollution)</a:t>
            </a:r>
          </a:p>
          <a:p>
            <a:pPr marL="609600" indent="-609600" eaLnBrk="1" hangingPunct="1">
              <a:buFontTx/>
              <a:buAutoNum type="arabicPeriod"/>
            </a:pPr>
            <a:r>
              <a:rPr lang="en-US" sz="4000" b="1" smtClean="0">
                <a:latin typeface="Tahoma" pitchFamily="34" charset="0"/>
              </a:rPr>
              <a:t>Future Chinese economic expansion will require more resources than the reconstruction of both Europe &amp; Japan following WW2</a:t>
            </a:r>
          </a:p>
          <a:p>
            <a:pPr marL="609600" indent="-609600" eaLnBrk="1" hangingPunct="1">
              <a:buFontTx/>
              <a:buAutoNum type="arabicPeriod"/>
            </a:pPr>
            <a:r>
              <a:rPr lang="en-US" sz="4000" b="1" smtClean="0">
                <a:latin typeface="Tahoma" pitchFamily="34" charset="0"/>
              </a:rPr>
              <a:t>The earnings of foreign firms in China are still very small </a:t>
            </a:r>
          </a:p>
        </p:txBody>
      </p:sp>
    </p:spTree>
  </p:cSld>
  <p:clrMapOvr>
    <a:masterClrMapping/>
  </p:clrMapOvr>
  <p:transition spd="med">
    <p:random/>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0" y="685800"/>
            <a:ext cx="9144000" cy="990600"/>
          </a:xfrm>
        </p:spPr>
        <p:txBody>
          <a:bodyPr/>
          <a:lstStyle/>
          <a:p>
            <a:pPr eaLnBrk="1" hangingPunct="1"/>
            <a:r>
              <a:rPr lang="en-US" sz="3600" b="1" smtClean="0">
                <a:solidFill>
                  <a:schemeClr val="tx1"/>
                </a:solidFill>
                <a:latin typeface="Tahoma" pitchFamily="34" charset="0"/>
              </a:rPr>
              <a:t>Will China drain Hong Kong like a water bed in order to position Shanghai as China’s new financial capital?</a:t>
            </a:r>
            <a:r>
              <a:rPr lang="en-US" sz="4000" b="1" smtClean="0">
                <a:solidFill>
                  <a:srgbClr val="CC0066"/>
                </a:solidFill>
                <a:latin typeface="Berlin Sans FB" pitchFamily="34" charset="0"/>
              </a:rPr>
              <a:t> </a:t>
            </a:r>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r>
              <a:rPr lang="en-US" sz="4800" b="1" smtClean="0">
                <a:solidFill>
                  <a:schemeClr val="tx1"/>
                </a:solidFill>
                <a:latin typeface="Tahoma" pitchFamily="34" charset="0"/>
              </a:rPr>
              <a:t>Civil unrest between</a:t>
            </a:r>
            <a:br>
              <a:rPr lang="en-US" sz="4800" b="1" smtClean="0">
                <a:solidFill>
                  <a:schemeClr val="tx1"/>
                </a:solidFill>
                <a:latin typeface="Tahoma" pitchFamily="34" charset="0"/>
              </a:rPr>
            </a:br>
            <a:r>
              <a:rPr lang="en-US" sz="4800" b="1" smtClean="0">
                <a:solidFill>
                  <a:schemeClr val="tx1"/>
                </a:solidFill>
                <a:latin typeface="Tahoma" pitchFamily="34" charset="0"/>
              </a:rPr>
              <a:t> Gold Coast China &amp; rural China</a:t>
            </a:r>
          </a:p>
        </p:txBody>
      </p:sp>
    </p:spTree>
  </p:cSld>
  <p:clrMapOvr>
    <a:masterClrMapping/>
  </p:clrMapOvr>
  <p:transition>
    <p:pull dir="rd"/>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0" y="0"/>
            <a:ext cx="9144000" cy="1828800"/>
          </a:xfrm>
        </p:spPr>
        <p:txBody>
          <a:bodyPr/>
          <a:lstStyle/>
          <a:p>
            <a:pPr eaLnBrk="1" hangingPunct="1"/>
            <a:r>
              <a:rPr lang="en-US" sz="4000" b="1" smtClean="0">
                <a:solidFill>
                  <a:schemeClr val="tx1"/>
                </a:solidFill>
                <a:latin typeface="Tahoma" pitchFamily="34" charset="0"/>
              </a:rPr>
              <a:t>Urgent need for more democracy, especially civil liberties &amp; freedom of the press</a:t>
            </a:r>
            <a:r>
              <a:rPr lang="en-US" sz="4800" b="1" smtClean="0">
                <a:solidFill>
                  <a:srgbClr val="00CCFF"/>
                </a:solidFill>
                <a:latin typeface="Berlin Sans FB" pitchFamily="34" charset="0"/>
              </a:rPr>
              <a:t> </a:t>
            </a:r>
          </a:p>
        </p:txBody>
      </p:sp>
    </p:spTree>
  </p:cSld>
  <p:clrMapOvr>
    <a:masterClrMapping/>
  </p:clrMapOvr>
  <p:transition>
    <p:strips dir="rd"/>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0" y="0"/>
            <a:ext cx="9144000" cy="838200"/>
          </a:xfrm>
        </p:spPr>
        <p:txBody>
          <a:bodyPr/>
          <a:lstStyle/>
          <a:p>
            <a:pPr eaLnBrk="1" hangingPunct="1"/>
            <a:r>
              <a:rPr lang="en-US" b="1" smtClean="0">
                <a:solidFill>
                  <a:schemeClr val="tx1"/>
                </a:solidFill>
                <a:latin typeface="Tahoma" pitchFamily="34" charset="0"/>
              </a:rPr>
              <a:t>CORRUPTION PROBLEMS</a:t>
            </a:r>
          </a:p>
        </p:txBody>
      </p:sp>
      <p:sp>
        <p:nvSpPr>
          <p:cNvPr id="120835" name="Rectangle 3"/>
          <p:cNvSpPr>
            <a:spLocks noGrp="1" noChangeArrowheads="1"/>
          </p:cNvSpPr>
          <p:nvPr>
            <p:ph type="body" idx="1"/>
          </p:nvPr>
        </p:nvSpPr>
        <p:spPr>
          <a:xfrm>
            <a:off x="0" y="762000"/>
            <a:ext cx="8763000" cy="5638800"/>
          </a:xfrm>
        </p:spPr>
        <p:txBody>
          <a:bodyPr/>
          <a:lstStyle/>
          <a:p>
            <a:pPr marL="609600" indent="-609600" eaLnBrk="1" hangingPunct="1">
              <a:lnSpc>
                <a:spcPct val="90000"/>
              </a:lnSpc>
              <a:buFontTx/>
              <a:buAutoNum type="arabicPeriod"/>
            </a:pPr>
            <a:r>
              <a:rPr lang="en-US" sz="3500" b="1" smtClean="0">
                <a:latin typeface="Comic Sans MS" pitchFamily="66" charset="0"/>
              </a:rPr>
              <a:t>“</a:t>
            </a:r>
            <a:r>
              <a:rPr lang="en-US" sz="3500" b="1" smtClean="0">
                <a:latin typeface="Tahoma" pitchFamily="34" charset="0"/>
              </a:rPr>
              <a:t>China appears to run by masterful </a:t>
            </a:r>
          </a:p>
          <a:p>
            <a:pPr marL="609600" indent="-609600" eaLnBrk="1" hangingPunct="1">
              <a:lnSpc>
                <a:spcPct val="90000"/>
              </a:lnSpc>
              <a:buFontTx/>
              <a:buNone/>
            </a:pPr>
            <a:r>
              <a:rPr lang="en-US" sz="3500" b="1" smtClean="0">
                <a:latin typeface="Tahoma" pitchFamily="34" charset="0"/>
              </a:rPr>
              <a:t> showmen: “Rule of man” (via invisible networking, &amp; deal-making) rather than rule of law</a:t>
            </a:r>
          </a:p>
          <a:p>
            <a:pPr marL="609600" indent="-609600" eaLnBrk="1" hangingPunct="1">
              <a:lnSpc>
                <a:spcPct val="90000"/>
              </a:lnSpc>
              <a:buFontTx/>
              <a:buAutoNum type="arabicPeriod" startAt="2"/>
            </a:pPr>
            <a:r>
              <a:rPr lang="en-US" sz="3500" b="1" smtClean="0">
                <a:latin typeface="Tahoma" pitchFamily="34" charset="0"/>
              </a:rPr>
              <a:t>Even though there has been a flood of social/business regulation over the past 20 years, tons more is needed</a:t>
            </a:r>
          </a:p>
          <a:p>
            <a:pPr marL="609600" indent="-609600" eaLnBrk="1" hangingPunct="1">
              <a:lnSpc>
                <a:spcPct val="90000"/>
              </a:lnSpc>
              <a:buFontTx/>
              <a:buAutoNum type="arabicPeriod" startAt="2"/>
            </a:pPr>
            <a:r>
              <a:rPr lang="en-US" sz="3500" b="1" smtClean="0">
                <a:latin typeface="Tahoma" pitchFamily="34" charset="0"/>
              </a:rPr>
              <a:t>China has only 100,000 (marginally competent and underpaid) lawyers</a:t>
            </a:r>
            <a:r>
              <a:rPr lang="en-US" sz="3500" b="1" smtClean="0">
                <a:solidFill>
                  <a:srgbClr val="669900"/>
                </a:solidFill>
                <a:latin typeface="Tahoma" pitchFamily="34" charset="0"/>
              </a:rPr>
              <a:t> </a:t>
            </a: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4"/>
          <p:cNvSpPr>
            <a:spLocks noChangeArrowheads="1" noChangeShapeType="1" noTextEdit="1"/>
          </p:cNvSpPr>
          <p:nvPr/>
        </p:nvSpPr>
        <p:spPr bwMode="auto">
          <a:xfrm>
            <a:off x="1371600" y="609600"/>
            <a:ext cx="5867400" cy="4953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spc="720">
                <a:effectLst>
                  <a:outerShdw dist="45791" dir="3378596" algn="ctr" rotWithShape="0">
                    <a:srgbClr val="4D4D4D">
                      <a:alpha val="79999"/>
                    </a:srgbClr>
                  </a:outerShdw>
                </a:effectLst>
                <a:latin typeface="Arial Black"/>
              </a:rPr>
              <a:t>CHINESE</a:t>
            </a:r>
          </a:p>
          <a:p>
            <a:pPr algn="ctr"/>
            <a:r>
              <a:rPr lang="en-US" sz="3600" b="1" kern="10" spc="720">
                <a:effectLst>
                  <a:outerShdw dist="45791" dir="3378596" algn="ctr" rotWithShape="0">
                    <a:srgbClr val="4D4D4D">
                      <a:alpha val="79999"/>
                    </a:srgbClr>
                  </a:outerShdw>
                </a:effectLst>
                <a:latin typeface="Arial Black"/>
              </a:rPr>
              <a:t>HISTORY</a:t>
            </a:r>
          </a:p>
          <a:p>
            <a:pPr algn="ctr"/>
            <a:r>
              <a:rPr lang="en-US" sz="3600" b="1" kern="10" spc="720">
                <a:effectLst>
                  <a:outerShdw dist="45791" dir="3378596" algn="ctr" rotWithShape="0">
                    <a:srgbClr val="4D4D4D">
                      <a:alpha val="79999"/>
                    </a:srgbClr>
                  </a:outerShdw>
                </a:effectLst>
                <a:latin typeface="Arial Black"/>
              </a:rPr>
              <a:t>IN A</a:t>
            </a:r>
          </a:p>
          <a:p>
            <a:pPr algn="ctr"/>
            <a:r>
              <a:rPr lang="en-US" sz="3600" b="1" kern="10" spc="720">
                <a:effectLst>
                  <a:outerShdw dist="45791" dir="3378596" algn="ctr" rotWithShape="0">
                    <a:srgbClr val="4D4D4D">
                      <a:alpha val="79999"/>
                    </a:srgbClr>
                  </a:outerShdw>
                </a:effectLst>
                <a:latin typeface="Arial Black"/>
              </a:rPr>
              <a:t>NUTSHELL</a:t>
            </a:r>
          </a:p>
        </p:txBody>
      </p:sp>
    </p:spTree>
  </p:cSld>
  <p:clrMapOvr>
    <a:masterClrMapping/>
  </p:clrMapOvr>
  <p:transition spd="med">
    <p:random/>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WordArt 4"/>
          <p:cNvSpPr>
            <a:spLocks noChangeArrowheads="1" noChangeShapeType="1" noTextEdit="1"/>
          </p:cNvSpPr>
          <p:nvPr/>
        </p:nvSpPr>
        <p:spPr bwMode="auto">
          <a:xfrm>
            <a:off x="1143000" y="457200"/>
            <a:ext cx="6248400" cy="5791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CHINA</a:t>
            </a:r>
          </a:p>
          <a:p>
            <a:pPr algn="ctr"/>
            <a:r>
              <a:rPr lang="en-US" sz="3600" kern="10">
                <a:ln w="9525">
                  <a:solidFill>
                    <a:srgbClr val="000000"/>
                  </a:solidFill>
                  <a:round/>
                  <a:headEnd/>
                  <a:tailEnd/>
                </a:ln>
                <a:solidFill>
                  <a:schemeClr val="tx2"/>
                </a:solidFill>
                <a:latin typeface="Arial Black"/>
              </a:rPr>
              <a:t>CHALLENGES</a:t>
            </a:r>
          </a:p>
        </p:txBody>
      </p:sp>
    </p:spTree>
  </p:cSld>
  <p:clrMapOvr>
    <a:masterClrMapping/>
  </p:clrMapOvr>
  <p:transition spd="med">
    <p:random/>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3"/>
          <p:cNvSpPr>
            <a:spLocks noGrp="1" noChangeArrowheads="1"/>
          </p:cNvSpPr>
          <p:nvPr>
            <p:ph type="body" idx="1"/>
          </p:nvPr>
        </p:nvSpPr>
        <p:spPr>
          <a:xfrm>
            <a:off x="0" y="0"/>
            <a:ext cx="9144000" cy="6858000"/>
          </a:xfrm>
        </p:spPr>
        <p:txBody>
          <a:bodyPr/>
          <a:lstStyle/>
          <a:p>
            <a:pPr algn="ctr" eaLnBrk="1" hangingPunct="1">
              <a:buFontTx/>
              <a:buNone/>
            </a:pPr>
            <a:r>
              <a:rPr lang="en-US" sz="4800" b="1" smtClean="0">
                <a:latin typeface="Tahoma" pitchFamily="34" charset="0"/>
              </a:rPr>
              <a:t>“Rural poverty, high internal migration, liberalization of financing, a self-cannibalizing frenzy of competition, &amp; intensifying urbanization speed the high metabolism of Chinese capitalism.”</a:t>
            </a:r>
          </a:p>
        </p:txBody>
      </p:sp>
    </p:spTree>
  </p:cSld>
  <p:clrMapOvr>
    <a:masterClrMapping/>
  </p:clrMapOvr>
  <p:transition spd="med">
    <p:random/>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304800" y="228600"/>
            <a:ext cx="8839200" cy="685800"/>
          </a:xfrm>
        </p:spPr>
        <p:txBody>
          <a:bodyPr/>
          <a:lstStyle/>
          <a:p>
            <a:pPr eaLnBrk="1" hangingPunct="1"/>
            <a:r>
              <a:rPr lang="en-US" sz="4000" b="1" smtClean="0">
                <a:solidFill>
                  <a:schemeClr val="tx1"/>
                </a:solidFill>
                <a:latin typeface="Tahoma" pitchFamily="34" charset="0"/>
              </a:rPr>
              <a:t>THE WILD WEST OF CAPITALISM</a:t>
            </a:r>
          </a:p>
        </p:txBody>
      </p:sp>
      <p:sp>
        <p:nvSpPr>
          <p:cNvPr id="123907" name="Rectangle 3"/>
          <p:cNvSpPr>
            <a:spLocks noGrp="1" noChangeArrowheads="1"/>
          </p:cNvSpPr>
          <p:nvPr>
            <p:ph type="body" idx="1"/>
          </p:nvPr>
        </p:nvSpPr>
        <p:spPr>
          <a:xfrm>
            <a:off x="0" y="838200"/>
            <a:ext cx="9144000" cy="6019800"/>
          </a:xfrm>
        </p:spPr>
        <p:txBody>
          <a:bodyPr/>
          <a:lstStyle/>
          <a:p>
            <a:pPr marL="609600" indent="-609600" eaLnBrk="1" hangingPunct="1">
              <a:lnSpc>
                <a:spcPct val="90000"/>
              </a:lnSpc>
              <a:buFontTx/>
              <a:buAutoNum type="arabicPeriod"/>
            </a:pPr>
            <a:r>
              <a:rPr lang="en-US" b="1" smtClean="0">
                <a:latin typeface="Tahoma" pitchFamily="34" charset="0"/>
              </a:rPr>
              <a:t>Capitalism/democracy is tough to pull off even in the best of national circumstances.</a:t>
            </a:r>
          </a:p>
          <a:p>
            <a:pPr marL="609600" indent="-609600" eaLnBrk="1" hangingPunct="1">
              <a:lnSpc>
                <a:spcPct val="90000"/>
              </a:lnSpc>
              <a:buFontTx/>
              <a:buAutoNum type="arabicPeriod"/>
            </a:pPr>
            <a:r>
              <a:rPr lang="en-US" b="1" smtClean="0">
                <a:latin typeface="Tahoma" pitchFamily="34" charset="0"/>
              </a:rPr>
              <a:t>China must develop an infrastructure of business institutions (laws, CPAs, regulations, stock markets, etc.)</a:t>
            </a:r>
          </a:p>
          <a:p>
            <a:pPr marL="609600" indent="-609600" eaLnBrk="1" hangingPunct="1">
              <a:lnSpc>
                <a:spcPct val="90000"/>
              </a:lnSpc>
              <a:buFontTx/>
              <a:buAutoNum type="arabicPeriod"/>
            </a:pPr>
            <a:r>
              <a:rPr lang="en-US" b="1" smtClean="0">
                <a:latin typeface="Tahoma" pitchFamily="34" charset="0"/>
              </a:rPr>
              <a:t>For the USA, it took a revolution, civil war, Wild West town bosses, the “Robber Barron” era, a century of business legislation (most recently the Sarbanes-Oxley Act), &amp; business schools to teach the institutionalized approach to business </a:t>
            </a:r>
          </a:p>
        </p:txBody>
      </p:sp>
    </p:spTree>
  </p:cSld>
  <p:clrMapOvr>
    <a:masterClrMapping/>
  </p:clrMapOvr>
  <p:transition spd="med">
    <p:random/>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228600" y="152400"/>
            <a:ext cx="8229600" cy="533400"/>
          </a:xfrm>
        </p:spPr>
        <p:txBody>
          <a:bodyPr/>
          <a:lstStyle/>
          <a:p>
            <a:pPr eaLnBrk="1" hangingPunct="1"/>
            <a:r>
              <a:rPr lang="en-US" sz="4000" b="1" smtClean="0">
                <a:solidFill>
                  <a:schemeClr val="tx1"/>
                </a:solidFill>
                <a:latin typeface="Tahoma" pitchFamily="34" charset="0"/>
              </a:rPr>
              <a:t>FACING THE SOE CRISIS</a:t>
            </a:r>
          </a:p>
        </p:txBody>
      </p:sp>
      <p:sp>
        <p:nvSpPr>
          <p:cNvPr id="124931" name="Rectangle 3"/>
          <p:cNvSpPr>
            <a:spLocks noGrp="1" noChangeArrowheads="1"/>
          </p:cNvSpPr>
          <p:nvPr>
            <p:ph type="body" idx="1"/>
          </p:nvPr>
        </p:nvSpPr>
        <p:spPr>
          <a:xfrm>
            <a:off x="152400" y="762000"/>
            <a:ext cx="8305800" cy="6096000"/>
          </a:xfrm>
        </p:spPr>
        <p:txBody>
          <a:bodyPr/>
          <a:lstStyle/>
          <a:p>
            <a:pPr marL="609600" indent="-609600" eaLnBrk="1" hangingPunct="1">
              <a:lnSpc>
                <a:spcPct val="90000"/>
              </a:lnSpc>
              <a:buClr>
                <a:schemeClr val="tx1"/>
              </a:buClr>
              <a:buFontTx/>
              <a:buAutoNum type="arabicPeriod"/>
            </a:pPr>
            <a:r>
              <a:rPr lang="en-US" sz="4000" b="1" smtClean="0">
                <a:latin typeface="Tahoma" pitchFamily="34" charset="0"/>
              </a:rPr>
              <a:t>Noncompetitive, obsolete factories constituting 1/3 of China’s economy</a:t>
            </a:r>
          </a:p>
          <a:p>
            <a:pPr marL="609600" indent="-609600" eaLnBrk="1" hangingPunct="1">
              <a:lnSpc>
                <a:spcPct val="90000"/>
              </a:lnSpc>
              <a:buClr>
                <a:schemeClr val="tx1"/>
              </a:buClr>
              <a:buFontTx/>
              <a:buAutoNum type="arabicPeriod"/>
            </a:pPr>
            <a:r>
              <a:rPr lang="en-US" sz="4000" b="1" smtClean="0">
                <a:latin typeface="Tahoma" pitchFamily="34" charset="0"/>
              </a:rPr>
              <a:t>Massive number of state-dependent workers in a post-Communist era</a:t>
            </a:r>
          </a:p>
          <a:p>
            <a:pPr marL="609600" indent="-609600" eaLnBrk="1" hangingPunct="1">
              <a:lnSpc>
                <a:spcPct val="90000"/>
              </a:lnSpc>
              <a:buClr>
                <a:schemeClr val="tx1"/>
              </a:buClr>
              <a:buFontTx/>
              <a:buAutoNum type="arabicPeriod"/>
            </a:pPr>
            <a:r>
              <a:rPr lang="en-US" sz="4000" b="1" smtClean="0">
                <a:latin typeface="Tahoma" pitchFamily="34" charset="0"/>
              </a:rPr>
              <a:t>Replacement jobs depend on future FDI joint ventures</a:t>
            </a:r>
          </a:p>
          <a:p>
            <a:pPr marL="609600" indent="-609600" eaLnBrk="1" hangingPunct="1">
              <a:lnSpc>
                <a:spcPct val="90000"/>
              </a:lnSpc>
              <a:buClr>
                <a:schemeClr val="tx1"/>
              </a:buClr>
              <a:buFontTx/>
              <a:buAutoNum type="arabicPeriod"/>
            </a:pPr>
            <a:r>
              <a:rPr lang="en-US" sz="4000" b="1" smtClean="0">
                <a:latin typeface="Tahoma" pitchFamily="34" charset="0"/>
              </a:rPr>
              <a:t>Low privatization (selling to foreign companies) potential</a:t>
            </a:r>
          </a:p>
          <a:p>
            <a:pPr marL="609600" indent="-609600" eaLnBrk="1" hangingPunct="1">
              <a:lnSpc>
                <a:spcPct val="90000"/>
              </a:lnSpc>
            </a:pPr>
            <a:endParaRPr lang="en-US" sz="4400" b="1" smtClean="0">
              <a:latin typeface="Tahoma" pitchFamily="34" charset="0"/>
            </a:endParaRPr>
          </a:p>
          <a:p>
            <a:pPr marL="609600" indent="-609600" eaLnBrk="1" hangingPunct="1">
              <a:lnSpc>
                <a:spcPct val="90000"/>
              </a:lnSpc>
            </a:pPr>
            <a:endParaRPr lang="en-US" sz="4400" b="1" smtClean="0">
              <a:latin typeface="Kristen ITC" pitchFamily="66" charset="0"/>
            </a:endParaRPr>
          </a:p>
        </p:txBody>
      </p:sp>
    </p:spTree>
  </p:cSld>
  <p:clrMapOvr>
    <a:masterClrMapping/>
  </p:clrMapOvr>
  <p:transition>
    <p:wipe dir="d"/>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1"/>
          <p:cNvSpPr>
            <a:spLocks noGrp="1" noChangeArrowheads="1"/>
          </p:cNvSpPr>
          <p:nvPr>
            <p:ph type="ctrTitle"/>
          </p:nvPr>
        </p:nvSpPr>
        <p:spPr>
          <a:xfrm>
            <a:off x="381000" y="0"/>
            <a:ext cx="7772400" cy="1470025"/>
          </a:xfrm>
        </p:spPr>
        <p:txBody>
          <a:bodyPr/>
          <a:lstStyle/>
          <a:p>
            <a:pPr eaLnBrk="1" hangingPunct="1"/>
            <a:r>
              <a:rPr lang="en-US" b="1" smtClean="0">
                <a:solidFill>
                  <a:schemeClr val="tx1"/>
                </a:solidFill>
                <a:latin typeface="Tahoma" pitchFamily="34" charset="0"/>
              </a:rPr>
              <a:t>STANDARD OF LIVING INEQUALITIES</a:t>
            </a:r>
          </a:p>
        </p:txBody>
      </p:sp>
      <p:sp>
        <p:nvSpPr>
          <p:cNvPr id="125955" name="Rectangle 15"/>
          <p:cNvSpPr>
            <a:spLocks noGrp="1" noChangeArrowheads="1"/>
          </p:cNvSpPr>
          <p:nvPr>
            <p:ph type="subTitle" idx="1"/>
          </p:nvPr>
        </p:nvSpPr>
        <p:spPr>
          <a:xfrm>
            <a:off x="0" y="1447800"/>
            <a:ext cx="9144000" cy="5410200"/>
          </a:xfrm>
        </p:spPr>
        <p:txBody>
          <a:bodyPr/>
          <a:lstStyle/>
          <a:p>
            <a:pPr marL="609600" indent="-609600" algn="l" eaLnBrk="1" hangingPunct="1">
              <a:buFontTx/>
              <a:buAutoNum type="arabicPeriod"/>
            </a:pPr>
            <a:r>
              <a:rPr lang="en-US" sz="5400" b="1" smtClean="0">
                <a:latin typeface="Tahoma" pitchFamily="34" charset="0"/>
              </a:rPr>
              <a:t>Rural vs. urban areas</a:t>
            </a:r>
          </a:p>
          <a:p>
            <a:pPr marL="609600" indent="-609600" algn="l" eaLnBrk="1" hangingPunct="1">
              <a:buFontTx/>
              <a:buAutoNum type="arabicPeriod"/>
            </a:pPr>
            <a:r>
              <a:rPr lang="en-US" sz="5400" b="1" smtClean="0">
                <a:latin typeface="Tahoma" pitchFamily="34" charset="0"/>
              </a:rPr>
              <a:t>Former state company workers vs. new capitalists</a:t>
            </a:r>
          </a:p>
          <a:p>
            <a:pPr marL="609600" indent="-609600" algn="l" eaLnBrk="1" hangingPunct="1">
              <a:buFontTx/>
              <a:buAutoNum type="arabicPeriod"/>
            </a:pPr>
            <a:r>
              <a:rPr lang="en-US" sz="5400" b="1" smtClean="0">
                <a:latin typeface="Tahoma" pitchFamily="34" charset="0"/>
              </a:rPr>
              <a:t>Industrial workers vs. agricultural </a:t>
            </a:r>
          </a:p>
          <a:p>
            <a:pPr marL="609600" indent="-609600" algn="l" eaLnBrk="1" hangingPunct="1"/>
            <a:endParaRPr lang="en-US" sz="5400" b="1" smtClean="0">
              <a:latin typeface="Tahoma" pitchFamily="34" charset="0"/>
            </a:endParaRPr>
          </a:p>
          <a:p>
            <a:pPr marL="609600" indent="-609600" algn="l" eaLnBrk="1" hangingPunct="1"/>
            <a:endParaRPr lang="en-US" b="1" smtClean="0">
              <a:latin typeface="Tahoma" pitchFamily="34" charset="0"/>
            </a:endParaRPr>
          </a:p>
        </p:txBody>
      </p:sp>
    </p:spTree>
  </p:cSld>
  <p:clrMapOvr>
    <a:masterClrMapping/>
  </p:clrMapOvr>
  <p:transition spd="med">
    <p:random/>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0" y="0"/>
            <a:ext cx="9144000" cy="1470025"/>
          </a:xfrm>
        </p:spPr>
        <p:txBody>
          <a:bodyPr/>
          <a:lstStyle/>
          <a:p>
            <a:pPr eaLnBrk="1" hangingPunct="1"/>
            <a:r>
              <a:rPr lang="en-US" sz="4000" b="1" smtClean="0">
                <a:solidFill>
                  <a:schemeClr val="tx1"/>
                </a:solidFill>
                <a:latin typeface="Tahoma" pitchFamily="34" charset="0"/>
              </a:rPr>
              <a:t>THE NEED FOR POST-COMMUNIST SOCIAL PROGRAMS </a:t>
            </a:r>
          </a:p>
        </p:txBody>
      </p:sp>
      <p:sp>
        <p:nvSpPr>
          <p:cNvPr id="126979" name="Rectangle 3"/>
          <p:cNvSpPr>
            <a:spLocks noGrp="1" noChangeArrowheads="1"/>
          </p:cNvSpPr>
          <p:nvPr>
            <p:ph type="subTitle" idx="1"/>
          </p:nvPr>
        </p:nvSpPr>
        <p:spPr>
          <a:xfrm>
            <a:off x="0" y="1295400"/>
            <a:ext cx="9144000" cy="5562600"/>
          </a:xfrm>
        </p:spPr>
        <p:txBody>
          <a:bodyPr/>
          <a:lstStyle/>
          <a:p>
            <a:pPr marL="609600" indent="-609600" algn="l" eaLnBrk="1" hangingPunct="1">
              <a:lnSpc>
                <a:spcPct val="90000"/>
              </a:lnSpc>
              <a:buFontTx/>
              <a:buAutoNum type="arabicPeriod"/>
            </a:pPr>
            <a:r>
              <a:rPr lang="en-US" sz="4400" b="1" smtClean="0">
                <a:latin typeface="Tahoma" pitchFamily="34" charset="0"/>
              </a:rPr>
              <a:t>Pervasive health care</a:t>
            </a:r>
          </a:p>
          <a:p>
            <a:pPr marL="609600" indent="-609600" algn="l" eaLnBrk="1" hangingPunct="1">
              <a:lnSpc>
                <a:spcPct val="90000"/>
              </a:lnSpc>
              <a:buFontTx/>
              <a:buAutoNum type="arabicPeriod"/>
            </a:pPr>
            <a:r>
              <a:rPr lang="en-US" sz="4400" b="1" smtClean="0">
                <a:latin typeface="Tahoma" pitchFamily="34" charset="0"/>
              </a:rPr>
              <a:t>Uniform educational opportunity &amp; achievement</a:t>
            </a:r>
          </a:p>
          <a:p>
            <a:pPr marL="609600" indent="-609600" algn="l" eaLnBrk="1" hangingPunct="1">
              <a:lnSpc>
                <a:spcPct val="90000"/>
              </a:lnSpc>
              <a:buFontTx/>
              <a:buAutoNum type="arabicPeriod"/>
            </a:pPr>
            <a:r>
              <a:rPr lang="en-US" sz="4400" b="1" smtClean="0">
                <a:latin typeface="Tahoma" pitchFamily="34" charset="0"/>
              </a:rPr>
              <a:t>Social security for retirement</a:t>
            </a:r>
          </a:p>
          <a:p>
            <a:pPr marL="609600" indent="-609600" algn="l" eaLnBrk="1" hangingPunct="1">
              <a:lnSpc>
                <a:spcPct val="90000"/>
              </a:lnSpc>
              <a:buFontTx/>
              <a:buAutoNum type="arabicPeriod"/>
            </a:pPr>
            <a:r>
              <a:rPr lang="en-US" sz="4400" b="1" smtClean="0">
                <a:latin typeface="Tahoma" pitchFamily="34" charset="0"/>
              </a:rPr>
              <a:t>Shifting the costs of these massive programs away from the local level to the federal level</a:t>
            </a:r>
          </a:p>
          <a:p>
            <a:pPr marL="609600" indent="-609600" algn="l" eaLnBrk="1" hangingPunct="1">
              <a:lnSpc>
                <a:spcPct val="90000"/>
              </a:lnSpc>
            </a:pPr>
            <a:endParaRPr lang="en-US" sz="4400" b="1" smtClean="0">
              <a:latin typeface="Tahoma" pitchFamily="34" charset="0"/>
            </a:endParaRPr>
          </a:p>
          <a:p>
            <a:pPr marL="609600" indent="-609600" algn="l" eaLnBrk="1" hangingPunct="1">
              <a:lnSpc>
                <a:spcPct val="90000"/>
              </a:lnSpc>
            </a:pPr>
            <a:endParaRPr lang="en-US" sz="2400" b="1" smtClean="0">
              <a:latin typeface="Tahoma" pitchFamily="34" charset="0"/>
            </a:endParaRPr>
          </a:p>
        </p:txBody>
      </p:sp>
    </p:spTree>
  </p:cSld>
  <p:clrMapOvr>
    <a:masterClrMapping/>
  </p:clrMapOvr>
  <p:transition spd="med">
    <p:random/>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0" y="0"/>
            <a:ext cx="9144000" cy="914400"/>
          </a:xfrm>
        </p:spPr>
        <p:txBody>
          <a:bodyPr/>
          <a:lstStyle/>
          <a:p>
            <a:pPr eaLnBrk="1" hangingPunct="1"/>
            <a:r>
              <a:rPr lang="en-US" b="1" smtClean="0">
                <a:solidFill>
                  <a:schemeClr val="tx1"/>
                </a:solidFill>
                <a:latin typeface="Tahoma" pitchFamily="34" charset="0"/>
              </a:rPr>
              <a:t>LAND REFORM NEEDS</a:t>
            </a:r>
          </a:p>
        </p:txBody>
      </p:sp>
      <p:sp>
        <p:nvSpPr>
          <p:cNvPr id="128003" name="Rectangle 3"/>
          <p:cNvSpPr>
            <a:spLocks noGrp="1" noChangeArrowheads="1"/>
          </p:cNvSpPr>
          <p:nvPr>
            <p:ph type="subTitle" idx="1"/>
          </p:nvPr>
        </p:nvSpPr>
        <p:spPr>
          <a:xfrm>
            <a:off x="0" y="762000"/>
            <a:ext cx="9144000" cy="6096000"/>
          </a:xfrm>
        </p:spPr>
        <p:txBody>
          <a:bodyPr/>
          <a:lstStyle/>
          <a:p>
            <a:pPr marL="609600" indent="-609600" algn="l" eaLnBrk="1" hangingPunct="1">
              <a:lnSpc>
                <a:spcPct val="90000"/>
              </a:lnSpc>
              <a:buFontTx/>
              <a:buAutoNum type="arabicPeriod"/>
            </a:pPr>
            <a:r>
              <a:rPr lang="en-US" sz="3600" b="1" smtClean="0">
                <a:latin typeface="Tahoma" pitchFamily="34" charset="0"/>
              </a:rPr>
              <a:t>Since the days of state-owned land communes in Mao’s “Great Leap Forward,” Chinese farmers have not been able to own their land, producing negative incentives for efficient agriculture.</a:t>
            </a:r>
          </a:p>
          <a:p>
            <a:pPr marL="609600" indent="-609600" algn="l" eaLnBrk="1" hangingPunct="1">
              <a:lnSpc>
                <a:spcPct val="90000"/>
              </a:lnSpc>
              <a:buFontTx/>
              <a:buAutoNum type="arabicPeriod"/>
            </a:pPr>
            <a:r>
              <a:rPr lang="en-US" sz="3600" b="1" smtClean="0">
                <a:latin typeface="Tahoma" pitchFamily="34" charset="0"/>
              </a:rPr>
              <a:t>Currently many farmers have 30-year leases on their small plots, but they are not allowed to pledge the land as collateral for agriculture expansion loans.   </a:t>
            </a:r>
          </a:p>
          <a:p>
            <a:pPr marL="609600" indent="-609600" algn="l" eaLnBrk="1" hangingPunct="1">
              <a:lnSpc>
                <a:spcPct val="90000"/>
              </a:lnSpc>
            </a:pPr>
            <a:endParaRPr lang="en-US" sz="3600" b="1" smtClean="0">
              <a:latin typeface="Tahoma" pitchFamily="34" charset="0"/>
            </a:endParaRPr>
          </a:p>
          <a:p>
            <a:pPr marL="609600" indent="-609600" algn="l" eaLnBrk="1" hangingPunct="1">
              <a:lnSpc>
                <a:spcPct val="90000"/>
              </a:lnSpc>
            </a:pPr>
            <a:endParaRPr lang="en-US" b="1" smtClean="0">
              <a:latin typeface="Tahoma" pitchFamily="34" charset="0"/>
            </a:endParaRPr>
          </a:p>
        </p:txBody>
      </p:sp>
    </p:spTree>
  </p:cSld>
  <p:clrMapOvr>
    <a:masterClrMapping/>
  </p:clrMapOvr>
  <p:transition spd="med">
    <p:random/>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itle 1"/>
          <p:cNvSpPr>
            <a:spLocks noGrp="1"/>
          </p:cNvSpPr>
          <p:nvPr>
            <p:ph type="ctrTitle"/>
          </p:nvPr>
        </p:nvSpPr>
        <p:spPr>
          <a:xfrm>
            <a:off x="0" y="0"/>
            <a:ext cx="9144000" cy="990600"/>
          </a:xfrm>
        </p:spPr>
        <p:txBody>
          <a:bodyPr/>
          <a:lstStyle/>
          <a:p>
            <a:r>
              <a:rPr lang="en-US" sz="3200" b="1" smtClean="0">
                <a:latin typeface="Tahoma" pitchFamily="34" charset="0"/>
                <a:cs typeface="Tahoma" pitchFamily="34" charset="0"/>
              </a:rPr>
              <a:t>SHORTAGE OF BUSINESS PROFESSIONALS</a:t>
            </a:r>
          </a:p>
        </p:txBody>
      </p:sp>
      <p:sp>
        <p:nvSpPr>
          <p:cNvPr id="129027" name="Subtitle 2"/>
          <p:cNvSpPr>
            <a:spLocks noGrp="1"/>
          </p:cNvSpPr>
          <p:nvPr>
            <p:ph type="subTitle" idx="1"/>
          </p:nvPr>
        </p:nvSpPr>
        <p:spPr>
          <a:xfrm>
            <a:off x="0" y="838200"/>
            <a:ext cx="9144000" cy="6019800"/>
          </a:xfrm>
        </p:spPr>
        <p:txBody>
          <a:bodyPr/>
          <a:lstStyle/>
          <a:p>
            <a:pPr marL="514350" indent="-514350" algn="l">
              <a:buFont typeface="Times New Roman" pitchFamily="18" charset="0"/>
              <a:buAutoNum type="arabicPeriod"/>
            </a:pPr>
            <a:r>
              <a:rPr lang="en-US" b="1" smtClean="0">
                <a:latin typeface="Tahoma" pitchFamily="34" charset="0"/>
                <a:cs typeface="Tahoma" pitchFamily="34" charset="0"/>
              </a:rPr>
              <a:t>A 2007 study of foreign executives doing business in China revealed a serious shortage of business &amp; community professionals throughout China, including executives, middle managers, manufacturing managers, accountants, lawyers, airline pilots, physicians, IT professionals, &amp; entry level corporate employees with a strong work ethic.</a:t>
            </a:r>
          </a:p>
          <a:p>
            <a:pPr marL="514350" indent="-514350" algn="l">
              <a:buFont typeface="Times New Roman" pitchFamily="18" charset="0"/>
              <a:buAutoNum type="arabicPeriod"/>
            </a:pPr>
            <a:r>
              <a:rPr lang="en-US" b="1" smtClean="0">
                <a:latin typeface="Tahoma" pitchFamily="34" charset="0"/>
                <a:cs typeface="Tahoma" pitchFamily="34" charset="0"/>
              </a:rPr>
              <a:t>China has 3,000 pilots today but will need 12,000 by 2025.</a:t>
            </a:r>
          </a:p>
        </p:txBody>
      </p:sp>
      <p:sp>
        <p:nvSpPr>
          <p:cNvPr id="4" name="Right Arrow 3"/>
          <p:cNvSpPr/>
          <p:nvPr/>
        </p:nvSpPr>
        <p:spPr>
          <a:xfrm>
            <a:off x="8001000" y="61722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med">
    <p:random/>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514350" indent="-514350">
              <a:buFont typeface="+mj-lt"/>
              <a:buAutoNum type="arabicPeriod" startAt="3"/>
              <a:defRPr/>
            </a:pPr>
            <a:r>
              <a:rPr lang="en-US" sz="3000" b="1" dirty="0" smtClean="0">
                <a:latin typeface="Tahoma" pitchFamily="34" charset="0"/>
                <a:cs typeface="Tahoma" pitchFamily="34" charset="0"/>
              </a:rPr>
              <a:t>Only 122,000 lawyers, 70,000 fewer then the entire state of California.</a:t>
            </a:r>
          </a:p>
          <a:p>
            <a:pPr marL="514350" indent="-514350">
              <a:buFont typeface="+mj-lt"/>
              <a:buAutoNum type="arabicPeriod" startAt="3"/>
              <a:defRPr/>
            </a:pPr>
            <a:r>
              <a:rPr lang="en-US" sz="3000" b="1" dirty="0" smtClean="0">
                <a:latin typeface="Tahoma" pitchFamily="34" charset="0"/>
                <a:cs typeface="Tahoma" pitchFamily="34" charset="0"/>
              </a:rPr>
              <a:t>4,000 general practitioner doctors vs. 360,000 more needed in urban areas (where only half of the nation’s population resides).</a:t>
            </a:r>
          </a:p>
          <a:p>
            <a:pPr marL="514350" indent="-514350">
              <a:buFont typeface="+mj-lt"/>
              <a:buAutoNum type="arabicPeriod" startAt="3"/>
              <a:defRPr/>
            </a:pPr>
            <a:r>
              <a:rPr lang="en-US" sz="3000" b="1" dirty="0" smtClean="0">
                <a:latin typeface="Tahoma" pitchFamily="34" charset="0"/>
                <a:cs typeface="Tahoma" pitchFamily="34" charset="0"/>
              </a:rPr>
              <a:t>A half million new IT professionals will be needed by 1010, as well as 75,000 new business leaders.</a:t>
            </a:r>
          </a:p>
          <a:p>
            <a:pPr marL="514350" indent="-514350">
              <a:buFont typeface="+mj-lt"/>
              <a:buAutoNum type="arabicPeriod" startAt="3"/>
              <a:defRPr/>
            </a:pPr>
            <a:r>
              <a:rPr lang="en-US" sz="3000" b="1" dirty="0" smtClean="0">
                <a:latin typeface="Tahoma" pitchFamily="34" charset="0"/>
                <a:cs typeface="Tahoma" pitchFamily="34" charset="0"/>
              </a:rPr>
              <a:t>The study also disclosed that 85% of foreign expatriates working in China leave within two years due to the harder living conditions for family, especially in smaller Chinese cities. </a:t>
            </a:r>
          </a:p>
          <a:p>
            <a:pPr>
              <a:buFontTx/>
              <a:buNone/>
              <a:defRPr/>
            </a:pPr>
            <a:endParaRPr lang="en-US" b="1" dirty="0" smtClean="0">
              <a:latin typeface="Tahoma" pitchFamily="34" charset="0"/>
              <a:cs typeface="Tahoma" pitchFamily="34" charset="0"/>
            </a:endParaRPr>
          </a:p>
          <a:p>
            <a:pPr>
              <a:buFontTx/>
              <a:buNone/>
              <a:defRPr/>
            </a:pPr>
            <a:endParaRPr lang="en-US" b="1" dirty="0" smtClean="0">
              <a:latin typeface="Tahoma" pitchFamily="34" charset="0"/>
              <a:cs typeface="Tahoma" pitchFamily="34" charset="0"/>
            </a:endParaRPr>
          </a:p>
          <a:p>
            <a:pPr>
              <a:buFontTx/>
              <a:buNone/>
              <a:defRPr/>
            </a:pPr>
            <a:endParaRPr lang="en-US" b="1" dirty="0">
              <a:latin typeface="Tahoma" pitchFamily="34" charset="0"/>
              <a:cs typeface="Tahoma" pitchFamily="34" charset="0"/>
            </a:endParaRPr>
          </a:p>
        </p:txBody>
      </p:sp>
      <p:sp>
        <p:nvSpPr>
          <p:cNvPr id="5" name="Right Arrow 4"/>
          <p:cNvSpPr/>
          <p:nvPr/>
        </p:nvSpPr>
        <p:spPr>
          <a:xfrm>
            <a:off x="8001000" y="61722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med">
    <p:random/>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514350" indent="-514350">
              <a:buFont typeface="+mj-lt"/>
              <a:buAutoNum type="arabicPeriod" startAt="7"/>
              <a:defRPr/>
            </a:pPr>
            <a:r>
              <a:rPr lang="en-US" sz="3100" b="1" dirty="0" smtClean="0">
                <a:latin typeface="Tahoma" pitchFamily="34" charset="0"/>
                <a:cs typeface="Tahoma" pitchFamily="34" charset="0"/>
              </a:rPr>
              <a:t>Foreign executives felt that only 10% of Chinese staff employees possess suitable professional skills for working in foreign companies.</a:t>
            </a:r>
          </a:p>
          <a:p>
            <a:pPr marL="514350" indent="-514350">
              <a:buFont typeface="+mj-lt"/>
              <a:buAutoNum type="arabicPeriod" startAt="7"/>
              <a:defRPr/>
            </a:pPr>
            <a:r>
              <a:rPr lang="en-US" sz="3100" b="1" dirty="0" smtClean="0">
                <a:latin typeface="Tahoma" pitchFamily="34" charset="0"/>
                <a:cs typeface="Tahoma" pitchFamily="34" charset="0"/>
              </a:rPr>
              <a:t>After this shortage of professional staff, expatriate executives felt China’s second greatest business shortcoming was bureaucratic/inefficient local governments, followed by high staff turnover, wage inflation, poor economic data, intellectual property theft, corruption, inadequate physical infrastructure, an underfinanced banking system, &amp; political instability</a:t>
            </a:r>
            <a:r>
              <a:rPr lang="en-US" sz="3000" b="1" dirty="0" smtClean="0">
                <a:latin typeface="Tahoma" pitchFamily="34" charset="0"/>
                <a:cs typeface="Tahoma" pitchFamily="34" charset="0"/>
              </a:rPr>
              <a:t>.</a:t>
            </a:r>
          </a:p>
          <a:p>
            <a:pPr>
              <a:buFontTx/>
              <a:buNone/>
              <a:defRPr/>
            </a:pPr>
            <a:endParaRPr lang="en-US" b="1" dirty="0" smtClean="0">
              <a:latin typeface="Tahoma" pitchFamily="34" charset="0"/>
              <a:cs typeface="Tahoma" pitchFamily="34" charset="0"/>
            </a:endParaRPr>
          </a:p>
          <a:p>
            <a:pPr>
              <a:buFontTx/>
              <a:buNone/>
              <a:defRPr/>
            </a:pPr>
            <a:endParaRPr lang="en-US" b="1" dirty="0" smtClean="0">
              <a:latin typeface="Tahoma" pitchFamily="34" charset="0"/>
              <a:cs typeface="Tahoma" pitchFamily="34" charset="0"/>
            </a:endParaRPr>
          </a:p>
          <a:p>
            <a:pPr>
              <a:buFontTx/>
              <a:buNone/>
              <a:defRPr/>
            </a:pPr>
            <a:endParaRPr lang="en-US" b="1" dirty="0">
              <a:latin typeface="Tahoma" pitchFamily="34" charset="0"/>
              <a:cs typeface="Tahoma" pitchFamily="34" charset="0"/>
            </a:endParaRPr>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228600"/>
            <a:ext cx="9144000" cy="685800"/>
          </a:xfrm>
        </p:spPr>
        <p:txBody>
          <a:bodyPr/>
          <a:lstStyle/>
          <a:p>
            <a:pPr eaLnBrk="1" hangingPunct="1"/>
            <a:r>
              <a:rPr lang="en-US" sz="3200" b="1" smtClean="0">
                <a:solidFill>
                  <a:schemeClr val="tx1"/>
                </a:solidFill>
                <a:latin typeface="Tahoma" pitchFamily="34" charset="0"/>
              </a:rPr>
              <a:t>3 HIGHLY INFLUENTIAL CHINESE LEADERS</a:t>
            </a:r>
          </a:p>
        </p:txBody>
      </p:sp>
      <p:sp>
        <p:nvSpPr>
          <p:cNvPr id="13315" name="Rectangle 3"/>
          <p:cNvSpPr>
            <a:spLocks noGrp="1" noChangeArrowheads="1"/>
          </p:cNvSpPr>
          <p:nvPr>
            <p:ph type="body" idx="1"/>
          </p:nvPr>
        </p:nvSpPr>
        <p:spPr>
          <a:xfrm>
            <a:off x="0" y="990600"/>
            <a:ext cx="9144000" cy="5867400"/>
          </a:xfrm>
        </p:spPr>
        <p:txBody>
          <a:bodyPr/>
          <a:lstStyle/>
          <a:p>
            <a:pPr marL="609600" indent="-609600" eaLnBrk="1" hangingPunct="1">
              <a:buFontTx/>
              <a:buAutoNum type="arabicPeriod"/>
            </a:pPr>
            <a:r>
              <a:rPr lang="en-US" sz="2800" b="1" smtClean="0">
                <a:latin typeface="Tahoma" pitchFamily="34" charset="0"/>
              </a:rPr>
              <a:t>The Mao Zedong era (1949-1979): Failed era of Communist totalitarianism that caused the starvation of millions (in the “Great Leap Forward”)  &amp; breakdown of culture &amp; education (the “Cultural Revolution”)</a:t>
            </a:r>
          </a:p>
          <a:p>
            <a:pPr marL="609600" indent="-609600" eaLnBrk="1" hangingPunct="1">
              <a:buFontTx/>
              <a:buAutoNum type="arabicPeriod"/>
            </a:pPr>
            <a:r>
              <a:rPr lang="en-US" sz="2800" b="1" smtClean="0">
                <a:latin typeface="Tahoma" pitchFamily="34" charset="0"/>
              </a:rPr>
              <a:t>Deng Xiaoping (1979-1997): Navigated China into a “two systems” socialist/capitalist economy</a:t>
            </a:r>
          </a:p>
          <a:p>
            <a:pPr marL="609600" indent="-609600" eaLnBrk="1" hangingPunct="1">
              <a:buFontTx/>
              <a:buAutoNum type="arabicPeriod"/>
            </a:pPr>
            <a:r>
              <a:rPr lang="en-US" sz="2800" b="1" smtClean="0">
                <a:latin typeface="Tahoma" pitchFamily="34" charset="0"/>
              </a:rPr>
              <a:t>Jiang Zemin (1997-2003): Economic nationalism via mixed socialism (partnership between business &amp; government)</a:t>
            </a:r>
          </a:p>
          <a:p>
            <a:pPr marL="609600" indent="-609600" eaLnBrk="1" hangingPunct="1">
              <a:buFontTx/>
              <a:buNone/>
            </a:pPr>
            <a:endParaRPr lang="en-US" sz="2800" b="1" smtClean="0">
              <a:latin typeface="Tahoma" pitchFamily="34" charset="0"/>
            </a:endParaRPr>
          </a:p>
          <a:p>
            <a:pPr marL="609600" indent="-609600" eaLnBrk="1" hangingPunct="1">
              <a:buFontTx/>
              <a:buNone/>
            </a:pPr>
            <a:endParaRPr lang="en-US" sz="2800" b="1" smtClean="0">
              <a:solidFill>
                <a:srgbClr val="FFFF00"/>
              </a:solidFill>
              <a:latin typeface="Tahoma" pitchFamily="34" charset="0"/>
            </a:endParaRPr>
          </a:p>
          <a:p>
            <a:pPr marL="609600" indent="-609600" eaLnBrk="1" hangingPunct="1">
              <a:buFontTx/>
              <a:buNone/>
            </a:pPr>
            <a:endParaRPr lang="en-US" sz="2800" b="1" smtClean="0">
              <a:latin typeface="Tahoma" pitchFamily="34" charset="0"/>
            </a:endParaRPr>
          </a:p>
        </p:txBody>
      </p:sp>
    </p:spTree>
  </p:cSld>
  <p:clrMapOvr>
    <a:masterClrMapping/>
  </p:clrMapOvr>
  <p:transition spd="med">
    <p:random/>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0" y="0"/>
            <a:ext cx="9144000" cy="1295400"/>
          </a:xfrm>
        </p:spPr>
        <p:txBody>
          <a:bodyPr/>
          <a:lstStyle/>
          <a:p>
            <a:pPr eaLnBrk="1" hangingPunct="1"/>
            <a:r>
              <a:rPr lang="en-US" sz="3200" b="1" smtClean="0">
                <a:solidFill>
                  <a:schemeClr val="tx1"/>
                </a:solidFill>
                <a:latin typeface="Tahoma" pitchFamily="34" charset="0"/>
              </a:rPr>
              <a:t>US INVESTMENT BANK SCANDAL</a:t>
            </a:r>
            <a:br>
              <a:rPr lang="en-US" sz="3200" b="1" smtClean="0">
                <a:solidFill>
                  <a:schemeClr val="tx1"/>
                </a:solidFill>
                <a:latin typeface="Tahoma" pitchFamily="34" charset="0"/>
              </a:rPr>
            </a:br>
            <a:r>
              <a:rPr lang="en-US" sz="3200" b="1" smtClean="0">
                <a:solidFill>
                  <a:schemeClr val="tx1"/>
                </a:solidFill>
                <a:latin typeface="Tahoma" pitchFamily="34" charset="0"/>
              </a:rPr>
              <a:t> HARD ON CHINA</a:t>
            </a:r>
          </a:p>
        </p:txBody>
      </p:sp>
      <p:sp>
        <p:nvSpPr>
          <p:cNvPr id="132099" name="Rectangle 3"/>
          <p:cNvSpPr>
            <a:spLocks noGrp="1" noChangeArrowheads="1"/>
          </p:cNvSpPr>
          <p:nvPr>
            <p:ph type="body" idx="1"/>
          </p:nvPr>
        </p:nvSpPr>
        <p:spPr>
          <a:xfrm>
            <a:off x="0" y="1219200"/>
            <a:ext cx="9144000" cy="5638800"/>
          </a:xfrm>
        </p:spPr>
        <p:txBody>
          <a:bodyPr/>
          <a:lstStyle/>
          <a:p>
            <a:pPr marL="609600" indent="-609600" eaLnBrk="1" hangingPunct="1">
              <a:lnSpc>
                <a:spcPct val="90000"/>
              </a:lnSpc>
              <a:buFontTx/>
              <a:buNone/>
            </a:pPr>
            <a:r>
              <a:rPr lang="en-US" b="1" smtClean="0">
                <a:latin typeface="Tahoma" pitchFamily="34" charset="0"/>
              </a:rPr>
              <a:t>The 2008 collapse of the US banking industry, caused by faulty govt. deregulation policy &amp; corporate greed, quickly impacted China &amp; other exporting areas of the world. Many marginal Chinese factories, already struggling with domination by highly demanding Western retailers (led by the radical cost-cutting Wal-Mart), skidded to the brink of extinction by declining American retail orders  in the wake of the economic slowdown.</a:t>
            </a:r>
          </a:p>
        </p:txBody>
      </p:sp>
      <p:sp>
        <p:nvSpPr>
          <p:cNvPr id="4" name="Right Arrow 3"/>
          <p:cNvSpPr/>
          <p:nvPr/>
        </p:nvSpPr>
        <p:spPr>
          <a:xfrm>
            <a:off x="8001000" y="6324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spd="med">
    <p:random/>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sz="3600" b="1" smtClean="0">
                <a:latin typeface="Tahoma" pitchFamily="34" charset="0"/>
              </a:rPr>
              <a:t>“When the marginal Chinese factories go bust, higher prices result. These factories have not been able to keep up with overall wage increases throughout China over for past 4 years, because Toys R Us, Home Depot, and Wal-Mart are saying no to price increases (as a strategy to counteract the soft US retail market). This financial crisis in America is going to kill us. It’s already taking food out of our mouths.” </a:t>
            </a:r>
            <a:endParaRPr lang="en-US" b="1" smtClean="0">
              <a:latin typeface="Tahoma" pitchFamily="34" charset="0"/>
            </a:endParaRPr>
          </a:p>
        </p:txBody>
      </p:sp>
      <p:sp>
        <p:nvSpPr>
          <p:cNvPr id="4" name="Right Arrow 3"/>
          <p:cNvSpPr/>
          <p:nvPr/>
        </p:nvSpPr>
        <p:spPr>
          <a:xfrm>
            <a:off x="8001000" y="6324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spd="med">
    <p:random/>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Content Placeholder 2"/>
          <p:cNvSpPr>
            <a:spLocks noGrp="1"/>
          </p:cNvSpPr>
          <p:nvPr>
            <p:ph idx="1"/>
          </p:nvPr>
        </p:nvSpPr>
        <p:spPr>
          <a:xfrm>
            <a:off x="0" y="0"/>
            <a:ext cx="9144000" cy="6858000"/>
          </a:xfrm>
        </p:spPr>
        <p:txBody>
          <a:bodyPr/>
          <a:lstStyle/>
          <a:p>
            <a:pPr algn="ctr">
              <a:buFontTx/>
              <a:buNone/>
            </a:pPr>
            <a:r>
              <a:rPr lang="en-US" sz="7200" b="1" smtClean="0">
                <a:latin typeface="Tahoma" pitchFamily="34" charset="0"/>
                <a:cs typeface="Tahoma" pitchFamily="34" charset="0"/>
              </a:rPr>
              <a:t>CHINESE THREATS TO THE ENVIRONMENT, PRODUCT SAFETY, &amp; CYBER-WARS</a:t>
            </a:r>
          </a:p>
        </p:txBody>
      </p:sp>
    </p:spTree>
  </p:cSld>
  <p:clrMapOvr>
    <a:masterClrMapping/>
  </p:clrMapOvr>
  <p:transition spd="med">
    <p:random/>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0" y="0"/>
            <a:ext cx="9144000" cy="533400"/>
          </a:xfrm>
        </p:spPr>
        <p:txBody>
          <a:bodyPr/>
          <a:lstStyle/>
          <a:p>
            <a:pPr eaLnBrk="1" hangingPunct="1"/>
            <a:r>
              <a:rPr lang="en-US" sz="3200" b="1" smtClean="0">
                <a:latin typeface="Tahoma" pitchFamily="34" charset="0"/>
              </a:rPr>
              <a:t>CHINA’S SERIOUS ECOLOGICAL CRISIS</a:t>
            </a:r>
          </a:p>
        </p:txBody>
      </p:sp>
      <p:sp>
        <p:nvSpPr>
          <p:cNvPr id="135171" name="Rectangle 3"/>
          <p:cNvSpPr>
            <a:spLocks noGrp="1" noChangeArrowheads="1"/>
          </p:cNvSpPr>
          <p:nvPr>
            <p:ph type="body" idx="1"/>
          </p:nvPr>
        </p:nvSpPr>
        <p:spPr>
          <a:xfrm>
            <a:off x="0" y="609600"/>
            <a:ext cx="9144000" cy="6248400"/>
          </a:xfrm>
        </p:spPr>
        <p:txBody>
          <a:bodyPr/>
          <a:lstStyle/>
          <a:p>
            <a:pPr eaLnBrk="1" hangingPunct="1">
              <a:lnSpc>
                <a:spcPct val="80000"/>
              </a:lnSpc>
              <a:buFontTx/>
              <a:buNone/>
            </a:pPr>
            <a:r>
              <a:rPr lang="en-US" sz="2800" b="1" smtClean="0">
                <a:latin typeface="Tahoma" pitchFamily="34" charset="0"/>
              </a:rPr>
              <a:t>“Our raw materials are scarce, we don’t have enough land, and our population is constantly growing.  Cities are growing but desert areas are expanding at the same time; habitable and usable land has been halved over the past 50 years.  The Chinese economic miracle will end soon because the environment can no longer keep pace.  Acid rain is falling on 1/3 of the Chinese territory, half of the water in our 7 largest rivers is completely useless, while ¼ of our citizens does not have access to clean drinking water.  One-third of the urban population is breathing polluted air, &amp; less than 20% of the trash in cities is treated &amp; processed in an environmentally sustainable manner.” Pan Yue, China’s Deputy Minister of the Environment</a:t>
            </a:r>
          </a:p>
        </p:txBody>
      </p:sp>
    </p:spTree>
  </p:cSld>
  <p:clrMapOvr>
    <a:masterClrMapping/>
  </p:clrMapOvr>
  <p:transition spd="med">
    <p:random/>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0" y="228600"/>
            <a:ext cx="9144000" cy="381000"/>
          </a:xfrm>
        </p:spPr>
        <p:txBody>
          <a:bodyPr/>
          <a:lstStyle/>
          <a:p>
            <a:pPr eaLnBrk="1" hangingPunct="1"/>
            <a:r>
              <a:rPr lang="en-US" sz="3200" b="1" smtClean="0">
                <a:solidFill>
                  <a:schemeClr val="tx1"/>
                </a:solidFill>
                <a:latin typeface="Tahoma" pitchFamily="34" charset="0"/>
              </a:rPr>
              <a:t>THE WORLD’S MOST POLLUTED NATION</a:t>
            </a:r>
          </a:p>
        </p:txBody>
      </p:sp>
      <p:sp>
        <p:nvSpPr>
          <p:cNvPr id="136195" name="Rectangle 3"/>
          <p:cNvSpPr>
            <a:spLocks noGrp="1" noChangeArrowheads="1"/>
          </p:cNvSpPr>
          <p:nvPr>
            <p:ph type="body" idx="1"/>
          </p:nvPr>
        </p:nvSpPr>
        <p:spPr>
          <a:xfrm>
            <a:off x="228600" y="762000"/>
            <a:ext cx="8915400" cy="5867400"/>
          </a:xfrm>
        </p:spPr>
        <p:txBody>
          <a:bodyPr/>
          <a:lstStyle/>
          <a:p>
            <a:pPr marL="609600" indent="-609600" eaLnBrk="1" hangingPunct="1">
              <a:buFontTx/>
              <a:buAutoNum type="arabicPeriod"/>
            </a:pPr>
            <a:r>
              <a:rPr lang="en-US" sz="4200" b="1" smtClean="0">
                <a:latin typeface="Tahoma" pitchFamily="34" charset="0"/>
              </a:rPr>
              <a:t>16 of the world’s 20 most polluted cities are in China</a:t>
            </a:r>
          </a:p>
          <a:p>
            <a:pPr marL="609600" indent="-609600" eaLnBrk="1" hangingPunct="1">
              <a:buFontTx/>
              <a:buAutoNum type="arabicPeriod"/>
            </a:pPr>
            <a:r>
              <a:rPr lang="en-US" sz="4200" b="1" smtClean="0">
                <a:latin typeface="Tahoma" pitchFamily="34" charset="0"/>
              </a:rPr>
              <a:t>Deforestation has turned 25% of Chinese land into desert.</a:t>
            </a:r>
          </a:p>
          <a:p>
            <a:pPr marL="609600" indent="-609600" eaLnBrk="1" hangingPunct="1">
              <a:buFontTx/>
              <a:buAutoNum type="arabicPeriod"/>
            </a:pPr>
            <a:r>
              <a:rPr lang="en-US" sz="4200" b="1" smtClean="0">
                <a:latin typeface="Tahoma" pitchFamily="34" charset="0"/>
              </a:rPr>
              <a:t>Beijing is as polluted as Los Angeles or Tokyo despite having only 10% of the cars of both those cities combined.</a:t>
            </a:r>
          </a:p>
          <a:p>
            <a:pPr marL="609600" indent="-609600" eaLnBrk="1" hangingPunct="1">
              <a:buFontTx/>
              <a:buNone/>
            </a:pPr>
            <a:endParaRPr lang="en-US" sz="42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3"/>
          <p:cNvSpPr>
            <a:spLocks noGrp="1" noChangeArrowheads="1"/>
          </p:cNvSpPr>
          <p:nvPr>
            <p:ph type="body" idx="1"/>
          </p:nvPr>
        </p:nvSpPr>
        <p:spPr>
          <a:xfrm>
            <a:off x="0" y="0"/>
            <a:ext cx="9144000" cy="6858000"/>
          </a:xfrm>
        </p:spPr>
        <p:txBody>
          <a:bodyPr/>
          <a:lstStyle/>
          <a:p>
            <a:pPr algn="ctr" eaLnBrk="1" hangingPunct="1">
              <a:buFontTx/>
              <a:buNone/>
            </a:pPr>
            <a:r>
              <a:rPr lang="en-US" sz="5400" b="1" smtClean="0">
                <a:latin typeface="Tahoma" pitchFamily="34" charset="0"/>
              </a:rPr>
              <a:t>A third of all rural Chinese lack adequate access to safe drinking water &amp; 100 Chinese cities are seriously threatened with water shortages. </a:t>
            </a:r>
          </a:p>
        </p:txBody>
      </p:sp>
    </p:spTree>
  </p:cSld>
  <p:clrMapOvr>
    <a:masterClrMapping/>
  </p:clrMapOvr>
  <p:transition spd="med">
    <p:random/>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0" y="0"/>
            <a:ext cx="9144000" cy="762000"/>
          </a:xfrm>
        </p:spPr>
        <p:txBody>
          <a:bodyPr/>
          <a:lstStyle/>
          <a:p>
            <a:pPr eaLnBrk="1" hangingPunct="1"/>
            <a:r>
              <a:rPr lang="en-US" sz="3600" b="1" smtClean="0">
                <a:latin typeface="Tahoma" pitchFamily="34" charset="0"/>
              </a:rPr>
              <a:t>CHINESE FOOD SAFETY PROBLEMS</a:t>
            </a:r>
          </a:p>
        </p:txBody>
      </p:sp>
      <p:sp>
        <p:nvSpPr>
          <p:cNvPr id="138243" name="Rectangle 3"/>
          <p:cNvSpPr>
            <a:spLocks noGrp="1" noChangeArrowheads="1"/>
          </p:cNvSpPr>
          <p:nvPr>
            <p:ph type="body" idx="1"/>
          </p:nvPr>
        </p:nvSpPr>
        <p:spPr>
          <a:xfrm>
            <a:off x="0" y="609600"/>
            <a:ext cx="9144000" cy="6248400"/>
          </a:xfrm>
        </p:spPr>
        <p:txBody>
          <a:bodyPr/>
          <a:lstStyle/>
          <a:p>
            <a:pPr eaLnBrk="1" hangingPunct="1">
              <a:buFontTx/>
              <a:buNone/>
            </a:pPr>
            <a:r>
              <a:rPr lang="en-US" sz="2900" b="1" smtClean="0">
                <a:latin typeface="Tahoma" pitchFamily="34" charset="0"/>
              </a:rPr>
              <a:t>1. Tainted food exports from China are a global concern, as recently highlighted in the American pet food epidemic involving tainted Chinese gluten wheat, as well as Chinese food bans in several areas of the world. </a:t>
            </a:r>
          </a:p>
          <a:p>
            <a:pPr eaLnBrk="1" hangingPunct="1">
              <a:buFontTx/>
              <a:buNone/>
            </a:pPr>
            <a:r>
              <a:rPr lang="en-US" sz="2900" b="1" smtClean="0">
                <a:latin typeface="Tahoma" pitchFamily="34" charset="0"/>
              </a:rPr>
              <a:t>2. China’s food safety meltdown is due to numerous endemic problems, including grossly inadequate food inspection processes, unregulated use of pesticides &amp; chemical fertilizers, wholesale use of antibiotics in meat production, &amp; rampant presence of industrial heavy metals in the food chain. </a:t>
            </a:r>
          </a:p>
        </p:txBody>
      </p:sp>
      <p:sp>
        <p:nvSpPr>
          <p:cNvPr id="138244" name="AutoShape 4"/>
          <p:cNvSpPr>
            <a:spLocks noChangeArrowheads="1"/>
          </p:cNvSpPr>
          <p:nvPr/>
        </p:nvSpPr>
        <p:spPr bwMode="auto">
          <a:xfrm>
            <a:off x="75438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sz="2800" b="1" smtClean="0">
                <a:latin typeface="Tahoma" pitchFamily="34" charset="0"/>
              </a:rPr>
              <a:t>3. Chinese farmers have used Sudan Red industrial dye, a carcinogen, to increase the value of eggs &amp; to produce leaner pork production. Shoddy infant formula with little or no nutritional value has been widely marketed within China. Sulfur-laced drywall</a:t>
            </a:r>
          </a:p>
          <a:p>
            <a:pPr eaLnBrk="1" hangingPunct="1">
              <a:lnSpc>
                <a:spcPct val="90000"/>
              </a:lnSpc>
              <a:buFontTx/>
              <a:buNone/>
            </a:pPr>
            <a:r>
              <a:rPr lang="en-US" sz="2800" b="1" smtClean="0">
                <a:latin typeface="Tahoma" pitchFamily="34" charset="0"/>
              </a:rPr>
              <a:t>4. Only 6% of Chinese agricultural products were considered pollution-free in 2005.</a:t>
            </a:r>
          </a:p>
          <a:p>
            <a:pPr eaLnBrk="1" hangingPunct="1">
              <a:lnSpc>
                <a:spcPct val="90000"/>
              </a:lnSpc>
              <a:buFontTx/>
              <a:buNone/>
            </a:pPr>
            <a:r>
              <a:rPr lang="en-US" sz="2800" b="1" smtClean="0">
                <a:latin typeface="Tahoma" pitchFamily="34" charset="0"/>
              </a:rPr>
              <a:t>5. Small, unregulated Chinese farms are a major part of the problem, since they export with little documentation. </a:t>
            </a:r>
          </a:p>
          <a:p>
            <a:pPr eaLnBrk="1" hangingPunct="1">
              <a:lnSpc>
                <a:spcPct val="90000"/>
              </a:lnSpc>
              <a:buFontTx/>
              <a:buNone/>
            </a:pPr>
            <a:r>
              <a:rPr lang="en-US" sz="2800" b="1" smtClean="0">
                <a:latin typeface="Tahoma" pitchFamily="34" charset="0"/>
              </a:rPr>
              <a:t>6. Inspectors from the U.S. Food &amp; Drug Administration are able to inspect only a fraction of Chinese food imports, which have grown 20-fold (to $2.26B in 2006) over the past 25 years.</a:t>
            </a:r>
          </a:p>
        </p:txBody>
      </p:sp>
      <p:sp>
        <p:nvSpPr>
          <p:cNvPr id="5" name="Right Arrow 4"/>
          <p:cNvSpPr/>
          <p:nvPr/>
        </p:nvSpPr>
        <p:spPr>
          <a:xfrm>
            <a:off x="77724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med">
    <p:random/>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Content Placeholder 2"/>
          <p:cNvSpPr>
            <a:spLocks noGrp="1"/>
          </p:cNvSpPr>
          <p:nvPr>
            <p:ph idx="1"/>
          </p:nvPr>
        </p:nvSpPr>
        <p:spPr>
          <a:xfrm>
            <a:off x="0" y="0"/>
            <a:ext cx="9144000" cy="6858000"/>
          </a:xfrm>
        </p:spPr>
        <p:txBody>
          <a:bodyPr/>
          <a:lstStyle/>
          <a:p>
            <a:pPr eaLnBrk="1" hangingPunct="1">
              <a:buFontTx/>
              <a:buNone/>
            </a:pPr>
            <a:r>
              <a:rPr lang="en-US" b="1" smtClean="0">
                <a:latin typeface="Tahoma" pitchFamily="34" charset="0"/>
                <a:cs typeface="Tahoma" pitchFamily="34" charset="0"/>
              </a:rPr>
              <a:t>7. A 2007 Chinese report disclosed that 20% of Chinese domestic products failed to meet national safety standards. </a:t>
            </a:r>
          </a:p>
          <a:p>
            <a:pPr eaLnBrk="1" hangingPunct="1">
              <a:buFontTx/>
              <a:buNone/>
            </a:pPr>
            <a:r>
              <a:rPr lang="en-US" b="1" smtClean="0">
                <a:latin typeface="Tahoma" pitchFamily="34" charset="0"/>
                <a:cs typeface="Tahoma" pitchFamily="34" charset="0"/>
              </a:rPr>
              <a:t>8. Just in June of 2007, America rejected the following Chinese imports: 68,000 folding chairs; 2300 toy barbeque grills; 1.2M space heaters; 5300 earrings; 1.5M toy trains; &amp; 19,000 children's necklaces. </a:t>
            </a:r>
          </a:p>
          <a:p>
            <a:pPr eaLnBrk="1" hangingPunct="1">
              <a:buFontTx/>
              <a:buNone/>
            </a:pPr>
            <a:r>
              <a:rPr lang="en-US" b="1" smtClean="0">
                <a:latin typeface="Tahoma" pitchFamily="34" charset="0"/>
                <a:cs typeface="Tahoma" pitchFamily="34" charset="0"/>
              </a:rPr>
              <a:t>9. 100 people in Panama have died from tainted Chinese cough syrup.</a:t>
            </a:r>
          </a:p>
          <a:p>
            <a:pPr eaLnBrk="1" hangingPunct="1">
              <a:buFontTx/>
              <a:buNone/>
            </a:pPr>
            <a:r>
              <a:rPr lang="en-US" b="1" smtClean="0">
                <a:latin typeface="Tahoma" pitchFamily="34" charset="0"/>
                <a:cs typeface="Tahoma" pitchFamily="34" charset="0"/>
              </a:rPr>
              <a:t>10. Coca-Cola &amp; McDonald’s no longer allow their Chinese subsidiaries to use Chinese subcontractors.</a:t>
            </a:r>
          </a:p>
        </p:txBody>
      </p:sp>
      <p:sp>
        <p:nvSpPr>
          <p:cNvPr id="3" name="Right Arrow 2"/>
          <p:cNvSpPr/>
          <p:nvPr/>
        </p:nvSpPr>
        <p:spPr>
          <a:xfrm>
            <a:off x="77724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spd="med">
    <p:random/>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0" y="0"/>
            <a:ext cx="9144000" cy="6858000"/>
          </a:xfrm>
        </p:spPr>
        <p:txBody>
          <a:bodyPr/>
          <a:lstStyle/>
          <a:p>
            <a:pPr eaLnBrk="1" hangingPunct="1">
              <a:buFontTx/>
              <a:buNone/>
            </a:pPr>
            <a:r>
              <a:rPr lang="en-US" b="1" smtClean="0">
                <a:latin typeface="Tahoma" pitchFamily="34" charset="0"/>
                <a:cs typeface="Tahoma" pitchFamily="34" charset="0"/>
              </a:rPr>
              <a:t>11. </a:t>
            </a:r>
            <a:r>
              <a:rPr lang="en-US" sz="3000" b="1" smtClean="0">
                <a:latin typeface="Tahoma" pitchFamily="34" charset="0"/>
                <a:cs typeface="Tahoma" pitchFamily="34" charset="0"/>
              </a:rPr>
              <a:t>Fisher-Price toys recalled a large number of children’s ride-in cars imported from China painted with poisonous lead paint &amp; 1.5M infant toys.</a:t>
            </a:r>
          </a:p>
          <a:p>
            <a:pPr eaLnBrk="1" hangingPunct="1">
              <a:buFontTx/>
              <a:buNone/>
            </a:pPr>
            <a:r>
              <a:rPr lang="en-US" sz="3000" b="1" smtClean="0">
                <a:latin typeface="Tahoma" pitchFamily="34" charset="0"/>
                <a:cs typeface="Tahoma" pitchFamily="34" charset="0"/>
              </a:rPr>
              <a:t>12. Mattel recalled 9M toys (including Barbie dolls &amp; cars related to the Cars hit movie) exported from China also for lead paint danger. The chief executive of China’s toy manufacturer Lee Der committed suicide in the wake of a $3M loss suffered by his company after the Chinese government banned further exporting.</a:t>
            </a:r>
          </a:p>
          <a:p>
            <a:pPr eaLnBrk="1" hangingPunct="1">
              <a:buFontTx/>
              <a:buNone/>
            </a:pPr>
            <a:r>
              <a:rPr lang="en-US" sz="3000" b="1" smtClean="0">
                <a:latin typeface="Tahoma" pitchFamily="34" charset="0"/>
                <a:cs typeface="Tahoma" pitchFamily="34" charset="0"/>
              </a:rPr>
              <a:t>12. A warning was issued on Chinese-made tires with potential tread-safety problems.</a:t>
            </a:r>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228600"/>
            <a:ext cx="9144000" cy="381000"/>
          </a:xfrm>
        </p:spPr>
        <p:txBody>
          <a:bodyPr/>
          <a:lstStyle/>
          <a:p>
            <a:pPr eaLnBrk="1" hangingPunct="1"/>
            <a:r>
              <a:rPr lang="en-US" sz="3200" b="1" smtClean="0">
                <a:latin typeface="Tahoma" pitchFamily="34" charset="0"/>
              </a:rPr>
              <a:t>CHINA’S HISTORICAL ERAS</a:t>
            </a:r>
          </a:p>
        </p:txBody>
      </p:sp>
      <p:sp>
        <p:nvSpPr>
          <p:cNvPr id="14339" name="Rectangle 3"/>
          <p:cNvSpPr>
            <a:spLocks noGrp="1" noChangeArrowheads="1"/>
          </p:cNvSpPr>
          <p:nvPr>
            <p:ph type="body" idx="1"/>
          </p:nvPr>
        </p:nvSpPr>
        <p:spPr>
          <a:xfrm>
            <a:off x="0" y="914400"/>
            <a:ext cx="9144000" cy="5943600"/>
          </a:xfrm>
        </p:spPr>
        <p:txBody>
          <a:bodyPr/>
          <a:lstStyle/>
          <a:p>
            <a:pPr eaLnBrk="1" hangingPunct="1">
              <a:buFontTx/>
              <a:buNone/>
            </a:pPr>
            <a:r>
              <a:rPr lang="en-US" b="1" smtClean="0">
                <a:latin typeface="Tahoma" pitchFamily="34" charset="0"/>
              </a:rPr>
              <a:t>Era 1. 2000 years of the Imperial monarchy: China establishes an advanced civilization &amp; establishes a “civil service” system of orderly government bureaucracy (following the model of Confucius) </a:t>
            </a:r>
          </a:p>
          <a:p>
            <a:pPr eaLnBrk="1" hangingPunct="1">
              <a:buFontTx/>
              <a:buNone/>
            </a:pPr>
            <a:r>
              <a:rPr lang="en-US" b="1" smtClean="0">
                <a:latin typeface="Tahoma" pitchFamily="34" charset="0"/>
              </a:rPr>
              <a:t>Era 2: 19</a:t>
            </a:r>
            <a:r>
              <a:rPr lang="en-US" b="1" baseline="30000" smtClean="0">
                <a:latin typeface="Tahoma" pitchFamily="34" charset="0"/>
              </a:rPr>
              <a:t>th</a:t>
            </a:r>
            <a:r>
              <a:rPr lang="en-US" b="1" smtClean="0">
                <a:latin typeface="Tahoma" pitchFamily="34" charset="0"/>
              </a:rPr>
              <a:t> century foreign humiliation of China as colonialist Western nations (especially  Britain) exploited China economically &amp; politically using superior technology</a:t>
            </a:r>
          </a:p>
        </p:txBody>
      </p:sp>
    </p:spTree>
  </p:cSld>
  <p:clrMapOvr>
    <a:masterClrMapping/>
  </p:clrMapOvr>
  <p:transition spd="med">
    <p:random/>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Content Placeholder 2"/>
          <p:cNvSpPr>
            <a:spLocks noGrp="1"/>
          </p:cNvSpPr>
          <p:nvPr>
            <p:ph idx="1"/>
          </p:nvPr>
        </p:nvSpPr>
        <p:spPr>
          <a:xfrm>
            <a:off x="0" y="0"/>
            <a:ext cx="9144000" cy="6858000"/>
          </a:xfrm>
        </p:spPr>
        <p:txBody>
          <a:bodyPr/>
          <a:lstStyle/>
          <a:p>
            <a:pPr eaLnBrk="1" hangingPunct="1">
              <a:buFontTx/>
              <a:buNone/>
            </a:pPr>
            <a:r>
              <a:rPr lang="en-US" b="1" smtClean="0">
                <a:latin typeface="Tahoma" pitchFamily="34" charset="0"/>
                <a:cs typeface="Tahoma" pitchFamily="34" charset="0"/>
              </a:rPr>
              <a:t>12. Another food-related crisis emerged in 2008 with a mass recall of milk contaminated with the dangerous chemical melamine (which makes products appear to have more protein). </a:t>
            </a:r>
            <a:endParaRPr lang="en-US" sz="3000" b="1" smtClean="0">
              <a:latin typeface="Tahoma" pitchFamily="34" charset="0"/>
              <a:cs typeface="Tahoma" pitchFamily="34" charset="0"/>
            </a:endParaRPr>
          </a:p>
        </p:txBody>
      </p:sp>
    </p:spTree>
  </p:cSld>
  <p:clrMapOvr>
    <a:masterClrMapping/>
  </p:clrMapOvr>
  <p:transition spd="med">
    <p:random/>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ctrTitle"/>
          </p:nvPr>
        </p:nvSpPr>
        <p:spPr>
          <a:xfrm>
            <a:off x="0" y="0"/>
            <a:ext cx="9144000" cy="914400"/>
          </a:xfrm>
        </p:spPr>
        <p:txBody>
          <a:bodyPr/>
          <a:lstStyle/>
          <a:p>
            <a:pPr eaLnBrk="1" hangingPunct="1"/>
            <a:r>
              <a:rPr lang="en-US" sz="3200" b="1" smtClean="0">
                <a:latin typeface="Tahoma" pitchFamily="34" charset="0"/>
              </a:rPr>
              <a:t>MAJOR ECOLOGICAL DAMAGE</a:t>
            </a:r>
          </a:p>
        </p:txBody>
      </p:sp>
      <p:sp>
        <p:nvSpPr>
          <p:cNvPr id="143363" name="Rectangle 3"/>
          <p:cNvSpPr>
            <a:spLocks noGrp="1" noChangeArrowheads="1"/>
          </p:cNvSpPr>
          <p:nvPr>
            <p:ph type="subTitle" idx="1"/>
          </p:nvPr>
        </p:nvSpPr>
        <p:spPr>
          <a:xfrm>
            <a:off x="0" y="762000"/>
            <a:ext cx="9144000" cy="6096000"/>
          </a:xfrm>
        </p:spPr>
        <p:txBody>
          <a:bodyPr/>
          <a:lstStyle/>
          <a:p>
            <a:pPr marL="609600" indent="-609600" algn="l" eaLnBrk="1" hangingPunct="1">
              <a:lnSpc>
                <a:spcPct val="90000"/>
              </a:lnSpc>
              <a:buFontTx/>
              <a:buAutoNum type="arabicPeriod"/>
            </a:pPr>
            <a:r>
              <a:rPr lang="en-US" sz="3600" b="1" smtClean="0">
                <a:latin typeface="Tahoma" pitchFamily="34" charset="0"/>
              </a:rPr>
              <a:t>17M acres of crop land has been ruined since the mid-1990s, prompting China to lease large tracks of arable land in neighboring Laos, Kazakhstan, &amp; even Cuba. </a:t>
            </a:r>
          </a:p>
          <a:p>
            <a:pPr marL="609600" indent="-609600" algn="l" eaLnBrk="1" hangingPunct="1">
              <a:lnSpc>
                <a:spcPct val="90000"/>
              </a:lnSpc>
              <a:buFontTx/>
              <a:buAutoNum type="arabicPeriod"/>
            </a:pPr>
            <a:r>
              <a:rPr lang="en-US" sz="3600" b="1" smtClean="0">
                <a:latin typeface="Tahoma" pitchFamily="34" charset="0"/>
              </a:rPr>
              <a:t>. Because it produces 4/5 of its energy from coal, in 2010, China passed up the U.S. as the world’s biggest producer of carbon pollution (the core cause of global warming).</a:t>
            </a:r>
          </a:p>
        </p:txBody>
      </p:sp>
      <p:sp>
        <p:nvSpPr>
          <p:cNvPr id="143364" name="AutoShape 4"/>
          <p:cNvSpPr>
            <a:spLocks noChangeArrowheads="1"/>
          </p:cNvSpPr>
          <p:nvPr/>
        </p:nvSpPr>
        <p:spPr bwMode="auto">
          <a:xfrm>
            <a:off x="8167688" y="6372225"/>
            <a:ext cx="976312"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3"/>
          <p:cNvSpPr>
            <a:spLocks noGrp="1" noChangeArrowheads="1"/>
          </p:cNvSpPr>
          <p:nvPr>
            <p:ph type="body" idx="1"/>
          </p:nvPr>
        </p:nvSpPr>
        <p:spPr>
          <a:xfrm>
            <a:off x="0" y="0"/>
            <a:ext cx="9144000" cy="6858000"/>
          </a:xfrm>
        </p:spPr>
        <p:txBody>
          <a:bodyPr/>
          <a:lstStyle/>
          <a:p>
            <a:pPr eaLnBrk="1" hangingPunct="1">
              <a:buFontTx/>
              <a:buNone/>
            </a:pPr>
            <a:r>
              <a:rPr lang="en-US" sz="4000" b="1" smtClean="0">
                <a:latin typeface="Tahoma" pitchFamily="34" charset="0"/>
              </a:rPr>
              <a:t>3. </a:t>
            </a:r>
            <a:r>
              <a:rPr lang="en-US" sz="4100" b="1" smtClean="0">
                <a:latin typeface="Tahoma" pitchFamily="34" charset="0"/>
              </a:rPr>
              <a:t>Twenty of the world’s most polluted cities are Chinese. This pollution causes nearly a half million deaths annually in China.</a:t>
            </a:r>
          </a:p>
          <a:p>
            <a:pPr eaLnBrk="1" hangingPunct="1">
              <a:buFontTx/>
              <a:buNone/>
            </a:pPr>
            <a:r>
              <a:rPr lang="en-US" sz="4100" b="1" smtClean="0">
                <a:latin typeface="Tahoma" pitchFamily="34" charset="0"/>
              </a:rPr>
              <a:t>4. China’s closest regional neighbors, North/South Korea and Japan routinely experience sandstorms caused by the steady erosion of arable land in China. </a:t>
            </a:r>
          </a:p>
        </p:txBody>
      </p:sp>
    </p:spTree>
  </p:cSld>
  <p:clrMapOvr>
    <a:masterClrMapping/>
  </p:clrMapOvr>
  <p:transition spd="med">
    <p:random/>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0" y="0"/>
            <a:ext cx="9144000" cy="990600"/>
          </a:xfrm>
        </p:spPr>
        <p:txBody>
          <a:bodyPr/>
          <a:lstStyle/>
          <a:p>
            <a:r>
              <a:rPr lang="en-US" sz="3200" b="1" smtClean="0">
                <a:latin typeface="Tahoma" pitchFamily="34" charset="0"/>
              </a:rPr>
              <a:t>CHINA IS STRANGLING ITSELF ECOLOGICALLY</a:t>
            </a:r>
          </a:p>
        </p:txBody>
      </p:sp>
      <p:sp>
        <p:nvSpPr>
          <p:cNvPr id="145411" name="Rectangle 3"/>
          <p:cNvSpPr>
            <a:spLocks noGrp="1" noChangeArrowheads="1"/>
          </p:cNvSpPr>
          <p:nvPr>
            <p:ph type="body" idx="1"/>
          </p:nvPr>
        </p:nvSpPr>
        <p:spPr>
          <a:xfrm>
            <a:off x="0" y="990600"/>
            <a:ext cx="9144000" cy="5867400"/>
          </a:xfrm>
        </p:spPr>
        <p:txBody>
          <a:bodyPr/>
          <a:lstStyle/>
          <a:p>
            <a:pPr marL="457200" indent="-457200">
              <a:lnSpc>
                <a:spcPct val="90000"/>
              </a:lnSpc>
              <a:buFontTx/>
              <a:buNone/>
            </a:pPr>
            <a:r>
              <a:rPr lang="en-US" sz="2400" b="1" smtClean="0">
                <a:latin typeface="Tahoma" pitchFamily="34" charset="0"/>
              </a:rPr>
              <a:t>1.</a:t>
            </a:r>
            <a:r>
              <a:rPr lang="en-US" sz="2400" smtClean="0"/>
              <a:t> </a:t>
            </a:r>
            <a:r>
              <a:rPr lang="en-US" sz="2600" b="1" smtClean="0">
                <a:latin typeface="Tahoma" pitchFamily="34" charset="0"/>
              </a:rPr>
              <a:t>“In the Beijing suburb of Fengtai, residents recall of constant dusting of soot from nearby coal plants used to stop them from drying clothes outdoors opening their windows, or even sitting outside.”</a:t>
            </a:r>
          </a:p>
          <a:p>
            <a:pPr marL="457200" indent="-457200">
              <a:lnSpc>
                <a:spcPct val="90000"/>
              </a:lnSpc>
              <a:buFontTx/>
              <a:buNone/>
            </a:pPr>
            <a:r>
              <a:rPr lang="en-US" sz="2600" b="1" smtClean="0">
                <a:latin typeface="Tahoma" pitchFamily="34" charset="0"/>
              </a:rPr>
              <a:t>2.Eighty percent of China’s electricity is coal produced, causing pestilent smog, acid rain, and unclean drinking water that have reduced China’s total annual industrial output between 3 to 7% due to the pollution related deaths of approximately 750,000 people annually and to respiratory ailments in Chinese workers.  Even in China’s capital, Beijing, sewage is not completely treated and many Chinese cities don’t treat their sewage at all.</a:t>
            </a:r>
          </a:p>
        </p:txBody>
      </p:sp>
      <p:sp>
        <p:nvSpPr>
          <p:cNvPr id="145412" name="AutoShape 4"/>
          <p:cNvSpPr>
            <a:spLocks noChangeArrowheads="1"/>
          </p:cNvSpPr>
          <p:nvPr/>
        </p:nvSpPr>
        <p:spPr bwMode="auto">
          <a:xfrm>
            <a:off x="70104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pPr algn="ctr"/>
            <a:endParaRPr lang="en-US"/>
          </a:p>
        </p:txBody>
      </p:sp>
    </p:spTree>
  </p:cSld>
  <p:clrMapOvr>
    <a:masterClrMapping/>
  </p:clrMapOvr>
  <p:transition spd="med">
    <p:random/>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Grp="1" noChangeArrowheads="1"/>
          </p:cNvSpPr>
          <p:nvPr>
            <p:ph type="body" idx="1"/>
          </p:nvPr>
        </p:nvSpPr>
        <p:spPr>
          <a:xfrm>
            <a:off x="0" y="0"/>
            <a:ext cx="9144000" cy="6858000"/>
          </a:xfrm>
        </p:spPr>
        <p:txBody>
          <a:bodyPr/>
          <a:lstStyle/>
          <a:p>
            <a:pPr marL="609600" indent="-609600">
              <a:lnSpc>
                <a:spcPct val="80000"/>
              </a:lnSpc>
              <a:buFontTx/>
              <a:buNone/>
            </a:pPr>
            <a:r>
              <a:rPr lang="en-US" sz="2800" b="1" smtClean="0">
                <a:latin typeface="Tahoma" pitchFamily="34" charset="0"/>
              </a:rPr>
              <a:t>3. </a:t>
            </a:r>
            <a:r>
              <a:rPr lang="en-US" sz="2400" b="1" smtClean="0">
                <a:latin typeface="Tahoma" pitchFamily="34" charset="0"/>
              </a:rPr>
              <a:t>The World Bank estimates that China will have to spend $100 billion annually (5.8% of GDP) to control its ever-worsening air and water pollution</a:t>
            </a:r>
            <a:r>
              <a:rPr lang="en-US" sz="2400" smtClean="0">
                <a:latin typeface="Tahoma" pitchFamily="34" charset="0"/>
              </a:rPr>
              <a:t>. </a:t>
            </a:r>
          </a:p>
          <a:p>
            <a:pPr marL="609600" indent="-609600">
              <a:lnSpc>
                <a:spcPct val="80000"/>
              </a:lnSpc>
              <a:buFontTx/>
              <a:buNone/>
            </a:pPr>
            <a:r>
              <a:rPr lang="en-US" b="1" smtClean="0">
                <a:latin typeface="Tahoma" pitchFamily="34" charset="0"/>
              </a:rPr>
              <a:t>4. </a:t>
            </a:r>
            <a:r>
              <a:rPr lang="en-US" sz="2800" b="1" smtClean="0">
                <a:latin typeface="Tahoma" pitchFamily="34" charset="0"/>
              </a:rPr>
              <a:t>“China is building a huge stock of grimy heavy industry, just as its coastal provinces are rich enough to care about the consequences.  Protests about environmental issues are increasing dramatically.  There is not enough water in the Yellow River basin, which covers a huge swath of northern China to supply both farmers and factories.  Acid rain from coal-fired power plants is reducing agricultural yields raising the specter of increasing rural unrest.  The number of noxious steel mills, cement kilns, and power plants relentlessly increases.  Global warming, which is fed by their fumes, will make these problems even worse.”</a:t>
            </a:r>
            <a:endParaRPr lang="en-US" b="1" smtClean="0">
              <a:latin typeface="Tahoma" pitchFamily="34" charset="0"/>
            </a:endParaRPr>
          </a:p>
          <a:p>
            <a:pPr marL="609600" indent="-609600">
              <a:lnSpc>
                <a:spcPct val="80000"/>
              </a:lnSpc>
              <a:buFontTx/>
              <a:buNone/>
            </a:pPr>
            <a:endParaRPr lang="en-US" sz="2800" b="1" smtClean="0">
              <a:latin typeface="Tahoma" pitchFamily="34" charset="0"/>
            </a:endParaRPr>
          </a:p>
        </p:txBody>
      </p:sp>
      <p:sp>
        <p:nvSpPr>
          <p:cNvPr id="146435" name="AutoShape 4"/>
          <p:cNvSpPr>
            <a:spLocks noChangeArrowheads="1"/>
          </p:cNvSpPr>
          <p:nvPr/>
        </p:nvSpPr>
        <p:spPr bwMode="auto">
          <a:xfrm>
            <a:off x="70104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pPr algn="ctr"/>
            <a:endParaRPr lang="en-US"/>
          </a:p>
        </p:txBody>
      </p:sp>
    </p:spTree>
  </p:cSld>
  <p:clrMapOvr>
    <a:masterClrMapping/>
  </p:clrMapOvr>
  <p:transition spd="med">
    <p:random/>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body" idx="1"/>
          </p:nvPr>
        </p:nvSpPr>
        <p:spPr>
          <a:xfrm>
            <a:off x="0" y="0"/>
            <a:ext cx="9144000" cy="6858000"/>
          </a:xfrm>
        </p:spPr>
        <p:txBody>
          <a:bodyPr/>
          <a:lstStyle/>
          <a:p>
            <a:pPr>
              <a:lnSpc>
                <a:spcPct val="90000"/>
              </a:lnSpc>
              <a:buFontTx/>
              <a:buNone/>
            </a:pPr>
            <a:r>
              <a:rPr lang="en-US" b="1" smtClean="0">
                <a:latin typeface="Tahoma" pitchFamily="34" charset="0"/>
              </a:rPr>
              <a:t>5. The damaging side effects accompanying China’s global warming are likely the worst in the world, including:  (A) A significant rise in extreme weather, especially tornadoes, and droughts; (B) Rapid melting of the Himalayan glaciers that are the main water source for China’s rivers; (C) Rapid onset of cropland reduced to desert (36,000 square kilometers in the last decade); (D) Forecasted declines of 30% less clean water, 10% less rice, and rising sea water that will destroy arable land at an even faster pace.</a:t>
            </a:r>
          </a:p>
        </p:txBody>
      </p:sp>
    </p:spTree>
  </p:cSld>
  <p:clrMapOvr>
    <a:masterClrMapping/>
  </p:clrMapOvr>
  <p:transition spd="med">
    <p:random/>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3"/>
          <p:cNvSpPr>
            <a:spLocks noGrp="1" noChangeArrowheads="1"/>
          </p:cNvSpPr>
          <p:nvPr>
            <p:ph type="body" idx="1"/>
          </p:nvPr>
        </p:nvSpPr>
        <p:spPr>
          <a:xfrm>
            <a:off x="0" y="0"/>
            <a:ext cx="9144000" cy="6858000"/>
          </a:xfrm>
        </p:spPr>
        <p:txBody>
          <a:bodyPr/>
          <a:lstStyle/>
          <a:p>
            <a:pPr algn="ctr">
              <a:buFontTx/>
              <a:buNone/>
            </a:pPr>
            <a:r>
              <a:rPr lang="en-US" sz="7500" b="1" smtClean="0">
                <a:latin typeface="Tahoma" pitchFamily="34" charset="0"/>
              </a:rPr>
              <a:t>GORGING </a:t>
            </a:r>
          </a:p>
          <a:p>
            <a:pPr algn="ctr">
              <a:buFontTx/>
              <a:buNone/>
            </a:pPr>
            <a:r>
              <a:rPr lang="en-US" sz="7500" b="1" smtClean="0">
                <a:latin typeface="Tahoma" pitchFamily="34" charset="0"/>
              </a:rPr>
              <a:t>ON THE </a:t>
            </a:r>
          </a:p>
          <a:p>
            <a:pPr algn="ctr">
              <a:buFontTx/>
              <a:buNone/>
            </a:pPr>
            <a:r>
              <a:rPr lang="en-US" sz="7500" b="1" smtClean="0">
                <a:latin typeface="Tahoma" pitchFamily="34" charset="0"/>
              </a:rPr>
              <a:t>WORLD’S NATURAL</a:t>
            </a:r>
          </a:p>
          <a:p>
            <a:pPr algn="ctr">
              <a:buFontTx/>
              <a:buNone/>
            </a:pPr>
            <a:r>
              <a:rPr lang="en-US" sz="7500" b="1" smtClean="0">
                <a:latin typeface="Tahoma" pitchFamily="34" charset="0"/>
              </a:rPr>
              <a:t>RESOURCES</a:t>
            </a:r>
          </a:p>
        </p:txBody>
      </p:sp>
    </p:spTree>
  </p:cSld>
  <p:clrMapOvr>
    <a:masterClrMapping/>
  </p:clrMapOvr>
  <p:transition spd="med">
    <p:random/>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3"/>
          <p:cNvSpPr>
            <a:spLocks noGrp="1" noChangeArrowheads="1"/>
          </p:cNvSpPr>
          <p:nvPr>
            <p:ph type="body" idx="1"/>
          </p:nvPr>
        </p:nvSpPr>
        <p:spPr>
          <a:xfrm>
            <a:off x="0" y="0"/>
            <a:ext cx="9144000" cy="6858000"/>
          </a:xfrm>
        </p:spPr>
        <p:txBody>
          <a:bodyPr/>
          <a:lstStyle/>
          <a:p>
            <a:pPr marL="609600" indent="-609600">
              <a:buFontTx/>
              <a:buAutoNum type="arabicPeriod"/>
            </a:pPr>
            <a:r>
              <a:rPr lang="en-US" sz="3300" b="1" smtClean="0">
                <a:latin typeface="Tahoma" pitchFamily="34" charset="0"/>
              </a:rPr>
              <a:t>With 20 percent of the world’s entire population, China presently consumes half of all cement made in the world, one third of steel, and one fourth of all aluminum.</a:t>
            </a:r>
          </a:p>
          <a:p>
            <a:pPr marL="609600" indent="-609600">
              <a:buFontTx/>
              <a:buAutoNum type="arabicPeriod"/>
            </a:pPr>
            <a:r>
              <a:rPr lang="en-US" sz="3300" b="1" smtClean="0">
                <a:latin typeface="Tahoma" pitchFamily="34" charset="0"/>
              </a:rPr>
              <a:t>China imports far more gas, oil, and coal than ever before and is depleting its own internal natural resources (especially water, clean air and crop land) at a torrid pace.</a:t>
            </a:r>
          </a:p>
          <a:p>
            <a:pPr marL="609600" indent="-609600">
              <a:buFontTx/>
              <a:buAutoNum type="arabicPeriod"/>
            </a:pPr>
            <a:r>
              <a:rPr lang="en-US" sz="3300" b="1" smtClean="0">
                <a:latin typeface="Tahoma" pitchFamily="34" charset="0"/>
              </a:rPr>
              <a:t>China currently has only a quarter of the world’s average clean water on a per capital basis.</a:t>
            </a:r>
          </a:p>
        </p:txBody>
      </p:sp>
      <p:sp>
        <p:nvSpPr>
          <p:cNvPr id="149507" name="AutoShape 4"/>
          <p:cNvSpPr>
            <a:spLocks noChangeArrowheads="1"/>
          </p:cNvSpPr>
          <p:nvPr/>
        </p:nvSpPr>
        <p:spPr bwMode="auto">
          <a:xfrm>
            <a:off x="76200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pPr algn="ctr"/>
            <a:endParaRPr lang="en-US"/>
          </a:p>
        </p:txBody>
      </p:sp>
    </p:spTree>
  </p:cSld>
  <p:clrMapOvr>
    <a:masterClrMapping/>
  </p:clrMapOvr>
  <p:transition spd="med">
    <p:random/>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3"/>
          <p:cNvSpPr>
            <a:spLocks noGrp="1" noChangeArrowheads="1"/>
          </p:cNvSpPr>
          <p:nvPr>
            <p:ph type="body" idx="1"/>
          </p:nvPr>
        </p:nvSpPr>
        <p:spPr>
          <a:xfrm>
            <a:off x="0" y="0"/>
            <a:ext cx="9144000" cy="6858000"/>
          </a:xfrm>
        </p:spPr>
        <p:txBody>
          <a:bodyPr/>
          <a:lstStyle/>
          <a:p>
            <a:pPr>
              <a:buFontTx/>
              <a:buNone/>
            </a:pPr>
            <a:r>
              <a:rPr lang="en-US" sz="3600" b="1" smtClean="0">
                <a:latin typeface="Tahoma" pitchFamily="34" charset="0"/>
              </a:rPr>
              <a:t>4. More and more Chinese are abandoning bicycles for motorbikes and cars causing a 37% growth surge in fuel-powered vehicles that has made China the world’s second largest car market.  It will probably pass up America as the largest car market by 2015.</a:t>
            </a:r>
          </a:p>
          <a:p>
            <a:pPr>
              <a:buFontTx/>
              <a:buNone/>
            </a:pPr>
            <a:r>
              <a:rPr lang="en-US" sz="3600" b="1" smtClean="0">
                <a:latin typeface="Tahoma" pitchFamily="34" charset="0"/>
              </a:rPr>
              <a:t>5. China’s consumption of oil has soared from 2.4 million barrels in 1990 to over 7 million barrels (half of it imported) into 2007.</a:t>
            </a:r>
          </a:p>
        </p:txBody>
      </p:sp>
    </p:spTree>
  </p:cSld>
  <p:clrMapOvr>
    <a:masterClrMapping/>
  </p:clrMapOvr>
  <p:transition spd="med">
    <p:random/>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3"/>
          <p:cNvSpPr>
            <a:spLocks noGrp="1" noChangeArrowheads="1"/>
          </p:cNvSpPr>
          <p:nvPr>
            <p:ph type="body" idx="1"/>
          </p:nvPr>
        </p:nvSpPr>
        <p:spPr>
          <a:xfrm>
            <a:off x="0" y="0"/>
            <a:ext cx="9144000" cy="6858000"/>
          </a:xfrm>
        </p:spPr>
        <p:txBody>
          <a:bodyPr/>
          <a:lstStyle/>
          <a:p>
            <a:pPr eaLnBrk="1" hangingPunct="1">
              <a:buFontTx/>
              <a:buNone/>
            </a:pPr>
            <a:r>
              <a:rPr lang="en-US" sz="3300" b="1" smtClean="0">
                <a:latin typeface="Tahoma" pitchFamily="34" charset="0"/>
              </a:rPr>
              <a:t>During 2009-2010, it is believed that China was behind a record amount of computer spying &amp; hacking into worldwide corporate and government computers.  There is a “growing concern that China is a center for a global explosion of Internet crimes. Highly skilled attacks suggest the Chinese military or other government agencies might be breaking into computers around the world to steal technology and trade secrets to help state Chinese companies.”</a:t>
            </a:r>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3600" b="1" smtClean="0">
                <a:latin typeface="Tahoma" pitchFamily="34" charset="0"/>
              </a:rPr>
              <a:t>Era 3: 1949-1978 Maoist </a:t>
            </a:r>
            <a:r>
              <a:rPr lang="en-US" sz="3300" b="1" smtClean="0">
                <a:latin typeface="Tahoma" pitchFamily="34" charset="0"/>
              </a:rPr>
              <a:t>Communism: China isolated itself from the world seeking Communist economic self-sufficiency, but setting China back decades economically &amp; politically </a:t>
            </a:r>
          </a:p>
          <a:p>
            <a:pPr marL="609600" indent="-609600" eaLnBrk="1" hangingPunct="1">
              <a:buFontTx/>
              <a:buAutoNum type="arabicPeriod"/>
            </a:pPr>
            <a:r>
              <a:rPr lang="en-US" sz="3300" b="1" smtClean="0">
                <a:latin typeface="Tahoma" pitchFamily="34" charset="0"/>
              </a:rPr>
              <a:t>Era 4: 1978-1990s: Liberalizing Chinese Communism under Deng Xiaping &amp; experimenting with socialist capitalism</a:t>
            </a:r>
          </a:p>
          <a:p>
            <a:pPr marL="609600" indent="-609600" eaLnBrk="1" hangingPunct="1">
              <a:buFontTx/>
              <a:buAutoNum type="arabicPeriod"/>
            </a:pPr>
            <a:r>
              <a:rPr lang="en-US" sz="3300" b="1" smtClean="0">
                <a:latin typeface="Tahoma" pitchFamily="34" charset="0"/>
              </a:rPr>
              <a:t>Era 5: 2000s: China moves to become a global trader &amp; economic empire builder </a:t>
            </a:r>
          </a:p>
        </p:txBody>
      </p:sp>
    </p:spTree>
  </p:cSld>
  <p:clrMapOvr>
    <a:masterClrMapping/>
  </p:clrMapOvr>
  <p:transition spd="med">
    <p:random/>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3"/>
          <p:cNvSpPr>
            <a:spLocks noGrp="1" noChangeArrowheads="1"/>
          </p:cNvSpPr>
          <p:nvPr>
            <p:ph type="body" idx="1"/>
          </p:nvPr>
        </p:nvSpPr>
        <p:spPr>
          <a:xfrm>
            <a:off x="0" y="0"/>
            <a:ext cx="9144000" cy="6858000"/>
          </a:xfrm>
        </p:spPr>
        <p:txBody>
          <a:bodyPr/>
          <a:lstStyle/>
          <a:p>
            <a:pPr algn="ctr">
              <a:buFontTx/>
              <a:buNone/>
            </a:pPr>
            <a:r>
              <a:rPr lang="en-US" sz="8000" b="1" smtClean="0">
                <a:latin typeface="Tahoma" pitchFamily="34" charset="0"/>
              </a:rPr>
              <a:t>HOW THE WORLD IS AFFECTED BY CHINA’S GROWTH SURGE</a:t>
            </a:r>
          </a:p>
        </p:txBody>
      </p:sp>
    </p:spTree>
  </p:cSld>
  <p:clrMapOvr>
    <a:masterClrMapping/>
  </p:clrMapOvr>
  <p:transition spd="med">
    <p:random/>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3"/>
          <p:cNvSpPr>
            <a:spLocks noGrp="1" noChangeArrowheads="1"/>
          </p:cNvSpPr>
          <p:nvPr>
            <p:ph type="body" idx="1"/>
          </p:nvPr>
        </p:nvSpPr>
        <p:spPr>
          <a:xfrm>
            <a:off x="0" y="0"/>
            <a:ext cx="9144000" cy="6858000"/>
          </a:xfrm>
        </p:spPr>
        <p:txBody>
          <a:bodyPr/>
          <a:lstStyle/>
          <a:p>
            <a:pPr>
              <a:lnSpc>
                <a:spcPct val="80000"/>
              </a:lnSpc>
              <a:buFontTx/>
              <a:buNone/>
            </a:pPr>
            <a:r>
              <a:rPr lang="en-US" sz="2800" smtClean="0"/>
              <a:t>1. </a:t>
            </a:r>
            <a:r>
              <a:rPr lang="en-US" b="1" smtClean="0">
                <a:latin typeface="Tahoma" pitchFamily="34" charset="0"/>
              </a:rPr>
              <a:t>“Some non-governmental organizations worry that Chinese firms will ignore basic legal, environmental and labor standards in their rush to secure resources, leaving a trail of corruption, pollution, and exploitation in their wake.  Some diplomats and pundits fear the West is losing Africa and other resource regions to China, which may eventually reduce the clout of America, Europe and other rich democracies in the developing world.  But it must be noted that 50 years of European and American aid to Africa and other poor, but resource-rich, developing regions have not succeeded in bringing them as much prosperity as China is currently doing.”</a:t>
            </a:r>
          </a:p>
        </p:txBody>
      </p:sp>
      <p:sp>
        <p:nvSpPr>
          <p:cNvPr id="153603" name="AutoShape 4"/>
          <p:cNvSpPr>
            <a:spLocks noChangeArrowheads="1"/>
          </p:cNvSpPr>
          <p:nvPr/>
        </p:nvSpPr>
        <p:spPr bwMode="auto">
          <a:xfrm>
            <a:off x="76200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pPr algn="ctr"/>
            <a:endParaRPr lang="en-US"/>
          </a:p>
        </p:txBody>
      </p:sp>
    </p:spTree>
  </p:cSld>
  <p:clrMapOvr>
    <a:masterClrMapping/>
  </p:clrMapOvr>
  <p:transition spd="med">
    <p:random/>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3"/>
          <p:cNvSpPr>
            <a:spLocks noGrp="1" noChangeArrowheads="1"/>
          </p:cNvSpPr>
          <p:nvPr>
            <p:ph type="body" idx="1"/>
          </p:nvPr>
        </p:nvSpPr>
        <p:spPr>
          <a:xfrm>
            <a:off x="0" y="0"/>
            <a:ext cx="9144000" cy="6858000"/>
          </a:xfrm>
        </p:spPr>
        <p:txBody>
          <a:bodyPr/>
          <a:lstStyle/>
          <a:p>
            <a:pPr>
              <a:buFontTx/>
              <a:buNone/>
            </a:pPr>
            <a:r>
              <a:rPr lang="en-US" sz="4000" b="1" smtClean="0">
                <a:latin typeface="Tahoma" pitchFamily="34" charset="0"/>
              </a:rPr>
              <a:t>2. As a result of its growing global resource dependence, China is becoming much more cooperative with the World Bank in the bank’s development policies and programs in Africa.</a:t>
            </a:r>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ctrTitle"/>
          </p:nvPr>
        </p:nvSpPr>
        <p:spPr>
          <a:xfrm>
            <a:off x="304800" y="0"/>
            <a:ext cx="7772400" cy="1470025"/>
          </a:xfrm>
        </p:spPr>
        <p:txBody>
          <a:bodyPr/>
          <a:lstStyle/>
          <a:p>
            <a:pPr eaLnBrk="1" hangingPunct="1"/>
            <a:r>
              <a:rPr lang="en-US" sz="3600" b="1" smtClean="0">
                <a:solidFill>
                  <a:schemeClr val="tx1"/>
                </a:solidFill>
                <a:latin typeface="Tahoma" pitchFamily="34" charset="0"/>
              </a:rPr>
              <a:t>DENG XIAOPING (1904-1997) </a:t>
            </a:r>
            <a:br>
              <a:rPr lang="en-US" sz="3600" b="1" smtClean="0">
                <a:solidFill>
                  <a:schemeClr val="tx1"/>
                </a:solidFill>
                <a:latin typeface="Tahoma" pitchFamily="34" charset="0"/>
              </a:rPr>
            </a:br>
            <a:r>
              <a:rPr lang="en-US" sz="3600" b="1" smtClean="0">
                <a:solidFill>
                  <a:schemeClr val="tx1"/>
                </a:solidFill>
                <a:latin typeface="Tahoma" pitchFamily="34" charset="0"/>
              </a:rPr>
              <a:t>Architect of Capitalist China</a:t>
            </a:r>
          </a:p>
        </p:txBody>
      </p:sp>
      <p:sp>
        <p:nvSpPr>
          <p:cNvPr id="17411" name="Rectangle 16"/>
          <p:cNvSpPr>
            <a:spLocks noGrp="1" noChangeArrowheads="1"/>
          </p:cNvSpPr>
          <p:nvPr>
            <p:ph type="subTitle" idx="1"/>
          </p:nvPr>
        </p:nvSpPr>
        <p:spPr>
          <a:xfrm>
            <a:off x="3962400" y="1371600"/>
            <a:ext cx="4953000" cy="5257800"/>
          </a:xfrm>
        </p:spPr>
        <p:txBody>
          <a:bodyPr/>
          <a:lstStyle/>
          <a:p>
            <a:pPr algn="l" eaLnBrk="1" hangingPunct="1">
              <a:lnSpc>
                <a:spcPct val="90000"/>
              </a:lnSpc>
            </a:pPr>
            <a:r>
              <a:rPr lang="en-US" b="1" smtClean="0">
                <a:latin typeface="Tahoma" pitchFamily="34" charset="0"/>
              </a:rPr>
              <a:t>Turned Mao’s cultural revolution into “Beijing Spring” by opening the door for economic reform; improving trade relations with the West; providing for the return of Hong Kong &amp; initiating the “one nation, 2 systems” philosophy</a:t>
            </a:r>
          </a:p>
        </p:txBody>
      </p:sp>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0"/>
            <a:ext cx="8915400" cy="914400"/>
          </a:xfrm>
        </p:spPr>
        <p:txBody>
          <a:bodyPr/>
          <a:lstStyle/>
          <a:p>
            <a:pPr eaLnBrk="1" hangingPunct="1"/>
            <a:r>
              <a:rPr lang="en-US" sz="3200" b="1" smtClean="0">
                <a:latin typeface="Tahoma" pitchFamily="34" charset="0"/>
              </a:rPr>
              <a:t>CHINA: A BUNDLE OF CONTRADICTIONS</a:t>
            </a:r>
          </a:p>
        </p:txBody>
      </p:sp>
      <p:sp>
        <p:nvSpPr>
          <p:cNvPr id="18435" name="Rectangle 3"/>
          <p:cNvSpPr>
            <a:spLocks noGrp="1" noChangeArrowheads="1"/>
          </p:cNvSpPr>
          <p:nvPr>
            <p:ph type="body" idx="1"/>
          </p:nvPr>
        </p:nvSpPr>
        <p:spPr>
          <a:xfrm>
            <a:off x="0" y="685800"/>
            <a:ext cx="8915400" cy="6477000"/>
          </a:xfrm>
        </p:spPr>
        <p:txBody>
          <a:bodyPr/>
          <a:lstStyle/>
          <a:p>
            <a:pPr marL="609600" indent="-609600" eaLnBrk="1" hangingPunct="1">
              <a:buFontTx/>
              <a:buAutoNum type="arabicPeriod"/>
            </a:pPr>
            <a:r>
              <a:rPr lang="en-US" b="1" smtClean="0">
                <a:latin typeface="Tahoma" pitchFamily="34" charset="0"/>
              </a:rPr>
              <a:t>Rapid, but uneven economic growth (urban areas ahead of rural areas, fast growth in intermediate goods, but slower growth in consumer goods, black markets alongside legal corporate activity).</a:t>
            </a:r>
          </a:p>
          <a:p>
            <a:pPr marL="609600" indent="-609600" eaLnBrk="1" hangingPunct="1">
              <a:buFontTx/>
              <a:buAutoNum type="arabicPeriod"/>
            </a:pPr>
            <a:r>
              <a:rPr lang="en-US" b="1" smtClean="0">
                <a:latin typeface="Tahoma" pitchFamily="34" charset="0"/>
              </a:rPr>
              <a:t>Mix of capitalism &amp; socialism</a:t>
            </a:r>
          </a:p>
          <a:p>
            <a:pPr marL="609600" indent="-609600" eaLnBrk="1" hangingPunct="1">
              <a:buFontTx/>
              <a:buAutoNum type="arabicPeriod"/>
            </a:pPr>
            <a:r>
              <a:rPr lang="en-US" b="1" smtClean="0">
                <a:latin typeface="Tahoma" pitchFamily="34" charset="0"/>
              </a:rPr>
              <a:t>Uncoordinated social changes: 1-baby families, youthful western-style consumers, rural small farms, rise of nationalism without political activism</a:t>
            </a:r>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4"/>
          <p:cNvSpPr>
            <a:spLocks noChangeArrowheads="1" noChangeShapeType="1" noTextEdit="1"/>
          </p:cNvSpPr>
          <p:nvPr/>
        </p:nvSpPr>
        <p:spPr bwMode="auto">
          <a:xfrm>
            <a:off x="1600200" y="381000"/>
            <a:ext cx="4876800" cy="5791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THE</a:t>
            </a:r>
          </a:p>
          <a:p>
            <a:pPr algn="ctr"/>
            <a:r>
              <a:rPr lang="en-US" sz="3600" kern="10">
                <a:ln w="9525">
                  <a:solidFill>
                    <a:srgbClr val="000000"/>
                  </a:solidFill>
                  <a:round/>
                  <a:headEnd/>
                  <a:tailEnd/>
                </a:ln>
                <a:solidFill>
                  <a:schemeClr val="tx2"/>
                </a:solidFill>
                <a:latin typeface="Arial Black"/>
              </a:rPr>
              <a:t>CAPITALIST</a:t>
            </a:r>
          </a:p>
          <a:p>
            <a:pPr algn="ctr"/>
            <a:r>
              <a:rPr lang="en-US" sz="3600" kern="10">
                <a:ln w="9525">
                  <a:solidFill>
                    <a:srgbClr val="000000"/>
                  </a:solidFill>
                  <a:round/>
                  <a:headEnd/>
                  <a:tailEnd/>
                </a:ln>
                <a:solidFill>
                  <a:schemeClr val="tx2"/>
                </a:solidFill>
                <a:latin typeface="Arial Black"/>
              </a:rPr>
              <a:t>CHINESE</a:t>
            </a:r>
          </a:p>
          <a:p>
            <a:pPr algn="ctr"/>
            <a:r>
              <a:rPr lang="en-US" sz="3600" kern="10">
                <a:ln w="9525">
                  <a:solidFill>
                    <a:srgbClr val="000000"/>
                  </a:solidFill>
                  <a:round/>
                  <a:headEnd/>
                  <a:tailEnd/>
                </a:ln>
                <a:solidFill>
                  <a:schemeClr val="tx2"/>
                </a:solidFill>
                <a:latin typeface="Arial Black"/>
              </a:rPr>
              <a:t>ECONOMY</a:t>
            </a:r>
          </a:p>
        </p:txBody>
      </p:sp>
    </p:spTree>
  </p:cSld>
  <p:clrMapOvr>
    <a:masterClrMapping/>
  </p:clrMapOvr>
  <p:transition spd="med">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0"/>
            <a:ext cx="9144000" cy="914400"/>
          </a:xfrm>
        </p:spPr>
        <p:txBody>
          <a:bodyPr/>
          <a:lstStyle/>
          <a:p>
            <a:pPr eaLnBrk="1" hangingPunct="1"/>
            <a:r>
              <a:rPr lang="en-US" sz="3200" b="1" smtClean="0">
                <a:latin typeface="Tahoma" pitchFamily="34" charset="0"/>
              </a:rPr>
              <a:t>STATE-SPONSORED CHINESE CAPITALISM</a:t>
            </a:r>
          </a:p>
        </p:txBody>
      </p:sp>
      <p:sp>
        <p:nvSpPr>
          <p:cNvPr id="20483" name="Rectangle 3"/>
          <p:cNvSpPr>
            <a:spLocks noGrp="1" noChangeArrowheads="1"/>
          </p:cNvSpPr>
          <p:nvPr>
            <p:ph type="body" idx="1"/>
          </p:nvPr>
        </p:nvSpPr>
        <p:spPr>
          <a:xfrm>
            <a:off x="0" y="762000"/>
            <a:ext cx="9144000" cy="6096000"/>
          </a:xfrm>
        </p:spPr>
        <p:txBody>
          <a:bodyPr/>
          <a:lstStyle/>
          <a:p>
            <a:pPr marL="609600" indent="-609600" eaLnBrk="1" hangingPunct="1">
              <a:buFontTx/>
              <a:buNone/>
            </a:pPr>
            <a:r>
              <a:rPr lang="en-US" b="1" smtClean="0">
                <a:latin typeface="Tahoma" pitchFamily="34" charset="0"/>
              </a:rPr>
              <a:t>Like most Asian nations, China uses a healthy dose of state-supported (nationalistic) capitalism (“soft” power) where the government takes an active investment role in aiding Chinese corporations compete against foreign corporations in the Social Darwinist global marketplace. This gives Chinese corporations the luxury of taking a long-term strategic posture that enhances short-run competitiveness (the capacity to compete without being profitable.)  </a:t>
            </a:r>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0" y="0"/>
            <a:ext cx="9144000" cy="6858000"/>
          </a:xfrm>
        </p:spPr>
        <p:txBody>
          <a:bodyPr/>
          <a:lstStyle/>
          <a:p>
            <a:pPr marL="609600" indent="-609600" eaLnBrk="1" hangingPunct="1">
              <a:buFontTx/>
              <a:buNone/>
            </a:pPr>
            <a:r>
              <a:rPr lang="en-US" b="1" smtClean="0">
                <a:latin typeface="Verdana" pitchFamily="34" charset="0"/>
              </a:rPr>
              <a:t>Other advantages of Chinese</a:t>
            </a:r>
          </a:p>
          <a:p>
            <a:pPr marL="609600" indent="-609600" eaLnBrk="1" hangingPunct="1">
              <a:buFontTx/>
              <a:buNone/>
            </a:pPr>
            <a:r>
              <a:rPr lang="en-US" b="1" smtClean="0">
                <a:latin typeface="Verdana" pitchFamily="34" charset="0"/>
              </a:rPr>
              <a:t>private/state capitalism include: </a:t>
            </a:r>
          </a:p>
          <a:p>
            <a:pPr marL="609600" indent="-609600" eaLnBrk="1" hangingPunct="1"/>
            <a:r>
              <a:rPr lang="en-US" b="1" smtClean="0">
                <a:latin typeface="Verdana" pitchFamily="34" charset="0"/>
              </a:rPr>
              <a:t>A lower dividend payout rate for corporations</a:t>
            </a:r>
          </a:p>
          <a:p>
            <a:pPr marL="609600" indent="-609600" eaLnBrk="1" hangingPunct="1"/>
            <a:r>
              <a:rPr lang="en-US" b="1" smtClean="0">
                <a:latin typeface="Verdana" pitchFamily="34" charset="0"/>
              </a:rPr>
              <a:t>Operating in a low regulatory environment (fewer corporate benefits for workers; minimal environmental &amp; human rights regulations)</a:t>
            </a:r>
          </a:p>
          <a:p>
            <a:pPr marL="609600" indent="-609600" eaLnBrk="1" hangingPunct="1"/>
            <a:r>
              <a:rPr lang="en-US" b="1" smtClean="0">
                <a:latin typeface="Verdana" pitchFamily="34" charset="0"/>
              </a:rPr>
              <a:t>Government subsidies for research, employee training, &amp; technology financing </a:t>
            </a:r>
          </a:p>
          <a:p>
            <a:pPr marL="609600" indent="-609600" eaLnBrk="1" hangingPunct="1">
              <a:buFontTx/>
              <a:buNone/>
            </a:pPr>
            <a:endParaRPr lang="en-US" b="1" smtClean="0">
              <a:latin typeface="Verdana" pitchFamily="34" charset="0"/>
            </a:endParaRPr>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685800"/>
          </a:xfrm>
        </p:spPr>
        <p:txBody>
          <a:bodyPr/>
          <a:lstStyle/>
          <a:p>
            <a:pPr eaLnBrk="1" hangingPunct="1"/>
            <a:r>
              <a:rPr lang="en-US" sz="3600" b="1" smtClean="0">
                <a:latin typeface="Tahoma" pitchFamily="34" charset="0"/>
              </a:rPr>
              <a:t>China’s Economy PRISMs</a:t>
            </a:r>
          </a:p>
        </p:txBody>
      </p:sp>
      <p:sp>
        <p:nvSpPr>
          <p:cNvPr id="3075" name="Rectangle 3"/>
          <p:cNvSpPr>
            <a:spLocks noGrp="1" noChangeArrowheads="1"/>
          </p:cNvSpPr>
          <p:nvPr>
            <p:ph type="body" idx="1"/>
          </p:nvPr>
        </p:nvSpPr>
        <p:spPr>
          <a:xfrm>
            <a:off x="0" y="685800"/>
            <a:ext cx="9144000" cy="6172200"/>
          </a:xfrm>
        </p:spPr>
        <p:txBody>
          <a:bodyPr/>
          <a:lstStyle/>
          <a:p>
            <a:pPr marL="609600" indent="-609600" eaLnBrk="1" hangingPunct="1">
              <a:lnSpc>
                <a:spcPct val="90000"/>
              </a:lnSpc>
              <a:buFontTx/>
              <a:buAutoNum type="arabicPeriod"/>
            </a:pPr>
            <a:r>
              <a:rPr lang="en-US" b="1" smtClean="0">
                <a:latin typeface="Tahoma" pitchFamily="34" charset="0"/>
              </a:rPr>
              <a:t>Should China strive to dominate Asia economically or cooperate with other Asian nations?</a:t>
            </a:r>
          </a:p>
          <a:p>
            <a:pPr marL="609600" indent="-609600" eaLnBrk="1" hangingPunct="1">
              <a:lnSpc>
                <a:spcPct val="90000"/>
              </a:lnSpc>
              <a:buFontTx/>
              <a:buAutoNum type="arabicPeriod"/>
            </a:pPr>
            <a:r>
              <a:rPr lang="en-US" b="1" smtClean="0">
                <a:latin typeface="Tahoma" pitchFamily="34" charset="0"/>
              </a:rPr>
              <a:t>Are income inequalities in nations the fault of capitalism?</a:t>
            </a:r>
          </a:p>
          <a:p>
            <a:pPr marL="609600" indent="-609600" eaLnBrk="1" hangingPunct="1">
              <a:lnSpc>
                <a:spcPct val="90000"/>
              </a:lnSpc>
              <a:buFontTx/>
              <a:buAutoNum type="arabicPeriod"/>
            </a:pPr>
            <a:r>
              <a:rPr lang="en-US" b="1" smtClean="0">
                <a:latin typeface="Tahoma" pitchFamily="34" charset="0"/>
              </a:rPr>
              <a:t>Should capitalist nations follow “Social Darwinism” (only the economically fit survive &amp; thrive)?</a:t>
            </a:r>
          </a:p>
          <a:p>
            <a:pPr marL="609600" indent="-609600" eaLnBrk="1" hangingPunct="1">
              <a:lnSpc>
                <a:spcPct val="90000"/>
              </a:lnSpc>
              <a:buFontTx/>
              <a:buAutoNum type="arabicPeriod"/>
            </a:pPr>
            <a:r>
              <a:rPr lang="en-US" b="1" smtClean="0">
                <a:latin typeface="Tahoma" pitchFamily="34" charset="0"/>
              </a:rPr>
              <a:t>Should global companies have the legal right to operate under the commercial laws of nations they do business in rather than the commercial laws of their home nation?</a:t>
            </a:r>
          </a:p>
          <a:p>
            <a:pPr marL="609600" indent="-609600" eaLnBrk="1" hangingPunct="1">
              <a:lnSpc>
                <a:spcPct val="90000"/>
              </a:lnSpc>
              <a:buFontTx/>
              <a:buAutoNum type="arabicPeriod"/>
            </a:pPr>
            <a:endParaRPr lang="en-US"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0"/>
            <a:ext cx="9144000" cy="914400"/>
          </a:xfrm>
        </p:spPr>
        <p:txBody>
          <a:bodyPr/>
          <a:lstStyle/>
          <a:p>
            <a:pPr algn="l" eaLnBrk="1" hangingPunct="1"/>
            <a:r>
              <a:rPr lang="en-US" sz="3200" b="1" smtClean="0">
                <a:solidFill>
                  <a:schemeClr val="tx1"/>
                </a:solidFill>
                <a:latin typeface="Tahoma" pitchFamily="34" charset="0"/>
              </a:rPr>
              <a:t>CHINESE ECONOMIC STATS &amp; REALITIES</a:t>
            </a:r>
          </a:p>
        </p:txBody>
      </p:sp>
      <p:sp>
        <p:nvSpPr>
          <p:cNvPr id="22531" name="Rectangle 3"/>
          <p:cNvSpPr>
            <a:spLocks noGrp="1" noChangeArrowheads="1"/>
          </p:cNvSpPr>
          <p:nvPr>
            <p:ph type="body" idx="1"/>
          </p:nvPr>
        </p:nvSpPr>
        <p:spPr>
          <a:xfrm>
            <a:off x="0" y="762000"/>
            <a:ext cx="8686800" cy="6096000"/>
          </a:xfrm>
        </p:spPr>
        <p:txBody>
          <a:bodyPr/>
          <a:lstStyle/>
          <a:p>
            <a:pPr marL="609600" indent="-609600" eaLnBrk="1" hangingPunct="1">
              <a:buFontTx/>
              <a:buAutoNum type="arabicPeriod"/>
            </a:pPr>
            <a:r>
              <a:rPr lang="en-US" sz="3600" b="1" smtClean="0">
                <a:latin typeface="Tahoma" pitchFamily="34" charset="0"/>
              </a:rPr>
              <a:t>China wants to quadruple its GDP by 2020</a:t>
            </a:r>
          </a:p>
          <a:p>
            <a:pPr marL="609600" indent="-609600" eaLnBrk="1" hangingPunct="1">
              <a:buFontTx/>
              <a:buAutoNum type="arabicPeriod"/>
            </a:pPr>
            <a:r>
              <a:rPr lang="en-US" sz="3600" b="1" smtClean="0">
                <a:latin typeface="Tahoma" pitchFamily="34" charset="0"/>
              </a:rPr>
              <a:t>Size of economy doubles every decade; exports double every 5 years</a:t>
            </a:r>
          </a:p>
          <a:p>
            <a:pPr marL="609600" indent="-609600" eaLnBrk="1" hangingPunct="1">
              <a:buFontTx/>
              <a:buAutoNum type="arabicPeriod"/>
            </a:pPr>
            <a:r>
              <a:rPr lang="en-US" sz="3600" b="1" smtClean="0">
                <a:latin typeface="Tahoma" pitchFamily="34" charset="0"/>
              </a:rPr>
              <a:t>China will overtake the USA as world’s largest overall economy &amp; largest global trader around 2040</a:t>
            </a:r>
          </a:p>
          <a:p>
            <a:pPr marL="609600" indent="-609600" eaLnBrk="1" hangingPunct="1">
              <a:buFontTx/>
              <a:buAutoNum type="arabicPeriod"/>
            </a:pPr>
            <a:r>
              <a:rPr lang="en-US" sz="3600" b="1" smtClean="0">
                <a:latin typeface="Tahoma" pitchFamily="34" charset="0"/>
              </a:rPr>
              <a:t>15% annual foreign investment growth rate ($1B every week)</a:t>
            </a:r>
            <a:endParaRPr lang="en-US" sz="2800" b="1" smtClean="0">
              <a:latin typeface="Tahoma" pitchFamily="34" charset="0"/>
            </a:endParaRPr>
          </a:p>
        </p:txBody>
      </p:sp>
      <p:sp>
        <p:nvSpPr>
          <p:cNvPr id="22532" name="AutoShape 7"/>
          <p:cNvSpPr>
            <a:spLocks noChangeArrowheads="1"/>
          </p:cNvSpPr>
          <p:nvPr/>
        </p:nvSpPr>
        <p:spPr bwMode="auto">
          <a:xfrm>
            <a:off x="8001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7"/>
            </a:pPr>
            <a:r>
              <a:rPr lang="en-US" b="1" smtClean="0">
                <a:latin typeface="Verdana" pitchFamily="34" charset="0"/>
              </a:rPr>
              <a:t>Chinese private companies created 17.5M permanent jobs (plus 75M temp jobs in the “street vendor” economy) between 1995-2001</a:t>
            </a:r>
          </a:p>
          <a:p>
            <a:pPr marL="609600" indent="-609600" eaLnBrk="1" hangingPunct="1">
              <a:buFontTx/>
              <a:buAutoNum type="arabicPeriod" startAt="7"/>
            </a:pPr>
            <a:r>
              <a:rPr lang="en-US" b="1" smtClean="0">
                <a:latin typeface="Verdana" pitchFamily="34" charset="0"/>
              </a:rPr>
              <a:t>The two largest Gold Coast exporting provinces (backed by Hong Kong &amp; Taiwan ethnic Chinese $) Guangdong &amp; Jiangsu (adjacent Taiwan)</a:t>
            </a:r>
          </a:p>
          <a:p>
            <a:pPr marL="609600" indent="-609600" eaLnBrk="1" hangingPunct="1">
              <a:buFontTx/>
              <a:buAutoNum type="arabicPeriod" startAt="7"/>
            </a:pPr>
            <a:r>
              <a:rPr lang="en-US" b="1" smtClean="0">
                <a:latin typeface="Verdana" pitchFamily="34" charset="0"/>
              </a:rPr>
              <a:t>Urban incomes have increased at 14% annually rate since 1978</a:t>
            </a:r>
          </a:p>
          <a:p>
            <a:pPr marL="609600" indent="-609600" eaLnBrk="1" hangingPunct="1">
              <a:buFontTx/>
              <a:buAutoNum type="arabicPeriod" startAt="7"/>
            </a:pPr>
            <a:r>
              <a:rPr lang="en-US" b="1" smtClean="0">
                <a:latin typeface="Verdana" pitchFamily="34" charset="0"/>
              </a:rPr>
              <a:t>America’s trade deficit with China is twice as large as with Japan</a:t>
            </a:r>
          </a:p>
          <a:p>
            <a:pPr marL="609600" indent="-609600" eaLnBrk="1" hangingPunct="1">
              <a:buFontTx/>
              <a:buAutoNum type="arabicPeriod" startAt="7"/>
            </a:pPr>
            <a:endParaRPr lang="en-US" sz="2800" b="1" smtClean="0">
              <a:latin typeface="Verdana" pitchFamily="34" charset="0"/>
            </a:endParaRPr>
          </a:p>
        </p:txBody>
      </p:sp>
    </p:spTree>
  </p:cSld>
  <p:clrMapOvr>
    <a:masterClrMapping/>
  </p:clrMapOvr>
  <p:transition spd="med">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04800" y="228600"/>
            <a:ext cx="9144000" cy="762000"/>
          </a:xfrm>
        </p:spPr>
        <p:txBody>
          <a:bodyPr/>
          <a:lstStyle/>
          <a:p>
            <a:pPr eaLnBrk="1" hangingPunct="1"/>
            <a:r>
              <a:rPr lang="en-US" sz="3200" b="1" smtClean="0">
                <a:latin typeface="Tahoma" pitchFamily="34" charset="0"/>
              </a:rPr>
              <a:t>CHINA’S GLOBAL PRODUCT LINE STRENGTHS</a:t>
            </a:r>
          </a:p>
        </p:txBody>
      </p:sp>
      <p:sp>
        <p:nvSpPr>
          <p:cNvPr id="24579" name="Rectangle 3"/>
          <p:cNvSpPr>
            <a:spLocks noGrp="1" noChangeArrowheads="1"/>
          </p:cNvSpPr>
          <p:nvPr>
            <p:ph type="body" idx="1"/>
          </p:nvPr>
        </p:nvSpPr>
        <p:spPr>
          <a:xfrm>
            <a:off x="0" y="1143000"/>
            <a:ext cx="9144000" cy="5715000"/>
          </a:xfrm>
        </p:spPr>
        <p:txBody>
          <a:bodyPr/>
          <a:lstStyle/>
          <a:p>
            <a:pPr marL="609600" indent="-609600" eaLnBrk="1" hangingPunct="1">
              <a:buFontTx/>
              <a:buAutoNum type="arabicPeriod"/>
            </a:pPr>
            <a:r>
              <a:rPr lang="en-US" b="1" smtClean="0">
                <a:latin typeface="Tahoma" pitchFamily="34" charset="0"/>
              </a:rPr>
              <a:t>70% of the world’s toys</a:t>
            </a:r>
          </a:p>
          <a:p>
            <a:pPr marL="609600" indent="-609600" eaLnBrk="1" hangingPunct="1">
              <a:buFontTx/>
              <a:buAutoNum type="arabicPeriod"/>
            </a:pPr>
            <a:r>
              <a:rPr lang="en-US" sz="3400" b="1" smtClean="0">
                <a:latin typeface="Tahoma" pitchFamily="34" charset="0"/>
              </a:rPr>
              <a:t>60% of bicycles</a:t>
            </a:r>
          </a:p>
          <a:p>
            <a:pPr marL="609600" indent="-609600" eaLnBrk="1" hangingPunct="1">
              <a:buFontTx/>
              <a:buAutoNum type="arabicPeriod"/>
            </a:pPr>
            <a:r>
              <a:rPr lang="en-US" sz="3400" b="1" smtClean="0">
                <a:latin typeface="Tahoma" pitchFamily="34" charset="0"/>
              </a:rPr>
              <a:t>50% of shoes</a:t>
            </a:r>
          </a:p>
          <a:p>
            <a:pPr marL="609600" indent="-609600" eaLnBrk="1" hangingPunct="1">
              <a:buFontTx/>
              <a:buAutoNum type="arabicPeriod"/>
            </a:pPr>
            <a:r>
              <a:rPr lang="en-US" sz="3400" b="1" smtClean="0">
                <a:latin typeface="Tahoma" pitchFamily="34" charset="0"/>
              </a:rPr>
              <a:t>33% of luggage</a:t>
            </a:r>
          </a:p>
          <a:p>
            <a:pPr marL="609600" indent="-609600" eaLnBrk="1" hangingPunct="1">
              <a:buFontTx/>
              <a:buAutoNum type="arabicPeriod"/>
            </a:pPr>
            <a:r>
              <a:rPr lang="en-US" sz="3400" b="1" smtClean="0">
                <a:latin typeface="Tahoma" pitchFamily="34" charset="0"/>
              </a:rPr>
              <a:t>Substantial global market share in wooden furniture, textiles, apparel, &amp; televisions (China’s TLC is the world’s largest TV maker, selling under a variety of brand names, such as Apex Digital)</a:t>
            </a:r>
          </a:p>
        </p:txBody>
      </p:sp>
    </p:spTree>
  </p:cSld>
  <p:clrMapOvr>
    <a:masterClrMapping/>
  </p:clrMapOvr>
  <p:transition spd="med">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228600"/>
            <a:ext cx="7772400" cy="334963"/>
          </a:xfrm>
        </p:spPr>
        <p:txBody>
          <a:bodyPr/>
          <a:lstStyle/>
          <a:p>
            <a:pPr eaLnBrk="1" hangingPunct="1"/>
            <a:r>
              <a:rPr lang="en-US" sz="3200" b="1" smtClean="0">
                <a:latin typeface="Tahoma" pitchFamily="34" charset="0"/>
              </a:rPr>
              <a:t>CHINA’S LARGEST CORPORATIONS</a:t>
            </a:r>
          </a:p>
        </p:txBody>
      </p:sp>
      <p:sp>
        <p:nvSpPr>
          <p:cNvPr id="25603" name="Rectangle 3"/>
          <p:cNvSpPr>
            <a:spLocks noGrp="1" noChangeArrowheads="1"/>
          </p:cNvSpPr>
          <p:nvPr>
            <p:ph type="body" idx="1"/>
          </p:nvPr>
        </p:nvSpPr>
        <p:spPr>
          <a:xfrm>
            <a:off x="0" y="228600"/>
            <a:ext cx="9144000" cy="6172200"/>
          </a:xfrm>
        </p:spPr>
        <p:txBody>
          <a:bodyPr/>
          <a:lstStyle/>
          <a:p>
            <a:pPr marL="609600" indent="-609600" eaLnBrk="1" hangingPunct="1"/>
            <a:endParaRPr lang="en-US" sz="2800" b="1" smtClean="0">
              <a:latin typeface="Tahoma" pitchFamily="34" charset="0"/>
            </a:endParaRPr>
          </a:p>
          <a:p>
            <a:pPr marL="609600" indent="-609600" eaLnBrk="1" hangingPunct="1">
              <a:buFontTx/>
              <a:buAutoNum type="arabicPeriod"/>
            </a:pPr>
            <a:r>
              <a:rPr lang="en-US" sz="2800" b="1" smtClean="0">
                <a:latin typeface="Tahoma" pitchFamily="34" charset="0"/>
              </a:rPr>
              <a:t>PetroChina (oil)</a:t>
            </a:r>
          </a:p>
          <a:p>
            <a:pPr marL="609600" indent="-609600" eaLnBrk="1" hangingPunct="1">
              <a:buFontTx/>
              <a:buAutoNum type="arabicPeriod"/>
            </a:pPr>
            <a:r>
              <a:rPr lang="en-US" sz="2800" b="1" smtClean="0">
                <a:latin typeface="Tahoma" pitchFamily="34" charset="0"/>
              </a:rPr>
              <a:t>Sinopec (oil)</a:t>
            </a:r>
          </a:p>
          <a:p>
            <a:pPr marL="609600" indent="-609600" eaLnBrk="1" hangingPunct="1">
              <a:buFontTx/>
              <a:buAutoNum type="arabicPeriod"/>
            </a:pPr>
            <a:r>
              <a:rPr lang="en-US" sz="2800" b="1" smtClean="0">
                <a:latin typeface="Tahoma" pitchFamily="34" charset="0"/>
              </a:rPr>
              <a:t>CNOOC (oil)</a:t>
            </a:r>
          </a:p>
          <a:p>
            <a:pPr marL="609600" indent="-609600" eaLnBrk="1" hangingPunct="1">
              <a:buFontTx/>
              <a:buAutoNum type="arabicPeriod"/>
            </a:pPr>
            <a:r>
              <a:rPr lang="en-US" sz="2800" b="1" smtClean="0">
                <a:latin typeface="Tahoma" pitchFamily="34" charset="0"/>
              </a:rPr>
              <a:t>Baosteel (Steel)</a:t>
            </a:r>
          </a:p>
          <a:p>
            <a:pPr marL="609600" indent="-609600" eaLnBrk="1" hangingPunct="1">
              <a:buFontTx/>
              <a:buAutoNum type="arabicPeriod"/>
            </a:pPr>
            <a:r>
              <a:rPr lang="en-US" sz="2800" b="1" smtClean="0">
                <a:latin typeface="Tahoma" pitchFamily="34" charset="0"/>
              </a:rPr>
              <a:t>Chaico (Aluminum)</a:t>
            </a:r>
          </a:p>
          <a:p>
            <a:pPr marL="609600" indent="-609600" eaLnBrk="1" hangingPunct="1">
              <a:buFontTx/>
              <a:buAutoNum type="arabicPeriod"/>
            </a:pPr>
            <a:r>
              <a:rPr lang="en-US" sz="2800" b="1" smtClean="0">
                <a:latin typeface="Tahoma" pitchFamily="34" charset="0"/>
              </a:rPr>
              <a:t>Lenova (computer hardware &amp; PCs)</a:t>
            </a:r>
          </a:p>
          <a:p>
            <a:pPr marL="609600" indent="-609600" eaLnBrk="1" hangingPunct="1">
              <a:buFontTx/>
              <a:buAutoNum type="arabicPeriod"/>
            </a:pPr>
            <a:r>
              <a:rPr lang="en-US" sz="2800" b="1" smtClean="0">
                <a:latin typeface="Tahoma" pitchFamily="34" charset="0"/>
              </a:rPr>
              <a:t>SAIC (Cars)</a:t>
            </a:r>
          </a:p>
          <a:p>
            <a:pPr marL="609600" indent="-609600" eaLnBrk="1" hangingPunct="1">
              <a:buFontTx/>
              <a:buAutoNum type="arabicPeriod"/>
            </a:pPr>
            <a:r>
              <a:rPr lang="en-US" sz="2800" b="1" smtClean="0">
                <a:latin typeface="Tahoma" pitchFamily="34" charset="0"/>
              </a:rPr>
              <a:t>TCL (TV/electronics)</a:t>
            </a:r>
          </a:p>
          <a:p>
            <a:pPr marL="609600" indent="-609600" eaLnBrk="1" hangingPunct="1">
              <a:buFontTx/>
              <a:buAutoNum type="arabicPeriod"/>
            </a:pPr>
            <a:r>
              <a:rPr lang="en-US" sz="2800" b="1" smtClean="0">
                <a:latin typeface="Tahoma" pitchFamily="34" charset="0"/>
              </a:rPr>
              <a:t>Haier (appliances)</a:t>
            </a:r>
          </a:p>
          <a:p>
            <a:pPr marL="609600" indent="-609600" eaLnBrk="1" hangingPunct="1">
              <a:buFontTx/>
              <a:buAutoNum type="arabicPeriod"/>
            </a:pPr>
            <a:r>
              <a:rPr lang="en-US" sz="2800" b="1" smtClean="0">
                <a:latin typeface="Tahoma" pitchFamily="34" charset="0"/>
              </a:rPr>
              <a:t>Wanxiang (Auto parts)</a:t>
            </a:r>
          </a:p>
          <a:p>
            <a:pPr marL="609600" indent="-609600" eaLnBrk="1" hangingPunct="1">
              <a:buFontTx/>
              <a:buAutoNum type="arabicPeriod"/>
            </a:pPr>
            <a:r>
              <a:rPr lang="en-US" sz="2800" b="1" smtClean="0">
                <a:latin typeface="Tahoma" pitchFamily="34" charset="0"/>
              </a:rPr>
              <a:t>Huawei (Telecom equipment)</a:t>
            </a:r>
          </a:p>
          <a:p>
            <a:pPr marL="609600" indent="-609600" eaLnBrk="1" hangingPunct="1"/>
            <a:endParaRPr lang="en-US" sz="2800" b="1" smtClean="0">
              <a:latin typeface="Tahoma" pitchFamily="34" charset="0"/>
            </a:endParaRPr>
          </a:p>
        </p:txBody>
      </p:sp>
    </p:spTree>
  </p:cSld>
  <p:clrMapOvr>
    <a:masterClrMapping/>
  </p:clrMapOvr>
  <p:transition spd="med">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0"/>
            <a:ext cx="8534400" cy="685800"/>
          </a:xfrm>
        </p:spPr>
        <p:txBody>
          <a:bodyPr/>
          <a:lstStyle/>
          <a:p>
            <a:pPr eaLnBrk="1" hangingPunct="1"/>
            <a:r>
              <a:rPr lang="en-US" sz="3200" b="1" smtClean="0">
                <a:solidFill>
                  <a:schemeClr val="tx1"/>
                </a:solidFill>
                <a:latin typeface="Verdana" pitchFamily="34" charset="0"/>
              </a:rPr>
              <a:t>WORLD CLASS CHINESE EXPORTERS</a:t>
            </a:r>
          </a:p>
        </p:txBody>
      </p:sp>
      <p:sp>
        <p:nvSpPr>
          <p:cNvPr id="26627" name="Rectangle 3"/>
          <p:cNvSpPr>
            <a:spLocks noGrp="1" noChangeArrowheads="1"/>
          </p:cNvSpPr>
          <p:nvPr>
            <p:ph type="body" idx="1"/>
          </p:nvPr>
        </p:nvSpPr>
        <p:spPr>
          <a:xfrm>
            <a:off x="0" y="609600"/>
            <a:ext cx="8686800" cy="5867400"/>
          </a:xfrm>
        </p:spPr>
        <p:txBody>
          <a:bodyPr/>
          <a:lstStyle/>
          <a:p>
            <a:pPr marL="609600" indent="-609600" eaLnBrk="1" hangingPunct="1">
              <a:buFontTx/>
              <a:buAutoNum type="arabicPeriod"/>
            </a:pPr>
            <a:r>
              <a:rPr lang="en-US" sz="3600" b="1" smtClean="0">
                <a:latin typeface="Verdana" pitchFamily="34" charset="0"/>
              </a:rPr>
              <a:t>Galanz make 1/3 of the world’s microwaves</a:t>
            </a:r>
          </a:p>
          <a:p>
            <a:pPr marL="609600" indent="-609600" eaLnBrk="1" hangingPunct="1">
              <a:buFontTx/>
              <a:buAutoNum type="arabicPeriod"/>
            </a:pPr>
            <a:r>
              <a:rPr lang="en-US" sz="3600" b="1" smtClean="0">
                <a:latin typeface="Verdana" pitchFamily="34" charset="0"/>
              </a:rPr>
              <a:t> Pearl River Piano is the world’s second largest piano maker</a:t>
            </a:r>
          </a:p>
          <a:p>
            <a:pPr marL="609600" indent="-609600" eaLnBrk="1" hangingPunct="1">
              <a:buFontTx/>
              <a:buAutoNum type="arabicPeriod"/>
            </a:pPr>
            <a:r>
              <a:rPr lang="en-US" sz="3600" b="1" smtClean="0">
                <a:latin typeface="Verdana" pitchFamily="34" charset="0"/>
              </a:rPr>
              <a:t>Datang: Makes 1/3 of all socks in world (8B pair out of 8,000 factories)</a:t>
            </a:r>
          </a:p>
          <a:p>
            <a:pPr marL="609600" indent="-609600" eaLnBrk="1" hangingPunct="1">
              <a:buFontTx/>
              <a:buAutoNum type="arabicPeriod"/>
            </a:pPr>
            <a:r>
              <a:rPr lang="en-US" sz="3600" b="1" smtClean="0">
                <a:latin typeface="Verdana" pitchFamily="34" charset="0"/>
              </a:rPr>
              <a:t>Legend: #1 computer maker for the Chinese market</a:t>
            </a:r>
          </a:p>
        </p:txBody>
      </p:sp>
      <p:sp>
        <p:nvSpPr>
          <p:cNvPr id="26628" name="AutoShape 6"/>
          <p:cNvSpPr>
            <a:spLocks noChangeArrowheads="1"/>
          </p:cNvSpPr>
          <p:nvPr/>
        </p:nvSpPr>
        <p:spPr bwMode="auto">
          <a:xfrm>
            <a:off x="7696200" y="61722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sz="3600" b="1" smtClean="0">
                <a:latin typeface="Tahoma" pitchFamily="34" charset="0"/>
              </a:rPr>
              <a:t>Sichuan Changhong Electric is one of the largest television manufacturers (Apex Digital). It exports more than 15M sets annually at a price $100 below competitors.</a:t>
            </a:r>
          </a:p>
          <a:p>
            <a:pPr marL="609600" indent="-609600" eaLnBrk="1" hangingPunct="1">
              <a:buFontTx/>
              <a:buAutoNum type="arabicPeriod" startAt="5"/>
            </a:pPr>
            <a:r>
              <a:rPr lang="en-US" sz="3600" b="1" smtClean="0">
                <a:latin typeface="Tahoma" pitchFamily="34" charset="0"/>
              </a:rPr>
              <a:t>China’s leather factories turn out more shoes (175M pairs annually) &amp; other leather products (360M tanned hides &amp; 70M articles of leather annually) than any other nation.</a:t>
            </a:r>
          </a:p>
        </p:txBody>
      </p:sp>
    </p:spTree>
  </p:cSld>
  <p:clrMapOvr>
    <a:masterClrMapping/>
  </p:clrMapOvr>
  <p:transition spd="med">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0"/>
            <a:ext cx="9144000" cy="914400"/>
          </a:xfrm>
        </p:spPr>
        <p:txBody>
          <a:bodyPr/>
          <a:lstStyle/>
          <a:p>
            <a:pPr eaLnBrk="1" hangingPunct="1"/>
            <a:r>
              <a:rPr lang="en-US" b="1" smtClean="0">
                <a:solidFill>
                  <a:schemeClr val="tx1"/>
                </a:solidFill>
                <a:latin typeface="Tahoma" pitchFamily="34" charset="0"/>
              </a:rPr>
              <a:t>SMALLER CHINESE EXPORTERS</a:t>
            </a:r>
          </a:p>
        </p:txBody>
      </p:sp>
      <p:sp>
        <p:nvSpPr>
          <p:cNvPr id="28675" name="Rectangle 3"/>
          <p:cNvSpPr>
            <a:spLocks noGrp="1" noChangeArrowheads="1"/>
          </p:cNvSpPr>
          <p:nvPr>
            <p:ph type="body" idx="1"/>
          </p:nvPr>
        </p:nvSpPr>
        <p:spPr>
          <a:xfrm>
            <a:off x="0" y="914400"/>
            <a:ext cx="8915400" cy="5715000"/>
          </a:xfrm>
        </p:spPr>
        <p:txBody>
          <a:bodyPr/>
          <a:lstStyle/>
          <a:p>
            <a:pPr marL="609600" indent="-609600" eaLnBrk="1" hangingPunct="1">
              <a:buFontTx/>
              <a:buAutoNum type="arabicPeriod"/>
            </a:pPr>
            <a:r>
              <a:rPr lang="en-US" sz="3600" b="1" smtClean="0">
                <a:latin typeface="Tahoma" pitchFamily="34" charset="0"/>
              </a:rPr>
              <a:t>Wenzhou: pens &amp; low-voltage electrical equipment</a:t>
            </a:r>
          </a:p>
          <a:p>
            <a:pPr marL="609600" indent="-609600" eaLnBrk="1" hangingPunct="1">
              <a:buFontTx/>
              <a:buAutoNum type="arabicPeriod"/>
            </a:pPr>
            <a:r>
              <a:rPr lang="en-US" sz="3600" b="1" smtClean="0">
                <a:latin typeface="Tahoma" pitchFamily="34" charset="0"/>
              </a:rPr>
              <a:t>Cixi: Kitchen equipment</a:t>
            </a:r>
          </a:p>
          <a:p>
            <a:pPr marL="609600" indent="-609600" eaLnBrk="1" hangingPunct="1">
              <a:buFontTx/>
              <a:buAutoNum type="arabicPeriod"/>
            </a:pPr>
            <a:r>
              <a:rPr lang="en-US" sz="3600" b="1" smtClean="0">
                <a:latin typeface="Tahoma" pitchFamily="34" charset="0"/>
              </a:rPr>
              <a:t>Wahaha (as in a baby’s laugh) has 16% share of bottled drinks sold in the Chinese market</a:t>
            </a:r>
          </a:p>
          <a:p>
            <a:pPr marL="609600" indent="-609600" eaLnBrk="1" hangingPunct="1">
              <a:buFontTx/>
              <a:buAutoNum type="arabicPeriod"/>
            </a:pPr>
            <a:r>
              <a:rPr lang="en-US" sz="3600" b="1" smtClean="0">
                <a:latin typeface="Tahoma" pitchFamily="34" charset="0"/>
              </a:rPr>
              <a:t>Misc. small manufacturers for shoes, toys, ties, watches, Christmas decorations</a:t>
            </a:r>
          </a:p>
        </p:txBody>
      </p:sp>
      <p:sp>
        <p:nvSpPr>
          <p:cNvPr id="28676" name="AutoShape 6"/>
          <p:cNvSpPr>
            <a:spLocks noChangeArrowheads="1"/>
          </p:cNvSpPr>
          <p:nvPr/>
        </p:nvSpPr>
        <p:spPr bwMode="auto">
          <a:xfrm>
            <a:off x="74676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5"/>
            </a:pPr>
            <a:r>
              <a:rPr lang="en-US" b="1" smtClean="0">
                <a:latin typeface="Tahoma" pitchFamily="34" charset="0"/>
              </a:rPr>
              <a:t>China’s largest appliance maker, Haier, recently entered into a bidding war (offering $1.3B) to purchase America’s largest appliance company, Maytag/Hoover, to own a well known brand name &amp; to gain instant retail distribution channels in Western markets for Chinese appliances.</a:t>
            </a:r>
          </a:p>
          <a:p>
            <a:pPr marL="609600" indent="-609600" eaLnBrk="1" hangingPunct="1">
              <a:lnSpc>
                <a:spcPct val="90000"/>
              </a:lnSpc>
              <a:buFontTx/>
              <a:buAutoNum type="arabicPeriod" startAt="5"/>
            </a:pPr>
            <a:r>
              <a:rPr lang="en-US" b="1" smtClean="0">
                <a:latin typeface="Tahoma" pitchFamily="34" charset="0"/>
              </a:rPr>
              <a:t>China attempted to acquire U.S. global oil company, Unocal, to increase China’s pipeline infrastructure for global distribution of oil.</a:t>
            </a:r>
          </a:p>
          <a:p>
            <a:pPr marL="609600" indent="-609600" eaLnBrk="1" hangingPunct="1">
              <a:lnSpc>
                <a:spcPct val="90000"/>
              </a:lnSpc>
              <a:buFontTx/>
              <a:buAutoNum type="arabicPeriod" startAt="5"/>
            </a:pPr>
            <a:r>
              <a:rPr lang="en-US" b="1" smtClean="0">
                <a:latin typeface="Tahoma" pitchFamily="34" charset="0"/>
              </a:rPr>
              <a:t>China’s largest computer company, Lenovo, bought IBM’s PC division in 2005.</a:t>
            </a:r>
          </a:p>
        </p:txBody>
      </p:sp>
      <p:sp>
        <p:nvSpPr>
          <p:cNvPr id="29699" name="AutoShape 4"/>
          <p:cNvSpPr>
            <a:spLocks noChangeArrowheads="1"/>
          </p:cNvSpPr>
          <p:nvPr/>
        </p:nvSpPr>
        <p:spPr bwMode="auto">
          <a:xfrm>
            <a:off x="7924800" y="6248400"/>
            <a:ext cx="900113" cy="381000"/>
          </a:xfrm>
          <a:prstGeom prst="rightArrow">
            <a:avLst>
              <a:gd name="adj1" fmla="val 50000"/>
              <a:gd name="adj2" fmla="val 59063"/>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a:xfrm>
            <a:off x="0" y="0"/>
            <a:ext cx="9144000" cy="6858000"/>
          </a:xfrm>
        </p:spPr>
        <p:txBody>
          <a:bodyPr/>
          <a:lstStyle/>
          <a:p>
            <a:pPr eaLnBrk="1" hangingPunct="1">
              <a:buFontTx/>
              <a:buNone/>
            </a:pPr>
            <a:r>
              <a:rPr lang="en-US" sz="4000" b="1" smtClean="0">
                <a:latin typeface="Tahoma" pitchFamily="34" charset="0"/>
              </a:rPr>
              <a:t>8. China’s car manufacturers (Geely Group, SAIC, Landwind, &amp; Brilliance Alliance of Hong Kong) have begun to penetrate European markets with their highly affordable cars (following South Korea’s price-conscious strategy).  In the first half of 2005, China exported 378,000 cars in the $10,000-$20,000 price range.</a:t>
            </a:r>
          </a:p>
        </p:txBody>
      </p:sp>
      <p:sp>
        <p:nvSpPr>
          <p:cNvPr id="30723" name="AutoShape 4"/>
          <p:cNvSpPr>
            <a:spLocks noChangeArrowheads="1"/>
          </p:cNvSpPr>
          <p:nvPr/>
        </p:nvSpPr>
        <p:spPr bwMode="auto">
          <a:xfrm>
            <a:off x="76962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latin typeface="Tahoma" pitchFamily="34" charset="0"/>
              </a:rPr>
              <a:t>State-owned SAIC recently introduced their Roewe 750 sedan copied after the now defunct British Rover 75 model. SAIC also has joint ventures with General Motors &amp; Volkswagen to make Chinese versions of their cars. It has enough capacity to turn out 50,000 cars annually. It’s (not very realistic) longer-term goal for 2010 is to produce 30 different models on 5 design platforms, which would put it in the same manufacturing league as Japanese &amp; American competitors. “Chinese cars still have a poor reputation, but the Roewe  could prove to be the first car to buck the trend.”</a:t>
            </a:r>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7"/>
          <p:cNvSpPr>
            <a:spLocks noChangeArrowheads="1" noChangeShapeType="1" noTextEdit="1"/>
          </p:cNvSpPr>
          <p:nvPr/>
        </p:nvSpPr>
        <p:spPr bwMode="auto">
          <a:xfrm>
            <a:off x="1524000" y="762000"/>
            <a:ext cx="6096000" cy="5181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A STATISTICAL</a:t>
            </a:r>
          </a:p>
          <a:p>
            <a:pPr algn="ctr"/>
            <a:r>
              <a:rPr lang="en-US" sz="3600" kern="10">
                <a:ln w="9525">
                  <a:solidFill>
                    <a:srgbClr val="000000"/>
                  </a:solidFill>
                  <a:round/>
                  <a:headEnd/>
                  <a:tailEnd/>
                </a:ln>
                <a:solidFill>
                  <a:schemeClr val="tx2"/>
                </a:solidFill>
                <a:latin typeface="Arial Black"/>
              </a:rPr>
              <a:t>PROFILE</a:t>
            </a:r>
          </a:p>
          <a:p>
            <a:pPr algn="ctr"/>
            <a:r>
              <a:rPr lang="en-US" sz="3600" kern="10">
                <a:ln w="9525">
                  <a:solidFill>
                    <a:srgbClr val="000000"/>
                  </a:solidFill>
                  <a:round/>
                  <a:headEnd/>
                  <a:tailEnd/>
                </a:ln>
                <a:solidFill>
                  <a:schemeClr val="tx2"/>
                </a:solidFill>
                <a:latin typeface="Arial Black"/>
              </a:rPr>
              <a:t>OF CHINA</a:t>
            </a:r>
          </a:p>
        </p:txBody>
      </p:sp>
    </p:spTree>
  </p:cSld>
  <p:clrMapOvr>
    <a:masterClrMapping/>
  </p:clrMapOvr>
  <p:transition spd="med">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228600"/>
            <a:ext cx="9144000" cy="685800"/>
          </a:xfrm>
        </p:spPr>
        <p:txBody>
          <a:bodyPr/>
          <a:lstStyle/>
          <a:p>
            <a:pPr eaLnBrk="1" hangingPunct="1"/>
            <a:r>
              <a:rPr lang="en-US" sz="3600" b="1" smtClean="0">
                <a:solidFill>
                  <a:schemeClr val="tx1"/>
                </a:solidFill>
                <a:latin typeface="Antigoni" pitchFamily="34" charset="0"/>
              </a:rPr>
              <a:t>MAJOR FOREIGN COMPANIES </a:t>
            </a:r>
            <a:br>
              <a:rPr lang="en-US" sz="3600" b="1" smtClean="0">
                <a:solidFill>
                  <a:schemeClr val="tx1"/>
                </a:solidFill>
                <a:latin typeface="Antigoni" pitchFamily="34" charset="0"/>
              </a:rPr>
            </a:br>
            <a:r>
              <a:rPr lang="en-US" sz="3600" b="1" smtClean="0">
                <a:solidFill>
                  <a:schemeClr val="tx1"/>
                </a:solidFill>
                <a:latin typeface="Antigoni" pitchFamily="34" charset="0"/>
              </a:rPr>
              <a:t>WHO OPERATE IN CHINA</a:t>
            </a:r>
          </a:p>
        </p:txBody>
      </p:sp>
      <p:sp>
        <p:nvSpPr>
          <p:cNvPr id="32771" name="Rectangle 3"/>
          <p:cNvSpPr>
            <a:spLocks noGrp="1" noChangeArrowheads="1"/>
          </p:cNvSpPr>
          <p:nvPr>
            <p:ph type="body" idx="1"/>
          </p:nvPr>
        </p:nvSpPr>
        <p:spPr>
          <a:xfrm>
            <a:off x="0" y="1066800"/>
            <a:ext cx="9144000" cy="5486400"/>
          </a:xfrm>
        </p:spPr>
        <p:txBody>
          <a:bodyPr/>
          <a:lstStyle/>
          <a:p>
            <a:pPr marL="609600" indent="-609600" eaLnBrk="1" hangingPunct="1">
              <a:lnSpc>
                <a:spcPct val="90000"/>
              </a:lnSpc>
              <a:buFontTx/>
              <a:buAutoNum type="arabicPeriod"/>
            </a:pPr>
            <a:r>
              <a:rPr lang="en-US" sz="2800" b="1" smtClean="0">
                <a:latin typeface="Tahoma" pitchFamily="34" charset="0"/>
              </a:rPr>
              <a:t>Motorola: Largest foreign  manufacturing company in China with $5.7B in sales (14% of total corporate revenues) in 2002</a:t>
            </a:r>
          </a:p>
          <a:p>
            <a:pPr marL="609600" indent="-609600" eaLnBrk="1" hangingPunct="1">
              <a:lnSpc>
                <a:spcPct val="90000"/>
              </a:lnSpc>
              <a:buFontTx/>
              <a:buAutoNum type="arabicPeriod"/>
            </a:pPr>
            <a:r>
              <a:rPr lang="en-US" sz="2800" b="1" smtClean="0">
                <a:latin typeface="Tahoma" pitchFamily="34" charset="0"/>
              </a:rPr>
              <a:t>GM, Ford, Volkswagen, Toyota, Honda, Nissan, Peugeot, DaimlerChrysler have invested $20B in China’s plants</a:t>
            </a:r>
          </a:p>
          <a:p>
            <a:pPr marL="609600" indent="-609600" eaLnBrk="1" hangingPunct="1">
              <a:lnSpc>
                <a:spcPct val="90000"/>
              </a:lnSpc>
              <a:buFontTx/>
              <a:buAutoNum type="arabicPeriod"/>
            </a:pPr>
            <a:r>
              <a:rPr lang="en-US" sz="2800" b="1" smtClean="0">
                <a:latin typeface="Tahoma" pitchFamily="34" charset="0"/>
              </a:rPr>
              <a:t>French Carrefour is China’s second largest retailer</a:t>
            </a:r>
          </a:p>
          <a:p>
            <a:pPr marL="609600" indent="-609600" eaLnBrk="1" hangingPunct="1">
              <a:lnSpc>
                <a:spcPct val="90000"/>
              </a:lnSpc>
              <a:buFontTx/>
              <a:buAutoNum type="arabicPeriod"/>
            </a:pPr>
            <a:r>
              <a:rPr lang="en-US" sz="2800" b="1" smtClean="0">
                <a:latin typeface="Tahoma" pitchFamily="34" charset="0"/>
              </a:rPr>
              <a:t>Honda sells its cars as luxury vehicles for executives rather than middle class transportation</a:t>
            </a:r>
          </a:p>
          <a:p>
            <a:pPr marL="609600" indent="-609600" eaLnBrk="1" hangingPunct="1">
              <a:lnSpc>
                <a:spcPct val="90000"/>
              </a:lnSpc>
              <a:buFontTx/>
              <a:buAutoNum type="arabicPeriod"/>
            </a:pPr>
            <a:r>
              <a:rPr lang="en-US" sz="2800" b="1" smtClean="0">
                <a:latin typeface="Tahoma" pitchFamily="34" charset="0"/>
              </a:rPr>
              <a:t>American subsidiaries in China made $2.8 B in 2001 vs. $4.4B in Mexico</a:t>
            </a:r>
          </a:p>
        </p:txBody>
      </p:sp>
    </p:spTree>
  </p:cSld>
  <p:clrMapOvr>
    <a:masterClrMapping/>
  </p:clrMapOvr>
  <p:transition spd="med">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304800" y="4648200"/>
            <a:ext cx="8458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b="1">
                <a:latin typeface="Tahoma" pitchFamily="34" charset="0"/>
              </a:rPr>
              <a:t>China has allowed the southern coastal provinces </a:t>
            </a:r>
          </a:p>
          <a:p>
            <a:pPr algn="ctr"/>
            <a:r>
              <a:rPr lang="en-US" b="1">
                <a:latin typeface="Tahoma" pitchFamily="34" charset="0"/>
              </a:rPr>
              <a:t>between Hong Kong &amp; Shanghai to experiment with</a:t>
            </a:r>
          </a:p>
          <a:p>
            <a:pPr algn="ctr"/>
            <a:r>
              <a:rPr lang="en-US" b="1">
                <a:latin typeface="Tahoma" pitchFamily="34" charset="0"/>
              </a:rPr>
              <a:t>capitalism through establishing Special</a:t>
            </a:r>
          </a:p>
          <a:p>
            <a:pPr algn="ctr"/>
            <a:r>
              <a:rPr lang="en-US" b="1">
                <a:latin typeface="Tahoma" pitchFamily="34" charset="0"/>
              </a:rPr>
              <a:t>Economic Zones</a:t>
            </a:r>
          </a:p>
        </p:txBody>
      </p:sp>
      <p:sp>
        <p:nvSpPr>
          <p:cNvPr id="33795" name="WordArt 5"/>
          <p:cNvSpPr>
            <a:spLocks noChangeArrowheads="1" noChangeShapeType="1" noTextEdit="1"/>
          </p:cNvSpPr>
          <p:nvPr/>
        </p:nvSpPr>
        <p:spPr bwMode="auto">
          <a:xfrm>
            <a:off x="1600200" y="533400"/>
            <a:ext cx="5410200" cy="3810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THE</a:t>
            </a:r>
          </a:p>
          <a:p>
            <a:pPr algn="ctr"/>
            <a:r>
              <a:rPr lang="en-US" sz="3600" kern="10">
                <a:ln w="9525">
                  <a:solidFill>
                    <a:srgbClr val="000000"/>
                  </a:solidFill>
                  <a:round/>
                  <a:headEnd/>
                  <a:tailEnd/>
                </a:ln>
                <a:solidFill>
                  <a:schemeClr val="tx2"/>
                </a:solidFill>
                <a:latin typeface="Arial Black"/>
              </a:rPr>
              <a:t>GOLD COAST</a:t>
            </a:r>
          </a:p>
        </p:txBody>
      </p:sp>
    </p:spTree>
  </p:cSld>
  <p:clrMapOvr>
    <a:masterClrMapping/>
  </p:clrMapOvr>
  <p:transition spd="med">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4818" name="Picture 2" descr="china deta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28600"/>
            <a:ext cx="6713538" cy="63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0" y="0"/>
            <a:ext cx="8915400" cy="6858000"/>
          </a:xfrm>
        </p:spPr>
        <p:txBody>
          <a:bodyPr/>
          <a:lstStyle/>
          <a:p>
            <a:pPr marL="609600" indent="-609600" eaLnBrk="1" hangingPunct="1">
              <a:buFontTx/>
              <a:buAutoNum type="arabicPeriod"/>
            </a:pPr>
            <a:r>
              <a:rPr lang="en-US" sz="3800" b="1" smtClean="0">
                <a:latin typeface="Tahoma" pitchFamily="34" charset="0"/>
              </a:rPr>
              <a:t>The Gold Coast region promotes several forms of capitalism: private companies &amp; profit, local stock markets, joint ventures with foreign companies,&amp; FTDZs (federal technology development zones).</a:t>
            </a:r>
          </a:p>
          <a:p>
            <a:pPr marL="609600" indent="-609600" eaLnBrk="1" hangingPunct="1">
              <a:buFontTx/>
              <a:buAutoNum type="arabicPeriod"/>
            </a:pPr>
            <a:r>
              <a:rPr lang="en-US" sz="3800" b="1" smtClean="0">
                <a:latin typeface="Tahoma" pitchFamily="34" charset="0"/>
              </a:rPr>
              <a:t>These SEZs are slowly expanded into other urban areas of China, but not to many rural areas so far.</a:t>
            </a:r>
          </a:p>
          <a:p>
            <a:pPr marL="609600" indent="-609600" eaLnBrk="1" hangingPunct="1">
              <a:buFontTx/>
              <a:buNone/>
            </a:pPr>
            <a:endParaRPr lang="en-US" sz="4000" smtClean="0">
              <a:latin typeface="Tahoma" pitchFamily="34" charset="0"/>
            </a:endParaRPr>
          </a:p>
        </p:txBody>
      </p:sp>
      <p:sp>
        <p:nvSpPr>
          <p:cNvPr id="35843" name="AutoShape 4"/>
          <p:cNvSpPr>
            <a:spLocks noChangeArrowheads="1"/>
          </p:cNvSpPr>
          <p:nvPr/>
        </p:nvSpPr>
        <p:spPr bwMode="auto">
          <a:xfrm>
            <a:off x="74676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0" y="0"/>
            <a:ext cx="9144000" cy="6858000"/>
          </a:xfrm>
        </p:spPr>
        <p:txBody>
          <a:bodyPr/>
          <a:lstStyle/>
          <a:p>
            <a:pPr eaLnBrk="1" hangingPunct="1">
              <a:buFontTx/>
              <a:buNone/>
            </a:pPr>
            <a:r>
              <a:rPr lang="en-US" b="1" smtClean="0">
                <a:latin typeface="Tahoma" pitchFamily="34" charset="0"/>
              </a:rPr>
              <a:t>3. Chinese families &amp; villages were permitted to begin setting their own production quotas (instead of the state), keep their profits, &amp; manage their own business affairs.  </a:t>
            </a:r>
          </a:p>
          <a:p>
            <a:pPr eaLnBrk="1" hangingPunct="1">
              <a:buFontTx/>
              <a:buNone/>
            </a:pPr>
            <a:r>
              <a:rPr lang="en-US" b="1" smtClean="0">
                <a:latin typeface="Tahoma" pitchFamily="34" charset="0"/>
              </a:rPr>
              <a:t>4. The government simultaneously implemented local reforms in Special Economic Zones while still maintaining central government planning in other areas of the economy. “This gave the Chinese people time to adjust their expectations to fit market-based system and reduced the shock of change.”</a:t>
            </a:r>
          </a:p>
        </p:txBody>
      </p:sp>
    </p:spTree>
  </p:cSld>
  <p:clrMapOvr>
    <a:masterClrMapping/>
  </p:clrMapOvr>
  <p:transition spd="med">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914400"/>
          </a:xfrm>
        </p:spPr>
        <p:txBody>
          <a:bodyPr/>
          <a:lstStyle/>
          <a:p>
            <a:r>
              <a:rPr lang="en-US" sz="3200" b="1" smtClean="0">
                <a:latin typeface="Tahoma" pitchFamily="34" charset="0"/>
                <a:cs typeface="Tahoma" pitchFamily="34" charset="0"/>
              </a:rPr>
              <a:t>PHASING IN CAPITALISM GRADUALLY </a:t>
            </a:r>
          </a:p>
        </p:txBody>
      </p:sp>
      <p:sp>
        <p:nvSpPr>
          <p:cNvPr id="37891" name="Content Placeholder 2"/>
          <p:cNvSpPr>
            <a:spLocks noGrp="1"/>
          </p:cNvSpPr>
          <p:nvPr>
            <p:ph idx="1"/>
          </p:nvPr>
        </p:nvSpPr>
        <p:spPr>
          <a:xfrm>
            <a:off x="0" y="685800"/>
            <a:ext cx="9144000" cy="6172200"/>
          </a:xfrm>
        </p:spPr>
        <p:txBody>
          <a:bodyPr/>
          <a:lstStyle/>
          <a:p>
            <a:pPr>
              <a:buFontTx/>
              <a:buNone/>
            </a:pPr>
            <a:r>
              <a:rPr lang="en-US" sz="2900" b="1" smtClean="0">
                <a:latin typeface="Tahoma" pitchFamily="34" charset="0"/>
                <a:cs typeface="Tahoma" pitchFamily="34" charset="0"/>
              </a:rPr>
              <a:t>1.</a:t>
            </a:r>
            <a:r>
              <a:rPr lang="en-US" sz="2900" b="1" u="sng" smtClean="0">
                <a:latin typeface="Tahoma" pitchFamily="34" charset="0"/>
                <a:cs typeface="Tahoma" pitchFamily="34" charset="0"/>
              </a:rPr>
              <a:t>Pre-1978</a:t>
            </a:r>
            <a:r>
              <a:rPr lang="en-US" sz="2900" b="1" smtClean="0">
                <a:latin typeface="Tahoma" pitchFamily="34" charset="0"/>
                <a:cs typeface="Tahoma" pitchFamily="34" charset="0"/>
              </a:rPr>
              <a:t>:  Centrally planned Communist-(no private ownership) economy</a:t>
            </a:r>
          </a:p>
          <a:p>
            <a:pPr>
              <a:buFontTx/>
              <a:buNone/>
            </a:pPr>
            <a:r>
              <a:rPr lang="en-US" sz="2900" b="1" smtClean="0">
                <a:latin typeface="Tahoma" pitchFamily="34" charset="0"/>
                <a:cs typeface="Tahoma" pitchFamily="34" charset="0"/>
              </a:rPr>
              <a:t>2. </a:t>
            </a:r>
            <a:r>
              <a:rPr lang="en-US" sz="2900" b="1" u="sng" smtClean="0">
                <a:latin typeface="Tahoma" pitchFamily="34" charset="0"/>
                <a:cs typeface="Tahoma" pitchFamily="34" charset="0"/>
              </a:rPr>
              <a:t>1978-84</a:t>
            </a:r>
            <a:r>
              <a:rPr lang="en-US" sz="2900" b="1" smtClean="0">
                <a:latin typeface="Tahoma" pitchFamily="34" charset="0"/>
                <a:cs typeface="Tahoma" pitchFamily="34" charset="0"/>
              </a:rPr>
              <a:t>: Some free-market capitalism via SEZs allowed along side centrally planned economy (double-track economy)</a:t>
            </a:r>
          </a:p>
          <a:p>
            <a:pPr>
              <a:buFontTx/>
              <a:buNone/>
            </a:pPr>
            <a:r>
              <a:rPr lang="en-US" sz="2900" b="1" smtClean="0">
                <a:latin typeface="Tahoma" pitchFamily="34" charset="0"/>
                <a:cs typeface="Tahoma" pitchFamily="34" charset="0"/>
              </a:rPr>
              <a:t>3. </a:t>
            </a:r>
            <a:r>
              <a:rPr lang="en-US" sz="2900" b="1" u="sng" smtClean="0">
                <a:latin typeface="Tahoma" pitchFamily="34" charset="0"/>
                <a:cs typeface="Tahoma" pitchFamily="34" charset="0"/>
              </a:rPr>
              <a:t>1988-1991</a:t>
            </a:r>
            <a:r>
              <a:rPr lang="en-US" sz="2900" b="1" smtClean="0">
                <a:latin typeface="Tahoma" pitchFamily="34" charset="0"/>
                <a:cs typeface="Tahoma" pitchFamily="34" charset="0"/>
              </a:rPr>
              <a:t>: Gradual transition to a fuller market-driven, less centrally planned  economy </a:t>
            </a:r>
          </a:p>
          <a:p>
            <a:pPr>
              <a:buFontTx/>
              <a:buNone/>
            </a:pPr>
            <a:r>
              <a:rPr lang="en-US" sz="2900" b="1" smtClean="0">
                <a:latin typeface="Tahoma" pitchFamily="34" charset="0"/>
                <a:cs typeface="Tahoma" pitchFamily="34" charset="0"/>
              </a:rPr>
              <a:t>4. </a:t>
            </a:r>
            <a:r>
              <a:rPr lang="en-US" sz="2900" b="1" u="sng" smtClean="0">
                <a:latin typeface="Tahoma" pitchFamily="34" charset="0"/>
                <a:cs typeface="Tahoma" pitchFamily="34" charset="0"/>
              </a:rPr>
              <a:t>1992-1997</a:t>
            </a:r>
            <a:r>
              <a:rPr lang="en-US" sz="2900" b="1" smtClean="0">
                <a:latin typeface="Tahoma" pitchFamily="34" charset="0"/>
                <a:cs typeface="Tahoma" pitchFamily="34" charset="0"/>
              </a:rPr>
              <a:t>: Privately owned firms co-exist with state-owned companies</a:t>
            </a:r>
          </a:p>
          <a:p>
            <a:pPr>
              <a:buFontTx/>
              <a:buNone/>
            </a:pPr>
            <a:r>
              <a:rPr lang="en-US" sz="2900" b="1" smtClean="0">
                <a:latin typeface="Tahoma" pitchFamily="34" charset="0"/>
                <a:cs typeface="Tahoma" pitchFamily="34" charset="0"/>
              </a:rPr>
              <a:t>5. </a:t>
            </a:r>
            <a:r>
              <a:rPr lang="en-US" sz="2900" b="1" u="sng" smtClean="0">
                <a:latin typeface="Tahoma" pitchFamily="34" charset="0"/>
                <a:cs typeface="Tahoma" pitchFamily="34" charset="0"/>
              </a:rPr>
              <a:t>1998-on</a:t>
            </a:r>
            <a:r>
              <a:rPr lang="en-US" sz="2900" b="1" smtClean="0">
                <a:latin typeface="Tahoma" pitchFamily="34" charset="0"/>
                <a:cs typeface="Tahoma" pitchFamily="34" charset="0"/>
              </a:rPr>
              <a:t>: Rapid expansion of private firms but still significant number of state companies </a:t>
            </a:r>
          </a:p>
        </p:txBody>
      </p:sp>
    </p:spTree>
  </p:cSld>
  <p:clrMapOvr>
    <a:masterClrMapping/>
  </p:clrMapOvr>
  <p:transition spd="med">
    <p:rand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Grp="1" noChangeArrowheads="1"/>
          </p:cNvSpPr>
          <p:nvPr>
            <p:ph type="title"/>
          </p:nvPr>
        </p:nvSpPr>
        <p:spPr>
          <a:xfrm>
            <a:off x="685800" y="609600"/>
            <a:ext cx="7772400" cy="5410200"/>
          </a:xfrm>
        </p:spPr>
        <p:txBody>
          <a:bodyPr/>
          <a:lstStyle/>
          <a:p>
            <a:pPr eaLnBrk="1" hangingPunct="1"/>
            <a:r>
              <a:rPr lang="en-US" sz="5400" b="1" smtClean="0">
                <a:solidFill>
                  <a:schemeClr val="tx1"/>
                </a:solidFill>
                <a:latin typeface="Tahoma" pitchFamily="34" charset="0"/>
              </a:rPr>
              <a:t>Shanghai: 14M</a:t>
            </a:r>
            <a:br>
              <a:rPr lang="en-US" sz="5400" b="1" smtClean="0">
                <a:solidFill>
                  <a:schemeClr val="tx1"/>
                </a:solidFill>
                <a:latin typeface="Tahoma" pitchFamily="34" charset="0"/>
              </a:rPr>
            </a:br>
            <a:r>
              <a:rPr lang="en-US" sz="5400" b="1" smtClean="0">
                <a:solidFill>
                  <a:schemeClr val="tx1"/>
                </a:solidFill>
                <a:latin typeface="Tahoma" pitchFamily="34" charset="0"/>
              </a:rPr>
              <a:t>Beijing: 11M</a:t>
            </a:r>
            <a:br>
              <a:rPr lang="en-US" sz="5400" b="1" smtClean="0">
                <a:solidFill>
                  <a:schemeClr val="tx1"/>
                </a:solidFill>
                <a:latin typeface="Tahoma" pitchFamily="34" charset="0"/>
              </a:rPr>
            </a:br>
            <a:r>
              <a:rPr lang="en-US" sz="5400" b="1" smtClean="0">
                <a:solidFill>
                  <a:schemeClr val="tx1"/>
                </a:solidFill>
                <a:latin typeface="Tahoma" pitchFamily="34" charset="0"/>
              </a:rPr>
              <a:t>Tianjin: 9 M</a:t>
            </a:r>
            <a:br>
              <a:rPr lang="en-US" sz="5400" b="1" smtClean="0">
                <a:solidFill>
                  <a:schemeClr val="tx1"/>
                </a:solidFill>
                <a:latin typeface="Tahoma" pitchFamily="34" charset="0"/>
              </a:rPr>
            </a:br>
            <a:r>
              <a:rPr lang="en-US" sz="5400" b="1" smtClean="0">
                <a:solidFill>
                  <a:schemeClr val="tx1"/>
                </a:solidFill>
                <a:latin typeface="Tahoma" pitchFamily="34" charset="0"/>
              </a:rPr>
              <a:t>Total population: 1.3B</a:t>
            </a:r>
            <a:br>
              <a:rPr lang="en-US" sz="5400" b="1" smtClean="0">
                <a:solidFill>
                  <a:schemeClr val="tx1"/>
                </a:solidFill>
                <a:latin typeface="Tahoma" pitchFamily="34" charset="0"/>
              </a:rPr>
            </a:br>
            <a:endParaRPr lang="en-US" sz="5400" b="1" smtClean="0">
              <a:solidFill>
                <a:schemeClr val="tx1"/>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ChangeArrowheads="1"/>
          </p:cNvSpPr>
          <p:nvPr/>
        </p:nvSpPr>
        <p:spPr bwMode="auto">
          <a:xfrm>
            <a:off x="457200" y="533400"/>
            <a:ext cx="8305800"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5400" b="1">
                <a:latin typeface="Tahoma" pitchFamily="34" charset="0"/>
              </a:rPr>
              <a:t>The standard of living of urban residents</a:t>
            </a:r>
          </a:p>
          <a:p>
            <a:pPr algn="ctr"/>
            <a:r>
              <a:rPr lang="en-US" sz="5400" b="1">
                <a:latin typeface="Tahoma" pitchFamily="34" charset="0"/>
              </a:rPr>
              <a:t>in China is 2 ½ times higher than rural  Chinese, who make up 2/3 of  the population</a:t>
            </a:r>
          </a:p>
        </p:txBody>
      </p:sp>
      <p:sp>
        <p:nvSpPr>
          <p:cNvPr id="40963" name="Rectangle 9"/>
          <p:cNvSpPr>
            <a:spLocks noGrp="1" noChangeArrowheads="1"/>
          </p:cNvSpPr>
          <p:nvPr>
            <p:ph/>
          </p:nvPr>
        </p:nvSpPr>
        <p:spPr/>
        <p:txBody>
          <a:bodyPr/>
          <a:lstStyle/>
          <a:p>
            <a:pPr eaLnBrk="1" hangingPunct="1"/>
            <a:endParaRPr lang="en-US" smtClean="0"/>
          </a:p>
        </p:txBody>
      </p:sp>
    </p:spTree>
  </p:cSld>
  <p:clrMapOvr>
    <a:masterClrMapping/>
  </p:clrMapOvr>
  <p:transition spd="med">
    <p:rand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WordArt 2"/>
          <p:cNvSpPr>
            <a:spLocks noChangeArrowheads="1" noChangeShapeType="1" noTextEdit="1"/>
          </p:cNvSpPr>
          <p:nvPr/>
        </p:nvSpPr>
        <p:spPr bwMode="auto">
          <a:xfrm>
            <a:off x="1219200" y="1371600"/>
            <a:ext cx="6629400" cy="33528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latin typeface="Arial Black"/>
              </a:rPr>
              <a:t>CHINA'S </a:t>
            </a:r>
          </a:p>
          <a:p>
            <a:pPr algn="ctr"/>
            <a:r>
              <a:rPr lang="en-US" sz="3600" b="1" kern="10">
                <a:ln w="9525">
                  <a:solidFill>
                    <a:srgbClr val="000000"/>
                  </a:solidFill>
                  <a:round/>
                  <a:headEnd/>
                  <a:tailEnd/>
                </a:ln>
                <a:latin typeface="Arial Black"/>
              </a:rPr>
              <a:t>COMPETITIVE</a:t>
            </a:r>
          </a:p>
          <a:p>
            <a:pPr algn="ctr"/>
            <a:r>
              <a:rPr lang="en-US" sz="3600" b="1" kern="10">
                <a:ln w="9525">
                  <a:solidFill>
                    <a:srgbClr val="000000"/>
                  </a:solidFill>
                  <a:round/>
                  <a:headEnd/>
                  <a:tailEnd/>
                </a:ln>
                <a:latin typeface="Arial Black"/>
              </a:rPr>
              <a:t>STRATEGY</a:t>
            </a:r>
          </a:p>
        </p:txBody>
      </p:sp>
    </p:spTree>
  </p:cSld>
  <p:clrMapOvr>
    <a:masterClrMapping/>
  </p:clrMapOvr>
  <p:transition spd="med">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228600"/>
            <a:ext cx="9144000" cy="304800"/>
          </a:xfrm>
        </p:spPr>
        <p:txBody>
          <a:bodyPr/>
          <a:lstStyle/>
          <a:p>
            <a:pPr eaLnBrk="1" hangingPunct="1"/>
            <a:r>
              <a:rPr lang="en-US" sz="2800" b="1" smtClean="0">
                <a:solidFill>
                  <a:schemeClr val="tx1"/>
                </a:solidFill>
                <a:latin typeface="Tahoma" pitchFamily="34" charset="0"/>
              </a:rPr>
              <a:t>ECONOMIC ACHIEVEMENTS DURING THE 1990s</a:t>
            </a:r>
            <a:r>
              <a:rPr lang="en-US" sz="4000" smtClean="0"/>
              <a:t> </a:t>
            </a:r>
          </a:p>
        </p:txBody>
      </p:sp>
      <p:sp>
        <p:nvSpPr>
          <p:cNvPr id="43011" name="Rectangle 3"/>
          <p:cNvSpPr>
            <a:spLocks noGrp="1" noChangeArrowheads="1"/>
          </p:cNvSpPr>
          <p:nvPr>
            <p:ph type="body" idx="1"/>
          </p:nvPr>
        </p:nvSpPr>
        <p:spPr>
          <a:xfrm>
            <a:off x="0" y="838200"/>
            <a:ext cx="9144000" cy="6019800"/>
          </a:xfrm>
        </p:spPr>
        <p:txBody>
          <a:bodyPr/>
          <a:lstStyle/>
          <a:p>
            <a:pPr marL="609600" indent="-609600" eaLnBrk="1" hangingPunct="1">
              <a:lnSpc>
                <a:spcPct val="90000"/>
              </a:lnSpc>
              <a:buFontTx/>
              <a:buAutoNum type="arabicPeriod"/>
            </a:pPr>
            <a:r>
              <a:rPr lang="en-US" b="1" smtClean="0">
                <a:latin typeface="Tahoma" pitchFamily="34" charset="0"/>
              </a:rPr>
              <a:t>Lifted ¼ of people out of poverty</a:t>
            </a:r>
          </a:p>
          <a:p>
            <a:pPr marL="609600" indent="-609600" eaLnBrk="1" hangingPunct="1">
              <a:lnSpc>
                <a:spcPct val="90000"/>
              </a:lnSpc>
              <a:buFontTx/>
              <a:buAutoNum type="arabicPeriod"/>
            </a:pPr>
            <a:r>
              <a:rPr lang="en-US" b="1" smtClean="0">
                <a:latin typeface="Tahoma" pitchFamily="34" charset="0"/>
              </a:rPr>
              <a:t>Doubled GDP</a:t>
            </a:r>
          </a:p>
          <a:p>
            <a:pPr marL="609600" indent="-609600" eaLnBrk="1" hangingPunct="1">
              <a:lnSpc>
                <a:spcPct val="90000"/>
              </a:lnSpc>
              <a:buFontTx/>
              <a:buAutoNum type="arabicPeriod"/>
            </a:pPr>
            <a:r>
              <a:rPr lang="en-US" b="1" smtClean="0">
                <a:latin typeface="Tahoma" pitchFamily="34" charset="0"/>
              </a:rPr>
              <a:t>Initiated middle class growth</a:t>
            </a:r>
          </a:p>
          <a:p>
            <a:pPr marL="609600" indent="-609600" eaLnBrk="1" hangingPunct="1">
              <a:lnSpc>
                <a:spcPct val="90000"/>
              </a:lnSpc>
              <a:buFontTx/>
              <a:buAutoNum type="arabicPeriod"/>
            </a:pPr>
            <a:r>
              <a:rPr lang="en-US" b="1" smtClean="0">
                <a:latin typeface="Tahoma" pitchFamily="34" charset="0"/>
              </a:rPr>
              <a:t>Transitioned a large segment of the economy out of state-control into private hands without “shock therapy”</a:t>
            </a:r>
          </a:p>
          <a:p>
            <a:pPr marL="609600" indent="-609600" eaLnBrk="1" hangingPunct="1">
              <a:lnSpc>
                <a:spcPct val="90000"/>
              </a:lnSpc>
              <a:buFontTx/>
              <a:buAutoNum type="arabicPeriod"/>
            </a:pPr>
            <a:r>
              <a:rPr lang="en-US" b="1" smtClean="0">
                <a:latin typeface="Tahoma" pitchFamily="34" charset="0"/>
              </a:rPr>
              <a:t>Established a central banking system &amp; tamed inflation</a:t>
            </a:r>
          </a:p>
          <a:p>
            <a:pPr marL="609600" indent="-609600" eaLnBrk="1" hangingPunct="1">
              <a:lnSpc>
                <a:spcPct val="90000"/>
              </a:lnSpc>
              <a:buFontTx/>
              <a:buAutoNum type="arabicPeriod"/>
            </a:pPr>
            <a:r>
              <a:rPr lang="en-US" b="1" smtClean="0">
                <a:latin typeface="Tahoma" pitchFamily="34" charset="0"/>
              </a:rPr>
              <a:t>Decentralized power &amp; began contested free elections in thousands of local areas</a:t>
            </a:r>
          </a:p>
          <a:p>
            <a:pPr marL="609600" indent="-609600" eaLnBrk="1" hangingPunct="1">
              <a:lnSpc>
                <a:spcPct val="90000"/>
              </a:lnSpc>
              <a:buFontTx/>
              <a:buAutoNum type="arabicPeriod"/>
            </a:pPr>
            <a:r>
              <a:rPr lang="en-US" b="1" smtClean="0">
                <a:latin typeface="Tahoma" pitchFamily="34" charset="0"/>
              </a:rPr>
              <a:t>Liberalized press freedoms</a:t>
            </a:r>
          </a:p>
          <a:p>
            <a:pPr marL="609600" indent="-609600" eaLnBrk="1" hangingPunct="1">
              <a:lnSpc>
                <a:spcPct val="90000"/>
              </a:lnSpc>
            </a:pPr>
            <a:endParaRPr lang="en-US" b="1" smtClean="0">
              <a:solidFill>
                <a:srgbClr val="339933"/>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b="1" smtClean="0">
                <a:latin typeface="Tahoma" pitchFamily="34" charset="0"/>
              </a:rPr>
              <a:t>Population of 1.28B, 2/5 in urban areas; 800M in rural areas</a:t>
            </a:r>
          </a:p>
          <a:p>
            <a:pPr marL="609600" indent="-609600" eaLnBrk="1" hangingPunct="1">
              <a:lnSpc>
                <a:spcPct val="90000"/>
              </a:lnSpc>
              <a:buFontTx/>
              <a:buAutoNum type="arabicPeriod"/>
            </a:pPr>
            <a:r>
              <a:rPr lang="en-US" b="1" smtClean="0">
                <a:latin typeface="Tahoma" pitchFamily="34" charset="0"/>
              </a:rPr>
              <a:t>31 provinces, 656 cities, 48,000 districts, 7 major Chinese language dialects, 80 languages</a:t>
            </a:r>
          </a:p>
          <a:p>
            <a:pPr marL="609600" indent="-609600" eaLnBrk="1" hangingPunct="1">
              <a:lnSpc>
                <a:spcPct val="90000"/>
              </a:lnSpc>
              <a:buFontTx/>
              <a:buAutoNum type="arabicPeriod"/>
            </a:pPr>
            <a:r>
              <a:rPr lang="en-US" b="1" smtClean="0">
                <a:latin typeface="Tahoma" pitchFamily="34" charset="0"/>
              </a:rPr>
              <a:t>Labor force of 750M (more than combined total of largest industrial nations)</a:t>
            </a:r>
          </a:p>
          <a:p>
            <a:pPr marL="609600" indent="-609600" eaLnBrk="1" hangingPunct="1">
              <a:lnSpc>
                <a:spcPct val="90000"/>
              </a:lnSpc>
              <a:buFontTx/>
              <a:buAutoNum type="arabicPeriod"/>
            </a:pPr>
            <a:r>
              <a:rPr lang="en-US" b="1" smtClean="0">
                <a:latin typeface="Tahoma" pitchFamily="34" charset="0"/>
              </a:rPr>
              <a:t>10 largest regions or cities: Chongqing (31M), Shanghai (16M), Beijing (14M), Chendu (10.2M), Tianjin (10M), Guangzhou (9.9M), Harbin (9.4M), Wuhan (8.3M), Qingdao (7M), Xian (6.2M)</a:t>
            </a:r>
          </a:p>
          <a:p>
            <a:pPr marL="609600" indent="-609600" eaLnBrk="1" hangingPunct="1">
              <a:lnSpc>
                <a:spcPct val="90000"/>
              </a:lnSpc>
              <a:buFontTx/>
              <a:buNone/>
            </a:pPr>
            <a:endParaRPr lang="en-US" b="1" smtClean="0">
              <a:latin typeface="Tahoma" pitchFamily="34" charset="0"/>
            </a:endParaRPr>
          </a:p>
        </p:txBody>
      </p:sp>
      <p:sp>
        <p:nvSpPr>
          <p:cNvPr id="5123" name="AutoShape 5"/>
          <p:cNvSpPr>
            <a:spLocks noChangeArrowheads="1"/>
          </p:cNvSpPr>
          <p:nvPr/>
        </p:nvSpPr>
        <p:spPr bwMode="auto">
          <a:xfrm>
            <a:off x="8001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228600"/>
            <a:ext cx="9144000" cy="457200"/>
          </a:xfrm>
        </p:spPr>
        <p:txBody>
          <a:bodyPr/>
          <a:lstStyle/>
          <a:p>
            <a:pPr eaLnBrk="1" hangingPunct="1"/>
            <a:r>
              <a:rPr lang="en-US" sz="2800" b="1" smtClean="0">
                <a:latin typeface="Tahoma" pitchFamily="34" charset="0"/>
              </a:rPr>
              <a:t>CHINA’S PLAYS BOTH ENDS OF PRODUCT VALUE-ADDING STRATEGY</a:t>
            </a:r>
          </a:p>
        </p:txBody>
      </p:sp>
      <p:sp>
        <p:nvSpPr>
          <p:cNvPr id="44035" name="Rectangle 3"/>
          <p:cNvSpPr>
            <a:spLocks noGrp="1" noChangeArrowheads="1"/>
          </p:cNvSpPr>
          <p:nvPr>
            <p:ph type="body" idx="1"/>
          </p:nvPr>
        </p:nvSpPr>
        <p:spPr>
          <a:xfrm>
            <a:off x="0" y="914400"/>
            <a:ext cx="9144000" cy="5715000"/>
          </a:xfrm>
        </p:spPr>
        <p:txBody>
          <a:bodyPr/>
          <a:lstStyle/>
          <a:p>
            <a:pPr marL="609600" indent="-609600" eaLnBrk="1" hangingPunct="1">
              <a:lnSpc>
                <a:spcPct val="90000"/>
              </a:lnSpc>
              <a:buFontTx/>
              <a:buAutoNum type="arabicPeriod"/>
            </a:pPr>
            <a:r>
              <a:rPr lang="en-US" b="1" smtClean="0">
                <a:latin typeface="Tahoma" pitchFamily="34" charset="0"/>
              </a:rPr>
              <a:t>China intends to compete in both labor-intensive, low-value-adding products (toys, shoes, etc.) &amp; in technology-driven, high value-added products (electronics, computer chips, biogenetic products)</a:t>
            </a:r>
          </a:p>
          <a:p>
            <a:pPr marL="609600" indent="-609600" eaLnBrk="1" hangingPunct="1">
              <a:lnSpc>
                <a:spcPct val="90000"/>
              </a:lnSpc>
              <a:buFontTx/>
              <a:buAutoNum type="arabicPeriod"/>
            </a:pPr>
            <a:r>
              <a:rPr lang="en-US" b="1" smtClean="0">
                <a:latin typeface="Tahoma" pitchFamily="34" charset="0"/>
              </a:rPr>
              <a:t>China’s strong historic entrepreneurial heritage gives it a competitive edge always lacking in Japan </a:t>
            </a:r>
          </a:p>
          <a:p>
            <a:pPr marL="609600" indent="-609600" eaLnBrk="1" hangingPunct="1">
              <a:lnSpc>
                <a:spcPct val="90000"/>
              </a:lnSpc>
              <a:buFontTx/>
              <a:buAutoNum type="arabicPeriod"/>
            </a:pPr>
            <a:r>
              <a:rPr lang="en-US" b="1" smtClean="0">
                <a:latin typeface="Tahoma" pitchFamily="34" charset="0"/>
              </a:rPr>
              <a:t>Expatriate (“diaspora”) Chinese around the world greatly extend the mainland’s global reach.</a:t>
            </a:r>
          </a:p>
        </p:txBody>
      </p:sp>
      <p:sp>
        <p:nvSpPr>
          <p:cNvPr id="44036" name="AutoShape 4"/>
          <p:cNvSpPr>
            <a:spLocks noChangeArrowheads="1"/>
          </p:cNvSpPr>
          <p:nvPr/>
        </p:nvSpPr>
        <p:spPr bwMode="auto">
          <a:xfrm>
            <a:off x="7543800" y="6248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latin typeface="Tahoma" pitchFamily="34" charset="0"/>
              </a:rPr>
              <a:t>4. Processing &amp; assembling parts for the products of foreign companies operating in China accounts for more than half of China's total exporting, making China a vital new partner in global supply chains.</a:t>
            </a:r>
          </a:p>
          <a:p>
            <a:pPr eaLnBrk="1" hangingPunct="1">
              <a:lnSpc>
                <a:spcPct val="90000"/>
              </a:lnSpc>
              <a:buFontTx/>
              <a:buNone/>
            </a:pPr>
            <a:r>
              <a:rPr lang="en-US" b="1" smtClean="0">
                <a:latin typeface="Tahoma" pitchFamily="34" charset="0"/>
              </a:rPr>
              <a:t>5. China operates in the middle of the value-added chain (VAC) when it produces parts &amp; components of products off-shored to China by foreign manufacturers.  This balances out the part of the Chinese economy that engages in low-tech, labor-intensive, low profit simple manufacturing that lies low on the VAC.</a:t>
            </a:r>
          </a:p>
        </p:txBody>
      </p:sp>
      <p:sp>
        <p:nvSpPr>
          <p:cNvPr id="45059" name="AutoShape 4"/>
          <p:cNvSpPr>
            <a:spLocks noChangeArrowheads="1"/>
          </p:cNvSpPr>
          <p:nvPr/>
        </p:nvSpPr>
        <p:spPr bwMode="auto">
          <a:xfrm>
            <a:off x="7543800" y="6248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latin typeface="Tahoma" pitchFamily="34" charset="0"/>
              </a:rPr>
              <a:t>6. </a:t>
            </a:r>
            <a:r>
              <a:rPr lang="en-US" sz="3600" b="1" smtClean="0">
                <a:latin typeface="Tahoma" pitchFamily="34" charset="0"/>
              </a:rPr>
              <a:t>But China is also experiencing explosive new growth in the profitable higher end of the value-added chain in its exports of digital products made by Chinese companies: notebook &amp; desktop computers, DVD players, cell phones, etc.</a:t>
            </a:r>
          </a:p>
          <a:p>
            <a:pPr eaLnBrk="1" hangingPunct="1">
              <a:lnSpc>
                <a:spcPct val="90000"/>
              </a:lnSpc>
              <a:buFontTx/>
              <a:buNone/>
            </a:pPr>
            <a:r>
              <a:rPr lang="en-US" sz="3600" b="1" smtClean="0">
                <a:latin typeface="Tahoma" pitchFamily="34" charset="0"/>
              </a:rPr>
              <a:t>7. Many Chinese analysts are asking if foreign owned factories operating in other Asia nations will begin shifting these supply-chain operations to China to boost operations efficiency.</a:t>
            </a:r>
          </a:p>
        </p:txBody>
      </p:sp>
    </p:spTree>
  </p:cSld>
  <p:clrMapOvr>
    <a:masterClrMapping/>
  </p:clrMapOvr>
  <p:transition spd="med">
    <p:rand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latin typeface="Tahoma" pitchFamily="34" charset="0"/>
              </a:rPr>
              <a:t>8</a:t>
            </a:r>
            <a:r>
              <a:rPr lang="en-US" sz="3800" b="1" smtClean="0">
                <a:latin typeface="Tahoma" pitchFamily="34" charset="0"/>
              </a:rPr>
              <a:t>. In 2010, China purchased the once Swedish car maker Volvo from Ford, (at about a price one-third less than Ford originally paid), hoping  to use the Volvo international dealerships network as a future landing pad for Chinese -made autos. Volvo provides China with a wealth of car-making technology that Chinese car companies can bolster the performance &amp; quality of their cars. </a:t>
            </a:r>
          </a:p>
        </p:txBody>
      </p:sp>
    </p:spTree>
  </p:cSld>
  <p:clrMapOvr>
    <a:masterClrMapping/>
  </p:clrMapOvr>
  <p:transition spd="med">
    <p:rand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0" y="228600"/>
            <a:ext cx="8839200" cy="533400"/>
          </a:xfrm>
        </p:spPr>
        <p:txBody>
          <a:bodyPr/>
          <a:lstStyle/>
          <a:p>
            <a:pPr eaLnBrk="1" hangingPunct="1"/>
            <a:r>
              <a:rPr lang="en-US" sz="4000" b="1" smtClean="0">
                <a:solidFill>
                  <a:schemeClr val="tx1"/>
                </a:solidFill>
                <a:latin typeface="Tahoma" pitchFamily="34" charset="0"/>
              </a:rPr>
              <a:t>GOLD COAST GROWTH</a:t>
            </a:r>
          </a:p>
        </p:txBody>
      </p:sp>
      <p:sp>
        <p:nvSpPr>
          <p:cNvPr id="48131"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b="1" smtClean="0">
                <a:latin typeface="Tahoma" pitchFamily="34" charset="0"/>
              </a:rPr>
              <a:t>The exports of Guangdong province (the core Gold Coast region) doubled from 1998-2003 (reaching $153B); FDI in Shanghai quadrupled ($21B) during this time vs. $7.8 for Guangdong.</a:t>
            </a:r>
          </a:p>
          <a:p>
            <a:pPr marL="609600" indent="-609600" eaLnBrk="1" hangingPunct="1">
              <a:buFontTx/>
              <a:buAutoNum type="arabicPeriod"/>
            </a:pPr>
            <a:r>
              <a:rPr lang="en-US" b="1" smtClean="0">
                <a:latin typeface="Tahoma" pitchFamily="34" charset="0"/>
              </a:rPr>
              <a:t>Honda &amp; Toyota do most of their Chinese manufacturing in the Guangzhou region of the Gold Coast.</a:t>
            </a:r>
          </a:p>
          <a:p>
            <a:pPr marL="609600" indent="-609600" eaLnBrk="1" hangingPunct="1">
              <a:buFontTx/>
              <a:buAutoNum type="arabicPeriod"/>
            </a:pPr>
            <a:r>
              <a:rPr lang="en-US" b="1" smtClean="0">
                <a:latin typeface="Tahoma" pitchFamily="34" charset="0"/>
              </a:rPr>
              <a:t>Shell has its largest petrochemical factory in the Gold Coast</a:t>
            </a:r>
          </a:p>
          <a:p>
            <a:pPr marL="609600" indent="-609600" eaLnBrk="1" hangingPunct="1">
              <a:buFontTx/>
              <a:buNone/>
            </a:pPr>
            <a:endParaRPr lang="en-US" b="1" smtClean="0">
              <a:latin typeface="Tahoma" pitchFamily="34" charset="0"/>
            </a:endParaRPr>
          </a:p>
        </p:txBody>
      </p:sp>
    </p:spTree>
  </p:cSld>
  <p:clrMapOvr>
    <a:masterClrMapping/>
  </p:clrMapOvr>
  <p:transition spd="med">
    <p:rand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0" y="228600"/>
            <a:ext cx="8839200" cy="533400"/>
          </a:xfrm>
        </p:spPr>
        <p:txBody>
          <a:bodyPr/>
          <a:lstStyle/>
          <a:p>
            <a:pPr eaLnBrk="1" hangingPunct="1"/>
            <a:r>
              <a:rPr lang="en-US" sz="4000" b="1" smtClean="0">
                <a:solidFill>
                  <a:schemeClr val="tx1"/>
                </a:solidFill>
                <a:latin typeface="Tahoma" pitchFamily="34" charset="0"/>
              </a:rPr>
              <a:t>9 + 2: CHINA’S EMERGING FTZ</a:t>
            </a:r>
          </a:p>
        </p:txBody>
      </p:sp>
      <p:sp>
        <p:nvSpPr>
          <p:cNvPr id="49155" name="Rectangle 3"/>
          <p:cNvSpPr>
            <a:spLocks noGrp="1" noChangeArrowheads="1"/>
          </p:cNvSpPr>
          <p:nvPr>
            <p:ph type="body" idx="1"/>
          </p:nvPr>
        </p:nvSpPr>
        <p:spPr>
          <a:xfrm>
            <a:off x="0" y="914400"/>
            <a:ext cx="9144000" cy="5943600"/>
          </a:xfrm>
        </p:spPr>
        <p:txBody>
          <a:bodyPr/>
          <a:lstStyle/>
          <a:p>
            <a:pPr marL="609600" indent="-609600" eaLnBrk="1" hangingPunct="1">
              <a:lnSpc>
                <a:spcPct val="90000"/>
              </a:lnSpc>
              <a:buFontTx/>
              <a:buAutoNum type="arabicPeriod"/>
            </a:pPr>
            <a:r>
              <a:rPr lang="en-US" sz="4000" b="1" smtClean="0">
                <a:latin typeface="Tahoma" pitchFamily="34" charset="0"/>
              </a:rPr>
              <a:t>China’s 9 largest provinces + Hong Kong &amp; Macau are forming a free trade zone housing a third of China’s total population (larger than the entire EU).</a:t>
            </a:r>
          </a:p>
          <a:p>
            <a:pPr marL="609600" indent="-609600" eaLnBrk="1" hangingPunct="1">
              <a:lnSpc>
                <a:spcPct val="90000"/>
              </a:lnSpc>
              <a:buFontTx/>
              <a:buAutoNum type="arabicPeriod"/>
            </a:pPr>
            <a:r>
              <a:rPr lang="en-US" sz="4000" b="1" smtClean="0">
                <a:latin typeface="Tahoma" pitchFamily="34" charset="0"/>
              </a:rPr>
              <a:t>The 9 + 2 trade zone is being coordinated by the Greater Pearl River Delta Business Council and the Greater Shanghai Region.</a:t>
            </a:r>
          </a:p>
        </p:txBody>
      </p:sp>
    </p:spTree>
  </p:cSld>
  <p:clrMapOvr>
    <a:masterClrMapping/>
  </p:clrMapOvr>
  <p:transition spd="med">
    <p:rand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04800" y="228600"/>
            <a:ext cx="8534400" cy="990600"/>
          </a:xfrm>
        </p:spPr>
        <p:txBody>
          <a:bodyPr/>
          <a:lstStyle/>
          <a:p>
            <a:pPr eaLnBrk="1" hangingPunct="1"/>
            <a:r>
              <a:rPr lang="en-US" sz="3200" b="1" smtClean="0">
                <a:solidFill>
                  <a:schemeClr val="tx1"/>
                </a:solidFill>
                <a:latin typeface="Tahoma" pitchFamily="34" charset="0"/>
              </a:rPr>
              <a:t>CHINA’S BIG LEAD OVER INDIA IN ECONOMIC DEVELOPMENT</a:t>
            </a:r>
          </a:p>
        </p:txBody>
      </p:sp>
      <p:sp>
        <p:nvSpPr>
          <p:cNvPr id="50179" name="Rectangle 3"/>
          <p:cNvSpPr>
            <a:spLocks noGrp="1" noChangeArrowheads="1"/>
          </p:cNvSpPr>
          <p:nvPr>
            <p:ph type="body" idx="1"/>
          </p:nvPr>
        </p:nvSpPr>
        <p:spPr>
          <a:xfrm>
            <a:off x="0" y="1143000"/>
            <a:ext cx="9144000" cy="5715000"/>
          </a:xfrm>
        </p:spPr>
        <p:txBody>
          <a:bodyPr/>
          <a:lstStyle/>
          <a:p>
            <a:pPr marL="609600" indent="-609600" eaLnBrk="1" hangingPunct="1">
              <a:buFontTx/>
              <a:buAutoNum type="arabicPeriod"/>
            </a:pPr>
            <a:r>
              <a:rPr lang="en-US" sz="3400" b="1" smtClean="0">
                <a:latin typeface="Tahoma" pitchFamily="34" charset="0"/>
              </a:rPr>
              <a:t>China’s exports 6 times more than India</a:t>
            </a:r>
          </a:p>
          <a:p>
            <a:pPr marL="609600" indent="-609600" eaLnBrk="1" hangingPunct="1">
              <a:buFontTx/>
              <a:buAutoNum type="arabicPeriod"/>
            </a:pPr>
            <a:r>
              <a:rPr lang="en-US" sz="3400" b="1" smtClean="0">
                <a:latin typeface="Tahoma" pitchFamily="34" charset="0"/>
              </a:rPr>
              <a:t>China (average tariffs of 9%) is far less protectionist than India (average tariffs of 30%).</a:t>
            </a:r>
          </a:p>
          <a:p>
            <a:pPr marL="609600" indent="-609600" eaLnBrk="1" hangingPunct="1">
              <a:buFontTx/>
              <a:buAutoNum type="arabicPeriod"/>
            </a:pPr>
            <a:r>
              <a:rPr lang="en-US" sz="3400" b="1" smtClean="0">
                <a:latin typeface="Tahoma" pitchFamily="34" charset="0"/>
              </a:rPr>
              <a:t>FDI in China is 13 times bigger than in India</a:t>
            </a:r>
          </a:p>
          <a:p>
            <a:pPr marL="609600" indent="-609600" eaLnBrk="1" hangingPunct="1">
              <a:buFontTx/>
              <a:buAutoNum type="arabicPeriod"/>
            </a:pPr>
            <a:r>
              <a:rPr lang="en-US" sz="3400" b="1" smtClean="0">
                <a:latin typeface="Tahoma" pitchFamily="34" charset="0"/>
              </a:rPr>
              <a:t>Over the past 20 years, China’s economy grew at a 9.5% annual rate vs. 5.7% for India </a:t>
            </a:r>
          </a:p>
        </p:txBody>
      </p:sp>
    </p:spTree>
  </p:cSld>
  <p:clrMapOvr>
    <a:masterClrMapping/>
  </p:clrMapOvr>
  <p:transition spd="med">
    <p:rand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8839200" cy="533400"/>
          </a:xfrm>
        </p:spPr>
        <p:txBody>
          <a:bodyPr/>
          <a:lstStyle/>
          <a:p>
            <a:pPr eaLnBrk="1" hangingPunct="1"/>
            <a:r>
              <a:rPr lang="en-US" sz="3200" b="1" smtClean="0">
                <a:solidFill>
                  <a:schemeClr val="tx1"/>
                </a:solidFill>
                <a:latin typeface="Tahoma" pitchFamily="34" charset="0"/>
              </a:rPr>
              <a:t>CHINA’S MONSTER ECONOMIC SECTORS</a:t>
            </a:r>
          </a:p>
        </p:txBody>
      </p:sp>
      <p:sp>
        <p:nvSpPr>
          <p:cNvPr id="51203" name="Rectangle 3"/>
          <p:cNvSpPr>
            <a:spLocks noGrp="1" noChangeArrowheads="1"/>
          </p:cNvSpPr>
          <p:nvPr>
            <p:ph type="body" idx="1"/>
          </p:nvPr>
        </p:nvSpPr>
        <p:spPr>
          <a:xfrm>
            <a:off x="0" y="838200"/>
            <a:ext cx="9144000" cy="6019800"/>
          </a:xfrm>
        </p:spPr>
        <p:txBody>
          <a:bodyPr/>
          <a:lstStyle/>
          <a:p>
            <a:pPr marL="609600" indent="-609600" eaLnBrk="1" hangingPunct="1">
              <a:lnSpc>
                <a:spcPct val="90000"/>
              </a:lnSpc>
              <a:buFontTx/>
              <a:buAutoNum type="arabicPeriod"/>
            </a:pPr>
            <a:r>
              <a:rPr lang="en-US" b="1" smtClean="0">
                <a:latin typeface="Tahoma" pitchFamily="34" charset="0"/>
              </a:rPr>
              <a:t>Hainan (south of Macau) is China’s largest island &amp; special economic zones (SEZs)</a:t>
            </a:r>
          </a:p>
          <a:p>
            <a:pPr marL="609600" indent="-609600" eaLnBrk="1" hangingPunct="1">
              <a:lnSpc>
                <a:spcPct val="90000"/>
              </a:lnSpc>
              <a:buFontTx/>
              <a:buAutoNum type="arabicPeriod"/>
            </a:pPr>
            <a:r>
              <a:rPr lang="en-US" b="1" smtClean="0">
                <a:latin typeface="Tahoma" pitchFamily="34" charset="0"/>
              </a:rPr>
              <a:t>Meizhou, Pongtan, &amp; Donghan are Chinese SEZ islands bordering Taiwan that China hopes will help persuade Taiwan to become part of China &amp; its dynamic economy. </a:t>
            </a:r>
          </a:p>
          <a:p>
            <a:pPr marL="609600" indent="-609600" eaLnBrk="1" hangingPunct="1">
              <a:lnSpc>
                <a:spcPct val="90000"/>
              </a:lnSpc>
              <a:buFontTx/>
              <a:buAutoNum type="arabicPeriod"/>
            </a:pPr>
            <a:r>
              <a:rPr lang="en-US" b="1" smtClean="0">
                <a:latin typeface="Tahoma" pitchFamily="34" charset="0"/>
              </a:rPr>
              <a:t>Shanghai’s Caohejing High-Tech Park is China’s 3</a:t>
            </a:r>
            <a:r>
              <a:rPr lang="en-US" b="1" baseline="30000" smtClean="0">
                <a:latin typeface="Tahoma" pitchFamily="34" charset="0"/>
              </a:rPr>
              <a:t>rd</a:t>
            </a:r>
            <a:r>
              <a:rPr lang="en-US" b="1" smtClean="0">
                <a:latin typeface="Tahoma" pitchFamily="34" charset="0"/>
              </a:rPr>
              <a:t> largest SEZ &amp; home to 12 universities, 12 research institutes, &amp; dozens of factories specializing in high-tech/digital products. </a:t>
            </a:r>
          </a:p>
        </p:txBody>
      </p:sp>
    </p:spTree>
  </p:cSld>
  <p:clrMapOvr>
    <a:masterClrMapping/>
  </p:clrMapOvr>
  <p:transition spd="med">
    <p:rand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228600"/>
            <a:ext cx="8839200" cy="533400"/>
          </a:xfrm>
        </p:spPr>
        <p:txBody>
          <a:bodyPr/>
          <a:lstStyle/>
          <a:p>
            <a:pPr eaLnBrk="1" hangingPunct="1"/>
            <a:r>
              <a:rPr lang="en-US" sz="4000" b="1" smtClean="0">
                <a:solidFill>
                  <a:schemeClr val="tx1"/>
                </a:solidFill>
                <a:latin typeface="Tahoma" pitchFamily="34" charset="0"/>
              </a:rPr>
              <a:t>CHINA’S SILICON VALLEY</a:t>
            </a:r>
          </a:p>
        </p:txBody>
      </p:sp>
      <p:sp>
        <p:nvSpPr>
          <p:cNvPr id="52227" name="Rectangle 3"/>
          <p:cNvSpPr>
            <a:spLocks noGrp="1" noChangeArrowheads="1"/>
          </p:cNvSpPr>
          <p:nvPr>
            <p:ph type="body" idx="1"/>
          </p:nvPr>
        </p:nvSpPr>
        <p:spPr>
          <a:xfrm>
            <a:off x="0" y="914400"/>
            <a:ext cx="9144000" cy="5943600"/>
          </a:xfrm>
        </p:spPr>
        <p:txBody>
          <a:bodyPr/>
          <a:lstStyle/>
          <a:p>
            <a:pPr marL="609600" indent="-609600" eaLnBrk="1" hangingPunct="1">
              <a:lnSpc>
                <a:spcPct val="90000"/>
              </a:lnSpc>
              <a:buFontTx/>
              <a:buAutoNum type="arabicPeriod"/>
            </a:pPr>
            <a:r>
              <a:rPr lang="en-US" sz="2800" b="1" smtClean="0">
                <a:latin typeface="Tahoma" pitchFamily="34" charset="0"/>
              </a:rPr>
              <a:t>Shanghai &amp; neighboring 3 islands adjacent Taiwan (Meizhou, Pongtan, &amp; Donghan) make-up China’s version of high-tech Silicon Valley.</a:t>
            </a:r>
          </a:p>
          <a:p>
            <a:pPr marL="609600" indent="-609600" eaLnBrk="1" hangingPunct="1">
              <a:lnSpc>
                <a:spcPct val="90000"/>
              </a:lnSpc>
              <a:buFontTx/>
              <a:buAutoNum type="arabicPeriod"/>
            </a:pPr>
            <a:r>
              <a:rPr lang="en-US" sz="2800" b="1" smtClean="0">
                <a:latin typeface="Tahoma" pitchFamily="34" charset="0"/>
              </a:rPr>
              <a:t>Strong research funding of biotechnology; involvement in the Human Genome Project; strong R&amp;D focus on genetically engineered medicine.  China has already surpassed America in stem cell research due to America’s long-standing ban of such research.</a:t>
            </a:r>
          </a:p>
          <a:p>
            <a:pPr marL="609600" indent="-609600" eaLnBrk="1" hangingPunct="1">
              <a:lnSpc>
                <a:spcPct val="90000"/>
              </a:lnSpc>
              <a:buFontTx/>
              <a:buAutoNum type="arabicPeriod"/>
            </a:pPr>
            <a:r>
              <a:rPr lang="en-US" sz="2800" b="1" smtClean="0">
                <a:latin typeface="Tahoma" pitchFamily="34" charset="0"/>
              </a:rPr>
              <a:t>China’s has almost caught up with the USA in the annual number of engineering graduates, many of whom attend the graduate programs of Western universities</a:t>
            </a:r>
          </a:p>
        </p:txBody>
      </p:sp>
    </p:spTree>
  </p:cSld>
  <p:clrMapOvr>
    <a:masterClrMapping/>
  </p:clrMapOvr>
  <p:transition spd="med">
    <p:rand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subTitle" idx="1"/>
          </p:nvPr>
        </p:nvSpPr>
        <p:spPr>
          <a:xfrm>
            <a:off x="0" y="0"/>
            <a:ext cx="9144000" cy="6858000"/>
          </a:xfrm>
        </p:spPr>
        <p:txBody>
          <a:bodyPr/>
          <a:lstStyle/>
          <a:p>
            <a:pPr marL="609600" indent="-609600" algn="l" eaLnBrk="1" hangingPunct="1">
              <a:lnSpc>
                <a:spcPct val="80000"/>
              </a:lnSpc>
              <a:buFontTx/>
              <a:buAutoNum type="arabicPeriod"/>
            </a:pPr>
            <a:r>
              <a:rPr lang="en-US" b="1" smtClean="0">
                <a:latin typeface="Tahoma" pitchFamily="34" charset="0"/>
              </a:rPr>
              <a:t>China’s newly prosperous urban professionals are called “Chuppies.”</a:t>
            </a:r>
          </a:p>
          <a:p>
            <a:pPr marL="609600" indent="-609600" algn="l" eaLnBrk="1" hangingPunct="1">
              <a:lnSpc>
                <a:spcPct val="80000"/>
              </a:lnSpc>
              <a:buFontTx/>
              <a:buAutoNum type="arabicPeriod"/>
            </a:pPr>
            <a:r>
              <a:rPr lang="en-US" b="1" smtClean="0">
                <a:latin typeface="Tahoma" pitchFamily="34" charset="0"/>
              </a:rPr>
              <a:t>As part of it thrust into high tech, high-valued added global markets, China has invested $600M annually into biotech research labs. </a:t>
            </a:r>
          </a:p>
          <a:p>
            <a:pPr marL="609600" indent="-609600" algn="l" eaLnBrk="1" hangingPunct="1">
              <a:lnSpc>
                <a:spcPct val="80000"/>
              </a:lnSpc>
              <a:buFontTx/>
              <a:buAutoNum type="arabicPeriod"/>
            </a:pPr>
            <a:r>
              <a:rPr lang="en-US" b="1" smtClean="0">
                <a:latin typeface="Tahoma" pitchFamily="34" charset="0"/>
              </a:rPr>
              <a:t>In 2006, China traded more within its Asian partners than with the U.S.</a:t>
            </a:r>
          </a:p>
          <a:p>
            <a:pPr marL="609600" indent="-609600" algn="l" eaLnBrk="1" hangingPunct="1">
              <a:lnSpc>
                <a:spcPct val="80000"/>
              </a:lnSpc>
              <a:buFontTx/>
              <a:buAutoNum type="arabicPeriod"/>
            </a:pPr>
            <a:r>
              <a:rPr lang="en-US" b="1" smtClean="0">
                <a:latin typeface="Tahoma" pitchFamily="34" charset="0"/>
              </a:rPr>
              <a:t>Workers in Mexican maquiladora plants  earn only a seventh of American workers, but 4 times more than Chinese workers. </a:t>
            </a:r>
          </a:p>
          <a:p>
            <a:pPr marL="609600" indent="-609600" algn="l" eaLnBrk="1" hangingPunct="1">
              <a:lnSpc>
                <a:spcPct val="80000"/>
              </a:lnSpc>
              <a:buFontTx/>
              <a:buAutoNum type="arabicPeriod"/>
            </a:pPr>
            <a:r>
              <a:rPr lang="en-US" b="1" smtClean="0">
                <a:latin typeface="Tahoma" pitchFamily="34" charset="0"/>
              </a:rPr>
              <a:t>13 of 25 companies in the state of Indiana face direct competition from China &amp; 84% of them stated that China hurt their sales in 2003.</a:t>
            </a:r>
          </a:p>
        </p:txBody>
      </p:sp>
    </p:spTree>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b="1" smtClean="0">
                <a:latin typeface="Tahoma" pitchFamily="34" charset="0"/>
              </a:rPr>
              <a:t>Chinese currency: the yuan, or renminbi (”people’s money”)</a:t>
            </a:r>
          </a:p>
          <a:p>
            <a:pPr marL="609600" indent="-609600" eaLnBrk="1" hangingPunct="1">
              <a:buFontTx/>
              <a:buAutoNum type="arabicPeriod" startAt="5"/>
            </a:pPr>
            <a:r>
              <a:rPr lang="en-US" b="1" smtClean="0">
                <a:latin typeface="Tahoma" pitchFamily="34" charset="0"/>
              </a:rPr>
              <a:t>China is the world’s 6</a:t>
            </a:r>
            <a:r>
              <a:rPr lang="en-US" b="1" baseline="30000" smtClean="0">
                <a:latin typeface="Tahoma" pitchFamily="34" charset="0"/>
              </a:rPr>
              <a:t>th</a:t>
            </a:r>
            <a:r>
              <a:rPr lang="en-US" b="1" smtClean="0">
                <a:latin typeface="Tahoma" pitchFamily="34" charset="0"/>
              </a:rPr>
              <a:t> largest economy (larger than Britain or France), but still only 1/6 the size of the U.S. economy. It is the world’s second largest trader ($1.42 annually) after the U.S.</a:t>
            </a:r>
          </a:p>
          <a:p>
            <a:pPr marL="609600" indent="-609600" eaLnBrk="1" hangingPunct="1">
              <a:buFontTx/>
              <a:buAutoNum type="arabicPeriod" startAt="5"/>
            </a:pPr>
            <a:r>
              <a:rPr lang="en-US" b="1" smtClean="0">
                <a:latin typeface="Tahoma" pitchFamily="34" charset="0"/>
              </a:rPr>
              <a:t>China’s annual share of global GDP rose from 8.9% in 1913 to 11% in 2000 &amp; 13% in 2004.</a:t>
            </a:r>
          </a:p>
          <a:p>
            <a:pPr marL="609600" indent="-609600" eaLnBrk="1" hangingPunct="1">
              <a:buFontTx/>
              <a:buAutoNum type="arabicPeriod" startAt="5"/>
            </a:pPr>
            <a:r>
              <a:rPr lang="en-US" b="1" smtClean="0">
                <a:latin typeface="Tahoma" pitchFamily="34" charset="0"/>
              </a:rPr>
              <a:t>China’s GDP grew at an average annual rate of 9.3% from 1991-2003.</a:t>
            </a:r>
          </a:p>
          <a:p>
            <a:pPr marL="609600" indent="-609600" eaLnBrk="1" hangingPunct="1"/>
            <a:endParaRPr lang="en-US" b="1" smtClean="0">
              <a:latin typeface="Tahoma" pitchFamily="34" charset="0"/>
            </a:endParaRPr>
          </a:p>
          <a:p>
            <a:pPr marL="609600" indent="-609600" eaLnBrk="1" hangingPunct="1"/>
            <a:endParaRPr lang="en-US" b="1" smtClean="0">
              <a:latin typeface="Tahoma" pitchFamily="34" charset="0"/>
            </a:endParaRPr>
          </a:p>
        </p:txBody>
      </p:sp>
      <p:sp>
        <p:nvSpPr>
          <p:cNvPr id="6147" name="AutoShape 3"/>
          <p:cNvSpPr>
            <a:spLocks noChangeArrowheads="1"/>
          </p:cNvSpPr>
          <p:nvPr/>
        </p:nvSpPr>
        <p:spPr bwMode="auto">
          <a:xfrm>
            <a:off x="8001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WordArt 4"/>
          <p:cNvSpPr>
            <a:spLocks noChangeArrowheads="1" noChangeShapeType="1" noTextEdit="1"/>
          </p:cNvSpPr>
          <p:nvPr/>
        </p:nvSpPr>
        <p:spPr bwMode="auto">
          <a:xfrm>
            <a:off x="914400" y="1143000"/>
            <a:ext cx="7162800" cy="43434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Arial Black"/>
              </a:rPr>
              <a:t>WAL-MART:</a:t>
            </a:r>
          </a:p>
          <a:p>
            <a:pPr algn="ctr"/>
            <a:r>
              <a:rPr lang="en-US" sz="3600" b="1" kern="10">
                <a:ln w="9525">
                  <a:solidFill>
                    <a:srgbClr val="000000"/>
                  </a:solidFill>
                  <a:round/>
                  <a:headEnd/>
                  <a:tailEnd/>
                </a:ln>
                <a:solidFill>
                  <a:schemeClr val="tx2"/>
                </a:solidFill>
                <a:latin typeface="Arial Black"/>
              </a:rPr>
              <a:t>CHINA'S BIGGEST</a:t>
            </a:r>
          </a:p>
          <a:p>
            <a:pPr algn="ctr"/>
            <a:r>
              <a:rPr lang="en-US" sz="3600" b="1" kern="10">
                <a:ln w="9525">
                  <a:solidFill>
                    <a:srgbClr val="000000"/>
                  </a:solidFill>
                  <a:round/>
                  <a:headEnd/>
                  <a:tailEnd/>
                </a:ln>
                <a:solidFill>
                  <a:schemeClr val="tx2"/>
                </a:solidFill>
                <a:latin typeface="Arial Black"/>
              </a:rPr>
              <a:t>CUSTOMER</a:t>
            </a:r>
          </a:p>
        </p:txBody>
      </p:sp>
    </p:spTree>
  </p:cSld>
  <p:clrMapOvr>
    <a:masterClrMapping/>
  </p:clrMapOvr>
  <p:transition spd="med">
    <p:rand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0"/>
            <a:ext cx="9144000" cy="609600"/>
          </a:xfrm>
        </p:spPr>
        <p:txBody>
          <a:bodyPr/>
          <a:lstStyle/>
          <a:p>
            <a:pPr eaLnBrk="1" hangingPunct="1"/>
            <a:r>
              <a:rPr lang="en-US" sz="3200" b="1" smtClean="0">
                <a:latin typeface="Tahoma" pitchFamily="34" charset="0"/>
              </a:rPr>
              <a:t>WAL-MART: CHINA’S BIGGEST CUSTOMER</a:t>
            </a:r>
          </a:p>
        </p:txBody>
      </p:sp>
      <p:sp>
        <p:nvSpPr>
          <p:cNvPr id="55299" name="Rectangle 3"/>
          <p:cNvSpPr>
            <a:spLocks noGrp="1" noChangeArrowheads="1"/>
          </p:cNvSpPr>
          <p:nvPr>
            <p:ph type="body" idx="1"/>
          </p:nvPr>
        </p:nvSpPr>
        <p:spPr>
          <a:xfrm>
            <a:off x="0" y="609600"/>
            <a:ext cx="9144000" cy="6248400"/>
          </a:xfrm>
        </p:spPr>
        <p:txBody>
          <a:bodyPr/>
          <a:lstStyle/>
          <a:p>
            <a:pPr marL="609600" indent="-609600" eaLnBrk="1" hangingPunct="1">
              <a:buFontTx/>
              <a:buAutoNum type="arabicPeriod"/>
            </a:pPr>
            <a:r>
              <a:rPr lang="en-US" b="1" smtClean="0">
                <a:latin typeface="Tahoma" pitchFamily="34" charset="0"/>
              </a:rPr>
              <a:t>China is currently America’s fastest growing export market &amp; a cornerstone growth zone for Wal-Mart (which bought $12B in Chinese goods in 2000 alone—more than Canada, Britain, or France).</a:t>
            </a:r>
          </a:p>
          <a:p>
            <a:pPr marL="609600" indent="-609600" eaLnBrk="1" hangingPunct="1">
              <a:buFontTx/>
              <a:buAutoNum type="arabicPeriod"/>
            </a:pPr>
            <a:r>
              <a:rPr lang="en-US" b="1" smtClean="0">
                <a:latin typeface="Tahoma" pitchFamily="34" charset="0"/>
              </a:rPr>
              <a:t>Like Wal-Mart (which once advertised that it patriotically bought solely from American suppliers), a growing number of Western firms are becoming dependent on China for supplies, outsourcing, &amp; inventory purchases. </a:t>
            </a:r>
          </a:p>
        </p:txBody>
      </p:sp>
      <p:sp>
        <p:nvSpPr>
          <p:cNvPr id="55300" name="AutoShape 4"/>
          <p:cNvSpPr>
            <a:spLocks noChangeArrowheads="1"/>
          </p:cNvSpPr>
          <p:nvPr/>
        </p:nvSpPr>
        <p:spPr bwMode="auto">
          <a:xfrm>
            <a:off x="7772400" y="5486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0" y="0"/>
            <a:ext cx="9144000" cy="914400"/>
          </a:xfrm>
        </p:spPr>
        <p:txBody>
          <a:bodyPr/>
          <a:lstStyle/>
          <a:p>
            <a:pPr eaLnBrk="1" hangingPunct="1"/>
            <a:r>
              <a:rPr lang="en-US" sz="3200" b="1" smtClean="0">
                <a:latin typeface="Tahoma" pitchFamily="34" charset="0"/>
              </a:rPr>
              <a:t>WAL-MART IN CHINA</a:t>
            </a:r>
          </a:p>
        </p:txBody>
      </p:sp>
      <p:sp>
        <p:nvSpPr>
          <p:cNvPr id="56323" name="Rectangle 3"/>
          <p:cNvSpPr>
            <a:spLocks noGrp="1" noChangeArrowheads="1"/>
          </p:cNvSpPr>
          <p:nvPr>
            <p:ph type="subTitle" idx="1"/>
          </p:nvPr>
        </p:nvSpPr>
        <p:spPr>
          <a:xfrm>
            <a:off x="0" y="762000"/>
            <a:ext cx="9144000" cy="6096000"/>
          </a:xfrm>
        </p:spPr>
        <p:txBody>
          <a:bodyPr/>
          <a:lstStyle/>
          <a:p>
            <a:pPr marL="609600" indent="-609600" algn="l" eaLnBrk="1" hangingPunct="1">
              <a:buFontTx/>
              <a:buAutoNum type="arabicPeriod" startAt="3"/>
            </a:pPr>
            <a:r>
              <a:rPr lang="en-US" sz="3600" b="1" smtClean="0">
                <a:latin typeface="Tahoma" pitchFamily="34" charset="0"/>
              </a:rPr>
              <a:t>In 2003, Wal-Mart purchased $15B of goods (10%-13% of total exports to America) from China. This is more than all but 4 other nations imported from China. </a:t>
            </a:r>
          </a:p>
          <a:p>
            <a:pPr marL="609600" indent="-609600" algn="l" eaLnBrk="1" hangingPunct="1">
              <a:buFontTx/>
              <a:buAutoNum type="arabicPeriod" startAt="3"/>
            </a:pPr>
            <a:r>
              <a:rPr lang="en-US" sz="3600" b="1" smtClean="0">
                <a:latin typeface="Tahoma" pitchFamily="34" charset="0"/>
              </a:rPr>
              <a:t>China’s Sichuan Changhong Electric  makes Apex brand television for Wal-Mart, which are sold for $100 below the cost of most TVs in the American market.</a:t>
            </a:r>
          </a:p>
        </p:txBody>
      </p:sp>
    </p:spTree>
  </p:cSld>
  <p:clrMapOvr>
    <a:masterClrMapping/>
  </p:clrMapOvr>
  <p:transition spd="med">
    <p:random/>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sz="3600" b="1" smtClean="0">
                <a:latin typeface="Tahoma" pitchFamily="34" charset="0"/>
              </a:rPr>
              <a:t>Wal-Mart utilized its Radio Frequency Identification (RFID) system to order $15B in merchandise from China in 2003, equaling 13% of total exports shipped by China to the U.S. that year (1.5% of China’s annual GDP).</a:t>
            </a:r>
          </a:p>
          <a:p>
            <a:pPr marL="609600" indent="-609600" eaLnBrk="1" hangingPunct="1">
              <a:buFontTx/>
              <a:buAutoNum type="arabicPeriod" startAt="5"/>
            </a:pPr>
            <a:r>
              <a:rPr lang="en-US" sz="3600" b="1" smtClean="0">
                <a:latin typeface="Tahoma" pitchFamily="34" charset="0"/>
              </a:rPr>
              <a:t>560 WM purchasing employees work full-time in China.</a:t>
            </a:r>
          </a:p>
          <a:p>
            <a:pPr marL="609600" indent="-609600" eaLnBrk="1" hangingPunct="1">
              <a:buFontTx/>
              <a:buAutoNum type="arabicPeriod" startAt="5"/>
            </a:pPr>
            <a:r>
              <a:rPr lang="en-US" sz="3600" b="1" smtClean="0">
                <a:latin typeface="Tahoma" pitchFamily="34" charset="0"/>
              </a:rPr>
              <a:t>If WM were its own nation, it would be China’s 5</a:t>
            </a:r>
            <a:r>
              <a:rPr lang="en-US" sz="3600" b="1" baseline="30000" smtClean="0">
                <a:latin typeface="Tahoma" pitchFamily="34" charset="0"/>
              </a:rPr>
              <a:t>th</a:t>
            </a:r>
            <a:r>
              <a:rPr lang="en-US" sz="3600" b="1" smtClean="0">
                <a:latin typeface="Tahoma" pitchFamily="34" charset="0"/>
              </a:rPr>
              <a:t> largest  export market. </a:t>
            </a:r>
          </a:p>
        </p:txBody>
      </p:sp>
    </p:spTree>
  </p:cSld>
  <p:clrMapOvr>
    <a:masterClrMapping/>
  </p:clrMapOvr>
  <p:transition spd="med">
    <p:random/>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WordArt 6"/>
          <p:cNvSpPr>
            <a:spLocks noChangeArrowheads="1" noChangeShapeType="1" noTextEdit="1"/>
          </p:cNvSpPr>
          <p:nvPr/>
        </p:nvSpPr>
        <p:spPr bwMode="auto">
          <a:xfrm>
            <a:off x="1600200" y="533400"/>
            <a:ext cx="5715000" cy="5410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THE HARDBALL</a:t>
            </a:r>
          </a:p>
          <a:p>
            <a:pPr algn="ctr"/>
            <a:r>
              <a:rPr lang="en-US" sz="3600" kern="10">
                <a:ln w="9525">
                  <a:solidFill>
                    <a:srgbClr val="000000"/>
                  </a:solidFill>
                  <a:round/>
                  <a:headEnd/>
                  <a:tailEnd/>
                </a:ln>
                <a:solidFill>
                  <a:schemeClr val="tx2"/>
                </a:solidFill>
                <a:latin typeface="Arial Black"/>
              </a:rPr>
              <a:t>CAPITALIST</a:t>
            </a:r>
          </a:p>
          <a:p>
            <a:pPr algn="ctr"/>
            <a:r>
              <a:rPr lang="en-US" sz="3600" kern="10">
                <a:ln w="9525">
                  <a:solidFill>
                    <a:srgbClr val="000000"/>
                  </a:solidFill>
                  <a:round/>
                  <a:headEnd/>
                  <a:tailEnd/>
                </a:ln>
                <a:solidFill>
                  <a:schemeClr val="tx2"/>
                </a:solidFill>
                <a:latin typeface="Arial Black"/>
              </a:rPr>
              <a:t>CHINESE</a:t>
            </a:r>
          </a:p>
          <a:p>
            <a:pPr algn="ctr"/>
            <a:r>
              <a:rPr lang="en-US" sz="3600" kern="10">
                <a:ln w="9525">
                  <a:solidFill>
                    <a:srgbClr val="000000"/>
                  </a:solidFill>
                  <a:round/>
                  <a:headEnd/>
                  <a:tailEnd/>
                </a:ln>
                <a:solidFill>
                  <a:schemeClr val="tx2"/>
                </a:solidFill>
                <a:latin typeface="Arial Black"/>
              </a:rPr>
              <a:t>STRATEGY</a:t>
            </a:r>
          </a:p>
        </p:txBody>
      </p:sp>
    </p:spTree>
  </p:cSld>
  <p:clrMapOvr>
    <a:masterClrMapping/>
  </p:clrMapOvr>
  <p:transition spd="med">
    <p:rand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4"/>
          <p:cNvSpPr>
            <a:spLocks noChangeArrowheads="1"/>
          </p:cNvSpPr>
          <p:nvPr/>
        </p:nvSpPr>
        <p:spPr bwMode="auto">
          <a:xfrm>
            <a:off x="0" y="228600"/>
            <a:ext cx="9144000" cy="5105400"/>
          </a:xfrm>
          <a:prstGeom prst="octagon">
            <a:avLst>
              <a:gd name="adj" fmla="val 2928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4800" b="1">
                <a:latin typeface="Tahoma" pitchFamily="34" charset="0"/>
              </a:rPr>
              <a:t>Planting cheese in </a:t>
            </a:r>
          </a:p>
          <a:p>
            <a:pPr algn="ctr"/>
            <a:r>
              <a:rPr lang="en-US" sz="4800" b="1">
                <a:latin typeface="Tahoma" pitchFamily="34" charset="0"/>
              </a:rPr>
              <a:t>the Chinese</a:t>
            </a:r>
          </a:p>
          <a:p>
            <a:pPr algn="ctr"/>
            <a:r>
              <a:rPr lang="en-US" sz="4800" b="1">
                <a:latin typeface="Tahoma" pitchFamily="34" charset="0"/>
              </a:rPr>
              <a:t> mousetrap to catch </a:t>
            </a:r>
          </a:p>
          <a:p>
            <a:pPr algn="ctr"/>
            <a:r>
              <a:rPr lang="en-US" sz="4800" b="1">
                <a:latin typeface="Tahoma" pitchFamily="34" charset="0"/>
              </a:rPr>
              <a:t>Western mice</a:t>
            </a:r>
          </a:p>
          <a:p>
            <a:pPr algn="ctr"/>
            <a:endParaRPr lang="en-US" sz="4800">
              <a:latin typeface="Tahoma" pitchFamily="34" charset="0"/>
            </a:endParaRPr>
          </a:p>
        </p:txBody>
      </p:sp>
      <p:sp>
        <p:nvSpPr>
          <p:cNvPr id="59395" name="Rectangle 5"/>
          <p:cNvSpPr>
            <a:spLocks noChangeArrowheads="1"/>
          </p:cNvSpPr>
          <p:nvPr/>
        </p:nvSpPr>
        <p:spPr bwMode="auto">
          <a:xfrm>
            <a:off x="381000" y="3962400"/>
            <a:ext cx="85344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lvl="2" algn="ctr">
              <a:spcBef>
                <a:spcPct val="20000"/>
              </a:spcBef>
            </a:pPr>
            <a:endParaRPr lang="en-US" sz="3200" b="1">
              <a:solidFill>
                <a:schemeClr val="accent2"/>
              </a:solidFill>
              <a:latin typeface="Tahoma" pitchFamily="34" charset="0"/>
            </a:endParaRPr>
          </a:p>
          <a:p>
            <a:pPr lvl="2" algn="ctr">
              <a:spcBef>
                <a:spcPct val="20000"/>
              </a:spcBef>
            </a:pPr>
            <a:r>
              <a:rPr lang="en-US" sz="3600" b="1">
                <a:latin typeface="Tahoma" pitchFamily="34" charset="0"/>
              </a:rPr>
              <a:t>Greater political &amp; economic </a:t>
            </a:r>
          </a:p>
          <a:p>
            <a:pPr lvl="2" algn="ctr">
              <a:spcBef>
                <a:spcPct val="20000"/>
              </a:spcBef>
            </a:pPr>
            <a:r>
              <a:rPr lang="en-US" sz="3600" b="1">
                <a:latin typeface="Tahoma" pitchFamily="34" charset="0"/>
              </a:rPr>
              <a:t>catering to China because the </a:t>
            </a:r>
          </a:p>
          <a:p>
            <a:pPr lvl="2" algn="ctr">
              <a:spcBef>
                <a:spcPct val="20000"/>
              </a:spcBef>
            </a:pPr>
            <a:r>
              <a:rPr lang="en-US" sz="3600" b="1">
                <a:latin typeface="Tahoma" pitchFamily="34" charset="0"/>
              </a:rPr>
              <a:t>West smells $$$</a:t>
            </a:r>
          </a:p>
          <a:p>
            <a:pPr algn="ctr"/>
            <a:endParaRPr lang="en-US" sz="3600">
              <a:solidFill>
                <a:schemeClr val="accent2"/>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28600" y="228600"/>
            <a:ext cx="8229600" cy="1219200"/>
          </a:xfrm>
        </p:spPr>
        <p:txBody>
          <a:bodyPr/>
          <a:lstStyle/>
          <a:p>
            <a:pPr eaLnBrk="1" hangingPunct="1"/>
            <a:r>
              <a:rPr lang="en-US" sz="4800" b="1" smtClean="0">
                <a:solidFill>
                  <a:schemeClr val="tx1"/>
                </a:solidFill>
                <a:latin typeface="Tahoma" pitchFamily="34" charset="0"/>
              </a:rPr>
              <a:t>What caused Communists to become capitalists?</a:t>
            </a:r>
          </a:p>
        </p:txBody>
      </p:sp>
      <p:sp>
        <p:nvSpPr>
          <p:cNvPr id="61444" name="AutoShape 5"/>
          <p:cNvSpPr>
            <a:spLocks noChangeArrowheads="1"/>
          </p:cNvSpPr>
          <p:nvPr/>
        </p:nvSpPr>
        <p:spPr bwMode="auto">
          <a:xfrm>
            <a:off x="7848600" y="6372225"/>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body" idx="1"/>
          </p:nvPr>
        </p:nvSpPr>
        <p:spPr>
          <a:xfrm>
            <a:off x="0" y="228600"/>
            <a:ext cx="9144000" cy="6629400"/>
          </a:xfrm>
        </p:spPr>
        <p:txBody>
          <a:bodyPr/>
          <a:lstStyle/>
          <a:p>
            <a:pPr marL="609600" indent="-609600" eaLnBrk="1" hangingPunct="1">
              <a:lnSpc>
                <a:spcPct val="90000"/>
              </a:lnSpc>
              <a:buFontTx/>
              <a:buNone/>
            </a:pPr>
            <a:r>
              <a:rPr lang="en-US" sz="3600" b="1" smtClean="0">
                <a:latin typeface="Verdana" pitchFamily="34" charset="0"/>
              </a:rPr>
              <a:t>1. Failure of the Communist command economy</a:t>
            </a:r>
          </a:p>
          <a:p>
            <a:pPr marL="609600" indent="-609600" eaLnBrk="1" hangingPunct="1">
              <a:lnSpc>
                <a:spcPct val="90000"/>
              </a:lnSpc>
              <a:buFontTx/>
              <a:buNone/>
            </a:pPr>
            <a:r>
              <a:rPr lang="en-US" sz="3600" b="1" smtClean="0">
                <a:latin typeface="Verdana" pitchFamily="34" charset="0"/>
              </a:rPr>
              <a:t>2. Belief that the government can retain its dominance even in a capitalist economy</a:t>
            </a:r>
          </a:p>
          <a:p>
            <a:pPr marL="609600" indent="-609600" eaLnBrk="1" hangingPunct="1">
              <a:lnSpc>
                <a:spcPct val="90000"/>
              </a:lnSpc>
              <a:buFontTx/>
              <a:buNone/>
            </a:pPr>
            <a:r>
              <a:rPr lang="en-US" sz="3600" b="1" smtClean="0">
                <a:latin typeface="Verdana" pitchFamily="34" charset="0"/>
              </a:rPr>
              <a:t>3. Population/poverty problems</a:t>
            </a:r>
          </a:p>
          <a:p>
            <a:pPr marL="609600" indent="-609600" eaLnBrk="1" hangingPunct="1">
              <a:lnSpc>
                <a:spcPct val="90000"/>
              </a:lnSpc>
              <a:buFontTx/>
              <a:buNone/>
            </a:pPr>
            <a:r>
              <a:rPr lang="en-US" sz="3600" b="1" smtClean="0">
                <a:latin typeface="Verdana" pitchFamily="34" charset="0"/>
              </a:rPr>
              <a:t>4. Hong Kong’s magnetic economy</a:t>
            </a:r>
          </a:p>
          <a:p>
            <a:pPr marL="609600" indent="-609600" eaLnBrk="1" hangingPunct="1">
              <a:lnSpc>
                <a:spcPct val="90000"/>
              </a:lnSpc>
              <a:buFontTx/>
              <a:buNone/>
            </a:pPr>
            <a:r>
              <a:rPr lang="en-US" sz="3600" b="1" smtClean="0">
                <a:latin typeface="Verdana" pitchFamily="34" charset="0"/>
              </a:rPr>
              <a:t>5. Nationalism: China is a giant in search of economic &amp; political power. Europe &amp; to a lesser extent, the USA, are “post-nationalistic”  </a:t>
            </a:r>
          </a:p>
          <a:p>
            <a:pPr marL="609600" indent="-609600" eaLnBrk="1" hangingPunct="1">
              <a:lnSpc>
                <a:spcPct val="90000"/>
              </a:lnSpc>
            </a:pPr>
            <a:endParaRPr lang="en-US" sz="3600" b="1" smtClean="0">
              <a:latin typeface="Verdana" pitchFamily="34" charset="0"/>
            </a:endParaRPr>
          </a:p>
        </p:txBody>
      </p:sp>
    </p:spTree>
  </p:cSld>
  <p:clrMapOvr>
    <a:masterClrMapping/>
  </p:clrMapOvr>
  <p:transition spd="med">
    <p:random/>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6"/>
          <p:cNvSpPr>
            <a:spLocks noChangeArrowheads="1"/>
          </p:cNvSpPr>
          <p:nvPr/>
        </p:nvSpPr>
        <p:spPr bwMode="auto">
          <a:xfrm>
            <a:off x="0" y="1295400"/>
            <a:ext cx="9144000" cy="585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b="1">
                <a:latin typeface="Verdana" pitchFamily="34" charset="0"/>
              </a:rPr>
              <a:t>1. Cautious geographical spread of Special Economic Zones (SEZs)</a:t>
            </a:r>
          </a:p>
          <a:p>
            <a:r>
              <a:rPr lang="en-US" sz="3600" b="1">
                <a:latin typeface="Verdana" pitchFamily="34" charset="0"/>
              </a:rPr>
              <a:t>2. Local stock markets</a:t>
            </a:r>
          </a:p>
          <a:p>
            <a:r>
              <a:rPr lang="en-US" sz="3600" b="1">
                <a:latin typeface="Verdana" pitchFamily="34" charset="0"/>
              </a:rPr>
              <a:t>3. Joint ventures with foreign firms</a:t>
            </a:r>
          </a:p>
          <a:p>
            <a:r>
              <a:rPr lang="en-US" sz="3600" b="1">
                <a:latin typeface="Verdana" pitchFamily="34" charset="0"/>
              </a:rPr>
              <a:t>4. Dismantling State Operated Enterprises (SOEs)</a:t>
            </a:r>
          </a:p>
          <a:p>
            <a:r>
              <a:rPr lang="en-US" sz="3600" b="1">
                <a:latin typeface="Verdana" pitchFamily="34" charset="0"/>
              </a:rPr>
              <a:t>&amp; creating nationalistic companies</a:t>
            </a:r>
          </a:p>
          <a:p>
            <a:r>
              <a:rPr lang="en-US" sz="3600" b="1">
                <a:latin typeface="Verdana" pitchFamily="34" charset="0"/>
              </a:rPr>
              <a:t>5. Eventually a floating Yuan</a:t>
            </a:r>
          </a:p>
          <a:p>
            <a:pPr>
              <a:spcBef>
                <a:spcPct val="50000"/>
              </a:spcBef>
              <a:buFontTx/>
              <a:buChar char="•"/>
            </a:pPr>
            <a:endParaRPr lang="en-US" sz="3600" b="1">
              <a:latin typeface="Verdana" pitchFamily="34" charset="0"/>
            </a:endParaRPr>
          </a:p>
        </p:txBody>
      </p:sp>
      <p:sp>
        <p:nvSpPr>
          <p:cNvPr id="63491" name="Rectangle 11"/>
          <p:cNvSpPr>
            <a:spLocks noGrp="1" noChangeArrowheads="1"/>
          </p:cNvSpPr>
          <p:nvPr>
            <p:ph type="ctrTitle"/>
          </p:nvPr>
        </p:nvSpPr>
        <p:spPr>
          <a:xfrm>
            <a:off x="0" y="-228600"/>
            <a:ext cx="9144000" cy="1851025"/>
          </a:xfrm>
        </p:spPr>
        <p:txBody>
          <a:bodyPr/>
          <a:lstStyle/>
          <a:p>
            <a:pPr eaLnBrk="1" hangingPunct="1"/>
            <a:r>
              <a:rPr lang="en-US" sz="4000" b="1" smtClean="0">
                <a:solidFill>
                  <a:schemeClr val="tx1"/>
                </a:solidFill>
              </a:rPr>
              <a:t/>
            </a:r>
            <a:br>
              <a:rPr lang="en-US" sz="4000" b="1" smtClean="0">
                <a:solidFill>
                  <a:schemeClr val="tx1"/>
                </a:solidFill>
              </a:rPr>
            </a:br>
            <a:r>
              <a:rPr lang="en-US" sz="3600" b="1" smtClean="0">
                <a:solidFill>
                  <a:schemeClr val="tx1"/>
                </a:solidFill>
                <a:latin typeface="Tahoma" pitchFamily="34" charset="0"/>
              </a:rPr>
              <a:t>“WE WILL FEEL THE ROCKS WITH OUR TOES WHILE  CROSSING THE RIVER”</a:t>
            </a:r>
            <a:br>
              <a:rPr lang="en-US" sz="3600" b="1" smtClean="0">
                <a:solidFill>
                  <a:schemeClr val="tx1"/>
                </a:solidFill>
                <a:latin typeface="Tahoma" pitchFamily="34" charset="0"/>
              </a:rPr>
            </a:br>
            <a:endParaRPr lang="en-US" sz="3600" b="1" smtClean="0">
              <a:solidFill>
                <a:schemeClr val="tx1"/>
              </a:solidFill>
              <a:latin typeface="Tahoma" pitchFamily="34" charset="0"/>
            </a:endParaRPr>
          </a:p>
        </p:txBody>
      </p:sp>
    </p:spTree>
  </p:cSld>
  <p:clrMapOvr>
    <a:masterClrMapping/>
  </p:clrMapOvr>
  <p:transition>
    <p:split orient="vert" dir="in"/>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a:spLocks noChangeArrowheads="1"/>
          </p:cNvSpPr>
          <p:nvPr/>
        </p:nvSpPr>
        <p:spPr bwMode="auto">
          <a:xfrm>
            <a:off x="228600" y="228600"/>
            <a:ext cx="8915400" cy="656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5000" b="1">
                <a:latin typeface="Tahoma" pitchFamily="34" charset="0"/>
              </a:rPr>
              <a:t>China has a $120B trade surplus (export edge) with </a:t>
            </a:r>
          </a:p>
          <a:p>
            <a:pPr algn="ctr"/>
            <a:r>
              <a:rPr lang="en-US" sz="5000" b="1">
                <a:latin typeface="Tahoma" pitchFamily="34" charset="0"/>
              </a:rPr>
              <a:t>the USA. But 2/3 of Chinese exports  since 1994 were actually made by the subsidiaries of foreign companies.</a:t>
            </a:r>
          </a:p>
          <a:p>
            <a:pPr>
              <a:spcBef>
                <a:spcPct val="50000"/>
              </a:spcBef>
            </a:pPr>
            <a:endParaRPr lang="en-US" sz="5000" b="1">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9"/>
            </a:pPr>
            <a:r>
              <a:rPr lang="en-US" b="1" smtClean="0">
                <a:latin typeface="Tahoma" pitchFamily="34" charset="0"/>
              </a:rPr>
              <a:t>China consumes 40% of the world’s cement, a third of the coal, a quarter of steel, &amp; is the world’s second largest oil user.</a:t>
            </a:r>
          </a:p>
          <a:p>
            <a:pPr marL="609600" indent="-609600" eaLnBrk="1" hangingPunct="1">
              <a:buFontTx/>
              <a:buAutoNum type="arabicPeriod" startAt="9"/>
            </a:pPr>
            <a:r>
              <a:rPr lang="en-US" b="1" smtClean="0">
                <a:latin typeface="Tahoma" pitchFamily="34" charset="0"/>
              </a:rPr>
              <a:t> China had a trade surplus of $102B in 2005, triple the 2004 total.</a:t>
            </a:r>
          </a:p>
          <a:p>
            <a:pPr marL="609600" indent="-609600" eaLnBrk="1" hangingPunct="1">
              <a:buFontTx/>
              <a:buAutoNum type="arabicPeriod" startAt="9"/>
            </a:pPr>
            <a:r>
              <a:rPr lang="en-US" b="1" smtClean="0">
                <a:latin typeface="Tahoma" pitchFamily="34" charset="0"/>
              </a:rPr>
              <a:t>China’s trade surplus with the U.S. is $200B, meaning China exported that more to America than it imported from America.</a:t>
            </a:r>
          </a:p>
          <a:p>
            <a:pPr marL="609600" indent="-609600" eaLnBrk="1" hangingPunct="1">
              <a:buFontTx/>
              <a:buAutoNum type="arabicPeriod" startAt="9"/>
            </a:pPr>
            <a:r>
              <a:rPr lang="en-US" b="1" smtClean="0">
                <a:latin typeface="Tahoma" pitchFamily="34" charset="0"/>
              </a:rPr>
              <a:t>$60B in FDI is invested in China annually (2/3 from neighbors Hong Kong, Macau, &amp; Taiwan).</a:t>
            </a:r>
          </a:p>
          <a:p>
            <a:pPr marL="609600" indent="-609600" eaLnBrk="1" hangingPunct="1"/>
            <a:endParaRPr lang="en-US" b="1" smtClean="0">
              <a:latin typeface="Tahoma" pitchFamily="34" charset="0"/>
            </a:endParaRPr>
          </a:p>
        </p:txBody>
      </p:sp>
      <p:sp>
        <p:nvSpPr>
          <p:cNvPr id="7171" name="AutoShape 4"/>
          <p:cNvSpPr>
            <a:spLocks noChangeArrowheads="1"/>
          </p:cNvSpPr>
          <p:nvPr/>
        </p:nvSpPr>
        <p:spPr bwMode="auto">
          <a:xfrm>
            <a:off x="76962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body" idx="1"/>
          </p:nvPr>
        </p:nvSpPr>
        <p:spPr>
          <a:xfrm>
            <a:off x="685800" y="381000"/>
            <a:ext cx="7772400" cy="5867400"/>
          </a:xfrm>
        </p:spPr>
        <p:txBody>
          <a:bodyPr/>
          <a:lstStyle/>
          <a:p>
            <a:pPr eaLnBrk="1" hangingPunct="1">
              <a:buFontTx/>
              <a:buNone/>
            </a:pPr>
            <a:r>
              <a:rPr lang="en-US" sz="4800" b="1" smtClean="0">
                <a:latin typeface="Tahoma" pitchFamily="34" charset="0"/>
              </a:rPr>
              <a:t>What is the </a:t>
            </a:r>
            <a:r>
              <a:rPr lang="en-US" sz="4800" b="1" u="sng" smtClean="0">
                <a:latin typeface="Tahoma" pitchFamily="34" charset="0"/>
              </a:rPr>
              <a:t>#1</a:t>
            </a:r>
            <a:r>
              <a:rPr lang="en-US" sz="4800" b="1" smtClean="0">
                <a:latin typeface="Tahoma" pitchFamily="34" charset="0"/>
              </a:rPr>
              <a:t> rule hustlers must follow to make $$$ (pool, gambling, golf, etc)?</a:t>
            </a:r>
          </a:p>
          <a:p>
            <a:pPr eaLnBrk="1" hangingPunct="1">
              <a:buFontTx/>
              <a:buNone/>
            </a:pPr>
            <a:endParaRPr lang="en-US" sz="4800" b="1" smtClean="0">
              <a:latin typeface="Tahoma" pitchFamily="34" charset="0"/>
            </a:endParaRPr>
          </a:p>
          <a:p>
            <a:pPr algn="ctr" eaLnBrk="1" hangingPunct="1">
              <a:buFontTx/>
              <a:buNone/>
            </a:pPr>
            <a:r>
              <a:rPr lang="en-US" sz="4000" b="1" smtClean="0">
                <a:latin typeface="Tahoma" pitchFamily="34" charset="0"/>
              </a:rPr>
              <a:t>(“Play by our rules, or don’t play at all.”)</a:t>
            </a:r>
          </a:p>
          <a:p>
            <a:pPr algn="ctr" eaLnBrk="1" hangingPunct="1">
              <a:spcBef>
                <a:spcPct val="0"/>
              </a:spcBef>
              <a:buFontTx/>
              <a:buNone/>
            </a:pPr>
            <a:endParaRPr lang="en-US" sz="40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228600"/>
            <a:ext cx="9144000" cy="1066800"/>
          </a:xfrm>
        </p:spPr>
        <p:txBody>
          <a:bodyPr/>
          <a:lstStyle/>
          <a:p>
            <a:pPr eaLnBrk="1" hangingPunct="1"/>
            <a:r>
              <a:rPr lang="en-US" sz="3200" b="1" smtClean="0">
                <a:solidFill>
                  <a:schemeClr val="tx1"/>
                </a:solidFill>
                <a:latin typeface="Tahoma" pitchFamily="34" charset="0"/>
              </a:rPr>
              <a:t>THE NEW QFII FINANCING STRATEGY</a:t>
            </a:r>
            <a:br>
              <a:rPr lang="en-US" sz="3200" b="1" smtClean="0">
                <a:solidFill>
                  <a:schemeClr val="tx1"/>
                </a:solidFill>
                <a:latin typeface="Tahoma" pitchFamily="34" charset="0"/>
              </a:rPr>
            </a:br>
            <a:r>
              <a:rPr lang="en-US" sz="2800" b="1" smtClean="0">
                <a:solidFill>
                  <a:schemeClr val="tx1"/>
                </a:solidFill>
                <a:latin typeface="Tahoma" pitchFamily="34" charset="0"/>
              </a:rPr>
              <a:t>Qualified Foreign Institutional Investor Program</a:t>
            </a:r>
            <a:r>
              <a:rPr lang="en-US" sz="2800" b="1" smtClean="0">
                <a:solidFill>
                  <a:schemeClr val="tx1"/>
                </a:solidFill>
                <a:latin typeface="Batang" pitchFamily="18" charset="-127"/>
              </a:rPr>
              <a:t/>
            </a:r>
            <a:br>
              <a:rPr lang="en-US" sz="2800" b="1" smtClean="0">
                <a:solidFill>
                  <a:schemeClr val="tx1"/>
                </a:solidFill>
                <a:latin typeface="Batang" pitchFamily="18" charset="-127"/>
              </a:rPr>
            </a:br>
            <a:endParaRPr lang="en-US" sz="2800" b="1" smtClean="0">
              <a:solidFill>
                <a:schemeClr val="tx1"/>
              </a:solidFill>
              <a:latin typeface="Batang" pitchFamily="18" charset="-127"/>
            </a:endParaRPr>
          </a:p>
        </p:txBody>
      </p:sp>
      <p:sp>
        <p:nvSpPr>
          <p:cNvPr id="66563" name="Rectangle 3"/>
          <p:cNvSpPr>
            <a:spLocks noGrp="1" noChangeArrowheads="1"/>
          </p:cNvSpPr>
          <p:nvPr>
            <p:ph type="body" idx="1"/>
          </p:nvPr>
        </p:nvSpPr>
        <p:spPr>
          <a:xfrm>
            <a:off x="0" y="1066800"/>
            <a:ext cx="9144000" cy="6629400"/>
          </a:xfrm>
        </p:spPr>
        <p:txBody>
          <a:bodyPr/>
          <a:lstStyle/>
          <a:p>
            <a:pPr marL="609600" indent="-609600" eaLnBrk="1" hangingPunct="1">
              <a:buFontTx/>
              <a:buAutoNum type="arabicPeriod"/>
            </a:pPr>
            <a:r>
              <a:rPr lang="en-US" sz="4000" b="1" smtClean="0">
                <a:latin typeface="Tahoma" pitchFamily="34" charset="0"/>
              </a:rPr>
              <a:t>To do business in China, investment companies must have at least a $10B portfolio </a:t>
            </a:r>
          </a:p>
          <a:p>
            <a:pPr marL="609600" indent="-609600" eaLnBrk="1" hangingPunct="1">
              <a:buFontTx/>
              <a:buAutoNum type="arabicPeriod"/>
            </a:pPr>
            <a:r>
              <a:rPr lang="en-US" sz="4000" b="1" smtClean="0">
                <a:latin typeface="Tahoma" pitchFamily="34" charset="0"/>
              </a:rPr>
              <a:t>Foreign banks can do business in China only if they are one of the top 100 in the world</a:t>
            </a:r>
          </a:p>
          <a:p>
            <a:pPr marL="609600" indent="-609600" eaLnBrk="1" hangingPunct="1">
              <a:buFontTx/>
              <a:buAutoNum type="arabicPeriod"/>
            </a:pPr>
            <a:r>
              <a:rPr lang="en-US" sz="4000" b="1" smtClean="0">
                <a:latin typeface="Tahoma" pitchFamily="34" charset="0"/>
              </a:rPr>
              <a:t>Foreign companies can own</a:t>
            </a:r>
            <a:r>
              <a:rPr lang="en-US" sz="4000" b="1" smtClean="0">
                <a:solidFill>
                  <a:srgbClr val="FF0066"/>
                </a:solidFill>
                <a:latin typeface="Tahoma" pitchFamily="34" charset="0"/>
              </a:rPr>
              <a:t> </a:t>
            </a:r>
            <a:r>
              <a:rPr lang="en-US" sz="4000" b="1" smtClean="0">
                <a:latin typeface="Tahoma" pitchFamily="34" charset="0"/>
              </a:rPr>
              <a:t>only 10% of a Chinese company </a:t>
            </a:r>
          </a:p>
          <a:p>
            <a:pPr marL="609600" indent="-609600" eaLnBrk="1" hangingPunct="1"/>
            <a:endParaRPr lang="en-US" sz="40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228600"/>
            <a:ext cx="7772400" cy="563563"/>
          </a:xfrm>
        </p:spPr>
        <p:txBody>
          <a:bodyPr/>
          <a:lstStyle/>
          <a:p>
            <a:pPr eaLnBrk="1" hangingPunct="1"/>
            <a:r>
              <a:rPr lang="en-US" sz="2800" b="1" smtClean="0">
                <a:latin typeface="Tahoma" pitchFamily="34" charset="0"/>
              </a:rPr>
              <a:t>PUTTING CHINA’S PRIVATE SECTOR GROWTH INTO PERSPECTIVE</a:t>
            </a:r>
          </a:p>
        </p:txBody>
      </p:sp>
      <p:sp>
        <p:nvSpPr>
          <p:cNvPr id="67587" name="Rectangle 3"/>
          <p:cNvSpPr>
            <a:spLocks noGrp="1" noChangeArrowheads="1"/>
          </p:cNvSpPr>
          <p:nvPr>
            <p:ph type="body" idx="1"/>
          </p:nvPr>
        </p:nvSpPr>
        <p:spPr>
          <a:xfrm>
            <a:off x="0" y="914400"/>
            <a:ext cx="9144000" cy="5943600"/>
          </a:xfrm>
        </p:spPr>
        <p:txBody>
          <a:bodyPr/>
          <a:lstStyle/>
          <a:p>
            <a:pPr marL="609600" indent="-609600" eaLnBrk="1" hangingPunct="1">
              <a:lnSpc>
                <a:spcPct val="90000"/>
              </a:lnSpc>
              <a:buFontTx/>
              <a:buAutoNum type="arabicPeriod"/>
            </a:pPr>
            <a:r>
              <a:rPr lang="en-US" sz="2400" b="1" smtClean="0">
                <a:latin typeface="Tahoma" pitchFamily="34" charset="0"/>
              </a:rPr>
              <a:t>China is striving for 30-50 of its private (but state-subsidized) companies to major global players by 2010. </a:t>
            </a:r>
          </a:p>
          <a:p>
            <a:pPr marL="609600" indent="-609600" eaLnBrk="1" hangingPunct="1">
              <a:lnSpc>
                <a:spcPct val="90000"/>
              </a:lnSpc>
              <a:buFontTx/>
              <a:buAutoNum type="arabicPeriod"/>
            </a:pPr>
            <a:r>
              <a:rPr lang="en-US" sz="2400" b="1" smtClean="0">
                <a:latin typeface="Tahoma" pitchFamily="34" charset="0"/>
              </a:rPr>
              <a:t>So far China’s biggest success stories have been in “intermediate” industries that don’t make consumer products, but instead supply the world’s manufacturers who do sell directly to consumers. This intermediate supply strategy is similar to Taiwan’s traditional competitive approach (supplying computer hardware to computer manufacturers around the world).</a:t>
            </a:r>
          </a:p>
          <a:p>
            <a:pPr marL="609600" indent="-609600" eaLnBrk="1" hangingPunct="1">
              <a:lnSpc>
                <a:spcPct val="90000"/>
              </a:lnSpc>
              <a:buFontTx/>
              <a:buAutoNum type="arabicPeriod"/>
            </a:pPr>
            <a:r>
              <a:rPr lang="en-US" sz="2400" b="1" smtClean="0">
                <a:latin typeface="Tahoma" pitchFamily="34" charset="0"/>
              </a:rPr>
              <a:t>China’s big advantage in intermediate industries is its lowest labor costs in the world.</a:t>
            </a:r>
          </a:p>
          <a:p>
            <a:pPr marL="609600" indent="-609600" eaLnBrk="1" hangingPunct="1">
              <a:lnSpc>
                <a:spcPct val="90000"/>
              </a:lnSpc>
              <a:buFontTx/>
              <a:buAutoNum type="arabicPeriod"/>
            </a:pPr>
            <a:r>
              <a:rPr lang="en-US" sz="2400" b="1" smtClean="0">
                <a:latin typeface="Tahoma" pitchFamily="34" charset="0"/>
              </a:rPr>
              <a:t>It will take China a long time, if ever, to reach the success of Japan or South Korea in producing truly global consumer companies. </a:t>
            </a:r>
          </a:p>
        </p:txBody>
      </p:sp>
      <p:sp>
        <p:nvSpPr>
          <p:cNvPr id="67588" name="AutoShape 4"/>
          <p:cNvSpPr>
            <a:spLocks noChangeArrowheads="1"/>
          </p:cNvSpPr>
          <p:nvPr/>
        </p:nvSpPr>
        <p:spPr bwMode="auto">
          <a:xfrm>
            <a:off x="76200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6"/>
            </a:pPr>
            <a:r>
              <a:rPr lang="en-US" sz="2500" b="1" smtClean="0">
                <a:latin typeface="Tahoma" pitchFamily="34" charset="0"/>
              </a:rPr>
              <a:t>China has copied the national industrial planning system (pioneered by Japan &amp; the “4 tigers” of Asia), in which private corporations are supported by the government in a variety of ways, including subsidies, low cost (“sweetheart”) bank loans, tariff protection, &amp; assistance in locating global customers.</a:t>
            </a:r>
          </a:p>
          <a:p>
            <a:pPr marL="609600" indent="-609600" eaLnBrk="1" hangingPunct="1">
              <a:lnSpc>
                <a:spcPct val="90000"/>
              </a:lnSpc>
              <a:buFontTx/>
              <a:buAutoNum type="arabicPeriod" startAt="6"/>
            </a:pPr>
            <a:r>
              <a:rPr lang="en-US" sz="2500" b="1" smtClean="0">
                <a:latin typeface="Tahoma" pitchFamily="34" charset="0"/>
              </a:rPr>
              <a:t>Chinese industry has been very slow to upgrade technologically, preferring instead to reap short-term profit from substituting (extremely cheap) labor for new technology.</a:t>
            </a:r>
          </a:p>
          <a:p>
            <a:pPr marL="609600" indent="-609600" eaLnBrk="1" hangingPunct="1">
              <a:lnSpc>
                <a:spcPct val="90000"/>
              </a:lnSpc>
              <a:buFontTx/>
              <a:buAutoNum type="arabicPeriod" startAt="6"/>
            </a:pPr>
            <a:r>
              <a:rPr lang="en-US" sz="2500" b="1" smtClean="0">
                <a:latin typeface="Tahoma" pitchFamily="34" charset="0"/>
              </a:rPr>
              <a:t>For the foreseeable future, China’s only viable competitive strategy is to manufacture intermediate products cheaper than anyone else in the world can.</a:t>
            </a:r>
          </a:p>
          <a:p>
            <a:pPr marL="609600" indent="-609600" eaLnBrk="1" hangingPunct="1">
              <a:lnSpc>
                <a:spcPct val="90000"/>
              </a:lnSpc>
              <a:buFontTx/>
              <a:buAutoNum type="arabicPeriod" startAt="6"/>
            </a:pPr>
            <a:r>
              <a:rPr lang="en-US" sz="2500" b="1" smtClean="0">
                <a:latin typeface="Tahoma" pitchFamily="34" charset="0"/>
              </a:rPr>
              <a:t>Over the long-run, the control-oriented Chinese government will have to figure how to let the private sector survive on its own free of “micro-meddling” from government bureaucrats.</a:t>
            </a:r>
          </a:p>
        </p:txBody>
      </p:sp>
    </p:spTree>
  </p:cSld>
  <p:clrMapOvr>
    <a:masterClrMapping/>
  </p:clrMapOvr>
  <p:transition spd="med">
    <p:rand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4"/>
          <p:cNvSpPr>
            <a:spLocks noGrp="1" noChangeArrowheads="1"/>
          </p:cNvSpPr>
          <p:nvPr>
            <p:ph type="ctrTitle"/>
          </p:nvPr>
        </p:nvSpPr>
        <p:spPr>
          <a:xfrm>
            <a:off x="0" y="304800"/>
            <a:ext cx="9144000" cy="609600"/>
          </a:xfrm>
        </p:spPr>
        <p:txBody>
          <a:bodyPr/>
          <a:lstStyle/>
          <a:p>
            <a:pPr eaLnBrk="1" hangingPunct="1"/>
            <a:r>
              <a:rPr lang="en-US" sz="3200" b="1" smtClean="0">
                <a:latin typeface="Tahoma" pitchFamily="34" charset="0"/>
              </a:rPr>
              <a:t>FOREIGN INVESTOR INFORMATION DISCLOSURE</a:t>
            </a:r>
          </a:p>
        </p:txBody>
      </p:sp>
      <p:sp>
        <p:nvSpPr>
          <p:cNvPr id="69635" name="Rectangle 3"/>
          <p:cNvSpPr>
            <a:spLocks noGrp="1" noChangeArrowheads="1"/>
          </p:cNvSpPr>
          <p:nvPr>
            <p:ph type="subTitle" idx="1"/>
          </p:nvPr>
        </p:nvSpPr>
        <p:spPr>
          <a:xfrm>
            <a:off x="0" y="1066800"/>
            <a:ext cx="9144000" cy="5791200"/>
          </a:xfrm>
        </p:spPr>
        <p:txBody>
          <a:bodyPr/>
          <a:lstStyle/>
          <a:p>
            <a:pPr marL="609600" indent="-609600" algn="l" eaLnBrk="1" hangingPunct="1">
              <a:buFontTx/>
              <a:buAutoNum type="arabicPeriod"/>
            </a:pPr>
            <a:r>
              <a:rPr lang="en-US" b="1" smtClean="0">
                <a:latin typeface="Tahoma" pitchFamily="34" charset="0"/>
              </a:rPr>
              <a:t>A </a:t>
            </a:r>
            <a:r>
              <a:rPr lang="en-US" sz="3000" b="1" smtClean="0">
                <a:latin typeface="Tahoma" pitchFamily="34" charset="0"/>
              </a:rPr>
              <a:t>special commission of the U.S. Congress has recommended that China be required to disclose more information on the financial condition of both its state-owned &amp; private companies as a condition of selling stock in the U.S.</a:t>
            </a:r>
          </a:p>
          <a:p>
            <a:pPr marL="609600" indent="-609600" algn="l" eaLnBrk="1" hangingPunct="1">
              <a:buFontTx/>
              <a:buAutoNum type="arabicPeriod"/>
            </a:pPr>
            <a:r>
              <a:rPr lang="en-US" sz="3000" b="1" smtClean="0">
                <a:latin typeface="Tahoma" pitchFamily="34" charset="0"/>
              </a:rPr>
              <a:t>Several Chinese banks and manufacturers have sold stock to U.S. investors without disclosing massive balance sheet debt or business deals in weapons-related products to political enemies of the USA.</a:t>
            </a:r>
          </a:p>
        </p:txBody>
      </p:sp>
    </p:spTree>
  </p:cSld>
  <p:clrMapOvr>
    <a:masterClrMapping/>
  </p:clrMapOvr>
  <p:transition spd="med">
    <p:rand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304800"/>
            <a:ext cx="9144000" cy="990600"/>
          </a:xfrm>
        </p:spPr>
        <p:txBody>
          <a:bodyPr/>
          <a:lstStyle/>
          <a:p>
            <a:pPr eaLnBrk="1" hangingPunct="1"/>
            <a:r>
              <a:rPr lang="en-US" sz="3200" b="1" smtClean="0">
                <a:latin typeface="Tahoma" pitchFamily="34" charset="0"/>
              </a:rPr>
              <a:t>THE MOST COMMON OPERATIONS PROBLEMS ENCOUNTERED BY FOREIGN COMPANIES IN CHINA</a:t>
            </a:r>
          </a:p>
        </p:txBody>
      </p:sp>
      <p:sp>
        <p:nvSpPr>
          <p:cNvPr id="70659" name="Rectangle 3"/>
          <p:cNvSpPr>
            <a:spLocks noGrp="1" noChangeArrowheads="1"/>
          </p:cNvSpPr>
          <p:nvPr>
            <p:ph type="body" idx="1"/>
          </p:nvPr>
        </p:nvSpPr>
        <p:spPr>
          <a:xfrm>
            <a:off x="0" y="1524000"/>
            <a:ext cx="9144000" cy="5334000"/>
          </a:xfrm>
        </p:spPr>
        <p:txBody>
          <a:bodyPr/>
          <a:lstStyle/>
          <a:p>
            <a:pPr marL="609600" indent="-609600" eaLnBrk="1" hangingPunct="1">
              <a:buFontTx/>
              <a:buAutoNum type="arabicPeriod"/>
            </a:pPr>
            <a:r>
              <a:rPr lang="en-US" b="1" smtClean="0">
                <a:latin typeface="Tahoma" pitchFamily="34" charset="0"/>
              </a:rPr>
              <a:t>Shortage of Chinese managers/staff who understand enough about capitalistic operations to assume corporate leadership responsibilities</a:t>
            </a:r>
          </a:p>
          <a:p>
            <a:pPr marL="609600" indent="-609600" eaLnBrk="1" hangingPunct="1">
              <a:buFontTx/>
              <a:buNone/>
            </a:pPr>
            <a:r>
              <a:rPr lang="en-US" b="1" smtClean="0">
                <a:latin typeface="Tahoma" pitchFamily="34" charset="0"/>
              </a:rPr>
              <a:t>2. China’s one child policy has made it hard for companies to find employees who are cut out to be team players</a:t>
            </a:r>
          </a:p>
          <a:p>
            <a:pPr marL="609600" indent="-609600" eaLnBrk="1" hangingPunct="1">
              <a:buFontTx/>
              <a:buNone/>
            </a:pPr>
            <a:r>
              <a:rPr lang="en-US" b="1" smtClean="0">
                <a:latin typeface="Tahoma" pitchFamily="34" charset="0"/>
              </a:rPr>
              <a:t>3. China’s traditional educational emphasis on rote learning has limited creative entrepreneurial thinking</a:t>
            </a:r>
          </a:p>
        </p:txBody>
      </p:sp>
    </p:spTree>
  </p:cSld>
  <p:clrMapOvr>
    <a:masterClrMapping/>
  </p:clrMapOvr>
  <p:transition spd="med">
    <p:rand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0" y="0"/>
            <a:ext cx="9144000" cy="609600"/>
          </a:xfrm>
        </p:spPr>
        <p:txBody>
          <a:bodyPr/>
          <a:lstStyle/>
          <a:p>
            <a:pPr eaLnBrk="1" hangingPunct="1"/>
            <a:r>
              <a:rPr lang="en-US" sz="3600" b="1" smtClean="0">
                <a:latin typeface="Tahoma" pitchFamily="34" charset="0"/>
              </a:rPr>
              <a:t>COPYRIGHT RIP-OFFS IN CHINA</a:t>
            </a:r>
          </a:p>
        </p:txBody>
      </p:sp>
      <p:sp>
        <p:nvSpPr>
          <p:cNvPr id="71683" name="Rectangle 3"/>
          <p:cNvSpPr>
            <a:spLocks noGrp="1" noChangeArrowheads="1"/>
          </p:cNvSpPr>
          <p:nvPr>
            <p:ph type="body" idx="1"/>
          </p:nvPr>
        </p:nvSpPr>
        <p:spPr>
          <a:xfrm>
            <a:off x="0" y="457200"/>
            <a:ext cx="9144000" cy="6400800"/>
          </a:xfrm>
        </p:spPr>
        <p:txBody>
          <a:bodyPr/>
          <a:lstStyle/>
          <a:p>
            <a:pPr eaLnBrk="1" hangingPunct="1">
              <a:buFontTx/>
              <a:buNone/>
            </a:pPr>
            <a:r>
              <a:rPr lang="en-US" b="1" smtClean="0">
                <a:latin typeface="Tahoma" pitchFamily="34" charset="0"/>
              </a:rPr>
              <a:t>1. American companies have lost billions of dollars to Chinese copyright violations in their sale of American movies, music, &amp; books. </a:t>
            </a:r>
          </a:p>
          <a:p>
            <a:pPr eaLnBrk="1" hangingPunct="1">
              <a:buFontTx/>
              <a:buNone/>
            </a:pPr>
            <a:r>
              <a:rPr lang="en-US" b="1" smtClean="0">
                <a:latin typeface="Tahoma" pitchFamily="34" charset="0"/>
              </a:rPr>
              <a:t>2. The U.S. Trade Department has filed several suits against these Chinese practices in the World Trade organization. </a:t>
            </a:r>
          </a:p>
          <a:p>
            <a:pPr eaLnBrk="1" hangingPunct="1">
              <a:buFontTx/>
              <a:buNone/>
            </a:pPr>
            <a:r>
              <a:rPr lang="en-US" b="1" smtClean="0">
                <a:latin typeface="Tahoma" pitchFamily="34" charset="0"/>
              </a:rPr>
              <a:t>3. American complaints have also been filed with the WTO against the Chinese use of subsidies to help many of their corporations compete in the global market place. </a:t>
            </a:r>
          </a:p>
        </p:txBody>
      </p:sp>
      <p:sp>
        <p:nvSpPr>
          <p:cNvPr id="71684" name="AutoShape 4"/>
          <p:cNvSpPr>
            <a:spLocks noChangeArrowheads="1"/>
          </p:cNvSpPr>
          <p:nvPr/>
        </p:nvSpPr>
        <p:spPr bwMode="auto">
          <a:xfrm>
            <a:off x="76200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0" y="0"/>
            <a:ext cx="9144000" cy="6858000"/>
          </a:xfrm>
        </p:spPr>
        <p:txBody>
          <a:bodyPr/>
          <a:lstStyle/>
          <a:p>
            <a:pPr eaLnBrk="1" hangingPunct="1">
              <a:buFontTx/>
              <a:buNone/>
            </a:pPr>
            <a:r>
              <a:rPr lang="en-US" sz="3600" b="1" smtClean="0">
                <a:latin typeface="Tahoma" pitchFamily="34" charset="0"/>
                <a:cs typeface="Tahoma" pitchFamily="34" charset="0"/>
              </a:rPr>
              <a:t>Japan’s strategy for dealing with intellectual property problems in China is to rely on China to manufacture its lower value-added products (such as Ricoh, which makes its low-tech office-equipment parts in China), but to keep its high value-added technology at home.  “The appeal of China as a manufacturing hub and a huge new market is not universally shared among Japanese businesses.” </a:t>
            </a:r>
          </a:p>
        </p:txBody>
      </p:sp>
    </p:spTree>
  </p:cSld>
  <p:clrMapOvr>
    <a:masterClrMapping/>
  </p:clrMapOvr>
  <p:transition spd="med">
    <p:random/>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eaLnBrk="1" hangingPunct="1">
              <a:buFontTx/>
              <a:buNone/>
            </a:pPr>
            <a:r>
              <a:rPr lang="en-US" sz="4000" b="1" smtClean="0">
                <a:latin typeface="Tahoma" pitchFamily="34" charset="0"/>
                <a:cs typeface="Tahoma" pitchFamily="34" charset="0"/>
              </a:rPr>
              <a:t>In the summer of 2009, the World Trade Organization issued an unfair practices ruling against China for requiring American media companies to use state-owned Chinese companies for distributing their products to the Chinese marketplace and for the government’s right to alter the contents (censor) of media material.</a:t>
            </a:r>
          </a:p>
        </p:txBody>
      </p:sp>
    </p:spTree>
  </p:cSld>
  <p:clrMapOvr>
    <a:masterClrMapping/>
  </p:clrMapOvr>
  <p:transition spd="med">
    <p:random/>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body" idx="1"/>
          </p:nvPr>
        </p:nvSpPr>
        <p:spPr>
          <a:xfrm>
            <a:off x="0" y="0"/>
            <a:ext cx="9144000" cy="6858000"/>
          </a:xfrm>
        </p:spPr>
        <p:txBody>
          <a:bodyPr/>
          <a:lstStyle/>
          <a:p>
            <a:pPr algn="ctr">
              <a:buFontTx/>
              <a:buNone/>
            </a:pPr>
            <a:r>
              <a:rPr lang="en-US" sz="8000" b="1" smtClean="0">
                <a:latin typeface="Tahoma" pitchFamily="34" charset="0"/>
              </a:rPr>
              <a:t>CHINA IS HUSTLING FOR ECONOMIC GROWTH RESOURCES</a:t>
            </a:r>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0" y="228600"/>
            <a:ext cx="8839200" cy="6629400"/>
          </a:xfrm>
        </p:spPr>
        <p:txBody>
          <a:bodyPr/>
          <a:lstStyle/>
          <a:p>
            <a:pPr marL="609600" indent="-609600" eaLnBrk="1" hangingPunct="1">
              <a:lnSpc>
                <a:spcPct val="90000"/>
              </a:lnSpc>
              <a:buFontTx/>
              <a:buAutoNum type="arabicPeriod" startAt="13"/>
            </a:pPr>
            <a:r>
              <a:rPr lang="en-US" sz="3900" b="1" smtClean="0">
                <a:latin typeface="Tahoma" pitchFamily="34" charset="0"/>
              </a:rPr>
              <a:t>10M people annually move from rural villages to cities</a:t>
            </a:r>
          </a:p>
          <a:p>
            <a:pPr marL="609600" indent="-609600" eaLnBrk="1" hangingPunct="1">
              <a:lnSpc>
                <a:spcPct val="90000"/>
              </a:lnSpc>
              <a:buFontTx/>
              <a:buAutoNum type="arabicPeriod" startAt="13"/>
            </a:pPr>
            <a:r>
              <a:rPr lang="en-US" sz="3900" b="1" smtClean="0">
                <a:latin typeface="Tahoma" pitchFamily="34" charset="0"/>
              </a:rPr>
              <a:t>Urban migration patterns will take another 30 years to complete (only half of the rural population has moved into city jobs)</a:t>
            </a:r>
          </a:p>
          <a:p>
            <a:pPr marL="609600" indent="-609600" eaLnBrk="1" hangingPunct="1">
              <a:lnSpc>
                <a:spcPct val="90000"/>
              </a:lnSpc>
              <a:buFontTx/>
              <a:buAutoNum type="arabicPeriod" startAt="13"/>
            </a:pPr>
            <a:r>
              <a:rPr lang="en-US" sz="3900" b="1" smtClean="0">
                <a:latin typeface="Tahoma" pitchFamily="34" charset="0"/>
              </a:rPr>
              <a:t>40% domestic savings rate</a:t>
            </a:r>
          </a:p>
          <a:p>
            <a:pPr marL="609600" indent="-609600" eaLnBrk="1" hangingPunct="1">
              <a:lnSpc>
                <a:spcPct val="90000"/>
              </a:lnSpc>
              <a:buFontTx/>
              <a:buAutoNum type="arabicPeriod" startAt="13"/>
            </a:pPr>
            <a:r>
              <a:rPr lang="en-US" sz="3900" b="1" smtClean="0">
                <a:latin typeface="Tahoma" pitchFamily="34" charset="0"/>
              </a:rPr>
              <a:t> On a per capita basis, Chinese workers produce 4 times as much as in the early 1990s.</a:t>
            </a:r>
            <a:r>
              <a:rPr lang="en-US" sz="3600" b="1" smtClean="0">
                <a:latin typeface="Tahoma" pitchFamily="34" charset="0"/>
              </a:rPr>
              <a:t> </a:t>
            </a:r>
          </a:p>
        </p:txBody>
      </p:sp>
      <p:sp>
        <p:nvSpPr>
          <p:cNvPr id="8195" name="AutoShape 7"/>
          <p:cNvSpPr>
            <a:spLocks noChangeArrowheads="1"/>
          </p:cNvSpPr>
          <p:nvPr/>
        </p:nvSpPr>
        <p:spPr bwMode="auto">
          <a:xfrm>
            <a:off x="8001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0" y="0"/>
            <a:ext cx="9144000" cy="6858000"/>
          </a:xfrm>
        </p:spPr>
        <p:txBody>
          <a:bodyPr/>
          <a:lstStyle/>
          <a:p>
            <a:pPr>
              <a:buFontTx/>
              <a:buNone/>
            </a:pPr>
            <a:r>
              <a:rPr lang="en-US" sz="2800" b="1" smtClean="0">
                <a:latin typeface="Tahoma" pitchFamily="34" charset="0"/>
              </a:rPr>
              <a:t>1. China is purchasing huge volumes of natural resources in several developing nations (including Congo, Kazakhstan, Angola, Sudan, Myanmar,&amp; parts of Latin America) in return for providing these nations with extensive economic development projects (new roads, railroads, and factories) built by Chinese state companies. </a:t>
            </a:r>
          </a:p>
          <a:p>
            <a:pPr>
              <a:buFontTx/>
              <a:buNone/>
            </a:pPr>
            <a:r>
              <a:rPr lang="en-US" sz="2800" b="1" smtClean="0">
                <a:latin typeface="Tahoma" pitchFamily="34" charset="0"/>
              </a:rPr>
              <a:t>2. China has become Australia’s second largest export market for agricultural goods.  “Australians do not seem to suffer from the faint unease about China’s rapid growth that often afflicts Europeans and Americans.  Instead, they see China’s rise as an opportunity.”</a:t>
            </a:r>
          </a:p>
        </p:txBody>
      </p:sp>
      <p:sp>
        <p:nvSpPr>
          <p:cNvPr id="75779"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3"/>
          <p:cNvSpPr>
            <a:spLocks noGrp="1" noChangeArrowheads="1"/>
          </p:cNvSpPr>
          <p:nvPr>
            <p:ph type="body" idx="1"/>
          </p:nvPr>
        </p:nvSpPr>
        <p:spPr>
          <a:xfrm>
            <a:off x="0" y="0"/>
            <a:ext cx="9144000" cy="6858000"/>
          </a:xfrm>
        </p:spPr>
        <p:txBody>
          <a:bodyPr/>
          <a:lstStyle/>
          <a:p>
            <a:pPr>
              <a:lnSpc>
                <a:spcPct val="90000"/>
              </a:lnSpc>
              <a:buFontTx/>
              <a:buNone/>
            </a:pPr>
            <a:r>
              <a:rPr lang="en-US" b="1" smtClean="0">
                <a:latin typeface="Tahoma" pitchFamily="34" charset="0"/>
              </a:rPr>
              <a:t>3. China is seeking to slow down and contain its roaring growth over the next three years to correct income inequalities between urban and rural areas and to ease serious resource flow shortages and bottlenecks in China’s manufacturing sector.</a:t>
            </a:r>
          </a:p>
          <a:p>
            <a:pPr>
              <a:lnSpc>
                <a:spcPct val="90000"/>
              </a:lnSpc>
              <a:buFontTx/>
              <a:buNone/>
            </a:pPr>
            <a:r>
              <a:rPr lang="en-US" b="1" smtClean="0">
                <a:latin typeface="Tahoma" pitchFamily="34" charset="0"/>
              </a:rPr>
              <a:t>4. High fuel efficiency standards are mandated for Chinese cars, which use only half the fuel of American cars.</a:t>
            </a:r>
          </a:p>
          <a:p>
            <a:pPr>
              <a:lnSpc>
                <a:spcPct val="90000"/>
              </a:lnSpc>
              <a:buFontTx/>
              <a:buNone/>
            </a:pPr>
            <a:r>
              <a:rPr lang="en-US" b="1" smtClean="0">
                <a:latin typeface="Tahoma" pitchFamily="34" charset="0"/>
              </a:rPr>
              <a:t>5. China is also diversifying away from monster-polluting coal as its main energy source and will increase its the use of nuclear power fivefold over the next decade.</a:t>
            </a:r>
          </a:p>
        </p:txBody>
      </p:sp>
      <p:sp>
        <p:nvSpPr>
          <p:cNvPr id="76803"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0" y="0"/>
            <a:ext cx="9144000" cy="6858000"/>
          </a:xfrm>
        </p:spPr>
        <p:txBody>
          <a:bodyPr/>
          <a:lstStyle/>
          <a:p>
            <a:pPr>
              <a:buFontTx/>
              <a:buNone/>
            </a:pPr>
            <a:r>
              <a:rPr lang="en-US" sz="3400" b="1" smtClean="0">
                <a:latin typeface="Tahoma" pitchFamily="34" charset="0"/>
              </a:rPr>
              <a:t>6. Efforts are underway to close numerous fuel-guzzling factories left over from the 1960s and 1970s, which was the last gasp of China’s failed Communist economic planning system.  </a:t>
            </a:r>
          </a:p>
          <a:p>
            <a:pPr>
              <a:buFontTx/>
              <a:buNone/>
            </a:pPr>
            <a:r>
              <a:rPr lang="en-US" sz="3400" b="1" smtClean="0">
                <a:latin typeface="Tahoma" pitchFamily="34" charset="0"/>
              </a:rPr>
              <a:t>7. China is also de-emphasizing economic growth based on heavy manufacturing (steel, cement, aluminum smelters, and metal processing) &amp; upgrading its commitment to lighter manufacturing (petrochemicals, glass, and paper) that is less fuel intensive and polluting.</a:t>
            </a:r>
          </a:p>
        </p:txBody>
      </p:sp>
    </p:spTree>
  </p:cSld>
  <p:clrMapOvr>
    <a:masterClrMapping/>
  </p:clrMapOvr>
  <p:transition spd="med">
    <p:random/>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533400" y="838200"/>
            <a:ext cx="7924800" cy="3810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PRACTICAL ADVICE FOR </a:t>
            </a:r>
          </a:p>
          <a:p>
            <a:pPr algn="ctr"/>
            <a:r>
              <a:rPr lang="en-US" sz="3600" kern="10">
                <a:ln w="9525">
                  <a:solidFill>
                    <a:srgbClr val="000000"/>
                  </a:solidFill>
                  <a:round/>
                  <a:headEnd/>
                  <a:tailEnd/>
                </a:ln>
                <a:latin typeface="Arial Black"/>
              </a:rPr>
              <a:t>DOING BUSINESS </a:t>
            </a:r>
          </a:p>
          <a:p>
            <a:pPr algn="ctr"/>
            <a:r>
              <a:rPr lang="en-US" sz="3600" kern="10">
                <a:ln w="9525">
                  <a:solidFill>
                    <a:srgbClr val="000000"/>
                  </a:solidFill>
                  <a:round/>
                  <a:headEnd/>
                  <a:tailEnd/>
                </a:ln>
                <a:latin typeface="Arial Black"/>
              </a:rPr>
              <a:t>IN CHINA</a:t>
            </a:r>
          </a:p>
        </p:txBody>
      </p:sp>
      <p:sp>
        <p:nvSpPr>
          <p:cNvPr id="78851" name="Text Box 4"/>
          <p:cNvSpPr txBox="1">
            <a:spLocks noChangeArrowheads="1"/>
          </p:cNvSpPr>
          <p:nvPr/>
        </p:nvSpPr>
        <p:spPr bwMode="auto">
          <a:xfrm>
            <a:off x="0" y="5029200"/>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b="1">
                <a:latin typeface="Tahoma" pitchFamily="34" charset="0"/>
              </a:rPr>
              <a:t>From </a:t>
            </a:r>
            <a:r>
              <a:rPr lang="en-US" sz="2800" b="1" i="1">
                <a:latin typeface="Tahoma" pitchFamily="34" charset="0"/>
              </a:rPr>
              <a:t>One Billion Customers, </a:t>
            </a:r>
            <a:r>
              <a:rPr lang="en-US" sz="2800" b="1">
                <a:latin typeface="Tahoma" pitchFamily="34" charset="0"/>
              </a:rPr>
              <a:t>by James McGregor</a:t>
            </a:r>
          </a:p>
        </p:txBody>
      </p:sp>
    </p:spTree>
  </p:cSld>
  <p:clrMapOvr>
    <a:masterClrMapping/>
  </p:clrMapOvr>
  <p:transition spd="med">
    <p:random/>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sz="2800" b="1" smtClean="0">
                <a:latin typeface="Tahoma" pitchFamily="34" charset="0"/>
              </a:rPr>
              <a:t>The Chinese government uses competition from foreign companies to reform its own companies and economic system.</a:t>
            </a:r>
          </a:p>
          <a:p>
            <a:pPr marL="609600" indent="-609600" eaLnBrk="1" hangingPunct="1">
              <a:lnSpc>
                <a:spcPct val="90000"/>
              </a:lnSpc>
              <a:buFontTx/>
              <a:buAutoNum type="arabicPeriod"/>
            </a:pPr>
            <a:r>
              <a:rPr lang="en-US" sz="2800" b="1" smtClean="0">
                <a:latin typeface="Tahoma" pitchFamily="34" charset="0"/>
              </a:rPr>
              <a:t>Although China is confident about becoming a world-class competitor, it is also paranoid and insecure about the outside world.</a:t>
            </a:r>
          </a:p>
          <a:p>
            <a:pPr marL="609600" indent="-609600" eaLnBrk="1" hangingPunct="1">
              <a:lnSpc>
                <a:spcPct val="90000"/>
              </a:lnSpc>
              <a:buFontTx/>
              <a:buAutoNum type="arabicPeriod"/>
            </a:pPr>
            <a:r>
              <a:rPr lang="en-US" sz="2800" b="1" smtClean="0">
                <a:latin typeface="Tahoma" pitchFamily="34" charset="0"/>
              </a:rPr>
              <a:t>China is modernizing, not Westernizing.</a:t>
            </a:r>
          </a:p>
          <a:p>
            <a:pPr marL="609600" indent="-609600" eaLnBrk="1" hangingPunct="1">
              <a:lnSpc>
                <a:spcPct val="90000"/>
              </a:lnSpc>
              <a:buFontTx/>
              <a:buAutoNum type="arabicPeriod"/>
            </a:pPr>
            <a:r>
              <a:rPr lang="en-US" sz="2800" b="1" smtClean="0">
                <a:latin typeface="Tahoma" pitchFamily="34" charset="0"/>
              </a:rPr>
              <a:t>China has lots of slogans but no prominent ideology other than to become rich and powerful through international trade and business.</a:t>
            </a:r>
          </a:p>
          <a:p>
            <a:pPr marL="609600" indent="-609600" eaLnBrk="1" hangingPunct="1">
              <a:lnSpc>
                <a:spcPct val="90000"/>
              </a:lnSpc>
              <a:buFontTx/>
              <a:buAutoNum type="arabicPeriod"/>
            </a:pPr>
            <a:r>
              <a:rPr lang="en-US" sz="2800" b="1" smtClean="0">
                <a:latin typeface="Tahoma" pitchFamily="34" charset="0"/>
              </a:rPr>
              <a:t>Chinese negotiators are masters of making you feel that you need them more than they need you.</a:t>
            </a:r>
          </a:p>
          <a:p>
            <a:pPr marL="609600" indent="-609600" eaLnBrk="1" hangingPunct="1">
              <a:lnSpc>
                <a:spcPct val="90000"/>
              </a:lnSpc>
              <a:buFontTx/>
              <a:buAutoNum type="arabicPeriod"/>
            </a:pPr>
            <a:r>
              <a:rPr lang="en-US" sz="2800" b="1" smtClean="0">
                <a:latin typeface="Tahoma" pitchFamily="34" charset="0"/>
              </a:rPr>
              <a:t>The Chinese will ask you for anything because you just may be stupid enough to agree to it.</a:t>
            </a:r>
          </a:p>
        </p:txBody>
      </p:sp>
    </p:spTree>
  </p:cSld>
  <p:clrMapOvr>
    <a:masterClrMapping/>
  </p:clrMapOvr>
  <p:transition spd="med">
    <p:random/>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0" y="0"/>
            <a:ext cx="9144000" cy="6858000"/>
          </a:xfrm>
        </p:spPr>
        <p:txBody>
          <a:bodyPr/>
          <a:lstStyle/>
          <a:p>
            <a:pPr marL="609600" indent="-609600" eaLnBrk="1" hangingPunct="1">
              <a:lnSpc>
                <a:spcPct val="80000"/>
              </a:lnSpc>
              <a:buFontTx/>
              <a:buAutoNum type="arabicPeriod" startAt="6"/>
            </a:pPr>
            <a:r>
              <a:rPr lang="en-US" sz="2600" b="1" smtClean="0">
                <a:latin typeface="Tahoma" pitchFamily="34" charset="0"/>
              </a:rPr>
              <a:t>The most important thing in conducting business with the Chinese is to know who you are dealing with and what they really want and need.</a:t>
            </a:r>
          </a:p>
          <a:p>
            <a:pPr marL="609600" indent="-609600" eaLnBrk="1" hangingPunct="1">
              <a:lnSpc>
                <a:spcPct val="80000"/>
              </a:lnSpc>
              <a:buFontTx/>
              <a:buAutoNum type="arabicPeriod" startAt="6"/>
            </a:pPr>
            <a:r>
              <a:rPr lang="en-US" sz="2600" b="1" smtClean="0">
                <a:latin typeface="Tahoma" pitchFamily="34" charset="0"/>
              </a:rPr>
              <a:t>The Chinese always strive to get concessions from you.</a:t>
            </a:r>
          </a:p>
          <a:p>
            <a:pPr marL="609600" indent="-609600" eaLnBrk="1" hangingPunct="1">
              <a:lnSpc>
                <a:spcPct val="80000"/>
              </a:lnSpc>
              <a:buFontTx/>
              <a:buAutoNum type="arabicPeriod" startAt="6"/>
            </a:pPr>
            <a:r>
              <a:rPr lang="en-US" sz="2600" b="1" smtClean="0">
                <a:latin typeface="Tahoma" pitchFamily="34" charset="0"/>
              </a:rPr>
              <a:t>Don’t take what Chinese negotiators tell you to be the actual truth.  They often site nonexistent regulations or rules simply to put you in a negotiating bind or box.</a:t>
            </a:r>
          </a:p>
          <a:p>
            <a:pPr marL="609600" indent="-609600" eaLnBrk="1" hangingPunct="1">
              <a:lnSpc>
                <a:spcPct val="80000"/>
              </a:lnSpc>
              <a:buFontTx/>
              <a:buAutoNum type="arabicPeriod" startAt="6"/>
            </a:pPr>
            <a:r>
              <a:rPr lang="en-US" sz="2600" b="1" smtClean="0">
                <a:latin typeface="Tahoma" pitchFamily="34" charset="0"/>
              </a:rPr>
              <a:t>Contracts in China are nor a guarantee of anything.  It is the relationship built in negotiating the contract that you build your future on.</a:t>
            </a:r>
          </a:p>
          <a:p>
            <a:pPr marL="609600" indent="-609600" eaLnBrk="1" hangingPunct="1">
              <a:lnSpc>
                <a:spcPct val="80000"/>
              </a:lnSpc>
              <a:buFontTx/>
              <a:buAutoNum type="arabicPeriod" startAt="6"/>
            </a:pPr>
            <a:r>
              <a:rPr lang="en-US" sz="2600" b="1" smtClean="0">
                <a:latin typeface="Tahoma" pitchFamily="34" charset="0"/>
              </a:rPr>
              <a:t>Avoid joint ventures with the Chinese government unless you have no other option.  If China requires a joint venture, get majority ownership, control of the board, and install your own executives.</a:t>
            </a:r>
          </a:p>
        </p:txBody>
      </p:sp>
    </p:spTree>
  </p:cSld>
  <p:clrMapOvr>
    <a:masterClrMapping/>
  </p:clrMapOvr>
  <p:transition spd="med">
    <p:random/>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xfrm>
            <a:off x="0" y="0"/>
            <a:ext cx="9144000" cy="6858000"/>
          </a:xfrm>
        </p:spPr>
        <p:txBody>
          <a:bodyPr/>
          <a:lstStyle/>
          <a:p>
            <a:pPr marL="609600" indent="-609600" eaLnBrk="1" hangingPunct="1">
              <a:lnSpc>
                <a:spcPct val="80000"/>
              </a:lnSpc>
              <a:buFontTx/>
              <a:buAutoNum type="arabicPeriod" startAt="11"/>
            </a:pPr>
            <a:r>
              <a:rPr lang="en-US" sz="2600" b="1" smtClean="0">
                <a:latin typeface="Tahoma" pitchFamily="34" charset="0"/>
              </a:rPr>
              <a:t>Contract details matter less than personal relationships.</a:t>
            </a:r>
          </a:p>
          <a:p>
            <a:pPr marL="609600" indent="-609600" eaLnBrk="1" hangingPunct="1">
              <a:lnSpc>
                <a:spcPct val="80000"/>
              </a:lnSpc>
              <a:buFontTx/>
              <a:buAutoNum type="arabicPeriod" startAt="11"/>
            </a:pPr>
            <a:r>
              <a:rPr lang="en-US" sz="2600" b="1" smtClean="0">
                <a:latin typeface="Tahoma" pitchFamily="34" charset="0"/>
              </a:rPr>
              <a:t>Treat Chinese partners with great respect and equality, because insults and slights are never forgotten, and retribution is certain.</a:t>
            </a:r>
          </a:p>
          <a:p>
            <a:pPr marL="609600" indent="-609600" eaLnBrk="1" hangingPunct="1">
              <a:lnSpc>
                <a:spcPct val="80000"/>
              </a:lnSpc>
              <a:buFontTx/>
              <a:buAutoNum type="arabicPeriod" startAt="11"/>
            </a:pPr>
            <a:r>
              <a:rPr lang="en-US" sz="2600" b="1" smtClean="0">
                <a:latin typeface="Tahoma" pitchFamily="34" charset="0"/>
              </a:rPr>
              <a:t>Chinese employees want leaders and mentors, not dictators or risk-avoiding bureaucrats.</a:t>
            </a:r>
          </a:p>
          <a:p>
            <a:pPr marL="609600" indent="-609600" eaLnBrk="1" hangingPunct="1">
              <a:lnSpc>
                <a:spcPct val="80000"/>
              </a:lnSpc>
              <a:buFontTx/>
              <a:buAutoNum type="arabicPeriod" startAt="11"/>
            </a:pPr>
            <a:r>
              <a:rPr lang="en-US" sz="2600" b="1" smtClean="0">
                <a:latin typeface="Tahoma" pitchFamily="34" charset="0"/>
              </a:rPr>
              <a:t>Chinese employees and officials are ethically confused due to the culture’s rapid conversion from community wealth to individualized capitalized wealth.</a:t>
            </a:r>
          </a:p>
          <a:p>
            <a:pPr marL="609600" indent="-609600" eaLnBrk="1" hangingPunct="1">
              <a:lnSpc>
                <a:spcPct val="80000"/>
              </a:lnSpc>
              <a:buFontTx/>
              <a:buAutoNum type="arabicPeriod" startAt="11"/>
            </a:pPr>
            <a:r>
              <a:rPr lang="en-US" sz="2600" b="1" smtClean="0">
                <a:latin typeface="Tahoma" pitchFamily="34" charset="0"/>
              </a:rPr>
              <a:t>Officials clear the way for business; business paves the way for Chinese officials to accumulate assets.  Senior Chinese officials seldom engage in direct corruption, preferring instead to use nepotism as the means of building family wealth.  For the ruling elite, gathering family assets quietly is quietly accepted.</a:t>
            </a:r>
          </a:p>
        </p:txBody>
      </p:sp>
    </p:spTree>
  </p:cSld>
  <p:clrMapOvr>
    <a:masterClrMapping/>
  </p:clrMapOvr>
  <p:transition spd="med">
    <p:random/>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body" idx="1"/>
          </p:nvPr>
        </p:nvSpPr>
        <p:spPr>
          <a:xfrm>
            <a:off x="0" y="0"/>
            <a:ext cx="9144000" cy="6858000"/>
          </a:xfrm>
        </p:spPr>
        <p:txBody>
          <a:bodyPr/>
          <a:lstStyle/>
          <a:p>
            <a:pPr marL="609600" indent="-609600" eaLnBrk="1" hangingPunct="1">
              <a:lnSpc>
                <a:spcPct val="80000"/>
              </a:lnSpc>
              <a:buFontTx/>
              <a:buAutoNum type="arabicPeriod" startAt="16"/>
            </a:pPr>
            <a:r>
              <a:rPr lang="en-US" sz="2600" b="1" smtClean="0">
                <a:latin typeface="Tahoma" pitchFamily="34" charset="0"/>
              </a:rPr>
              <a:t>Choose legitimate business agents and consultants to obtain corporate licenses and approvals, and seek as little information as possible about how they are obtained.</a:t>
            </a:r>
          </a:p>
          <a:p>
            <a:pPr marL="609600" indent="-609600" eaLnBrk="1" hangingPunct="1">
              <a:lnSpc>
                <a:spcPct val="80000"/>
              </a:lnSpc>
              <a:buFontTx/>
              <a:buAutoNum type="arabicPeriod" startAt="16"/>
            </a:pPr>
            <a:r>
              <a:rPr lang="en-US" sz="2600" b="1" smtClean="0">
                <a:latin typeface="Tahoma" pitchFamily="34" charset="0"/>
              </a:rPr>
              <a:t>Don’t attempt to bribe the Chinese.  Nobody stays bought and the Chinese know bribery is against American laws.  Instead, build long-term, win-win relationships with your customers through training them, offering them opportunities to travel and engage in recreation.</a:t>
            </a:r>
          </a:p>
          <a:p>
            <a:pPr marL="609600" indent="-609600" eaLnBrk="1" hangingPunct="1">
              <a:lnSpc>
                <a:spcPct val="80000"/>
              </a:lnSpc>
              <a:buFontTx/>
              <a:buAutoNum type="arabicPeriod" startAt="16"/>
            </a:pPr>
            <a:r>
              <a:rPr lang="en-US" sz="2600" b="1" smtClean="0">
                <a:latin typeface="Tahoma" pitchFamily="34" charset="0"/>
              </a:rPr>
              <a:t>At its core, today’s China is all about self-interest.  It is very strong on competition but weak on cooperation.</a:t>
            </a:r>
          </a:p>
          <a:p>
            <a:pPr marL="609600" indent="-609600" eaLnBrk="1" hangingPunct="1">
              <a:lnSpc>
                <a:spcPct val="80000"/>
              </a:lnSpc>
              <a:buFontTx/>
              <a:buAutoNum type="arabicPeriod" startAt="16"/>
            </a:pPr>
            <a:r>
              <a:rPr lang="en-US" sz="2600" b="1" smtClean="0">
                <a:latin typeface="Tahoma" pitchFamily="34" charset="0"/>
              </a:rPr>
              <a:t>Never put your business in the position where you are dependent on one individual for access to government officials.</a:t>
            </a:r>
          </a:p>
          <a:p>
            <a:pPr marL="609600" indent="-609600" eaLnBrk="1" hangingPunct="1">
              <a:lnSpc>
                <a:spcPct val="80000"/>
              </a:lnSpc>
              <a:buFontTx/>
              <a:buAutoNum type="arabicPeriod" startAt="16"/>
            </a:pPr>
            <a:r>
              <a:rPr lang="en-US" sz="2600" b="1" smtClean="0">
                <a:latin typeface="Tahoma" pitchFamily="34" charset="0"/>
              </a:rPr>
              <a:t>Inform your suppliers that they will be dropped if they try to bribe your employees.  Suppliers will appreciate being let off the hook.</a:t>
            </a:r>
          </a:p>
        </p:txBody>
      </p:sp>
    </p:spTree>
  </p:cSld>
  <p:clrMapOvr>
    <a:masterClrMapping/>
  </p:clrMapOvr>
  <p:transition spd="med">
    <p:random/>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21"/>
            </a:pPr>
            <a:r>
              <a:rPr lang="en-US" sz="3000" b="1" smtClean="0">
                <a:latin typeface="Tahoma" pitchFamily="34" charset="0"/>
              </a:rPr>
              <a:t>Be tough in negotiating.  The Chinese respect it.</a:t>
            </a:r>
          </a:p>
          <a:p>
            <a:pPr marL="609600" indent="-609600" eaLnBrk="1" hangingPunct="1">
              <a:lnSpc>
                <a:spcPct val="90000"/>
              </a:lnSpc>
              <a:buFontTx/>
              <a:buAutoNum type="arabicPeriod" startAt="21"/>
            </a:pPr>
            <a:r>
              <a:rPr lang="en-US" sz="3000" b="1" smtClean="0">
                <a:latin typeface="Tahoma" pitchFamily="34" charset="0"/>
              </a:rPr>
              <a:t>Frame your negotiation arguments to show how your company is good for China, and don’t emphasize what is wrong with the Chinese system or government.  Don’t make the Chinese look bad.</a:t>
            </a:r>
          </a:p>
          <a:p>
            <a:pPr marL="609600" indent="-609600" eaLnBrk="1" hangingPunct="1">
              <a:lnSpc>
                <a:spcPct val="90000"/>
              </a:lnSpc>
              <a:buFontTx/>
              <a:buAutoNum type="arabicPeriod" startAt="21"/>
            </a:pPr>
            <a:r>
              <a:rPr lang="en-US" sz="3000" b="1" smtClean="0">
                <a:latin typeface="Tahoma" pitchFamily="34" charset="0"/>
              </a:rPr>
              <a:t>Enlist the help of your home government in negotiating, as well as relevant international organizations and trade associations.</a:t>
            </a:r>
          </a:p>
          <a:p>
            <a:pPr marL="609600" indent="-609600" eaLnBrk="1" hangingPunct="1">
              <a:lnSpc>
                <a:spcPct val="90000"/>
              </a:lnSpc>
              <a:buFontTx/>
              <a:buAutoNum type="arabicPeriod" startAt="21"/>
            </a:pPr>
            <a:r>
              <a:rPr lang="en-US" sz="3000" b="1" smtClean="0">
                <a:latin typeface="Tahoma" pitchFamily="34" charset="0"/>
              </a:rPr>
              <a:t>Cultivate relationships with Chinese officials but spend more time with the customer than with politicians.</a:t>
            </a:r>
          </a:p>
        </p:txBody>
      </p:sp>
    </p:spTree>
  </p:cSld>
  <p:clrMapOvr>
    <a:masterClrMapping/>
  </p:clrMapOvr>
  <p:transition spd="med">
    <p:random/>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body" idx="1"/>
          </p:nvPr>
        </p:nvSpPr>
        <p:spPr>
          <a:xfrm>
            <a:off x="0" y="0"/>
            <a:ext cx="9144000" cy="6858000"/>
          </a:xfrm>
        </p:spPr>
        <p:txBody>
          <a:bodyPr/>
          <a:lstStyle/>
          <a:p>
            <a:pPr marL="609600" indent="-609600" eaLnBrk="1" hangingPunct="1">
              <a:lnSpc>
                <a:spcPct val="80000"/>
              </a:lnSpc>
              <a:buFontTx/>
              <a:buAutoNum type="arabicPeriod" startAt="25"/>
            </a:pPr>
            <a:r>
              <a:rPr lang="en-US" sz="2800" b="1" smtClean="0">
                <a:latin typeface="Tahoma" pitchFamily="34" charset="0"/>
              </a:rPr>
              <a:t>You don’t win in China by getting only to the top guy.  You win by enlisting supporters at all levels.  The most talented business professionals in China are keen human observers who know what makes people tick.  Lawyers in the West look for legal loopholes; the Chinese find people who can nudge their business interests this way or that way.</a:t>
            </a:r>
          </a:p>
          <a:p>
            <a:pPr marL="609600" indent="-609600" eaLnBrk="1" hangingPunct="1">
              <a:lnSpc>
                <a:spcPct val="80000"/>
              </a:lnSpc>
              <a:buFontTx/>
              <a:buAutoNum type="arabicPeriod" startAt="25"/>
            </a:pPr>
            <a:r>
              <a:rPr lang="en-US" sz="2800" b="1" smtClean="0">
                <a:latin typeface="Tahoma" pitchFamily="34" charset="0"/>
              </a:rPr>
              <a:t>You can’t ignore Chinese government officials but don’t sit and wait for their approval.  The best strategy is to avoid forcing a government decision. </a:t>
            </a:r>
          </a:p>
          <a:p>
            <a:pPr marL="609600" indent="-609600" eaLnBrk="1" hangingPunct="1">
              <a:lnSpc>
                <a:spcPct val="80000"/>
              </a:lnSpc>
              <a:buFontTx/>
              <a:buAutoNum type="arabicPeriod" startAt="25"/>
            </a:pPr>
            <a:r>
              <a:rPr lang="en-US" sz="2800" b="1" smtClean="0">
                <a:latin typeface="Tahoma" pitchFamily="34" charset="0"/>
              </a:rPr>
              <a:t>China is not one market, but rather a collection of many local markets, each with its own practices, traditions, and methods of local protectionism.   The most carefully constructed legal contracts will quickly die when politics or relationships go against them.</a:t>
            </a:r>
            <a:r>
              <a:rPr lang="en-US" sz="2800" smtClean="0">
                <a:latin typeface="Tahoma" pitchFamily="34" charset="0"/>
              </a:rPr>
              <a:t> </a:t>
            </a:r>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17"/>
            </a:pPr>
            <a:r>
              <a:rPr lang="en-US" b="1" smtClean="0">
                <a:latin typeface="Tahoma" pitchFamily="34" charset="0"/>
              </a:rPr>
              <a:t>China’s total population will peak at 1.3B around 2019 &amp; then begin to decline rapidly (due to the rapid aging of the Chinese population as the result of the one-child policy over the past generation). By 2024, 58% of Chinese will be over 40 years of age.</a:t>
            </a:r>
          </a:p>
          <a:p>
            <a:pPr marL="609600" indent="-609600" eaLnBrk="1" hangingPunct="1">
              <a:lnSpc>
                <a:spcPct val="90000"/>
              </a:lnSpc>
              <a:buFontTx/>
              <a:buAutoNum type="arabicPeriod" startAt="17"/>
            </a:pPr>
            <a:r>
              <a:rPr lang="en-US" b="1" smtClean="0">
                <a:latin typeface="Tahoma" pitchFamily="34" charset="0"/>
              </a:rPr>
              <a:t>“The current job-seeking move of peasants into urban areas is the greatest migration in human history.  With pay averaging less than 50 cents an hour, Chinese workers are so disciplined, they out-compete every other group of workers in the world.”</a:t>
            </a:r>
          </a:p>
          <a:p>
            <a:pPr marL="609600" indent="-609600" eaLnBrk="1" hangingPunct="1">
              <a:lnSpc>
                <a:spcPct val="90000"/>
              </a:lnSpc>
            </a:pPr>
            <a:endParaRPr lang="en-US" b="1" smtClean="0">
              <a:latin typeface="Tahoma" pitchFamily="34" charset="0"/>
            </a:endParaRPr>
          </a:p>
          <a:p>
            <a:pPr marL="609600" indent="-609600" eaLnBrk="1" hangingPunct="1">
              <a:lnSpc>
                <a:spcPct val="90000"/>
              </a:lnSpc>
            </a:pPr>
            <a:endParaRPr lang="en-US" b="1" smtClean="0">
              <a:latin typeface="Tahoma" pitchFamily="34" charset="0"/>
            </a:endParaRPr>
          </a:p>
        </p:txBody>
      </p:sp>
    </p:spTree>
  </p:cSld>
  <p:clrMapOvr>
    <a:masterClrMapping/>
  </p:clrMapOvr>
  <p:transition spd="med">
    <p:random/>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body" idx="1"/>
          </p:nvPr>
        </p:nvSpPr>
        <p:spPr>
          <a:xfrm>
            <a:off x="0" y="0"/>
            <a:ext cx="9144000" cy="6858000"/>
          </a:xfrm>
        </p:spPr>
        <p:txBody>
          <a:bodyPr/>
          <a:lstStyle/>
          <a:p>
            <a:pPr marL="609600" indent="-609600" eaLnBrk="1" hangingPunct="1">
              <a:lnSpc>
                <a:spcPct val="80000"/>
              </a:lnSpc>
              <a:buFontTx/>
              <a:buAutoNum type="arabicPeriod" startAt="28"/>
            </a:pPr>
            <a:r>
              <a:rPr lang="en-US" sz="2800" b="1" smtClean="0">
                <a:latin typeface="Tahoma" pitchFamily="34" charset="0"/>
              </a:rPr>
              <a:t>When forced to share your technology in China, isolate any parts of the technology that are not immediately crucial.</a:t>
            </a:r>
          </a:p>
          <a:p>
            <a:pPr marL="609600" indent="-609600" eaLnBrk="1" hangingPunct="1">
              <a:lnSpc>
                <a:spcPct val="80000"/>
              </a:lnSpc>
              <a:buFontTx/>
              <a:buAutoNum type="arabicPeriod" startAt="28"/>
            </a:pPr>
            <a:r>
              <a:rPr lang="en-US" sz="2800" b="1" smtClean="0">
                <a:latin typeface="Tahoma" pitchFamily="34" charset="0"/>
              </a:rPr>
              <a:t>Deep scars from the Cultural Revolution and the sudden upheavals of capitalism have created a get-rich atmosphere in which nobody trusts anybody.  In China business, expect to be cheated.</a:t>
            </a:r>
          </a:p>
          <a:p>
            <a:pPr marL="609600" indent="-609600" eaLnBrk="1" hangingPunct="1">
              <a:lnSpc>
                <a:spcPct val="80000"/>
              </a:lnSpc>
              <a:buFontTx/>
              <a:buAutoNum type="arabicPeriod" startAt="28"/>
            </a:pPr>
            <a:r>
              <a:rPr lang="en-US" sz="2800" b="1" smtClean="0">
                <a:latin typeface="Tahoma" pitchFamily="34" charset="0"/>
              </a:rPr>
              <a:t>The Chinese appear to be a collective society.  They eat together, travel together, and recreate together.  But below that collective surface a dog-eat-dog competitive drive make the Chinese among the most individualistic and selfish people.</a:t>
            </a:r>
          </a:p>
          <a:p>
            <a:pPr marL="609600" indent="-609600" eaLnBrk="1" hangingPunct="1">
              <a:lnSpc>
                <a:spcPct val="80000"/>
              </a:lnSpc>
              <a:buFontTx/>
              <a:buAutoNum type="arabicPeriod" startAt="28"/>
            </a:pPr>
            <a:r>
              <a:rPr lang="en-US" sz="2800" b="1" smtClean="0">
                <a:latin typeface="Tahoma" pitchFamily="34" charset="0"/>
              </a:rPr>
              <a:t>China’s rush to get rich is accompanied by deep distrust of the system, and anyone outside the circle of close acquaintances.  This has created a business environment steeped in dishonesty and lack of transparency.</a:t>
            </a:r>
          </a:p>
        </p:txBody>
      </p:sp>
    </p:spTree>
  </p:cSld>
  <p:clrMapOvr>
    <a:masterClrMapping/>
  </p:clrMapOvr>
  <p:transition spd="med">
    <p:random/>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WordArt 5"/>
          <p:cNvSpPr>
            <a:spLocks noChangeArrowheads="1" noChangeShapeType="1" noTextEdit="1"/>
          </p:cNvSpPr>
          <p:nvPr/>
        </p:nvSpPr>
        <p:spPr bwMode="auto">
          <a:xfrm>
            <a:off x="1600200" y="457200"/>
            <a:ext cx="5410200" cy="52578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Tahoma"/>
                <a:ea typeface="Tahoma"/>
                <a:cs typeface="Tahoma"/>
              </a:rPr>
              <a:t>CHINA'S</a:t>
            </a:r>
          </a:p>
          <a:p>
            <a:pPr algn="ctr"/>
            <a:r>
              <a:rPr lang="en-US" sz="3600" b="1" kern="10">
                <a:ln w="9525">
                  <a:solidFill>
                    <a:srgbClr val="000000"/>
                  </a:solidFill>
                  <a:round/>
                  <a:headEnd/>
                  <a:tailEnd/>
                </a:ln>
                <a:solidFill>
                  <a:schemeClr val="tx2"/>
                </a:solidFill>
                <a:latin typeface="Tahoma"/>
                <a:ea typeface="Tahoma"/>
                <a:cs typeface="Tahoma"/>
              </a:rPr>
              <a:t>POLITICAL</a:t>
            </a:r>
          </a:p>
          <a:p>
            <a:pPr algn="ctr"/>
            <a:r>
              <a:rPr lang="en-US" sz="3600" b="1" kern="10">
                <a:ln w="9525">
                  <a:solidFill>
                    <a:srgbClr val="000000"/>
                  </a:solidFill>
                  <a:round/>
                  <a:headEnd/>
                  <a:tailEnd/>
                </a:ln>
                <a:solidFill>
                  <a:schemeClr val="tx2"/>
                </a:solidFill>
                <a:latin typeface="Tahoma"/>
                <a:ea typeface="Tahoma"/>
                <a:cs typeface="Tahoma"/>
              </a:rPr>
              <a:t>STRATEGY</a:t>
            </a:r>
          </a:p>
        </p:txBody>
      </p:sp>
    </p:spTree>
  </p:cSld>
  <p:clrMapOvr>
    <a:masterClrMapping/>
  </p:clrMapOvr>
  <p:transition spd="med">
    <p:random/>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sz="4600" b="1" smtClean="0">
                <a:latin typeface="Tahoma" pitchFamily="34" charset="0"/>
              </a:rPr>
              <a:t>China’s main political strategy under capitalistic reform is to remain a dominant, one party government capable of controlling economic activity</a:t>
            </a:r>
          </a:p>
          <a:p>
            <a:pPr marL="609600" indent="-609600" eaLnBrk="1" hangingPunct="1">
              <a:lnSpc>
                <a:spcPct val="90000"/>
              </a:lnSpc>
              <a:buFontTx/>
              <a:buAutoNum type="arabicPeriod"/>
            </a:pPr>
            <a:r>
              <a:rPr lang="en-US" sz="4600" b="1" smtClean="0">
                <a:latin typeface="Tahoma" pitchFamily="34" charset="0"/>
              </a:rPr>
              <a:t>China wants to use the WTO as a global forum for its nationalistic pursuits</a:t>
            </a:r>
          </a:p>
        </p:txBody>
      </p:sp>
    </p:spTree>
  </p:cSld>
  <p:clrMapOvr>
    <a:masterClrMapping/>
  </p:clrMapOvr>
  <p:transition spd="med">
    <p:random/>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0" y="0"/>
            <a:ext cx="9144000" cy="990600"/>
          </a:xfrm>
        </p:spPr>
        <p:txBody>
          <a:bodyPr/>
          <a:lstStyle/>
          <a:p>
            <a:pPr eaLnBrk="1" hangingPunct="1"/>
            <a:r>
              <a:rPr lang="en-US" sz="3200" b="1" smtClean="0">
                <a:solidFill>
                  <a:schemeClr val="tx1"/>
                </a:solidFill>
                <a:latin typeface="Tahoma" pitchFamily="34" charset="0"/>
              </a:rPr>
              <a:t>LONG-TERM CHINESE FOREIGN POLICY</a:t>
            </a:r>
          </a:p>
        </p:txBody>
      </p:sp>
      <p:sp>
        <p:nvSpPr>
          <p:cNvPr id="89091" name="Rectangle 3"/>
          <p:cNvSpPr>
            <a:spLocks noGrp="1" noChangeArrowheads="1"/>
          </p:cNvSpPr>
          <p:nvPr>
            <p:ph type="body" idx="1"/>
          </p:nvPr>
        </p:nvSpPr>
        <p:spPr>
          <a:xfrm>
            <a:off x="0" y="914400"/>
            <a:ext cx="8839200" cy="5943600"/>
          </a:xfrm>
        </p:spPr>
        <p:txBody>
          <a:bodyPr/>
          <a:lstStyle/>
          <a:p>
            <a:pPr marL="609600" indent="-609600" eaLnBrk="1" hangingPunct="1">
              <a:buFontTx/>
              <a:buAutoNum type="arabicPeriod"/>
            </a:pPr>
            <a:r>
              <a:rPr lang="en-US" sz="4000" b="1" smtClean="0">
                <a:latin typeface="Tahoma" pitchFamily="34" charset="0"/>
              </a:rPr>
              <a:t>Maintain economic &amp; military superiority over Japan</a:t>
            </a:r>
          </a:p>
          <a:p>
            <a:pPr marL="609600" indent="-609600" eaLnBrk="1" hangingPunct="1">
              <a:buFontTx/>
              <a:buAutoNum type="arabicPeriod"/>
            </a:pPr>
            <a:r>
              <a:rPr lang="en-US" sz="4000" b="1" smtClean="0">
                <a:latin typeface="Tahoma" pitchFamily="34" charset="0"/>
              </a:rPr>
              <a:t>Avoid economic interdependency with the USA (to avoid Japan’s dilemma of catering to U.S. foreign policy) </a:t>
            </a:r>
          </a:p>
          <a:p>
            <a:pPr marL="609600" indent="-609600" eaLnBrk="1" hangingPunct="1">
              <a:buFontTx/>
              <a:buAutoNum type="arabicPeriod"/>
            </a:pPr>
            <a:r>
              <a:rPr lang="en-US" sz="4000" b="1" smtClean="0">
                <a:latin typeface="Tahoma" pitchFamily="34" charset="0"/>
              </a:rPr>
              <a:t>Re-establish Taiwan as part of China</a:t>
            </a:r>
          </a:p>
          <a:p>
            <a:pPr marL="609600" indent="-609600" eaLnBrk="1" hangingPunct="1"/>
            <a:endParaRPr lang="en-US" sz="40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0" y="228600"/>
            <a:ext cx="9144000" cy="609600"/>
          </a:xfrm>
        </p:spPr>
        <p:txBody>
          <a:bodyPr/>
          <a:lstStyle/>
          <a:p>
            <a:pPr eaLnBrk="1" hangingPunct="1"/>
            <a:r>
              <a:rPr lang="en-US" sz="3200" b="1" smtClean="0">
                <a:latin typeface="Tahoma" pitchFamily="34" charset="0"/>
              </a:rPr>
              <a:t>“WE WON’T TRY TO </a:t>
            </a:r>
            <a:br>
              <a:rPr lang="en-US" sz="3200" b="1" smtClean="0">
                <a:latin typeface="Tahoma" pitchFamily="34" charset="0"/>
              </a:rPr>
            </a:br>
            <a:r>
              <a:rPr lang="en-US" sz="3200" b="1" smtClean="0">
                <a:latin typeface="Tahoma" pitchFamily="34" charset="0"/>
              </a:rPr>
              <a:t>DOMINATE THE WORLD”</a:t>
            </a:r>
          </a:p>
        </p:txBody>
      </p:sp>
      <p:sp>
        <p:nvSpPr>
          <p:cNvPr id="90115" name="Rectangle 3"/>
          <p:cNvSpPr>
            <a:spLocks noGrp="1" noChangeArrowheads="1"/>
          </p:cNvSpPr>
          <p:nvPr>
            <p:ph type="body" idx="1"/>
          </p:nvPr>
        </p:nvSpPr>
        <p:spPr>
          <a:xfrm>
            <a:off x="0" y="1066800"/>
            <a:ext cx="9144000" cy="5791200"/>
          </a:xfrm>
        </p:spPr>
        <p:txBody>
          <a:bodyPr/>
          <a:lstStyle/>
          <a:p>
            <a:pPr eaLnBrk="1" hangingPunct="1">
              <a:lnSpc>
                <a:spcPct val="90000"/>
              </a:lnSpc>
              <a:buFontTx/>
              <a:buNone/>
            </a:pPr>
            <a:r>
              <a:rPr lang="en-US" b="1" smtClean="0">
                <a:latin typeface="Tahoma" pitchFamily="34" charset="0"/>
              </a:rPr>
              <a:t>In 2007, China’s Prime Minister, Wen Jiabao, expressed China’s political resolve not to disrupt the global  economy with China’s newfound need for oil, foreign currency, military spending, and pollution control. “China is trying to overcome major obstacles to its internal development and will not seek to disrupt the world order dominated ty the U.S.”  Wen characterized China as a small player in global financial markets that won’t dislodge the U.S. dollar as the world’s leading currency for business and trade.</a:t>
            </a:r>
          </a:p>
        </p:txBody>
      </p:sp>
      <p:sp>
        <p:nvSpPr>
          <p:cNvPr id="90116" name="AutoShape 4"/>
          <p:cNvSpPr>
            <a:spLocks noChangeArrowheads="1"/>
          </p:cNvSpPr>
          <p:nvPr/>
        </p:nvSpPr>
        <p:spPr bwMode="auto">
          <a:xfrm>
            <a:off x="8167688" y="5638800"/>
            <a:ext cx="976312"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latin typeface="Tahoma" pitchFamily="34" charset="0"/>
              </a:rPr>
              <a:t>A Chinese official assesses the long-term reality of China’s new designs on economic growth: “People talk about the peaceful rise of China, with all that implies for continuing rates of growth and &amp; resource utilization. But the earth cannot support it.  China should slow down its development and the international community should do everything it can to support China if it does. China’s leaders know the calculations.  But they are not in a hurry to sacrifice growth and thereby risk social unrest .”</a:t>
            </a:r>
          </a:p>
        </p:txBody>
      </p:sp>
    </p:spTree>
  </p:cSld>
  <p:clrMapOvr>
    <a:masterClrMapping/>
  </p:clrMapOvr>
  <p:transition spd="med">
    <p:random/>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5"/>
          <p:cNvSpPr>
            <a:spLocks noChangeArrowheads="1"/>
          </p:cNvSpPr>
          <p:nvPr/>
        </p:nvSpPr>
        <p:spPr bwMode="auto">
          <a:xfrm>
            <a:off x="0" y="4953000"/>
            <a:ext cx="8534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endParaRPr lang="en-US" sz="4000">
              <a:solidFill>
                <a:srgbClr val="660033"/>
              </a:solidFill>
              <a:latin typeface="Comic Sans MS" pitchFamily="66" charset="0"/>
            </a:endParaRPr>
          </a:p>
        </p:txBody>
      </p:sp>
      <p:sp>
        <p:nvSpPr>
          <p:cNvPr id="92163" name="WordArt 7"/>
          <p:cNvSpPr>
            <a:spLocks noChangeArrowheads="1" noChangeShapeType="1" noTextEdit="1"/>
          </p:cNvSpPr>
          <p:nvPr/>
        </p:nvSpPr>
        <p:spPr bwMode="auto">
          <a:xfrm>
            <a:off x="1524000" y="609600"/>
            <a:ext cx="5867400" cy="5257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THE EXTENDED</a:t>
            </a:r>
          </a:p>
          <a:p>
            <a:pPr algn="ctr"/>
            <a:r>
              <a:rPr lang="en-US" sz="3600" kern="10">
                <a:ln w="9525">
                  <a:solidFill>
                    <a:srgbClr val="000000"/>
                  </a:solidFill>
                  <a:round/>
                  <a:headEnd/>
                  <a:tailEnd/>
                </a:ln>
                <a:solidFill>
                  <a:schemeClr val="tx2"/>
                </a:solidFill>
                <a:latin typeface="Arial Black"/>
              </a:rPr>
              <a:t>(INVISIBLE)</a:t>
            </a:r>
          </a:p>
          <a:p>
            <a:pPr algn="ctr"/>
            <a:r>
              <a:rPr lang="en-US" sz="3600" kern="10">
                <a:ln w="9525">
                  <a:solidFill>
                    <a:srgbClr val="000000"/>
                  </a:solidFill>
                  <a:round/>
                  <a:headEnd/>
                  <a:tailEnd/>
                </a:ln>
                <a:solidFill>
                  <a:schemeClr val="tx2"/>
                </a:solidFill>
                <a:latin typeface="Arial Black"/>
              </a:rPr>
              <a:t>CHINESE</a:t>
            </a:r>
          </a:p>
          <a:p>
            <a:pPr algn="ctr"/>
            <a:r>
              <a:rPr lang="en-US" sz="3600" kern="10">
                <a:ln w="9525">
                  <a:solidFill>
                    <a:srgbClr val="000000"/>
                  </a:solidFill>
                  <a:round/>
                  <a:headEnd/>
                  <a:tailEnd/>
                </a:ln>
                <a:solidFill>
                  <a:schemeClr val="tx2"/>
                </a:solidFill>
                <a:latin typeface="Arial Black"/>
              </a:rPr>
              <a:t>EMPIRE</a:t>
            </a:r>
          </a:p>
        </p:txBody>
      </p:sp>
    </p:spTree>
  </p:cSld>
  <p:clrMapOvr>
    <a:masterClrMapping/>
  </p:clrMapOvr>
  <p:transition spd="med">
    <p:random/>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Grp="1" noChangeArrowheads="1"/>
          </p:cNvSpPr>
          <p:nvPr>
            <p:ph type="ctrTitle"/>
          </p:nvPr>
        </p:nvSpPr>
        <p:spPr>
          <a:xfrm>
            <a:off x="0" y="762000"/>
            <a:ext cx="9144000" cy="5867400"/>
          </a:xfrm>
        </p:spPr>
        <p:txBody>
          <a:bodyPr/>
          <a:lstStyle/>
          <a:p>
            <a:pPr algn="l" eaLnBrk="1" hangingPunct="1"/>
            <a:r>
              <a:rPr lang="en-US" sz="3600" b="1" smtClean="0">
                <a:solidFill>
                  <a:schemeClr val="tx1"/>
                </a:solidFill>
                <a:latin typeface="Tahoma" pitchFamily="34" charset="0"/>
              </a:rPr>
              <a:t>1. Hong Kong, Macau, Taiwan, </a:t>
            </a:r>
            <a:br>
              <a:rPr lang="en-US" sz="3600" b="1" smtClean="0">
                <a:solidFill>
                  <a:schemeClr val="tx1"/>
                </a:solidFill>
                <a:latin typeface="Tahoma" pitchFamily="34" charset="0"/>
              </a:rPr>
            </a:br>
            <a:r>
              <a:rPr lang="en-US" sz="3600" b="1" smtClean="0">
                <a:solidFill>
                  <a:schemeClr val="tx1"/>
                </a:solidFill>
                <a:latin typeface="Tahoma" pitchFamily="34" charset="0"/>
              </a:rPr>
              <a:t>Malaysia, &amp;  Indonesia all have close economic and family ties to mainland China, thus extending China’s economic reach well beyond it borders.  </a:t>
            </a:r>
            <a:br>
              <a:rPr lang="en-US" sz="3600" b="1" smtClean="0">
                <a:solidFill>
                  <a:schemeClr val="tx1"/>
                </a:solidFill>
                <a:latin typeface="Tahoma" pitchFamily="34" charset="0"/>
              </a:rPr>
            </a:br>
            <a:r>
              <a:rPr lang="en-US" sz="3600" b="1" smtClean="0">
                <a:solidFill>
                  <a:schemeClr val="tx1"/>
                </a:solidFill>
                <a:latin typeface="Tahoma" pitchFamily="34" charset="0"/>
              </a:rPr>
              <a:t>2. Even outside Asia, “Ali Baba” businesses (foreign companies backed </a:t>
            </a:r>
            <a:br>
              <a:rPr lang="en-US" sz="3600" b="1" smtClean="0">
                <a:solidFill>
                  <a:schemeClr val="tx1"/>
                </a:solidFill>
                <a:latin typeface="Tahoma" pitchFamily="34" charset="0"/>
              </a:rPr>
            </a:br>
            <a:r>
              <a:rPr lang="en-US" sz="3600" b="1" smtClean="0">
                <a:solidFill>
                  <a:schemeClr val="tx1"/>
                </a:solidFill>
                <a:latin typeface="Tahoma" pitchFamily="34" charset="0"/>
              </a:rPr>
              <a:t>by Chinese ownership) extend China’s global economic empire.</a:t>
            </a:r>
          </a:p>
        </p:txBody>
      </p:sp>
      <p:sp>
        <p:nvSpPr>
          <p:cNvPr id="93187" name="Rectangle 8"/>
          <p:cNvSpPr>
            <a:spLocks noGrp="1" noChangeArrowheads="1"/>
          </p:cNvSpPr>
          <p:nvPr>
            <p:ph type="subTitle" idx="1"/>
          </p:nvPr>
        </p:nvSpPr>
        <p:spPr>
          <a:xfrm>
            <a:off x="0" y="304800"/>
            <a:ext cx="8915400" cy="457200"/>
          </a:xfrm>
        </p:spPr>
        <p:txBody>
          <a:bodyPr/>
          <a:lstStyle/>
          <a:p>
            <a:pPr eaLnBrk="1" hangingPunct="1">
              <a:lnSpc>
                <a:spcPct val="80000"/>
              </a:lnSpc>
            </a:pPr>
            <a:r>
              <a:rPr lang="en-US" sz="4400" b="1" smtClean="0">
                <a:latin typeface="Tahoma" pitchFamily="34" charset="0"/>
              </a:rPr>
              <a:t>WHERE DOES CHINA END?</a:t>
            </a:r>
          </a:p>
        </p:txBody>
      </p:sp>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0" y="0"/>
            <a:ext cx="9144000" cy="6858000"/>
          </a:xfrm>
        </p:spPr>
        <p:txBody>
          <a:bodyPr/>
          <a:lstStyle/>
          <a:p>
            <a:pPr marL="609600" indent="-609600" algn="ctr" eaLnBrk="1" hangingPunct="1">
              <a:buFontTx/>
              <a:buNone/>
            </a:pPr>
            <a:r>
              <a:rPr lang="en-US" sz="3600" b="1" u="sng" smtClean="0">
                <a:latin typeface="Tahoma" pitchFamily="34" charset="0"/>
              </a:rPr>
              <a:t>The 2 “official” Chinas</a:t>
            </a:r>
            <a:r>
              <a:rPr lang="en-US" sz="3600" b="1" smtClean="0">
                <a:latin typeface="Tahoma" pitchFamily="34" charset="0"/>
              </a:rPr>
              <a:t>: </a:t>
            </a:r>
          </a:p>
          <a:p>
            <a:pPr marL="609600" indent="-609600" algn="ctr" eaLnBrk="1" hangingPunct="1">
              <a:buFontTx/>
              <a:buNone/>
            </a:pPr>
            <a:r>
              <a:rPr lang="en-US" sz="3600" b="1" smtClean="0">
                <a:latin typeface="Tahoma" pitchFamily="34" charset="0"/>
              </a:rPr>
              <a:t>China + Hong Kong</a:t>
            </a:r>
          </a:p>
          <a:p>
            <a:pPr marL="609600" indent="-609600" algn="ctr" eaLnBrk="1" hangingPunct="1">
              <a:buFontTx/>
              <a:buNone/>
            </a:pPr>
            <a:endParaRPr lang="en-US" sz="3600" b="1" smtClean="0">
              <a:latin typeface="Tahoma" pitchFamily="34" charset="0"/>
            </a:endParaRPr>
          </a:p>
          <a:p>
            <a:pPr marL="609600" indent="-609600" algn="ctr" eaLnBrk="1" hangingPunct="1">
              <a:buFontTx/>
              <a:buNone/>
            </a:pPr>
            <a:r>
              <a:rPr lang="en-US" sz="3600" b="1" u="sng" smtClean="0">
                <a:latin typeface="Tahoma" pitchFamily="34" charset="0"/>
              </a:rPr>
              <a:t>The “unofficial” Chinas</a:t>
            </a:r>
            <a:r>
              <a:rPr lang="en-US" sz="3600" b="1" smtClean="0">
                <a:latin typeface="Tahoma" pitchFamily="34" charset="0"/>
              </a:rPr>
              <a:t>: </a:t>
            </a:r>
          </a:p>
          <a:p>
            <a:pPr marL="609600" indent="-609600" eaLnBrk="1" hangingPunct="1">
              <a:buFontTx/>
              <a:buAutoNum type="arabicPeriod"/>
            </a:pPr>
            <a:r>
              <a:rPr lang="en-US" sz="3600" b="1" smtClean="0">
                <a:latin typeface="Tahoma" pitchFamily="34" charset="0"/>
              </a:rPr>
              <a:t>Gold Coast China</a:t>
            </a:r>
          </a:p>
          <a:p>
            <a:pPr marL="609600" indent="-609600" eaLnBrk="1" hangingPunct="1">
              <a:buFontTx/>
              <a:buAutoNum type="arabicPeriod"/>
            </a:pPr>
            <a:r>
              <a:rPr lang="en-US" sz="3600" b="1" smtClean="0">
                <a:latin typeface="Tahoma" pitchFamily="34" charset="0"/>
              </a:rPr>
              <a:t>Rural China</a:t>
            </a:r>
          </a:p>
          <a:p>
            <a:pPr marL="609600" indent="-609600" eaLnBrk="1" hangingPunct="1">
              <a:buFontTx/>
              <a:buNone/>
            </a:pPr>
            <a:r>
              <a:rPr lang="en-US" sz="3600" b="1" smtClean="0">
                <a:latin typeface="Tahoma" pitchFamily="34" charset="0"/>
              </a:rPr>
              <a:t>3.  Other ethnic Chinese Asian nations: Taiwan, Singapore, etc.</a:t>
            </a:r>
          </a:p>
          <a:p>
            <a:pPr marL="609600" indent="-609600" eaLnBrk="1" hangingPunct="1">
              <a:buFontTx/>
              <a:buNone/>
            </a:pPr>
            <a:r>
              <a:rPr lang="en-US" sz="3600" b="1" smtClean="0">
                <a:latin typeface="Tahoma" pitchFamily="34" charset="0"/>
              </a:rPr>
              <a:t>4. Chinese businesses in other nations </a:t>
            </a:r>
          </a:p>
        </p:txBody>
      </p:sp>
    </p:spTree>
  </p:cSld>
  <p:clrMapOvr>
    <a:masterClrMapping/>
  </p:clrMapOvr>
  <p:transition spd="med">
    <p:random/>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1026"/>
          <p:cNvSpPr>
            <a:spLocks noGrp="1" noChangeArrowheads="1"/>
          </p:cNvSpPr>
          <p:nvPr>
            <p:ph type="title"/>
          </p:nvPr>
        </p:nvSpPr>
        <p:spPr>
          <a:xfrm>
            <a:off x="0" y="0"/>
            <a:ext cx="8458200" cy="1981200"/>
          </a:xfrm>
        </p:spPr>
        <p:txBody>
          <a:bodyPr/>
          <a:lstStyle/>
          <a:p>
            <a:pPr eaLnBrk="1" hangingPunct="1"/>
            <a:r>
              <a:rPr lang="en-US" sz="5400" b="1" smtClean="0">
                <a:solidFill>
                  <a:schemeClr val="tx1"/>
                </a:solidFill>
                <a:latin typeface="Tahoma" pitchFamily="34" charset="0"/>
              </a:rPr>
              <a:t>How is China invading ASEAN’s turf?</a:t>
            </a:r>
          </a:p>
        </p:txBody>
      </p:sp>
      <p:pic>
        <p:nvPicPr>
          <p:cNvPr id="95235" name="Picture 1028" descr="nervous smile"/>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419350" y="3852863"/>
            <a:ext cx="342900" cy="371475"/>
          </a:xfrm>
          <a:noFill/>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19"/>
            </a:pPr>
            <a:r>
              <a:rPr lang="en-US" sz="2800" b="1" smtClean="0">
                <a:latin typeface="Tahoma" pitchFamily="34" charset="0"/>
              </a:rPr>
              <a:t>In 2010, China  surpassed the U.S. to became the largest consumer of energy in the world.  China should pass Japan as the world’s second largest economy in 2011.</a:t>
            </a:r>
          </a:p>
          <a:p>
            <a:pPr marL="609600" indent="-609600" eaLnBrk="1" hangingPunct="1">
              <a:buFontTx/>
              <a:buAutoNum type="arabicPeriod" startAt="19"/>
            </a:pPr>
            <a:r>
              <a:rPr lang="en-US" sz="2800" b="1" smtClean="0">
                <a:latin typeface="Tahoma" pitchFamily="34" charset="0"/>
              </a:rPr>
              <a:t>China has brokered oil &amp; food deals with several anti-American nations: Iran, Venezuela, Sudan, &amp; Zimbabwe. </a:t>
            </a:r>
          </a:p>
          <a:p>
            <a:pPr marL="609600" indent="-609600" eaLnBrk="1" hangingPunct="1">
              <a:buFontTx/>
              <a:buAutoNum type="arabicPeriod" startAt="19"/>
            </a:pPr>
            <a:r>
              <a:rPr lang="en-US" sz="2800" b="1" smtClean="0">
                <a:latin typeface="Tahoma" pitchFamily="34" charset="0"/>
              </a:rPr>
              <a:t>China owns enough U.S. Treasury bonds to affect their global interest rate.</a:t>
            </a:r>
          </a:p>
          <a:p>
            <a:pPr marL="609600" indent="-609600" eaLnBrk="1" hangingPunct="1">
              <a:buFontTx/>
              <a:buAutoNum type="arabicPeriod" startAt="19"/>
            </a:pPr>
            <a:r>
              <a:rPr lang="en-US" sz="2800" b="1" smtClean="0">
                <a:latin typeface="Tahoma" pitchFamily="34" charset="0"/>
              </a:rPr>
              <a:t>China’s military spending has increased by more than 10% annually over the past decade.</a:t>
            </a:r>
          </a:p>
          <a:p>
            <a:pPr marL="609600" indent="-609600" eaLnBrk="1" hangingPunct="1">
              <a:buFontTx/>
              <a:buAutoNum type="arabicPeriod" startAt="19"/>
            </a:pPr>
            <a:r>
              <a:rPr lang="en-US" sz="2800" b="1" smtClean="0">
                <a:latin typeface="Tahoma" pitchFamily="34" charset="0"/>
              </a:rPr>
              <a:t>Since 2000, China has contributed more to the growth of global GDP than the USA &amp; India, Brazil, &amp; Russia combined. </a:t>
            </a:r>
          </a:p>
          <a:p>
            <a:pPr marL="609600" indent="-609600" eaLnBrk="1" hangingPunct="1"/>
            <a:endParaRPr lang="en-US" sz="2800" b="1" smtClean="0">
              <a:latin typeface="Tahoma" pitchFamily="34" charset="0"/>
            </a:endParaRPr>
          </a:p>
          <a:p>
            <a:pPr marL="609600" indent="-609600" eaLnBrk="1" hangingPunct="1"/>
            <a:endParaRPr lang="en-US" sz="2800" b="1" smtClean="0">
              <a:latin typeface="Tahoma" pitchFamily="34" charset="0"/>
            </a:endParaRPr>
          </a:p>
        </p:txBody>
      </p:sp>
    </p:spTree>
  </p:cSld>
  <p:clrMapOvr>
    <a:masterClrMapping/>
  </p:clrMapOvr>
  <p:transition spd="med">
    <p:random/>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5"/>
          <p:cNvSpPr>
            <a:spLocks noChangeArrowheads="1"/>
          </p:cNvSpPr>
          <p:nvPr/>
        </p:nvSpPr>
        <p:spPr bwMode="auto">
          <a:xfrm>
            <a:off x="228600" y="0"/>
            <a:ext cx="8686800" cy="649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buFontTx/>
              <a:buAutoNum type="arabicPeriod"/>
            </a:pPr>
            <a:r>
              <a:rPr lang="en-US" sz="3500" b="1">
                <a:latin typeface="Tahoma" pitchFamily="34" charset="0"/>
              </a:rPr>
              <a:t>China is taking FDI away from smaller Asian &amp; developing nations </a:t>
            </a:r>
          </a:p>
          <a:p>
            <a:pPr marL="457200" indent="-457200">
              <a:buFontTx/>
              <a:buAutoNum type="arabicPeriod"/>
            </a:pPr>
            <a:r>
              <a:rPr lang="en-US" sz="3500" b="1">
                <a:latin typeface="Tahoma" pitchFamily="34" charset="0"/>
              </a:rPr>
              <a:t>Cornering the market for labor-intensive manufacturing</a:t>
            </a:r>
          </a:p>
          <a:p>
            <a:pPr marL="457200" indent="-457200">
              <a:buFontTx/>
              <a:buAutoNum type="arabicPeriod"/>
            </a:pPr>
            <a:r>
              <a:rPr lang="en-US" sz="3500" b="1">
                <a:latin typeface="Tahoma" pitchFamily="34" charset="0"/>
              </a:rPr>
              <a:t>Flooding the West with the cheapest products in the world</a:t>
            </a:r>
          </a:p>
          <a:p>
            <a:pPr marL="457200" indent="-457200">
              <a:buFontTx/>
              <a:buAutoNum type="arabicPeriod"/>
            </a:pPr>
            <a:r>
              <a:rPr lang="en-US" sz="3500" b="1">
                <a:latin typeface="Tahoma" pitchFamily="34" charset="0"/>
              </a:rPr>
              <a:t>Stealing joint venture partners away from other developing nations</a:t>
            </a:r>
          </a:p>
          <a:p>
            <a:pPr marL="457200" indent="-457200">
              <a:buFontTx/>
              <a:buAutoNum type="arabicPeriod"/>
            </a:pPr>
            <a:r>
              <a:rPr lang="en-US" sz="3500" b="1">
                <a:latin typeface="Tahoma" pitchFamily="34" charset="0"/>
              </a:rPr>
              <a:t>Recently passed Taiwan as the world’s #1 producer of computer hardware</a:t>
            </a:r>
          </a:p>
        </p:txBody>
      </p:sp>
    </p:spTree>
  </p:cSld>
  <p:clrMapOvr>
    <a:masterClrMapping/>
  </p:clrMapOvr>
  <p:transition spd="med">
    <p:random/>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0" y="228600"/>
            <a:ext cx="9144000" cy="762000"/>
          </a:xfrm>
        </p:spPr>
        <p:txBody>
          <a:bodyPr/>
          <a:lstStyle/>
          <a:p>
            <a:pPr eaLnBrk="1" hangingPunct="1"/>
            <a:r>
              <a:rPr lang="en-US" sz="3600" b="1" smtClean="0">
                <a:solidFill>
                  <a:schemeClr val="tx1"/>
                </a:solidFill>
                <a:latin typeface="Tahoma" pitchFamily="34" charset="0"/>
              </a:rPr>
              <a:t>CHINA’S MOTIVES FOR ASIAN COOPERATION</a:t>
            </a:r>
          </a:p>
        </p:txBody>
      </p:sp>
      <p:sp>
        <p:nvSpPr>
          <p:cNvPr id="97283" name="Rectangle 3"/>
          <p:cNvSpPr>
            <a:spLocks noGrp="1" noChangeArrowheads="1"/>
          </p:cNvSpPr>
          <p:nvPr>
            <p:ph type="body" idx="1"/>
          </p:nvPr>
        </p:nvSpPr>
        <p:spPr>
          <a:xfrm>
            <a:off x="0" y="1143000"/>
            <a:ext cx="8839200" cy="5486400"/>
          </a:xfrm>
        </p:spPr>
        <p:txBody>
          <a:bodyPr/>
          <a:lstStyle/>
          <a:p>
            <a:pPr marL="609600" indent="-609600" eaLnBrk="1" hangingPunct="1">
              <a:buFontTx/>
              <a:buAutoNum type="arabicPeriod"/>
            </a:pPr>
            <a:r>
              <a:rPr lang="en-US" sz="3600" b="1" smtClean="0">
                <a:latin typeface="Tahoma" pitchFamily="34" charset="0"/>
              </a:rPr>
              <a:t>To integrate itself economically with ASEAN nations &amp; seek regional dominance</a:t>
            </a:r>
          </a:p>
          <a:p>
            <a:pPr marL="609600" indent="-609600" eaLnBrk="1" hangingPunct="1">
              <a:buFontTx/>
              <a:buAutoNum type="arabicPeriod"/>
            </a:pPr>
            <a:r>
              <a:rPr lang="en-US" sz="3600" b="1" smtClean="0">
                <a:latin typeface="Tahoma" pitchFamily="34" charset="0"/>
              </a:rPr>
              <a:t>To continue to escalate trade with Japan (currently increasing at a 36% clip) &amp; Southeast Asia (49% current increase)</a:t>
            </a:r>
          </a:p>
          <a:p>
            <a:pPr marL="609600" indent="-609600" eaLnBrk="1" hangingPunct="1">
              <a:buFontTx/>
              <a:buAutoNum type="arabicPeriod"/>
            </a:pPr>
            <a:r>
              <a:rPr lang="en-US" sz="3600" b="1" smtClean="0">
                <a:latin typeface="Tahoma" pitchFamily="34" charset="0"/>
              </a:rPr>
              <a:t>To give Asia the upper hand </a:t>
            </a:r>
          </a:p>
          <a:p>
            <a:pPr marL="609600" indent="-609600" eaLnBrk="1" hangingPunct="1">
              <a:buFontTx/>
              <a:buNone/>
            </a:pPr>
            <a:r>
              <a:rPr lang="en-US" sz="3600" b="1" smtClean="0">
                <a:latin typeface="Tahoma" pitchFamily="34" charset="0"/>
              </a:rPr>
              <a:t>	in negotiating with the West</a:t>
            </a:r>
          </a:p>
          <a:p>
            <a:pPr marL="609600" indent="-609600" eaLnBrk="1" hangingPunct="1"/>
            <a:endParaRPr lang="en-US" sz="36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WordArt 4"/>
          <p:cNvSpPr>
            <a:spLocks noChangeArrowheads="1" noChangeShapeType="1" noTextEdit="1"/>
          </p:cNvSpPr>
          <p:nvPr/>
        </p:nvSpPr>
        <p:spPr bwMode="auto">
          <a:xfrm>
            <a:off x="1143000" y="1752600"/>
            <a:ext cx="6553200" cy="30480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Arial Black"/>
              </a:rPr>
              <a:t>CHINESE</a:t>
            </a:r>
          </a:p>
          <a:p>
            <a:pPr algn="ctr"/>
            <a:r>
              <a:rPr lang="en-US" sz="3600" b="1" kern="10">
                <a:ln w="9525">
                  <a:solidFill>
                    <a:srgbClr val="000000"/>
                  </a:solidFill>
                  <a:round/>
                  <a:headEnd/>
                  <a:tailEnd/>
                </a:ln>
                <a:solidFill>
                  <a:schemeClr val="tx2"/>
                </a:solidFill>
                <a:latin typeface="Arial Black"/>
              </a:rPr>
              <a:t>CONSUMERISM</a:t>
            </a:r>
          </a:p>
        </p:txBody>
      </p:sp>
    </p:spTree>
  </p:cSld>
  <p:clrMapOvr>
    <a:masterClrMapping/>
  </p:clrMapOvr>
  <p:transition spd="med">
    <p:random/>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228600" y="228600"/>
            <a:ext cx="7772400" cy="914400"/>
          </a:xfrm>
        </p:spPr>
        <p:txBody>
          <a:bodyPr/>
          <a:lstStyle/>
          <a:p>
            <a:pPr eaLnBrk="1" hangingPunct="1"/>
            <a:r>
              <a:rPr lang="en-US" sz="4000" b="1" smtClean="0">
                <a:solidFill>
                  <a:schemeClr val="tx1"/>
                </a:solidFill>
                <a:latin typeface="Tahoma" pitchFamily="34" charset="0"/>
              </a:rPr>
              <a:t>EMERGING CHINESE CONSUMERISM</a:t>
            </a:r>
          </a:p>
        </p:txBody>
      </p:sp>
      <p:sp>
        <p:nvSpPr>
          <p:cNvPr id="100355" name="Rectangle 3"/>
          <p:cNvSpPr>
            <a:spLocks noGrp="1" noChangeArrowheads="1"/>
          </p:cNvSpPr>
          <p:nvPr>
            <p:ph type="body" idx="1"/>
          </p:nvPr>
        </p:nvSpPr>
        <p:spPr>
          <a:xfrm>
            <a:off x="0" y="1371600"/>
            <a:ext cx="9144000" cy="5486400"/>
          </a:xfrm>
          <a:solidFill>
            <a:schemeClr val="bg1"/>
          </a:solidFill>
        </p:spPr>
        <p:txBody>
          <a:bodyPr/>
          <a:lstStyle/>
          <a:p>
            <a:pPr marL="609600" indent="-609600" eaLnBrk="1" hangingPunct="1">
              <a:buFontTx/>
              <a:buAutoNum type="arabicPeriod"/>
            </a:pPr>
            <a:r>
              <a:rPr lang="en-US" sz="3600" b="1" smtClean="0">
                <a:latin typeface="Tahoma" pitchFamily="34" charset="0"/>
              </a:rPr>
              <a:t>The “little emperor” generation (1 child per family) is quickly developing a taste for Western lifestyles &amp; the brands that deliver them</a:t>
            </a:r>
          </a:p>
          <a:p>
            <a:pPr marL="609600" indent="-609600" eaLnBrk="1" hangingPunct="1">
              <a:buFontTx/>
              <a:buAutoNum type="arabicPeriod"/>
            </a:pPr>
            <a:r>
              <a:rPr lang="en-US" sz="3600" b="1" smtClean="0">
                <a:latin typeface="Tahoma" pitchFamily="34" charset="0"/>
              </a:rPr>
              <a:t>Nearly 3M college grads annually want to “go Western”</a:t>
            </a:r>
          </a:p>
          <a:p>
            <a:pPr marL="609600" indent="-609600" eaLnBrk="1" hangingPunct="1">
              <a:buFontTx/>
              <a:buAutoNum type="arabicPeriod"/>
            </a:pPr>
            <a:r>
              <a:rPr lang="en-US" sz="3600" b="1" smtClean="0">
                <a:latin typeface="Tahoma" pitchFamily="34" charset="0"/>
              </a:rPr>
              <a:t>Young Chinese consumers are fertile territory for advertising </a:t>
            </a:r>
          </a:p>
        </p:txBody>
      </p:sp>
      <p:sp>
        <p:nvSpPr>
          <p:cNvPr id="100356" name="AutoShape 4"/>
          <p:cNvSpPr>
            <a:spLocks noChangeArrowheads="1"/>
          </p:cNvSpPr>
          <p:nvPr/>
        </p:nvSpPr>
        <p:spPr bwMode="auto">
          <a:xfrm>
            <a:off x="78486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0" y="0"/>
            <a:ext cx="9144000" cy="6858000"/>
          </a:xfrm>
        </p:spPr>
        <p:txBody>
          <a:bodyPr/>
          <a:lstStyle/>
          <a:p>
            <a:pPr marL="609600" indent="-609600" algn="ctr" eaLnBrk="1" hangingPunct="1">
              <a:buFontTx/>
              <a:buNone/>
            </a:pPr>
            <a:r>
              <a:rPr lang="en-US" b="1" smtClean="0">
                <a:latin typeface="Tahoma" pitchFamily="34" charset="0"/>
              </a:rPr>
              <a:t>CHINA’S ONE CHILD POLICY</a:t>
            </a:r>
          </a:p>
          <a:p>
            <a:pPr marL="609600" indent="-609600" eaLnBrk="1" hangingPunct="1">
              <a:buFontTx/>
              <a:buAutoNum type="arabicPeriod"/>
            </a:pPr>
            <a:r>
              <a:rPr lang="en-US" b="1" smtClean="0">
                <a:latin typeface="Tahoma" pitchFamily="34" charset="0"/>
              </a:rPr>
              <a:t>Fertility rate dropped from 2.29 children in 1980 to 1.69 today (2.1 is replacement rate)—300M fewer births in the last 30 years</a:t>
            </a:r>
          </a:p>
          <a:p>
            <a:pPr marL="609600" indent="-609600" eaLnBrk="1" hangingPunct="1">
              <a:buFontTx/>
              <a:buAutoNum type="arabicPeriod"/>
            </a:pPr>
            <a:r>
              <a:rPr lang="en-US" b="1" smtClean="0">
                <a:latin typeface="Tahoma" pitchFamily="34" charset="0"/>
              </a:rPr>
              <a:t>118 males born for every 100 females via selective abortion (vs. the global norm of 105 male births to 100 female)</a:t>
            </a:r>
          </a:p>
          <a:p>
            <a:pPr marL="609600" indent="-609600" eaLnBrk="1" hangingPunct="1">
              <a:buFontTx/>
              <a:buAutoNum type="arabicPeriod"/>
            </a:pPr>
            <a:r>
              <a:rPr lang="en-US" b="1" smtClean="0">
                <a:latin typeface="Tahoma" pitchFamily="34" charset="0"/>
              </a:rPr>
              <a:t>Permitted exceptions to the policy: in rural areas, couples can have a second child is the first is female; in urban areas parents who are only children are allowed 2 children </a:t>
            </a:r>
          </a:p>
          <a:p>
            <a:pPr marL="609600" indent="-609600" eaLnBrk="1" hangingPunct="1">
              <a:buFontTx/>
              <a:buNone/>
            </a:pPr>
            <a:endParaRPr lang="en-US" b="1" smtClean="0">
              <a:latin typeface="Tahoma" pitchFamily="34" charset="0"/>
            </a:endParaRPr>
          </a:p>
          <a:p>
            <a:pPr marL="609600" indent="-609600" eaLnBrk="1" hangingPunct="1">
              <a:buFontTx/>
              <a:buNone/>
            </a:pPr>
            <a:endParaRPr lang="en-US" b="1" smtClean="0">
              <a:latin typeface="Tahoma" pitchFamily="34" charset="0"/>
            </a:endParaRPr>
          </a:p>
          <a:p>
            <a:pPr marL="609600" indent="-609600" eaLnBrk="1" hangingPunct="1">
              <a:buFontTx/>
              <a:buNone/>
            </a:pPr>
            <a:endParaRPr lang="en-US" b="1" smtClean="0">
              <a:latin typeface="Tahoma" pitchFamily="34" charset="0"/>
            </a:endParaRPr>
          </a:p>
          <a:p>
            <a:pPr marL="609600" indent="-609600" algn="ctr" eaLnBrk="1" hangingPunct="1">
              <a:buFontTx/>
              <a:buNone/>
            </a:pPr>
            <a:endParaRPr lang="en-US" b="1" smtClean="0"/>
          </a:p>
        </p:txBody>
      </p:sp>
      <p:sp>
        <p:nvSpPr>
          <p:cNvPr id="101379" name="AutoShape 4"/>
          <p:cNvSpPr>
            <a:spLocks noChangeArrowheads="1"/>
          </p:cNvSpPr>
          <p:nvPr/>
        </p:nvSpPr>
        <p:spPr bwMode="auto">
          <a:xfrm>
            <a:off x="78486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4"/>
            </a:pPr>
            <a:r>
              <a:rPr lang="en-US" sz="2800" b="1" smtClean="0">
                <a:latin typeface="Tahoma" pitchFamily="34" charset="0"/>
              </a:rPr>
              <a:t>Richer Chinese sometimes circumvent the policy by paying assessed fines; using in vitro fertilization as a means of multiple births; having children abroad</a:t>
            </a:r>
          </a:p>
          <a:p>
            <a:pPr marL="609600" indent="-609600" eaLnBrk="1" hangingPunct="1">
              <a:lnSpc>
                <a:spcPct val="90000"/>
              </a:lnSpc>
              <a:buFontTx/>
              <a:buAutoNum type="arabicPeriod" startAt="4"/>
            </a:pPr>
            <a:r>
              <a:rPr lang="en-US" sz="2800" b="1" smtClean="0">
                <a:latin typeface="Tahoma" pitchFamily="34" charset="0"/>
              </a:rPr>
              <a:t>Penalties for breaking the policy: fines 3-10X annual income; state employees can be demoted or fired; children not allowed into better schools; forced abortion in some rural areas</a:t>
            </a:r>
          </a:p>
          <a:p>
            <a:pPr marL="609600" indent="-609600" eaLnBrk="1" hangingPunct="1">
              <a:lnSpc>
                <a:spcPct val="90000"/>
              </a:lnSpc>
              <a:buFontTx/>
              <a:buAutoNum type="arabicPeriod" startAt="4"/>
            </a:pPr>
            <a:r>
              <a:rPr lang="en-US" sz="2800" b="1" smtClean="0">
                <a:latin typeface="Tahoma" pitchFamily="34" charset="0"/>
              </a:rPr>
              <a:t>The “4-2-1” pending future problem: 4 grandparents + 2 parents must be supported by 1 child</a:t>
            </a:r>
          </a:p>
          <a:p>
            <a:pPr marL="609600" indent="-609600" eaLnBrk="1" hangingPunct="1">
              <a:lnSpc>
                <a:spcPct val="90000"/>
              </a:lnSpc>
              <a:buFontTx/>
              <a:buAutoNum type="arabicPeriod" startAt="4"/>
            </a:pPr>
            <a:r>
              <a:rPr lang="en-US" sz="2800" b="1" smtClean="0">
                <a:latin typeface="Tahoma" pitchFamily="34" charset="0"/>
              </a:rPr>
              <a:t>Other social problems: shortage of brides for men; “incest villages”; the ratio of working age people to retirees will fall from 6 today to 2 by 2040</a:t>
            </a:r>
          </a:p>
          <a:p>
            <a:pPr marL="609600" indent="-609600" eaLnBrk="1" hangingPunct="1">
              <a:lnSpc>
                <a:spcPct val="90000"/>
              </a:lnSpc>
              <a:buFontTx/>
              <a:buNone/>
            </a:pPr>
            <a:endParaRPr lang="en-US" sz="2800" b="1" smtClean="0">
              <a:latin typeface="Tahoma" pitchFamily="34" charset="0"/>
            </a:endParaRPr>
          </a:p>
        </p:txBody>
      </p:sp>
      <p:sp>
        <p:nvSpPr>
          <p:cNvPr id="102403" name="AutoShape 3"/>
          <p:cNvSpPr>
            <a:spLocks noChangeArrowheads="1"/>
          </p:cNvSpPr>
          <p:nvPr/>
        </p:nvSpPr>
        <p:spPr bwMode="auto">
          <a:xfrm>
            <a:off x="78486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body" idx="1"/>
          </p:nvPr>
        </p:nvSpPr>
        <p:spPr>
          <a:xfrm>
            <a:off x="0" y="0"/>
            <a:ext cx="9144000" cy="6477000"/>
          </a:xfrm>
        </p:spPr>
        <p:txBody>
          <a:bodyPr/>
          <a:lstStyle/>
          <a:p>
            <a:pPr marL="609600" indent="-609600" eaLnBrk="1" hangingPunct="1">
              <a:buFontTx/>
              <a:buAutoNum type="arabicPeriod" startAt="8"/>
            </a:pPr>
            <a:r>
              <a:rPr lang="en-US" sz="3600" b="1" smtClean="0">
                <a:latin typeface="Tahoma" pitchFamily="34" charset="0"/>
              </a:rPr>
              <a:t>Chinese consumers are too dispersed geographically &amp; unequal in income for any true national markets to have emerged in China</a:t>
            </a:r>
          </a:p>
          <a:p>
            <a:pPr marL="609600" indent="-609600" eaLnBrk="1" hangingPunct="1">
              <a:buFontTx/>
              <a:buAutoNum type="arabicPeriod" startAt="8"/>
            </a:pPr>
            <a:r>
              <a:rPr lang="en-US" sz="3600" b="1" smtClean="0">
                <a:latin typeface="Tahoma" pitchFamily="34" charset="0"/>
              </a:rPr>
              <a:t>Average disposable income of $545. A business-supporting middle class  ($5,000 of annually disposable income per family) is just beginning to emerge</a:t>
            </a:r>
          </a:p>
          <a:p>
            <a:pPr marL="609600" indent="-609600" eaLnBrk="1" hangingPunct="1">
              <a:buFontTx/>
              <a:buAutoNum type="arabicPeriod" startAt="8"/>
            </a:pPr>
            <a:r>
              <a:rPr lang="en-US" sz="3600" b="1" smtClean="0">
                <a:latin typeface="Tahoma" pitchFamily="34" charset="0"/>
              </a:rPr>
              <a:t>Most Chinese industries are subject to manic ups and downs</a:t>
            </a:r>
          </a:p>
        </p:txBody>
      </p:sp>
    </p:spTree>
  </p:cSld>
  <p:clrMapOvr>
    <a:masterClrMapping/>
  </p:clrMapOvr>
  <p:transition spd="med">
    <p:random/>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3"/>
          <p:cNvSpPr>
            <a:spLocks noGrp="1" noChangeArrowheads="1"/>
          </p:cNvSpPr>
          <p:nvPr>
            <p:ph type="body" idx="1"/>
          </p:nvPr>
        </p:nvSpPr>
        <p:spPr>
          <a:xfrm>
            <a:off x="0" y="0"/>
            <a:ext cx="9144000" cy="7239000"/>
          </a:xfrm>
        </p:spPr>
        <p:txBody>
          <a:bodyPr/>
          <a:lstStyle/>
          <a:p>
            <a:pPr marL="609600" indent="-609600" eaLnBrk="1" hangingPunct="1">
              <a:buFontTx/>
              <a:buAutoNum type="arabicPeriod"/>
            </a:pPr>
            <a:r>
              <a:rPr lang="en-US" sz="3600" b="1" smtClean="0">
                <a:latin typeface="Tahoma" pitchFamily="34" charset="0"/>
              </a:rPr>
              <a:t>Middle class consumers in the West are saturated with debt, growing older, &amp; spending more &amp; more on services. Capitalist China needs to generate its own consumers (nicknamed “Chuppies”) at home &amp; throughout Asia.</a:t>
            </a:r>
          </a:p>
          <a:p>
            <a:pPr marL="609600" indent="-609600" eaLnBrk="1" hangingPunct="1">
              <a:buFontTx/>
              <a:buAutoNum type="arabicPeriod"/>
            </a:pPr>
            <a:r>
              <a:rPr lang="en-US" sz="3600" b="1" smtClean="0">
                <a:latin typeface="Tahoma" pitchFamily="34" charset="0"/>
              </a:rPr>
              <a:t>The number of middle class Chinese households is expected to rise from 42M in 2005 to 200M by 2015.</a:t>
            </a:r>
          </a:p>
          <a:p>
            <a:pPr marL="609600" indent="-609600" eaLnBrk="1" hangingPunct="1">
              <a:buFontTx/>
              <a:buAutoNum type="arabicPeriod"/>
            </a:pPr>
            <a:endParaRPr lang="en-US" sz="3600" b="1" smtClean="0">
              <a:latin typeface="Tahoma" pitchFamily="34" charset="0"/>
            </a:endParaRPr>
          </a:p>
          <a:p>
            <a:pPr marL="609600" indent="-609600" eaLnBrk="1" hangingPunct="1">
              <a:buFontTx/>
              <a:buAutoNum type="arabicPeriod"/>
            </a:pPr>
            <a:endParaRPr lang="en-US" sz="3800" b="1" smtClean="0">
              <a:latin typeface="Tahoma" pitchFamily="34" charset="0"/>
            </a:endParaRPr>
          </a:p>
        </p:txBody>
      </p:sp>
    </p:spTree>
  </p:cSld>
  <p:clrMapOvr>
    <a:masterClrMapping/>
  </p:clrMapOvr>
  <p:transition spd="med">
    <p:random/>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0" y="0"/>
            <a:ext cx="9144000" cy="838200"/>
          </a:xfrm>
        </p:spPr>
        <p:txBody>
          <a:bodyPr/>
          <a:lstStyle/>
          <a:p>
            <a:pPr eaLnBrk="1" hangingPunct="1"/>
            <a:r>
              <a:rPr lang="en-US" sz="3200" b="1" smtClean="0">
                <a:latin typeface="Tahoma" pitchFamily="34" charset="0"/>
              </a:rPr>
              <a:t>UNDEVELOPED CHINESE RETAILING</a:t>
            </a:r>
          </a:p>
        </p:txBody>
      </p:sp>
      <p:sp>
        <p:nvSpPr>
          <p:cNvPr id="105475" name="Rectangle 3"/>
          <p:cNvSpPr>
            <a:spLocks noGrp="1" noChangeArrowheads="1"/>
          </p:cNvSpPr>
          <p:nvPr>
            <p:ph type="body" idx="1"/>
          </p:nvPr>
        </p:nvSpPr>
        <p:spPr>
          <a:xfrm>
            <a:off x="0" y="762000"/>
            <a:ext cx="9144000" cy="5791200"/>
          </a:xfrm>
        </p:spPr>
        <p:txBody>
          <a:bodyPr/>
          <a:lstStyle/>
          <a:p>
            <a:pPr marL="609600" indent="-609600" eaLnBrk="1" hangingPunct="1">
              <a:buFontTx/>
              <a:buAutoNum type="arabicPeriod"/>
            </a:pPr>
            <a:r>
              <a:rPr lang="en-US" sz="3000" b="1" smtClean="0">
                <a:latin typeface="Tahoma" pitchFamily="34" charset="0"/>
              </a:rPr>
              <a:t>The top 100 retail Chinese chains control only 10% of domestic retailing, reflecting the dominance of small, family-run stores. </a:t>
            </a:r>
          </a:p>
          <a:p>
            <a:pPr marL="609600" indent="-609600" eaLnBrk="1" hangingPunct="1">
              <a:buFontTx/>
              <a:buAutoNum type="arabicPeriod"/>
            </a:pPr>
            <a:r>
              <a:rPr lang="en-US" sz="3000" b="1" smtClean="0">
                <a:latin typeface="Tahoma" pitchFamily="34" charset="0"/>
              </a:rPr>
              <a:t>Since most Chinese consumers purchase in small quantities (due to limited income &amp; lack of cars), large retailers often run store shuttle buses to &amp; from Chinese neighborhoods. </a:t>
            </a:r>
          </a:p>
          <a:p>
            <a:pPr marL="609600" indent="-609600" eaLnBrk="1" hangingPunct="1">
              <a:buFontTx/>
              <a:buAutoNum type="arabicPeriod"/>
            </a:pPr>
            <a:r>
              <a:rPr lang="en-US" sz="3000" b="1" smtClean="0">
                <a:latin typeface="Tahoma" pitchFamily="34" charset="0"/>
              </a:rPr>
              <a:t>Until China’s middle class growth &amp; physical infrastructure pick up momentum, large retailers face tough sledding.</a:t>
            </a:r>
          </a:p>
        </p:txBody>
      </p:sp>
    </p:spTree>
  </p:cSld>
  <p:clrMapOvr>
    <a:masterClrMapping/>
  </p:clrMapOvr>
  <p:transition spd="med">
    <p:random/>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WordArt 5"/>
          <p:cNvSpPr>
            <a:spLocks noChangeArrowheads="1" noChangeShapeType="1" noTextEdit="1"/>
          </p:cNvSpPr>
          <p:nvPr/>
        </p:nvSpPr>
        <p:spPr bwMode="auto">
          <a:xfrm>
            <a:off x="1219200" y="457200"/>
            <a:ext cx="6324600" cy="5257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CHINA'S</a:t>
            </a:r>
          </a:p>
          <a:p>
            <a:pPr algn="ctr"/>
            <a:r>
              <a:rPr lang="en-US" sz="3600" kern="10">
                <a:ln w="9525">
                  <a:solidFill>
                    <a:srgbClr val="000000"/>
                  </a:solidFill>
                  <a:round/>
                  <a:headEnd/>
                  <a:tailEnd/>
                </a:ln>
                <a:solidFill>
                  <a:schemeClr val="tx2"/>
                </a:solidFill>
                <a:latin typeface="Arial Black"/>
              </a:rPr>
              <a:t>COMPETITIVE</a:t>
            </a:r>
          </a:p>
          <a:p>
            <a:pPr algn="ctr"/>
            <a:r>
              <a:rPr lang="en-US" sz="3600" kern="10">
                <a:ln w="9525">
                  <a:solidFill>
                    <a:srgbClr val="000000"/>
                  </a:solidFill>
                  <a:round/>
                  <a:headEnd/>
                  <a:tailEnd/>
                </a:ln>
                <a:solidFill>
                  <a:schemeClr val="tx2"/>
                </a:solidFill>
                <a:latin typeface="Arial Black"/>
              </a:rPr>
              <a:t>WEAKNESSES</a:t>
            </a:r>
          </a:p>
        </p:txBody>
      </p:sp>
    </p:spTree>
  </p:cSld>
  <p:clrMapOvr>
    <a:masterClrMapping/>
  </p:clrMapOvr>
  <p:transition spd="med">
    <p:random/>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2718</TotalTime>
  <Words>8811</Words>
  <Application>Microsoft Office PowerPoint</Application>
  <PresentationFormat>On-screen Show (4:3)</PresentationFormat>
  <Paragraphs>613</Paragraphs>
  <Slides>142</Slides>
  <Notes>141</Notes>
  <HiddenSlides>0</HiddenSlides>
  <MMClips>0</MMClips>
  <ScaleCrop>false</ScaleCrop>
  <HeadingPairs>
    <vt:vector size="4" baseType="variant">
      <vt:variant>
        <vt:lpstr>Theme</vt:lpstr>
      </vt:variant>
      <vt:variant>
        <vt:i4>1</vt:i4>
      </vt:variant>
      <vt:variant>
        <vt:lpstr>Slide Titles</vt:lpstr>
      </vt:variant>
      <vt:variant>
        <vt:i4>142</vt:i4>
      </vt:variant>
    </vt:vector>
  </HeadingPairs>
  <TitlesOfParts>
    <vt:vector size="143" baseType="lpstr">
      <vt:lpstr>Default Design</vt:lpstr>
      <vt:lpstr>CHAPTER 12</vt:lpstr>
      <vt:lpstr>China’s Economy PRISMs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HIGHLY INFLUENTIAL CHINESE LEADERS</vt:lpstr>
      <vt:lpstr>CHINA’S HISTORICAL ERAS</vt:lpstr>
      <vt:lpstr>PowerPoint Presentation</vt:lpstr>
      <vt:lpstr>DENG XIAOPING (1904-1997)  Architect of Capitalist China</vt:lpstr>
      <vt:lpstr>CHINA: A BUNDLE OF CONTRADICTIONS</vt:lpstr>
      <vt:lpstr>PowerPoint Presentation</vt:lpstr>
      <vt:lpstr>STATE-SPONSORED CHINESE CAPITALISM</vt:lpstr>
      <vt:lpstr>PowerPoint Presentation</vt:lpstr>
      <vt:lpstr>CHINESE ECONOMIC STATS &amp; REALITIES</vt:lpstr>
      <vt:lpstr>PowerPoint Presentation</vt:lpstr>
      <vt:lpstr>CHINA’S GLOBAL PRODUCT LINE STRENGTHS</vt:lpstr>
      <vt:lpstr>CHINA’S LARGEST CORPORATIONS</vt:lpstr>
      <vt:lpstr>WORLD CLASS CHINESE EXPORTERS</vt:lpstr>
      <vt:lpstr>PowerPoint Presentation</vt:lpstr>
      <vt:lpstr>SMALLER CHINESE EXPORTERS</vt:lpstr>
      <vt:lpstr>PowerPoint Presentation</vt:lpstr>
      <vt:lpstr>PowerPoint Presentation</vt:lpstr>
      <vt:lpstr>PowerPoint Presentation</vt:lpstr>
      <vt:lpstr>MAJOR FOREIGN COMPANIES  WHO OPERATE IN CHINA</vt:lpstr>
      <vt:lpstr>PowerPoint Presentation</vt:lpstr>
      <vt:lpstr>PowerPoint Presentation</vt:lpstr>
      <vt:lpstr>PowerPoint Presentation</vt:lpstr>
      <vt:lpstr>PowerPoint Presentation</vt:lpstr>
      <vt:lpstr>PHASING IN CAPITALISM GRADUALLY </vt:lpstr>
      <vt:lpstr>Shanghai: 14M Beijing: 11M Tianjin: 9 M Total population: 1.3B </vt:lpstr>
      <vt:lpstr>PowerPoint Presentation</vt:lpstr>
      <vt:lpstr>PowerPoint Presentation</vt:lpstr>
      <vt:lpstr>ECONOMIC ACHIEVEMENTS DURING THE 1990s </vt:lpstr>
      <vt:lpstr>CHINA’S PLAYS BOTH ENDS OF PRODUCT VALUE-ADDING STRATEGY</vt:lpstr>
      <vt:lpstr>PowerPoint Presentation</vt:lpstr>
      <vt:lpstr>PowerPoint Presentation</vt:lpstr>
      <vt:lpstr>PowerPoint Presentation</vt:lpstr>
      <vt:lpstr>GOLD COAST GROWTH</vt:lpstr>
      <vt:lpstr>9 + 2: CHINA’S EMERGING FTZ</vt:lpstr>
      <vt:lpstr>CHINA’S BIG LEAD OVER INDIA IN ECONOMIC DEVELOPMENT</vt:lpstr>
      <vt:lpstr>CHINA’S MONSTER ECONOMIC SECTORS</vt:lpstr>
      <vt:lpstr>CHINA’S SILICON VALLEY</vt:lpstr>
      <vt:lpstr>PowerPoint Presentation</vt:lpstr>
      <vt:lpstr>PowerPoint Presentation</vt:lpstr>
      <vt:lpstr>WAL-MART: CHINA’S BIGGEST CUSTOMER</vt:lpstr>
      <vt:lpstr>WAL-MART IN CHINA</vt:lpstr>
      <vt:lpstr>PowerPoint Presentation</vt:lpstr>
      <vt:lpstr>PowerPoint Presentation</vt:lpstr>
      <vt:lpstr>PowerPoint Presentation</vt:lpstr>
      <vt:lpstr>What caused Communists to become capitalists?</vt:lpstr>
      <vt:lpstr>PowerPoint Presentation</vt:lpstr>
      <vt:lpstr> “WE WILL FEEL THE ROCKS WITH OUR TOES WHILE  CROSSING THE RIVER” </vt:lpstr>
      <vt:lpstr>PowerPoint Presentation</vt:lpstr>
      <vt:lpstr>PowerPoint Presentation</vt:lpstr>
      <vt:lpstr>THE NEW QFII FINANCING STRATEGY Qualified Foreign Institutional Investor Program </vt:lpstr>
      <vt:lpstr>PUTTING CHINA’S PRIVATE SECTOR GROWTH INTO PERSPECTIVE</vt:lpstr>
      <vt:lpstr>PowerPoint Presentation</vt:lpstr>
      <vt:lpstr>FOREIGN INVESTOR INFORMATION DISCLOSURE</vt:lpstr>
      <vt:lpstr>THE MOST COMMON OPERATIONS PROBLEMS ENCOUNTERED BY FOREIGN COMPANIES IN CHINA</vt:lpstr>
      <vt:lpstr>COPYRIGHT RIP-OFFS IN CHINA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LONG-TERM CHINESE FOREIGN POLICY</vt:lpstr>
      <vt:lpstr>“WE WON’T TRY TO  DOMINATE THE WORLD”</vt:lpstr>
      <vt:lpstr>PowerPoint Presentation</vt:lpstr>
      <vt:lpstr>PowerPoint Presentation</vt:lpstr>
      <vt:lpstr>1. Hong Kong, Macau, Taiwan,  Malaysia, &amp;  Indonesia all have close economic and family ties to mainland China, thus extending China’s economic reach well beyond it borders.   2. Even outside Asia, “Ali Baba” businesses (foreign companies backed  by Chinese ownership) extend China’s global economic empire.</vt:lpstr>
      <vt:lpstr>PowerPoint Presentation</vt:lpstr>
      <vt:lpstr>How is China invading ASEAN’s turf?</vt:lpstr>
      <vt:lpstr>PowerPoint Presentation</vt:lpstr>
      <vt:lpstr>CHINA’S MOTIVES FOR ASIAN COOPERATION</vt:lpstr>
      <vt:lpstr>PowerPoint Presentation</vt:lpstr>
      <vt:lpstr>EMERGING CHINESE CONSUMERISM</vt:lpstr>
      <vt:lpstr>PowerPoint Presentation</vt:lpstr>
      <vt:lpstr>PowerPoint Presentation</vt:lpstr>
      <vt:lpstr>PowerPoint Presentation</vt:lpstr>
      <vt:lpstr>PowerPoint Presentation</vt:lpstr>
      <vt:lpstr>UNDEVELOPED CHINESE RETAILING</vt:lpstr>
      <vt:lpstr>PowerPoint Presentation</vt:lpstr>
      <vt:lpstr>PowerPoint Presentation</vt:lpstr>
      <vt:lpstr>PowerPoint Presentation</vt:lpstr>
      <vt:lpstr>PowerPoint Presentation</vt:lpstr>
      <vt:lpstr>PowerPoint Presentation</vt:lpstr>
      <vt:lpstr> Heavy reliance on low-value-added labor intensive outsourcing to fill the pressing unemployment vacuum caused by failing state operated enterprises</vt:lpstr>
      <vt:lpstr>PowerPoint Presentation</vt:lpstr>
      <vt:lpstr>Will China drain Hong Kong like a water bed in order to position Shanghai as China’s new financial capital? </vt:lpstr>
      <vt:lpstr>Civil unrest between  Gold Coast China &amp; rural China</vt:lpstr>
      <vt:lpstr>Urgent need for more democracy, especially civil liberties &amp; freedom of the press </vt:lpstr>
      <vt:lpstr>CORRUPTION PROBLEMS</vt:lpstr>
      <vt:lpstr>PowerPoint Presentation</vt:lpstr>
      <vt:lpstr>PowerPoint Presentation</vt:lpstr>
      <vt:lpstr>THE WILD WEST OF CAPITALISM</vt:lpstr>
      <vt:lpstr>FACING THE SOE CRISIS</vt:lpstr>
      <vt:lpstr>STANDARD OF LIVING INEQUALITIES</vt:lpstr>
      <vt:lpstr>THE NEED FOR POST-COMMUNIST SOCIAL PROGRAMS </vt:lpstr>
      <vt:lpstr>LAND REFORM NEEDS</vt:lpstr>
      <vt:lpstr>SHORTAGE OF BUSINESS PROFESSIONALS</vt:lpstr>
      <vt:lpstr>PowerPoint Presentation</vt:lpstr>
      <vt:lpstr>PowerPoint Presentation</vt:lpstr>
      <vt:lpstr>US INVESTMENT BANK SCANDAL  HARD ON CHINA</vt:lpstr>
      <vt:lpstr>PowerPoint Presentation</vt:lpstr>
      <vt:lpstr>PowerPoint Presentation</vt:lpstr>
      <vt:lpstr>CHINA’S SERIOUS ECOLOGICAL CRISIS</vt:lpstr>
      <vt:lpstr>THE WORLD’S MOST POLLUTED NATION</vt:lpstr>
      <vt:lpstr>PowerPoint Presentation</vt:lpstr>
      <vt:lpstr>CHINESE FOOD SAFETY PROBLEMS</vt:lpstr>
      <vt:lpstr>PowerPoint Presentation</vt:lpstr>
      <vt:lpstr>PowerPoint Presentation</vt:lpstr>
      <vt:lpstr>PowerPoint Presentation</vt:lpstr>
      <vt:lpstr>PowerPoint Presentation</vt:lpstr>
      <vt:lpstr>MAJOR ECOLOGICAL DAMAGE</vt:lpstr>
      <vt:lpstr>PowerPoint Presentation</vt:lpstr>
      <vt:lpstr>CHINA IS STRANGLING ITSELF ECOLOGICALLY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dc:creator>
  <cp:lastModifiedBy>Phil</cp:lastModifiedBy>
  <cp:revision>432</cp:revision>
  <dcterms:created xsi:type="dcterms:W3CDTF">2002-03-31T01:53:06Z</dcterms:created>
  <dcterms:modified xsi:type="dcterms:W3CDTF">2012-11-17T17:01:53Z</dcterms:modified>
</cp:coreProperties>
</file>