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9"/>
  </p:handoutMasterIdLst>
  <p:sldIdLst>
    <p:sldId id="371" r:id="rId2"/>
    <p:sldId id="372" r:id="rId3"/>
    <p:sldId id="367" r:id="rId4"/>
    <p:sldId id="376" r:id="rId5"/>
    <p:sldId id="377" r:id="rId6"/>
    <p:sldId id="327" r:id="rId7"/>
    <p:sldId id="373" r:id="rId8"/>
    <p:sldId id="328" r:id="rId9"/>
    <p:sldId id="329" r:id="rId10"/>
    <p:sldId id="363" r:id="rId11"/>
    <p:sldId id="331" r:id="rId12"/>
    <p:sldId id="366" r:id="rId13"/>
    <p:sldId id="368" r:id="rId14"/>
    <p:sldId id="332" r:id="rId15"/>
    <p:sldId id="333" r:id="rId16"/>
    <p:sldId id="374" r:id="rId17"/>
    <p:sldId id="334" r:id="rId18"/>
    <p:sldId id="345" r:id="rId19"/>
    <p:sldId id="378" r:id="rId20"/>
    <p:sldId id="379" r:id="rId21"/>
    <p:sldId id="369" r:id="rId22"/>
    <p:sldId id="340" r:id="rId23"/>
    <p:sldId id="375" r:id="rId24"/>
    <p:sldId id="364" r:id="rId25"/>
    <p:sldId id="365" r:id="rId26"/>
    <p:sldId id="370" r:id="rId27"/>
    <p:sldId id="380" r:id="rId2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FF"/>
    <a:srgbClr val="3399FF"/>
    <a:srgbClr val="339933"/>
    <a:srgbClr val="99FF99"/>
    <a:srgbClr val="00CC99"/>
    <a:srgbClr val="CC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086" autoAdjust="0"/>
    <p:restoredTop sz="94581" autoAdjust="0"/>
  </p:normalViewPr>
  <p:slideViewPr>
    <p:cSldViewPr>
      <p:cViewPr>
        <p:scale>
          <a:sx n="33" d="100"/>
          <a:sy n="33" d="100"/>
        </p:scale>
        <p:origin x="-2722" y="-11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325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325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325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77E04BE-BD20-4C4B-BE7A-D65F3AB71139}" type="slidenum">
              <a:rPr lang="en-US"/>
              <a:pPr>
                <a:defRPr/>
              </a:pPr>
              <a:t>‹#›</a:t>
            </a:fld>
            <a:endParaRPr lang="en-US"/>
          </a:p>
        </p:txBody>
      </p:sp>
    </p:spTree>
    <p:extLst>
      <p:ext uri="{BB962C8B-B14F-4D97-AF65-F5344CB8AC3E}">
        <p14:creationId xmlns:p14="http://schemas.microsoft.com/office/powerpoint/2010/main" val="93048657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0FA25B-83AE-451C-A98A-FF947FDACB17}" type="slidenum">
              <a:rPr lang="en-US"/>
              <a:pPr>
                <a:defRPr/>
              </a:pPr>
              <a:t>‹#›</a:t>
            </a:fld>
            <a:endParaRPr lang="en-US"/>
          </a:p>
        </p:txBody>
      </p:sp>
    </p:spTree>
    <p:extLst>
      <p:ext uri="{BB962C8B-B14F-4D97-AF65-F5344CB8AC3E}">
        <p14:creationId xmlns:p14="http://schemas.microsoft.com/office/powerpoint/2010/main" val="851783745"/>
      </p:ext>
    </p:extLst>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9B8451-5581-4EE2-B074-6EB00FA88240}" type="slidenum">
              <a:rPr lang="en-US"/>
              <a:pPr>
                <a:defRPr/>
              </a:pPr>
              <a:t>‹#›</a:t>
            </a:fld>
            <a:endParaRPr lang="en-US"/>
          </a:p>
        </p:txBody>
      </p:sp>
    </p:spTree>
    <p:extLst>
      <p:ext uri="{BB962C8B-B14F-4D97-AF65-F5344CB8AC3E}">
        <p14:creationId xmlns:p14="http://schemas.microsoft.com/office/powerpoint/2010/main" val="4164377469"/>
      </p:ext>
    </p:extLst>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1208E1-2DB5-4D7D-A223-59DF16E2F502}" type="slidenum">
              <a:rPr lang="en-US"/>
              <a:pPr>
                <a:defRPr/>
              </a:pPr>
              <a:t>‹#›</a:t>
            </a:fld>
            <a:endParaRPr lang="en-US"/>
          </a:p>
        </p:txBody>
      </p:sp>
    </p:spTree>
    <p:extLst>
      <p:ext uri="{BB962C8B-B14F-4D97-AF65-F5344CB8AC3E}">
        <p14:creationId xmlns:p14="http://schemas.microsoft.com/office/powerpoint/2010/main" val="4126199323"/>
      </p:ext>
    </p:extLst>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D62FB61-3620-4A15-AA2B-DDEAB2354EB6}" type="slidenum">
              <a:rPr lang="en-US"/>
              <a:pPr>
                <a:defRPr/>
              </a:pPr>
              <a:t>‹#›</a:t>
            </a:fld>
            <a:endParaRPr lang="en-US"/>
          </a:p>
        </p:txBody>
      </p:sp>
    </p:spTree>
    <p:extLst>
      <p:ext uri="{BB962C8B-B14F-4D97-AF65-F5344CB8AC3E}">
        <p14:creationId xmlns:p14="http://schemas.microsoft.com/office/powerpoint/2010/main" val="350201805"/>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011D7-BDE3-4EEE-9526-F8FCCBA755DF}" type="slidenum">
              <a:rPr lang="en-US"/>
              <a:pPr>
                <a:defRPr/>
              </a:pPr>
              <a:t>‹#›</a:t>
            </a:fld>
            <a:endParaRPr lang="en-US"/>
          </a:p>
        </p:txBody>
      </p:sp>
    </p:spTree>
    <p:extLst>
      <p:ext uri="{BB962C8B-B14F-4D97-AF65-F5344CB8AC3E}">
        <p14:creationId xmlns:p14="http://schemas.microsoft.com/office/powerpoint/2010/main" val="165053502"/>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11F0662-BF76-46CF-B457-8C341606F21B}" type="slidenum">
              <a:rPr lang="en-US"/>
              <a:pPr>
                <a:defRPr/>
              </a:pPr>
              <a:t>‹#›</a:t>
            </a:fld>
            <a:endParaRPr lang="en-US"/>
          </a:p>
        </p:txBody>
      </p:sp>
    </p:spTree>
    <p:extLst>
      <p:ext uri="{BB962C8B-B14F-4D97-AF65-F5344CB8AC3E}">
        <p14:creationId xmlns:p14="http://schemas.microsoft.com/office/powerpoint/2010/main" val="2849359961"/>
      </p:ext>
    </p:extLst>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51422ED-0E3B-4C9E-8CF5-8135F5308ACE}" type="slidenum">
              <a:rPr lang="en-US"/>
              <a:pPr>
                <a:defRPr/>
              </a:pPr>
              <a:t>‹#›</a:t>
            </a:fld>
            <a:endParaRPr lang="en-US"/>
          </a:p>
        </p:txBody>
      </p:sp>
    </p:spTree>
    <p:extLst>
      <p:ext uri="{BB962C8B-B14F-4D97-AF65-F5344CB8AC3E}">
        <p14:creationId xmlns:p14="http://schemas.microsoft.com/office/powerpoint/2010/main" val="2209375580"/>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DC1CCB6-A5D9-4B09-937A-0AAE9196BBD7}" type="slidenum">
              <a:rPr lang="en-US"/>
              <a:pPr>
                <a:defRPr/>
              </a:pPr>
              <a:t>‹#›</a:t>
            </a:fld>
            <a:endParaRPr lang="en-US"/>
          </a:p>
        </p:txBody>
      </p:sp>
    </p:spTree>
    <p:extLst>
      <p:ext uri="{BB962C8B-B14F-4D97-AF65-F5344CB8AC3E}">
        <p14:creationId xmlns:p14="http://schemas.microsoft.com/office/powerpoint/2010/main" val="3610242793"/>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5C8CA5E-CD66-4904-B949-A0DFC7E9A210}" type="slidenum">
              <a:rPr lang="en-US"/>
              <a:pPr>
                <a:defRPr/>
              </a:pPr>
              <a:t>‹#›</a:t>
            </a:fld>
            <a:endParaRPr lang="en-US"/>
          </a:p>
        </p:txBody>
      </p:sp>
    </p:spTree>
    <p:extLst>
      <p:ext uri="{BB962C8B-B14F-4D97-AF65-F5344CB8AC3E}">
        <p14:creationId xmlns:p14="http://schemas.microsoft.com/office/powerpoint/2010/main" val="1226195056"/>
      </p:ext>
    </p:extLst>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C2B47B6-9F5B-467F-9245-FE12C1C829D4}" type="slidenum">
              <a:rPr lang="en-US"/>
              <a:pPr>
                <a:defRPr/>
              </a:pPr>
              <a:t>‹#›</a:t>
            </a:fld>
            <a:endParaRPr lang="en-US"/>
          </a:p>
        </p:txBody>
      </p:sp>
    </p:spTree>
    <p:extLst>
      <p:ext uri="{BB962C8B-B14F-4D97-AF65-F5344CB8AC3E}">
        <p14:creationId xmlns:p14="http://schemas.microsoft.com/office/powerpoint/2010/main" val="2307551620"/>
      </p:ext>
    </p:extLst>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4797F43-BCE5-4D9C-8E1F-6E3C614A6BC0}" type="slidenum">
              <a:rPr lang="en-US"/>
              <a:pPr>
                <a:defRPr/>
              </a:pPr>
              <a:t>‹#›</a:t>
            </a:fld>
            <a:endParaRPr lang="en-US"/>
          </a:p>
        </p:txBody>
      </p:sp>
    </p:spTree>
    <p:extLst>
      <p:ext uri="{BB962C8B-B14F-4D97-AF65-F5344CB8AC3E}">
        <p14:creationId xmlns:p14="http://schemas.microsoft.com/office/powerpoint/2010/main" val="278363043"/>
      </p:ext>
    </p:extLst>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3E52E55-3E05-4B7E-AA5C-E45B692AD33B}" type="slidenum">
              <a:rPr lang="en-US"/>
              <a:pPr>
                <a:defRPr/>
              </a:pPr>
              <a:t>‹#›</a:t>
            </a:fld>
            <a:endParaRPr lang="en-US"/>
          </a:p>
        </p:txBody>
      </p:sp>
    </p:spTree>
    <p:extLst>
      <p:ext uri="{BB962C8B-B14F-4D97-AF65-F5344CB8AC3E}">
        <p14:creationId xmlns:p14="http://schemas.microsoft.com/office/powerpoint/2010/main" val="3128017601"/>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36D1841-84F3-406A-8659-61381E788C2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random/>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533400" y="304800"/>
            <a:ext cx="7772400" cy="868363"/>
          </a:xfrm>
        </p:spPr>
        <p:txBody>
          <a:bodyPr/>
          <a:lstStyle/>
          <a:p>
            <a:pPr eaLnBrk="1" hangingPunct="1"/>
            <a:r>
              <a:rPr lang="en-US" sz="6000" b="1" u="sng" smtClean="0">
                <a:latin typeface="Tahoma" pitchFamily="34" charset="0"/>
              </a:rPr>
              <a:t>CHAPTER </a:t>
            </a:r>
            <a:r>
              <a:rPr lang="en-US" sz="6000" b="1" u="sng" smtClean="0">
                <a:latin typeface="Tahoma" pitchFamily="34" charset="0"/>
              </a:rPr>
              <a:t>11</a:t>
            </a:r>
            <a:endParaRPr lang="en-US" sz="6000" b="1" u="sng" smtClean="0">
              <a:latin typeface="Tahoma" pitchFamily="34" charset="0"/>
            </a:endParaRPr>
          </a:p>
        </p:txBody>
      </p:sp>
      <p:sp>
        <p:nvSpPr>
          <p:cNvPr id="2051" name="Rectangle 3"/>
          <p:cNvSpPr>
            <a:spLocks noGrp="1" noChangeArrowheads="1"/>
          </p:cNvSpPr>
          <p:nvPr>
            <p:ph type="body" idx="1"/>
          </p:nvPr>
        </p:nvSpPr>
        <p:spPr>
          <a:xfrm>
            <a:off x="0" y="1143000"/>
            <a:ext cx="9144000" cy="5715000"/>
          </a:xfrm>
        </p:spPr>
        <p:txBody>
          <a:bodyPr/>
          <a:lstStyle/>
          <a:p>
            <a:pPr algn="ctr" eaLnBrk="1" hangingPunct="1">
              <a:buFontTx/>
              <a:buNone/>
            </a:pPr>
            <a:r>
              <a:rPr lang="en-US" sz="9600" b="1" smtClean="0">
                <a:latin typeface="Tahoma" pitchFamily="34" charset="0"/>
              </a:rPr>
              <a:t>REGIONAL ANALYSIS OF</a:t>
            </a:r>
          </a:p>
          <a:p>
            <a:pPr algn="ctr" eaLnBrk="1" hangingPunct="1">
              <a:buFontTx/>
              <a:buNone/>
            </a:pPr>
            <a:r>
              <a:rPr lang="en-US" sz="9600" b="1" smtClean="0">
                <a:latin typeface="Tahoma" pitchFamily="34" charset="0"/>
              </a:rPr>
              <a:t>ASIA</a:t>
            </a:r>
          </a:p>
        </p:txBody>
      </p:sp>
    </p:spTree>
  </p:cSld>
  <p:clrMapOvr>
    <a:masterClrMapping/>
  </p:clrMapOvr>
  <p:transition spd="med">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04800" y="0"/>
            <a:ext cx="8458200" cy="609600"/>
          </a:xfrm>
        </p:spPr>
        <p:txBody>
          <a:bodyPr/>
          <a:lstStyle/>
          <a:p>
            <a:pPr eaLnBrk="1" hangingPunct="1"/>
            <a:r>
              <a:rPr lang="en-US" sz="3200" b="1" smtClean="0">
                <a:solidFill>
                  <a:schemeClr val="tx1"/>
                </a:solidFill>
                <a:latin typeface="Tahoma" pitchFamily="34" charset="0"/>
              </a:rPr>
              <a:t>THE ASIAN FLYING GEESE FORMATION</a:t>
            </a:r>
          </a:p>
        </p:txBody>
      </p:sp>
      <p:sp>
        <p:nvSpPr>
          <p:cNvPr id="11267" name="Rectangle 3"/>
          <p:cNvSpPr>
            <a:spLocks noGrp="1" noChangeArrowheads="1"/>
          </p:cNvSpPr>
          <p:nvPr>
            <p:ph type="body" idx="1"/>
          </p:nvPr>
        </p:nvSpPr>
        <p:spPr>
          <a:xfrm>
            <a:off x="0" y="609600"/>
            <a:ext cx="9144000" cy="5562600"/>
          </a:xfrm>
        </p:spPr>
        <p:txBody>
          <a:bodyPr/>
          <a:lstStyle/>
          <a:p>
            <a:pPr marL="609600" indent="-609600" eaLnBrk="1" hangingPunct="1">
              <a:buFontTx/>
              <a:buAutoNum type="arabicPeriod"/>
            </a:pPr>
            <a:r>
              <a:rPr lang="en-US" b="1" smtClean="0">
                <a:latin typeface="Tahoma" pitchFamily="34" charset="0"/>
              </a:rPr>
              <a:t>Japan has led the way in Asian’s economic development, showing other nations how to develop net exporting economies &amp; providing financial &amp; technological assistance to successive waves of Asian economic development.</a:t>
            </a:r>
          </a:p>
          <a:p>
            <a:pPr marL="609600" indent="-609600" eaLnBrk="1" hangingPunct="1">
              <a:buFontTx/>
              <a:buAutoNum type="arabicPeriod"/>
            </a:pPr>
            <a:r>
              <a:rPr lang="en-US" b="1" smtClean="0">
                <a:latin typeface="Tahoma" pitchFamily="34" charset="0"/>
              </a:rPr>
              <a:t>The “4 Tigers” followed Japan in their wave of development, then the smaller Asian nations.  China was “last in line,” but is quickly muscling its way to the front of Asian economic power.</a:t>
            </a:r>
          </a:p>
        </p:txBody>
      </p:sp>
    </p:spTree>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8"/>
          <p:cNvSpPr>
            <a:spLocks noGrp="1" noChangeArrowheads="1"/>
          </p:cNvSpPr>
          <p:nvPr>
            <p:ph/>
          </p:nvPr>
        </p:nvSpPr>
        <p:spPr>
          <a:xfrm>
            <a:off x="0" y="0"/>
            <a:ext cx="9144000" cy="6858000"/>
          </a:xfrm>
        </p:spPr>
        <p:txBody>
          <a:bodyPr/>
          <a:lstStyle/>
          <a:p>
            <a:pPr marL="609600" indent="-609600" eaLnBrk="1" hangingPunct="1">
              <a:buFontTx/>
              <a:buNone/>
            </a:pPr>
            <a:r>
              <a:rPr lang="en-US" sz="3800" b="1" u="sng" smtClean="0">
                <a:latin typeface="Tahoma" pitchFamily="34" charset="0"/>
              </a:rPr>
              <a:t>1. Hong Kong</a:t>
            </a:r>
            <a:r>
              <a:rPr lang="en-US" sz="3800" b="1" smtClean="0">
                <a:latin typeface="Tahoma" pitchFamily="34" charset="0"/>
              </a:rPr>
              <a:t>: Gateway to China: the world’s largest emerging market </a:t>
            </a:r>
          </a:p>
          <a:p>
            <a:pPr marL="609600" indent="-609600" eaLnBrk="1" hangingPunct="1">
              <a:buFontTx/>
              <a:buNone/>
            </a:pPr>
            <a:r>
              <a:rPr lang="en-US" sz="3800" b="1" smtClean="0">
                <a:latin typeface="Tahoma" pitchFamily="34" charset="0"/>
              </a:rPr>
              <a:t>2. </a:t>
            </a:r>
            <a:r>
              <a:rPr lang="en-US" sz="3800" b="1" u="sng" smtClean="0">
                <a:latin typeface="Tahoma" pitchFamily="34" charset="0"/>
              </a:rPr>
              <a:t>Singapore</a:t>
            </a:r>
            <a:r>
              <a:rPr lang="en-US" sz="3800" b="1" smtClean="0">
                <a:latin typeface="Tahoma" pitchFamily="34" charset="0"/>
              </a:rPr>
              <a:t>: Asian headquarters for</a:t>
            </a:r>
          </a:p>
          <a:p>
            <a:pPr marL="609600" indent="-609600" eaLnBrk="1" hangingPunct="1">
              <a:buFontTx/>
              <a:buNone/>
            </a:pPr>
            <a:r>
              <a:rPr lang="en-US" sz="3800" b="1" smtClean="0">
                <a:latin typeface="Tahoma" pitchFamily="34" charset="0"/>
              </a:rPr>
              <a:t>Western companies</a:t>
            </a:r>
          </a:p>
          <a:p>
            <a:pPr marL="609600" indent="-609600" eaLnBrk="1" hangingPunct="1">
              <a:buFontTx/>
              <a:buNone/>
            </a:pPr>
            <a:r>
              <a:rPr lang="en-US" sz="3800" b="1" smtClean="0">
                <a:latin typeface="Tahoma" pitchFamily="34" charset="0"/>
              </a:rPr>
              <a:t>3. </a:t>
            </a:r>
            <a:r>
              <a:rPr lang="en-US" sz="3800" b="1" u="sng" smtClean="0">
                <a:latin typeface="Tahoma" pitchFamily="34" charset="0"/>
              </a:rPr>
              <a:t>Taiwan</a:t>
            </a:r>
            <a:r>
              <a:rPr lang="en-US" sz="3800" b="1" smtClean="0">
                <a:latin typeface="Tahoma" pitchFamily="34" charset="0"/>
              </a:rPr>
              <a:t>: Computer hardware </a:t>
            </a:r>
          </a:p>
          <a:p>
            <a:pPr marL="609600" indent="-609600" eaLnBrk="1" hangingPunct="1">
              <a:buFontTx/>
              <a:buNone/>
            </a:pPr>
            <a:r>
              <a:rPr lang="en-US" sz="3800" b="1" smtClean="0">
                <a:latin typeface="Tahoma" pitchFamily="34" charset="0"/>
              </a:rPr>
              <a:t>4. </a:t>
            </a:r>
            <a:r>
              <a:rPr lang="en-US" sz="3800" b="1" u="sng" smtClean="0">
                <a:latin typeface="Tahoma" pitchFamily="34" charset="0"/>
              </a:rPr>
              <a:t>South Korea</a:t>
            </a:r>
            <a:r>
              <a:rPr lang="en-US" sz="3800" b="1" smtClean="0">
                <a:latin typeface="Tahoma" pitchFamily="34" charset="0"/>
              </a:rPr>
              <a:t>: Hyper-aggressive </a:t>
            </a:r>
          </a:p>
          <a:p>
            <a:pPr marL="609600" indent="-609600" eaLnBrk="1" hangingPunct="1">
              <a:buFontTx/>
              <a:buNone/>
            </a:pPr>
            <a:r>
              <a:rPr lang="en-US" sz="3800" b="1" smtClean="0">
                <a:latin typeface="Tahoma" pitchFamily="34" charset="0"/>
              </a:rPr>
              <a:t>risk-taking competition to compete</a:t>
            </a:r>
          </a:p>
          <a:p>
            <a:pPr marL="609600" indent="-609600" eaLnBrk="1" hangingPunct="1">
              <a:buFontTx/>
              <a:buNone/>
            </a:pPr>
            <a:r>
              <a:rPr lang="en-US" sz="3800" b="1" smtClean="0">
                <a:latin typeface="Tahoma" pitchFamily="34" charset="0"/>
              </a:rPr>
              <a:t>against Japan</a:t>
            </a:r>
          </a:p>
          <a:p>
            <a:pPr marL="609600" indent="-609600" eaLnBrk="1" hangingPunct="1"/>
            <a:endParaRPr lang="en-US" sz="3800"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0"/>
            <a:ext cx="9144000" cy="685800"/>
          </a:xfrm>
        </p:spPr>
        <p:txBody>
          <a:bodyPr/>
          <a:lstStyle/>
          <a:p>
            <a:pPr eaLnBrk="1" hangingPunct="1"/>
            <a:r>
              <a:rPr lang="en-US" sz="3600" b="1" smtClean="0">
                <a:latin typeface="Tahoma" pitchFamily="34" charset="0"/>
              </a:rPr>
              <a:t>ASIAN ENTREPOT NATIONS</a:t>
            </a:r>
          </a:p>
        </p:txBody>
      </p:sp>
      <p:sp>
        <p:nvSpPr>
          <p:cNvPr id="13315" name="Rectangle 3"/>
          <p:cNvSpPr>
            <a:spLocks noGrp="1" noChangeArrowheads="1"/>
          </p:cNvSpPr>
          <p:nvPr>
            <p:ph type="body" idx="1"/>
          </p:nvPr>
        </p:nvSpPr>
        <p:spPr>
          <a:xfrm>
            <a:off x="0" y="685800"/>
            <a:ext cx="9144000" cy="6172200"/>
          </a:xfrm>
        </p:spPr>
        <p:txBody>
          <a:bodyPr/>
          <a:lstStyle/>
          <a:p>
            <a:pPr marL="609600" indent="-609600" eaLnBrk="1" hangingPunct="1">
              <a:lnSpc>
                <a:spcPct val="90000"/>
              </a:lnSpc>
              <a:buFontTx/>
              <a:buAutoNum type="arabicPeriod"/>
            </a:pPr>
            <a:r>
              <a:rPr lang="en-US" sz="2800" b="1" smtClean="0">
                <a:latin typeface="Tahoma" pitchFamily="34" charset="0"/>
              </a:rPr>
              <a:t>Entrepot (“importing/exporting port”) nations serve as an export gateway to a neighboring nation that is difficult to directly trade with due to political problems or a poor business infrastructure.</a:t>
            </a:r>
          </a:p>
          <a:p>
            <a:pPr marL="609600" indent="-609600" eaLnBrk="1" hangingPunct="1">
              <a:lnSpc>
                <a:spcPct val="90000"/>
              </a:lnSpc>
              <a:buFontTx/>
              <a:buAutoNum type="arabicPeriod"/>
            </a:pPr>
            <a:r>
              <a:rPr lang="en-US" sz="2800" b="1" smtClean="0">
                <a:latin typeface="Tahoma" pitchFamily="34" charset="0"/>
              </a:rPr>
              <a:t>Hong Kong (&amp; to a lesser extent, Taiwan, Singapore, &amp; Macau) have always served as entrepots to mainland China due to their excellent port transportation services, insurance companies, &amp; ethnic connections to the mainland.</a:t>
            </a:r>
          </a:p>
          <a:p>
            <a:pPr marL="609600" indent="-609600" eaLnBrk="1" hangingPunct="1">
              <a:lnSpc>
                <a:spcPct val="90000"/>
              </a:lnSpc>
              <a:buFontTx/>
              <a:buAutoNum type="arabicPeriod"/>
            </a:pPr>
            <a:r>
              <a:rPr lang="en-US" sz="2800" b="1" smtClean="0">
                <a:latin typeface="Tahoma" pitchFamily="34" charset="0"/>
              </a:rPr>
              <a:t>The reality that entrepot nations are dependent on trade with China, puts China “in the driver’s seat” of future regional growth. </a:t>
            </a:r>
          </a:p>
        </p:txBody>
      </p:sp>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WordArt 4"/>
          <p:cNvSpPr>
            <a:spLocks noChangeArrowheads="1" noChangeShapeType="1" noTextEdit="1"/>
          </p:cNvSpPr>
          <p:nvPr/>
        </p:nvSpPr>
        <p:spPr bwMode="auto">
          <a:xfrm>
            <a:off x="1371600" y="457200"/>
            <a:ext cx="6400800" cy="58674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effectLst>
                  <a:outerShdw dist="35921" dir="2700000" algn="ctr" rotWithShape="0">
                    <a:srgbClr val="808080">
                      <a:alpha val="79999"/>
                    </a:srgbClr>
                  </a:outerShdw>
                </a:effectLst>
                <a:latin typeface="Arial Black"/>
              </a:rPr>
              <a:t>ASIAN</a:t>
            </a:r>
          </a:p>
          <a:p>
            <a:pPr algn="ctr"/>
            <a:r>
              <a:rPr lang="en-US" sz="3600" kern="10">
                <a:ln w="9525">
                  <a:solidFill>
                    <a:srgbClr val="000000"/>
                  </a:solidFill>
                  <a:round/>
                  <a:headEnd/>
                  <a:tailEnd/>
                </a:ln>
                <a:effectLst>
                  <a:outerShdw dist="35921" dir="2700000" algn="ctr" rotWithShape="0">
                    <a:srgbClr val="808080">
                      <a:alpha val="79999"/>
                    </a:srgbClr>
                  </a:outerShdw>
                </a:effectLst>
                <a:latin typeface="Arial Black"/>
              </a:rPr>
              <a:t>TRADE</a:t>
            </a:r>
          </a:p>
          <a:p>
            <a:pPr algn="ctr"/>
            <a:r>
              <a:rPr lang="en-US" sz="3600" kern="10">
                <a:ln w="9525">
                  <a:solidFill>
                    <a:srgbClr val="000000"/>
                  </a:solidFill>
                  <a:round/>
                  <a:headEnd/>
                  <a:tailEnd/>
                </a:ln>
                <a:effectLst>
                  <a:outerShdw dist="35921" dir="2700000" algn="ctr" rotWithShape="0">
                    <a:srgbClr val="808080">
                      <a:alpha val="79999"/>
                    </a:srgbClr>
                  </a:outerShdw>
                </a:effectLst>
                <a:latin typeface="Arial Black"/>
              </a:rPr>
              <a:t>COOPERATION</a:t>
            </a:r>
          </a:p>
        </p:txBody>
      </p:sp>
    </p:spTree>
  </p:cSld>
  <p:clrMapOvr>
    <a:masterClrMapping/>
  </p:clrMapOvr>
  <p:transition spd="med">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28600" y="990600"/>
            <a:ext cx="8915400" cy="1143000"/>
          </a:xfrm>
        </p:spPr>
        <p:txBody>
          <a:bodyPr/>
          <a:lstStyle/>
          <a:p>
            <a:pPr eaLnBrk="1" hangingPunct="1"/>
            <a:r>
              <a:rPr lang="en-US" sz="4800" b="1" smtClean="0">
                <a:solidFill>
                  <a:schemeClr val="tx1"/>
                </a:solidFill>
                <a:latin typeface="Tahoma" pitchFamily="34" charset="0"/>
              </a:rPr>
              <a:t>ASEAN</a:t>
            </a:r>
            <a:br>
              <a:rPr lang="en-US" sz="4800" b="1" smtClean="0">
                <a:solidFill>
                  <a:schemeClr val="tx1"/>
                </a:solidFill>
                <a:latin typeface="Tahoma" pitchFamily="34" charset="0"/>
              </a:rPr>
            </a:br>
            <a:r>
              <a:rPr lang="en-US" sz="3600" b="1" smtClean="0">
                <a:solidFill>
                  <a:schemeClr val="tx1"/>
                </a:solidFill>
                <a:latin typeface="Tahoma" pitchFamily="34" charset="0"/>
              </a:rPr>
              <a:t>Association of Southeast Asian Nations: Beginning of Asia’s First Free Trade Zone?</a:t>
            </a:r>
            <a:r>
              <a:rPr lang="en-US" sz="3600" b="1" smtClean="0">
                <a:solidFill>
                  <a:srgbClr val="339966"/>
                </a:solidFill>
                <a:latin typeface="Belwe Bd BT" pitchFamily="18" charset="0"/>
              </a:rPr>
              <a:t> </a:t>
            </a:r>
            <a:endParaRPr lang="en-US" sz="4800" b="1" smtClean="0">
              <a:solidFill>
                <a:srgbClr val="339966"/>
              </a:solidFill>
              <a:latin typeface="Belwe Bd BT" pitchFamily="18" charset="0"/>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0" y="0"/>
            <a:ext cx="9144000" cy="6629400"/>
          </a:xfrm>
        </p:spPr>
        <p:txBody>
          <a:bodyPr/>
          <a:lstStyle/>
          <a:p>
            <a:pPr algn="l" eaLnBrk="1" hangingPunct="1"/>
            <a:r>
              <a:rPr lang="en-US" sz="3500" b="1" smtClean="0">
                <a:solidFill>
                  <a:schemeClr val="tx1"/>
                </a:solidFill>
                <a:latin typeface="Tahoma" pitchFamily="34" charset="0"/>
              </a:rPr>
              <a:t>1.The smaller Asian economies (Singapore, Malaysia, Indonesia, Vietnam, Brunei, Thailand, Philippines) originally formed ASEAN to protect themselves against giants Japan &amp; China, but no free trade agreement exists.  </a:t>
            </a:r>
            <a:br>
              <a:rPr lang="en-US" sz="3500" b="1" smtClean="0">
                <a:solidFill>
                  <a:schemeClr val="tx1"/>
                </a:solidFill>
                <a:latin typeface="Tahoma" pitchFamily="34" charset="0"/>
              </a:rPr>
            </a:br>
            <a:r>
              <a:rPr lang="en-US" sz="3500" b="1" smtClean="0">
                <a:solidFill>
                  <a:schemeClr val="tx1"/>
                </a:solidFill>
                <a:latin typeface="Tahoma" pitchFamily="34" charset="0"/>
              </a:rPr>
              <a:t>2.“ASEAN + 3” includes China, Japan, &amp; South Korea in the trade talks, hoping to promote cooperation between the  larger &amp; smaller Asian economies.  </a:t>
            </a:r>
            <a:br>
              <a:rPr lang="en-US" sz="3500" b="1" smtClean="0">
                <a:solidFill>
                  <a:schemeClr val="tx1"/>
                </a:solidFill>
                <a:latin typeface="Tahoma" pitchFamily="34" charset="0"/>
              </a:rPr>
            </a:br>
            <a:endParaRPr lang="en-US" sz="3500" b="1" smtClean="0">
              <a:solidFill>
                <a:schemeClr val="tx1"/>
              </a:solidFill>
              <a:latin typeface="Tahoma" pitchFamily="34" charset="0"/>
            </a:endParaRPr>
          </a:p>
        </p:txBody>
      </p:sp>
      <p:sp>
        <p:nvSpPr>
          <p:cNvPr id="16387" name="AutoShape 6"/>
          <p:cNvSpPr>
            <a:spLocks noChangeArrowheads="1"/>
          </p:cNvSpPr>
          <p:nvPr/>
        </p:nvSpPr>
        <p:spPr bwMode="auto">
          <a:xfrm>
            <a:off x="7162800" y="61722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0" y="0"/>
            <a:ext cx="9144000" cy="6858000"/>
          </a:xfrm>
        </p:spPr>
        <p:txBody>
          <a:bodyPr/>
          <a:lstStyle/>
          <a:p>
            <a:pPr marL="609600" indent="-609600" eaLnBrk="1" hangingPunct="1">
              <a:buFontTx/>
              <a:buNone/>
            </a:pPr>
            <a:r>
              <a:rPr lang="en-US" sz="3600" b="1" smtClean="0">
                <a:latin typeface="Tahoma" pitchFamily="34" charset="0"/>
              </a:rPr>
              <a:t>3.The new American-Pacific Trade </a:t>
            </a:r>
            <a:br>
              <a:rPr lang="en-US" sz="3600" b="1" smtClean="0">
                <a:latin typeface="Tahoma" pitchFamily="34" charset="0"/>
              </a:rPr>
            </a:br>
            <a:r>
              <a:rPr lang="en-US" sz="3600" b="1" smtClean="0">
                <a:latin typeface="Tahoma" pitchFamily="34" charset="0"/>
              </a:rPr>
              <a:t>Cooperative (APEC) is made up of the  largest Asian &amp; Western economies who  may eventually develop some degree of cross-regional free trade, this pulling the global triangle of trade (NAFTA + EU + Asia) closer together.</a:t>
            </a:r>
          </a:p>
          <a:p>
            <a:pPr marL="609600" indent="-609600" eaLnBrk="1" hangingPunct="1">
              <a:buFontTx/>
              <a:buNone/>
            </a:pPr>
            <a:r>
              <a:rPr lang="en-US" sz="3600" b="1" smtClean="0">
                <a:latin typeface="Tahoma" pitchFamily="34" charset="0"/>
              </a:rPr>
              <a:t>4.China has become the largest export market for other Asian nations, &amp; China exports even more within Asia than it does to the U.S.</a:t>
            </a:r>
          </a:p>
        </p:txBody>
      </p:sp>
    </p:spTree>
  </p:cSld>
  <p:clrMapOvr>
    <a:masterClrMapping/>
  </p:clrMapOvr>
  <p:transition spd="med">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WordArt 3"/>
          <p:cNvSpPr>
            <a:spLocks noChangeArrowheads="1" noChangeShapeType="1" noTextEdit="1"/>
          </p:cNvSpPr>
          <p:nvPr/>
        </p:nvSpPr>
        <p:spPr bwMode="auto">
          <a:xfrm>
            <a:off x="1752600" y="685800"/>
            <a:ext cx="4953000" cy="5410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THE ASIAN</a:t>
            </a:r>
          </a:p>
          <a:p>
            <a:pPr algn="ctr"/>
            <a:r>
              <a:rPr lang="en-US" sz="3600" kern="10">
                <a:ln w="9525">
                  <a:solidFill>
                    <a:srgbClr val="000000"/>
                  </a:solidFill>
                  <a:round/>
                  <a:headEnd/>
                  <a:tailEnd/>
                </a:ln>
                <a:solidFill>
                  <a:schemeClr val="tx2"/>
                </a:solidFill>
                <a:latin typeface="Arial Black"/>
              </a:rPr>
              <a:t>ACHILLES</a:t>
            </a:r>
          </a:p>
          <a:p>
            <a:pPr algn="ctr"/>
            <a:r>
              <a:rPr lang="en-US" sz="3600" kern="10">
                <a:ln w="9525">
                  <a:solidFill>
                    <a:srgbClr val="000000"/>
                  </a:solidFill>
                  <a:round/>
                  <a:headEnd/>
                  <a:tailEnd/>
                </a:ln>
                <a:solidFill>
                  <a:schemeClr val="tx2"/>
                </a:solidFill>
                <a:latin typeface="Arial Black"/>
              </a:rPr>
              <a:t>HEEL</a:t>
            </a:r>
          </a:p>
        </p:txBody>
      </p:sp>
    </p:spTree>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ctrTitle"/>
          </p:nvPr>
        </p:nvSpPr>
        <p:spPr>
          <a:xfrm>
            <a:off x="0" y="228600"/>
            <a:ext cx="9144000" cy="533400"/>
          </a:xfrm>
        </p:spPr>
        <p:txBody>
          <a:bodyPr/>
          <a:lstStyle/>
          <a:p>
            <a:pPr eaLnBrk="1" hangingPunct="1"/>
            <a:r>
              <a:rPr lang="en-US" sz="3200" b="1" smtClean="0">
                <a:latin typeface="Tahoma" pitchFamily="34" charset="0"/>
              </a:rPr>
              <a:t>ASIA’S OVERDEPENDENCE ON WESTERN MARKETS</a:t>
            </a:r>
          </a:p>
        </p:txBody>
      </p:sp>
      <p:sp>
        <p:nvSpPr>
          <p:cNvPr id="19459" name="Rectangle 3"/>
          <p:cNvSpPr>
            <a:spLocks noGrp="1" noChangeArrowheads="1"/>
          </p:cNvSpPr>
          <p:nvPr>
            <p:ph type="subTitle" idx="1"/>
          </p:nvPr>
        </p:nvSpPr>
        <p:spPr>
          <a:xfrm>
            <a:off x="0" y="838200"/>
            <a:ext cx="9144000" cy="5791200"/>
          </a:xfrm>
        </p:spPr>
        <p:txBody>
          <a:bodyPr/>
          <a:lstStyle/>
          <a:p>
            <a:pPr marL="609600" indent="-609600" algn="l" eaLnBrk="1" hangingPunct="1">
              <a:buFontTx/>
              <a:buAutoNum type="arabicPeriod"/>
            </a:pPr>
            <a:r>
              <a:rPr lang="en-US" b="1" smtClean="0">
                <a:latin typeface="Tahoma" pitchFamily="34" charset="0"/>
              </a:rPr>
              <a:t>Modern Asian economies were built on     Western materialism/debt</a:t>
            </a:r>
          </a:p>
          <a:p>
            <a:pPr marL="609600" indent="-609600" algn="l" eaLnBrk="1" hangingPunct="1">
              <a:buFontTx/>
              <a:buAutoNum type="arabicPeriod"/>
            </a:pPr>
            <a:r>
              <a:rPr lang="en-US" b="1" smtClean="0">
                <a:latin typeface="Tahoma" pitchFamily="34" charset="0"/>
              </a:rPr>
              <a:t>Western economies are now maxed out on both materialism &amp; debt </a:t>
            </a:r>
          </a:p>
          <a:p>
            <a:pPr marL="609600" indent="-609600" algn="l" eaLnBrk="1" hangingPunct="1">
              <a:buFontTx/>
              <a:buAutoNum type="arabicPeriod"/>
            </a:pPr>
            <a:r>
              <a:rPr lang="en-US" b="1" smtClean="0">
                <a:latin typeface="Tahoma" pitchFamily="34" charset="0"/>
              </a:rPr>
              <a:t>Western population growth is stagnant</a:t>
            </a:r>
          </a:p>
          <a:p>
            <a:pPr marL="609600" indent="-609600" algn="l" eaLnBrk="1" hangingPunct="1">
              <a:buFontTx/>
              <a:buAutoNum type="arabicPeriod"/>
            </a:pPr>
            <a:r>
              <a:rPr lang="en-US" b="1" smtClean="0">
                <a:latin typeface="Tahoma" pitchFamily="34" charset="0"/>
              </a:rPr>
              <a:t>The West now consumes more services than manufactured goods, but Asia exports few services</a:t>
            </a:r>
          </a:p>
          <a:p>
            <a:pPr marL="609600" indent="-609600" algn="l" eaLnBrk="1" hangingPunct="1">
              <a:buFontTx/>
              <a:buAutoNum type="arabicPeriod"/>
            </a:pPr>
            <a:r>
              <a:rPr lang="en-US" b="1" smtClean="0">
                <a:latin typeface="Tahoma" pitchFamily="34" charset="0"/>
              </a:rPr>
              <a:t>Western companies are more innovative than Asian companies</a:t>
            </a:r>
          </a:p>
        </p:txBody>
      </p:sp>
    </p:spTree>
  </p:cSld>
  <p:clrMapOvr>
    <a:masterClrMapping/>
  </p:clrMapOvr>
  <p:transition spd="med">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228600"/>
            <a:ext cx="9144000" cy="457200"/>
          </a:xfrm>
        </p:spPr>
        <p:txBody>
          <a:bodyPr/>
          <a:lstStyle/>
          <a:p>
            <a:pPr eaLnBrk="1" hangingPunct="1"/>
            <a:r>
              <a:rPr lang="en-US" sz="2800" b="1" smtClean="0">
                <a:latin typeface="Tahoma" pitchFamily="34" charset="0"/>
              </a:rPr>
              <a:t>ASIA’S FOOD MINE FIELD</a:t>
            </a:r>
          </a:p>
        </p:txBody>
      </p:sp>
      <p:sp>
        <p:nvSpPr>
          <p:cNvPr id="22531" name="Rectangle 3"/>
          <p:cNvSpPr>
            <a:spLocks noGrp="1" noChangeArrowheads="1"/>
          </p:cNvSpPr>
          <p:nvPr>
            <p:ph type="body" idx="1"/>
          </p:nvPr>
        </p:nvSpPr>
        <p:spPr>
          <a:xfrm>
            <a:off x="0" y="762000"/>
            <a:ext cx="9144000" cy="6096000"/>
          </a:xfrm>
        </p:spPr>
        <p:txBody>
          <a:bodyPr/>
          <a:lstStyle/>
          <a:p>
            <a:pPr marL="533400" indent="-533400" eaLnBrk="1" hangingPunct="1">
              <a:buFontTx/>
              <a:buAutoNum type="arabicPeriod"/>
            </a:pPr>
            <a:r>
              <a:rPr lang="en-US" sz="2800" b="1" smtClean="0">
                <a:latin typeface="Tahoma" pitchFamily="34" charset="0"/>
              </a:rPr>
              <a:t>Un-enforced food safety standards throughout many parts of Asia have endangered the health of many unsuspecting Asian consumers.</a:t>
            </a:r>
          </a:p>
          <a:p>
            <a:pPr marL="533400" indent="-533400" eaLnBrk="1" hangingPunct="1">
              <a:buFontTx/>
              <a:buAutoNum type="arabicPeriod"/>
            </a:pPr>
            <a:r>
              <a:rPr lang="en-US" sz="2800" b="1" smtClean="0">
                <a:latin typeface="Tahoma" pitchFamily="34" charset="0"/>
              </a:rPr>
              <a:t>Numerous deadly chemicals have found their way into Asian food, medicine, &amp; toiletries. </a:t>
            </a:r>
          </a:p>
          <a:p>
            <a:pPr marL="533400" indent="-533400" eaLnBrk="1" hangingPunct="1">
              <a:buFontTx/>
              <a:buAutoNum type="arabicPeriod"/>
            </a:pPr>
            <a:r>
              <a:rPr lang="en-US" sz="2800" b="1" smtClean="0">
                <a:latin typeface="Tahoma" pitchFamily="34" charset="0"/>
              </a:rPr>
              <a:t>Formaldehyde (used in embalming) has been used to lengthen the shelf life of noodles.</a:t>
            </a:r>
          </a:p>
          <a:p>
            <a:pPr marL="533400" indent="-533400" eaLnBrk="1" hangingPunct="1">
              <a:buFontTx/>
              <a:buAutoNum type="arabicPeriod"/>
            </a:pPr>
            <a:r>
              <a:rPr lang="en-US" sz="2800" b="1" smtClean="0">
                <a:latin typeface="Tahoma" pitchFamily="34" charset="0"/>
              </a:rPr>
              <a:t>Borax, a common ingredient of plastics &amp; detergents, is often used to preserve fish &amp; meats.</a:t>
            </a:r>
          </a:p>
          <a:p>
            <a:pPr marL="533400" indent="-533400" eaLnBrk="1" hangingPunct="1">
              <a:buFontTx/>
              <a:buAutoNum type="arabicPeriod"/>
            </a:pPr>
            <a:r>
              <a:rPr lang="en-US" sz="2800" b="1" smtClean="0">
                <a:latin typeface="Tahoma" pitchFamily="34" charset="0"/>
              </a:rPr>
              <a:t>Diethylene glycol (the “sweetening” agent in anti-freeze) has been found in Chinese toothpaste &amp; in Asian cough syrups &amp; drops. </a:t>
            </a:r>
          </a:p>
        </p:txBody>
      </p:sp>
      <p:sp>
        <p:nvSpPr>
          <p:cNvPr id="22532" name="AutoShape 4"/>
          <p:cNvSpPr>
            <a:spLocks noChangeArrowheads="1"/>
          </p:cNvSpPr>
          <p:nvPr/>
        </p:nvSpPr>
        <p:spPr bwMode="auto">
          <a:xfrm>
            <a:off x="8167688" y="5867400"/>
            <a:ext cx="976312"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8839200" cy="762000"/>
          </a:xfrm>
        </p:spPr>
        <p:txBody>
          <a:bodyPr/>
          <a:lstStyle/>
          <a:p>
            <a:pPr eaLnBrk="1" hangingPunct="1"/>
            <a:r>
              <a:rPr lang="en-US" sz="3600" b="1" smtClean="0">
                <a:latin typeface="Tahoma" pitchFamily="34" charset="0"/>
              </a:rPr>
              <a:t>Asian Economy PRISMs</a:t>
            </a:r>
          </a:p>
        </p:txBody>
      </p:sp>
      <p:sp>
        <p:nvSpPr>
          <p:cNvPr id="3075" name="Rectangle 3"/>
          <p:cNvSpPr>
            <a:spLocks noGrp="1" noChangeArrowheads="1"/>
          </p:cNvSpPr>
          <p:nvPr>
            <p:ph type="body" idx="1"/>
          </p:nvPr>
        </p:nvSpPr>
        <p:spPr>
          <a:xfrm>
            <a:off x="0" y="685800"/>
            <a:ext cx="9144000" cy="6172200"/>
          </a:xfrm>
        </p:spPr>
        <p:txBody>
          <a:bodyPr/>
          <a:lstStyle/>
          <a:p>
            <a:pPr marL="609600" indent="-609600" eaLnBrk="1" hangingPunct="1">
              <a:lnSpc>
                <a:spcPct val="90000"/>
              </a:lnSpc>
              <a:buFontTx/>
              <a:buAutoNum type="arabicPeriod"/>
            </a:pPr>
            <a:r>
              <a:rPr lang="en-US" sz="3700" b="1" smtClean="0">
                <a:latin typeface="Tahoma" pitchFamily="34" charset="0"/>
              </a:rPr>
              <a:t>Is the “Protestant Ethic” the universal model of national economic development?</a:t>
            </a:r>
          </a:p>
          <a:p>
            <a:pPr marL="609600" indent="-609600" eaLnBrk="1" hangingPunct="1">
              <a:lnSpc>
                <a:spcPct val="90000"/>
              </a:lnSpc>
              <a:buFontTx/>
              <a:buAutoNum type="arabicPeriod"/>
            </a:pPr>
            <a:r>
              <a:rPr lang="en-US" sz="3700" b="1" smtClean="0">
                <a:latin typeface="Tahoma" pitchFamily="34" charset="0"/>
              </a:rPr>
              <a:t>Should nations use military means to solve economic problems?</a:t>
            </a:r>
          </a:p>
          <a:p>
            <a:pPr marL="609600" indent="-609600" eaLnBrk="1" hangingPunct="1">
              <a:lnSpc>
                <a:spcPct val="90000"/>
              </a:lnSpc>
              <a:buFontTx/>
              <a:buAutoNum type="arabicPeriod"/>
            </a:pPr>
            <a:r>
              <a:rPr lang="en-US" sz="3700" b="1" smtClean="0">
                <a:latin typeface="Tahoma" pitchFamily="34" charset="0"/>
              </a:rPr>
              <a:t>Is a nation’s economic or political stability more important? </a:t>
            </a:r>
          </a:p>
          <a:p>
            <a:pPr marL="609600" indent="-609600" eaLnBrk="1" hangingPunct="1">
              <a:lnSpc>
                <a:spcPct val="90000"/>
              </a:lnSpc>
              <a:buFontTx/>
              <a:buAutoNum type="arabicPeriod"/>
            </a:pPr>
            <a:r>
              <a:rPr lang="en-US" sz="3700" b="1" smtClean="0">
                <a:latin typeface="Tahoma" pitchFamily="34" charset="0"/>
              </a:rPr>
              <a:t>Should nations that don’t like each other cooperate economically?</a:t>
            </a:r>
          </a:p>
          <a:p>
            <a:pPr marL="609600" indent="-609600" eaLnBrk="1" hangingPunct="1">
              <a:lnSpc>
                <a:spcPct val="90000"/>
              </a:lnSpc>
              <a:buFontTx/>
              <a:buAutoNum type="arabicPeriod"/>
            </a:pPr>
            <a:r>
              <a:rPr lang="en-US" sz="3700" b="1" smtClean="0">
                <a:latin typeface="Tahoma" pitchFamily="34" charset="0"/>
              </a:rPr>
              <a:t>Should nations use military means to deal with economic problems?</a:t>
            </a:r>
          </a:p>
        </p:txBody>
      </p:sp>
    </p:spTree>
  </p:cSld>
  <p:clrMapOvr>
    <a:masterClrMapping/>
  </p:clrMapOvr>
  <p:transition spd="med">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0" y="0"/>
            <a:ext cx="9144000" cy="6858000"/>
          </a:xfrm>
        </p:spPr>
        <p:txBody>
          <a:bodyPr/>
          <a:lstStyle/>
          <a:p>
            <a:pPr marL="533400" indent="-533400" eaLnBrk="1" hangingPunct="1">
              <a:lnSpc>
                <a:spcPct val="90000"/>
              </a:lnSpc>
              <a:buFontTx/>
              <a:buAutoNum type="arabicPeriod" startAt="6"/>
            </a:pPr>
            <a:r>
              <a:rPr lang="en-US" sz="2800" b="1" smtClean="0">
                <a:latin typeface="Tahoma" pitchFamily="34" charset="0"/>
              </a:rPr>
              <a:t>Industrial dyes have been found in Asian ice cream sold in schools, &amp; farmers frequently shine up their vegetables for market using deadly banned herbicides. </a:t>
            </a:r>
          </a:p>
          <a:p>
            <a:pPr marL="533400" indent="-533400" eaLnBrk="1" hangingPunct="1">
              <a:lnSpc>
                <a:spcPct val="90000"/>
              </a:lnSpc>
              <a:buFontTx/>
              <a:buAutoNum type="arabicPeriod" startAt="6"/>
            </a:pPr>
            <a:r>
              <a:rPr lang="en-US" sz="2800" b="1" smtClean="0">
                <a:latin typeface="Tahoma" pitchFamily="34" charset="0"/>
              </a:rPr>
              <a:t>“It could very well be that polluted products consumed today might not even show perverse health impacts for another decade.”</a:t>
            </a:r>
          </a:p>
          <a:p>
            <a:pPr marL="533400" indent="-533400" eaLnBrk="1" hangingPunct="1">
              <a:lnSpc>
                <a:spcPct val="90000"/>
              </a:lnSpc>
              <a:buFontTx/>
              <a:buAutoNum type="arabicPeriod" startAt="6"/>
            </a:pPr>
            <a:r>
              <a:rPr lang="en-US" sz="2800" b="1" smtClean="0">
                <a:latin typeface="Tahoma" pitchFamily="34" charset="0"/>
              </a:rPr>
              <a:t>Asian government officials claim they have kept exports free of such pollution, but no one can say for certain.</a:t>
            </a:r>
          </a:p>
          <a:p>
            <a:pPr marL="533400" indent="-533400" eaLnBrk="1" hangingPunct="1">
              <a:lnSpc>
                <a:spcPct val="90000"/>
              </a:lnSpc>
              <a:buFontTx/>
              <a:buAutoNum type="arabicPeriod" startAt="6"/>
            </a:pPr>
            <a:r>
              <a:rPr lang="en-US" sz="2800" b="1" smtClean="0">
                <a:latin typeface="Tahoma" pitchFamily="34" charset="0"/>
              </a:rPr>
              <a:t>Some health officials in the West worry that the growing drug manufacturing industry in China &amp; India (which produce 20% of generic pharmaceuticals sold in the U.S.) may contain adulterated fillers active ingredients and fillers. </a:t>
            </a:r>
          </a:p>
        </p:txBody>
      </p:sp>
    </p:spTree>
  </p:cSld>
  <p:clrMapOvr>
    <a:masterClrMapping/>
  </p:clrMapOvr>
  <p:transition spd="med">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WordArt 5"/>
          <p:cNvSpPr>
            <a:spLocks noChangeArrowheads="1" noChangeShapeType="1" noTextEdit="1"/>
          </p:cNvSpPr>
          <p:nvPr/>
        </p:nvSpPr>
        <p:spPr bwMode="auto">
          <a:xfrm>
            <a:off x="1371600" y="533400"/>
            <a:ext cx="5715000" cy="5257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THE</a:t>
            </a:r>
          </a:p>
          <a:p>
            <a:pPr algn="ctr"/>
            <a:r>
              <a:rPr lang="en-US" sz="3600" kern="10">
                <a:ln w="9525">
                  <a:solidFill>
                    <a:srgbClr val="000000"/>
                  </a:solidFill>
                  <a:round/>
                  <a:headEnd/>
                  <a:tailEnd/>
                </a:ln>
                <a:solidFill>
                  <a:schemeClr val="tx2"/>
                </a:solidFill>
                <a:latin typeface="Arial Black"/>
              </a:rPr>
              <a:t>JOKER CARD</a:t>
            </a:r>
          </a:p>
          <a:p>
            <a:pPr algn="ctr"/>
            <a:r>
              <a:rPr lang="en-US" sz="3600" kern="10">
                <a:ln w="9525">
                  <a:solidFill>
                    <a:srgbClr val="000000"/>
                  </a:solidFill>
                  <a:round/>
                  <a:headEnd/>
                  <a:tailEnd/>
                </a:ln>
                <a:solidFill>
                  <a:schemeClr val="tx2"/>
                </a:solidFill>
                <a:latin typeface="Arial Black"/>
              </a:rPr>
              <a:t>IN CHINA</a:t>
            </a:r>
          </a:p>
        </p:txBody>
      </p:sp>
    </p:spTree>
  </p:cSld>
  <p:clrMapOvr>
    <a:masterClrMapping/>
  </p:clrMapOvr>
  <p:transition spd="med">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ChangeArrowheads="1"/>
          </p:cNvSpPr>
          <p:nvPr/>
        </p:nvSpPr>
        <p:spPr bwMode="auto">
          <a:xfrm>
            <a:off x="0" y="838200"/>
            <a:ext cx="9144000" cy="689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57200" indent="-457200">
              <a:buFontTx/>
              <a:buAutoNum type="arabicPeriod"/>
            </a:pPr>
            <a:r>
              <a:rPr lang="en-US" sz="3800" b="1">
                <a:latin typeface="Tahoma" pitchFamily="34" charset="0"/>
              </a:rPr>
              <a:t>China is competing against other Asian nations for global customers &amp; FDI. This will disrupt the overall Asian economy just as a Joker card disrupts a card game. </a:t>
            </a:r>
          </a:p>
          <a:p>
            <a:pPr marL="457200" indent="-457200">
              <a:buFontTx/>
              <a:buAutoNum type="arabicPeriod"/>
            </a:pPr>
            <a:r>
              <a:rPr lang="en-US" sz="3800" b="1">
                <a:latin typeface="Tahoma" pitchFamily="34" charset="0"/>
              </a:rPr>
              <a:t>China wants to eclipse Japan as Asian’s economic leader, another unpredictable, destabilizing force in Asia’s future</a:t>
            </a:r>
          </a:p>
          <a:p>
            <a:pPr marL="457200" indent="-457200">
              <a:buFontTx/>
              <a:buAutoNum type="arabicPeriod"/>
            </a:pPr>
            <a:endParaRPr lang="en-US" sz="3800" b="1">
              <a:latin typeface="Tahoma" pitchFamily="34" charset="0"/>
            </a:endParaRPr>
          </a:p>
          <a:p>
            <a:pPr marL="457200" indent="-457200">
              <a:spcBef>
                <a:spcPct val="50000"/>
              </a:spcBef>
              <a:buFontTx/>
              <a:buAutoNum type="arabicPeriod"/>
            </a:pPr>
            <a:endParaRPr lang="en-US" sz="4400" b="1">
              <a:latin typeface="Tahoma" pitchFamily="34" charset="0"/>
            </a:endParaRPr>
          </a:p>
        </p:txBody>
      </p:sp>
      <p:sp>
        <p:nvSpPr>
          <p:cNvPr id="25603" name="Rectangle 4"/>
          <p:cNvSpPr>
            <a:spLocks noGrp="1" noChangeArrowheads="1"/>
          </p:cNvSpPr>
          <p:nvPr>
            <p:ph type="ctrTitle"/>
          </p:nvPr>
        </p:nvSpPr>
        <p:spPr>
          <a:xfrm>
            <a:off x="0" y="0"/>
            <a:ext cx="9144000" cy="762000"/>
          </a:xfrm>
        </p:spPr>
        <p:txBody>
          <a:bodyPr/>
          <a:lstStyle/>
          <a:p>
            <a:pPr eaLnBrk="1" hangingPunct="1"/>
            <a:r>
              <a:rPr lang="en-US" b="1" smtClean="0">
                <a:latin typeface="Tahoma" pitchFamily="34" charset="0"/>
              </a:rPr>
              <a:t>WHY CHINA IS A JOKER CARD</a:t>
            </a:r>
          </a:p>
        </p:txBody>
      </p:sp>
      <p:sp>
        <p:nvSpPr>
          <p:cNvPr id="25604" name="AutoShape 6"/>
          <p:cNvSpPr>
            <a:spLocks noChangeArrowheads="1"/>
          </p:cNvSpPr>
          <p:nvPr/>
        </p:nvSpPr>
        <p:spPr bwMode="auto">
          <a:xfrm>
            <a:off x="73914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3"/>
            </a:pPr>
            <a:r>
              <a:rPr lang="en-US" sz="3500" b="1" smtClean="0">
                <a:latin typeface="Tahoma" pitchFamily="34" charset="0"/>
              </a:rPr>
              <a:t>China is also a joker card for developing nations, stealing away their off-shoring operations due to China’s unrivaled low labor costs.</a:t>
            </a:r>
          </a:p>
          <a:p>
            <a:pPr marL="609600" indent="-609600" eaLnBrk="1" hangingPunct="1">
              <a:buFontTx/>
              <a:buAutoNum type="arabicPeriod" startAt="3"/>
            </a:pPr>
            <a:r>
              <a:rPr lang="en-US" sz="3500" b="1" smtClean="0">
                <a:latin typeface="Tahoma" pitchFamily="34" charset="0"/>
              </a:rPr>
              <a:t>Mexico’s electronics industry is operating at just 60% of capacity due to jobs stolen away by China.</a:t>
            </a:r>
          </a:p>
          <a:p>
            <a:pPr marL="609600" indent="-609600" eaLnBrk="1" hangingPunct="1">
              <a:buFontTx/>
              <a:buAutoNum type="arabicPeriod" startAt="3"/>
            </a:pPr>
            <a:r>
              <a:rPr lang="en-US" sz="3500" b="1" smtClean="0">
                <a:latin typeface="Tahoma" pitchFamily="34" charset="0"/>
              </a:rPr>
              <a:t>China’s $600M annual investment in biotech labs is sucking away high value-added business from industrialized Western nations.</a:t>
            </a:r>
          </a:p>
        </p:txBody>
      </p:sp>
    </p:spTree>
  </p:cSld>
  <p:clrMapOvr>
    <a:masterClrMapping/>
  </p:clrMapOvr>
  <p:transition spd="med">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228600"/>
            <a:ext cx="8839200" cy="457200"/>
          </a:xfrm>
        </p:spPr>
        <p:txBody>
          <a:bodyPr/>
          <a:lstStyle/>
          <a:p>
            <a:pPr eaLnBrk="1" hangingPunct="1"/>
            <a:r>
              <a:rPr lang="en-US" sz="3600" b="1" smtClean="0">
                <a:solidFill>
                  <a:schemeClr val="tx1"/>
                </a:solidFill>
                <a:latin typeface="Tahoma" pitchFamily="34" charset="0"/>
              </a:rPr>
              <a:t>KOREAN COMPETITIVE STRATEGY</a:t>
            </a:r>
          </a:p>
        </p:txBody>
      </p:sp>
      <p:sp>
        <p:nvSpPr>
          <p:cNvPr id="27651" name="Rectangle 3"/>
          <p:cNvSpPr>
            <a:spLocks noGrp="1" noChangeArrowheads="1"/>
          </p:cNvSpPr>
          <p:nvPr>
            <p:ph type="body" idx="1"/>
          </p:nvPr>
        </p:nvSpPr>
        <p:spPr>
          <a:xfrm>
            <a:off x="0" y="762000"/>
            <a:ext cx="9144000" cy="6096000"/>
          </a:xfrm>
        </p:spPr>
        <p:txBody>
          <a:bodyPr/>
          <a:lstStyle/>
          <a:p>
            <a:pPr marL="609600" indent="-609600" eaLnBrk="1" hangingPunct="1">
              <a:buFontTx/>
              <a:buAutoNum type="arabicPeriod"/>
            </a:pPr>
            <a:r>
              <a:rPr lang="en-US" b="1" smtClean="0">
                <a:latin typeface="Tahoma" pitchFamily="34" charset="0"/>
              </a:rPr>
              <a:t>Chaebol: large family-networked corporations diversified into multiple unrelated industries</a:t>
            </a:r>
          </a:p>
          <a:p>
            <a:pPr marL="609600" indent="-609600" eaLnBrk="1" hangingPunct="1">
              <a:buFontTx/>
              <a:buAutoNum type="arabicPeriod"/>
            </a:pPr>
            <a:r>
              <a:rPr lang="en-US" b="1" smtClean="0">
                <a:latin typeface="Tahoma" pitchFamily="34" charset="0"/>
              </a:rPr>
              <a:t>Until the late 1990s, the giant chaebol sought to compete against arch-rival Japan through taking large strategic risks to compensate for less advanced SK technology &amp; global market shares</a:t>
            </a:r>
          </a:p>
          <a:p>
            <a:pPr marL="609600" indent="-609600" eaLnBrk="1" hangingPunct="1">
              <a:buFontTx/>
              <a:buAutoNum type="arabicPeriod"/>
            </a:pPr>
            <a:r>
              <a:rPr lang="en-US" b="1" smtClean="0">
                <a:latin typeface="Tahoma" pitchFamily="34" charset="0"/>
              </a:rPr>
              <a:t>Risks included price-cutting, high debt financing, unrelated diversification, &amp; rapid expansion of factories</a:t>
            </a:r>
          </a:p>
        </p:txBody>
      </p:sp>
    </p:spTree>
  </p:cSld>
  <p:clrMapOvr>
    <a:masterClrMapping/>
  </p:clrMapOvr>
  <p:transition spd="med">
    <p:rand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228600"/>
            <a:ext cx="8839200" cy="1066800"/>
          </a:xfrm>
        </p:spPr>
        <p:txBody>
          <a:bodyPr/>
          <a:lstStyle/>
          <a:p>
            <a:pPr eaLnBrk="1" hangingPunct="1"/>
            <a:r>
              <a:rPr lang="en-US" sz="3200" b="1" smtClean="0">
                <a:solidFill>
                  <a:schemeClr val="tx1"/>
                </a:solidFill>
                <a:latin typeface="Tahoma" pitchFamily="34" charset="0"/>
              </a:rPr>
              <a:t>CHAEBOL REFORMS SINCE THE ASIAN CURRENCY CRISIS OF THE LATE 1990s</a:t>
            </a:r>
          </a:p>
        </p:txBody>
      </p:sp>
      <p:sp>
        <p:nvSpPr>
          <p:cNvPr id="28675" name="Rectangle 3"/>
          <p:cNvSpPr>
            <a:spLocks noGrp="1" noChangeArrowheads="1"/>
          </p:cNvSpPr>
          <p:nvPr>
            <p:ph type="body" idx="1"/>
          </p:nvPr>
        </p:nvSpPr>
        <p:spPr>
          <a:xfrm>
            <a:off x="0" y="1295400"/>
            <a:ext cx="9144000" cy="5334000"/>
          </a:xfrm>
        </p:spPr>
        <p:txBody>
          <a:bodyPr/>
          <a:lstStyle/>
          <a:p>
            <a:pPr marL="609600" indent="-609600" eaLnBrk="1" hangingPunct="1">
              <a:buFontTx/>
              <a:buAutoNum type="arabicPeriod"/>
            </a:pPr>
            <a:r>
              <a:rPr lang="en-US" sz="4200" b="1" smtClean="0">
                <a:latin typeface="Tahoma" pitchFamily="34" charset="0"/>
              </a:rPr>
              <a:t>Downsizing &amp; limiting areas of diversification </a:t>
            </a:r>
          </a:p>
          <a:p>
            <a:pPr marL="609600" indent="-609600" eaLnBrk="1" hangingPunct="1">
              <a:buFontTx/>
              <a:buAutoNum type="arabicPeriod"/>
            </a:pPr>
            <a:r>
              <a:rPr lang="en-US" sz="4200" b="1" smtClean="0">
                <a:latin typeface="Tahoma" pitchFamily="34" charset="0"/>
              </a:rPr>
              <a:t>Reducing employee expectations of lifetime employment</a:t>
            </a:r>
          </a:p>
          <a:p>
            <a:pPr marL="609600" indent="-609600" eaLnBrk="1" hangingPunct="1">
              <a:buFontTx/>
              <a:buAutoNum type="arabicPeriod"/>
            </a:pPr>
            <a:r>
              <a:rPr lang="en-US" sz="4200" b="1" smtClean="0">
                <a:latin typeface="Tahoma" pitchFamily="34" charset="0"/>
              </a:rPr>
              <a:t>A new emphasis on innovation &amp; entrepreneurial start-ups</a:t>
            </a:r>
          </a:p>
          <a:p>
            <a:pPr marL="609600" indent="-609600" eaLnBrk="1" hangingPunct="1">
              <a:buFontTx/>
              <a:buNone/>
            </a:pPr>
            <a:endParaRPr lang="en-US" sz="4200" b="1" smtClean="0">
              <a:latin typeface="Tahoma" pitchFamily="34" charset="0"/>
            </a:endParaRPr>
          </a:p>
        </p:txBody>
      </p:sp>
    </p:spTree>
  </p:cSld>
  <p:clrMapOvr>
    <a:masterClrMapping/>
  </p:clrMapOvr>
  <p:transition spd="med">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0" y="0"/>
            <a:ext cx="9144000" cy="6858000"/>
          </a:xfrm>
        </p:spPr>
        <p:txBody>
          <a:bodyPr/>
          <a:lstStyle/>
          <a:p>
            <a:pPr>
              <a:buFontTx/>
              <a:buNone/>
            </a:pPr>
            <a:r>
              <a:rPr lang="en-US" sz="5400" b="1" smtClean="0">
                <a:latin typeface="Tahoma" pitchFamily="34" charset="0"/>
              </a:rPr>
              <a:t>Korea’s largest company, Hyundai also owns Kia Motors.  Daewoo is owned by America’s GM, while France’s Renault acquired Samsung motors.</a:t>
            </a:r>
            <a:endParaRPr lang="en-US" sz="5400" smtClean="0"/>
          </a:p>
          <a:p>
            <a:pPr algn="ctr" eaLnBrk="1" hangingPunct="1">
              <a:lnSpc>
                <a:spcPct val="90000"/>
              </a:lnSpc>
              <a:buFontTx/>
              <a:buNone/>
            </a:pPr>
            <a:endParaRPr lang="en-US" sz="4800" b="1" smtClean="0">
              <a:latin typeface="Tahoma" pitchFamily="34" charset="0"/>
            </a:endParaRPr>
          </a:p>
        </p:txBody>
      </p:sp>
    </p:spTree>
  </p:cSld>
  <p:clrMapOvr>
    <a:masterClrMapping/>
  </p:clrMapOvr>
  <p:transition spd="med">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body" idx="1"/>
          </p:nvPr>
        </p:nvSpPr>
        <p:spPr>
          <a:xfrm>
            <a:off x="0" y="0"/>
            <a:ext cx="9144000" cy="6858000"/>
          </a:xfrm>
        </p:spPr>
        <p:txBody>
          <a:bodyPr/>
          <a:lstStyle/>
          <a:p>
            <a:pPr algn="ctr" eaLnBrk="1" hangingPunct="1">
              <a:lnSpc>
                <a:spcPct val="90000"/>
              </a:lnSpc>
              <a:buFontTx/>
              <a:buNone/>
            </a:pPr>
            <a:r>
              <a:rPr lang="en-US" sz="4800" b="1" smtClean="0">
                <a:latin typeface="Tahoma" pitchFamily="34" charset="0"/>
              </a:rPr>
              <a:t>Will South &amp; North Korea eventually unite similar to West &amp; East Germany?</a:t>
            </a:r>
          </a:p>
          <a:p>
            <a:pPr algn="ctr" eaLnBrk="1" hangingPunct="1">
              <a:lnSpc>
                <a:spcPct val="90000"/>
              </a:lnSpc>
              <a:buFontTx/>
              <a:buNone/>
            </a:pPr>
            <a:r>
              <a:rPr lang="en-US" sz="4800" b="1" smtClean="0">
                <a:latin typeface="Tahoma" pitchFamily="34" charset="0"/>
              </a:rPr>
              <a:t>The short-term strain on South Korea to rebuild its northern neighbor would be greatly overshadowed by its magnified long-term economic size &amp; competitive clout. </a:t>
            </a:r>
          </a:p>
        </p:txBody>
      </p:sp>
    </p:spTree>
  </p:cSld>
  <p:clrMapOvr>
    <a:masterClrMapping/>
  </p:clrMapOvr>
  <p:transition spd="med">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4"/>
          <p:cNvSpPr>
            <a:spLocks noChangeArrowheads="1" noChangeShapeType="1" noTextEdit="1"/>
          </p:cNvSpPr>
          <p:nvPr/>
        </p:nvSpPr>
        <p:spPr bwMode="auto">
          <a:xfrm>
            <a:off x="1828800" y="381000"/>
            <a:ext cx="5181600" cy="5638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THE</a:t>
            </a:r>
          </a:p>
          <a:p>
            <a:pPr algn="ctr"/>
            <a:r>
              <a:rPr lang="en-US" sz="3600" kern="10">
                <a:ln w="9525">
                  <a:solidFill>
                    <a:srgbClr val="000000"/>
                  </a:solidFill>
                  <a:round/>
                  <a:headEnd/>
                  <a:tailEnd/>
                </a:ln>
                <a:latin typeface="Arial Black"/>
              </a:rPr>
              <a:t>SOURCE</a:t>
            </a:r>
          </a:p>
          <a:p>
            <a:pPr algn="ctr"/>
            <a:r>
              <a:rPr lang="en-US" sz="3600" kern="10">
                <a:ln w="9525">
                  <a:solidFill>
                    <a:srgbClr val="000000"/>
                  </a:solidFill>
                  <a:round/>
                  <a:headEnd/>
                  <a:tailEnd/>
                </a:ln>
                <a:latin typeface="Arial Black"/>
              </a:rPr>
              <a:t>OF ASIA'S</a:t>
            </a:r>
          </a:p>
          <a:p>
            <a:pPr algn="ctr"/>
            <a:r>
              <a:rPr lang="en-US" sz="3600" kern="10">
                <a:ln w="9525">
                  <a:solidFill>
                    <a:srgbClr val="000000"/>
                  </a:solidFill>
                  <a:round/>
                  <a:headEnd/>
                  <a:tailEnd/>
                </a:ln>
                <a:latin typeface="Arial Black"/>
              </a:rPr>
              <a:t>ECONOMIC</a:t>
            </a:r>
          </a:p>
          <a:p>
            <a:pPr algn="ctr"/>
            <a:r>
              <a:rPr lang="en-US" sz="3600" kern="10">
                <a:ln w="9525">
                  <a:solidFill>
                    <a:srgbClr val="000000"/>
                  </a:solidFill>
                  <a:round/>
                  <a:headEnd/>
                  <a:tailEnd/>
                </a:ln>
                <a:latin typeface="Arial Black"/>
              </a:rPr>
              <a:t>POWER</a:t>
            </a:r>
          </a:p>
        </p:txBody>
      </p:sp>
    </p:spTree>
  </p:cSld>
  <p:clrMapOvr>
    <a:masterClrMapping/>
  </p:clrMapOvr>
  <p:transition spd="med">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0"/>
            <a:ext cx="9144000" cy="838200"/>
          </a:xfrm>
        </p:spPr>
        <p:txBody>
          <a:bodyPr/>
          <a:lstStyle/>
          <a:p>
            <a:pPr eaLnBrk="1" hangingPunct="1"/>
            <a:r>
              <a:rPr lang="en-US" sz="2800" b="1" smtClean="0">
                <a:latin typeface="Tahoma" pitchFamily="34" charset="0"/>
              </a:rPr>
              <a:t>ASIAN EXPORTS AS A % OF 2004 NATIONAL GDP</a:t>
            </a:r>
          </a:p>
        </p:txBody>
      </p:sp>
      <p:sp>
        <p:nvSpPr>
          <p:cNvPr id="5123" name="Rectangle 3"/>
          <p:cNvSpPr>
            <a:spLocks noGrp="1" noChangeArrowheads="1"/>
          </p:cNvSpPr>
          <p:nvPr>
            <p:ph type="body" idx="1"/>
          </p:nvPr>
        </p:nvSpPr>
        <p:spPr>
          <a:xfrm>
            <a:off x="0" y="762000"/>
            <a:ext cx="9144000" cy="6096000"/>
          </a:xfrm>
        </p:spPr>
        <p:txBody>
          <a:bodyPr/>
          <a:lstStyle/>
          <a:p>
            <a:pPr eaLnBrk="1" hangingPunct="1">
              <a:buFontTx/>
              <a:buNone/>
            </a:pPr>
            <a:r>
              <a:rPr lang="en-US" sz="4200" b="1" smtClean="0">
                <a:latin typeface="Tahoma" pitchFamily="34" charset="0"/>
              </a:rPr>
              <a:t>CHINA: 190%</a:t>
            </a:r>
          </a:p>
          <a:p>
            <a:pPr eaLnBrk="1" hangingPunct="1">
              <a:buFontTx/>
              <a:buNone/>
            </a:pPr>
            <a:r>
              <a:rPr lang="en-US" sz="4200" b="1" smtClean="0">
                <a:latin typeface="Tahoma" pitchFamily="34" charset="0"/>
              </a:rPr>
              <a:t>INDONESIA: 31%</a:t>
            </a:r>
          </a:p>
          <a:p>
            <a:pPr eaLnBrk="1" hangingPunct="1">
              <a:buFontTx/>
              <a:buNone/>
            </a:pPr>
            <a:r>
              <a:rPr lang="en-US" sz="4200" b="1" smtClean="0">
                <a:latin typeface="Tahoma" pitchFamily="34" charset="0"/>
              </a:rPr>
              <a:t>JAPAN: 12%</a:t>
            </a:r>
          </a:p>
          <a:p>
            <a:pPr eaLnBrk="1" hangingPunct="1">
              <a:buFontTx/>
              <a:buNone/>
            </a:pPr>
            <a:r>
              <a:rPr lang="en-US" sz="4200" b="1" smtClean="0">
                <a:latin typeface="Tahoma" pitchFamily="34" charset="0"/>
              </a:rPr>
              <a:t>Malaysia: 44%</a:t>
            </a:r>
          </a:p>
          <a:p>
            <a:pPr eaLnBrk="1" hangingPunct="1">
              <a:buFontTx/>
              <a:buNone/>
            </a:pPr>
            <a:r>
              <a:rPr lang="en-US" sz="4200" b="1" smtClean="0">
                <a:latin typeface="Tahoma" pitchFamily="34" charset="0"/>
              </a:rPr>
              <a:t>South Korea: 121%</a:t>
            </a:r>
          </a:p>
          <a:p>
            <a:pPr eaLnBrk="1" hangingPunct="1">
              <a:buFontTx/>
              <a:buNone/>
            </a:pPr>
            <a:r>
              <a:rPr lang="en-US" sz="4200" b="1" smtClean="0">
                <a:latin typeface="Tahoma" pitchFamily="34" charset="0"/>
              </a:rPr>
              <a:t>Thailand: 71%</a:t>
            </a:r>
          </a:p>
          <a:p>
            <a:pPr eaLnBrk="1" hangingPunct="1">
              <a:buFontTx/>
              <a:buNone/>
            </a:pPr>
            <a:r>
              <a:rPr lang="en-US" sz="4200" b="1" smtClean="0">
                <a:latin typeface="Tahoma" pitchFamily="34" charset="0"/>
              </a:rPr>
              <a:t>Taiwan: 65% </a:t>
            </a:r>
          </a:p>
        </p:txBody>
      </p:sp>
    </p:spTree>
  </p:cSld>
  <p:clrMapOvr>
    <a:masterClrMapping/>
  </p:clrMapOvr>
  <p:transition spd="med">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0"/>
            <a:ext cx="9144000" cy="838200"/>
          </a:xfrm>
        </p:spPr>
        <p:txBody>
          <a:bodyPr/>
          <a:lstStyle/>
          <a:p>
            <a:pPr eaLnBrk="1" hangingPunct="1"/>
            <a:r>
              <a:rPr lang="en-US" sz="2800" b="1" smtClean="0">
                <a:latin typeface="Tahoma" pitchFamily="34" charset="0"/>
              </a:rPr>
              <a:t>ASIAN IMPORTS AS A % OF 2004 NATIONAL GDP</a:t>
            </a:r>
          </a:p>
        </p:txBody>
      </p:sp>
      <p:sp>
        <p:nvSpPr>
          <p:cNvPr id="6147" name="Rectangle 3"/>
          <p:cNvSpPr>
            <a:spLocks noGrp="1" noChangeArrowheads="1"/>
          </p:cNvSpPr>
          <p:nvPr>
            <p:ph type="body" idx="1"/>
          </p:nvPr>
        </p:nvSpPr>
        <p:spPr>
          <a:xfrm>
            <a:off x="0" y="609600"/>
            <a:ext cx="9144000" cy="6248400"/>
          </a:xfrm>
        </p:spPr>
        <p:txBody>
          <a:bodyPr/>
          <a:lstStyle/>
          <a:p>
            <a:pPr eaLnBrk="1" hangingPunct="1">
              <a:buFontTx/>
              <a:buNone/>
            </a:pPr>
            <a:r>
              <a:rPr lang="en-US" sz="4200" b="1" smtClean="0">
                <a:latin typeface="Tahoma" pitchFamily="34" charset="0"/>
              </a:rPr>
              <a:t>CHINA: 89%</a:t>
            </a:r>
          </a:p>
          <a:p>
            <a:pPr eaLnBrk="1" hangingPunct="1">
              <a:buFontTx/>
              <a:buNone/>
            </a:pPr>
            <a:r>
              <a:rPr lang="en-US" sz="4200" b="1" smtClean="0">
                <a:latin typeface="Tahoma" pitchFamily="34" charset="0"/>
              </a:rPr>
              <a:t>INDONESIA: 27%</a:t>
            </a:r>
          </a:p>
          <a:p>
            <a:pPr eaLnBrk="1" hangingPunct="1">
              <a:buFontTx/>
              <a:buNone/>
            </a:pPr>
            <a:r>
              <a:rPr lang="en-US" sz="4200" b="1" smtClean="0">
                <a:latin typeface="Tahoma" pitchFamily="34" charset="0"/>
              </a:rPr>
              <a:t>JAPAN: 10%</a:t>
            </a:r>
          </a:p>
          <a:p>
            <a:pPr eaLnBrk="1" hangingPunct="1">
              <a:buFontTx/>
              <a:buNone/>
            </a:pPr>
            <a:r>
              <a:rPr lang="en-US" sz="4200" b="1" smtClean="0">
                <a:latin typeface="Tahoma" pitchFamily="34" charset="0"/>
              </a:rPr>
              <a:t>Malaysia: 100%</a:t>
            </a:r>
          </a:p>
          <a:p>
            <a:pPr eaLnBrk="1" hangingPunct="1">
              <a:buFontTx/>
              <a:buNone/>
            </a:pPr>
            <a:r>
              <a:rPr lang="en-US" sz="4200" b="1" smtClean="0">
                <a:latin typeface="Tahoma" pitchFamily="34" charset="0"/>
              </a:rPr>
              <a:t>South Korea: 40%</a:t>
            </a:r>
          </a:p>
          <a:p>
            <a:pPr eaLnBrk="1" hangingPunct="1">
              <a:buFontTx/>
              <a:buNone/>
            </a:pPr>
            <a:r>
              <a:rPr lang="en-US" sz="4200" b="1" smtClean="0">
                <a:latin typeface="Tahoma" pitchFamily="34" charset="0"/>
              </a:rPr>
              <a:t>Thailand: 66%</a:t>
            </a:r>
          </a:p>
          <a:p>
            <a:pPr eaLnBrk="1" hangingPunct="1">
              <a:buFontTx/>
              <a:buNone/>
            </a:pPr>
            <a:r>
              <a:rPr lang="en-US" sz="4200" b="1" smtClean="0">
                <a:latin typeface="Tahoma" pitchFamily="34" charset="0"/>
              </a:rPr>
              <a:t>Taiwan: 53% </a:t>
            </a:r>
          </a:p>
        </p:txBody>
      </p:sp>
    </p:spTree>
  </p:cSld>
  <p:clrMapOvr>
    <a:masterClrMapping/>
  </p:clrMapOvr>
  <p:transition spd="med">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0"/>
            <a:ext cx="9144000" cy="838200"/>
          </a:xfrm>
        </p:spPr>
        <p:txBody>
          <a:bodyPr/>
          <a:lstStyle/>
          <a:p>
            <a:pPr eaLnBrk="1" hangingPunct="1"/>
            <a:r>
              <a:rPr lang="en-US" sz="3600" b="1" smtClean="0">
                <a:solidFill>
                  <a:schemeClr val="tx1"/>
                </a:solidFill>
                <a:latin typeface="Tahoma" pitchFamily="34" charset="0"/>
              </a:rPr>
              <a:t>ASIAN “PROTESTANT ETHIC” VALUES</a:t>
            </a:r>
          </a:p>
        </p:txBody>
      </p:sp>
      <p:sp>
        <p:nvSpPr>
          <p:cNvPr id="7171" name="Rectangle 3"/>
          <p:cNvSpPr>
            <a:spLocks noGrp="1" noChangeArrowheads="1"/>
          </p:cNvSpPr>
          <p:nvPr>
            <p:ph type="body" idx="1"/>
          </p:nvPr>
        </p:nvSpPr>
        <p:spPr>
          <a:xfrm>
            <a:off x="381000" y="762000"/>
            <a:ext cx="8763000" cy="6629400"/>
          </a:xfrm>
        </p:spPr>
        <p:txBody>
          <a:bodyPr/>
          <a:lstStyle/>
          <a:p>
            <a:pPr eaLnBrk="1" hangingPunct="1">
              <a:buFontTx/>
              <a:buNone/>
            </a:pPr>
            <a:r>
              <a:rPr lang="en-US" b="1" smtClean="0">
                <a:latin typeface="Tahoma" pitchFamily="34" charset="0"/>
              </a:rPr>
              <a:t>1.</a:t>
            </a:r>
            <a:r>
              <a:rPr lang="en-US" b="1" smtClean="0">
                <a:solidFill>
                  <a:srgbClr val="339933"/>
                </a:solidFill>
                <a:latin typeface="Century Gothic" pitchFamily="34" charset="0"/>
              </a:rPr>
              <a:t> </a:t>
            </a:r>
            <a:r>
              <a:rPr lang="en-US" sz="3800" b="1" smtClean="0">
                <a:latin typeface="Tahoma" pitchFamily="34" charset="0"/>
              </a:rPr>
              <a:t>Family solidarity</a:t>
            </a:r>
          </a:p>
          <a:p>
            <a:pPr eaLnBrk="1" hangingPunct="1">
              <a:buFontTx/>
              <a:buNone/>
            </a:pPr>
            <a:r>
              <a:rPr lang="en-US" sz="3800" b="1" smtClean="0">
                <a:latin typeface="Tahoma" pitchFamily="34" charset="0"/>
              </a:rPr>
              <a:t>2. Nationalistic trade </a:t>
            </a:r>
          </a:p>
          <a:p>
            <a:pPr eaLnBrk="1" hangingPunct="1">
              <a:buFontTx/>
              <a:buNone/>
            </a:pPr>
            <a:r>
              <a:rPr lang="en-US" sz="3800" b="1" smtClean="0">
                <a:latin typeface="Tahoma" pitchFamily="34" charset="0"/>
              </a:rPr>
              <a:t>competition built on product pride</a:t>
            </a:r>
          </a:p>
          <a:p>
            <a:pPr eaLnBrk="1" hangingPunct="1">
              <a:buFontTx/>
              <a:buNone/>
            </a:pPr>
            <a:r>
              <a:rPr lang="en-US" sz="3800" b="1" smtClean="0">
                <a:latin typeface="Tahoma" pitchFamily="34" charset="0"/>
              </a:rPr>
              <a:t>3. High savings rate &amp; postponement of consumption</a:t>
            </a:r>
          </a:p>
          <a:p>
            <a:pPr eaLnBrk="1" hangingPunct="1">
              <a:buFontTx/>
              <a:buNone/>
            </a:pPr>
            <a:r>
              <a:rPr lang="en-US" sz="3800" b="1" smtClean="0">
                <a:latin typeface="Tahoma" pitchFamily="34" charset="0"/>
              </a:rPr>
              <a:t>4. Strong commitment between company &amp; employees</a:t>
            </a:r>
          </a:p>
          <a:p>
            <a:pPr eaLnBrk="1" hangingPunct="1">
              <a:buFontTx/>
              <a:buNone/>
            </a:pPr>
            <a:r>
              <a:rPr lang="en-US" sz="3800" b="1" smtClean="0">
                <a:latin typeface="Tahoma" pitchFamily="34" charset="0"/>
              </a:rPr>
              <a:t>5. High value placed on education</a:t>
            </a:r>
          </a:p>
          <a:p>
            <a:pPr eaLnBrk="1" hangingPunct="1">
              <a:buFontTx/>
              <a:buNone/>
            </a:pPr>
            <a:endParaRPr lang="en-US" sz="3800" b="1" smtClean="0">
              <a:latin typeface="Tahoma" pitchFamily="34" charset="0"/>
            </a:endParaRPr>
          </a:p>
          <a:p>
            <a:pPr eaLnBrk="1" hangingPunct="1">
              <a:buFontTx/>
              <a:buNone/>
            </a:pPr>
            <a:r>
              <a:rPr lang="en-US" sz="2000" b="1" smtClean="0">
                <a:solidFill>
                  <a:srgbClr val="339933"/>
                </a:solidFill>
                <a:latin typeface="Century Gothic" pitchFamily="34" charset="0"/>
              </a:rPr>
              <a:t> </a:t>
            </a:r>
          </a:p>
          <a:p>
            <a:pPr eaLnBrk="1" hangingPunct="1">
              <a:buFontTx/>
              <a:buNone/>
            </a:pPr>
            <a:endParaRPr lang="en-US" sz="2000" b="1" smtClean="0">
              <a:solidFill>
                <a:srgbClr val="339933"/>
              </a:solidFill>
              <a:latin typeface="Century Gothic" pitchFamily="34" charset="0"/>
            </a:endParaRPr>
          </a:p>
          <a:p>
            <a:pPr eaLnBrk="1" hangingPunct="1">
              <a:buFontTx/>
              <a:buNone/>
            </a:pPr>
            <a:endParaRPr lang="en-US" sz="2000" b="1" smtClean="0">
              <a:solidFill>
                <a:srgbClr val="339933"/>
              </a:solidFill>
              <a:latin typeface="Century Gothic" pitchFamily="34" charset="0"/>
            </a:endParaRPr>
          </a:p>
          <a:p>
            <a:pPr eaLnBrk="1" hangingPunct="1"/>
            <a:endParaRPr lang="en-US" sz="2000" b="1" smtClean="0">
              <a:solidFill>
                <a:srgbClr val="339933"/>
              </a:solidFill>
              <a:latin typeface="Century Gothic" pitchFamily="34" charset="0"/>
            </a:endParaRPr>
          </a:p>
        </p:txBody>
      </p:sp>
      <p:sp>
        <p:nvSpPr>
          <p:cNvPr id="7172" name="AutoShape 6"/>
          <p:cNvSpPr>
            <a:spLocks noChangeArrowheads="1"/>
          </p:cNvSpPr>
          <p:nvPr/>
        </p:nvSpPr>
        <p:spPr bwMode="auto">
          <a:xfrm>
            <a:off x="75438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6"/>
            </a:pPr>
            <a:r>
              <a:rPr lang="en-US" sz="3600" b="1" smtClean="0">
                <a:latin typeface="Tahoma" pitchFamily="34" charset="0"/>
              </a:rPr>
              <a:t>The 5 “Protestant Ethic” values seem to be the key to economic development in all cultures, not just Protestant ones.</a:t>
            </a:r>
          </a:p>
          <a:p>
            <a:pPr marL="609600" indent="-609600" eaLnBrk="1" hangingPunct="1">
              <a:buFontTx/>
              <a:buAutoNum type="arabicPeriod" startAt="6"/>
            </a:pPr>
            <a:r>
              <a:rPr lang="en-US" sz="3600" b="1" smtClean="0">
                <a:latin typeface="Tahoma" pitchFamily="34" charset="0"/>
              </a:rPr>
              <a:t>Western Europe &amp; the USA have gravitated away from the Protestant Ethic over the past half century (family instability, low savings, shaky relations between company &amp; employees), raising questions about future Western growth &amp; prosperity.</a:t>
            </a:r>
          </a:p>
        </p:txBody>
      </p:sp>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WordArt 3"/>
          <p:cNvSpPr>
            <a:spLocks noChangeArrowheads="1" noChangeShapeType="1" noTextEdit="1"/>
          </p:cNvSpPr>
          <p:nvPr/>
        </p:nvSpPr>
        <p:spPr bwMode="auto">
          <a:xfrm>
            <a:off x="1828800" y="457200"/>
            <a:ext cx="5105400" cy="5638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ASIA</a:t>
            </a:r>
          </a:p>
          <a:p>
            <a:pPr algn="ctr"/>
            <a:r>
              <a:rPr lang="en-US" sz="3600" kern="10">
                <a:ln w="9525">
                  <a:solidFill>
                    <a:srgbClr val="000000"/>
                  </a:solidFill>
                  <a:round/>
                  <a:headEnd/>
                  <a:tailEnd/>
                </a:ln>
                <a:solidFill>
                  <a:schemeClr val="tx2"/>
                </a:solidFill>
                <a:latin typeface="Arial Black"/>
              </a:rPr>
              <a:t>IN</a:t>
            </a:r>
          </a:p>
          <a:p>
            <a:pPr algn="ctr"/>
            <a:r>
              <a:rPr lang="en-US" sz="3600" kern="10">
                <a:ln w="9525">
                  <a:solidFill>
                    <a:srgbClr val="000000"/>
                  </a:solidFill>
                  <a:round/>
                  <a:headEnd/>
                  <a:tailEnd/>
                </a:ln>
                <a:solidFill>
                  <a:schemeClr val="tx2"/>
                </a:solidFill>
                <a:latin typeface="Arial Black"/>
              </a:rPr>
              <a:t>FORMATION</a:t>
            </a: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304800"/>
            <a:ext cx="9144000" cy="762000"/>
          </a:xfrm>
        </p:spPr>
        <p:txBody>
          <a:bodyPr/>
          <a:lstStyle/>
          <a:p>
            <a:pPr eaLnBrk="1" hangingPunct="1"/>
            <a:r>
              <a:rPr lang="en-US" sz="3600" b="1" smtClean="0">
                <a:solidFill>
                  <a:schemeClr val="tx1"/>
                </a:solidFill>
                <a:latin typeface="Tahoma" pitchFamily="34" charset="0"/>
              </a:rPr>
              <a:t>The Asian Flying Formation</a:t>
            </a:r>
            <a:br>
              <a:rPr lang="en-US" sz="3600" b="1" smtClean="0">
                <a:solidFill>
                  <a:schemeClr val="tx1"/>
                </a:solidFill>
                <a:latin typeface="Tahoma" pitchFamily="34" charset="0"/>
              </a:rPr>
            </a:br>
            <a:r>
              <a:rPr lang="en-US" sz="3600" b="1" smtClean="0">
                <a:solidFill>
                  <a:schemeClr val="tx1"/>
                </a:solidFill>
                <a:latin typeface="Tahoma" pitchFamily="34" charset="0"/>
              </a:rPr>
              <a:t>Of Evolving Economic Development</a:t>
            </a:r>
          </a:p>
        </p:txBody>
      </p:sp>
      <p:sp>
        <p:nvSpPr>
          <p:cNvPr id="10243" name="Rectangle 3"/>
          <p:cNvSpPr>
            <a:spLocks noGrp="1" noChangeArrowheads="1"/>
          </p:cNvSpPr>
          <p:nvPr>
            <p:ph type="body" sz="half" idx="1"/>
          </p:nvPr>
        </p:nvSpPr>
        <p:spPr>
          <a:xfrm>
            <a:off x="0" y="1219200"/>
            <a:ext cx="4495800" cy="5638800"/>
          </a:xfrm>
        </p:spPr>
        <p:txBody>
          <a:bodyPr/>
          <a:lstStyle/>
          <a:p>
            <a:pPr eaLnBrk="1" hangingPunct="1">
              <a:buClr>
                <a:schemeClr val="tx1"/>
              </a:buClr>
            </a:pPr>
            <a:r>
              <a:rPr lang="en-US" sz="4000" b="1" smtClean="0">
                <a:latin typeface="Tahoma" pitchFamily="34" charset="0"/>
              </a:rPr>
              <a:t>Japan</a:t>
            </a:r>
          </a:p>
          <a:p>
            <a:pPr eaLnBrk="1" hangingPunct="1">
              <a:buClr>
                <a:schemeClr val="tx1"/>
              </a:buClr>
            </a:pPr>
            <a:r>
              <a:rPr lang="en-US" sz="4000" b="1" smtClean="0">
                <a:latin typeface="Tahoma" pitchFamily="34" charset="0"/>
              </a:rPr>
              <a:t>The 4 Tigers</a:t>
            </a:r>
          </a:p>
          <a:p>
            <a:pPr eaLnBrk="1" hangingPunct="1">
              <a:buClr>
                <a:srgbClr val="FF00FF"/>
              </a:buClr>
              <a:buFontTx/>
              <a:buNone/>
            </a:pPr>
            <a:r>
              <a:rPr lang="en-US" sz="4000" b="1" smtClean="0">
                <a:latin typeface="Tahoma" pitchFamily="34" charset="0"/>
              </a:rPr>
              <a:t>		Hong Kong</a:t>
            </a:r>
          </a:p>
          <a:p>
            <a:pPr eaLnBrk="1" hangingPunct="1">
              <a:buClr>
                <a:srgbClr val="FF00FF"/>
              </a:buClr>
              <a:buFontTx/>
              <a:buNone/>
            </a:pPr>
            <a:r>
              <a:rPr lang="en-US" sz="4000" b="1" smtClean="0">
                <a:latin typeface="Tahoma" pitchFamily="34" charset="0"/>
              </a:rPr>
              <a:t>		Singapore</a:t>
            </a:r>
          </a:p>
          <a:p>
            <a:pPr eaLnBrk="1" hangingPunct="1">
              <a:buClr>
                <a:srgbClr val="FF00FF"/>
              </a:buClr>
              <a:buFontTx/>
              <a:buNone/>
            </a:pPr>
            <a:r>
              <a:rPr lang="en-US" sz="4000" b="1" smtClean="0">
                <a:latin typeface="Tahoma" pitchFamily="34" charset="0"/>
              </a:rPr>
              <a:t>		Taiwan</a:t>
            </a:r>
          </a:p>
          <a:p>
            <a:pPr eaLnBrk="1" hangingPunct="1">
              <a:buClr>
                <a:srgbClr val="FF00FF"/>
              </a:buClr>
              <a:buFontTx/>
              <a:buNone/>
            </a:pPr>
            <a:r>
              <a:rPr lang="en-US" sz="4000" b="1" smtClean="0">
                <a:latin typeface="Tahoma" pitchFamily="34" charset="0"/>
              </a:rPr>
              <a:t>		South Korea</a:t>
            </a:r>
          </a:p>
          <a:p>
            <a:pPr eaLnBrk="1" hangingPunct="1">
              <a:buFontTx/>
              <a:buNone/>
            </a:pPr>
            <a:r>
              <a:rPr lang="en-US" sz="4000" b="1" smtClean="0">
                <a:latin typeface="Belwe Bd BT" pitchFamily="18" charset="0"/>
              </a:rPr>
              <a:t>	</a:t>
            </a:r>
          </a:p>
        </p:txBody>
      </p:sp>
      <p:sp>
        <p:nvSpPr>
          <p:cNvPr id="10244" name="Rectangle 4"/>
          <p:cNvSpPr>
            <a:spLocks noGrp="1" noChangeArrowheads="1"/>
          </p:cNvSpPr>
          <p:nvPr>
            <p:ph type="body" sz="half" idx="2"/>
          </p:nvPr>
        </p:nvSpPr>
        <p:spPr>
          <a:xfrm>
            <a:off x="4495800" y="1447800"/>
            <a:ext cx="4648200" cy="5181600"/>
          </a:xfrm>
        </p:spPr>
        <p:txBody>
          <a:bodyPr/>
          <a:lstStyle/>
          <a:p>
            <a:pPr eaLnBrk="1" hangingPunct="1">
              <a:lnSpc>
                <a:spcPct val="90000"/>
              </a:lnSpc>
              <a:buClr>
                <a:schemeClr val="tx1"/>
              </a:buClr>
            </a:pPr>
            <a:r>
              <a:rPr lang="en-US" sz="4400" b="1" smtClean="0">
                <a:latin typeface="Tahoma" pitchFamily="34" charset="0"/>
              </a:rPr>
              <a:t>Malaysia</a:t>
            </a:r>
          </a:p>
          <a:p>
            <a:pPr eaLnBrk="1" hangingPunct="1">
              <a:lnSpc>
                <a:spcPct val="90000"/>
              </a:lnSpc>
              <a:buClr>
                <a:schemeClr val="tx1"/>
              </a:buClr>
            </a:pPr>
            <a:r>
              <a:rPr lang="en-US" sz="4400" b="1" smtClean="0">
                <a:latin typeface="Tahoma" pitchFamily="34" charset="0"/>
              </a:rPr>
              <a:t>Thailand</a:t>
            </a:r>
          </a:p>
          <a:p>
            <a:pPr eaLnBrk="1" hangingPunct="1">
              <a:lnSpc>
                <a:spcPct val="90000"/>
              </a:lnSpc>
              <a:buClr>
                <a:schemeClr val="tx1"/>
              </a:buClr>
            </a:pPr>
            <a:r>
              <a:rPr lang="en-US" sz="4400" b="1" smtClean="0">
                <a:latin typeface="Tahoma" pitchFamily="34" charset="0"/>
              </a:rPr>
              <a:t>Indonesia</a:t>
            </a:r>
          </a:p>
          <a:p>
            <a:pPr eaLnBrk="1" hangingPunct="1">
              <a:lnSpc>
                <a:spcPct val="90000"/>
              </a:lnSpc>
              <a:buClr>
                <a:schemeClr val="tx1"/>
              </a:buClr>
            </a:pPr>
            <a:r>
              <a:rPr lang="en-US" sz="4400" b="1" smtClean="0">
                <a:latin typeface="Tahoma" pitchFamily="34" charset="0"/>
              </a:rPr>
              <a:t>Philippines</a:t>
            </a:r>
          </a:p>
          <a:p>
            <a:pPr eaLnBrk="1" hangingPunct="1">
              <a:lnSpc>
                <a:spcPct val="90000"/>
              </a:lnSpc>
              <a:buClr>
                <a:schemeClr val="tx1"/>
              </a:buClr>
            </a:pPr>
            <a:r>
              <a:rPr lang="en-US" sz="4400" b="1" smtClean="0">
                <a:latin typeface="Tahoma" pitchFamily="34" charset="0"/>
              </a:rPr>
              <a:t>Vietnam</a:t>
            </a:r>
          </a:p>
          <a:p>
            <a:pPr eaLnBrk="1" hangingPunct="1">
              <a:lnSpc>
                <a:spcPct val="90000"/>
              </a:lnSpc>
              <a:buClr>
                <a:schemeClr val="tx1"/>
              </a:buClr>
            </a:pPr>
            <a:r>
              <a:rPr lang="en-US" sz="4400" b="1" smtClean="0">
                <a:latin typeface="Tahoma" pitchFamily="34" charset="0"/>
              </a:rPr>
              <a:t>China: the “joker card”</a:t>
            </a: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2353</TotalTime>
  <Words>1081</Words>
  <Application>Microsoft Office PowerPoint</Application>
  <PresentationFormat>On-screen Show (4:3)</PresentationFormat>
  <Paragraphs>119</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Default Design</vt:lpstr>
      <vt:lpstr>CHAPTER 11</vt:lpstr>
      <vt:lpstr>Asian Economy PRISMs</vt:lpstr>
      <vt:lpstr>PowerPoint Presentation</vt:lpstr>
      <vt:lpstr>ASIAN EXPORTS AS A % OF 2004 NATIONAL GDP</vt:lpstr>
      <vt:lpstr>ASIAN IMPORTS AS A % OF 2004 NATIONAL GDP</vt:lpstr>
      <vt:lpstr>ASIAN “PROTESTANT ETHIC” VALUES</vt:lpstr>
      <vt:lpstr>PowerPoint Presentation</vt:lpstr>
      <vt:lpstr>PowerPoint Presentation</vt:lpstr>
      <vt:lpstr>The Asian Flying Formation Of Evolving Economic Development</vt:lpstr>
      <vt:lpstr>THE ASIAN FLYING GEESE FORMATION</vt:lpstr>
      <vt:lpstr>PowerPoint Presentation</vt:lpstr>
      <vt:lpstr>ASIAN ENTREPOT NATIONS</vt:lpstr>
      <vt:lpstr>PowerPoint Presentation</vt:lpstr>
      <vt:lpstr>ASEAN Association of Southeast Asian Nations: Beginning of Asia’s First Free Trade Zone? </vt:lpstr>
      <vt:lpstr>1.The smaller Asian economies (Singapore, Malaysia, Indonesia, Vietnam, Brunei, Thailand, Philippines) originally formed ASEAN to protect themselves against giants Japan &amp; China, but no free trade agreement exists.   2.“ASEAN + 3” includes China, Japan, &amp; South Korea in the trade talks, hoping to promote cooperation between the  larger &amp; smaller Asian economies.   </vt:lpstr>
      <vt:lpstr>PowerPoint Presentation</vt:lpstr>
      <vt:lpstr>PowerPoint Presentation</vt:lpstr>
      <vt:lpstr>ASIA’S OVERDEPENDENCE ON WESTERN MARKETS</vt:lpstr>
      <vt:lpstr>ASIA’S FOOD MINE FIELD</vt:lpstr>
      <vt:lpstr>PowerPoint Presentation</vt:lpstr>
      <vt:lpstr>PowerPoint Presentation</vt:lpstr>
      <vt:lpstr>WHY CHINA IS A JOKER CARD</vt:lpstr>
      <vt:lpstr>PowerPoint Presentation</vt:lpstr>
      <vt:lpstr>KOREAN COMPETITIVE STRATEGY</vt:lpstr>
      <vt:lpstr>CHAEBOL REFORMS SINCE THE ASIAN CURRENCY CRISIS OF THE LATE 1990s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dc:creator>
  <cp:lastModifiedBy>Van Auken, Phil</cp:lastModifiedBy>
  <cp:revision>373</cp:revision>
  <dcterms:created xsi:type="dcterms:W3CDTF">2002-03-31T01:53:06Z</dcterms:created>
  <dcterms:modified xsi:type="dcterms:W3CDTF">2014-10-26T20:40:58Z</dcterms:modified>
</cp:coreProperties>
</file>