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7"/>
  </p:notesMasterIdLst>
  <p:handoutMasterIdLst>
    <p:handoutMasterId r:id="rId98"/>
  </p:handoutMasterIdLst>
  <p:sldIdLst>
    <p:sldId id="293" r:id="rId2"/>
    <p:sldId id="336" r:id="rId3"/>
    <p:sldId id="337" r:id="rId4"/>
    <p:sldId id="305" r:id="rId5"/>
    <p:sldId id="335" r:id="rId6"/>
    <p:sldId id="307" r:id="rId7"/>
    <p:sldId id="320" r:id="rId8"/>
    <p:sldId id="277" r:id="rId9"/>
    <p:sldId id="338" r:id="rId10"/>
    <p:sldId id="334" r:id="rId11"/>
    <p:sldId id="328" r:id="rId12"/>
    <p:sldId id="280" r:id="rId13"/>
    <p:sldId id="281" r:id="rId14"/>
    <p:sldId id="329" r:id="rId15"/>
    <p:sldId id="279" r:id="rId16"/>
    <p:sldId id="321" r:id="rId17"/>
    <p:sldId id="310" r:id="rId18"/>
    <p:sldId id="332" r:id="rId19"/>
    <p:sldId id="331" r:id="rId20"/>
    <p:sldId id="295" r:id="rId21"/>
    <p:sldId id="330" r:id="rId22"/>
    <p:sldId id="368" r:id="rId23"/>
    <p:sldId id="265" r:id="rId24"/>
    <p:sldId id="274" r:id="rId25"/>
    <p:sldId id="275" r:id="rId26"/>
    <p:sldId id="271" r:id="rId27"/>
    <p:sldId id="339" r:id="rId28"/>
    <p:sldId id="367" r:id="rId29"/>
    <p:sldId id="369" r:id="rId30"/>
    <p:sldId id="341" r:id="rId31"/>
    <p:sldId id="342" r:id="rId32"/>
    <p:sldId id="343" r:id="rId33"/>
    <p:sldId id="370" r:id="rId34"/>
    <p:sldId id="371" r:id="rId35"/>
    <p:sldId id="372" r:id="rId36"/>
    <p:sldId id="359" r:id="rId37"/>
    <p:sldId id="360" r:id="rId38"/>
    <p:sldId id="361" r:id="rId39"/>
    <p:sldId id="363" r:id="rId40"/>
    <p:sldId id="364" r:id="rId41"/>
    <p:sldId id="365" r:id="rId42"/>
    <p:sldId id="366" r:id="rId43"/>
    <p:sldId id="373" r:id="rId44"/>
    <p:sldId id="374" r:id="rId45"/>
    <p:sldId id="429" r:id="rId46"/>
    <p:sldId id="430" r:id="rId47"/>
    <p:sldId id="431" r:id="rId48"/>
    <p:sldId id="432" r:id="rId49"/>
    <p:sldId id="433" r:id="rId50"/>
    <p:sldId id="434" r:id="rId51"/>
    <p:sldId id="435" r:id="rId52"/>
    <p:sldId id="436" r:id="rId53"/>
    <p:sldId id="437" r:id="rId54"/>
    <p:sldId id="438" r:id="rId55"/>
    <p:sldId id="439" r:id="rId56"/>
    <p:sldId id="440" r:id="rId57"/>
    <p:sldId id="441" r:id="rId58"/>
    <p:sldId id="442" r:id="rId59"/>
    <p:sldId id="443" r:id="rId60"/>
    <p:sldId id="444" r:id="rId61"/>
    <p:sldId id="445" r:id="rId62"/>
    <p:sldId id="446" r:id="rId63"/>
    <p:sldId id="380" r:id="rId64"/>
    <p:sldId id="382" r:id="rId65"/>
    <p:sldId id="383" r:id="rId66"/>
    <p:sldId id="384" r:id="rId67"/>
    <p:sldId id="385" r:id="rId68"/>
    <p:sldId id="386" r:id="rId69"/>
    <p:sldId id="387" r:id="rId70"/>
    <p:sldId id="375" r:id="rId71"/>
    <p:sldId id="376" r:id="rId72"/>
    <p:sldId id="377" r:id="rId73"/>
    <p:sldId id="378" r:id="rId74"/>
    <p:sldId id="379" r:id="rId75"/>
    <p:sldId id="388" r:id="rId76"/>
    <p:sldId id="389" r:id="rId77"/>
    <p:sldId id="390" r:id="rId78"/>
    <p:sldId id="391" r:id="rId79"/>
    <p:sldId id="392" r:id="rId80"/>
    <p:sldId id="393" r:id="rId81"/>
    <p:sldId id="395" r:id="rId82"/>
    <p:sldId id="396" r:id="rId83"/>
    <p:sldId id="397" r:id="rId84"/>
    <p:sldId id="398" r:id="rId85"/>
    <p:sldId id="399" r:id="rId86"/>
    <p:sldId id="400" r:id="rId87"/>
    <p:sldId id="401" r:id="rId88"/>
    <p:sldId id="402" r:id="rId89"/>
    <p:sldId id="403" r:id="rId90"/>
    <p:sldId id="404" r:id="rId91"/>
    <p:sldId id="405" r:id="rId92"/>
    <p:sldId id="406" r:id="rId93"/>
    <p:sldId id="407" r:id="rId94"/>
    <p:sldId id="427" r:id="rId95"/>
    <p:sldId id="428" r:id="rId96"/>
  </p:sldIdLst>
  <p:sldSz cx="9144000" cy="6858000" type="screen4x3"/>
  <p:notesSz cx="6858000" cy="9144000"/>
  <p:defaultTextStyle>
    <a:defPPr>
      <a:defRPr lang="en-US"/>
    </a:defPPr>
    <a:lvl1pPr algn="ctr" rtl="0" fontAlgn="base">
      <a:spcBef>
        <a:spcPct val="0"/>
      </a:spcBef>
      <a:spcAft>
        <a:spcPct val="0"/>
      </a:spcAft>
      <a:defRPr sz="4000" b="1" kern="1200">
        <a:solidFill>
          <a:schemeClr val="tx1"/>
        </a:solidFill>
        <a:latin typeface="Californian FB" pitchFamily="18" charset="0"/>
        <a:ea typeface="+mn-ea"/>
        <a:cs typeface="+mn-cs"/>
      </a:defRPr>
    </a:lvl1pPr>
    <a:lvl2pPr marL="457200" algn="ctr" rtl="0" fontAlgn="base">
      <a:spcBef>
        <a:spcPct val="0"/>
      </a:spcBef>
      <a:spcAft>
        <a:spcPct val="0"/>
      </a:spcAft>
      <a:defRPr sz="4000" b="1" kern="1200">
        <a:solidFill>
          <a:schemeClr val="tx1"/>
        </a:solidFill>
        <a:latin typeface="Californian FB" pitchFamily="18" charset="0"/>
        <a:ea typeface="+mn-ea"/>
        <a:cs typeface="+mn-cs"/>
      </a:defRPr>
    </a:lvl2pPr>
    <a:lvl3pPr marL="914400" algn="ctr" rtl="0" fontAlgn="base">
      <a:spcBef>
        <a:spcPct val="0"/>
      </a:spcBef>
      <a:spcAft>
        <a:spcPct val="0"/>
      </a:spcAft>
      <a:defRPr sz="4000" b="1" kern="1200">
        <a:solidFill>
          <a:schemeClr val="tx1"/>
        </a:solidFill>
        <a:latin typeface="Californian FB" pitchFamily="18" charset="0"/>
        <a:ea typeface="+mn-ea"/>
        <a:cs typeface="+mn-cs"/>
      </a:defRPr>
    </a:lvl3pPr>
    <a:lvl4pPr marL="1371600" algn="ctr" rtl="0" fontAlgn="base">
      <a:spcBef>
        <a:spcPct val="0"/>
      </a:spcBef>
      <a:spcAft>
        <a:spcPct val="0"/>
      </a:spcAft>
      <a:defRPr sz="4000" b="1" kern="1200">
        <a:solidFill>
          <a:schemeClr val="tx1"/>
        </a:solidFill>
        <a:latin typeface="Californian FB" pitchFamily="18" charset="0"/>
        <a:ea typeface="+mn-ea"/>
        <a:cs typeface="+mn-cs"/>
      </a:defRPr>
    </a:lvl4pPr>
    <a:lvl5pPr marL="1828800" algn="ctr" rtl="0" fontAlgn="base">
      <a:spcBef>
        <a:spcPct val="0"/>
      </a:spcBef>
      <a:spcAft>
        <a:spcPct val="0"/>
      </a:spcAft>
      <a:defRPr sz="4000" b="1" kern="1200">
        <a:solidFill>
          <a:schemeClr val="tx1"/>
        </a:solidFill>
        <a:latin typeface="Californian FB" pitchFamily="18" charset="0"/>
        <a:ea typeface="+mn-ea"/>
        <a:cs typeface="+mn-cs"/>
      </a:defRPr>
    </a:lvl5pPr>
    <a:lvl6pPr marL="2286000" algn="l" defTabSz="914400" rtl="0" eaLnBrk="1" latinLnBrk="0" hangingPunct="1">
      <a:defRPr sz="4000" b="1" kern="1200">
        <a:solidFill>
          <a:schemeClr val="tx1"/>
        </a:solidFill>
        <a:latin typeface="Californian FB" pitchFamily="18" charset="0"/>
        <a:ea typeface="+mn-ea"/>
        <a:cs typeface="+mn-cs"/>
      </a:defRPr>
    </a:lvl6pPr>
    <a:lvl7pPr marL="2743200" algn="l" defTabSz="914400" rtl="0" eaLnBrk="1" latinLnBrk="0" hangingPunct="1">
      <a:defRPr sz="4000" b="1" kern="1200">
        <a:solidFill>
          <a:schemeClr val="tx1"/>
        </a:solidFill>
        <a:latin typeface="Californian FB" pitchFamily="18" charset="0"/>
        <a:ea typeface="+mn-ea"/>
        <a:cs typeface="+mn-cs"/>
      </a:defRPr>
    </a:lvl7pPr>
    <a:lvl8pPr marL="3200400" algn="l" defTabSz="914400" rtl="0" eaLnBrk="1" latinLnBrk="0" hangingPunct="1">
      <a:defRPr sz="4000" b="1" kern="1200">
        <a:solidFill>
          <a:schemeClr val="tx1"/>
        </a:solidFill>
        <a:latin typeface="Californian FB" pitchFamily="18" charset="0"/>
        <a:ea typeface="+mn-ea"/>
        <a:cs typeface="+mn-cs"/>
      </a:defRPr>
    </a:lvl8pPr>
    <a:lvl9pPr marL="3657600" algn="l" defTabSz="914400" rtl="0" eaLnBrk="1" latinLnBrk="0" hangingPunct="1">
      <a:defRPr sz="4000" b="1" kern="1200">
        <a:solidFill>
          <a:schemeClr val="tx1"/>
        </a:solidFill>
        <a:latin typeface="Californian FB"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FF00"/>
    <a:srgbClr val="CC00FF"/>
    <a:srgbClr val="339933"/>
    <a:srgbClr val="00FFFF"/>
    <a:srgbClr val="FFFF99"/>
    <a:srgbClr val="00FF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581" autoAdjust="0"/>
  </p:normalViewPr>
  <p:slideViewPr>
    <p:cSldViewPr>
      <p:cViewPr>
        <p:scale>
          <a:sx n="30" d="100"/>
          <a:sy n="30" d="100"/>
        </p:scale>
        <p:origin x="-2942" y="-12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Times New Roman" pitchFamily="18" charset="0"/>
              </a:defRPr>
            </a:lvl1pPr>
          </a:lstStyle>
          <a:p>
            <a:pPr>
              <a:defRPr/>
            </a:pPr>
            <a:endParaRPr lang="en-US"/>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pPr>
              <a:defRPr/>
            </a:pPr>
            <a:endParaRPr lang="en-US"/>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Times New Roman" pitchFamily="18" charset="0"/>
              </a:defRPr>
            </a:lvl1pPr>
          </a:lstStyle>
          <a:p>
            <a:pPr>
              <a:defRPr/>
            </a:pPr>
            <a:endParaRPr lang="en-US"/>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pPr>
              <a:defRPr/>
            </a:pPr>
            <a:fld id="{710CF402-D13F-4949-85F6-8656AD70ECCD}" type="slidenum">
              <a:rPr lang="en-US"/>
              <a:pPr>
                <a:defRPr/>
              </a:pPr>
              <a:t>‹#›</a:t>
            </a:fld>
            <a:endParaRPr lang="en-US"/>
          </a:p>
        </p:txBody>
      </p:sp>
    </p:spTree>
    <p:extLst>
      <p:ext uri="{BB962C8B-B14F-4D97-AF65-F5344CB8AC3E}">
        <p14:creationId xmlns:p14="http://schemas.microsoft.com/office/powerpoint/2010/main" val="752098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86D0FC9-D988-4C31-B6D2-0D9350631352}" type="datetimeFigureOut">
              <a:rPr lang="en-US"/>
              <a:pPr>
                <a:defRPr/>
              </a:pPr>
              <a:t>10/26/2014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09D6C86-8A9C-4F9C-BC6E-B16C9A537B73}" type="slidenum">
              <a:rPr lang="en-US"/>
              <a:pPr>
                <a:defRPr/>
              </a:pPr>
              <a:t>‹#›</a:t>
            </a:fld>
            <a:endParaRPr lang="en-US"/>
          </a:p>
        </p:txBody>
      </p:sp>
    </p:spTree>
    <p:extLst>
      <p:ext uri="{BB962C8B-B14F-4D97-AF65-F5344CB8AC3E}">
        <p14:creationId xmlns:p14="http://schemas.microsoft.com/office/powerpoint/2010/main" val="36763597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D9E79AF-77CE-4560-8680-C966B15B2C5D}"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C6E0BA51-D34C-40E3-9522-9155D1884163}" type="slidenum">
              <a:rPr lang="en-US" sz="1200" smtClean="0"/>
              <a:pPr eaLnBrk="1" hangingPunct="1"/>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CCBFC395-5FEE-4285-A5A9-0B6BD96F520C}" type="slidenum">
              <a:rPr lang="en-US" sz="1200" smtClean="0"/>
              <a:pPr eaLnBrk="1" hangingPunct="1"/>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D59B91C-41F4-408F-B33F-C994F2603F29}" type="slidenum">
              <a:rPr lang="en-US" sz="1200" smtClean="0"/>
              <a:pPr eaLnBrk="1" hangingPunct="1"/>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4FCB99E-BFD6-45B7-95BA-412BDA998DE5}" type="slidenum">
              <a:rPr lang="en-US" sz="1200" smtClean="0"/>
              <a:pPr eaLnBrk="1" hangingPunct="1"/>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FF8ABFE0-C6DF-4DF8-ABE9-8ED5299714BC}" type="slidenum">
              <a:rPr lang="en-US" sz="1200" smtClean="0"/>
              <a:pPr eaLnBrk="1" hangingPunct="1"/>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F7131FE-4ED6-43DF-8880-66B959F4618E}" type="slidenum">
              <a:rPr lang="en-US" sz="1200" smtClean="0"/>
              <a:pPr eaLnBrk="1" hangingPunct="1"/>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DC67762D-8959-4D7C-A601-943F0067FD83}" type="slidenum">
              <a:rPr lang="en-US" sz="1200" smtClean="0"/>
              <a:pPr eaLnBrk="1" hangingPunct="1"/>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66BF8736-0B3E-4997-A548-2E2D92F36D4E}" type="slidenum">
              <a:rPr lang="en-US" sz="1200" smtClean="0"/>
              <a:pPr eaLnBrk="1" hangingPunct="1"/>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AA58420-6B6A-4522-A7C6-ED886B4D46A1}" type="slidenum">
              <a:rPr lang="en-US" sz="1200" smtClean="0"/>
              <a:pPr eaLnBrk="1" hangingPunct="1"/>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21730A3-275E-4727-9539-8C2C372AE5C1}" type="slidenum">
              <a:rPr lang="en-US" sz="1200" smtClean="0"/>
              <a:pPr eaLnBrk="1" hangingPunct="1"/>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A212173-BC63-4A8F-A404-D375DD62C56A}" type="slidenum">
              <a:rPr lang="en-US" sz="1200" smtClean="0"/>
              <a:pPr eaLnBrk="1" hangingPunct="1"/>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846A63A5-0EF3-482F-BBF0-B49B348B1446}" type="slidenum">
              <a:rPr lang="en-US" sz="1200" smtClean="0"/>
              <a:pPr eaLnBrk="1" hangingPunct="1"/>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D9E9D9A-1A37-4055-B165-1240CE0364B5}" type="slidenum">
              <a:rPr lang="en-US" sz="1200" smtClean="0"/>
              <a:pPr eaLnBrk="1" hangingPunct="1"/>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62BAB83B-EC41-47B7-BB64-F16C008ED83E}" type="slidenum">
              <a:rPr lang="en-US" sz="1200" smtClean="0"/>
              <a:pPr eaLnBrk="1" hangingPunct="1"/>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EB96590D-1154-456C-B842-47454CE55FAE}" type="slidenum">
              <a:rPr lang="en-US" sz="1200" smtClean="0"/>
              <a:pPr eaLnBrk="1" hangingPunct="1"/>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8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7FD0E94-1A64-4F6F-B1B0-7D27D1131FD6}" type="slidenum">
              <a:rPr lang="en-US" sz="1200" smtClean="0"/>
              <a:pPr eaLnBrk="1" hangingPunct="1"/>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AE8E80C-DBA5-4B42-9C64-00A0DEACF0D5}" type="slidenum">
              <a:rPr lang="en-US" sz="1200" smtClean="0"/>
              <a:pPr eaLnBrk="1" hangingPunct="1"/>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4231A8E7-A158-41DE-A758-0D50ECDC6CA7}" type="slidenum">
              <a:rPr lang="en-US" sz="1200" smtClean="0"/>
              <a:pPr eaLnBrk="1" hangingPunct="1"/>
              <a:t>26</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41C1C87C-A7BB-401A-B1FA-B2115696082B}" type="slidenum">
              <a:rPr lang="en-US" sz="1200" smtClean="0"/>
              <a:pPr eaLnBrk="1" hangingPunct="1"/>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05DFB10-D505-4F22-88BD-C1447BC77598}" type="slidenum">
              <a:rPr lang="en-US" sz="1200" smtClean="0"/>
              <a:pPr eaLnBrk="1" hangingPunct="1"/>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15CE2F3-2287-47CA-9C4D-1E5CB84BC84E}" type="slidenum">
              <a:rPr lang="en-US" sz="1200" smtClean="0"/>
              <a:pPr eaLnBrk="1" hangingPunct="1"/>
              <a:t>29</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A60B4E8-DE83-4460-96A5-CEA0CD2526A1}" type="slidenum">
              <a:rPr lang="en-US" sz="1200" smtClean="0"/>
              <a:pPr eaLnBrk="1" hangingPunct="1"/>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866C3FEE-B530-4931-828F-26603FC19C1A}" type="slidenum">
              <a:rPr lang="en-US" sz="1200" smtClean="0"/>
              <a:pPr eaLnBrk="1" hangingPunct="1"/>
              <a:t>30</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216DBF9-EDA4-40D1-85FC-FD50E35EB25E}" type="slidenum">
              <a:rPr lang="en-US" sz="1200" smtClean="0"/>
              <a:pPr eaLnBrk="1" hangingPunct="1"/>
              <a:t>31</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6E2910A-4527-46B5-82E3-7C51631964E4}" type="slidenum">
              <a:rPr lang="en-US" sz="1200" smtClean="0"/>
              <a:pPr eaLnBrk="1" hangingPunct="1"/>
              <a:t>32</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A8DEFACF-8803-4D1C-8E50-8B15DB65070E}" type="slidenum">
              <a:rPr lang="en-US" sz="1200" smtClean="0"/>
              <a:pPr eaLnBrk="1" hangingPunct="1"/>
              <a:t>33</a:t>
            </a:fld>
            <a:endParaRPr lang="en-US" sz="120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24DCEBA-B07F-4873-9418-5C6BBAC7E071}" type="slidenum">
              <a:rPr lang="en-US" sz="1200" smtClean="0"/>
              <a:pPr eaLnBrk="1" hangingPunct="1"/>
              <a:t>34</a:t>
            </a:fld>
            <a:endParaRPr lang="en-US" sz="12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FC40E009-AF87-427A-9C55-6EDB5AE7ADF8}" type="slidenum">
              <a:rPr lang="en-US" sz="1200" smtClean="0"/>
              <a:pPr eaLnBrk="1" hangingPunct="1"/>
              <a:t>35</a:t>
            </a:fld>
            <a:endParaRPr lang="en-US" sz="120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0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86B1BAD6-BD5D-4B14-85B6-18F658AA7274}" type="slidenum">
              <a:rPr lang="en-US" sz="1200" smtClean="0"/>
              <a:pPr eaLnBrk="1" hangingPunct="1"/>
              <a:t>36</a:t>
            </a:fld>
            <a:endParaRPr lang="en-US" sz="120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A3C1E1D5-93D1-4970-9605-1B7C1A012FAC}" type="slidenum">
              <a:rPr lang="en-US" sz="1200" smtClean="0"/>
              <a:pPr eaLnBrk="1" hangingPunct="1"/>
              <a:t>37</a:t>
            </a:fld>
            <a:endParaRPr lang="en-US" sz="120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D54B78C-AA47-4188-93C5-3EE913A74AA5}" type="slidenum">
              <a:rPr lang="en-US" sz="1200" smtClean="0"/>
              <a:pPr eaLnBrk="1" hangingPunct="1"/>
              <a:t>38</a:t>
            </a:fld>
            <a:endParaRPr lang="en-US" sz="120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4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95FB2ED-04A5-48FC-9691-040B3E42403E}" type="slidenum">
              <a:rPr lang="en-US" sz="1200" smtClean="0"/>
              <a:pPr eaLnBrk="1" hangingPunct="1"/>
              <a:t>39</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2E783F03-397C-400F-BC19-CD39DEDFCD92}" type="slidenum">
              <a:rPr lang="en-US" sz="1200" smtClean="0"/>
              <a:pPr eaLnBrk="1" hangingPunct="1"/>
              <a:t>4</a:t>
            </a:fld>
            <a:endParaRPr lang="en-US" sz="120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7E43558-93E3-4B69-BF3F-22A3210E4CA3}" type="slidenum">
              <a:rPr lang="en-US" sz="1200" smtClean="0"/>
              <a:pPr eaLnBrk="1" hangingPunct="1"/>
              <a:t>40</a:t>
            </a:fld>
            <a:endParaRPr lang="en-US" sz="120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6D616599-5D46-4FD6-8296-DD5088CFBEE5}" type="slidenum">
              <a:rPr lang="en-US" sz="1200" smtClean="0"/>
              <a:pPr eaLnBrk="1" hangingPunct="1"/>
              <a:t>41</a:t>
            </a:fld>
            <a:endParaRPr lang="en-US" sz="120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7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6939724-7B16-4034-B81D-8F2F4530267B}" type="slidenum">
              <a:rPr lang="en-US" sz="1200" smtClean="0"/>
              <a:pPr eaLnBrk="1" hangingPunct="1"/>
              <a:t>42</a:t>
            </a:fld>
            <a:endParaRPr lang="en-US" sz="120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260123E-1955-427C-A62C-A9D084F07EFA}" type="slidenum">
              <a:rPr lang="en-US" sz="1200" smtClean="0"/>
              <a:pPr eaLnBrk="1" hangingPunct="1"/>
              <a:t>43</a:t>
            </a:fld>
            <a:endParaRPr lang="en-US" sz="120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1826807-E6C4-4AB0-B24E-D9D3B6DC7535}" type="slidenum">
              <a:rPr lang="en-US" sz="1200" smtClean="0"/>
              <a:pPr eaLnBrk="1" hangingPunct="1"/>
              <a:t>44</a:t>
            </a:fld>
            <a:endParaRPr lang="en-US" sz="120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E0F3E079-11E4-4A5B-8A72-17DC9A920EF5}" type="slidenum">
              <a:rPr lang="en-US" sz="1200" smtClean="0"/>
              <a:pPr eaLnBrk="1" hangingPunct="1"/>
              <a:t>45</a:t>
            </a:fld>
            <a:endParaRPr lang="en-US" sz="1200" smtClean="0"/>
          </a:p>
        </p:txBody>
      </p:sp>
      <p:sp>
        <p:nvSpPr>
          <p:cNvPr id="150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8D02657D-314E-4F7B-93D6-CC2CF86A85FF}" type="slidenum">
              <a:rPr lang="en-US" sz="1200" smtClean="0"/>
              <a:pPr eaLnBrk="1" hangingPunct="1"/>
              <a:t>46</a:t>
            </a:fld>
            <a:endParaRPr lang="en-US" sz="120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ADE8AF2-7059-42DE-9993-901AE00041F6}" type="slidenum">
              <a:rPr lang="en-US" sz="1200" smtClean="0"/>
              <a:pPr eaLnBrk="1" hangingPunct="1"/>
              <a:t>47</a:t>
            </a:fld>
            <a:endParaRPr lang="en-US" sz="120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5757557-0454-4E59-BADB-A7F4B0B04AF9}" type="slidenum">
              <a:rPr lang="en-US" sz="1200" smtClean="0"/>
              <a:pPr eaLnBrk="1" hangingPunct="1"/>
              <a:t>48</a:t>
            </a:fld>
            <a:endParaRPr lang="en-US" sz="1200" smtClean="0"/>
          </a:p>
        </p:txBody>
      </p:sp>
      <p:sp>
        <p:nvSpPr>
          <p:cNvPr id="153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EB94ADEE-7461-47B8-8336-4ED985798E66}" type="slidenum">
              <a:rPr lang="en-US" sz="1200" smtClean="0"/>
              <a:pPr eaLnBrk="1" hangingPunct="1"/>
              <a:t>49</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3D060D8-A463-4B30-BC2C-7A92D87A0282}" type="slidenum">
              <a:rPr lang="en-US" sz="1200" smtClean="0"/>
              <a:pPr eaLnBrk="1" hangingPunct="1"/>
              <a:t>5</a:t>
            </a:fld>
            <a:endParaRPr lang="en-US" sz="120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2E122C40-E7E0-4B30-83FE-0F6CB655B4E8}" type="slidenum">
              <a:rPr lang="en-US" sz="1200" smtClean="0"/>
              <a:pPr eaLnBrk="1" hangingPunct="1"/>
              <a:t>50</a:t>
            </a:fld>
            <a:endParaRPr lang="en-US" sz="120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EFB7D8C3-6A23-464D-ADFB-5741569BC8C5}" type="slidenum">
              <a:rPr lang="en-US" sz="1200" smtClean="0"/>
              <a:pPr eaLnBrk="1" hangingPunct="1"/>
              <a:t>51</a:t>
            </a:fld>
            <a:endParaRPr lang="en-US" sz="1200" smtClean="0"/>
          </a:p>
        </p:txBody>
      </p:sp>
      <p:sp>
        <p:nvSpPr>
          <p:cNvPr id="156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7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FEA23EF5-20A5-4DE4-A00B-1F7653164F8D}" type="slidenum">
              <a:rPr lang="en-US" sz="1200" smtClean="0"/>
              <a:pPr eaLnBrk="1" hangingPunct="1"/>
              <a:t>52</a:t>
            </a:fld>
            <a:endParaRPr lang="en-US" sz="120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8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85E100A-F140-496A-9639-DB85FFF1ECE5}" type="slidenum">
              <a:rPr lang="en-US" sz="1200" smtClean="0"/>
              <a:pPr eaLnBrk="1" hangingPunct="1"/>
              <a:t>53</a:t>
            </a:fld>
            <a:endParaRPr lang="en-US" sz="120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C12412E1-D307-4024-AEEF-5FA8EB1AC13F}" type="slidenum">
              <a:rPr lang="en-US" sz="1200" smtClean="0"/>
              <a:pPr eaLnBrk="1" hangingPunct="1"/>
              <a:t>54</a:t>
            </a:fld>
            <a:endParaRPr lang="en-US" sz="1200" smtClean="0"/>
          </a:p>
        </p:txBody>
      </p:sp>
      <p:sp>
        <p:nvSpPr>
          <p:cNvPr id="159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0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6EF651DF-D392-4F6F-AC8A-CD8F43843E4D}" type="slidenum">
              <a:rPr lang="en-US" sz="1200" smtClean="0"/>
              <a:pPr eaLnBrk="1" hangingPunct="1"/>
              <a:t>55</a:t>
            </a:fld>
            <a:endParaRPr lang="en-US" sz="1200"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E2AC1D5-BB4B-4D8E-9299-A8EE9F22106E}" type="slidenum">
              <a:rPr lang="en-US" sz="1200" smtClean="0"/>
              <a:pPr eaLnBrk="1" hangingPunct="1"/>
              <a:t>56</a:t>
            </a:fld>
            <a:endParaRPr lang="en-US" sz="1200" smtClean="0"/>
          </a:p>
        </p:txBody>
      </p:sp>
      <p:sp>
        <p:nvSpPr>
          <p:cNvPr id="161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16675F7-788B-403C-BD3F-AD913BF65CE3}" type="slidenum">
              <a:rPr lang="en-US" sz="1200" smtClean="0"/>
              <a:pPr eaLnBrk="1" hangingPunct="1"/>
              <a:t>57</a:t>
            </a:fld>
            <a:endParaRPr lang="en-US" sz="1200" smtClean="0"/>
          </a:p>
        </p:txBody>
      </p:sp>
      <p:sp>
        <p:nvSpPr>
          <p:cNvPr id="162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9A8E591D-912A-4FFB-BEC0-D11230C8C08B}" type="slidenum">
              <a:rPr lang="en-US" sz="1200" smtClean="0"/>
              <a:pPr eaLnBrk="1" hangingPunct="1"/>
              <a:t>58</a:t>
            </a:fld>
            <a:endParaRPr lang="en-US" sz="120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92A70729-8898-4E3A-8D8E-A31EFA3DB3EA}" type="slidenum">
              <a:rPr lang="en-US" sz="1200" smtClean="0"/>
              <a:pPr eaLnBrk="1" hangingPunct="1"/>
              <a:t>59</a:t>
            </a:fld>
            <a:endParaRPr lang="en-US" sz="1200" smtClean="0"/>
          </a:p>
        </p:txBody>
      </p:sp>
      <p:sp>
        <p:nvSpPr>
          <p:cNvPr id="164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DE7079B-B313-4315-BE99-3A878B20C471}" type="slidenum">
              <a:rPr lang="en-US" sz="1200" smtClean="0"/>
              <a:pPr eaLnBrk="1" hangingPunct="1"/>
              <a:t>6</a:t>
            </a:fld>
            <a:endParaRPr lang="en-US" sz="120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0A217F6-CCA3-434B-9DE1-CDFAAB3707E1}" type="slidenum">
              <a:rPr lang="en-US" sz="1200" smtClean="0"/>
              <a:pPr eaLnBrk="1" hangingPunct="1"/>
              <a:t>60</a:t>
            </a:fld>
            <a:endParaRPr lang="en-US" sz="1200" smtClean="0"/>
          </a:p>
        </p:txBody>
      </p:sp>
      <p:sp>
        <p:nvSpPr>
          <p:cNvPr id="165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A3B01E7E-2FE2-4044-AF71-F298F018C83B}" type="slidenum">
              <a:rPr lang="en-US" sz="1200" smtClean="0"/>
              <a:pPr eaLnBrk="1" hangingPunct="1"/>
              <a:t>61</a:t>
            </a:fld>
            <a:endParaRPr lang="en-US" sz="1200" smtClean="0"/>
          </a:p>
        </p:txBody>
      </p:sp>
      <p:sp>
        <p:nvSpPr>
          <p:cNvPr id="166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B131E1D-A9B7-4147-855C-085A4C7C3585}" type="slidenum">
              <a:rPr lang="en-US" sz="1200" smtClean="0"/>
              <a:pPr eaLnBrk="1" hangingPunct="1"/>
              <a:t>62</a:t>
            </a:fld>
            <a:endParaRPr lang="en-US" sz="1200" smtClean="0"/>
          </a:p>
        </p:txBody>
      </p:sp>
      <p:sp>
        <p:nvSpPr>
          <p:cNvPr id="167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A2E54E62-8512-46D2-A271-15AACBF20F3F}" type="slidenum">
              <a:rPr lang="en-US" sz="1200" smtClean="0"/>
              <a:pPr eaLnBrk="1" hangingPunct="1"/>
              <a:t>63</a:t>
            </a:fld>
            <a:endParaRPr lang="en-US" sz="120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9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35CED6EE-A8E2-494E-9836-394E78A79F58}" type="slidenum">
              <a:rPr lang="en-US" sz="1200" smtClean="0"/>
              <a:pPr eaLnBrk="1" hangingPunct="1"/>
              <a:t>64</a:t>
            </a:fld>
            <a:endParaRPr lang="en-US" sz="120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1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F34B8F7F-56EF-43CB-944D-85D8091002CA}" type="slidenum">
              <a:rPr lang="en-US" sz="1200" smtClean="0"/>
              <a:pPr eaLnBrk="1" hangingPunct="1"/>
              <a:t>65</a:t>
            </a:fld>
            <a:endParaRPr lang="en-US" sz="120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2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44970520-6973-4B19-B7F4-495EB972CC0B}" type="slidenum">
              <a:rPr lang="en-US" sz="1200" smtClean="0"/>
              <a:pPr eaLnBrk="1" hangingPunct="1"/>
              <a:t>66</a:t>
            </a:fld>
            <a:endParaRPr lang="en-US" sz="120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3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90F497A-F045-421C-91E3-383F44F09D20}" type="slidenum">
              <a:rPr lang="en-US" sz="1200" smtClean="0"/>
              <a:pPr eaLnBrk="1" hangingPunct="1"/>
              <a:t>67</a:t>
            </a:fld>
            <a:endParaRPr lang="en-US" sz="120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4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4DBC1303-5D0B-4D69-9052-E1EE3CF6D9C3}" type="slidenum">
              <a:rPr lang="en-US" sz="1200" smtClean="0"/>
              <a:pPr eaLnBrk="1" hangingPunct="1"/>
              <a:t>68</a:t>
            </a:fld>
            <a:endParaRPr lang="en-US" sz="120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5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8574FEC2-0258-4DE0-AD58-633190C3AF60}" type="slidenum">
              <a:rPr lang="en-US" sz="1200" smtClean="0"/>
              <a:pPr eaLnBrk="1" hangingPunct="1"/>
              <a:t>69</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68DD044-3D2E-4BBB-8158-D7F43B925FC2}" type="slidenum">
              <a:rPr lang="en-US" sz="1200" smtClean="0"/>
              <a:pPr eaLnBrk="1" hangingPunct="1"/>
              <a:t>7</a:t>
            </a:fld>
            <a:endParaRPr lang="en-US" sz="1200"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6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4FB70D5-78F2-4911-8E7F-E708601E4E0A}" type="slidenum">
              <a:rPr lang="en-US" sz="1200" smtClean="0"/>
              <a:pPr eaLnBrk="1" hangingPunct="1"/>
              <a:t>70</a:t>
            </a:fld>
            <a:endParaRPr lang="en-US" sz="1200"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7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C12A7BE2-34D4-433B-A794-1BCF5A300869}" type="slidenum">
              <a:rPr lang="en-US" sz="1200" smtClean="0"/>
              <a:pPr eaLnBrk="1" hangingPunct="1"/>
              <a:t>71</a:t>
            </a:fld>
            <a:endParaRPr lang="en-US" sz="1200"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8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B9B9DB14-0CD1-4AE9-B637-BFEA16AD307D}" type="slidenum">
              <a:rPr lang="en-US" sz="1200" smtClean="0"/>
              <a:pPr eaLnBrk="1" hangingPunct="1"/>
              <a:t>72</a:t>
            </a:fld>
            <a:endParaRPr lang="en-US" sz="120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9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7D2BF44-F81A-4FB6-B4E7-70AAF48A13B9}" type="slidenum">
              <a:rPr lang="en-US" sz="1200" smtClean="0"/>
              <a:pPr eaLnBrk="1" hangingPunct="1"/>
              <a:t>73</a:t>
            </a:fld>
            <a:endParaRPr lang="en-US" sz="120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0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8FC75AF-B5F6-422A-BAAC-EB2020893E67}" type="slidenum">
              <a:rPr lang="en-US" sz="1200" smtClean="0"/>
              <a:pPr eaLnBrk="1" hangingPunct="1"/>
              <a:t>74</a:t>
            </a:fld>
            <a:endParaRPr lang="en-US" sz="1200"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1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AA3B8D84-5362-4BA1-A356-AF705EF1A50E}" type="slidenum">
              <a:rPr lang="en-US" sz="1200" smtClean="0"/>
              <a:pPr eaLnBrk="1" hangingPunct="1"/>
              <a:t>75</a:t>
            </a:fld>
            <a:endParaRPr lang="en-US" sz="120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2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BA82197-626D-4D98-84A5-96244964BD89}" type="slidenum">
              <a:rPr lang="en-US" sz="1200" smtClean="0"/>
              <a:pPr eaLnBrk="1" hangingPunct="1"/>
              <a:t>76</a:t>
            </a:fld>
            <a:endParaRPr lang="en-US" sz="1200"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3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E645EECF-F730-470B-96D9-2B1A004B2ED8}" type="slidenum">
              <a:rPr lang="en-US" sz="1200" smtClean="0"/>
              <a:pPr eaLnBrk="1" hangingPunct="1"/>
              <a:t>77</a:t>
            </a:fld>
            <a:endParaRPr lang="en-US" sz="1200"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4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9BE9FF5C-5C1B-4664-B129-03AAA5144D30}" type="slidenum">
              <a:rPr lang="en-US" sz="1200" smtClean="0"/>
              <a:pPr eaLnBrk="1" hangingPunct="1"/>
              <a:t>78</a:t>
            </a:fld>
            <a:endParaRPr lang="en-US" sz="120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5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C013F628-F057-4ED6-BD69-9349B05138A9}" type="slidenum">
              <a:rPr lang="en-US" sz="1200" smtClean="0"/>
              <a:pPr eaLnBrk="1" hangingPunct="1"/>
              <a:t>79</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8265B1C6-6603-47C8-9D6E-9878C13F8931}" type="slidenum">
              <a:rPr lang="en-US" sz="1200" smtClean="0"/>
              <a:pPr eaLnBrk="1" hangingPunct="1"/>
              <a:t>8</a:t>
            </a:fld>
            <a:endParaRPr lang="en-US" sz="1200"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6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40DA509A-409D-46C4-9069-942EBAE81D6F}" type="slidenum">
              <a:rPr lang="en-US" sz="1200" smtClean="0"/>
              <a:pPr eaLnBrk="1" hangingPunct="1"/>
              <a:t>80</a:t>
            </a:fld>
            <a:endParaRPr lang="en-US" sz="1200"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8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0E405F8-2A3E-4C6B-BE8D-8BBCE35F1258}" type="slidenum">
              <a:rPr lang="en-US" sz="1200" smtClean="0"/>
              <a:pPr eaLnBrk="1" hangingPunct="1"/>
              <a:t>81</a:t>
            </a:fld>
            <a:endParaRPr lang="en-US" sz="1200"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9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F8853BE7-5645-45B6-BFD8-CB5E4615B20A}" type="slidenum">
              <a:rPr lang="en-US" sz="1200" smtClean="0"/>
              <a:pPr eaLnBrk="1" hangingPunct="1"/>
              <a:t>82</a:t>
            </a:fld>
            <a:endParaRPr lang="en-US" sz="1200"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0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2E8FBD8-7184-4C63-8433-4BF22E9D3D8C}" type="slidenum">
              <a:rPr lang="en-US" sz="1200" smtClean="0"/>
              <a:pPr eaLnBrk="1" hangingPunct="1"/>
              <a:t>83</a:t>
            </a:fld>
            <a:endParaRPr lang="en-US" sz="1200"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1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05D9A6DA-C519-4509-990B-210F58B28A57}" type="slidenum">
              <a:rPr lang="en-US" sz="1200" smtClean="0"/>
              <a:pPr eaLnBrk="1" hangingPunct="1"/>
              <a:t>84</a:t>
            </a:fld>
            <a:endParaRPr lang="en-US" sz="1200"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2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7B75858E-3112-465D-9E81-6284275FD2A4}" type="slidenum">
              <a:rPr lang="en-US" sz="1200" smtClean="0"/>
              <a:pPr eaLnBrk="1" hangingPunct="1"/>
              <a:t>85</a:t>
            </a:fld>
            <a:endParaRPr lang="en-US" sz="1200"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A1B45608-8F58-44DC-8F1D-C5C3951195C0}" type="slidenum">
              <a:rPr lang="en-US" sz="1200" smtClean="0"/>
              <a:pPr eaLnBrk="1" hangingPunct="1"/>
              <a:t>86</a:t>
            </a:fld>
            <a:endParaRPr lang="en-US" sz="1200"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4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C3915B34-82EB-4F33-B102-3DD60F913097}" type="slidenum">
              <a:rPr lang="en-US" sz="1200" smtClean="0"/>
              <a:pPr eaLnBrk="1" hangingPunct="1"/>
              <a:t>87</a:t>
            </a:fld>
            <a:endParaRPr lang="en-US" sz="1200"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5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0272854-4B25-4EA3-964D-1FD70040F9D3}" type="slidenum">
              <a:rPr lang="en-US" sz="1200" smtClean="0"/>
              <a:pPr eaLnBrk="1" hangingPunct="1"/>
              <a:t>88</a:t>
            </a:fld>
            <a:endParaRPr lang="en-US" sz="1200"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6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2D031628-2592-45E6-83F1-7B7D24BD27BF}" type="slidenum">
              <a:rPr lang="en-US" sz="1200" smtClean="0"/>
              <a:pPr eaLnBrk="1" hangingPunct="1"/>
              <a:t>89</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9EA7B9B5-6817-48CC-9419-F9B66FB8311E}" type="slidenum">
              <a:rPr lang="en-US" sz="1200" smtClean="0"/>
              <a:pPr eaLnBrk="1" hangingPunct="1"/>
              <a:t>9</a:t>
            </a:fld>
            <a:endParaRPr lang="en-US" sz="1200"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7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61E51E9-03C4-41B5-BD1F-8F17D7824958}" type="slidenum">
              <a:rPr lang="en-US" sz="1200" smtClean="0"/>
              <a:pPr eaLnBrk="1" hangingPunct="1"/>
              <a:t>90</a:t>
            </a:fld>
            <a:endParaRPr lang="en-US" sz="1200"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8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76963C4-BBDD-4CB1-8F14-7F043C72FA6B}" type="slidenum">
              <a:rPr lang="en-US" sz="1200" smtClean="0"/>
              <a:pPr eaLnBrk="1" hangingPunct="1"/>
              <a:t>91</a:t>
            </a:fld>
            <a:endParaRPr lang="en-US" sz="1200"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9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EA58F7E4-F33C-48FA-8BC3-2ED2A4117DB6}" type="slidenum">
              <a:rPr lang="en-US" sz="1200" smtClean="0"/>
              <a:pPr eaLnBrk="1" hangingPunct="1"/>
              <a:t>92</a:t>
            </a:fld>
            <a:endParaRPr lang="en-US" sz="1200"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0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4D9F9D17-435F-41F4-AE65-D7525BF08CB8}" type="slidenum">
              <a:rPr lang="en-US" sz="1200" smtClean="0"/>
              <a:pPr eaLnBrk="1" hangingPunct="1"/>
              <a:t>93</a:t>
            </a:fld>
            <a:endParaRPr lang="en-US" sz="1200"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1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5E7EBA6B-152E-473E-A80E-10D231DBECB3}" type="slidenum">
              <a:rPr lang="en-US" sz="1200" smtClean="0"/>
              <a:pPr eaLnBrk="1" hangingPunct="1"/>
              <a:t>94</a:t>
            </a:fld>
            <a:endParaRPr lang="en-US" sz="1200"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02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0" b="1">
                <a:solidFill>
                  <a:schemeClr val="tx1"/>
                </a:solidFill>
                <a:latin typeface="Californian FB" pitchFamily="18" charset="0"/>
              </a:defRPr>
            </a:lvl1pPr>
            <a:lvl2pPr marL="742950" indent="-285750" eaLnBrk="0" hangingPunct="0">
              <a:defRPr sz="4000" b="1">
                <a:solidFill>
                  <a:schemeClr val="tx1"/>
                </a:solidFill>
                <a:latin typeface="Californian FB" pitchFamily="18" charset="0"/>
              </a:defRPr>
            </a:lvl2pPr>
            <a:lvl3pPr marL="1143000" indent="-228600" eaLnBrk="0" hangingPunct="0">
              <a:defRPr sz="4000" b="1">
                <a:solidFill>
                  <a:schemeClr val="tx1"/>
                </a:solidFill>
                <a:latin typeface="Californian FB" pitchFamily="18" charset="0"/>
              </a:defRPr>
            </a:lvl3pPr>
            <a:lvl4pPr marL="1600200" indent="-228600" eaLnBrk="0" hangingPunct="0">
              <a:defRPr sz="4000" b="1">
                <a:solidFill>
                  <a:schemeClr val="tx1"/>
                </a:solidFill>
                <a:latin typeface="Californian FB" pitchFamily="18" charset="0"/>
              </a:defRPr>
            </a:lvl4pPr>
            <a:lvl5pPr marL="2057400" indent="-228600" eaLnBrk="0" hangingPunct="0">
              <a:defRPr sz="4000" b="1">
                <a:solidFill>
                  <a:schemeClr val="tx1"/>
                </a:solidFill>
                <a:latin typeface="Californian FB" pitchFamily="18" charset="0"/>
              </a:defRPr>
            </a:lvl5pPr>
            <a:lvl6pPr marL="2514600" indent="-228600" algn="ctr" eaLnBrk="0" fontAlgn="base" hangingPunct="0">
              <a:spcBef>
                <a:spcPct val="0"/>
              </a:spcBef>
              <a:spcAft>
                <a:spcPct val="0"/>
              </a:spcAft>
              <a:defRPr sz="4000" b="1">
                <a:solidFill>
                  <a:schemeClr val="tx1"/>
                </a:solidFill>
                <a:latin typeface="Californian FB" pitchFamily="18" charset="0"/>
              </a:defRPr>
            </a:lvl6pPr>
            <a:lvl7pPr marL="2971800" indent="-228600" algn="ctr" eaLnBrk="0" fontAlgn="base" hangingPunct="0">
              <a:spcBef>
                <a:spcPct val="0"/>
              </a:spcBef>
              <a:spcAft>
                <a:spcPct val="0"/>
              </a:spcAft>
              <a:defRPr sz="4000" b="1">
                <a:solidFill>
                  <a:schemeClr val="tx1"/>
                </a:solidFill>
                <a:latin typeface="Californian FB" pitchFamily="18" charset="0"/>
              </a:defRPr>
            </a:lvl7pPr>
            <a:lvl8pPr marL="3429000" indent="-228600" algn="ctr" eaLnBrk="0" fontAlgn="base" hangingPunct="0">
              <a:spcBef>
                <a:spcPct val="0"/>
              </a:spcBef>
              <a:spcAft>
                <a:spcPct val="0"/>
              </a:spcAft>
              <a:defRPr sz="4000" b="1">
                <a:solidFill>
                  <a:schemeClr val="tx1"/>
                </a:solidFill>
                <a:latin typeface="Californian FB" pitchFamily="18" charset="0"/>
              </a:defRPr>
            </a:lvl8pPr>
            <a:lvl9pPr marL="3886200" indent="-228600" algn="ctr" eaLnBrk="0" fontAlgn="base" hangingPunct="0">
              <a:spcBef>
                <a:spcPct val="0"/>
              </a:spcBef>
              <a:spcAft>
                <a:spcPct val="0"/>
              </a:spcAft>
              <a:defRPr sz="4000" b="1">
                <a:solidFill>
                  <a:schemeClr val="tx1"/>
                </a:solidFill>
                <a:latin typeface="Californian FB" pitchFamily="18" charset="0"/>
              </a:defRPr>
            </a:lvl9pPr>
          </a:lstStyle>
          <a:p>
            <a:pPr eaLnBrk="1" hangingPunct="1"/>
            <a:fld id="{18F179A9-D772-4118-9BDC-6A9C97D89907}" type="slidenum">
              <a:rPr lang="en-US" sz="1200" smtClean="0"/>
              <a:pPr eaLnBrk="1" hangingPunct="1"/>
              <a:t>95</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E228EC-2039-4462-BFDA-C751A6E05A78}" type="slidenum">
              <a:rPr lang="en-US"/>
              <a:pPr>
                <a:defRPr/>
              </a:pPr>
              <a:t>‹#›</a:t>
            </a:fld>
            <a:endParaRPr lang="en-US"/>
          </a:p>
        </p:txBody>
      </p:sp>
    </p:spTree>
    <p:extLst>
      <p:ext uri="{BB962C8B-B14F-4D97-AF65-F5344CB8AC3E}">
        <p14:creationId xmlns:p14="http://schemas.microsoft.com/office/powerpoint/2010/main" val="2775998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64B050-ABFA-41C6-8ED5-A187CB3FA5C8}" type="slidenum">
              <a:rPr lang="en-US"/>
              <a:pPr>
                <a:defRPr/>
              </a:pPr>
              <a:t>‹#›</a:t>
            </a:fld>
            <a:endParaRPr lang="en-US"/>
          </a:p>
        </p:txBody>
      </p:sp>
    </p:spTree>
    <p:extLst>
      <p:ext uri="{BB962C8B-B14F-4D97-AF65-F5344CB8AC3E}">
        <p14:creationId xmlns:p14="http://schemas.microsoft.com/office/powerpoint/2010/main" val="201812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1B4E64-D2D1-4240-99D8-59CB78E13709}" type="slidenum">
              <a:rPr lang="en-US"/>
              <a:pPr>
                <a:defRPr/>
              </a:pPr>
              <a:t>‹#›</a:t>
            </a:fld>
            <a:endParaRPr lang="en-US"/>
          </a:p>
        </p:txBody>
      </p:sp>
    </p:spTree>
    <p:extLst>
      <p:ext uri="{BB962C8B-B14F-4D97-AF65-F5344CB8AC3E}">
        <p14:creationId xmlns:p14="http://schemas.microsoft.com/office/powerpoint/2010/main" val="372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A9743A-5BAA-4654-8941-DD33A2C3586A}" type="slidenum">
              <a:rPr lang="en-US"/>
              <a:pPr>
                <a:defRPr/>
              </a:pPr>
              <a:t>‹#›</a:t>
            </a:fld>
            <a:endParaRPr lang="en-US"/>
          </a:p>
        </p:txBody>
      </p:sp>
    </p:spTree>
    <p:extLst>
      <p:ext uri="{BB962C8B-B14F-4D97-AF65-F5344CB8AC3E}">
        <p14:creationId xmlns:p14="http://schemas.microsoft.com/office/powerpoint/2010/main" val="2495056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5DBA885-A5CC-4E98-885A-7EA4CA28861C}" type="slidenum">
              <a:rPr lang="en-US"/>
              <a:pPr>
                <a:defRPr/>
              </a:pPr>
              <a:t>‹#›</a:t>
            </a:fld>
            <a:endParaRPr lang="en-US"/>
          </a:p>
        </p:txBody>
      </p:sp>
    </p:spTree>
    <p:extLst>
      <p:ext uri="{BB962C8B-B14F-4D97-AF65-F5344CB8AC3E}">
        <p14:creationId xmlns:p14="http://schemas.microsoft.com/office/powerpoint/2010/main" val="2147006686"/>
      </p:ext>
    </p:extLst>
  </p:cSld>
  <p:clrMapOvr>
    <a:masterClrMapping/>
  </p:clrMapOvr>
  <p:transition spd="slow">
    <p:split orient="vert" dir="in"/>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endParaRPr lang="en-US"/>
          </a:p>
        </p:txBody>
      </p:sp>
      <p:sp>
        <p:nvSpPr>
          <p:cNvPr id="7" name="Footer Placeholder 6"/>
          <p:cNvSpPr>
            <a:spLocks noGrp="1"/>
          </p:cNvSpPr>
          <p:nvPr>
            <p:ph type="ftr" sz="quarter" idx="11"/>
          </p:nvPr>
        </p:nvSpPr>
        <p:spPr/>
        <p:txBody>
          <a:bodyPr/>
          <a:lstStyle>
            <a:lvl1pPr>
              <a:defRPr/>
            </a:lvl1pPr>
          </a:lstStyle>
          <a:p>
            <a:pPr>
              <a:defRPr/>
            </a:pPr>
            <a:endParaRPr lang="en-US"/>
          </a:p>
        </p:txBody>
      </p:sp>
      <p:sp>
        <p:nvSpPr>
          <p:cNvPr id="8" name="Slide Number Placeholder 7"/>
          <p:cNvSpPr>
            <a:spLocks noGrp="1"/>
          </p:cNvSpPr>
          <p:nvPr>
            <p:ph type="sldNum" sz="quarter" idx="12"/>
          </p:nvPr>
        </p:nvSpPr>
        <p:spPr/>
        <p:txBody>
          <a:bodyPr/>
          <a:lstStyle>
            <a:lvl1pPr>
              <a:defRPr/>
            </a:lvl1pPr>
          </a:lstStyle>
          <a:p>
            <a:pPr>
              <a:defRPr/>
            </a:pPr>
            <a:fld id="{D587430B-9A02-45E2-A339-F7A8B8EA6BDC}" type="slidenum">
              <a:rPr lang="en-US"/>
              <a:pPr>
                <a:defRPr/>
              </a:pPr>
              <a:t>‹#›</a:t>
            </a:fld>
            <a:endParaRPr lang="en-US"/>
          </a:p>
        </p:txBody>
      </p:sp>
    </p:spTree>
    <p:extLst>
      <p:ext uri="{BB962C8B-B14F-4D97-AF65-F5344CB8AC3E}">
        <p14:creationId xmlns:p14="http://schemas.microsoft.com/office/powerpoint/2010/main" val="2301805293"/>
      </p:ext>
    </p:extLst>
  </p:cSld>
  <p:clrMapOvr>
    <a:masterClrMapping/>
  </p:clrMapOvr>
  <p:transition spd="slow">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F5289F-7EB8-42EC-817A-62D2B6BDE4D0}" type="slidenum">
              <a:rPr lang="en-US"/>
              <a:pPr>
                <a:defRPr/>
              </a:pPr>
              <a:t>‹#›</a:t>
            </a:fld>
            <a:endParaRPr lang="en-US"/>
          </a:p>
        </p:txBody>
      </p:sp>
    </p:spTree>
    <p:extLst>
      <p:ext uri="{BB962C8B-B14F-4D97-AF65-F5344CB8AC3E}">
        <p14:creationId xmlns:p14="http://schemas.microsoft.com/office/powerpoint/2010/main" val="4262468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1E5588-F830-4746-9DAE-CCE213DDFF55}" type="slidenum">
              <a:rPr lang="en-US"/>
              <a:pPr>
                <a:defRPr/>
              </a:pPr>
              <a:t>‹#›</a:t>
            </a:fld>
            <a:endParaRPr lang="en-US"/>
          </a:p>
        </p:txBody>
      </p:sp>
    </p:spTree>
    <p:extLst>
      <p:ext uri="{BB962C8B-B14F-4D97-AF65-F5344CB8AC3E}">
        <p14:creationId xmlns:p14="http://schemas.microsoft.com/office/powerpoint/2010/main" val="343939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F307B8-0142-4D57-9F75-55E589EF9EEE}" type="slidenum">
              <a:rPr lang="en-US"/>
              <a:pPr>
                <a:defRPr/>
              </a:pPr>
              <a:t>‹#›</a:t>
            </a:fld>
            <a:endParaRPr lang="en-US"/>
          </a:p>
        </p:txBody>
      </p:sp>
    </p:spTree>
    <p:extLst>
      <p:ext uri="{BB962C8B-B14F-4D97-AF65-F5344CB8AC3E}">
        <p14:creationId xmlns:p14="http://schemas.microsoft.com/office/powerpoint/2010/main" val="338519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DEBBB63-F12C-4C87-9E6F-67700881E32C}" type="slidenum">
              <a:rPr lang="en-US"/>
              <a:pPr>
                <a:defRPr/>
              </a:pPr>
              <a:t>‹#›</a:t>
            </a:fld>
            <a:endParaRPr lang="en-US"/>
          </a:p>
        </p:txBody>
      </p:sp>
    </p:spTree>
    <p:extLst>
      <p:ext uri="{BB962C8B-B14F-4D97-AF65-F5344CB8AC3E}">
        <p14:creationId xmlns:p14="http://schemas.microsoft.com/office/powerpoint/2010/main" val="135598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507A7EB-865C-4A13-BBFD-8754E49B07F3}" type="slidenum">
              <a:rPr lang="en-US"/>
              <a:pPr>
                <a:defRPr/>
              </a:pPr>
              <a:t>‹#›</a:t>
            </a:fld>
            <a:endParaRPr lang="en-US"/>
          </a:p>
        </p:txBody>
      </p:sp>
    </p:spTree>
    <p:extLst>
      <p:ext uri="{BB962C8B-B14F-4D97-AF65-F5344CB8AC3E}">
        <p14:creationId xmlns:p14="http://schemas.microsoft.com/office/powerpoint/2010/main" val="4108117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F057E2-7A43-4BB1-86B3-4319DB8B5F17}" type="slidenum">
              <a:rPr lang="en-US"/>
              <a:pPr>
                <a:defRPr/>
              </a:pPr>
              <a:t>‹#›</a:t>
            </a:fld>
            <a:endParaRPr lang="en-US"/>
          </a:p>
        </p:txBody>
      </p:sp>
    </p:spTree>
    <p:extLst>
      <p:ext uri="{BB962C8B-B14F-4D97-AF65-F5344CB8AC3E}">
        <p14:creationId xmlns:p14="http://schemas.microsoft.com/office/powerpoint/2010/main" val="2515646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E8E3FD8-BA0E-4974-9C4D-54CBDA283338}" type="slidenum">
              <a:rPr lang="en-US"/>
              <a:pPr>
                <a:defRPr/>
              </a:pPr>
              <a:t>‹#›</a:t>
            </a:fld>
            <a:endParaRPr lang="en-US"/>
          </a:p>
        </p:txBody>
      </p:sp>
    </p:spTree>
    <p:extLst>
      <p:ext uri="{BB962C8B-B14F-4D97-AF65-F5344CB8AC3E}">
        <p14:creationId xmlns:p14="http://schemas.microsoft.com/office/powerpoint/2010/main" val="339714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C4F432-25F3-41E3-AFFC-DD1A62A50819}" type="slidenum">
              <a:rPr lang="en-US"/>
              <a:pPr>
                <a:defRPr/>
              </a:pPr>
              <a:t>‹#›</a:t>
            </a:fld>
            <a:endParaRPr lang="en-US"/>
          </a:p>
        </p:txBody>
      </p:sp>
    </p:spTree>
    <p:extLst>
      <p:ext uri="{BB962C8B-B14F-4D97-AF65-F5344CB8AC3E}">
        <p14:creationId xmlns:p14="http://schemas.microsoft.com/office/powerpoint/2010/main" val="3332344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mn-lt"/>
              </a:defRPr>
            </a:lvl1pPr>
          </a:lstStyle>
          <a:p>
            <a:pPr>
              <a:defRPr/>
            </a:pPr>
            <a:fld id="{99C4D7DA-4846-42D3-99EB-96780327F8C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30" r:id="rId13"/>
    <p:sldLayoutId id="2147483731"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WordArt 1029"/>
          <p:cNvSpPr>
            <a:spLocks noChangeArrowheads="1" noChangeShapeType="1" noTextEdit="1"/>
          </p:cNvSpPr>
          <p:nvPr/>
        </p:nvSpPr>
        <p:spPr bwMode="auto">
          <a:xfrm>
            <a:off x="1295400" y="2286000"/>
            <a:ext cx="6629400" cy="3352800"/>
          </a:xfrm>
          <a:prstGeom prst="rect">
            <a:avLst/>
          </a:prstGeom>
        </p:spPr>
        <p:txBody>
          <a:bodyPr wrap="none" fromWordArt="1">
            <a:prstTxWarp prst="textPlain">
              <a:avLst>
                <a:gd name="adj" fmla="val 50000"/>
              </a:avLst>
            </a:prstTxWarp>
          </a:bodyPr>
          <a:lstStyle/>
          <a:p>
            <a:r>
              <a:rPr lang="en-US" sz="3600" kern="10">
                <a:ln w="9525">
                  <a:solidFill>
                    <a:schemeClr val="tx1"/>
                  </a:solidFill>
                  <a:round/>
                  <a:headEnd/>
                  <a:tailEnd/>
                </a:ln>
                <a:solidFill>
                  <a:schemeClr val="tx2"/>
                </a:solidFill>
                <a:latin typeface="Tahoma"/>
                <a:ea typeface="Tahoma"/>
                <a:cs typeface="Tahoma"/>
              </a:rPr>
              <a:t>THE AMERICAS &amp;</a:t>
            </a:r>
          </a:p>
          <a:p>
            <a:r>
              <a:rPr lang="en-US" sz="3600" kern="10">
                <a:ln w="9525">
                  <a:solidFill>
                    <a:schemeClr val="tx1"/>
                  </a:solidFill>
                  <a:round/>
                  <a:headEnd/>
                  <a:tailEnd/>
                </a:ln>
                <a:solidFill>
                  <a:schemeClr val="tx2"/>
                </a:solidFill>
                <a:latin typeface="Tahoma"/>
                <a:ea typeface="Tahoma"/>
                <a:cs typeface="Tahoma"/>
              </a:rPr>
              <a:t>NAFTA</a:t>
            </a:r>
          </a:p>
          <a:p>
            <a:endParaRPr lang="en-US" sz="3600" kern="10">
              <a:ln w="9525">
                <a:solidFill>
                  <a:schemeClr val="tx1"/>
                </a:solidFill>
                <a:round/>
                <a:headEnd/>
                <a:tailEnd/>
              </a:ln>
              <a:solidFill>
                <a:schemeClr val="tx2"/>
              </a:solidFill>
              <a:latin typeface="Tahoma"/>
              <a:ea typeface="Tahoma"/>
              <a:cs typeface="Tahoma"/>
            </a:endParaRPr>
          </a:p>
        </p:txBody>
      </p:sp>
      <p:sp>
        <p:nvSpPr>
          <p:cNvPr id="4099" name="Rectangle 1030"/>
          <p:cNvSpPr>
            <a:spLocks noGrp="1" noChangeArrowheads="1"/>
          </p:cNvSpPr>
          <p:nvPr>
            <p:ph type="title"/>
          </p:nvPr>
        </p:nvSpPr>
        <p:spPr>
          <a:xfrm>
            <a:off x="685800" y="304800"/>
            <a:ext cx="7772400" cy="1143000"/>
          </a:xfrm>
        </p:spPr>
        <p:txBody>
          <a:bodyPr/>
          <a:lstStyle/>
          <a:p>
            <a:pPr eaLnBrk="1" hangingPunct="1"/>
            <a:r>
              <a:rPr lang="en-US" sz="6000" b="1" u="sng" smtClean="0">
                <a:latin typeface="Tahoma" pitchFamily="34" charset="0"/>
              </a:rPr>
              <a:t>CHAPTER </a:t>
            </a:r>
            <a:r>
              <a:rPr lang="en-US" sz="6000" b="1" u="sng" smtClean="0">
                <a:latin typeface="Tahoma" pitchFamily="34" charset="0"/>
              </a:rPr>
              <a:t>9</a:t>
            </a:r>
            <a:endParaRPr lang="en-US" sz="6000" b="1" u="sng" smtClean="0">
              <a:latin typeface="Tahom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WordArt 4"/>
          <p:cNvSpPr>
            <a:spLocks noChangeArrowheads="1" noChangeShapeType="1" noTextEdit="1"/>
          </p:cNvSpPr>
          <p:nvPr/>
        </p:nvSpPr>
        <p:spPr bwMode="auto">
          <a:xfrm>
            <a:off x="1828800" y="457200"/>
            <a:ext cx="5181600" cy="59436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effectLst>
                  <a:outerShdw dist="35921" dir="2700000" algn="ctr" rotWithShape="0">
                    <a:srgbClr val="808080">
                      <a:alpha val="79999"/>
                    </a:srgbClr>
                  </a:outerShdw>
                </a:effectLst>
                <a:latin typeface="Tahoma"/>
                <a:ea typeface="Tahoma"/>
                <a:cs typeface="Tahoma"/>
              </a:rPr>
              <a:t>NAFTA's</a:t>
            </a:r>
          </a:p>
          <a:p>
            <a:r>
              <a:rPr lang="en-US" sz="3600" kern="10">
                <a:ln w="9525">
                  <a:solidFill>
                    <a:srgbClr val="000000"/>
                  </a:solidFill>
                  <a:round/>
                  <a:headEnd/>
                  <a:tailEnd/>
                </a:ln>
                <a:effectLst>
                  <a:outerShdw dist="35921" dir="2700000" algn="ctr" rotWithShape="0">
                    <a:srgbClr val="808080">
                      <a:alpha val="79999"/>
                    </a:srgbClr>
                  </a:outerShdw>
                </a:effectLst>
                <a:latin typeface="Tahoma"/>
                <a:ea typeface="Tahoma"/>
                <a:cs typeface="Tahoma"/>
              </a:rPr>
              <a:t>SENSITIVE</a:t>
            </a:r>
          </a:p>
          <a:p>
            <a:r>
              <a:rPr lang="en-US" sz="3600" kern="10">
                <a:ln w="9525">
                  <a:solidFill>
                    <a:srgbClr val="000000"/>
                  </a:solidFill>
                  <a:round/>
                  <a:headEnd/>
                  <a:tailEnd/>
                </a:ln>
                <a:effectLst>
                  <a:outerShdw dist="35921" dir="2700000" algn="ctr" rotWithShape="0">
                    <a:srgbClr val="808080">
                      <a:alpha val="79999"/>
                    </a:srgbClr>
                  </a:outerShdw>
                </a:effectLst>
                <a:latin typeface="Tahoma"/>
                <a:ea typeface="Tahoma"/>
                <a:cs typeface="Tahoma"/>
              </a:rPr>
              <a:t>SECTORS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8600" y="0"/>
            <a:ext cx="8610600" cy="6858000"/>
          </a:xfrm>
        </p:spPr>
        <p:txBody>
          <a:bodyPr/>
          <a:lstStyle/>
          <a:p>
            <a:pPr eaLnBrk="1" hangingPunct="1"/>
            <a:r>
              <a:rPr lang="en-US" sz="4800" b="1" smtClean="0">
                <a:latin typeface="Tahoma" pitchFamily="34" charset="0"/>
              </a:rPr>
              <a:t/>
            </a:r>
            <a:br>
              <a:rPr lang="en-US" sz="4800" b="1" smtClean="0">
                <a:latin typeface="Tahoma" pitchFamily="34" charset="0"/>
              </a:rPr>
            </a:br>
            <a:r>
              <a:rPr lang="en-US" sz="5400" b="1" smtClean="0">
                <a:solidFill>
                  <a:schemeClr val="tx1"/>
                </a:solidFill>
                <a:latin typeface="Tahoma" pitchFamily="34" charset="0"/>
              </a:rPr>
              <a:t>Each NAFTA nation is allowed to designate one industry (the nation’s “sensitive sector”) that</a:t>
            </a:r>
            <a:br>
              <a:rPr lang="en-US" sz="5400" b="1" smtClean="0">
                <a:solidFill>
                  <a:schemeClr val="tx1"/>
                </a:solidFill>
                <a:latin typeface="Tahoma" pitchFamily="34" charset="0"/>
              </a:rPr>
            </a:br>
            <a:r>
              <a:rPr lang="en-US" sz="5400" b="1" smtClean="0">
                <a:solidFill>
                  <a:schemeClr val="tx1"/>
                </a:solidFill>
                <a:latin typeface="Tahoma" pitchFamily="34" charset="0"/>
              </a:rPr>
              <a:t>does not have to comply with NAFTA regulations</a:t>
            </a:r>
            <a:br>
              <a:rPr lang="en-US" sz="5400" b="1" smtClean="0">
                <a:solidFill>
                  <a:schemeClr val="tx1"/>
                </a:solidFill>
                <a:latin typeface="Tahoma" pitchFamily="34" charset="0"/>
              </a:rPr>
            </a:br>
            <a:endParaRPr lang="en-US" sz="5400" b="1" smtClean="0">
              <a:solidFill>
                <a:schemeClr val="tx1"/>
              </a:solidFill>
              <a:latin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304800"/>
            <a:ext cx="7772400" cy="990600"/>
          </a:xfrm>
          <a:noFill/>
        </p:spPr>
        <p:txBody>
          <a:bodyPr/>
          <a:lstStyle/>
          <a:p>
            <a:pPr eaLnBrk="1" hangingPunct="1"/>
            <a:r>
              <a:rPr lang="en-US" b="1" smtClean="0">
                <a:solidFill>
                  <a:schemeClr val="tx1"/>
                </a:solidFill>
                <a:latin typeface="Tahoma" pitchFamily="34" charset="0"/>
              </a:rPr>
              <a:t>El sector sensible (sensitive) de México: OIL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152400"/>
            <a:ext cx="9144000" cy="1752600"/>
          </a:xfrm>
          <a:noFill/>
        </p:spPr>
        <p:txBody>
          <a:bodyPr/>
          <a:lstStyle/>
          <a:p>
            <a:pPr eaLnBrk="1" hangingPunct="1"/>
            <a:r>
              <a:rPr lang="en-US" b="1" smtClean="0">
                <a:solidFill>
                  <a:schemeClr val="tx1"/>
                </a:solidFill>
                <a:latin typeface="Tahoma" pitchFamily="34" charset="0"/>
              </a:rPr>
              <a:t>¿Por qué es la agricultura el sector sensible de los los Estados Unidos?</a:t>
            </a:r>
            <a:r>
              <a:rPr lang="en-US" b="1" smtClean="0">
                <a:solidFill>
                  <a:srgbClr val="00FF00"/>
                </a:solidFill>
                <a:latin typeface="Arial" pitchFamily="34"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5"/>
          <p:cNvSpPr>
            <a:spLocks noGrp="1" noChangeArrowheads="1"/>
          </p:cNvSpPr>
          <p:nvPr>
            <p:ph type="body" idx="1"/>
          </p:nvPr>
        </p:nvSpPr>
        <p:spPr>
          <a:xfrm>
            <a:off x="685800" y="0"/>
            <a:ext cx="7772400" cy="5715000"/>
          </a:xfrm>
        </p:spPr>
        <p:txBody>
          <a:bodyPr/>
          <a:lstStyle/>
          <a:p>
            <a:pPr algn="ctr" eaLnBrk="1" hangingPunct="1">
              <a:buFontTx/>
              <a:buNone/>
            </a:pPr>
            <a:r>
              <a:rPr lang="en-US" sz="4800" b="1" smtClean="0">
                <a:latin typeface="Tahoma" pitchFamily="34" charset="0"/>
              </a:rPr>
              <a:t>Because the U.S. government doesn’t</a:t>
            </a:r>
          </a:p>
          <a:p>
            <a:pPr algn="ctr" eaLnBrk="1" hangingPunct="1">
              <a:buFontTx/>
              <a:buNone/>
            </a:pPr>
            <a:r>
              <a:rPr lang="en-US" sz="4800" b="1" smtClean="0">
                <a:latin typeface="Tahoma" pitchFamily="34" charset="0"/>
              </a:rPr>
              <a:t>want to cut farm subsidies </a:t>
            </a:r>
          </a:p>
          <a:p>
            <a:pPr algn="ctr" eaLnBrk="1" hangingPunct="1">
              <a:buFontTx/>
              <a:buNone/>
            </a:pPr>
            <a:r>
              <a:rPr lang="en-US" sz="4800" b="1" smtClean="0">
                <a:latin typeface="Tahoma" pitchFamily="34" charset="0"/>
              </a:rPr>
              <a:t>(required by NAFTA)</a:t>
            </a:r>
          </a:p>
          <a:p>
            <a:pPr algn="ctr" eaLnBrk="1" hangingPunct="1">
              <a:buFontTx/>
              <a:buNone/>
            </a:pPr>
            <a:r>
              <a:rPr lang="en-US" sz="4800" b="1" smtClean="0">
                <a:latin typeface="Tahoma" pitchFamily="34" charset="0"/>
              </a:rPr>
              <a:t>for fear of causing American farm instability.</a:t>
            </a:r>
          </a:p>
          <a:p>
            <a:pPr eaLnBrk="1" hangingPunct="1">
              <a:buFontTx/>
              <a:buNone/>
            </a:pPr>
            <a:endParaRPr lang="en-US" sz="4800" smtClean="0">
              <a:latin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762000"/>
            <a:ext cx="7848600" cy="1066800"/>
          </a:xfrm>
        </p:spPr>
        <p:txBody>
          <a:bodyPr/>
          <a:lstStyle/>
          <a:p>
            <a:pPr eaLnBrk="1" hangingPunct="1"/>
            <a:r>
              <a:rPr lang="en-US" sz="5400" b="1" smtClean="0">
                <a:solidFill>
                  <a:schemeClr val="tx1"/>
                </a:solidFill>
                <a:latin typeface="Tahoma" pitchFamily="34" charset="0"/>
              </a:rPr>
              <a:t>El sector sensible </a:t>
            </a:r>
            <a:br>
              <a:rPr lang="en-US" sz="5400" b="1" smtClean="0">
                <a:solidFill>
                  <a:schemeClr val="tx1"/>
                </a:solidFill>
                <a:latin typeface="Tahoma" pitchFamily="34" charset="0"/>
              </a:rPr>
            </a:br>
            <a:r>
              <a:rPr lang="en-US" sz="5400" b="1" smtClean="0">
                <a:solidFill>
                  <a:schemeClr val="tx1"/>
                </a:solidFill>
                <a:latin typeface="Tahoma" pitchFamily="34" charset="0"/>
              </a:rPr>
              <a:t>de Canadá</a:t>
            </a:r>
            <a:br>
              <a:rPr lang="en-US" sz="5400" b="1" smtClean="0">
                <a:solidFill>
                  <a:schemeClr val="tx1"/>
                </a:solidFill>
                <a:latin typeface="Tahoma" pitchFamily="34" charset="0"/>
              </a:rPr>
            </a:br>
            <a:endParaRPr lang="en-US" sz="5400" b="1" smtClean="0">
              <a:solidFill>
                <a:schemeClr val="tx1"/>
              </a:solidFill>
              <a:latin typeface="Tahoma" pitchFamily="34" charset="0"/>
            </a:endParaRPr>
          </a:p>
        </p:txBody>
      </p:sp>
      <p:sp>
        <p:nvSpPr>
          <p:cNvPr id="18436" name="Rectangle 11"/>
          <p:cNvSpPr>
            <a:spLocks noChangeArrowheads="1"/>
          </p:cNvSpPr>
          <p:nvPr/>
        </p:nvSpPr>
        <p:spPr bwMode="auto">
          <a:xfrm>
            <a:off x="228600" y="4495800"/>
            <a:ext cx="8534400" cy="2133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3000">
                <a:latin typeface="Tahoma" pitchFamily="34" charset="0"/>
              </a:rPr>
              <a:t>Canada wants to protect its small companies</a:t>
            </a:r>
          </a:p>
          <a:p>
            <a:r>
              <a:rPr lang="en-US" sz="3000">
                <a:latin typeface="Tahoma" pitchFamily="34" charset="0"/>
              </a:rPr>
              <a:t> run by indigenous non-Anglo-Saxon </a:t>
            </a:r>
          </a:p>
          <a:p>
            <a:r>
              <a:rPr lang="en-US" sz="3000">
                <a:latin typeface="Tahoma" pitchFamily="34" charset="0"/>
              </a:rPr>
              <a:t>peoples from fierce competition from </a:t>
            </a:r>
          </a:p>
          <a:p>
            <a:r>
              <a:rPr lang="en-US" sz="3000">
                <a:latin typeface="Tahoma" pitchFamily="34" charset="0"/>
              </a:rPr>
              <a:t>the U.S.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WordArt 5"/>
          <p:cNvSpPr>
            <a:spLocks noChangeArrowheads="1" noChangeShapeType="1" noTextEdit="1"/>
          </p:cNvSpPr>
          <p:nvPr/>
        </p:nvSpPr>
        <p:spPr bwMode="auto">
          <a:xfrm>
            <a:off x="1524000" y="685800"/>
            <a:ext cx="6019800" cy="54102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latin typeface="Arial Black"/>
              </a:rPr>
              <a:t>THE BENEFITS</a:t>
            </a:r>
          </a:p>
          <a:p>
            <a:r>
              <a:rPr lang="en-US" sz="3600" kern="10">
                <a:ln w="9525">
                  <a:solidFill>
                    <a:srgbClr val="000000"/>
                  </a:solidFill>
                  <a:round/>
                  <a:headEnd/>
                  <a:tailEnd/>
                </a:ln>
                <a:solidFill>
                  <a:schemeClr val="tx2"/>
                </a:solidFill>
                <a:latin typeface="Arial Black"/>
              </a:rPr>
              <a:t>OF</a:t>
            </a:r>
          </a:p>
          <a:p>
            <a:r>
              <a:rPr lang="en-US" sz="3600" kern="10">
                <a:ln w="9525">
                  <a:solidFill>
                    <a:srgbClr val="000000"/>
                  </a:solidFill>
                  <a:round/>
                  <a:headEnd/>
                  <a:tailEnd/>
                </a:ln>
                <a:solidFill>
                  <a:schemeClr val="tx2"/>
                </a:solidFill>
                <a:latin typeface="Arial Black"/>
              </a:rPr>
              <a:t>NAFTA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8"/>
          <p:cNvSpPr>
            <a:spLocks noGrp="1" noChangeArrowheads="1"/>
          </p:cNvSpPr>
          <p:nvPr>
            <p:ph type="title"/>
          </p:nvPr>
        </p:nvSpPr>
        <p:spPr>
          <a:xfrm>
            <a:off x="533400" y="457200"/>
            <a:ext cx="8305800" cy="1600200"/>
          </a:xfrm>
        </p:spPr>
        <p:txBody>
          <a:bodyPr/>
          <a:lstStyle/>
          <a:p>
            <a:pPr eaLnBrk="1" hangingPunct="1"/>
            <a:r>
              <a:rPr lang="en-US" sz="4000" b="1" smtClean="0">
                <a:solidFill>
                  <a:schemeClr val="tx1"/>
                </a:solidFill>
                <a:latin typeface="Tahoma" pitchFamily="34" charset="0"/>
              </a:rPr>
              <a:t>What’s better than a</a:t>
            </a:r>
            <a:br>
              <a:rPr lang="en-US" sz="4000" b="1" smtClean="0">
                <a:solidFill>
                  <a:schemeClr val="tx1"/>
                </a:solidFill>
                <a:latin typeface="Tahoma" pitchFamily="34" charset="0"/>
              </a:rPr>
            </a:br>
            <a:r>
              <a:rPr lang="en-US" sz="4000" b="1" smtClean="0">
                <a:solidFill>
                  <a:schemeClr val="tx1"/>
                </a:solidFill>
                <a:latin typeface="Tahoma" pitchFamily="34" charset="0"/>
              </a:rPr>
              <a:t> large slice of pie (economic growth)?</a:t>
            </a:r>
            <a:br>
              <a:rPr lang="en-US" sz="4000" b="1" smtClean="0">
                <a:solidFill>
                  <a:schemeClr val="tx1"/>
                </a:solidFill>
                <a:latin typeface="Tahoma" pitchFamily="34" charset="0"/>
              </a:rPr>
            </a:br>
            <a:r>
              <a:rPr lang="en-US" sz="4000" b="1" smtClean="0">
                <a:solidFill>
                  <a:schemeClr val="tx1"/>
                </a:solidFill>
                <a:latin typeface="Tahoma" pitchFamily="34" charset="0"/>
              </a:rPr>
              <a:t>(A slice from a larger pie)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0"/>
            <a:ext cx="8610600" cy="762000"/>
          </a:xfrm>
        </p:spPr>
        <p:txBody>
          <a:bodyPr/>
          <a:lstStyle/>
          <a:p>
            <a:pPr eaLnBrk="1" hangingPunct="1"/>
            <a:r>
              <a:rPr lang="en-US" sz="3200" b="1" smtClean="0">
                <a:solidFill>
                  <a:schemeClr val="tx1"/>
                </a:solidFill>
                <a:latin typeface="Tahoma" pitchFamily="34" charset="0"/>
              </a:rPr>
              <a:t>NAFTA PROGRESS</a:t>
            </a:r>
          </a:p>
        </p:txBody>
      </p:sp>
      <p:sp>
        <p:nvSpPr>
          <p:cNvPr id="21507" name="Rectangle 3"/>
          <p:cNvSpPr>
            <a:spLocks noGrp="1" noChangeArrowheads="1"/>
          </p:cNvSpPr>
          <p:nvPr>
            <p:ph type="body" idx="1"/>
          </p:nvPr>
        </p:nvSpPr>
        <p:spPr>
          <a:xfrm>
            <a:off x="228600" y="609600"/>
            <a:ext cx="8915400" cy="6477000"/>
          </a:xfrm>
        </p:spPr>
        <p:txBody>
          <a:bodyPr/>
          <a:lstStyle/>
          <a:p>
            <a:pPr marL="533400" indent="-533400" eaLnBrk="1" hangingPunct="1">
              <a:buFontTx/>
              <a:buAutoNum type="arabicPeriod"/>
            </a:pPr>
            <a:r>
              <a:rPr lang="en-US" sz="3400" b="1" smtClean="0">
                <a:latin typeface="Tahoma" pitchFamily="34" charset="0"/>
              </a:rPr>
              <a:t>MX’s trade with the USA has doubled since NAFTA went into effect; exports to Canada have increased 40%.</a:t>
            </a:r>
          </a:p>
          <a:p>
            <a:pPr marL="533400" indent="-533400" eaLnBrk="1" hangingPunct="1">
              <a:buFontTx/>
              <a:buAutoNum type="arabicPeriod"/>
            </a:pPr>
            <a:r>
              <a:rPr lang="en-US" sz="3400" b="1" smtClean="0">
                <a:latin typeface="Tahoma" pitchFamily="34" charset="0"/>
              </a:rPr>
              <a:t>88% of MX’s trade is with the USA; 11% of USA trade is with MX.</a:t>
            </a:r>
          </a:p>
          <a:p>
            <a:pPr marL="533400" indent="-533400" eaLnBrk="1" hangingPunct="1">
              <a:buFontTx/>
              <a:buAutoNum type="arabicPeriod"/>
            </a:pPr>
            <a:r>
              <a:rPr lang="en-US" sz="3400" b="1" smtClean="0">
                <a:latin typeface="Tahoma" pitchFamily="34" charset="0"/>
              </a:rPr>
              <a:t>Between 1994-2000, MX received a record $74B in FDI</a:t>
            </a:r>
          </a:p>
          <a:p>
            <a:pPr marL="533400" indent="-533400" eaLnBrk="1" hangingPunct="1">
              <a:buFontTx/>
              <a:buAutoNum type="arabicPeriod"/>
            </a:pPr>
            <a:r>
              <a:rPr lang="en-US" sz="3400" b="1" smtClean="0">
                <a:latin typeface="Tahoma" pitchFamily="34" charset="0"/>
              </a:rPr>
              <a:t>20M new jobs have been created in the USA &amp; overall wages increased in the first decade of NAFTA. </a:t>
            </a:r>
          </a:p>
          <a:p>
            <a:pPr marL="533400" indent="-533400" eaLnBrk="1" hangingPunct="1"/>
            <a:endParaRPr lang="en-US" sz="3400" b="1" smtClean="0">
              <a:latin typeface="Tahoma" pitchFamily="34" charset="0"/>
            </a:endParaRPr>
          </a:p>
        </p:txBody>
      </p:sp>
      <p:sp>
        <p:nvSpPr>
          <p:cNvPr id="21508" name="AutoShape 4"/>
          <p:cNvSpPr>
            <a:spLocks noChangeArrowheads="1"/>
          </p:cNvSpPr>
          <p:nvPr/>
        </p:nvSpPr>
        <p:spPr bwMode="auto">
          <a:xfrm>
            <a:off x="7543800" y="6172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304800" y="-228600"/>
            <a:ext cx="8534400" cy="7086600"/>
          </a:xfrm>
        </p:spPr>
        <p:txBody>
          <a:bodyPr/>
          <a:lstStyle/>
          <a:p>
            <a:pPr marL="533400" indent="-533400" eaLnBrk="1" hangingPunct="1">
              <a:lnSpc>
                <a:spcPct val="80000"/>
              </a:lnSpc>
              <a:buFontTx/>
              <a:buNone/>
            </a:pPr>
            <a:endParaRPr lang="en-US" sz="2800" b="1" smtClean="0">
              <a:latin typeface="Tahoma" pitchFamily="34" charset="0"/>
            </a:endParaRPr>
          </a:p>
          <a:p>
            <a:pPr marL="533400" indent="-533400" eaLnBrk="1" hangingPunct="1">
              <a:lnSpc>
                <a:spcPct val="80000"/>
              </a:lnSpc>
              <a:buFontTx/>
              <a:buAutoNum type="arabicPeriod" startAt="5"/>
            </a:pPr>
            <a:r>
              <a:rPr lang="en-US" sz="5000" b="1" smtClean="0">
                <a:latin typeface="Tahoma" pitchFamily="34" charset="0"/>
              </a:rPr>
              <a:t>NAFTA export activity through Texas has created 250,000 new jobs in the state.</a:t>
            </a:r>
          </a:p>
          <a:p>
            <a:pPr marL="533400" indent="-533400" eaLnBrk="1" hangingPunct="1">
              <a:lnSpc>
                <a:spcPct val="80000"/>
              </a:lnSpc>
              <a:buFontTx/>
              <a:buAutoNum type="arabicPeriod" startAt="5"/>
            </a:pPr>
            <a:r>
              <a:rPr lang="en-US" sz="5000" b="1" smtClean="0">
                <a:latin typeface="Tahoma" pitchFamily="34" charset="0"/>
              </a:rPr>
              <a:t>Overall FDI for all 3 NAFTA members has increased </a:t>
            </a:r>
          </a:p>
          <a:p>
            <a:pPr marL="533400" indent="-533400" eaLnBrk="1" hangingPunct="1">
              <a:lnSpc>
                <a:spcPct val="80000"/>
              </a:lnSpc>
              <a:buFontTx/>
              <a:buAutoNum type="arabicPeriod" startAt="5"/>
            </a:pPr>
            <a:r>
              <a:rPr lang="en-US" sz="5000" b="1" smtClean="0">
                <a:latin typeface="Tahoma" pitchFamily="34" charset="0"/>
              </a:rPr>
              <a:t>The Mexican fresh fruit &amp; vegetable business has tripled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152400"/>
            <a:ext cx="8534400" cy="533400"/>
          </a:xfrm>
        </p:spPr>
        <p:txBody>
          <a:bodyPr/>
          <a:lstStyle/>
          <a:p>
            <a:pPr eaLnBrk="1" hangingPunct="1"/>
            <a:r>
              <a:rPr lang="en-US" sz="3600" b="1" smtClean="0">
                <a:latin typeface="Tahoma" pitchFamily="34" charset="0"/>
              </a:rPr>
              <a:t>The Americas PRISMs</a:t>
            </a:r>
          </a:p>
        </p:txBody>
      </p:sp>
      <p:sp>
        <p:nvSpPr>
          <p:cNvPr id="5123" name="Rectangle 3"/>
          <p:cNvSpPr>
            <a:spLocks noGrp="1" noChangeArrowheads="1"/>
          </p:cNvSpPr>
          <p:nvPr>
            <p:ph type="body" idx="1"/>
          </p:nvPr>
        </p:nvSpPr>
        <p:spPr>
          <a:xfrm>
            <a:off x="0" y="685800"/>
            <a:ext cx="9144000" cy="6172200"/>
          </a:xfrm>
        </p:spPr>
        <p:txBody>
          <a:bodyPr/>
          <a:lstStyle/>
          <a:p>
            <a:pPr marL="609600" indent="-609600" eaLnBrk="1" hangingPunct="1">
              <a:buFontTx/>
              <a:buAutoNum type="arabicPeriod"/>
            </a:pPr>
            <a:r>
              <a:rPr lang="en-US" sz="3600" b="1" smtClean="0">
                <a:latin typeface="Tahoma" pitchFamily="34" charset="0"/>
              </a:rPr>
              <a:t>Do regional  “free” trade agreements discriminate against nations outside the region?</a:t>
            </a:r>
          </a:p>
          <a:p>
            <a:pPr marL="609600" indent="-609600" eaLnBrk="1" hangingPunct="1">
              <a:buFontTx/>
              <a:buAutoNum type="arabicPeriod"/>
            </a:pPr>
            <a:r>
              <a:rPr lang="en-US" sz="3600" b="1" smtClean="0">
                <a:latin typeface="Tahoma" pitchFamily="34" charset="0"/>
              </a:rPr>
              <a:t>Should  the economic growth of developing nations hinge on opening their borders to “Godzilla” nations? </a:t>
            </a:r>
          </a:p>
          <a:p>
            <a:pPr marL="609600" indent="-609600" eaLnBrk="1" hangingPunct="1">
              <a:buFontTx/>
              <a:buAutoNum type="arabicPeriod"/>
            </a:pPr>
            <a:r>
              <a:rPr lang="en-US" sz="3600" b="1" smtClean="0">
                <a:latin typeface="Tahoma" pitchFamily="34" charset="0"/>
              </a:rPr>
              <a:t>Should the U.S. evaluate NAFTA strictly on the basis of what it does for America?</a:t>
            </a:r>
          </a:p>
          <a:p>
            <a:pPr marL="609600" indent="-609600" eaLnBrk="1" hangingPunct="1"/>
            <a:endParaRPr lang="en-US" sz="3600" b="1" smtClean="0">
              <a:latin typeface="Tahoma" pitchFamily="34" charset="0"/>
            </a:endParaRPr>
          </a:p>
        </p:txBody>
      </p:sp>
      <p:sp>
        <p:nvSpPr>
          <p:cNvPr id="5124" name="AutoShape 4"/>
          <p:cNvSpPr>
            <a:spLocks noChangeArrowheads="1"/>
          </p:cNvSpPr>
          <p:nvPr/>
        </p:nvSpPr>
        <p:spPr bwMode="auto">
          <a:xfrm>
            <a:off x="76962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381000"/>
            <a:ext cx="8839200" cy="1524000"/>
          </a:xfrm>
        </p:spPr>
        <p:txBody>
          <a:bodyPr/>
          <a:lstStyle/>
          <a:p>
            <a:pPr eaLnBrk="1" hangingPunct="1"/>
            <a:r>
              <a:rPr lang="en-US" sz="3600" b="1" smtClean="0">
                <a:solidFill>
                  <a:schemeClr val="tx1"/>
                </a:solidFill>
                <a:latin typeface="Tahoma" pitchFamily="34" charset="0"/>
              </a:rPr>
              <a:t>NAFTA’S CRITICAL MASS PROCESS</a:t>
            </a:r>
            <a:br>
              <a:rPr lang="en-US" sz="3600" b="1" smtClean="0">
                <a:solidFill>
                  <a:schemeClr val="tx1"/>
                </a:solidFill>
                <a:latin typeface="Tahoma" pitchFamily="34" charset="0"/>
              </a:rPr>
            </a:br>
            <a:r>
              <a:rPr lang="en-US" sz="3600" b="1" smtClean="0">
                <a:solidFill>
                  <a:schemeClr val="tx1"/>
                </a:solidFill>
                <a:latin typeface="Tahoma" pitchFamily="34" charset="0"/>
              </a:rPr>
              <a:t>How  “CanAmerIco” benefits from greater trade cooperation:</a:t>
            </a:r>
          </a:p>
        </p:txBody>
      </p:sp>
      <p:sp>
        <p:nvSpPr>
          <p:cNvPr id="23555" name="Rectangle 3"/>
          <p:cNvSpPr>
            <a:spLocks noGrp="1" noChangeArrowheads="1"/>
          </p:cNvSpPr>
          <p:nvPr>
            <p:ph type="body" idx="1"/>
          </p:nvPr>
        </p:nvSpPr>
        <p:spPr>
          <a:xfrm>
            <a:off x="533400" y="1447800"/>
            <a:ext cx="8458200" cy="5410200"/>
          </a:xfrm>
        </p:spPr>
        <p:txBody>
          <a:bodyPr/>
          <a:lstStyle/>
          <a:p>
            <a:pPr marL="609600" indent="-609600" eaLnBrk="1" hangingPunct="1">
              <a:buClr>
                <a:schemeClr val="tx1"/>
              </a:buClr>
              <a:buFont typeface="Wingdings" pitchFamily="2" charset="2"/>
              <a:buChar char="§"/>
            </a:pPr>
            <a:endParaRPr lang="en-US" sz="4000" b="1" smtClean="0">
              <a:latin typeface="Californian FB" pitchFamily="18" charset="0"/>
            </a:endParaRPr>
          </a:p>
          <a:p>
            <a:pPr marL="609600" indent="-609600" eaLnBrk="1" hangingPunct="1">
              <a:buClr>
                <a:schemeClr val="tx1"/>
              </a:buClr>
              <a:buFont typeface="Wingdings" pitchFamily="2" charset="2"/>
              <a:buAutoNum type="arabicPeriod"/>
            </a:pPr>
            <a:r>
              <a:rPr lang="en-US" sz="4400" b="1" smtClean="0">
                <a:latin typeface="Tahoma" pitchFamily="34" charset="0"/>
              </a:rPr>
              <a:t>Stimulates trade &amp; economic growth</a:t>
            </a:r>
          </a:p>
          <a:p>
            <a:pPr marL="609600" indent="-609600" eaLnBrk="1" hangingPunct="1">
              <a:buClr>
                <a:schemeClr val="tx1"/>
              </a:buClr>
              <a:buFont typeface="Wingdings" pitchFamily="2" charset="2"/>
              <a:buAutoNum type="arabicPeriod"/>
            </a:pPr>
            <a:r>
              <a:rPr lang="en-US" sz="4400" b="1" smtClean="0">
                <a:latin typeface="Tahoma" pitchFamily="34" charset="0"/>
              </a:rPr>
              <a:t>Creates resource synergy</a:t>
            </a:r>
          </a:p>
          <a:p>
            <a:pPr marL="609600" indent="-609600" eaLnBrk="1" hangingPunct="1">
              <a:buClr>
                <a:schemeClr val="tx1"/>
              </a:buClr>
              <a:buFont typeface="Wingdings" pitchFamily="2" charset="2"/>
              <a:buAutoNum type="arabicPeriod"/>
            </a:pPr>
            <a:r>
              <a:rPr lang="en-US" sz="4400" b="1" smtClean="0">
                <a:latin typeface="Tahoma" pitchFamily="34" charset="0"/>
              </a:rPr>
              <a:t>Attracts FDI</a:t>
            </a:r>
          </a:p>
          <a:p>
            <a:pPr marL="609600" indent="-609600" eaLnBrk="1" hangingPunct="1">
              <a:buClr>
                <a:schemeClr val="tx1"/>
              </a:buClr>
              <a:buFont typeface="Wingdings" pitchFamily="2" charset="2"/>
              <a:buAutoNum type="arabicPeriod"/>
            </a:pPr>
            <a:r>
              <a:rPr lang="en-US" sz="4400" b="1" smtClean="0">
                <a:latin typeface="Tahoma" pitchFamily="34" charset="0"/>
              </a:rPr>
              <a:t>Expands the size of the economic pie</a:t>
            </a:r>
          </a:p>
          <a:p>
            <a:pPr marL="609600" indent="-609600" eaLnBrk="1" hangingPunct="1"/>
            <a:endParaRPr lang="en-US" sz="4000" b="1" smtClean="0">
              <a:latin typeface="Tahoma" pitchFamily="34" charset="0"/>
            </a:endParaRPr>
          </a:p>
          <a:p>
            <a:pPr marL="609600" indent="-609600" eaLnBrk="1" hangingPunct="1"/>
            <a:endParaRPr lang="en-US" sz="4400" b="1" smtClean="0">
              <a:latin typeface="Californian FB" pitchFamily="18" charset="0"/>
            </a:endParaRPr>
          </a:p>
        </p:txBody>
      </p:sp>
      <p:sp>
        <p:nvSpPr>
          <p:cNvPr id="23556" name="AutoShape 10"/>
          <p:cNvSpPr>
            <a:spLocks noChangeArrowheads="1"/>
          </p:cNvSpPr>
          <p:nvPr/>
        </p:nvSpPr>
        <p:spPr bwMode="auto">
          <a:xfrm>
            <a:off x="74676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pull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3600" b="1" smtClean="0">
                <a:latin typeface="Tahoma" pitchFamily="34" charset="0"/>
              </a:rPr>
              <a:t>NAFTA caused a “critical mass” process of economic development in “CANIMERICO” due to drawing in larger FDI to the region, enhancing business infrastructure, &amp; removing tariff protection from weak companies/industries in all 3 NAFTA nations. </a:t>
            </a:r>
          </a:p>
          <a:p>
            <a:pPr marL="609600" indent="-609600" eaLnBrk="1" hangingPunct="1">
              <a:buFontTx/>
              <a:buAutoNum type="arabicPeriod" startAt="5"/>
            </a:pPr>
            <a:r>
              <a:rPr lang="en-US" sz="3600" b="1" smtClean="0">
                <a:latin typeface="Tahoma" pitchFamily="34" charset="0"/>
              </a:rPr>
              <a:t>Critical mass occurs when change produces more change &amp; opportunity produces more opportunity.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0"/>
            <a:ext cx="9144000" cy="1295400"/>
          </a:xfrm>
        </p:spPr>
        <p:txBody>
          <a:bodyPr/>
          <a:lstStyle/>
          <a:p>
            <a:r>
              <a:rPr lang="en-US" sz="3600" b="1" smtClean="0">
                <a:latin typeface="Tahoma" pitchFamily="34" charset="0"/>
                <a:cs typeface="Tahoma" pitchFamily="34" charset="0"/>
              </a:rPr>
              <a:t>KEY</a:t>
            </a:r>
            <a:r>
              <a:rPr lang="en-US" sz="3600" smtClean="0"/>
              <a:t> </a:t>
            </a:r>
            <a:r>
              <a:rPr lang="en-US" sz="3600" b="1" smtClean="0">
                <a:latin typeface="Tahoma" pitchFamily="34" charset="0"/>
                <a:cs typeface="Tahoma" pitchFamily="34" charset="0"/>
              </a:rPr>
              <a:t>NAFTA SOCIAL BENEFITS </a:t>
            </a:r>
            <a:br>
              <a:rPr lang="en-US" sz="3600" b="1" smtClean="0">
                <a:latin typeface="Tahoma" pitchFamily="34" charset="0"/>
                <a:cs typeface="Tahoma" pitchFamily="34" charset="0"/>
              </a:rPr>
            </a:br>
            <a:r>
              <a:rPr lang="en-US" sz="3600" b="1" smtClean="0">
                <a:latin typeface="Tahoma" pitchFamily="34" charset="0"/>
                <a:cs typeface="Tahoma" pitchFamily="34" charset="0"/>
              </a:rPr>
              <a:t>FOR MEXICO </a:t>
            </a:r>
          </a:p>
        </p:txBody>
      </p:sp>
      <p:sp>
        <p:nvSpPr>
          <p:cNvPr id="25603" name="Content Placeholder 2"/>
          <p:cNvSpPr>
            <a:spLocks noGrp="1"/>
          </p:cNvSpPr>
          <p:nvPr>
            <p:ph idx="1"/>
          </p:nvPr>
        </p:nvSpPr>
        <p:spPr>
          <a:xfrm>
            <a:off x="0" y="1219200"/>
            <a:ext cx="9144000" cy="5638800"/>
          </a:xfrm>
        </p:spPr>
        <p:txBody>
          <a:bodyPr/>
          <a:lstStyle/>
          <a:p>
            <a:pPr marL="514350" indent="-514350">
              <a:buFont typeface="Times New Roman" pitchFamily="18" charset="0"/>
              <a:buAutoNum type="arabicPeriod"/>
            </a:pPr>
            <a:r>
              <a:rPr lang="en-US" b="1" smtClean="0">
                <a:latin typeface="Tahoma" pitchFamily="34" charset="0"/>
                <a:cs typeface="Tahoma" pitchFamily="34" charset="0"/>
              </a:rPr>
              <a:t>Many attribute the emergence of Mexico’s second political party (for the first time since 1929) in 2000 was directly tied to structural political changes stimulated by NAFTA.</a:t>
            </a:r>
          </a:p>
          <a:p>
            <a:pPr marL="514350" indent="-514350">
              <a:buFont typeface="Times New Roman" pitchFamily="18" charset="0"/>
              <a:buAutoNum type="arabicPeriod"/>
            </a:pPr>
            <a:r>
              <a:rPr lang="en-US" b="1" smtClean="0">
                <a:latin typeface="Tahoma" pitchFamily="34" charset="0"/>
                <a:cs typeface="Tahoma" pitchFamily="34" charset="0"/>
              </a:rPr>
              <a:t>The number of Mexican illegal immigrants into the U.S. has been tempered by new jobs generated in Mexico by NAFTA . The current  immigrant problem would likely be far worse without the free trade agreement.</a:t>
            </a:r>
          </a:p>
          <a:p>
            <a:pPr marL="514350" indent="-514350">
              <a:buFont typeface="Times New Roman" pitchFamily="18" charset="0"/>
              <a:buAutoNum type="arabicPeriod"/>
            </a:pPr>
            <a:endParaRPr lang="en-US" b="1" smtClean="0">
              <a:latin typeface="Tahoma" pitchFamily="34" charset="0"/>
              <a:cs typeface="Tahoma"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152400"/>
            <a:ext cx="9144000" cy="2438400"/>
          </a:xfrm>
        </p:spPr>
        <p:txBody>
          <a:bodyPr/>
          <a:lstStyle/>
          <a:p>
            <a:pPr eaLnBrk="1" hangingPunct="1"/>
            <a:r>
              <a:rPr lang="en-US" sz="3600" b="1" smtClean="0">
                <a:solidFill>
                  <a:schemeClr val="tx1"/>
                </a:solidFill>
                <a:latin typeface="Tahoma" pitchFamily="34" charset="0"/>
              </a:rPr>
              <a:t>Los nuevos servicios vienen con nuevo projectos de negocio </a:t>
            </a:r>
            <a:br>
              <a:rPr lang="en-US" sz="3600" b="1" smtClean="0">
                <a:solidFill>
                  <a:schemeClr val="tx1"/>
                </a:solidFill>
                <a:latin typeface="Tahoma" pitchFamily="34" charset="0"/>
              </a:rPr>
            </a:br>
            <a:r>
              <a:rPr lang="en-US" sz="3600" b="1" smtClean="0">
                <a:solidFill>
                  <a:schemeClr val="tx1"/>
                </a:solidFill>
                <a:latin typeface="Tahoma" pitchFamily="34" charset="0"/>
              </a:rPr>
              <a:t>(New services come with new business projects)</a:t>
            </a:r>
            <a:br>
              <a:rPr lang="en-US" sz="3600" b="1" smtClean="0">
                <a:solidFill>
                  <a:schemeClr val="tx1"/>
                </a:solidFill>
                <a:latin typeface="Tahoma" pitchFamily="34" charset="0"/>
              </a:rPr>
            </a:br>
            <a:endParaRPr lang="en-US" sz="3600" b="1" smtClean="0">
              <a:solidFill>
                <a:schemeClr val="tx1"/>
              </a:solidFill>
              <a:latin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914400"/>
            <a:ext cx="7848600" cy="1371600"/>
          </a:xfrm>
        </p:spPr>
        <p:txBody>
          <a:bodyPr/>
          <a:lstStyle/>
          <a:p>
            <a:pPr eaLnBrk="1" hangingPunct="1"/>
            <a:r>
              <a:rPr lang="en-US" sz="4000" b="1" smtClean="0">
                <a:solidFill>
                  <a:schemeClr val="tx1"/>
                </a:solidFill>
                <a:latin typeface="Tahoma" pitchFamily="34" charset="0"/>
              </a:rPr>
              <a:t>Pero el ganador más grande de NAFTA es…</a:t>
            </a:r>
            <a:br>
              <a:rPr lang="en-US" sz="4000" b="1" smtClean="0">
                <a:solidFill>
                  <a:schemeClr val="tx1"/>
                </a:solidFill>
                <a:latin typeface="Tahoma" pitchFamily="34" charset="0"/>
              </a:rPr>
            </a:br>
            <a:r>
              <a:rPr lang="en-US" sz="4000" b="1" smtClean="0">
                <a:solidFill>
                  <a:schemeClr val="tx1"/>
                </a:solidFill>
                <a:latin typeface="Tahoma" pitchFamily="34" charset="0"/>
              </a:rPr>
              <a:t>(But the biggest winner of NAFTA is… TEXAS)</a:t>
            </a:r>
            <a:br>
              <a:rPr lang="en-US" sz="4000" b="1" smtClean="0">
                <a:solidFill>
                  <a:schemeClr val="tx1"/>
                </a:solidFill>
                <a:latin typeface="Tahoma" pitchFamily="34" charset="0"/>
              </a:rPr>
            </a:br>
            <a:endParaRPr lang="en-US" sz="4000" b="1" smtClean="0">
              <a:solidFill>
                <a:schemeClr val="tx1"/>
              </a:solidFill>
              <a:latin typeface="Tahoma" pitchFamily="34" charset="0"/>
            </a:endParaRPr>
          </a:p>
        </p:txBody>
      </p:sp>
      <p:sp>
        <p:nvSpPr>
          <p:cNvPr id="27652" name="AutoShape 4"/>
          <p:cNvSpPr>
            <a:spLocks noChangeArrowheads="1"/>
          </p:cNvSpPr>
          <p:nvPr/>
        </p:nvSpPr>
        <p:spPr bwMode="auto">
          <a:xfrm>
            <a:off x="7924800" y="6248400"/>
            <a:ext cx="823913" cy="457200"/>
          </a:xfrm>
          <a:prstGeom prst="rightArrow">
            <a:avLst>
              <a:gd name="adj1" fmla="val 50000"/>
              <a:gd name="adj2" fmla="val 45052"/>
            </a:avLst>
          </a:prstGeom>
          <a:solidFill>
            <a:schemeClr val="tx2"/>
          </a:solidFill>
          <a:ln w="9525">
            <a:solidFill>
              <a:schemeClr val="tx1"/>
            </a:solidFill>
            <a:miter lim="800000"/>
            <a:headEnd/>
            <a:tailEnd/>
          </a:ln>
        </p:spPr>
        <p:txBody>
          <a:bodyPr wrap="none" anchor="ctr"/>
          <a:lstStyle/>
          <a:p>
            <a:endParaRPr lang="en-US">
              <a:solidFill>
                <a:srgbClr val="00FFCC"/>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228600"/>
            <a:ext cx="8458200" cy="6400800"/>
          </a:xfrm>
        </p:spPr>
        <p:txBody>
          <a:bodyPr/>
          <a:lstStyle/>
          <a:p>
            <a:pPr eaLnBrk="1" hangingPunct="1"/>
            <a:r>
              <a:rPr lang="en-US" sz="4000" b="1" smtClean="0">
                <a:solidFill>
                  <a:srgbClr val="00FF00"/>
                </a:solidFill>
                <a:latin typeface="Californian FB" pitchFamily="18" charset="0"/>
              </a:rPr>
              <a:t>			         </a:t>
            </a:r>
            <a:br>
              <a:rPr lang="en-US" sz="4000" b="1" smtClean="0">
                <a:solidFill>
                  <a:srgbClr val="00FF00"/>
                </a:solidFill>
                <a:latin typeface="Californian FB" pitchFamily="18" charset="0"/>
              </a:rPr>
            </a:br>
            <a:r>
              <a:rPr lang="en-US" sz="4000" b="1" smtClean="0">
                <a:solidFill>
                  <a:srgbClr val="00FF00"/>
                </a:solidFill>
                <a:latin typeface="Californian FB" pitchFamily="18" charset="0"/>
              </a:rPr>
              <a:t/>
            </a:r>
            <a:br>
              <a:rPr lang="en-US" sz="4000" b="1" smtClean="0">
                <a:solidFill>
                  <a:srgbClr val="00FF00"/>
                </a:solidFill>
                <a:latin typeface="Californian FB" pitchFamily="18" charset="0"/>
              </a:rPr>
            </a:br>
            <a:r>
              <a:rPr lang="en-US" sz="4000" b="1" smtClean="0">
                <a:solidFill>
                  <a:srgbClr val="00FF00"/>
                </a:solidFill>
                <a:latin typeface="Californian FB" pitchFamily="18" charset="0"/>
              </a:rPr>
              <a:t/>
            </a:r>
            <a:br>
              <a:rPr lang="en-US" sz="4000" b="1" smtClean="0">
                <a:solidFill>
                  <a:srgbClr val="00FF00"/>
                </a:solidFill>
                <a:latin typeface="Californian FB" pitchFamily="18" charset="0"/>
              </a:rPr>
            </a:br>
            <a:r>
              <a:rPr lang="en-US" sz="4000" b="1" smtClean="0">
                <a:solidFill>
                  <a:srgbClr val="00FF00"/>
                </a:solidFill>
                <a:latin typeface="Californian FB" pitchFamily="18" charset="0"/>
              </a:rPr>
              <a:t> </a:t>
            </a:r>
            <a:br>
              <a:rPr lang="en-US" sz="4000" b="1" smtClean="0">
                <a:solidFill>
                  <a:srgbClr val="00FF00"/>
                </a:solidFill>
                <a:latin typeface="Californian FB" pitchFamily="18" charset="0"/>
              </a:rPr>
            </a:br>
            <a:r>
              <a:rPr lang="en-US" b="1" smtClean="0">
                <a:solidFill>
                  <a:schemeClr val="tx1"/>
                </a:solidFill>
                <a:latin typeface="Tahoma" pitchFamily="34" charset="0"/>
              </a:rPr>
              <a:t>18 cents of each dollar stay in the Texas economy in the form of insurance, trucking, warehouses, etc.)</a:t>
            </a:r>
          </a:p>
        </p:txBody>
      </p:sp>
      <p:sp>
        <p:nvSpPr>
          <p:cNvPr id="28675" name="Rectangle 7"/>
          <p:cNvSpPr>
            <a:spLocks noGrp="1" noChangeArrowheads="1"/>
          </p:cNvSpPr>
          <p:nvPr>
            <p:ph type="body" idx="1"/>
          </p:nvPr>
        </p:nvSpPr>
        <p:spPr>
          <a:xfrm>
            <a:off x="381000" y="1981200"/>
            <a:ext cx="8305800" cy="4114800"/>
          </a:xfrm>
        </p:spPr>
        <p:txBody>
          <a:bodyPr/>
          <a:lstStyle/>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a:p>
            <a:pPr eaLnBrk="1" hangingPunct="1">
              <a:lnSpc>
                <a:spcPct val="90000"/>
              </a:lnSpc>
            </a:pPr>
            <a:endParaRPr lang="en-US" sz="2800" b="1" smtClean="0">
              <a:solidFill>
                <a:srgbClr val="00FF00"/>
              </a:solidFill>
              <a:latin typeface="Californian FB" pitchFamily="18" charset="0"/>
            </a:endParaRPr>
          </a:p>
        </p:txBody>
      </p:sp>
    </p:spTree>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Rectangle 5"/>
          <p:cNvSpPr>
            <a:spLocks noGrp="1" noChangeArrowheads="1"/>
          </p:cNvSpPr>
          <p:nvPr>
            <p:ph type="title"/>
          </p:nvPr>
        </p:nvSpPr>
        <p:spPr>
          <a:xfrm>
            <a:off x="685800" y="304800"/>
            <a:ext cx="8001000" cy="1752600"/>
          </a:xfrm>
        </p:spPr>
        <p:txBody>
          <a:bodyPr/>
          <a:lstStyle/>
          <a:p>
            <a:pPr eaLnBrk="1" hangingPunct="1"/>
            <a:r>
              <a:rPr lang="en-US" sz="3200" b="1" smtClean="0">
                <a:solidFill>
                  <a:schemeClr val="tx1"/>
                </a:solidFill>
                <a:latin typeface="Tahoma" pitchFamily="34" charset="0"/>
              </a:rPr>
              <a:t>The poorest counties in Texas (light shaded) stand to benefit  most from NAFTA by their close proximity of the border.</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WordArt 2"/>
          <p:cNvSpPr>
            <a:spLocks noChangeArrowheads="1" noChangeShapeType="1" noTextEdit="1"/>
          </p:cNvSpPr>
          <p:nvPr/>
        </p:nvSpPr>
        <p:spPr bwMode="auto">
          <a:xfrm>
            <a:off x="1371600" y="609600"/>
            <a:ext cx="6172200" cy="51816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latin typeface="Arial Black"/>
              </a:rPr>
              <a:t>NAFTA's</a:t>
            </a:r>
          </a:p>
          <a:p>
            <a:r>
              <a:rPr lang="en-US" sz="3600" kern="10">
                <a:ln w="9525">
                  <a:solidFill>
                    <a:srgbClr val="000000"/>
                  </a:solidFill>
                  <a:round/>
                  <a:headEnd/>
                  <a:tailEnd/>
                </a:ln>
                <a:solidFill>
                  <a:schemeClr val="tx2"/>
                </a:solidFill>
                <a:latin typeface="Arial Black"/>
              </a:rPr>
              <a:t>IMPACT ON</a:t>
            </a:r>
          </a:p>
          <a:p>
            <a:r>
              <a:rPr lang="en-US" sz="3600" kern="10">
                <a:ln w="9525">
                  <a:solidFill>
                    <a:srgbClr val="000000"/>
                  </a:solidFill>
                  <a:round/>
                  <a:headEnd/>
                  <a:tailEnd/>
                </a:ln>
                <a:solidFill>
                  <a:schemeClr val="tx2"/>
                </a:solidFill>
                <a:latin typeface="Arial Black"/>
              </a:rPr>
              <a:t>"CANAMERICO"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228600" y="228600"/>
            <a:ext cx="8610600" cy="533400"/>
          </a:xfrm>
        </p:spPr>
        <p:txBody>
          <a:bodyPr/>
          <a:lstStyle/>
          <a:p>
            <a:pPr eaLnBrk="1" hangingPunct="1"/>
            <a:r>
              <a:rPr lang="en-US" sz="4000" b="1" smtClean="0">
                <a:latin typeface="Tahoma" pitchFamily="34" charset="0"/>
              </a:rPr>
              <a:t>IMPACT ON MEXICO</a:t>
            </a:r>
          </a:p>
        </p:txBody>
      </p:sp>
      <p:sp>
        <p:nvSpPr>
          <p:cNvPr id="31747" name="Rectangle 3"/>
          <p:cNvSpPr>
            <a:spLocks noGrp="1" noChangeArrowheads="1"/>
          </p:cNvSpPr>
          <p:nvPr>
            <p:ph type="subTitle" idx="1"/>
          </p:nvPr>
        </p:nvSpPr>
        <p:spPr>
          <a:xfrm>
            <a:off x="0" y="762000"/>
            <a:ext cx="9144000" cy="6096000"/>
          </a:xfrm>
        </p:spPr>
        <p:txBody>
          <a:bodyPr/>
          <a:lstStyle/>
          <a:p>
            <a:pPr algn="l" eaLnBrk="1" hangingPunct="1"/>
            <a:r>
              <a:rPr lang="en-US" sz="2900" b="1" smtClean="0">
                <a:latin typeface="Tahoma" pitchFamily="34" charset="0"/>
              </a:rPr>
              <a:t>1. About 30% of maquiladora jobs were siphoned off by NAFTA-created jobs in the interior of MX</a:t>
            </a:r>
          </a:p>
          <a:p>
            <a:pPr algn="l" eaLnBrk="1" hangingPunct="1"/>
            <a:r>
              <a:rPr lang="en-US" sz="2900" b="1" smtClean="0">
                <a:latin typeface="Tahoma" pitchFamily="34" charset="0"/>
              </a:rPr>
              <a:t>2. MX agriculture has suffered a net loss in jobs &amp; revenue due to U.S. agricultural subsidies</a:t>
            </a:r>
          </a:p>
          <a:p>
            <a:pPr algn="l" eaLnBrk="1" hangingPunct="1"/>
            <a:r>
              <a:rPr lang="en-US" sz="2900" b="1" smtClean="0">
                <a:latin typeface="Tahoma" pitchFamily="34" charset="0"/>
              </a:rPr>
              <a:t>3. No increase in net manufacturing jobs in MX due to its concentration in component parts that are exported to the USA for product assembly</a:t>
            </a:r>
          </a:p>
          <a:p>
            <a:pPr algn="l" eaLnBrk="1" hangingPunct="1"/>
            <a:r>
              <a:rPr lang="en-US" sz="2900" b="1" smtClean="0">
                <a:latin typeface="Tahoma" pitchFamily="34" charset="0"/>
              </a:rPr>
              <a:t>4. Since 1994, MX’s non-oil exports have increased 400% &amp; foreign direct investment by 14 fold.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ubtitle 4"/>
          <p:cNvSpPr>
            <a:spLocks noGrp="1"/>
          </p:cNvSpPr>
          <p:nvPr>
            <p:ph type="subTitle" idx="1"/>
          </p:nvPr>
        </p:nvSpPr>
        <p:spPr>
          <a:xfrm>
            <a:off x="0" y="0"/>
            <a:ext cx="9144000" cy="6858000"/>
          </a:xfrm>
        </p:spPr>
        <p:txBody>
          <a:bodyPr/>
          <a:lstStyle/>
          <a:p>
            <a:pPr algn="l"/>
            <a:r>
              <a:rPr lang="en-US" sz="3000" b="1" smtClean="0">
                <a:latin typeface="Tahoma" pitchFamily="34" charset="0"/>
                <a:cs typeface="Tahoma" pitchFamily="34" charset="0"/>
              </a:rPr>
              <a:t>In the decade before NAFTA, Mexico’s average annual per capita GDP grew at 0.1%,  compared to 1.8% in the decade after NAFTA. However, post-NAFTA  economic structural changes  forced on Mexico by the IMF (for huge loans made to Mexico after its major currency crisis in the mid-1980s) “wiped out whole swathes of Mexican industry that had been painstakingly built up” in previous years.  “The result was a slowdown in economic growth, lost jobs, and falling wages.” In effect, the IMF’s mandatory structural changes in Mexico’s economy more than wiped out the gains of NAFTA.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4"/>
            </a:pPr>
            <a:r>
              <a:rPr lang="en-US" sz="4000" b="1" smtClean="0">
                <a:latin typeface="Tahoma" pitchFamily="34" charset="0"/>
              </a:rPr>
              <a:t>Should U.S. immigration laws be strictly enforced?</a:t>
            </a:r>
          </a:p>
          <a:p>
            <a:pPr marL="609600" indent="-609600" eaLnBrk="1" hangingPunct="1">
              <a:buFontTx/>
              <a:buAutoNum type="arabicPeriod" startAt="4"/>
            </a:pPr>
            <a:r>
              <a:rPr lang="en-US" sz="4000" b="1" smtClean="0">
                <a:latin typeface="Tahoma" pitchFamily="34" charset="0"/>
              </a:rPr>
              <a:t>Do Mexican immigrants contribute more to the USA than they receive from America?</a:t>
            </a:r>
          </a:p>
          <a:p>
            <a:pPr marL="609600" indent="-609600" eaLnBrk="1" hangingPunct="1">
              <a:buFontTx/>
              <a:buAutoNum type="arabicPeriod" startAt="4"/>
            </a:pPr>
            <a:r>
              <a:rPr lang="en-US" sz="4000" b="1" smtClean="0">
                <a:latin typeface="Tahoma" pitchFamily="34" charset="0"/>
              </a:rPr>
              <a:t>Who should be responsible for the unintended negative impacts of free trade agreements on companies &amp; workers? </a:t>
            </a:r>
          </a:p>
          <a:p>
            <a:pPr marL="609600" indent="-609600" eaLnBrk="1" hangingPunct="1">
              <a:buFontTx/>
              <a:buAutoNum type="arabicPeriod" startAt="4"/>
            </a:pPr>
            <a:endParaRPr lang="en-US" sz="4000" b="1" smtClean="0">
              <a:latin typeface="Tahoma" pitchFamily="34" charset="0"/>
            </a:endParaRPr>
          </a:p>
          <a:p>
            <a:pPr marL="609600" indent="-609600" eaLnBrk="1" hangingPunct="1">
              <a:buFontTx/>
              <a:buAutoNum type="arabicPeriod" startAt="4"/>
            </a:pPr>
            <a:endParaRPr lang="en-US" sz="4000" b="1" smtClean="0">
              <a:latin typeface="Tahoma"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228600" y="228600"/>
            <a:ext cx="8610600" cy="533400"/>
          </a:xfrm>
        </p:spPr>
        <p:txBody>
          <a:bodyPr/>
          <a:lstStyle/>
          <a:p>
            <a:pPr eaLnBrk="1" hangingPunct="1"/>
            <a:r>
              <a:rPr lang="en-US" sz="4000" b="1" smtClean="0">
                <a:latin typeface="Tahoma" pitchFamily="34" charset="0"/>
              </a:rPr>
              <a:t>IMPACT ON THE USA</a:t>
            </a:r>
          </a:p>
        </p:txBody>
      </p:sp>
      <p:sp>
        <p:nvSpPr>
          <p:cNvPr id="33795" name="Rectangle 3"/>
          <p:cNvSpPr>
            <a:spLocks noGrp="1" noChangeArrowheads="1"/>
          </p:cNvSpPr>
          <p:nvPr>
            <p:ph type="subTitle" idx="1"/>
          </p:nvPr>
        </p:nvSpPr>
        <p:spPr>
          <a:xfrm>
            <a:off x="0" y="762000"/>
            <a:ext cx="9144000" cy="6096000"/>
          </a:xfrm>
        </p:spPr>
        <p:txBody>
          <a:bodyPr/>
          <a:lstStyle/>
          <a:p>
            <a:pPr algn="l" eaLnBrk="1" hangingPunct="1"/>
            <a:r>
              <a:rPr lang="en-US" sz="3800" b="1" smtClean="0">
                <a:latin typeface="Tahoma" pitchFamily="34" charset="0"/>
              </a:rPr>
              <a:t>1. A net increase of 914,000 new manufacturing jobs minus a decrease of 766,000 jobs wiped out by increased imports from MX = a net gain of approx. 200,000 jobs</a:t>
            </a:r>
          </a:p>
          <a:p>
            <a:pPr algn="l" eaLnBrk="1" hangingPunct="1"/>
            <a:r>
              <a:rPr lang="en-US" sz="3800" b="1" smtClean="0">
                <a:latin typeface="Tahoma" pitchFamily="34" charset="0"/>
              </a:rPr>
              <a:t>2. Since the U.S. economy is 10X larger than Mexico’s, the overall impact of NAFTA on the USA has been limited</a:t>
            </a:r>
          </a:p>
          <a:p>
            <a:pPr algn="l" eaLnBrk="1" hangingPunct="1"/>
            <a:endParaRPr lang="en-US" sz="3800" b="1" smtClean="0">
              <a:latin typeface="Tahom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228600" y="228600"/>
            <a:ext cx="8610600" cy="533400"/>
          </a:xfrm>
        </p:spPr>
        <p:txBody>
          <a:bodyPr/>
          <a:lstStyle/>
          <a:p>
            <a:pPr eaLnBrk="1" hangingPunct="1"/>
            <a:r>
              <a:rPr lang="en-US" sz="4000" b="1" smtClean="0">
                <a:latin typeface="Tahoma" pitchFamily="34" charset="0"/>
              </a:rPr>
              <a:t>OVERALL CONCLUSIONS</a:t>
            </a:r>
          </a:p>
        </p:txBody>
      </p:sp>
      <p:sp>
        <p:nvSpPr>
          <p:cNvPr id="34819" name="Rectangle 3"/>
          <p:cNvSpPr>
            <a:spLocks noGrp="1" noChangeArrowheads="1"/>
          </p:cNvSpPr>
          <p:nvPr>
            <p:ph type="subTitle" idx="1"/>
          </p:nvPr>
        </p:nvSpPr>
        <p:spPr>
          <a:xfrm>
            <a:off x="0" y="838200"/>
            <a:ext cx="9144000" cy="6019800"/>
          </a:xfrm>
        </p:spPr>
        <p:txBody>
          <a:bodyPr/>
          <a:lstStyle/>
          <a:p>
            <a:pPr eaLnBrk="1" hangingPunct="1"/>
            <a:r>
              <a:rPr lang="en-US" sz="3400" b="1" smtClean="0">
                <a:latin typeface="Tahoma" pitchFamily="34" charset="0"/>
              </a:rPr>
              <a:t>“NAFTA has shown that FTAs shift the composition of some jobs, with some winners &amp; some losers, but cannot be expected to create a net job gain in economies that are at full-employment, such as the USA &amp; Canada.  In developing economies, such as MX, the NAFTA experience demonstrates that FTAs can’t be counted on to produce much employment gain.”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0" y="0"/>
            <a:ext cx="9144000" cy="6858000"/>
          </a:xfrm>
        </p:spPr>
        <p:txBody>
          <a:bodyPr/>
          <a:lstStyle/>
          <a:p>
            <a:pPr algn="ctr" eaLnBrk="1" hangingPunct="1">
              <a:buFontTx/>
              <a:buNone/>
            </a:pPr>
            <a:r>
              <a:rPr lang="en-US" sz="3600" b="1" smtClean="0">
                <a:latin typeface="Tahoma" pitchFamily="34" charset="0"/>
              </a:rPr>
              <a:t>OVERALL IMPACT OF NAFTA  </a:t>
            </a:r>
          </a:p>
          <a:p>
            <a:pPr algn="ctr" eaLnBrk="1" hangingPunct="1">
              <a:buFontTx/>
              <a:buNone/>
            </a:pPr>
            <a:r>
              <a:rPr lang="en-US" sz="3600" b="1" smtClean="0">
                <a:latin typeface="Tahoma" pitchFamily="34" charset="0"/>
              </a:rPr>
              <a:t>ON JOBS &amp; EMPLOYMENT: </a:t>
            </a:r>
          </a:p>
          <a:p>
            <a:pPr algn="ctr" eaLnBrk="1" hangingPunct="1">
              <a:buFontTx/>
              <a:buNone/>
            </a:pPr>
            <a:r>
              <a:rPr lang="en-US" sz="4400" b="1" smtClean="0">
                <a:latin typeface="Tahoma" pitchFamily="34" charset="0"/>
              </a:rPr>
              <a:t>The increased FDI &amp; business activity associated with NAFTA has not yielded more net jobs, but it has affected the pattern of jobs, boosting employment in some industries, but wiping out jobs in others.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ctrTitle"/>
          </p:nvPr>
        </p:nvSpPr>
        <p:spPr>
          <a:xfrm>
            <a:off x="0" y="0"/>
            <a:ext cx="9144000" cy="1219200"/>
          </a:xfrm>
        </p:spPr>
        <p:txBody>
          <a:bodyPr/>
          <a:lstStyle/>
          <a:p>
            <a:r>
              <a:rPr lang="en-US" sz="3600" b="1" smtClean="0">
                <a:latin typeface="Tahoma" pitchFamily="34" charset="0"/>
                <a:cs typeface="Tahoma" pitchFamily="34" charset="0"/>
              </a:rPr>
              <a:t>INCREASE IN MEXICO’S </a:t>
            </a:r>
            <a:br>
              <a:rPr lang="en-US" sz="3600" b="1" smtClean="0">
                <a:latin typeface="Tahoma" pitchFamily="34" charset="0"/>
                <a:cs typeface="Tahoma" pitchFamily="34" charset="0"/>
              </a:rPr>
            </a:br>
            <a:r>
              <a:rPr lang="en-US" sz="3600" b="1" smtClean="0">
                <a:latin typeface="Tahoma" pitchFamily="34" charset="0"/>
                <a:cs typeface="Tahoma" pitchFamily="34" charset="0"/>
              </a:rPr>
              <a:t>POST-NAFTA EXPORTS TO THE U.S.</a:t>
            </a:r>
          </a:p>
        </p:txBody>
      </p:sp>
      <p:sp>
        <p:nvSpPr>
          <p:cNvPr id="36867" name="Subtitle 4"/>
          <p:cNvSpPr>
            <a:spLocks noGrp="1"/>
          </p:cNvSpPr>
          <p:nvPr>
            <p:ph type="subTitle" idx="1"/>
          </p:nvPr>
        </p:nvSpPr>
        <p:spPr>
          <a:xfrm>
            <a:off x="0" y="1066800"/>
            <a:ext cx="9144000" cy="5791200"/>
          </a:xfrm>
        </p:spPr>
        <p:txBody>
          <a:bodyPr/>
          <a:lstStyle/>
          <a:p>
            <a:pPr algn="l"/>
            <a:r>
              <a:rPr lang="en-US" sz="4800" b="1" smtClean="0">
                <a:latin typeface="Tahoma" pitchFamily="34" charset="0"/>
                <a:cs typeface="Tahoma" pitchFamily="34" charset="0"/>
              </a:rPr>
              <a:t>1981-1986: 6% increase</a:t>
            </a:r>
          </a:p>
          <a:p>
            <a:pPr algn="l"/>
            <a:r>
              <a:rPr lang="en-US" sz="4800" b="1" smtClean="0">
                <a:latin typeface="Tahoma" pitchFamily="34" charset="0"/>
                <a:cs typeface="Tahoma" pitchFamily="34" charset="0"/>
              </a:rPr>
              <a:t>1987-1993: 12 % increase</a:t>
            </a:r>
          </a:p>
          <a:p>
            <a:pPr algn="l"/>
            <a:r>
              <a:rPr lang="en-US" sz="4800" b="1" smtClean="0">
                <a:latin typeface="Tahoma" pitchFamily="34" charset="0"/>
                <a:cs typeface="Tahoma" pitchFamily="34" charset="0"/>
              </a:rPr>
              <a:t>1994-2000: 19.3% increase</a:t>
            </a:r>
          </a:p>
          <a:p>
            <a:pPr algn="l"/>
            <a:r>
              <a:rPr lang="en-US" sz="4800" b="1" smtClean="0">
                <a:latin typeface="Tahoma" pitchFamily="34" charset="0"/>
                <a:cs typeface="Tahoma" pitchFamily="34" charset="0"/>
              </a:rPr>
              <a:t>2001-2005: 5% increase</a:t>
            </a:r>
          </a:p>
          <a:p>
            <a:pPr algn="l"/>
            <a:r>
              <a:rPr lang="en-US" sz="4800" b="1" smtClean="0">
                <a:latin typeface="Tahoma" pitchFamily="34" charset="0"/>
                <a:cs typeface="Tahoma" pitchFamily="34" charset="0"/>
              </a:rPr>
              <a:t>MX’s exports to Canada increased at a 14% average annual rate..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3"/>
          <p:cNvSpPr>
            <a:spLocks noGrp="1"/>
          </p:cNvSpPr>
          <p:nvPr>
            <p:ph type="ctrTitle"/>
          </p:nvPr>
        </p:nvSpPr>
        <p:spPr>
          <a:xfrm>
            <a:off x="0" y="0"/>
            <a:ext cx="9144000" cy="1219200"/>
          </a:xfrm>
        </p:spPr>
        <p:txBody>
          <a:bodyPr/>
          <a:lstStyle/>
          <a:p>
            <a:r>
              <a:rPr lang="en-US" sz="3600" b="1" smtClean="0">
                <a:latin typeface="Tahoma" pitchFamily="34" charset="0"/>
                <a:cs typeface="Tahoma" pitchFamily="34" charset="0"/>
              </a:rPr>
              <a:t>MEXICO’S MARKET SHARE INCREASES IN THE NAFTA ZONE, 1985 vs. 2000</a:t>
            </a:r>
          </a:p>
        </p:txBody>
      </p:sp>
      <p:sp>
        <p:nvSpPr>
          <p:cNvPr id="37891" name="Subtitle 4"/>
          <p:cNvSpPr>
            <a:spLocks noGrp="1"/>
          </p:cNvSpPr>
          <p:nvPr>
            <p:ph type="subTitle" idx="1"/>
          </p:nvPr>
        </p:nvSpPr>
        <p:spPr>
          <a:xfrm>
            <a:off x="0" y="1219200"/>
            <a:ext cx="9144000" cy="5638800"/>
          </a:xfrm>
        </p:spPr>
        <p:txBody>
          <a:bodyPr/>
          <a:lstStyle/>
          <a:p>
            <a:pPr algn="l"/>
            <a:r>
              <a:rPr lang="en-US" sz="4800" b="1" smtClean="0">
                <a:latin typeface="Tahoma" pitchFamily="34" charset="0"/>
                <a:cs typeface="Tahoma" pitchFamily="34" charset="0"/>
              </a:rPr>
              <a:t>Simple manufactured products: 4.5% of NAFTA zone  vs. 9.5%</a:t>
            </a:r>
          </a:p>
          <a:p>
            <a:pPr algn="l"/>
            <a:r>
              <a:rPr lang="en-US" sz="4800" b="1" smtClean="0">
                <a:latin typeface="Tahoma" pitchFamily="34" charset="0"/>
                <a:cs typeface="Tahoma" pitchFamily="34" charset="0"/>
              </a:rPr>
              <a:t>Natural resources mfg: 3.1% vs. 3.7&amp;</a:t>
            </a:r>
          </a:p>
          <a:p>
            <a:pPr algn="l"/>
            <a:r>
              <a:rPr lang="en-US" sz="4800" b="1" smtClean="0">
                <a:latin typeface="Tahoma" pitchFamily="34" charset="0"/>
                <a:cs typeface="Tahoma" pitchFamily="34" charset="0"/>
              </a:rPr>
              <a:t>Non-natural resources mfg: 2.9% vs. 10.6%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WordArt 6"/>
          <p:cNvSpPr>
            <a:spLocks noChangeArrowheads="1" noChangeShapeType="1" noTextEdit="1"/>
          </p:cNvSpPr>
          <p:nvPr/>
        </p:nvSpPr>
        <p:spPr bwMode="auto">
          <a:xfrm>
            <a:off x="1524000" y="762000"/>
            <a:ext cx="5715000" cy="53340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latin typeface="Arial Black"/>
              </a:rPr>
              <a:t>NAFTA</a:t>
            </a:r>
          </a:p>
          <a:p>
            <a:r>
              <a:rPr lang="en-US" sz="3600" kern="10">
                <a:ln w="9525">
                  <a:solidFill>
                    <a:srgbClr val="000000"/>
                  </a:solidFill>
                  <a:round/>
                  <a:headEnd/>
                  <a:tailEnd/>
                </a:ln>
                <a:latin typeface="Arial Black"/>
              </a:rPr>
              <a:t>TENSIONS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0" y="0"/>
            <a:ext cx="9144000" cy="6858000"/>
          </a:xfrm>
        </p:spPr>
        <p:txBody>
          <a:bodyPr/>
          <a:lstStyle/>
          <a:p>
            <a:pPr algn="ctr">
              <a:buFontTx/>
              <a:buNone/>
            </a:pPr>
            <a:r>
              <a:rPr lang="en-US" sz="4400" b="1" smtClean="0">
                <a:latin typeface="Tahoma" pitchFamily="34" charset="0"/>
              </a:rPr>
              <a:t>When nations make major economic changes, such as a FTA, there are both intended &amp; unintended outcomes.  The unintended outcomes, both good and bad, must be considered in evaluating the success of any major economic change.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228600"/>
            <a:ext cx="9144000" cy="457200"/>
          </a:xfrm>
        </p:spPr>
        <p:txBody>
          <a:bodyPr/>
          <a:lstStyle/>
          <a:p>
            <a:r>
              <a:rPr lang="en-US" sz="3200" b="1" smtClean="0">
                <a:solidFill>
                  <a:schemeClr val="tx1"/>
                </a:solidFill>
                <a:latin typeface="Tahoma" pitchFamily="34" charset="0"/>
              </a:rPr>
              <a:t>UNANTICIPATED OUTCOMES OF NAFTA</a:t>
            </a:r>
          </a:p>
        </p:txBody>
      </p:sp>
      <p:sp>
        <p:nvSpPr>
          <p:cNvPr id="40963" name="Rectangle 3"/>
          <p:cNvSpPr>
            <a:spLocks noGrp="1" noChangeArrowheads="1"/>
          </p:cNvSpPr>
          <p:nvPr>
            <p:ph type="body" idx="1"/>
          </p:nvPr>
        </p:nvSpPr>
        <p:spPr>
          <a:xfrm>
            <a:off x="0" y="685800"/>
            <a:ext cx="9144000" cy="6172200"/>
          </a:xfrm>
        </p:spPr>
        <p:txBody>
          <a:bodyPr/>
          <a:lstStyle/>
          <a:p>
            <a:pPr marL="609600" indent="-609600">
              <a:buFontTx/>
              <a:buAutoNum type="arabicPeriod"/>
            </a:pPr>
            <a:r>
              <a:rPr lang="en-US" sz="4000" b="1" smtClean="0">
                <a:latin typeface="Tahoma" pitchFamily="34" charset="0"/>
              </a:rPr>
              <a:t>Asian &amp; European companies built factories in Mexico in order to export goods to the U.S. without tariffs</a:t>
            </a:r>
          </a:p>
          <a:p>
            <a:pPr marL="609600" indent="-609600">
              <a:buFontTx/>
              <a:buAutoNum type="arabicPeriod"/>
            </a:pPr>
            <a:r>
              <a:rPr lang="en-US" sz="4000" b="1" smtClean="0">
                <a:latin typeface="Tahoma" pitchFamily="34" charset="0"/>
              </a:rPr>
              <a:t>Many Mexican companies closed because they were no longer protected by tariffs</a:t>
            </a:r>
          </a:p>
          <a:p>
            <a:pPr marL="609600" indent="-609600">
              <a:buFontTx/>
              <a:buAutoNum type="arabicPeriod"/>
            </a:pPr>
            <a:r>
              <a:rPr lang="en-US" sz="4000" b="1" smtClean="0">
                <a:latin typeface="Tahoma" pitchFamily="34" charset="0"/>
              </a:rPr>
              <a:t>China began to siphon off jobs &amp; FDI from Mexico</a:t>
            </a:r>
          </a:p>
          <a:p>
            <a:pPr marL="609600" indent="-609600">
              <a:buFontTx/>
              <a:buNone/>
            </a:pPr>
            <a:endParaRPr lang="en-US" sz="4000" b="1" smtClean="0">
              <a:latin typeface="Tahom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1026"/>
          <p:cNvSpPr>
            <a:spLocks noGrp="1" noChangeArrowheads="1"/>
          </p:cNvSpPr>
          <p:nvPr>
            <p:ph type="title"/>
          </p:nvPr>
        </p:nvSpPr>
        <p:spPr>
          <a:xfrm>
            <a:off x="0" y="0"/>
            <a:ext cx="9144000" cy="2286000"/>
          </a:xfrm>
        </p:spPr>
        <p:txBody>
          <a:bodyPr/>
          <a:lstStyle/>
          <a:p>
            <a:r>
              <a:rPr lang="en-US" sz="4800" b="1" smtClean="0">
                <a:solidFill>
                  <a:schemeClr val="tx1"/>
                </a:solidFill>
                <a:latin typeface="Tahoma" pitchFamily="34" charset="0"/>
              </a:rPr>
              <a:t>Mexico’s infrastructure for doing NAFTA business is not nearly big enough</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0" y="0"/>
            <a:ext cx="9144000" cy="6858000"/>
          </a:xfrm>
        </p:spPr>
        <p:txBody>
          <a:bodyPr/>
          <a:lstStyle/>
          <a:p>
            <a:pPr marL="609600" indent="-609600">
              <a:lnSpc>
                <a:spcPct val="90000"/>
              </a:lnSpc>
              <a:buFontTx/>
              <a:buAutoNum type="arabicPeriod"/>
            </a:pPr>
            <a:r>
              <a:rPr lang="en-US" b="1" smtClean="0">
                <a:latin typeface="Tahoma" pitchFamily="34" charset="0"/>
              </a:rPr>
              <a:t>Canadians are worried that NAFTA will undermine Canadian competitiveness, eventually cutting into their socialist comforts (high minimum wage, free health care, etc.)</a:t>
            </a:r>
          </a:p>
          <a:p>
            <a:pPr marL="609600" indent="-609600">
              <a:lnSpc>
                <a:spcPct val="90000"/>
              </a:lnSpc>
              <a:buFontTx/>
              <a:buAutoNum type="arabicPeriod"/>
            </a:pPr>
            <a:r>
              <a:rPr lang="en-US" b="1" smtClean="0">
                <a:latin typeface="Tahoma" pitchFamily="34" charset="0"/>
              </a:rPr>
              <a:t>Due to the backing of large farming subsidies, American farmers are a major threat to most small MX farms</a:t>
            </a:r>
          </a:p>
          <a:p>
            <a:pPr marL="609600" indent="-609600">
              <a:lnSpc>
                <a:spcPct val="90000"/>
              </a:lnSpc>
              <a:buFontTx/>
              <a:buAutoNum type="arabicPeriod"/>
            </a:pPr>
            <a:r>
              <a:rPr lang="en-US" b="1" smtClean="0">
                <a:latin typeface="Tahoma" pitchFamily="34" charset="0"/>
              </a:rPr>
              <a:t>Overall, NAFTA has not compensated for MX’s innumerable social &amp; economic problems: corruption, over-population,  poor education, crumbling infrastructure, puny tax base, lack of credit, etc.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5791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b="0">
              <a:solidFill>
                <a:srgbClr val="00FF00"/>
              </a:solidFill>
              <a:latin typeface="Times New Roman" pitchFamily="18" charset="0"/>
            </a:endParaRPr>
          </a:p>
        </p:txBody>
      </p:sp>
      <p:sp>
        <p:nvSpPr>
          <p:cNvPr id="7171" name="Rectangle 4"/>
          <p:cNvSpPr>
            <a:spLocks noChangeArrowheads="1"/>
          </p:cNvSpPr>
          <p:nvPr/>
        </p:nvSpPr>
        <p:spPr bwMode="auto">
          <a:xfrm>
            <a:off x="0" y="381000"/>
            <a:ext cx="9144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4800">
              <a:latin typeface="Tahoma" pitchFamily="34" charset="0"/>
            </a:endParaRPr>
          </a:p>
        </p:txBody>
      </p:sp>
      <p:sp>
        <p:nvSpPr>
          <p:cNvPr id="7172" name="Rectangle 6"/>
          <p:cNvSpPr>
            <a:spLocks noGrp="1" noChangeArrowheads="1"/>
          </p:cNvSpPr>
          <p:nvPr>
            <p:ph type="title"/>
          </p:nvPr>
        </p:nvSpPr>
        <p:spPr>
          <a:xfrm>
            <a:off x="533400" y="1752600"/>
            <a:ext cx="7924800" cy="3048000"/>
          </a:xfrm>
        </p:spPr>
        <p:txBody>
          <a:bodyPr/>
          <a:lstStyle/>
          <a:p>
            <a:pPr eaLnBrk="1" hangingPunct="1"/>
            <a:r>
              <a:rPr lang="en-US" sz="6000" b="1" smtClean="0">
                <a:latin typeface="Tahoma" pitchFamily="34" charset="0"/>
              </a:rPr>
              <a:t>THE PURPOSE OF NAFTA:</a:t>
            </a:r>
            <a:br>
              <a:rPr lang="en-US" sz="6000" b="1" smtClean="0">
                <a:latin typeface="Tahoma" pitchFamily="34" charset="0"/>
              </a:rPr>
            </a:br>
            <a:r>
              <a:rPr lang="en-US" sz="6000" b="1" smtClean="0">
                <a:latin typeface="Tahoma" pitchFamily="34" charset="0"/>
              </a:rPr>
              <a:t>To eliminate all tariffs between Canada, Mexico, &amp; the USA</a:t>
            </a:r>
          </a:p>
        </p:txBody>
      </p:sp>
    </p:spTree>
  </p:cSld>
  <p:clrMapOvr>
    <a:masterClrMapping/>
  </p:clrMapOvr>
  <p:transition>
    <p:wedg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304800"/>
            <a:ext cx="8839200" cy="609600"/>
          </a:xfrm>
        </p:spPr>
        <p:txBody>
          <a:bodyPr/>
          <a:lstStyle/>
          <a:p>
            <a:r>
              <a:rPr lang="en-US" sz="4000" b="1" smtClean="0">
                <a:solidFill>
                  <a:schemeClr val="tx1"/>
                </a:solidFill>
                <a:latin typeface="Tahoma" pitchFamily="34" charset="0"/>
              </a:rPr>
              <a:t>NAFTA HEAD-BUTTING</a:t>
            </a:r>
          </a:p>
        </p:txBody>
      </p:sp>
      <p:sp>
        <p:nvSpPr>
          <p:cNvPr id="45059" name="Rectangle 3"/>
          <p:cNvSpPr>
            <a:spLocks noGrp="1" noChangeArrowheads="1"/>
          </p:cNvSpPr>
          <p:nvPr>
            <p:ph type="body" idx="1"/>
          </p:nvPr>
        </p:nvSpPr>
        <p:spPr>
          <a:xfrm>
            <a:off x="0" y="914400"/>
            <a:ext cx="9144000" cy="5943600"/>
          </a:xfrm>
        </p:spPr>
        <p:txBody>
          <a:bodyPr/>
          <a:lstStyle/>
          <a:p>
            <a:pPr marL="609600" indent="-609600">
              <a:buFontTx/>
              <a:buAutoNum type="arabicPeriod"/>
            </a:pPr>
            <a:r>
              <a:rPr lang="en-US" sz="4400" b="1" smtClean="0">
                <a:latin typeface="Tahoma" pitchFamily="34" charset="0"/>
              </a:rPr>
              <a:t>Current legal action: Mexico imposed a 20% tariff on U.S. soft drinks sweetened with fructose corn syrup.</a:t>
            </a:r>
          </a:p>
          <a:p>
            <a:pPr marL="609600" indent="-609600">
              <a:buFontTx/>
              <a:buAutoNum type="arabicPeriod"/>
            </a:pPr>
            <a:r>
              <a:rPr lang="en-US" sz="4400" b="1" smtClean="0">
                <a:latin typeface="Tahoma" pitchFamily="34" charset="0"/>
              </a:rPr>
              <a:t>Mexico has charged the U.S. with anti-dumping tariffs over American beef exports </a:t>
            </a:r>
          </a:p>
          <a:p>
            <a:pPr marL="609600" indent="-609600">
              <a:buFontTx/>
              <a:buNone/>
            </a:pPr>
            <a:endParaRPr lang="en-US" sz="4400" b="1" smtClean="0">
              <a:latin typeface="Tahoma" pitchFamily="34" charset="0"/>
            </a:endParaRPr>
          </a:p>
          <a:p>
            <a:pPr marL="609600" indent="-609600">
              <a:buFontTx/>
              <a:buNone/>
            </a:pPr>
            <a:endParaRPr lang="en-US" sz="4400" b="1" smtClean="0"/>
          </a:p>
          <a:p>
            <a:pPr marL="609600" indent="-609600">
              <a:buFontTx/>
              <a:buNone/>
            </a:pPr>
            <a:endParaRPr lang="en-US" sz="2800" smtClean="0">
              <a:solidFill>
                <a:srgbClr val="CC00FF"/>
              </a:solidFill>
            </a:endParaRPr>
          </a:p>
          <a:p>
            <a:pPr marL="609600" indent="-609600">
              <a:buFontTx/>
              <a:buNone/>
            </a:pPr>
            <a:endParaRPr lang="en-US" sz="280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0"/>
            <a:ext cx="8915400" cy="2895600"/>
          </a:xfrm>
        </p:spPr>
        <p:txBody>
          <a:bodyPr/>
          <a:lstStyle/>
          <a:p>
            <a:r>
              <a:rPr lang="en-US" sz="3200" b="1" smtClean="0">
                <a:solidFill>
                  <a:schemeClr val="tx1"/>
                </a:solidFill>
                <a:latin typeface="Tahoma" pitchFamily="34" charset="0"/>
              </a:rPr>
              <a:t>A coalition of environmental &amp; labor groups have subjected Mexico to unfair trading practices in restricting access (only 20 miles across the border) of MX trucks to U.S. highways.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0" y="0"/>
            <a:ext cx="9144000" cy="6858000"/>
          </a:xfrm>
        </p:spPr>
        <p:txBody>
          <a:bodyPr/>
          <a:lstStyle/>
          <a:p>
            <a:pPr algn="ctr">
              <a:buFontTx/>
              <a:buNone/>
            </a:pPr>
            <a:r>
              <a:rPr lang="en-US" sz="9600" b="1" smtClean="0">
                <a:latin typeface="Tahoma" pitchFamily="34" charset="0"/>
              </a:rPr>
              <a:t>THE BOTTOM LINE ON NAFTA</a:t>
            </a:r>
          </a:p>
          <a:p>
            <a:pPr algn="ctr">
              <a:buFontTx/>
              <a:buNone/>
            </a:pPr>
            <a:r>
              <a:rPr lang="en-US" sz="4000" b="1" smtClean="0">
                <a:latin typeface="Tahoma" pitchFamily="34" charset="0"/>
              </a:rPr>
              <a:t>(from </a:t>
            </a:r>
            <a:r>
              <a:rPr lang="en-US" sz="4000" b="1" i="1" smtClean="0">
                <a:latin typeface="Tahoma" pitchFamily="34" charset="0"/>
              </a:rPr>
              <a:t>Post-NAFTA North America</a:t>
            </a:r>
            <a:r>
              <a:rPr lang="en-US" sz="4000" b="1" smtClean="0">
                <a:latin typeface="Tahoma" pitchFamily="34" charset="0"/>
              </a:rPr>
              <a:t>, by Isidro Morales)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0" y="0"/>
            <a:ext cx="9144000" cy="6858000"/>
          </a:xfrm>
        </p:spPr>
        <p:txBody>
          <a:bodyPr/>
          <a:lstStyle/>
          <a:p>
            <a:pPr marL="609600" indent="-609600">
              <a:lnSpc>
                <a:spcPct val="90000"/>
              </a:lnSpc>
              <a:buFontTx/>
              <a:buAutoNum type="arabicPeriod"/>
            </a:pPr>
            <a:r>
              <a:rPr lang="en-US" sz="3000" b="1" smtClean="0">
                <a:latin typeface="Tahoma" pitchFamily="34" charset="0"/>
              </a:rPr>
              <a:t>“The NAFTA regime and transformation of state policies has so far been a success.  It has not only produced anticipated and desirable policy outcomes, but has led to anticipated future positive outcomes and rewards.”</a:t>
            </a:r>
          </a:p>
          <a:p>
            <a:pPr marL="609600" indent="-609600">
              <a:lnSpc>
                <a:spcPct val="90000"/>
              </a:lnSpc>
              <a:buFontTx/>
              <a:buAutoNum type="arabicPeriod"/>
            </a:pPr>
            <a:r>
              <a:rPr lang="en-US" sz="3000" b="1" smtClean="0">
                <a:latin typeface="Tahoma" pitchFamily="34" charset="0"/>
              </a:rPr>
              <a:t>But the playing filed for the 3 partners has not been entirely leveled due to subsidies &amp; “overzealous” use of sensitive sector products.</a:t>
            </a:r>
          </a:p>
          <a:p>
            <a:pPr marL="609600" indent="-609600">
              <a:lnSpc>
                <a:spcPct val="90000"/>
              </a:lnSpc>
              <a:buFontTx/>
              <a:buAutoNum type="arabicPeriod"/>
            </a:pPr>
            <a:r>
              <a:rPr lang="en-US" sz="3000" b="1" smtClean="0">
                <a:latin typeface="Tahoma" pitchFamily="34" charset="0"/>
              </a:rPr>
              <a:t>NAFTA has not yet brought about progress in the economic gaps between north and south Mexico.</a:t>
            </a:r>
          </a:p>
          <a:p>
            <a:pPr marL="609600" indent="-609600">
              <a:lnSpc>
                <a:spcPct val="90000"/>
              </a:lnSpc>
              <a:buFontTx/>
              <a:buAutoNum type="arabicPeriod"/>
            </a:pPr>
            <a:r>
              <a:rPr lang="en-US" sz="3000" b="1" smtClean="0">
                <a:latin typeface="Tahoma" pitchFamily="34" charset="0"/>
              </a:rPr>
              <a:t>NAFTA has not caused any deterioration in Canada’s welfare state as of yet. </a:t>
            </a:r>
          </a:p>
        </p:txBody>
      </p:sp>
      <p:sp>
        <p:nvSpPr>
          <p:cNvPr id="48131" name="Right Arrow 2"/>
          <p:cNvSpPr>
            <a:spLocks noChangeArrowheads="1"/>
          </p:cNvSpPr>
          <p:nvPr/>
        </p:nvSpPr>
        <p:spPr bwMode="auto">
          <a:xfrm>
            <a:off x="76200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0" y="0"/>
            <a:ext cx="9144000" cy="6858000"/>
          </a:xfrm>
        </p:spPr>
        <p:txBody>
          <a:bodyPr/>
          <a:lstStyle/>
          <a:p>
            <a:pPr marL="609600" indent="-609600">
              <a:lnSpc>
                <a:spcPct val="90000"/>
              </a:lnSpc>
              <a:buFontTx/>
              <a:buNone/>
            </a:pPr>
            <a:r>
              <a:rPr lang="en-US" sz="3000" b="1" smtClean="0">
                <a:latin typeface="Tahoma" pitchFamily="34" charset="0"/>
              </a:rPr>
              <a:t>5. NAFTA has been a “laboratory” for testing whether or not neo-liberal capitalism (with its emphasis on letting the market, rather than the state, control economic growth) is in the best interest of developing nations. “The regional regime has put pressures &amp; tensions in state-market relationships in both Mexico &amp; the U.S., deepening domestic cleavages between those who advocate the (exclusive) role of markets vs. those who wish to let firms stay embedded within social, political, &amp; historical institutions. What is at stake is whether welfare policies will survive or be transformed after NAFTA’S restructuring of state capabilities.”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WordArt 4"/>
          <p:cNvSpPr>
            <a:spLocks noChangeArrowheads="1" noChangeShapeType="1" noTextEdit="1"/>
          </p:cNvSpPr>
          <p:nvPr/>
        </p:nvSpPr>
        <p:spPr bwMode="auto">
          <a:xfrm>
            <a:off x="1828800" y="533400"/>
            <a:ext cx="5486400" cy="5562600"/>
          </a:xfrm>
          <a:prstGeom prst="rect">
            <a:avLst/>
          </a:prstGeom>
        </p:spPr>
        <p:txBody>
          <a:bodyPr wrap="none" fromWordArt="1">
            <a:prstTxWarp prst="textPlain">
              <a:avLst>
                <a:gd name="adj" fmla="val 50000"/>
              </a:avLst>
            </a:prstTxWarp>
          </a:bodyPr>
          <a:lstStyle/>
          <a:p>
            <a:r>
              <a:rPr lang="en-US" kern="10">
                <a:ln w="9525">
                  <a:solidFill>
                    <a:srgbClr val="000000"/>
                  </a:solidFill>
                  <a:round/>
                  <a:headEnd/>
                  <a:tailEnd/>
                </a:ln>
                <a:latin typeface="Arial Black"/>
              </a:rPr>
              <a:t>THE</a:t>
            </a:r>
          </a:p>
          <a:p>
            <a:r>
              <a:rPr lang="en-US" kern="10">
                <a:ln w="9525">
                  <a:solidFill>
                    <a:srgbClr val="000000"/>
                  </a:solidFill>
                  <a:round/>
                  <a:headEnd/>
                  <a:tailEnd/>
                </a:ln>
                <a:latin typeface="Arial Black"/>
              </a:rPr>
              <a:t>ECONOMICS</a:t>
            </a:r>
          </a:p>
          <a:p>
            <a:r>
              <a:rPr lang="en-US" kern="10">
                <a:ln w="9525">
                  <a:solidFill>
                    <a:srgbClr val="000000"/>
                  </a:solidFill>
                  <a:round/>
                  <a:headEnd/>
                  <a:tailEnd/>
                </a:ln>
                <a:latin typeface="Arial Black"/>
              </a:rPr>
              <a:t>OF</a:t>
            </a:r>
          </a:p>
          <a:p>
            <a:r>
              <a:rPr lang="en-US" kern="10">
                <a:ln w="9525">
                  <a:solidFill>
                    <a:srgbClr val="000000"/>
                  </a:solidFill>
                  <a:round/>
                  <a:headEnd/>
                  <a:tailEnd/>
                </a:ln>
                <a:latin typeface="Arial Black"/>
              </a:rPr>
              <a:t>IMMIGRATION</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ubtitle 6"/>
          <p:cNvSpPr>
            <a:spLocks noGrp="1"/>
          </p:cNvSpPr>
          <p:nvPr>
            <p:ph type="subTitle" idx="1"/>
          </p:nvPr>
        </p:nvSpPr>
        <p:spPr>
          <a:xfrm>
            <a:off x="0" y="0"/>
            <a:ext cx="9144000" cy="6858000"/>
          </a:xfrm>
        </p:spPr>
        <p:txBody>
          <a:bodyPr/>
          <a:lstStyle/>
          <a:p>
            <a:pPr algn="l"/>
            <a:r>
              <a:rPr lang="en-US" sz="2800" b="1" u="sng" smtClean="0">
                <a:latin typeface="Tahoma" pitchFamily="34" charset="0"/>
                <a:cs typeface="Tahoma" pitchFamily="34" charset="0"/>
              </a:rPr>
              <a:t>LETTER TO THE EDITOR</a:t>
            </a:r>
          </a:p>
          <a:p>
            <a:pPr algn="l"/>
            <a:r>
              <a:rPr lang="en-US" sz="2700" b="1" smtClean="0">
                <a:latin typeface="Tahoma" pitchFamily="34" charset="0"/>
                <a:cs typeface="Tahoma" pitchFamily="34" charset="0"/>
              </a:rPr>
              <a:t>Our southern border is as imaginary as the equator. Our politicians cannot see it any more than those who are crossing it illegally.  Politicians wring their hands on this issue as though they are being asked to police the equator. If they cannot do the job then they should turn it over to the private sector. There are companies in America that would do an excellent job of taking care of our immigration problem on the southern border.  Policymakers tell us that fences will not work. Yet the White House still has a fence around it. An estimated 12 million illegals are in our country. How is it that we can send men to the moon but we can’t send these illegals home?  </a:t>
            </a:r>
          </a:p>
          <a:p>
            <a:endParaRPr lang="en-US" smtClean="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0" y="0"/>
            <a:ext cx="9144000" cy="6858000"/>
          </a:xfrm>
        </p:spPr>
        <p:txBody>
          <a:bodyPr/>
          <a:lstStyle/>
          <a:p>
            <a:pPr>
              <a:buFontTx/>
              <a:buNone/>
            </a:pPr>
            <a:r>
              <a:rPr lang="en-US" sz="3000" b="1" u="sng" smtClean="0">
                <a:latin typeface="Tahoma" pitchFamily="34" charset="0"/>
                <a:cs typeface="Tahoma" pitchFamily="34" charset="0"/>
              </a:rPr>
              <a:t>LETTER TO THE EDITOR</a:t>
            </a:r>
          </a:p>
          <a:p>
            <a:pPr>
              <a:buFontTx/>
              <a:buNone/>
            </a:pPr>
            <a:r>
              <a:rPr lang="en-US" sz="2900" b="1" smtClean="0">
                <a:latin typeface="Tahoma" pitchFamily="34" charset="0"/>
                <a:cs typeface="Tahoma" pitchFamily="34" charset="0"/>
              </a:rPr>
              <a:t>Years ago HMOs lowered premiums and increased benefits until they gained control of the health care system. Then they tripled and quadrupled the premiums and cut benefits. The illegals from Mexico are following the HMO playbook. They come into our country and work for a third of  the average wage. When they take over the food industry, field work, motel and hotel jobs, restaurant and landscaping, they will then go on strike, shut down mainstream America and then demand the high wages that the American people were being paid before they took their jobs away.</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a:xfrm>
            <a:off x="0" y="1066800"/>
            <a:ext cx="3962400" cy="5105400"/>
          </a:xfrm>
        </p:spPr>
        <p:txBody>
          <a:bodyPr/>
          <a:lstStyle/>
          <a:p>
            <a:pPr algn="ctr" eaLnBrk="1" hangingPunct="1">
              <a:lnSpc>
                <a:spcPct val="90000"/>
              </a:lnSpc>
              <a:buFontTx/>
              <a:buNone/>
            </a:pPr>
            <a:r>
              <a:rPr lang="en-US" sz="3600" b="1" smtClean="0">
                <a:latin typeface="Tahoma" pitchFamily="34" charset="0"/>
              </a:rPr>
              <a:t>Immigrant labor (10M strong)  is the largest </a:t>
            </a:r>
            <a:r>
              <a:rPr lang="en-US" b="1" smtClean="0">
                <a:latin typeface="Tahoma" pitchFamily="34" charset="0"/>
              </a:rPr>
              <a:t>internationa</a:t>
            </a:r>
            <a:r>
              <a:rPr lang="en-US" sz="3600" b="1" smtClean="0">
                <a:latin typeface="Tahoma" pitchFamily="34" charset="0"/>
              </a:rPr>
              <a:t>l industry in the Southwest USA</a:t>
            </a:r>
          </a:p>
          <a:p>
            <a:pPr algn="ctr" eaLnBrk="1" hangingPunct="1">
              <a:lnSpc>
                <a:spcPct val="90000"/>
              </a:lnSpc>
              <a:buFontTx/>
              <a:buNone/>
            </a:pPr>
            <a:r>
              <a:rPr lang="en-US" sz="3600" b="1" smtClean="0">
                <a:latin typeface="Comic Sans MS" pitchFamily="66" charset="0"/>
              </a:rPr>
              <a:t>	</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4"/>
          <p:cNvSpPr>
            <a:spLocks noGrp="1"/>
          </p:cNvSpPr>
          <p:nvPr>
            <p:ph type="ctrTitle"/>
          </p:nvPr>
        </p:nvSpPr>
        <p:spPr>
          <a:xfrm>
            <a:off x="0" y="381000"/>
            <a:ext cx="9144000" cy="1089025"/>
          </a:xfrm>
        </p:spPr>
        <p:txBody>
          <a:bodyPr/>
          <a:lstStyle/>
          <a:p>
            <a:r>
              <a:rPr lang="en-US" sz="3200" b="1" smtClean="0">
                <a:latin typeface="Tahoma" pitchFamily="34" charset="0"/>
                <a:cs typeface="Tahoma" pitchFamily="34" charset="0"/>
              </a:rPr>
              <a:t>THE IMPACT OF ILLEGAL IMMIGRATION ON THE U.S. ECONOMY </a:t>
            </a:r>
            <a:r>
              <a:rPr lang="en-US" smtClean="0"/>
              <a:t/>
            </a:r>
            <a:br>
              <a:rPr lang="en-US" smtClean="0"/>
            </a:br>
            <a:endParaRPr lang="en-US" smtClean="0"/>
          </a:p>
        </p:txBody>
      </p:sp>
      <p:sp>
        <p:nvSpPr>
          <p:cNvPr id="54275" name="Subtitle 5"/>
          <p:cNvSpPr>
            <a:spLocks noGrp="1"/>
          </p:cNvSpPr>
          <p:nvPr>
            <p:ph type="subTitle" idx="1"/>
          </p:nvPr>
        </p:nvSpPr>
        <p:spPr>
          <a:xfrm>
            <a:off x="0" y="1143000"/>
            <a:ext cx="9144000" cy="5715000"/>
          </a:xfrm>
        </p:spPr>
        <p:txBody>
          <a:bodyPr/>
          <a:lstStyle/>
          <a:p>
            <a:pPr algn="l">
              <a:buFontTx/>
              <a:buChar char="•"/>
            </a:pPr>
            <a:r>
              <a:rPr lang="en-US" sz="3500" b="1" smtClean="0">
                <a:latin typeface="Tahoma" pitchFamily="34" charset="0"/>
                <a:cs typeface="Tahoma" pitchFamily="34" charset="0"/>
              </a:rPr>
              <a:t>8.1 million: illegal immigrants </a:t>
            </a:r>
          </a:p>
          <a:p>
            <a:pPr algn="l">
              <a:buFontTx/>
              <a:buChar char="•"/>
            </a:pPr>
            <a:r>
              <a:rPr lang="en-US" sz="3500" b="1" smtClean="0">
                <a:latin typeface="Tahoma" pitchFamily="34" charset="0"/>
                <a:cs typeface="Tahoma" pitchFamily="34" charset="0"/>
              </a:rPr>
              <a:t>$1.8 trillion: annual spending, U.S. </a:t>
            </a:r>
          </a:p>
          <a:p>
            <a:pPr algn="l">
              <a:buFontTx/>
              <a:buChar char="•"/>
            </a:pPr>
            <a:r>
              <a:rPr lang="en-US" sz="3500" b="1" smtClean="0">
                <a:latin typeface="Tahoma" pitchFamily="34" charset="0"/>
                <a:cs typeface="Tahoma" pitchFamily="34" charset="0"/>
              </a:rPr>
              <a:t>$220.7 billion: annual spending, Texas </a:t>
            </a:r>
          </a:p>
          <a:p>
            <a:pPr algn="l">
              <a:buFontTx/>
              <a:buChar char="•"/>
            </a:pPr>
            <a:r>
              <a:rPr lang="en-US" sz="3500" b="1" smtClean="0">
                <a:latin typeface="Tahoma" pitchFamily="34" charset="0"/>
                <a:cs typeface="Tahoma" pitchFamily="34" charset="0"/>
              </a:rPr>
              <a:t>$652 billion : annual contribution to U.S. GDP </a:t>
            </a:r>
          </a:p>
          <a:p>
            <a:pPr algn="l">
              <a:buFontTx/>
              <a:buChar char="•"/>
            </a:pPr>
            <a:r>
              <a:rPr lang="en-US" sz="3500" b="1" smtClean="0">
                <a:latin typeface="Tahoma" pitchFamily="34" charset="0"/>
                <a:cs typeface="Tahoma" pitchFamily="34" charset="0"/>
              </a:rPr>
              <a:t>$27 billion or more: the costs of education, health care and incarceration in six states, including Texas </a:t>
            </a:r>
          </a:p>
          <a:p>
            <a:pPr algn="l"/>
            <a:endParaRPr lang="en-US" b="1" smtClean="0">
              <a:latin typeface="Tahoma" pitchFamily="34" charset="0"/>
              <a:cs typeface="Tahoma" pitchFamily="34" charset="0"/>
            </a:endParaRPr>
          </a:p>
        </p:txBody>
      </p:sp>
      <p:sp>
        <p:nvSpPr>
          <p:cNvPr id="54276" name="Right Arrow 6"/>
          <p:cNvSpPr>
            <a:spLocks noChangeArrowheads="1"/>
          </p:cNvSpPr>
          <p:nvPr/>
        </p:nvSpPr>
        <p:spPr bwMode="auto">
          <a:xfrm>
            <a:off x="7239000" y="61722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0" y="0"/>
            <a:ext cx="9144000" cy="6858000"/>
          </a:xfrm>
        </p:spPr>
        <p:txBody>
          <a:bodyPr/>
          <a:lstStyle/>
          <a:p>
            <a:pPr algn="ctr" eaLnBrk="1" hangingPunct="1">
              <a:buFontTx/>
              <a:buNone/>
            </a:pPr>
            <a:r>
              <a:rPr lang="en-US" sz="4800" b="1" smtClean="0">
                <a:latin typeface="Tahoma" pitchFamily="34" charset="0"/>
              </a:rPr>
              <a:t>Does NAFTA really stand for </a:t>
            </a:r>
          </a:p>
          <a:p>
            <a:pPr algn="ctr" eaLnBrk="1" hangingPunct="1">
              <a:buFontTx/>
              <a:buNone/>
            </a:pPr>
            <a:r>
              <a:rPr lang="en-US" sz="4800" b="1" u="sng" smtClean="0">
                <a:latin typeface="Tahoma" pitchFamily="34" charset="0"/>
              </a:rPr>
              <a:t>N</a:t>
            </a:r>
            <a:r>
              <a:rPr lang="en-US" sz="4800" b="1" smtClean="0">
                <a:latin typeface="Tahoma" pitchFamily="34" charset="0"/>
              </a:rPr>
              <a:t>ot </a:t>
            </a:r>
            <a:r>
              <a:rPr lang="en-US" sz="4800" b="1" u="sng" smtClean="0">
                <a:latin typeface="Tahoma" pitchFamily="34" charset="0"/>
              </a:rPr>
              <a:t>A</a:t>
            </a:r>
            <a:r>
              <a:rPr lang="en-US" sz="4800" b="1" smtClean="0">
                <a:latin typeface="Tahoma" pitchFamily="34" charset="0"/>
              </a:rPr>
              <a:t> </a:t>
            </a:r>
            <a:r>
              <a:rPr lang="en-US" sz="4800" b="1" u="sng" smtClean="0">
                <a:latin typeface="Tahoma" pitchFamily="34" charset="0"/>
              </a:rPr>
              <a:t>F</a:t>
            </a:r>
            <a:r>
              <a:rPr lang="en-US" sz="4800" b="1" smtClean="0">
                <a:latin typeface="Tahoma" pitchFamily="34" charset="0"/>
              </a:rPr>
              <a:t>ree </a:t>
            </a:r>
            <a:r>
              <a:rPr lang="en-US" sz="4800" b="1" u="sng" smtClean="0">
                <a:latin typeface="Tahoma" pitchFamily="34" charset="0"/>
              </a:rPr>
              <a:t>T</a:t>
            </a:r>
            <a:r>
              <a:rPr lang="en-US" sz="4800" b="1" smtClean="0">
                <a:latin typeface="Tahoma" pitchFamily="34" charset="0"/>
              </a:rPr>
              <a:t>rade </a:t>
            </a:r>
            <a:r>
              <a:rPr lang="en-US" sz="4800" b="1" u="sng" smtClean="0">
                <a:latin typeface="Tahoma" pitchFamily="34" charset="0"/>
              </a:rPr>
              <a:t>A</a:t>
            </a:r>
            <a:r>
              <a:rPr lang="en-US" sz="4800" b="1" smtClean="0">
                <a:latin typeface="Tahoma" pitchFamily="34" charset="0"/>
              </a:rPr>
              <a:t>greement?</a:t>
            </a:r>
          </a:p>
          <a:p>
            <a:pPr algn="ctr" eaLnBrk="1" hangingPunct="1">
              <a:buFontTx/>
              <a:buNone/>
            </a:pPr>
            <a:r>
              <a:rPr lang="en-US" sz="5400" b="1" smtClean="0">
                <a:latin typeface="Tahoma" pitchFamily="34" charset="0"/>
              </a:rPr>
              <a:t>(Because only 3 nations benefit--the rest of the world still has to pay tariffs to export into the NAFTA zone)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0" y="0"/>
            <a:ext cx="9144000" cy="6858000"/>
          </a:xfrm>
        </p:spPr>
        <p:txBody>
          <a:bodyPr/>
          <a:lstStyle/>
          <a:p>
            <a:pPr>
              <a:buFontTx/>
              <a:buNone/>
            </a:pPr>
            <a:r>
              <a:rPr lang="en-US" sz="3700" b="1" smtClean="0">
                <a:latin typeface="Tahoma" pitchFamily="34" charset="0"/>
                <a:cs typeface="Tahoma" pitchFamily="34" charset="0"/>
              </a:rPr>
              <a:t>A 2007 report by the federation said the costs of education, health care and incarceration of undocumented immigrants in six states, including Texas, exceeds $27 billion annually.</a:t>
            </a:r>
          </a:p>
          <a:p>
            <a:pPr>
              <a:buFontTx/>
              <a:buNone/>
            </a:pPr>
            <a:r>
              <a:rPr lang="en-US" sz="3700" b="1" smtClean="0">
                <a:latin typeface="Tahoma" pitchFamily="34" charset="0"/>
                <a:cs typeface="Tahoma" pitchFamily="34" charset="0"/>
              </a:rPr>
              <a:t>"We need comprehensive reform that looks at our needs and addresses those needs," said the president of the group that examined data for 500 sectors of the economy.</a:t>
            </a:r>
          </a:p>
          <a:p>
            <a:endParaRPr lang="en-US"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274638"/>
            <a:ext cx="9144000" cy="258762"/>
          </a:xfrm>
        </p:spPr>
        <p:txBody>
          <a:bodyPr/>
          <a:lstStyle/>
          <a:p>
            <a:pPr eaLnBrk="1" hangingPunct="1"/>
            <a:r>
              <a:rPr lang="en-US" sz="2800" b="1" smtClean="0">
                <a:solidFill>
                  <a:schemeClr val="tx1"/>
                </a:solidFill>
                <a:latin typeface="Tahoma" pitchFamily="34" charset="0"/>
              </a:rPr>
              <a:t>PROFILE OF ILLEGAL IMMIGRANTS IN THE USA</a:t>
            </a:r>
          </a:p>
        </p:txBody>
      </p:sp>
      <p:sp>
        <p:nvSpPr>
          <p:cNvPr id="56323" name="Rectangle 3"/>
          <p:cNvSpPr>
            <a:spLocks noGrp="1" noChangeArrowheads="1"/>
          </p:cNvSpPr>
          <p:nvPr>
            <p:ph type="body" idx="1"/>
          </p:nvPr>
        </p:nvSpPr>
        <p:spPr>
          <a:xfrm>
            <a:off x="0" y="685800"/>
            <a:ext cx="9144000" cy="5867400"/>
          </a:xfrm>
        </p:spPr>
        <p:txBody>
          <a:bodyPr/>
          <a:lstStyle/>
          <a:p>
            <a:pPr marL="609600" indent="-609600" eaLnBrk="1" hangingPunct="1">
              <a:lnSpc>
                <a:spcPct val="80000"/>
              </a:lnSpc>
              <a:buFontTx/>
              <a:buAutoNum type="arabicPeriod"/>
            </a:pPr>
            <a:r>
              <a:rPr lang="en-US" sz="4000" b="1" smtClean="0">
                <a:latin typeface="Tahoma" pitchFamily="34" charset="0"/>
              </a:rPr>
              <a:t>Estimated 9.3M illegal aliens in 2002; 50% Mexican and 23% other Latin American; 23% in California, 12% in Texas (approx. 1.1M), 10% in Florida</a:t>
            </a:r>
          </a:p>
          <a:p>
            <a:pPr marL="609600" indent="-609600" eaLnBrk="1" hangingPunct="1">
              <a:lnSpc>
                <a:spcPct val="80000"/>
              </a:lnSpc>
              <a:buFontTx/>
              <a:buAutoNum type="arabicPeriod"/>
            </a:pPr>
            <a:r>
              <a:rPr lang="en-US" sz="4000" b="1" smtClean="0">
                <a:latin typeface="Tahoma" pitchFamily="34" charset="0"/>
              </a:rPr>
              <a:t>6M of the 9.3M are believed to be employed, making up 5% of the total U.S. labor force.</a:t>
            </a:r>
          </a:p>
          <a:p>
            <a:pPr marL="609600" indent="-609600" eaLnBrk="1" hangingPunct="1">
              <a:lnSpc>
                <a:spcPct val="80000"/>
              </a:lnSpc>
              <a:buFontTx/>
              <a:buAutoNum type="arabicPeriod"/>
            </a:pPr>
            <a:r>
              <a:rPr lang="en-US" sz="4000" b="1" smtClean="0">
                <a:latin typeface="Tahoma" pitchFamily="34" charset="0"/>
              </a:rPr>
              <a:t>Growth of the illegal alien population in America:  13M in 1994; 16M in 1997; 17.4M in 2000; 19.7M in 2003</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609600" indent="-609600" eaLnBrk="1" hangingPunct="1">
              <a:lnSpc>
                <a:spcPct val="80000"/>
              </a:lnSpc>
              <a:buFontTx/>
              <a:buNone/>
              <a:defRPr/>
            </a:pPr>
            <a:r>
              <a:rPr lang="en-US" b="1" dirty="0" smtClean="0">
                <a:latin typeface="Tahoma" pitchFamily="34" charset="0"/>
              </a:rPr>
              <a:t>4. </a:t>
            </a:r>
            <a:r>
              <a:rPr lang="en-US" sz="3400" b="1" dirty="0" smtClean="0">
                <a:latin typeface="Tahoma" pitchFamily="34" charset="0"/>
              </a:rPr>
              <a:t>Median weekly earnings of full-time illegal immigrants in America:  $489 versus $643 for legal Americans</a:t>
            </a:r>
          </a:p>
          <a:p>
            <a:pPr marL="609600" indent="-609600" eaLnBrk="1" hangingPunct="1">
              <a:lnSpc>
                <a:spcPct val="80000"/>
              </a:lnSpc>
              <a:buFontTx/>
              <a:buNone/>
              <a:defRPr/>
            </a:pPr>
            <a:r>
              <a:rPr lang="en-US" sz="3400" b="1" dirty="0" smtClean="0">
                <a:latin typeface="Tahoma" pitchFamily="34" charset="0"/>
              </a:rPr>
              <a:t>5. Twenty thousand new H-1B visas were approved by Congress in 2004 to bring in skilled specialty immigrant workers </a:t>
            </a:r>
            <a:r>
              <a:rPr lang="en-US" sz="3400" dirty="0" smtClean="0">
                <a:latin typeface="Tahoma" pitchFamily="34" charset="0"/>
              </a:rPr>
              <a:t> </a:t>
            </a:r>
            <a:r>
              <a:rPr lang="en-US" sz="3400" b="1" dirty="0" smtClean="0">
                <a:latin typeface="Tahoma" pitchFamily="34" charset="0"/>
              </a:rPr>
              <a:t>(computer programmers, nurses) to the American economy</a:t>
            </a:r>
            <a:r>
              <a:rPr lang="en-US" sz="3400" dirty="0" smtClean="0">
                <a:latin typeface="Tahoma" pitchFamily="34" charset="0"/>
              </a:rPr>
              <a:t> </a:t>
            </a:r>
          </a:p>
          <a:p>
            <a:pPr eaLnBrk="1" hangingPunct="1">
              <a:buFontTx/>
              <a:buNone/>
              <a:defRPr/>
            </a:pPr>
            <a:r>
              <a:rPr lang="en-US" sz="3400" b="1" dirty="0" smtClean="0">
                <a:latin typeface="Tahoma" pitchFamily="34" charset="0"/>
                <a:cs typeface="Tahoma" pitchFamily="34" charset="0"/>
              </a:rPr>
              <a:t>6. 75% of day laborers in the U.S. (including 2/3 of all workers in construction &amp; agriculture) are illegal.</a:t>
            </a:r>
          </a:p>
          <a:p>
            <a:pPr eaLnBrk="1" hangingPunct="1">
              <a:buFontTx/>
              <a:buNone/>
              <a:defRPr/>
            </a:pPr>
            <a:r>
              <a:rPr lang="en-US" sz="3400" b="1" dirty="0" smtClean="0">
                <a:latin typeface="Tahoma" pitchFamily="34" charset="0"/>
                <a:cs typeface="Tahoma" pitchFamily="34" charset="0"/>
              </a:rPr>
              <a:t>7. 2/3 of the 20M foreign-born workers in the Texas workforce are non-citizens.</a:t>
            </a:r>
          </a:p>
          <a:p>
            <a:pPr eaLnBrk="1" hangingPunct="1">
              <a:buFontTx/>
              <a:buNone/>
              <a:defRPr/>
            </a:pPr>
            <a:endParaRPr lang="en-US" sz="3300" b="1" dirty="0" smtClean="0">
              <a:latin typeface="Tahoma" pitchFamily="34" charset="0"/>
              <a:cs typeface="Tahoma"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0" y="228600"/>
            <a:ext cx="9144000" cy="381000"/>
          </a:xfrm>
        </p:spPr>
        <p:txBody>
          <a:bodyPr/>
          <a:lstStyle/>
          <a:p>
            <a:pPr eaLnBrk="1" hangingPunct="1"/>
            <a:r>
              <a:rPr lang="en-US" sz="2800" b="1" smtClean="0">
                <a:solidFill>
                  <a:schemeClr val="tx1"/>
                </a:solidFill>
                <a:latin typeface="Tahoma" pitchFamily="34" charset="0"/>
              </a:rPr>
              <a:t>RECENT GLOBAL LABOR TRENDS</a:t>
            </a:r>
          </a:p>
        </p:txBody>
      </p:sp>
      <p:sp>
        <p:nvSpPr>
          <p:cNvPr id="58371" name="Rectangle 3"/>
          <p:cNvSpPr>
            <a:spLocks noGrp="1" noChangeArrowheads="1"/>
          </p:cNvSpPr>
          <p:nvPr>
            <p:ph type="body" idx="1"/>
          </p:nvPr>
        </p:nvSpPr>
        <p:spPr>
          <a:xfrm>
            <a:off x="0" y="609600"/>
            <a:ext cx="9144000" cy="6248400"/>
          </a:xfrm>
        </p:spPr>
        <p:txBody>
          <a:bodyPr/>
          <a:lstStyle/>
          <a:p>
            <a:pPr eaLnBrk="1" hangingPunct="1">
              <a:buFontTx/>
              <a:buNone/>
            </a:pPr>
            <a:r>
              <a:rPr lang="en-US" sz="2800" b="1" smtClean="0">
                <a:latin typeface="Tahoma" pitchFamily="34" charset="0"/>
              </a:rPr>
              <a:t>1. The overall % of immigrants in the European &amp; American workforces is rising.  Immigrants comprise approx. 15% of the American workforce today. </a:t>
            </a:r>
          </a:p>
          <a:p>
            <a:pPr eaLnBrk="1" hangingPunct="1">
              <a:buFontTx/>
              <a:buNone/>
            </a:pPr>
            <a:r>
              <a:rPr lang="en-US" sz="2800" b="1" smtClean="0">
                <a:latin typeface="Tahoma" pitchFamily="34" charset="0"/>
              </a:rPr>
              <a:t>2. China &amp; developing nations have doubled the amount of manufacturing they do for Western nations since the early 1990s. </a:t>
            </a:r>
          </a:p>
          <a:p>
            <a:pPr eaLnBrk="1" hangingPunct="1">
              <a:buFontTx/>
              <a:buNone/>
            </a:pPr>
            <a:r>
              <a:rPr lang="en-US" sz="2800" b="1" smtClean="0">
                <a:latin typeface="Tahoma" pitchFamily="34" charset="0"/>
              </a:rPr>
              <a:t>3. The IMF estimates that the global labor supply has increased 4-fold since 1980. </a:t>
            </a:r>
          </a:p>
          <a:p>
            <a:pPr eaLnBrk="1" hangingPunct="1">
              <a:buFontTx/>
              <a:buNone/>
            </a:pPr>
            <a:r>
              <a:rPr lang="en-US" sz="2800" b="1" smtClean="0">
                <a:latin typeface="Tahoma" pitchFamily="34" charset="0"/>
              </a:rPr>
              <a:t>4. In a recent study of 18 nations, the average real pay of workers has increased 0.24%, raising questions about how much workers have benefited from the world’s recent growth. </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228600" y="228600"/>
            <a:ext cx="9144000" cy="762000"/>
          </a:xfrm>
        </p:spPr>
        <p:txBody>
          <a:bodyPr/>
          <a:lstStyle/>
          <a:p>
            <a:pPr eaLnBrk="1" hangingPunct="1"/>
            <a:r>
              <a:rPr lang="en-US" sz="3200" b="1" smtClean="0">
                <a:solidFill>
                  <a:schemeClr val="tx1"/>
                </a:solidFill>
                <a:latin typeface="Tahoma" pitchFamily="34" charset="0"/>
              </a:rPr>
              <a:t>ESTIMATED % OF IMMIGRANT EMPLOYMENT IN U.S. INDUSTRIES</a:t>
            </a:r>
          </a:p>
        </p:txBody>
      </p:sp>
      <p:sp>
        <p:nvSpPr>
          <p:cNvPr id="59395" name="Rectangle 3"/>
          <p:cNvSpPr>
            <a:spLocks noGrp="1" noChangeArrowheads="1"/>
          </p:cNvSpPr>
          <p:nvPr>
            <p:ph type="body" idx="1"/>
          </p:nvPr>
        </p:nvSpPr>
        <p:spPr>
          <a:xfrm>
            <a:off x="0" y="1143000"/>
            <a:ext cx="9144000" cy="5715000"/>
          </a:xfrm>
        </p:spPr>
        <p:txBody>
          <a:bodyPr/>
          <a:lstStyle/>
          <a:p>
            <a:pPr marL="609600" indent="-609600" eaLnBrk="1" hangingPunct="1">
              <a:lnSpc>
                <a:spcPct val="80000"/>
              </a:lnSpc>
              <a:buFontTx/>
              <a:buNone/>
            </a:pPr>
            <a:r>
              <a:rPr lang="en-US" sz="2200" b="1" smtClean="0">
                <a:latin typeface="Tahoma" pitchFamily="34" charset="0"/>
              </a:rPr>
              <a:t>Agriculture: 61%</a:t>
            </a:r>
          </a:p>
          <a:p>
            <a:pPr marL="609600" indent="-609600" eaLnBrk="1" hangingPunct="1">
              <a:lnSpc>
                <a:spcPct val="80000"/>
              </a:lnSpc>
              <a:buFontTx/>
              <a:buNone/>
            </a:pPr>
            <a:r>
              <a:rPr lang="en-US" sz="2200" b="1" smtClean="0">
                <a:latin typeface="Tahoma" pitchFamily="34" charset="0"/>
              </a:rPr>
              <a:t>Domestic housekeeping: 36% 			</a:t>
            </a:r>
          </a:p>
          <a:p>
            <a:pPr marL="609600" indent="-609600" eaLnBrk="1" hangingPunct="1">
              <a:lnSpc>
                <a:spcPct val="80000"/>
              </a:lnSpc>
              <a:buFontTx/>
              <a:buNone/>
            </a:pPr>
            <a:r>
              <a:rPr lang="en-US" sz="2200" b="1" smtClean="0">
                <a:latin typeface="Tahoma" pitchFamily="34" charset="0"/>
              </a:rPr>
              <a:t>Drywall installers: 27%</a:t>
            </a:r>
          </a:p>
          <a:p>
            <a:pPr marL="609600" indent="-609600" eaLnBrk="1" hangingPunct="1">
              <a:lnSpc>
                <a:spcPct val="80000"/>
              </a:lnSpc>
              <a:buFontTx/>
              <a:buNone/>
            </a:pPr>
            <a:r>
              <a:rPr lang="en-US" sz="2200" b="1" smtClean="0">
                <a:latin typeface="Tahoma" pitchFamily="34" charset="0"/>
              </a:rPr>
              <a:t>Landscaping: 26%</a:t>
            </a:r>
          </a:p>
          <a:p>
            <a:pPr marL="609600" indent="-609600" eaLnBrk="1" hangingPunct="1">
              <a:lnSpc>
                <a:spcPct val="80000"/>
              </a:lnSpc>
              <a:buFontTx/>
              <a:buNone/>
            </a:pPr>
            <a:r>
              <a:rPr lang="en-US" sz="2200" b="1" smtClean="0">
                <a:latin typeface="Tahoma" pitchFamily="34" charset="0"/>
              </a:rPr>
              <a:t>Maintenance: 26%</a:t>
            </a:r>
          </a:p>
          <a:p>
            <a:pPr marL="609600" indent="-609600" eaLnBrk="1" hangingPunct="1">
              <a:lnSpc>
                <a:spcPct val="80000"/>
              </a:lnSpc>
              <a:buFontTx/>
              <a:buNone/>
            </a:pPr>
            <a:r>
              <a:rPr lang="en-US" sz="2200" b="1" smtClean="0">
                <a:latin typeface="Tahoma" pitchFamily="34" charset="0"/>
              </a:rPr>
              <a:t>Meat handlers: 25%</a:t>
            </a:r>
          </a:p>
          <a:p>
            <a:pPr marL="609600" indent="-609600" eaLnBrk="1" hangingPunct="1">
              <a:lnSpc>
                <a:spcPct val="80000"/>
              </a:lnSpc>
              <a:buFontTx/>
              <a:buNone/>
            </a:pPr>
            <a:r>
              <a:rPr lang="en-US" sz="2200" b="1" smtClean="0">
                <a:latin typeface="Tahoma" pitchFamily="34" charset="0"/>
              </a:rPr>
              <a:t>Hand packers: 22%</a:t>
            </a:r>
          </a:p>
          <a:p>
            <a:pPr marL="609600" indent="-609600" eaLnBrk="1" hangingPunct="1">
              <a:lnSpc>
                <a:spcPct val="80000"/>
              </a:lnSpc>
              <a:buFontTx/>
              <a:buNone/>
            </a:pPr>
            <a:r>
              <a:rPr lang="en-US" sz="2200" b="1" smtClean="0">
                <a:latin typeface="Tahoma" pitchFamily="34" charset="0"/>
              </a:rPr>
              <a:t>Cement finishers: 22%</a:t>
            </a:r>
          </a:p>
          <a:p>
            <a:pPr marL="609600" indent="-609600" eaLnBrk="1" hangingPunct="1">
              <a:lnSpc>
                <a:spcPct val="80000"/>
              </a:lnSpc>
              <a:buFontTx/>
              <a:buNone/>
            </a:pPr>
            <a:r>
              <a:rPr lang="en-US" sz="2200" b="1" smtClean="0">
                <a:latin typeface="Tahoma" pitchFamily="34" charset="0"/>
              </a:rPr>
              <a:t>Roofers: 21%</a:t>
            </a:r>
          </a:p>
          <a:p>
            <a:pPr marL="609600" indent="-609600" eaLnBrk="1" hangingPunct="1">
              <a:lnSpc>
                <a:spcPct val="80000"/>
              </a:lnSpc>
              <a:buFontTx/>
              <a:buNone/>
            </a:pPr>
            <a:r>
              <a:rPr lang="en-US" sz="2200" b="1" smtClean="0">
                <a:latin typeface="Tahoma" pitchFamily="34" charset="0"/>
              </a:rPr>
              <a:t>Animal slaughter: 20%</a:t>
            </a:r>
          </a:p>
          <a:p>
            <a:pPr marL="609600" indent="-609600" eaLnBrk="1" hangingPunct="1">
              <a:lnSpc>
                <a:spcPct val="80000"/>
              </a:lnSpc>
              <a:buFontTx/>
              <a:buNone/>
            </a:pPr>
            <a:r>
              <a:rPr lang="en-US" sz="2200" b="1" smtClean="0">
                <a:latin typeface="Tahoma" pitchFamily="34" charset="0"/>
              </a:rPr>
              <a:t>Cleaning: 19%</a:t>
            </a:r>
          </a:p>
          <a:p>
            <a:pPr marL="609600" indent="-609600" eaLnBrk="1" hangingPunct="1">
              <a:lnSpc>
                <a:spcPct val="80000"/>
              </a:lnSpc>
              <a:buFontTx/>
              <a:buNone/>
            </a:pPr>
            <a:r>
              <a:rPr lang="en-US" sz="2200" b="1" smtClean="0">
                <a:latin typeface="Tahoma" pitchFamily="34" charset="0"/>
              </a:rPr>
              <a:t>Laundry: 17%</a:t>
            </a:r>
          </a:p>
          <a:p>
            <a:pPr marL="609600" indent="-609600" eaLnBrk="1" hangingPunct="1">
              <a:lnSpc>
                <a:spcPct val="80000"/>
              </a:lnSpc>
              <a:buFontTx/>
              <a:buNone/>
            </a:pPr>
            <a:r>
              <a:rPr lang="en-US" sz="2200" b="1" smtClean="0">
                <a:latin typeface="Tahoma" pitchFamily="34" charset="0"/>
              </a:rPr>
              <a:t>Apparel: 16%</a:t>
            </a:r>
          </a:p>
          <a:p>
            <a:pPr marL="609600" indent="-609600" eaLnBrk="1" hangingPunct="1">
              <a:lnSpc>
                <a:spcPct val="80000"/>
              </a:lnSpc>
              <a:buFontTx/>
              <a:buNone/>
            </a:pPr>
            <a:r>
              <a:rPr lang="en-US" sz="2200" b="1" smtClean="0">
                <a:latin typeface="Tahoma" pitchFamily="34" charset="0"/>
              </a:rPr>
              <a:t>Hospitality: 14%</a:t>
            </a:r>
          </a:p>
          <a:p>
            <a:pPr marL="609600" indent="-609600" eaLnBrk="1" hangingPunct="1">
              <a:lnSpc>
                <a:spcPct val="80000"/>
              </a:lnSpc>
              <a:buFontTx/>
              <a:buNone/>
            </a:pPr>
            <a:r>
              <a:rPr lang="en-US" sz="2200" b="1" smtClean="0">
                <a:latin typeface="Tahoma" pitchFamily="34" charset="0"/>
              </a:rPr>
              <a:t>Restaurants: 11%</a:t>
            </a:r>
          </a:p>
          <a:p>
            <a:pPr marL="609600" indent="-609600" eaLnBrk="1" hangingPunct="1">
              <a:lnSpc>
                <a:spcPct val="80000"/>
              </a:lnSpc>
              <a:buFontTx/>
              <a:buNone/>
            </a:pPr>
            <a:r>
              <a:rPr lang="en-US" sz="2200" b="1" smtClean="0">
                <a:latin typeface="Tahoma" pitchFamily="34" charset="0"/>
              </a:rPr>
              <a:t>Construction: 10%</a:t>
            </a:r>
          </a:p>
          <a:p>
            <a:pPr marL="609600" indent="-609600" eaLnBrk="1" hangingPunct="1">
              <a:lnSpc>
                <a:spcPct val="80000"/>
              </a:lnSpc>
              <a:buFontTx/>
              <a:buNone/>
            </a:pPr>
            <a:endParaRPr lang="en-US" sz="2200" b="1" smtClean="0">
              <a:latin typeface="Tahoma" pitchFamily="34" charset="0"/>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0" y="0"/>
            <a:ext cx="9144000" cy="6858000"/>
          </a:xfrm>
        </p:spPr>
        <p:txBody>
          <a:bodyPr/>
          <a:lstStyle/>
          <a:p>
            <a:pPr eaLnBrk="1" hangingPunct="1">
              <a:buFontTx/>
              <a:buNone/>
            </a:pPr>
            <a:r>
              <a:rPr lang="en-US" sz="3800" b="1" smtClean="0">
                <a:latin typeface="Tahoma" pitchFamily="34" charset="0"/>
                <a:cs typeface="Tahoma" pitchFamily="34" charset="0"/>
              </a:rPr>
              <a:t>“Recent efforts to heavily fine U.S. companies who  employ illegal Mexicans have already caused serious disruptions in the operations of many American businesses, especially in agriculture.  Many farmers have  will produce only half of their normal crops due to growing labor shortages &amp; many farmers have chosen not to plant at all.”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274638"/>
            <a:ext cx="9144000" cy="258762"/>
          </a:xfrm>
        </p:spPr>
        <p:txBody>
          <a:bodyPr/>
          <a:lstStyle/>
          <a:p>
            <a:pPr eaLnBrk="1" hangingPunct="1"/>
            <a:r>
              <a:rPr lang="en-US" sz="2800" b="1" smtClean="0">
                <a:solidFill>
                  <a:schemeClr val="tx1"/>
                </a:solidFill>
                <a:latin typeface="Tahoma" pitchFamily="34" charset="0"/>
              </a:rPr>
              <a:t>SHOULD AMERICA CLOSE ITS BORDERS?</a:t>
            </a:r>
          </a:p>
        </p:txBody>
      </p:sp>
      <p:sp>
        <p:nvSpPr>
          <p:cNvPr id="61443" name="Rectangle 3"/>
          <p:cNvSpPr>
            <a:spLocks noGrp="1" noChangeArrowheads="1"/>
          </p:cNvSpPr>
          <p:nvPr>
            <p:ph type="body" idx="1"/>
          </p:nvPr>
        </p:nvSpPr>
        <p:spPr>
          <a:xfrm>
            <a:off x="0" y="609600"/>
            <a:ext cx="9144000" cy="5943600"/>
          </a:xfrm>
        </p:spPr>
        <p:txBody>
          <a:bodyPr/>
          <a:lstStyle/>
          <a:p>
            <a:pPr marL="609600" indent="-609600" eaLnBrk="1" hangingPunct="1">
              <a:lnSpc>
                <a:spcPct val="90000"/>
              </a:lnSpc>
              <a:buFontTx/>
              <a:buAutoNum type="arabicPeriod"/>
            </a:pPr>
            <a:r>
              <a:rPr lang="en-US" sz="2900" b="1" smtClean="0">
                <a:latin typeface="Tahoma" pitchFamily="34" charset="0"/>
              </a:rPr>
              <a:t>“Those who simply want to deport all unauthorized immigrants might be surprised at the economic result.  I don’t think they would be very happy.  It would cause a lot of dislocation in terms of trying to maintain industries such as agriculture, construction, and hospitality.”</a:t>
            </a:r>
          </a:p>
          <a:p>
            <a:pPr marL="609600" indent="-609600" eaLnBrk="1" hangingPunct="1">
              <a:lnSpc>
                <a:spcPct val="90000"/>
              </a:lnSpc>
              <a:buFontTx/>
              <a:buAutoNum type="arabicPeriod"/>
            </a:pPr>
            <a:r>
              <a:rPr lang="en-US" sz="2900" b="1" smtClean="0">
                <a:latin typeface="Tahoma" pitchFamily="34" charset="0"/>
              </a:rPr>
              <a:t>“Curbing the use of immigrant labor would cause the Central Texas building boom to fall flat on its back.”</a:t>
            </a:r>
          </a:p>
          <a:p>
            <a:pPr marL="609600" indent="-609600" eaLnBrk="1" hangingPunct="1">
              <a:lnSpc>
                <a:spcPct val="90000"/>
              </a:lnSpc>
              <a:buFontTx/>
              <a:buAutoNum type="arabicPeriod"/>
            </a:pPr>
            <a:r>
              <a:rPr lang="en-US" sz="2900" b="1" smtClean="0">
                <a:latin typeface="Tahoma" pitchFamily="34" charset="0"/>
              </a:rPr>
              <a:t>“There’s just not enough raw bodies in the construction trades.  I don’t think that Congress recognizes the full impact of a closed border system.”</a:t>
            </a:r>
          </a:p>
          <a:p>
            <a:pPr marL="609600" indent="-609600" eaLnBrk="1" hangingPunct="1">
              <a:lnSpc>
                <a:spcPct val="90000"/>
              </a:lnSpc>
            </a:pPr>
            <a:endParaRPr lang="en-US" sz="2900" b="1" smtClean="0">
              <a:latin typeface="Tahoma" pitchFamily="34" charset="0"/>
            </a:endParaRPr>
          </a:p>
        </p:txBody>
      </p:sp>
      <p:sp>
        <p:nvSpPr>
          <p:cNvPr id="61444" name="AutoShape 5"/>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1"/>
          </p:nvPr>
        </p:nvSpPr>
        <p:spPr>
          <a:xfrm>
            <a:off x="0" y="228600"/>
            <a:ext cx="9144000" cy="6324600"/>
          </a:xfrm>
        </p:spPr>
        <p:txBody>
          <a:bodyPr/>
          <a:lstStyle/>
          <a:p>
            <a:pPr marL="609600" indent="-609600" eaLnBrk="1" hangingPunct="1">
              <a:lnSpc>
                <a:spcPct val="90000"/>
              </a:lnSpc>
              <a:buFontTx/>
              <a:buAutoNum type="arabicPeriod" startAt="4"/>
            </a:pPr>
            <a:r>
              <a:rPr lang="en-US" sz="2900" b="1" smtClean="0">
                <a:latin typeface="Tahoma" pitchFamily="34" charset="0"/>
              </a:rPr>
              <a:t>There’s an absolute numerical decline of Anglos in the labor force nationwide and in Texas.  Without people from other cultures and origins coming here, we’d actually see a decline in the American labor force.”</a:t>
            </a:r>
          </a:p>
          <a:p>
            <a:pPr marL="609600" indent="-609600" eaLnBrk="1" hangingPunct="1">
              <a:lnSpc>
                <a:spcPct val="90000"/>
              </a:lnSpc>
              <a:buFontTx/>
              <a:buAutoNum type="arabicPeriod" startAt="4"/>
            </a:pPr>
            <a:r>
              <a:rPr lang="en-US" sz="2900" b="1" smtClean="0">
                <a:latin typeface="Tahoma" pitchFamily="34" charset="0"/>
              </a:rPr>
              <a:t>“The jobs immigrants take are not the jobs Americans won’t do.  Immigrants are doing the jobs at the prices that are offered.  Roofers and cement mixers who used top make $15 an hour aren’t going to work for $8.”</a:t>
            </a:r>
          </a:p>
          <a:p>
            <a:pPr marL="609600" indent="-609600" eaLnBrk="1" hangingPunct="1">
              <a:lnSpc>
                <a:spcPct val="90000"/>
              </a:lnSpc>
              <a:buFontTx/>
              <a:buAutoNum type="arabicPeriod" startAt="4"/>
            </a:pPr>
            <a:r>
              <a:rPr lang="en-US" sz="2900" b="1" smtClean="0">
                <a:latin typeface="Tahoma" pitchFamily="34" charset="0"/>
              </a:rPr>
              <a:t>“We’re not just workers.  We’re not murders or criminals.  We do important work.  We work faster, for less money, and we do good work.” </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“The U.S. has 12-15M undocumented workers employed primarily in agriculture, construction, food services, &amp; tourism. With the low unemployment rate below 5%, where do we think we can realistically find people to fill unskilled or semi-skilled jobs?  If every illegal immigrant  was sent back to his country of origin, America would have a worker shortage across the board, not just in a few industries.  Prices would skyrocket and it would take longer to get work done—if you could find people to do the work at all.”</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body" idx="1"/>
          </p:nvPr>
        </p:nvSpPr>
        <p:spPr>
          <a:xfrm>
            <a:off x="0" y="0"/>
            <a:ext cx="9144000" cy="6858000"/>
          </a:xfrm>
        </p:spPr>
        <p:txBody>
          <a:bodyPr/>
          <a:lstStyle/>
          <a:p>
            <a:pPr algn="ctr" eaLnBrk="1" hangingPunct="1">
              <a:buFontTx/>
              <a:buNone/>
            </a:pPr>
            <a:r>
              <a:rPr lang="en-US" sz="4800" b="1" smtClean="0">
                <a:latin typeface="Tahoma" pitchFamily="34" charset="0"/>
              </a:rPr>
              <a:t>“Looked at from a Christian point of view, nationalism is a very dangerous principle.  The Christian understanding of who is our neighbor is not limited to those who look like us or who have the same citizenship papers.”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0" y="228600"/>
            <a:ext cx="8534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t>¿</a:t>
            </a:r>
            <a:r>
              <a:rPr lang="en-US" sz="3600">
                <a:latin typeface="Tahoma" pitchFamily="34" charset="0"/>
              </a:rPr>
              <a:t>Cómo le compara NAFTA con el EU?</a:t>
            </a:r>
          </a:p>
          <a:p>
            <a:r>
              <a:rPr lang="en-US" sz="3600">
                <a:latin typeface="Tahoma" pitchFamily="34" charset="0"/>
              </a:rPr>
              <a:t>(How do NAFTA &amp; the EU compare?)</a:t>
            </a:r>
          </a:p>
        </p:txBody>
      </p:sp>
      <p:sp>
        <p:nvSpPr>
          <p:cNvPr id="9219" name="Rectangle 5"/>
          <p:cNvSpPr>
            <a:spLocks noChangeArrowheads="1"/>
          </p:cNvSpPr>
          <p:nvPr/>
        </p:nvSpPr>
        <p:spPr bwMode="auto">
          <a:xfrm>
            <a:off x="609600" y="1981200"/>
            <a:ext cx="7924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3600">
                <a:latin typeface="Tahoma" pitchFamily="34" charset="0"/>
              </a:rPr>
              <a:t>NAFTA is much more modest in scope</a:t>
            </a:r>
          </a:p>
          <a:p>
            <a:r>
              <a:rPr lang="en-US" sz="3600">
                <a:latin typeface="Tahoma" pitchFamily="34" charset="0"/>
              </a:rPr>
              <a:t>than the EU, since NAFTA does not</a:t>
            </a:r>
          </a:p>
          <a:p>
            <a:r>
              <a:rPr lang="en-US" sz="3600">
                <a:latin typeface="Tahoma" pitchFamily="34" charset="0"/>
              </a:rPr>
              <a:t>seek political unity</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7"/>
          <p:cNvSpPr>
            <a:spLocks noGrp="1" noChangeArrowheads="1"/>
          </p:cNvSpPr>
          <p:nvPr>
            <p:ph type="title"/>
          </p:nvPr>
        </p:nvSpPr>
        <p:spPr>
          <a:xfrm>
            <a:off x="457200" y="0"/>
            <a:ext cx="7848600" cy="1524000"/>
          </a:xfrm>
        </p:spPr>
        <p:txBody>
          <a:bodyPr/>
          <a:lstStyle/>
          <a:p>
            <a:pPr eaLnBrk="1" hangingPunct="1">
              <a:buFont typeface="Wingdings" pitchFamily="2" charset="2"/>
              <a:buNone/>
            </a:pPr>
            <a:r>
              <a:rPr lang="en-US" b="1" smtClean="0">
                <a:solidFill>
                  <a:schemeClr val="tx1"/>
                </a:solidFill>
                <a:latin typeface="Tahoma" pitchFamily="34" charset="0"/>
              </a:rPr>
              <a:t>NATIONALISM &amp; PROTECTIONISM</a:t>
            </a:r>
          </a:p>
        </p:txBody>
      </p:sp>
      <p:sp>
        <p:nvSpPr>
          <p:cNvPr id="65539" name="Rectangle 10"/>
          <p:cNvSpPr>
            <a:spLocks noGrp="1" noChangeArrowheads="1"/>
          </p:cNvSpPr>
          <p:nvPr>
            <p:ph type="body" sz="half" idx="2"/>
          </p:nvPr>
        </p:nvSpPr>
        <p:spPr>
          <a:xfrm>
            <a:off x="609600" y="1752600"/>
            <a:ext cx="7848600" cy="4114800"/>
          </a:xfrm>
        </p:spPr>
        <p:txBody>
          <a:bodyPr/>
          <a:lstStyle/>
          <a:p>
            <a:pPr eaLnBrk="1" hangingPunct="1">
              <a:lnSpc>
                <a:spcPct val="90000"/>
              </a:lnSpc>
            </a:pPr>
            <a:r>
              <a:rPr lang="en-US" sz="4800" b="1" dirty="0" smtClean="0">
                <a:latin typeface="Tahoma" pitchFamily="34" charset="0"/>
              </a:rPr>
              <a:t>Tariffs </a:t>
            </a:r>
            <a:r>
              <a:rPr lang="en-US" b="1" dirty="0" smtClean="0">
                <a:latin typeface="Tahoma" pitchFamily="34" charset="0"/>
              </a:rPr>
              <a:t>(taxes on imports)</a:t>
            </a:r>
            <a:endParaRPr lang="en-US" sz="4800" b="1" dirty="0" smtClean="0">
              <a:latin typeface="Tahoma" pitchFamily="34" charset="0"/>
            </a:endParaRPr>
          </a:p>
          <a:p>
            <a:pPr eaLnBrk="1" hangingPunct="1">
              <a:lnSpc>
                <a:spcPct val="90000"/>
              </a:lnSpc>
            </a:pPr>
            <a:r>
              <a:rPr lang="en-US" sz="4800" b="1" dirty="0" smtClean="0">
                <a:latin typeface="Tahoma" pitchFamily="34" charset="0"/>
              </a:rPr>
              <a:t>Subsidies </a:t>
            </a:r>
            <a:r>
              <a:rPr lang="en-US" b="1" dirty="0" smtClean="0">
                <a:latin typeface="Tahoma" pitchFamily="34" charset="0"/>
              </a:rPr>
              <a:t>(domestic companies receive financial aid from their government)</a:t>
            </a:r>
            <a:endParaRPr lang="en-US" sz="4800" b="1"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3"/>
          <p:cNvSpPr>
            <a:spLocks noGrp="1" noChangeArrowheads="1"/>
          </p:cNvSpPr>
          <p:nvPr>
            <p:ph type="body" sz="half" idx="1"/>
          </p:nvPr>
        </p:nvSpPr>
        <p:spPr>
          <a:xfrm>
            <a:off x="304800" y="533400"/>
            <a:ext cx="8305800" cy="6324600"/>
          </a:xfrm>
        </p:spPr>
        <p:txBody>
          <a:bodyPr/>
          <a:lstStyle/>
          <a:p>
            <a:pPr algn="ctr" eaLnBrk="1" hangingPunct="1">
              <a:buFontTx/>
              <a:buNone/>
            </a:pPr>
            <a:r>
              <a:rPr lang="en-US" b="1" dirty="0" smtClean="0">
                <a:latin typeface="Tahoma" pitchFamily="34" charset="0"/>
              </a:rPr>
              <a:t>Protectionism</a:t>
            </a:r>
            <a:r>
              <a:rPr lang="en-US" sz="2800" b="1" dirty="0" smtClean="0">
                <a:latin typeface="Tahoma" pitchFamily="34" charset="0"/>
              </a:rPr>
              <a:t> is seen by developed nations as an outmoded form of nationalism that disrupts global trading patterns. Developing nations see it as a defense against foreign exploitation.</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3"/>
          <p:cNvSpPr>
            <a:spLocks noGrp="1" noChangeArrowheads="1"/>
          </p:cNvSpPr>
          <p:nvPr>
            <p:ph type="body" sz="half" idx="1"/>
          </p:nvPr>
        </p:nvSpPr>
        <p:spPr>
          <a:xfrm>
            <a:off x="228600" y="457200"/>
            <a:ext cx="7772400" cy="6400800"/>
          </a:xfrm>
        </p:spPr>
        <p:txBody>
          <a:bodyPr/>
          <a:lstStyle/>
          <a:p>
            <a:pPr algn="ctr" eaLnBrk="1" hangingPunct="1">
              <a:lnSpc>
                <a:spcPct val="90000"/>
              </a:lnSpc>
              <a:buFontTx/>
              <a:buNone/>
            </a:pPr>
            <a:r>
              <a:rPr lang="en-US" sz="4400" b="1" dirty="0" smtClean="0">
                <a:latin typeface="Tahoma" pitchFamily="34" charset="0"/>
              </a:rPr>
              <a:t>Why is NAFTA not really a free trade area?</a:t>
            </a:r>
          </a:p>
          <a:p>
            <a:pPr algn="ctr" eaLnBrk="1" hangingPunct="1">
              <a:lnSpc>
                <a:spcPct val="90000"/>
              </a:lnSpc>
              <a:buFontTx/>
              <a:buNone/>
            </a:pPr>
            <a:r>
              <a:rPr lang="en-US" sz="4400" b="1" dirty="0" smtClean="0">
                <a:latin typeface="Tahoma" pitchFamily="34" charset="0"/>
              </a:rPr>
              <a:t>(Because only 3 nations benefit)</a:t>
            </a:r>
          </a:p>
        </p:txBody>
      </p:sp>
    </p:spTree>
  </p:cSld>
  <p:clrMapOvr>
    <a:masterClrMapping/>
  </p:clrMapOvr>
  <p:transition>
    <p:split orient="vert" dir="in"/>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3400"/>
            <a:ext cx="9143999" cy="5016758"/>
          </a:xfrm>
          <a:prstGeom prst="rect">
            <a:avLst/>
          </a:prstGeom>
          <a:noFill/>
        </p:spPr>
        <p:txBody>
          <a:bodyPr>
            <a:spAutoFit/>
          </a:bodyPr>
          <a:lstStyle/>
          <a:p>
            <a:pPr>
              <a:defRPr/>
            </a:pPr>
            <a:r>
              <a:rPr lang="en-US" sz="8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MEXICO’S </a:t>
            </a:r>
          </a:p>
          <a:p>
            <a:pPr>
              <a:defRPr/>
            </a:pPr>
            <a:r>
              <a:rPr lang="en-US" sz="8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SOCIAL &amp;</a:t>
            </a:r>
          </a:p>
          <a:p>
            <a:pPr>
              <a:defRPr/>
            </a:pPr>
            <a:r>
              <a:rPr lang="en-US" sz="8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ECONOMIC</a:t>
            </a:r>
          </a:p>
          <a:p>
            <a:pPr>
              <a:defRPr/>
            </a:pPr>
            <a:r>
              <a:rPr lang="en-US" sz="8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STRUGGLES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0" y="-381000"/>
            <a:ext cx="9144000" cy="1447800"/>
          </a:xfrm>
        </p:spPr>
        <p:txBody>
          <a:bodyPr/>
          <a:lstStyle/>
          <a:p>
            <a:pPr eaLnBrk="1" hangingPunct="1"/>
            <a:r>
              <a:rPr lang="en-US" sz="2800" b="1" smtClean="0">
                <a:solidFill>
                  <a:schemeClr val="tx1"/>
                </a:solidFill>
                <a:latin typeface="Tahoma" pitchFamily="34" charset="0"/>
              </a:rPr>
              <a:t>MX’S CURRENT SOCIAL/ECONOMIC PROBLEMS</a:t>
            </a:r>
            <a:r>
              <a:rPr lang="en-US" sz="3600" b="1" smtClean="0">
                <a:latin typeface="Tahoma" pitchFamily="34" charset="0"/>
              </a:rPr>
              <a:t> </a:t>
            </a:r>
          </a:p>
        </p:txBody>
      </p:sp>
      <p:sp>
        <p:nvSpPr>
          <p:cNvPr id="69635" name="Rectangle 3"/>
          <p:cNvSpPr>
            <a:spLocks noGrp="1" noChangeArrowheads="1"/>
          </p:cNvSpPr>
          <p:nvPr>
            <p:ph type="body" idx="1"/>
          </p:nvPr>
        </p:nvSpPr>
        <p:spPr>
          <a:xfrm>
            <a:off x="0" y="685800"/>
            <a:ext cx="8763000" cy="5943600"/>
          </a:xfrm>
        </p:spPr>
        <p:txBody>
          <a:bodyPr/>
          <a:lstStyle/>
          <a:p>
            <a:pPr marL="609600" indent="-609600" eaLnBrk="1" hangingPunct="1">
              <a:lnSpc>
                <a:spcPct val="90000"/>
              </a:lnSpc>
              <a:buFontTx/>
              <a:buAutoNum type="arabicPeriod"/>
            </a:pPr>
            <a:r>
              <a:rPr lang="en-US" b="1" smtClean="0">
                <a:latin typeface="Tahoma" pitchFamily="34" charset="0"/>
              </a:rPr>
              <a:t>Rapid population growth (70m to 100M in last 20 years) has outstripped good economic growth</a:t>
            </a:r>
          </a:p>
          <a:p>
            <a:pPr marL="609600" indent="-609600" eaLnBrk="1" hangingPunct="1">
              <a:lnSpc>
                <a:spcPct val="90000"/>
              </a:lnSpc>
              <a:buFontTx/>
              <a:buAutoNum type="arabicPeriod"/>
            </a:pPr>
            <a:r>
              <a:rPr lang="en-US" b="1" smtClean="0">
                <a:latin typeface="Tahoma" pitchFamily="34" charset="0"/>
              </a:rPr>
              <a:t>Poor public education (national average of an 8</a:t>
            </a:r>
            <a:r>
              <a:rPr lang="en-US" b="1" baseline="30000" smtClean="0">
                <a:latin typeface="Tahoma" pitchFamily="34" charset="0"/>
              </a:rPr>
              <a:t>th</a:t>
            </a:r>
            <a:r>
              <a:rPr lang="en-US" b="1" smtClean="0">
                <a:latin typeface="Tahoma" pitchFamily="34" charset="0"/>
              </a:rPr>
              <a:t> grade education)</a:t>
            </a:r>
          </a:p>
          <a:p>
            <a:pPr marL="609600" indent="-609600" eaLnBrk="1" hangingPunct="1">
              <a:lnSpc>
                <a:spcPct val="90000"/>
              </a:lnSpc>
              <a:buFontTx/>
              <a:buAutoNum type="arabicPeriod"/>
            </a:pPr>
            <a:r>
              <a:rPr lang="en-US" b="1" smtClean="0">
                <a:latin typeface="Tahoma" pitchFamily="34" charset="0"/>
              </a:rPr>
              <a:t>Systemic corruption saps economic growth from the grass roots level &amp; drives off investors</a:t>
            </a:r>
          </a:p>
          <a:p>
            <a:pPr marL="609600" indent="-609600" eaLnBrk="1" hangingPunct="1">
              <a:lnSpc>
                <a:spcPct val="90000"/>
              </a:lnSpc>
              <a:buFontTx/>
              <a:buAutoNum type="arabicPeriod"/>
            </a:pPr>
            <a:r>
              <a:rPr lang="en-US" b="1" smtClean="0">
                <a:latin typeface="Tahoma" pitchFamily="34" charset="0"/>
              </a:rPr>
              <a:t>Low farm subsidies can’t compete with high USA farm subsidies</a:t>
            </a:r>
          </a:p>
          <a:p>
            <a:pPr marL="609600" indent="-609600" eaLnBrk="1" hangingPunct="1">
              <a:lnSpc>
                <a:spcPct val="90000"/>
              </a:lnSpc>
              <a:buFontTx/>
              <a:buAutoNum type="arabicPeriod"/>
            </a:pPr>
            <a:r>
              <a:rPr lang="en-US" b="1" smtClean="0">
                <a:latin typeface="Tahoma" pitchFamily="34" charset="0"/>
              </a:rPr>
              <a:t>Mass urban overcrowding &amp; under-employment</a:t>
            </a:r>
          </a:p>
          <a:p>
            <a:pPr marL="609600" indent="-609600" eaLnBrk="1" hangingPunct="1">
              <a:lnSpc>
                <a:spcPct val="90000"/>
              </a:lnSpc>
            </a:pPr>
            <a:endParaRPr lang="en-US" b="1" smtClean="0">
              <a:latin typeface="Tahoma" pitchFamily="34" charset="0"/>
            </a:endParaRPr>
          </a:p>
          <a:p>
            <a:pPr marL="609600" indent="-609600" eaLnBrk="1" hangingPunct="1">
              <a:lnSpc>
                <a:spcPct val="90000"/>
              </a:lnSpc>
            </a:pPr>
            <a:endParaRPr lang="en-US" b="1" smtClean="0">
              <a:latin typeface="Tahoma" pitchFamily="34" charset="0"/>
            </a:endParaRPr>
          </a:p>
        </p:txBody>
      </p:sp>
      <p:sp>
        <p:nvSpPr>
          <p:cNvPr id="69636" name="AutoShape 6"/>
          <p:cNvSpPr>
            <a:spLocks noChangeArrowheads="1"/>
          </p:cNvSpPr>
          <p:nvPr/>
        </p:nvSpPr>
        <p:spPr bwMode="auto">
          <a:xfrm>
            <a:off x="74676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body" idx="1"/>
          </p:nvPr>
        </p:nvSpPr>
        <p:spPr>
          <a:xfrm>
            <a:off x="0" y="152400"/>
            <a:ext cx="8839200" cy="6477000"/>
          </a:xfrm>
        </p:spPr>
        <p:txBody>
          <a:bodyPr/>
          <a:lstStyle/>
          <a:p>
            <a:pPr marL="609600" indent="-609600" eaLnBrk="1" hangingPunct="1">
              <a:buFontTx/>
              <a:buAutoNum type="arabicPeriod" startAt="6"/>
            </a:pPr>
            <a:r>
              <a:rPr lang="en-US" sz="4400" b="1" smtClean="0">
                <a:latin typeface="Tahoma" pitchFamily="34" charset="0"/>
              </a:rPr>
              <a:t>Because MX’s average age is one of the youngest in the world (22), a million job seekers enter the MX  economy each year. </a:t>
            </a:r>
          </a:p>
          <a:p>
            <a:pPr marL="609600" indent="-609600" eaLnBrk="1" hangingPunct="1">
              <a:buFontTx/>
              <a:buAutoNum type="arabicPeriod" startAt="6"/>
            </a:pPr>
            <a:r>
              <a:rPr lang="en-US" sz="4400" b="1" smtClean="0">
                <a:latin typeface="Tahoma" pitchFamily="34" charset="0"/>
              </a:rPr>
              <a:t>But the MX economy creates only 100,000 new jobs annually, clearly showing the need for NAFTA.</a:t>
            </a:r>
          </a:p>
        </p:txBody>
      </p:sp>
      <p:sp>
        <p:nvSpPr>
          <p:cNvPr id="70659" name="AutoShape 7"/>
          <p:cNvSpPr>
            <a:spLocks noChangeArrowheads="1"/>
          </p:cNvSpPr>
          <p:nvPr/>
        </p:nvSpPr>
        <p:spPr bwMode="auto">
          <a:xfrm>
            <a:off x="6400800" y="5715000"/>
            <a:ext cx="1219200" cy="638175"/>
          </a:xfrm>
          <a:prstGeom prst="rightArrow">
            <a:avLst>
              <a:gd name="adj1" fmla="val 50000"/>
              <a:gd name="adj2" fmla="val 47761"/>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type="body" idx="1"/>
          </p:nvPr>
        </p:nvSpPr>
        <p:spPr>
          <a:xfrm>
            <a:off x="0" y="228600"/>
            <a:ext cx="8839200" cy="6629400"/>
          </a:xfrm>
        </p:spPr>
        <p:txBody>
          <a:bodyPr/>
          <a:lstStyle/>
          <a:p>
            <a:pPr marL="609600" indent="-609600" eaLnBrk="1" hangingPunct="1">
              <a:buClr>
                <a:schemeClr val="tx1"/>
              </a:buClr>
              <a:buFont typeface="Wingdings" pitchFamily="2" charset="2"/>
              <a:buAutoNum type="arabicPeriod" startAt="8"/>
            </a:pPr>
            <a:r>
              <a:rPr lang="en-US" sz="3400" b="1" smtClean="0">
                <a:latin typeface="Tahoma" pitchFamily="34" charset="0"/>
              </a:rPr>
              <a:t>19m more Mexicans in poverty than 20 years ago, despite impressive NAFTA gains</a:t>
            </a:r>
          </a:p>
          <a:p>
            <a:pPr marL="609600" indent="-609600" eaLnBrk="1" hangingPunct="1">
              <a:buClr>
                <a:schemeClr val="tx1"/>
              </a:buClr>
              <a:buFont typeface="Wingdings" pitchFamily="2" charset="2"/>
              <a:buAutoNum type="arabicPeriod" startAt="8"/>
            </a:pPr>
            <a:r>
              <a:rPr lang="en-US" sz="3400" b="1" smtClean="0">
                <a:latin typeface="Tahoma" pitchFamily="34" charset="0"/>
              </a:rPr>
              <a:t>Half of population unable to meet daily needs</a:t>
            </a:r>
          </a:p>
          <a:p>
            <a:pPr marL="609600" indent="-609600" eaLnBrk="1" hangingPunct="1">
              <a:buClr>
                <a:schemeClr val="tx1"/>
              </a:buClr>
              <a:buFont typeface="Wingdings" pitchFamily="2" charset="2"/>
              <a:buAutoNum type="arabicPeriod" startAt="8"/>
            </a:pPr>
            <a:r>
              <a:rPr lang="en-US" sz="3400" b="1" smtClean="0">
                <a:latin typeface="Tahoma" pitchFamily="34" charset="0"/>
              </a:rPr>
              <a:t> 40% of rural Mexicans earn $1.40 daily</a:t>
            </a:r>
          </a:p>
          <a:p>
            <a:pPr marL="609600" indent="-609600" eaLnBrk="1" hangingPunct="1">
              <a:buClr>
                <a:schemeClr val="tx1"/>
              </a:buClr>
              <a:buFont typeface="Wingdings" pitchFamily="2" charset="2"/>
              <a:buAutoNum type="arabicPeriod" startAt="8"/>
            </a:pPr>
            <a:r>
              <a:rPr lang="en-US" sz="3400" b="1" smtClean="0">
                <a:latin typeface="Tahoma" pitchFamily="34" charset="0"/>
              </a:rPr>
              <a:t> Every day, 400-600 rural Mexicans move to urban areas, adding to the gross over-crowding &amp; under-employment</a:t>
            </a:r>
          </a:p>
        </p:txBody>
      </p:sp>
      <p:sp>
        <p:nvSpPr>
          <p:cNvPr id="71683" name="AutoShape 7"/>
          <p:cNvSpPr>
            <a:spLocks noChangeArrowheads="1"/>
          </p:cNvSpPr>
          <p:nvPr/>
        </p:nvSpPr>
        <p:spPr bwMode="auto">
          <a:xfrm>
            <a:off x="75438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type="body" idx="1"/>
          </p:nvPr>
        </p:nvSpPr>
        <p:spPr>
          <a:xfrm>
            <a:off x="0" y="304800"/>
            <a:ext cx="8839200" cy="6248400"/>
          </a:xfrm>
        </p:spPr>
        <p:txBody>
          <a:bodyPr/>
          <a:lstStyle/>
          <a:p>
            <a:pPr marL="609600" indent="-609600" eaLnBrk="1" hangingPunct="1">
              <a:lnSpc>
                <a:spcPct val="90000"/>
              </a:lnSpc>
              <a:buFontTx/>
              <a:buAutoNum type="arabicPeriod" startAt="12"/>
            </a:pPr>
            <a:r>
              <a:rPr lang="en-US" sz="3600" b="1" smtClean="0">
                <a:latin typeface="Tahoma" pitchFamily="34" charset="0"/>
              </a:rPr>
              <a:t>China has used labor costs 75% lower (about 50 cents daily) than Mexico’s to pull away 300,000 manufacturing jobs (especially in clothing) from 300 MX plants </a:t>
            </a:r>
          </a:p>
          <a:p>
            <a:pPr marL="609600" indent="-609600" eaLnBrk="1" hangingPunct="1">
              <a:lnSpc>
                <a:spcPct val="90000"/>
              </a:lnSpc>
              <a:buFontTx/>
              <a:buAutoNum type="arabicPeriod" startAt="12"/>
            </a:pPr>
            <a:r>
              <a:rPr lang="en-US" sz="3600" b="1" smtClean="0">
                <a:latin typeface="Tahoma" pitchFamily="34" charset="0"/>
              </a:rPr>
              <a:t>Chinese workers are much better educated than MX workers, making it hard for MX to move up the “value-chain” in manufacturing</a:t>
            </a:r>
          </a:p>
          <a:p>
            <a:pPr marL="609600" indent="-609600" eaLnBrk="1" hangingPunct="1">
              <a:lnSpc>
                <a:spcPct val="90000"/>
              </a:lnSpc>
              <a:buFontTx/>
              <a:buAutoNum type="arabicPeriod" startAt="12"/>
            </a:pPr>
            <a:r>
              <a:rPr lang="en-US" sz="3600" b="1" smtClean="0">
                <a:latin typeface="Tahoma" pitchFamily="34" charset="0"/>
              </a:rPr>
              <a:t>MX is overly dependent on unskilled labor jobs</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0" y="0"/>
            <a:ext cx="8839200" cy="685800"/>
          </a:xfrm>
        </p:spPr>
        <p:txBody>
          <a:bodyPr/>
          <a:lstStyle/>
          <a:p>
            <a:pPr eaLnBrk="1" hangingPunct="1"/>
            <a:r>
              <a:rPr lang="en-US" sz="3200" b="1" smtClean="0">
                <a:solidFill>
                  <a:schemeClr val="tx1"/>
                </a:solidFill>
                <a:latin typeface="Tahoma" pitchFamily="34" charset="0"/>
              </a:rPr>
              <a:t>MEXICO’S CORN DEPENDENCE</a:t>
            </a:r>
          </a:p>
        </p:txBody>
      </p:sp>
      <p:sp>
        <p:nvSpPr>
          <p:cNvPr id="73731" name="Rectangle 3"/>
          <p:cNvSpPr>
            <a:spLocks noGrp="1" noChangeArrowheads="1"/>
          </p:cNvSpPr>
          <p:nvPr>
            <p:ph type="body" idx="1"/>
          </p:nvPr>
        </p:nvSpPr>
        <p:spPr>
          <a:xfrm>
            <a:off x="0" y="685800"/>
            <a:ext cx="9144000" cy="5943600"/>
          </a:xfrm>
        </p:spPr>
        <p:txBody>
          <a:bodyPr/>
          <a:lstStyle/>
          <a:p>
            <a:pPr marL="609600" indent="-609600" eaLnBrk="1" hangingPunct="1">
              <a:lnSpc>
                <a:spcPct val="90000"/>
              </a:lnSpc>
              <a:buFontTx/>
              <a:buAutoNum type="arabicPeriod"/>
            </a:pPr>
            <a:r>
              <a:rPr lang="en-US" sz="3600" b="1" smtClean="0">
                <a:latin typeface="Tahoma" pitchFamily="34" charset="0"/>
              </a:rPr>
              <a:t>MX’s corn productivity increased by 30% from 1993-1999, but wages fell 20%.</a:t>
            </a:r>
          </a:p>
          <a:p>
            <a:pPr marL="609600" indent="-609600" eaLnBrk="1" hangingPunct="1">
              <a:lnSpc>
                <a:spcPct val="90000"/>
              </a:lnSpc>
              <a:buFontTx/>
              <a:buAutoNum type="arabicPeriod"/>
            </a:pPr>
            <a:r>
              <a:rPr lang="en-US" sz="3600" b="1" smtClean="0">
                <a:latin typeface="Tahoma" pitchFamily="34" charset="0"/>
              </a:rPr>
              <a:t>MX corn farmers largely dropped out of the market when heavily subsidized American &amp; Canadian corn flooded MX.</a:t>
            </a:r>
          </a:p>
          <a:p>
            <a:pPr marL="609600" indent="-609600" eaLnBrk="1" hangingPunct="1">
              <a:lnSpc>
                <a:spcPct val="90000"/>
              </a:lnSpc>
              <a:buFontTx/>
              <a:buAutoNum type="arabicPeriod"/>
            </a:pPr>
            <a:r>
              <a:rPr lang="en-US" sz="3600" b="1" smtClean="0">
                <a:latin typeface="Tahoma" pitchFamily="34" charset="0"/>
              </a:rPr>
              <a:t>Then when the U.S. &amp; Canada hit corn shortages in 1996, MX ran out of corn &amp; the fatality rate of malnourished MX children soared.</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0" y="0"/>
            <a:ext cx="8839200" cy="685800"/>
          </a:xfrm>
        </p:spPr>
        <p:txBody>
          <a:bodyPr/>
          <a:lstStyle/>
          <a:p>
            <a:pPr eaLnBrk="1" hangingPunct="1"/>
            <a:r>
              <a:rPr lang="en-US" sz="3200" b="1" smtClean="0">
                <a:solidFill>
                  <a:schemeClr val="tx1"/>
                </a:solidFill>
                <a:latin typeface="Tahoma" pitchFamily="34" charset="0"/>
              </a:rPr>
              <a:t>FTAA THREAT TO MEXICO</a:t>
            </a:r>
          </a:p>
        </p:txBody>
      </p:sp>
      <p:sp>
        <p:nvSpPr>
          <p:cNvPr id="74755" name="Rectangle 3"/>
          <p:cNvSpPr>
            <a:spLocks noGrp="1" noChangeArrowheads="1"/>
          </p:cNvSpPr>
          <p:nvPr>
            <p:ph type="body" idx="1"/>
          </p:nvPr>
        </p:nvSpPr>
        <p:spPr>
          <a:xfrm>
            <a:off x="0" y="762000"/>
            <a:ext cx="9144000" cy="5867400"/>
          </a:xfrm>
        </p:spPr>
        <p:txBody>
          <a:bodyPr/>
          <a:lstStyle/>
          <a:p>
            <a:pPr marL="609600" indent="-609600" eaLnBrk="1" hangingPunct="1">
              <a:lnSpc>
                <a:spcPct val="90000"/>
              </a:lnSpc>
              <a:buFontTx/>
              <a:buAutoNum type="arabicPeriod"/>
            </a:pPr>
            <a:r>
              <a:rPr lang="en-US" sz="4800" b="1" smtClean="0">
                <a:latin typeface="Tahoma" pitchFamily="34" charset="0"/>
              </a:rPr>
              <a:t>If the Free Trade Agreement of the Americas becomes reality in some form, Mexico will probably face tough competition from the labor cost advantages of many Central American &amp; Caribbean nations.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WordArt 5"/>
          <p:cNvSpPr>
            <a:spLocks noChangeArrowheads="1" noChangeShapeType="1" noTextEdit="1"/>
          </p:cNvSpPr>
          <p:nvPr/>
        </p:nvSpPr>
        <p:spPr bwMode="auto">
          <a:xfrm>
            <a:off x="1752600" y="533400"/>
            <a:ext cx="5029200" cy="54864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latin typeface="Arial Black"/>
              </a:rPr>
              <a:t>THE</a:t>
            </a:r>
          </a:p>
          <a:p>
            <a:r>
              <a:rPr lang="en-US" sz="3600" kern="10">
                <a:ln w="9525">
                  <a:solidFill>
                    <a:srgbClr val="000000"/>
                  </a:solidFill>
                  <a:round/>
                  <a:headEnd/>
                  <a:tailEnd/>
                </a:ln>
                <a:solidFill>
                  <a:schemeClr val="tx2"/>
                </a:solidFill>
                <a:latin typeface="Arial Black"/>
              </a:rPr>
              <a:t>ABC's</a:t>
            </a:r>
          </a:p>
          <a:p>
            <a:r>
              <a:rPr lang="en-US" sz="3600" kern="10">
                <a:ln w="9525">
                  <a:solidFill>
                    <a:srgbClr val="000000"/>
                  </a:solidFill>
                  <a:round/>
                  <a:headEnd/>
                  <a:tailEnd/>
                </a:ln>
                <a:solidFill>
                  <a:schemeClr val="tx2"/>
                </a:solidFill>
                <a:latin typeface="Arial Black"/>
              </a:rPr>
              <a:t>OF NAFTA</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33401"/>
            <a:ext cx="9209648" cy="4524315"/>
          </a:xfrm>
          <a:prstGeom prst="rect">
            <a:avLst/>
          </a:prstGeom>
          <a:noFill/>
        </p:spPr>
        <p:txBody>
          <a:bodyPr>
            <a:spAutoFit/>
          </a:bodyPr>
          <a:lstStyle/>
          <a:p>
            <a:pPr>
              <a:defRPr/>
            </a:pPr>
            <a:r>
              <a:rPr lang="en-US" sz="96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OVERVIEW OF</a:t>
            </a:r>
          </a:p>
          <a:p>
            <a:pPr>
              <a:defRPr/>
            </a:pPr>
            <a:r>
              <a:rPr lang="en-US" sz="96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LATIN</a:t>
            </a:r>
          </a:p>
          <a:p>
            <a:pPr>
              <a:defRPr/>
            </a:pPr>
            <a:r>
              <a:rPr lang="en-US" sz="96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AMERICA</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0" y="0"/>
            <a:ext cx="9144000" cy="838200"/>
          </a:xfrm>
        </p:spPr>
        <p:txBody>
          <a:bodyPr/>
          <a:lstStyle/>
          <a:p>
            <a:pPr eaLnBrk="1" hangingPunct="1"/>
            <a:r>
              <a:rPr lang="en-US" sz="3200" b="1" smtClean="0">
                <a:latin typeface="Tahoma" pitchFamily="34" charset="0"/>
              </a:rPr>
              <a:t>LATIN AMERICAN  EXPORTS AS A </a:t>
            </a:r>
            <a:br>
              <a:rPr lang="en-US" sz="3200" b="1" smtClean="0">
                <a:latin typeface="Tahoma" pitchFamily="34" charset="0"/>
              </a:rPr>
            </a:br>
            <a:r>
              <a:rPr lang="en-US" sz="3200" b="1" smtClean="0">
                <a:latin typeface="Tahoma" pitchFamily="34" charset="0"/>
              </a:rPr>
              <a:t>% OF 2004 NATIONAL GDP</a:t>
            </a:r>
          </a:p>
        </p:txBody>
      </p:sp>
      <p:sp>
        <p:nvSpPr>
          <p:cNvPr id="76803" name="Rectangle 3"/>
          <p:cNvSpPr>
            <a:spLocks noGrp="1" noChangeArrowheads="1"/>
          </p:cNvSpPr>
          <p:nvPr>
            <p:ph type="body" idx="1"/>
          </p:nvPr>
        </p:nvSpPr>
        <p:spPr>
          <a:xfrm>
            <a:off x="0" y="914400"/>
            <a:ext cx="9144000" cy="5943600"/>
          </a:xfrm>
        </p:spPr>
        <p:txBody>
          <a:bodyPr/>
          <a:lstStyle/>
          <a:p>
            <a:pPr eaLnBrk="1" hangingPunct="1">
              <a:buFontTx/>
              <a:buNone/>
            </a:pPr>
            <a:r>
              <a:rPr lang="en-US" sz="4200" b="1" smtClean="0">
                <a:latin typeface="Tahoma" pitchFamily="34" charset="0"/>
              </a:rPr>
              <a:t>ARGENTINA: 25%</a:t>
            </a:r>
          </a:p>
          <a:p>
            <a:pPr eaLnBrk="1" hangingPunct="1">
              <a:buFontTx/>
              <a:buNone/>
            </a:pPr>
            <a:r>
              <a:rPr lang="en-US" sz="4200" b="1" smtClean="0">
                <a:latin typeface="Tahoma" pitchFamily="34" charset="0"/>
              </a:rPr>
              <a:t>BRAZIL: 18%</a:t>
            </a:r>
          </a:p>
          <a:p>
            <a:pPr eaLnBrk="1" hangingPunct="1">
              <a:buFontTx/>
              <a:buNone/>
            </a:pPr>
            <a:r>
              <a:rPr lang="en-US" sz="4200" b="1" smtClean="0">
                <a:latin typeface="Tahoma" pitchFamily="34" charset="0"/>
              </a:rPr>
              <a:t>CHILE: 41%</a:t>
            </a:r>
          </a:p>
          <a:p>
            <a:pPr eaLnBrk="1" hangingPunct="1">
              <a:buFontTx/>
              <a:buNone/>
            </a:pPr>
            <a:r>
              <a:rPr lang="en-US" sz="4200" b="1" smtClean="0">
                <a:latin typeface="Tahoma" pitchFamily="34" charset="0"/>
              </a:rPr>
              <a:t>COLOMBIA: 22%</a:t>
            </a:r>
          </a:p>
          <a:p>
            <a:pPr eaLnBrk="1" hangingPunct="1">
              <a:buFontTx/>
              <a:buNone/>
            </a:pPr>
            <a:r>
              <a:rPr lang="en-US" sz="4200" b="1" smtClean="0">
                <a:latin typeface="Tahoma" pitchFamily="34" charset="0"/>
              </a:rPr>
              <a:t>MEXICO: 30%</a:t>
            </a:r>
          </a:p>
          <a:p>
            <a:pPr eaLnBrk="1" hangingPunct="1">
              <a:buFontTx/>
              <a:buNone/>
            </a:pPr>
            <a:r>
              <a:rPr lang="en-US" sz="4200" b="1" smtClean="0">
                <a:latin typeface="Tahoma" pitchFamily="34" charset="0"/>
              </a:rPr>
              <a:t>PERU: 21%</a:t>
            </a:r>
          </a:p>
          <a:p>
            <a:pPr eaLnBrk="1" hangingPunct="1">
              <a:buFontTx/>
              <a:buNone/>
            </a:pPr>
            <a:r>
              <a:rPr lang="en-US" sz="4200" b="1" smtClean="0">
                <a:latin typeface="Tahoma" pitchFamily="34" charset="0"/>
              </a:rPr>
              <a:t>VENEZUELA: 36% </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0" y="228600"/>
            <a:ext cx="9144000" cy="838200"/>
          </a:xfrm>
        </p:spPr>
        <p:txBody>
          <a:bodyPr/>
          <a:lstStyle/>
          <a:p>
            <a:pPr eaLnBrk="1" hangingPunct="1"/>
            <a:r>
              <a:rPr lang="en-US" sz="3200" b="1" smtClean="0">
                <a:latin typeface="Tahoma" pitchFamily="34" charset="0"/>
              </a:rPr>
              <a:t>LATIN AMERICAN  IMPORTS AS A </a:t>
            </a:r>
            <a:br>
              <a:rPr lang="en-US" sz="3200" b="1" smtClean="0">
                <a:latin typeface="Tahoma" pitchFamily="34" charset="0"/>
              </a:rPr>
            </a:br>
            <a:r>
              <a:rPr lang="en-US" sz="3200" b="1" smtClean="0">
                <a:latin typeface="Tahoma" pitchFamily="34" charset="0"/>
              </a:rPr>
              <a:t>% OF 2004 NATIONAL GDP</a:t>
            </a:r>
          </a:p>
        </p:txBody>
      </p:sp>
      <p:sp>
        <p:nvSpPr>
          <p:cNvPr id="77827" name="Rectangle 3"/>
          <p:cNvSpPr>
            <a:spLocks noGrp="1" noChangeArrowheads="1"/>
          </p:cNvSpPr>
          <p:nvPr>
            <p:ph type="body" idx="1"/>
          </p:nvPr>
        </p:nvSpPr>
        <p:spPr>
          <a:xfrm>
            <a:off x="0" y="1219200"/>
            <a:ext cx="9144000" cy="5638800"/>
          </a:xfrm>
        </p:spPr>
        <p:txBody>
          <a:bodyPr/>
          <a:lstStyle/>
          <a:p>
            <a:pPr eaLnBrk="1" hangingPunct="1">
              <a:buFontTx/>
              <a:buNone/>
            </a:pPr>
            <a:r>
              <a:rPr lang="en-US" sz="4200" b="1" smtClean="0">
                <a:latin typeface="Tahoma" pitchFamily="34" charset="0"/>
              </a:rPr>
              <a:t>ARGENTINA: 18%</a:t>
            </a:r>
          </a:p>
          <a:p>
            <a:pPr eaLnBrk="1" hangingPunct="1">
              <a:buFontTx/>
              <a:buNone/>
            </a:pPr>
            <a:r>
              <a:rPr lang="en-US" sz="4200" b="1" smtClean="0">
                <a:latin typeface="Tahoma" pitchFamily="34" charset="0"/>
              </a:rPr>
              <a:t>BRAZIL: 13%</a:t>
            </a:r>
          </a:p>
          <a:p>
            <a:pPr eaLnBrk="1" hangingPunct="1">
              <a:buFontTx/>
              <a:buNone/>
            </a:pPr>
            <a:r>
              <a:rPr lang="en-US" sz="4200" b="1" smtClean="0">
                <a:latin typeface="Tahoma" pitchFamily="34" charset="0"/>
              </a:rPr>
              <a:t>CHILE: 32%</a:t>
            </a:r>
          </a:p>
          <a:p>
            <a:pPr eaLnBrk="1" hangingPunct="1">
              <a:buFontTx/>
              <a:buNone/>
            </a:pPr>
            <a:r>
              <a:rPr lang="en-US" sz="4200" b="1" smtClean="0">
                <a:latin typeface="Tahoma" pitchFamily="34" charset="0"/>
              </a:rPr>
              <a:t>COLOMBIA: 22%</a:t>
            </a:r>
          </a:p>
          <a:p>
            <a:pPr eaLnBrk="1" hangingPunct="1">
              <a:buFontTx/>
              <a:buNone/>
            </a:pPr>
            <a:r>
              <a:rPr lang="en-US" sz="4200" b="1" smtClean="0">
                <a:latin typeface="Tahoma" pitchFamily="34" charset="0"/>
              </a:rPr>
              <a:t>MEXICO: 32%</a:t>
            </a:r>
          </a:p>
          <a:p>
            <a:pPr eaLnBrk="1" hangingPunct="1">
              <a:buFontTx/>
              <a:buNone/>
            </a:pPr>
            <a:r>
              <a:rPr lang="en-US" sz="4200" b="1" smtClean="0">
                <a:latin typeface="Tahoma" pitchFamily="34" charset="0"/>
              </a:rPr>
              <a:t>PERU: 18%</a:t>
            </a:r>
          </a:p>
          <a:p>
            <a:pPr eaLnBrk="1" hangingPunct="1">
              <a:buFontTx/>
              <a:buNone/>
            </a:pPr>
            <a:r>
              <a:rPr lang="en-US" sz="4200" b="1" smtClean="0">
                <a:latin typeface="Tahoma" pitchFamily="34" charset="0"/>
              </a:rPr>
              <a:t>VENEZUELA: 20% </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0" y="0"/>
            <a:ext cx="9144000" cy="914400"/>
          </a:xfrm>
        </p:spPr>
        <p:txBody>
          <a:bodyPr/>
          <a:lstStyle/>
          <a:p>
            <a:pPr eaLnBrk="1" hangingPunct="1"/>
            <a:r>
              <a:rPr lang="en-US" sz="2800" b="1" smtClean="0">
                <a:latin typeface="Tahoma" pitchFamily="34" charset="0"/>
              </a:rPr>
              <a:t>AVERAGE GROWTH RATE OF LATIN </a:t>
            </a:r>
            <a:br>
              <a:rPr lang="en-US" sz="2800" b="1" smtClean="0">
                <a:latin typeface="Tahoma" pitchFamily="34" charset="0"/>
              </a:rPr>
            </a:br>
            <a:r>
              <a:rPr lang="en-US" sz="2800" b="1" smtClean="0">
                <a:latin typeface="Tahoma" pitchFamily="34" charset="0"/>
              </a:rPr>
              <a:t>AMERICAN NATION, 1990-2000</a:t>
            </a:r>
          </a:p>
        </p:txBody>
      </p:sp>
      <p:sp>
        <p:nvSpPr>
          <p:cNvPr id="78851" name="Rectangle 3"/>
          <p:cNvSpPr>
            <a:spLocks noGrp="1" noChangeArrowheads="1"/>
          </p:cNvSpPr>
          <p:nvPr>
            <p:ph type="body" idx="1"/>
          </p:nvPr>
        </p:nvSpPr>
        <p:spPr>
          <a:xfrm>
            <a:off x="0" y="914400"/>
            <a:ext cx="9144000" cy="5943600"/>
          </a:xfrm>
        </p:spPr>
        <p:txBody>
          <a:bodyPr/>
          <a:lstStyle/>
          <a:p>
            <a:pPr eaLnBrk="1" hangingPunct="1">
              <a:lnSpc>
                <a:spcPct val="90000"/>
              </a:lnSpc>
              <a:buFontTx/>
              <a:buNone/>
            </a:pPr>
            <a:r>
              <a:rPr lang="en-US" sz="4200" b="1" smtClean="0">
                <a:latin typeface="Tahoma" pitchFamily="34" charset="0"/>
              </a:rPr>
              <a:t>ARGENTINA: 3.2%</a:t>
            </a:r>
          </a:p>
          <a:p>
            <a:pPr eaLnBrk="1" hangingPunct="1">
              <a:lnSpc>
                <a:spcPct val="90000"/>
              </a:lnSpc>
              <a:buFontTx/>
              <a:buNone/>
            </a:pPr>
            <a:r>
              <a:rPr lang="en-US" sz="4200" b="1" smtClean="0">
                <a:latin typeface="Tahoma" pitchFamily="34" charset="0"/>
              </a:rPr>
              <a:t>BRAZIL: 1.3%</a:t>
            </a:r>
          </a:p>
          <a:p>
            <a:pPr eaLnBrk="1" hangingPunct="1">
              <a:lnSpc>
                <a:spcPct val="90000"/>
              </a:lnSpc>
              <a:buFontTx/>
              <a:buNone/>
            </a:pPr>
            <a:r>
              <a:rPr lang="en-US" sz="4200" b="1" smtClean="0">
                <a:latin typeface="Tahoma" pitchFamily="34" charset="0"/>
              </a:rPr>
              <a:t>CHILE: 4.9%</a:t>
            </a:r>
          </a:p>
          <a:p>
            <a:pPr eaLnBrk="1" hangingPunct="1">
              <a:lnSpc>
                <a:spcPct val="90000"/>
              </a:lnSpc>
              <a:buFontTx/>
              <a:buNone/>
            </a:pPr>
            <a:r>
              <a:rPr lang="en-US" sz="4200" b="1" smtClean="0">
                <a:latin typeface="Tahoma" pitchFamily="34" charset="0"/>
              </a:rPr>
              <a:t>COLOMBIA: 0.8%</a:t>
            </a:r>
          </a:p>
          <a:p>
            <a:pPr eaLnBrk="1" hangingPunct="1">
              <a:lnSpc>
                <a:spcPct val="90000"/>
              </a:lnSpc>
              <a:buFontTx/>
              <a:buNone/>
            </a:pPr>
            <a:r>
              <a:rPr lang="en-US" sz="4200" b="1" smtClean="0">
                <a:latin typeface="Tahoma" pitchFamily="34" charset="0"/>
              </a:rPr>
              <a:t>MEXICO: 1.8%</a:t>
            </a:r>
          </a:p>
          <a:p>
            <a:pPr eaLnBrk="1" hangingPunct="1">
              <a:lnSpc>
                <a:spcPct val="90000"/>
              </a:lnSpc>
              <a:buFontTx/>
              <a:buNone/>
            </a:pPr>
            <a:r>
              <a:rPr lang="en-US" sz="4200" b="1" smtClean="0">
                <a:latin typeface="Tahoma" pitchFamily="34" charset="0"/>
              </a:rPr>
              <a:t>PERU: 2.1%</a:t>
            </a:r>
          </a:p>
          <a:p>
            <a:pPr eaLnBrk="1" hangingPunct="1">
              <a:lnSpc>
                <a:spcPct val="90000"/>
              </a:lnSpc>
              <a:buFontTx/>
              <a:buNone/>
            </a:pPr>
            <a:r>
              <a:rPr lang="en-US" sz="4200" b="1" smtClean="0">
                <a:latin typeface="Tahoma" pitchFamily="34" charset="0"/>
              </a:rPr>
              <a:t>VENEZUELA: -0.1%</a:t>
            </a:r>
          </a:p>
          <a:p>
            <a:pPr eaLnBrk="1" hangingPunct="1">
              <a:lnSpc>
                <a:spcPct val="90000"/>
              </a:lnSpc>
              <a:buFontTx/>
              <a:buNone/>
            </a:pPr>
            <a:r>
              <a:rPr lang="en-US" sz="4200" b="1" smtClean="0">
                <a:latin typeface="Tahoma" pitchFamily="34" charset="0"/>
              </a:rPr>
              <a:t>LATIN AMERICA OVERALL: 2.0 </a:t>
            </a:r>
          </a:p>
          <a:p>
            <a:pPr eaLnBrk="1" hangingPunct="1">
              <a:lnSpc>
                <a:spcPct val="90000"/>
              </a:lnSpc>
              <a:buFontTx/>
              <a:buNone/>
            </a:pPr>
            <a:endParaRPr lang="en-US" b="1" smtClean="0">
              <a:latin typeface="Tahoma"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0" y="0"/>
            <a:ext cx="9144000" cy="1143000"/>
          </a:xfrm>
        </p:spPr>
        <p:txBody>
          <a:bodyPr/>
          <a:lstStyle/>
          <a:p>
            <a:r>
              <a:rPr lang="en-US" b="1" smtClean="0">
                <a:latin typeface="Tahoma" pitchFamily="34" charset="0"/>
                <a:cs typeface="Tahoma" pitchFamily="34" charset="0"/>
              </a:rPr>
              <a:t>SOURCES OF FDI TO MEXICO</a:t>
            </a:r>
          </a:p>
        </p:txBody>
      </p:sp>
      <p:sp>
        <p:nvSpPr>
          <p:cNvPr id="79875" name="Content Placeholder 2"/>
          <p:cNvSpPr>
            <a:spLocks noGrp="1"/>
          </p:cNvSpPr>
          <p:nvPr>
            <p:ph idx="1"/>
          </p:nvPr>
        </p:nvSpPr>
        <p:spPr>
          <a:xfrm>
            <a:off x="0" y="1066800"/>
            <a:ext cx="9144000" cy="5791200"/>
          </a:xfrm>
        </p:spPr>
        <p:txBody>
          <a:bodyPr/>
          <a:lstStyle/>
          <a:p>
            <a:pPr>
              <a:buFontTx/>
              <a:buNone/>
            </a:pPr>
            <a:r>
              <a:rPr lang="en-US" sz="6000" b="1" smtClean="0">
                <a:latin typeface="Tahoma" pitchFamily="34" charset="0"/>
                <a:cs typeface="Tahoma" pitchFamily="34" charset="0"/>
              </a:rPr>
              <a:t>USA: 63% of MX FDI</a:t>
            </a:r>
          </a:p>
          <a:p>
            <a:pPr>
              <a:buFontTx/>
              <a:buNone/>
            </a:pPr>
            <a:r>
              <a:rPr lang="en-US" sz="6000" b="1" smtClean="0">
                <a:latin typeface="Tahoma" pitchFamily="34" charset="0"/>
                <a:cs typeface="Tahoma" pitchFamily="34" charset="0"/>
              </a:rPr>
              <a:t>EU: 26%</a:t>
            </a:r>
          </a:p>
          <a:p>
            <a:pPr>
              <a:buFontTx/>
              <a:buNone/>
            </a:pPr>
            <a:r>
              <a:rPr lang="en-US" sz="6000" b="1" smtClean="0">
                <a:latin typeface="Tahoma" pitchFamily="34" charset="0"/>
                <a:cs typeface="Tahoma" pitchFamily="34" charset="0"/>
              </a:rPr>
              <a:t>Canada: 3%</a:t>
            </a:r>
          </a:p>
          <a:p>
            <a:pPr>
              <a:buFontTx/>
              <a:buNone/>
            </a:pPr>
            <a:r>
              <a:rPr lang="en-US" sz="6000" b="1" smtClean="0">
                <a:latin typeface="Tahoma" pitchFamily="34" charset="0"/>
                <a:cs typeface="Tahoma" pitchFamily="34" charset="0"/>
              </a:rPr>
              <a:t>Japan: 2%</a:t>
            </a:r>
          </a:p>
          <a:p>
            <a:pPr>
              <a:buFontTx/>
              <a:buNone/>
            </a:pPr>
            <a:r>
              <a:rPr lang="en-US" sz="6000" b="1" smtClean="0">
                <a:latin typeface="Tahoma" pitchFamily="34" charset="0"/>
                <a:cs typeface="Tahoma" pitchFamily="34" charset="0"/>
              </a:rPr>
              <a:t>All other nations: 6%</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Content Placeholder 2"/>
          <p:cNvSpPr>
            <a:spLocks noGrp="1"/>
          </p:cNvSpPr>
          <p:nvPr>
            <p:ph idx="1"/>
          </p:nvPr>
        </p:nvSpPr>
        <p:spPr>
          <a:xfrm>
            <a:off x="0" y="0"/>
            <a:ext cx="9144000" cy="6858000"/>
          </a:xfrm>
        </p:spPr>
        <p:txBody>
          <a:bodyPr/>
          <a:lstStyle/>
          <a:p>
            <a:pPr eaLnBrk="1" hangingPunct="1"/>
            <a:endParaRPr lang="en-US" smtClean="0"/>
          </a:p>
        </p:txBody>
      </p:sp>
      <p:sp>
        <p:nvSpPr>
          <p:cNvPr id="4" name="Rectangle 3"/>
          <p:cNvSpPr/>
          <p:nvPr/>
        </p:nvSpPr>
        <p:spPr>
          <a:xfrm>
            <a:off x="1066800" y="533400"/>
            <a:ext cx="6934200" cy="4401205"/>
          </a:xfrm>
          <a:prstGeom prst="rect">
            <a:avLst/>
          </a:prstGeom>
          <a:noFill/>
        </p:spPr>
        <p:txBody>
          <a:bodyPr>
            <a:spAutoFit/>
          </a:bodyPr>
          <a:lstStyle/>
          <a:p>
            <a:pPr>
              <a:defRPr/>
            </a:pPr>
            <a:r>
              <a:rPr lang="en-US" sz="7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MIDDLE CLASS</a:t>
            </a:r>
          </a:p>
          <a:p>
            <a:pPr>
              <a:defRPr/>
            </a:pPr>
            <a:r>
              <a:rPr lang="en-US" sz="7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GROWTH IN </a:t>
            </a:r>
          </a:p>
          <a:p>
            <a:pPr>
              <a:defRPr/>
            </a:pPr>
            <a:r>
              <a:rPr lang="en-US" sz="7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LATIN</a:t>
            </a:r>
          </a:p>
          <a:p>
            <a:pPr>
              <a:defRPr/>
            </a:pPr>
            <a:r>
              <a:rPr lang="en-US" sz="7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AMERICA</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a:xfrm>
            <a:off x="0" y="0"/>
            <a:ext cx="9144000" cy="990600"/>
          </a:xfrm>
        </p:spPr>
        <p:txBody>
          <a:bodyPr/>
          <a:lstStyle/>
          <a:p>
            <a:r>
              <a:rPr lang="en-US" sz="3600" b="1" smtClean="0">
                <a:latin typeface="Tahoma" pitchFamily="34" charset="0"/>
                <a:cs typeface="Tahoma" pitchFamily="34" charset="0"/>
              </a:rPr>
              <a:t>LATIN AMERICA PER CAPITAL GDP</a:t>
            </a:r>
          </a:p>
        </p:txBody>
      </p:sp>
      <p:sp>
        <p:nvSpPr>
          <p:cNvPr id="81923" name="Content Placeholder 2"/>
          <p:cNvSpPr>
            <a:spLocks noGrp="1"/>
          </p:cNvSpPr>
          <p:nvPr>
            <p:ph idx="1"/>
          </p:nvPr>
        </p:nvSpPr>
        <p:spPr>
          <a:xfrm>
            <a:off x="0" y="838200"/>
            <a:ext cx="9144000" cy="6019800"/>
          </a:xfrm>
        </p:spPr>
        <p:txBody>
          <a:bodyPr/>
          <a:lstStyle/>
          <a:p>
            <a:pPr>
              <a:buFontTx/>
              <a:buNone/>
            </a:pPr>
            <a:r>
              <a:rPr lang="en-US" sz="4400" b="1" smtClean="0">
                <a:latin typeface="Tahoma" pitchFamily="34" charset="0"/>
                <a:cs typeface="Tahoma" pitchFamily="34" charset="0"/>
              </a:rPr>
              <a:t>Mexico: $9803</a:t>
            </a:r>
          </a:p>
          <a:p>
            <a:pPr>
              <a:buFontTx/>
              <a:buNone/>
            </a:pPr>
            <a:r>
              <a:rPr lang="en-US" sz="4400" b="1" smtClean="0">
                <a:latin typeface="Tahoma" pitchFamily="34" charset="0"/>
                <a:cs typeface="Tahoma" pitchFamily="34" charset="0"/>
              </a:rPr>
              <a:t>Costa Rica: $9481</a:t>
            </a:r>
          </a:p>
          <a:p>
            <a:pPr>
              <a:buFontTx/>
              <a:buNone/>
            </a:pPr>
            <a:r>
              <a:rPr lang="en-US" sz="4400" b="1" smtClean="0">
                <a:latin typeface="Tahoma" pitchFamily="34" charset="0"/>
                <a:cs typeface="Tahoma" pitchFamily="34" charset="0"/>
              </a:rPr>
              <a:t>Dominican Rep: $7499</a:t>
            </a:r>
          </a:p>
          <a:p>
            <a:pPr>
              <a:buFontTx/>
              <a:buNone/>
            </a:pPr>
            <a:r>
              <a:rPr lang="en-US" sz="4400" b="1" smtClean="0">
                <a:latin typeface="Tahoma" pitchFamily="34" charset="0"/>
                <a:cs typeface="Tahoma" pitchFamily="34" charset="0"/>
              </a:rPr>
              <a:t>El Salvador: $5041</a:t>
            </a:r>
          </a:p>
          <a:p>
            <a:pPr>
              <a:buFontTx/>
              <a:buNone/>
            </a:pPr>
            <a:r>
              <a:rPr lang="en-US" sz="4400" b="1" smtClean="0">
                <a:latin typeface="Tahoma" pitchFamily="34" charset="0"/>
                <a:cs typeface="Tahoma" pitchFamily="34" charset="0"/>
              </a:rPr>
              <a:t>Guatemala: $4313</a:t>
            </a:r>
          </a:p>
          <a:p>
            <a:pPr>
              <a:buFontTx/>
              <a:buNone/>
            </a:pPr>
            <a:r>
              <a:rPr lang="en-US" sz="4400" b="1" smtClean="0">
                <a:latin typeface="Tahoma" pitchFamily="34" charset="0"/>
                <a:cs typeface="Tahoma" pitchFamily="34" charset="0"/>
              </a:rPr>
              <a:t>Honduras: $2876</a:t>
            </a:r>
          </a:p>
          <a:p>
            <a:pPr>
              <a:buFontTx/>
              <a:buNone/>
            </a:pPr>
            <a:r>
              <a:rPr lang="en-US" sz="4400" b="1" smtClean="0">
                <a:latin typeface="Tahoma" pitchFamily="34" charset="0"/>
                <a:cs typeface="Tahoma" pitchFamily="34" charset="0"/>
              </a:rPr>
              <a:t>Nicaragua: $3634</a:t>
            </a:r>
            <a:endParaRPr lang="en-US" sz="2400" b="1" smtClean="0">
              <a:latin typeface="Tahoma" pitchFamily="34" charset="0"/>
              <a:cs typeface="Tahoma" pitchFamily="34" charset="0"/>
            </a:endParaRPr>
          </a:p>
          <a:p>
            <a:pPr>
              <a:buFontTx/>
              <a:buNone/>
            </a:pPr>
            <a:endParaRPr lang="en-US" b="1" smtClean="0">
              <a:latin typeface="Tahoma" pitchFamily="34" charset="0"/>
              <a:cs typeface="Tahoma"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1</a:t>
            </a:r>
            <a:r>
              <a:rPr lang="en-US" sz="3400" b="1" smtClean="0">
                <a:latin typeface="Tahoma" pitchFamily="34" charset="0"/>
                <a:cs typeface="Tahoma" pitchFamily="34" charset="0"/>
              </a:rPr>
              <a:t>. Economic growth in several South American nations is spurring significant middle class growth (in contrast to the historical demographic profile of a small minority of upper class rich vs. a giant majority of lower class poor).</a:t>
            </a:r>
          </a:p>
          <a:p>
            <a:pPr eaLnBrk="1" hangingPunct="1">
              <a:buFontTx/>
              <a:buNone/>
            </a:pPr>
            <a:r>
              <a:rPr lang="en-US" sz="3400" b="1" smtClean="0">
                <a:latin typeface="Tahoma" pitchFamily="34" charset="0"/>
                <a:cs typeface="Tahoma" pitchFamily="34" charset="0"/>
              </a:rPr>
              <a:t>2. The new economic growth is based on proliferating small family businesses in contrast to the socialized government-backed state companies of the 1970s &amp; 1980s, which fell apart in the region’s debt crisis of the 1990s.</a:t>
            </a:r>
          </a:p>
        </p:txBody>
      </p:sp>
      <p:sp>
        <p:nvSpPr>
          <p:cNvPr id="82947" name="Right Arrow 3"/>
          <p:cNvSpPr>
            <a:spLocks noChangeArrowheads="1"/>
          </p:cNvSpPr>
          <p:nvPr/>
        </p:nvSpPr>
        <p:spPr bwMode="auto">
          <a:xfrm>
            <a:off x="7848600" y="60960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Content Placeholder 2"/>
          <p:cNvSpPr>
            <a:spLocks noGrp="1"/>
          </p:cNvSpPr>
          <p:nvPr>
            <p:ph idx="1"/>
          </p:nvPr>
        </p:nvSpPr>
        <p:spPr>
          <a:xfrm>
            <a:off x="0" y="0"/>
            <a:ext cx="9144000" cy="6858000"/>
          </a:xfrm>
        </p:spPr>
        <p:txBody>
          <a:bodyPr/>
          <a:lstStyle/>
          <a:p>
            <a:pPr eaLnBrk="1" hangingPunct="1">
              <a:buFontTx/>
              <a:buNone/>
            </a:pPr>
            <a:r>
              <a:rPr lang="en-US" sz="3400" b="1" smtClean="0">
                <a:latin typeface="Tahoma" pitchFamily="34" charset="0"/>
                <a:cs typeface="Tahoma" pitchFamily="34" charset="0"/>
              </a:rPr>
              <a:t>3. </a:t>
            </a:r>
            <a:r>
              <a:rPr lang="en-US" sz="3300" b="1" smtClean="0">
                <a:latin typeface="Tahoma" pitchFamily="34" charset="0"/>
                <a:cs typeface="Tahoma" pitchFamily="34" charset="0"/>
              </a:rPr>
              <a:t>Under new government definitions of poverty, families that can provide for their own economic needs free of government support are classified as residing above the poverty level.  Forty percent of Argentina’s families have now reached this level.</a:t>
            </a:r>
          </a:p>
          <a:p>
            <a:pPr eaLnBrk="1" hangingPunct="1">
              <a:buFontTx/>
              <a:buNone/>
            </a:pPr>
            <a:r>
              <a:rPr lang="en-US" sz="3300" b="1" smtClean="0">
                <a:latin typeface="Tahoma" pitchFamily="34" charset="0"/>
                <a:cs typeface="Tahoma" pitchFamily="34" charset="0"/>
              </a:rPr>
              <a:t>4. Economic growth projections for 2010 predict that approximately half of Latin American families will move above the poverty level, &amp; 15M Mexican households out of the 27M total by 2012.</a:t>
            </a:r>
          </a:p>
        </p:txBody>
      </p:sp>
      <p:sp>
        <p:nvSpPr>
          <p:cNvPr id="83971" name="Right Arrow 3"/>
          <p:cNvSpPr>
            <a:spLocks noChangeArrowheads="1"/>
          </p:cNvSpPr>
          <p:nvPr/>
        </p:nvSpPr>
        <p:spPr bwMode="auto">
          <a:xfrm>
            <a:off x="81661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Content Placeholder 2"/>
          <p:cNvSpPr>
            <a:spLocks noGrp="1"/>
          </p:cNvSpPr>
          <p:nvPr>
            <p:ph idx="1"/>
          </p:nvPr>
        </p:nvSpPr>
        <p:spPr>
          <a:xfrm>
            <a:off x="0" y="0"/>
            <a:ext cx="9144000" cy="6858000"/>
          </a:xfrm>
        </p:spPr>
        <p:txBody>
          <a:bodyPr/>
          <a:lstStyle/>
          <a:p>
            <a:pPr eaLnBrk="1" hangingPunct="1">
              <a:buFontTx/>
              <a:buNone/>
            </a:pPr>
            <a:r>
              <a:rPr lang="en-US" sz="3400" b="1" smtClean="0">
                <a:latin typeface="Tahoma" pitchFamily="34" charset="0"/>
                <a:cs typeface="Tahoma" pitchFamily="34" charset="0"/>
              </a:rPr>
              <a:t>5. </a:t>
            </a:r>
            <a:r>
              <a:rPr lang="en-US" b="1" smtClean="0">
                <a:latin typeface="Tahoma" pitchFamily="34" charset="0"/>
                <a:cs typeface="Tahoma" pitchFamily="34" charset="0"/>
              </a:rPr>
              <a:t>In both Brazil &amp; Mexico, the incomes of the poorest half of the population are growing faster than the average, &amp; the overall poverty rate is steadily declining.</a:t>
            </a:r>
          </a:p>
          <a:p>
            <a:pPr eaLnBrk="1" hangingPunct="1">
              <a:buFontTx/>
              <a:buNone/>
            </a:pPr>
            <a:r>
              <a:rPr lang="en-US" b="1" smtClean="0">
                <a:latin typeface="Tahoma" pitchFamily="34" charset="0"/>
                <a:cs typeface="Tahoma" pitchFamily="34" charset="0"/>
              </a:rPr>
              <a:t>6. Poverty has declined more in Chile than anywhere else in Latin America due to sustained new job growth &amp; fewer children in families. Chile’s income distribution is also becoming less unequal.</a:t>
            </a:r>
          </a:p>
          <a:p>
            <a:pPr eaLnBrk="1" hangingPunct="1">
              <a:buFontTx/>
              <a:buNone/>
            </a:pPr>
            <a:r>
              <a:rPr lang="en-US" b="1" smtClean="0">
                <a:latin typeface="Tahoma" pitchFamily="34" charset="0"/>
                <a:cs typeface="Tahoma" pitchFamily="34" charset="0"/>
              </a:rPr>
              <a:t>7. “Latin America is going faster towards a middle class society than we could have imagined 20 years ago.”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52400" y="0"/>
            <a:ext cx="8763000" cy="1066800"/>
          </a:xfrm>
        </p:spPr>
        <p:txBody>
          <a:bodyPr/>
          <a:lstStyle/>
          <a:p>
            <a:pPr eaLnBrk="1" hangingPunct="1"/>
            <a:r>
              <a:rPr lang="en-US" sz="4800" b="1" smtClean="0">
                <a:solidFill>
                  <a:schemeClr val="tx1"/>
                </a:solidFill>
                <a:latin typeface="Tahoma" pitchFamily="34" charset="0"/>
              </a:rPr>
              <a:t>LAS ABCS DE LAS TARIFAS</a:t>
            </a:r>
          </a:p>
        </p:txBody>
      </p:sp>
      <p:sp>
        <p:nvSpPr>
          <p:cNvPr id="11267" name="Rectangle 3"/>
          <p:cNvSpPr>
            <a:spLocks noGrp="1" noChangeArrowheads="1"/>
          </p:cNvSpPr>
          <p:nvPr>
            <p:ph type="body" idx="1"/>
          </p:nvPr>
        </p:nvSpPr>
        <p:spPr>
          <a:xfrm>
            <a:off x="0" y="990600"/>
            <a:ext cx="9144000" cy="5867400"/>
          </a:xfrm>
        </p:spPr>
        <p:txBody>
          <a:bodyPr/>
          <a:lstStyle/>
          <a:p>
            <a:pPr eaLnBrk="1" hangingPunct="1">
              <a:lnSpc>
                <a:spcPct val="90000"/>
              </a:lnSpc>
              <a:buFontTx/>
              <a:buNone/>
            </a:pPr>
            <a:r>
              <a:rPr lang="en-US" sz="4800" b="1" smtClean="0">
                <a:latin typeface="Tahoma" pitchFamily="34" charset="0"/>
              </a:rPr>
              <a:t>“A” category goods: Zero tariffs immediately in 1994</a:t>
            </a:r>
          </a:p>
          <a:p>
            <a:pPr eaLnBrk="1" hangingPunct="1">
              <a:lnSpc>
                <a:spcPct val="90000"/>
              </a:lnSpc>
              <a:buFontTx/>
              <a:buNone/>
            </a:pPr>
            <a:r>
              <a:rPr lang="en-US" sz="4800" b="1" smtClean="0">
                <a:latin typeface="Tahoma" pitchFamily="34" charset="0"/>
              </a:rPr>
              <a:t>“B” category tariffs: Lower tariffs 20% for 5 years </a:t>
            </a:r>
            <a:r>
              <a:rPr lang="en-US" sz="4400" b="1" smtClean="0">
                <a:latin typeface="Tahoma" pitchFamily="34" charset="0"/>
              </a:rPr>
              <a:t>(1999)</a:t>
            </a:r>
          </a:p>
          <a:p>
            <a:pPr eaLnBrk="1" hangingPunct="1">
              <a:lnSpc>
                <a:spcPct val="90000"/>
              </a:lnSpc>
              <a:buFontTx/>
              <a:buNone/>
            </a:pPr>
            <a:r>
              <a:rPr lang="en-US" sz="4800" b="1" smtClean="0">
                <a:latin typeface="Tahoma" pitchFamily="34" charset="0"/>
              </a:rPr>
              <a:t>“C” category tariffs: Lower tariffs 10% annually for 10 years (2007)</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WordArt 3"/>
          <p:cNvSpPr>
            <a:spLocks noChangeArrowheads="1" noChangeShapeType="1" noTextEdit="1"/>
          </p:cNvSpPr>
          <p:nvPr/>
        </p:nvSpPr>
        <p:spPr bwMode="auto">
          <a:xfrm>
            <a:off x="762000" y="838200"/>
            <a:ext cx="7848600" cy="48768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latin typeface="Tahoma"/>
                <a:ea typeface="Tahoma"/>
                <a:cs typeface="Tahoma"/>
              </a:rPr>
              <a:t>FREE TRADE</a:t>
            </a:r>
          </a:p>
          <a:p>
            <a:r>
              <a:rPr lang="en-US" sz="3600" kern="10">
                <a:ln w="9525">
                  <a:solidFill>
                    <a:srgbClr val="000000"/>
                  </a:solidFill>
                  <a:round/>
                  <a:headEnd/>
                  <a:tailEnd/>
                </a:ln>
                <a:latin typeface="Tahoma"/>
                <a:ea typeface="Tahoma"/>
                <a:cs typeface="Tahoma"/>
              </a:rPr>
              <a:t>AGREEMENT</a:t>
            </a:r>
          </a:p>
          <a:p>
            <a:r>
              <a:rPr lang="en-US" sz="3600" kern="10">
                <a:ln w="9525">
                  <a:solidFill>
                    <a:srgbClr val="000000"/>
                  </a:solidFill>
                  <a:round/>
                  <a:headEnd/>
                  <a:tailEnd/>
                </a:ln>
                <a:latin typeface="Tahoma"/>
                <a:ea typeface="Tahoma"/>
                <a:cs typeface="Tahoma"/>
              </a:rPr>
              <a:t>OF THE</a:t>
            </a:r>
          </a:p>
          <a:p>
            <a:r>
              <a:rPr lang="en-US" sz="3600" kern="10">
                <a:ln w="9525">
                  <a:solidFill>
                    <a:srgbClr val="000000"/>
                  </a:solidFill>
                  <a:round/>
                  <a:headEnd/>
                  <a:tailEnd/>
                </a:ln>
                <a:latin typeface="Tahoma"/>
                <a:ea typeface="Tahoma"/>
                <a:cs typeface="Tahoma"/>
              </a:rPr>
              <a:t>AMERICAS</a:t>
            </a:r>
          </a:p>
          <a:p>
            <a:r>
              <a:rPr lang="en-US" sz="3600" kern="10">
                <a:ln w="9525">
                  <a:solidFill>
                    <a:srgbClr val="000000"/>
                  </a:solidFill>
                  <a:round/>
                  <a:headEnd/>
                  <a:tailEnd/>
                </a:ln>
                <a:latin typeface="Tahoma"/>
                <a:ea typeface="Tahoma"/>
                <a:cs typeface="Tahoma"/>
              </a:rPr>
              <a:t>(FTAA)</a:t>
            </a:r>
          </a:p>
        </p:txBody>
      </p:sp>
    </p:spTree>
  </p:cSld>
  <p:clrMapOvr>
    <a:masterClrMapping/>
  </p:clrMapOvr>
  <p:transition spd="med"/>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0"/>
            <a:ext cx="9144000" cy="762000"/>
          </a:xfrm>
        </p:spPr>
        <p:txBody>
          <a:bodyPr/>
          <a:lstStyle/>
          <a:p>
            <a:pPr eaLnBrk="1" hangingPunct="1"/>
            <a:r>
              <a:rPr lang="en-US" sz="3200" b="1" smtClean="0">
                <a:latin typeface="Tahoma" pitchFamily="34" charset="0"/>
              </a:rPr>
              <a:t>BEYOND NAFTA?</a:t>
            </a:r>
          </a:p>
        </p:txBody>
      </p:sp>
      <p:sp>
        <p:nvSpPr>
          <p:cNvPr id="88067" name="Rectangle 3"/>
          <p:cNvSpPr>
            <a:spLocks noGrp="1" noChangeArrowheads="1"/>
          </p:cNvSpPr>
          <p:nvPr>
            <p:ph type="body" idx="1"/>
          </p:nvPr>
        </p:nvSpPr>
        <p:spPr>
          <a:xfrm>
            <a:off x="0" y="609600"/>
            <a:ext cx="9144000" cy="6248400"/>
          </a:xfrm>
        </p:spPr>
        <p:txBody>
          <a:bodyPr/>
          <a:lstStyle/>
          <a:p>
            <a:pPr eaLnBrk="1" hangingPunct="1">
              <a:buFontTx/>
              <a:buNone/>
            </a:pPr>
            <a:r>
              <a:rPr lang="en-US" sz="3100" b="1" smtClean="0">
                <a:latin typeface="Tahoma" pitchFamily="34" charset="0"/>
              </a:rPr>
              <a:t>When NAFTA came into effect in 1994, 34 nations in the Americas pledged to negotiate a regional free trade agreement, the Free Trade Agreement of the Americas, by 2005. The U.S. initially championed the FTAA, hoping it would erode high Latin tariffs against American exports.  But </a:t>
            </a:r>
            <a:r>
              <a:rPr lang="en-US" sz="3100" b="1" smtClean="0">
                <a:latin typeface="Tahoma" pitchFamily="34" charset="0"/>
                <a:cs typeface="Tahoma" pitchFamily="34" charset="0"/>
              </a:rPr>
              <a:t>at the 2005 Summit of the Americans conference, Latin American nations declined to pursue the FTAA for the time being, but Chile, Brazil, &amp; Colombia pursued bilateral free trade agreements with the U.S.  </a:t>
            </a:r>
          </a:p>
          <a:p>
            <a:pPr eaLnBrk="1" hangingPunct="1">
              <a:buFontTx/>
              <a:buNone/>
            </a:pPr>
            <a:endParaRPr lang="en-US" sz="3400" b="1" smtClean="0">
              <a:latin typeface="Tahoma" pitchFamily="34" charset="0"/>
            </a:endParaRPr>
          </a:p>
          <a:p>
            <a:pPr eaLnBrk="1" hangingPunct="1">
              <a:buFontTx/>
              <a:buNone/>
            </a:pPr>
            <a:endParaRPr lang="en-US" sz="3400" b="1" smtClean="0">
              <a:solidFill>
                <a:srgbClr val="00FF00"/>
              </a:solidFill>
              <a:latin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Content Placeholder 2"/>
          <p:cNvSpPr>
            <a:spLocks noGrp="1"/>
          </p:cNvSpPr>
          <p:nvPr>
            <p:ph idx="1"/>
          </p:nvPr>
        </p:nvSpPr>
        <p:spPr>
          <a:xfrm>
            <a:off x="0" y="0"/>
            <a:ext cx="9144000" cy="6858000"/>
          </a:xfrm>
        </p:spPr>
        <p:txBody>
          <a:bodyPr/>
          <a:lstStyle/>
          <a:p>
            <a:pPr>
              <a:buFontTx/>
              <a:buNone/>
            </a:pPr>
            <a:r>
              <a:rPr lang="en-US" sz="3600" b="1" smtClean="0">
                <a:latin typeface="Tahoma" pitchFamily="34" charset="0"/>
                <a:cs typeface="Tahoma" pitchFamily="34" charset="0"/>
              </a:rPr>
              <a:t>In recent years, the Andean Community (Bolivia, Colombia, Ecuador, Peru, &amp; Venezuela) developed much closer trade ties with the EU , eclipsing the amount of trade Latin American now does with the U.S. Brazil &amp; Chile have the largest trading relationship with the EU overall. The EU now invests more in CAN (Andean Community) than the U.S. does, accounting for a quarter of all Latin American FDI.</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0" y="0"/>
            <a:ext cx="9144000" cy="762000"/>
          </a:xfrm>
        </p:spPr>
        <p:txBody>
          <a:bodyPr/>
          <a:lstStyle/>
          <a:p>
            <a:pPr eaLnBrk="1" hangingPunct="1"/>
            <a:r>
              <a:rPr lang="en-US" sz="3200" b="1" smtClean="0">
                <a:solidFill>
                  <a:schemeClr val="tx1"/>
                </a:solidFill>
                <a:latin typeface="Tahoma" pitchFamily="34" charset="0"/>
              </a:rPr>
              <a:t>LATIN AMERICAN FREE TRADE PROGRESS</a:t>
            </a:r>
            <a:endParaRPr lang="en-US" sz="3200" smtClean="0"/>
          </a:p>
        </p:txBody>
      </p:sp>
      <p:sp>
        <p:nvSpPr>
          <p:cNvPr id="90115"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a:pPr>
            <a:r>
              <a:rPr lang="en-US" sz="3000" b="1" smtClean="0">
                <a:latin typeface="Tahoma" pitchFamily="34" charset="0"/>
              </a:rPr>
              <a:t>33 nations have worked since 1998 to put together a free trade zone in the Americas  by 2005.</a:t>
            </a:r>
          </a:p>
          <a:p>
            <a:pPr marL="609600" indent="-609600" eaLnBrk="1" hangingPunct="1">
              <a:buFontTx/>
              <a:buAutoNum type="arabicPeriod"/>
            </a:pPr>
            <a:r>
              <a:rPr lang="en-US" sz="3000" b="1" smtClean="0">
                <a:latin typeface="Tahoma" pitchFamily="34" charset="0"/>
              </a:rPr>
              <a:t>The Andean Community recently merged with MERCOSUR (The “Southern Common Market” nations of Brazil, Argentina, Paraguay &amp; Uruguay) to form the South American Community of Nations. </a:t>
            </a:r>
          </a:p>
          <a:p>
            <a:pPr marL="609600" indent="-609600" eaLnBrk="1" hangingPunct="1">
              <a:buFontTx/>
              <a:buAutoNum type="arabicPeriod"/>
            </a:pPr>
            <a:r>
              <a:rPr lang="en-US" sz="3000" b="1" smtClean="0">
                <a:latin typeface="Tahoma" pitchFamily="34" charset="0"/>
              </a:rPr>
              <a:t>The U.S. currently has unilateral  FTAs with Chile, Colombia, Panama pending possible approval by Congress. </a:t>
            </a:r>
          </a:p>
          <a:p>
            <a:pPr marL="609600" indent="-609600" eaLnBrk="1" hangingPunct="1">
              <a:buFontTx/>
              <a:buAutoNum type="arabicPeriod"/>
            </a:pPr>
            <a:endParaRPr lang="en-US" sz="2800" b="1" smtClean="0">
              <a:latin typeface="Tahoma" pitchFamily="34" charset="0"/>
            </a:endParaRPr>
          </a:p>
          <a:p>
            <a:pPr marL="609600" indent="-609600" eaLnBrk="1" hangingPunct="1"/>
            <a:endParaRPr lang="en-US" sz="2800" b="1" smtClean="0">
              <a:latin typeface="Tahoma" pitchFamily="34" charset="0"/>
            </a:endParaRPr>
          </a:p>
          <a:p>
            <a:pPr marL="609600" indent="-609600" eaLnBrk="1" hangingPunct="1"/>
            <a:endParaRPr lang="en-US" sz="2800" b="1" smtClean="0">
              <a:latin typeface="Tahoma" pitchFamily="34" charset="0"/>
            </a:endParaRPr>
          </a:p>
        </p:txBody>
      </p:sp>
      <p:sp>
        <p:nvSpPr>
          <p:cNvPr id="90116" name="AutoShape 6"/>
          <p:cNvSpPr>
            <a:spLocks noChangeArrowheads="1"/>
          </p:cNvSpPr>
          <p:nvPr/>
        </p:nvSpPr>
        <p:spPr bwMode="auto">
          <a:xfrm>
            <a:off x="76962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4"/>
            </a:pPr>
            <a:r>
              <a:rPr lang="en-US" sz="4000" b="1" smtClean="0">
                <a:latin typeface="Tahoma" pitchFamily="34" charset="0"/>
              </a:rPr>
              <a:t>Mexico has free trade agreements with the EU, Israel, Japan, and several South American nations.</a:t>
            </a:r>
          </a:p>
          <a:p>
            <a:pPr marL="609600" indent="-609600" eaLnBrk="1" hangingPunct="1">
              <a:buFontTx/>
              <a:buAutoNum type="arabicPeriod" startAt="4"/>
            </a:pPr>
            <a:r>
              <a:rPr lang="en-US" sz="4000" b="1" smtClean="0">
                <a:latin typeface="Tahoma" pitchFamily="34" charset="0"/>
              </a:rPr>
              <a:t>In addition to its free trade agreement with the U.S., Chile has also brokered free trade deals with Canada, China, the EU, South Korea, Mexico, Panama, Peru, Singapore.</a:t>
            </a:r>
          </a:p>
          <a:p>
            <a:pPr marL="609600" indent="-609600" eaLnBrk="1" hangingPunct="1">
              <a:buFontTx/>
              <a:buNone/>
            </a:pPr>
            <a:endParaRPr lang="en-US" sz="4000" b="1" smtClean="0">
              <a:latin typeface="Tahoma" pitchFamily="34"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0" y="0"/>
            <a:ext cx="8763000" cy="609600"/>
          </a:xfrm>
        </p:spPr>
        <p:txBody>
          <a:bodyPr/>
          <a:lstStyle/>
          <a:p>
            <a:pPr eaLnBrk="1" hangingPunct="1"/>
            <a:r>
              <a:rPr lang="en-US" b="1" smtClean="0">
                <a:solidFill>
                  <a:schemeClr val="tx1"/>
                </a:solidFill>
                <a:latin typeface="Tahoma" pitchFamily="34" charset="0"/>
              </a:rPr>
              <a:t>CAFTA</a:t>
            </a:r>
          </a:p>
        </p:txBody>
      </p:sp>
      <p:sp>
        <p:nvSpPr>
          <p:cNvPr id="92163" name="Rectangle 3"/>
          <p:cNvSpPr>
            <a:spLocks noGrp="1" noChangeArrowheads="1"/>
          </p:cNvSpPr>
          <p:nvPr>
            <p:ph type="body" idx="1"/>
          </p:nvPr>
        </p:nvSpPr>
        <p:spPr>
          <a:xfrm>
            <a:off x="0" y="609600"/>
            <a:ext cx="8839200" cy="6096000"/>
          </a:xfrm>
        </p:spPr>
        <p:txBody>
          <a:bodyPr/>
          <a:lstStyle/>
          <a:p>
            <a:pPr marL="609600" indent="-609600" eaLnBrk="1" hangingPunct="1">
              <a:lnSpc>
                <a:spcPct val="90000"/>
              </a:lnSpc>
              <a:buClr>
                <a:schemeClr val="tx1"/>
              </a:buClr>
              <a:buFontTx/>
              <a:buAutoNum type="arabicPeriod"/>
            </a:pPr>
            <a:r>
              <a:rPr lang="en-US" sz="3600" b="1" smtClean="0">
                <a:latin typeface="Tahoma" pitchFamily="34" charset="0"/>
              </a:rPr>
              <a:t>The Central American Free Trade Agreement (2005) removes tariff barriers between the USA &amp; 6 nations: El Salvador, Nicaragua, Honduras, Guatemala, Costa Rica, &amp; the Dominican Republic</a:t>
            </a:r>
          </a:p>
          <a:p>
            <a:pPr marL="609600" indent="-609600" eaLnBrk="1" hangingPunct="1">
              <a:lnSpc>
                <a:spcPct val="90000"/>
              </a:lnSpc>
              <a:buClr>
                <a:schemeClr val="tx1"/>
              </a:buClr>
              <a:buFontTx/>
              <a:buAutoNum type="arabicPeriod"/>
            </a:pPr>
            <a:r>
              <a:rPr lang="en-US" sz="3600" b="1" smtClean="0">
                <a:latin typeface="Tahoma" pitchFamily="34" charset="0"/>
              </a:rPr>
              <a:t>80% of the goods from these 6 nations were already free of tariffs before CAFTA went into effect</a:t>
            </a:r>
          </a:p>
          <a:p>
            <a:pPr marL="609600" indent="-609600" eaLnBrk="1" hangingPunct="1">
              <a:lnSpc>
                <a:spcPct val="90000"/>
              </a:lnSpc>
              <a:buClr>
                <a:schemeClr val="tx1"/>
              </a:buClr>
              <a:buFontTx/>
              <a:buAutoNum type="arabicPeriod"/>
            </a:pPr>
            <a:r>
              <a:rPr lang="en-US" sz="3600" b="1" smtClean="0">
                <a:latin typeface="Tahoma" pitchFamily="34" charset="0"/>
              </a:rPr>
              <a:t>CAFTA has only 44M people &amp; most are not yet middle class consumers.</a:t>
            </a:r>
          </a:p>
          <a:p>
            <a:pPr marL="609600" indent="-609600" eaLnBrk="1" hangingPunct="1">
              <a:lnSpc>
                <a:spcPct val="90000"/>
              </a:lnSpc>
              <a:buClr>
                <a:schemeClr val="tx1"/>
              </a:buClr>
              <a:buFontTx/>
              <a:buAutoNum type="arabicPeriod"/>
            </a:pPr>
            <a:endParaRPr lang="en-US" sz="2600" b="1" smtClean="0">
              <a:latin typeface="Tahoma" pitchFamily="34" charset="0"/>
            </a:endParaRPr>
          </a:p>
          <a:p>
            <a:pPr marL="609600" indent="-609600" eaLnBrk="1" hangingPunct="1">
              <a:lnSpc>
                <a:spcPct val="90000"/>
              </a:lnSpc>
              <a:buClr>
                <a:schemeClr val="tx1"/>
              </a:buClr>
              <a:buFont typeface="Wingdings" pitchFamily="2" charset="2"/>
              <a:buChar char="Ø"/>
            </a:pPr>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Content Placeholder 2"/>
          <p:cNvSpPr>
            <a:spLocks noGrp="1"/>
          </p:cNvSpPr>
          <p:nvPr>
            <p:ph idx="1"/>
          </p:nvPr>
        </p:nvSpPr>
        <p:spPr>
          <a:xfrm>
            <a:off x="0" y="0"/>
            <a:ext cx="9144000" cy="6858000"/>
          </a:xfrm>
        </p:spPr>
        <p:txBody>
          <a:bodyPr/>
          <a:lstStyle/>
          <a:p>
            <a:pPr>
              <a:buFontTx/>
              <a:buNone/>
            </a:pPr>
            <a:r>
              <a:rPr lang="en-US" sz="4000" b="1" smtClean="0">
                <a:latin typeface="Tahoma" pitchFamily="34" charset="0"/>
              </a:rPr>
              <a:t>“Latin American opponents of free trade with the USA worry that farmers, especially of corn, cotton, and wheat, will struggle to compete with their heavily subsidized counterparts in the U.S. They also worry that American corporations will try to take out patents on native plants that can be cultivated for medicinal purposes.”</a:t>
            </a:r>
            <a:endParaRPr lang="en-US" sz="400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0" y="304800"/>
            <a:ext cx="9144000" cy="6553200"/>
          </a:xfrm>
        </p:spPr>
        <p:txBody>
          <a:bodyPr/>
          <a:lstStyle/>
          <a:p>
            <a:pPr eaLnBrk="1" hangingPunct="1">
              <a:buFontTx/>
              <a:buNone/>
            </a:pPr>
            <a:r>
              <a:rPr lang="en-US" sz="3600" b="1" smtClean="0">
                <a:latin typeface="Tahoma" pitchFamily="34" charset="0"/>
              </a:rPr>
              <a:t>4. Central American leaders </a:t>
            </a:r>
          </a:p>
          <a:p>
            <a:pPr eaLnBrk="1" hangingPunct="1">
              <a:buFontTx/>
              <a:buNone/>
            </a:pPr>
            <a:r>
              <a:rPr lang="en-US" sz="3600" b="1" smtClean="0">
                <a:latin typeface="Tahoma" pitchFamily="34" charset="0"/>
              </a:rPr>
              <a:t>view CAFTA as vital in order to </a:t>
            </a:r>
          </a:p>
          <a:p>
            <a:pPr eaLnBrk="1" hangingPunct="1">
              <a:buFontTx/>
              <a:buNone/>
            </a:pPr>
            <a:r>
              <a:rPr lang="en-US" sz="3600" b="1" smtClean="0">
                <a:latin typeface="Tahoma" pitchFamily="34" charset="0"/>
              </a:rPr>
              <a:t>force the region to upgrade</a:t>
            </a:r>
          </a:p>
          <a:p>
            <a:pPr eaLnBrk="1" hangingPunct="1">
              <a:buFontTx/>
              <a:buNone/>
            </a:pPr>
            <a:r>
              <a:rPr lang="en-US" sz="3600" b="1" smtClean="0">
                <a:latin typeface="Tahoma" pitchFamily="34" charset="0"/>
              </a:rPr>
              <a:t>competitively—especially to keep</a:t>
            </a:r>
          </a:p>
          <a:p>
            <a:pPr eaLnBrk="1" hangingPunct="1">
              <a:buFontTx/>
              <a:buNone/>
            </a:pPr>
            <a:r>
              <a:rPr lang="en-US" sz="3600" b="1" smtClean="0">
                <a:latin typeface="Tahoma" pitchFamily="34" charset="0"/>
              </a:rPr>
              <a:t>China from siphoning off FDI and</a:t>
            </a:r>
          </a:p>
          <a:p>
            <a:pPr eaLnBrk="1" hangingPunct="1">
              <a:buFontTx/>
              <a:buNone/>
            </a:pPr>
            <a:r>
              <a:rPr lang="en-US" sz="3600" b="1" smtClean="0">
                <a:latin typeface="Tahoma" pitchFamily="34" charset="0"/>
              </a:rPr>
              <a:t>labor-intensive jobs from the region.</a:t>
            </a:r>
          </a:p>
          <a:p>
            <a:pPr eaLnBrk="1" hangingPunct="1">
              <a:buFontTx/>
              <a:buNone/>
            </a:pPr>
            <a:r>
              <a:rPr lang="en-US" sz="3600" b="1" smtClean="0">
                <a:latin typeface="Tahoma" pitchFamily="34" charset="0"/>
              </a:rPr>
              <a:t>5. The U.S. feels CAFTA will also strengthen protection of American intellectual property (trademarks, patents, etc.) in Central America.</a:t>
            </a:r>
          </a:p>
          <a:p>
            <a:pPr eaLnBrk="1" hangingPunct="1"/>
            <a:endParaRPr lang="en-US" sz="3600" b="1" smtClean="0">
              <a:latin typeface="Tahoma" pitchFamily="34" charset="0"/>
            </a:endParaRPr>
          </a:p>
        </p:txBody>
      </p:sp>
      <p:sp>
        <p:nvSpPr>
          <p:cNvPr id="94211" name="AutoShape 7"/>
          <p:cNvSpPr>
            <a:spLocks noChangeArrowheads="1"/>
          </p:cNvSpPr>
          <p:nvPr/>
        </p:nvSpPr>
        <p:spPr bwMode="auto">
          <a:xfrm>
            <a:off x="76200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6"/>
            </a:pPr>
            <a:r>
              <a:rPr lang="en-US" sz="3400" b="1" smtClean="0">
                <a:latin typeface="Tahoma" pitchFamily="34" charset="0"/>
              </a:rPr>
              <a:t>CATFA will increase the openness and accountability of Central American governments because their economies will be subject to close scrutiny. </a:t>
            </a:r>
          </a:p>
          <a:p>
            <a:pPr marL="609600" indent="-609600" eaLnBrk="1" hangingPunct="1">
              <a:buFontTx/>
              <a:buAutoNum type="arabicPeriod" startAt="6"/>
            </a:pPr>
            <a:r>
              <a:rPr lang="en-US" sz="3400" b="1" smtClean="0">
                <a:latin typeface="Tahoma" pitchFamily="34" charset="0"/>
              </a:rPr>
              <a:t>CAFTA will also stimulate regional trade, since tariffs and other protectionist barriers will be largely outlawed.  This will be especially important to Nicaragua, the poorest CAFTA member, which still has no paved roads to its Atlantic coast.</a:t>
            </a:r>
          </a:p>
        </p:txBody>
      </p:sp>
      <p:sp>
        <p:nvSpPr>
          <p:cNvPr id="95235" name="AutoShape 4"/>
          <p:cNvSpPr>
            <a:spLocks noChangeArrowheads="1"/>
          </p:cNvSpPr>
          <p:nvPr/>
        </p:nvSpPr>
        <p:spPr bwMode="auto">
          <a:xfrm>
            <a:off x="77724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3"/>
          <p:cNvSpPr>
            <a:spLocks noGrp="1" noChangeArrowheads="1"/>
          </p:cNvSpPr>
          <p:nvPr>
            <p:ph type="body" idx="1"/>
          </p:nvPr>
        </p:nvSpPr>
        <p:spPr>
          <a:xfrm>
            <a:off x="0" y="0"/>
            <a:ext cx="9144000" cy="6858000"/>
          </a:xfrm>
        </p:spPr>
        <p:txBody>
          <a:bodyPr/>
          <a:lstStyle/>
          <a:p>
            <a:pPr eaLnBrk="1" hangingPunct="1">
              <a:buFontTx/>
              <a:buNone/>
            </a:pPr>
            <a:r>
              <a:rPr lang="en-US" sz="4400" b="1" smtClean="0">
                <a:latin typeface="Tahoma" pitchFamily="34" charset="0"/>
              </a:rPr>
              <a:t>8. </a:t>
            </a:r>
            <a:r>
              <a:rPr lang="en-US" sz="5000" b="1" smtClean="0">
                <a:latin typeface="Tahoma" pitchFamily="34" charset="0"/>
              </a:rPr>
              <a:t>Economists estimate that CAFTA will produce only a .01% annual export gain for the U.S. economy, but total annual exports of the 6 CAFTA nations to the U.S. should increase by nearly 15% ($2.7B).</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0" y="0"/>
            <a:ext cx="9144000" cy="6858000"/>
          </a:xfrm>
        </p:spPr>
        <p:txBody>
          <a:bodyPr/>
          <a:lstStyle/>
          <a:p>
            <a:pPr eaLnBrk="1" hangingPunct="1">
              <a:buFontTx/>
              <a:buNone/>
            </a:pPr>
            <a:r>
              <a:rPr lang="en-US" sz="4700" b="1" u="sng" smtClean="0">
                <a:latin typeface="Tahoma" pitchFamily="34" charset="0"/>
              </a:rPr>
              <a:t>A category</a:t>
            </a:r>
            <a:r>
              <a:rPr lang="en-US" sz="4700" b="1" smtClean="0">
                <a:latin typeface="Tahoma" pitchFamily="34" charset="0"/>
              </a:rPr>
              <a:t>: Mostly U.S. exports: high tech products, pharmaceuticals, aerospace</a:t>
            </a:r>
          </a:p>
          <a:p>
            <a:pPr eaLnBrk="1" hangingPunct="1">
              <a:buFontTx/>
              <a:buNone/>
            </a:pPr>
            <a:r>
              <a:rPr lang="en-US" sz="4700" b="1" u="sng" smtClean="0">
                <a:latin typeface="Tahoma" pitchFamily="34" charset="0"/>
              </a:rPr>
              <a:t>B category</a:t>
            </a:r>
            <a:r>
              <a:rPr lang="en-US" sz="4700" b="1" smtClean="0">
                <a:latin typeface="Tahoma" pitchFamily="34" charset="0"/>
              </a:rPr>
              <a:t>: Low tech manufacturing: clothing, construction supplies, etc.</a:t>
            </a:r>
          </a:p>
          <a:p>
            <a:pPr eaLnBrk="1" hangingPunct="1">
              <a:buFontTx/>
              <a:buNone/>
            </a:pPr>
            <a:r>
              <a:rPr lang="en-US" sz="4700" b="1" u="sng" smtClean="0">
                <a:latin typeface="Tahoma" pitchFamily="34" charset="0"/>
              </a:rPr>
              <a:t>C category</a:t>
            </a:r>
            <a:r>
              <a:rPr lang="en-US" sz="4700" b="1" smtClean="0">
                <a:latin typeface="Tahoma" pitchFamily="34" charset="0"/>
              </a:rPr>
              <a:t>: Agriculture, service industries</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Content Placeholder 2"/>
          <p:cNvSpPr>
            <a:spLocks noGrp="1"/>
          </p:cNvSpPr>
          <p:nvPr>
            <p:ph idx="1"/>
          </p:nvPr>
        </p:nvSpPr>
        <p:spPr>
          <a:xfrm>
            <a:off x="0" y="0"/>
            <a:ext cx="9144000" cy="6858000"/>
          </a:xfrm>
        </p:spPr>
        <p:txBody>
          <a:bodyPr/>
          <a:lstStyle/>
          <a:p>
            <a:pPr algn="ctr">
              <a:buFontTx/>
              <a:buNone/>
            </a:pPr>
            <a:r>
              <a:rPr lang="en-US" sz="9000" b="1" smtClean="0">
                <a:latin typeface="Tahoma" pitchFamily="34" charset="0"/>
                <a:cs typeface="Tahoma" pitchFamily="34" charset="0"/>
              </a:rPr>
              <a:t>THE CAPITALISM SPLIT IN SOUTH AMERICA</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a:xfrm>
            <a:off x="0" y="0"/>
            <a:ext cx="9144000" cy="6858000"/>
          </a:xfrm>
        </p:spPr>
        <p:txBody>
          <a:bodyPr/>
          <a:lstStyle/>
          <a:p>
            <a:pPr>
              <a:buFontTx/>
              <a:buNone/>
            </a:pPr>
            <a:r>
              <a:rPr lang="en-US" sz="3000" b="1" smtClean="0">
                <a:latin typeface="Tahoma" pitchFamily="34" charset="0"/>
                <a:cs typeface="Tahoma" pitchFamily="34" charset="0"/>
              </a:rPr>
              <a:t>Since 2005, South American nations have diverged in capitalist ideology. Chile, Brazil, Colombia, &amp; Mexico want to pursue “neo-liberal” (traditional non-socialist) capitalism based on close ties to the U.S. Venezuela, Bolivia, Ecuador, and Argentina favor a less pure form of capitalism mixed with varying degrees of socialism. (“21</a:t>
            </a:r>
            <a:r>
              <a:rPr lang="en-US" sz="3000" b="1" baseline="30000" smtClean="0">
                <a:latin typeface="Tahoma" pitchFamily="34" charset="0"/>
                <a:cs typeface="Tahoma" pitchFamily="34" charset="0"/>
              </a:rPr>
              <a:t>st</a:t>
            </a:r>
            <a:r>
              <a:rPr lang="en-US" sz="3000" b="1" smtClean="0">
                <a:latin typeface="Tahoma" pitchFamily="34" charset="0"/>
                <a:cs typeface="Tahoma" pitchFamily="34" charset="0"/>
              </a:rPr>
              <a:t> century socialism”).  This mixed capitalism is based on the governments running utilities, airlines, &amp; the oil industries as well as forming joint ventures with large private corporations holding a large economic stake in Latin America.</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600" b="1" smtClean="0">
                <a:latin typeface="Tahoma" pitchFamily="34" charset="0"/>
              </a:rPr>
              <a:t>The economic income gap between rich and poor is a major reason for growing uneasiness with capitalism. In many South American nations, the richest 20% own over 60% of the total wealth, while the poorest 20% typically average only 5%.</a:t>
            </a:r>
          </a:p>
          <a:p>
            <a:pPr marL="609600" indent="-609600" eaLnBrk="1" hangingPunct="1">
              <a:buFontTx/>
              <a:buAutoNum type="arabicPeriod"/>
            </a:pPr>
            <a:r>
              <a:rPr lang="en-US" sz="3600" b="1" smtClean="0">
                <a:latin typeface="Tahoma" pitchFamily="34" charset="0"/>
              </a:rPr>
              <a:t>Also high inflation (20%+) &amp; the resulting high interest rates are commonplace throughout the region.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sz="3600" b="1" smtClean="0">
                <a:latin typeface="Tahoma" pitchFamily="34" charset="0"/>
              </a:rPr>
              <a:t>3. </a:t>
            </a:r>
            <a:r>
              <a:rPr lang="en-US" b="1" smtClean="0">
                <a:latin typeface="Tahoma" pitchFamily="34" charset="0"/>
              </a:rPr>
              <a:t>Venezuelan  President Hugo Chavez has launched his own “Bolivarian Revolution” (named after  Simon Bolivar, who liberated several South American nations from colonial control in the 19</a:t>
            </a:r>
            <a:r>
              <a:rPr lang="en-US" b="1" baseline="30000" smtClean="0">
                <a:latin typeface="Tahoma" pitchFamily="34" charset="0"/>
              </a:rPr>
              <a:t>th</a:t>
            </a:r>
            <a:r>
              <a:rPr lang="en-US" b="1" smtClean="0">
                <a:latin typeface="Tahoma" pitchFamily="34" charset="0"/>
              </a:rPr>
              <a:t> century) designed to lessen the region’s  perceived economic  domination by the U.S. &amp; Western global government organizations (the IMF/World Bank, &amp; the World Trade Organization)  &amp; to promote greater trade cooperation from within the Andean Community.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Content Placeholder 2"/>
          <p:cNvSpPr>
            <a:spLocks noGrp="1"/>
          </p:cNvSpPr>
          <p:nvPr>
            <p:ph idx="1"/>
          </p:nvPr>
        </p:nvSpPr>
        <p:spPr>
          <a:xfrm>
            <a:off x="0" y="0"/>
            <a:ext cx="9144000" cy="6858000"/>
          </a:xfrm>
        </p:spPr>
        <p:txBody>
          <a:bodyPr/>
          <a:lstStyle/>
          <a:p>
            <a:pPr marL="609600" indent="-609600" eaLnBrk="1" hangingPunct="1">
              <a:lnSpc>
                <a:spcPct val="80000"/>
              </a:lnSpc>
              <a:buFontTx/>
              <a:buNone/>
            </a:pPr>
            <a:r>
              <a:rPr lang="en-US" b="1" smtClean="0">
                <a:latin typeface="Tahoma" pitchFamily="34" charset="0"/>
              </a:rPr>
              <a:t>“US clout in Latin America has sunk to</a:t>
            </a:r>
          </a:p>
          <a:p>
            <a:pPr marL="609600" indent="-609600" eaLnBrk="1" hangingPunct="1">
              <a:lnSpc>
                <a:spcPct val="80000"/>
              </a:lnSpc>
              <a:buFontTx/>
              <a:buNone/>
            </a:pPr>
            <a:r>
              <a:rPr lang="en-US" b="1" smtClean="0">
                <a:latin typeface="Tahoma" pitchFamily="34" charset="0"/>
              </a:rPr>
              <a:t>perhaps the lowest point in decades. Latin Americans now view the US as a banana republic.”  The major causes are: </a:t>
            </a:r>
          </a:p>
          <a:p>
            <a:pPr marL="609600" indent="-609600" eaLnBrk="1" hangingPunct="1">
              <a:lnSpc>
                <a:spcPct val="80000"/>
              </a:lnSpc>
              <a:buFontTx/>
              <a:buNone/>
            </a:pPr>
            <a:r>
              <a:rPr lang="en-US" b="1" smtClean="0">
                <a:latin typeface="Tahoma" pitchFamily="34" charset="0"/>
              </a:rPr>
              <a:t>1.The US financial collapse which promises to have significant negative spill over effects for Latin America. “US lectures to Latin America about excess greed and lack of accountability have long run hollow, but today they sound even more ridiculous.” </a:t>
            </a:r>
          </a:p>
          <a:p>
            <a:pPr marL="609600" indent="-609600" eaLnBrk="1" hangingPunct="1">
              <a:lnSpc>
                <a:spcPct val="80000"/>
              </a:lnSpc>
              <a:buFontTx/>
              <a:buNone/>
            </a:pPr>
            <a:r>
              <a:rPr lang="en-US" b="1" smtClean="0">
                <a:latin typeface="Tahoma" pitchFamily="34" charset="0"/>
              </a:rPr>
              <a:t>2. Economic austerity measures pressed on Latin America by the US over the past decade. </a:t>
            </a:r>
          </a:p>
          <a:p>
            <a:pPr marL="609600" indent="-609600" eaLnBrk="1" hangingPunct="1">
              <a:lnSpc>
                <a:spcPct val="80000"/>
              </a:lnSpc>
              <a:buFontTx/>
              <a:buNone/>
            </a:pPr>
            <a:r>
              <a:rPr lang="en-US" b="1" smtClean="0">
                <a:latin typeface="Tahoma" pitchFamily="34" charset="0"/>
              </a:rPr>
              <a:t>3. The re-emergence of anti-American leftist leaders in several LA nations.</a:t>
            </a:r>
          </a:p>
          <a:p>
            <a:pPr marL="609600" indent="-609600" eaLnBrk="1" hangingPunct="1">
              <a:lnSpc>
                <a:spcPct val="80000"/>
              </a:lnSpc>
              <a:buFontTx/>
              <a:buNone/>
            </a:pPr>
            <a:endParaRPr lang="en-US" b="1" smtClean="0">
              <a:latin typeface="Tahoma" pitchFamily="34" charset="0"/>
            </a:endParaRPr>
          </a:p>
          <a:p>
            <a:pPr marL="609600" indent="-609600" eaLnBrk="1" hangingPunct="1">
              <a:lnSpc>
                <a:spcPct val="80000"/>
              </a:lnSpc>
              <a:buFontTx/>
              <a:buNone/>
            </a:pPr>
            <a:endParaRPr lang="en-US" b="1" smtClean="0">
              <a:latin typeface="Tahoma" pitchFamily="34" charset="0"/>
            </a:endParaRPr>
          </a:p>
          <a:p>
            <a:pPr marL="609600" indent="-609600" eaLnBrk="1" hangingPunct="1">
              <a:lnSpc>
                <a:spcPct val="80000"/>
              </a:lnSpc>
              <a:buFontTx/>
              <a:buNone/>
            </a:pPr>
            <a:endParaRPr lang="en-US" sz="3300" b="1" smtClean="0">
              <a:latin typeface="Tahoma" pitchFamily="34" charset="0"/>
              <a:cs typeface="Tahoma" pitchFamily="34"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Content Placeholder 2"/>
          <p:cNvSpPr>
            <a:spLocks noGrp="1"/>
          </p:cNvSpPr>
          <p:nvPr>
            <p:ph idx="1"/>
          </p:nvPr>
        </p:nvSpPr>
        <p:spPr>
          <a:xfrm>
            <a:off x="0" y="0"/>
            <a:ext cx="9144000" cy="6858000"/>
          </a:xfrm>
        </p:spPr>
        <p:txBody>
          <a:bodyPr/>
          <a:lstStyle/>
          <a:p>
            <a:pPr marL="609600" indent="-609600" eaLnBrk="1" hangingPunct="1">
              <a:lnSpc>
                <a:spcPct val="80000"/>
              </a:lnSpc>
              <a:buFontTx/>
              <a:buNone/>
            </a:pPr>
            <a:r>
              <a:rPr lang="en-US" sz="4000" b="1" smtClean="0">
                <a:latin typeface="Tahoma" pitchFamily="34" charset="0"/>
              </a:rPr>
              <a:t>4. A significant decline of US investment in LA from 30% to 20% over the past decade. </a:t>
            </a:r>
          </a:p>
          <a:p>
            <a:pPr marL="609600" indent="-609600" eaLnBrk="1" hangingPunct="1">
              <a:lnSpc>
                <a:spcPct val="80000"/>
              </a:lnSpc>
              <a:buFontTx/>
              <a:buNone/>
            </a:pPr>
            <a:r>
              <a:rPr lang="en-US" sz="4000" b="1" smtClean="0">
                <a:latin typeface="Tahoma" pitchFamily="34" charset="0"/>
              </a:rPr>
              <a:t>5. Rapid trade growth with LA by both China &amp; the EU.</a:t>
            </a:r>
          </a:p>
          <a:p>
            <a:pPr marL="609600" indent="-609600" eaLnBrk="1" hangingPunct="1">
              <a:lnSpc>
                <a:spcPct val="80000"/>
              </a:lnSpc>
              <a:buFontTx/>
              <a:buNone/>
            </a:pPr>
            <a:r>
              <a:rPr lang="en-US" sz="4000" b="1" smtClean="0">
                <a:latin typeface="Tahoma" pitchFamily="34" charset="0"/>
              </a:rPr>
              <a:t>6. Russian provision of arms &amp; military equipment to Venezuela.</a:t>
            </a:r>
          </a:p>
          <a:p>
            <a:pPr marL="609600" indent="-609600" eaLnBrk="1" hangingPunct="1">
              <a:lnSpc>
                <a:spcPct val="80000"/>
              </a:lnSpc>
              <a:buFontTx/>
              <a:buNone/>
            </a:pPr>
            <a:r>
              <a:rPr lang="en-US" sz="4000" b="1" smtClean="0">
                <a:latin typeface="Tahoma" pitchFamily="34" charset="0"/>
              </a:rPr>
              <a:t>7. Increasing trade of technology between LA &amp; France. “Similar deals could have been made with the US had it been willing to share its technology.”</a:t>
            </a:r>
          </a:p>
          <a:p>
            <a:pPr marL="609600" indent="-609600" eaLnBrk="1" hangingPunct="1">
              <a:lnSpc>
                <a:spcPct val="80000"/>
              </a:lnSpc>
              <a:buFontTx/>
              <a:buNone/>
            </a:pPr>
            <a:endParaRPr lang="en-US" b="1" smtClean="0">
              <a:latin typeface="Tahoma" pitchFamily="34" charset="0"/>
            </a:endParaRPr>
          </a:p>
          <a:p>
            <a:pPr marL="609600" indent="-609600" eaLnBrk="1" hangingPunct="1">
              <a:lnSpc>
                <a:spcPct val="80000"/>
              </a:lnSpc>
              <a:buFontTx/>
              <a:buNone/>
            </a:pPr>
            <a:endParaRPr lang="en-US" b="1" smtClean="0">
              <a:latin typeface="Tahoma" pitchFamily="34" charset="0"/>
            </a:endParaRPr>
          </a:p>
          <a:p>
            <a:pPr marL="609600" indent="-609600" eaLnBrk="1" hangingPunct="1">
              <a:lnSpc>
                <a:spcPct val="80000"/>
              </a:lnSpc>
              <a:buFontTx/>
              <a:buNone/>
            </a:pPr>
            <a:endParaRPr lang="en-US" sz="3300" b="1" smtClean="0">
              <a:latin typeface="Tahoma" pitchFamily="34" charset="0"/>
              <a:cs typeface="Tahoma"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Californian FB"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Californian FB"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2450</TotalTime>
  <Words>4579</Words>
  <Application>Microsoft Office PowerPoint</Application>
  <PresentationFormat>On-screen Show (4:3)</PresentationFormat>
  <Paragraphs>418</Paragraphs>
  <Slides>95</Slides>
  <Notes>95</Notes>
  <HiddenSlides>0</HiddenSlides>
  <MMClips>0</MMClips>
  <ScaleCrop>false</ScaleCrop>
  <HeadingPairs>
    <vt:vector size="4" baseType="variant">
      <vt:variant>
        <vt:lpstr>Theme</vt:lpstr>
      </vt:variant>
      <vt:variant>
        <vt:i4>1</vt:i4>
      </vt:variant>
      <vt:variant>
        <vt:lpstr>Slide Titles</vt:lpstr>
      </vt:variant>
      <vt:variant>
        <vt:i4>95</vt:i4>
      </vt:variant>
    </vt:vector>
  </HeadingPairs>
  <TitlesOfParts>
    <vt:vector size="96" baseType="lpstr">
      <vt:lpstr>Default Design</vt:lpstr>
      <vt:lpstr>CHAPTER 9</vt:lpstr>
      <vt:lpstr>The Americas PRISMs</vt:lpstr>
      <vt:lpstr>PowerPoint Presentation</vt:lpstr>
      <vt:lpstr>THE PURPOSE OF NAFTA: To eliminate all tariffs between Canada, Mexico, &amp; the USA</vt:lpstr>
      <vt:lpstr>PowerPoint Presentation</vt:lpstr>
      <vt:lpstr>PowerPoint Presentation</vt:lpstr>
      <vt:lpstr>PowerPoint Presentation</vt:lpstr>
      <vt:lpstr>LAS ABCS DE LAS TARIFAS</vt:lpstr>
      <vt:lpstr>PowerPoint Presentation</vt:lpstr>
      <vt:lpstr>PowerPoint Presentation</vt:lpstr>
      <vt:lpstr> Each NAFTA nation is allowed to designate one industry (the nation’s “sensitive sector”) that does not have to comply with NAFTA regulations </vt:lpstr>
      <vt:lpstr>El sector sensible (sensitive) de México: OIL</vt:lpstr>
      <vt:lpstr>¿Por qué es la agricultura el sector sensible de los los Estados Unidos? </vt:lpstr>
      <vt:lpstr>PowerPoint Presentation</vt:lpstr>
      <vt:lpstr>El sector sensible  de Canadá </vt:lpstr>
      <vt:lpstr>PowerPoint Presentation</vt:lpstr>
      <vt:lpstr>What’s better than a  large slice of pie (economic growth)? (A slice from a larger pie)</vt:lpstr>
      <vt:lpstr>NAFTA PROGRESS</vt:lpstr>
      <vt:lpstr>PowerPoint Presentation</vt:lpstr>
      <vt:lpstr>NAFTA’S CRITICAL MASS PROCESS How  “CanAmerIco” benefits from greater trade cooperation:</vt:lpstr>
      <vt:lpstr>PowerPoint Presentation</vt:lpstr>
      <vt:lpstr>KEY NAFTA SOCIAL BENEFITS  FOR MEXICO </vt:lpstr>
      <vt:lpstr>Los nuevos servicios vienen con nuevo projectos de negocio  (New services come with new business projects) </vt:lpstr>
      <vt:lpstr>Pero el ganador más grande de NAFTA es… (But the biggest winner of NAFTA is… TEXAS) </vt:lpstr>
      <vt:lpstr>                 18 cents of each dollar stay in the Texas economy in the form of insurance, trucking, warehouses, etc.)</vt:lpstr>
      <vt:lpstr>The poorest counties in Texas (light shaded) stand to benefit  most from NAFTA by their close proximity of the border.</vt:lpstr>
      <vt:lpstr>PowerPoint Presentation</vt:lpstr>
      <vt:lpstr>IMPACT ON MEXICO</vt:lpstr>
      <vt:lpstr>PowerPoint Presentation</vt:lpstr>
      <vt:lpstr>IMPACT ON THE USA</vt:lpstr>
      <vt:lpstr>OVERALL CONCLUSIONS</vt:lpstr>
      <vt:lpstr>PowerPoint Presentation</vt:lpstr>
      <vt:lpstr>INCREASE IN MEXICO’S  POST-NAFTA EXPORTS TO THE U.S.</vt:lpstr>
      <vt:lpstr>MEXICO’S MARKET SHARE INCREASES IN THE NAFTA ZONE, 1985 vs. 2000</vt:lpstr>
      <vt:lpstr>PowerPoint Presentation</vt:lpstr>
      <vt:lpstr>PowerPoint Presentation</vt:lpstr>
      <vt:lpstr>UNANTICIPATED OUTCOMES OF NAFTA</vt:lpstr>
      <vt:lpstr>Mexico’s infrastructure for doing NAFTA business is not nearly big enough</vt:lpstr>
      <vt:lpstr>PowerPoint Presentation</vt:lpstr>
      <vt:lpstr>NAFTA HEAD-BUTTING</vt:lpstr>
      <vt:lpstr>A coalition of environmental &amp; labor groups have subjected Mexico to unfair trading practices in restricting access (only 20 miles across the border) of MX trucks to U.S. highways.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IMPACT OF ILLEGAL IMMIGRATION ON THE U.S. ECONOMY  </vt:lpstr>
      <vt:lpstr>PowerPoint Presentation</vt:lpstr>
      <vt:lpstr>PROFILE OF ILLEGAL IMMIGRANTS IN THE USA</vt:lpstr>
      <vt:lpstr>PowerPoint Presentation</vt:lpstr>
      <vt:lpstr>RECENT GLOBAL LABOR TRENDS</vt:lpstr>
      <vt:lpstr>ESTIMATED % OF IMMIGRANT EMPLOYMENT IN U.S. INDUSTRIES</vt:lpstr>
      <vt:lpstr>PowerPoint Presentation</vt:lpstr>
      <vt:lpstr>SHOULD AMERICA CLOSE ITS BORDERS?</vt:lpstr>
      <vt:lpstr>PowerPoint Presentation</vt:lpstr>
      <vt:lpstr>PowerPoint Presentation</vt:lpstr>
      <vt:lpstr>PowerPoint Presentation</vt:lpstr>
      <vt:lpstr>NATIONALISM &amp; PROTECTIONISM</vt:lpstr>
      <vt:lpstr>PowerPoint Presentation</vt:lpstr>
      <vt:lpstr>PowerPoint Presentation</vt:lpstr>
      <vt:lpstr>PowerPoint Presentation</vt:lpstr>
      <vt:lpstr>MX’S CURRENT SOCIAL/ECONOMIC PROBLEMS </vt:lpstr>
      <vt:lpstr>PowerPoint Presentation</vt:lpstr>
      <vt:lpstr>PowerPoint Presentation</vt:lpstr>
      <vt:lpstr>PowerPoint Presentation</vt:lpstr>
      <vt:lpstr>MEXICO’S CORN DEPENDENCE</vt:lpstr>
      <vt:lpstr>FTAA THREAT TO MEXICO</vt:lpstr>
      <vt:lpstr>PowerPoint Presentation</vt:lpstr>
      <vt:lpstr>LATIN AMERICAN  EXPORTS AS A  % OF 2004 NATIONAL GDP</vt:lpstr>
      <vt:lpstr>LATIN AMERICAN  IMPORTS AS A  % OF 2004 NATIONAL GDP</vt:lpstr>
      <vt:lpstr>AVERAGE GROWTH RATE OF LATIN  AMERICAN NATION, 1990-2000</vt:lpstr>
      <vt:lpstr>SOURCES OF FDI TO MEXICO</vt:lpstr>
      <vt:lpstr>PowerPoint Presentation</vt:lpstr>
      <vt:lpstr>LATIN AMERICA PER CAPITAL GDP</vt:lpstr>
      <vt:lpstr>PowerPoint Presentation</vt:lpstr>
      <vt:lpstr>PowerPoint Presentation</vt:lpstr>
      <vt:lpstr>PowerPoint Presentation</vt:lpstr>
      <vt:lpstr>PowerPoint Presentation</vt:lpstr>
      <vt:lpstr>BEYOND NAFTA?</vt:lpstr>
      <vt:lpstr>PowerPoint Presentation</vt:lpstr>
      <vt:lpstr>LATIN AMERICAN FREE TRADE PROGRESS</vt:lpstr>
      <vt:lpstr>PowerPoint Presentation</vt:lpstr>
      <vt:lpstr>CAFTA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dc:creator>
  <cp:lastModifiedBy>Van Auken, Phil</cp:lastModifiedBy>
  <cp:revision>431</cp:revision>
  <dcterms:created xsi:type="dcterms:W3CDTF">2002-03-07T14:57:54Z</dcterms:created>
  <dcterms:modified xsi:type="dcterms:W3CDTF">2014-10-26T20:40:41Z</dcterms:modified>
</cp:coreProperties>
</file>