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handoutMasterIdLst>
    <p:handoutMasterId r:id="rId34"/>
  </p:handoutMasterIdLst>
  <p:sldIdLst>
    <p:sldId id="280" r:id="rId2"/>
    <p:sldId id="303" r:id="rId3"/>
    <p:sldId id="301" r:id="rId4"/>
    <p:sldId id="263" r:id="rId5"/>
    <p:sldId id="272" r:id="rId6"/>
    <p:sldId id="256" r:id="rId7"/>
    <p:sldId id="270" r:id="rId8"/>
    <p:sldId id="257" r:id="rId9"/>
    <p:sldId id="281" r:id="rId10"/>
    <p:sldId id="273" r:id="rId11"/>
    <p:sldId id="305" r:id="rId12"/>
    <p:sldId id="283" r:id="rId13"/>
    <p:sldId id="304" r:id="rId14"/>
    <p:sldId id="310" r:id="rId15"/>
    <p:sldId id="311" r:id="rId16"/>
    <p:sldId id="312" r:id="rId17"/>
    <p:sldId id="298" r:id="rId18"/>
    <p:sldId id="293" r:id="rId19"/>
    <p:sldId id="274" r:id="rId20"/>
    <p:sldId id="296" r:id="rId21"/>
    <p:sldId id="295" r:id="rId22"/>
    <p:sldId id="297" r:id="rId23"/>
    <p:sldId id="306" r:id="rId24"/>
    <p:sldId id="290" r:id="rId25"/>
    <p:sldId id="294" r:id="rId26"/>
    <p:sldId id="299" r:id="rId27"/>
    <p:sldId id="300" r:id="rId28"/>
    <p:sldId id="302" r:id="rId29"/>
    <p:sldId id="279" r:id="rId30"/>
    <p:sldId id="277" r:id="rId31"/>
    <p:sldId id="282" r:id="rId32"/>
    <p:sldId id="288" r:id="rId33"/>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a:srgbClr val="FFFF00"/>
    <a:srgbClr val="FFFF66"/>
    <a:srgbClr val="008000"/>
    <a:srgbClr val="CC0000"/>
    <a:srgbClr val="0066FF"/>
    <a:srgbClr val="FF0066"/>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183" autoAdjust="0"/>
    <p:restoredTop sz="94558" autoAdjust="0"/>
  </p:normalViewPr>
  <p:slideViewPr>
    <p:cSldViewPr>
      <p:cViewPr>
        <p:scale>
          <a:sx n="30" d="100"/>
          <a:sy n="30" d="100"/>
        </p:scale>
        <p:origin x="-2292" y="-94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314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1026"/>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27651" name="Rectangle 1027"/>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27652" name="Rectangle 1028"/>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27653" name="Rectangle 1029"/>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F076C6F0-0942-4180-A9A4-A1C2BBE1A258}" type="slidenum">
              <a:rPr lang="en-US"/>
              <a:pPr>
                <a:defRPr/>
              </a:pPr>
              <a:t>‹#›</a:t>
            </a:fld>
            <a:endParaRPr lang="en-US"/>
          </a:p>
        </p:txBody>
      </p:sp>
    </p:spTree>
    <p:extLst>
      <p:ext uri="{BB962C8B-B14F-4D97-AF65-F5344CB8AC3E}">
        <p14:creationId xmlns:p14="http://schemas.microsoft.com/office/powerpoint/2010/main" val="202062620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E9820D7-577A-48A2-B275-E27B64B1F1DB}" type="slidenum">
              <a:rPr lang="en-US"/>
              <a:pPr>
                <a:defRPr/>
              </a:pPr>
              <a:t>‹#›</a:t>
            </a:fld>
            <a:endParaRPr lang="en-US"/>
          </a:p>
        </p:txBody>
      </p:sp>
    </p:spTree>
    <p:extLst>
      <p:ext uri="{BB962C8B-B14F-4D97-AF65-F5344CB8AC3E}">
        <p14:creationId xmlns:p14="http://schemas.microsoft.com/office/powerpoint/2010/main" val="1762681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AC03E05-CD1B-40FC-9AC8-442A91DD57EE}" type="slidenum">
              <a:rPr lang="en-US"/>
              <a:pPr>
                <a:defRPr/>
              </a:pPr>
              <a:t>‹#›</a:t>
            </a:fld>
            <a:endParaRPr lang="en-US"/>
          </a:p>
        </p:txBody>
      </p:sp>
    </p:spTree>
    <p:extLst>
      <p:ext uri="{BB962C8B-B14F-4D97-AF65-F5344CB8AC3E}">
        <p14:creationId xmlns:p14="http://schemas.microsoft.com/office/powerpoint/2010/main" val="3008960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1F0B701-D6C1-4133-BF93-14E993650C02}" type="slidenum">
              <a:rPr lang="en-US"/>
              <a:pPr>
                <a:defRPr/>
              </a:pPr>
              <a:t>‹#›</a:t>
            </a:fld>
            <a:endParaRPr lang="en-US"/>
          </a:p>
        </p:txBody>
      </p:sp>
    </p:spTree>
    <p:extLst>
      <p:ext uri="{BB962C8B-B14F-4D97-AF65-F5344CB8AC3E}">
        <p14:creationId xmlns:p14="http://schemas.microsoft.com/office/powerpoint/2010/main" val="14050867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457200" y="1600200"/>
            <a:ext cx="4038600" cy="4525963"/>
          </a:xfrm>
        </p:spPr>
        <p:txBody>
          <a:bodyPr/>
          <a:lstStyle/>
          <a:p>
            <a:pPr lvl="0"/>
            <a:endParaRPr lang="en-US" noProof="0" smtClean="0"/>
          </a:p>
        </p:txBody>
      </p:sp>
      <p:sp>
        <p:nvSpPr>
          <p:cNvPr id="4" name="Text Placeholder 3"/>
          <p:cNvSpPr>
            <a:spLocks noGrp="1"/>
          </p:cNvSpPr>
          <p:nvPr>
            <p:ph type="body"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886FEE0-A34C-4EC3-9AEB-C1E117D59C78}" type="slidenum">
              <a:rPr lang="en-US"/>
              <a:pPr>
                <a:defRPr/>
              </a:pPr>
              <a:t>‹#›</a:t>
            </a:fld>
            <a:endParaRPr lang="en-US"/>
          </a:p>
        </p:txBody>
      </p:sp>
    </p:spTree>
    <p:extLst>
      <p:ext uri="{BB962C8B-B14F-4D97-AF65-F5344CB8AC3E}">
        <p14:creationId xmlns:p14="http://schemas.microsoft.com/office/powerpoint/2010/main" val="888147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73AC819-CFBB-4A39-9600-AAF844682AE1}" type="slidenum">
              <a:rPr lang="en-US"/>
              <a:pPr>
                <a:defRPr/>
              </a:pPr>
              <a:t>‹#›</a:t>
            </a:fld>
            <a:endParaRPr lang="en-US"/>
          </a:p>
        </p:txBody>
      </p:sp>
    </p:spTree>
    <p:extLst>
      <p:ext uri="{BB962C8B-B14F-4D97-AF65-F5344CB8AC3E}">
        <p14:creationId xmlns:p14="http://schemas.microsoft.com/office/powerpoint/2010/main" val="37358458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8BB5394-B0DF-487F-BF36-3ECB4585914F}" type="slidenum">
              <a:rPr lang="en-US"/>
              <a:pPr>
                <a:defRPr/>
              </a:pPr>
              <a:t>‹#›</a:t>
            </a:fld>
            <a:endParaRPr lang="en-US"/>
          </a:p>
        </p:txBody>
      </p:sp>
    </p:spTree>
    <p:extLst>
      <p:ext uri="{BB962C8B-B14F-4D97-AF65-F5344CB8AC3E}">
        <p14:creationId xmlns:p14="http://schemas.microsoft.com/office/powerpoint/2010/main" val="3113550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229D997-0C53-40F1-BC3B-69F0C1AD65D0}" type="slidenum">
              <a:rPr lang="en-US"/>
              <a:pPr>
                <a:defRPr/>
              </a:pPr>
              <a:t>‹#›</a:t>
            </a:fld>
            <a:endParaRPr lang="en-US"/>
          </a:p>
        </p:txBody>
      </p:sp>
    </p:spTree>
    <p:extLst>
      <p:ext uri="{BB962C8B-B14F-4D97-AF65-F5344CB8AC3E}">
        <p14:creationId xmlns:p14="http://schemas.microsoft.com/office/powerpoint/2010/main" val="3633380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BC77011-0002-4DD6-A0B7-34CFC0C9FA34}" type="slidenum">
              <a:rPr lang="en-US"/>
              <a:pPr>
                <a:defRPr/>
              </a:pPr>
              <a:t>‹#›</a:t>
            </a:fld>
            <a:endParaRPr lang="en-US"/>
          </a:p>
        </p:txBody>
      </p:sp>
    </p:spTree>
    <p:extLst>
      <p:ext uri="{BB962C8B-B14F-4D97-AF65-F5344CB8AC3E}">
        <p14:creationId xmlns:p14="http://schemas.microsoft.com/office/powerpoint/2010/main" val="772459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DE3AB42-6E11-4768-AFEB-A68375232A3B}" type="slidenum">
              <a:rPr lang="en-US"/>
              <a:pPr>
                <a:defRPr/>
              </a:pPr>
              <a:t>‹#›</a:t>
            </a:fld>
            <a:endParaRPr lang="en-US"/>
          </a:p>
        </p:txBody>
      </p:sp>
    </p:spTree>
    <p:extLst>
      <p:ext uri="{BB962C8B-B14F-4D97-AF65-F5344CB8AC3E}">
        <p14:creationId xmlns:p14="http://schemas.microsoft.com/office/powerpoint/2010/main" val="26392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93D487D-A14A-4C94-81E6-0177015E2952}" type="slidenum">
              <a:rPr lang="en-US"/>
              <a:pPr>
                <a:defRPr/>
              </a:pPr>
              <a:t>‹#›</a:t>
            </a:fld>
            <a:endParaRPr lang="en-US"/>
          </a:p>
        </p:txBody>
      </p:sp>
    </p:spTree>
    <p:extLst>
      <p:ext uri="{BB962C8B-B14F-4D97-AF65-F5344CB8AC3E}">
        <p14:creationId xmlns:p14="http://schemas.microsoft.com/office/powerpoint/2010/main" val="2200602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8CA232D-2E25-4F82-90CD-A015ECFF3D43}" type="slidenum">
              <a:rPr lang="en-US"/>
              <a:pPr>
                <a:defRPr/>
              </a:pPr>
              <a:t>‹#›</a:t>
            </a:fld>
            <a:endParaRPr lang="en-US"/>
          </a:p>
        </p:txBody>
      </p:sp>
    </p:spTree>
    <p:extLst>
      <p:ext uri="{BB962C8B-B14F-4D97-AF65-F5344CB8AC3E}">
        <p14:creationId xmlns:p14="http://schemas.microsoft.com/office/powerpoint/2010/main" val="3362493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F3F977C-D417-411D-B1B9-4E4D0245FFC3}" type="slidenum">
              <a:rPr lang="en-US"/>
              <a:pPr>
                <a:defRPr/>
              </a:pPr>
              <a:t>‹#›</a:t>
            </a:fld>
            <a:endParaRPr lang="en-US"/>
          </a:p>
        </p:txBody>
      </p:sp>
    </p:spTree>
    <p:extLst>
      <p:ext uri="{BB962C8B-B14F-4D97-AF65-F5344CB8AC3E}">
        <p14:creationId xmlns:p14="http://schemas.microsoft.com/office/powerpoint/2010/main" val="2634497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168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Times New Roman" pitchFamily="18" charset="0"/>
              </a:defRPr>
            </a:lvl1pPr>
          </a:lstStyle>
          <a:p>
            <a:pPr>
              <a:defRPr/>
            </a:pPr>
            <a:endParaRPr lang="en-US"/>
          </a:p>
        </p:txBody>
      </p:sp>
      <p:sp>
        <p:nvSpPr>
          <p:cNvPr id="7168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Times New Roman" pitchFamily="18" charset="0"/>
              </a:defRPr>
            </a:lvl1pPr>
          </a:lstStyle>
          <a:p>
            <a:pPr>
              <a:defRPr/>
            </a:pPr>
            <a:endParaRPr lang="en-US"/>
          </a:p>
        </p:txBody>
      </p:sp>
      <p:sp>
        <p:nvSpPr>
          <p:cNvPr id="7168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Times New Roman" pitchFamily="18" charset="0"/>
              </a:defRPr>
            </a:lvl1pPr>
          </a:lstStyle>
          <a:p>
            <a:pPr>
              <a:defRPr/>
            </a:pPr>
            <a:fld id="{1D1A087B-FA2D-42A0-BD52-688C0001866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050" name="WordArt 2"/>
          <p:cNvSpPr>
            <a:spLocks noChangeArrowheads="1" noChangeShapeType="1" noTextEdit="1"/>
          </p:cNvSpPr>
          <p:nvPr/>
        </p:nvSpPr>
        <p:spPr bwMode="auto">
          <a:xfrm>
            <a:off x="533400" y="-1143000"/>
            <a:ext cx="8229600" cy="5486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endParaRPr lang="en-US" sz="6600" b="1" kern="10" dirty="0">
              <a:effectLst>
                <a:outerShdw dist="45791" dir="2021404" algn="ctr" rotWithShape="0">
                  <a:srgbClr val="C0C0C0"/>
                </a:outerShdw>
              </a:effectLst>
              <a:latin typeface="Tahoma"/>
              <a:ea typeface="Tahoma"/>
              <a:cs typeface="Tahoma"/>
            </a:endParaRPr>
          </a:p>
          <a:p>
            <a:pPr algn="ctr"/>
            <a:endParaRPr lang="en-US" sz="6600" b="1" kern="10" dirty="0">
              <a:effectLst>
                <a:outerShdw dist="45791" dir="2021404" algn="ctr" rotWithShape="0">
                  <a:srgbClr val="C0C0C0"/>
                </a:outerShdw>
              </a:effectLst>
              <a:latin typeface="Tahoma"/>
              <a:ea typeface="Tahoma"/>
              <a:cs typeface="Tahoma"/>
            </a:endParaRPr>
          </a:p>
          <a:p>
            <a:pPr algn="ctr"/>
            <a:r>
              <a:rPr lang="en-US" sz="6600" b="1" kern="10" dirty="0">
                <a:effectLst>
                  <a:outerShdw dist="45791" dir="2021404" algn="ctr" rotWithShape="0">
                    <a:srgbClr val="C0C0C0"/>
                  </a:outerShdw>
                </a:effectLst>
                <a:latin typeface="Tahoma"/>
                <a:ea typeface="Tahoma"/>
                <a:cs typeface="Tahoma"/>
              </a:rPr>
              <a:t>Scandinavian </a:t>
            </a:r>
          </a:p>
          <a:p>
            <a:pPr algn="ctr"/>
            <a:r>
              <a:rPr lang="en-US" sz="6600" b="1" kern="10" dirty="0">
                <a:effectLst>
                  <a:outerShdw dist="45791" dir="2021404" algn="ctr" rotWithShape="0">
                    <a:srgbClr val="C0C0C0"/>
                  </a:outerShdw>
                </a:effectLst>
                <a:latin typeface="Tahoma"/>
                <a:ea typeface="Tahoma"/>
                <a:cs typeface="Tahoma"/>
              </a:rPr>
              <a:t>Culture</a:t>
            </a:r>
          </a:p>
        </p:txBody>
      </p:sp>
      <p:sp>
        <p:nvSpPr>
          <p:cNvPr id="2051" name="Rectangle 3"/>
          <p:cNvSpPr>
            <a:spLocks noChangeArrowheads="1"/>
          </p:cNvSpPr>
          <p:nvPr/>
        </p:nvSpPr>
        <p:spPr bwMode="auto">
          <a:xfrm>
            <a:off x="304800" y="106363"/>
            <a:ext cx="85344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a:r>
              <a:rPr lang="en-US" sz="6000" b="1" u="sng" dirty="0">
                <a:solidFill>
                  <a:srgbClr val="66FFFF"/>
                </a:solidFill>
              </a:rPr>
              <a:t>CHAPTER 6</a:t>
            </a:r>
            <a:endParaRPr lang="en-US" dirty="0">
              <a:solidFill>
                <a:srgbClr val="66FFFF"/>
              </a:solidFill>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3"/>
          <p:cNvSpPr>
            <a:spLocks noGrp="1" noChangeArrowheads="1"/>
          </p:cNvSpPr>
          <p:nvPr>
            <p:ph type="title"/>
          </p:nvPr>
        </p:nvSpPr>
        <p:spPr>
          <a:xfrm>
            <a:off x="152400" y="304800"/>
            <a:ext cx="8991600" cy="1600200"/>
          </a:xfrm>
        </p:spPr>
        <p:txBody>
          <a:bodyPr/>
          <a:lstStyle/>
          <a:p>
            <a:pPr eaLnBrk="1" hangingPunct="1"/>
            <a:r>
              <a:rPr lang="en-US" sz="4800" b="1" smtClean="0">
                <a:solidFill>
                  <a:schemeClr val="tx1"/>
                </a:solidFill>
                <a:latin typeface="Tahoma" pitchFamily="34" charset="0"/>
              </a:rPr>
              <a:t>Egalitarian values:</a:t>
            </a:r>
            <a:br>
              <a:rPr lang="en-US" sz="4800" b="1" smtClean="0">
                <a:solidFill>
                  <a:schemeClr val="tx1"/>
                </a:solidFill>
                <a:latin typeface="Tahoma" pitchFamily="34" charset="0"/>
              </a:rPr>
            </a:br>
            <a:r>
              <a:rPr lang="en-US" sz="4800" b="1" smtClean="0">
                <a:solidFill>
                  <a:schemeClr val="tx1"/>
                </a:solidFill>
                <a:latin typeface="Tahoma" pitchFamily="34" charset="0"/>
              </a:rPr>
              <a:t>equal results, not just equal opportunity</a:t>
            </a:r>
          </a:p>
        </p:txBody>
      </p:sp>
      <p:pic>
        <p:nvPicPr>
          <p:cNvPr id="11267" name="Picture 6" descr="MAN GETS AWAR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2362200"/>
            <a:ext cx="5143500" cy="410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8" name="AutoShape 7"/>
          <p:cNvSpPr>
            <a:spLocks noChangeArrowheads="1"/>
          </p:cNvSpPr>
          <p:nvPr/>
        </p:nvSpPr>
        <p:spPr bwMode="auto">
          <a:xfrm>
            <a:off x="7848600" y="5943600"/>
            <a:ext cx="976313" cy="485775"/>
          </a:xfrm>
          <a:prstGeom prst="notchedRightArrow">
            <a:avLst>
              <a:gd name="adj1" fmla="val 50000"/>
              <a:gd name="adj2" fmla="val 50245"/>
            </a:avLst>
          </a:prstGeom>
          <a:solidFill>
            <a:schemeClr val="tx1"/>
          </a:solidFill>
          <a:ln w="9525">
            <a:solidFill>
              <a:schemeClr val="tx1"/>
            </a:solidFill>
            <a:miter lim="800000"/>
            <a:headEnd/>
            <a:tailEnd/>
          </a:ln>
        </p:spPr>
        <p:txBody>
          <a:bodyPr wrap="none" anchor="ctr"/>
          <a:lstStyle/>
          <a:p>
            <a:pPr algn="ctr"/>
            <a:endParaRPr lang="en-US">
              <a:solidFill>
                <a:srgbClr val="FF0000"/>
              </a:solidFill>
              <a:latin typeface="Times New Roman" pitchFamily="18" charset="0"/>
            </a:endParaRPr>
          </a:p>
        </p:txBody>
      </p:sp>
    </p:spTree>
  </p:cSld>
  <p:clrMapOvr>
    <a:masterClrMapping/>
  </p:clrMapOvr>
  <p:transition>
    <p:split orient="vert" dir="in"/>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p:cNvSpPr>
            <a:spLocks noGrp="1"/>
          </p:cNvSpPr>
          <p:nvPr>
            <p:ph idx="1"/>
          </p:nvPr>
        </p:nvSpPr>
        <p:spPr>
          <a:xfrm>
            <a:off x="0" y="0"/>
            <a:ext cx="9144000" cy="6858000"/>
          </a:xfrm>
        </p:spPr>
        <p:txBody>
          <a:bodyPr/>
          <a:lstStyle/>
          <a:p>
            <a:pPr marL="514350" indent="-514350">
              <a:buFontTx/>
              <a:buAutoNum type="arabicPeriod"/>
            </a:pPr>
            <a:r>
              <a:rPr lang="en-US" b="1" smtClean="0">
                <a:latin typeface="Tahoma" pitchFamily="34" charset="0"/>
                <a:cs typeface="Tahoma" pitchFamily="34" charset="0"/>
              </a:rPr>
              <a:t>“</a:t>
            </a:r>
            <a:r>
              <a:rPr lang="en-US" sz="3100" b="1" smtClean="0">
                <a:latin typeface="Tahoma" pitchFamily="34" charset="0"/>
                <a:cs typeface="Tahoma" pitchFamily="34" charset="0"/>
              </a:rPr>
              <a:t>It is virtually impossible to become rich in Sweden, because the taxes are so high and the income differentials are so low. Thus there’s not much of a difference in the way people live because there isn’t much of a difference in spendable income.”</a:t>
            </a:r>
          </a:p>
          <a:p>
            <a:pPr marL="514350" indent="-514350">
              <a:buFontTx/>
              <a:buAutoNum type="arabicPeriod"/>
            </a:pPr>
            <a:r>
              <a:rPr lang="en-US" sz="3100" b="1" smtClean="0">
                <a:latin typeface="Tahoma" pitchFamily="34" charset="0"/>
                <a:cs typeface="Tahoma" pitchFamily="34" charset="0"/>
              </a:rPr>
              <a:t>Both Swedish parents are entitled to up to a year in paternity leave. If a child has a significant illness, a parent can can take up to 60 days off at 90% pay.</a:t>
            </a:r>
          </a:p>
          <a:p>
            <a:pPr marL="514350" indent="-514350">
              <a:buFontTx/>
              <a:buAutoNum type="arabicPeriod"/>
            </a:pPr>
            <a:r>
              <a:rPr lang="en-US" sz="3100" b="1" smtClean="0">
                <a:latin typeface="Tahoma" pitchFamily="34" charset="0"/>
                <a:cs typeface="Tahoma" pitchFamily="34" charset="0"/>
              </a:rPr>
              <a:t>Ombudsmen are readily available to represent workers in conflicts with their employer. </a:t>
            </a:r>
          </a:p>
          <a:p>
            <a:pPr marL="514350" indent="-514350">
              <a:buFontTx/>
              <a:buNone/>
            </a:pPr>
            <a:endParaRPr lang="en-US" b="1" smtClean="0">
              <a:latin typeface="Tahoma" pitchFamily="34" charset="0"/>
              <a:cs typeface="Tahoma" pitchFamily="34" charset="0"/>
            </a:endParaRPr>
          </a:p>
          <a:p>
            <a:pPr marL="514350" indent="-514350">
              <a:buFontTx/>
              <a:buNone/>
            </a:pPr>
            <a:endParaRPr lang="en-US" sz="3600" b="1" smtClean="0">
              <a:latin typeface="Tahoma" pitchFamily="34" charset="0"/>
              <a:cs typeface="Tahoma"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027"/>
          <p:cNvSpPr>
            <a:spLocks noChangeArrowheads="1"/>
          </p:cNvSpPr>
          <p:nvPr/>
        </p:nvSpPr>
        <p:spPr bwMode="auto">
          <a:xfrm>
            <a:off x="0" y="3048000"/>
            <a:ext cx="9144000" cy="3810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3200" b="1"/>
              <a:t>A Scandinavian millionaire paid a </a:t>
            </a:r>
          </a:p>
          <a:p>
            <a:pPr algn="ctr"/>
            <a:r>
              <a:rPr lang="en-US" sz="3200" b="1"/>
              <a:t>$174,000 speeding ticket because that</a:t>
            </a:r>
          </a:p>
          <a:p>
            <a:pPr algn="ctr"/>
            <a:r>
              <a:rPr lang="en-US" sz="3200" b="1"/>
              <a:t>equaled the same percentage of his income</a:t>
            </a:r>
          </a:p>
          <a:p>
            <a:pPr algn="ctr"/>
            <a:r>
              <a:rPr lang="en-US" sz="3200" b="1"/>
              <a:t>as a $200 fine for the common wage earner. </a:t>
            </a:r>
          </a:p>
        </p:txBody>
      </p:sp>
      <p:sp>
        <p:nvSpPr>
          <p:cNvPr id="13315" name="Rectangle 1030"/>
          <p:cNvSpPr>
            <a:spLocks noChangeArrowheads="1"/>
          </p:cNvSpPr>
          <p:nvPr/>
        </p:nvSpPr>
        <p:spPr bwMode="auto">
          <a:xfrm>
            <a:off x="0" y="0"/>
            <a:ext cx="9144000" cy="338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600" b="1"/>
              <a:t>In contrast to Americans, most Scandinavians believe in </a:t>
            </a:r>
          </a:p>
          <a:p>
            <a:r>
              <a:rPr lang="en-US" sz="3600" b="1"/>
              <a:t>equal results rather than merely equal opportunity (because no society can truly provide equal opportunity for everyone)</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0" y="0"/>
            <a:ext cx="9144000" cy="1295400"/>
          </a:xfrm>
        </p:spPr>
        <p:txBody>
          <a:bodyPr/>
          <a:lstStyle/>
          <a:p>
            <a:r>
              <a:rPr lang="en-US" sz="3200" b="1" smtClean="0">
                <a:latin typeface="Tahoma" pitchFamily="34" charset="0"/>
                <a:cs typeface="Tahoma" pitchFamily="34" charset="0"/>
              </a:rPr>
              <a:t>COMMON CAREER BARRIERS FACED BY AMERICAN WOMEN</a:t>
            </a:r>
          </a:p>
        </p:txBody>
      </p:sp>
      <p:sp>
        <p:nvSpPr>
          <p:cNvPr id="14339" name="Content Placeholder 2"/>
          <p:cNvSpPr>
            <a:spLocks noGrp="1"/>
          </p:cNvSpPr>
          <p:nvPr>
            <p:ph idx="1"/>
          </p:nvPr>
        </p:nvSpPr>
        <p:spPr>
          <a:xfrm>
            <a:off x="0" y="1219200"/>
            <a:ext cx="9144000" cy="5638800"/>
          </a:xfrm>
        </p:spPr>
        <p:txBody>
          <a:bodyPr/>
          <a:lstStyle/>
          <a:p>
            <a:pPr marL="514350" indent="-514350">
              <a:buFontTx/>
              <a:buAutoNum type="arabicPeriod"/>
            </a:pPr>
            <a:r>
              <a:rPr lang="en-US" sz="3600" b="1" smtClean="0">
                <a:latin typeface="Tahoma" pitchFamily="34" charset="0"/>
                <a:cs typeface="Tahoma" pitchFamily="34" charset="0"/>
              </a:rPr>
              <a:t>Loss of workplace seniority when having  or caring for children</a:t>
            </a:r>
          </a:p>
          <a:p>
            <a:pPr marL="514350" indent="-514350">
              <a:buFontTx/>
              <a:buAutoNum type="arabicPeriod"/>
            </a:pPr>
            <a:r>
              <a:rPr lang="en-US" sz="3600" b="1" smtClean="0">
                <a:latin typeface="Tahoma" pitchFamily="34" charset="0"/>
                <a:cs typeface="Tahoma" pitchFamily="34" charset="0"/>
              </a:rPr>
              <a:t>Subordinating the wife’s career to the husband's career, especially when job transfers are involved</a:t>
            </a:r>
          </a:p>
          <a:p>
            <a:pPr marL="514350" indent="-514350">
              <a:buFontTx/>
              <a:buAutoNum type="arabicPeriod"/>
            </a:pPr>
            <a:r>
              <a:rPr lang="en-US" sz="3600" b="1" smtClean="0">
                <a:latin typeface="Tahoma" pitchFamily="34" charset="0"/>
                <a:cs typeface="Tahoma" pitchFamily="34" charset="0"/>
              </a:rPr>
              <a:t>Working in a male corporate climate based on competition rather than cooperation &amp; autocratic decision-making rather than participative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lnSpcReduction="10000"/>
          </a:bodyPr>
          <a:lstStyle/>
          <a:p>
            <a:pPr marL="685800" indent="-685800" algn="l">
              <a:buFont typeface="Arial" panose="020B0604020202020204" pitchFamily="34" charset="0"/>
              <a:buChar char="•"/>
            </a:pPr>
            <a:r>
              <a:rPr lang="en-US" sz="54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Equal opportunity </a:t>
            </a:r>
            <a:r>
              <a:rPr lang="en-US" sz="48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doesn’t exist.</a:t>
            </a:r>
          </a:p>
          <a:p>
            <a:pPr marL="685800" indent="-685800" algn="l">
              <a:buFont typeface="Arial" panose="020B0604020202020204" pitchFamily="34" charset="0"/>
              <a:buChar char="•"/>
            </a:pPr>
            <a:r>
              <a:rPr lang="en-US" sz="4800" b="1" dirty="0" smtClean="0">
                <a:solidFill>
                  <a:srgbClr val="00CC00"/>
                </a:solidFill>
                <a:latin typeface="Tahoma" panose="020B0604030504040204" pitchFamily="34" charset="0"/>
                <a:ea typeface="Tahoma" panose="020B0604030504040204" pitchFamily="34" charset="0"/>
                <a:cs typeface="Tahoma" panose="020B0604030504040204" pitchFamily="34" charset="0"/>
              </a:rPr>
              <a:t>People aren’t equally intelligent &amp; skilled. </a:t>
            </a:r>
          </a:p>
          <a:p>
            <a:pPr marL="685800" indent="-685800" algn="l">
              <a:buFont typeface="Arial" panose="020B0604020202020204" pitchFamily="34" charset="0"/>
              <a:buChar char="•"/>
            </a:pPr>
            <a:r>
              <a:rPr lang="en-US" sz="4800" b="1" dirty="0" smtClean="0">
                <a:solidFill>
                  <a:srgbClr val="0033CC"/>
                </a:solidFill>
                <a:latin typeface="Tahoma" panose="020B0604030504040204" pitchFamily="34" charset="0"/>
                <a:ea typeface="Tahoma" panose="020B0604030504040204" pitchFamily="34" charset="0"/>
                <a:cs typeface="Tahoma" panose="020B0604030504040204" pitchFamily="34" charset="0"/>
              </a:rPr>
              <a:t>Highly imperfect &amp; rigged economic systems don’t give everyone a fair opportunity to provide for their needs.</a:t>
            </a:r>
          </a:p>
          <a:p>
            <a:endParaRPr lang="en-US" sz="8000" b="1" dirty="0">
              <a:solidFill>
                <a:srgbClr val="FF0000"/>
              </a:solidFill>
              <a:latin typeface="Showcard Gothic" panose="04020904020102020604" pitchFamily="82"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4014264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a:bodyPr>
          <a:lstStyle/>
          <a:p>
            <a:pPr marL="685800" indent="-685800" algn="l">
              <a:buFont typeface="Arial" panose="020B0604020202020204" pitchFamily="34" charset="0"/>
              <a:buChar char="•"/>
            </a:pPr>
            <a:r>
              <a:rPr lang="en-US" sz="60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How many people pay the price of  your eco success? </a:t>
            </a:r>
          </a:p>
          <a:p>
            <a:pPr marL="685800" indent="-685800" algn="l">
              <a:buFont typeface="Arial" panose="020B0604020202020204" pitchFamily="34" charset="0"/>
              <a:buChar char="•"/>
            </a:pPr>
            <a:r>
              <a:rPr lang="en-US" sz="6000" b="1" dirty="0" smtClean="0">
                <a:solidFill>
                  <a:srgbClr val="0033CC"/>
                </a:solidFill>
                <a:latin typeface="Tahoma" panose="020B0604030504040204" pitchFamily="34" charset="0"/>
                <a:ea typeface="Tahoma" panose="020B0604030504040204" pitchFamily="34" charset="0"/>
                <a:cs typeface="Tahoma" panose="020B0604030504040204" pitchFamily="34" charset="0"/>
              </a:rPr>
              <a:t>High taxes are the foundation of economic equality &amp; social stabili</a:t>
            </a:r>
            <a:r>
              <a:rPr lang="en-US" sz="5400" b="1" dirty="0" smtClean="0">
                <a:solidFill>
                  <a:srgbClr val="0033CC"/>
                </a:solidFill>
                <a:latin typeface="Tahoma" panose="020B0604030504040204" pitchFamily="34" charset="0"/>
                <a:ea typeface="Tahoma" panose="020B0604030504040204" pitchFamily="34" charset="0"/>
                <a:cs typeface="Tahoma" panose="020B0604030504040204" pitchFamily="34" charset="0"/>
              </a:rPr>
              <a:t>ty. </a:t>
            </a:r>
          </a:p>
          <a:p>
            <a:endParaRPr lang="en-US" sz="8000" b="1" dirty="0">
              <a:solidFill>
                <a:srgbClr val="FF0000"/>
              </a:solidFill>
              <a:latin typeface="Showcard Gothic" panose="04020904020102020604" pitchFamily="82"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2074867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fontScale="92500"/>
          </a:bodyPr>
          <a:lstStyle/>
          <a:p>
            <a:pPr marL="685800" indent="-685800" algn="l">
              <a:buFont typeface="Arial" panose="020B0604020202020204" pitchFamily="34" charset="0"/>
              <a:buChar char="•"/>
            </a:pPr>
            <a:r>
              <a:rPr lang="en-US" sz="60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You aren’t more important than anyone else. (“</a:t>
            </a:r>
            <a:r>
              <a:rPr lang="en-US" sz="6000" b="1" dirty="0" err="1" smtClean="0">
                <a:solidFill>
                  <a:srgbClr val="FF0000"/>
                </a:solidFill>
                <a:latin typeface="Tahoma" panose="020B0604030504040204" pitchFamily="34" charset="0"/>
                <a:ea typeface="Tahoma" panose="020B0604030504040204" pitchFamily="34" charset="0"/>
                <a:cs typeface="Tahoma" panose="020B0604030504040204" pitchFamily="34" charset="0"/>
              </a:rPr>
              <a:t>Jante</a:t>
            </a:r>
            <a:r>
              <a:rPr lang="en-US" sz="60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 law”)</a:t>
            </a:r>
          </a:p>
          <a:p>
            <a:pPr marL="685800" indent="-685800" algn="l">
              <a:buFont typeface="Arial" panose="020B0604020202020204" pitchFamily="34" charset="0"/>
              <a:buChar char="•"/>
            </a:pPr>
            <a:r>
              <a:rPr lang="en-US" sz="6000" b="1" dirty="0" smtClean="0">
                <a:solidFill>
                  <a:srgbClr val="0033CC"/>
                </a:solidFill>
                <a:latin typeface="Tahoma" panose="020B0604030504040204" pitchFamily="34" charset="0"/>
                <a:ea typeface="Tahoma" panose="020B0604030504040204" pitchFamily="34" charset="0"/>
                <a:cs typeface="Tahoma" panose="020B0604030504040204" pitchFamily="34" charset="0"/>
              </a:rPr>
              <a:t>Caring means sharing</a:t>
            </a:r>
            <a:r>
              <a:rPr lang="en-US" sz="5400" b="1" dirty="0" smtClean="0">
                <a:solidFill>
                  <a:srgbClr val="0033CC"/>
                </a:solidFill>
                <a:latin typeface="Tahoma" panose="020B0604030504040204" pitchFamily="34" charset="0"/>
                <a:ea typeface="Tahoma" panose="020B0604030504040204" pitchFamily="34" charset="0"/>
                <a:cs typeface="Tahoma" panose="020B0604030504040204" pitchFamily="34" charset="0"/>
              </a:rPr>
              <a:t>. </a:t>
            </a:r>
          </a:p>
          <a:p>
            <a:pPr marL="685800" indent="-685800" algn="l">
              <a:buFont typeface="Arial" panose="020B0604020202020204" pitchFamily="34" charset="0"/>
              <a:buChar char="•"/>
            </a:pPr>
            <a:r>
              <a:rPr lang="en-US" sz="5400" b="1" dirty="0" smtClean="0">
                <a:solidFill>
                  <a:srgbClr val="00B050"/>
                </a:solidFill>
                <a:latin typeface="Tahoma" panose="020B0604030504040204" pitchFamily="34" charset="0"/>
                <a:ea typeface="Tahoma" panose="020B0604030504040204" pitchFamily="34" charset="0"/>
                <a:cs typeface="Tahoma" panose="020B0604030504040204" pitchFamily="34" charset="0"/>
              </a:rPr>
              <a:t>People’s basic needs must be met by community sacrifice. </a:t>
            </a:r>
          </a:p>
          <a:p>
            <a:endParaRPr lang="en-US" sz="8000" b="1" dirty="0">
              <a:solidFill>
                <a:srgbClr val="00B050"/>
              </a:solidFill>
              <a:latin typeface="Showcard Gothic" panose="04020904020102020604" pitchFamily="82"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1741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81924" name="WordArt 4"/>
          <p:cNvSpPr>
            <a:spLocks noChangeArrowheads="1" noChangeShapeType="1" noTextEdit="1"/>
          </p:cNvSpPr>
          <p:nvPr/>
        </p:nvSpPr>
        <p:spPr bwMode="auto">
          <a:xfrm>
            <a:off x="762000" y="2057400"/>
            <a:ext cx="7696200" cy="2362200"/>
          </a:xfrm>
          <a:prstGeom prst="rect">
            <a:avLst/>
          </a:prstGeom>
        </p:spPr>
        <p:txBody>
          <a:bodyPr wrap="none" fromWordArt="1">
            <a:prstTxWarp prst="textPlain">
              <a:avLst>
                <a:gd name="adj" fmla="val 50000"/>
              </a:avLst>
            </a:prstTxWarp>
          </a:bodyPr>
          <a:lstStyle/>
          <a:p>
            <a:pPr lvl="1" algn="ctr">
              <a:defRPr/>
            </a:pPr>
            <a:r>
              <a:rPr lang="en-US" sz="3600" kern="10" dirty="0">
                <a:ln w="9525">
                  <a:solidFill>
                    <a:srgbClr val="000000"/>
                  </a:solidFill>
                  <a:round/>
                  <a:headEnd/>
                  <a:tailEnd/>
                </a:ln>
                <a:solidFill>
                  <a:schemeClr val="tx2"/>
                </a:solidFill>
                <a:latin typeface="Arial Black"/>
              </a:rPr>
              <a:t>SCANDINAVIAN</a:t>
            </a:r>
          </a:p>
          <a:p>
            <a:pPr algn="ctr">
              <a:defRPr/>
            </a:pPr>
            <a:r>
              <a:rPr lang="en-US" sz="3600" kern="10" dirty="0">
                <a:ln w="9525">
                  <a:solidFill>
                    <a:srgbClr val="000000"/>
                  </a:solidFill>
                  <a:round/>
                  <a:headEnd/>
                  <a:tailEnd/>
                </a:ln>
                <a:solidFill>
                  <a:schemeClr val="tx2"/>
                </a:solidFill>
                <a:latin typeface="Arial Black"/>
              </a:rPr>
              <a:t>SECURITY</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274638"/>
            <a:ext cx="9144000" cy="715962"/>
          </a:xfrm>
        </p:spPr>
        <p:txBody>
          <a:bodyPr/>
          <a:lstStyle/>
          <a:p>
            <a:pPr eaLnBrk="1" hangingPunct="1"/>
            <a:r>
              <a:rPr lang="en-US" sz="4000" b="1" smtClean="0">
                <a:solidFill>
                  <a:schemeClr val="tx1"/>
                </a:solidFill>
                <a:latin typeface="Tahoma" pitchFamily="34" charset="0"/>
              </a:rPr>
              <a:t>ORIGINS OF SECURITY CULTURE IN MODERN SCANDINAVIA</a:t>
            </a:r>
          </a:p>
        </p:txBody>
      </p:sp>
      <p:sp>
        <p:nvSpPr>
          <p:cNvPr id="16387" name="Rectangle 3"/>
          <p:cNvSpPr>
            <a:spLocks noGrp="1" noChangeArrowheads="1"/>
          </p:cNvSpPr>
          <p:nvPr>
            <p:ph type="body" idx="1"/>
          </p:nvPr>
        </p:nvSpPr>
        <p:spPr>
          <a:xfrm>
            <a:off x="0" y="1295400"/>
            <a:ext cx="9144000" cy="5562600"/>
          </a:xfrm>
        </p:spPr>
        <p:txBody>
          <a:bodyPr/>
          <a:lstStyle/>
          <a:p>
            <a:pPr marL="609600" indent="-609600" eaLnBrk="1" hangingPunct="1">
              <a:buFontTx/>
              <a:buAutoNum type="arabicPeriod"/>
            </a:pPr>
            <a:r>
              <a:rPr lang="en-US" sz="4000" b="1" smtClean="0">
                <a:latin typeface="Tahoma" pitchFamily="34" charset="0"/>
              </a:rPr>
              <a:t>Ethnically homogeneous population (promoting a strong social conscience)</a:t>
            </a:r>
          </a:p>
          <a:p>
            <a:pPr marL="609600" indent="-609600" eaLnBrk="1" hangingPunct="1">
              <a:buFontTx/>
              <a:buAutoNum type="arabicPeriod"/>
            </a:pPr>
            <a:r>
              <a:rPr lang="en-US" sz="4000" b="1" smtClean="0">
                <a:latin typeface="Tahoma" pitchFamily="34" charset="0"/>
              </a:rPr>
              <a:t>A class-free society</a:t>
            </a:r>
          </a:p>
          <a:p>
            <a:pPr marL="609600" indent="-609600" eaLnBrk="1" hangingPunct="1">
              <a:buFontTx/>
              <a:buAutoNum type="arabicPeriod"/>
            </a:pPr>
            <a:r>
              <a:rPr lang="en-US" sz="4000" b="1" smtClean="0">
                <a:latin typeface="Tahoma" pitchFamily="34" charset="0"/>
              </a:rPr>
              <a:t>Geographic isolation &amp; the hostile northern climate</a:t>
            </a:r>
          </a:p>
          <a:p>
            <a:pPr marL="609600" indent="-609600" eaLnBrk="1" hangingPunct="1">
              <a:buFontTx/>
              <a:buAutoNum type="arabicPeriod"/>
            </a:pPr>
            <a:r>
              <a:rPr lang="en-US" sz="4000" b="1" smtClean="0">
                <a:latin typeface="Tahoma" pitchFamily="34" charset="0"/>
              </a:rPr>
              <a:t>Strong feminine influence within the culture</a:t>
            </a:r>
          </a:p>
          <a:p>
            <a:pPr marL="609600" indent="-609600" eaLnBrk="1" hangingPunct="1"/>
            <a:endParaRPr lang="en-US" sz="4000" b="1" smtClean="0">
              <a:latin typeface="Tahoma" pitchFamily="34" charset="0"/>
            </a:endParaRPr>
          </a:p>
          <a:p>
            <a:pPr marL="609600" indent="-609600" eaLnBrk="1" hangingPunct="1"/>
            <a:endParaRPr lang="en-US" sz="4000" b="1" smtClean="0">
              <a:solidFill>
                <a:srgbClr val="FF0000"/>
              </a:solidFill>
              <a:latin typeface="Tahoma"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3"/>
          <p:cNvSpPr>
            <a:spLocks noGrp="1" noChangeArrowheads="1"/>
          </p:cNvSpPr>
          <p:nvPr>
            <p:ph type="title"/>
          </p:nvPr>
        </p:nvSpPr>
        <p:spPr>
          <a:xfrm>
            <a:off x="228600" y="0"/>
            <a:ext cx="8915400" cy="1752600"/>
          </a:xfrm>
        </p:spPr>
        <p:txBody>
          <a:bodyPr/>
          <a:lstStyle/>
          <a:p>
            <a:pPr eaLnBrk="1" hangingPunct="1"/>
            <a:r>
              <a:rPr lang="en-US" sz="5400" b="1" smtClean="0">
                <a:solidFill>
                  <a:schemeClr val="tx1"/>
                </a:solidFill>
                <a:latin typeface="Tahoma" pitchFamily="34" charset="0"/>
              </a:rPr>
              <a:t>The (“cradle to grave”) </a:t>
            </a:r>
            <a:br>
              <a:rPr lang="en-US" sz="5400" b="1" smtClean="0">
                <a:solidFill>
                  <a:schemeClr val="tx1"/>
                </a:solidFill>
                <a:latin typeface="Tahoma" pitchFamily="34" charset="0"/>
              </a:rPr>
            </a:br>
            <a:r>
              <a:rPr lang="en-US" sz="5400" b="1" smtClean="0">
                <a:solidFill>
                  <a:schemeClr val="tx1"/>
                </a:solidFill>
                <a:latin typeface="Tahoma" pitchFamily="34" charset="0"/>
              </a:rPr>
              <a:t>welfare state</a:t>
            </a:r>
          </a:p>
        </p:txBody>
      </p:sp>
      <p:pic>
        <p:nvPicPr>
          <p:cNvPr id="17411" name="Picture 4" descr="SURGERY TEA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752600"/>
            <a:ext cx="6477000" cy="4227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2" name="Rectangle 6"/>
          <p:cNvSpPr>
            <a:spLocks noChangeArrowheads="1"/>
          </p:cNvSpPr>
          <p:nvPr/>
        </p:nvSpPr>
        <p:spPr bwMode="auto">
          <a:xfrm>
            <a:off x="304800" y="5410200"/>
            <a:ext cx="8458200" cy="10668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800" b="1"/>
              <a:t>Free health care, college, pregnancy leave,</a:t>
            </a:r>
          </a:p>
          <a:p>
            <a:pPr algn="ctr"/>
            <a:r>
              <a:rPr lang="en-US" sz="2800" b="1"/>
              <a:t>even euthanasia</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0"/>
            <a:ext cx="8229600" cy="715963"/>
          </a:xfrm>
        </p:spPr>
        <p:txBody>
          <a:bodyPr/>
          <a:lstStyle/>
          <a:p>
            <a:pPr eaLnBrk="1" hangingPunct="1"/>
            <a:r>
              <a:rPr lang="en-US" sz="4000" b="1" smtClean="0">
                <a:solidFill>
                  <a:schemeClr val="tx1"/>
                </a:solidFill>
                <a:latin typeface="Tahoma" pitchFamily="34" charset="0"/>
              </a:rPr>
              <a:t>Scandinavian Culture PRISMS</a:t>
            </a:r>
          </a:p>
        </p:txBody>
      </p:sp>
      <p:sp>
        <p:nvSpPr>
          <p:cNvPr id="3075" name="Rectangle 3"/>
          <p:cNvSpPr>
            <a:spLocks noGrp="1" noChangeArrowheads="1"/>
          </p:cNvSpPr>
          <p:nvPr>
            <p:ph type="body" idx="1"/>
          </p:nvPr>
        </p:nvSpPr>
        <p:spPr>
          <a:xfrm>
            <a:off x="0" y="685800"/>
            <a:ext cx="9144000" cy="6172200"/>
          </a:xfrm>
        </p:spPr>
        <p:txBody>
          <a:bodyPr/>
          <a:lstStyle/>
          <a:p>
            <a:pPr marL="609600" indent="-609600" eaLnBrk="1" hangingPunct="1">
              <a:buFontTx/>
              <a:buAutoNum type="arabicPeriod"/>
            </a:pPr>
            <a:r>
              <a:rPr lang="en-US" sz="3700" b="1" smtClean="0">
                <a:latin typeface="Tahoma" pitchFamily="34" charset="0"/>
              </a:rPr>
              <a:t>What is culturally best: equal opportunity vs. equal results?</a:t>
            </a:r>
          </a:p>
          <a:p>
            <a:pPr marL="609600" indent="-609600" eaLnBrk="1" hangingPunct="1">
              <a:buFontTx/>
              <a:buAutoNum type="arabicPeriod"/>
            </a:pPr>
            <a:r>
              <a:rPr lang="en-US" sz="3700" b="1" smtClean="0">
                <a:latin typeface="Tahoma" pitchFamily="34" charset="0"/>
              </a:rPr>
              <a:t>Should a nation’s government strive to preserve its culture?</a:t>
            </a:r>
          </a:p>
          <a:p>
            <a:pPr marL="609600" indent="-609600" eaLnBrk="1" hangingPunct="1">
              <a:buFontTx/>
              <a:buAutoNum type="arabicPeriod"/>
            </a:pPr>
            <a:r>
              <a:rPr lang="en-US" sz="3700" b="1" smtClean="0">
                <a:latin typeface="Tahoma" pitchFamily="34" charset="0"/>
              </a:rPr>
              <a:t>Lifestyle pragmatism: Should the state be values-neutral?</a:t>
            </a:r>
          </a:p>
          <a:p>
            <a:pPr marL="609600" indent="-609600" eaLnBrk="1" hangingPunct="1">
              <a:buFontTx/>
              <a:buAutoNum type="arabicPeriod"/>
            </a:pPr>
            <a:r>
              <a:rPr lang="en-US" sz="3700" b="1" smtClean="0">
                <a:latin typeface="Tahoma" pitchFamily="34" charset="0"/>
              </a:rPr>
              <a:t>Jante law: Are some people “better” than others?</a:t>
            </a:r>
          </a:p>
          <a:p>
            <a:pPr marL="609600" indent="-609600" eaLnBrk="1" hangingPunct="1">
              <a:buFontTx/>
              <a:buAutoNum type="arabicPeriod"/>
            </a:pPr>
            <a:r>
              <a:rPr lang="en-US" sz="3700" b="1" smtClean="0">
                <a:latin typeface="Tahoma" pitchFamily="34" charset="0"/>
              </a:rPr>
              <a:t>Unisex culture: Should women be treated differently than men?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0"/>
            <a:ext cx="8229600" cy="715963"/>
          </a:xfrm>
        </p:spPr>
        <p:txBody>
          <a:bodyPr/>
          <a:lstStyle/>
          <a:p>
            <a:pPr eaLnBrk="1" hangingPunct="1"/>
            <a:r>
              <a:rPr lang="en-US" sz="3200" b="1" smtClean="0">
                <a:solidFill>
                  <a:schemeClr val="tx1"/>
                </a:solidFill>
                <a:latin typeface="Tahoma" pitchFamily="34" charset="0"/>
              </a:rPr>
              <a:t>CHILD POVERTY COMPARISONS</a:t>
            </a:r>
          </a:p>
        </p:txBody>
      </p:sp>
      <p:sp>
        <p:nvSpPr>
          <p:cNvPr id="18435" name="Rectangle 3"/>
          <p:cNvSpPr>
            <a:spLocks noGrp="1" noChangeArrowheads="1"/>
          </p:cNvSpPr>
          <p:nvPr>
            <p:ph type="body" idx="1"/>
          </p:nvPr>
        </p:nvSpPr>
        <p:spPr>
          <a:xfrm>
            <a:off x="0" y="609600"/>
            <a:ext cx="9144000" cy="6248400"/>
          </a:xfrm>
        </p:spPr>
        <p:txBody>
          <a:bodyPr/>
          <a:lstStyle/>
          <a:p>
            <a:pPr marL="609600" indent="-609600" eaLnBrk="1" hangingPunct="1">
              <a:buFontTx/>
              <a:buAutoNum type="arabicPeriod"/>
            </a:pPr>
            <a:r>
              <a:rPr lang="en-US" sz="3600" b="1" smtClean="0">
                <a:latin typeface="Tahoma" pitchFamily="34" charset="0"/>
              </a:rPr>
              <a:t>Scandinavian countries have the lowest child poverty rates in the world thanks to their welfare system;  in Denmark just 2.4% of children live in poverty; 3.4% in Norway; 4.2% in Sweden</a:t>
            </a:r>
          </a:p>
          <a:p>
            <a:pPr marL="609600" indent="-609600" eaLnBrk="1" hangingPunct="1">
              <a:buFontTx/>
              <a:buAutoNum type="arabicPeriod"/>
            </a:pPr>
            <a:r>
              <a:rPr lang="en-US" sz="3600" b="1" smtClean="0">
                <a:latin typeface="Tahoma" pitchFamily="34" charset="0"/>
              </a:rPr>
              <a:t>Mexico &amp; the U.S. have the highest child poverty rates in the developed world: 27.7% for Mexico &amp; 21.9% for the U.S.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Grp="1" noChangeArrowheads="1"/>
          </p:cNvSpPr>
          <p:nvPr>
            <p:ph type="ctrTitle"/>
          </p:nvPr>
        </p:nvSpPr>
        <p:spPr>
          <a:xfrm>
            <a:off x="0" y="0"/>
            <a:ext cx="8915400" cy="1676400"/>
          </a:xfrm>
        </p:spPr>
        <p:txBody>
          <a:bodyPr/>
          <a:lstStyle/>
          <a:p>
            <a:pPr eaLnBrk="1" hangingPunct="1"/>
            <a:r>
              <a:rPr lang="en-US" sz="3200" b="1" smtClean="0">
                <a:solidFill>
                  <a:schemeClr val="tx1"/>
                </a:solidFill>
                <a:latin typeface="Tahoma" pitchFamily="34" charset="0"/>
              </a:rPr>
              <a:t>WHY HASN’T AMERICA PURSUED “CRADLE TO GRAVE” WELFARE?</a:t>
            </a:r>
            <a:br>
              <a:rPr lang="en-US" sz="3200" b="1" smtClean="0">
                <a:solidFill>
                  <a:schemeClr val="tx1"/>
                </a:solidFill>
                <a:latin typeface="Tahoma" pitchFamily="34" charset="0"/>
              </a:rPr>
            </a:br>
            <a:endParaRPr lang="en-US" sz="3200" b="1" smtClean="0">
              <a:solidFill>
                <a:schemeClr val="tx1"/>
              </a:solidFill>
              <a:latin typeface="Tahoma" pitchFamily="34" charset="0"/>
            </a:endParaRPr>
          </a:p>
        </p:txBody>
      </p:sp>
      <p:sp>
        <p:nvSpPr>
          <p:cNvPr id="19459" name="Rectangle 3"/>
          <p:cNvSpPr>
            <a:spLocks noGrp="1" noChangeArrowheads="1"/>
          </p:cNvSpPr>
          <p:nvPr>
            <p:ph type="subTitle" idx="1"/>
          </p:nvPr>
        </p:nvSpPr>
        <p:spPr>
          <a:xfrm>
            <a:off x="0" y="1143000"/>
            <a:ext cx="8839200" cy="5715000"/>
          </a:xfrm>
        </p:spPr>
        <p:txBody>
          <a:bodyPr/>
          <a:lstStyle/>
          <a:p>
            <a:pPr marL="609600" indent="-609600" algn="l" eaLnBrk="1" hangingPunct="1">
              <a:lnSpc>
                <a:spcPct val="80000"/>
              </a:lnSpc>
            </a:pPr>
            <a:r>
              <a:rPr lang="en-US" b="1" dirty="0" smtClean="0">
                <a:latin typeface="Tahoma" pitchFamily="34" charset="0"/>
              </a:rPr>
              <a:t>1.</a:t>
            </a:r>
            <a:r>
              <a:rPr lang="en-US" b="1" dirty="0" smtClean="0">
                <a:solidFill>
                  <a:srgbClr val="00FFFF"/>
                </a:solidFill>
                <a:latin typeface="Tahoma" pitchFamily="34" charset="0"/>
              </a:rPr>
              <a:t> </a:t>
            </a:r>
            <a:r>
              <a:rPr lang="en-US" sz="3600" b="1" dirty="0" smtClean="0">
                <a:latin typeface="Tahoma" pitchFamily="34" charset="0"/>
              </a:rPr>
              <a:t>Opposition to &amp; the lack of communal consciousness—perhaps due to America’s ethnic &amp; religious diversity.</a:t>
            </a:r>
          </a:p>
          <a:p>
            <a:pPr marL="609600" indent="-609600" algn="l" eaLnBrk="1" hangingPunct="1">
              <a:lnSpc>
                <a:spcPct val="80000"/>
              </a:lnSpc>
            </a:pPr>
            <a:r>
              <a:rPr lang="en-US" sz="3600" b="1" dirty="0" smtClean="0">
                <a:latin typeface="Tahoma" pitchFamily="34" charset="0"/>
              </a:rPr>
              <a:t>2. Higher income Americans have more ways to legally reduce their taxes than the middle class</a:t>
            </a:r>
          </a:p>
          <a:p>
            <a:pPr marL="609600" indent="-609600" algn="l" eaLnBrk="1" hangingPunct="1">
              <a:lnSpc>
                <a:spcPct val="80000"/>
              </a:lnSpc>
            </a:pPr>
            <a:r>
              <a:rPr lang="en-US" sz="3600" b="1" dirty="0" smtClean="0">
                <a:latin typeface="Tahoma" pitchFamily="34" charset="0"/>
              </a:rPr>
              <a:t>3. Sales taxes, which America strongly relies on for tax revenue, discriminate against lower income Americans (who pay the same tax as rich Americans).   </a:t>
            </a:r>
          </a:p>
          <a:p>
            <a:pPr marL="609600" indent="-609600" eaLnBrk="1" hangingPunct="1">
              <a:lnSpc>
                <a:spcPct val="80000"/>
              </a:lnSpc>
            </a:pPr>
            <a:r>
              <a:rPr lang="en-US" sz="3600" b="1" dirty="0" smtClean="0">
                <a:latin typeface="Tahoma" pitchFamily="34" charset="0"/>
              </a:rPr>
              <a:t> </a:t>
            </a:r>
          </a:p>
          <a:p>
            <a:pPr marL="609600" indent="-609600" eaLnBrk="1" hangingPunct="1">
              <a:lnSpc>
                <a:spcPct val="80000"/>
              </a:lnSpc>
            </a:pPr>
            <a:endParaRPr lang="en-US" sz="3600" b="1" dirty="0" smtClean="0">
              <a:latin typeface="Tahoma"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0482" name="WordArt 4"/>
          <p:cNvSpPr>
            <a:spLocks noChangeArrowheads="1" noChangeShapeType="1" noTextEdit="1"/>
          </p:cNvSpPr>
          <p:nvPr/>
        </p:nvSpPr>
        <p:spPr bwMode="auto">
          <a:xfrm>
            <a:off x="762000" y="1066800"/>
            <a:ext cx="7620000" cy="47244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chemeClr val="tx2"/>
                </a:solidFill>
                <a:latin typeface="Arial Black"/>
              </a:rPr>
              <a:t>SCANDINAVIAN</a:t>
            </a:r>
          </a:p>
          <a:p>
            <a:pPr algn="ctr"/>
            <a:r>
              <a:rPr lang="en-US" sz="3600" kern="10">
                <a:ln w="9525">
                  <a:solidFill>
                    <a:srgbClr val="000000"/>
                  </a:solidFill>
                  <a:round/>
                  <a:headEnd/>
                  <a:tailEnd/>
                </a:ln>
                <a:solidFill>
                  <a:schemeClr val="tx2"/>
                </a:solidFill>
                <a:latin typeface="Arial Black"/>
              </a:rPr>
              <a:t>vs.</a:t>
            </a:r>
          </a:p>
          <a:p>
            <a:pPr algn="ctr"/>
            <a:r>
              <a:rPr lang="en-US" sz="3600" kern="10">
                <a:ln w="9525">
                  <a:solidFill>
                    <a:srgbClr val="000000"/>
                  </a:solidFill>
                  <a:round/>
                  <a:headEnd/>
                  <a:tailEnd/>
                </a:ln>
                <a:solidFill>
                  <a:schemeClr val="tx2"/>
                </a:solidFill>
                <a:latin typeface="Arial Black"/>
              </a:rPr>
              <a:t>AMERICAN</a:t>
            </a:r>
          </a:p>
          <a:p>
            <a:pPr algn="ctr"/>
            <a:r>
              <a:rPr lang="en-US" sz="3600" kern="10">
                <a:ln w="9525">
                  <a:solidFill>
                    <a:srgbClr val="000000"/>
                  </a:solidFill>
                  <a:round/>
                  <a:headEnd/>
                  <a:tailEnd/>
                </a:ln>
                <a:solidFill>
                  <a:schemeClr val="tx2"/>
                </a:solidFill>
                <a:latin typeface="Arial Black"/>
              </a:rPr>
              <a:t>CULTURE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a:pPr>
            <a:r>
              <a:rPr lang="en-US" b="1" smtClean="0">
                <a:latin typeface="Tahoma" pitchFamily="34" charset="0"/>
              </a:rPr>
              <a:t>“Scandinavians have a strong sense of community responsibility. There is a  willingness to make adjustments which other cultures might consider a sacrifice of individuality. “</a:t>
            </a:r>
          </a:p>
          <a:p>
            <a:pPr marL="609600" indent="-609600" eaLnBrk="1" hangingPunct="1">
              <a:buFontTx/>
              <a:buAutoNum type="arabicPeriod"/>
            </a:pPr>
            <a:r>
              <a:rPr lang="en-US" b="1" smtClean="0">
                <a:latin typeface="Tahoma" pitchFamily="34" charset="0"/>
              </a:rPr>
              <a:t>Violent crime rates are low throughout most Scandinavian cultures. Only 6% of Swedes report being victims of violence.   </a:t>
            </a:r>
          </a:p>
          <a:p>
            <a:pPr marL="609600" indent="-609600" eaLnBrk="1" hangingPunct="1">
              <a:buFontTx/>
              <a:buAutoNum type="arabicPeriod"/>
            </a:pPr>
            <a:r>
              <a:rPr lang="en-US" b="1" smtClean="0">
                <a:latin typeface="Tahoma" pitchFamily="34" charset="0"/>
              </a:rPr>
              <a:t>“Despite high divorce rates, a high rate of unmarried parents, and shifting relationships, the number of people who live alone in isolation has not increased over time.“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0" y="0"/>
            <a:ext cx="9144000" cy="1066800"/>
          </a:xfrm>
        </p:spPr>
        <p:txBody>
          <a:bodyPr/>
          <a:lstStyle/>
          <a:p>
            <a:pPr eaLnBrk="1" hangingPunct="1"/>
            <a:r>
              <a:rPr lang="en-US" sz="2800" b="1" smtClean="0">
                <a:solidFill>
                  <a:schemeClr val="tx1"/>
                </a:solidFill>
                <a:latin typeface="Tahoma" pitchFamily="34" charset="0"/>
              </a:rPr>
              <a:t>WHERE THE AMERICAN EMOTIONAL PROFILE DIFFERS MOST FROM THE SCANDINAVIAN</a:t>
            </a:r>
            <a:r>
              <a:rPr lang="en-US" sz="3200" b="1" smtClean="0">
                <a:latin typeface="Cooper Black" pitchFamily="18" charset="0"/>
              </a:rPr>
              <a:t> </a:t>
            </a:r>
          </a:p>
        </p:txBody>
      </p:sp>
      <p:sp>
        <p:nvSpPr>
          <p:cNvPr id="22531" name="Rectangle 3"/>
          <p:cNvSpPr>
            <a:spLocks noGrp="1" noChangeArrowheads="1"/>
          </p:cNvSpPr>
          <p:nvPr>
            <p:ph type="body" idx="1"/>
          </p:nvPr>
        </p:nvSpPr>
        <p:spPr>
          <a:xfrm>
            <a:off x="0" y="990600"/>
            <a:ext cx="9144000" cy="5867400"/>
          </a:xfrm>
        </p:spPr>
        <p:txBody>
          <a:bodyPr/>
          <a:lstStyle/>
          <a:p>
            <a:pPr marL="609600" indent="-609600" eaLnBrk="1" hangingPunct="1">
              <a:lnSpc>
                <a:spcPct val="90000"/>
              </a:lnSpc>
              <a:buFontTx/>
              <a:buAutoNum type="arabicPeriod"/>
            </a:pPr>
            <a:r>
              <a:rPr lang="en-US" sz="3000" b="1" dirty="0" smtClean="0">
                <a:latin typeface="Tahoma" pitchFamily="34" charset="0"/>
              </a:rPr>
              <a:t>Greater American propensity for risk-taking &amp; uncertainty</a:t>
            </a:r>
          </a:p>
          <a:p>
            <a:pPr marL="609600" indent="-609600" eaLnBrk="1" hangingPunct="1">
              <a:lnSpc>
                <a:spcPct val="90000"/>
              </a:lnSpc>
              <a:buFontTx/>
              <a:buAutoNum type="arabicPeriod"/>
            </a:pPr>
            <a:r>
              <a:rPr lang="en-US" sz="3000" b="1" dirty="0" smtClean="0">
                <a:latin typeface="Tahoma" pitchFamily="34" charset="0"/>
              </a:rPr>
              <a:t>American tend to be more aggressive &amp; competitive</a:t>
            </a:r>
          </a:p>
          <a:p>
            <a:pPr marL="609600" indent="-609600" eaLnBrk="1" hangingPunct="1">
              <a:lnSpc>
                <a:spcPct val="90000"/>
              </a:lnSpc>
              <a:buFontTx/>
              <a:buAutoNum type="arabicPeriod"/>
            </a:pPr>
            <a:r>
              <a:rPr lang="en-US" sz="3000" b="1" dirty="0" smtClean="0">
                <a:latin typeface="Tahoma" pitchFamily="34" charset="0"/>
              </a:rPr>
              <a:t>The American cult of personality (movie stars, rock stars, etc.)</a:t>
            </a:r>
          </a:p>
          <a:p>
            <a:pPr marL="609600" indent="-609600" eaLnBrk="1" hangingPunct="1">
              <a:lnSpc>
                <a:spcPct val="90000"/>
              </a:lnSpc>
              <a:buFontTx/>
              <a:buAutoNum type="arabicPeriod"/>
            </a:pPr>
            <a:r>
              <a:rPr lang="en-US" sz="3000" b="1" dirty="0" smtClean="0">
                <a:latin typeface="Tahoma" pitchFamily="34" charset="0"/>
              </a:rPr>
              <a:t>American social status differences are based largely on money &amp; “conspicuous consumption” (</a:t>
            </a:r>
            <a:r>
              <a:rPr lang="en-US" sz="3000" b="1" smtClean="0">
                <a:latin typeface="Tahoma" pitchFamily="34" charset="0"/>
              </a:rPr>
              <a:t>Kardashian hyper-materialism, </a:t>
            </a:r>
            <a:r>
              <a:rPr lang="en-US" sz="3000" b="1" dirty="0" smtClean="0">
                <a:latin typeface="Tahoma" pitchFamily="34" charset="0"/>
              </a:rPr>
              <a:t>extravagant weddings, mansions for homes, lifestyle excesses of rock stars, entertainers,  &amp; pro athletes, etc.)</a:t>
            </a:r>
          </a:p>
          <a:p>
            <a:pPr marL="609600" indent="-609600" eaLnBrk="1" hangingPunct="1">
              <a:lnSpc>
                <a:spcPct val="90000"/>
              </a:lnSpc>
            </a:pPr>
            <a:endParaRPr lang="en-US" sz="3000" b="1" dirty="0" smtClean="0">
              <a:latin typeface="Tahoma" pitchFamily="34" charset="0"/>
            </a:endParaRPr>
          </a:p>
        </p:txBody>
      </p:sp>
      <p:sp>
        <p:nvSpPr>
          <p:cNvPr id="22532" name="AutoShape 6"/>
          <p:cNvSpPr>
            <a:spLocks noChangeArrowheads="1"/>
          </p:cNvSpPr>
          <p:nvPr/>
        </p:nvSpPr>
        <p:spPr bwMode="auto">
          <a:xfrm>
            <a:off x="7543800" y="6372225"/>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transition>
    <p:push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type="body" idx="1"/>
          </p:nvPr>
        </p:nvSpPr>
        <p:spPr>
          <a:xfrm>
            <a:off x="0" y="0"/>
            <a:ext cx="8686800" cy="6858000"/>
          </a:xfrm>
        </p:spPr>
        <p:txBody>
          <a:bodyPr/>
          <a:lstStyle/>
          <a:p>
            <a:pPr marL="609600" indent="-609600" eaLnBrk="1" hangingPunct="1">
              <a:buFontTx/>
              <a:buAutoNum type="arabicPeriod" startAt="5"/>
            </a:pPr>
            <a:r>
              <a:rPr lang="en-US" sz="3000" b="1" dirty="0" smtClean="0">
                <a:latin typeface="Tahoma" pitchFamily="34" charset="0"/>
              </a:rPr>
              <a:t>American culture is less libertarian (no rules for “morality”) than Scandinavians because the Judeo-Christian ethic still has some influence in America &amp; there is also </a:t>
            </a:r>
            <a:r>
              <a:rPr lang="en-US" sz="3000" b="1" smtClean="0">
                <a:latin typeface="Tahoma" pitchFamily="34" charset="0"/>
              </a:rPr>
              <a:t>a strain </a:t>
            </a:r>
            <a:r>
              <a:rPr lang="en-US" sz="3000" b="1" dirty="0" smtClean="0">
                <a:latin typeface="Tahoma" pitchFamily="34" charset="0"/>
              </a:rPr>
              <a:t>of religious personal piety left in America.</a:t>
            </a:r>
          </a:p>
          <a:p>
            <a:pPr marL="609600" indent="-609600" eaLnBrk="1" hangingPunct="1">
              <a:buFontTx/>
              <a:buAutoNum type="arabicPeriod" startAt="5"/>
            </a:pPr>
            <a:r>
              <a:rPr lang="en-US" sz="3000" b="1" dirty="0" smtClean="0">
                <a:latin typeface="Tahoma" pitchFamily="34" charset="0"/>
              </a:rPr>
              <a:t>Americans are more Darwinian (“survival of the fittest”) than Scandinavians based on the success-orientation of Americans &amp; rugged individualism.</a:t>
            </a:r>
          </a:p>
          <a:p>
            <a:pPr marL="609600" indent="-609600" eaLnBrk="1" hangingPunct="1">
              <a:buFontTx/>
              <a:buAutoNum type="arabicPeriod" startAt="5"/>
            </a:pPr>
            <a:r>
              <a:rPr lang="en-US" sz="3000" b="1" dirty="0" smtClean="0">
                <a:latin typeface="Tahoma" pitchFamily="34" charset="0"/>
              </a:rPr>
              <a:t>Americans are more tolerant of class differences (based on wealth &amp; standard of living) than Scandinavians.</a:t>
            </a:r>
          </a:p>
        </p:txBody>
      </p:sp>
      <p:sp>
        <p:nvSpPr>
          <p:cNvPr id="23555" name="AutoShape 4"/>
          <p:cNvSpPr>
            <a:spLocks noChangeArrowheads="1"/>
          </p:cNvSpPr>
          <p:nvPr/>
        </p:nvSpPr>
        <p:spPr bwMode="auto">
          <a:xfrm>
            <a:off x="7848600" y="60960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body" idx="1"/>
          </p:nvPr>
        </p:nvSpPr>
        <p:spPr>
          <a:xfrm>
            <a:off x="0" y="0"/>
            <a:ext cx="8686800" cy="6858000"/>
          </a:xfrm>
        </p:spPr>
        <p:txBody>
          <a:bodyPr/>
          <a:lstStyle/>
          <a:p>
            <a:pPr marL="609600" indent="-609600" eaLnBrk="1" hangingPunct="1">
              <a:lnSpc>
                <a:spcPct val="90000"/>
              </a:lnSpc>
              <a:buFontTx/>
              <a:buAutoNum type="arabicPeriod" startAt="8"/>
            </a:pPr>
            <a:r>
              <a:rPr lang="en-US" b="1" smtClean="0">
                <a:latin typeface="Tahoma" pitchFamily="34" charset="0"/>
              </a:rPr>
              <a:t>America’s commercialized culture has generated an entire industry of promoters, agents, PR consultants to manufacture glamorous, larger-then-life celebrities who are icons of America wealth, success, &amp; fame. Scandinavians prefer real people to celluloid holographs.</a:t>
            </a:r>
          </a:p>
          <a:p>
            <a:pPr marL="609600" indent="-609600" eaLnBrk="1" hangingPunct="1">
              <a:lnSpc>
                <a:spcPct val="90000"/>
              </a:lnSpc>
              <a:buFontTx/>
              <a:buAutoNum type="arabicPeriod" startAt="8"/>
            </a:pPr>
            <a:r>
              <a:rPr lang="en-US" b="1" smtClean="0">
                <a:latin typeface="Tahoma" pitchFamily="34" charset="0"/>
              </a:rPr>
              <a:t>Swedish-born American actress Greta Garbo (famous in the 1930’s &amp; 1940s) quit the movie business at the peak of her popularity and became a recluse because she couldn't stand being worshipped for her beauty and celebrity.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57200" y="152400"/>
            <a:ext cx="8229600" cy="563563"/>
          </a:xfrm>
        </p:spPr>
        <p:txBody>
          <a:bodyPr/>
          <a:lstStyle/>
          <a:p>
            <a:pPr eaLnBrk="1" hangingPunct="1"/>
            <a:r>
              <a:rPr lang="en-US" sz="3200" b="1" smtClean="0">
                <a:solidFill>
                  <a:schemeClr val="tx1"/>
                </a:solidFill>
                <a:latin typeface="Tahoma" pitchFamily="34" charset="0"/>
              </a:rPr>
              <a:t>THE ULTIMATE UNISEX CULTURE</a:t>
            </a:r>
          </a:p>
        </p:txBody>
      </p:sp>
      <p:sp>
        <p:nvSpPr>
          <p:cNvPr id="25603" name="Rectangle 3"/>
          <p:cNvSpPr>
            <a:spLocks noGrp="1" noChangeArrowheads="1"/>
          </p:cNvSpPr>
          <p:nvPr>
            <p:ph type="body" idx="1"/>
          </p:nvPr>
        </p:nvSpPr>
        <p:spPr>
          <a:xfrm>
            <a:off x="0" y="685800"/>
            <a:ext cx="9144000" cy="6172200"/>
          </a:xfrm>
        </p:spPr>
        <p:txBody>
          <a:bodyPr/>
          <a:lstStyle/>
          <a:p>
            <a:pPr marL="609600" indent="-609600" eaLnBrk="1" hangingPunct="1">
              <a:buFontTx/>
              <a:buAutoNum type="arabicPeriod"/>
            </a:pPr>
            <a:r>
              <a:rPr lang="en-US" sz="3500" b="1" smtClean="0">
                <a:latin typeface="Tahoma" pitchFamily="34" charset="0"/>
              </a:rPr>
              <a:t>Scandinavian parents share household duties more than any other culture, including child-rearing.</a:t>
            </a:r>
          </a:p>
          <a:p>
            <a:pPr marL="609600" indent="-609600" eaLnBrk="1" hangingPunct="1">
              <a:buFontTx/>
              <a:buAutoNum type="arabicPeriod"/>
            </a:pPr>
            <a:r>
              <a:rPr lang="en-US" sz="3500" b="1" smtClean="0">
                <a:latin typeface="Tahoma" pitchFamily="34" charset="0"/>
              </a:rPr>
              <a:t>Scandinavia leads the world in women elected to political office, sitting on boards, &amp; holding executive corporate positions. This reflects the Scandinavian tradition of androgynous (masculine/feminine blend) organizational cultures.</a:t>
            </a:r>
            <a:r>
              <a:rPr lang="en-US" b="1" smtClean="0">
                <a:latin typeface="Tahoma" pitchFamily="34" charset="0"/>
              </a:rPr>
              <a:t>   </a:t>
            </a:r>
          </a:p>
        </p:txBody>
      </p:sp>
      <p:sp>
        <p:nvSpPr>
          <p:cNvPr id="25604" name="AutoShape 4"/>
          <p:cNvSpPr>
            <a:spLocks noChangeArrowheads="1"/>
          </p:cNvSpPr>
          <p:nvPr/>
        </p:nvSpPr>
        <p:spPr bwMode="auto">
          <a:xfrm>
            <a:off x="7848600" y="6096000"/>
            <a:ext cx="976313" cy="485775"/>
          </a:xfrm>
          <a:prstGeom prst="rightArrow">
            <a:avLst>
              <a:gd name="adj1" fmla="val 50000"/>
              <a:gd name="adj2" fmla="val 50245"/>
            </a:avLst>
          </a:prstGeom>
          <a:solidFill>
            <a:schemeClr val="tx2"/>
          </a:solidFill>
          <a:ln w="9525">
            <a:solidFill>
              <a:schemeClr val="tx1"/>
            </a:solidFill>
            <a:miter lim="800000"/>
            <a:headEnd/>
            <a:tailEnd/>
          </a:ln>
        </p:spPr>
        <p:txBody>
          <a:bodyPr wrap="none" anchor="ctr"/>
          <a:lstStyle/>
          <a:p>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body" idx="1"/>
          </p:nvPr>
        </p:nvSpPr>
        <p:spPr>
          <a:xfrm>
            <a:off x="0" y="0"/>
            <a:ext cx="9144000" cy="6858000"/>
          </a:xfrm>
        </p:spPr>
        <p:txBody>
          <a:bodyPr/>
          <a:lstStyle/>
          <a:p>
            <a:pPr marL="609600" indent="-609600" eaLnBrk="1" hangingPunct="1">
              <a:buFontTx/>
              <a:buAutoNum type="arabicPeriod" startAt="3"/>
            </a:pPr>
            <a:r>
              <a:rPr lang="en-US" b="1" smtClean="0">
                <a:latin typeface="Tahoma" pitchFamily="34" charset="0"/>
              </a:rPr>
              <a:t>The workplace equality of Scandinavian women is bolstered by generous paid pregnancy leave that enables women professionals not to lose their seniority level (the major reason women professionals in many other nations are paid less even when doing the same job as male counterparts).</a:t>
            </a:r>
          </a:p>
          <a:p>
            <a:pPr marL="609600" indent="-609600" eaLnBrk="1" hangingPunct="1">
              <a:buFontTx/>
              <a:buAutoNum type="arabicPeriod" startAt="3"/>
            </a:pPr>
            <a:r>
              <a:rPr lang="en-US" b="1" smtClean="0">
                <a:latin typeface="Tahoma" pitchFamily="34" charset="0"/>
              </a:rPr>
              <a:t>Widespread utilization of across-the-board pay increases (vs. merit pay, which lends itself to corporate politics) also adds to Scandinavian greater workplace equality for women.</a:t>
            </a:r>
          </a:p>
          <a:p>
            <a:pPr marL="609600" indent="-609600" eaLnBrk="1" hangingPunct="1">
              <a:buFontTx/>
              <a:buNone/>
            </a:pPr>
            <a:endParaRPr lang="en-US" b="1" smtClean="0">
              <a:latin typeface="Tahoma"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0" y="228600"/>
            <a:ext cx="8915400" cy="457200"/>
          </a:xfrm>
        </p:spPr>
        <p:txBody>
          <a:bodyPr/>
          <a:lstStyle/>
          <a:p>
            <a:pPr eaLnBrk="1" hangingPunct="1"/>
            <a:r>
              <a:rPr lang="en-US" sz="3200" b="1" smtClean="0">
                <a:solidFill>
                  <a:schemeClr val="tx1"/>
                </a:solidFill>
                <a:latin typeface="Tahoma" pitchFamily="34" charset="0"/>
              </a:rPr>
              <a:t>SCANDINVIAN LIFESTYLE PRAGMATISM</a:t>
            </a:r>
          </a:p>
        </p:txBody>
      </p:sp>
      <p:sp>
        <p:nvSpPr>
          <p:cNvPr id="27651" name="Rectangle 3"/>
          <p:cNvSpPr>
            <a:spLocks noGrp="1" noChangeArrowheads="1"/>
          </p:cNvSpPr>
          <p:nvPr>
            <p:ph type="body" idx="1"/>
          </p:nvPr>
        </p:nvSpPr>
        <p:spPr>
          <a:xfrm>
            <a:off x="0" y="685800"/>
            <a:ext cx="9144000" cy="6172200"/>
          </a:xfrm>
        </p:spPr>
        <p:txBody>
          <a:bodyPr/>
          <a:lstStyle/>
          <a:p>
            <a:pPr marL="609600" indent="-609600" eaLnBrk="1" hangingPunct="1">
              <a:lnSpc>
                <a:spcPct val="90000"/>
              </a:lnSpc>
              <a:buClr>
                <a:schemeClr val="tx1"/>
              </a:buClr>
              <a:buFontTx/>
              <a:buAutoNum type="arabicPeriod"/>
            </a:pPr>
            <a:r>
              <a:rPr lang="en-US" b="1" dirty="0" smtClean="0">
                <a:latin typeface="Tahoma" pitchFamily="34" charset="0"/>
              </a:rPr>
              <a:t>The Dutch acknowledge that morals can’t be legislated, as illustrated by the failure of Prohibition in the U.S., &amp; don’t want to criminalize those addicted to vices. </a:t>
            </a:r>
          </a:p>
          <a:p>
            <a:pPr marL="609600" indent="-609600" eaLnBrk="1" hangingPunct="1">
              <a:lnSpc>
                <a:spcPct val="90000"/>
              </a:lnSpc>
              <a:buClr>
                <a:schemeClr val="tx1"/>
              </a:buClr>
              <a:buFontTx/>
              <a:buAutoNum type="arabicPeriod"/>
            </a:pPr>
            <a:r>
              <a:rPr lang="en-US" b="1" dirty="0" smtClean="0">
                <a:latin typeface="Tahoma" pitchFamily="34" charset="0"/>
              </a:rPr>
              <a:t>Legalized prostitution and pornography</a:t>
            </a:r>
          </a:p>
          <a:p>
            <a:pPr marL="609600" indent="-609600" eaLnBrk="1" hangingPunct="1">
              <a:lnSpc>
                <a:spcPct val="90000"/>
              </a:lnSpc>
              <a:buClr>
                <a:schemeClr val="tx1"/>
              </a:buClr>
              <a:buFontTx/>
              <a:buAutoNum type="arabicPeriod"/>
            </a:pPr>
            <a:r>
              <a:rPr lang="en-US" b="1" dirty="0" smtClean="0">
                <a:latin typeface="Tahoma" pitchFamily="34" charset="0"/>
              </a:rPr>
              <a:t>Government-provided drugs, abortions, and euthanasia (including babies with traumatic problems)</a:t>
            </a:r>
          </a:p>
          <a:p>
            <a:pPr marL="609600" indent="-609600" eaLnBrk="1" hangingPunct="1">
              <a:lnSpc>
                <a:spcPct val="90000"/>
              </a:lnSpc>
              <a:buClr>
                <a:schemeClr val="tx1"/>
              </a:buClr>
              <a:buFontTx/>
              <a:buAutoNum type="arabicPeriod"/>
            </a:pPr>
            <a:r>
              <a:rPr lang="en-US" b="1" dirty="0" smtClean="0">
                <a:latin typeface="Tahoma" pitchFamily="34" charset="0"/>
              </a:rPr>
              <a:t>Highest percentage of cohabitating couples</a:t>
            </a:r>
          </a:p>
          <a:p>
            <a:pPr marL="609600" indent="-609600" eaLnBrk="1" hangingPunct="1">
              <a:lnSpc>
                <a:spcPct val="90000"/>
              </a:lnSpc>
              <a:buClr>
                <a:schemeClr val="tx1"/>
              </a:buClr>
              <a:buFontTx/>
              <a:buAutoNum type="arabicPeriod"/>
            </a:pPr>
            <a:r>
              <a:rPr lang="en-US" b="1" smtClean="0">
                <a:latin typeface="Tahoma" pitchFamily="34" charset="0"/>
              </a:rPr>
              <a:t>State-sponsored e</a:t>
            </a:r>
            <a:r>
              <a:rPr lang="en-US" b="1" smtClean="0">
                <a:latin typeface="Tahoma" pitchFamily="34" charset="0"/>
              </a:rPr>
              <a:t>uthanasia</a:t>
            </a:r>
            <a:endParaRPr lang="en-US" b="1" dirty="0" smtClean="0">
              <a:latin typeface="Tahoma" pitchFamily="34"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body" sz="half" idx="1"/>
          </p:nvPr>
        </p:nvSpPr>
        <p:spPr>
          <a:xfrm>
            <a:off x="0" y="304800"/>
            <a:ext cx="3962400" cy="5821363"/>
          </a:xfrm>
        </p:spPr>
        <p:txBody>
          <a:bodyPr/>
          <a:lstStyle/>
          <a:p>
            <a:pPr eaLnBrk="1" hangingPunct="1">
              <a:buFont typeface="Wingdings" pitchFamily="2" charset="2"/>
              <a:buChar char="ü"/>
            </a:pPr>
            <a:r>
              <a:rPr lang="en-US" sz="3200" b="1" smtClean="0">
                <a:latin typeface="Tahoma" pitchFamily="34" charset="0"/>
              </a:rPr>
              <a:t>Individualism</a:t>
            </a:r>
          </a:p>
          <a:p>
            <a:pPr eaLnBrk="1" hangingPunct="1">
              <a:buFontTx/>
              <a:buNone/>
            </a:pPr>
            <a:r>
              <a:rPr lang="en-US" sz="3200" b="1" smtClean="0">
                <a:latin typeface="Tahoma" pitchFamily="34" charset="0"/>
              </a:rPr>
              <a:t>	Extended family</a:t>
            </a:r>
          </a:p>
          <a:p>
            <a:pPr eaLnBrk="1" hangingPunct="1">
              <a:buFontTx/>
              <a:buNone/>
            </a:pPr>
            <a:r>
              <a:rPr lang="en-US" sz="3200" b="1" smtClean="0">
                <a:latin typeface="Tahoma" pitchFamily="34" charset="0"/>
              </a:rPr>
              <a:t>	Community</a:t>
            </a:r>
          </a:p>
          <a:p>
            <a:pPr eaLnBrk="1" hangingPunct="1">
              <a:buFont typeface="Wingdings" pitchFamily="2" charset="2"/>
              <a:buChar char="ü"/>
            </a:pPr>
            <a:r>
              <a:rPr lang="en-US" sz="3200" b="1" smtClean="0">
                <a:latin typeface="Tahoma" pitchFamily="34" charset="0"/>
              </a:rPr>
              <a:t>Monochronic</a:t>
            </a:r>
          </a:p>
          <a:p>
            <a:pPr eaLnBrk="1" hangingPunct="1">
              <a:buFontTx/>
              <a:buNone/>
            </a:pPr>
            <a:r>
              <a:rPr lang="en-US" sz="3200" b="1" smtClean="0">
                <a:latin typeface="Tahoma" pitchFamily="34" charset="0"/>
              </a:rPr>
              <a:t>	Poychronic</a:t>
            </a:r>
          </a:p>
          <a:p>
            <a:pPr eaLnBrk="1" hangingPunct="1">
              <a:buFont typeface="Wingdings" pitchFamily="2" charset="2"/>
              <a:buChar char="ü"/>
            </a:pPr>
            <a:r>
              <a:rPr lang="en-US" sz="3200" b="1" smtClean="0">
                <a:latin typeface="Tahoma" pitchFamily="34" charset="0"/>
              </a:rPr>
              <a:t>Low Context</a:t>
            </a:r>
          </a:p>
          <a:p>
            <a:pPr eaLnBrk="1" hangingPunct="1">
              <a:buFontTx/>
              <a:buNone/>
            </a:pPr>
            <a:r>
              <a:rPr lang="en-US" sz="3200" b="1" smtClean="0">
                <a:latin typeface="Tahoma" pitchFamily="34" charset="0"/>
              </a:rPr>
              <a:t>	High Context</a:t>
            </a:r>
          </a:p>
          <a:p>
            <a:pPr eaLnBrk="1" hangingPunct="1">
              <a:buFont typeface="Wingdings" pitchFamily="2" charset="2"/>
              <a:buChar char="ü"/>
            </a:pPr>
            <a:r>
              <a:rPr lang="en-US" sz="3200" b="1" smtClean="0">
                <a:latin typeface="Tahoma" pitchFamily="34" charset="0"/>
              </a:rPr>
              <a:t>Social Ambiguity</a:t>
            </a:r>
          </a:p>
          <a:p>
            <a:pPr eaLnBrk="1" hangingPunct="1">
              <a:buFontTx/>
              <a:buNone/>
            </a:pPr>
            <a:r>
              <a:rPr lang="en-US" sz="3200" b="1" smtClean="0">
                <a:latin typeface="Tahoma" pitchFamily="34" charset="0"/>
              </a:rPr>
              <a:t>	Social Certainty</a:t>
            </a:r>
          </a:p>
          <a:p>
            <a:pPr eaLnBrk="1" hangingPunct="1"/>
            <a:endParaRPr lang="en-US" sz="3200" b="1" smtClean="0">
              <a:latin typeface="Tahoma" pitchFamily="34" charset="0"/>
            </a:endParaRPr>
          </a:p>
        </p:txBody>
      </p:sp>
      <p:sp>
        <p:nvSpPr>
          <p:cNvPr id="4099" name="Rectangle 3"/>
          <p:cNvSpPr>
            <a:spLocks noGrp="1" noChangeArrowheads="1"/>
          </p:cNvSpPr>
          <p:nvPr>
            <p:ph type="body" sz="half" idx="2"/>
          </p:nvPr>
        </p:nvSpPr>
        <p:spPr>
          <a:xfrm>
            <a:off x="4114800" y="304800"/>
            <a:ext cx="5029200" cy="5821363"/>
          </a:xfrm>
        </p:spPr>
        <p:txBody>
          <a:bodyPr/>
          <a:lstStyle/>
          <a:p>
            <a:pPr eaLnBrk="1" hangingPunct="1">
              <a:buFont typeface="Wingdings" pitchFamily="2" charset="2"/>
              <a:buChar char="ü"/>
            </a:pPr>
            <a:r>
              <a:rPr lang="en-US" sz="3200" b="1" smtClean="0">
                <a:latin typeface="Tahoma" pitchFamily="34" charset="0"/>
              </a:rPr>
              <a:t>Low Power Distance</a:t>
            </a:r>
          </a:p>
          <a:p>
            <a:pPr eaLnBrk="1" hangingPunct="1">
              <a:buFontTx/>
              <a:buNone/>
            </a:pPr>
            <a:r>
              <a:rPr lang="en-US" sz="3200" b="1" smtClean="0">
                <a:latin typeface="Tahoma" pitchFamily="34" charset="0"/>
              </a:rPr>
              <a:t>	High power Distance</a:t>
            </a:r>
          </a:p>
          <a:p>
            <a:pPr eaLnBrk="1" hangingPunct="1">
              <a:buFont typeface="Wingdings" pitchFamily="2" charset="2"/>
              <a:buChar char="ü"/>
            </a:pPr>
            <a:r>
              <a:rPr lang="en-US" sz="3200" b="1" smtClean="0">
                <a:latin typeface="Tahoma" pitchFamily="34" charset="0"/>
              </a:rPr>
              <a:t>Mastery</a:t>
            </a:r>
          </a:p>
          <a:p>
            <a:pPr eaLnBrk="1" hangingPunct="1">
              <a:buFontTx/>
              <a:buNone/>
            </a:pPr>
            <a:r>
              <a:rPr lang="en-US" sz="3200" b="1" smtClean="0">
                <a:latin typeface="Tahoma" pitchFamily="34" charset="0"/>
              </a:rPr>
              <a:t>	Adaptation</a:t>
            </a:r>
          </a:p>
          <a:p>
            <a:pPr eaLnBrk="1" hangingPunct="1">
              <a:buFont typeface="Wingdings" pitchFamily="2" charset="2"/>
              <a:buChar char="ü"/>
            </a:pPr>
            <a:r>
              <a:rPr lang="en-US" sz="3200" b="1" smtClean="0">
                <a:latin typeface="Tahoma" pitchFamily="34" charset="0"/>
              </a:rPr>
              <a:t>Emotionally Neutral</a:t>
            </a:r>
          </a:p>
          <a:p>
            <a:pPr eaLnBrk="1" hangingPunct="1">
              <a:buFontTx/>
              <a:buNone/>
            </a:pPr>
            <a:r>
              <a:rPr lang="en-US" sz="3200" b="1" smtClean="0">
                <a:latin typeface="Tahoma" pitchFamily="34" charset="0"/>
              </a:rPr>
              <a:t>	Emotionally </a:t>
            </a:r>
            <a:r>
              <a:rPr lang="en-US" b="1" smtClean="0">
                <a:latin typeface="Tahoma" pitchFamily="34" charset="0"/>
              </a:rPr>
              <a:t>Expressive</a:t>
            </a:r>
          </a:p>
          <a:p>
            <a:pPr eaLnBrk="1" hangingPunct="1">
              <a:buFont typeface="Wingdings" pitchFamily="2" charset="2"/>
              <a:buChar char="ü"/>
            </a:pPr>
            <a:r>
              <a:rPr lang="en-US" sz="3200" b="1" smtClean="0">
                <a:latin typeface="Tahoma" pitchFamily="34" charset="0"/>
              </a:rPr>
              <a:t>Quantity of Life</a:t>
            </a:r>
          </a:p>
          <a:p>
            <a:pPr eaLnBrk="1" hangingPunct="1">
              <a:buFontTx/>
              <a:buNone/>
            </a:pPr>
            <a:r>
              <a:rPr lang="en-US" sz="3200" b="1" smtClean="0">
                <a:latin typeface="Tahoma" pitchFamily="34" charset="0"/>
              </a:rPr>
              <a:t>	Quality of life</a:t>
            </a:r>
          </a:p>
          <a:p>
            <a:pPr eaLnBrk="1" hangingPunct="1"/>
            <a:endParaRPr lang="en-US" sz="3200" b="1" smtClean="0">
              <a:latin typeface="Tahoma"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PhAnim="0">
  <p:cSld>
    <p:bg>
      <p:bgPr>
        <a:solidFill>
          <a:srgbClr val="FF0000"/>
        </a:solidFill>
        <a:effectLst/>
      </p:bgPr>
    </p:bg>
    <p:spTree>
      <p:nvGrpSpPr>
        <p:cNvPr id="1" name=""/>
        <p:cNvGrpSpPr/>
        <p:nvPr/>
      </p:nvGrpSpPr>
      <p:grpSpPr>
        <a:xfrm>
          <a:off x="0" y="0"/>
          <a:ext cx="0" cy="0"/>
          <a:chOff x="0" y="0"/>
          <a:chExt cx="0" cy="0"/>
        </a:xfrm>
      </p:grpSpPr>
      <p:sp>
        <p:nvSpPr>
          <p:cNvPr id="28674" name="Rectangle 4"/>
          <p:cNvSpPr>
            <a:spLocks noGrp="1" noChangeArrowheads="1"/>
          </p:cNvSpPr>
          <p:nvPr>
            <p:ph type="title"/>
          </p:nvPr>
        </p:nvSpPr>
        <p:spPr>
          <a:xfrm>
            <a:off x="0" y="609600"/>
            <a:ext cx="9296400" cy="1828800"/>
          </a:xfrm>
        </p:spPr>
        <p:txBody>
          <a:bodyPr/>
          <a:lstStyle/>
          <a:p>
            <a:pPr eaLnBrk="1" hangingPunct="1"/>
            <a:r>
              <a:rPr lang="en-US" sz="6600" b="1" smtClean="0">
                <a:solidFill>
                  <a:schemeClr val="tx1"/>
                </a:solidFill>
                <a:latin typeface="Tahoma" pitchFamily="34" charset="0"/>
              </a:rPr>
              <a:t>CULTURE OF THE SCANDINAVIAN WORKPLACE</a:t>
            </a:r>
          </a:p>
        </p:txBody>
      </p:sp>
      <p:pic>
        <p:nvPicPr>
          <p:cNvPr id="28675" name="Picture 11" descr="COMPUTER KEEKS"/>
          <p:cNvPicPr>
            <a:picLocks noGrp="1" noChangeAspect="1" noChangeArrowheads="1"/>
          </p:cNvPicPr>
          <p:nvPr>
            <p:ph type="body" sz="half" idx="2"/>
          </p:nvPr>
        </p:nvPicPr>
        <p:blipFill>
          <a:blip r:embed="rId2">
            <a:extLst>
              <a:ext uri="{28A0092B-C50C-407E-A947-70E740481C1C}">
                <a14:useLocalDpi xmlns:a14="http://schemas.microsoft.com/office/drawing/2010/main" val="0"/>
              </a:ext>
            </a:extLst>
          </a:blip>
          <a:srcRect/>
          <a:stretch>
            <a:fillRect/>
          </a:stretch>
        </p:blipFill>
        <p:spPr>
          <a:xfrm>
            <a:off x="2514600" y="3048000"/>
            <a:ext cx="4267200" cy="3044825"/>
          </a:xfrm>
          <a:noFill/>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5"/>
          <p:cNvSpPr>
            <a:spLocks noGrp="1" noChangeArrowheads="1"/>
          </p:cNvSpPr>
          <p:nvPr>
            <p:ph type="body" idx="1"/>
          </p:nvPr>
        </p:nvSpPr>
        <p:spPr>
          <a:xfrm>
            <a:off x="0" y="0"/>
            <a:ext cx="8763000" cy="6553200"/>
          </a:xfrm>
        </p:spPr>
        <p:txBody>
          <a:bodyPr/>
          <a:lstStyle/>
          <a:p>
            <a:pPr marL="609600" indent="-609600" eaLnBrk="1" hangingPunct="1">
              <a:buClr>
                <a:schemeClr val="tx1"/>
              </a:buClr>
              <a:buFontTx/>
              <a:buAutoNum type="arabicPeriod"/>
            </a:pPr>
            <a:r>
              <a:rPr lang="en-US" sz="3500" b="1" smtClean="0">
                <a:latin typeface="Tahoma" pitchFamily="34" charset="0"/>
              </a:rPr>
              <a:t>Job security</a:t>
            </a:r>
          </a:p>
          <a:p>
            <a:pPr marL="609600" indent="-609600" eaLnBrk="1" hangingPunct="1">
              <a:buClr>
                <a:schemeClr val="tx1"/>
              </a:buClr>
              <a:buFontTx/>
              <a:buAutoNum type="arabicPeriod"/>
            </a:pPr>
            <a:r>
              <a:rPr lang="en-US" sz="3500" b="1" smtClean="0">
                <a:latin typeface="Tahoma" pitchFamily="34" charset="0"/>
              </a:rPr>
              <a:t>Teamwork &amp; consensus decision-making</a:t>
            </a:r>
          </a:p>
          <a:p>
            <a:pPr marL="609600" indent="-609600" eaLnBrk="1" hangingPunct="1">
              <a:buClr>
                <a:schemeClr val="tx1"/>
              </a:buClr>
              <a:buFontTx/>
              <a:buAutoNum type="arabicPeriod"/>
            </a:pPr>
            <a:r>
              <a:rPr lang="en-US" sz="3500" b="1" smtClean="0">
                <a:latin typeface="Tahoma" pitchFamily="34" charset="0"/>
              </a:rPr>
              <a:t>Across-the-board compensation</a:t>
            </a:r>
          </a:p>
          <a:p>
            <a:pPr marL="609600" indent="-609600" eaLnBrk="1" hangingPunct="1">
              <a:buClr>
                <a:schemeClr val="tx1"/>
              </a:buClr>
              <a:buFontTx/>
              <a:buAutoNum type="arabicPeriod"/>
            </a:pPr>
            <a:r>
              <a:rPr lang="en-US" sz="3500" b="1" smtClean="0">
                <a:latin typeface="Tahoma" pitchFamily="34" charset="0"/>
              </a:rPr>
              <a:t>Interpersonal sincerity &amp; informality</a:t>
            </a:r>
          </a:p>
          <a:p>
            <a:pPr marL="609600" indent="-609600" eaLnBrk="1" hangingPunct="1">
              <a:buClr>
                <a:schemeClr val="tx1"/>
              </a:buClr>
              <a:buFontTx/>
              <a:buAutoNum type="arabicPeriod"/>
            </a:pPr>
            <a:r>
              <a:rPr lang="en-US" sz="3500" b="1" smtClean="0">
                <a:latin typeface="Tahoma" pitchFamily="34" charset="0"/>
              </a:rPr>
              <a:t>Avoidance of interpersonal competition &amp; aggressive business practices (reflecting the egalitarian mindset of Scandinavians: “We’re all in the same boat together”)</a:t>
            </a:r>
          </a:p>
          <a:p>
            <a:pPr marL="609600" indent="-609600" eaLnBrk="1" hangingPunct="1">
              <a:buClr>
                <a:schemeClr val="tx1"/>
              </a:buClr>
            </a:pPr>
            <a:endParaRPr lang="en-US" sz="3500" b="1" smtClean="0">
              <a:latin typeface="Tahoma" pitchFamily="34" charset="0"/>
            </a:endParaRPr>
          </a:p>
          <a:p>
            <a:pPr marL="609600" indent="-609600" eaLnBrk="1" hangingPunct="1">
              <a:buClr>
                <a:srgbClr val="CC0000"/>
              </a:buClr>
              <a:buFont typeface="Wingdings" pitchFamily="2" charset="2"/>
              <a:buChar char="v"/>
            </a:pPr>
            <a:endParaRPr lang="en-US" sz="3500" b="1" smtClean="0">
              <a:latin typeface="Cooper Md BT" pitchFamily="18" charset="0"/>
            </a:endParaRPr>
          </a:p>
          <a:p>
            <a:pPr marL="609600" indent="-609600" eaLnBrk="1" hangingPunct="1"/>
            <a:endParaRPr lang="en-US" sz="4000" b="1" smtClean="0">
              <a:latin typeface="Cooper Md BT" pitchFamily="18" charset="0"/>
            </a:endParaRPr>
          </a:p>
        </p:txBody>
      </p:sp>
      <p:sp>
        <p:nvSpPr>
          <p:cNvPr id="29699" name="AutoShape 9"/>
          <p:cNvSpPr>
            <a:spLocks noChangeArrowheads="1"/>
          </p:cNvSpPr>
          <p:nvPr/>
        </p:nvSpPr>
        <p:spPr bwMode="auto">
          <a:xfrm>
            <a:off x="7772400" y="5943600"/>
            <a:ext cx="976313" cy="485775"/>
          </a:xfrm>
          <a:prstGeom prst="rightArrow">
            <a:avLst>
              <a:gd name="adj1" fmla="val 50000"/>
              <a:gd name="adj2" fmla="val 50245"/>
            </a:avLst>
          </a:prstGeom>
          <a:solidFill>
            <a:schemeClr val="tx1"/>
          </a:solidFill>
          <a:ln w="9525">
            <a:solidFill>
              <a:schemeClr val="tx1"/>
            </a:solidFill>
            <a:miter lim="800000"/>
            <a:headEnd/>
            <a:tailEnd/>
          </a:ln>
        </p:spPr>
        <p:txBody>
          <a:bodyPr wrap="none" anchor="ctr"/>
          <a:lstStyle/>
          <a:p>
            <a:endParaRPr lang="en-US"/>
          </a:p>
        </p:txBody>
      </p:sp>
    </p:spTree>
  </p:cSld>
  <p:clrMapOvr>
    <a:masterClrMapping/>
  </p:clrMapOvr>
  <p:transition>
    <p:comb/>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3"/>
          <p:cNvSpPr>
            <a:spLocks noGrp="1" noChangeArrowheads="1"/>
          </p:cNvSpPr>
          <p:nvPr>
            <p:ph type="body" idx="1"/>
          </p:nvPr>
        </p:nvSpPr>
        <p:spPr>
          <a:xfrm>
            <a:off x="0" y="152400"/>
            <a:ext cx="9144000" cy="6705600"/>
          </a:xfrm>
        </p:spPr>
        <p:txBody>
          <a:bodyPr/>
          <a:lstStyle/>
          <a:p>
            <a:pPr marL="609600" indent="-609600" eaLnBrk="1" hangingPunct="1">
              <a:lnSpc>
                <a:spcPct val="90000"/>
              </a:lnSpc>
              <a:buClr>
                <a:schemeClr val="tx1"/>
              </a:buClr>
              <a:buFontTx/>
              <a:buAutoNum type="arabicPeriod" startAt="6"/>
            </a:pPr>
            <a:r>
              <a:rPr lang="en-US" b="1" smtClean="0">
                <a:latin typeface="Tahoma" pitchFamily="34" charset="0"/>
              </a:rPr>
              <a:t>Downplaying artificial status differences (“Jante law”: “Don’t think you’re better than others”) based  on physical attractiveness, wealth, fame, or religious affiliation. </a:t>
            </a:r>
          </a:p>
          <a:p>
            <a:pPr marL="609600" indent="-609600" eaLnBrk="1" hangingPunct="1">
              <a:lnSpc>
                <a:spcPct val="90000"/>
              </a:lnSpc>
              <a:buClr>
                <a:schemeClr val="tx1"/>
              </a:buClr>
              <a:buFontTx/>
              <a:buAutoNum type="arabicPeriod" startAt="6"/>
            </a:pPr>
            <a:r>
              <a:rPr lang="en-US" b="1" smtClean="0">
                <a:latin typeface="Tahoma" pitchFamily="34" charset="0"/>
              </a:rPr>
              <a:t>Compromise viewed as  a favorable option</a:t>
            </a:r>
          </a:p>
          <a:p>
            <a:pPr marL="609600" indent="-609600" eaLnBrk="1" hangingPunct="1">
              <a:lnSpc>
                <a:spcPct val="90000"/>
              </a:lnSpc>
              <a:buClr>
                <a:schemeClr val="tx1"/>
              </a:buClr>
              <a:buFontTx/>
              <a:buAutoNum type="arabicPeriod" startAt="6"/>
            </a:pPr>
            <a:r>
              <a:rPr lang="en-US" b="1" smtClean="0">
                <a:latin typeface="Tahoma" pitchFamily="34" charset="0"/>
              </a:rPr>
              <a:t>Non-confrontational conflict avoidance &amp;  win-win decision-making</a:t>
            </a:r>
          </a:p>
          <a:p>
            <a:pPr marL="609600" indent="-609600" eaLnBrk="1" hangingPunct="1">
              <a:lnSpc>
                <a:spcPct val="90000"/>
              </a:lnSpc>
              <a:buClr>
                <a:schemeClr val="tx1"/>
              </a:buClr>
              <a:buFontTx/>
              <a:buAutoNum type="arabicPeriod" startAt="6"/>
            </a:pPr>
            <a:r>
              <a:rPr lang="en-US" b="1" smtClean="0">
                <a:latin typeface="Tahoma" pitchFamily="34" charset="0"/>
              </a:rPr>
              <a:t>Reflecting Jante law, Scandinavians tend to dress plainly &amp; behave in a low key manner to avoid calling attention to themselves (for fear of implying that they are better than others).</a:t>
            </a:r>
          </a:p>
          <a:p>
            <a:pPr marL="609600" indent="-609600" eaLnBrk="1" hangingPunct="1">
              <a:lnSpc>
                <a:spcPct val="90000"/>
              </a:lnSpc>
            </a:pPr>
            <a:endParaRPr lang="en-US" sz="3800" b="1" smtClean="0">
              <a:latin typeface="Tahoma" pitchFamily="34" charset="0"/>
            </a:endParaRP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122" name="Picture 2" descr="scan detai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3125" y="-57150"/>
            <a:ext cx="4857750" cy="697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6146" name="Picture 1026" descr="netherlands undif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52400"/>
            <a:ext cx="8077200" cy="618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AutoShape 1027"/>
          <p:cNvSpPr>
            <a:spLocks noChangeArrowheads="1"/>
          </p:cNvSpPr>
          <p:nvPr/>
        </p:nvSpPr>
        <p:spPr bwMode="auto">
          <a:xfrm>
            <a:off x="7848600" y="6372225"/>
            <a:ext cx="976313" cy="485775"/>
          </a:xfrm>
          <a:prstGeom prst="rightArrow">
            <a:avLst>
              <a:gd name="adj1" fmla="val 50000"/>
              <a:gd name="adj2" fmla="val 50245"/>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7170" name="Picture 2" descr="nor fieord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1066800"/>
            <a:ext cx="6858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Rectangle 3"/>
          <p:cNvSpPr>
            <a:spLocks noGrp="1" noChangeArrowheads="1"/>
          </p:cNvSpPr>
          <p:nvPr>
            <p:ph type="title"/>
          </p:nvPr>
        </p:nvSpPr>
        <p:spPr>
          <a:xfrm>
            <a:off x="609600" y="228600"/>
            <a:ext cx="7772400" cy="685800"/>
          </a:xfrm>
        </p:spPr>
        <p:txBody>
          <a:bodyPr/>
          <a:lstStyle/>
          <a:p>
            <a:pPr eaLnBrk="1" hangingPunct="1"/>
            <a:r>
              <a:rPr lang="en-US" sz="4800" b="1" smtClean="0">
                <a:solidFill>
                  <a:schemeClr val="tx1"/>
                </a:solidFill>
                <a:latin typeface="Tahoma" pitchFamily="34" charset="0"/>
              </a:rPr>
              <a:t>Norwegian Fjords</a:t>
            </a:r>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0"/>
            <a:ext cx="7772400" cy="1143000"/>
          </a:xfrm>
        </p:spPr>
        <p:txBody>
          <a:bodyPr/>
          <a:lstStyle/>
          <a:p>
            <a:pPr eaLnBrk="1" hangingPunct="1"/>
            <a:r>
              <a:rPr lang="en-US" b="1" smtClean="0">
                <a:solidFill>
                  <a:schemeClr val="tx1"/>
                </a:solidFill>
                <a:latin typeface="Tahoma" pitchFamily="34" charset="0"/>
              </a:rPr>
              <a:t>Norwegian Viking ship</a:t>
            </a:r>
          </a:p>
        </p:txBody>
      </p:sp>
      <p:pic>
        <p:nvPicPr>
          <p:cNvPr id="8195" name="Picture 3" descr="VIKINGSHIPSN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43000"/>
            <a:ext cx="9144000" cy="434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9218" name="Picture 2" descr="midnight su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990600"/>
            <a:ext cx="7696200" cy="554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Rectangle 3"/>
          <p:cNvSpPr>
            <a:spLocks noGrp="1" noChangeArrowheads="1"/>
          </p:cNvSpPr>
          <p:nvPr>
            <p:ph type="title"/>
          </p:nvPr>
        </p:nvSpPr>
        <p:spPr>
          <a:xfrm>
            <a:off x="685800" y="228600"/>
            <a:ext cx="7772400" cy="457200"/>
          </a:xfrm>
        </p:spPr>
        <p:txBody>
          <a:bodyPr/>
          <a:lstStyle/>
          <a:p>
            <a:pPr eaLnBrk="1" hangingPunct="1"/>
            <a:r>
              <a:rPr lang="en-US" sz="5400" b="1" smtClean="0">
                <a:solidFill>
                  <a:schemeClr val="tx1"/>
                </a:solidFill>
                <a:latin typeface="Tahoma" pitchFamily="34" charset="0"/>
              </a:rPr>
              <a:t>The midnight sun</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bg>
      <p:bgPr>
        <a:solidFill>
          <a:srgbClr val="FF0000"/>
        </a:solidFill>
        <a:effectLst/>
      </p:bgPr>
    </p:bg>
    <p:spTree>
      <p:nvGrpSpPr>
        <p:cNvPr id="1" name=""/>
        <p:cNvGrpSpPr/>
        <p:nvPr/>
      </p:nvGrpSpPr>
      <p:grpSpPr>
        <a:xfrm>
          <a:off x="0" y="0"/>
          <a:ext cx="0" cy="0"/>
          <a:chOff x="0" y="0"/>
          <a:chExt cx="0" cy="0"/>
        </a:xfrm>
      </p:grpSpPr>
      <p:sp>
        <p:nvSpPr>
          <p:cNvPr id="10242" name="WordArt 3"/>
          <p:cNvSpPr>
            <a:spLocks noChangeArrowheads="1" noChangeShapeType="1" noTextEdit="1"/>
          </p:cNvSpPr>
          <p:nvPr/>
        </p:nvSpPr>
        <p:spPr bwMode="auto">
          <a:xfrm>
            <a:off x="1143000" y="1524000"/>
            <a:ext cx="6705600" cy="2667000"/>
          </a:xfrm>
          <a:prstGeom prst="rect">
            <a:avLst/>
          </a:prstGeom>
        </p:spPr>
        <p:txBody>
          <a:bodyPr wrap="none" fromWordArt="1">
            <a:prstTxWarp prst="textPlain">
              <a:avLst>
                <a:gd name="adj" fmla="val 50000"/>
              </a:avLst>
            </a:prstTxWarp>
          </a:bodyPr>
          <a:lstStyle/>
          <a:p>
            <a:pPr algn="ctr"/>
            <a:r>
              <a:rPr lang="en-US" sz="3600" b="1" kern="10">
                <a:ln w="9525">
                  <a:solidFill>
                    <a:srgbClr val="000000"/>
                  </a:solidFill>
                  <a:round/>
                  <a:headEnd/>
                  <a:tailEnd/>
                </a:ln>
                <a:solidFill>
                  <a:schemeClr val="tx2"/>
                </a:solidFill>
                <a:latin typeface="Arial Black"/>
              </a:rPr>
              <a:t>SCANDINAVIAN</a:t>
            </a:r>
          </a:p>
          <a:p>
            <a:pPr algn="ctr"/>
            <a:r>
              <a:rPr lang="en-US" sz="3600" b="1" kern="10">
                <a:ln w="9525">
                  <a:solidFill>
                    <a:srgbClr val="000000"/>
                  </a:solidFill>
                  <a:round/>
                  <a:headEnd/>
                  <a:tailEnd/>
                </a:ln>
                <a:solidFill>
                  <a:schemeClr val="tx2"/>
                </a:solidFill>
                <a:latin typeface="Arial Black"/>
              </a:rPr>
              <a:t>EGALITARIANISM</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762</TotalTime>
  <Words>1183</Words>
  <Application>Microsoft Office PowerPoint</Application>
  <PresentationFormat>On-screen Show (4:3)</PresentationFormat>
  <Paragraphs>112</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Custom Design</vt:lpstr>
      <vt:lpstr>PowerPoint Presentation</vt:lpstr>
      <vt:lpstr>Scandinavian Culture PRISMS</vt:lpstr>
      <vt:lpstr>PowerPoint Presentation</vt:lpstr>
      <vt:lpstr>PowerPoint Presentation</vt:lpstr>
      <vt:lpstr>PowerPoint Presentation</vt:lpstr>
      <vt:lpstr>Norwegian Fjords</vt:lpstr>
      <vt:lpstr>Norwegian Viking ship</vt:lpstr>
      <vt:lpstr>The midnight sun</vt:lpstr>
      <vt:lpstr>PowerPoint Presentation</vt:lpstr>
      <vt:lpstr>Egalitarian values: equal results, not just equal opportunity</vt:lpstr>
      <vt:lpstr>PowerPoint Presentation</vt:lpstr>
      <vt:lpstr>PowerPoint Presentation</vt:lpstr>
      <vt:lpstr>COMMON CAREER BARRIERS FACED BY AMERICAN WOMEN</vt:lpstr>
      <vt:lpstr>PowerPoint Presentation</vt:lpstr>
      <vt:lpstr>PowerPoint Presentation</vt:lpstr>
      <vt:lpstr>PowerPoint Presentation</vt:lpstr>
      <vt:lpstr>PowerPoint Presentation</vt:lpstr>
      <vt:lpstr>ORIGINS OF SECURITY CULTURE IN MODERN SCANDINAVIA</vt:lpstr>
      <vt:lpstr>The (“cradle to grave”)  welfare state</vt:lpstr>
      <vt:lpstr>CHILD POVERTY COMPARISONS</vt:lpstr>
      <vt:lpstr>WHY HASN’T AMERICA PURSUED “CRADLE TO GRAVE” WELFARE? </vt:lpstr>
      <vt:lpstr>PowerPoint Presentation</vt:lpstr>
      <vt:lpstr>PowerPoint Presentation</vt:lpstr>
      <vt:lpstr>WHERE THE AMERICAN EMOTIONAL PROFILE DIFFERS MOST FROM THE SCANDINAVIAN </vt:lpstr>
      <vt:lpstr>PowerPoint Presentation</vt:lpstr>
      <vt:lpstr>PowerPoint Presentation</vt:lpstr>
      <vt:lpstr>THE ULTIMATE UNISEX CULTURE</vt:lpstr>
      <vt:lpstr>PowerPoint Presentation</vt:lpstr>
      <vt:lpstr>SCANDINVIAN LIFESTYLE PRAGMATISM</vt:lpstr>
      <vt:lpstr>CULTURE OF THE SCANDINAVIAN WORKPLACE</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 Van Auken</dc:creator>
  <cp:lastModifiedBy>Phil</cp:lastModifiedBy>
  <cp:revision>163</cp:revision>
  <dcterms:created xsi:type="dcterms:W3CDTF">2002-02-11T20:17:49Z</dcterms:created>
  <dcterms:modified xsi:type="dcterms:W3CDTF">2015-09-25T17:44:45Z</dcterms:modified>
</cp:coreProperties>
</file>