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67" r:id="rId3"/>
    <p:sldId id="266" r:id="rId4"/>
    <p:sldId id="257" r:id="rId5"/>
    <p:sldId id="279" r:id="rId6"/>
    <p:sldId id="268" r:id="rId7"/>
    <p:sldId id="280" r:id="rId8"/>
    <p:sldId id="258" r:id="rId9"/>
    <p:sldId id="281" r:id="rId10"/>
    <p:sldId id="260" r:id="rId11"/>
    <p:sldId id="259" r:id="rId12"/>
    <p:sldId id="285" r:id="rId13"/>
    <p:sldId id="261" r:id="rId14"/>
    <p:sldId id="282" r:id="rId15"/>
    <p:sldId id="262" r:id="rId16"/>
    <p:sldId id="283" r:id="rId17"/>
    <p:sldId id="263" r:id="rId18"/>
    <p:sldId id="264" r:id="rId19"/>
    <p:sldId id="284" r:id="rId20"/>
    <p:sldId id="265" r:id="rId21"/>
    <p:sldId id="276" r:id="rId22"/>
    <p:sldId id="270"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990000"/>
    <a:srgbClr val="0066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859" autoAdjust="0"/>
    <p:restoredTop sz="94660"/>
  </p:normalViewPr>
  <p:slideViewPr>
    <p:cSldViewPr>
      <p:cViewPr>
        <p:scale>
          <a:sx n="33" d="100"/>
          <a:sy n="33" d="100"/>
        </p:scale>
        <p:origin x="-2262" y="-85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9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99817602-5F87-441D-9595-25B3D1D009B5}" type="datetimeFigureOut">
              <a:rPr lang="en-US"/>
              <a:pPr>
                <a:defRPr/>
              </a:pPr>
              <a:t>9/21/2015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4E13DBC8-25B5-4A49-A813-683FE8D59A33}" type="slidenum">
              <a:rPr lang="en-US"/>
              <a:pPr>
                <a:defRPr/>
              </a:pPr>
              <a:t>‹#›</a:t>
            </a:fld>
            <a:endParaRPr lang="en-US"/>
          </a:p>
        </p:txBody>
      </p:sp>
    </p:spTree>
    <p:extLst>
      <p:ext uri="{BB962C8B-B14F-4D97-AF65-F5344CB8AC3E}">
        <p14:creationId xmlns:p14="http://schemas.microsoft.com/office/powerpoint/2010/main" val="3319601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2C24576D-AF9A-4C41-B887-A0180A043D11}" type="datetimeFigureOut">
              <a:rPr lang="en-US"/>
              <a:pPr>
                <a:defRPr/>
              </a:pPr>
              <a:t>9/21/2015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784A55C6-9B5A-4AA5-A9BB-78DD89AE2C60}" type="slidenum">
              <a:rPr lang="en-US"/>
              <a:pPr>
                <a:defRPr/>
              </a:pPr>
              <a:t>‹#›</a:t>
            </a:fld>
            <a:endParaRPr lang="en-US"/>
          </a:p>
        </p:txBody>
      </p:sp>
    </p:spTree>
    <p:extLst>
      <p:ext uri="{BB962C8B-B14F-4D97-AF65-F5344CB8AC3E}">
        <p14:creationId xmlns:p14="http://schemas.microsoft.com/office/powerpoint/2010/main" val="22640891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4B6C708-CEB3-432D-A254-16E7716C117B}"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75D353F-C1B0-45ED-97FF-599014BF6958}" type="slidenum">
              <a:rPr lang="en-US" smtClean="0"/>
              <a:pPr eaLnBrk="1" hangingPunct="1"/>
              <a:t>15</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2818F66-FF01-4405-9BE7-122200815F39}" type="slidenum">
              <a:rPr lang="en-US" smtClean="0"/>
              <a:pPr eaLnBrk="1" hangingPunct="1"/>
              <a:t>17</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ED6BBA-C471-4BAB-80EE-E65D7A3752A5}" type="slidenum">
              <a:rPr lang="en-US" smtClean="0"/>
              <a:pPr eaLnBrk="1" hangingPunct="1"/>
              <a:t>18</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36B75BF-5DEA-4B4E-AC1B-ABAD209C3362}" type="slidenum">
              <a:rPr lang="en-US" smtClean="0"/>
              <a:pPr eaLnBrk="1" hangingPunct="1"/>
              <a:t>20</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7A1E0A5-FA98-4FEC-85AB-EF15C425F04F}" type="slidenum">
              <a:rPr lang="en-US" smtClean="0"/>
              <a:pPr eaLnBrk="1" hangingPunct="1"/>
              <a:t>21</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2321743-BA1B-42B4-A3A5-C2CA16DE670F}" type="slidenum">
              <a:rPr lang="en-US" smtClean="0"/>
              <a:pPr eaLnBrk="1" hangingPunct="1"/>
              <a:t>22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3DD6C8A-3B48-4F21-AA8B-E7E9FB3AFA4A}" type="slidenum">
              <a:rPr lang="en-US" smtClean="0"/>
              <a:pPr eaLnBrk="1" hangingPunct="1"/>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F0B9A9A-36A4-4A40-8744-774772307C0E}" type="slidenum">
              <a:rPr lang="en-US" smtClean="0"/>
              <a:pPr eaLnBrk="1" hangingPunct="1"/>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EC03FFE-DDCF-4261-AA2F-CE1EC4675310}"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F9B1E53-AD58-4727-B154-26E63B914296}" type="slidenum">
              <a:rPr lang="en-US" smtClean="0"/>
              <a:pPr eaLnBrk="1" hangingPunct="1"/>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F587F3D-4FFD-4B17-9D39-DE63F1D503C3}" type="slidenum">
              <a:rPr lang="en-US" smtClean="0"/>
              <a:pPr eaLnBrk="1" hangingPunct="1"/>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5133336-6BF9-4568-A5AE-4533027326F0}" type="slidenum">
              <a:rPr lang="en-US" smtClean="0"/>
              <a:pPr eaLnBrk="1" hangingPunct="1"/>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F9BA1C5-AB69-4A4F-8775-61B1D7FDB26B}" type="slidenum">
              <a:rPr lang="en-US" smtClean="0"/>
              <a:pPr eaLnBrk="1" hangingPunct="1"/>
              <a:t>11</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077457-D5D8-4CC9-8FEC-A99614946F0B}" type="slidenum">
              <a:rPr lang="en-US" smtClean="0"/>
              <a:pPr eaLnBrk="1" hangingPunct="1"/>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A4C919-7DE0-4581-B9CF-7ED374C444D7}" type="slidenum">
              <a:rPr lang="en-US"/>
              <a:pPr>
                <a:defRPr/>
              </a:pPr>
              <a:t>‹#›</a:t>
            </a:fld>
            <a:endParaRPr lang="en-US"/>
          </a:p>
        </p:txBody>
      </p:sp>
    </p:spTree>
    <p:extLst>
      <p:ext uri="{BB962C8B-B14F-4D97-AF65-F5344CB8AC3E}">
        <p14:creationId xmlns:p14="http://schemas.microsoft.com/office/powerpoint/2010/main" val="266670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A4111C-05B4-442F-9C9D-8BFE2A3D526C}" type="slidenum">
              <a:rPr lang="en-US"/>
              <a:pPr>
                <a:defRPr/>
              </a:pPr>
              <a:t>‹#›</a:t>
            </a:fld>
            <a:endParaRPr lang="en-US"/>
          </a:p>
        </p:txBody>
      </p:sp>
    </p:spTree>
    <p:extLst>
      <p:ext uri="{BB962C8B-B14F-4D97-AF65-F5344CB8AC3E}">
        <p14:creationId xmlns:p14="http://schemas.microsoft.com/office/powerpoint/2010/main" val="3476179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125AE3-DF42-4149-96FA-46F383F50580}" type="slidenum">
              <a:rPr lang="en-US"/>
              <a:pPr>
                <a:defRPr/>
              </a:pPr>
              <a:t>‹#›</a:t>
            </a:fld>
            <a:endParaRPr lang="en-US"/>
          </a:p>
        </p:txBody>
      </p:sp>
    </p:spTree>
    <p:extLst>
      <p:ext uri="{BB962C8B-B14F-4D97-AF65-F5344CB8AC3E}">
        <p14:creationId xmlns:p14="http://schemas.microsoft.com/office/powerpoint/2010/main" val="479976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2981DC-0589-4444-A6CA-1E64CDA6B7CE}" type="slidenum">
              <a:rPr lang="en-US"/>
              <a:pPr>
                <a:defRPr/>
              </a:pPr>
              <a:t>‹#›</a:t>
            </a:fld>
            <a:endParaRPr lang="en-US"/>
          </a:p>
        </p:txBody>
      </p:sp>
    </p:spTree>
    <p:extLst>
      <p:ext uri="{BB962C8B-B14F-4D97-AF65-F5344CB8AC3E}">
        <p14:creationId xmlns:p14="http://schemas.microsoft.com/office/powerpoint/2010/main" val="1640312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10A6B9-75FB-4477-A273-D3A80099A363}" type="slidenum">
              <a:rPr lang="en-US"/>
              <a:pPr>
                <a:defRPr/>
              </a:pPr>
              <a:t>‹#›</a:t>
            </a:fld>
            <a:endParaRPr lang="en-US"/>
          </a:p>
        </p:txBody>
      </p:sp>
    </p:spTree>
    <p:extLst>
      <p:ext uri="{BB962C8B-B14F-4D97-AF65-F5344CB8AC3E}">
        <p14:creationId xmlns:p14="http://schemas.microsoft.com/office/powerpoint/2010/main" val="962531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9F6314-AD43-4FA9-A3B7-22BF4F1B8970}" type="slidenum">
              <a:rPr lang="en-US"/>
              <a:pPr>
                <a:defRPr/>
              </a:pPr>
              <a:t>‹#›</a:t>
            </a:fld>
            <a:endParaRPr lang="en-US"/>
          </a:p>
        </p:txBody>
      </p:sp>
    </p:spTree>
    <p:extLst>
      <p:ext uri="{BB962C8B-B14F-4D97-AF65-F5344CB8AC3E}">
        <p14:creationId xmlns:p14="http://schemas.microsoft.com/office/powerpoint/2010/main" val="4122677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21381F5-56D8-4C45-90D5-DB81E8D7097A}" type="slidenum">
              <a:rPr lang="en-US"/>
              <a:pPr>
                <a:defRPr/>
              </a:pPr>
              <a:t>‹#›</a:t>
            </a:fld>
            <a:endParaRPr lang="en-US"/>
          </a:p>
        </p:txBody>
      </p:sp>
    </p:spTree>
    <p:extLst>
      <p:ext uri="{BB962C8B-B14F-4D97-AF65-F5344CB8AC3E}">
        <p14:creationId xmlns:p14="http://schemas.microsoft.com/office/powerpoint/2010/main" val="356371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423842-8170-4D0D-98EB-B92303B678C9}" type="slidenum">
              <a:rPr lang="en-US"/>
              <a:pPr>
                <a:defRPr/>
              </a:pPr>
              <a:t>‹#›</a:t>
            </a:fld>
            <a:endParaRPr lang="en-US"/>
          </a:p>
        </p:txBody>
      </p:sp>
    </p:spTree>
    <p:extLst>
      <p:ext uri="{BB962C8B-B14F-4D97-AF65-F5344CB8AC3E}">
        <p14:creationId xmlns:p14="http://schemas.microsoft.com/office/powerpoint/2010/main" val="320267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13320A5-FC2D-4487-8759-8FF0F146CEE1}" type="slidenum">
              <a:rPr lang="en-US"/>
              <a:pPr>
                <a:defRPr/>
              </a:pPr>
              <a:t>‹#›</a:t>
            </a:fld>
            <a:endParaRPr lang="en-US"/>
          </a:p>
        </p:txBody>
      </p:sp>
    </p:spTree>
    <p:extLst>
      <p:ext uri="{BB962C8B-B14F-4D97-AF65-F5344CB8AC3E}">
        <p14:creationId xmlns:p14="http://schemas.microsoft.com/office/powerpoint/2010/main" val="390301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BD0532-0BCD-459A-A943-BD64AFA0C92E}" type="slidenum">
              <a:rPr lang="en-US"/>
              <a:pPr>
                <a:defRPr/>
              </a:pPr>
              <a:t>‹#›</a:t>
            </a:fld>
            <a:endParaRPr lang="en-US"/>
          </a:p>
        </p:txBody>
      </p:sp>
    </p:spTree>
    <p:extLst>
      <p:ext uri="{BB962C8B-B14F-4D97-AF65-F5344CB8AC3E}">
        <p14:creationId xmlns:p14="http://schemas.microsoft.com/office/powerpoint/2010/main" val="1793465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A0129F-9DD7-4C1A-A2E8-68C9B363FA5E}" type="slidenum">
              <a:rPr lang="en-US"/>
              <a:pPr>
                <a:defRPr/>
              </a:pPr>
              <a:t>‹#›</a:t>
            </a:fld>
            <a:endParaRPr lang="en-US"/>
          </a:p>
        </p:txBody>
      </p:sp>
    </p:spTree>
    <p:extLst>
      <p:ext uri="{BB962C8B-B14F-4D97-AF65-F5344CB8AC3E}">
        <p14:creationId xmlns:p14="http://schemas.microsoft.com/office/powerpoint/2010/main" val="4052907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F8388687-8B48-4051-910A-60EEE9C442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050" name="WordArt 6"/>
          <p:cNvSpPr>
            <a:spLocks noChangeArrowheads="1" noChangeShapeType="1" noTextEdit="1"/>
          </p:cNvSpPr>
          <p:nvPr/>
        </p:nvSpPr>
        <p:spPr bwMode="auto">
          <a:xfrm>
            <a:off x="2286000" y="1752600"/>
            <a:ext cx="4267200" cy="36576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Arial Black"/>
              </a:rPr>
              <a:t>KOREAN</a:t>
            </a:r>
          </a:p>
          <a:p>
            <a:pPr algn="ctr"/>
            <a:r>
              <a:rPr lang="en-US" sz="3600" b="1" kern="10">
                <a:ln w="9525">
                  <a:solidFill>
                    <a:srgbClr val="000000"/>
                  </a:solidFill>
                  <a:round/>
                  <a:headEnd/>
                  <a:tailEnd/>
                </a:ln>
                <a:latin typeface="Arial Black"/>
              </a:rPr>
              <a:t>WORK</a:t>
            </a:r>
          </a:p>
          <a:p>
            <a:pPr algn="ctr"/>
            <a:r>
              <a:rPr lang="en-US" sz="3600" b="1" kern="10">
                <a:ln w="9525">
                  <a:solidFill>
                    <a:srgbClr val="000000"/>
                  </a:solidFill>
                  <a:round/>
                  <a:headEnd/>
                  <a:tailEnd/>
                </a:ln>
                <a:latin typeface="Arial Black"/>
              </a:rPr>
              <a:t>CULTURE</a:t>
            </a:r>
          </a:p>
        </p:txBody>
      </p:sp>
      <p:sp>
        <p:nvSpPr>
          <p:cNvPr id="2051" name="Rectangle 7"/>
          <p:cNvSpPr>
            <a:spLocks noChangeArrowheads="1"/>
          </p:cNvSpPr>
          <p:nvPr/>
        </p:nvSpPr>
        <p:spPr bwMode="auto">
          <a:xfrm>
            <a:off x="304800" y="106363"/>
            <a:ext cx="8534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en-US" sz="6000" b="1" u="sng" dirty="0">
                <a:solidFill>
                  <a:srgbClr val="00FFFF"/>
                </a:solidFill>
                <a:latin typeface="Tahoma" pitchFamily="34" charset="0"/>
              </a:rPr>
              <a:t>CHAPTER 12</a:t>
            </a:r>
            <a:endParaRPr lang="en-US" dirty="0">
              <a:solidFill>
                <a:srgbClr val="00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0"/>
            <a:ext cx="9144000" cy="762000"/>
          </a:xfrm>
        </p:spPr>
        <p:txBody>
          <a:bodyPr/>
          <a:lstStyle/>
          <a:p>
            <a:pPr eaLnBrk="1" hangingPunct="1"/>
            <a:r>
              <a:rPr lang="en-US" b="1" smtClean="0">
                <a:solidFill>
                  <a:schemeClr val="tx1"/>
                </a:solidFill>
                <a:latin typeface="Tahoma" pitchFamily="34" charset="0"/>
              </a:rPr>
              <a:t>JOJA SEI (LYING LOW)</a:t>
            </a:r>
          </a:p>
        </p:txBody>
      </p:sp>
      <p:sp>
        <p:nvSpPr>
          <p:cNvPr id="8195" name="Rectangle 3"/>
          <p:cNvSpPr>
            <a:spLocks noGrp="1" noChangeArrowheads="1"/>
          </p:cNvSpPr>
          <p:nvPr>
            <p:ph type="subTitle" idx="1"/>
          </p:nvPr>
        </p:nvSpPr>
        <p:spPr>
          <a:xfrm>
            <a:off x="0" y="685800"/>
            <a:ext cx="9144000" cy="6172200"/>
          </a:xfrm>
        </p:spPr>
        <p:txBody>
          <a:bodyPr/>
          <a:lstStyle/>
          <a:p>
            <a:pPr marL="609600" indent="-609600" algn="l" eaLnBrk="1" hangingPunct="1">
              <a:lnSpc>
                <a:spcPct val="90000"/>
              </a:lnSpc>
              <a:buFontTx/>
              <a:buAutoNum type="arabicPeriod" startAt="4"/>
            </a:pPr>
            <a:r>
              <a:rPr lang="en-US" sz="4000" b="1" dirty="0" smtClean="0">
                <a:latin typeface="Tahoma" pitchFamily="34" charset="0"/>
              </a:rPr>
              <a:t>Employees don’t want to “stick out” in the organization (by making mistakes or delivering bad news) in order to avoid upsetting the </a:t>
            </a:r>
            <a:r>
              <a:rPr lang="en-US" sz="4000" b="1" dirty="0" err="1" smtClean="0">
                <a:latin typeface="Tahoma" pitchFamily="34" charset="0"/>
              </a:rPr>
              <a:t>kibun</a:t>
            </a:r>
            <a:r>
              <a:rPr lang="en-US" sz="4000" b="1" dirty="0" smtClean="0">
                <a:latin typeface="Tahoma" pitchFamily="34" charset="0"/>
              </a:rPr>
              <a:t> of superiors. </a:t>
            </a:r>
          </a:p>
          <a:p>
            <a:pPr marL="609600" indent="-609600" algn="l" eaLnBrk="1" hangingPunct="1">
              <a:lnSpc>
                <a:spcPct val="90000"/>
              </a:lnSpc>
              <a:buFontTx/>
              <a:buAutoNum type="arabicPeriod" startAt="4"/>
            </a:pPr>
            <a:r>
              <a:rPr lang="en-US" sz="4000" b="1" dirty="0" smtClean="0">
                <a:latin typeface="Tahoma" pitchFamily="34" charset="0"/>
              </a:rPr>
              <a:t>Bad news is withheld until the end of the work day; mistakes remain invisible; criticism of the organization or its leaders is non-existent.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0" y="0"/>
            <a:ext cx="9144000" cy="762000"/>
          </a:xfrm>
        </p:spPr>
        <p:txBody>
          <a:bodyPr/>
          <a:lstStyle/>
          <a:p>
            <a:pPr eaLnBrk="1" hangingPunct="1"/>
            <a:r>
              <a:rPr lang="en-US" b="1" smtClean="0">
                <a:solidFill>
                  <a:schemeClr val="tx1"/>
                </a:solidFill>
                <a:latin typeface="Tahoma" pitchFamily="34" charset="0"/>
              </a:rPr>
              <a:t>EMPLOYEE “WINDOWS”</a:t>
            </a:r>
          </a:p>
        </p:txBody>
      </p:sp>
      <p:sp>
        <p:nvSpPr>
          <p:cNvPr id="9219" name="Rectangle 3"/>
          <p:cNvSpPr>
            <a:spLocks noGrp="1" noChangeArrowheads="1"/>
          </p:cNvSpPr>
          <p:nvPr>
            <p:ph type="subTitle" idx="1"/>
          </p:nvPr>
        </p:nvSpPr>
        <p:spPr>
          <a:xfrm>
            <a:off x="0" y="685800"/>
            <a:ext cx="9144000" cy="6172200"/>
          </a:xfrm>
        </p:spPr>
        <p:txBody>
          <a:bodyPr/>
          <a:lstStyle/>
          <a:p>
            <a:pPr marL="609600" indent="-609600" algn="l" eaLnBrk="1" hangingPunct="1">
              <a:buFontTx/>
              <a:buAutoNum type="arabicPeriod"/>
            </a:pPr>
            <a:r>
              <a:rPr lang="en-US" sz="2800" b="1" dirty="0" smtClean="0">
                <a:latin typeface="Tahoma" pitchFamily="34" charset="0"/>
              </a:rPr>
              <a:t>Work teams select members to represent their team to other parts of the corporation—these team representatives are the “window” into the team.</a:t>
            </a:r>
          </a:p>
          <a:p>
            <a:pPr marL="609600" indent="-609600" algn="l" eaLnBrk="1" hangingPunct="1">
              <a:buFontTx/>
              <a:buAutoNum type="arabicPeriod"/>
            </a:pPr>
            <a:r>
              <a:rPr lang="en-US" sz="2800" b="1" dirty="0" smtClean="0">
                <a:latin typeface="Tahoma" pitchFamily="34" charset="0"/>
              </a:rPr>
              <a:t>“Windows” lack formal authority and serve solely to link teams to the organization</a:t>
            </a:r>
          </a:p>
          <a:p>
            <a:pPr marL="609600" indent="-609600" algn="l" eaLnBrk="1" hangingPunct="1">
              <a:buFontTx/>
              <a:buAutoNum type="arabicPeriod"/>
            </a:pPr>
            <a:r>
              <a:rPr lang="en-US" sz="2800" b="1" dirty="0" smtClean="0">
                <a:latin typeface="Tahoma" pitchFamily="34" charset="0"/>
              </a:rPr>
              <a:t>Korean teams act on consensus, never by the dominance of a strong personality.</a:t>
            </a:r>
          </a:p>
          <a:p>
            <a:pPr marL="609600" indent="-609600" algn="l" eaLnBrk="1" hangingPunct="1">
              <a:buFontTx/>
              <a:buAutoNum type="arabicPeriod"/>
            </a:pPr>
            <a:r>
              <a:rPr lang="en-US" sz="2800" b="1" dirty="0" smtClean="0">
                <a:latin typeface="Tahoma" pitchFamily="34" charset="0"/>
              </a:rPr>
              <a:t>In community/harmony cultures, team members form close professional bonds &amp; hold each other accountable.  Hence team leaders &amp; representatives are accorded great respect &amp; face.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Jwa</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chon </a:t>
            </a:r>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Chon</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choan</a:t>
            </a:r>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 change to the left</a:t>
            </a:r>
          </a:p>
          <a:p>
            <a:pPr algn="l"/>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4552" y="2071437"/>
            <a:ext cx="5867400" cy="4762500"/>
          </a:xfrm>
          <a:prstGeom prst="rect">
            <a:avLst/>
          </a:prstGeom>
        </p:spPr>
      </p:pic>
    </p:spTree>
    <p:extLst>
      <p:ext uri="{BB962C8B-B14F-4D97-AF65-F5344CB8AC3E}">
        <p14:creationId xmlns:p14="http://schemas.microsoft.com/office/powerpoint/2010/main" val="7728729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0" y="0"/>
            <a:ext cx="9144000" cy="1143000"/>
          </a:xfrm>
        </p:spPr>
        <p:txBody>
          <a:bodyPr/>
          <a:lstStyle/>
          <a:p>
            <a:pPr eaLnBrk="1" hangingPunct="1"/>
            <a:r>
              <a:rPr lang="en-US" sz="4000" b="1" smtClean="0">
                <a:solidFill>
                  <a:schemeClr val="tx1"/>
                </a:solidFill>
                <a:latin typeface="Tahoma" pitchFamily="34" charset="0"/>
              </a:rPr>
              <a:t>JWA CHON/WAH CHOAN </a:t>
            </a:r>
            <a:br>
              <a:rPr lang="en-US" sz="4000" b="1" smtClean="0">
                <a:solidFill>
                  <a:schemeClr val="tx1"/>
                </a:solidFill>
                <a:latin typeface="Tahoma" pitchFamily="34" charset="0"/>
              </a:rPr>
            </a:br>
            <a:r>
              <a:rPr lang="en-US" sz="4000" b="1" smtClean="0">
                <a:solidFill>
                  <a:schemeClr val="tx1"/>
                </a:solidFill>
                <a:latin typeface="Tahoma" pitchFamily="34" charset="0"/>
              </a:rPr>
              <a:t>(“A CHANGE TO THE LEFT”)</a:t>
            </a:r>
          </a:p>
        </p:txBody>
      </p:sp>
      <p:sp>
        <p:nvSpPr>
          <p:cNvPr id="10243" name="Rectangle 3"/>
          <p:cNvSpPr>
            <a:spLocks noGrp="1" noChangeArrowheads="1"/>
          </p:cNvSpPr>
          <p:nvPr>
            <p:ph type="subTitle" idx="1"/>
          </p:nvPr>
        </p:nvSpPr>
        <p:spPr>
          <a:xfrm>
            <a:off x="0" y="1143000"/>
            <a:ext cx="9144000" cy="6096000"/>
          </a:xfrm>
        </p:spPr>
        <p:txBody>
          <a:bodyPr/>
          <a:lstStyle/>
          <a:p>
            <a:pPr marL="609600" indent="-609600" algn="l" eaLnBrk="1" hangingPunct="1">
              <a:lnSpc>
                <a:spcPct val="80000"/>
              </a:lnSpc>
              <a:buFontTx/>
              <a:buAutoNum type="arabicPeriod"/>
            </a:pPr>
            <a:r>
              <a:rPr lang="en-US" sz="4300" b="1" smtClean="0">
                <a:latin typeface="Tahoma" pitchFamily="34" charset="0"/>
              </a:rPr>
              <a:t>This is a polite way to say that someone has been demoted or lost status (a huge loss of face) in the organization.</a:t>
            </a:r>
          </a:p>
          <a:p>
            <a:pPr marL="609600" indent="-609600" algn="l" eaLnBrk="1" hangingPunct="1">
              <a:lnSpc>
                <a:spcPct val="80000"/>
              </a:lnSpc>
              <a:buFontTx/>
              <a:buAutoNum type="arabicPeriod"/>
            </a:pPr>
            <a:r>
              <a:rPr lang="en-US" sz="4300" b="1" smtClean="0">
                <a:latin typeface="Tahoma" pitchFamily="34" charset="0"/>
              </a:rPr>
              <a:t>The phrase stems from the fact that subordinates traditionally sit to the left (an inferior position) of their superior.</a:t>
            </a:r>
          </a:p>
          <a:p>
            <a:pPr marL="609600" indent="-609600" algn="l" eaLnBrk="1" hangingPunct="1">
              <a:lnSpc>
                <a:spcPct val="80000"/>
              </a:lnSpc>
              <a:buFontTx/>
              <a:buChar char="•"/>
            </a:pPr>
            <a:endParaRPr lang="en-US" sz="4300" b="1" smtClean="0">
              <a:latin typeface="Tahom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Ilch</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egam</a:t>
            </a:r>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p>
          <a:p>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sense of oneness</a:t>
            </a:r>
          </a:p>
          <a:p>
            <a:pPr algn="l"/>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1981200"/>
            <a:ext cx="8006219" cy="4495800"/>
          </a:xfrm>
          <a:prstGeom prst="rect">
            <a:avLst/>
          </a:prstGeom>
        </p:spPr>
      </p:pic>
    </p:spTree>
    <p:extLst>
      <p:ext uri="{BB962C8B-B14F-4D97-AF65-F5344CB8AC3E}">
        <p14:creationId xmlns:p14="http://schemas.microsoft.com/office/powerpoint/2010/main" val="1295008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0"/>
            <a:ext cx="9144000" cy="762000"/>
          </a:xfrm>
        </p:spPr>
        <p:txBody>
          <a:bodyPr/>
          <a:lstStyle/>
          <a:p>
            <a:pPr eaLnBrk="1" hangingPunct="1"/>
            <a:r>
              <a:rPr lang="en-US" sz="4000" b="1" smtClean="0">
                <a:solidFill>
                  <a:schemeClr val="tx1"/>
                </a:solidFill>
                <a:latin typeface="Tahoma" pitchFamily="34" charset="0"/>
              </a:rPr>
              <a:t>ILCH EGAM (SENSE OF ONENESS</a:t>
            </a:r>
            <a:r>
              <a:rPr lang="en-US" sz="4000" b="1" smtClean="0">
                <a:solidFill>
                  <a:srgbClr val="990000"/>
                </a:solidFill>
              </a:rPr>
              <a:t>)</a:t>
            </a:r>
          </a:p>
        </p:txBody>
      </p:sp>
      <p:sp>
        <p:nvSpPr>
          <p:cNvPr id="11267" name="Rectangle 3"/>
          <p:cNvSpPr>
            <a:spLocks noGrp="1" noChangeArrowheads="1"/>
          </p:cNvSpPr>
          <p:nvPr>
            <p:ph type="subTitle" idx="1"/>
          </p:nvPr>
        </p:nvSpPr>
        <p:spPr>
          <a:xfrm>
            <a:off x="0" y="685800"/>
            <a:ext cx="9144000" cy="6172200"/>
          </a:xfrm>
        </p:spPr>
        <p:txBody>
          <a:bodyPr/>
          <a:lstStyle/>
          <a:p>
            <a:pPr marL="609600" indent="-609600" algn="l" eaLnBrk="1" hangingPunct="1">
              <a:lnSpc>
                <a:spcPct val="90000"/>
              </a:lnSpc>
              <a:buFontTx/>
              <a:buAutoNum type="arabicPeriod"/>
            </a:pPr>
            <a:r>
              <a:rPr lang="en-US" sz="4800" b="1" smtClean="0">
                <a:latin typeface="Tahoma" pitchFamily="34" charset="0"/>
              </a:rPr>
              <a:t>Promoting team spirit &amp; sense of family in the Korean workplace</a:t>
            </a:r>
          </a:p>
          <a:p>
            <a:pPr marL="609600" indent="-609600" algn="l" eaLnBrk="1" hangingPunct="1">
              <a:lnSpc>
                <a:spcPct val="90000"/>
              </a:lnSpc>
              <a:buFontTx/>
              <a:buAutoNum type="arabicPeriod"/>
            </a:pPr>
            <a:r>
              <a:rPr lang="en-US" sz="4800" b="1" smtClean="0">
                <a:latin typeface="Tahoma" pitchFamily="34" charset="0"/>
              </a:rPr>
              <a:t>Singing the corporate song &amp; reciting the corporate motto</a:t>
            </a:r>
          </a:p>
          <a:p>
            <a:pPr marL="609600" indent="-609600" algn="l" eaLnBrk="1" hangingPunct="1">
              <a:lnSpc>
                <a:spcPct val="90000"/>
              </a:lnSpc>
              <a:buFontTx/>
              <a:buAutoNum type="arabicPeriod"/>
            </a:pPr>
            <a:r>
              <a:rPr lang="en-US" sz="4800" b="1" smtClean="0">
                <a:latin typeface="Tahoma" pitchFamily="34" charset="0"/>
              </a:rPr>
              <a:t>Parties, recreation, bonding rituals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songsil</a:t>
            </a:r>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Total commitment</a:t>
            </a:r>
          </a:p>
          <a:p>
            <a:pPr algn="l"/>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5884" y="2354179"/>
            <a:ext cx="6048375" cy="4029075"/>
          </a:xfrm>
          <a:prstGeom prst="rect">
            <a:avLst/>
          </a:prstGeom>
        </p:spPr>
      </p:pic>
    </p:spTree>
    <p:extLst>
      <p:ext uri="{BB962C8B-B14F-4D97-AF65-F5344CB8AC3E}">
        <p14:creationId xmlns:p14="http://schemas.microsoft.com/office/powerpoint/2010/main" val="14890599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0" y="0"/>
            <a:ext cx="9144000" cy="762000"/>
          </a:xfrm>
        </p:spPr>
        <p:txBody>
          <a:bodyPr/>
          <a:lstStyle/>
          <a:p>
            <a:pPr eaLnBrk="1" hangingPunct="1"/>
            <a:r>
              <a:rPr lang="en-US" b="1" smtClean="0">
                <a:solidFill>
                  <a:schemeClr val="tx1"/>
                </a:solidFill>
                <a:latin typeface="Tahoma" pitchFamily="34" charset="0"/>
              </a:rPr>
              <a:t>SONGSIL (SINCERITY)</a:t>
            </a:r>
          </a:p>
        </p:txBody>
      </p:sp>
      <p:sp>
        <p:nvSpPr>
          <p:cNvPr id="12291" name="Rectangle 3"/>
          <p:cNvSpPr>
            <a:spLocks noGrp="1" noChangeArrowheads="1"/>
          </p:cNvSpPr>
          <p:nvPr>
            <p:ph type="subTitle" idx="1"/>
          </p:nvPr>
        </p:nvSpPr>
        <p:spPr>
          <a:xfrm>
            <a:off x="0" y="685800"/>
            <a:ext cx="9144000" cy="6172200"/>
          </a:xfrm>
        </p:spPr>
        <p:txBody>
          <a:bodyPr/>
          <a:lstStyle/>
          <a:p>
            <a:pPr marL="609600" indent="-609600" algn="l" eaLnBrk="1" hangingPunct="1">
              <a:lnSpc>
                <a:spcPct val="90000"/>
              </a:lnSpc>
              <a:buFontTx/>
              <a:buAutoNum type="arabicPeriod"/>
            </a:pPr>
            <a:r>
              <a:rPr lang="en-US" sz="3600" b="1" dirty="0" smtClean="0">
                <a:latin typeface="Tahoma" pitchFamily="34" charset="0"/>
              </a:rPr>
              <a:t>Sacrificing personal &amp; family interests in order to show maximum commitment to the company (similar to what it takes to succeed as a doctor, lawyer, CPA, entrepreneur, or corporate executive in Western culture)  </a:t>
            </a:r>
          </a:p>
          <a:p>
            <a:pPr marL="609600" indent="-609600" algn="l" eaLnBrk="1" hangingPunct="1">
              <a:lnSpc>
                <a:spcPct val="90000"/>
              </a:lnSpc>
              <a:buFontTx/>
              <a:buAutoNum type="arabicPeriod"/>
            </a:pPr>
            <a:r>
              <a:rPr lang="en-US" sz="3600" b="1" dirty="0" smtClean="0">
                <a:latin typeface="Tahoma" pitchFamily="34" charset="0"/>
              </a:rPr>
              <a:t>Maintaining proper harmony-enhancing etiquette between superiors &amp; subordinates at all times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0"/>
            <a:ext cx="9144000" cy="1447800"/>
          </a:xfrm>
        </p:spPr>
        <p:txBody>
          <a:bodyPr/>
          <a:lstStyle/>
          <a:p>
            <a:pPr eaLnBrk="1" hangingPunct="1"/>
            <a:r>
              <a:rPr lang="en-US" sz="3200" b="1" smtClean="0">
                <a:solidFill>
                  <a:schemeClr val="tx1"/>
                </a:solidFill>
                <a:latin typeface="Tahoma" pitchFamily="34" charset="0"/>
              </a:rPr>
              <a:t>CHIBANS &amp; KYUL-JAE</a:t>
            </a:r>
            <a:br>
              <a:rPr lang="en-US" sz="3200" b="1" smtClean="0">
                <a:solidFill>
                  <a:schemeClr val="tx1"/>
                </a:solidFill>
                <a:latin typeface="Tahoma" pitchFamily="34" charset="0"/>
              </a:rPr>
            </a:br>
            <a:r>
              <a:rPr lang="en-US" sz="3200" b="1" smtClean="0">
                <a:solidFill>
                  <a:schemeClr val="tx1"/>
                </a:solidFill>
                <a:latin typeface="Tahoma" pitchFamily="34" charset="0"/>
              </a:rPr>
              <a:t>(“FAMILIES” &amp; NETWORKS”)</a:t>
            </a:r>
          </a:p>
        </p:txBody>
      </p:sp>
      <p:sp>
        <p:nvSpPr>
          <p:cNvPr id="13315" name="Rectangle 3"/>
          <p:cNvSpPr>
            <a:spLocks noGrp="1" noChangeArrowheads="1"/>
          </p:cNvSpPr>
          <p:nvPr>
            <p:ph type="subTitle" idx="1"/>
          </p:nvPr>
        </p:nvSpPr>
        <p:spPr>
          <a:xfrm>
            <a:off x="0" y="1143000"/>
            <a:ext cx="9144000" cy="5715000"/>
          </a:xfrm>
        </p:spPr>
        <p:txBody>
          <a:bodyPr/>
          <a:lstStyle/>
          <a:p>
            <a:pPr marL="609600" indent="-609600" algn="l" eaLnBrk="1" hangingPunct="1">
              <a:lnSpc>
                <a:spcPct val="80000"/>
              </a:lnSpc>
              <a:buFontTx/>
              <a:buAutoNum type="arabicPeriod"/>
            </a:pPr>
            <a:r>
              <a:rPr lang="en-US" sz="2800" b="1" smtClean="0">
                <a:latin typeface="Tahoma" pitchFamily="34" charset="0"/>
              </a:rPr>
              <a:t>Employees are tied to their department (chiban) by “godfathers” (holding 80% of total power) who “pow-wow” via deals &amp; trade-offs with one another (similar to the way Indian chiefs from different indigenous tribes in the Western U.S. parlayed to annihilate George Custer in the Battle of Little Bighorn in 1876). </a:t>
            </a:r>
          </a:p>
          <a:p>
            <a:pPr marL="609600" indent="-609600" algn="l" eaLnBrk="1" hangingPunct="1">
              <a:lnSpc>
                <a:spcPct val="80000"/>
              </a:lnSpc>
              <a:buFontTx/>
              <a:buAutoNum type="arabicPeriod"/>
            </a:pPr>
            <a:r>
              <a:rPr lang="en-US" sz="2800" b="1" smtClean="0">
                <a:latin typeface="Tahoma" pitchFamily="34" charset="0"/>
              </a:rPr>
              <a:t>These chibans are formed around intermarriage networks (kyul-jae), regional political networks, or school-based networks (somewhat analogous to how American grads of prestigious schools, such as Harvard or West Point, “take care” of each other professionally).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021" y="0"/>
            <a:ext cx="9144000" cy="6858000"/>
          </a:xfrm>
        </p:spPr>
        <p:txBody>
          <a:bodyPr>
            <a:normAutofit/>
          </a:bodyPr>
          <a:lstStyle/>
          <a:p>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Head &amp; foot space</a:t>
            </a:r>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7800" y="1600200"/>
            <a:ext cx="6024282" cy="3413760"/>
          </a:xfrm>
          <a:prstGeom prst="rect">
            <a:avLst/>
          </a:prstGeom>
        </p:spPr>
      </p:pic>
    </p:spTree>
    <p:extLst>
      <p:ext uri="{BB962C8B-B14F-4D97-AF65-F5344CB8AC3E}">
        <p14:creationId xmlns:p14="http://schemas.microsoft.com/office/powerpoint/2010/main" val="763395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915400" cy="715963"/>
          </a:xfrm>
        </p:spPr>
        <p:txBody>
          <a:bodyPr/>
          <a:lstStyle/>
          <a:p>
            <a:pPr eaLnBrk="1" hangingPunct="1"/>
            <a:r>
              <a:rPr lang="en-US" sz="4000" b="1" smtClean="0">
                <a:latin typeface="Tahoma" pitchFamily="34" charset="0"/>
              </a:rPr>
              <a:t>Korean Culture PRISMs</a:t>
            </a:r>
          </a:p>
        </p:txBody>
      </p:sp>
      <p:sp>
        <p:nvSpPr>
          <p:cNvPr id="3075"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b="1" smtClean="0">
                <a:latin typeface="Tahoma" pitchFamily="34" charset="0"/>
              </a:rPr>
              <a:t>Is interpersonal harmony more important than honesty?</a:t>
            </a:r>
          </a:p>
          <a:p>
            <a:pPr marL="609600" indent="-609600" eaLnBrk="1" hangingPunct="1">
              <a:buFontTx/>
              <a:buAutoNum type="arabicPeriod"/>
            </a:pPr>
            <a:r>
              <a:rPr lang="en-US" b="1" smtClean="0">
                <a:latin typeface="Tahoma" pitchFamily="34" charset="0"/>
              </a:rPr>
              <a:t>How far should employees go to keep superiors happy?</a:t>
            </a:r>
          </a:p>
          <a:p>
            <a:pPr marL="609600" indent="-609600" eaLnBrk="1" hangingPunct="1">
              <a:buFontTx/>
              <a:buAutoNum type="arabicPeriod"/>
            </a:pPr>
            <a:r>
              <a:rPr lang="en-US" b="1" smtClean="0">
                <a:latin typeface="Tahoma" pitchFamily="34" charset="0"/>
              </a:rPr>
              <a:t>To what extent should family interests be sacrificed for company interests?</a:t>
            </a:r>
          </a:p>
          <a:p>
            <a:pPr marL="609600" indent="-609600" eaLnBrk="1" hangingPunct="1">
              <a:buFontTx/>
              <a:buAutoNum type="arabicPeriod"/>
            </a:pPr>
            <a:r>
              <a:rPr lang="en-US" b="1" smtClean="0">
                <a:latin typeface="Tahoma" pitchFamily="34" charset="0"/>
              </a:rPr>
              <a:t>How much power should organizations have over our lives?</a:t>
            </a:r>
          </a:p>
          <a:p>
            <a:pPr marL="609600" indent="-609600" eaLnBrk="1" hangingPunct="1">
              <a:buFontTx/>
              <a:buAutoNum type="arabicPeriod"/>
            </a:pPr>
            <a:r>
              <a:rPr lang="en-US" b="1" smtClean="0">
                <a:latin typeface="Tahoma" pitchFamily="34" charset="0"/>
              </a:rPr>
              <a:t>Should employees be held accountable for performance at the individual or group level?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0" y="0"/>
            <a:ext cx="9144000" cy="914400"/>
          </a:xfrm>
        </p:spPr>
        <p:txBody>
          <a:bodyPr/>
          <a:lstStyle/>
          <a:p>
            <a:pPr eaLnBrk="1" hangingPunct="1"/>
            <a:r>
              <a:rPr lang="en-US" sz="3200" b="1" smtClean="0">
                <a:solidFill>
                  <a:schemeClr val="tx1"/>
                </a:solidFill>
                <a:latin typeface="Tahoma" pitchFamily="34" charset="0"/>
              </a:rPr>
              <a:t>HEAD &amp; FOOT SPACE &amp; STATUS SYMBOLS</a:t>
            </a:r>
          </a:p>
        </p:txBody>
      </p:sp>
      <p:sp>
        <p:nvSpPr>
          <p:cNvPr id="14339" name="Rectangle 3"/>
          <p:cNvSpPr>
            <a:spLocks noGrp="1" noChangeArrowheads="1"/>
          </p:cNvSpPr>
          <p:nvPr>
            <p:ph type="subTitle" idx="1"/>
          </p:nvPr>
        </p:nvSpPr>
        <p:spPr>
          <a:xfrm>
            <a:off x="0" y="838200"/>
            <a:ext cx="9144000" cy="6019800"/>
          </a:xfrm>
        </p:spPr>
        <p:txBody>
          <a:bodyPr/>
          <a:lstStyle/>
          <a:p>
            <a:pPr marL="609600" indent="-609600" algn="l" eaLnBrk="1" hangingPunct="1">
              <a:lnSpc>
                <a:spcPct val="90000"/>
              </a:lnSpc>
              <a:buFontTx/>
              <a:buAutoNum type="arabicPeriod"/>
            </a:pPr>
            <a:r>
              <a:rPr lang="en-US" sz="2800" b="1" smtClean="0">
                <a:latin typeface="Tahoma" pitchFamily="34" charset="0"/>
              </a:rPr>
              <a:t>“Head” space in an office, meeting room, car, etc., belongs to the highest-ranking executive, while lower rank personnel occupy the foot space. </a:t>
            </a:r>
          </a:p>
          <a:p>
            <a:pPr marL="609600" indent="-609600" algn="l" eaLnBrk="1" hangingPunct="1">
              <a:lnSpc>
                <a:spcPct val="90000"/>
              </a:lnSpc>
              <a:buFontTx/>
              <a:buAutoNum type="arabicPeriod"/>
            </a:pPr>
            <a:r>
              <a:rPr lang="en-US" sz="2800" b="1" dirty="0" smtClean="0">
                <a:latin typeface="Tahoma" pitchFamily="34" charset="0"/>
              </a:rPr>
              <a:t>In an office, foot space is nearest the entrance, while head space consists of private offices in the back.</a:t>
            </a:r>
          </a:p>
          <a:p>
            <a:pPr marL="609600" indent="-609600" algn="l" eaLnBrk="1" hangingPunct="1">
              <a:lnSpc>
                <a:spcPct val="90000"/>
              </a:lnSpc>
              <a:buFontTx/>
              <a:buAutoNum type="arabicPeriod"/>
            </a:pPr>
            <a:r>
              <a:rPr lang="en-US" sz="2800" b="1" dirty="0" smtClean="0">
                <a:latin typeface="Tahoma" pitchFamily="34" charset="0"/>
              </a:rPr>
              <a:t>Chairs with arms or high backs carry more status chairs without arms; desks with lots of drawers signify higher status than small desks. </a:t>
            </a:r>
          </a:p>
          <a:p>
            <a:pPr marL="609600" indent="-609600" algn="l" eaLnBrk="1" hangingPunct="1">
              <a:lnSpc>
                <a:spcPct val="90000"/>
              </a:lnSpc>
              <a:buFontTx/>
              <a:buAutoNum type="arabicPeriod"/>
            </a:pPr>
            <a:r>
              <a:rPr lang="en-US" sz="2800" b="1" dirty="0" smtClean="0">
                <a:latin typeface="Tahoma" pitchFamily="34" charset="0"/>
              </a:rPr>
              <a:t>South Korea goes further than any other Asian culture to make status differences visible as a sign of face &amp; to maintain corporate harmony.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0" y="0"/>
            <a:ext cx="9144000" cy="6858000"/>
          </a:xfrm>
        </p:spPr>
        <p:txBody>
          <a:bodyPr/>
          <a:lstStyle/>
          <a:p>
            <a:pPr algn="ctr">
              <a:buFontTx/>
              <a:buNone/>
            </a:pPr>
            <a:r>
              <a:rPr lang="en-US" sz="8800" b="1" smtClean="0">
                <a:latin typeface="Tahoma" pitchFamily="34" charset="0"/>
                <a:cs typeface="Tahoma" pitchFamily="34" charset="0"/>
              </a:rPr>
              <a:t>WATCH OUT FOR WOMEN SHOPPERS IN SOUTH KOREA!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subTitle" idx="1"/>
          </p:nvPr>
        </p:nvSpPr>
        <p:spPr>
          <a:xfrm>
            <a:off x="0" y="0"/>
            <a:ext cx="9144000" cy="6858000"/>
          </a:xfrm>
        </p:spPr>
        <p:txBody>
          <a:bodyPr/>
          <a:lstStyle/>
          <a:p>
            <a:pPr marL="609600" indent="-609600" algn="l" eaLnBrk="1" hangingPunct="1">
              <a:lnSpc>
                <a:spcPct val="90000"/>
              </a:lnSpc>
            </a:pPr>
            <a:r>
              <a:rPr lang="en-US" sz="3000" b="1" smtClean="0">
                <a:latin typeface="Tahoma" pitchFamily="34" charset="0"/>
              </a:rPr>
              <a:t>Female shoppers in South Korea are more than demanding—they get even!  “Keen bargain shopper, they have an eye for quality and if something falls short of their expectations, they are not shy of venting their anger.” For example, many shoppers post Internet pictures, complete with vivid criticism, of stores that don’t meet their expectations. Offending retailers are likely to suffer a silent boycott. Western firms have learned to seek product design &amp; marketing decisions from Korean shoppers rather than to risk their wrath. “If you can please a Korean customer, the feeling goes, you can please anyone.”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sz="half" idx="1"/>
          </p:nvPr>
        </p:nvSpPr>
        <p:spPr>
          <a:xfrm>
            <a:off x="0" y="304800"/>
            <a:ext cx="3962400" cy="5821363"/>
          </a:xfrm>
        </p:spPr>
        <p:txBody>
          <a:bodyPr/>
          <a:lstStyle/>
          <a:p>
            <a:pPr eaLnBrk="1" hangingPunct="1">
              <a:buFont typeface="Wingdings" pitchFamily="2" charset="2"/>
              <a:buNone/>
            </a:pPr>
            <a:r>
              <a:rPr lang="en-US" sz="3200" b="1" smtClean="0">
                <a:latin typeface="Tahoma" pitchFamily="34" charset="0"/>
              </a:rPr>
              <a:t>	Individualism</a:t>
            </a:r>
          </a:p>
          <a:p>
            <a:pPr eaLnBrk="1" hangingPunct="1">
              <a:buFont typeface="Wingdings" pitchFamily="2" charset="2"/>
              <a:buNone/>
            </a:pPr>
            <a:r>
              <a:rPr lang="en-US" sz="3200" b="1" smtClean="0">
                <a:latin typeface="Tahoma" pitchFamily="34" charset="0"/>
              </a:rPr>
              <a:t>	Extended family</a:t>
            </a:r>
          </a:p>
          <a:p>
            <a:pPr eaLnBrk="1" hangingPunct="1">
              <a:buFont typeface="Wingdings" pitchFamily="2" charset="2"/>
              <a:buChar char="ü"/>
            </a:pPr>
            <a:r>
              <a:rPr lang="en-US" sz="3200" b="1" smtClean="0">
                <a:latin typeface="Tahoma" pitchFamily="34" charset="0"/>
              </a:rPr>
              <a:t>Community</a:t>
            </a:r>
          </a:p>
          <a:p>
            <a:pPr eaLnBrk="1" hangingPunct="1">
              <a:buFont typeface="Wingdings" pitchFamily="2" charset="2"/>
              <a:buNone/>
            </a:pPr>
            <a:r>
              <a:rPr lang="en-US" sz="3200" b="1" smtClean="0">
                <a:latin typeface="Tahoma" pitchFamily="34" charset="0"/>
              </a:rPr>
              <a:t>	Monochronic</a:t>
            </a:r>
          </a:p>
          <a:p>
            <a:pPr eaLnBrk="1" hangingPunct="1">
              <a:buFont typeface="Wingdings" pitchFamily="2" charset="2"/>
              <a:buChar char="ü"/>
            </a:pPr>
            <a:r>
              <a:rPr lang="en-US" sz="3200" b="1" smtClean="0">
                <a:latin typeface="Tahoma" pitchFamily="34" charset="0"/>
              </a:rPr>
              <a:t>Poychronic</a:t>
            </a:r>
          </a:p>
          <a:p>
            <a:pPr eaLnBrk="1" hangingPunct="1">
              <a:buFont typeface="Wingdings" pitchFamily="2" charset="2"/>
              <a:buNone/>
            </a:pPr>
            <a:r>
              <a:rPr lang="en-US" sz="3200" b="1" smtClean="0">
                <a:latin typeface="Tahoma" pitchFamily="34" charset="0"/>
              </a:rPr>
              <a:t>	Low Context</a:t>
            </a:r>
          </a:p>
          <a:p>
            <a:pPr eaLnBrk="1" hangingPunct="1">
              <a:buFont typeface="Wingdings" pitchFamily="2" charset="2"/>
              <a:buChar char="ü"/>
            </a:pPr>
            <a:r>
              <a:rPr lang="en-US" sz="3200" b="1" smtClean="0">
                <a:latin typeface="Tahoma" pitchFamily="34" charset="0"/>
              </a:rPr>
              <a:t>High Context</a:t>
            </a:r>
          </a:p>
          <a:p>
            <a:pPr eaLnBrk="1" hangingPunct="1">
              <a:buFont typeface="Wingdings" pitchFamily="2" charset="2"/>
              <a:buNone/>
            </a:pPr>
            <a:r>
              <a:rPr lang="en-US" sz="3200" b="1" smtClean="0">
                <a:latin typeface="Tahoma" pitchFamily="34" charset="0"/>
              </a:rPr>
              <a:t>	Social Ambiguity</a:t>
            </a:r>
          </a:p>
          <a:p>
            <a:pPr eaLnBrk="1" hangingPunct="1">
              <a:buFont typeface="Wingdings" pitchFamily="2" charset="2"/>
              <a:buChar char="ü"/>
            </a:pPr>
            <a:r>
              <a:rPr lang="en-US" sz="3200" b="1" smtClean="0">
                <a:latin typeface="Tahoma" pitchFamily="34" charset="0"/>
              </a:rPr>
              <a:t>Social Certainty</a:t>
            </a:r>
          </a:p>
          <a:p>
            <a:pPr eaLnBrk="1" hangingPunct="1"/>
            <a:endParaRPr lang="en-US" sz="3200" b="1" smtClean="0">
              <a:latin typeface="Tahoma" pitchFamily="34" charset="0"/>
            </a:endParaRPr>
          </a:p>
        </p:txBody>
      </p:sp>
      <p:sp>
        <p:nvSpPr>
          <p:cNvPr id="4099" name="Rectangle 3"/>
          <p:cNvSpPr>
            <a:spLocks noGrp="1" noChangeArrowheads="1"/>
          </p:cNvSpPr>
          <p:nvPr>
            <p:ph type="body" sz="half" idx="2"/>
          </p:nvPr>
        </p:nvSpPr>
        <p:spPr>
          <a:xfrm>
            <a:off x="4114800" y="304800"/>
            <a:ext cx="5029200" cy="5821363"/>
          </a:xfrm>
        </p:spPr>
        <p:txBody>
          <a:bodyPr/>
          <a:lstStyle/>
          <a:p>
            <a:pPr eaLnBrk="1" hangingPunct="1">
              <a:buFont typeface="Wingdings" pitchFamily="2" charset="2"/>
              <a:buNone/>
            </a:pPr>
            <a:r>
              <a:rPr lang="en-US" sz="3200" b="1" smtClean="0">
                <a:latin typeface="Tahoma" pitchFamily="34" charset="0"/>
              </a:rPr>
              <a:t>	Low Power Distance</a:t>
            </a:r>
          </a:p>
          <a:p>
            <a:pPr eaLnBrk="1" hangingPunct="1">
              <a:buFont typeface="Wingdings" pitchFamily="2" charset="2"/>
              <a:buChar char="ü"/>
            </a:pPr>
            <a:r>
              <a:rPr lang="en-US" sz="3200" b="1" smtClean="0">
                <a:latin typeface="Tahoma" pitchFamily="34" charset="0"/>
              </a:rPr>
              <a:t>High power Distance</a:t>
            </a:r>
          </a:p>
          <a:p>
            <a:pPr eaLnBrk="1" hangingPunct="1">
              <a:buFont typeface="Wingdings" pitchFamily="2" charset="2"/>
              <a:buNone/>
            </a:pPr>
            <a:r>
              <a:rPr lang="en-US" sz="3200" b="1" smtClean="0">
                <a:latin typeface="Tahoma" pitchFamily="34" charset="0"/>
              </a:rPr>
              <a:t>	Mastery</a:t>
            </a:r>
          </a:p>
          <a:p>
            <a:pPr eaLnBrk="1" hangingPunct="1">
              <a:buFont typeface="Wingdings" pitchFamily="2" charset="2"/>
              <a:buChar char="ü"/>
            </a:pPr>
            <a:r>
              <a:rPr lang="en-US" sz="3200" b="1" smtClean="0">
                <a:latin typeface="Tahoma" pitchFamily="34" charset="0"/>
              </a:rPr>
              <a:t>Adaptation</a:t>
            </a:r>
          </a:p>
          <a:p>
            <a:pPr eaLnBrk="1" hangingPunct="1">
              <a:buFont typeface="Wingdings" pitchFamily="2" charset="2"/>
              <a:buChar char="ü"/>
            </a:pPr>
            <a:r>
              <a:rPr lang="en-US" sz="3200" b="1" smtClean="0">
                <a:latin typeface="Tahoma" pitchFamily="34" charset="0"/>
              </a:rPr>
              <a:t>Emotionally Neutral</a:t>
            </a:r>
          </a:p>
          <a:p>
            <a:pPr eaLnBrk="1" hangingPunct="1">
              <a:buFont typeface="Wingdings" pitchFamily="2" charset="2"/>
              <a:buNone/>
            </a:pPr>
            <a:r>
              <a:rPr lang="en-US" sz="3200" b="1" smtClean="0">
                <a:latin typeface="Tahoma" pitchFamily="34" charset="0"/>
              </a:rPr>
              <a:t>Emotionally </a:t>
            </a:r>
            <a:r>
              <a:rPr lang="en-US" b="1" smtClean="0">
                <a:latin typeface="Tahoma" pitchFamily="34" charset="0"/>
              </a:rPr>
              <a:t>Expressive</a:t>
            </a:r>
          </a:p>
          <a:p>
            <a:pPr eaLnBrk="1" hangingPunct="1">
              <a:buFont typeface="Wingdings" pitchFamily="2" charset="2"/>
              <a:buNone/>
            </a:pPr>
            <a:r>
              <a:rPr lang="en-US" sz="3200" b="1" smtClean="0">
                <a:latin typeface="Tahoma" pitchFamily="34" charset="0"/>
              </a:rPr>
              <a:t>	Quantity of Life</a:t>
            </a:r>
          </a:p>
          <a:p>
            <a:pPr eaLnBrk="1" hangingPunct="1">
              <a:buFont typeface="Wingdings" pitchFamily="2" charset="2"/>
              <a:buChar char="ü"/>
            </a:pPr>
            <a:r>
              <a:rPr lang="en-US" sz="3200" b="1" smtClean="0">
                <a:latin typeface="Tahoma" pitchFamily="34" charset="0"/>
              </a:rPr>
              <a:t>Quality of life</a:t>
            </a:r>
          </a:p>
          <a:p>
            <a:pPr eaLnBrk="1" hangingPunct="1"/>
            <a:endParaRPr lang="en-US" sz="3200" b="1" smtClean="0">
              <a:latin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0"/>
            <a:ext cx="9144000" cy="762000"/>
          </a:xfrm>
        </p:spPr>
        <p:txBody>
          <a:bodyPr/>
          <a:lstStyle/>
          <a:p>
            <a:pPr eaLnBrk="1" hangingPunct="1"/>
            <a:r>
              <a:rPr lang="en-US" sz="3200" b="1" smtClean="0">
                <a:solidFill>
                  <a:schemeClr val="tx1"/>
                </a:solidFill>
                <a:latin typeface="Tahoma" pitchFamily="34" charset="0"/>
              </a:rPr>
              <a:t>THE BASIC NATURE OF KOREAN CULTURE</a:t>
            </a:r>
          </a:p>
        </p:txBody>
      </p:sp>
      <p:sp>
        <p:nvSpPr>
          <p:cNvPr id="5123" name="Rectangle 3"/>
          <p:cNvSpPr>
            <a:spLocks noGrp="1" noChangeArrowheads="1"/>
          </p:cNvSpPr>
          <p:nvPr>
            <p:ph type="subTitle" idx="1"/>
          </p:nvPr>
        </p:nvSpPr>
        <p:spPr>
          <a:xfrm>
            <a:off x="0" y="685800"/>
            <a:ext cx="9144000" cy="6172200"/>
          </a:xfrm>
        </p:spPr>
        <p:txBody>
          <a:bodyPr/>
          <a:lstStyle/>
          <a:p>
            <a:pPr marL="609600" indent="-609600" algn="l" eaLnBrk="1" hangingPunct="1">
              <a:lnSpc>
                <a:spcPct val="90000"/>
              </a:lnSpc>
            </a:pPr>
            <a:r>
              <a:rPr lang="en-US" sz="3500" b="1" smtClean="0">
                <a:latin typeface="Tahoma" pitchFamily="34" charset="0"/>
              </a:rPr>
              <a:t>Even more than other Asian cultures, South Korea has a strong sense of community that often spills over into nationalism.  Koreans are highly competitive, reflecting their need to stand tough against frequent historical military incursions from both China and Japan. Reflecting their Confucian cultural heritage, Korean “obedience is typically unconditional and authority never questioned.”</a:t>
            </a:r>
          </a:p>
          <a:p>
            <a:pPr marL="609600" indent="-609600" algn="l" eaLnBrk="1" hangingPunct="1">
              <a:lnSpc>
                <a:spcPct val="90000"/>
              </a:lnSpc>
              <a:buFontTx/>
              <a:buChar char="•"/>
            </a:pPr>
            <a:endParaRPr lang="en-US" sz="4400" b="1" smtClean="0">
              <a:latin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Positive frame </a:t>
            </a:r>
          </a:p>
          <a:p>
            <a:pPr algn="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of mind</a:t>
            </a:r>
            <a:endParaRPr lang="en-US" sz="54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5900" y="2355463"/>
            <a:ext cx="5943600" cy="334327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838200"/>
            <a:ext cx="4495800" cy="3193663"/>
          </a:xfrm>
          <a:prstGeom prst="rect">
            <a:avLst/>
          </a:prstGeom>
        </p:spPr>
      </p:pic>
    </p:spTree>
    <p:extLst>
      <p:ext uri="{BB962C8B-B14F-4D97-AF65-F5344CB8AC3E}">
        <p14:creationId xmlns:p14="http://schemas.microsoft.com/office/powerpoint/2010/main" val="1411972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0"/>
            <a:ext cx="9144000" cy="762000"/>
          </a:xfrm>
        </p:spPr>
        <p:txBody>
          <a:bodyPr/>
          <a:lstStyle/>
          <a:p>
            <a:pPr eaLnBrk="1" hangingPunct="1"/>
            <a:r>
              <a:rPr lang="en-US" b="1" smtClean="0">
                <a:solidFill>
                  <a:schemeClr val="tx1"/>
                </a:solidFill>
                <a:latin typeface="Tahoma" pitchFamily="34" charset="0"/>
              </a:rPr>
              <a:t>KIBUN</a:t>
            </a:r>
          </a:p>
        </p:txBody>
      </p:sp>
      <p:sp>
        <p:nvSpPr>
          <p:cNvPr id="6147" name="Rectangle 3"/>
          <p:cNvSpPr>
            <a:spLocks noGrp="1" noChangeArrowheads="1"/>
          </p:cNvSpPr>
          <p:nvPr>
            <p:ph type="subTitle" idx="1"/>
          </p:nvPr>
        </p:nvSpPr>
        <p:spPr>
          <a:xfrm>
            <a:off x="0" y="685800"/>
            <a:ext cx="9144000" cy="6172200"/>
          </a:xfrm>
        </p:spPr>
        <p:txBody>
          <a:bodyPr/>
          <a:lstStyle/>
          <a:p>
            <a:pPr marL="609600" indent="-609600" algn="l" eaLnBrk="1" hangingPunct="1">
              <a:lnSpc>
                <a:spcPct val="90000"/>
              </a:lnSpc>
              <a:buFontTx/>
              <a:buAutoNum type="arabicPeriod"/>
            </a:pPr>
            <a:r>
              <a:rPr lang="en-US" sz="4400" b="1" smtClean="0">
                <a:latin typeface="Tahoma" pitchFamily="34" charset="0"/>
              </a:rPr>
              <a:t>Keeping superiors in a harmonious state of mind—relaxed, comfortable, &amp; happy</a:t>
            </a:r>
          </a:p>
          <a:p>
            <a:pPr marL="609600" indent="-609600" algn="l" eaLnBrk="1" hangingPunct="1">
              <a:lnSpc>
                <a:spcPct val="90000"/>
              </a:lnSpc>
              <a:buFontTx/>
              <a:buAutoNum type="arabicPeriod"/>
            </a:pPr>
            <a:r>
              <a:rPr lang="en-US" sz="4400" b="1" smtClean="0">
                <a:latin typeface="Tahoma" pitchFamily="34" charset="0"/>
              </a:rPr>
              <a:t>Treating managers with special respect &amp; deference</a:t>
            </a:r>
          </a:p>
          <a:p>
            <a:pPr marL="609600" indent="-609600" algn="l" eaLnBrk="1" hangingPunct="1">
              <a:lnSpc>
                <a:spcPct val="90000"/>
              </a:lnSpc>
              <a:buFontTx/>
              <a:buAutoNum type="arabicPeriod"/>
            </a:pPr>
            <a:r>
              <a:rPr lang="en-US" sz="4400" b="1" smtClean="0">
                <a:latin typeface="Tahoma" pitchFamily="34" charset="0"/>
              </a:rPr>
              <a:t>Avoiding resentment or grudges (wohn mahng) in the workplace</a:t>
            </a:r>
          </a:p>
          <a:p>
            <a:pPr marL="609600" indent="-609600" algn="l" eaLnBrk="1" hangingPunct="1">
              <a:lnSpc>
                <a:spcPct val="90000"/>
              </a:lnSpc>
              <a:buFontTx/>
              <a:buChar char="•"/>
            </a:pPr>
            <a:endParaRPr lang="en-US" sz="4400" b="1" smtClean="0">
              <a:latin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r"/>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(eye</a:t>
            </a:r>
          </a:p>
          <a:p>
            <a:pPr algn="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measure)</a:t>
            </a:r>
          </a:p>
          <a:p>
            <a:pPr algn="l"/>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0239" y="2967228"/>
            <a:ext cx="5427578" cy="3256547"/>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228" y="0"/>
            <a:ext cx="4495800" cy="2967228"/>
          </a:xfrm>
          <a:prstGeom prst="rect">
            <a:avLst/>
          </a:prstGeom>
        </p:spPr>
      </p:pic>
    </p:spTree>
    <p:extLst>
      <p:ext uri="{BB962C8B-B14F-4D97-AF65-F5344CB8AC3E}">
        <p14:creationId xmlns:p14="http://schemas.microsoft.com/office/powerpoint/2010/main" val="35348515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0" y="0"/>
            <a:ext cx="9144000" cy="685800"/>
          </a:xfrm>
        </p:spPr>
        <p:txBody>
          <a:bodyPr/>
          <a:lstStyle/>
          <a:p>
            <a:pPr eaLnBrk="1" hangingPunct="1"/>
            <a:r>
              <a:rPr lang="en-US" sz="3200" b="1" smtClean="0">
                <a:solidFill>
                  <a:schemeClr val="tx1"/>
                </a:solidFill>
                <a:latin typeface="Tahoma" pitchFamily="34" charset="0"/>
              </a:rPr>
              <a:t>NUNCHI (EYE MEASURE)</a:t>
            </a:r>
          </a:p>
        </p:txBody>
      </p:sp>
      <p:sp>
        <p:nvSpPr>
          <p:cNvPr id="7171" name="Rectangle 3"/>
          <p:cNvSpPr>
            <a:spLocks noGrp="1" noChangeArrowheads="1"/>
          </p:cNvSpPr>
          <p:nvPr>
            <p:ph type="subTitle" idx="1"/>
          </p:nvPr>
        </p:nvSpPr>
        <p:spPr>
          <a:xfrm>
            <a:off x="0" y="609600"/>
            <a:ext cx="9144000" cy="6248400"/>
          </a:xfrm>
        </p:spPr>
        <p:txBody>
          <a:bodyPr/>
          <a:lstStyle/>
          <a:p>
            <a:pPr marL="609600" indent="-609600" algn="l" eaLnBrk="1" hangingPunct="1">
              <a:buFontTx/>
              <a:buAutoNum type="arabicPeriod"/>
            </a:pPr>
            <a:r>
              <a:rPr lang="en-US" b="1" smtClean="0">
                <a:latin typeface="Tahoma" pitchFamily="34" charset="0"/>
              </a:rPr>
              <a:t>Learning how to gauge the mood of superiors via “reading” organizational power networks, interpreting non-verbal communication, &amp; mastering political protocol</a:t>
            </a:r>
          </a:p>
          <a:p>
            <a:pPr marL="609600" indent="-609600" algn="l" eaLnBrk="1" hangingPunct="1">
              <a:buFontTx/>
              <a:buAutoNum type="arabicPeriod"/>
            </a:pPr>
            <a:r>
              <a:rPr lang="en-US" b="1" smtClean="0">
                <a:latin typeface="Tahoma" pitchFamily="34" charset="0"/>
              </a:rPr>
              <a:t>Extensive protocol for catering to superiors</a:t>
            </a:r>
          </a:p>
          <a:p>
            <a:pPr marL="609600" indent="-609600" algn="l" eaLnBrk="1" hangingPunct="1">
              <a:buFontTx/>
              <a:buAutoNum type="arabicPeriod"/>
            </a:pPr>
            <a:r>
              <a:rPr lang="en-US" b="1" smtClean="0">
                <a:latin typeface="Tahoma" pitchFamily="34" charset="0"/>
              </a:rPr>
              <a:t>Bosses must themselves master the art of reading their own subordinates when they engage in the subtleties of “lying low” &amp; avoiding bad news.</a:t>
            </a:r>
          </a:p>
        </p:txBody>
      </p:sp>
      <p:sp>
        <p:nvSpPr>
          <p:cNvPr id="7172" name="AutoShape 4"/>
          <p:cNvSpPr>
            <a:spLocks noChangeArrowheads="1"/>
          </p:cNvSpPr>
          <p:nvPr/>
        </p:nvSpPr>
        <p:spPr bwMode="auto">
          <a:xfrm>
            <a:off x="72390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Joia</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5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sei</a:t>
            </a: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(lying low)</a:t>
            </a:r>
          </a:p>
          <a:p>
            <a:pPr algn="l"/>
            <a:endParaRPr lang="en-US" sz="54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1524000"/>
            <a:ext cx="5054600" cy="3719870"/>
          </a:xfrm>
          <a:prstGeom prst="rect">
            <a:avLst/>
          </a:prstGeom>
        </p:spPr>
      </p:pic>
    </p:spTree>
    <p:extLst>
      <p:ext uri="{BB962C8B-B14F-4D97-AF65-F5344CB8AC3E}">
        <p14:creationId xmlns:p14="http://schemas.microsoft.com/office/powerpoint/2010/main" val="3459401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901</Words>
  <Application>Microsoft Office PowerPoint</Application>
  <PresentationFormat>On-screen Show (4:3)</PresentationFormat>
  <Paragraphs>92</Paragraphs>
  <Slides>22</Slides>
  <Notes>15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Default Design</vt:lpstr>
      <vt:lpstr>PowerPoint Presentation</vt:lpstr>
      <vt:lpstr>Korean Culture PRISMs</vt:lpstr>
      <vt:lpstr>PowerPoint Presentation</vt:lpstr>
      <vt:lpstr>THE BASIC NATURE OF KOREAN CULTURE</vt:lpstr>
      <vt:lpstr>PowerPoint Presentation</vt:lpstr>
      <vt:lpstr>KIBUN</vt:lpstr>
      <vt:lpstr>PowerPoint Presentation</vt:lpstr>
      <vt:lpstr>NUNCHI (EYE MEASURE)</vt:lpstr>
      <vt:lpstr>PowerPoint Presentation</vt:lpstr>
      <vt:lpstr>JOJA SEI (LYING LOW)</vt:lpstr>
      <vt:lpstr>EMPLOYEE “WINDOWS”</vt:lpstr>
      <vt:lpstr>PowerPoint Presentation</vt:lpstr>
      <vt:lpstr>JWA CHON/WAH CHOAN  (“A CHANGE TO THE LEFT”)</vt:lpstr>
      <vt:lpstr>PowerPoint Presentation</vt:lpstr>
      <vt:lpstr>ILCH EGAM (SENSE OF ONENESS)</vt:lpstr>
      <vt:lpstr>PowerPoint Presentation</vt:lpstr>
      <vt:lpstr>SONGSIL (SINCERITY)</vt:lpstr>
      <vt:lpstr>CHIBANS &amp; KYUL-JAE (“FAMILIES” &amp; NETWORKS”)</vt:lpstr>
      <vt:lpstr>PowerPoint Presentation</vt:lpstr>
      <vt:lpstr>HEAD &amp; FOOT SPACE &amp; STATUS SYMBOLS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 &amp; Carolyn</dc:creator>
  <cp:lastModifiedBy>Phil</cp:lastModifiedBy>
  <cp:revision>64</cp:revision>
  <dcterms:created xsi:type="dcterms:W3CDTF">2004-12-06T18:12:48Z</dcterms:created>
  <dcterms:modified xsi:type="dcterms:W3CDTF">2015-09-21T22:16:25Z</dcterms:modified>
</cp:coreProperties>
</file>