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handoutMasterIdLst>
    <p:handoutMasterId r:id="rId125"/>
  </p:handoutMasterIdLst>
  <p:sldIdLst>
    <p:sldId id="568" r:id="rId2"/>
    <p:sldId id="584" r:id="rId3"/>
    <p:sldId id="583" r:id="rId4"/>
    <p:sldId id="523" r:id="rId5"/>
    <p:sldId id="302" r:id="rId6"/>
    <p:sldId id="297" r:id="rId7"/>
    <p:sldId id="529" r:id="rId8"/>
    <p:sldId id="511" r:id="rId9"/>
    <p:sldId id="580" r:id="rId10"/>
    <p:sldId id="520" r:id="rId11"/>
    <p:sldId id="489" r:id="rId12"/>
    <p:sldId id="490" r:id="rId13"/>
    <p:sldId id="354" r:id="rId14"/>
    <p:sldId id="468" r:id="rId15"/>
    <p:sldId id="498" r:id="rId16"/>
    <p:sldId id="522" r:id="rId17"/>
    <p:sldId id="585" r:id="rId18"/>
    <p:sldId id="307" r:id="rId19"/>
    <p:sldId id="543" r:id="rId20"/>
    <p:sldId id="544" r:id="rId21"/>
    <p:sldId id="582" r:id="rId22"/>
    <p:sldId id="574" r:id="rId23"/>
    <p:sldId id="554" r:id="rId24"/>
    <p:sldId id="562" r:id="rId25"/>
    <p:sldId id="602" r:id="rId26"/>
    <p:sldId id="603" r:id="rId27"/>
    <p:sldId id="556" r:id="rId28"/>
    <p:sldId id="566" r:id="rId29"/>
    <p:sldId id="552" r:id="rId30"/>
    <p:sldId id="575" r:id="rId31"/>
    <p:sldId id="581" r:id="rId32"/>
    <p:sldId id="553" r:id="rId33"/>
    <p:sldId id="555" r:id="rId34"/>
    <p:sldId id="579" r:id="rId35"/>
    <p:sldId id="563" r:id="rId36"/>
    <p:sldId id="264" r:id="rId37"/>
    <p:sldId id="561" r:id="rId38"/>
    <p:sldId id="541" r:id="rId39"/>
    <p:sldId id="545" r:id="rId40"/>
    <p:sldId id="576" r:id="rId41"/>
    <p:sldId id="587" r:id="rId42"/>
    <p:sldId id="588" r:id="rId43"/>
    <p:sldId id="589" r:id="rId44"/>
    <p:sldId id="590" r:id="rId45"/>
    <p:sldId id="591" r:id="rId46"/>
    <p:sldId id="592" r:id="rId47"/>
    <p:sldId id="593" r:id="rId48"/>
    <p:sldId id="594" r:id="rId49"/>
    <p:sldId id="595" r:id="rId50"/>
    <p:sldId id="596" r:id="rId51"/>
    <p:sldId id="597" r:id="rId52"/>
    <p:sldId id="598" r:id="rId53"/>
    <p:sldId id="599" r:id="rId54"/>
    <p:sldId id="600" r:id="rId55"/>
    <p:sldId id="601" r:id="rId56"/>
    <p:sldId id="604" r:id="rId57"/>
    <p:sldId id="605" r:id="rId58"/>
    <p:sldId id="606" r:id="rId59"/>
    <p:sldId id="607" r:id="rId60"/>
    <p:sldId id="608" r:id="rId61"/>
    <p:sldId id="609" r:id="rId62"/>
    <p:sldId id="611" r:id="rId63"/>
    <p:sldId id="612" r:id="rId64"/>
    <p:sldId id="613" r:id="rId65"/>
    <p:sldId id="614" r:id="rId66"/>
    <p:sldId id="677" r:id="rId67"/>
    <p:sldId id="615" r:id="rId68"/>
    <p:sldId id="616" r:id="rId69"/>
    <p:sldId id="617" r:id="rId70"/>
    <p:sldId id="618" r:id="rId71"/>
    <p:sldId id="678" r:id="rId72"/>
    <p:sldId id="619" r:id="rId73"/>
    <p:sldId id="620" r:id="rId74"/>
    <p:sldId id="621" r:id="rId75"/>
    <p:sldId id="622" r:id="rId76"/>
    <p:sldId id="676" r:id="rId77"/>
    <p:sldId id="623" r:id="rId78"/>
    <p:sldId id="624" r:id="rId79"/>
    <p:sldId id="625" r:id="rId80"/>
    <p:sldId id="626" r:id="rId81"/>
    <p:sldId id="675" r:id="rId82"/>
    <p:sldId id="627" r:id="rId83"/>
    <p:sldId id="628" r:id="rId84"/>
    <p:sldId id="629" r:id="rId85"/>
    <p:sldId id="631" r:id="rId86"/>
    <p:sldId id="632" r:id="rId87"/>
    <p:sldId id="633" r:id="rId88"/>
    <p:sldId id="634" r:id="rId89"/>
    <p:sldId id="635" r:id="rId90"/>
    <p:sldId id="636" r:id="rId91"/>
    <p:sldId id="637" r:id="rId92"/>
    <p:sldId id="638" r:id="rId93"/>
    <p:sldId id="639" r:id="rId94"/>
    <p:sldId id="640" r:id="rId95"/>
    <p:sldId id="641" r:id="rId96"/>
    <p:sldId id="642" r:id="rId97"/>
    <p:sldId id="643" r:id="rId98"/>
    <p:sldId id="644" r:id="rId99"/>
    <p:sldId id="645" r:id="rId100"/>
    <p:sldId id="646" r:id="rId101"/>
    <p:sldId id="647" r:id="rId102"/>
    <p:sldId id="648" r:id="rId103"/>
    <p:sldId id="679" r:id="rId104"/>
    <p:sldId id="649" r:id="rId105"/>
    <p:sldId id="650" r:id="rId106"/>
    <p:sldId id="651" r:id="rId107"/>
    <p:sldId id="652" r:id="rId108"/>
    <p:sldId id="653" r:id="rId109"/>
    <p:sldId id="654" r:id="rId110"/>
    <p:sldId id="655" r:id="rId111"/>
    <p:sldId id="656" r:id="rId112"/>
    <p:sldId id="680" r:id="rId113"/>
    <p:sldId id="657" r:id="rId114"/>
    <p:sldId id="681" r:id="rId115"/>
    <p:sldId id="658" r:id="rId116"/>
    <p:sldId id="682" r:id="rId117"/>
    <p:sldId id="659" r:id="rId118"/>
    <p:sldId id="660" r:id="rId119"/>
    <p:sldId id="661" r:id="rId120"/>
    <p:sldId id="662" r:id="rId121"/>
    <p:sldId id="663" r:id="rId122"/>
    <p:sldId id="664" r:id="rId123"/>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Kristen ITC" pitchFamily="66" charset="0"/>
        <a:ea typeface="+mn-ea"/>
        <a:cs typeface="+mn-cs"/>
      </a:defRPr>
    </a:lvl1pPr>
    <a:lvl2pPr marL="457200" algn="l" rtl="0" fontAlgn="base">
      <a:spcBef>
        <a:spcPct val="0"/>
      </a:spcBef>
      <a:spcAft>
        <a:spcPct val="0"/>
      </a:spcAft>
      <a:defRPr sz="2400" b="1" kern="1200">
        <a:solidFill>
          <a:schemeClr val="tx1"/>
        </a:solidFill>
        <a:latin typeface="Kristen ITC" pitchFamily="66" charset="0"/>
        <a:ea typeface="+mn-ea"/>
        <a:cs typeface="+mn-cs"/>
      </a:defRPr>
    </a:lvl2pPr>
    <a:lvl3pPr marL="914400" algn="l" rtl="0" fontAlgn="base">
      <a:spcBef>
        <a:spcPct val="0"/>
      </a:spcBef>
      <a:spcAft>
        <a:spcPct val="0"/>
      </a:spcAft>
      <a:defRPr sz="2400" b="1" kern="1200">
        <a:solidFill>
          <a:schemeClr val="tx1"/>
        </a:solidFill>
        <a:latin typeface="Kristen ITC" pitchFamily="66" charset="0"/>
        <a:ea typeface="+mn-ea"/>
        <a:cs typeface="+mn-cs"/>
      </a:defRPr>
    </a:lvl3pPr>
    <a:lvl4pPr marL="1371600" algn="l" rtl="0" fontAlgn="base">
      <a:spcBef>
        <a:spcPct val="0"/>
      </a:spcBef>
      <a:spcAft>
        <a:spcPct val="0"/>
      </a:spcAft>
      <a:defRPr sz="2400" b="1" kern="1200">
        <a:solidFill>
          <a:schemeClr val="tx1"/>
        </a:solidFill>
        <a:latin typeface="Kristen ITC" pitchFamily="66" charset="0"/>
        <a:ea typeface="+mn-ea"/>
        <a:cs typeface="+mn-cs"/>
      </a:defRPr>
    </a:lvl4pPr>
    <a:lvl5pPr marL="1828800" algn="l" rtl="0" fontAlgn="base">
      <a:spcBef>
        <a:spcPct val="0"/>
      </a:spcBef>
      <a:spcAft>
        <a:spcPct val="0"/>
      </a:spcAft>
      <a:defRPr sz="2400" b="1" kern="1200">
        <a:solidFill>
          <a:schemeClr val="tx1"/>
        </a:solidFill>
        <a:latin typeface="Kristen ITC" pitchFamily="66" charset="0"/>
        <a:ea typeface="+mn-ea"/>
        <a:cs typeface="+mn-cs"/>
      </a:defRPr>
    </a:lvl5pPr>
    <a:lvl6pPr marL="2286000" algn="l" defTabSz="914400" rtl="0" eaLnBrk="1" latinLnBrk="0" hangingPunct="1">
      <a:defRPr sz="2400" b="1" kern="1200">
        <a:solidFill>
          <a:schemeClr val="tx1"/>
        </a:solidFill>
        <a:latin typeface="Kristen ITC" pitchFamily="66" charset="0"/>
        <a:ea typeface="+mn-ea"/>
        <a:cs typeface="+mn-cs"/>
      </a:defRPr>
    </a:lvl6pPr>
    <a:lvl7pPr marL="2743200" algn="l" defTabSz="914400" rtl="0" eaLnBrk="1" latinLnBrk="0" hangingPunct="1">
      <a:defRPr sz="2400" b="1" kern="1200">
        <a:solidFill>
          <a:schemeClr val="tx1"/>
        </a:solidFill>
        <a:latin typeface="Kristen ITC" pitchFamily="66" charset="0"/>
        <a:ea typeface="+mn-ea"/>
        <a:cs typeface="+mn-cs"/>
      </a:defRPr>
    </a:lvl7pPr>
    <a:lvl8pPr marL="3200400" algn="l" defTabSz="914400" rtl="0" eaLnBrk="1" latinLnBrk="0" hangingPunct="1">
      <a:defRPr sz="2400" b="1" kern="1200">
        <a:solidFill>
          <a:schemeClr val="tx1"/>
        </a:solidFill>
        <a:latin typeface="Kristen ITC" pitchFamily="66" charset="0"/>
        <a:ea typeface="+mn-ea"/>
        <a:cs typeface="+mn-cs"/>
      </a:defRPr>
    </a:lvl8pPr>
    <a:lvl9pPr marL="3657600" algn="l" defTabSz="914400" rtl="0" eaLnBrk="1" latinLnBrk="0" hangingPunct="1">
      <a:defRPr sz="2400" b="1" kern="1200">
        <a:solidFill>
          <a:schemeClr val="tx1"/>
        </a:solidFill>
        <a:latin typeface="Kristen ITC"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9900"/>
    <a:srgbClr val="FF0066"/>
    <a:srgbClr val="336600"/>
    <a:srgbClr val="FF3399"/>
    <a:srgbClr val="FFCC99"/>
    <a:srgbClr val="0066FF"/>
    <a:srgbClr val="0066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46" autoAdjust="0"/>
  </p:normalViewPr>
  <p:slideViewPr>
    <p:cSldViewPr>
      <p:cViewPr>
        <p:scale>
          <a:sx n="33" d="100"/>
          <a:sy n="33" d="100"/>
        </p:scale>
        <p:origin x="-2448" y="-876"/>
      </p:cViewPr>
      <p:guideLst>
        <p:guide orient="horz" pos="24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641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641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641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1E3EA350-BC29-4617-8866-DBD5EC306EF1}" type="slidenum">
              <a:rPr lang="en-US"/>
              <a:pPr>
                <a:defRPr/>
              </a:pPr>
              <a:t>‹#›</a:t>
            </a:fld>
            <a:endParaRPr lang="en-US"/>
          </a:p>
        </p:txBody>
      </p:sp>
    </p:spTree>
    <p:extLst>
      <p:ext uri="{BB962C8B-B14F-4D97-AF65-F5344CB8AC3E}">
        <p14:creationId xmlns:p14="http://schemas.microsoft.com/office/powerpoint/2010/main" val="1933480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740A27F-954E-4C95-A9AD-62B586DA87BC}" type="datetimeFigureOut">
              <a:rPr lang="en-US"/>
              <a:pPr>
                <a:defRPr/>
              </a:pPr>
              <a:t>11/28/2014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571FC2E-2B07-484B-9B1D-DF6B12BDC0D8}" type="slidenum">
              <a:rPr lang="en-US"/>
              <a:pPr>
                <a:defRPr/>
              </a:pPr>
              <a:t>‹#›</a:t>
            </a:fld>
            <a:endParaRPr lang="en-US"/>
          </a:p>
        </p:txBody>
      </p:sp>
    </p:spTree>
    <p:extLst>
      <p:ext uri="{BB962C8B-B14F-4D97-AF65-F5344CB8AC3E}">
        <p14:creationId xmlns:p14="http://schemas.microsoft.com/office/powerpoint/2010/main" val="476381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919DE9C6-A9B0-41FE-8EDA-1FE1D9844469}"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8C624C7-AF21-44CC-B531-CE51E0E1BE56}" type="slidenum">
              <a:rPr lang="en-US" sz="1200" smtClean="0"/>
              <a:pPr eaLnBrk="1" hangingPunct="1"/>
              <a:t>10</a:t>
            </a:fld>
            <a:endParaRPr lang="en-US" sz="120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DCDB9E3C-C4B6-48EF-9DE9-391543F4B556}" type="slidenum">
              <a:rPr lang="en-US" sz="1200" smtClean="0"/>
              <a:pPr eaLnBrk="1" hangingPunct="1"/>
              <a:t>105</a:t>
            </a:fld>
            <a:endParaRPr lang="en-US" sz="120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AF41138-1FA8-469E-9443-FA27EF9E421D}" type="slidenum">
              <a:rPr lang="en-US" sz="1200" smtClean="0"/>
              <a:pPr eaLnBrk="1" hangingPunct="1"/>
              <a:t>106</a:t>
            </a:fld>
            <a:endParaRPr lang="en-US" sz="120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ED05F3F1-D7DD-412D-B96D-45DD637FBC3C}" type="slidenum">
              <a:rPr lang="en-US" sz="1200" smtClean="0"/>
              <a:pPr eaLnBrk="1" hangingPunct="1"/>
              <a:t>107</a:t>
            </a:fld>
            <a:endParaRPr lang="en-US" sz="120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09E53387-2C2B-4341-A5ED-CFF6CB349EEB}" type="slidenum">
              <a:rPr lang="en-US" sz="1200" smtClean="0"/>
              <a:pPr eaLnBrk="1" hangingPunct="1"/>
              <a:t>108</a:t>
            </a:fld>
            <a:endParaRPr lang="en-US" sz="120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FE649E0B-06EC-4257-B388-E019CC4C4973}" type="slidenum">
              <a:rPr lang="en-US" sz="1200" smtClean="0"/>
              <a:pPr eaLnBrk="1" hangingPunct="1"/>
              <a:t>109</a:t>
            </a:fld>
            <a:endParaRPr lang="en-US" sz="120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A8093AF3-296E-4B32-8FBB-0D741355B5A5}" type="slidenum">
              <a:rPr lang="en-US" sz="1200" smtClean="0"/>
              <a:pPr eaLnBrk="1" hangingPunct="1"/>
              <a:t>110</a:t>
            </a:fld>
            <a:endParaRPr lang="en-US" sz="120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C5E9D4E8-FBA5-41BA-94ED-67A388744B43}" type="slidenum">
              <a:rPr lang="en-US" sz="1200" smtClean="0"/>
              <a:pPr eaLnBrk="1" hangingPunct="1"/>
              <a:t>111</a:t>
            </a:fld>
            <a:endParaRPr lang="en-US" sz="120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11E178AD-B587-4BF1-9484-374CF70BF3C5}" type="slidenum">
              <a:rPr lang="en-US" sz="1200" smtClean="0"/>
              <a:pPr eaLnBrk="1" hangingPunct="1"/>
              <a:t>113</a:t>
            </a:fld>
            <a:endParaRPr lang="en-US" sz="120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D7DD4FC-9D9F-4315-954C-AADC34ED2FD7}" type="slidenum">
              <a:rPr lang="en-US" sz="1200" smtClean="0"/>
              <a:pPr eaLnBrk="1" hangingPunct="1"/>
              <a:t>115</a:t>
            </a:fld>
            <a:endParaRPr lang="en-US" sz="120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C92E79A-BA15-4925-83B7-770100B5EC40}" type="slidenum">
              <a:rPr lang="en-US" sz="1200" smtClean="0"/>
              <a:pPr eaLnBrk="1" hangingPunct="1"/>
              <a:t>117</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768434F-CE8B-4C94-BFF6-0CF32BCC0C8A}" type="slidenum">
              <a:rPr lang="en-US" sz="1200" smtClean="0"/>
              <a:pPr eaLnBrk="1" hangingPunct="1"/>
              <a:t>11</a:t>
            </a:fld>
            <a:endParaRPr lang="en-US" sz="120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E6C12924-FDD8-4C68-B6FA-BD83F5C2A97E}" type="slidenum">
              <a:rPr lang="en-US" sz="1200" smtClean="0"/>
              <a:pPr eaLnBrk="1" hangingPunct="1"/>
              <a:t>118</a:t>
            </a:fld>
            <a:endParaRPr lang="en-US" sz="120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A7CF212-B098-4F42-B369-7C2E375AAB4A}" type="slidenum">
              <a:rPr lang="en-US" sz="1200" smtClean="0"/>
              <a:pPr eaLnBrk="1" hangingPunct="1"/>
              <a:t>119</a:t>
            </a:fld>
            <a:endParaRPr lang="en-US" sz="120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C0E975EC-5BDB-4ADA-8E89-C4E08AEBE1F7}" type="slidenum">
              <a:rPr lang="en-US" sz="1200" smtClean="0"/>
              <a:pPr eaLnBrk="1" hangingPunct="1"/>
              <a:t>120</a:t>
            </a:fld>
            <a:endParaRPr lang="en-US" sz="120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D5812A5-41A7-4698-ADF7-6DFA53473137}" type="slidenum">
              <a:rPr lang="en-US" sz="1200" smtClean="0"/>
              <a:pPr eaLnBrk="1" hangingPunct="1"/>
              <a:t>121</a:t>
            </a:fld>
            <a:endParaRPr lang="en-US" sz="120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020876B6-7274-4C8C-B7C2-7A1E67D00A95}" type="slidenum">
              <a:rPr lang="en-US" sz="1200" smtClean="0"/>
              <a:pPr eaLnBrk="1" hangingPunct="1"/>
              <a:t>122</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A3DE984C-DE15-44C0-95E6-888FA7A70549}" type="slidenum">
              <a:rPr lang="en-US" sz="1200" smtClean="0"/>
              <a:pPr eaLnBrk="1" hangingPunct="1"/>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999F872-30D7-470E-B475-F519F36F7D8F}" type="slidenum">
              <a:rPr lang="en-US" sz="1200" smtClean="0"/>
              <a:pPr eaLnBrk="1" hangingPunct="1"/>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9DA42FDA-5237-4EEB-B14D-C57A47CA8B31}" type="slidenum">
              <a:rPr lang="en-US" sz="1200" smtClean="0"/>
              <a:pPr eaLnBrk="1" hangingPunct="1"/>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80DFF3C2-D62F-4C0B-A3B0-90AB1A39D8DF}" type="slidenum">
              <a:rPr lang="en-US" sz="1200" smtClean="0"/>
              <a:pPr eaLnBrk="1" hangingPunct="1"/>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833A90C5-5BE5-4049-B9D3-2ABEEBF2686E}" type="slidenum">
              <a:rPr lang="en-US" sz="1200" smtClean="0"/>
              <a:pPr eaLnBrk="1" hangingPunct="1"/>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F5722B2-5506-47D3-8A8D-1C69918CF528}" type="slidenum">
              <a:rPr lang="en-US" sz="1200" smtClean="0"/>
              <a:pPr eaLnBrk="1" hangingPunct="1"/>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E8B87CCC-B8B9-4D32-9CBE-DD0C99DC3252}" type="slidenum">
              <a:rPr lang="en-US" sz="1200" smtClean="0"/>
              <a:pPr eaLnBrk="1" hangingPunct="1"/>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A06899A-B010-44E1-A618-EC9693CF71B3}" type="slidenum">
              <a:rPr lang="en-US" sz="1200" smtClean="0"/>
              <a:pPr eaLnBrk="1" hangingPunct="1"/>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5A4B02AB-A954-45EE-AFDA-4E568BB6077C}" type="slidenum">
              <a:rPr lang="en-US" sz="1200" smtClean="0"/>
              <a:pPr eaLnBrk="1" hangingPunct="1"/>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AF906AF-89DA-48CE-B63C-B4DF92F2D027}" type="slidenum">
              <a:rPr lang="en-US" sz="1200" smtClean="0"/>
              <a:pPr eaLnBrk="1" hangingPunct="1"/>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AE2F41C-7583-41F0-9236-5EB316E20F8F}" type="slidenum">
              <a:rPr lang="en-US" sz="1200" smtClean="0"/>
              <a:pPr eaLnBrk="1" hangingPunct="1"/>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14BBF38-618B-4339-A84B-19E0AA14CAAA}" type="slidenum">
              <a:rPr lang="en-US" sz="1200" smtClean="0"/>
              <a:pPr eaLnBrk="1" hangingPunct="1"/>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5CF1AE39-45E4-4A09-A050-139AFABAFE43}" type="slidenum">
              <a:rPr lang="en-US" sz="1200" smtClean="0"/>
              <a:pPr eaLnBrk="1" hangingPunct="1"/>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9A303F4-244B-41DA-A109-15E36BD6136A}" type="slidenum">
              <a:rPr lang="en-US" sz="1200" smtClean="0"/>
              <a:pPr eaLnBrk="1" hangingPunct="1"/>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D40491F-4AA0-46A2-96C0-EFE90EB9C8BC}" type="slidenum">
              <a:rPr lang="en-US" sz="1200" smtClean="0"/>
              <a:pPr eaLnBrk="1" hangingPunct="1"/>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8D105580-6500-4F32-AA87-76E449AE6F80}" type="slidenum">
              <a:rPr lang="en-US" sz="1200" smtClean="0"/>
              <a:pPr eaLnBrk="1" hangingPunct="1"/>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5D51320-2141-4616-9FCB-D314928776DC}" type="slidenum">
              <a:rPr lang="en-US" sz="1200" smtClean="0"/>
              <a:pPr eaLnBrk="1" hangingPunct="1"/>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D11CFAE7-FC25-4DDF-9160-3801618F4B8E}" type="slidenum">
              <a:rPr lang="en-US" sz="1200" smtClean="0"/>
              <a:pPr eaLnBrk="1" hangingPunct="1"/>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CE7B133A-0686-4402-A4F6-B708A68D1E0E}" type="slidenum">
              <a:rPr lang="en-US" sz="1200" smtClean="0"/>
              <a:pPr eaLnBrk="1" hangingPunct="1"/>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67CE965-945A-4F0F-82FA-84C89E3E7B74}" type="slidenum">
              <a:rPr lang="en-US"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1507FDA0-C25E-4141-BC21-4C40DC32B509}" type="slidenum">
              <a:rPr lang="en-US" sz="1200" smtClean="0"/>
              <a:pPr eaLnBrk="1" hangingPunct="1"/>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BF2C659-5F75-4934-A506-D6B9BAF9659B}" type="slidenum">
              <a:rPr lang="en-US" sz="1200" smtClean="0"/>
              <a:pPr eaLnBrk="1" hangingPunct="1"/>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FB75FDD-8366-4E21-87F2-05AD5FD679DB}" type="slidenum">
              <a:rPr lang="en-US" sz="1200" smtClean="0"/>
              <a:pPr eaLnBrk="1" hangingPunct="1"/>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17A21545-7EC1-4D14-922E-47C4DB841F40}" type="slidenum">
              <a:rPr lang="en-US" sz="1200" smtClean="0"/>
              <a:pPr eaLnBrk="1" hangingPunct="1"/>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19B2CB4-5587-478C-9906-FA9CF2F4CBDA}" type="slidenum">
              <a:rPr lang="en-US" sz="1200" smtClean="0"/>
              <a:pPr eaLnBrk="1" hangingPunct="1"/>
              <a:t>34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2B0FEA6-807A-49BE-B5F5-0109CB1E93BC}" type="slidenum">
              <a:rPr lang="en-US" sz="1200" smtClean="0"/>
              <a:pPr eaLnBrk="1" hangingPunct="1"/>
              <a:t>35</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F47D718-AB50-41CC-9BAD-3590EE3BD424}" type="slidenum">
              <a:rPr lang="en-US" sz="1200" smtClean="0"/>
              <a:pPr eaLnBrk="1" hangingPunct="1"/>
              <a:t>36</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1FA1BCF-2B1A-41DE-863C-82A0ACB9E725}" type="slidenum">
              <a:rPr lang="en-US" sz="1200" smtClean="0"/>
              <a:pPr eaLnBrk="1" hangingPunct="1"/>
              <a:t>37</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E15FA532-C49B-4AA9-AD9C-5FDF9E404116}" type="slidenum">
              <a:rPr lang="en-US" sz="1200" smtClean="0"/>
              <a:pPr eaLnBrk="1" hangingPunct="1"/>
              <a:t>38</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0075A67-B5B2-4E77-BC7F-1DE0BDA3B0AD}" type="slidenum">
              <a:rPr lang="en-US" sz="1200" smtClean="0"/>
              <a:pPr eaLnBrk="1" hangingPunct="1"/>
              <a:t>39</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F1D9C99E-406A-4BB8-B533-8E87E974B318}" type="slidenum">
              <a:rPr lang="en-US" sz="1200" smtClean="0"/>
              <a:pPr eaLnBrk="1" hangingPunct="1"/>
              <a:t>4</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80CA29ED-7895-4599-9ADE-F51457284C5E}" type="slidenum">
              <a:rPr lang="en-US" sz="1200" smtClean="0"/>
              <a:pPr eaLnBrk="1" hangingPunct="1"/>
              <a:t>40</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ADE8E0A5-E61C-465D-B2A3-EA1FDCBC8265}" type="slidenum">
              <a:rPr lang="en-US" sz="1200" smtClean="0"/>
              <a:pPr eaLnBrk="1" hangingPunct="1"/>
              <a:t>41</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078B83B-9ABC-48DC-B020-9CC1D0A34965}" type="slidenum">
              <a:rPr lang="en-US" sz="1200" smtClean="0"/>
              <a:pPr eaLnBrk="1" hangingPunct="1"/>
              <a:t>42</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B4987D0-8B6E-4714-85B6-4738AADCB41A}" type="slidenum">
              <a:rPr lang="en-US" sz="1200" smtClean="0"/>
              <a:pPr eaLnBrk="1" hangingPunct="1"/>
              <a:t>43</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310FF270-B401-4797-8BD2-847BBE353B16}" type="slidenum">
              <a:rPr lang="en-US" sz="1200" smtClean="0"/>
              <a:pPr eaLnBrk="1" hangingPunct="1"/>
              <a:t>44</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3FCA9F7B-6D93-49EC-A4F1-1A98D4EC4EC5}" type="slidenum">
              <a:rPr lang="en-US" sz="1200" smtClean="0"/>
              <a:pPr eaLnBrk="1" hangingPunct="1"/>
              <a:t>45</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02D0AE70-F244-45AA-A9CF-5256FDDEACC2}" type="slidenum">
              <a:rPr lang="en-US" sz="1200" smtClean="0"/>
              <a:pPr eaLnBrk="1" hangingPunct="1"/>
              <a:t>46</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92A38486-783C-4324-96E1-F5458CEDD7F3}" type="slidenum">
              <a:rPr lang="en-US" sz="1200" smtClean="0"/>
              <a:pPr eaLnBrk="1" hangingPunct="1"/>
              <a:t>47</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E7F426BA-0C59-42BF-81AA-4B3EF754AA78}" type="slidenum">
              <a:rPr lang="en-US" sz="1200" smtClean="0"/>
              <a:pPr eaLnBrk="1" hangingPunct="1"/>
              <a:t>48</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33511D5-B666-45F5-8B42-B5537CC9BDCB}" type="slidenum">
              <a:rPr lang="en-US" sz="1200" smtClean="0"/>
              <a:pPr eaLnBrk="1" hangingPunct="1"/>
              <a:t>49</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DD759CD5-6458-4A22-97D3-9E4ABD8656D4}" type="slidenum">
              <a:rPr lang="en-US" sz="1200" smtClean="0"/>
              <a:pPr eaLnBrk="1" hangingPunct="1"/>
              <a:t>5</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3591A5C-FEE8-4008-B401-8F71AC2DBC88}" type="slidenum">
              <a:rPr lang="en-US" sz="1200" smtClean="0"/>
              <a:pPr eaLnBrk="1" hangingPunct="1"/>
              <a:t>50</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AF1DD3E-EAB3-4F0D-BF62-22B276994987}" type="slidenum">
              <a:rPr lang="en-US" sz="1200" smtClean="0"/>
              <a:pPr eaLnBrk="1" hangingPunct="1"/>
              <a:t>51</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F508E33B-72D3-4C1D-AB92-8C68D9E740B6}" type="slidenum">
              <a:rPr lang="en-US" sz="1200" smtClean="0"/>
              <a:pPr eaLnBrk="1" hangingPunct="1"/>
              <a:t>52</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0E07A48-4D28-4C35-B80A-C9E7A8ADB43C}" type="slidenum">
              <a:rPr lang="en-US" sz="1200" smtClean="0"/>
              <a:pPr eaLnBrk="1" hangingPunct="1"/>
              <a:t>53</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88386605-5655-4006-8D28-E451A47F5A9B}" type="slidenum">
              <a:rPr lang="en-US" sz="1200" smtClean="0"/>
              <a:pPr eaLnBrk="1" hangingPunct="1"/>
              <a:t>54</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808D8046-6A2A-472E-AA83-ECCF69D0E81B}" type="slidenum">
              <a:rPr lang="en-US" sz="1200" smtClean="0"/>
              <a:pPr eaLnBrk="1" hangingPunct="1"/>
              <a:t>55</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50D2EACD-891D-4691-BB15-FAFAEBA7EA6C}" type="slidenum">
              <a:rPr lang="en-US" sz="1200" smtClean="0"/>
              <a:pPr eaLnBrk="1" hangingPunct="1"/>
              <a:t>56</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0F1FD240-9B88-4356-B07D-54C4CF160C7D}" type="slidenum">
              <a:rPr lang="en-US" sz="1200" smtClean="0"/>
              <a:pPr eaLnBrk="1" hangingPunct="1"/>
              <a:t>57</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DB4EC13-DCC8-4DE7-92E5-F19F3F553959}" type="slidenum">
              <a:rPr lang="en-US" sz="1200" smtClean="0"/>
              <a:pPr eaLnBrk="1" hangingPunct="1"/>
              <a:t>58</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08F57C3-5962-446A-B527-5CA53BDE18CB}" type="slidenum">
              <a:rPr lang="en-US" sz="1200" smtClean="0"/>
              <a:pPr eaLnBrk="1" hangingPunct="1"/>
              <a:t>59</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D7F94D9B-B8D0-4209-AD12-E46ACC930F9E}" type="slidenum">
              <a:rPr lang="en-US" sz="1200" smtClean="0"/>
              <a:pPr eaLnBrk="1" hangingPunct="1"/>
              <a:t>6</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6F4251F9-9CF9-4FF7-BC62-8D11652AC7AB}" type="slidenum">
              <a:rPr lang="en-US" sz="1200" smtClean="0"/>
              <a:pPr eaLnBrk="1" hangingPunct="1"/>
              <a:t>60</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EAE7B42C-3AEC-45ED-AC5E-3D391649F008}" type="slidenum">
              <a:rPr lang="en-US" sz="1200" smtClean="0"/>
              <a:pPr eaLnBrk="1" hangingPunct="1"/>
              <a:t>61</a:t>
            </a:fld>
            <a:endParaRPr lang="en-US" sz="12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2D5206E-3D83-49A4-B553-8A3B0CF95278}" type="slidenum">
              <a:rPr lang="en-US" sz="1200" smtClean="0"/>
              <a:pPr eaLnBrk="1" hangingPunct="1"/>
              <a:t>62</a:t>
            </a:fld>
            <a:endParaRPr lang="en-US" sz="12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0AEAE68-0326-4721-BC71-E58983DD0E6B}" type="slidenum">
              <a:rPr lang="en-US" sz="1200" smtClean="0"/>
              <a:pPr eaLnBrk="1" hangingPunct="1"/>
              <a:t>63</a:t>
            </a:fld>
            <a:endParaRPr 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897531A-B706-49C3-94EB-F72B45EC2A15}" type="slidenum">
              <a:rPr lang="en-US" sz="1200" smtClean="0"/>
              <a:pPr eaLnBrk="1" hangingPunct="1"/>
              <a:t>64</a:t>
            </a:fld>
            <a:endParaRPr lang="en-US"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F7ABB2E7-0B26-4F45-AC34-37EE5E65C013}" type="slidenum">
              <a:rPr lang="en-US" sz="1200" smtClean="0"/>
              <a:pPr eaLnBrk="1" hangingPunct="1"/>
              <a:t>65</a:t>
            </a:fld>
            <a:endParaRPr lang="en-US" sz="12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30E076EE-B4FC-415A-B684-FE9CE03D7F46}" type="slidenum">
              <a:rPr lang="en-US" sz="1200" smtClean="0"/>
              <a:pPr eaLnBrk="1" hangingPunct="1"/>
              <a:t>67</a:t>
            </a:fld>
            <a:endParaRPr lang="en-US" sz="12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6311BEB-086F-4D3C-BB96-AFA10A9DB7C7}" type="slidenum">
              <a:rPr lang="en-US" sz="1200" smtClean="0"/>
              <a:pPr eaLnBrk="1" hangingPunct="1"/>
              <a:t>68</a:t>
            </a:fld>
            <a:endParaRPr lang="en-US" sz="12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C931404-3468-42DD-B228-80D35FF74FA6}" type="slidenum">
              <a:rPr lang="en-US" sz="1200" smtClean="0"/>
              <a:pPr eaLnBrk="1" hangingPunct="1"/>
              <a:t>69</a:t>
            </a:fld>
            <a:endParaRPr lang="en-US" sz="12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8631AE2-7522-48D8-A214-F791791C47D4}" type="slidenum">
              <a:rPr lang="en-US" sz="1200" smtClean="0"/>
              <a:pPr eaLnBrk="1" hangingPunct="1"/>
              <a:t>70</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2ED9C39-1F77-48CB-8970-DFC340914D20}" type="slidenum">
              <a:rPr lang="en-US" sz="1200" smtClean="0"/>
              <a:pPr eaLnBrk="1" hangingPunct="1"/>
              <a:t>7</a:t>
            </a:fld>
            <a:endParaRPr lang="en-US" sz="12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D606727-F6AE-4204-91AC-1E53C5B2031C}" type="slidenum">
              <a:rPr lang="en-US" sz="1200" smtClean="0"/>
              <a:pPr eaLnBrk="1" hangingPunct="1"/>
              <a:t>72</a:t>
            </a:fld>
            <a:endParaRPr lang="en-US" sz="12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391591A4-BD95-483E-8C3C-E55853CAD64A}" type="slidenum">
              <a:rPr lang="en-US" sz="1200" smtClean="0"/>
              <a:pPr eaLnBrk="1" hangingPunct="1"/>
              <a:t>73</a:t>
            </a:fld>
            <a:endParaRPr lang="en-US" sz="12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A921A31A-DA5E-4204-9FF7-F4CD418547E0}" type="slidenum">
              <a:rPr lang="en-US" sz="1200" smtClean="0"/>
              <a:pPr eaLnBrk="1" hangingPunct="1"/>
              <a:t>74</a:t>
            </a:fld>
            <a:endParaRPr lang="en-US" sz="12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5C1D9BD4-BE17-48B0-AF25-7C97CADB5E02}" type="slidenum">
              <a:rPr lang="en-US" sz="1200" smtClean="0"/>
              <a:pPr eaLnBrk="1" hangingPunct="1"/>
              <a:t>75</a:t>
            </a:fld>
            <a:endParaRPr lang="en-US" sz="120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8F4C99EA-68F5-436C-8A0C-12410BE75DA1}" type="slidenum">
              <a:rPr lang="en-US" sz="1200" smtClean="0"/>
              <a:pPr eaLnBrk="1" hangingPunct="1"/>
              <a:t>77</a:t>
            </a:fld>
            <a:endParaRPr lang="en-US" sz="120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A1C307F6-C3BD-4F4F-A48A-15E930CE9802}" type="slidenum">
              <a:rPr lang="en-US" sz="1200" smtClean="0"/>
              <a:pPr eaLnBrk="1" hangingPunct="1"/>
              <a:t>78</a:t>
            </a:fld>
            <a:endParaRPr lang="en-US" sz="12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E9852EED-130A-436E-BC7C-E5AA93635630}" type="slidenum">
              <a:rPr lang="en-US" sz="1200" smtClean="0"/>
              <a:pPr eaLnBrk="1" hangingPunct="1"/>
              <a:t>79</a:t>
            </a:fld>
            <a:endParaRPr lang="en-US" sz="120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1B4BEBF5-87E1-405E-8DE4-C291DAB3A312}" type="slidenum">
              <a:rPr lang="en-US" sz="1200" smtClean="0"/>
              <a:pPr eaLnBrk="1" hangingPunct="1"/>
              <a:t>80</a:t>
            </a:fld>
            <a:endParaRPr lang="en-US" sz="120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40468A4-762D-4D3D-A983-17DD1A0E31E4}" type="slidenum">
              <a:rPr lang="en-US" sz="1200" smtClean="0"/>
              <a:pPr eaLnBrk="1" hangingPunct="1"/>
              <a:t>82</a:t>
            </a:fld>
            <a:endParaRPr lang="en-US" sz="120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14A792E-D5AD-4E79-90AF-0CDA5A32FAA1}" type="slidenum">
              <a:rPr lang="en-US" sz="1200" smtClean="0"/>
              <a:pPr eaLnBrk="1" hangingPunct="1"/>
              <a:t>83</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EC80873-9F76-4F8E-9E8B-BB89CE89E09A}" type="slidenum">
              <a:rPr lang="en-US" sz="1200" smtClean="0"/>
              <a:pPr eaLnBrk="1" hangingPunct="1"/>
              <a:t>8</a:t>
            </a:fld>
            <a:endParaRPr lang="en-US" sz="120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C9455BA8-4A2E-4E80-90AA-5284B394AC2A}" type="slidenum">
              <a:rPr lang="en-US" sz="1200" smtClean="0"/>
              <a:pPr eaLnBrk="1" hangingPunct="1"/>
              <a:t>84</a:t>
            </a:fld>
            <a:endParaRPr lang="en-US" sz="120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8DD1CD3-9B5F-49FF-879E-491AFE16503B}" type="slidenum">
              <a:rPr lang="en-US" sz="1200" smtClean="0"/>
              <a:pPr eaLnBrk="1" hangingPunct="1"/>
              <a:t>85</a:t>
            </a:fld>
            <a:endParaRPr lang="en-US" sz="120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107CDBAD-2B95-4A05-A901-1E3CBC19AB4F}" type="slidenum">
              <a:rPr lang="en-US" sz="1200" smtClean="0"/>
              <a:pPr eaLnBrk="1" hangingPunct="1"/>
              <a:t>86</a:t>
            </a:fld>
            <a:endParaRPr lang="en-US" sz="120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BB91182-69E3-4218-A513-2D50648142C6}" type="slidenum">
              <a:rPr lang="en-US" sz="1200" smtClean="0"/>
              <a:pPr eaLnBrk="1" hangingPunct="1"/>
              <a:t>87</a:t>
            </a:fld>
            <a:endParaRPr lang="en-US" sz="120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A621CBD-2BFC-42D5-B4F6-287773474964}" type="slidenum">
              <a:rPr lang="en-US" sz="1200" smtClean="0"/>
              <a:pPr eaLnBrk="1" hangingPunct="1"/>
              <a:t>88</a:t>
            </a:fld>
            <a:endParaRPr lang="en-US" sz="120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19C48CB7-2E14-487B-AD78-0F770F69F241}" type="slidenum">
              <a:rPr lang="en-US" sz="1200" smtClean="0"/>
              <a:pPr eaLnBrk="1" hangingPunct="1"/>
              <a:t>89</a:t>
            </a:fld>
            <a:endParaRPr lang="en-US" sz="120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B5D5FBE0-5B7F-4808-AB16-9F3D38A6D07D}" type="slidenum">
              <a:rPr lang="en-US" sz="1200" smtClean="0"/>
              <a:pPr eaLnBrk="1" hangingPunct="1"/>
              <a:t>90</a:t>
            </a:fld>
            <a:endParaRPr lang="en-US" sz="120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883EBB1E-B940-4DCB-9141-376EC1935F2A}" type="slidenum">
              <a:rPr lang="en-US" sz="1200" smtClean="0"/>
              <a:pPr eaLnBrk="1" hangingPunct="1"/>
              <a:t>91</a:t>
            </a:fld>
            <a:endParaRPr lang="en-US" sz="120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1CF42E6-5E90-4492-A487-976B952FA56D}" type="slidenum">
              <a:rPr lang="en-US" sz="1200" smtClean="0"/>
              <a:pPr eaLnBrk="1" hangingPunct="1"/>
              <a:t>92</a:t>
            </a:fld>
            <a:endParaRPr lang="en-US" sz="120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8D21EB0-3401-4CF0-A0C1-82FBEF0627EF}" type="slidenum">
              <a:rPr lang="en-US" sz="1200" smtClean="0"/>
              <a:pPr eaLnBrk="1" hangingPunct="1"/>
              <a:t>93</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A717CA5-1689-43BC-BE1E-0DF1F43865A9}" type="slidenum">
              <a:rPr lang="en-US" sz="1200" smtClean="0"/>
              <a:pPr eaLnBrk="1" hangingPunct="1"/>
              <a:t>9</a:t>
            </a:fld>
            <a:endParaRPr lang="en-US" sz="120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F2EEEA7C-D078-4896-892C-5D1167E018A9}" type="slidenum">
              <a:rPr lang="en-US" sz="1200" smtClean="0"/>
              <a:pPr eaLnBrk="1" hangingPunct="1"/>
              <a:t>94</a:t>
            </a:fld>
            <a:endParaRPr lang="en-US" sz="120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757F57C-8EA3-4E3C-ABEC-AE1F6FB414FB}" type="slidenum">
              <a:rPr lang="en-US" sz="1200" smtClean="0"/>
              <a:pPr eaLnBrk="1" hangingPunct="1"/>
              <a:t>95</a:t>
            </a:fld>
            <a:endParaRPr lang="en-US" sz="120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27383314-3F57-4967-8A6E-1FFF32D44394}" type="slidenum">
              <a:rPr lang="en-US" sz="1200" smtClean="0"/>
              <a:pPr eaLnBrk="1" hangingPunct="1"/>
              <a:t>96</a:t>
            </a:fld>
            <a:endParaRPr lang="en-US" sz="120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EE34CFE-8232-4995-B43E-82E15507D52E}" type="slidenum">
              <a:rPr lang="en-US" sz="1200" smtClean="0"/>
              <a:pPr eaLnBrk="1" hangingPunct="1"/>
              <a:t>97</a:t>
            </a:fld>
            <a:endParaRPr lang="en-US" sz="120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7A8B5158-09C4-42BC-92D3-DBFE199386E8}" type="slidenum">
              <a:rPr lang="en-US" sz="1200" smtClean="0"/>
              <a:pPr eaLnBrk="1" hangingPunct="1"/>
              <a:t>98</a:t>
            </a:fld>
            <a:endParaRPr lang="en-US" sz="120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FF8EB847-2AB4-4563-B4F7-2E74513F6267}" type="slidenum">
              <a:rPr lang="en-US" sz="1200" smtClean="0"/>
              <a:pPr eaLnBrk="1" hangingPunct="1"/>
              <a:t>99</a:t>
            </a:fld>
            <a:endParaRPr lang="en-US" sz="120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DE029D8-2D2B-42AD-88D8-4D47B05D8C6B}" type="slidenum">
              <a:rPr lang="en-US" sz="1200" smtClean="0"/>
              <a:pPr eaLnBrk="1" hangingPunct="1"/>
              <a:t>100</a:t>
            </a:fld>
            <a:endParaRPr lang="en-US" sz="120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EF9BDAE8-24E9-40E6-ACC5-D3F9315DEC25}" type="slidenum">
              <a:rPr lang="en-US" sz="1200" smtClean="0"/>
              <a:pPr eaLnBrk="1" hangingPunct="1"/>
              <a:t>101</a:t>
            </a:fld>
            <a:endParaRPr lang="en-US" sz="120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4C2D2EC9-C426-4A6C-BE5A-5F740B0A45E0}" type="slidenum">
              <a:rPr lang="en-US" sz="1200" smtClean="0"/>
              <a:pPr eaLnBrk="1" hangingPunct="1"/>
              <a:t>102</a:t>
            </a:fld>
            <a:endParaRPr lang="en-US" sz="120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eaLnBrk="1" hangingPunct="1"/>
            <a:fld id="{5FB80AA6-5753-455B-8261-734AC5F375C7}" type="slidenum">
              <a:rPr lang="en-US" sz="1200" smtClean="0"/>
              <a:pPr eaLnBrk="1" hangingPunct="1"/>
              <a:t>104</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AA7B4F-40BF-4163-A86D-AC5B5001C347}" type="slidenum">
              <a:rPr lang="en-US"/>
              <a:pPr>
                <a:defRPr/>
              </a:pPr>
              <a:t>‹#›</a:t>
            </a:fld>
            <a:endParaRPr lang="en-US"/>
          </a:p>
        </p:txBody>
      </p:sp>
    </p:spTree>
    <p:extLst>
      <p:ext uri="{BB962C8B-B14F-4D97-AF65-F5344CB8AC3E}">
        <p14:creationId xmlns:p14="http://schemas.microsoft.com/office/powerpoint/2010/main" val="76142394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4537B6-3018-4128-BC94-ACBD7F02459A}" type="slidenum">
              <a:rPr lang="en-US"/>
              <a:pPr>
                <a:defRPr/>
              </a:pPr>
              <a:t>‹#›</a:t>
            </a:fld>
            <a:endParaRPr lang="en-US"/>
          </a:p>
        </p:txBody>
      </p:sp>
    </p:spTree>
    <p:extLst>
      <p:ext uri="{BB962C8B-B14F-4D97-AF65-F5344CB8AC3E}">
        <p14:creationId xmlns:p14="http://schemas.microsoft.com/office/powerpoint/2010/main" val="305918205"/>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8D71C1-8E07-4F1A-867E-12675483CC9C}" type="slidenum">
              <a:rPr lang="en-US"/>
              <a:pPr>
                <a:defRPr/>
              </a:pPr>
              <a:t>‹#›</a:t>
            </a:fld>
            <a:endParaRPr lang="en-US"/>
          </a:p>
        </p:txBody>
      </p:sp>
    </p:spTree>
    <p:extLst>
      <p:ext uri="{BB962C8B-B14F-4D97-AF65-F5344CB8AC3E}">
        <p14:creationId xmlns:p14="http://schemas.microsoft.com/office/powerpoint/2010/main" val="423206389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8DCFCD-EA57-4897-B366-547BA52AB1B8}" type="slidenum">
              <a:rPr lang="en-US"/>
              <a:pPr>
                <a:defRPr/>
              </a:pPr>
              <a:t>‹#›</a:t>
            </a:fld>
            <a:endParaRPr lang="en-US"/>
          </a:p>
        </p:txBody>
      </p:sp>
    </p:spTree>
    <p:extLst>
      <p:ext uri="{BB962C8B-B14F-4D97-AF65-F5344CB8AC3E}">
        <p14:creationId xmlns:p14="http://schemas.microsoft.com/office/powerpoint/2010/main" val="2850648999"/>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B735A9-B4BC-4F6F-AE93-C15A6FE90BCC}" type="slidenum">
              <a:rPr lang="en-US"/>
              <a:pPr>
                <a:defRPr/>
              </a:pPr>
              <a:t>‹#›</a:t>
            </a:fld>
            <a:endParaRPr lang="en-US"/>
          </a:p>
        </p:txBody>
      </p:sp>
    </p:spTree>
    <p:extLst>
      <p:ext uri="{BB962C8B-B14F-4D97-AF65-F5344CB8AC3E}">
        <p14:creationId xmlns:p14="http://schemas.microsoft.com/office/powerpoint/2010/main" val="1869024329"/>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8BF15A-6F0C-4AB9-A1AA-A54A630C4787}" type="slidenum">
              <a:rPr lang="en-US"/>
              <a:pPr>
                <a:defRPr/>
              </a:pPr>
              <a:t>‹#›</a:t>
            </a:fld>
            <a:endParaRPr lang="en-US"/>
          </a:p>
        </p:txBody>
      </p:sp>
    </p:spTree>
    <p:extLst>
      <p:ext uri="{BB962C8B-B14F-4D97-AF65-F5344CB8AC3E}">
        <p14:creationId xmlns:p14="http://schemas.microsoft.com/office/powerpoint/2010/main" val="3590654110"/>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DC90A-7EEF-45AB-BE08-25B4A3D10C70}" type="slidenum">
              <a:rPr lang="en-US"/>
              <a:pPr>
                <a:defRPr/>
              </a:pPr>
              <a:t>‹#›</a:t>
            </a:fld>
            <a:endParaRPr lang="en-US"/>
          </a:p>
        </p:txBody>
      </p:sp>
    </p:spTree>
    <p:extLst>
      <p:ext uri="{BB962C8B-B14F-4D97-AF65-F5344CB8AC3E}">
        <p14:creationId xmlns:p14="http://schemas.microsoft.com/office/powerpoint/2010/main" val="20031791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91ED45-C161-4D4C-A8B9-E7709DA1AD82}" type="slidenum">
              <a:rPr lang="en-US"/>
              <a:pPr>
                <a:defRPr/>
              </a:pPr>
              <a:t>‹#›</a:t>
            </a:fld>
            <a:endParaRPr lang="en-US"/>
          </a:p>
        </p:txBody>
      </p:sp>
    </p:spTree>
    <p:extLst>
      <p:ext uri="{BB962C8B-B14F-4D97-AF65-F5344CB8AC3E}">
        <p14:creationId xmlns:p14="http://schemas.microsoft.com/office/powerpoint/2010/main" val="362043886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A1EEBA-B397-4ABC-A2FB-EAD29E78B55A}" type="slidenum">
              <a:rPr lang="en-US"/>
              <a:pPr>
                <a:defRPr/>
              </a:pPr>
              <a:t>‹#›</a:t>
            </a:fld>
            <a:endParaRPr lang="en-US"/>
          </a:p>
        </p:txBody>
      </p:sp>
    </p:spTree>
    <p:extLst>
      <p:ext uri="{BB962C8B-B14F-4D97-AF65-F5344CB8AC3E}">
        <p14:creationId xmlns:p14="http://schemas.microsoft.com/office/powerpoint/2010/main" val="3377964713"/>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202799-940A-4632-B191-57A558C6EA31}" type="slidenum">
              <a:rPr lang="en-US"/>
              <a:pPr>
                <a:defRPr/>
              </a:pPr>
              <a:t>‹#›</a:t>
            </a:fld>
            <a:endParaRPr lang="en-US"/>
          </a:p>
        </p:txBody>
      </p:sp>
    </p:spTree>
    <p:extLst>
      <p:ext uri="{BB962C8B-B14F-4D97-AF65-F5344CB8AC3E}">
        <p14:creationId xmlns:p14="http://schemas.microsoft.com/office/powerpoint/2010/main" val="544961140"/>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835018-3535-4A35-A91F-87B3A4CFDCC7}" type="slidenum">
              <a:rPr lang="en-US"/>
              <a:pPr>
                <a:defRPr/>
              </a:pPr>
              <a:t>‹#›</a:t>
            </a:fld>
            <a:endParaRPr lang="en-US"/>
          </a:p>
        </p:txBody>
      </p:sp>
    </p:spTree>
    <p:extLst>
      <p:ext uri="{BB962C8B-B14F-4D97-AF65-F5344CB8AC3E}">
        <p14:creationId xmlns:p14="http://schemas.microsoft.com/office/powerpoint/2010/main" val="35583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4FD0FD-E6B8-49E8-846C-1E61A7B3C9F1}" type="slidenum">
              <a:rPr lang="en-US"/>
              <a:pPr>
                <a:defRPr/>
              </a:pPr>
              <a:t>‹#›</a:t>
            </a:fld>
            <a:endParaRPr lang="en-US"/>
          </a:p>
        </p:txBody>
      </p:sp>
    </p:spTree>
    <p:extLst>
      <p:ext uri="{BB962C8B-B14F-4D97-AF65-F5344CB8AC3E}">
        <p14:creationId xmlns:p14="http://schemas.microsoft.com/office/powerpoint/2010/main" val="2721778079"/>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FFBC2F-9FB8-4ECF-BB43-7DF2ED0880FA}" type="slidenum">
              <a:rPr lang="en-US"/>
              <a:pPr>
                <a:defRPr/>
              </a:pPr>
              <a:t>‹#›</a:t>
            </a:fld>
            <a:endParaRPr lang="en-US"/>
          </a:p>
        </p:txBody>
      </p:sp>
    </p:spTree>
    <p:extLst>
      <p:ext uri="{BB962C8B-B14F-4D97-AF65-F5344CB8AC3E}">
        <p14:creationId xmlns:p14="http://schemas.microsoft.com/office/powerpoint/2010/main" val="2647197952"/>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42D14B3F-CFC6-4C3D-AE7D-70D6DCC839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6.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jpeg"/></Relationships>
</file>

<file path=ppt/slides/_rels/slide11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gif"/><Relationship Id="rId1" Type="http://schemas.openxmlformats.org/officeDocument/2006/relationships/slideLayout" Target="../slideLayouts/slideLayout1.xml"/><Relationship Id="rId4" Type="http://schemas.openxmlformats.org/officeDocument/2006/relationships/image" Target="../media/image59.jp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8.jpeg"/><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4.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050" name="WordArt 7"/>
          <p:cNvSpPr>
            <a:spLocks noChangeArrowheads="1" noChangeShapeType="1" noTextEdit="1"/>
          </p:cNvSpPr>
          <p:nvPr/>
        </p:nvSpPr>
        <p:spPr bwMode="auto">
          <a:xfrm>
            <a:off x="2133600" y="1828800"/>
            <a:ext cx="4267200" cy="3886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JAPANESE</a:t>
            </a:r>
          </a:p>
          <a:p>
            <a:pPr algn="ctr"/>
            <a:r>
              <a:rPr lang="en-US" sz="3600" kern="10">
                <a:ln w="9525">
                  <a:solidFill>
                    <a:srgbClr val="000000"/>
                  </a:solidFill>
                  <a:round/>
                  <a:headEnd/>
                  <a:tailEnd/>
                </a:ln>
                <a:latin typeface="Arial Black"/>
              </a:rPr>
              <a:t>CULTURE</a:t>
            </a:r>
          </a:p>
        </p:txBody>
      </p:sp>
      <p:sp>
        <p:nvSpPr>
          <p:cNvPr id="2051" name="Rectangle 8"/>
          <p:cNvSpPr>
            <a:spLocks noChangeArrowheads="1"/>
          </p:cNvSpPr>
          <p:nvPr/>
        </p:nvSpPr>
        <p:spPr bwMode="auto">
          <a:xfrm>
            <a:off x="304800" y="106363"/>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6000" u="sng" dirty="0">
                <a:solidFill>
                  <a:srgbClr val="00FFFF"/>
                </a:solidFill>
                <a:latin typeface="Tahoma" pitchFamily="34" charset="0"/>
              </a:rPr>
              <a:t>CHAPTER 11</a:t>
            </a:r>
            <a:endParaRPr lang="en-US" dirty="0">
              <a:solidFill>
                <a:srgbClr val="00FFFF"/>
              </a:solidFill>
            </a:endParaRP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839200" cy="685800"/>
          </a:xfrm>
        </p:spPr>
        <p:txBody>
          <a:bodyPr/>
          <a:lstStyle/>
          <a:p>
            <a:pPr eaLnBrk="1" hangingPunct="1"/>
            <a:r>
              <a:rPr lang="en-US" sz="3600" b="1" smtClean="0">
                <a:solidFill>
                  <a:schemeClr val="tx1"/>
                </a:solidFill>
                <a:latin typeface="Tahoma" pitchFamily="34" charset="0"/>
              </a:rPr>
              <a:t>GETTING CONCRETE WITH IDEALS</a:t>
            </a:r>
          </a:p>
        </p:txBody>
      </p:sp>
      <p:sp>
        <p:nvSpPr>
          <p:cNvPr id="11267" name="Rectangle 3"/>
          <p:cNvSpPr>
            <a:spLocks noGrp="1" noChangeArrowheads="1"/>
          </p:cNvSpPr>
          <p:nvPr>
            <p:ph type="body" sz="half" idx="1"/>
          </p:nvPr>
        </p:nvSpPr>
        <p:spPr>
          <a:xfrm>
            <a:off x="228600" y="609600"/>
            <a:ext cx="3886200" cy="6629400"/>
          </a:xfrm>
        </p:spPr>
        <p:txBody>
          <a:bodyPr/>
          <a:lstStyle/>
          <a:p>
            <a:pPr eaLnBrk="1" hangingPunct="1">
              <a:buFontTx/>
              <a:buNone/>
            </a:pPr>
            <a:r>
              <a:rPr lang="en-US" sz="4000" b="1" smtClean="0">
                <a:latin typeface="Tahoma" pitchFamily="34" charset="0"/>
              </a:rPr>
              <a:t>Is your score the only thing that counts in golf? (How about your form &amp; manners?)</a:t>
            </a:r>
            <a:r>
              <a:rPr lang="en-US" sz="4800" b="1" smtClean="0">
                <a:latin typeface="Verdana" pitchFamily="34" charset="0"/>
              </a:rPr>
              <a:t> </a:t>
            </a:r>
          </a:p>
          <a:p>
            <a:pPr eaLnBrk="1" hangingPunct="1">
              <a:buFontTx/>
              <a:buNone/>
            </a:pPr>
            <a:endParaRPr lang="en-US" sz="4800" b="1" smtClean="0">
              <a:latin typeface="Verdana" pitchFamily="34" charset="0"/>
            </a:endParaRPr>
          </a:p>
        </p:txBody>
      </p:sp>
      <p:sp>
        <p:nvSpPr>
          <p:cNvPr id="11268" name="Rectangle 7"/>
          <p:cNvSpPr>
            <a:spLocks noChangeArrowheads="1"/>
          </p:cNvSpPr>
          <p:nvPr/>
        </p:nvSpPr>
        <p:spPr bwMode="auto">
          <a:xfrm>
            <a:off x="3657600" y="609600"/>
            <a:ext cx="50292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4">
              <a:spcBef>
                <a:spcPct val="20000"/>
              </a:spcBef>
            </a:pPr>
            <a:r>
              <a:rPr lang="en-US" sz="3400">
                <a:latin typeface="Tahoma" pitchFamily="34" charset="0"/>
              </a:rPr>
              <a:t>Why fold paper up? (Origami is an artistic approach to self-discipline)</a:t>
            </a:r>
          </a:p>
        </p:txBody>
      </p:sp>
      <p:pic>
        <p:nvPicPr>
          <p:cNvPr id="11269" name="Picture 10" descr="twodin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343400"/>
            <a:ext cx="3581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0" y="0"/>
            <a:ext cx="9144000" cy="6858000"/>
          </a:xfrm>
        </p:spPr>
        <p:txBody>
          <a:bodyPr/>
          <a:lstStyle/>
          <a:p>
            <a:pPr marL="514350" indent="-514350">
              <a:buFontTx/>
              <a:buNone/>
            </a:pPr>
            <a:r>
              <a:rPr lang="en-US" sz="3300" b="1" smtClean="0">
                <a:latin typeface="Tahoma" pitchFamily="34" charset="0"/>
                <a:cs typeface="Tahoma" pitchFamily="34" charset="0"/>
              </a:rPr>
              <a:t>4. </a:t>
            </a:r>
            <a:r>
              <a:rPr lang="en-US" sz="2800" b="1" smtClean="0">
                <a:latin typeface="Tahoma" pitchFamily="34" charset="0"/>
                <a:cs typeface="Tahoma" pitchFamily="34" charset="0"/>
              </a:rPr>
              <a:t>Bosses hesitate to speak out or “rock the boat” for fear of conveying disrespect to others or disrupting harmony in some way. Likewise, their subordinates seldom challenge the status quo fearing that change might cause someone to lose face. </a:t>
            </a:r>
          </a:p>
          <a:p>
            <a:pPr marL="514350" indent="-514350">
              <a:buFontTx/>
              <a:buNone/>
            </a:pPr>
            <a:r>
              <a:rPr lang="en-US" sz="2800" b="1" smtClean="0">
                <a:latin typeface="Tahoma" pitchFamily="34" charset="0"/>
                <a:cs typeface="Tahoma" pitchFamily="34" charset="0"/>
              </a:rPr>
              <a:t>2. Japanese decision-making is a slow, evolutionary process since so many people must be pleased. </a:t>
            </a:r>
          </a:p>
          <a:p>
            <a:pPr marL="514350" indent="-514350">
              <a:buFontTx/>
              <a:buNone/>
            </a:pPr>
            <a:r>
              <a:rPr lang="en-US" sz="2800" b="1" smtClean="0">
                <a:latin typeface="Tahoma" pitchFamily="34" charset="0"/>
                <a:cs typeface="Tahoma" pitchFamily="34" charset="0"/>
              </a:rPr>
              <a:t>3. Lower level employees must pay their dues over a long period of time given the Japanese preference for experienced, middle-age leaders. And changing employment in mid-career can result in loss of retirement benefits.</a:t>
            </a:r>
          </a:p>
        </p:txBody>
      </p:sp>
    </p:spTree>
  </p:cSld>
  <p:clrMapOvr>
    <a:masterClrMapping/>
  </p:clrMapOvr>
  <p:transition spd="med">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0" y="0"/>
            <a:ext cx="9144000" cy="6858000"/>
          </a:xfrm>
        </p:spPr>
        <p:txBody>
          <a:bodyPr/>
          <a:lstStyle/>
          <a:p>
            <a:pPr marL="514350" indent="-514350">
              <a:buFontTx/>
              <a:buNone/>
            </a:pPr>
            <a:r>
              <a:rPr lang="en-US" sz="4000" b="1" smtClean="0">
                <a:latin typeface="Tahoma" pitchFamily="34" charset="0"/>
                <a:cs typeface="Tahoma" pitchFamily="34" charset="0"/>
              </a:rPr>
              <a:t>“Japanese middle mangers are pushed into early retirement for daring to question the boss in a meeting; workers do not see their families for weeks as they are often forced to remain at the office; managers are so wedded to their jobs that their wives divorce them; nasty office politics abound.”</a:t>
            </a:r>
            <a:endParaRPr lang="en-US" sz="3600" b="1" smtClean="0">
              <a:latin typeface="Tahoma" pitchFamily="34" charset="0"/>
              <a:cs typeface="Tahoma" pitchFamily="34" charset="0"/>
            </a:endParaRPr>
          </a:p>
        </p:txBody>
      </p:sp>
    </p:spTree>
  </p:cSld>
  <p:clrMapOvr>
    <a:masterClrMapping/>
  </p:clrMapOvr>
  <p:transition spd="med">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0" y="0"/>
            <a:ext cx="9144000" cy="6858000"/>
          </a:xfrm>
        </p:spPr>
        <p:txBody>
          <a:bodyPr/>
          <a:lstStyle/>
          <a:p>
            <a:pPr algn="ctr">
              <a:buFontTx/>
              <a:buNone/>
            </a:pPr>
            <a:endParaRPr lang="en-US" sz="6600" b="1" dirty="0" smtClean="0">
              <a:latin typeface="Tahoma" pitchFamily="34" charset="0"/>
              <a:cs typeface="Tahoma" pitchFamily="34" charset="0"/>
            </a:endParaRPr>
          </a:p>
          <a:p>
            <a:pPr algn="ctr">
              <a:buFontTx/>
              <a:buNone/>
            </a:pPr>
            <a:r>
              <a:rPr lang="en-US" sz="6600" b="1" dirty="0" smtClean="0">
                <a:latin typeface="Tahoma" pitchFamily="34" charset="0"/>
                <a:cs typeface="Tahoma" pitchFamily="34" charset="0"/>
              </a:rPr>
              <a:t>TRANSACTIONAL </a:t>
            </a:r>
          </a:p>
          <a:p>
            <a:pPr algn="ctr">
              <a:buFontTx/>
              <a:buNone/>
            </a:pPr>
            <a:r>
              <a:rPr lang="en-US" sz="6600" b="1" dirty="0" smtClean="0">
                <a:latin typeface="Tahoma" pitchFamily="34" charset="0"/>
                <a:cs typeface="Tahoma" pitchFamily="34" charset="0"/>
              </a:rPr>
              <a:t>vs. </a:t>
            </a:r>
            <a:r>
              <a:rPr lang="en-US" sz="6000" b="1" dirty="0" smtClean="0">
                <a:latin typeface="Tahoma" pitchFamily="34" charset="0"/>
                <a:cs typeface="Tahoma" pitchFamily="34" charset="0"/>
              </a:rPr>
              <a:t>TRANSFORMATIONAL</a:t>
            </a:r>
            <a:r>
              <a:rPr lang="en-US" sz="6600" b="1" dirty="0" smtClean="0">
                <a:latin typeface="Tahoma" pitchFamily="34" charset="0"/>
                <a:cs typeface="Tahoma" pitchFamily="34" charset="0"/>
              </a:rPr>
              <a:t> MANAGEMENT</a:t>
            </a:r>
          </a:p>
        </p:txBody>
      </p:sp>
    </p:spTree>
  </p:cSld>
  <p:clrMapOvr>
    <a:masterClrMapping/>
  </p:clrMapOvr>
  <p:transition spd="med">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4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Transactional vs. Transformational leadership</a:t>
            </a:r>
            <a:endPar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28800"/>
            <a:ext cx="6172200" cy="4224528"/>
          </a:xfrm>
          <a:prstGeom prst="rect">
            <a:avLst/>
          </a:prstGeom>
        </p:spPr>
      </p:pic>
    </p:spTree>
    <p:extLst>
      <p:ext uri="{BB962C8B-B14F-4D97-AF65-F5344CB8AC3E}">
        <p14:creationId xmlns:p14="http://schemas.microsoft.com/office/powerpoint/2010/main" val="2390254562"/>
      </p:ext>
    </p:extLst>
  </p:cSld>
  <p:clrMapOvr>
    <a:masterClrMapping/>
  </p:clrMapOvr>
  <p:transition spd="med">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1"/>
          </p:nvPr>
        </p:nvSpPr>
        <p:spPr>
          <a:xfrm>
            <a:off x="0" y="0"/>
            <a:ext cx="9144000" cy="6858000"/>
          </a:xfrm>
        </p:spPr>
        <p:txBody>
          <a:bodyPr/>
          <a:lstStyle/>
          <a:p>
            <a:pPr algn="ctr" eaLnBrk="1" hangingPunct="1">
              <a:buFontTx/>
              <a:buNone/>
            </a:pPr>
            <a:r>
              <a:rPr lang="en-US" sz="3300" b="1" smtClean="0">
                <a:latin typeface="Tahoma" pitchFamily="34" charset="0"/>
              </a:rPr>
              <a:t>Transactional management, characteristic of the individualistic West, is the “quid-pro-quo” approach to work of “I’ll do this for you if you do this for me.” Managers in Western companies are expected to motivate &amp; lead workers into pursuing organizational interests in return for providing competitive wages &amp; benefits, possible merit pay &amp; promotions, &amp; agreeable work conditions.  The organization looks after its interests &amp; employees look out for their interests. </a:t>
            </a:r>
          </a:p>
        </p:txBody>
      </p:sp>
    </p:spTree>
  </p:cSld>
  <p:clrMapOvr>
    <a:masterClrMapping/>
  </p:clrMapOvr>
  <p:transition spd="med">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sz="3600" b="1" smtClean="0">
                <a:latin typeface="Tahoma" pitchFamily="34" charset="0"/>
              </a:rPr>
              <a:t>Japanese transformational management requires that employees motivate themselves on behalf of the organization by internalizing the workplace ideals of this boss (sempai). Managers serve as role models of organizational ideals for employees to sacrificially emulate.  Employees aren’t promotable until they rise above self-interest, doing what the organization wants, the way it wants.</a:t>
            </a:r>
          </a:p>
        </p:txBody>
      </p:sp>
    </p:spTree>
  </p:cSld>
  <p:clrMapOvr>
    <a:masterClrMapping/>
  </p:clrMapOvr>
  <p:transition spd="med">
    <p:random/>
  </p:transition>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0" y="228600"/>
            <a:ext cx="9144000" cy="6629400"/>
          </a:xfrm>
        </p:spPr>
        <p:txBody>
          <a:bodyPr/>
          <a:lstStyle/>
          <a:p>
            <a:pPr marL="609600" indent="-609600" eaLnBrk="1" hangingPunct="1">
              <a:buFontTx/>
              <a:buAutoNum type="arabicPeriod"/>
            </a:pPr>
            <a:r>
              <a:rPr lang="en-US" sz="3400" b="1" smtClean="0">
                <a:latin typeface="Tahoma" pitchFamily="34" charset="0"/>
              </a:rPr>
              <a:t>In order to be transformed by the boss, subordinates must be adept reading the boss’s mind &amp; copying his behavior (to show that corporate traditions &amp; ideals have been internalized).</a:t>
            </a:r>
          </a:p>
          <a:p>
            <a:pPr marL="609600" indent="-609600" eaLnBrk="1" hangingPunct="1">
              <a:buFontTx/>
              <a:buAutoNum type="arabicPeriod"/>
            </a:pPr>
            <a:r>
              <a:rPr lang="en-US" sz="3400" b="1" smtClean="0">
                <a:latin typeface="Tahoma" pitchFamily="34" charset="0"/>
              </a:rPr>
              <a:t>Employees cater to the hierarchy to show loyalty &amp; complete commitment to the cause. </a:t>
            </a:r>
          </a:p>
          <a:p>
            <a:pPr marL="609600" indent="-609600" eaLnBrk="1" hangingPunct="1">
              <a:buClr>
                <a:schemeClr val="tx1"/>
              </a:buClr>
              <a:buFontTx/>
              <a:buAutoNum type="arabicPeriod"/>
            </a:pPr>
            <a:r>
              <a:rPr lang="en-US" sz="3400" b="1" smtClean="0">
                <a:latin typeface="Tahoma" pitchFamily="34" charset="0"/>
              </a:rPr>
              <a:t>The most important responsibility of subordinates is maintaining the face &amp;  honor of their boss.</a:t>
            </a:r>
          </a:p>
          <a:p>
            <a:pPr marL="609600" indent="-609600" eaLnBrk="1" hangingPunct="1"/>
            <a:endParaRPr lang="en-US" sz="4800" b="1" smtClean="0">
              <a:latin typeface="Tahoma" pitchFamily="34"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title"/>
          </p:nvPr>
        </p:nvSpPr>
        <p:spPr>
          <a:xfrm>
            <a:off x="0" y="609600"/>
            <a:ext cx="8458200" cy="5181600"/>
          </a:xfrm>
        </p:spPr>
        <p:txBody>
          <a:bodyPr/>
          <a:lstStyle/>
          <a:p>
            <a:pPr eaLnBrk="1" hangingPunct="1"/>
            <a:r>
              <a:rPr lang="en-US" sz="7200" b="1" dirty="0" smtClean="0">
                <a:solidFill>
                  <a:schemeClr val="tx1"/>
                </a:solidFill>
                <a:latin typeface="Tahoma" pitchFamily="34" charset="0"/>
              </a:rPr>
              <a:t/>
            </a:r>
            <a:br>
              <a:rPr lang="en-US" sz="7200" b="1" dirty="0" smtClean="0">
                <a:solidFill>
                  <a:schemeClr val="tx1"/>
                </a:solidFill>
                <a:latin typeface="Tahoma" pitchFamily="34" charset="0"/>
              </a:rPr>
            </a:br>
            <a:r>
              <a:rPr lang="en-US" sz="7200" b="1" dirty="0" smtClean="0">
                <a:solidFill>
                  <a:schemeClr val="tx1"/>
                </a:solidFill>
                <a:latin typeface="Tahoma" pitchFamily="34" charset="0"/>
              </a:rPr>
              <a:t>Vague </a:t>
            </a:r>
            <a:br>
              <a:rPr lang="en-US" sz="7200" b="1" dirty="0" smtClean="0">
                <a:solidFill>
                  <a:schemeClr val="tx1"/>
                </a:solidFill>
                <a:latin typeface="Tahoma" pitchFamily="34" charset="0"/>
              </a:rPr>
            </a:br>
            <a:r>
              <a:rPr lang="en-US" sz="7200" b="1" dirty="0" smtClean="0">
                <a:solidFill>
                  <a:schemeClr val="tx1"/>
                </a:solidFill>
                <a:latin typeface="Tahoma" pitchFamily="34" charset="0"/>
              </a:rPr>
              <a:t>goals,</a:t>
            </a:r>
            <a:br>
              <a:rPr lang="en-US" sz="7200" b="1" dirty="0" smtClean="0">
                <a:solidFill>
                  <a:schemeClr val="tx1"/>
                </a:solidFill>
                <a:latin typeface="Tahoma" pitchFamily="34" charset="0"/>
              </a:rPr>
            </a:br>
            <a:r>
              <a:rPr lang="en-US" sz="7200" b="1" dirty="0" smtClean="0">
                <a:solidFill>
                  <a:srgbClr val="FF0000"/>
                </a:solidFill>
                <a:latin typeface="Tahoma" pitchFamily="34" charset="0"/>
              </a:rPr>
              <a:t>Clear </a:t>
            </a:r>
            <a:br>
              <a:rPr lang="en-US" sz="7200" b="1" dirty="0" smtClean="0">
                <a:solidFill>
                  <a:srgbClr val="FF0000"/>
                </a:solidFill>
                <a:latin typeface="Tahoma" pitchFamily="34" charset="0"/>
              </a:rPr>
            </a:br>
            <a:r>
              <a:rPr lang="en-US" sz="7200" b="1" dirty="0" smtClean="0">
                <a:solidFill>
                  <a:srgbClr val="FF0000"/>
                </a:solidFill>
                <a:latin typeface="Tahoma" pitchFamily="34" charset="0"/>
              </a:rPr>
              <a:t>ideals </a:t>
            </a:r>
            <a:br>
              <a:rPr lang="en-US" sz="7200" b="1" dirty="0" smtClean="0">
                <a:solidFill>
                  <a:srgbClr val="FF0000"/>
                </a:solidFill>
                <a:latin typeface="Tahoma" pitchFamily="34" charset="0"/>
              </a:rPr>
            </a:br>
            <a:endParaRPr lang="en-US" sz="7200" b="1" dirty="0" smtClean="0">
              <a:solidFill>
                <a:srgbClr val="FF0000"/>
              </a:solidFill>
              <a:latin typeface="Tahoma" pitchFamily="34" charset="0"/>
            </a:endParaRPr>
          </a:p>
        </p:txBody>
      </p:sp>
      <p:sp>
        <p:nvSpPr>
          <p:cNvPr id="105475" name="AutoShape 7"/>
          <p:cNvSpPr>
            <a:spLocks noChangeArrowheads="1"/>
          </p:cNvSpPr>
          <p:nvPr/>
        </p:nvSpPr>
        <p:spPr bwMode="auto">
          <a:xfrm>
            <a:off x="7696200" y="5867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304800" y="304800"/>
            <a:ext cx="8839200" cy="6553200"/>
          </a:xfrm>
        </p:spPr>
        <p:txBody>
          <a:bodyPr/>
          <a:lstStyle/>
          <a:p>
            <a:pPr marL="609600" indent="-609600" eaLnBrk="1" hangingPunct="1">
              <a:buFontTx/>
              <a:buAutoNum type="arabicPeriod"/>
            </a:pPr>
            <a:r>
              <a:rPr lang="en-US" sz="4000" b="1" smtClean="0">
                <a:latin typeface="Tahoma" pitchFamily="34" charset="0"/>
              </a:rPr>
              <a:t>Goals are a cheap substitute for ideals.</a:t>
            </a:r>
          </a:p>
          <a:p>
            <a:pPr marL="609600" indent="-609600" eaLnBrk="1" hangingPunct="1">
              <a:buFontTx/>
              <a:buAutoNum type="arabicPeriod"/>
            </a:pPr>
            <a:r>
              <a:rPr lang="en-US" sz="4000" b="1" smtClean="0">
                <a:latin typeface="Tahoma" pitchFamily="34" charset="0"/>
              </a:rPr>
              <a:t>American employees are saturated with goals because few American companies have any ideals to offer.</a:t>
            </a:r>
          </a:p>
          <a:p>
            <a:pPr marL="609600" indent="-609600" eaLnBrk="1" hangingPunct="1">
              <a:buFontTx/>
              <a:buAutoNum type="arabicPeriod"/>
            </a:pPr>
            <a:r>
              <a:rPr lang="en-US" sz="4000" b="1" smtClean="0">
                <a:latin typeface="Tahoma" pitchFamily="34" charset="0"/>
              </a:rPr>
              <a:t>With goals you seldom get more than you asked for—with ideals you often do.  Goals limit; ideals stretch.</a:t>
            </a:r>
          </a:p>
          <a:p>
            <a:pPr marL="609600" indent="-609600" eaLnBrk="1" hangingPunct="1">
              <a:buFontTx/>
              <a:buNone/>
            </a:pPr>
            <a:endParaRPr lang="en-US" sz="4000" b="1" smtClean="0">
              <a:latin typeface="Tahoma" pitchFamily="34" charset="0"/>
            </a:endParaRPr>
          </a:p>
        </p:txBody>
      </p:sp>
      <p:sp>
        <p:nvSpPr>
          <p:cNvPr id="106499" name="AutoShape 10"/>
          <p:cNvSpPr>
            <a:spLocks noChangeArrowheads="1"/>
          </p:cNvSpPr>
          <p:nvPr/>
        </p:nvSpPr>
        <p:spPr bwMode="auto">
          <a:xfrm>
            <a:off x="76962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1"/>
          </p:nvPr>
        </p:nvSpPr>
        <p:spPr>
          <a:xfrm>
            <a:off x="228600" y="0"/>
            <a:ext cx="8610600" cy="6858000"/>
          </a:xfrm>
        </p:spPr>
        <p:txBody>
          <a:bodyPr/>
          <a:lstStyle/>
          <a:p>
            <a:pPr marL="609600" indent="-609600" eaLnBrk="1" hangingPunct="1">
              <a:buFontTx/>
              <a:buAutoNum type="arabicPeriod" startAt="4"/>
            </a:pPr>
            <a:r>
              <a:rPr lang="en-US" sz="2800" b="1" smtClean="0">
                <a:latin typeface="Tahoma" pitchFamily="34" charset="0"/>
              </a:rPr>
              <a:t>Japanese managers value ideals above goals, because ideals require internal/voluntary commitment on the subordinate’s part; they reflect an employee transformed by corporate ideals.</a:t>
            </a:r>
          </a:p>
          <a:p>
            <a:pPr marL="609600" indent="-609600" eaLnBrk="1" hangingPunct="1">
              <a:buFontTx/>
              <a:buAutoNum type="arabicPeriod" startAt="4"/>
            </a:pPr>
            <a:r>
              <a:rPr lang="en-US" sz="2800" b="1" smtClean="0">
                <a:latin typeface="Tahoma" pitchFamily="34" charset="0"/>
              </a:rPr>
              <a:t>Goals set by a boss are a form of external (transactional) motivation. The Japanese want employees to be internally motivated by internalized ideals. </a:t>
            </a:r>
          </a:p>
          <a:p>
            <a:pPr marL="609600" indent="-609600" eaLnBrk="1" hangingPunct="1">
              <a:buFontTx/>
              <a:buAutoNum type="arabicPeriod" startAt="4"/>
            </a:pPr>
            <a:r>
              <a:rPr lang="en-US" sz="2800" b="1" smtClean="0">
                <a:latin typeface="Tahoma" pitchFamily="34" charset="0"/>
              </a:rPr>
              <a:t>The Japanese want employees to motivate themselves (be transformed) by internalized  ideals. Goals thrust on employees autocratically by the boss creates an “us versus them” work environment.</a:t>
            </a: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28600"/>
            <a:ext cx="9144000" cy="1219200"/>
          </a:xfrm>
        </p:spPr>
        <p:txBody>
          <a:bodyPr/>
          <a:lstStyle/>
          <a:p>
            <a:pPr eaLnBrk="1" hangingPunct="1"/>
            <a:r>
              <a:rPr lang="en-US" sz="3600" b="1" smtClean="0">
                <a:solidFill>
                  <a:schemeClr val="tx1"/>
                </a:solidFill>
                <a:latin typeface="Tahoma" pitchFamily="34" charset="0"/>
              </a:rPr>
              <a:t>Shudan Ishiki </a:t>
            </a:r>
            <a:br>
              <a:rPr lang="en-US" sz="3600" b="1" smtClean="0">
                <a:solidFill>
                  <a:schemeClr val="tx1"/>
                </a:solidFill>
                <a:latin typeface="Tahoma" pitchFamily="34" charset="0"/>
              </a:rPr>
            </a:br>
            <a:r>
              <a:rPr lang="en-US" sz="3600" b="1" smtClean="0">
                <a:solidFill>
                  <a:schemeClr val="tx1"/>
                </a:solidFill>
                <a:latin typeface="Tahoma" pitchFamily="34" charset="0"/>
              </a:rPr>
              <a:t>Why do the Japanese have such a strong group consciousness?</a:t>
            </a:r>
          </a:p>
        </p:txBody>
      </p:sp>
      <p:pic>
        <p:nvPicPr>
          <p:cNvPr id="12291" name="Picture 3" descr="japan bus p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752600"/>
            <a:ext cx="37099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0" y="0"/>
            <a:ext cx="9144000" cy="6858000"/>
          </a:xfrm>
        </p:spPr>
        <p:txBody>
          <a:bodyPr/>
          <a:lstStyle/>
          <a:p>
            <a:pPr algn="ctr" eaLnBrk="1" hangingPunct="1">
              <a:buFontTx/>
              <a:buNone/>
            </a:pPr>
            <a:r>
              <a:rPr lang="en-US" sz="4800" b="1" smtClean="0">
                <a:latin typeface="Tahoma" pitchFamily="34" charset="0"/>
              </a:rPr>
              <a:t>External motivators like $$$ do motivate many people, but money can’t buy loyalty or promote teamwork.  Money-oriented employees are gone as soon as they can find more money elsewhere.</a:t>
            </a:r>
          </a:p>
        </p:txBody>
      </p:sp>
    </p:spTree>
  </p:cSld>
  <p:clrMapOvr>
    <a:masterClrMapping/>
  </p:clrMapOvr>
  <p:transition spd="med">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8839200" cy="1752600"/>
          </a:xfrm>
        </p:spPr>
        <p:txBody>
          <a:bodyPr/>
          <a:lstStyle/>
          <a:p>
            <a:pPr eaLnBrk="1" hangingPunct="1"/>
            <a:r>
              <a:rPr lang="en-US" sz="3600" b="1" smtClean="0">
                <a:solidFill>
                  <a:schemeClr val="tx1"/>
                </a:solidFill>
                <a:latin typeface="Tahoma" pitchFamily="34" charset="0"/>
              </a:rPr>
              <a:t>Ringi Seido </a:t>
            </a:r>
            <a:br>
              <a:rPr lang="en-US" sz="3600" b="1" smtClean="0">
                <a:solidFill>
                  <a:schemeClr val="tx1"/>
                </a:solidFill>
                <a:latin typeface="Tahoma" pitchFamily="34" charset="0"/>
              </a:rPr>
            </a:br>
            <a:r>
              <a:rPr lang="en-US" sz="3600" b="1" smtClean="0">
                <a:solidFill>
                  <a:schemeClr val="tx1"/>
                </a:solidFill>
                <a:latin typeface="Tahoma" pitchFamily="34" charset="0"/>
              </a:rPr>
              <a:t>What’s the Japanese purpose of</a:t>
            </a:r>
            <a:br>
              <a:rPr lang="en-US" sz="3600" b="1" smtClean="0">
                <a:solidFill>
                  <a:schemeClr val="tx1"/>
                </a:solidFill>
                <a:latin typeface="Tahoma" pitchFamily="34" charset="0"/>
              </a:rPr>
            </a:br>
            <a:r>
              <a:rPr lang="en-US" sz="4800" b="1" smtClean="0">
                <a:solidFill>
                  <a:schemeClr val="tx1"/>
                </a:solidFill>
                <a:latin typeface="Tahoma" pitchFamily="34" charset="0"/>
              </a:rPr>
              <a:t>putting it in writing?</a:t>
            </a:r>
          </a:p>
        </p:txBody>
      </p:sp>
      <p:pic>
        <p:nvPicPr>
          <p:cNvPr id="109571" name="Picture 3" descr="koin1J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300" y="2286000"/>
            <a:ext cx="1511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4" descr="hanko_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574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5" descr="bow_men_cart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267200"/>
            <a:ext cx="165735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AutoShape 6"/>
          <p:cNvSpPr>
            <a:spLocks noChangeArrowheads="1"/>
          </p:cNvSpPr>
          <p:nvPr/>
        </p:nvSpPr>
        <p:spPr bwMode="auto">
          <a:xfrm>
            <a:off x="7924800" y="61722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6000" b="1" dirty="0" err="1" smtClean="0">
                <a:solidFill>
                  <a:srgbClr val="0000FF"/>
                </a:solidFill>
                <a:latin typeface="Tahoma" panose="020B0604030504040204" pitchFamily="34" charset="0"/>
                <a:ea typeface="Tahoma" panose="020B0604030504040204" pitchFamily="34" charset="0"/>
                <a:cs typeface="Tahoma" panose="020B0604030504040204" pitchFamily="34" charset="0"/>
              </a:rPr>
              <a:t>Ringi</a:t>
            </a:r>
            <a:r>
              <a:rPr lang="en-US" sz="60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6000" b="1" dirty="0" err="1" smtClean="0">
                <a:solidFill>
                  <a:srgbClr val="0000FF"/>
                </a:solidFill>
                <a:latin typeface="Tahoma" panose="020B0604030504040204" pitchFamily="34" charset="0"/>
                <a:ea typeface="Tahoma" panose="020B0604030504040204" pitchFamily="34" charset="0"/>
                <a:cs typeface="Tahoma" panose="020B0604030504040204" pitchFamily="34" charset="0"/>
              </a:rPr>
              <a:t>Seido</a:t>
            </a:r>
            <a:endParaRPr lang="en-US" sz="7200" b="1"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0" y="1371599"/>
            <a:ext cx="5218029" cy="347384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355" y="3429000"/>
            <a:ext cx="4462645" cy="3424989"/>
          </a:xfrm>
          <a:prstGeom prst="rect">
            <a:avLst/>
          </a:prstGeom>
        </p:spPr>
      </p:pic>
    </p:spTree>
    <p:extLst>
      <p:ext uri="{BB962C8B-B14F-4D97-AF65-F5344CB8AC3E}">
        <p14:creationId xmlns:p14="http://schemas.microsoft.com/office/powerpoint/2010/main" val="1274873512"/>
      </p:ext>
    </p:extLst>
  </p:cSld>
  <p:clrMapOvr>
    <a:masterClrMapping/>
  </p:clrMapOvr>
  <p:transition spd="med">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304800" y="0"/>
            <a:ext cx="8839200" cy="6477000"/>
          </a:xfrm>
        </p:spPr>
        <p:txBody>
          <a:bodyPr/>
          <a:lstStyle/>
          <a:p>
            <a:pPr marL="609600" indent="-609600" eaLnBrk="1" hangingPunct="1">
              <a:lnSpc>
                <a:spcPct val="90000"/>
              </a:lnSpc>
              <a:buFontTx/>
              <a:buAutoNum type="arabicPeriod"/>
            </a:pPr>
            <a:r>
              <a:rPr lang="en-US" sz="2800" b="1" smtClean="0">
                <a:latin typeface="Tahoma" pitchFamily="34" charset="0"/>
              </a:rPr>
              <a:t>Managers downwardly communicate (vague) goals that they want employee teams to deliver on: “We hope the new marketing efforts will capture the true essence of our company.”</a:t>
            </a:r>
          </a:p>
          <a:p>
            <a:pPr marL="609600" indent="-609600" eaLnBrk="1" hangingPunct="1">
              <a:lnSpc>
                <a:spcPct val="90000"/>
              </a:lnSpc>
              <a:buFontTx/>
              <a:buAutoNum type="arabicPeriod"/>
            </a:pPr>
            <a:r>
              <a:rPr lang="en-US" sz="2800" b="1" smtClean="0">
                <a:latin typeface="Tahoma" pitchFamily="34" charset="0"/>
              </a:rPr>
              <a:t>Teams send “trial balloon” scenarios upward to management to indicate alternative ways in which the expressed goal (“the essence of our company”) might be fulfilled &amp; to build harmony.</a:t>
            </a:r>
          </a:p>
          <a:p>
            <a:pPr marL="609600" indent="-609600" eaLnBrk="1" hangingPunct="1">
              <a:lnSpc>
                <a:spcPct val="90000"/>
              </a:lnSpc>
              <a:buFontTx/>
              <a:buAutoNum type="arabicPeriod"/>
            </a:pPr>
            <a:r>
              <a:rPr lang="en-US" sz="2800" b="1" smtClean="0">
                <a:latin typeface="Tahoma" pitchFamily="34" charset="0"/>
              </a:rPr>
              <a:t>This two-way communication process percolates  until management circulates the ringi seido (ideal transformed scenario) among its ranks and then to employees for endorsement via their written seal (“pledge of allegiance”).</a:t>
            </a:r>
          </a:p>
        </p:txBody>
      </p:sp>
      <p:sp>
        <p:nvSpPr>
          <p:cNvPr id="110595" name="AutoShape 10"/>
          <p:cNvSpPr>
            <a:spLocks noChangeArrowheads="1"/>
          </p:cNvSpPr>
          <p:nvPr/>
        </p:nvSpPr>
        <p:spPr bwMode="auto">
          <a:xfrm>
            <a:off x="76962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endParaRPr lang="en-US" sz="800" b="1" dirty="0">
              <a:solidFill>
                <a:srgbClr val="FF0000"/>
              </a:solidFill>
              <a:latin typeface="Showcard Gothic" panose="04020904020102020604" pitchFamily="82"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9" y="470986"/>
            <a:ext cx="3543300" cy="2314575"/>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852" y="470987"/>
            <a:ext cx="3989983" cy="26683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53" y="2785561"/>
            <a:ext cx="6743700" cy="3856740"/>
          </a:xfrm>
          <a:prstGeom prst="rect">
            <a:avLst/>
          </a:prstGeom>
        </p:spPr>
      </p:pic>
    </p:spTree>
    <p:extLst>
      <p:ext uri="{BB962C8B-B14F-4D97-AF65-F5344CB8AC3E}">
        <p14:creationId xmlns:p14="http://schemas.microsoft.com/office/powerpoint/2010/main" val="673922248"/>
      </p:ext>
    </p:extLst>
  </p:cSld>
  <p:clrMapOvr>
    <a:masterClrMapping/>
  </p:clrMapOvr>
  <p:transition spd="med">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xfrm>
            <a:off x="0" y="228600"/>
            <a:ext cx="9144000" cy="6629400"/>
          </a:xfrm>
        </p:spPr>
        <p:txBody>
          <a:bodyPr/>
          <a:lstStyle/>
          <a:p>
            <a:pPr marL="609600" indent="-609600" eaLnBrk="1" hangingPunct="1">
              <a:lnSpc>
                <a:spcPct val="80000"/>
              </a:lnSpc>
              <a:buFontTx/>
              <a:buAutoNum type="arabicPeriod" startAt="4"/>
            </a:pPr>
            <a:r>
              <a:rPr lang="en-US" b="1" smtClean="0">
                <a:latin typeface="Tahoma" pitchFamily="34" charset="0"/>
              </a:rPr>
              <a:t>Percolated decision-making gives face to everyone involved: managers don‘t have to order employees to be transformed by ideals; employee needs are responded to by management. </a:t>
            </a:r>
          </a:p>
          <a:p>
            <a:pPr marL="609600" indent="-609600" eaLnBrk="1" hangingPunct="1">
              <a:lnSpc>
                <a:spcPct val="80000"/>
              </a:lnSpc>
              <a:buFontTx/>
              <a:buAutoNum type="arabicPeriod" startAt="4"/>
            </a:pPr>
            <a:r>
              <a:rPr lang="en-US" b="1" smtClean="0">
                <a:latin typeface="Tahoma" pitchFamily="34" charset="0"/>
              </a:rPr>
              <a:t>The decision can then be implemented without political game-playing &amp; coercion.</a:t>
            </a:r>
          </a:p>
          <a:p>
            <a:pPr marL="609600" indent="-609600" eaLnBrk="1" hangingPunct="1">
              <a:lnSpc>
                <a:spcPct val="80000"/>
              </a:lnSpc>
              <a:buFontTx/>
              <a:buAutoNum type="arabicPeriod" startAt="4"/>
            </a:pPr>
            <a:r>
              <a:rPr lang="en-US" b="1" smtClean="0">
                <a:latin typeface="Tahoma" pitchFamily="34" charset="0"/>
              </a:rPr>
              <a:t>This careful consensus-building approach naturally slows down the Japanese decision-making process, much to the frustration of many Western companies accustomed to getting things done decisively via authoritarian, unilateral executives. </a:t>
            </a:r>
          </a:p>
          <a:p>
            <a:pPr marL="609600" indent="-609600" eaLnBrk="1" hangingPunct="1">
              <a:lnSpc>
                <a:spcPct val="80000"/>
              </a:lnSpc>
            </a:pPr>
            <a:endParaRPr lang="en-US" sz="2800" b="1" smtClean="0">
              <a:latin typeface="Tahoma" pitchFamily="34" charset="0"/>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marL="857250" indent="-857250" algn="l">
              <a:buFont typeface="Arial" panose="020B0604020202020204" pitchFamily="34" charset="0"/>
              <a:buChar char="•"/>
            </a:pPr>
            <a:r>
              <a:rPr lang="en-US" sz="6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Mutual face</a:t>
            </a:r>
          </a:p>
          <a:p>
            <a:pPr marL="857250" indent="-857250" algn="l">
              <a:buFont typeface="Arial" panose="020B0604020202020204" pitchFamily="34" charset="0"/>
              <a:buChar char="•"/>
            </a:pPr>
            <a:r>
              <a:rPr lang="en-US" sz="60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Submission &gt; domination</a:t>
            </a:r>
          </a:p>
          <a:p>
            <a:pPr marL="857250" indent="-857250" algn="l">
              <a:buFont typeface="Arial" panose="020B0604020202020204" pitchFamily="34" charset="0"/>
              <a:buChar char="•"/>
            </a:pPr>
            <a:r>
              <a:rPr lang="en-US" sz="6000" b="1" dirty="0" smtClean="0">
                <a:solidFill>
                  <a:srgbClr val="33CC33"/>
                </a:solidFill>
                <a:latin typeface="Tahoma" panose="020B0604030504040204" pitchFamily="34" charset="0"/>
                <a:ea typeface="Tahoma" panose="020B0604030504040204" pitchFamily="34" charset="0"/>
                <a:cs typeface="Tahoma" panose="020B0604030504040204" pitchFamily="34" charset="0"/>
              </a:rPr>
              <a:t>+ reinforcement &gt; negative</a:t>
            </a:r>
          </a:p>
          <a:p>
            <a:pPr marL="857250" indent="-857250" algn="l">
              <a:buFont typeface="Arial" panose="020B0604020202020204" pitchFamily="34" charset="0"/>
              <a:buChar char="•"/>
            </a:pPr>
            <a:r>
              <a:rPr lang="en-US" sz="60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Ideals by osmosis</a:t>
            </a:r>
            <a:endParaRPr lang="en-US" sz="7200" b="1" dirty="0" smtClean="0">
              <a:solidFill>
                <a:srgbClr val="7030A0"/>
              </a:solidFill>
              <a:latin typeface="Tahoma" panose="020B0604030504040204" pitchFamily="34" charset="0"/>
              <a:ea typeface="Tahoma" panose="020B0604030504040204" pitchFamily="34" charset="0"/>
              <a:cs typeface="Tahoma" panose="020B0604030504040204" pitchFamily="34" charset="0"/>
            </a:endParaRPr>
          </a:p>
          <a:p>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0728938"/>
      </p:ext>
    </p:extLst>
  </p:cSld>
  <p:clrMapOvr>
    <a:masterClrMapping/>
  </p:clrMapOvr>
  <p:transition spd="med">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2642" name="WordArt 2"/>
          <p:cNvSpPr>
            <a:spLocks noChangeArrowheads="1" noChangeShapeType="1" noTextEdit="1"/>
          </p:cNvSpPr>
          <p:nvPr/>
        </p:nvSpPr>
        <p:spPr bwMode="auto">
          <a:xfrm>
            <a:off x="304800" y="381000"/>
            <a:ext cx="8686800" cy="6172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7200" kern="10">
                <a:solidFill>
                  <a:schemeClr val="tx2"/>
                </a:solidFill>
                <a:effectLst>
                  <a:outerShdw dist="45791" dir="2021404" algn="ctr" rotWithShape="0">
                    <a:srgbClr val="B2B2B2">
                      <a:alpha val="79999"/>
                    </a:srgbClr>
                  </a:outerShdw>
                </a:effectLst>
                <a:latin typeface="Tahoma"/>
                <a:ea typeface="Tahoma"/>
                <a:cs typeface="Tahoma"/>
              </a:rPr>
              <a:t>ASIAN</a:t>
            </a:r>
          </a:p>
          <a:p>
            <a:pPr algn="ctr"/>
            <a:r>
              <a:rPr lang="en-US" sz="7200" kern="10">
                <a:solidFill>
                  <a:schemeClr val="tx2"/>
                </a:solidFill>
                <a:effectLst>
                  <a:outerShdw dist="45791" dir="2021404" algn="ctr" rotWithShape="0">
                    <a:srgbClr val="B2B2B2">
                      <a:alpha val="79999"/>
                    </a:srgbClr>
                  </a:outerShdw>
                </a:effectLst>
                <a:latin typeface="Tahoma"/>
                <a:ea typeface="Tahoma"/>
                <a:cs typeface="Tahoma"/>
              </a:rPr>
              <a:t>COMMUNALISM </a:t>
            </a:r>
          </a:p>
          <a:p>
            <a:pPr algn="ctr"/>
            <a:r>
              <a:rPr lang="en-US" sz="7200" kern="10">
                <a:solidFill>
                  <a:schemeClr val="tx2"/>
                </a:solidFill>
                <a:effectLst>
                  <a:outerShdw dist="45791" dir="2021404" algn="ctr" rotWithShape="0">
                    <a:srgbClr val="B2B2B2">
                      <a:alpha val="79999"/>
                    </a:srgbClr>
                  </a:outerShdw>
                </a:effectLst>
                <a:latin typeface="Tahoma"/>
                <a:ea typeface="Tahoma"/>
                <a:cs typeface="Tahoma"/>
              </a:rPr>
              <a:t>MEETS WESTERN</a:t>
            </a:r>
          </a:p>
          <a:p>
            <a:pPr algn="ctr"/>
            <a:r>
              <a:rPr lang="en-US" sz="7200" kern="10">
                <a:solidFill>
                  <a:schemeClr val="tx2"/>
                </a:solidFill>
                <a:effectLst>
                  <a:outerShdw dist="45791" dir="2021404" algn="ctr" rotWithShape="0">
                    <a:srgbClr val="B2B2B2">
                      <a:alpha val="79999"/>
                    </a:srgbClr>
                  </a:outerShdw>
                </a:effectLst>
                <a:latin typeface="Tahoma"/>
                <a:ea typeface="Tahoma"/>
                <a:cs typeface="Tahoma"/>
              </a:rPr>
              <a:t>INDIVIDUALISM</a:t>
            </a:r>
          </a:p>
        </p:txBody>
      </p:sp>
    </p:spTree>
  </p:cSld>
  <p:clrMapOvr>
    <a:masterClrMapping/>
  </p:clrMapOvr>
  <p:transition spd="med">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0" y="152400"/>
            <a:ext cx="8686800" cy="1524000"/>
          </a:xfrm>
        </p:spPr>
        <p:txBody>
          <a:bodyPr/>
          <a:lstStyle/>
          <a:p>
            <a:pPr eaLnBrk="1" hangingPunct="1"/>
            <a:r>
              <a:rPr lang="en-US" sz="4000" b="1" smtClean="0">
                <a:solidFill>
                  <a:schemeClr val="tx1"/>
                </a:solidFill>
                <a:latin typeface="Tahoma" pitchFamily="34" charset="0"/>
              </a:rPr>
              <a:t>Giri </a:t>
            </a:r>
            <a:br>
              <a:rPr lang="en-US" sz="4000" b="1" smtClean="0">
                <a:solidFill>
                  <a:schemeClr val="tx1"/>
                </a:solidFill>
                <a:latin typeface="Tahoma" pitchFamily="34" charset="0"/>
              </a:rPr>
            </a:br>
            <a:r>
              <a:rPr lang="en-US" sz="4000" b="1" smtClean="0">
                <a:solidFill>
                  <a:schemeClr val="tx1"/>
                </a:solidFill>
                <a:latin typeface="Tahoma" pitchFamily="34" charset="0"/>
              </a:rPr>
              <a:t>Would you like to </a:t>
            </a:r>
            <a:br>
              <a:rPr lang="en-US" sz="4000" b="1" smtClean="0">
                <a:solidFill>
                  <a:schemeClr val="tx1"/>
                </a:solidFill>
                <a:latin typeface="Tahoma" pitchFamily="34" charset="0"/>
              </a:rPr>
            </a:br>
            <a:r>
              <a:rPr lang="en-US" sz="3600" b="1" smtClean="0">
                <a:solidFill>
                  <a:schemeClr val="tx1"/>
                </a:solidFill>
                <a:latin typeface="Tahoma" pitchFamily="34" charset="0"/>
              </a:rPr>
              <a:t>live with unending obligations?</a:t>
            </a:r>
          </a:p>
        </p:txBody>
      </p:sp>
      <p:pic>
        <p:nvPicPr>
          <p:cNvPr id="113667" name="Picture 3" descr="j gen x job si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6019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AutoShape 4"/>
          <p:cNvSpPr>
            <a:spLocks noChangeArrowheads="1"/>
          </p:cNvSpPr>
          <p:nvPr/>
        </p:nvSpPr>
        <p:spPr bwMode="auto">
          <a:xfrm>
            <a:off x="79248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split orient="vert" dir="in"/>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0" y="228600"/>
            <a:ext cx="9144000" cy="6629400"/>
          </a:xfrm>
        </p:spPr>
        <p:txBody>
          <a:bodyPr/>
          <a:lstStyle/>
          <a:p>
            <a:pPr marL="609600" indent="-609600" eaLnBrk="1" hangingPunct="1">
              <a:buFontTx/>
              <a:buAutoNum type="arabicPeriod"/>
            </a:pPr>
            <a:r>
              <a:rPr lang="en-US" sz="4200" b="1" dirty="0" smtClean="0">
                <a:latin typeface="Tahoma" pitchFamily="34" charset="0"/>
              </a:rPr>
              <a:t>The younger generation have a Westernized mindset that expects companies to provide a “comfort environment” (“give”—not just “take”).</a:t>
            </a:r>
          </a:p>
          <a:p>
            <a:pPr marL="609600" indent="-609600" eaLnBrk="1" hangingPunct="1">
              <a:buFontTx/>
              <a:buAutoNum type="arabicPeriod"/>
            </a:pPr>
            <a:r>
              <a:rPr lang="en-US" sz="4200" b="1" dirty="0" smtClean="0">
                <a:latin typeface="Tahoma" pitchFamily="34" charset="0"/>
              </a:rPr>
              <a:t>Endless sacrifice is a thing of the past.</a:t>
            </a:r>
          </a:p>
          <a:p>
            <a:pPr marL="609600" indent="-609600" eaLnBrk="1" hangingPunct="1">
              <a:buClr>
                <a:schemeClr val="tx1"/>
              </a:buClr>
              <a:buFontTx/>
              <a:buAutoNum type="arabicPeriod"/>
            </a:pPr>
            <a:r>
              <a:rPr lang="en-US" sz="4200" b="1" dirty="0" smtClean="0">
                <a:latin typeface="Tahoma" pitchFamily="34" charset="0"/>
              </a:rPr>
              <a:t>Communalism meets individualism</a:t>
            </a:r>
          </a:p>
        </p:txBody>
      </p:sp>
      <p:sp>
        <p:nvSpPr>
          <p:cNvPr id="114691" name="AutoShape 11"/>
          <p:cNvSpPr>
            <a:spLocks noChangeArrowheads="1"/>
          </p:cNvSpPr>
          <p:nvPr/>
        </p:nvSpPr>
        <p:spPr bwMode="auto">
          <a:xfrm>
            <a:off x="7696200" y="5867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228600"/>
            <a:ext cx="9144000" cy="6629400"/>
          </a:xfrm>
        </p:spPr>
        <p:txBody>
          <a:bodyPr/>
          <a:lstStyle/>
          <a:p>
            <a:pPr marL="609600" indent="-609600" eaLnBrk="1" hangingPunct="1">
              <a:buFontTx/>
              <a:buAutoNum type="arabicPeriod"/>
            </a:pPr>
            <a:r>
              <a:rPr lang="en-US" sz="5400" b="1" smtClean="0">
                <a:latin typeface="Tahoma" pitchFamily="34" charset="0"/>
              </a:rPr>
              <a:t>Ethnic &amp; cultural homogeneity</a:t>
            </a:r>
          </a:p>
          <a:p>
            <a:pPr marL="609600" indent="-609600" eaLnBrk="1" hangingPunct="1">
              <a:buFontTx/>
              <a:buAutoNum type="arabicPeriod"/>
            </a:pPr>
            <a:r>
              <a:rPr lang="en-US" sz="5400" b="1" smtClean="0">
                <a:latin typeface="Tahoma" pitchFamily="34" charset="0"/>
              </a:rPr>
              <a:t>Predictable &amp; rigid behavioral etiquette for every social situation</a:t>
            </a:r>
          </a:p>
          <a:p>
            <a:pPr marL="609600" indent="-609600" eaLnBrk="1" hangingPunct="1">
              <a:buClr>
                <a:schemeClr val="tx1"/>
              </a:buClr>
              <a:buFontTx/>
              <a:buAutoNum type="arabicPeriod"/>
            </a:pPr>
            <a:r>
              <a:rPr lang="en-US" sz="5400" b="1" smtClean="0">
                <a:latin typeface="Tahoma" pitchFamily="34" charset="0"/>
              </a:rPr>
              <a:t>The pursuit of common ideals</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0"/>
            <a:ext cx="9144000" cy="1524000"/>
          </a:xfrm>
        </p:spPr>
        <p:txBody>
          <a:bodyPr/>
          <a:lstStyle/>
          <a:p>
            <a:pPr eaLnBrk="1" hangingPunct="1"/>
            <a:r>
              <a:rPr lang="en-US" sz="3200" b="1" smtClean="0">
                <a:solidFill>
                  <a:schemeClr val="tx1"/>
                </a:solidFill>
                <a:latin typeface="Tahoma" pitchFamily="34" charset="0"/>
              </a:rPr>
              <a:t>Japan’s  prolonged 1990s recession &amp; breakdown of lifetime employment has taken its toll on Japanese morale &amp; pride:</a:t>
            </a:r>
          </a:p>
        </p:txBody>
      </p:sp>
      <p:sp>
        <p:nvSpPr>
          <p:cNvPr id="115715" name="Rectangle 3"/>
          <p:cNvSpPr>
            <a:spLocks noGrp="1" noChangeArrowheads="1"/>
          </p:cNvSpPr>
          <p:nvPr>
            <p:ph type="body" idx="1"/>
          </p:nvPr>
        </p:nvSpPr>
        <p:spPr>
          <a:xfrm>
            <a:off x="0" y="1676400"/>
            <a:ext cx="9144000" cy="5181600"/>
          </a:xfrm>
        </p:spPr>
        <p:txBody>
          <a:bodyPr/>
          <a:lstStyle/>
          <a:p>
            <a:pPr marL="609600" indent="-609600" eaLnBrk="1" hangingPunct="1">
              <a:buFontTx/>
              <a:buAutoNum type="arabicPeriod" startAt="4"/>
            </a:pPr>
            <a:r>
              <a:rPr lang="en-US" sz="3600" b="1" smtClean="0">
                <a:latin typeface="Tahoma" pitchFamily="34" charset="0"/>
              </a:rPr>
              <a:t>“Thumb culture”: Recent college grads don’t want to sacrifice their lives to a corporation, “hiding” at home passing the time with digital technology (video games, chat grouping, etc.).</a:t>
            </a:r>
          </a:p>
          <a:p>
            <a:pPr marL="609600" indent="-609600" eaLnBrk="1" hangingPunct="1">
              <a:buFontTx/>
              <a:buAutoNum type="arabicPeriod" startAt="4"/>
            </a:pPr>
            <a:r>
              <a:rPr lang="en-US" sz="3600" b="1" dirty="0" smtClean="0">
                <a:latin typeface="Tahoma" pitchFamily="34" charset="0"/>
              </a:rPr>
              <a:t>Rising divorce &amp; suicide , declining birth rates, lack of purpose in life</a:t>
            </a:r>
          </a:p>
        </p:txBody>
      </p:sp>
    </p:spTree>
  </p:cSld>
  <p:clrMapOvr>
    <a:masterClrMapping/>
  </p:clrMapOvr>
  <p:transition spd="med">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0" y="0"/>
            <a:ext cx="9144000" cy="914400"/>
          </a:xfrm>
        </p:spPr>
        <p:txBody>
          <a:bodyPr/>
          <a:lstStyle/>
          <a:p>
            <a:pPr eaLnBrk="1" hangingPunct="1"/>
            <a:r>
              <a:rPr lang="en-US" b="1" smtClean="0">
                <a:latin typeface="Tahoma" pitchFamily="34" charset="0"/>
                <a:cs typeface="Tahoma" pitchFamily="34" charset="0"/>
              </a:rPr>
              <a:t>SOCIAL TENSIONS</a:t>
            </a:r>
          </a:p>
        </p:txBody>
      </p:sp>
      <p:sp>
        <p:nvSpPr>
          <p:cNvPr id="116739" name="Content Placeholder 2"/>
          <p:cNvSpPr>
            <a:spLocks noGrp="1"/>
          </p:cNvSpPr>
          <p:nvPr>
            <p:ph idx="1"/>
          </p:nvPr>
        </p:nvSpPr>
        <p:spPr>
          <a:xfrm>
            <a:off x="0" y="990600"/>
            <a:ext cx="9144000" cy="5867400"/>
          </a:xfrm>
        </p:spPr>
        <p:txBody>
          <a:bodyPr/>
          <a:lstStyle/>
          <a:p>
            <a:pPr eaLnBrk="1" hangingPunct="1">
              <a:buFontTx/>
              <a:buNone/>
            </a:pPr>
            <a:r>
              <a:rPr lang="en-US" sz="3700" b="1" smtClean="0">
                <a:latin typeface="Tahoma" pitchFamily="34" charset="0"/>
                <a:cs typeface="Tahoma" pitchFamily="34" charset="0"/>
              </a:rPr>
              <a:t>1. “The Japanese company, or kaisha, still plays a more paternal part in employees’ lives than in any other well-off society, shaping not just work but also their social life. With long hours in the office as well as punishing sessions in bars with colleagues afterwards, the two are often indistinguishable. “</a:t>
            </a:r>
          </a:p>
        </p:txBody>
      </p:sp>
      <p:sp>
        <p:nvSpPr>
          <p:cNvPr id="116740" name="AutoShape 7"/>
          <p:cNvSpPr>
            <a:spLocks noChangeArrowheads="1"/>
          </p:cNvSpPr>
          <p:nvPr/>
        </p:nvSpPr>
        <p:spPr bwMode="auto">
          <a:xfrm>
            <a:off x="7696200" y="5867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1"/>
          </p:nvPr>
        </p:nvSpPr>
        <p:spPr>
          <a:xfrm>
            <a:off x="0" y="0"/>
            <a:ext cx="9144000" cy="6858000"/>
          </a:xfrm>
        </p:spPr>
        <p:txBody>
          <a:bodyPr/>
          <a:lstStyle/>
          <a:p>
            <a:pPr eaLnBrk="1" hangingPunct="1">
              <a:buFontTx/>
              <a:buNone/>
            </a:pPr>
            <a:r>
              <a:rPr lang="en-US" sz="3500" b="1" smtClean="0">
                <a:latin typeface="Tahoma" pitchFamily="34" charset="0"/>
                <a:cs typeface="Tahoma" pitchFamily="34" charset="0"/>
              </a:rPr>
              <a:t>2. </a:t>
            </a:r>
            <a:r>
              <a:rPr lang="en-US" sz="3300" b="1" smtClean="0">
                <a:latin typeface="Tahoma" pitchFamily="34" charset="0"/>
                <a:cs typeface="Tahoma" pitchFamily="34" charset="0"/>
              </a:rPr>
              <a:t>Twenty percent of Japanese are now elderly and the average lifespan has increased from 50 years old in 1947 to 82 today.</a:t>
            </a:r>
          </a:p>
          <a:p>
            <a:pPr eaLnBrk="1" hangingPunct="1">
              <a:buFontTx/>
              <a:buNone/>
            </a:pPr>
            <a:r>
              <a:rPr lang="en-US" sz="3300" b="1" smtClean="0">
                <a:latin typeface="Tahoma" pitchFamily="34" charset="0"/>
                <a:cs typeface="Tahoma" pitchFamily="34" charset="0"/>
              </a:rPr>
              <a:t>3. In large part, the population has been rapidly graying because small families are under work-related stress.  After a Japanese couple have their first child, the husband often doesn’t have enough time to help around the home, making the wife think twice about having any more children.</a:t>
            </a:r>
          </a:p>
          <a:p>
            <a:pPr eaLnBrk="1" hangingPunct="1">
              <a:buFontTx/>
              <a:buNone/>
            </a:pPr>
            <a:r>
              <a:rPr lang="en-US" sz="4000" b="1" smtClean="0">
                <a:latin typeface="Tahoma" pitchFamily="34" charset="0"/>
                <a:cs typeface="Tahoma" pitchFamily="34" charset="0"/>
              </a:rPr>
              <a:t> </a:t>
            </a: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28600"/>
            <a:ext cx="9144000" cy="990600"/>
          </a:xfrm>
        </p:spPr>
        <p:txBody>
          <a:bodyPr/>
          <a:lstStyle/>
          <a:p>
            <a:pPr eaLnBrk="1" hangingPunct="1"/>
            <a:r>
              <a:rPr lang="en-US" sz="4800" b="1" smtClean="0">
                <a:solidFill>
                  <a:schemeClr val="tx1"/>
                </a:solidFill>
                <a:latin typeface="Tahoma" pitchFamily="34" charset="0"/>
              </a:rPr>
              <a:t>Shikata</a:t>
            </a:r>
            <a:r>
              <a:rPr lang="en-US" sz="3600" b="1" smtClean="0">
                <a:solidFill>
                  <a:schemeClr val="tx1"/>
                </a:solidFill>
                <a:latin typeface="Tahoma" pitchFamily="34" charset="0"/>
              </a:rPr>
              <a:t> The ideal process</a:t>
            </a:r>
            <a:br>
              <a:rPr lang="en-US" sz="3600" b="1" smtClean="0">
                <a:solidFill>
                  <a:schemeClr val="tx1"/>
                </a:solidFill>
                <a:latin typeface="Tahoma" pitchFamily="34" charset="0"/>
              </a:rPr>
            </a:br>
            <a:r>
              <a:rPr lang="en-US" sz="3600" b="1" smtClean="0">
                <a:solidFill>
                  <a:schemeClr val="tx1"/>
                </a:solidFill>
                <a:latin typeface="Tahoma" pitchFamily="34" charset="0"/>
              </a:rPr>
              <a:t>for all social &amp; business behavior</a:t>
            </a:r>
          </a:p>
        </p:txBody>
      </p:sp>
      <p:pic>
        <p:nvPicPr>
          <p:cNvPr id="14339" name="Picture 3" descr="J BEEF CUTTERS AND MEAT HA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41438"/>
            <a:ext cx="70104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AutoShape 4"/>
          <p:cNvSpPr>
            <a:spLocks noChangeArrowheads="1"/>
          </p:cNvSpPr>
          <p:nvPr/>
        </p:nvSpPr>
        <p:spPr bwMode="auto">
          <a:xfrm>
            <a:off x="7772400" y="5867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0" y="228600"/>
            <a:ext cx="9144000" cy="6629400"/>
          </a:xfrm>
        </p:spPr>
        <p:txBody>
          <a:bodyPr/>
          <a:lstStyle/>
          <a:p>
            <a:pPr marL="609600" indent="-609600" eaLnBrk="1" hangingPunct="1">
              <a:buFontTx/>
              <a:buAutoNum type="arabicPeriod"/>
            </a:pPr>
            <a:r>
              <a:rPr lang="en-US" sz="3800" b="1" dirty="0" smtClean="0">
                <a:latin typeface="Tahoma" pitchFamily="34" charset="0"/>
              </a:rPr>
              <a:t>There is an ideal way to do everything in Japan, because the way you do something is just as important as what you accomplish.</a:t>
            </a:r>
          </a:p>
          <a:p>
            <a:pPr marL="609600" indent="-609600" eaLnBrk="1" hangingPunct="1">
              <a:buClr>
                <a:schemeClr val="tx1"/>
              </a:buClr>
              <a:buFontTx/>
              <a:buAutoNum type="arabicPeriod"/>
            </a:pPr>
            <a:r>
              <a:rPr lang="en-US" sz="3800" b="1" dirty="0" smtClean="0">
                <a:latin typeface="Tahoma" pitchFamily="34" charset="0"/>
              </a:rPr>
              <a:t>Failure in doing something the ideal way is more honorable than being pragmatic by cutting corners to achieve success (such as steroid use in sports &amp; NCAA cheating).</a:t>
            </a:r>
          </a:p>
          <a:p>
            <a:pPr marL="609600" indent="-609600" eaLnBrk="1" hangingPunct="1">
              <a:buClr>
                <a:srgbClr val="00FFFF"/>
              </a:buClr>
              <a:buFont typeface="Wingdings" pitchFamily="2" charset="2"/>
              <a:buNone/>
            </a:pPr>
            <a:r>
              <a:rPr lang="en-US" sz="3800" b="1" dirty="0" smtClean="0">
                <a:solidFill>
                  <a:srgbClr val="FFFF00"/>
                </a:solidFill>
                <a:latin typeface="Verdana" pitchFamily="34" charset="0"/>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905000"/>
          </a:xfrm>
        </p:spPr>
        <p:txBody>
          <a:bodyPr/>
          <a:lstStyle/>
          <a:p>
            <a:pPr eaLnBrk="1" hangingPunct="1"/>
            <a:r>
              <a:rPr lang="en-US" sz="4800" b="1" u="sng" smtClean="0">
                <a:solidFill>
                  <a:schemeClr val="tx1"/>
                </a:solidFill>
                <a:latin typeface="Tahoma" pitchFamily="34" charset="0"/>
              </a:rPr>
              <a:t>IDEAL #1</a:t>
            </a:r>
            <a:r>
              <a:rPr lang="en-US" sz="4800" b="1" smtClean="0">
                <a:solidFill>
                  <a:schemeClr val="tx1"/>
                </a:solidFill>
                <a:latin typeface="Tahoma" pitchFamily="34" charset="0"/>
              </a:rPr>
              <a:t>: Iki Gai</a:t>
            </a:r>
            <a:br>
              <a:rPr lang="en-US" sz="4800" b="1" smtClean="0">
                <a:solidFill>
                  <a:schemeClr val="tx1"/>
                </a:solidFill>
                <a:latin typeface="Tahoma" pitchFamily="34" charset="0"/>
              </a:rPr>
            </a:br>
            <a:r>
              <a:rPr lang="en-US" sz="4800" b="1" smtClean="0">
                <a:solidFill>
                  <a:schemeClr val="tx1"/>
                </a:solidFill>
                <a:latin typeface="Tahoma" pitchFamily="34" charset="0"/>
              </a:rPr>
              <a:t> (Joy of living)</a:t>
            </a:r>
          </a:p>
        </p:txBody>
      </p:sp>
      <p:pic>
        <p:nvPicPr>
          <p:cNvPr id="16387" name="Picture 3" descr="Women on str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828800"/>
            <a:ext cx="39274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4400" b="1" dirty="0" smtClean="0">
                <a:latin typeface="Tahoma" pitchFamily="34" charset="0"/>
              </a:rPr>
              <a:t>Dress up, not down.</a:t>
            </a:r>
          </a:p>
          <a:p>
            <a:pPr marL="609600" indent="-609600" eaLnBrk="1" hangingPunct="1">
              <a:buFontTx/>
              <a:buAutoNum type="arabicPeriod"/>
            </a:pPr>
            <a:r>
              <a:rPr lang="en-US" sz="4400" b="1" dirty="0" smtClean="0">
                <a:latin typeface="Tahoma" pitchFamily="34" charset="0"/>
              </a:rPr>
              <a:t>Eat healthy food, not junk.</a:t>
            </a:r>
          </a:p>
          <a:p>
            <a:pPr marL="609600" indent="-609600" eaLnBrk="1" hangingPunct="1">
              <a:buFontTx/>
              <a:buAutoNum type="arabicPeriod"/>
            </a:pPr>
            <a:r>
              <a:rPr lang="en-US" sz="4400" b="1" dirty="0" smtClean="0">
                <a:latin typeface="Tahoma" pitchFamily="34" charset="0"/>
              </a:rPr>
              <a:t>Stay slim &amp; trim.</a:t>
            </a:r>
          </a:p>
          <a:p>
            <a:pPr marL="609600" indent="-609600" eaLnBrk="1" hangingPunct="1">
              <a:buFontTx/>
              <a:buAutoNum type="arabicPeriod"/>
            </a:pPr>
            <a:r>
              <a:rPr lang="en-US" sz="4400" b="1" dirty="0" smtClean="0">
                <a:latin typeface="Tahoma" pitchFamily="34" charset="0"/>
              </a:rPr>
              <a:t>Put art in all you do to live life on a higher plain.</a:t>
            </a:r>
          </a:p>
          <a:p>
            <a:pPr marL="609600" indent="-609600" eaLnBrk="1" hangingPunct="1">
              <a:buFontTx/>
              <a:buAutoNum type="arabicPeriod"/>
            </a:pPr>
            <a:r>
              <a:rPr lang="en-US" sz="4400" b="1" dirty="0" smtClean="0">
                <a:latin typeface="Tahoma" pitchFamily="34" charset="0"/>
              </a:rPr>
              <a:t>Master the social graces.</a:t>
            </a:r>
          </a:p>
          <a:p>
            <a:pPr marL="609600" indent="-609600" eaLnBrk="1" hangingPunct="1">
              <a:buFontTx/>
              <a:buAutoNum type="arabicPeriod"/>
            </a:pPr>
            <a:r>
              <a:rPr lang="en-US" sz="4400" b="1" dirty="0" smtClean="0">
                <a:latin typeface="Tahoma" pitchFamily="34" charset="0"/>
              </a:rPr>
              <a:t>Take pride in all around personal excellence.</a:t>
            </a:r>
          </a:p>
          <a:p>
            <a:pPr marL="609600" indent="-609600" eaLnBrk="1" hangingPunct="1"/>
            <a:endParaRPr lang="en-US" sz="4400" b="1" dirty="0" smtClean="0">
              <a:latin typeface="Tahoma" pitchFamily="34" charset="0"/>
            </a:endParaRPr>
          </a:p>
        </p:txBody>
      </p:sp>
      <p:sp>
        <p:nvSpPr>
          <p:cNvPr id="17411" name="AutoShape 10"/>
          <p:cNvSpPr>
            <a:spLocks noChangeArrowheads="1"/>
          </p:cNvSpPr>
          <p:nvPr/>
        </p:nvSpPr>
        <p:spPr bwMode="auto">
          <a:xfrm>
            <a:off x="7696200" y="5867400"/>
            <a:ext cx="976313" cy="485775"/>
          </a:xfrm>
          <a:prstGeom prst="righ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startAt="7"/>
            </a:pPr>
            <a:r>
              <a:rPr lang="en-US" sz="3400" b="1" smtClean="0">
                <a:latin typeface="Tahoma" pitchFamily="34" charset="0"/>
              </a:rPr>
              <a:t>Healthy forms of maximum relaxation: hot springs communal bathing; karaoke; wearing comfortable, clean, light weight slippers in domestic settings; sleeping on futons (to conserve living space in small Japanese houses &amp; apartments)</a:t>
            </a:r>
          </a:p>
          <a:p>
            <a:pPr marL="609600" indent="-609600" eaLnBrk="1" hangingPunct="1">
              <a:buFontTx/>
              <a:buAutoNum type="arabicPeriod" startAt="7"/>
            </a:pPr>
            <a:r>
              <a:rPr lang="en-US" sz="3400" b="1" smtClean="0">
                <a:latin typeface="Tahoma" pitchFamily="34" charset="0"/>
              </a:rPr>
              <a:t>Elaborate, sumptuous cuisine of maximum aroma, seasoning, &amp; visual appeal.</a:t>
            </a:r>
          </a:p>
          <a:p>
            <a:pPr marL="609600" indent="-609600" eaLnBrk="1" hangingPunct="1">
              <a:buFontTx/>
              <a:buAutoNum type="arabicPeriod" startAt="7"/>
            </a:pPr>
            <a:r>
              <a:rPr lang="en-US" sz="3400" b="1" smtClean="0">
                <a:latin typeface="Tahoma" pitchFamily="34" charset="0"/>
              </a:rPr>
              <a:t>Extraordinary cleanliness of personal hygiene, living space, &amp; public space.</a:t>
            </a:r>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43000"/>
          </a:xfrm>
        </p:spPr>
        <p:txBody>
          <a:bodyPr/>
          <a:lstStyle/>
          <a:p>
            <a:pPr eaLnBrk="1" hangingPunct="1"/>
            <a:r>
              <a:rPr lang="en-US" sz="4000" b="1" smtClean="0">
                <a:solidFill>
                  <a:schemeClr val="tx1"/>
                </a:solidFill>
                <a:latin typeface="Tahoma" pitchFamily="34" charset="0"/>
              </a:rPr>
              <a:t>The world’s healthiest diet</a:t>
            </a:r>
            <a:br>
              <a:rPr lang="en-US" sz="4000" b="1" smtClean="0">
                <a:solidFill>
                  <a:schemeClr val="tx1"/>
                </a:solidFill>
                <a:latin typeface="Tahoma" pitchFamily="34" charset="0"/>
              </a:rPr>
            </a:br>
            <a:r>
              <a:rPr lang="en-US" sz="3200" b="1" smtClean="0">
                <a:solidFill>
                  <a:schemeClr val="tx1"/>
                </a:solidFill>
                <a:latin typeface="Tahoma" pitchFamily="34" charset="0"/>
              </a:rPr>
              <a:t>(while 60% of Americans are overweight)</a:t>
            </a:r>
          </a:p>
        </p:txBody>
      </p:sp>
      <p:sp>
        <p:nvSpPr>
          <p:cNvPr id="19459" name="Rectangle 9"/>
          <p:cNvSpPr>
            <a:spLocks noGrp="1" noChangeArrowheads="1"/>
          </p:cNvSpPr>
          <p:nvPr>
            <p:ph type="body" idx="1"/>
          </p:nvPr>
        </p:nvSpPr>
        <p:spPr/>
        <p:txBody>
          <a:bodyPr/>
          <a:lstStyle/>
          <a:p>
            <a:pPr eaLnBrk="1" hangingPunct="1"/>
            <a:endParaRPr lang="en-US" smtClean="0"/>
          </a:p>
        </p:txBody>
      </p:sp>
      <p:pic>
        <p:nvPicPr>
          <p:cNvPr id="19460" name="Picture 3" descr="j meal se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36131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j m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43000"/>
            <a:ext cx="38655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0"/>
            <a:ext cx="8839200" cy="1295400"/>
          </a:xfrm>
        </p:spPr>
        <p:txBody>
          <a:bodyPr/>
          <a:lstStyle/>
          <a:p>
            <a:pPr eaLnBrk="1" hangingPunct="1"/>
            <a:r>
              <a:rPr lang="en-US" sz="4000" b="1" u="sng" smtClean="0">
                <a:solidFill>
                  <a:schemeClr val="tx1"/>
                </a:solidFill>
                <a:latin typeface="Tahoma" pitchFamily="34" charset="0"/>
              </a:rPr>
              <a:t>IDEAL #2</a:t>
            </a:r>
            <a:r>
              <a:rPr lang="en-US" sz="4000" b="1" smtClean="0">
                <a:solidFill>
                  <a:schemeClr val="tx1"/>
                </a:solidFill>
                <a:latin typeface="Tahoma" pitchFamily="34" charset="0"/>
              </a:rPr>
              <a:t>: Yugen Myo  </a:t>
            </a:r>
            <a:br>
              <a:rPr lang="en-US" sz="4000" b="1" smtClean="0">
                <a:solidFill>
                  <a:schemeClr val="tx1"/>
                </a:solidFill>
                <a:latin typeface="Tahoma" pitchFamily="34" charset="0"/>
              </a:rPr>
            </a:br>
            <a:r>
              <a:rPr lang="en-US" sz="4000" b="1" smtClean="0">
                <a:solidFill>
                  <a:schemeClr val="tx1"/>
                </a:solidFill>
                <a:latin typeface="Tahoma" pitchFamily="34" charset="0"/>
              </a:rPr>
              <a:t>Ideal (Tao) beauty</a:t>
            </a:r>
          </a:p>
        </p:txBody>
      </p:sp>
      <p:pic>
        <p:nvPicPr>
          <p:cNvPr id="20483" name="Picture 3" descr="cherry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28725"/>
            <a:ext cx="35941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cherry blosso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600200"/>
            <a:ext cx="48006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09600"/>
          </a:xfrm>
        </p:spPr>
        <p:txBody>
          <a:bodyPr/>
          <a:lstStyle/>
          <a:p>
            <a:pPr eaLnBrk="1" hangingPunct="1"/>
            <a:r>
              <a:rPr lang="en-US" sz="4000" b="1" smtClean="0">
                <a:latin typeface="Tahoma" pitchFamily="34" charset="0"/>
              </a:rPr>
              <a:t>Japanese Culture PRISMs</a:t>
            </a:r>
          </a:p>
        </p:txBody>
      </p:sp>
      <p:sp>
        <p:nvSpPr>
          <p:cNvPr id="3075" name="Rectangle 3"/>
          <p:cNvSpPr>
            <a:spLocks noGrp="1" noChangeArrowheads="1"/>
          </p:cNvSpPr>
          <p:nvPr>
            <p:ph type="body" idx="1"/>
          </p:nvPr>
        </p:nvSpPr>
        <p:spPr>
          <a:xfrm>
            <a:off x="0" y="609600"/>
            <a:ext cx="9144000" cy="6248400"/>
          </a:xfrm>
        </p:spPr>
        <p:txBody>
          <a:bodyPr/>
          <a:lstStyle/>
          <a:p>
            <a:pPr marL="609600" indent="-609600" eaLnBrk="1" hangingPunct="1">
              <a:buFontTx/>
              <a:buAutoNum type="arabicPeriod"/>
            </a:pPr>
            <a:r>
              <a:rPr lang="en-US" sz="3600" b="1" smtClean="0">
                <a:latin typeface="Tahoma" pitchFamily="34" charset="0"/>
              </a:rPr>
              <a:t>Which are more powerful: goals or ideals?</a:t>
            </a:r>
          </a:p>
          <a:p>
            <a:pPr marL="609600" indent="-609600" eaLnBrk="1" hangingPunct="1">
              <a:buFontTx/>
              <a:buAutoNum type="arabicPeriod"/>
            </a:pPr>
            <a:r>
              <a:rPr lang="en-US" sz="3600" b="1" smtClean="0">
                <a:latin typeface="Tahoma" pitchFamily="34" charset="0"/>
              </a:rPr>
              <a:t>Can people really rise above self-interest to embrace ideals?</a:t>
            </a:r>
          </a:p>
          <a:p>
            <a:pPr marL="609600" indent="-609600" eaLnBrk="1" hangingPunct="1">
              <a:buFontTx/>
              <a:buAutoNum type="arabicPeriod"/>
            </a:pPr>
            <a:r>
              <a:rPr lang="en-US" sz="3600" b="1" smtClean="0">
                <a:latin typeface="Tahoma" pitchFamily="34" charset="0"/>
              </a:rPr>
              <a:t>Is it better to fail doing things the right way than it is to succeed by cutting corners?</a:t>
            </a:r>
          </a:p>
          <a:p>
            <a:pPr marL="609600" indent="-609600" eaLnBrk="1" hangingPunct="1">
              <a:buFontTx/>
              <a:buAutoNum type="arabicPeriod"/>
            </a:pPr>
            <a:r>
              <a:rPr lang="en-US" sz="3600" b="1" smtClean="0">
                <a:latin typeface="Tahoma" pitchFamily="34" charset="0"/>
              </a:rPr>
              <a:t>Can cultures have both gender equality &amp; gender role differences? </a:t>
            </a:r>
          </a:p>
        </p:txBody>
      </p: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ctrTitle"/>
          </p:nvPr>
        </p:nvSpPr>
        <p:spPr>
          <a:xfrm>
            <a:off x="0" y="228600"/>
            <a:ext cx="8839200" cy="1371600"/>
          </a:xfrm>
        </p:spPr>
        <p:txBody>
          <a:bodyPr/>
          <a:lstStyle/>
          <a:p>
            <a:pPr eaLnBrk="1" hangingPunct="1"/>
            <a:r>
              <a:rPr lang="en-US" sz="3200" b="1" smtClean="0">
                <a:latin typeface="Tahoma" pitchFamily="34" charset="0"/>
              </a:rPr>
              <a:t>DO CHERRY BLOSSOMS HAVE BEAUTY OR IS IT ALL IN YOUR HEAD? </a:t>
            </a:r>
            <a:br>
              <a:rPr lang="en-US" sz="3200" b="1" smtClean="0">
                <a:latin typeface="Tahoma" pitchFamily="34" charset="0"/>
              </a:rPr>
            </a:br>
            <a:endParaRPr lang="en-US" sz="3200" b="1" smtClean="0">
              <a:latin typeface="Tahoma" pitchFamily="34" charset="0"/>
            </a:endParaRPr>
          </a:p>
        </p:txBody>
      </p:sp>
      <p:sp>
        <p:nvSpPr>
          <p:cNvPr id="21507" name="Rectangle 7"/>
          <p:cNvSpPr>
            <a:spLocks noGrp="1" noChangeArrowheads="1"/>
          </p:cNvSpPr>
          <p:nvPr>
            <p:ph type="subTitle" idx="1"/>
          </p:nvPr>
        </p:nvSpPr>
        <p:spPr>
          <a:xfrm>
            <a:off x="0" y="1143000"/>
            <a:ext cx="9144000" cy="5715000"/>
          </a:xfrm>
        </p:spPr>
        <p:txBody>
          <a:bodyPr/>
          <a:lstStyle/>
          <a:p>
            <a:pPr marL="609600" indent="-609600" algn="l" eaLnBrk="1" hangingPunct="1">
              <a:lnSpc>
                <a:spcPct val="90000"/>
              </a:lnSpc>
              <a:buFontTx/>
              <a:buAutoNum type="arabicPeriod"/>
            </a:pPr>
            <a:r>
              <a:rPr lang="en-US" sz="3000" b="1" smtClean="0">
                <a:latin typeface="Tahoma" pitchFamily="34" charset="0"/>
              </a:rPr>
              <a:t>Actually, it’s both.  The Japanese believe our minds are “pre-programmed” to experience the ideals in life, such as beauty, perfection, cooperation, &amp; community.</a:t>
            </a:r>
          </a:p>
          <a:p>
            <a:pPr marL="609600" indent="-609600" algn="l" eaLnBrk="1" hangingPunct="1">
              <a:lnSpc>
                <a:spcPct val="90000"/>
              </a:lnSpc>
              <a:buFontTx/>
              <a:buAutoNum type="arabicPeriod"/>
            </a:pPr>
            <a:r>
              <a:rPr lang="en-US" sz="3000" b="1" smtClean="0">
                <a:latin typeface="Tahoma" pitchFamily="34" charset="0"/>
              </a:rPr>
              <a:t>The purpose of Japanese life is to experience (“import”) as many ideals as possible into your life, thus transforming both your consciousness &amp; your daily behavior.</a:t>
            </a:r>
          </a:p>
          <a:p>
            <a:pPr marL="609600" indent="-609600" algn="l" eaLnBrk="1" hangingPunct="1">
              <a:lnSpc>
                <a:spcPct val="90000"/>
              </a:lnSpc>
              <a:buFontTx/>
              <a:buAutoNum type="arabicPeriod"/>
            </a:pPr>
            <a:r>
              <a:rPr lang="en-US" sz="3000" b="1" smtClean="0">
                <a:latin typeface="Tahoma" pitchFamily="34" charset="0"/>
              </a:rPr>
              <a:t>Community, the nucleus of Asian culture, comes from the totality of human ideals.</a:t>
            </a:r>
          </a:p>
          <a:p>
            <a:pPr marL="609600" indent="-609600" eaLnBrk="1" hangingPunct="1">
              <a:lnSpc>
                <a:spcPct val="90000"/>
              </a:lnSpc>
            </a:pPr>
            <a:endParaRPr lang="en-US" sz="3000" smtClean="0">
              <a:latin typeface="Tahoma" pitchFamily="34" charset="0"/>
            </a:endParaRPr>
          </a:p>
        </p:txBody>
      </p:sp>
      <p:sp>
        <p:nvSpPr>
          <p:cNvPr id="21508" name="AutoShape 8"/>
          <p:cNvSpPr>
            <a:spLocks noChangeArrowheads="1"/>
          </p:cNvSpPr>
          <p:nvPr/>
        </p:nvSpPr>
        <p:spPr bwMode="auto">
          <a:xfrm>
            <a:off x="7772400" y="6248400"/>
            <a:ext cx="823913" cy="333375"/>
          </a:xfrm>
          <a:prstGeom prst="rightArrow">
            <a:avLst>
              <a:gd name="adj1" fmla="val 50000"/>
              <a:gd name="adj2" fmla="val 61786"/>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0" y="0"/>
            <a:ext cx="9144000" cy="6858000"/>
          </a:xfrm>
        </p:spPr>
        <p:txBody>
          <a:bodyPr/>
          <a:lstStyle/>
          <a:p>
            <a:pPr eaLnBrk="1" hangingPunct="1">
              <a:buFontTx/>
              <a:buNone/>
            </a:pPr>
            <a:r>
              <a:rPr lang="en-US" sz="3400" b="1" smtClean="0">
                <a:latin typeface="Tahoma" pitchFamily="34" charset="0"/>
              </a:rPr>
              <a:t>4. Perhaps the best way for egocentric Westerners to understand community is via the analogy of peeling an onion.  Onions do have a core, but you have to remove layer after layer of the onion to get to the core.  In Japanese &amp; Asian cultures, the layers surrounding community are behavioral etiquette, interpersonal harmony, interdependency, social niches, &amp; dedication to abstract ideals, of which community is the totality. </a:t>
            </a: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304800"/>
            <a:ext cx="8839200" cy="609600"/>
          </a:xfrm>
        </p:spPr>
        <p:txBody>
          <a:bodyPr/>
          <a:lstStyle/>
          <a:p>
            <a:pPr eaLnBrk="1" hangingPunct="1"/>
            <a:r>
              <a:rPr lang="en-US" sz="2800" b="1" smtClean="0">
                <a:solidFill>
                  <a:schemeClr val="tx1"/>
                </a:solidFill>
                <a:latin typeface="Tahoma" pitchFamily="34" charset="0"/>
              </a:rPr>
              <a:t>MATERIALIZING IDEALS </a:t>
            </a:r>
            <a:br>
              <a:rPr lang="en-US" sz="2800" b="1" smtClean="0">
                <a:solidFill>
                  <a:schemeClr val="tx1"/>
                </a:solidFill>
                <a:latin typeface="Tahoma" pitchFamily="34" charset="0"/>
              </a:rPr>
            </a:br>
            <a:r>
              <a:rPr lang="en-US" sz="2800" b="1" smtClean="0">
                <a:solidFill>
                  <a:schemeClr val="tx1"/>
                </a:solidFill>
                <a:latin typeface="Tahoma" pitchFamily="34" charset="0"/>
              </a:rPr>
              <a:t>INTO EXTERNAL REALITY</a:t>
            </a:r>
          </a:p>
        </p:txBody>
      </p:sp>
      <p:sp>
        <p:nvSpPr>
          <p:cNvPr id="23555" name="Rectangle 3"/>
          <p:cNvSpPr>
            <a:spLocks noGrp="1" noChangeArrowheads="1"/>
          </p:cNvSpPr>
          <p:nvPr>
            <p:ph type="body" idx="1"/>
          </p:nvPr>
        </p:nvSpPr>
        <p:spPr>
          <a:xfrm>
            <a:off x="0" y="990600"/>
            <a:ext cx="9144000" cy="5867400"/>
          </a:xfrm>
        </p:spPr>
        <p:txBody>
          <a:bodyPr/>
          <a:lstStyle/>
          <a:p>
            <a:pPr marL="609600" indent="-609600" eaLnBrk="1" hangingPunct="1">
              <a:buFontTx/>
              <a:buAutoNum type="arabicPeriod"/>
            </a:pPr>
            <a:r>
              <a:rPr lang="en-US" b="1" smtClean="0">
                <a:latin typeface="Tahoma" pitchFamily="34" charset="0"/>
              </a:rPr>
              <a:t>Turning the inner ideal of beauty into food presentation, feminine kimonos, high quality cars, etc.</a:t>
            </a:r>
          </a:p>
          <a:p>
            <a:pPr marL="609600" indent="-609600" eaLnBrk="1" hangingPunct="1">
              <a:buFontTx/>
              <a:buAutoNum type="arabicPeriod"/>
            </a:pPr>
            <a:r>
              <a:rPr lang="en-US" b="1" smtClean="0">
                <a:latin typeface="Tahoma" pitchFamily="34" charset="0"/>
              </a:rPr>
              <a:t>Turning the Zen ideal of harmony into a bonsai tree or a cultivated meditation garden</a:t>
            </a:r>
          </a:p>
          <a:p>
            <a:pPr marL="609600" indent="-609600" eaLnBrk="1" hangingPunct="1">
              <a:buFontTx/>
              <a:buAutoNum type="arabicPeriod"/>
            </a:pPr>
            <a:r>
              <a:rPr lang="en-US" b="1" smtClean="0">
                <a:latin typeface="Tahoma" pitchFamily="34" charset="0"/>
              </a:rPr>
              <a:t>Turning the ideal of interpersonal harmony into bowing etiquette &amp; feminine-style (needs-focused) communication</a:t>
            </a:r>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9"/>
          <p:cNvSpPr>
            <a:spLocks noGrp="1" noChangeArrowheads="1"/>
          </p:cNvSpPr>
          <p:nvPr>
            <p:ph type="body" sz="half" idx="1"/>
          </p:nvPr>
        </p:nvSpPr>
        <p:spPr>
          <a:xfrm>
            <a:off x="304800" y="304800"/>
            <a:ext cx="4191000" cy="5791200"/>
          </a:xfrm>
        </p:spPr>
        <p:txBody>
          <a:bodyPr/>
          <a:lstStyle/>
          <a:p>
            <a:pPr algn="ctr" eaLnBrk="1" hangingPunct="1">
              <a:buFontTx/>
              <a:buNone/>
            </a:pPr>
            <a:r>
              <a:rPr lang="en-US" sz="4000" b="1" smtClean="0">
                <a:latin typeface="Tahoma" pitchFamily="34" charset="0"/>
              </a:rPr>
              <a:t>Japanese gardens</a:t>
            </a:r>
          </a:p>
        </p:txBody>
      </p:sp>
      <p:sp>
        <p:nvSpPr>
          <p:cNvPr id="24579" name="Rectangle 20"/>
          <p:cNvSpPr>
            <a:spLocks noGrp="1" noChangeArrowheads="1"/>
          </p:cNvSpPr>
          <p:nvPr>
            <p:ph type="body" sz="half" idx="2"/>
          </p:nvPr>
        </p:nvSpPr>
        <p:spPr>
          <a:xfrm>
            <a:off x="4724400" y="457200"/>
            <a:ext cx="3810000" cy="4114800"/>
          </a:xfrm>
        </p:spPr>
        <p:txBody>
          <a:bodyPr/>
          <a:lstStyle/>
          <a:p>
            <a:pPr eaLnBrk="1" hangingPunct="1">
              <a:buFontTx/>
              <a:buNone/>
            </a:pPr>
            <a:r>
              <a:rPr lang="en-US" sz="4000" b="1" smtClean="0">
                <a:latin typeface="Colonna MT" pitchFamily="82" charset="0"/>
              </a:rPr>
              <a:t>         </a:t>
            </a:r>
            <a:r>
              <a:rPr lang="en-US" sz="4000" b="1" smtClean="0">
                <a:latin typeface="Tahoma" pitchFamily="34" charset="0"/>
              </a:rPr>
              <a:t>Bonsai</a:t>
            </a:r>
          </a:p>
        </p:txBody>
      </p:sp>
      <p:pic>
        <p:nvPicPr>
          <p:cNvPr id="24580" name="Picture 22" descr="trident ma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37909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4" descr="2099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05000"/>
            <a:ext cx="4724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28"/>
          <p:cNvSpPr txBox="1">
            <a:spLocks noChangeArrowheads="1"/>
          </p:cNvSpPr>
          <p:nvPr/>
        </p:nvSpPr>
        <p:spPr bwMode="auto">
          <a:xfrm>
            <a:off x="0" y="5410200"/>
            <a:ext cx="9496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algn="ctr" eaLnBrk="1" hangingPunct="1"/>
            <a:r>
              <a:rPr lang="en-US" sz="3200">
                <a:latin typeface="Tahoma" pitchFamily="34" charset="0"/>
              </a:rPr>
              <a:t>Meticulously shaping the gardens requires</a:t>
            </a:r>
            <a:r>
              <a:rPr lang="en-US" sz="3200"/>
              <a:t> </a:t>
            </a:r>
            <a:endParaRPr lang="en-US" sz="3200">
              <a:latin typeface="Tahoma" pitchFamily="34" charset="0"/>
            </a:endParaRPr>
          </a:p>
          <a:p>
            <a:pPr algn="ctr" eaLnBrk="1" hangingPunct="1"/>
            <a:r>
              <a:rPr lang="en-US" sz="3200">
                <a:latin typeface="Tahoma" pitchFamily="34" charset="0"/>
              </a:rPr>
              <a:t>internalization of harmonious ideals</a:t>
            </a: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0" u="sng">
                <a:latin typeface="Tahoma" pitchFamily="34" charset="0"/>
              </a:rPr>
              <a:t>Want a good laugh</a:t>
            </a:r>
            <a:r>
              <a:rPr lang="en-US" sz="4000">
                <a:latin typeface="Tahoma" pitchFamily="34" charset="0"/>
              </a:rPr>
              <a:t>? Watch tourists  stomp around in a public Japanese garden. Japanese gardens are actually an art form designed to promote peaceful, harmonious contemplation &amp; meditation via a perfectly manicured (“civilized”) garden.  Americans always want to “do” something—anything except be still.</a:t>
            </a:r>
          </a:p>
        </p:txBody>
      </p: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0" y="0"/>
            <a:ext cx="9144000" cy="990600"/>
          </a:xfrm>
        </p:spPr>
        <p:txBody>
          <a:bodyPr/>
          <a:lstStyle/>
          <a:p>
            <a:r>
              <a:rPr lang="en-US" sz="3200" b="1" smtClean="0">
                <a:latin typeface="Tahoma" pitchFamily="34" charset="0"/>
                <a:cs typeface="Tahoma" pitchFamily="34" charset="0"/>
              </a:rPr>
              <a:t>WHAT’S THE PURPOSE OF </a:t>
            </a:r>
            <a:br>
              <a:rPr lang="en-US" sz="3200" b="1" smtClean="0">
                <a:latin typeface="Tahoma" pitchFamily="34" charset="0"/>
                <a:cs typeface="Tahoma" pitchFamily="34" charset="0"/>
              </a:rPr>
            </a:br>
            <a:r>
              <a:rPr lang="en-US" sz="3200" b="1" smtClean="0">
                <a:latin typeface="Tahoma" pitchFamily="34" charset="0"/>
                <a:cs typeface="Tahoma" pitchFamily="34" charset="0"/>
              </a:rPr>
              <a:t>A BONSAI GARDEN?</a:t>
            </a:r>
          </a:p>
        </p:txBody>
      </p:sp>
      <p:sp>
        <p:nvSpPr>
          <p:cNvPr id="26627" name="Content Placeholder 5"/>
          <p:cNvSpPr>
            <a:spLocks noGrp="1"/>
          </p:cNvSpPr>
          <p:nvPr>
            <p:ph idx="1"/>
          </p:nvPr>
        </p:nvSpPr>
        <p:spPr>
          <a:xfrm>
            <a:off x="0" y="914400"/>
            <a:ext cx="9144000" cy="5943600"/>
          </a:xfrm>
        </p:spPr>
        <p:txBody>
          <a:bodyPr/>
          <a:lstStyle/>
          <a:p>
            <a:pPr>
              <a:buFontTx/>
              <a:buNone/>
            </a:pPr>
            <a:r>
              <a:rPr lang="en-US" sz="3100" b="1" dirty="0" smtClean="0">
                <a:latin typeface="Tahoma" pitchFamily="34" charset="0"/>
                <a:cs typeface="Tahoma" pitchFamily="34" charset="0"/>
              </a:rPr>
              <a:t>	Restless</a:t>
            </a:r>
            <a:r>
              <a:rPr lang="en-US" sz="3100" b="1" dirty="0" smtClean="0">
                <a:latin typeface="Tahoma" pitchFamily="34" charset="0"/>
                <a:cs typeface="Tahoma" pitchFamily="34" charset="0"/>
              </a:rPr>
              <a:t>, on-the-go Westerners have a difficult time understanding the purpose of a garden that doesn’t yield produce. “What do you do with it?” To Asians a garden doesn’t have to have a “purpose”--it just exists in harmony.  Being in the garden helps Asians to also just harmoniously exist—without an Western agenda of “making something happen” (non-stop “questing”). Westerners understand sharks much better than gardens--solitary and always on the move.</a:t>
            </a:r>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0" y="381000"/>
            <a:ext cx="9144000" cy="609600"/>
          </a:xfrm>
        </p:spPr>
        <p:txBody>
          <a:bodyPr/>
          <a:lstStyle/>
          <a:p>
            <a:r>
              <a:rPr lang="en-US" sz="3200" b="1" smtClean="0">
                <a:latin typeface="Tahoma" pitchFamily="34" charset="0"/>
                <a:cs typeface="Tahoma" pitchFamily="34" charset="0"/>
              </a:rPr>
              <a:t>RESTLESS, HIGH- ACHIEVING WESTERNERS TAKE PRIDE IN…</a:t>
            </a:r>
          </a:p>
        </p:txBody>
      </p:sp>
      <p:sp>
        <p:nvSpPr>
          <p:cNvPr id="6" name="Content Placeholder 5"/>
          <p:cNvSpPr>
            <a:spLocks noGrp="1"/>
          </p:cNvSpPr>
          <p:nvPr>
            <p:ph idx="1"/>
          </p:nvPr>
        </p:nvSpPr>
        <p:spPr>
          <a:xfrm>
            <a:off x="0" y="1219200"/>
            <a:ext cx="9144000" cy="5638800"/>
          </a:xfrm>
        </p:spPr>
        <p:txBody>
          <a:bodyPr/>
          <a:lstStyle/>
          <a:p>
            <a:pPr marL="514350" indent="-514350">
              <a:buFont typeface="+mj-lt"/>
              <a:buAutoNum type="arabicPeriod"/>
              <a:defRPr/>
            </a:pPr>
            <a:r>
              <a:rPr lang="en-US" sz="3600" b="1" dirty="0" smtClean="0">
                <a:latin typeface="Tahoma" pitchFamily="34" charset="0"/>
                <a:cs typeface="Tahoma" pitchFamily="34" charset="0"/>
              </a:rPr>
              <a:t>Multi-taking, not focus</a:t>
            </a:r>
          </a:p>
          <a:p>
            <a:pPr marL="514350" indent="-514350">
              <a:buFont typeface="+mj-lt"/>
              <a:buAutoNum type="arabicPeriod"/>
              <a:defRPr/>
            </a:pPr>
            <a:r>
              <a:rPr lang="en-US" sz="3600" b="1" dirty="0" smtClean="0">
                <a:latin typeface="Tahoma" pitchFamily="34" charset="0"/>
                <a:cs typeface="Tahoma" pitchFamily="34" charset="0"/>
              </a:rPr>
              <a:t>Over-commitment, not balance</a:t>
            </a:r>
          </a:p>
          <a:p>
            <a:pPr marL="514350" indent="-514350">
              <a:buFont typeface="+mj-lt"/>
              <a:buAutoNum type="arabicPeriod"/>
              <a:defRPr/>
            </a:pPr>
            <a:r>
              <a:rPr lang="en-US" sz="3600" b="1" dirty="0" smtClean="0">
                <a:latin typeface="Tahoma" pitchFamily="34" charset="0"/>
                <a:cs typeface="Tahoma" pitchFamily="34" charset="0"/>
              </a:rPr>
              <a:t>Busyness, not contemplation</a:t>
            </a:r>
          </a:p>
          <a:p>
            <a:pPr marL="514350" indent="-514350">
              <a:buFont typeface="+mj-lt"/>
              <a:buAutoNum type="arabicPeriod"/>
              <a:defRPr/>
            </a:pPr>
            <a:r>
              <a:rPr lang="en-US" sz="3600" b="1" dirty="0" smtClean="0">
                <a:latin typeface="Tahoma" pitchFamily="34" charset="0"/>
                <a:cs typeface="Tahoma" pitchFamily="34" charset="0"/>
              </a:rPr>
              <a:t>Doing, not being</a:t>
            </a:r>
          </a:p>
          <a:p>
            <a:pPr marL="514350" indent="-514350">
              <a:buFont typeface="+mj-lt"/>
              <a:buAutoNum type="arabicPeriod"/>
              <a:defRPr/>
            </a:pPr>
            <a:r>
              <a:rPr lang="en-US" sz="3600" b="1" dirty="0" smtClean="0">
                <a:latin typeface="Tahoma" pitchFamily="34" charset="0"/>
                <a:cs typeface="Tahoma" pitchFamily="34" charset="0"/>
              </a:rPr>
              <a:t>Using up, not renewing</a:t>
            </a:r>
          </a:p>
          <a:p>
            <a:pPr marL="514350" indent="-514350">
              <a:buFont typeface="+mj-lt"/>
              <a:buAutoNum type="arabicPeriod"/>
              <a:defRPr/>
            </a:pPr>
            <a:r>
              <a:rPr lang="en-US" sz="3600" b="1" dirty="0" smtClean="0">
                <a:latin typeface="Tahoma" pitchFamily="34" charset="0"/>
                <a:cs typeface="Tahoma" pitchFamily="34" charset="0"/>
              </a:rPr>
              <a:t>Performance, not practice</a:t>
            </a:r>
          </a:p>
          <a:p>
            <a:pPr marL="514350" indent="-514350">
              <a:buFont typeface="+mj-lt"/>
              <a:buAutoNum type="arabicPeriod"/>
              <a:defRPr/>
            </a:pPr>
            <a:r>
              <a:rPr lang="en-US" sz="3600" b="1" dirty="0" smtClean="0">
                <a:latin typeface="Tahoma" pitchFamily="34" charset="0"/>
                <a:cs typeface="Tahoma" pitchFamily="34" charset="0"/>
              </a:rPr>
              <a:t>Doing what comes naturally, not discipline</a:t>
            </a:r>
          </a:p>
          <a:p>
            <a:pPr>
              <a:buFontTx/>
              <a:buNone/>
              <a:defRPr/>
            </a:pPr>
            <a:endParaRPr lang="en-US" sz="3100" b="1" dirty="0" smtClean="0">
              <a:latin typeface="Tahoma" pitchFamily="34" charset="0"/>
              <a:cs typeface="Tahoma" pitchFamily="34" charset="0"/>
            </a:endParaRPr>
          </a:p>
          <a:p>
            <a:pPr>
              <a:buFontTx/>
              <a:buNone/>
              <a:defRPr/>
            </a:pPr>
            <a:endParaRPr lang="en-US" sz="3100" b="1" dirty="0" smtClean="0">
              <a:latin typeface="Tahoma" pitchFamily="34" charset="0"/>
              <a:cs typeface="Tahoma" pitchFamily="34" charset="0"/>
            </a:endParaRPr>
          </a:p>
          <a:p>
            <a:pPr>
              <a:buFontTx/>
              <a:buNone/>
              <a:defRPr/>
            </a:pPr>
            <a:endParaRPr lang="en-US" sz="3100" b="1" dirty="0">
              <a:latin typeface="Tahoma" pitchFamily="34" charset="0"/>
              <a:cs typeface="Tahoma" pitchFamily="34" charset="0"/>
            </a:endParaRPr>
          </a:p>
        </p:txBody>
      </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8674" name="WordArt 4"/>
          <p:cNvSpPr>
            <a:spLocks noChangeArrowheads="1" noChangeShapeType="1" noTextEdit="1"/>
          </p:cNvSpPr>
          <p:nvPr/>
        </p:nvSpPr>
        <p:spPr bwMode="auto">
          <a:xfrm>
            <a:off x="1905000" y="533400"/>
            <a:ext cx="5033963" cy="541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tx2"/>
                </a:solidFill>
                <a:effectLst>
                  <a:outerShdw dist="45791" dir="2021404" algn="ctr" rotWithShape="0">
                    <a:srgbClr val="B2B2B2">
                      <a:alpha val="79999"/>
                    </a:srgbClr>
                  </a:outerShdw>
                </a:effectLst>
                <a:latin typeface="Tahoma"/>
                <a:ea typeface="Tahoma"/>
                <a:cs typeface="Tahoma"/>
              </a:rPr>
              <a:t>BRINGING</a:t>
            </a:r>
          </a:p>
          <a:p>
            <a:pPr algn="ctr"/>
            <a:r>
              <a:rPr lang="en-US" sz="3600" kern="10">
                <a:solidFill>
                  <a:schemeClr val="tx2"/>
                </a:solidFill>
                <a:effectLst>
                  <a:outerShdw dist="45791" dir="2021404" algn="ctr" rotWithShape="0">
                    <a:srgbClr val="B2B2B2">
                      <a:alpha val="79999"/>
                    </a:srgbClr>
                  </a:outerShdw>
                </a:effectLst>
                <a:latin typeface="Tahoma"/>
                <a:ea typeface="Tahoma"/>
                <a:cs typeface="Tahoma"/>
              </a:rPr>
              <a:t>ART</a:t>
            </a:r>
          </a:p>
          <a:p>
            <a:pPr algn="ctr"/>
            <a:r>
              <a:rPr lang="en-US" sz="3600" kern="10">
                <a:solidFill>
                  <a:schemeClr val="tx2"/>
                </a:solidFill>
                <a:effectLst>
                  <a:outerShdw dist="45791" dir="2021404" algn="ctr" rotWithShape="0">
                    <a:srgbClr val="B2B2B2">
                      <a:alpha val="79999"/>
                    </a:srgbClr>
                  </a:outerShdw>
                </a:effectLst>
                <a:latin typeface="Tahoma"/>
                <a:ea typeface="Tahoma"/>
                <a:cs typeface="Tahoma"/>
              </a:rPr>
              <a:t>ALIVE</a:t>
            </a:r>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4"/>
          <p:cNvSpPr>
            <a:spLocks noChangeArrowheads="1"/>
          </p:cNvSpPr>
          <p:nvPr/>
        </p:nvSpPr>
        <p:spPr bwMode="auto">
          <a:xfrm>
            <a:off x="1905000" y="762000"/>
            <a:ext cx="5181600" cy="4648200"/>
          </a:xfrm>
          <a:prstGeom prst="octagon">
            <a:avLst>
              <a:gd name="adj" fmla="val 29287"/>
            </a:avLst>
          </a:prstGeom>
          <a:solidFill>
            <a:schemeClr val="bg1"/>
          </a:solidFill>
          <a:ln w="9525">
            <a:solidFill>
              <a:schemeClr val="tx1"/>
            </a:solidFill>
            <a:miter lim="800000"/>
            <a:headEnd/>
            <a:tailEnd/>
          </a:ln>
        </p:spPr>
        <p:txBody>
          <a:bodyPr wrap="none" anchor="ctr"/>
          <a:lstStyle/>
          <a:p>
            <a:pPr algn="ctr"/>
            <a:r>
              <a:rPr lang="en-US" sz="4000">
                <a:latin typeface="Tahoma" pitchFamily="34" charset="0"/>
              </a:rPr>
              <a:t>Zen art requires</a:t>
            </a:r>
          </a:p>
          <a:p>
            <a:pPr algn="ctr"/>
            <a:r>
              <a:rPr lang="en-US" sz="4000">
                <a:latin typeface="Tahoma" pitchFamily="34" charset="0"/>
              </a:rPr>
              <a:t>that you </a:t>
            </a:r>
          </a:p>
          <a:p>
            <a:pPr algn="ctr"/>
            <a:r>
              <a:rPr lang="en-US" sz="4000">
                <a:latin typeface="Tahoma" pitchFamily="34" charset="0"/>
              </a:rPr>
              <a:t>live in the moment.</a:t>
            </a:r>
          </a:p>
          <a:p>
            <a:pPr algn="ctr"/>
            <a:r>
              <a:rPr lang="en-US" sz="4000">
                <a:latin typeface="Tahoma" pitchFamily="34" charset="0"/>
              </a:rPr>
              <a:t>You are art.</a:t>
            </a:r>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5"/>
          <p:cNvSpPr>
            <a:spLocks noGrp="1" noChangeArrowheads="1"/>
          </p:cNvSpPr>
          <p:nvPr>
            <p:ph type="title"/>
          </p:nvPr>
        </p:nvSpPr>
        <p:spPr>
          <a:xfrm>
            <a:off x="609600" y="457200"/>
            <a:ext cx="7772400" cy="1143000"/>
          </a:xfrm>
        </p:spPr>
        <p:txBody>
          <a:bodyPr/>
          <a:lstStyle/>
          <a:p>
            <a:pPr eaLnBrk="1" hangingPunct="1"/>
            <a:r>
              <a:rPr lang="en-US" sz="6000" b="1" smtClean="0">
                <a:solidFill>
                  <a:schemeClr val="tx1"/>
                </a:solidFill>
                <a:latin typeface="Tahoma" pitchFamily="34" charset="0"/>
              </a:rPr>
              <a:t>Japanese Painting</a:t>
            </a:r>
            <a:br>
              <a:rPr lang="en-US" sz="6000" b="1" smtClean="0">
                <a:solidFill>
                  <a:schemeClr val="tx1"/>
                </a:solidFill>
                <a:latin typeface="Tahoma" pitchFamily="34" charset="0"/>
              </a:rPr>
            </a:br>
            <a:endParaRPr lang="en-US" sz="6000" b="1" smtClean="0">
              <a:solidFill>
                <a:schemeClr val="tx1"/>
              </a:solidFill>
              <a:latin typeface="Tahoma" pitchFamily="34" charset="0"/>
            </a:endParaRPr>
          </a:p>
        </p:txBody>
      </p:sp>
      <p:pic>
        <p:nvPicPr>
          <p:cNvPr id="30723" name="Picture 5" descr="kakemo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14400"/>
            <a:ext cx="21097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2" descr="Japanese Art Pr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066800"/>
            <a:ext cx="3282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1"/>
          </p:nvPr>
        </p:nvSpPr>
        <p:spPr>
          <a:xfrm>
            <a:off x="0" y="304800"/>
            <a:ext cx="3962400" cy="5821363"/>
          </a:xfrm>
        </p:spPr>
        <p:txBody>
          <a:bodyPr/>
          <a:lstStyle/>
          <a:p>
            <a:pPr eaLnBrk="1" hangingPunct="1">
              <a:buFont typeface="Wingdings" pitchFamily="2" charset="2"/>
              <a:buNone/>
            </a:pPr>
            <a:r>
              <a:rPr lang="en-US" sz="3200" b="1" smtClean="0">
                <a:latin typeface="Tahoma" pitchFamily="34" charset="0"/>
              </a:rPr>
              <a:t>	Individualism</a:t>
            </a:r>
          </a:p>
          <a:p>
            <a:pPr eaLnBrk="1" hangingPunct="1">
              <a:buFont typeface="Wingdings" pitchFamily="2" charset="2"/>
              <a:buNone/>
            </a:pPr>
            <a:r>
              <a:rPr lang="en-US" sz="3200" b="1" smtClean="0">
                <a:latin typeface="Tahoma" pitchFamily="34" charset="0"/>
              </a:rPr>
              <a:t>	Extended family</a:t>
            </a:r>
          </a:p>
          <a:p>
            <a:pPr eaLnBrk="1" hangingPunct="1">
              <a:buFont typeface="Wingdings" pitchFamily="2" charset="2"/>
              <a:buChar char="ü"/>
            </a:pPr>
            <a:r>
              <a:rPr lang="en-US" sz="3200" b="1" smtClean="0">
                <a:latin typeface="Tahoma" pitchFamily="34" charset="0"/>
              </a:rPr>
              <a:t>Community</a:t>
            </a:r>
          </a:p>
          <a:p>
            <a:pPr eaLnBrk="1" hangingPunct="1">
              <a:buFont typeface="Wingdings" pitchFamily="2" charset="2"/>
              <a:buChar char="ü"/>
            </a:pPr>
            <a:r>
              <a:rPr lang="en-US" sz="3200" b="1" smtClean="0">
                <a:latin typeface="Tahoma" pitchFamily="34" charset="0"/>
              </a:rPr>
              <a:t>Monochronic</a:t>
            </a:r>
          </a:p>
          <a:p>
            <a:pPr eaLnBrk="1" hangingPunct="1">
              <a:buFontTx/>
              <a:buNone/>
            </a:pPr>
            <a:r>
              <a:rPr lang="en-US" sz="3200" b="1" smtClean="0">
                <a:latin typeface="Tahoma" pitchFamily="34" charset="0"/>
              </a:rPr>
              <a:t>   Poychronic</a:t>
            </a:r>
          </a:p>
          <a:p>
            <a:pPr eaLnBrk="1" hangingPunct="1">
              <a:buFont typeface="Wingdings" pitchFamily="2" charset="2"/>
              <a:buNone/>
            </a:pPr>
            <a:r>
              <a:rPr lang="en-US" sz="3200" b="1" smtClean="0">
                <a:latin typeface="Tahoma" pitchFamily="34" charset="0"/>
              </a:rPr>
              <a:t>	Low Context</a:t>
            </a:r>
          </a:p>
          <a:p>
            <a:pPr eaLnBrk="1" hangingPunct="1">
              <a:buFont typeface="Wingdings" pitchFamily="2" charset="2"/>
              <a:buChar char="ü"/>
            </a:pPr>
            <a:r>
              <a:rPr lang="en-US" sz="3200" b="1" smtClean="0">
                <a:latin typeface="Tahoma" pitchFamily="34" charset="0"/>
              </a:rPr>
              <a:t>High Context</a:t>
            </a:r>
          </a:p>
          <a:p>
            <a:pPr eaLnBrk="1" hangingPunct="1">
              <a:buFont typeface="Wingdings" pitchFamily="2" charset="2"/>
              <a:buNone/>
            </a:pPr>
            <a:r>
              <a:rPr lang="en-US" sz="3200" b="1" smtClean="0">
                <a:latin typeface="Tahoma" pitchFamily="34" charset="0"/>
              </a:rPr>
              <a:t>	Social Ambiguity</a:t>
            </a:r>
          </a:p>
          <a:p>
            <a:pPr eaLnBrk="1" hangingPunct="1">
              <a:buFont typeface="Wingdings" pitchFamily="2" charset="2"/>
              <a:buChar char="ü"/>
            </a:pPr>
            <a:r>
              <a:rPr lang="en-US" sz="3200" b="1" smtClean="0">
                <a:latin typeface="Tahoma" pitchFamily="34" charset="0"/>
              </a:rPr>
              <a:t>Social Certainty</a:t>
            </a:r>
          </a:p>
          <a:p>
            <a:pPr eaLnBrk="1" hangingPunct="1"/>
            <a:endParaRPr lang="en-US" sz="3200" b="1" smtClean="0">
              <a:latin typeface="Tahoma" pitchFamily="34" charset="0"/>
            </a:endParaRPr>
          </a:p>
        </p:txBody>
      </p:sp>
      <p:sp>
        <p:nvSpPr>
          <p:cNvPr id="4099" name="Rectangle 3"/>
          <p:cNvSpPr>
            <a:spLocks noGrp="1" noChangeArrowheads="1"/>
          </p:cNvSpPr>
          <p:nvPr>
            <p:ph type="body" sz="half" idx="2"/>
          </p:nvPr>
        </p:nvSpPr>
        <p:spPr>
          <a:xfrm>
            <a:off x="4114800" y="304800"/>
            <a:ext cx="5029200" cy="5821363"/>
          </a:xfrm>
        </p:spPr>
        <p:txBody>
          <a:bodyPr/>
          <a:lstStyle/>
          <a:p>
            <a:pPr eaLnBrk="1" hangingPunct="1">
              <a:buFont typeface="Wingdings" pitchFamily="2" charset="2"/>
              <a:buChar char="ü"/>
            </a:pPr>
            <a:r>
              <a:rPr lang="en-US" sz="3200" b="1" smtClean="0">
                <a:latin typeface="Tahoma" pitchFamily="34" charset="0"/>
              </a:rPr>
              <a:t>Low Power Distance</a:t>
            </a:r>
          </a:p>
          <a:p>
            <a:pPr eaLnBrk="1" hangingPunct="1">
              <a:buFontTx/>
              <a:buNone/>
            </a:pPr>
            <a:r>
              <a:rPr lang="en-US" sz="3200" b="1" smtClean="0">
                <a:latin typeface="Tahoma" pitchFamily="34" charset="0"/>
              </a:rPr>
              <a:t>    High power Distance</a:t>
            </a:r>
          </a:p>
          <a:p>
            <a:pPr eaLnBrk="1" hangingPunct="1">
              <a:buFont typeface="Wingdings" pitchFamily="2" charset="2"/>
              <a:buChar char="ü"/>
            </a:pPr>
            <a:r>
              <a:rPr lang="en-US" sz="3200" b="1" smtClean="0">
                <a:latin typeface="Tahoma" pitchFamily="34" charset="0"/>
              </a:rPr>
              <a:t>Mastery</a:t>
            </a:r>
          </a:p>
          <a:p>
            <a:pPr eaLnBrk="1" hangingPunct="1">
              <a:buFontTx/>
              <a:buNone/>
            </a:pPr>
            <a:r>
              <a:rPr lang="en-US" sz="3200" b="1" smtClean="0">
                <a:latin typeface="Tahoma" pitchFamily="34" charset="0"/>
              </a:rPr>
              <a:t>   Adaptation</a:t>
            </a:r>
          </a:p>
          <a:p>
            <a:pPr eaLnBrk="1" hangingPunct="1">
              <a:buFont typeface="Wingdings" pitchFamily="2" charset="2"/>
              <a:buChar char="ü"/>
            </a:pPr>
            <a:r>
              <a:rPr lang="en-US" sz="3200" b="1" smtClean="0">
                <a:latin typeface="Tahoma" pitchFamily="34" charset="0"/>
              </a:rPr>
              <a:t>Emotionally Neutral</a:t>
            </a:r>
          </a:p>
          <a:p>
            <a:pPr eaLnBrk="1" hangingPunct="1">
              <a:buFont typeface="Wingdings" pitchFamily="2" charset="2"/>
              <a:buNone/>
            </a:pPr>
            <a:r>
              <a:rPr lang="en-US" sz="3200" b="1" smtClean="0">
                <a:latin typeface="Tahoma" pitchFamily="34" charset="0"/>
              </a:rPr>
              <a:t>   Emotionally </a:t>
            </a:r>
            <a:r>
              <a:rPr lang="en-US" b="1" smtClean="0">
                <a:latin typeface="Tahoma" pitchFamily="34" charset="0"/>
              </a:rPr>
              <a:t>Expressive</a:t>
            </a:r>
          </a:p>
          <a:p>
            <a:pPr eaLnBrk="1" hangingPunct="1">
              <a:buFont typeface="Wingdings" pitchFamily="2" charset="2"/>
              <a:buChar char="ü"/>
            </a:pPr>
            <a:r>
              <a:rPr lang="en-US" sz="3200" b="1" smtClean="0">
                <a:latin typeface="Tahoma" pitchFamily="34" charset="0"/>
              </a:rPr>
              <a:t>Quantity of Life</a:t>
            </a:r>
          </a:p>
          <a:p>
            <a:pPr eaLnBrk="1" hangingPunct="1">
              <a:buFontTx/>
              <a:buNone/>
            </a:pPr>
            <a:r>
              <a:rPr lang="en-US" sz="3200" b="1" smtClean="0">
                <a:latin typeface="Tahoma" pitchFamily="34" charset="0"/>
              </a:rPr>
              <a:t>    Quality of life</a:t>
            </a:r>
          </a:p>
          <a:p>
            <a:pPr eaLnBrk="1" hangingPunct="1"/>
            <a:endParaRPr lang="en-US" sz="3200" b="1" smtClean="0">
              <a:latin typeface="Tahoma" pitchFamily="34" charset="0"/>
            </a:endParaRP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3600" b="1" smtClean="0">
                <a:latin typeface="Tahoma" pitchFamily="34" charset="0"/>
              </a:rPr>
              <a:t>Zen art (become one with your environment) strives to paint “in the moment” (“go with the flow”) rather than by a predetermined plan (as in Western art).  Most Zen paintings are executed in water colors in just a few minutes.</a:t>
            </a:r>
          </a:p>
          <a:p>
            <a:pPr marL="609600" indent="-609600" eaLnBrk="1" hangingPunct="1">
              <a:buFontTx/>
              <a:buAutoNum type="arabicPeriod"/>
            </a:pPr>
            <a:r>
              <a:rPr lang="en-US" sz="3600" b="1" smtClean="0">
                <a:latin typeface="Tahoma" pitchFamily="34" charset="0"/>
              </a:rPr>
              <a:t>The ego-centrism (me-centered) nature of Western culture separates man from a sense of community &amp; unity with the universe. </a:t>
            </a:r>
          </a:p>
        </p:txBody>
      </p:sp>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0" y="0"/>
            <a:ext cx="9144000" cy="6858000"/>
          </a:xfrm>
        </p:spPr>
        <p:txBody>
          <a:bodyPr/>
          <a:lstStyle/>
          <a:p>
            <a:pPr eaLnBrk="1" hangingPunct="1">
              <a:buFontTx/>
              <a:buNone/>
            </a:pPr>
            <a:r>
              <a:rPr lang="en-US" b="1" smtClean="0">
                <a:latin typeface="Tahoma" pitchFamily="34" charset="0"/>
              </a:rPr>
              <a:t>	Dutch painter Vincent Van Gogh, who was heavily influenced by Japanese painting,  achieved such Zen-like unity between his feelings (internal environment) &amp; external environment that his paintings came alive, writhing in human emotion. The universe became him as he became the universe. </a:t>
            </a:r>
          </a:p>
        </p:txBody>
      </p:sp>
      <p:pic>
        <p:nvPicPr>
          <p:cNvPr id="32771" name="Picture 3" descr="van-gogh_sole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71863"/>
            <a:ext cx="4076700"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body" sz="half" idx="1"/>
          </p:nvPr>
        </p:nvSpPr>
        <p:spPr>
          <a:xfrm>
            <a:off x="228600" y="228600"/>
            <a:ext cx="4191000" cy="5638800"/>
          </a:xfrm>
        </p:spPr>
        <p:txBody>
          <a:bodyPr/>
          <a:lstStyle/>
          <a:p>
            <a:pPr eaLnBrk="1" hangingPunct="1">
              <a:buFontTx/>
              <a:buNone/>
            </a:pPr>
            <a:r>
              <a:rPr lang="en-US" sz="3600" b="1" smtClean="0">
                <a:latin typeface="Tahoma" pitchFamily="34" charset="0"/>
              </a:rPr>
              <a:t>    Netsuke (ceramics)</a:t>
            </a:r>
          </a:p>
        </p:txBody>
      </p:sp>
      <p:sp>
        <p:nvSpPr>
          <p:cNvPr id="33795" name="Rectangle 6"/>
          <p:cNvSpPr>
            <a:spLocks noGrp="1" noChangeArrowheads="1"/>
          </p:cNvSpPr>
          <p:nvPr>
            <p:ph type="body" sz="half" idx="2"/>
          </p:nvPr>
        </p:nvSpPr>
        <p:spPr>
          <a:xfrm>
            <a:off x="4267200" y="304800"/>
            <a:ext cx="4419600" cy="5334000"/>
          </a:xfrm>
        </p:spPr>
        <p:txBody>
          <a:bodyPr/>
          <a:lstStyle/>
          <a:p>
            <a:pPr eaLnBrk="1" hangingPunct="1">
              <a:buFontTx/>
              <a:buNone/>
            </a:pPr>
            <a:r>
              <a:rPr lang="en-US" sz="3600" b="1" smtClean="0">
                <a:solidFill>
                  <a:srgbClr val="FF3399"/>
                </a:solidFill>
              </a:rPr>
              <a:t>    </a:t>
            </a:r>
            <a:r>
              <a:rPr lang="en-US" sz="3600" b="1" smtClean="0">
                <a:latin typeface="Tahoma" pitchFamily="34" charset="0"/>
              </a:rPr>
              <a:t>Tsuba (sword     handles)</a:t>
            </a:r>
          </a:p>
        </p:txBody>
      </p:sp>
      <p:pic>
        <p:nvPicPr>
          <p:cNvPr id="33796" name="Picture 8" descr="Sitting Daru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42005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0" descr="Japanese Sword Tsu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47800"/>
            <a:ext cx="40671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0" y="228600"/>
            <a:ext cx="8839200" cy="6400800"/>
          </a:xfrm>
        </p:spPr>
        <p:txBody>
          <a:bodyPr/>
          <a:lstStyle/>
          <a:p>
            <a:pPr marL="609600" indent="-609600" eaLnBrk="1" hangingPunct="1">
              <a:lnSpc>
                <a:spcPct val="90000"/>
              </a:lnSpc>
              <a:buFontTx/>
              <a:buAutoNum type="arabicPeriod"/>
            </a:pPr>
            <a:r>
              <a:rPr lang="en-US" sz="2800" b="1" smtClean="0">
                <a:latin typeface="Tahoma" pitchFamily="34" charset="0"/>
              </a:rPr>
              <a:t>Bunraku puppet theaters</a:t>
            </a:r>
          </a:p>
          <a:p>
            <a:pPr marL="609600" indent="-609600" eaLnBrk="1" hangingPunct="1">
              <a:lnSpc>
                <a:spcPct val="90000"/>
              </a:lnSpc>
              <a:buFontTx/>
              <a:buAutoNum type="arabicPeriod"/>
            </a:pPr>
            <a:r>
              <a:rPr lang="en-US" sz="2800" b="1" smtClean="0">
                <a:latin typeface="Tahoma" pitchFamily="34" charset="0"/>
              </a:rPr>
              <a:t>Inshu washi calligraphy on decorative papers made from plant fibers</a:t>
            </a:r>
          </a:p>
          <a:p>
            <a:pPr marL="609600" indent="-609600" eaLnBrk="1" hangingPunct="1">
              <a:lnSpc>
                <a:spcPct val="90000"/>
              </a:lnSpc>
              <a:buFontTx/>
              <a:buAutoNum type="arabicPeriod"/>
            </a:pPr>
            <a:r>
              <a:rPr lang="en-US" sz="2800" b="1" smtClean="0">
                <a:latin typeface="Tahoma" pitchFamily="34" charset="0"/>
              </a:rPr>
              <a:t>Chado tea ceremony</a:t>
            </a:r>
          </a:p>
          <a:p>
            <a:pPr marL="609600" indent="-609600" eaLnBrk="1" hangingPunct="1">
              <a:lnSpc>
                <a:spcPct val="90000"/>
              </a:lnSpc>
              <a:buFontTx/>
              <a:buAutoNum type="arabicPeriod"/>
            </a:pPr>
            <a:r>
              <a:rPr lang="en-US" sz="2800" b="1" smtClean="0">
                <a:latin typeface="Tahoma" pitchFamily="34" charset="0"/>
              </a:rPr>
              <a:t>Ukiyo-E woodblock prints</a:t>
            </a:r>
          </a:p>
          <a:p>
            <a:pPr marL="609600" indent="-609600" eaLnBrk="1" hangingPunct="1">
              <a:lnSpc>
                <a:spcPct val="90000"/>
              </a:lnSpc>
              <a:buFontTx/>
              <a:buAutoNum type="arabicPeriod"/>
            </a:pPr>
            <a:r>
              <a:rPr lang="en-US" sz="2800" b="1" smtClean="0">
                <a:latin typeface="Tahoma" pitchFamily="34" charset="0"/>
              </a:rPr>
              <a:t>Kyo sensa folding fans</a:t>
            </a:r>
          </a:p>
          <a:p>
            <a:pPr marL="609600" indent="-609600" eaLnBrk="1" hangingPunct="1">
              <a:lnSpc>
                <a:spcPct val="90000"/>
              </a:lnSpc>
              <a:buFontTx/>
              <a:buAutoNum type="arabicPeriod"/>
            </a:pPr>
            <a:r>
              <a:rPr lang="en-US" sz="2800" b="1" smtClean="0">
                <a:latin typeface="Tahoma" pitchFamily="34" charset="0"/>
              </a:rPr>
              <a:t>Ryukyu Bingata vividly colored dyed textiles</a:t>
            </a:r>
          </a:p>
          <a:p>
            <a:pPr marL="609600" indent="-609600" eaLnBrk="1" hangingPunct="1">
              <a:lnSpc>
                <a:spcPct val="90000"/>
              </a:lnSpc>
              <a:buFontTx/>
              <a:buAutoNum type="arabicPeriod"/>
            </a:pPr>
            <a:r>
              <a:rPr lang="en-US" sz="2800" b="1" smtClean="0">
                <a:latin typeface="Tahoma" pitchFamily="34" charset="0"/>
              </a:rPr>
              <a:t>Mizuhiki colored paper strips for tying gifts</a:t>
            </a:r>
          </a:p>
          <a:p>
            <a:pPr marL="609600" indent="-609600" eaLnBrk="1" hangingPunct="1">
              <a:lnSpc>
                <a:spcPct val="90000"/>
              </a:lnSpc>
              <a:buFontTx/>
              <a:buAutoNum type="arabicPeriod"/>
            </a:pPr>
            <a:r>
              <a:rPr lang="en-US" sz="2800" b="1" smtClean="0">
                <a:latin typeface="Tahoma" pitchFamily="34" charset="0"/>
              </a:rPr>
              <a:t>Bunka knitted cords used as trim on furniture &amp; pillows, doll clothes, etc.</a:t>
            </a:r>
          </a:p>
          <a:p>
            <a:pPr marL="609600" indent="-609600" eaLnBrk="1" hangingPunct="1">
              <a:lnSpc>
                <a:spcPct val="90000"/>
              </a:lnSpc>
              <a:buFontTx/>
              <a:buAutoNum type="arabicPeriod"/>
            </a:pPr>
            <a:r>
              <a:rPr lang="en-US" sz="2800" b="1" smtClean="0">
                <a:latin typeface="Tahoma" pitchFamily="34" charset="0"/>
              </a:rPr>
              <a:t>Temari  decorative balls made from thread</a:t>
            </a:r>
          </a:p>
          <a:p>
            <a:pPr marL="609600" indent="-609600" eaLnBrk="1" hangingPunct="1">
              <a:lnSpc>
                <a:spcPct val="90000"/>
              </a:lnSpc>
              <a:buFontTx/>
              <a:buAutoNum type="arabicPeriod"/>
            </a:pPr>
            <a:r>
              <a:rPr lang="en-US" sz="2800" b="1" smtClean="0">
                <a:latin typeface="Tahoma" pitchFamily="34" charset="0"/>
              </a:rPr>
              <a:t>Kubuki stylized dances that tell a historical drama</a:t>
            </a:r>
          </a:p>
          <a:p>
            <a:pPr marL="609600" indent="-609600" eaLnBrk="1" hangingPunct="1">
              <a:lnSpc>
                <a:spcPct val="90000"/>
              </a:lnSpc>
            </a:pPr>
            <a:endParaRPr lang="en-US" sz="2800" b="1" smtClean="0">
              <a:latin typeface="Tahoma" pitchFamily="34" charset="0"/>
            </a:endParaRPr>
          </a:p>
          <a:p>
            <a:pPr marL="609600" indent="-609600" eaLnBrk="1" hangingPunct="1">
              <a:lnSpc>
                <a:spcPct val="90000"/>
              </a:lnSpc>
            </a:pPr>
            <a:endParaRPr lang="en-US" sz="28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304800" y="0"/>
            <a:ext cx="8839200" cy="6858000"/>
          </a:xfrm>
        </p:spPr>
        <p:txBody>
          <a:bodyPr/>
          <a:lstStyle/>
          <a:p>
            <a:pPr eaLnBrk="1" hangingPunct="1"/>
            <a:endParaRPr lang="en-US" smtClean="0"/>
          </a:p>
        </p:txBody>
      </p:sp>
      <p:pic>
        <p:nvPicPr>
          <p:cNvPr id="35843" name="Picture 5" descr="FOOD 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39020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descr="J M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81000"/>
            <a:ext cx="2667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descr="J MEAL SET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048000"/>
            <a:ext cx="21717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descr="SASHIM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609600"/>
            <a:ext cx="2222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9" descr="SUSHI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57200"/>
            <a:ext cx="264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0" descr="TENPU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5029200"/>
            <a:ext cx="1333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4"/>
          <p:cNvSpPr>
            <a:spLocks noChangeArrowheads="1"/>
          </p:cNvSpPr>
          <p:nvPr/>
        </p:nvSpPr>
        <p:spPr bwMode="auto">
          <a:xfrm>
            <a:off x="1752600" y="304800"/>
            <a:ext cx="5029200" cy="60198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pPr algn="ctr"/>
            <a:r>
              <a:rPr lang="en-US" sz="4000" dirty="0">
                <a:latin typeface="Tahoma" pitchFamily="34" charset="0"/>
              </a:rPr>
              <a:t>Art enables you</a:t>
            </a:r>
          </a:p>
          <a:p>
            <a:pPr algn="ctr"/>
            <a:r>
              <a:rPr lang="en-US" sz="4000" dirty="0">
                <a:latin typeface="Tahoma" pitchFamily="34" charset="0"/>
              </a:rPr>
              <a:t>to become </a:t>
            </a:r>
            <a:r>
              <a:rPr lang="en-US" sz="4000" dirty="0" smtClean="0">
                <a:latin typeface="Tahoma" pitchFamily="34" charset="0"/>
              </a:rPr>
              <a:t>ideals.</a:t>
            </a:r>
            <a:endParaRPr lang="en-US" sz="4000" dirty="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1905000"/>
          </a:xfrm>
        </p:spPr>
        <p:txBody>
          <a:bodyPr/>
          <a:lstStyle/>
          <a:p>
            <a:pPr eaLnBrk="1" hangingPunct="1"/>
            <a:r>
              <a:rPr lang="en-US" sz="4000" b="1" smtClean="0">
                <a:solidFill>
                  <a:schemeClr val="tx1"/>
                </a:solidFill>
                <a:latin typeface="Tahoma" pitchFamily="34" charset="0"/>
              </a:rPr>
              <a:t>Jimusho no hana </a:t>
            </a:r>
            <a:br>
              <a:rPr lang="en-US" sz="4000" b="1" smtClean="0">
                <a:solidFill>
                  <a:schemeClr val="tx1"/>
                </a:solidFill>
                <a:latin typeface="Tahoma" pitchFamily="34" charset="0"/>
              </a:rPr>
            </a:br>
            <a:r>
              <a:rPr lang="en-US" sz="4000" b="1" smtClean="0">
                <a:solidFill>
                  <a:schemeClr val="tx1"/>
                </a:solidFill>
                <a:latin typeface="Tahoma" pitchFamily="34" charset="0"/>
              </a:rPr>
              <a:t>Flowers of the office</a:t>
            </a:r>
          </a:p>
        </p:txBody>
      </p:sp>
      <p:pic>
        <p:nvPicPr>
          <p:cNvPr id="37891" name="Picture 3" descr="japan kimo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58674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AutoShape 4"/>
          <p:cNvSpPr>
            <a:spLocks noChangeArrowheads="1"/>
          </p:cNvSpPr>
          <p:nvPr/>
        </p:nvSpPr>
        <p:spPr bwMode="auto">
          <a:xfrm>
            <a:off x="8001000" y="6172200"/>
            <a:ext cx="976313" cy="485775"/>
          </a:xfrm>
          <a:prstGeom prst="rightArrow">
            <a:avLst>
              <a:gd name="adj1" fmla="val 50000"/>
              <a:gd name="adj2" fmla="val 50245"/>
            </a:avLst>
          </a:prstGeom>
          <a:solidFill>
            <a:srgbClr val="006600"/>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0" y="0"/>
            <a:ext cx="9144000" cy="832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Tx/>
              <a:buAutoNum type="arabicPeriod"/>
            </a:pPr>
            <a:r>
              <a:rPr lang="en-US" sz="4000">
                <a:latin typeface="Tahoma" pitchFamily="34" charset="0"/>
              </a:rPr>
              <a:t>To the Japanese,  femininity is the embodiment of all artistic ideals  (The “Greek Muses” in the Western tradition).</a:t>
            </a:r>
          </a:p>
          <a:p>
            <a:pPr marL="457200" indent="-457200">
              <a:buFontTx/>
              <a:buAutoNum type="arabicPeriod"/>
            </a:pPr>
            <a:r>
              <a:rPr lang="en-US" sz="4000">
                <a:latin typeface="Tahoma" pitchFamily="34" charset="0"/>
              </a:rPr>
              <a:t>The traditional Japanese geisha was a living exponent of the rich cultural tradition of art in all its forms.  She maintained these art forms and passed them along to the next generation.</a:t>
            </a:r>
          </a:p>
          <a:p>
            <a:pPr marL="457200" indent="-457200" algn="ctr"/>
            <a:endParaRPr lang="en-US" sz="4000">
              <a:latin typeface="Tahoma" pitchFamily="34" charset="0"/>
            </a:endParaRPr>
          </a:p>
          <a:p>
            <a:pPr marL="457200" indent="-457200" algn="ctr"/>
            <a:endParaRPr lang="en-US" sz="4000">
              <a:solidFill>
                <a:srgbClr val="FFFF00"/>
              </a:solidFill>
              <a:latin typeface="Tahoma" pitchFamily="34" charset="0"/>
            </a:endParaRPr>
          </a:p>
          <a:p>
            <a:pPr marL="457200" indent="-457200" algn="ctr">
              <a:spcBef>
                <a:spcPct val="50000"/>
              </a:spcBef>
            </a:pPr>
            <a:endParaRPr lang="en-US" sz="4000">
              <a:solidFill>
                <a:srgbClr val="FFFF00"/>
              </a:solidFill>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228600" y="228600"/>
            <a:ext cx="8686800" cy="6629400"/>
          </a:xfrm>
        </p:spPr>
        <p:txBody>
          <a:bodyPr/>
          <a:lstStyle/>
          <a:p>
            <a:pPr marL="609600" indent="-609600" eaLnBrk="1" hangingPunct="1">
              <a:buFontTx/>
              <a:buAutoNum type="arabicPeriod"/>
            </a:pPr>
            <a:r>
              <a:rPr lang="en-US" sz="4800" b="1" smtClean="0">
                <a:latin typeface="Verdana" pitchFamily="34" charset="0"/>
              </a:rPr>
              <a:t>“Men for competition, women for beauty”</a:t>
            </a:r>
          </a:p>
          <a:p>
            <a:pPr marL="609600" indent="-609600" eaLnBrk="1" hangingPunct="1">
              <a:buFontTx/>
              <a:buAutoNum type="arabicPeriod"/>
            </a:pPr>
            <a:r>
              <a:rPr lang="en-US" sz="4800" b="1" smtClean="0">
                <a:latin typeface="Verdana" pitchFamily="34" charset="0"/>
              </a:rPr>
              <a:t>Women as “organic art” (the Geisha)</a:t>
            </a:r>
          </a:p>
          <a:p>
            <a:pPr marL="609600" indent="-609600" eaLnBrk="1" hangingPunct="1">
              <a:buFontTx/>
              <a:buAutoNum type="arabicPeriod"/>
            </a:pPr>
            <a:r>
              <a:rPr lang="en-US" sz="4800" b="1" smtClean="0">
                <a:latin typeface="Verdana" pitchFamily="34" charset="0"/>
              </a:rPr>
              <a:t>Performing </a:t>
            </a:r>
          </a:p>
          <a:p>
            <a:pPr marL="609600" indent="-609600" eaLnBrk="1" hangingPunct="1">
              <a:buFontTx/>
              <a:buNone/>
            </a:pPr>
            <a:r>
              <a:rPr lang="en-US" sz="4800" b="1" smtClean="0">
                <a:latin typeface="Verdana" pitchFamily="34" charset="0"/>
              </a:rPr>
              <a:t> ceremonial ideals in work life</a:t>
            </a:r>
          </a:p>
        </p:txBody>
      </p:sp>
      <p:pic>
        <p:nvPicPr>
          <p:cNvPr id="39939" name="Picture 3" descr="geishaf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600200"/>
            <a:ext cx="96837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ChangeArrowheads="1"/>
          </p:cNvSpPr>
          <p:nvPr/>
        </p:nvSpPr>
        <p:spPr bwMode="auto">
          <a:xfrm>
            <a:off x="0" y="228600"/>
            <a:ext cx="86106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5400">
                <a:latin typeface="Tahoma" pitchFamily="34" charset="0"/>
              </a:rPr>
              <a:t>Ain’t this sorta sexist, </a:t>
            </a:r>
          </a:p>
          <a:p>
            <a:pPr algn="ctr"/>
            <a:r>
              <a:rPr lang="en-US" sz="5400">
                <a:latin typeface="Tahoma" pitchFamily="34" charset="0"/>
              </a:rPr>
              <a:t>politically </a:t>
            </a:r>
          </a:p>
          <a:p>
            <a:pPr algn="ctr"/>
            <a:r>
              <a:rPr lang="en-US" sz="5400">
                <a:latin typeface="Tahoma" pitchFamily="34" charset="0"/>
              </a:rPr>
              <a:t>incorrect, and demeaning </a:t>
            </a:r>
          </a:p>
          <a:p>
            <a:pPr algn="ctr"/>
            <a:r>
              <a:rPr lang="en-US" sz="5400">
                <a:latin typeface="Tahoma" pitchFamily="34" charset="0"/>
              </a:rPr>
              <a:t>to women?</a:t>
            </a:r>
          </a:p>
        </p:txBody>
      </p:sp>
      <p:sp>
        <p:nvSpPr>
          <p:cNvPr id="40963" name="Rectangle 7"/>
          <p:cNvSpPr>
            <a:spLocks noChangeArrowheads="1"/>
          </p:cNvSpPr>
          <p:nvPr/>
        </p:nvSpPr>
        <p:spPr bwMode="auto">
          <a:xfrm>
            <a:off x="0" y="4419600"/>
            <a:ext cx="88392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800"/>
              <a:t>(</a:t>
            </a:r>
            <a:r>
              <a:rPr lang="en-US" sz="4800">
                <a:latin typeface="Tahoma" pitchFamily="34" charset="0"/>
              </a:rPr>
              <a:t>Only in unisex/materialistic </a:t>
            </a:r>
          </a:p>
          <a:p>
            <a:pPr algn="ctr"/>
            <a:r>
              <a:rPr lang="en-US" sz="4800">
                <a:latin typeface="Tahoma" pitchFamily="34" charset="0"/>
              </a:rPr>
              <a:t>cultures)</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type="body" idx="1"/>
          </p:nvPr>
        </p:nvSpPr>
        <p:spPr>
          <a:xfrm>
            <a:off x="0" y="0"/>
            <a:ext cx="9144000" cy="6858000"/>
          </a:xfrm>
        </p:spPr>
        <p:txBody>
          <a:bodyPr/>
          <a:lstStyle/>
          <a:p>
            <a:pPr marL="609600" indent="-609600" algn="ctr" eaLnBrk="1" hangingPunct="1">
              <a:buFontTx/>
              <a:buNone/>
            </a:pPr>
            <a:r>
              <a:rPr lang="en-US" b="1" smtClean="0">
                <a:latin typeface="Tahoma" pitchFamily="34" charset="0"/>
              </a:rPr>
              <a:t>KEY JAPANESE IDEALS</a:t>
            </a:r>
            <a:endParaRPr lang="en-US" sz="4400" b="1" smtClean="0">
              <a:latin typeface="Tahoma" pitchFamily="34" charset="0"/>
            </a:endParaRPr>
          </a:p>
          <a:p>
            <a:pPr marL="609600" indent="-609600" eaLnBrk="1" hangingPunct="1">
              <a:buFontTx/>
              <a:buNone/>
            </a:pPr>
            <a:r>
              <a:rPr lang="en-US" sz="4400" b="1" smtClean="0">
                <a:latin typeface="Tahoma" pitchFamily="34" charset="0"/>
              </a:rPr>
              <a:t>Ideal #1: Joy of living</a:t>
            </a:r>
          </a:p>
          <a:p>
            <a:pPr marL="609600" indent="-609600" eaLnBrk="1" hangingPunct="1">
              <a:buFontTx/>
              <a:buNone/>
            </a:pPr>
            <a:r>
              <a:rPr lang="en-US" sz="4400" b="1" smtClean="0">
                <a:latin typeface="Tahoma" pitchFamily="34" charset="0"/>
              </a:rPr>
              <a:t>Ideal #2: Beauty</a:t>
            </a:r>
          </a:p>
          <a:p>
            <a:pPr marL="609600" indent="-609600" eaLnBrk="1" hangingPunct="1">
              <a:buFontTx/>
              <a:buNone/>
            </a:pPr>
            <a:r>
              <a:rPr lang="en-US" sz="4400" b="1" smtClean="0">
                <a:latin typeface="Tahoma" pitchFamily="34" charset="0"/>
              </a:rPr>
              <a:t>Ideal #3 : Interpersonal</a:t>
            </a:r>
          </a:p>
          <a:p>
            <a:pPr marL="609600" indent="-609600" eaLnBrk="1" hangingPunct="1">
              <a:buFontTx/>
              <a:buNone/>
            </a:pPr>
            <a:r>
              <a:rPr lang="en-US" sz="4400" b="1" smtClean="0">
                <a:latin typeface="Tahoma" pitchFamily="34" charset="0"/>
              </a:rPr>
              <a:t> harmony</a:t>
            </a:r>
          </a:p>
          <a:p>
            <a:pPr marL="609600" indent="-609600" eaLnBrk="1" hangingPunct="1">
              <a:buFontTx/>
              <a:buNone/>
            </a:pPr>
            <a:r>
              <a:rPr lang="en-US" sz="4400" b="1" smtClean="0">
                <a:latin typeface="Tahoma" pitchFamily="34" charset="0"/>
              </a:rPr>
              <a:t>Ideal #4: Perfection</a:t>
            </a:r>
          </a:p>
          <a:p>
            <a:pPr marL="609600" indent="-609600" eaLnBrk="1" hangingPunct="1">
              <a:buFontTx/>
              <a:buNone/>
            </a:pPr>
            <a:r>
              <a:rPr lang="en-US" sz="4400" b="1" smtClean="0">
                <a:latin typeface="Tahoma" pitchFamily="34" charset="0"/>
              </a:rPr>
              <a:t>Ideal #5: Transformational management</a:t>
            </a:r>
          </a:p>
          <a:p>
            <a:pPr marL="609600" indent="-609600" eaLnBrk="1" hangingPunct="1">
              <a:buFontTx/>
              <a:buNone/>
            </a:pPr>
            <a:endParaRPr lang="en-US" sz="4400" b="1" smtClean="0">
              <a:latin typeface="Tahoma"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27683">
                                            <p:txEl>
                                              <p:pRg st="1" end="1"/>
                                            </p:txEl>
                                          </p:spTgt>
                                        </p:tgtEl>
                                        <p:attrNameLst>
                                          <p:attrName>style.visibility</p:attrName>
                                        </p:attrNameLst>
                                      </p:cBhvr>
                                      <p:to>
                                        <p:strVal val="visible"/>
                                      </p:to>
                                    </p:set>
                                    <p:anim calcmode="lin" valueType="num">
                                      <p:cBhvr additive="base">
                                        <p:cTn id="7" dur="1000" fill="hold"/>
                                        <p:tgtEl>
                                          <p:spTgt spid="32768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27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7683">
                                            <p:txEl>
                                              <p:pRg st="0" end="0"/>
                                            </p:txEl>
                                          </p:spTgt>
                                        </p:tgtEl>
                                        <p:attrNameLst>
                                          <p:attrName>style.visibility</p:attrName>
                                        </p:attrNameLst>
                                      </p:cBhvr>
                                      <p:to>
                                        <p:strVal val="visible"/>
                                      </p:to>
                                    </p:set>
                                    <p:anim calcmode="lin" valueType="num">
                                      <p:cBhvr additive="base">
                                        <p:cTn id="13" dur="1000" fill="hold"/>
                                        <p:tgtEl>
                                          <p:spTgt spid="32768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27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27683">
                                            <p:txEl>
                                              <p:pRg st="2" end="2"/>
                                            </p:txEl>
                                          </p:spTgt>
                                        </p:tgtEl>
                                        <p:attrNameLst>
                                          <p:attrName>style.visibility</p:attrName>
                                        </p:attrNameLst>
                                      </p:cBhvr>
                                      <p:to>
                                        <p:strVal val="visible"/>
                                      </p:to>
                                    </p:set>
                                    <p:anim calcmode="lin" valueType="num">
                                      <p:cBhvr additive="base">
                                        <p:cTn id="19" dur="1000" fill="hold"/>
                                        <p:tgtEl>
                                          <p:spTgt spid="32768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7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327683">
                                            <p:txEl>
                                              <p:pRg st="3" end="3"/>
                                            </p:txEl>
                                          </p:spTgt>
                                        </p:tgtEl>
                                        <p:attrNameLst>
                                          <p:attrName>style.visibility</p:attrName>
                                        </p:attrNameLst>
                                      </p:cBhvr>
                                      <p:to>
                                        <p:strVal val="visible"/>
                                      </p:to>
                                    </p:set>
                                    <p:anim to="" calcmode="lin" valueType="num">
                                      <p:cBhvr>
                                        <p:cTn id="25" dur="1" fill="hold"/>
                                        <p:tgtEl>
                                          <p:spTgt spid="327683">
                                            <p:txEl>
                                              <p:pRg st="3" end="3"/>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27683">
                                            <p:txEl>
                                              <p:pRg st="4" end="4"/>
                                            </p:txEl>
                                          </p:spTgt>
                                        </p:tgtEl>
                                        <p:attrNameLst>
                                          <p:attrName>style.visibility</p:attrName>
                                        </p:attrNameLst>
                                      </p:cBhvr>
                                      <p:to>
                                        <p:strVal val="visible"/>
                                      </p:to>
                                    </p:set>
                                    <p:anim to="" calcmode="lin" valueType="num">
                                      <p:cBhvr>
                                        <p:cTn id="28" dur="1" fill="hold"/>
                                        <p:tgtEl>
                                          <p:spTgt spid="327683">
                                            <p:txEl>
                                              <p:pRg st="4" end="4"/>
                                            </p:txEl>
                                          </p:spTgt>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327683">
                                            <p:txEl>
                                              <p:pRg st="5" end="5"/>
                                            </p:txEl>
                                          </p:spTgt>
                                        </p:tgtEl>
                                        <p:attrNameLst>
                                          <p:attrName>style.visibility</p:attrName>
                                        </p:attrNameLst>
                                      </p:cBhvr>
                                      <p:to>
                                        <p:strVal val="visible"/>
                                      </p:to>
                                    </p:set>
                                    <p:anim calcmode="lin" valueType="num">
                                      <p:cBhvr additive="base">
                                        <p:cTn id="33" dur="1000" fill="hold"/>
                                        <p:tgtEl>
                                          <p:spTgt spid="327683">
                                            <p:txEl>
                                              <p:pRg st="5" end="5"/>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276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327683">
                                            <p:txEl>
                                              <p:pRg st="6" end="6"/>
                                            </p:txEl>
                                          </p:spTgt>
                                        </p:tgtEl>
                                        <p:attrNameLst>
                                          <p:attrName>style.visibility</p:attrName>
                                        </p:attrNameLst>
                                      </p:cBhvr>
                                      <p:to>
                                        <p:strVal val="visible"/>
                                      </p:to>
                                    </p:set>
                                    <p:anim calcmode="lin" valueType="num">
                                      <p:cBhvr additive="base">
                                        <p:cTn id="39" dur="1000" fill="hold"/>
                                        <p:tgtEl>
                                          <p:spTgt spid="327683">
                                            <p:txEl>
                                              <p:pRg st="6" end="6"/>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3276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0" y="0"/>
            <a:ext cx="9144000" cy="6858000"/>
          </a:xfrm>
        </p:spPr>
        <p:txBody>
          <a:bodyPr/>
          <a:lstStyle/>
          <a:p>
            <a:pPr algn="ctr" eaLnBrk="1" hangingPunct="1">
              <a:lnSpc>
                <a:spcPct val="90000"/>
              </a:lnSpc>
              <a:buFontTx/>
              <a:buNone/>
            </a:pPr>
            <a:r>
              <a:rPr lang="en-US" sz="4000" b="1" smtClean="0">
                <a:latin typeface="Tahoma" pitchFamily="34" charset="0"/>
              </a:rPr>
              <a:t>In contrast with unisex Western (U-GEN) culture, traditional Japanese culture wants women to embody different ideals than males.  Many Japanese feel the West has devalued their women by making them mere economic producers, rather than encouraging them to fulfill the feminine ideals of family nurturing, gracious hospitality, beauty-creating, etc.</a:t>
            </a:r>
          </a:p>
          <a:p>
            <a:pPr algn="ctr" eaLnBrk="1" hangingPunct="1">
              <a:lnSpc>
                <a:spcPct val="90000"/>
              </a:lnSpc>
              <a:buFontTx/>
              <a:buNone/>
            </a:pPr>
            <a:endParaRPr lang="en-US" sz="40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04800"/>
            <a:ext cx="9144000" cy="990600"/>
          </a:xfrm>
        </p:spPr>
        <p:txBody>
          <a:bodyPr/>
          <a:lstStyle/>
          <a:p>
            <a:pPr eaLnBrk="1" hangingPunct="1"/>
            <a:r>
              <a:rPr lang="en-US" b="1" u="sng" smtClean="0">
                <a:solidFill>
                  <a:schemeClr val="tx1"/>
                </a:solidFill>
                <a:latin typeface="Tahoma" pitchFamily="34" charset="0"/>
              </a:rPr>
              <a:t>IDEAL #3</a:t>
            </a:r>
            <a:r>
              <a:rPr lang="en-US" b="1" smtClean="0">
                <a:solidFill>
                  <a:schemeClr val="tx1"/>
                </a:solidFill>
                <a:latin typeface="Tahoma" pitchFamily="34" charset="0"/>
              </a:rPr>
              <a:t>: WA </a:t>
            </a:r>
            <a:br>
              <a:rPr lang="en-US" b="1" smtClean="0">
                <a:solidFill>
                  <a:schemeClr val="tx1"/>
                </a:solidFill>
                <a:latin typeface="Tahoma" pitchFamily="34" charset="0"/>
              </a:rPr>
            </a:br>
            <a:r>
              <a:rPr lang="en-US" b="1" smtClean="0">
                <a:solidFill>
                  <a:schemeClr val="tx1"/>
                </a:solidFill>
                <a:latin typeface="Tahoma" pitchFamily="34" charset="0"/>
              </a:rPr>
              <a:t>INTERPERSONAL HARMONY</a:t>
            </a:r>
          </a:p>
        </p:txBody>
      </p:sp>
      <p:pic>
        <p:nvPicPr>
          <p:cNvPr id="43011" name="Picture 3" descr="TEMPLE GAR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5715000"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
        <p:nvSpPr>
          <p:cNvPr id="43013" name="Rectangle 6"/>
          <p:cNvSpPr>
            <a:spLocks noChangeArrowheads="1"/>
          </p:cNvSpPr>
          <p:nvPr/>
        </p:nvSpPr>
        <p:spPr bwMode="auto">
          <a:xfrm>
            <a:off x="0" y="5638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Tahoma" pitchFamily="34" charset="0"/>
              </a:rPr>
              <a:t>Nature has no agenda. It simply </a:t>
            </a:r>
          </a:p>
          <a:p>
            <a:pPr algn="ctr"/>
            <a:r>
              <a:rPr lang="en-US" sz="3200">
                <a:latin typeface="Tahoma" pitchFamily="34" charset="0"/>
              </a:rPr>
              <a:t>exists as a harmonious ideal.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09600"/>
            <a:ext cx="7772400" cy="639763"/>
          </a:xfrm>
        </p:spPr>
        <p:txBody>
          <a:bodyPr/>
          <a:lstStyle/>
          <a:p>
            <a:pPr eaLnBrk="1" hangingPunct="1"/>
            <a:r>
              <a:rPr lang="en-US" sz="3200" b="1" smtClean="0">
                <a:latin typeface="Tahoma" pitchFamily="34" charset="0"/>
              </a:rPr>
              <a:t>LIVING IN THE TRIANGLE OF HARMONY</a:t>
            </a:r>
          </a:p>
        </p:txBody>
      </p:sp>
      <p:sp>
        <p:nvSpPr>
          <p:cNvPr id="44035" name="Rectangle 3"/>
          <p:cNvSpPr>
            <a:spLocks noGrp="1" noChangeArrowheads="1"/>
          </p:cNvSpPr>
          <p:nvPr>
            <p:ph type="body" idx="1"/>
          </p:nvPr>
        </p:nvSpPr>
        <p:spPr>
          <a:xfrm>
            <a:off x="0" y="1219200"/>
            <a:ext cx="9144000" cy="5638800"/>
          </a:xfrm>
        </p:spPr>
        <p:txBody>
          <a:bodyPr/>
          <a:lstStyle/>
          <a:p>
            <a:pPr algn="ctr" eaLnBrk="1" hangingPunct="1">
              <a:buFontTx/>
              <a:buNone/>
            </a:pPr>
            <a:r>
              <a:rPr lang="en-US" b="1" smtClean="0">
                <a:latin typeface="Tahoma" pitchFamily="34" charset="0"/>
              </a:rPr>
              <a:t>Internal harmony</a:t>
            </a:r>
          </a:p>
          <a:p>
            <a:pPr algn="ctr" eaLnBrk="1" hangingPunct="1">
              <a:buFontTx/>
              <a:buNone/>
            </a:pPr>
            <a:endParaRPr lang="en-US" b="1" smtClean="0">
              <a:latin typeface="Tahoma" pitchFamily="34" charset="0"/>
            </a:endParaRPr>
          </a:p>
          <a:p>
            <a:pPr algn="ctr" eaLnBrk="1" hangingPunct="1">
              <a:buFontTx/>
              <a:buNone/>
            </a:pPr>
            <a:endParaRPr lang="en-US" b="1" smtClean="0">
              <a:latin typeface="Tahoma" pitchFamily="34" charset="0"/>
            </a:endParaRPr>
          </a:p>
          <a:p>
            <a:pPr algn="ctr" eaLnBrk="1" hangingPunct="1">
              <a:buFontTx/>
              <a:buNone/>
            </a:pPr>
            <a:endParaRPr lang="en-US" b="1" smtClean="0">
              <a:latin typeface="Tahoma" pitchFamily="34" charset="0"/>
            </a:endParaRPr>
          </a:p>
          <a:p>
            <a:pPr algn="ctr" eaLnBrk="1" hangingPunct="1">
              <a:buFontTx/>
              <a:buNone/>
            </a:pPr>
            <a:endParaRPr lang="en-US" b="1" smtClean="0">
              <a:latin typeface="Tahoma" pitchFamily="34" charset="0"/>
            </a:endParaRPr>
          </a:p>
          <a:p>
            <a:pPr algn="ctr" eaLnBrk="1" hangingPunct="1">
              <a:buFontTx/>
              <a:buNone/>
            </a:pPr>
            <a:endParaRPr lang="en-US" b="1" smtClean="0">
              <a:latin typeface="Tahoma" pitchFamily="34" charset="0"/>
            </a:endParaRPr>
          </a:p>
          <a:p>
            <a:pPr eaLnBrk="1" hangingPunct="1">
              <a:buFontTx/>
              <a:buNone/>
            </a:pPr>
            <a:r>
              <a:rPr lang="en-US" b="1" smtClean="0">
                <a:latin typeface="Tahoma" pitchFamily="34" charset="0"/>
              </a:rPr>
              <a:t>External harmony			Interpersonal 							harmony</a:t>
            </a:r>
          </a:p>
          <a:p>
            <a:pPr eaLnBrk="1" hangingPunct="1">
              <a:buFontTx/>
              <a:buNone/>
            </a:pPr>
            <a:r>
              <a:rPr lang="en-US" b="1" smtClean="0">
                <a:latin typeface="Tahoma" pitchFamily="34" charset="0"/>
              </a:rPr>
              <a:t>								</a:t>
            </a:r>
          </a:p>
        </p:txBody>
      </p:sp>
      <p:sp>
        <p:nvSpPr>
          <p:cNvPr id="44036" name="AutoShape 4"/>
          <p:cNvSpPr>
            <a:spLocks noChangeArrowheads="1"/>
          </p:cNvSpPr>
          <p:nvPr/>
        </p:nvSpPr>
        <p:spPr bwMode="auto">
          <a:xfrm>
            <a:off x="2895600" y="1828800"/>
            <a:ext cx="3810000" cy="28956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0" y="0"/>
            <a:ext cx="9144000" cy="6858000"/>
          </a:xfrm>
        </p:spPr>
        <p:txBody>
          <a:bodyPr/>
          <a:lstStyle/>
          <a:p>
            <a:pPr eaLnBrk="1" hangingPunct="1">
              <a:buFontTx/>
              <a:buNone/>
            </a:pPr>
            <a:r>
              <a:rPr lang="en-US" sz="4000" b="1" dirty="0" smtClean="0">
                <a:latin typeface="Tahoma" pitchFamily="34" charset="0"/>
              </a:rPr>
              <a:t>1. The work environment is more</a:t>
            </a:r>
          </a:p>
          <a:p>
            <a:pPr eaLnBrk="1" hangingPunct="1">
              <a:buFontTx/>
              <a:buNone/>
            </a:pPr>
            <a:r>
              <a:rPr lang="en-US" sz="4000" b="1" dirty="0" smtClean="0">
                <a:latin typeface="Tahoma" pitchFamily="34" charset="0"/>
              </a:rPr>
              <a:t>important than the work itself,</a:t>
            </a:r>
          </a:p>
          <a:p>
            <a:pPr eaLnBrk="1" hangingPunct="1">
              <a:buFontTx/>
              <a:buNone/>
            </a:pPr>
            <a:r>
              <a:rPr lang="en-US" sz="4000" b="1" dirty="0" smtClean="0">
                <a:latin typeface="Tahoma" pitchFamily="34" charset="0"/>
              </a:rPr>
              <a:t>because the environment</a:t>
            </a:r>
          </a:p>
          <a:p>
            <a:pPr eaLnBrk="1" hangingPunct="1">
              <a:buFontTx/>
              <a:buNone/>
            </a:pPr>
            <a:r>
              <a:rPr lang="en-US" sz="4000" b="1" dirty="0" smtClean="0">
                <a:latin typeface="Tahoma" pitchFamily="34" charset="0"/>
              </a:rPr>
              <a:t>determines what work can be</a:t>
            </a:r>
          </a:p>
          <a:p>
            <a:pPr eaLnBrk="1" hangingPunct="1">
              <a:buFontTx/>
              <a:buNone/>
            </a:pPr>
            <a:r>
              <a:rPr lang="en-US" sz="4000" b="1" dirty="0" smtClean="0">
                <a:latin typeface="Tahoma" pitchFamily="34" charset="0"/>
              </a:rPr>
              <a:t>accomplished. </a:t>
            </a:r>
          </a:p>
          <a:p>
            <a:pPr eaLnBrk="1" hangingPunct="1">
              <a:buFontTx/>
              <a:buNone/>
            </a:pPr>
            <a:r>
              <a:rPr lang="en-US" sz="4000" b="1" dirty="0" smtClean="0">
                <a:latin typeface="Tahoma" pitchFamily="34" charset="0"/>
              </a:rPr>
              <a:t>2. The underlying foundation</a:t>
            </a:r>
          </a:p>
          <a:p>
            <a:pPr eaLnBrk="1" hangingPunct="1">
              <a:buFontTx/>
              <a:buNone/>
            </a:pPr>
            <a:r>
              <a:rPr lang="en-US" sz="4000" b="1" dirty="0" smtClean="0">
                <a:latin typeface="Tahoma" pitchFamily="34" charset="0"/>
              </a:rPr>
              <a:t>of the Japanese work </a:t>
            </a:r>
          </a:p>
          <a:p>
            <a:pPr eaLnBrk="1" hangingPunct="1">
              <a:buFontTx/>
              <a:buNone/>
            </a:pPr>
            <a:r>
              <a:rPr lang="en-US" sz="4000" b="1" dirty="0" smtClean="0">
                <a:latin typeface="Tahoma" pitchFamily="34" charset="0"/>
              </a:rPr>
              <a:t>environment is harmony vs.</a:t>
            </a:r>
          </a:p>
          <a:p>
            <a:pPr eaLnBrk="1" hangingPunct="1">
              <a:buFontTx/>
              <a:buNone/>
            </a:pPr>
            <a:r>
              <a:rPr lang="en-US" sz="4000" b="1" dirty="0" smtClean="0">
                <a:latin typeface="Tahoma" pitchFamily="34" charset="0"/>
              </a:rPr>
              <a:t>conflict in Western companies.</a:t>
            </a:r>
          </a:p>
        </p:txBody>
      </p:sp>
    </p:spTree>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04800"/>
            <a:ext cx="9144000" cy="990600"/>
          </a:xfrm>
        </p:spPr>
        <p:txBody>
          <a:bodyPr/>
          <a:lstStyle/>
          <a:p>
            <a:pPr eaLnBrk="1" hangingPunct="1"/>
            <a:r>
              <a:rPr lang="en-US" sz="3200" b="1" smtClean="0">
                <a:solidFill>
                  <a:schemeClr val="tx1"/>
                </a:solidFill>
                <a:latin typeface="Tahoma" pitchFamily="34" charset="0"/>
              </a:rPr>
              <a:t>BEHAVIOR IN JAPANESE BUSINESS DEPENDS ON:</a:t>
            </a:r>
            <a:r>
              <a:rPr lang="en-US" sz="3600" smtClean="0">
                <a:solidFill>
                  <a:schemeClr val="tx1"/>
                </a:solidFill>
                <a:latin typeface="Kristen ITC" pitchFamily="66" charset="0"/>
              </a:rPr>
              <a:t> </a:t>
            </a:r>
          </a:p>
        </p:txBody>
      </p:sp>
      <p:sp>
        <p:nvSpPr>
          <p:cNvPr id="46083" name="Rectangle 3"/>
          <p:cNvSpPr>
            <a:spLocks noGrp="1" noChangeArrowheads="1"/>
          </p:cNvSpPr>
          <p:nvPr>
            <p:ph type="body" idx="1"/>
          </p:nvPr>
        </p:nvSpPr>
        <p:spPr>
          <a:xfrm>
            <a:off x="381000" y="1524000"/>
            <a:ext cx="8763000" cy="5334000"/>
          </a:xfrm>
        </p:spPr>
        <p:txBody>
          <a:bodyPr/>
          <a:lstStyle/>
          <a:p>
            <a:pPr marL="609600" indent="-609600" eaLnBrk="1" hangingPunct="1">
              <a:buClr>
                <a:schemeClr val="tx1"/>
              </a:buClr>
              <a:buFont typeface="Wingdings" pitchFamily="2" charset="2"/>
              <a:buAutoNum type="arabicPeriod"/>
            </a:pPr>
            <a:r>
              <a:rPr lang="en-US" sz="4400" b="1" smtClean="0">
                <a:latin typeface="Tahoma" pitchFamily="34" charset="0"/>
              </a:rPr>
              <a:t>The context: the occasion, the people involved, the purpose</a:t>
            </a:r>
          </a:p>
          <a:p>
            <a:pPr marL="609600" indent="-609600" eaLnBrk="1" hangingPunct="1">
              <a:buClr>
                <a:schemeClr val="tx1"/>
              </a:buClr>
              <a:buFont typeface="Wingdings" pitchFamily="2" charset="2"/>
              <a:buAutoNum type="arabicPeriod"/>
            </a:pPr>
            <a:r>
              <a:rPr lang="en-US" sz="4000" b="1" smtClean="0">
                <a:latin typeface="Tahoma" pitchFamily="34" charset="0"/>
              </a:rPr>
              <a:t>The behavioral model of the employee’s boss--the “geisha” (depository) of workplace ideals</a:t>
            </a:r>
          </a:p>
        </p:txBody>
      </p:sp>
      <p:sp>
        <p:nvSpPr>
          <p:cNvPr id="46084" name="AutoShape 4"/>
          <p:cNvSpPr>
            <a:spLocks noChangeArrowheads="1"/>
          </p:cNvSpPr>
          <p:nvPr/>
        </p:nvSpPr>
        <p:spPr bwMode="auto">
          <a:xfrm>
            <a:off x="7696200" y="58674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cover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304800" y="0"/>
            <a:ext cx="8534400" cy="5715000"/>
          </a:xfrm>
        </p:spPr>
        <p:txBody>
          <a:bodyPr/>
          <a:lstStyle/>
          <a:p>
            <a:pPr marL="609600" indent="-609600" eaLnBrk="1" hangingPunct="1">
              <a:buClr>
                <a:srgbClr val="006699"/>
              </a:buClr>
              <a:buFont typeface="Wingdings" pitchFamily="2" charset="2"/>
              <a:buNone/>
            </a:pPr>
            <a:r>
              <a:rPr lang="en-US" sz="3600" b="1" smtClean="0">
                <a:latin typeface="Verdana" pitchFamily="34" charset="0"/>
              </a:rPr>
              <a:t>3.</a:t>
            </a:r>
            <a:r>
              <a:rPr lang="en-US" sz="3600" b="1" smtClean="0">
                <a:solidFill>
                  <a:srgbClr val="CC0066"/>
                </a:solidFill>
                <a:latin typeface="Verdana" pitchFamily="34" charset="0"/>
              </a:rPr>
              <a:t> </a:t>
            </a:r>
            <a:r>
              <a:rPr lang="en-US" sz="4800" b="1" smtClean="0">
                <a:latin typeface="Verdana" pitchFamily="34" charset="0"/>
              </a:rPr>
              <a:t>Avoiding (2-way) social embarrassment by anticipating the consequences of your behavior on the community you are part of</a:t>
            </a:r>
          </a:p>
          <a:p>
            <a:pPr marL="609600" indent="-609600" eaLnBrk="1" hangingPunct="1"/>
            <a:endParaRPr lang="en-US" sz="4800" smtClean="0"/>
          </a:p>
        </p:txBody>
      </p:sp>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0" y="0"/>
            <a:ext cx="8839200" cy="6858000"/>
          </a:xfrm>
        </p:spPr>
        <p:txBody>
          <a:bodyPr/>
          <a:lstStyle/>
          <a:p>
            <a:pPr algn="ctr" eaLnBrk="1" hangingPunct="1">
              <a:buFontTx/>
              <a:buNone/>
            </a:pPr>
            <a:r>
              <a:rPr lang="en-US" sz="7200" b="1" smtClean="0">
                <a:latin typeface="Tahoma" pitchFamily="34" charset="0"/>
              </a:rPr>
              <a:t>A good leader doesn’t have to work hard to get others to work hard.</a:t>
            </a:r>
          </a:p>
          <a:p>
            <a:pPr algn="ctr" eaLnBrk="1" hangingPunct="1"/>
            <a:endParaRPr lang="en-US" sz="7200"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381000"/>
            <a:ext cx="8991600" cy="1828800"/>
          </a:xfrm>
        </p:spPr>
        <p:txBody>
          <a:bodyPr/>
          <a:lstStyle/>
          <a:p>
            <a:pPr eaLnBrk="1" hangingPunct="1"/>
            <a:r>
              <a:rPr lang="en-US" sz="3600" b="1" smtClean="0">
                <a:solidFill>
                  <a:schemeClr val="tx1"/>
                </a:solidFill>
                <a:latin typeface="Kristen ITC" pitchFamily="66" charset="0"/>
              </a:rPr>
              <a:t>Shimatsu sho </a:t>
            </a:r>
            <a:br>
              <a:rPr lang="en-US" sz="3600" b="1" smtClean="0">
                <a:solidFill>
                  <a:schemeClr val="tx1"/>
                </a:solidFill>
                <a:latin typeface="Kristen ITC" pitchFamily="66" charset="0"/>
              </a:rPr>
            </a:br>
            <a:r>
              <a:rPr lang="en-US" sz="3600" b="1" smtClean="0">
                <a:solidFill>
                  <a:schemeClr val="tx1"/>
                </a:solidFill>
                <a:latin typeface="Kristen ITC" pitchFamily="66" charset="0"/>
              </a:rPr>
              <a:t>I’m sorry, sorry, sorry</a:t>
            </a:r>
            <a:br>
              <a:rPr lang="en-US" sz="3600" b="1" smtClean="0">
                <a:solidFill>
                  <a:schemeClr val="tx1"/>
                </a:solidFill>
                <a:latin typeface="Kristen ITC" pitchFamily="66" charset="0"/>
              </a:rPr>
            </a:br>
            <a:r>
              <a:rPr lang="en-US" sz="3600" b="1" smtClean="0">
                <a:solidFill>
                  <a:schemeClr val="tx1"/>
                </a:solidFill>
                <a:latin typeface="Verdana" pitchFamily="34" charset="0"/>
              </a:rPr>
              <a:t>Why do the Japanese </a:t>
            </a:r>
            <a:br>
              <a:rPr lang="en-US" sz="3600" b="1" smtClean="0">
                <a:solidFill>
                  <a:schemeClr val="tx1"/>
                </a:solidFill>
                <a:latin typeface="Verdana" pitchFamily="34" charset="0"/>
              </a:rPr>
            </a:br>
            <a:r>
              <a:rPr lang="en-US" sz="3600" b="1" smtClean="0">
                <a:solidFill>
                  <a:schemeClr val="tx1"/>
                </a:solidFill>
                <a:latin typeface="Verdana" pitchFamily="34" charset="0"/>
              </a:rPr>
              <a:t>apologize in advance?</a:t>
            </a:r>
          </a:p>
        </p:txBody>
      </p:sp>
      <p:pic>
        <p:nvPicPr>
          <p:cNvPr id="49155" name="Picture 3" descr="j execs ges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90800"/>
            <a:ext cx="54435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push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30480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Tx/>
              <a:buAutoNum type="arabicPeriod"/>
            </a:pPr>
            <a:r>
              <a:rPr lang="en-US" sz="4000">
                <a:latin typeface="Tahoma" pitchFamily="34" charset="0"/>
              </a:rPr>
              <a:t>“I apologize in advance  in case I fail to reach the ideal we are all striving to attain.  If I do fall short of attaining this ideal,  it  certainly wasn’t due to my lack of commitment.”</a:t>
            </a:r>
          </a:p>
          <a:p>
            <a:pPr marL="457200" indent="-457200">
              <a:buFontTx/>
              <a:buAutoNum type="arabicPeriod"/>
            </a:pPr>
            <a:r>
              <a:rPr lang="en-US" sz="4000">
                <a:latin typeface="Tahoma" pitchFamily="34" charset="0"/>
              </a:rPr>
              <a:t>“Even if I succeed, I apologize if I unintentionally broke interpersonal harmony in the process.”</a:t>
            </a:r>
          </a:p>
          <a:p>
            <a:pPr marL="457200" indent="-457200"/>
            <a:endParaRPr lang="en-US" sz="4000">
              <a:latin typeface="Tahoma" pitchFamily="34" charset="0"/>
            </a:endParaRPr>
          </a:p>
        </p:txBody>
      </p:sp>
      <p:sp>
        <p:nvSpPr>
          <p:cNvPr id="50179" name="AutoShape 3"/>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startAt="3"/>
            </a:pPr>
            <a:r>
              <a:rPr lang="en-US" sz="3700" b="1" dirty="0" smtClean="0">
                <a:latin typeface="Tahoma" pitchFamily="34" charset="0"/>
              </a:rPr>
              <a:t>Accepting personal blame for causing your group to fail (lose face)</a:t>
            </a:r>
          </a:p>
          <a:p>
            <a:pPr marL="609600" indent="-609600" eaLnBrk="1" hangingPunct="1">
              <a:buFontTx/>
              <a:buAutoNum type="arabicPeriod" startAt="3"/>
            </a:pPr>
            <a:r>
              <a:rPr lang="en-US" sz="3700" b="1" dirty="0" smtClean="0">
                <a:latin typeface="Tahoma" pitchFamily="34" charset="0"/>
              </a:rPr>
              <a:t>Ceremonial redemption—settling accounts through ritualistic personal sacrifice (via resignation, or merely being the scapegoat)</a:t>
            </a:r>
          </a:p>
          <a:p>
            <a:pPr marL="609600" indent="-609600" eaLnBrk="1" hangingPunct="1">
              <a:buFontTx/>
              <a:buAutoNum type="arabicPeriod" startAt="3"/>
            </a:pPr>
            <a:r>
              <a:rPr lang="en-US" sz="3700" b="1" dirty="0" smtClean="0">
                <a:latin typeface="Tahoma" pitchFamily="34" charset="0"/>
              </a:rPr>
              <a:t>What’s the correct way to deal with a traffic ticket in Japan? (Write a note of profuse apology to the local police department.)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0"/>
            <a:ext cx="8229600" cy="1371600"/>
          </a:xfrm>
        </p:spPr>
        <p:txBody>
          <a:bodyPr/>
          <a:lstStyle/>
          <a:p>
            <a:pPr eaLnBrk="1" hangingPunct="1"/>
            <a:r>
              <a:rPr lang="en-US" b="1" smtClean="0">
                <a:solidFill>
                  <a:schemeClr val="tx1"/>
                </a:solidFill>
                <a:latin typeface="Tahoma" pitchFamily="34" charset="0"/>
              </a:rPr>
              <a:t>Mountainous, Volcanic Islands</a:t>
            </a:r>
          </a:p>
        </p:txBody>
      </p:sp>
      <p:pic>
        <p:nvPicPr>
          <p:cNvPr id="6147" name="Picture 3" descr="fujiy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3914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descr="J LET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81000"/>
            <a:ext cx="7810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2226" name="WordArt 2"/>
          <p:cNvSpPr>
            <a:spLocks noChangeArrowheads="1" noChangeShapeType="1" noTextEdit="1"/>
          </p:cNvSpPr>
          <p:nvPr/>
        </p:nvSpPr>
        <p:spPr bwMode="auto">
          <a:xfrm>
            <a:off x="685800" y="-685800"/>
            <a:ext cx="7772400" cy="6172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5400" kern="10">
              <a:solidFill>
                <a:schemeClr val="tx2"/>
              </a:solidFill>
              <a:effectLst>
                <a:outerShdw dist="45791" dir="2021404" algn="ctr" rotWithShape="0">
                  <a:srgbClr val="C0C0C0"/>
                </a:outerShdw>
              </a:effectLst>
              <a:latin typeface="Tahoma"/>
              <a:ea typeface="Tahoma"/>
              <a:cs typeface="Tahoma"/>
            </a:endParaRPr>
          </a:p>
          <a:p>
            <a:pPr algn="ctr"/>
            <a:r>
              <a:rPr lang="en-US" sz="5400" kern="10">
                <a:solidFill>
                  <a:schemeClr val="tx2"/>
                </a:solidFill>
                <a:effectLst>
                  <a:outerShdw dist="45791" dir="2021404" algn="ctr" rotWithShape="0">
                    <a:srgbClr val="C0C0C0"/>
                  </a:outerShdw>
                </a:effectLst>
                <a:latin typeface="Tahoma"/>
                <a:ea typeface="Tahoma"/>
                <a:cs typeface="Tahoma"/>
              </a:rPr>
              <a:t>TELEPATHIC</a:t>
            </a:r>
          </a:p>
          <a:p>
            <a:pPr algn="ctr"/>
            <a:r>
              <a:rPr lang="en-US" sz="5400" kern="10">
                <a:solidFill>
                  <a:schemeClr val="tx2"/>
                </a:solidFill>
                <a:effectLst>
                  <a:outerShdw dist="45791" dir="2021404" algn="ctr" rotWithShape="0">
                    <a:srgbClr val="C0C0C0"/>
                  </a:outerShdw>
                </a:effectLst>
                <a:latin typeface="Tahoma"/>
                <a:ea typeface="Tahoma"/>
                <a:cs typeface="Tahoma"/>
              </a:rPr>
              <a:t>COMMUNICATION</a:t>
            </a:r>
          </a:p>
          <a:p>
            <a:pPr algn="ctr"/>
            <a:r>
              <a:rPr lang="en-US" sz="5400" kern="10">
                <a:solidFill>
                  <a:schemeClr val="tx2"/>
                </a:solidFill>
                <a:effectLst>
                  <a:outerShdw dist="45791" dir="2021404" algn="ctr" rotWithShape="0">
                    <a:srgbClr val="C0C0C0"/>
                  </a:outerShdw>
                </a:effectLst>
                <a:latin typeface="Tahoma"/>
                <a:ea typeface="Tahoma"/>
                <a:cs typeface="Tahoma"/>
              </a:rPr>
              <a:t>HARMONY</a:t>
            </a:r>
          </a:p>
        </p:txBody>
      </p:sp>
    </p:spTree>
  </p:cSld>
  <p:clrMapOvr>
    <a:masterClrMapping/>
  </p:clrMapOvr>
  <p:transition spd="med">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152400"/>
            <a:ext cx="8610600" cy="1447800"/>
          </a:xfrm>
        </p:spPr>
        <p:txBody>
          <a:bodyPr/>
          <a:lstStyle/>
          <a:p>
            <a:pPr eaLnBrk="1" hangingPunct="1"/>
            <a:r>
              <a:rPr lang="en-US" sz="3600" b="1" smtClean="0">
                <a:solidFill>
                  <a:schemeClr val="tx1"/>
                </a:solidFill>
                <a:latin typeface="Tahoma" pitchFamily="34" charset="0"/>
              </a:rPr>
              <a:t>Tatemae/Honne </a:t>
            </a:r>
            <a:br>
              <a:rPr lang="en-US" sz="3600" b="1" smtClean="0">
                <a:solidFill>
                  <a:schemeClr val="tx1"/>
                </a:solidFill>
                <a:latin typeface="Tahoma" pitchFamily="34" charset="0"/>
              </a:rPr>
            </a:br>
            <a:r>
              <a:rPr lang="en-US" sz="3600" b="1" smtClean="0">
                <a:solidFill>
                  <a:schemeClr val="tx1"/>
                </a:solidFill>
                <a:latin typeface="Tahoma" pitchFamily="34" charset="0"/>
              </a:rPr>
              <a:t>Façade vs. reality</a:t>
            </a:r>
          </a:p>
        </p:txBody>
      </p:sp>
      <p:pic>
        <p:nvPicPr>
          <p:cNvPr id="53251" name="Picture 4" descr="j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54864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AutoShape 8"/>
          <p:cNvSpPr>
            <a:spLocks noChangeArrowheads="1"/>
          </p:cNvSpPr>
          <p:nvPr/>
        </p:nvSpPr>
        <p:spPr bwMode="auto">
          <a:xfrm>
            <a:off x="7848600" y="60198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
        <p:nvSpPr>
          <p:cNvPr id="53253" name="Rectangle 9"/>
          <p:cNvSpPr>
            <a:spLocks noChangeArrowheads="1"/>
          </p:cNvSpPr>
          <p:nvPr/>
        </p:nvSpPr>
        <p:spPr bwMode="auto">
          <a:xfrm>
            <a:off x="1371600" y="5791200"/>
            <a:ext cx="617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t>Communicating reality through a </a:t>
            </a:r>
          </a:p>
          <a:p>
            <a:pPr algn="ctr"/>
            <a:r>
              <a:rPr lang="en-US" sz="2800"/>
              <a:t>screen of polite harmony.</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0" y="0"/>
            <a:ext cx="8839200" cy="6858000"/>
          </a:xfrm>
        </p:spPr>
        <p:txBody>
          <a:bodyPr/>
          <a:lstStyle/>
          <a:p>
            <a:pPr eaLnBrk="1" hangingPunct="1">
              <a:buFontTx/>
              <a:buNone/>
            </a:pPr>
            <a:r>
              <a:rPr lang="en-US" sz="3600" b="1" smtClean="0">
                <a:latin typeface="Tahoma" pitchFamily="34" charset="0"/>
              </a:rPr>
              <a:t>1. “Safe” business meeting agendas</a:t>
            </a:r>
          </a:p>
          <a:p>
            <a:pPr eaLnBrk="1" hangingPunct="1">
              <a:buFontTx/>
              <a:buNone/>
            </a:pPr>
            <a:r>
              <a:rPr lang="en-US" sz="3600" b="1" smtClean="0">
                <a:latin typeface="Tahoma" pitchFamily="34" charset="0"/>
              </a:rPr>
              <a:t>2. Criticism protocol via</a:t>
            </a:r>
          </a:p>
          <a:p>
            <a:pPr eaLnBrk="1" hangingPunct="1">
              <a:buFontTx/>
              <a:buNone/>
            </a:pPr>
            <a:r>
              <a:rPr lang="en-US" sz="3600" b="1" smtClean="0">
                <a:latin typeface="Tahoma" pitchFamily="34" charset="0"/>
              </a:rPr>
              <a:t>intermediators</a:t>
            </a:r>
          </a:p>
          <a:p>
            <a:pPr eaLnBrk="1" hangingPunct="1">
              <a:buFontTx/>
              <a:buNone/>
            </a:pPr>
            <a:r>
              <a:rPr lang="en-US" sz="3600" b="1" smtClean="0">
                <a:latin typeface="Tahoma" pitchFamily="34" charset="0"/>
              </a:rPr>
              <a:t>3. “Barbarians” within the business</a:t>
            </a:r>
          </a:p>
          <a:p>
            <a:pPr eaLnBrk="1" hangingPunct="1">
              <a:buFontTx/>
              <a:buNone/>
            </a:pPr>
            <a:r>
              <a:rPr lang="en-US" sz="4000" b="1" smtClean="0">
                <a:latin typeface="Tahoma" pitchFamily="34" charset="0"/>
              </a:rPr>
              <a:t>delegation: Don’t speak before</a:t>
            </a:r>
          </a:p>
          <a:p>
            <a:pPr eaLnBrk="1" hangingPunct="1">
              <a:buFontTx/>
              <a:buNone/>
            </a:pPr>
            <a:r>
              <a:rPr lang="en-US" sz="4000" b="1" smtClean="0">
                <a:latin typeface="Tahoma" pitchFamily="34" charset="0"/>
              </a:rPr>
              <a:t>your boss does; don’t disagree</a:t>
            </a:r>
          </a:p>
          <a:p>
            <a:pPr eaLnBrk="1" hangingPunct="1">
              <a:buFontTx/>
              <a:buNone/>
            </a:pPr>
            <a:r>
              <a:rPr lang="en-US" sz="4000" b="1" smtClean="0">
                <a:latin typeface="Tahoma" pitchFamily="34" charset="0"/>
              </a:rPr>
              <a:t>with your team publicly.</a:t>
            </a:r>
          </a:p>
          <a:p>
            <a:pPr eaLnBrk="1" hangingPunct="1">
              <a:buFontTx/>
              <a:buNone/>
            </a:pPr>
            <a:r>
              <a:rPr lang="en-US" sz="3600" b="1" smtClean="0">
                <a:latin typeface="Tahoma" pitchFamily="34" charset="0"/>
              </a:rPr>
              <a:t>4. Vague communication during</a:t>
            </a:r>
          </a:p>
          <a:p>
            <a:pPr eaLnBrk="1" hangingPunct="1">
              <a:buFontTx/>
              <a:buNone/>
            </a:pPr>
            <a:r>
              <a:rPr lang="en-US" sz="3600" b="1" smtClean="0">
                <a:latin typeface="Tahoma" pitchFamily="34" charset="0"/>
              </a:rPr>
              <a:t>negotiations to avoid steamrolling</a:t>
            </a:r>
          </a:p>
          <a:p>
            <a:pPr eaLnBrk="1" hangingPunct="1">
              <a:buFontTx/>
              <a:buNone/>
            </a:pPr>
            <a:r>
              <a:rPr lang="en-US" sz="3600" b="1" smtClean="0">
                <a:latin typeface="Tahoma" pitchFamily="34" charset="0"/>
              </a:rPr>
              <a:t>others</a:t>
            </a:r>
          </a:p>
          <a:p>
            <a:pPr eaLnBrk="1" hangingPunct="1"/>
            <a:endParaRPr lang="en-US" smtClean="0">
              <a:latin typeface="Tahoma" pitchFamily="34" charset="0"/>
            </a:endParaRPr>
          </a:p>
        </p:txBody>
      </p:sp>
      <p:sp>
        <p:nvSpPr>
          <p:cNvPr id="54275"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0" y="0"/>
            <a:ext cx="9144000" cy="6858000"/>
          </a:xfrm>
        </p:spPr>
        <p:txBody>
          <a:bodyPr/>
          <a:lstStyle/>
          <a:p>
            <a:pPr marL="609600" indent="-609600" eaLnBrk="1" hangingPunct="1">
              <a:buFontTx/>
              <a:buAutoNum type="arabicPeriod" startAt="5"/>
            </a:pPr>
            <a:r>
              <a:rPr lang="en-US" sz="3800" b="1" smtClean="0">
                <a:latin typeface="Tahoma" pitchFamily="34" charset="0"/>
              </a:rPr>
              <a:t>“We will give your generous offer a great deal of thinking.”  (“No”)</a:t>
            </a:r>
          </a:p>
          <a:p>
            <a:pPr marL="609600" indent="-609600" eaLnBrk="1" hangingPunct="1">
              <a:buFontTx/>
              <a:buAutoNum type="arabicPeriod" startAt="5"/>
            </a:pPr>
            <a:r>
              <a:rPr lang="en-US" sz="3800" b="1" smtClean="0">
                <a:latin typeface="Tahoma" pitchFamily="34" charset="0"/>
              </a:rPr>
              <a:t>“We are surprised that your product costs so little to make.” (“Your product’s cost estimates seem unreasonably low.”)</a:t>
            </a:r>
          </a:p>
          <a:p>
            <a:pPr marL="609600" indent="-609600" eaLnBrk="1" hangingPunct="1">
              <a:buFontTx/>
              <a:buAutoNum type="arabicPeriod" startAt="5"/>
            </a:pPr>
            <a:r>
              <a:rPr lang="en-US" sz="3800" b="1" smtClean="0">
                <a:latin typeface="Tahoma" pitchFamily="34" charset="0"/>
              </a:rPr>
              <a:t>“We know that your company will be very successful in the future.” (“We do not want to work with you in a joint venture.”)</a:t>
            </a:r>
          </a:p>
          <a:p>
            <a:pPr marL="609600" indent="-609600" eaLnBrk="1" hangingPunct="1">
              <a:buFontTx/>
              <a:buNone/>
            </a:pPr>
            <a:r>
              <a:rPr lang="en-US" sz="3800" b="1" smtClean="0">
                <a:latin typeface="Tahoma" pitchFamily="34" charset="0"/>
              </a:rPr>
              <a:t>   </a:t>
            </a:r>
          </a:p>
          <a:p>
            <a:pPr marL="609600" indent="-609600" eaLnBrk="1" hangingPunct="1">
              <a:buFontTx/>
              <a:buNone/>
            </a:pPr>
            <a:endParaRPr lang="en-US" sz="3800" b="1" smtClean="0">
              <a:latin typeface="Tahoma" pitchFamily="34" charset="0"/>
            </a:endParaRPr>
          </a:p>
        </p:txBody>
      </p:sp>
    </p:spTree>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28600"/>
            <a:ext cx="8839200" cy="838200"/>
          </a:xfrm>
        </p:spPr>
        <p:txBody>
          <a:bodyPr/>
          <a:lstStyle/>
          <a:p>
            <a:pPr eaLnBrk="1" hangingPunct="1"/>
            <a:r>
              <a:rPr lang="en-US" sz="4000" b="1" smtClean="0">
                <a:latin typeface="Tahoma" pitchFamily="34" charset="0"/>
              </a:rPr>
              <a:t>EXAMPLES OF SCREENED HARMONY</a:t>
            </a:r>
          </a:p>
        </p:txBody>
      </p:sp>
      <p:sp>
        <p:nvSpPr>
          <p:cNvPr id="56323" name="Rectangle 3"/>
          <p:cNvSpPr>
            <a:spLocks noGrp="1" noChangeArrowheads="1"/>
          </p:cNvSpPr>
          <p:nvPr>
            <p:ph type="body" idx="1"/>
          </p:nvPr>
        </p:nvSpPr>
        <p:spPr>
          <a:xfrm>
            <a:off x="0" y="1371600"/>
            <a:ext cx="9144000" cy="5486400"/>
          </a:xfrm>
        </p:spPr>
        <p:txBody>
          <a:bodyPr/>
          <a:lstStyle/>
          <a:p>
            <a:pPr marL="609600" indent="-609600" eaLnBrk="1" hangingPunct="1">
              <a:buFontTx/>
              <a:buAutoNum type="arabicPeriod"/>
            </a:pPr>
            <a:r>
              <a:rPr lang="en-US" b="1" smtClean="0">
                <a:latin typeface="Tahoma" pitchFamily="34" charset="0"/>
              </a:rPr>
              <a:t>Telling people what they want to hear, expecting them to politely “drag” the truth out of you.</a:t>
            </a:r>
          </a:p>
          <a:p>
            <a:pPr marL="609600" indent="-609600" eaLnBrk="1" hangingPunct="1">
              <a:buFontTx/>
              <a:buAutoNum type="arabicPeriod"/>
            </a:pPr>
            <a:r>
              <a:rPr lang="en-US" b="1" smtClean="0">
                <a:latin typeface="Tahoma" pitchFamily="34" charset="0"/>
              </a:rPr>
              <a:t>Making comments that require “reading between the lines”: “That project is very difficult to complete” (Translation: “We’ve run into some problems”)</a:t>
            </a:r>
          </a:p>
          <a:p>
            <a:pPr marL="609600" indent="-609600" eaLnBrk="1" hangingPunct="1">
              <a:buFontTx/>
              <a:buAutoNum type="arabicPeriod"/>
            </a:pPr>
            <a:r>
              <a:rPr lang="en-US" b="1" smtClean="0">
                <a:latin typeface="Tahoma" pitchFamily="34" charset="0"/>
              </a:rPr>
              <a:t>Using third parties to communicate areas of disagreement or misunderstandings</a:t>
            </a:r>
          </a:p>
        </p:txBody>
      </p:sp>
    </p:spTree>
  </p:cSld>
  <p:clrMapOvr>
    <a:masterClrMapping/>
  </p:clrMapOvr>
  <p:transition spd="med">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381000" y="365125"/>
            <a:ext cx="82296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600">
                <a:latin typeface="Tahoma" pitchFamily="34" charset="0"/>
              </a:rPr>
              <a:t>What is reality in a restaurant: the nice décor, or the hot, messy kitchen in back?</a:t>
            </a:r>
          </a:p>
          <a:p>
            <a:endParaRPr lang="en-US" sz="660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3"/>
          <p:cNvSpPr/>
          <p:nvPr/>
        </p:nvSpPr>
        <p:spPr>
          <a:xfrm>
            <a:off x="0" y="304800"/>
            <a:ext cx="9144000" cy="5632311"/>
          </a:xfrm>
          <a:prstGeom prst="rect">
            <a:avLst/>
          </a:prstGeom>
          <a:noFill/>
        </p:spPr>
        <p:txBody>
          <a:bodyPr>
            <a:spAutoFit/>
          </a:bodyPr>
          <a:lstStyle/>
          <a:p>
            <a:pPr algn="ctr">
              <a:defRPr/>
            </a:pPr>
            <a:r>
              <a:rPr lang="en-US" sz="12000" dirty="0">
                <a:ln w="12700">
                  <a:solidFill>
                    <a:schemeClr val="tx2">
                      <a:satMod val="155000"/>
                    </a:schemeClr>
                  </a:solidFill>
                  <a:prstDash val="solid"/>
                </a:ln>
                <a:effectLst>
                  <a:outerShdw blurRad="41275" dist="20320" dir="1800000" algn="tl" rotWithShape="0">
                    <a:srgbClr val="000000">
                      <a:alpha val="40000"/>
                    </a:srgbClr>
                  </a:outerShdw>
                </a:effectLst>
                <a:latin typeface="Tahoma" pitchFamily="34" charset="0"/>
                <a:cs typeface="Tahoma" pitchFamily="34" charset="0"/>
              </a:rPr>
              <a:t>BUSINESS</a:t>
            </a:r>
          </a:p>
          <a:p>
            <a:pPr algn="ctr">
              <a:defRPr/>
            </a:pPr>
            <a:r>
              <a:rPr lang="en-US" sz="12000" dirty="0">
                <a:ln w="12700">
                  <a:solidFill>
                    <a:schemeClr val="tx2">
                      <a:satMod val="155000"/>
                    </a:schemeClr>
                  </a:solidFill>
                  <a:prstDash val="solid"/>
                </a:ln>
                <a:effectLst>
                  <a:outerShdw blurRad="41275" dist="20320" dir="1800000" algn="tl" rotWithShape="0">
                    <a:srgbClr val="000000">
                      <a:alpha val="40000"/>
                    </a:srgbClr>
                  </a:outerShdw>
                </a:effectLst>
                <a:latin typeface="Tahoma" pitchFamily="34" charset="0"/>
                <a:cs typeface="Tahoma" pitchFamily="34" charset="0"/>
              </a:rPr>
              <a:t>JAPANESE</a:t>
            </a:r>
          </a:p>
          <a:p>
            <a:pPr algn="ctr">
              <a:defRPr/>
            </a:pPr>
            <a:r>
              <a:rPr lang="en-US" sz="12000" dirty="0">
                <a:ln w="12700">
                  <a:solidFill>
                    <a:schemeClr val="tx2">
                      <a:satMod val="155000"/>
                    </a:schemeClr>
                  </a:solidFill>
                  <a:prstDash val="solid"/>
                </a:ln>
                <a:effectLst>
                  <a:outerShdw blurRad="41275" dist="20320" dir="1800000" algn="tl" rotWithShape="0">
                    <a:srgbClr val="000000">
                      <a:alpha val="40000"/>
                    </a:srgbClr>
                  </a:outerShdw>
                </a:effectLst>
                <a:latin typeface="Tahoma" pitchFamily="34" charset="0"/>
                <a:cs typeface="Tahoma" pitchFamily="34" charset="0"/>
              </a:rPr>
              <a:t>STYLE</a:t>
            </a:r>
          </a:p>
        </p:txBody>
      </p:sp>
    </p:spTree>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0"/>
            <a:ext cx="9144000" cy="762000"/>
          </a:xfrm>
        </p:spPr>
        <p:txBody>
          <a:bodyPr/>
          <a:lstStyle/>
          <a:p>
            <a:r>
              <a:rPr lang="en-US" sz="3200" b="1" smtClean="0">
                <a:latin typeface="Tahoma" pitchFamily="34" charset="0"/>
                <a:cs typeface="Tahoma" pitchFamily="34" charset="0"/>
              </a:rPr>
              <a:t>THE WORKPLACE AS COMMUNITY</a:t>
            </a:r>
          </a:p>
        </p:txBody>
      </p:sp>
      <p:sp>
        <p:nvSpPr>
          <p:cNvPr id="59395" name="Content Placeholder 2"/>
          <p:cNvSpPr>
            <a:spLocks noGrp="1"/>
          </p:cNvSpPr>
          <p:nvPr>
            <p:ph idx="1"/>
          </p:nvPr>
        </p:nvSpPr>
        <p:spPr>
          <a:xfrm>
            <a:off x="0" y="762000"/>
            <a:ext cx="9144000" cy="6096000"/>
          </a:xfrm>
        </p:spPr>
        <p:txBody>
          <a:bodyPr/>
          <a:lstStyle/>
          <a:p>
            <a:pPr>
              <a:buFontTx/>
              <a:buNone/>
            </a:pPr>
            <a:r>
              <a:rPr lang="en-US" b="1" smtClean="0">
                <a:latin typeface="Tahoma" pitchFamily="34" charset="0"/>
                <a:cs typeface="Tahoma" pitchFamily="34" charset="0"/>
              </a:rPr>
              <a:t>1. Japanese companies are viewed as a community of members committed to one another and to the company’s long-run competitive success. The sense of community is greatly enhanced by the high rate of employee stock ownership: ”Since this is our company for a lifetime, let’s sacrifice together to make it a success.” </a:t>
            </a:r>
          </a:p>
          <a:p>
            <a:pPr>
              <a:buFontTx/>
              <a:buNone/>
            </a:pPr>
            <a:r>
              <a:rPr lang="en-US" b="1" smtClean="0">
                <a:latin typeface="Tahoma" pitchFamily="34" charset="0"/>
                <a:cs typeface="Tahoma" pitchFamily="34" charset="0"/>
              </a:rPr>
              <a:t>2. The Japanese government works to guide &amp; stabilize companies, which are viewed as living organisms. </a:t>
            </a:r>
          </a:p>
        </p:txBody>
      </p:sp>
    </p:spTree>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8434" name="WordArt 11"/>
          <p:cNvSpPr>
            <a:spLocks noChangeArrowheads="1" noChangeShapeType="1" noTextEdit="1"/>
          </p:cNvSpPr>
          <p:nvPr/>
        </p:nvSpPr>
        <p:spPr bwMode="auto">
          <a:xfrm>
            <a:off x="838200" y="838200"/>
            <a:ext cx="7239000" cy="4648200"/>
          </a:xfrm>
          <a:prstGeom prst="rect">
            <a:avLst/>
          </a:prstGeom>
        </p:spPr>
        <p:txBody>
          <a:bodyPr wrap="none" fromWordArt="1">
            <a:prstTxWarp prst="textPlain">
              <a:avLst>
                <a:gd name="adj" fmla="val 50000"/>
              </a:avLst>
            </a:prstTxWarp>
          </a:bodyPr>
          <a:lstStyle/>
          <a:p>
            <a:pPr algn="ctr">
              <a:defRPr/>
            </a:pPr>
            <a:r>
              <a:rPr lang="en-US" sz="3600" kern="10" dirty="0">
                <a:ln w="9525">
                  <a:solidFill>
                    <a:srgbClr val="000000"/>
                  </a:solidFill>
                  <a:round/>
                  <a:headEnd/>
                  <a:tailEnd/>
                </a:ln>
                <a:latin typeface="Tahoma" pitchFamily="34" charset="0"/>
                <a:cs typeface="Tahoma" pitchFamily="34" charset="0"/>
              </a:rPr>
              <a:t>CEREMONIES FOR</a:t>
            </a:r>
          </a:p>
          <a:p>
            <a:pPr algn="ctr">
              <a:defRPr/>
            </a:pPr>
            <a:r>
              <a:rPr lang="en-US" sz="3600" kern="10" dirty="0">
                <a:ln w="9525">
                  <a:solidFill>
                    <a:srgbClr val="000000"/>
                  </a:solidFill>
                  <a:round/>
                  <a:headEnd/>
                  <a:tailEnd/>
                </a:ln>
                <a:latin typeface="Tahoma" pitchFamily="34" charset="0"/>
                <a:cs typeface="Tahoma" pitchFamily="34" charset="0"/>
              </a:rPr>
              <a:t>BUILDING</a:t>
            </a:r>
          </a:p>
          <a:p>
            <a:pPr algn="ctr">
              <a:defRPr/>
            </a:pPr>
            <a:r>
              <a:rPr lang="en-US" sz="3600" kern="10" dirty="0">
                <a:ln w="9525">
                  <a:solidFill>
                    <a:srgbClr val="000000"/>
                  </a:solidFill>
                  <a:round/>
                  <a:headEnd/>
                  <a:tailEnd/>
                </a:ln>
                <a:latin typeface="Tahoma" pitchFamily="34" charset="0"/>
                <a:cs typeface="Tahoma" pitchFamily="34" charset="0"/>
              </a:rPr>
              <a:t>RELATIONSHIP</a:t>
            </a:r>
            <a:r>
              <a:rPr lang="en-US" sz="3600" kern="10" dirty="0">
                <a:ln w="9525">
                  <a:solidFill>
                    <a:srgbClr val="000000"/>
                  </a:solidFill>
                  <a:round/>
                  <a:headEnd/>
                  <a:tailEnd/>
                </a:ln>
                <a:latin typeface="Arial Black"/>
              </a:rPr>
              <a:t>S</a:t>
            </a:r>
          </a:p>
        </p:txBody>
      </p:sp>
    </p:spTree>
  </p:cSld>
  <p:clrMapOvr>
    <a:masterClrMapping/>
  </p:clrMapOvr>
  <p:transition spd="med">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title"/>
          </p:nvPr>
        </p:nvSpPr>
        <p:spPr>
          <a:xfrm>
            <a:off x="0" y="0"/>
            <a:ext cx="9144000" cy="1600200"/>
          </a:xfrm>
        </p:spPr>
        <p:txBody>
          <a:bodyPr/>
          <a:lstStyle/>
          <a:p>
            <a:pPr eaLnBrk="1" hangingPunct="1"/>
            <a:r>
              <a:rPr lang="en-US" sz="4000" b="1" smtClean="0">
                <a:solidFill>
                  <a:schemeClr val="tx1"/>
                </a:solidFill>
                <a:latin typeface="Tahoma" pitchFamily="34" charset="0"/>
              </a:rPr>
              <a:t>Does Donald Trump worry much about the feelings of employees?</a:t>
            </a:r>
          </a:p>
        </p:txBody>
      </p:sp>
      <p:pic>
        <p:nvPicPr>
          <p:cNvPr id="61443" name="Picture 4" descr="tru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63813" y="1524000"/>
            <a:ext cx="4570412" cy="5029200"/>
          </a:xfrm>
          <a:noFill/>
        </p:spPr>
      </p:pic>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5" descr="japan map islands 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5344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304800" y="0"/>
            <a:ext cx="8382000" cy="6324600"/>
          </a:xfrm>
        </p:spPr>
        <p:txBody>
          <a:bodyPr/>
          <a:lstStyle/>
          <a:p>
            <a:pPr algn="ctr" eaLnBrk="1" hangingPunct="1">
              <a:buFontTx/>
              <a:buNone/>
            </a:pPr>
            <a:r>
              <a:rPr lang="en-US" sz="4800" b="1" smtClean="0">
                <a:latin typeface="Tahoma" pitchFamily="34" charset="0"/>
              </a:rPr>
              <a:t>Empathetic communication isn’t possible without relationship-building</a:t>
            </a:r>
          </a:p>
          <a:p>
            <a:pPr algn="ctr" eaLnBrk="1" hangingPunct="1">
              <a:buFontTx/>
              <a:buNone/>
            </a:pPr>
            <a:r>
              <a:rPr lang="en-US" sz="4800" b="1" smtClean="0">
                <a:latin typeface="Tahoma" pitchFamily="34" charset="0"/>
              </a:rPr>
              <a:t>based on formal/informal interactions.</a:t>
            </a:r>
            <a:r>
              <a:rPr lang="en-US" sz="4800" b="1" smtClean="0">
                <a:solidFill>
                  <a:srgbClr val="006666"/>
                </a:solidFill>
                <a:latin typeface="Tahoma" pitchFamily="34" charset="0"/>
              </a:rPr>
              <a:t> </a:t>
            </a:r>
          </a:p>
        </p:txBody>
      </p:sp>
    </p:spTree>
  </p:cSld>
  <p:clrMapOvr>
    <a:masterClrMapping/>
  </p:clrMapOvr>
  <p:transition spd="med">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0" y="0"/>
            <a:ext cx="9144000" cy="6553200"/>
          </a:xfrm>
        </p:spPr>
        <p:txBody>
          <a:bodyPr/>
          <a:lstStyle/>
          <a:p>
            <a:pPr marL="609600" indent="-609600" eaLnBrk="1" hangingPunct="1">
              <a:buFontTx/>
              <a:buAutoNum type="arabicPeriod"/>
            </a:pPr>
            <a:r>
              <a:rPr lang="en-US" sz="4000" b="1" smtClean="0">
                <a:latin typeface="Tahoma" pitchFamily="34" charset="0"/>
              </a:rPr>
              <a:t>Japanese companies are looking for a “marriage,” not a “date.”  What would most girls say if you asked them to marry you after the first date?</a:t>
            </a:r>
          </a:p>
          <a:p>
            <a:pPr marL="609600" indent="-609600" eaLnBrk="1" hangingPunct="1">
              <a:buFontTx/>
              <a:buAutoNum type="arabicPeriod"/>
            </a:pPr>
            <a:r>
              <a:rPr lang="en-US" sz="4000" b="1" smtClean="0">
                <a:latin typeface="Tahoma" pitchFamily="34" charset="0"/>
              </a:rPr>
              <a:t>If she actually considered your proposal, how would her parents probably react? Do you think they just might want a lot of information about you?</a:t>
            </a:r>
          </a:p>
        </p:txBody>
      </p:sp>
    </p:spTree>
  </p:cSld>
  <p:clrMapOvr>
    <a:masterClrMapping/>
  </p:clrMapOvr>
  <p:transition spd="med">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228600"/>
            <a:ext cx="8915400" cy="914400"/>
          </a:xfrm>
        </p:spPr>
        <p:txBody>
          <a:bodyPr/>
          <a:lstStyle/>
          <a:p>
            <a:pPr eaLnBrk="1" hangingPunct="1"/>
            <a:r>
              <a:rPr lang="en-US" sz="4000" b="1" smtClean="0">
                <a:solidFill>
                  <a:schemeClr val="tx1"/>
                </a:solidFill>
                <a:latin typeface="Tahoma" pitchFamily="34" charset="0"/>
              </a:rPr>
              <a:t>Madoguchi The relationship window into a Japanese “balloon”</a:t>
            </a:r>
          </a:p>
        </p:txBody>
      </p:sp>
      <p:pic>
        <p:nvPicPr>
          <p:cNvPr id="64515" name="Picture 3" descr="asian pols ceremo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7175"/>
            <a:ext cx="769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AutoShape 4"/>
          <p:cNvSpPr>
            <a:spLocks noChangeArrowheads="1"/>
          </p:cNvSpPr>
          <p:nvPr/>
        </p:nvSpPr>
        <p:spPr bwMode="auto">
          <a:xfrm>
            <a:off x="8001000" y="6172200"/>
            <a:ext cx="976313" cy="485775"/>
          </a:xfrm>
          <a:prstGeom prst="rightArrow">
            <a:avLst>
              <a:gd name="adj1" fmla="val 50000"/>
              <a:gd name="adj2" fmla="val 50245"/>
            </a:avLst>
          </a:prstGeom>
          <a:solidFill>
            <a:srgbClr val="339966"/>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3600" b="1" smtClean="0">
                <a:latin typeface="Tahoma" pitchFamily="34" charset="0"/>
              </a:rPr>
              <a:t>Most Japanese companies are like a “balloon” because there are no openings in a balloon—no openings for foreigners to become part of the company.  Foreigners who wish to do business with a Japanese company must have an insider “champion” (madoguchi) to “import” the outsider into the company, thus giving them face (a legitimate status to interact with insiders).</a:t>
            </a:r>
          </a:p>
        </p:txBody>
      </p:sp>
      <p:sp>
        <p:nvSpPr>
          <p:cNvPr id="65539"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sz="4000" b="1" smtClean="0">
                <a:latin typeface="Tahoma" pitchFamily="34" charset="0"/>
              </a:rPr>
              <a:t>Japanese companies are also like a</a:t>
            </a:r>
          </a:p>
          <a:p>
            <a:pPr eaLnBrk="1" hangingPunct="1">
              <a:lnSpc>
                <a:spcPct val="90000"/>
              </a:lnSpc>
              <a:buFontTx/>
              <a:buNone/>
            </a:pPr>
            <a:r>
              <a:rPr lang="en-US" sz="4000" b="1" smtClean="0">
                <a:latin typeface="Tahoma" pitchFamily="34" charset="0"/>
              </a:rPr>
              <a:t>ringed target: executives occupy</a:t>
            </a:r>
          </a:p>
          <a:p>
            <a:pPr eaLnBrk="1" hangingPunct="1">
              <a:lnSpc>
                <a:spcPct val="90000"/>
              </a:lnSpc>
              <a:buFontTx/>
              <a:buNone/>
            </a:pPr>
            <a:r>
              <a:rPr lang="en-US" sz="4000" b="1" smtClean="0">
                <a:latin typeface="Tahoma" pitchFamily="34" charset="0"/>
              </a:rPr>
              <a:t>the bulls-eye; middle managers</a:t>
            </a:r>
          </a:p>
          <a:p>
            <a:pPr eaLnBrk="1" hangingPunct="1">
              <a:lnSpc>
                <a:spcPct val="90000"/>
              </a:lnSpc>
              <a:buFontTx/>
              <a:buNone/>
            </a:pPr>
            <a:r>
              <a:rPr lang="en-US" sz="4000" b="1" smtClean="0">
                <a:latin typeface="Tahoma" pitchFamily="34" charset="0"/>
              </a:rPr>
              <a:t>occupy the middle circles;</a:t>
            </a:r>
          </a:p>
          <a:p>
            <a:pPr eaLnBrk="1" hangingPunct="1">
              <a:lnSpc>
                <a:spcPct val="90000"/>
              </a:lnSpc>
              <a:buFontTx/>
              <a:buNone/>
            </a:pPr>
            <a:r>
              <a:rPr lang="en-US" sz="4000" b="1" smtClean="0">
                <a:latin typeface="Tahoma" pitchFamily="34" charset="0"/>
              </a:rPr>
              <a:t>foreign business partners occupy</a:t>
            </a:r>
          </a:p>
          <a:p>
            <a:pPr eaLnBrk="1" hangingPunct="1">
              <a:lnSpc>
                <a:spcPct val="90000"/>
              </a:lnSpc>
              <a:buFontTx/>
              <a:buNone/>
            </a:pPr>
            <a:r>
              <a:rPr lang="en-US" sz="4000" b="1" smtClean="0">
                <a:latin typeface="Tahoma" pitchFamily="34" charset="0"/>
              </a:rPr>
              <a:t>the outer ring.  Anyone the</a:t>
            </a:r>
          </a:p>
          <a:p>
            <a:pPr eaLnBrk="1" hangingPunct="1">
              <a:lnSpc>
                <a:spcPct val="90000"/>
              </a:lnSpc>
              <a:buFontTx/>
              <a:buNone/>
            </a:pPr>
            <a:r>
              <a:rPr lang="en-US" sz="4000" b="1" smtClean="0">
                <a:latin typeface="Tahoma" pitchFamily="34" charset="0"/>
              </a:rPr>
              <a:t>company doesn’t do business with</a:t>
            </a:r>
          </a:p>
          <a:p>
            <a:pPr eaLnBrk="1" hangingPunct="1">
              <a:lnSpc>
                <a:spcPct val="90000"/>
              </a:lnSpc>
              <a:buFontTx/>
              <a:buNone/>
            </a:pPr>
            <a:r>
              <a:rPr lang="en-US" sz="4000" b="1" smtClean="0">
                <a:latin typeface="Tahoma" pitchFamily="34" charset="0"/>
              </a:rPr>
              <a:t>is outside the circle (lacking</a:t>
            </a:r>
          </a:p>
          <a:p>
            <a:pPr eaLnBrk="1" hangingPunct="1">
              <a:lnSpc>
                <a:spcPct val="90000"/>
              </a:lnSpc>
              <a:buFontTx/>
              <a:buNone/>
            </a:pPr>
            <a:r>
              <a:rPr lang="en-US" sz="4000" b="1" smtClean="0">
                <a:latin typeface="Tahoma" pitchFamily="34" charset="0"/>
              </a:rPr>
              <a:t>status, or face, completely).</a:t>
            </a:r>
          </a:p>
          <a:p>
            <a:pPr eaLnBrk="1" hangingPunct="1">
              <a:lnSpc>
                <a:spcPct val="90000"/>
              </a:lnSpc>
            </a:pPr>
            <a:endParaRPr lang="en-US" sz="4000" b="1" smtClean="0">
              <a:latin typeface="Tahoma" pitchFamily="34" charset="0"/>
            </a:endParaRPr>
          </a:p>
          <a:p>
            <a:pPr eaLnBrk="1" hangingPunct="1">
              <a:lnSpc>
                <a:spcPct val="90000"/>
              </a:lnSpc>
            </a:pPr>
            <a:endParaRPr lang="en-US" sz="4000" b="1" smtClean="0">
              <a:solidFill>
                <a:srgbClr val="008000"/>
              </a:solidFill>
              <a:latin typeface="Garamond" pitchFamily="18" charset="0"/>
            </a:endParaRPr>
          </a:p>
        </p:txBody>
      </p:sp>
    </p:spTree>
  </p:cSld>
  <p:clrMapOvr>
    <a:masterClrMapping/>
  </p:clrMapOvr>
  <p:transition spd="med">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838200"/>
          </a:xfrm>
        </p:spPr>
        <p:txBody>
          <a:bodyPr/>
          <a:lstStyle/>
          <a:p>
            <a:pPr eaLnBrk="1" hangingPunct="1"/>
            <a:r>
              <a:rPr lang="en-US" sz="2800" b="1" smtClean="0">
                <a:solidFill>
                  <a:schemeClr val="tx1"/>
                </a:solidFill>
                <a:latin typeface="Tahoma" pitchFamily="34" charset="0"/>
              </a:rPr>
              <a:t>GETTING TO HOME BASE WITH THE JAPANESE</a:t>
            </a:r>
          </a:p>
        </p:txBody>
      </p:sp>
      <p:sp>
        <p:nvSpPr>
          <p:cNvPr id="67587" name="Rectangle 3"/>
          <p:cNvSpPr>
            <a:spLocks noGrp="1" noChangeArrowheads="1"/>
          </p:cNvSpPr>
          <p:nvPr>
            <p:ph type="body" idx="1"/>
          </p:nvPr>
        </p:nvSpPr>
        <p:spPr>
          <a:xfrm>
            <a:off x="0" y="762000"/>
            <a:ext cx="9144000" cy="6096000"/>
          </a:xfrm>
        </p:spPr>
        <p:txBody>
          <a:bodyPr/>
          <a:lstStyle/>
          <a:p>
            <a:pPr marL="609600" indent="-609600" eaLnBrk="1" hangingPunct="1">
              <a:buFontTx/>
              <a:buNone/>
            </a:pPr>
            <a:r>
              <a:rPr lang="en-US" b="1" smtClean="0">
                <a:latin typeface="Tahoma" pitchFamily="34" charset="0"/>
              </a:rPr>
              <a:t>1.</a:t>
            </a:r>
            <a:r>
              <a:rPr lang="en-US" b="1" smtClean="0">
                <a:latin typeface="Tempus Sans ITC" pitchFamily="82" charset="0"/>
              </a:rPr>
              <a:t> </a:t>
            </a:r>
            <a:r>
              <a:rPr lang="en-US" b="1" smtClean="0">
                <a:latin typeface="Tahoma" pitchFamily="34" charset="0"/>
              </a:rPr>
              <a:t>Getting to first base: Getting a champion </a:t>
            </a:r>
            <a:r>
              <a:rPr lang="en-US" sz="3400" b="1" smtClean="0">
                <a:latin typeface="Tahoma" pitchFamily="34" charset="0"/>
              </a:rPr>
              <a:t>in the Japanese company</a:t>
            </a:r>
          </a:p>
          <a:p>
            <a:pPr marL="609600" indent="-609600" eaLnBrk="1" hangingPunct="1">
              <a:lnSpc>
                <a:spcPct val="90000"/>
              </a:lnSpc>
              <a:buFontTx/>
              <a:buNone/>
            </a:pPr>
            <a:r>
              <a:rPr lang="en-US" sz="3400" b="1" smtClean="0">
                <a:latin typeface="Tahoma" pitchFamily="34" charset="0"/>
              </a:rPr>
              <a:t>2. Getting to second base: Hierarchical networking of executives in both companies </a:t>
            </a:r>
          </a:p>
          <a:p>
            <a:pPr marL="609600" indent="-609600" eaLnBrk="1" hangingPunct="1">
              <a:lnSpc>
                <a:spcPct val="90000"/>
              </a:lnSpc>
              <a:buFontTx/>
              <a:buNone/>
            </a:pPr>
            <a:r>
              <a:rPr lang="en-US" sz="3400" b="1" smtClean="0">
                <a:latin typeface="Tahoma" pitchFamily="34" charset="0"/>
              </a:rPr>
              <a:t>3. Getting to third base: Interpersonal bonding via karaoke, communal baths, etc. </a:t>
            </a:r>
          </a:p>
          <a:p>
            <a:pPr marL="609600" indent="-609600" eaLnBrk="1" hangingPunct="1">
              <a:lnSpc>
                <a:spcPct val="90000"/>
              </a:lnSpc>
              <a:buFontTx/>
              <a:buNone/>
            </a:pPr>
            <a:r>
              <a:rPr lang="en-US" sz="3400" b="1" smtClean="0">
                <a:latin typeface="Tahoma" pitchFamily="34" charset="0"/>
              </a:rPr>
              <a:t>4. Scoring a run: Suspending etiquette (honest, straight forward business negotiations with no ceremony)</a:t>
            </a:r>
          </a:p>
          <a:p>
            <a:pPr marL="609600" indent="-609600" eaLnBrk="1" hangingPunct="1">
              <a:lnSpc>
                <a:spcPct val="90000"/>
              </a:lnSpc>
            </a:pPr>
            <a:endParaRPr lang="en-US" b="1"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5400" b="1" dirty="0" smtClean="0">
                <a:solidFill>
                  <a:srgbClr val="CC3300"/>
                </a:solidFill>
                <a:latin typeface="Tahoma" panose="020B0604030504040204" pitchFamily="34" charset="0"/>
                <a:ea typeface="Tahoma" panose="020B0604030504040204" pitchFamily="34" charset="0"/>
                <a:cs typeface="Tahoma" panose="020B0604030504040204" pitchFamily="34" charset="0"/>
              </a:rPr>
              <a:t>Third party representatives</a:t>
            </a:r>
          </a:p>
          <a:p>
            <a:endParaRPr lang="en-US" sz="8000" b="1" dirty="0">
              <a:solidFill>
                <a:srgbClr val="FF0000"/>
              </a:solidFill>
              <a:latin typeface="Showcard Gothic" panose="04020904020102020604" pitchFamily="82"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56636"/>
            <a:ext cx="7757965" cy="4362450"/>
          </a:xfrm>
          <a:prstGeom prst="rect">
            <a:avLst/>
          </a:prstGeom>
        </p:spPr>
      </p:pic>
    </p:spTree>
    <p:extLst>
      <p:ext uri="{BB962C8B-B14F-4D97-AF65-F5344CB8AC3E}">
        <p14:creationId xmlns:p14="http://schemas.microsoft.com/office/powerpoint/2010/main" val="2727817741"/>
      </p:ext>
    </p:extLst>
  </p:cSld>
  <p:clrMapOvr>
    <a:masterClrMapping/>
  </p:clrMapOvr>
  <p:transition spd="med">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ChangeArrowheads="1"/>
          </p:cNvSpPr>
          <p:nvPr/>
        </p:nvSpPr>
        <p:spPr bwMode="auto">
          <a:xfrm>
            <a:off x="0" y="304800"/>
            <a:ext cx="9144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dirty="0">
                <a:latin typeface="Tahoma" pitchFamily="34" charset="0"/>
              </a:rPr>
              <a:t>Expect it to take a solid year</a:t>
            </a:r>
          </a:p>
          <a:p>
            <a:r>
              <a:rPr lang="en-US" sz="4400" dirty="0">
                <a:latin typeface="Tahoma" pitchFamily="34" charset="0"/>
              </a:rPr>
              <a:t> before your company “gets to first base” with a Japanese </a:t>
            </a:r>
          </a:p>
          <a:p>
            <a:r>
              <a:rPr lang="en-US" sz="4400" dirty="0" smtClean="0">
                <a:latin typeface="Tahoma" pitchFamily="34" charset="0"/>
              </a:rPr>
              <a:t>Company.</a:t>
            </a:r>
            <a:endParaRPr lang="en-US" sz="4400" dirty="0">
              <a:latin typeface="Tahoma" pitchFamily="34" charset="0"/>
            </a:endParaRPr>
          </a:p>
          <a:p>
            <a:endParaRPr lang="en-US" sz="4400" dirty="0">
              <a:latin typeface="Tahoma" pitchFamily="34" charset="0"/>
            </a:endParaRPr>
          </a:p>
          <a:p>
            <a:r>
              <a:rPr lang="en-US" sz="4400" dirty="0">
                <a:latin typeface="Tahoma" pitchFamily="34" charset="0"/>
              </a:rPr>
              <a:t>They don’t want to work with a foreign company that is “in lust” rather than “in love.”</a:t>
            </a:r>
          </a:p>
        </p:txBody>
      </p:sp>
      <p:sp>
        <p:nvSpPr>
          <p:cNvPr id="68611" name="AutoShape 6"/>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0"/>
            <a:ext cx="7772400" cy="762000"/>
          </a:xfrm>
        </p:spPr>
        <p:txBody>
          <a:bodyPr/>
          <a:lstStyle/>
          <a:p>
            <a:pPr eaLnBrk="1" hangingPunct="1"/>
            <a:r>
              <a:rPr lang="en-US" sz="3600" b="1" smtClean="0">
                <a:solidFill>
                  <a:schemeClr val="tx1"/>
                </a:solidFill>
                <a:latin typeface="Tahoma" pitchFamily="34" charset="0"/>
              </a:rPr>
              <a:t>DURING THE “DATING GAME”…</a:t>
            </a:r>
          </a:p>
        </p:txBody>
      </p:sp>
      <p:sp>
        <p:nvSpPr>
          <p:cNvPr id="69635" name="Rectangle 3"/>
          <p:cNvSpPr>
            <a:spLocks noGrp="1" noChangeArrowheads="1"/>
          </p:cNvSpPr>
          <p:nvPr>
            <p:ph type="body" idx="1"/>
          </p:nvPr>
        </p:nvSpPr>
        <p:spPr>
          <a:xfrm>
            <a:off x="228600" y="914400"/>
            <a:ext cx="8915400" cy="5943600"/>
          </a:xfrm>
        </p:spPr>
        <p:txBody>
          <a:bodyPr/>
          <a:lstStyle/>
          <a:p>
            <a:pPr marL="609600" indent="-609600" eaLnBrk="1" hangingPunct="1">
              <a:lnSpc>
                <a:spcPct val="80000"/>
              </a:lnSpc>
              <a:buFontTx/>
              <a:buAutoNum type="arabicPeriod"/>
            </a:pPr>
            <a:r>
              <a:rPr lang="en-US" sz="4000" b="1" dirty="0" smtClean="0">
                <a:latin typeface="Tahoma" pitchFamily="34" charset="0"/>
              </a:rPr>
              <a:t>Be psychologically prepared for “circular” (communal consensus) Japanese business practices.</a:t>
            </a:r>
          </a:p>
          <a:p>
            <a:pPr marL="609600" indent="-609600" eaLnBrk="1" hangingPunct="1">
              <a:lnSpc>
                <a:spcPct val="80000"/>
              </a:lnSpc>
              <a:buFontTx/>
              <a:buAutoNum type="arabicPeriod"/>
            </a:pPr>
            <a:r>
              <a:rPr lang="en-US" sz="4000" b="1" dirty="0" smtClean="0">
                <a:latin typeface="Tahoma" pitchFamily="34" charset="0"/>
              </a:rPr>
              <a:t>Why do the Japanese generally ask for more and more and more information about your company</a:t>
            </a:r>
            <a:r>
              <a:rPr lang="en-US" b="1" dirty="0" smtClean="0">
                <a:latin typeface="Tahoma" pitchFamily="34" charset="0"/>
              </a:rPr>
              <a:t>? (making</a:t>
            </a:r>
            <a:r>
              <a:rPr lang="en-US" sz="3600" b="1" dirty="0" smtClean="0">
                <a:latin typeface="Tahoma" pitchFamily="34" charset="0"/>
              </a:rPr>
              <a:t> sure everyone saves face by knowing a lot about who they are about to do business with)</a:t>
            </a:r>
          </a:p>
          <a:p>
            <a:pPr marL="609600" indent="-609600" eaLnBrk="1" hangingPunct="1">
              <a:lnSpc>
                <a:spcPct val="80000"/>
              </a:lnSpc>
              <a:buFontTx/>
              <a:buNone/>
            </a:pPr>
            <a:endParaRPr lang="en-US" sz="3600" b="1" dirty="0" smtClean="0">
              <a:latin typeface="Tahoma" pitchFamily="34" charset="0"/>
            </a:endParaRPr>
          </a:p>
        </p:txBody>
      </p:sp>
      <p:sp>
        <p:nvSpPr>
          <p:cNvPr id="69636" name="AutoShape 4"/>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228600" y="0"/>
            <a:ext cx="8915400" cy="6858000"/>
          </a:xfrm>
        </p:spPr>
        <p:txBody>
          <a:bodyPr/>
          <a:lstStyle/>
          <a:p>
            <a:pPr eaLnBrk="1" hangingPunct="1">
              <a:buFontTx/>
              <a:buNone/>
            </a:pPr>
            <a:r>
              <a:rPr lang="en-US" sz="3600" b="1" smtClean="0">
                <a:latin typeface="Tahoma" pitchFamily="34" charset="0"/>
              </a:rPr>
              <a:t>3. </a:t>
            </a:r>
            <a:r>
              <a:rPr lang="en-US" sz="4000" b="1" smtClean="0">
                <a:latin typeface="Tahoma" pitchFamily="34" charset="0"/>
              </a:rPr>
              <a:t>Waiting patiently for </a:t>
            </a:r>
          </a:p>
          <a:p>
            <a:pPr eaLnBrk="1" hangingPunct="1">
              <a:buFontTx/>
              <a:buNone/>
            </a:pPr>
            <a:r>
              <a:rPr lang="en-US" sz="4000" b="1" smtClean="0">
                <a:latin typeface="Tahoma" pitchFamily="34" charset="0"/>
              </a:rPr>
              <a:t>	the right introductory ceremonial occasion (You can’t celebrate Christmas</a:t>
            </a:r>
          </a:p>
          <a:p>
            <a:pPr eaLnBrk="1" hangingPunct="1">
              <a:buFontTx/>
              <a:buNone/>
            </a:pPr>
            <a:r>
              <a:rPr lang="en-US" sz="4000" b="1" smtClean="0">
                <a:latin typeface="Tahoma" pitchFamily="34" charset="0"/>
              </a:rPr>
              <a:t> 	in April.)</a:t>
            </a:r>
          </a:p>
          <a:p>
            <a:pPr eaLnBrk="1" hangingPunct="1">
              <a:buClr>
                <a:schemeClr val="tx1"/>
              </a:buClr>
              <a:buFontTx/>
              <a:buNone/>
            </a:pPr>
            <a:r>
              <a:rPr lang="en-US" sz="4000" b="1" smtClean="0">
                <a:latin typeface="Tahoma" pitchFamily="34" charset="0"/>
              </a:rPr>
              <a:t>4. The Japanese reluctance to take on new friendship obligations—sense of duty always run ahead of emotions.</a:t>
            </a:r>
          </a:p>
        </p:txBody>
      </p:sp>
      <p:sp>
        <p:nvSpPr>
          <p:cNvPr id="70659" name="AutoShape 6"/>
          <p:cNvSpPr>
            <a:spLocks noChangeArrowheads="1"/>
          </p:cNvSpPr>
          <p:nvPr/>
        </p:nvSpPr>
        <p:spPr bwMode="auto">
          <a:xfrm>
            <a:off x="7848600" y="6096000"/>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0"/>
            <a:ext cx="8610600" cy="6858000"/>
          </a:xfrm>
        </p:spPr>
        <p:txBody>
          <a:bodyPr/>
          <a:lstStyle/>
          <a:p>
            <a:pPr marL="609600" indent="-609600" eaLnBrk="1" hangingPunct="1">
              <a:buFontTx/>
              <a:buAutoNum type="arabicPeriod"/>
            </a:pPr>
            <a:r>
              <a:rPr lang="en-US" sz="3000" b="1" smtClean="0">
                <a:latin typeface="Tahoma" pitchFamily="34" charset="0"/>
              </a:rPr>
              <a:t>6800 islands</a:t>
            </a:r>
          </a:p>
          <a:p>
            <a:pPr marL="609600" indent="-609600" eaLnBrk="1" hangingPunct="1">
              <a:buFontTx/>
              <a:buAutoNum type="arabicPeriod"/>
            </a:pPr>
            <a:r>
              <a:rPr lang="en-US" sz="3000" b="1" smtClean="0">
                <a:latin typeface="Tahoma" pitchFamily="34" charset="0"/>
              </a:rPr>
              <a:t>The main islands of Japan (Kyushu, Shikoku, Honshu, Hokkaido) = 98% of land </a:t>
            </a:r>
          </a:p>
          <a:p>
            <a:pPr marL="609600" indent="-609600" eaLnBrk="1" hangingPunct="1">
              <a:buFontTx/>
              <a:buAutoNum type="arabicPeriod"/>
            </a:pPr>
            <a:r>
              <a:rPr lang="en-US" sz="3000" b="1" smtClean="0">
                <a:latin typeface="Tahoma" pitchFamily="34" charset="0"/>
              </a:rPr>
              <a:t>4% the size of the USA	</a:t>
            </a:r>
          </a:p>
          <a:p>
            <a:pPr marL="609600" indent="-609600" eaLnBrk="1" hangingPunct="1">
              <a:buFontTx/>
              <a:buAutoNum type="arabicPeriod"/>
            </a:pPr>
            <a:r>
              <a:rPr lang="en-US" sz="3000" b="1" smtClean="0">
                <a:latin typeface="Tahoma" pitchFamily="34" charset="0"/>
              </a:rPr>
              <a:t>71% mountainous </a:t>
            </a:r>
          </a:p>
          <a:p>
            <a:pPr marL="609600" indent="-609600" eaLnBrk="1" hangingPunct="1">
              <a:buFontTx/>
              <a:buAutoNum type="arabicPeriod"/>
            </a:pPr>
            <a:r>
              <a:rPr lang="en-US" sz="3000" b="1" smtClean="0">
                <a:latin typeface="Tahoma" pitchFamily="34" charset="0"/>
              </a:rPr>
              <a:t>10% of world’s active volcanoes  (Mt. Fuji being the largest)</a:t>
            </a:r>
          </a:p>
          <a:p>
            <a:pPr marL="609600" indent="-609600" eaLnBrk="1" hangingPunct="1">
              <a:buFontTx/>
              <a:buAutoNum type="arabicPeriod"/>
            </a:pPr>
            <a:r>
              <a:rPr lang="en-US" sz="3000" b="1" smtClean="0">
                <a:latin typeface="Tahoma" pitchFamily="34" charset="0"/>
              </a:rPr>
              <a:t>126 M population</a:t>
            </a:r>
          </a:p>
          <a:p>
            <a:pPr marL="609600" indent="-609600" eaLnBrk="1" hangingPunct="1">
              <a:buFontTx/>
              <a:buAutoNum type="arabicPeriod"/>
            </a:pPr>
            <a:r>
              <a:rPr lang="en-US" sz="3000" b="1" smtClean="0">
                <a:latin typeface="Tahoma" pitchFamily="34" charset="0"/>
              </a:rPr>
              <a:t>99% genetic homogeneity</a:t>
            </a:r>
          </a:p>
          <a:p>
            <a:pPr marL="609600" indent="-609600" eaLnBrk="1" hangingPunct="1">
              <a:buFontTx/>
              <a:buAutoNum type="arabicPeriod"/>
            </a:pPr>
            <a:r>
              <a:rPr lang="en-US" sz="3000" b="1" smtClean="0">
                <a:latin typeface="Tahoma" pitchFamily="34" charset="0"/>
              </a:rPr>
              <a:t>Era of population decline projected to begin in 2010 (when a quarter of Japanese will be over 65)</a:t>
            </a:r>
          </a:p>
          <a:p>
            <a:pPr marL="609600" indent="-609600" eaLnBrk="1" hangingPunct="1"/>
            <a:endParaRPr lang="en-US" b="1" smtClean="0">
              <a:latin typeface="Tahoma" pitchFamily="34" charset="0"/>
            </a:endParaRPr>
          </a:p>
          <a:p>
            <a:pPr marL="609600" indent="-609600" eaLnBrk="1" hangingPunct="1"/>
            <a:endParaRPr lang="en-US" smtClean="0">
              <a:latin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4800" y="228600"/>
            <a:ext cx="8534400" cy="838200"/>
          </a:xfrm>
        </p:spPr>
        <p:txBody>
          <a:bodyPr/>
          <a:lstStyle/>
          <a:p>
            <a:pPr eaLnBrk="1" hangingPunct="1"/>
            <a:r>
              <a:rPr lang="en-US" b="1" smtClean="0">
                <a:solidFill>
                  <a:schemeClr val="tx1"/>
                </a:solidFill>
                <a:latin typeface="Tahoma" pitchFamily="34" charset="0"/>
              </a:rPr>
              <a:t>Karaoke (“empty orchestra”)</a:t>
            </a:r>
          </a:p>
        </p:txBody>
      </p:sp>
      <p:pic>
        <p:nvPicPr>
          <p:cNvPr id="71683" name="Picture 3" descr="kar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4775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7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Karaoke </a:t>
            </a:r>
          </a:p>
          <a:p>
            <a:endParaRPr lang="en-US" sz="8000" b="1" dirty="0">
              <a:solidFill>
                <a:srgbClr val="FF0000"/>
              </a:solidFill>
              <a:latin typeface="Showcard Gothic" panose="04020904020102020604" pitchFamily="82"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447800"/>
            <a:ext cx="7475382" cy="4916424"/>
          </a:xfrm>
          <a:prstGeom prst="rect">
            <a:avLst/>
          </a:prstGeom>
        </p:spPr>
      </p:pic>
    </p:spTree>
    <p:extLst>
      <p:ext uri="{BB962C8B-B14F-4D97-AF65-F5344CB8AC3E}">
        <p14:creationId xmlns:p14="http://schemas.microsoft.com/office/powerpoint/2010/main" val="3630445011"/>
      </p:ext>
    </p:extLst>
  </p:cSld>
  <p:clrMapOvr>
    <a:masterClrMapping/>
  </p:clrMapOvr>
  <p:transition spd="med">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0"/>
            <a:ext cx="7772400" cy="1143000"/>
          </a:xfrm>
        </p:spPr>
        <p:txBody>
          <a:bodyPr/>
          <a:lstStyle/>
          <a:p>
            <a:pPr eaLnBrk="1" hangingPunct="1"/>
            <a:r>
              <a:rPr lang="en-US" sz="4000" b="1" smtClean="0">
                <a:solidFill>
                  <a:schemeClr val="tx1"/>
                </a:solidFill>
                <a:latin typeface="Tahoma" pitchFamily="34" charset="0"/>
              </a:rPr>
              <a:t>Kon’yoku Communal bathing</a:t>
            </a:r>
          </a:p>
        </p:txBody>
      </p:sp>
      <p:pic>
        <p:nvPicPr>
          <p:cNvPr id="72707" name="Picture 3" descr="comm b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90600"/>
            <a:ext cx="4000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9144000" cy="6553200"/>
          </a:xfrm>
        </p:spPr>
        <p:txBody>
          <a:bodyPr/>
          <a:lstStyle/>
          <a:p>
            <a:pPr eaLnBrk="1" hangingPunct="1"/>
            <a:r>
              <a:rPr lang="en-US" sz="4000" b="1" smtClean="0">
                <a:solidFill>
                  <a:schemeClr val="tx1"/>
                </a:solidFill>
                <a:latin typeface="Tahoma" pitchFamily="34" charset="0"/>
              </a:rPr>
              <a:t>Nightlife is a cultural necessity in Japan because negotiations require safe ceremonial settings where people can be open &amp; honest without breaking harmony—such as drinking in a bar where you can claim you were drunk &amp; thus not aware of what blunt/honest things you may have said.</a:t>
            </a:r>
          </a:p>
        </p:txBody>
      </p:sp>
    </p:spTree>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304800"/>
            <a:ext cx="8610600" cy="914400"/>
          </a:xfrm>
        </p:spPr>
        <p:txBody>
          <a:bodyPr/>
          <a:lstStyle/>
          <a:p>
            <a:pPr eaLnBrk="1" hangingPunct="1"/>
            <a:r>
              <a:rPr lang="en-US" sz="4800" b="1" smtClean="0">
                <a:solidFill>
                  <a:schemeClr val="tx1"/>
                </a:solidFill>
                <a:latin typeface="Tahoma" pitchFamily="34" charset="0"/>
              </a:rPr>
              <a:t>Burei Ko Abandoning etiquette</a:t>
            </a:r>
          </a:p>
        </p:txBody>
      </p:sp>
      <p:pic>
        <p:nvPicPr>
          <p:cNvPr id="74755" name="Picture 3" descr="sake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39875"/>
            <a:ext cx="81534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AutoShape 4"/>
          <p:cNvSpPr>
            <a:spLocks noChangeArrowheads="1"/>
          </p:cNvSpPr>
          <p:nvPr/>
        </p:nvSpPr>
        <p:spPr bwMode="auto">
          <a:xfrm>
            <a:off x="7848600" y="6372225"/>
            <a:ext cx="976313" cy="485775"/>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ransition>
    <p:push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ChangeArrowheads="1"/>
          </p:cNvSpPr>
          <p:nvPr/>
        </p:nvSpPr>
        <p:spPr bwMode="auto">
          <a:xfrm>
            <a:off x="304800" y="0"/>
            <a:ext cx="78486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600">
                <a:latin typeface="Tahoma" pitchFamily="34" charset="0"/>
              </a:rPr>
              <a:t>How does drinking in a bar make it OK for the  Japanese to be blunt, honest, &amp; even rude?</a:t>
            </a:r>
          </a:p>
        </p:txBody>
      </p:sp>
    </p:spTree>
  </p:cSld>
  <p:clrMapOvr>
    <a:masterClrMapping/>
  </p:clrMapOvr>
  <p:transition spd="med">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5400" b="1" dirty="0" smtClean="0">
                <a:solidFill>
                  <a:srgbClr val="CC3300"/>
                </a:solidFill>
                <a:latin typeface="Tahoma" panose="020B0604030504040204" pitchFamily="34" charset="0"/>
                <a:ea typeface="Tahoma" panose="020B0604030504040204" pitchFamily="34" charset="0"/>
                <a:cs typeface="Tahoma" panose="020B0604030504040204" pitchFamily="34" charset="0"/>
              </a:rPr>
              <a:t>Getting drunk etiquette</a:t>
            </a:r>
          </a:p>
          <a:p>
            <a:endParaRPr lang="en-US" sz="8000" b="1" dirty="0">
              <a:solidFill>
                <a:srgbClr val="FF0000"/>
              </a:solidFill>
              <a:latin typeface="Showcard Gothic" panose="04020904020102020604" pitchFamily="82"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19200"/>
            <a:ext cx="6247600" cy="4676775"/>
          </a:xfrm>
          <a:prstGeom prst="rect">
            <a:avLst/>
          </a:prstGeom>
        </p:spPr>
      </p:pic>
    </p:spTree>
    <p:extLst>
      <p:ext uri="{BB962C8B-B14F-4D97-AF65-F5344CB8AC3E}">
        <p14:creationId xmlns:p14="http://schemas.microsoft.com/office/powerpoint/2010/main" val="691075082"/>
      </p:ext>
    </p:extLst>
  </p:cSld>
  <p:clrMapOvr>
    <a:masterClrMapping/>
  </p:clrMapOvr>
  <p:transition spd="med">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body" sz="half" idx="1"/>
          </p:nvPr>
        </p:nvSpPr>
        <p:spPr>
          <a:xfrm>
            <a:off x="0" y="1600200"/>
            <a:ext cx="8763000" cy="4953000"/>
          </a:xfrm>
        </p:spPr>
        <p:txBody>
          <a:bodyPr/>
          <a:lstStyle/>
          <a:p>
            <a:pPr algn="ctr" eaLnBrk="1" hangingPunct="1">
              <a:buFontTx/>
              <a:buNone/>
            </a:pPr>
            <a:r>
              <a:rPr lang="en-US" sz="3800" b="1" dirty="0" smtClean="0">
                <a:latin typeface="Tahoma" pitchFamily="34" charset="0"/>
              </a:rPr>
              <a:t>Getting drunk etiquette: The Japanese use drinking in  a bar as a excuse for engaging in socially unacceptable behavior (like blunt honesty or complaining), since “they didn’t know what they were doing” (because they were drunk).</a:t>
            </a:r>
          </a:p>
          <a:p>
            <a:pPr eaLnBrk="1" hangingPunct="1">
              <a:buFontTx/>
              <a:buNone/>
            </a:pPr>
            <a:endParaRPr lang="en-US" sz="3600" b="1" dirty="0" smtClean="0">
              <a:latin typeface="Tahoma" pitchFamily="34" charset="0"/>
            </a:endParaRPr>
          </a:p>
        </p:txBody>
      </p:sp>
      <p:pic>
        <p:nvPicPr>
          <p:cNvPr id="76803" name="Picture 13" descr="mask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86200" y="152400"/>
            <a:ext cx="942975" cy="1428750"/>
          </a:xfrm>
          <a:noFill/>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33400" y="228600"/>
            <a:ext cx="7772400" cy="1143000"/>
          </a:xfrm>
        </p:spPr>
        <p:txBody>
          <a:bodyPr/>
          <a:lstStyle/>
          <a:p>
            <a:pPr eaLnBrk="1" hangingPunct="1"/>
            <a:r>
              <a:rPr lang="en-US" sz="6600" b="1" smtClean="0">
                <a:solidFill>
                  <a:schemeClr val="tx1"/>
                </a:solidFill>
                <a:latin typeface="Tahoma" pitchFamily="34" charset="0"/>
              </a:rPr>
              <a:t>Rice Wine</a:t>
            </a:r>
          </a:p>
        </p:txBody>
      </p:sp>
      <p:pic>
        <p:nvPicPr>
          <p:cNvPr id="77827" name="Picture 3" descr="sake book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0"/>
            <a:ext cx="2443163"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descr="chilled s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38100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2"/>
          <p:cNvSpPr>
            <a:spLocks noGrp="1" noChangeArrowheads="1"/>
          </p:cNvSpPr>
          <p:nvPr>
            <p:ph type="title"/>
          </p:nvPr>
        </p:nvSpPr>
        <p:spPr>
          <a:xfrm>
            <a:off x="152400" y="304800"/>
            <a:ext cx="8991600" cy="2362200"/>
          </a:xfrm>
        </p:spPr>
        <p:txBody>
          <a:bodyPr/>
          <a:lstStyle/>
          <a:p>
            <a:pPr eaLnBrk="1" hangingPunct="1"/>
            <a:r>
              <a:rPr lang="en-US" sz="3100" b="1" dirty="0" smtClean="0">
                <a:solidFill>
                  <a:schemeClr val="tx1"/>
                </a:solidFill>
                <a:latin typeface="Tahoma" pitchFamily="34" charset="0"/>
              </a:rPr>
              <a:t>Entertaining in inexpensive </a:t>
            </a:r>
            <a:r>
              <a:rPr lang="en-US" sz="3100" b="1" dirty="0" err="1" smtClean="0">
                <a:solidFill>
                  <a:schemeClr val="tx1"/>
                </a:solidFill>
                <a:latin typeface="Tahoma" pitchFamily="34" charset="0"/>
              </a:rPr>
              <a:t>Yatai</a:t>
            </a:r>
            <a:r>
              <a:rPr lang="en-US" sz="3100" b="1" dirty="0" smtClean="0">
                <a:solidFill>
                  <a:schemeClr val="tx1"/>
                </a:solidFill>
                <a:latin typeface="Tahoma" pitchFamily="34" charset="0"/>
              </a:rPr>
              <a:t> stalls (Japanese “fast food” stands, which are a much cheaper entertaining venue than downtown bars and night clubs).  Popular food includes ramen noodles, </a:t>
            </a:r>
            <a:r>
              <a:rPr lang="en-US" sz="3100" b="1" dirty="0" err="1" smtClean="0">
                <a:solidFill>
                  <a:schemeClr val="tx1"/>
                </a:solidFill>
                <a:latin typeface="Tahoma" pitchFamily="34" charset="0"/>
              </a:rPr>
              <a:t>yakatori</a:t>
            </a:r>
            <a:r>
              <a:rPr lang="en-US" sz="3100" b="1" dirty="0" smtClean="0">
                <a:solidFill>
                  <a:schemeClr val="tx1"/>
                </a:solidFill>
                <a:latin typeface="Tahoma" pitchFamily="34" charset="0"/>
              </a:rPr>
              <a:t> barbeque, &amp; tempura (fried fish &amp; veggies).</a:t>
            </a:r>
          </a:p>
        </p:txBody>
      </p:sp>
      <p:pic>
        <p:nvPicPr>
          <p:cNvPr id="78851" name="Picture 7" descr="yatai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3505200"/>
            <a:ext cx="3810000" cy="2482850"/>
          </a:xfrm>
          <a:noFill/>
        </p:spPr>
      </p:pic>
      <p:pic>
        <p:nvPicPr>
          <p:cNvPr id="78852" name="Picture 11" descr="yatai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343400" y="3429000"/>
            <a:ext cx="4267200" cy="2574925"/>
          </a:xfrm>
          <a:noFill/>
        </p:spPr>
      </p:pic>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685800" y="762000"/>
            <a:ext cx="7315200" cy="495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7200" kern="10">
                <a:solidFill>
                  <a:schemeClr val="tx2"/>
                </a:solidFill>
                <a:effectLst>
                  <a:outerShdw dist="45791" dir="2021404" algn="ctr" rotWithShape="0">
                    <a:srgbClr val="B2B2B2">
                      <a:alpha val="79999"/>
                    </a:srgbClr>
                  </a:outerShdw>
                </a:effectLst>
                <a:latin typeface="Tahoma"/>
                <a:ea typeface="Tahoma"/>
                <a:cs typeface="Tahoma"/>
              </a:rPr>
              <a:t>A CULTURE</a:t>
            </a:r>
          </a:p>
          <a:p>
            <a:pPr algn="ctr"/>
            <a:r>
              <a:rPr lang="en-US" sz="7200" kern="10">
                <a:solidFill>
                  <a:schemeClr val="tx2"/>
                </a:solidFill>
                <a:effectLst>
                  <a:outerShdw dist="45791" dir="2021404" algn="ctr" rotWithShape="0">
                    <a:srgbClr val="B2B2B2">
                      <a:alpha val="79999"/>
                    </a:srgbClr>
                  </a:outerShdw>
                </a:effectLst>
                <a:latin typeface="Tahoma"/>
                <a:ea typeface="Tahoma"/>
                <a:cs typeface="Tahoma"/>
              </a:rPr>
              <a:t>OF IDEALS</a:t>
            </a:r>
          </a:p>
        </p:txBody>
      </p:sp>
    </p:spTree>
  </p:cSld>
  <p:clrMapOvr>
    <a:masterClrMapping/>
  </p:clrMapOvr>
  <p:transition spd="med">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28600" y="0"/>
            <a:ext cx="8763000" cy="6629400"/>
          </a:xfrm>
        </p:spPr>
        <p:txBody>
          <a:bodyPr/>
          <a:lstStyle/>
          <a:p>
            <a:pPr eaLnBrk="1" hangingPunct="1"/>
            <a:r>
              <a:rPr lang="en-US" sz="7000" b="1" u="sng" smtClean="0">
                <a:solidFill>
                  <a:schemeClr val="tx1"/>
                </a:solidFill>
                <a:latin typeface="Tahoma" pitchFamily="34" charset="0"/>
              </a:rPr>
              <a:t>GAIATSU</a:t>
            </a:r>
            <a:r>
              <a:rPr lang="en-US" sz="7000" b="1" smtClean="0">
                <a:solidFill>
                  <a:schemeClr val="tx1"/>
                </a:solidFill>
                <a:latin typeface="Tahoma" pitchFamily="34" charset="0"/>
              </a:rPr>
              <a:t>: USING OUTSIDE PRESSURE FOR HARMONIOUS, FACE-SAVING, CHANGE</a:t>
            </a:r>
          </a:p>
        </p:txBody>
      </p:sp>
    </p:spTree>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6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Face change (</a:t>
            </a:r>
            <a:r>
              <a:rPr lang="en-US" sz="60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gaitsu</a:t>
            </a:r>
            <a:r>
              <a:rPr lang="en-US" sz="6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en-US" sz="8000" b="1" dirty="0">
              <a:solidFill>
                <a:srgbClr val="0070C0"/>
              </a:solidFill>
              <a:latin typeface="Showcard Gothic" panose="04020904020102020604" pitchFamily="82"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48" y="2182228"/>
            <a:ext cx="3380855" cy="43243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926" y="2710865"/>
            <a:ext cx="5234074" cy="3267075"/>
          </a:xfrm>
          <a:prstGeom prst="rect">
            <a:avLst/>
          </a:prstGeom>
        </p:spPr>
      </p:pic>
    </p:spTree>
    <p:extLst>
      <p:ext uri="{BB962C8B-B14F-4D97-AF65-F5344CB8AC3E}">
        <p14:creationId xmlns:p14="http://schemas.microsoft.com/office/powerpoint/2010/main" val="2014029574"/>
      </p:ext>
    </p:extLst>
  </p:cSld>
  <p:clrMapOvr>
    <a:masterClrMapping/>
  </p:clrMapOvr>
  <p:transition spd="med">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4000" b="1" smtClean="0">
                <a:latin typeface="Tahoma" pitchFamily="34" charset="0"/>
              </a:rPr>
              <a:t>In face-conscious Japan, change may be viewed as an admission of failure or lack of dedication.  </a:t>
            </a:r>
          </a:p>
          <a:p>
            <a:pPr marL="609600" indent="-609600" eaLnBrk="1" hangingPunct="1">
              <a:buFontTx/>
              <a:buAutoNum type="arabicPeriod"/>
            </a:pPr>
            <a:r>
              <a:rPr lang="en-US" sz="4000" b="1" smtClean="0">
                <a:latin typeface="Tahoma" pitchFamily="34" charset="0"/>
              </a:rPr>
              <a:t>Do you really want a change you made to imply that your boss or work team didn’t work hard enough, or weren’t competent enough, or that you have higher standards than they do?</a:t>
            </a:r>
          </a:p>
          <a:p>
            <a:pPr marL="609600" indent="-609600" eaLnBrk="1" hangingPunct="1"/>
            <a:endParaRPr lang="en-US" sz="4000" smtClean="0">
              <a:latin typeface="Tahoma" pitchFamily="34" charset="0"/>
            </a:endParaRPr>
          </a:p>
        </p:txBody>
      </p:sp>
      <p:sp>
        <p:nvSpPr>
          <p:cNvPr id="80899" name="Right Arrow 2"/>
          <p:cNvSpPr>
            <a:spLocks noChangeArrowheads="1"/>
          </p:cNvSpPr>
          <p:nvPr/>
        </p:nvSpPr>
        <p:spPr bwMode="auto">
          <a:xfrm>
            <a:off x="7315200" y="6248400"/>
            <a:ext cx="977900" cy="484188"/>
          </a:xfrm>
          <a:prstGeom prst="rightArrow">
            <a:avLst>
              <a:gd name="adj1" fmla="val 50000"/>
              <a:gd name="adj2" fmla="val 50024"/>
            </a:avLst>
          </a:prstGeom>
          <a:solidFill>
            <a:schemeClr val="tx1"/>
          </a:solidFill>
          <a:ln w="9525" algn="ctr">
            <a:solidFill>
              <a:schemeClr val="tx1"/>
            </a:solidFill>
            <a:round/>
            <a:headEnd/>
            <a:tailEnd/>
          </a:ln>
        </p:spPr>
        <p:txBody>
          <a:bodyPr/>
          <a:lstStyle/>
          <a:p>
            <a:endParaRPr lang="en-US"/>
          </a:p>
        </p:txBody>
      </p:sp>
    </p:spTree>
  </p:cSld>
  <p:clrMapOvr>
    <a:masterClrMapping/>
  </p:clrMapOvr>
  <p:transition spd="med">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0" y="0"/>
            <a:ext cx="9144000" cy="6858000"/>
          </a:xfrm>
        </p:spPr>
        <p:txBody>
          <a:bodyPr/>
          <a:lstStyle/>
          <a:p>
            <a:pPr marL="514350" indent="-514350">
              <a:buFont typeface="Times New Roman" pitchFamily="18" charset="0"/>
              <a:buAutoNum type="arabicPeriod" startAt="3"/>
            </a:pPr>
            <a:r>
              <a:rPr lang="en-US" b="1" smtClean="0">
                <a:latin typeface="Tahoma" pitchFamily="34" charset="0"/>
                <a:cs typeface="Tahoma" pitchFamily="34" charset="0"/>
              </a:rPr>
              <a:t>The Japanese government recently began to encourage foreign (“gaijin”) companies to step up their operations in Japan as a face-saving/gaiatsu way of lighting a fire under Japanese companies to become more innovative, competitive, &amp; efficient.  “Japan hopes foreigners can shake up old &amp; staid Japanese structures in ways that domestic firms can’t.”</a:t>
            </a:r>
          </a:p>
          <a:p>
            <a:pPr marL="514350" indent="-514350">
              <a:buFont typeface="Times New Roman" pitchFamily="18" charset="0"/>
              <a:buAutoNum type="arabicPeriod" startAt="3"/>
            </a:pPr>
            <a:r>
              <a:rPr lang="en-US" b="1" smtClean="0">
                <a:latin typeface="Tahoma" pitchFamily="34" charset="0"/>
                <a:cs typeface="Tahoma" pitchFamily="34" charset="0"/>
              </a:rPr>
              <a:t>In its successful turn-around of almost bankrupt Nissan,  Renault showed Japanese car companies how to use their suppliers more efficiently. </a:t>
            </a:r>
          </a:p>
        </p:txBody>
      </p:sp>
      <p:sp>
        <p:nvSpPr>
          <p:cNvPr id="81923" name="Right Arrow 3"/>
          <p:cNvSpPr>
            <a:spLocks noChangeArrowheads="1"/>
          </p:cNvSpPr>
          <p:nvPr/>
        </p:nvSpPr>
        <p:spPr bwMode="auto">
          <a:xfrm>
            <a:off x="7315200" y="6248400"/>
            <a:ext cx="977900" cy="484188"/>
          </a:xfrm>
          <a:prstGeom prst="rightArrow">
            <a:avLst>
              <a:gd name="adj1" fmla="val 50000"/>
              <a:gd name="adj2" fmla="val 50024"/>
            </a:avLst>
          </a:prstGeom>
          <a:solidFill>
            <a:schemeClr val="tx1"/>
          </a:solidFill>
          <a:ln w="9525" algn="ctr">
            <a:solidFill>
              <a:schemeClr val="tx1"/>
            </a:solidFill>
            <a:round/>
            <a:headEnd/>
            <a:tailEnd/>
          </a:ln>
        </p:spPr>
        <p:txBody>
          <a:bodyPr/>
          <a:lstStyle/>
          <a:p>
            <a:endParaRPr lang="en-US"/>
          </a:p>
        </p:txBody>
      </p:sp>
    </p:spTree>
  </p:cSld>
  <p:clrMapOvr>
    <a:masterClrMapping/>
  </p:clrMapOvr>
  <p:transition spd="med">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0" y="0"/>
            <a:ext cx="9144000" cy="6858000"/>
          </a:xfrm>
        </p:spPr>
        <p:txBody>
          <a:bodyPr/>
          <a:lstStyle/>
          <a:p>
            <a:pPr marL="514350" indent="-514350">
              <a:buFont typeface="Times New Roman" pitchFamily="18" charset="0"/>
              <a:buAutoNum type="arabicPeriod" startAt="5"/>
            </a:pPr>
            <a:r>
              <a:rPr lang="en-US" b="1" smtClean="0">
                <a:latin typeface="Tahoma" pitchFamily="34" charset="0"/>
                <a:cs typeface="Tahoma" pitchFamily="34" charset="0"/>
              </a:rPr>
              <a:t>Foreign insurance firms have introduced a number of new services copied by their Japanese counterparts. </a:t>
            </a:r>
          </a:p>
          <a:p>
            <a:pPr marL="514350" indent="-514350">
              <a:buFont typeface="Times New Roman" pitchFamily="18" charset="0"/>
              <a:buAutoNum type="arabicPeriod" startAt="5"/>
            </a:pPr>
            <a:r>
              <a:rPr lang="en-US" b="1" smtClean="0">
                <a:latin typeface="Tahoma" pitchFamily="34" charset="0"/>
                <a:cs typeface="Tahoma" pitchFamily="34" charset="0"/>
              </a:rPr>
              <a:t>Starbucks has forced traditional Japanese coffee-shop chains to improve.</a:t>
            </a:r>
          </a:p>
          <a:p>
            <a:pPr marL="514350" indent="-514350">
              <a:buFont typeface="Times New Roman" pitchFamily="18" charset="0"/>
              <a:buAutoNum type="arabicPeriod" startAt="5"/>
            </a:pPr>
            <a:r>
              <a:rPr lang="en-US" b="1" smtClean="0">
                <a:latin typeface="Tahoma" pitchFamily="34" charset="0"/>
                <a:cs typeface="Tahoma" pitchFamily="34" charset="0"/>
              </a:rPr>
              <a:t>As long ago as 1853, America’s Commodore Perry forced Japan  at gunpoint to open its markets to American exports, leading to the breakdown of Japan’s ancient feudal social structure and ushering in the modernization of Japanese commercial practices.</a:t>
            </a:r>
          </a:p>
        </p:txBody>
      </p:sp>
    </p:spTree>
  </p:cSld>
  <p:clrMapOvr>
    <a:masterClrMapping/>
  </p:clrMapOvr>
  <p:transition spd="med">
    <p:random/>
  </p:transition>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228600" y="0"/>
            <a:ext cx="8915400" cy="6858000"/>
          </a:xfrm>
        </p:spPr>
        <p:txBody>
          <a:bodyPr/>
          <a:lstStyle/>
          <a:p>
            <a:pPr marL="609600" indent="-609600" eaLnBrk="1" hangingPunct="1">
              <a:spcBef>
                <a:spcPct val="0"/>
              </a:spcBef>
              <a:buFontTx/>
              <a:buNone/>
            </a:pPr>
            <a:r>
              <a:rPr lang="en-US" sz="4000" b="1" smtClean="0">
                <a:latin typeface="Tahoma" pitchFamily="34" charset="0"/>
              </a:rPr>
              <a:t>Rationalizing making corporate changes on the grounds that you have to fit into other cultures where you do business:</a:t>
            </a:r>
          </a:p>
          <a:p>
            <a:pPr marL="609600" indent="-609600" eaLnBrk="1" hangingPunct="1">
              <a:spcBef>
                <a:spcPct val="0"/>
              </a:spcBef>
              <a:buFontTx/>
              <a:buAutoNum type="arabicPeriod"/>
            </a:pPr>
            <a:r>
              <a:rPr lang="en-US" sz="4000" b="1" smtClean="0">
                <a:latin typeface="Tahoma" pitchFamily="34" charset="0"/>
              </a:rPr>
              <a:t>Role of women in American factories</a:t>
            </a:r>
          </a:p>
          <a:p>
            <a:pPr marL="609600" indent="-609600" eaLnBrk="1" hangingPunct="1">
              <a:spcBef>
                <a:spcPct val="0"/>
              </a:spcBef>
              <a:buFontTx/>
              <a:buAutoNum type="arabicPeriod"/>
            </a:pPr>
            <a:r>
              <a:rPr lang="en-US" sz="4000" b="1" smtClean="0">
                <a:latin typeface="Tahoma" pitchFamily="34" charset="0"/>
              </a:rPr>
              <a:t>Making large, inefficient SUVs</a:t>
            </a:r>
          </a:p>
          <a:p>
            <a:pPr marL="609600" indent="-609600" eaLnBrk="1" hangingPunct="1">
              <a:spcBef>
                <a:spcPct val="0"/>
              </a:spcBef>
              <a:buFontTx/>
              <a:buNone/>
            </a:pPr>
            <a:r>
              <a:rPr lang="en-US" sz="4000" b="1" smtClean="0">
                <a:latin typeface="Tahoma" pitchFamily="34" charset="0"/>
              </a:rPr>
              <a:t>3. Cleaning up the Japanese</a:t>
            </a:r>
          </a:p>
          <a:p>
            <a:pPr marL="609600" indent="-609600" eaLnBrk="1" hangingPunct="1">
              <a:spcBef>
                <a:spcPct val="0"/>
              </a:spcBef>
              <a:buFontTx/>
              <a:buNone/>
            </a:pPr>
            <a:r>
              <a:rPr lang="en-US" sz="4000" b="1" smtClean="0">
                <a:latin typeface="Tahoma" pitchFamily="34" charset="0"/>
              </a:rPr>
              <a:t>	 banking system</a:t>
            </a:r>
          </a:p>
          <a:p>
            <a:pPr marL="609600" indent="-609600" eaLnBrk="1" hangingPunct="1">
              <a:spcBef>
                <a:spcPct val="0"/>
              </a:spcBef>
            </a:pPr>
            <a:endParaRPr lang="en-US" sz="4000" b="1" smtClean="0">
              <a:latin typeface="Tahoma" pitchFamily="34" charset="0"/>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6858000"/>
          </a:xfrm>
        </p:spPr>
        <p:txBody>
          <a:bodyPr/>
          <a:lstStyle/>
          <a:p>
            <a:pPr eaLnBrk="1" hangingPunct="1"/>
            <a:r>
              <a:rPr lang="en-US" sz="8000" b="1" u="sng" smtClean="0">
                <a:solidFill>
                  <a:schemeClr val="tx1"/>
                </a:solidFill>
                <a:latin typeface="Tahoma" pitchFamily="34" charset="0"/>
              </a:rPr>
              <a:t>IDEAL #4</a:t>
            </a:r>
            <a:r>
              <a:rPr lang="en-US" sz="8000" b="1" smtClean="0">
                <a:solidFill>
                  <a:schemeClr val="tx1"/>
                </a:solidFill>
                <a:latin typeface="Tahoma" pitchFamily="34" charset="0"/>
              </a:rPr>
              <a:t>:  </a:t>
            </a:r>
            <a:r>
              <a:rPr lang="en-US" sz="4000" b="1" smtClean="0">
                <a:solidFill>
                  <a:schemeClr val="tx1"/>
                </a:solidFill>
                <a:latin typeface="Tahoma" pitchFamily="34" charset="0"/>
              </a:rPr>
              <a:t/>
            </a:r>
            <a:br>
              <a:rPr lang="en-US" sz="4000" b="1" smtClean="0">
                <a:solidFill>
                  <a:schemeClr val="tx1"/>
                </a:solidFill>
                <a:latin typeface="Tahoma" pitchFamily="34" charset="0"/>
              </a:rPr>
            </a:br>
            <a:r>
              <a:rPr lang="en-US" sz="8000" b="1" smtClean="0">
                <a:solidFill>
                  <a:schemeClr val="tx1"/>
                </a:solidFill>
                <a:latin typeface="Tahoma" pitchFamily="34" charset="0"/>
              </a:rPr>
              <a:t>MUGA </a:t>
            </a:r>
            <a:br>
              <a:rPr lang="en-US" sz="8000" b="1" smtClean="0">
                <a:solidFill>
                  <a:schemeClr val="tx1"/>
                </a:solidFill>
                <a:latin typeface="Tahoma" pitchFamily="34" charset="0"/>
              </a:rPr>
            </a:br>
            <a:r>
              <a:rPr lang="en-US" sz="8000" b="1" smtClean="0">
                <a:solidFill>
                  <a:schemeClr val="tx1"/>
                </a:solidFill>
                <a:latin typeface="Tahoma" pitchFamily="34" charset="0"/>
              </a:rPr>
              <a:t>THE ART OF </a:t>
            </a:r>
            <a:br>
              <a:rPr lang="en-US" sz="8000" b="1" smtClean="0">
                <a:solidFill>
                  <a:schemeClr val="tx1"/>
                </a:solidFill>
                <a:latin typeface="Tahoma" pitchFamily="34" charset="0"/>
              </a:rPr>
            </a:br>
            <a:r>
              <a:rPr lang="en-US" sz="8000" b="1" smtClean="0">
                <a:solidFill>
                  <a:schemeClr val="tx1"/>
                </a:solidFill>
                <a:latin typeface="Tahoma" pitchFamily="34" charset="0"/>
              </a:rPr>
              <a:t>ACHIEVING PERFECTION</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2"/>
          <p:cNvSpPr>
            <a:spLocks noChangeArrowheads="1"/>
          </p:cNvSpPr>
          <p:nvPr/>
        </p:nvSpPr>
        <p:spPr bwMode="auto">
          <a:xfrm>
            <a:off x="2286000" y="3017838"/>
            <a:ext cx="4572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a:latin typeface="Tahoma" pitchFamily="34" charset="0"/>
              </a:rPr>
              <a:t>Why not </a:t>
            </a:r>
          </a:p>
          <a:p>
            <a:pPr algn="ctr"/>
            <a:r>
              <a:rPr lang="en-US" sz="6000">
                <a:latin typeface="Tahoma" pitchFamily="34" charset="0"/>
              </a:rPr>
              <a:t>strive for </a:t>
            </a:r>
            <a:r>
              <a:rPr lang="en-US" sz="6000" u="sng">
                <a:latin typeface="Tahoma" pitchFamily="34" charset="0"/>
              </a:rPr>
              <a:t>4.0</a:t>
            </a:r>
            <a:r>
              <a:rPr lang="en-US" sz="6000">
                <a:latin typeface="Tahoma" pitchFamily="34" charset="0"/>
              </a:rPr>
              <a:t>?</a:t>
            </a:r>
          </a:p>
        </p:txBody>
      </p:sp>
      <p:sp>
        <p:nvSpPr>
          <p:cNvPr id="86019" name="Text Box 13"/>
          <p:cNvSpPr txBox="1">
            <a:spLocks noChangeArrowheads="1"/>
          </p:cNvSpPr>
          <p:nvPr/>
        </p:nvSpPr>
        <p:spPr bwMode="auto">
          <a:xfrm>
            <a:off x="304800" y="762000"/>
            <a:ext cx="865346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Kristen ITC" pitchFamily="66" charset="0"/>
              </a:defRPr>
            </a:lvl1pPr>
            <a:lvl2pPr marL="742950" indent="-285750" eaLnBrk="0" hangingPunct="0">
              <a:defRPr sz="2400" b="1">
                <a:solidFill>
                  <a:schemeClr val="tx1"/>
                </a:solidFill>
                <a:latin typeface="Kristen ITC" pitchFamily="66" charset="0"/>
              </a:defRPr>
            </a:lvl2pPr>
            <a:lvl3pPr marL="1143000" indent="-228600" eaLnBrk="0" hangingPunct="0">
              <a:defRPr sz="2400" b="1">
                <a:solidFill>
                  <a:schemeClr val="tx1"/>
                </a:solidFill>
                <a:latin typeface="Kristen ITC" pitchFamily="66" charset="0"/>
              </a:defRPr>
            </a:lvl3pPr>
            <a:lvl4pPr marL="1600200" indent="-228600" eaLnBrk="0" hangingPunct="0">
              <a:defRPr sz="2400" b="1">
                <a:solidFill>
                  <a:schemeClr val="tx1"/>
                </a:solidFill>
                <a:latin typeface="Kristen ITC" pitchFamily="66" charset="0"/>
              </a:defRPr>
            </a:lvl4pPr>
            <a:lvl5pPr marL="2057400" indent="-228600" eaLnBrk="0" hangingPunct="0">
              <a:defRPr sz="2400" b="1">
                <a:solidFill>
                  <a:schemeClr val="tx1"/>
                </a:solidFill>
                <a:latin typeface="Kristen ITC" pitchFamily="66" charset="0"/>
              </a:defRPr>
            </a:lvl5pPr>
            <a:lvl6pPr marL="2514600" indent="-228600" eaLnBrk="0" fontAlgn="base" hangingPunct="0">
              <a:spcBef>
                <a:spcPct val="0"/>
              </a:spcBef>
              <a:spcAft>
                <a:spcPct val="0"/>
              </a:spcAft>
              <a:defRPr sz="2400" b="1">
                <a:solidFill>
                  <a:schemeClr val="tx1"/>
                </a:solidFill>
                <a:latin typeface="Kristen ITC" pitchFamily="66" charset="0"/>
              </a:defRPr>
            </a:lvl6pPr>
            <a:lvl7pPr marL="2971800" indent="-228600" eaLnBrk="0" fontAlgn="base" hangingPunct="0">
              <a:spcBef>
                <a:spcPct val="0"/>
              </a:spcBef>
              <a:spcAft>
                <a:spcPct val="0"/>
              </a:spcAft>
              <a:defRPr sz="2400" b="1">
                <a:solidFill>
                  <a:schemeClr val="tx1"/>
                </a:solidFill>
                <a:latin typeface="Kristen ITC" pitchFamily="66" charset="0"/>
              </a:defRPr>
            </a:lvl7pPr>
            <a:lvl8pPr marL="3429000" indent="-228600" eaLnBrk="0" fontAlgn="base" hangingPunct="0">
              <a:spcBef>
                <a:spcPct val="0"/>
              </a:spcBef>
              <a:spcAft>
                <a:spcPct val="0"/>
              </a:spcAft>
              <a:defRPr sz="2400" b="1">
                <a:solidFill>
                  <a:schemeClr val="tx1"/>
                </a:solidFill>
                <a:latin typeface="Kristen ITC" pitchFamily="66" charset="0"/>
              </a:defRPr>
            </a:lvl8pPr>
            <a:lvl9pPr marL="3886200" indent="-228600" eaLnBrk="0" fontAlgn="base" hangingPunct="0">
              <a:spcBef>
                <a:spcPct val="0"/>
              </a:spcBef>
              <a:spcAft>
                <a:spcPct val="0"/>
              </a:spcAft>
              <a:defRPr sz="2400" b="1">
                <a:solidFill>
                  <a:schemeClr val="tx1"/>
                </a:solidFill>
                <a:latin typeface="Kristen ITC" pitchFamily="66" charset="0"/>
              </a:defRPr>
            </a:lvl9pPr>
          </a:lstStyle>
          <a:p>
            <a:pPr algn="ctr" eaLnBrk="1" hangingPunct="1"/>
            <a:r>
              <a:rPr lang="en-US" sz="4400">
                <a:latin typeface="Tahoma" pitchFamily="34" charset="0"/>
              </a:rPr>
              <a:t>Is striving to achieve a 3.2 </a:t>
            </a:r>
          </a:p>
          <a:p>
            <a:pPr algn="ctr" eaLnBrk="1" hangingPunct="1"/>
            <a:r>
              <a:rPr lang="en-US" sz="4400">
                <a:latin typeface="Tahoma" pitchFamily="34" charset="0"/>
              </a:rPr>
              <a:t>cumulative GPA </a:t>
            </a:r>
          </a:p>
          <a:p>
            <a:pPr algn="ctr" eaLnBrk="1" hangingPunct="1"/>
            <a:r>
              <a:rPr lang="en-US" sz="4400">
                <a:latin typeface="Tahoma" pitchFamily="34" charset="0"/>
              </a:rPr>
              <a:t>an ambitious goal?</a:t>
            </a:r>
          </a:p>
        </p:txBody>
      </p:sp>
    </p:spTree>
  </p:cSld>
  <p:clrMapOvr>
    <a:masterClrMapping/>
  </p:clrMapOvr>
  <p:transition spd="med">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a:xfrm>
            <a:off x="0" y="228600"/>
            <a:ext cx="9144000" cy="6629400"/>
          </a:xfrm>
        </p:spPr>
        <p:txBody>
          <a:bodyPr/>
          <a:lstStyle/>
          <a:p>
            <a:pPr marL="609600" indent="-609600" eaLnBrk="1" hangingPunct="1">
              <a:buFont typeface="Wingdings" pitchFamily="2" charset="2"/>
              <a:buAutoNum type="arabicPeriod"/>
            </a:pPr>
            <a:r>
              <a:rPr lang="en-US" sz="4000" b="1" smtClean="0">
                <a:latin typeface="Tahoma" pitchFamily="34" charset="0"/>
              </a:rPr>
              <a:t>Do you assume that you had to earn the 4.0 GPA by yourself?  </a:t>
            </a:r>
          </a:p>
          <a:p>
            <a:pPr marL="609600" indent="-609600" eaLnBrk="1" hangingPunct="1">
              <a:buFont typeface="Wingdings" pitchFamily="2" charset="2"/>
              <a:buAutoNum type="arabicPeriod"/>
            </a:pPr>
            <a:r>
              <a:rPr lang="en-US" sz="4000" b="1" smtClean="0">
                <a:latin typeface="Tahoma" pitchFamily="34" charset="0"/>
              </a:rPr>
              <a:t>Would the scenario be any different if you could team up with 3 other BU students and count the highest grades any of you 4 make?</a:t>
            </a:r>
          </a:p>
          <a:p>
            <a:pPr marL="609600" indent="-609600" eaLnBrk="1" hangingPunct="1">
              <a:buFont typeface="Wingdings" pitchFamily="2" charset="2"/>
              <a:buAutoNum type="arabicPeriod"/>
            </a:pPr>
            <a:r>
              <a:rPr lang="en-US" sz="4000" b="1" smtClean="0">
                <a:latin typeface="Tahoma" pitchFamily="34" charset="0"/>
              </a:rPr>
              <a:t>Perfection is too important to leave to just one person working alone.</a:t>
            </a:r>
          </a:p>
        </p:txBody>
      </p:sp>
    </p:spTree>
  </p:cSld>
  <p:clrMapOvr>
    <a:masterClrMapping/>
  </p:clrMapOvr>
  <p:transition spd="med">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066800" y="0"/>
            <a:ext cx="7924800" cy="1371600"/>
          </a:xfrm>
        </p:spPr>
        <p:txBody>
          <a:bodyPr/>
          <a:lstStyle/>
          <a:p>
            <a:pPr eaLnBrk="1" hangingPunct="1"/>
            <a:r>
              <a:rPr lang="en-US" sz="3200" b="1" smtClean="0">
                <a:solidFill>
                  <a:schemeClr val="tx1"/>
                </a:solidFill>
                <a:latin typeface="Tahoma" pitchFamily="34" charset="0"/>
              </a:rPr>
              <a:t>Yugo Ka Fusion of ideas &amp; technology (high tech Zen)</a:t>
            </a:r>
          </a:p>
        </p:txBody>
      </p:sp>
      <p:pic>
        <p:nvPicPr>
          <p:cNvPr id="88067" name="Picture 3" descr="large j rob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39576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4" descr="j woman small rob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19200"/>
            <a:ext cx="38052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0" y="0"/>
            <a:ext cx="9144000" cy="6858000"/>
          </a:xfrm>
        </p:spPr>
        <p:txBody>
          <a:bodyPr/>
          <a:lstStyle/>
          <a:p>
            <a:pPr marL="609600" indent="-609600" eaLnBrk="1" hangingPunct="1">
              <a:buFontTx/>
              <a:buAutoNum type="arabicPeriod"/>
            </a:pPr>
            <a:r>
              <a:rPr lang="en-US" sz="2800" b="1" smtClean="0">
                <a:latin typeface="Tahoma" pitchFamily="34" charset="0"/>
              </a:rPr>
              <a:t>When something good “comes alive,” it’s an ideal. Ideals are the essence of life--both the ends and means of living. Westerners have little experience “experiencing” Asian ideas.</a:t>
            </a:r>
          </a:p>
          <a:p>
            <a:pPr marL="609600" indent="-609600" eaLnBrk="1" hangingPunct="1">
              <a:buFontTx/>
              <a:buAutoNum type="arabicPeriod"/>
            </a:pPr>
            <a:r>
              <a:rPr lang="en-US" sz="2800" b="1" smtClean="0">
                <a:latin typeface="Tahoma" pitchFamily="34" charset="0"/>
              </a:rPr>
              <a:t>It’s hard for Westerners to understand Asian culture because ideals are less important to Westerners, who value individual freedom &amp; independence more than community.</a:t>
            </a:r>
          </a:p>
          <a:p>
            <a:pPr marL="609600" indent="-609600" eaLnBrk="1" hangingPunct="1">
              <a:buFontTx/>
              <a:buAutoNum type="arabicPeriod"/>
            </a:pPr>
            <a:r>
              <a:rPr lang="en-US" sz="2800" b="1" smtClean="0">
                <a:latin typeface="Tahoma" pitchFamily="34" charset="0"/>
              </a:rPr>
              <a:t>Westerners push away the ideal of community because of its emphasis on interdependency, sacrifice, duty, &amp; etiquette, all of which detract from individual autonomy (driving fast, loud music &amp; cell calls in public, smoking around others, etc.).</a:t>
            </a:r>
          </a:p>
        </p:txBody>
      </p:sp>
    </p:spTree>
  </p:cSld>
  <p:clrMapOvr>
    <a:masterClrMapping/>
  </p:clrMapOvr>
  <p:transition spd="med">
    <p:random/>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a:xfrm>
            <a:off x="228600" y="228600"/>
            <a:ext cx="8915400" cy="1447800"/>
          </a:xfrm>
        </p:spPr>
        <p:txBody>
          <a:bodyPr/>
          <a:lstStyle/>
          <a:p>
            <a:pPr eaLnBrk="1" hangingPunct="1"/>
            <a:r>
              <a:rPr lang="en-US" sz="4000" b="1" smtClean="0">
                <a:solidFill>
                  <a:schemeClr val="tx1"/>
                </a:solidFill>
                <a:latin typeface="Tahoma" pitchFamily="34" charset="0"/>
              </a:rPr>
              <a:t>Seto Ohashi 7-mile bridge connecting Honshu with Shikoku:</a:t>
            </a:r>
            <a:br>
              <a:rPr lang="en-US" sz="4000" b="1" smtClean="0">
                <a:solidFill>
                  <a:schemeClr val="tx1"/>
                </a:solidFill>
                <a:latin typeface="Tahoma" pitchFamily="34" charset="0"/>
              </a:rPr>
            </a:br>
            <a:r>
              <a:rPr lang="en-US" sz="4000" b="1" smtClean="0">
                <a:solidFill>
                  <a:schemeClr val="tx1"/>
                </a:solidFill>
                <a:latin typeface="Tahoma" pitchFamily="34" charset="0"/>
              </a:rPr>
              <a:t>The ultimate technology nation</a:t>
            </a:r>
          </a:p>
        </p:txBody>
      </p:sp>
      <p:pic>
        <p:nvPicPr>
          <p:cNvPr id="89091" name="Picture 1027" descr="Bridge from Hon to S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057400"/>
            <a:ext cx="47069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04800" y="0"/>
            <a:ext cx="8153400" cy="1219200"/>
          </a:xfrm>
        </p:spPr>
        <p:txBody>
          <a:bodyPr/>
          <a:lstStyle/>
          <a:p>
            <a:pPr eaLnBrk="1" hangingPunct="1"/>
            <a:r>
              <a:rPr lang="en-US" sz="4000" b="1" smtClean="0">
                <a:solidFill>
                  <a:schemeClr val="tx1"/>
                </a:solidFill>
                <a:latin typeface="Tahoma" pitchFamily="34" charset="0"/>
              </a:rPr>
              <a:t>Dami Oshi </a:t>
            </a:r>
            <a:br>
              <a:rPr lang="en-US" sz="4000" b="1" smtClean="0">
                <a:solidFill>
                  <a:schemeClr val="tx1"/>
                </a:solidFill>
                <a:latin typeface="Tahoma" pitchFamily="34" charset="0"/>
              </a:rPr>
            </a:br>
            <a:r>
              <a:rPr lang="en-US" sz="4000" b="1" smtClean="0">
                <a:solidFill>
                  <a:schemeClr val="tx1"/>
                </a:solidFill>
                <a:latin typeface="Tahoma" pitchFamily="34" charset="0"/>
              </a:rPr>
              <a:t>Making doubly sure</a:t>
            </a:r>
          </a:p>
        </p:txBody>
      </p:sp>
      <p:pic>
        <p:nvPicPr>
          <p:cNvPr id="90115" name="Picture 3" descr="Japan FAC WOR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67818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title"/>
          </p:nvPr>
        </p:nvSpPr>
        <p:spPr>
          <a:xfrm>
            <a:off x="685800" y="990600"/>
            <a:ext cx="7772400" cy="1143000"/>
          </a:xfrm>
        </p:spPr>
        <p:txBody>
          <a:bodyPr/>
          <a:lstStyle/>
          <a:p>
            <a:pPr eaLnBrk="1" hangingPunct="1"/>
            <a:r>
              <a:rPr lang="en-US" sz="7200" b="1" smtClean="0">
                <a:solidFill>
                  <a:schemeClr val="tx1"/>
                </a:solidFill>
                <a:latin typeface="Tahoma" pitchFamily="34" charset="0"/>
              </a:rPr>
              <a:t>Perfection = </a:t>
            </a:r>
            <a:r>
              <a:rPr lang="en-US" sz="4000" b="1" smtClean="0">
                <a:solidFill>
                  <a:schemeClr val="tx1"/>
                </a:solidFill>
                <a:latin typeface="Tahoma" pitchFamily="34" charset="0"/>
              </a:rPr>
              <a:t>Internal commitment + Group pressure</a:t>
            </a:r>
            <a:r>
              <a:rPr lang="en-US" sz="4000" b="1" smtClean="0">
                <a:solidFill>
                  <a:srgbClr val="3399FF"/>
                </a:solidFill>
                <a:latin typeface="Palatino Linotype" pitchFamily="18" charset="0"/>
              </a:rPr>
              <a:t/>
            </a:r>
            <a:br>
              <a:rPr lang="en-US" sz="4000" b="1" smtClean="0">
                <a:solidFill>
                  <a:srgbClr val="3399FF"/>
                </a:solidFill>
                <a:latin typeface="Palatino Linotype" pitchFamily="18" charset="0"/>
              </a:rPr>
            </a:br>
            <a:endParaRPr lang="en-US" sz="4000" b="1" smtClean="0">
              <a:solidFill>
                <a:srgbClr val="3399FF"/>
              </a:solidFill>
              <a:latin typeface="Palatino Linotype" pitchFamily="18" charset="0"/>
            </a:endParaRPr>
          </a:p>
        </p:txBody>
      </p:sp>
      <p:pic>
        <p:nvPicPr>
          <p:cNvPr id="91139" name="Picture 5" descr="J TEA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19200" y="2438400"/>
            <a:ext cx="6477000" cy="4016375"/>
          </a:xfrm>
          <a:noFill/>
        </p:spPr>
      </p:pic>
    </p:spTree>
  </p:cSld>
  <p:clrMapOvr>
    <a:masterClrMapping/>
  </p:clrMapOvr>
  <p:transition spd="med">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ChangeArrowheads="1"/>
          </p:cNvSpPr>
          <p:nvPr/>
        </p:nvSpPr>
        <p:spPr bwMode="auto">
          <a:xfrm>
            <a:off x="0" y="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7200">
                <a:latin typeface="Tahoma" pitchFamily="34" charset="0"/>
              </a:rPr>
              <a:t>Not workaholics, but rather:</a:t>
            </a:r>
            <a:endParaRPr lang="en-US" sz="7200"/>
          </a:p>
          <a:p>
            <a:pPr marL="457200" indent="-457200">
              <a:buFont typeface="Arial" pitchFamily="34" charset="0"/>
              <a:buChar char="•"/>
            </a:pPr>
            <a:r>
              <a:rPr lang="en-US" sz="7200">
                <a:latin typeface="Tahoma" pitchFamily="34" charset="0"/>
              </a:rPr>
              <a:t>Duty-aholics</a:t>
            </a:r>
          </a:p>
          <a:p>
            <a:pPr marL="457200" indent="-457200">
              <a:buClr>
                <a:schemeClr val="tx1"/>
              </a:buClr>
              <a:buFont typeface="Arial" pitchFamily="34" charset="0"/>
              <a:buChar char="•"/>
            </a:pPr>
            <a:r>
              <a:rPr lang="en-US" sz="7200">
                <a:latin typeface="Tahoma" pitchFamily="34" charset="0"/>
              </a:rPr>
              <a:t>Perfection-aholics</a:t>
            </a:r>
          </a:p>
          <a:p>
            <a:pPr marL="457200" indent="-457200">
              <a:buClr>
                <a:schemeClr val="tx1"/>
              </a:buClr>
              <a:buFont typeface="Arial" pitchFamily="34" charset="0"/>
              <a:buChar char="•"/>
            </a:pPr>
            <a:r>
              <a:rPr lang="en-US" sz="7200">
                <a:latin typeface="Tahoma" pitchFamily="34" charset="0"/>
              </a:rPr>
              <a:t>Ideal-aholics</a:t>
            </a:r>
          </a:p>
        </p:txBody>
      </p:sp>
    </p:spTree>
  </p:cSld>
  <p:clrMapOvr>
    <a:masterClrMapping/>
  </p:clrMapOvr>
  <p:transition spd="med">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7"/>
          <p:cNvSpPr>
            <a:spLocks noGrp="1" noChangeArrowheads="1"/>
          </p:cNvSpPr>
          <p:nvPr>
            <p:ph type="ctrTitle"/>
          </p:nvPr>
        </p:nvSpPr>
        <p:spPr>
          <a:xfrm>
            <a:off x="533400" y="0"/>
            <a:ext cx="7772400" cy="1143000"/>
          </a:xfrm>
        </p:spPr>
        <p:txBody>
          <a:bodyPr/>
          <a:lstStyle/>
          <a:p>
            <a:pPr eaLnBrk="1" hangingPunct="1"/>
            <a:r>
              <a:rPr lang="en-US" b="1" smtClean="0">
                <a:solidFill>
                  <a:srgbClr val="0099FF"/>
                </a:solidFill>
                <a:latin typeface="Lucida Bright" pitchFamily="18" charset="0"/>
              </a:rPr>
              <a:t>   </a:t>
            </a:r>
            <a:r>
              <a:rPr lang="en-US" b="1" smtClean="0">
                <a:solidFill>
                  <a:schemeClr val="tx1"/>
                </a:solidFill>
                <a:latin typeface="Tahoma" pitchFamily="34" charset="0"/>
              </a:rPr>
              <a:t>Japanese “Triangulation”</a:t>
            </a:r>
          </a:p>
        </p:txBody>
      </p:sp>
      <p:sp>
        <p:nvSpPr>
          <p:cNvPr id="93187" name="Rectangle 8"/>
          <p:cNvSpPr>
            <a:spLocks noGrp="1" noChangeArrowheads="1"/>
          </p:cNvSpPr>
          <p:nvPr>
            <p:ph type="subTitle" idx="1"/>
          </p:nvPr>
        </p:nvSpPr>
        <p:spPr>
          <a:xfrm>
            <a:off x="228600" y="990600"/>
            <a:ext cx="8686800" cy="5867400"/>
          </a:xfrm>
        </p:spPr>
        <p:txBody>
          <a:bodyPr/>
          <a:lstStyle/>
          <a:p>
            <a:pPr eaLnBrk="1" hangingPunct="1">
              <a:lnSpc>
                <a:spcPct val="90000"/>
              </a:lnSpc>
            </a:pPr>
            <a:endParaRPr lang="en-US" sz="2800" smtClean="0">
              <a:latin typeface="Tahoma" pitchFamily="34" charset="0"/>
            </a:endParaRPr>
          </a:p>
          <a:p>
            <a:pPr eaLnBrk="1" hangingPunct="1">
              <a:lnSpc>
                <a:spcPct val="90000"/>
              </a:lnSpc>
            </a:pPr>
            <a:r>
              <a:rPr lang="en-US" sz="3600" b="1" smtClean="0">
                <a:latin typeface="Tahoma" pitchFamily="34" charset="0"/>
              </a:rPr>
              <a:t>Internalized ideals</a:t>
            </a:r>
          </a:p>
          <a:p>
            <a:pPr eaLnBrk="1" hangingPunct="1">
              <a:lnSpc>
                <a:spcPct val="90000"/>
              </a:lnSpc>
            </a:pPr>
            <a:endParaRPr lang="en-US" sz="3600" b="1" smtClean="0">
              <a:solidFill>
                <a:srgbClr val="FF3300"/>
              </a:solidFill>
              <a:latin typeface="Tahoma" pitchFamily="34" charset="0"/>
            </a:endParaRPr>
          </a:p>
          <a:p>
            <a:pPr eaLnBrk="1" hangingPunct="1">
              <a:lnSpc>
                <a:spcPct val="90000"/>
              </a:lnSpc>
            </a:pPr>
            <a:endParaRPr lang="en-US" sz="2800" b="1" smtClean="0">
              <a:solidFill>
                <a:srgbClr val="FF3300"/>
              </a:solidFill>
              <a:latin typeface="Tahoma" pitchFamily="34" charset="0"/>
            </a:endParaRPr>
          </a:p>
          <a:p>
            <a:pPr eaLnBrk="1" hangingPunct="1">
              <a:lnSpc>
                <a:spcPct val="90000"/>
              </a:lnSpc>
            </a:pPr>
            <a:endParaRPr lang="en-US" sz="2800" b="1" smtClean="0">
              <a:solidFill>
                <a:srgbClr val="FF3300"/>
              </a:solidFill>
              <a:latin typeface="Tahoma" pitchFamily="34" charset="0"/>
            </a:endParaRPr>
          </a:p>
          <a:p>
            <a:pPr eaLnBrk="1" hangingPunct="1">
              <a:lnSpc>
                <a:spcPct val="90000"/>
              </a:lnSpc>
            </a:pPr>
            <a:endParaRPr lang="en-US" sz="2800" b="1" smtClean="0">
              <a:solidFill>
                <a:srgbClr val="FF3300"/>
              </a:solidFill>
              <a:latin typeface="Tahoma" pitchFamily="34" charset="0"/>
            </a:endParaRPr>
          </a:p>
          <a:p>
            <a:pPr eaLnBrk="1" hangingPunct="1">
              <a:lnSpc>
                <a:spcPct val="90000"/>
              </a:lnSpc>
            </a:pPr>
            <a:endParaRPr lang="en-US" sz="2800" b="1" smtClean="0">
              <a:solidFill>
                <a:srgbClr val="FF3300"/>
              </a:solidFill>
              <a:latin typeface="Tahoma" pitchFamily="34" charset="0"/>
            </a:endParaRPr>
          </a:p>
          <a:p>
            <a:pPr eaLnBrk="1" hangingPunct="1">
              <a:lnSpc>
                <a:spcPct val="90000"/>
              </a:lnSpc>
            </a:pPr>
            <a:endParaRPr lang="en-US" sz="2800" b="1" smtClean="0">
              <a:solidFill>
                <a:srgbClr val="FF3300"/>
              </a:solidFill>
              <a:latin typeface="Tahoma" pitchFamily="34" charset="0"/>
            </a:endParaRPr>
          </a:p>
          <a:p>
            <a:pPr algn="l" eaLnBrk="1" hangingPunct="1">
              <a:lnSpc>
                <a:spcPct val="90000"/>
              </a:lnSpc>
            </a:pPr>
            <a:r>
              <a:rPr lang="en-US" sz="2800" b="1" smtClean="0">
                <a:solidFill>
                  <a:srgbClr val="FF3300"/>
                </a:solidFill>
                <a:latin typeface="Tahoma" pitchFamily="34" charset="0"/>
              </a:rPr>
              <a:t>	</a:t>
            </a:r>
            <a:r>
              <a:rPr lang="en-US" sz="3600" b="1" smtClean="0">
                <a:latin typeface="Tahoma" pitchFamily="34" charset="0"/>
              </a:rPr>
              <a:t>Team </a:t>
            </a:r>
          </a:p>
          <a:p>
            <a:pPr algn="l" eaLnBrk="1" hangingPunct="1">
              <a:lnSpc>
                <a:spcPct val="90000"/>
              </a:lnSpc>
            </a:pPr>
            <a:r>
              <a:rPr lang="en-US" sz="3600" b="1" smtClean="0">
                <a:latin typeface="Tahoma" pitchFamily="34" charset="0"/>
              </a:rPr>
              <a:t>	oversight</a:t>
            </a:r>
            <a:r>
              <a:rPr lang="en-US" sz="2800" b="1" smtClean="0">
                <a:latin typeface="Tahoma" pitchFamily="34" charset="0"/>
              </a:rPr>
              <a:t>		               </a:t>
            </a:r>
            <a:r>
              <a:rPr lang="en-US" sz="3600" b="1" smtClean="0">
                <a:latin typeface="Tahoma" pitchFamily="34" charset="0"/>
              </a:rPr>
              <a:t>Statistics</a:t>
            </a:r>
          </a:p>
          <a:p>
            <a:pPr algn="l" eaLnBrk="1" hangingPunct="1">
              <a:lnSpc>
                <a:spcPct val="90000"/>
              </a:lnSpc>
            </a:pPr>
            <a:r>
              <a:rPr lang="en-US" sz="2800" b="1" smtClean="0">
                <a:solidFill>
                  <a:srgbClr val="0099FF"/>
                </a:solidFill>
                <a:latin typeface="Tahoma" pitchFamily="34" charset="0"/>
              </a:rPr>
              <a:t>							</a:t>
            </a:r>
          </a:p>
        </p:txBody>
      </p:sp>
      <p:sp>
        <p:nvSpPr>
          <p:cNvPr id="93188" name="AutoShape 10"/>
          <p:cNvSpPr>
            <a:spLocks noChangeArrowheads="1"/>
          </p:cNvSpPr>
          <p:nvPr/>
        </p:nvSpPr>
        <p:spPr bwMode="auto">
          <a:xfrm>
            <a:off x="2743200" y="2057400"/>
            <a:ext cx="3505200" cy="35814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93189" name="Rectangle 11"/>
          <p:cNvSpPr>
            <a:spLocks noChangeArrowheads="1"/>
          </p:cNvSpPr>
          <p:nvPr/>
        </p:nvSpPr>
        <p:spPr bwMode="auto">
          <a:xfrm>
            <a:off x="3505200" y="4191000"/>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u="sng">
                <a:latin typeface="Tahoma" pitchFamily="34" charset="0"/>
              </a:rPr>
              <a:t>PERFECTION</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b="1" smtClean="0">
                <a:latin typeface="Tahoma" pitchFamily="34" charset="0"/>
              </a:rPr>
              <a:t>	The Japanese set up a mutual accountability system to drive workers toward more perfect performance.  Individual workers dedicate themselves to numerous ideals relating to performance excellence (head work, customer-orientation, sweating the details, etc.); their individual work is closely monitored/coordinated by the work team; performance statistics are used as an objective measure of everyone’s overall success.  Performance is seen as too important to leave  in the hands of employees working alone.</a:t>
            </a:r>
          </a:p>
        </p:txBody>
      </p:sp>
    </p:spTree>
  </p:cSld>
  <p:clrMapOvr>
    <a:masterClrMapping/>
  </p:clrMapOvr>
  <p:transition spd="med">
    <p:random/>
  </p:transition>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234" name="Picture 4" descr="MTFUJ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04800"/>
            <a:ext cx="65563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5"/>
          <p:cNvSpPr>
            <a:spLocks noGrp="1" noChangeArrowheads="1"/>
          </p:cNvSpPr>
          <p:nvPr>
            <p:ph type="ctrTitle"/>
          </p:nvPr>
        </p:nvSpPr>
        <p:spPr>
          <a:xfrm>
            <a:off x="609600" y="3124200"/>
            <a:ext cx="8534400" cy="3070225"/>
          </a:xfrm>
        </p:spPr>
        <p:txBody>
          <a:bodyPr/>
          <a:lstStyle/>
          <a:p>
            <a:pPr eaLnBrk="1" hangingPunct="1"/>
            <a:r>
              <a:rPr lang="en-US" sz="4000" b="1" smtClean="0">
                <a:solidFill>
                  <a:srgbClr val="006600"/>
                </a:solidFill>
              </a:rPr>
              <a:t/>
            </a:r>
            <a:br>
              <a:rPr lang="en-US" sz="4000" b="1" smtClean="0">
                <a:solidFill>
                  <a:srgbClr val="006600"/>
                </a:solidFill>
              </a:rPr>
            </a:br>
            <a:r>
              <a:rPr lang="en-US" sz="3200" b="1" smtClean="0">
                <a:solidFill>
                  <a:schemeClr val="tx1"/>
                </a:solidFill>
                <a:latin typeface="Tahoma" pitchFamily="34" charset="0"/>
              </a:rPr>
              <a:t>Transactional Management</a:t>
            </a:r>
            <a:br>
              <a:rPr lang="en-US" sz="3200" b="1" smtClean="0">
                <a:solidFill>
                  <a:schemeClr val="tx1"/>
                </a:solidFill>
                <a:latin typeface="Tahoma" pitchFamily="34" charset="0"/>
              </a:rPr>
            </a:br>
            <a:r>
              <a:rPr lang="en-US" sz="3200" b="1" smtClean="0">
                <a:solidFill>
                  <a:schemeClr val="tx1"/>
                </a:solidFill>
                <a:latin typeface="Tahoma" pitchFamily="34" charset="0"/>
              </a:rPr>
              <a:t>(mutually beneficial career-enhancing exchanges) </a:t>
            </a:r>
            <a:br>
              <a:rPr lang="en-US" sz="3200" b="1" smtClean="0">
                <a:solidFill>
                  <a:schemeClr val="tx1"/>
                </a:solidFill>
                <a:latin typeface="Tahoma" pitchFamily="34" charset="0"/>
              </a:rPr>
            </a:br>
            <a:r>
              <a:rPr lang="en-US" sz="3200" b="1" smtClean="0">
                <a:solidFill>
                  <a:schemeClr val="tx1"/>
                </a:solidFill>
                <a:latin typeface="Tahoma" pitchFamily="34" charset="0"/>
              </a:rPr>
              <a:t>vs</a:t>
            </a:r>
            <a:r>
              <a:rPr lang="en-US" sz="3200" smtClean="0">
                <a:solidFill>
                  <a:schemeClr val="tx1"/>
                </a:solidFill>
                <a:latin typeface="Tahoma" pitchFamily="34" charset="0"/>
              </a:rPr>
              <a:t>.</a:t>
            </a:r>
            <a:r>
              <a:rPr lang="en-US" sz="3200" b="1" smtClean="0">
                <a:solidFill>
                  <a:schemeClr val="tx1"/>
                </a:solidFill>
                <a:latin typeface="Tahoma" pitchFamily="34" charset="0"/>
              </a:rPr>
              <a:t> </a:t>
            </a:r>
            <a:br>
              <a:rPr lang="en-US" sz="3200" b="1" smtClean="0">
                <a:solidFill>
                  <a:schemeClr val="tx1"/>
                </a:solidFill>
                <a:latin typeface="Tahoma" pitchFamily="34" charset="0"/>
              </a:rPr>
            </a:br>
            <a:r>
              <a:rPr lang="en-US" sz="3200" b="1" smtClean="0">
                <a:solidFill>
                  <a:schemeClr val="tx1"/>
                </a:solidFill>
                <a:latin typeface="Tahoma" pitchFamily="34" charset="0"/>
              </a:rPr>
              <a:t> </a:t>
            </a:r>
            <a:r>
              <a:rPr lang="en-US" sz="3200" b="1" u="sng" smtClean="0">
                <a:solidFill>
                  <a:schemeClr val="tx1"/>
                </a:solidFill>
                <a:latin typeface="Tahoma" pitchFamily="34" charset="0"/>
              </a:rPr>
              <a:t>IDEAL #5:</a:t>
            </a:r>
            <a:r>
              <a:rPr lang="en-US" sz="3200" b="1" smtClean="0">
                <a:solidFill>
                  <a:schemeClr val="tx1"/>
                </a:solidFill>
                <a:latin typeface="Tahoma" pitchFamily="34" charset="0"/>
              </a:rPr>
              <a:t> Transformational Management</a:t>
            </a:r>
            <a:r>
              <a:rPr lang="en-US" sz="3200" smtClean="0">
                <a:solidFill>
                  <a:schemeClr val="tx1"/>
                </a:solidFill>
                <a:latin typeface="Tahoma" pitchFamily="34" charset="0"/>
              </a:rPr>
              <a:t> </a:t>
            </a:r>
            <a:br>
              <a:rPr lang="en-US" sz="3200" smtClean="0">
                <a:solidFill>
                  <a:schemeClr val="tx1"/>
                </a:solidFill>
                <a:latin typeface="Tahoma" pitchFamily="34" charset="0"/>
              </a:rPr>
            </a:br>
            <a:r>
              <a:rPr lang="en-US" sz="3200" b="1" smtClean="0">
                <a:solidFill>
                  <a:schemeClr val="tx1"/>
                </a:solidFill>
                <a:latin typeface="Tahoma" pitchFamily="34" charset="0"/>
              </a:rPr>
              <a:t>(gradual transformation by ideals)</a:t>
            </a:r>
            <a:r>
              <a:rPr lang="en-US" sz="3200" smtClean="0">
                <a:solidFill>
                  <a:schemeClr val="tx1"/>
                </a:solidFill>
                <a:latin typeface="Tahoma" pitchFamily="34" charset="0"/>
              </a:rPr>
              <a:t/>
            </a:r>
            <a:br>
              <a:rPr lang="en-US" sz="3200" smtClean="0">
                <a:solidFill>
                  <a:schemeClr val="tx1"/>
                </a:solidFill>
                <a:latin typeface="Tahoma" pitchFamily="34" charset="0"/>
              </a:rPr>
            </a:br>
            <a:r>
              <a:rPr lang="en-US" sz="4000" smtClean="0"/>
              <a:t/>
            </a:r>
            <a:br>
              <a:rPr lang="en-US" sz="4000" smtClean="0"/>
            </a:br>
            <a:endParaRPr lang="en-US" sz="4000" smtClean="0"/>
          </a:p>
        </p:txBody>
      </p:sp>
    </p:spTree>
  </p:cSld>
  <p:clrMapOvr>
    <a:masterClrMapping/>
  </p:clrMapOvr>
  <p:transition>
    <p:cover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0" y="0"/>
            <a:ext cx="9144000" cy="6858000"/>
          </a:xfrm>
        </p:spPr>
        <p:txBody>
          <a:bodyPr/>
          <a:lstStyle/>
          <a:p>
            <a:pPr algn="ctr">
              <a:buFontTx/>
              <a:buNone/>
            </a:pPr>
            <a:endParaRPr lang="en-US" sz="8800" b="1" smtClean="0">
              <a:latin typeface="Tahoma" pitchFamily="34" charset="0"/>
              <a:cs typeface="Tahoma" pitchFamily="34" charset="0"/>
            </a:endParaRPr>
          </a:p>
          <a:p>
            <a:pPr algn="ctr">
              <a:buFontTx/>
              <a:buNone/>
            </a:pPr>
            <a:r>
              <a:rPr lang="en-US" sz="8800" b="1" smtClean="0">
                <a:latin typeface="Tahoma" pitchFamily="34" charset="0"/>
                <a:cs typeface="Tahoma" pitchFamily="34" charset="0"/>
              </a:rPr>
              <a:t>JAPANESE MANAGEMENT STYLE </a:t>
            </a:r>
          </a:p>
        </p:txBody>
      </p:sp>
    </p:spTree>
  </p:cSld>
  <p:clrMapOvr>
    <a:masterClrMapping/>
  </p:clrMapOvr>
  <p:transition spd="med">
    <p:random/>
  </p:transition>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304800"/>
            <a:ext cx="8915400" cy="609600"/>
          </a:xfrm>
        </p:spPr>
        <p:txBody>
          <a:bodyPr/>
          <a:lstStyle/>
          <a:p>
            <a:pPr eaLnBrk="1" hangingPunct="1"/>
            <a:r>
              <a:rPr lang="en-US" b="1" smtClean="0">
                <a:solidFill>
                  <a:schemeClr val="tx1"/>
                </a:solidFill>
                <a:latin typeface="Tahoma" pitchFamily="34" charset="0"/>
              </a:rPr>
              <a:t>Sempai (“honorable boss”)</a:t>
            </a:r>
          </a:p>
        </p:txBody>
      </p:sp>
      <p:pic>
        <p:nvPicPr>
          <p:cNvPr id="97283" name="Picture 3" descr="older j ex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3000"/>
            <a:ext cx="34766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5" descr="pensive j ex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19200"/>
            <a:ext cx="39179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AutoShape 6"/>
          <p:cNvSpPr>
            <a:spLocks noChangeArrowheads="1"/>
          </p:cNvSpPr>
          <p:nvPr/>
        </p:nvSpPr>
        <p:spPr bwMode="auto">
          <a:xfrm>
            <a:off x="7924800" y="61722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pull dir="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0" y="0"/>
            <a:ext cx="9144000" cy="6858000"/>
          </a:xfrm>
        </p:spPr>
        <p:txBody>
          <a:bodyPr/>
          <a:lstStyle/>
          <a:p>
            <a:pPr marL="514350" indent="-514350">
              <a:buFont typeface="Times New Roman" pitchFamily="18" charset="0"/>
              <a:buAutoNum type="arabicPeriod"/>
            </a:pPr>
            <a:r>
              <a:rPr lang="en-US" sz="3300" b="1" smtClean="0">
                <a:latin typeface="Tahoma" pitchFamily="34" charset="0"/>
                <a:cs typeface="Tahoma" pitchFamily="34" charset="0"/>
              </a:rPr>
              <a:t>Japanese managers are practically invisible in their quest to maintain workplace ideals of  harmony, loyalty, humility, &amp; consensus. </a:t>
            </a:r>
          </a:p>
          <a:p>
            <a:pPr marL="514350" indent="-514350">
              <a:buFont typeface="Times New Roman" pitchFamily="18" charset="0"/>
              <a:buAutoNum type="arabicPeriod"/>
            </a:pPr>
            <a:r>
              <a:rPr lang="en-US" sz="3300" b="1" smtClean="0">
                <a:latin typeface="Tahoma" pitchFamily="34" charset="0"/>
                <a:cs typeface="Tahoma" pitchFamily="34" charset="0"/>
              </a:rPr>
              <a:t>There is no room in Japan for the hard-charging individualistic manager of the West. “The nail that sticks up gets hammered down.”  “The smart hawk hides its talons.”</a:t>
            </a:r>
          </a:p>
          <a:p>
            <a:pPr marL="514350" indent="-514350">
              <a:buFont typeface="Times New Roman" pitchFamily="18" charset="0"/>
              <a:buAutoNum type="arabicPeriod"/>
            </a:pPr>
            <a:r>
              <a:rPr lang="en-US" sz="3300" b="1" smtClean="0">
                <a:latin typeface="Tahoma" pitchFamily="34" charset="0"/>
                <a:cs typeface="Tahoma" pitchFamily="34" charset="0"/>
              </a:rPr>
              <a:t>Managerial decisions are almost always by consensus (nemawashi) &amp; Japanese business is a group effort. </a:t>
            </a:r>
          </a:p>
        </p:txBody>
      </p:sp>
    </p:spTree>
  </p:cSld>
  <p:clrMapOvr>
    <a:masterClrMapping/>
  </p:clrMapOvr>
  <p:transition spd="med">
    <p:random/>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Kristen ITC"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Kristen ITC"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6048</TotalTime>
  <Words>3843</Words>
  <Application>Microsoft Office PowerPoint</Application>
  <PresentationFormat>On-screen Show (4:3)</PresentationFormat>
  <Paragraphs>460</Paragraphs>
  <Slides>122</Slides>
  <Notes>114</Notes>
  <HiddenSlides>0</HiddenSlides>
  <MMClips>0</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Default Design</vt:lpstr>
      <vt:lpstr>PowerPoint Presentation</vt:lpstr>
      <vt:lpstr>Japanese Culture PRISMs</vt:lpstr>
      <vt:lpstr>PowerPoint Presentation</vt:lpstr>
      <vt:lpstr>PowerPoint Presentation</vt:lpstr>
      <vt:lpstr>Mountainous, Volcanic Islands</vt:lpstr>
      <vt:lpstr>PowerPoint Presentation</vt:lpstr>
      <vt:lpstr>PowerPoint Presentation</vt:lpstr>
      <vt:lpstr>PowerPoint Presentation</vt:lpstr>
      <vt:lpstr>PowerPoint Presentation</vt:lpstr>
      <vt:lpstr>GETTING CONCRETE WITH IDEALS</vt:lpstr>
      <vt:lpstr>Shudan Ishiki  Why do the Japanese have such a strong group consciousness?</vt:lpstr>
      <vt:lpstr>PowerPoint Presentation</vt:lpstr>
      <vt:lpstr>Shikata The ideal process for all social &amp; business behavior</vt:lpstr>
      <vt:lpstr>PowerPoint Presentation</vt:lpstr>
      <vt:lpstr>IDEAL #1: Iki Gai  (Joy of living)</vt:lpstr>
      <vt:lpstr>PowerPoint Presentation</vt:lpstr>
      <vt:lpstr>PowerPoint Presentation</vt:lpstr>
      <vt:lpstr>The world’s healthiest diet (while 60% of Americans are overweight)</vt:lpstr>
      <vt:lpstr>IDEAL #2: Yugen Myo   Ideal (Tao) beauty</vt:lpstr>
      <vt:lpstr>DO CHERRY BLOSSOMS HAVE BEAUTY OR IS IT ALL IN YOUR HEAD?  </vt:lpstr>
      <vt:lpstr>PowerPoint Presentation</vt:lpstr>
      <vt:lpstr>MATERIALIZING IDEALS  INTO EXTERNAL REALITY</vt:lpstr>
      <vt:lpstr>PowerPoint Presentation</vt:lpstr>
      <vt:lpstr>PowerPoint Presentation</vt:lpstr>
      <vt:lpstr>WHAT’S THE PURPOSE OF  A BONSAI GARDEN?</vt:lpstr>
      <vt:lpstr>RESTLESS, HIGH- ACHIEVING WESTERNERS TAKE PRIDE IN…</vt:lpstr>
      <vt:lpstr>PowerPoint Presentation</vt:lpstr>
      <vt:lpstr>PowerPoint Presentation</vt:lpstr>
      <vt:lpstr>Japanese Painting </vt:lpstr>
      <vt:lpstr>PowerPoint Presentation</vt:lpstr>
      <vt:lpstr>PowerPoint Presentation</vt:lpstr>
      <vt:lpstr>PowerPoint Presentation</vt:lpstr>
      <vt:lpstr>PowerPoint Presentation</vt:lpstr>
      <vt:lpstr>PowerPoint Presentation</vt:lpstr>
      <vt:lpstr>PowerPoint Presentation</vt:lpstr>
      <vt:lpstr>Jimusho no hana  Flowers of the office</vt:lpstr>
      <vt:lpstr>PowerPoint Presentation</vt:lpstr>
      <vt:lpstr>PowerPoint Presentation</vt:lpstr>
      <vt:lpstr>PowerPoint Presentation</vt:lpstr>
      <vt:lpstr>PowerPoint Presentation</vt:lpstr>
      <vt:lpstr>IDEAL #3: WA  INTERPERSONAL HARMONY</vt:lpstr>
      <vt:lpstr>LIVING IN THE TRIANGLE OF HARMONY</vt:lpstr>
      <vt:lpstr>PowerPoint Presentation</vt:lpstr>
      <vt:lpstr>BEHAVIOR IN JAPANESE BUSINESS DEPENDS ON: </vt:lpstr>
      <vt:lpstr>PowerPoint Presentation</vt:lpstr>
      <vt:lpstr>PowerPoint Presentation</vt:lpstr>
      <vt:lpstr>Shimatsu sho  I’m sorry, sorry, sorry Why do the Japanese  apologize in advance?</vt:lpstr>
      <vt:lpstr>PowerPoint Presentation</vt:lpstr>
      <vt:lpstr>PowerPoint Presentation</vt:lpstr>
      <vt:lpstr>PowerPoint Presentation</vt:lpstr>
      <vt:lpstr>Tatemae/Honne  Façade vs. reality</vt:lpstr>
      <vt:lpstr>PowerPoint Presentation</vt:lpstr>
      <vt:lpstr>PowerPoint Presentation</vt:lpstr>
      <vt:lpstr>EXAMPLES OF SCREENED HARMONY</vt:lpstr>
      <vt:lpstr>PowerPoint Presentation</vt:lpstr>
      <vt:lpstr>PowerPoint Presentation</vt:lpstr>
      <vt:lpstr>THE WORKPLACE AS COMMUNITY</vt:lpstr>
      <vt:lpstr>PowerPoint Presentation</vt:lpstr>
      <vt:lpstr>Does Donald Trump worry much about the feelings of employees?</vt:lpstr>
      <vt:lpstr>PowerPoint Presentation</vt:lpstr>
      <vt:lpstr>PowerPoint Presentation</vt:lpstr>
      <vt:lpstr>Madoguchi The relationship window into a Japanese “balloon”</vt:lpstr>
      <vt:lpstr>PowerPoint Presentation</vt:lpstr>
      <vt:lpstr>PowerPoint Presentation</vt:lpstr>
      <vt:lpstr>GETTING TO HOME BASE WITH THE JAPANESE</vt:lpstr>
      <vt:lpstr>PowerPoint Presentation</vt:lpstr>
      <vt:lpstr>PowerPoint Presentation</vt:lpstr>
      <vt:lpstr>DURING THE “DATING GAME”…</vt:lpstr>
      <vt:lpstr>PowerPoint Presentation</vt:lpstr>
      <vt:lpstr>Karaoke (“empty orchestra”)</vt:lpstr>
      <vt:lpstr>PowerPoint Presentation</vt:lpstr>
      <vt:lpstr>Kon’yoku Communal bathing</vt:lpstr>
      <vt:lpstr>Nightlife is a cultural necessity in Japan because negotiations require safe ceremonial settings where people can be open &amp; honest without breaking harmony—such as drinking in a bar where you can claim you were drunk &amp; thus not aware of what blunt/honest things you may have said.</vt:lpstr>
      <vt:lpstr>Burei Ko Abandoning etiquette</vt:lpstr>
      <vt:lpstr>PowerPoint Presentation</vt:lpstr>
      <vt:lpstr>PowerPoint Presentation</vt:lpstr>
      <vt:lpstr>PowerPoint Presentation</vt:lpstr>
      <vt:lpstr>Rice Wine</vt:lpstr>
      <vt:lpstr>Entertaining in inexpensive Yatai stalls (Japanese “fast food” stands, which are a much cheaper entertaining venue than downtown bars and night clubs).  Popular food includes ramen noodles, yakatori barbeque, &amp; tempura (fried fish &amp; veggies).</vt:lpstr>
      <vt:lpstr>GAIATSU: USING OUTSIDE PRESSURE FOR HARMONIOUS, FACE-SAVING, CHANGE</vt:lpstr>
      <vt:lpstr>PowerPoint Presentation</vt:lpstr>
      <vt:lpstr>PowerPoint Presentation</vt:lpstr>
      <vt:lpstr>PowerPoint Presentation</vt:lpstr>
      <vt:lpstr>PowerPoint Presentation</vt:lpstr>
      <vt:lpstr>PowerPoint Presentation</vt:lpstr>
      <vt:lpstr>IDEAL #4:   MUGA  THE ART OF  ACHIEVING PERFECTION</vt:lpstr>
      <vt:lpstr>PowerPoint Presentation</vt:lpstr>
      <vt:lpstr>PowerPoint Presentation</vt:lpstr>
      <vt:lpstr>Yugo Ka Fusion of ideas &amp; technology (high tech Zen)</vt:lpstr>
      <vt:lpstr>Seto Ohashi 7-mile bridge connecting Honshu with Shikoku: The ultimate technology nation</vt:lpstr>
      <vt:lpstr>Dami Oshi  Making doubly sure</vt:lpstr>
      <vt:lpstr>Perfection = Internal commitment + Group pressure </vt:lpstr>
      <vt:lpstr>PowerPoint Presentation</vt:lpstr>
      <vt:lpstr>   Japanese “Triangulation”</vt:lpstr>
      <vt:lpstr>PowerPoint Presentation</vt:lpstr>
      <vt:lpstr> Transactional Management (mutually beneficial career-enhancing exchanges)  vs.   IDEAL #5: Transformational Management  (gradual transformation by ideals)  </vt:lpstr>
      <vt:lpstr>PowerPoint Presentation</vt:lpstr>
      <vt:lpstr>Sempai (“honorable boss”)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Vague  goals, Clear  ideals  </vt:lpstr>
      <vt:lpstr>PowerPoint Presentation</vt:lpstr>
      <vt:lpstr>PowerPoint Presentation</vt:lpstr>
      <vt:lpstr>PowerPoint Presentation</vt:lpstr>
      <vt:lpstr>Ringi Seido  What’s the Japanese purpose of putting it in writing?</vt:lpstr>
      <vt:lpstr>PowerPoint Presentation</vt:lpstr>
      <vt:lpstr>PowerPoint Presentation</vt:lpstr>
      <vt:lpstr>PowerPoint Presentation</vt:lpstr>
      <vt:lpstr>PowerPoint Presentation</vt:lpstr>
      <vt:lpstr>PowerPoint Presentation</vt:lpstr>
      <vt:lpstr>PowerPoint Presentation</vt:lpstr>
      <vt:lpstr>Giri  Would you like to  live with unending obligations?</vt:lpstr>
      <vt:lpstr>PowerPoint Presentation</vt:lpstr>
      <vt:lpstr>Japan’s  prolonged 1990s recession &amp; breakdown of lifetime employment has taken its toll on Japanese morale &amp; pride:</vt:lpstr>
      <vt:lpstr>SOCIAL TENSIONS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dc:creator>
  <cp:lastModifiedBy>Phil</cp:lastModifiedBy>
  <cp:revision>759</cp:revision>
  <dcterms:created xsi:type="dcterms:W3CDTF">2002-03-17T16:16:53Z</dcterms:created>
  <dcterms:modified xsi:type="dcterms:W3CDTF">2014-11-28T21:37:59Z</dcterms:modified>
</cp:coreProperties>
</file>