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257" r:id="rId2"/>
    <p:sldId id="307" r:id="rId3"/>
    <p:sldId id="304" r:id="rId4"/>
    <p:sldId id="327" r:id="rId5"/>
    <p:sldId id="328" r:id="rId6"/>
    <p:sldId id="259" r:id="rId7"/>
    <p:sldId id="260" r:id="rId8"/>
    <p:sldId id="261" r:id="rId9"/>
    <p:sldId id="317" r:id="rId10"/>
    <p:sldId id="318" r:id="rId11"/>
    <p:sldId id="269" r:id="rId12"/>
    <p:sldId id="270" r:id="rId13"/>
    <p:sldId id="262" r:id="rId14"/>
    <p:sldId id="271" r:id="rId15"/>
    <p:sldId id="272" r:id="rId16"/>
    <p:sldId id="273" r:id="rId17"/>
    <p:sldId id="274" r:id="rId18"/>
    <p:sldId id="275" r:id="rId19"/>
    <p:sldId id="277" r:id="rId20"/>
    <p:sldId id="276" r:id="rId21"/>
    <p:sldId id="266" r:id="rId22"/>
    <p:sldId id="265" r:id="rId23"/>
    <p:sldId id="332" r:id="rId24"/>
    <p:sldId id="279" r:id="rId25"/>
    <p:sldId id="282" r:id="rId26"/>
    <p:sldId id="283" r:id="rId27"/>
    <p:sldId id="284" r:id="rId28"/>
    <p:sldId id="326" r:id="rId29"/>
    <p:sldId id="325" r:id="rId30"/>
    <p:sldId id="324" r:id="rId31"/>
    <p:sldId id="302" r:id="rId32"/>
    <p:sldId id="286" r:id="rId33"/>
    <p:sldId id="287" r:id="rId34"/>
    <p:sldId id="288" r:id="rId35"/>
    <p:sldId id="289" r:id="rId36"/>
    <p:sldId id="305" r:id="rId37"/>
    <p:sldId id="310" r:id="rId38"/>
    <p:sldId id="291" r:id="rId39"/>
    <p:sldId id="306" r:id="rId40"/>
    <p:sldId id="309" r:id="rId41"/>
    <p:sldId id="331" r:id="rId42"/>
    <p:sldId id="303" r:id="rId43"/>
    <p:sldId id="293" r:id="rId44"/>
    <p:sldId id="294" r:id="rId45"/>
    <p:sldId id="295" r:id="rId46"/>
    <p:sldId id="320" r:id="rId47"/>
    <p:sldId id="321" r:id="rId48"/>
    <p:sldId id="322" r:id="rId49"/>
    <p:sldId id="330" r:id="rId5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CCFF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1" autoAdjust="0"/>
    <p:restoredTop sz="94660"/>
  </p:normalViewPr>
  <p:slideViewPr>
    <p:cSldViewPr>
      <p:cViewPr>
        <p:scale>
          <a:sx n="29" d="100"/>
          <a:sy n="29" d="100"/>
        </p:scale>
        <p:origin x="-2628" y="-9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F465FC1-1238-418D-B055-B74760A90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871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2FFAF79-6DF9-4189-888E-F82C4CB574CA}" type="datetimeFigureOut">
              <a:rPr lang="en-US"/>
              <a:pPr>
                <a:defRPr/>
              </a:pPr>
              <a:t>6/18/2014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9A79879-3C30-4023-935A-4D06A158B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759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662F01D-6091-48A1-8555-7533C63A80A1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0FEBDAD-D533-43C5-95FC-923727095D74}" type="slidenum">
              <a:rPr lang="en-US" smtClean="0"/>
              <a:pPr eaLnBrk="1" hangingPunct="1"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D9467AC-921C-4A1D-9903-58792292318C}" type="slidenum">
              <a:rPr lang="en-US" smtClean="0"/>
              <a:pPr eaLnBrk="1" hangingPunct="1"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0AE68BF-EC8A-4FEC-8E0F-376CABE4C191}" type="slidenum">
              <a:rPr lang="en-US" smtClean="0"/>
              <a:pPr eaLnBrk="1" hangingPunct="1"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971C5AC-50AD-40AE-8A65-2199A429C4DB}" type="slidenum">
              <a:rPr lang="en-US" smtClean="0"/>
              <a:pPr eaLnBrk="1" hangingPunct="1"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C8F28E7-A8F8-4671-B29A-AC81F36B2644}" type="slidenum">
              <a:rPr lang="en-US" smtClean="0"/>
              <a:pPr eaLnBrk="1" hangingPunct="1"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6BD327-02CB-4AE7-AB9D-5E2526E6DCF0}" type="slidenum">
              <a:rPr lang="en-US" smtClean="0"/>
              <a:pPr eaLnBrk="1" hangingPunct="1"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395CE41-307B-471B-B914-2438B6F982F8}" type="slidenum">
              <a:rPr lang="en-US" smtClean="0"/>
              <a:pPr eaLnBrk="1" hangingPunct="1"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B431A28-202E-476A-9D41-2C2EABE50450}" type="slidenum">
              <a:rPr lang="en-US" smtClean="0"/>
              <a:pPr eaLnBrk="1" hangingPunct="1"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E210465-1FA9-4881-BB33-8C03ED397945}" type="slidenum">
              <a:rPr lang="en-US" smtClean="0"/>
              <a:pPr eaLnBrk="1" hangingPunct="1"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AED52D0-063E-4C13-B0E0-F0C71180CCDE}" type="slidenum">
              <a:rPr lang="en-US" smtClean="0"/>
              <a:pPr eaLnBrk="1" hangingPunct="1"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EC00CF4-05D5-462A-8990-2108CBDA4070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F136D13-A8A7-4013-AECF-4ABF19F53ED2}" type="slidenum">
              <a:rPr lang="en-US" smtClean="0"/>
              <a:pPr eaLnBrk="1" hangingPunct="1"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E338049-22F4-4741-99C9-777034208D58}" type="slidenum">
              <a:rPr lang="en-US" smtClean="0"/>
              <a:pPr eaLnBrk="1" hangingPunct="1"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A8B4BDD-2417-4912-A21E-5665E74D9383}" type="slidenum">
              <a:rPr lang="en-US" smtClean="0"/>
              <a:pPr eaLnBrk="1" hangingPunct="1"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780882C-7AB5-41D6-9FC4-3D048B2991F4}" type="slidenum">
              <a:rPr lang="en-US" smtClean="0"/>
              <a:pPr eaLnBrk="1" hangingPunct="1"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F75E947-97C5-4613-9258-0ACDAC70841A}" type="slidenum">
              <a:rPr lang="en-US" smtClean="0"/>
              <a:pPr eaLnBrk="1" hangingPunct="1"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9EDFFF0-2D54-4088-A2C7-07B3D5661E14}" type="slidenum">
              <a:rPr lang="en-US" smtClean="0"/>
              <a:pPr eaLnBrk="1" hangingPunct="1"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888C74F-9E02-4CC1-9A0B-A5D127906416}" type="slidenum">
              <a:rPr lang="en-US" smtClean="0"/>
              <a:pPr eaLnBrk="1" hangingPunct="1"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8653BAA-308C-42B6-B2D8-BB71305C5A0A}" type="slidenum">
              <a:rPr lang="en-US" smtClean="0"/>
              <a:pPr eaLnBrk="1" hangingPunct="1"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01F7F5C-4C1D-48AE-AF1F-2219A4FD27F3}" type="slidenum">
              <a:rPr lang="en-US" smtClean="0"/>
              <a:pPr eaLnBrk="1" hangingPunct="1"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870DE7E-1713-4E03-9EB8-6BFA3DF94A6C}" type="slidenum">
              <a:rPr lang="en-US" smtClean="0"/>
              <a:pPr eaLnBrk="1" hangingPunct="1"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F5A5538-6562-4C3A-B06D-A166444CC1EA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E6BEE9E-AC67-48D3-AE7D-B9AF46ACC14C}" type="slidenum">
              <a:rPr lang="en-US" smtClean="0"/>
              <a:pPr eaLnBrk="1" hangingPunct="1"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E3DC6CF-4EC3-458C-B23D-F2E4980CEB98}" type="slidenum">
              <a:rPr lang="en-US" smtClean="0"/>
              <a:pPr eaLnBrk="1" hangingPunct="1"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75250E9-026F-42BA-A6DE-4102566CE98E}" type="slidenum">
              <a:rPr lang="en-US" smtClean="0"/>
              <a:pPr eaLnBrk="1" hangingPunct="1"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B55465B-CE82-4487-BEEF-189F27B6B950}" type="slidenum">
              <a:rPr lang="en-US" smtClean="0"/>
              <a:pPr eaLnBrk="1" hangingPunct="1"/>
              <a:t>33</a:t>
            </a:fld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AB2B654-E16E-4EB8-B1B0-68FBDAE956EF}" type="slidenum">
              <a:rPr lang="en-US" smtClean="0"/>
              <a:pPr eaLnBrk="1" hangingPunct="1"/>
              <a:t>34</a:t>
            </a:fld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2720507-02E7-43F7-9E86-E66EB88BBC1F}" type="slidenum">
              <a:rPr lang="en-US" smtClean="0"/>
              <a:pPr eaLnBrk="1" hangingPunct="1"/>
              <a:t>35</a:t>
            </a:fld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6DCB18E-EAB9-4980-8742-3C35B1F6AC68}" type="slidenum">
              <a:rPr lang="en-US" smtClean="0"/>
              <a:pPr eaLnBrk="1" hangingPunct="1"/>
              <a:t>36</a:t>
            </a:fld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01B81A0-7FA3-4214-8957-050F9B66F8E3}" type="slidenum">
              <a:rPr lang="en-US" smtClean="0"/>
              <a:pPr eaLnBrk="1" hangingPunct="1"/>
              <a:t>37</a:t>
            </a:fld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7B97E3-FB6D-44D5-8E31-04D606935AA4}" type="slidenum">
              <a:rPr lang="en-US" smtClean="0"/>
              <a:pPr eaLnBrk="1" hangingPunct="1"/>
              <a:t>38</a:t>
            </a:fld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4EC8E9B-0DFE-4B9F-8D1B-65F101DF8DC3}" type="slidenum">
              <a:rPr lang="en-US" smtClean="0"/>
              <a:pPr eaLnBrk="1" hangingPunct="1"/>
              <a:t>39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93DA400-98A6-49BA-A506-EC724EB2010A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F116319-F2CD-4D95-9562-CA2FB1B8CF2F}" type="slidenum">
              <a:rPr lang="en-US" smtClean="0"/>
              <a:pPr eaLnBrk="1" hangingPunct="1"/>
              <a:t>40</a:t>
            </a:fld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6F75243-E891-407C-9969-259C3B7477D7}" type="slidenum">
              <a:rPr lang="en-US" smtClean="0"/>
              <a:pPr eaLnBrk="1" hangingPunct="1"/>
              <a:t>41</a:t>
            </a:fld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99135EF-21CD-4F8A-A4B3-AAF9F6F6780A}" type="slidenum">
              <a:rPr lang="en-US" smtClean="0"/>
              <a:pPr eaLnBrk="1" hangingPunct="1"/>
              <a:t>42</a:t>
            </a:fld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3306D5B-809D-44AB-830A-D2A755C38212}" type="slidenum">
              <a:rPr lang="en-US" smtClean="0"/>
              <a:pPr eaLnBrk="1" hangingPunct="1"/>
              <a:t>43</a:t>
            </a:fld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D82DAB9-C0D2-4FD4-AB34-10D305E1DEDA}" type="slidenum">
              <a:rPr lang="en-US" smtClean="0"/>
              <a:pPr eaLnBrk="1" hangingPunct="1"/>
              <a:t>44</a:t>
            </a:fld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ABBDFF7-D1ED-4673-B40D-3D46BB050A4D}" type="slidenum">
              <a:rPr lang="en-US" smtClean="0"/>
              <a:pPr eaLnBrk="1" hangingPunct="1"/>
              <a:t>45</a:t>
            </a:fld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2C7AC54-9560-45AE-B3D1-4F0FD76B1ADF}" type="slidenum">
              <a:rPr lang="en-US" smtClean="0"/>
              <a:pPr eaLnBrk="1" hangingPunct="1"/>
              <a:t>46</a:t>
            </a:fld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734CE12-3B4A-4404-B40B-D959A0EED5DF}" type="slidenum">
              <a:rPr lang="en-US" smtClean="0"/>
              <a:pPr eaLnBrk="1" hangingPunct="1"/>
              <a:t>47</a:t>
            </a:fld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3F5A40D-45A3-4656-A897-5A994B2E8264}" type="slidenum">
              <a:rPr lang="en-US" smtClean="0"/>
              <a:pPr eaLnBrk="1" hangingPunct="1"/>
              <a:t>48</a:t>
            </a:fld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FAF673D-7BB0-40EA-A411-33CFA776AB77}" type="slidenum">
              <a:rPr lang="en-US" smtClean="0"/>
              <a:pPr eaLnBrk="1" hangingPunct="1"/>
              <a:t>49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A230FBC-66CE-4D76-B23A-ADCFA60C7890}" type="slidenum">
              <a:rPr lang="en-US" smtClean="0"/>
              <a:pPr eaLnBrk="1" hangingPunct="1"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D06AA55-B6FC-483B-81FA-91151302ADFD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EC2E55F-AF7D-430B-B11B-9FFE889D51F6}" type="slidenum">
              <a:rPr lang="en-US" smtClean="0"/>
              <a:pPr eaLnBrk="1" hangingPunct="1"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9329315-B182-4C7A-BAEA-1390D6E80BD5}" type="slidenum">
              <a:rPr lang="en-US" smtClean="0"/>
              <a:pPr eaLnBrk="1" hangingPunct="1"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D87585E-FFAE-40F6-B207-8FE9528B3D9C}" type="slidenum">
              <a:rPr lang="en-US" smtClean="0"/>
              <a:pPr eaLnBrk="1" hangingPunct="1"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2FFA5-E9C3-4323-BA78-B0653C3AC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26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5A86C-A056-4898-A75E-B64DA4C0B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1883D-0EAA-4F18-B4BD-C2F462D01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176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F7EBD-49DD-4D63-B7CB-C36B6CDD3E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06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5D8F1-B711-4F14-B2D1-9D0603DC0A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48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DF0F9-AC75-4909-8B7D-34BF559261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883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CE9CA-87BD-4F7D-A4F9-8A5E27EFF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85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E708D-0225-454E-91FE-1789D352D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49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3CB41-A181-483B-AB37-18136431A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43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5472A-0D04-41BA-A01E-1E7976D6F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D01BB-3B96-481A-8AFC-E684236DE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07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8C451-F2DE-4E6D-B6DB-C183BE8D58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2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E4EB4-1CC6-447C-89C0-11528ED098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70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BEE64-69F8-4913-B965-2BA5B77E2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071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2295815A-32D9-4361-B127-B4E77C5FA4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www.thegully.com/essays/gaymundo/queerimg5/luther.jpg&amp;imgrefurl=http://www.thegully.com/essays/gaymundo/030814_gay_bishop_anglican.html&amp;h=218&amp;w=209&amp;sz=13&amp;tbnid=R0FrTF1Svt8J:&amp;tbnh=101&amp;tbnw=97&amp;start=3&amp;prev=/images?q=martin+luther&amp;hl=en&amp;lr=&amp;ie=UTF-8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990600" y="5715000"/>
            <a:ext cx="7162800" cy="685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latin typeface="Tahoma" pitchFamily="34" charset="0"/>
              </a:rPr>
              <a:t>The Saxon in Anglo-Saxon</a:t>
            </a:r>
          </a:p>
        </p:txBody>
      </p:sp>
      <p:sp>
        <p:nvSpPr>
          <p:cNvPr id="2051" name="WordArt 4"/>
          <p:cNvSpPr>
            <a:spLocks noChangeArrowheads="1" noChangeShapeType="1" noTextEdit="1"/>
          </p:cNvSpPr>
          <p:nvPr/>
        </p:nvSpPr>
        <p:spPr bwMode="auto">
          <a:xfrm>
            <a:off x="2057400" y="1981200"/>
            <a:ext cx="4800600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GERMAN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CULTURE</a:t>
            </a:r>
          </a:p>
        </p:txBody>
      </p:sp>
      <p:sp>
        <p:nvSpPr>
          <p:cNvPr id="205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b="1" u="sng" dirty="0" smtClean="0">
                <a:solidFill>
                  <a:srgbClr val="00FFFF"/>
                </a:solidFill>
                <a:latin typeface="Tahoma" pitchFamily="34" charset="0"/>
              </a:rPr>
              <a:t>CHAPTER 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3600" b="1">
              <a:solidFill>
                <a:srgbClr val="00FFFF"/>
              </a:solidFill>
              <a:latin typeface="Tahoma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763000" cy="16002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tx1"/>
                </a:solidFill>
                <a:latin typeface="Tahoma" pitchFamily="34" charset="0"/>
              </a:rPr>
              <a:t>WHAT GERMAN COMPOSERS, PHILOSOPHERS, THEOLOGIANS, &amp; SCIENTISTS SHARE IN COMMON</a:t>
            </a:r>
            <a:r>
              <a:rPr lang="en-US" sz="3600" b="1" dirty="0" smtClean="0">
                <a:solidFill>
                  <a:srgbClr val="FF0000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2209800"/>
            <a:ext cx="9144000" cy="4648200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z="6600" b="1" smtClean="0">
                <a:latin typeface="Tahoma" pitchFamily="34" charset="0"/>
              </a:rPr>
              <a:t>Abstract thinking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US" sz="6600" b="1" smtClean="0">
                <a:latin typeface="Tahoma" pitchFamily="34" charset="0"/>
              </a:rPr>
              <a:t>Systemic thinking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US" sz="6600" b="1" smtClean="0">
                <a:latin typeface="Tahoma" pitchFamily="34" charset="0"/>
              </a:rPr>
              <a:t>Conceptual thinking</a:t>
            </a:r>
            <a:r>
              <a:rPr lang="en-US" sz="6600" b="1" smtClean="0">
                <a:solidFill>
                  <a:srgbClr val="66FF33"/>
                </a:solidFill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144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tx1"/>
                </a:solidFill>
                <a:latin typeface="Tahoma" pitchFamily="34" charset="0"/>
              </a:rPr>
              <a:t>DEUTSCHE</a:t>
            </a:r>
            <a:r>
              <a:rPr lang="en-US" sz="3200" b="1" smtClean="0">
                <a:solidFill>
                  <a:schemeClr val="tx1"/>
                </a:solidFill>
                <a:latin typeface="Tahoma" pitchFamily="34" charset="0"/>
              </a:rPr>
              <a:t> </a:t>
            </a:r>
            <a:r>
              <a:rPr lang="en-US" sz="4000" b="1" smtClean="0">
                <a:solidFill>
                  <a:schemeClr val="tx1"/>
                </a:solidFill>
                <a:latin typeface="Tahoma" pitchFamily="34" charset="0"/>
              </a:rPr>
              <a:t>KOMPONISTEN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800"/>
            <a:ext cx="8153400" cy="6172200"/>
          </a:xfrm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sz="2800" b="1" smtClean="0">
                <a:latin typeface="Tahoma" pitchFamily="34" charset="0"/>
              </a:rPr>
              <a:t>Johann Sebastian Bach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b="1" smtClean="0">
                <a:latin typeface="Tahoma" pitchFamily="34" charset="0"/>
              </a:rPr>
              <a:t>Joseph Haydn  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b="1" smtClean="0">
                <a:latin typeface="Tahoma" pitchFamily="34" charset="0"/>
              </a:rPr>
              <a:t>Wolfgang Mozart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b="1" smtClean="0">
                <a:latin typeface="Tahoma" pitchFamily="34" charset="0"/>
              </a:rPr>
              <a:t>Ludwig van Beethoven (revolutionary)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b="1" smtClean="0">
                <a:latin typeface="Tahoma" pitchFamily="34" charset="0"/>
              </a:rPr>
              <a:t>Franz Schubert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b="1" smtClean="0">
                <a:latin typeface="Tahoma" pitchFamily="34" charset="0"/>
              </a:rPr>
              <a:t>Robert Schumann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b="1" smtClean="0">
                <a:latin typeface="Tahoma" pitchFamily="34" charset="0"/>
              </a:rPr>
              <a:t>Johannes Brahms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b="1" smtClean="0">
                <a:latin typeface="Tahoma" pitchFamily="34" charset="0"/>
              </a:rPr>
              <a:t>Richard Wagner (revolutionary)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b="1" smtClean="0">
                <a:latin typeface="Tahoma" pitchFamily="34" charset="0"/>
              </a:rPr>
              <a:t>Gustav Mahler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b="1" smtClean="0">
                <a:latin typeface="Tahoma" pitchFamily="34" charset="0"/>
              </a:rPr>
              <a:t>Arnold Schoenberg (revolutionary)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b="1" smtClean="0">
                <a:latin typeface="Tahoma" pitchFamily="34" charset="0"/>
              </a:rPr>
              <a:t>Anton Webern</a:t>
            </a:r>
          </a:p>
          <a:p>
            <a:pPr algn="ctr" eaLnBrk="1" hangingPunct="1"/>
            <a:endParaRPr lang="en-US" sz="2800" b="1" smtClean="0">
              <a:latin typeface="Tahoma" pitchFamily="34" charset="0"/>
            </a:endParaRPr>
          </a:p>
          <a:p>
            <a:pPr algn="ctr" eaLnBrk="1" hangingPunct="1"/>
            <a:endParaRPr lang="en-US" sz="2800" b="1" smtClean="0">
              <a:solidFill>
                <a:srgbClr val="FFFF00"/>
              </a:solidFill>
              <a:latin typeface="Denmark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848600" cy="8382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tx1"/>
                </a:solidFill>
                <a:latin typeface="Tahoma" pitchFamily="34" charset="0"/>
              </a:rPr>
              <a:t>DEUTSCHE THEOLOGIANS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762000"/>
            <a:ext cx="38100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3200" b="1" smtClean="0">
                <a:latin typeface="Tahoma" pitchFamily="34" charset="0"/>
              </a:rPr>
              <a:t>Karl Barth</a:t>
            </a:r>
          </a:p>
          <a:p>
            <a:pPr algn="ctr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3200" b="1" smtClean="0">
                <a:latin typeface="Tahoma" pitchFamily="34" charset="0"/>
              </a:rPr>
              <a:t>(revolutionary)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3200" b="1" smtClean="0">
                <a:latin typeface="Tahoma" pitchFamily="34" charset="0"/>
              </a:rPr>
              <a:t>Dietrich Bonhoeffer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3200" b="1" smtClean="0">
                <a:latin typeface="Tahoma" pitchFamily="34" charset="0"/>
              </a:rPr>
              <a:t>Emil Brunner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3200" b="1" smtClean="0">
                <a:latin typeface="Tahoma" pitchFamily="34" charset="0"/>
              </a:rPr>
              <a:t>Martin Buber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3200" b="1" smtClean="0">
                <a:latin typeface="Tahoma" pitchFamily="34" charset="0"/>
              </a:rPr>
              <a:t>Rudolf Bultmann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3200" b="1" smtClean="0">
                <a:latin typeface="Tahoma" pitchFamily="34" charset="0"/>
              </a:rPr>
              <a:t>Meister Eckhart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3200" b="1" smtClean="0">
                <a:latin typeface="Tahoma" pitchFamily="34" charset="0"/>
              </a:rPr>
              <a:t>Adolf Harnack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b="1" smtClean="0"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b="1" smtClean="0">
              <a:solidFill>
                <a:srgbClr val="00FF00"/>
              </a:solidFill>
              <a:latin typeface="Denmark" pitchFamily="2" charset="0"/>
            </a:endParaRPr>
          </a:p>
          <a:p>
            <a:pPr eaLnBrk="1" hangingPunct="1">
              <a:lnSpc>
                <a:spcPct val="90000"/>
              </a:lnSpc>
            </a:pPr>
            <a:endParaRPr lang="en-US" sz="1600" b="1" smtClean="0">
              <a:solidFill>
                <a:srgbClr val="00FF00"/>
              </a:solidFill>
              <a:latin typeface="Denmark" pitchFamily="2" charset="0"/>
            </a:endParaRP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838200"/>
            <a:ext cx="3810000" cy="5181600"/>
          </a:xfrm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b="1" smtClean="0">
                <a:latin typeface="Tahoma" pitchFamily="34" charset="0"/>
              </a:rPr>
              <a:t>Martin Heidegger </a:t>
            </a:r>
          </a:p>
          <a:p>
            <a:pPr eaLnBrk="1" hangingPunct="1">
              <a:buClr>
                <a:schemeClr val="tx1"/>
              </a:buClr>
            </a:pPr>
            <a:r>
              <a:rPr lang="en-US" b="1" smtClean="0">
                <a:latin typeface="Tahoma" pitchFamily="34" charset="0"/>
              </a:rPr>
              <a:t>Karl Jaspers </a:t>
            </a:r>
          </a:p>
          <a:p>
            <a:pPr eaLnBrk="1" hangingPunct="1">
              <a:buClr>
                <a:schemeClr val="tx1"/>
              </a:buClr>
            </a:pPr>
            <a:r>
              <a:rPr lang="en-US" b="1" smtClean="0">
                <a:latin typeface="Tahoma" pitchFamily="34" charset="0"/>
              </a:rPr>
              <a:t>Martin Luther (revolutionary)</a:t>
            </a:r>
          </a:p>
          <a:p>
            <a:pPr eaLnBrk="1" hangingPunct="1">
              <a:buClr>
                <a:schemeClr val="tx1"/>
              </a:buClr>
            </a:pPr>
            <a:r>
              <a:rPr lang="en-US" b="1" smtClean="0">
                <a:latin typeface="Tahoma" pitchFamily="34" charset="0"/>
              </a:rPr>
              <a:t>Karl Rahner</a:t>
            </a:r>
          </a:p>
          <a:p>
            <a:pPr eaLnBrk="1" hangingPunct="1">
              <a:buClr>
                <a:schemeClr val="tx1"/>
              </a:buClr>
            </a:pPr>
            <a:r>
              <a:rPr lang="en-US" b="1" smtClean="0">
                <a:latin typeface="Tahoma" pitchFamily="34" charset="0"/>
              </a:rPr>
              <a:t>Walter </a:t>
            </a:r>
            <a:r>
              <a:rPr lang="en-US" sz="2400" b="1" smtClean="0">
                <a:latin typeface="Tahoma" pitchFamily="34" charset="0"/>
              </a:rPr>
              <a:t>Rauschenbusch</a:t>
            </a:r>
          </a:p>
          <a:p>
            <a:pPr eaLnBrk="1" hangingPunct="1">
              <a:buClr>
                <a:schemeClr val="tx1"/>
              </a:buClr>
            </a:pPr>
            <a:r>
              <a:rPr lang="en-US" b="1" smtClean="0">
                <a:latin typeface="Tahoma" pitchFamily="34" charset="0"/>
              </a:rPr>
              <a:t>Friedrich Schleirmacher</a:t>
            </a:r>
          </a:p>
          <a:p>
            <a:pPr eaLnBrk="1" hangingPunct="1">
              <a:buClr>
                <a:schemeClr val="tx1"/>
              </a:buClr>
            </a:pPr>
            <a:r>
              <a:rPr lang="en-US" b="1" smtClean="0">
                <a:latin typeface="Tahoma" pitchFamily="34" charset="0"/>
              </a:rPr>
              <a:t>Paul Tillich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228600" y="457200"/>
            <a:ext cx="8610600" cy="420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Tahoma" pitchFamily="34" charset="0"/>
              </a:rPr>
              <a:t>In the “Protestant Reformation” of  1521, Martin Luther sought to reform the Roman Catholic church.</a:t>
            </a:r>
          </a:p>
        </p:txBody>
      </p:sp>
      <p:pic>
        <p:nvPicPr>
          <p:cNvPr id="15363" name="Picture 3" descr="luther">
            <a:hlinkClick r:id="rId3"/>
          </p:cNvPr>
          <p:cNvPicPr>
            <a:picLocks noGrp="1" noChangeAspect="1" noChangeArrowheads="1"/>
          </p:cNvPicPr>
          <p:nvPr>
            <p:ph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4572000"/>
            <a:ext cx="1976438" cy="20574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chemeClr val="tx1"/>
                </a:solidFill>
                <a:latin typeface="Tahoma" pitchFamily="34" charset="0"/>
              </a:rPr>
              <a:t>DEUTSCHE PHILOSOPHEN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685800"/>
            <a:ext cx="4495800" cy="5410200"/>
          </a:xfrm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sz="3600" b="1" smtClean="0">
                <a:latin typeface="Tahoma" pitchFamily="34" charset="0"/>
              </a:rPr>
              <a:t>Friedrich Schelling </a:t>
            </a:r>
          </a:p>
          <a:p>
            <a:pPr eaLnBrk="1" hangingPunct="1">
              <a:buClr>
                <a:schemeClr val="tx1"/>
              </a:buClr>
            </a:pPr>
            <a:r>
              <a:rPr lang="en-US" sz="3600" b="1" smtClean="0">
                <a:latin typeface="Tahoma" pitchFamily="34" charset="0"/>
              </a:rPr>
              <a:t>Karl Marx</a:t>
            </a:r>
          </a:p>
          <a:p>
            <a:pPr eaLnBrk="1" hangingPunct="1">
              <a:buClr>
                <a:schemeClr val="tx1"/>
              </a:buClr>
            </a:pPr>
            <a:r>
              <a:rPr lang="en-US" sz="3600" b="1" smtClean="0">
                <a:latin typeface="Tahoma" pitchFamily="34" charset="0"/>
              </a:rPr>
              <a:t>Baruch Spinoza </a:t>
            </a:r>
          </a:p>
          <a:p>
            <a:pPr eaLnBrk="1" hangingPunct="1">
              <a:buClr>
                <a:schemeClr val="tx1"/>
              </a:buClr>
            </a:pPr>
            <a:r>
              <a:rPr lang="en-US" sz="3600" b="1" smtClean="0">
                <a:latin typeface="Tahoma" pitchFamily="34" charset="0"/>
              </a:rPr>
              <a:t>Gottfried Leibniz</a:t>
            </a:r>
            <a:r>
              <a:rPr lang="en-US" sz="3000" b="1" smtClean="0">
                <a:latin typeface="Tahoma" pitchFamily="34" charset="0"/>
              </a:rPr>
              <a:t> </a:t>
            </a:r>
          </a:p>
          <a:p>
            <a:pPr eaLnBrk="1" hangingPunct="1">
              <a:buClr>
                <a:schemeClr val="tx1"/>
              </a:buClr>
            </a:pPr>
            <a:r>
              <a:rPr lang="en-US" sz="3600" b="1" smtClean="0">
                <a:latin typeface="Tahoma" pitchFamily="34" charset="0"/>
              </a:rPr>
              <a:t>Arthur Schopenhauer 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762000"/>
            <a:ext cx="4343400" cy="5029200"/>
          </a:xfrm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sz="3600" b="1" smtClean="0">
                <a:latin typeface="Tahoma" pitchFamily="34" charset="0"/>
              </a:rPr>
              <a:t> </a:t>
            </a:r>
            <a:r>
              <a:rPr lang="en-US" sz="3200" b="1" smtClean="0">
                <a:latin typeface="Tahoma" pitchFamily="34" charset="0"/>
              </a:rPr>
              <a:t>Gustav Fichner</a:t>
            </a:r>
          </a:p>
          <a:p>
            <a:pPr eaLnBrk="1" hangingPunct="1">
              <a:buClr>
                <a:schemeClr val="tx1"/>
              </a:buClr>
            </a:pPr>
            <a:r>
              <a:rPr lang="en-US" sz="3200" b="1" smtClean="0">
                <a:latin typeface="Tahoma" pitchFamily="34" charset="0"/>
              </a:rPr>
              <a:t>Johann Fichte</a:t>
            </a:r>
          </a:p>
          <a:p>
            <a:pPr eaLnBrk="1" hangingPunct="1">
              <a:buClr>
                <a:schemeClr val="tx1"/>
              </a:buClr>
            </a:pPr>
            <a:r>
              <a:rPr lang="en-US" sz="3200" b="1" smtClean="0">
                <a:latin typeface="Tahoma" pitchFamily="34" charset="0"/>
              </a:rPr>
              <a:t>G. F. W. Hegel </a:t>
            </a:r>
          </a:p>
          <a:p>
            <a:pPr eaLnBrk="1" hangingPunct="1">
              <a:buClr>
                <a:schemeClr val="tx1"/>
              </a:buClr>
            </a:pPr>
            <a:r>
              <a:rPr lang="en-US" sz="3200" b="1" smtClean="0">
                <a:latin typeface="Tahoma" pitchFamily="34" charset="0"/>
              </a:rPr>
              <a:t>Immanuel Kant</a:t>
            </a:r>
          </a:p>
          <a:p>
            <a:pPr eaLnBrk="1" hangingPunct="1">
              <a:buClr>
                <a:schemeClr val="tx1"/>
              </a:buClr>
            </a:pPr>
            <a:r>
              <a:rPr lang="en-US" sz="3200" b="1" smtClean="0">
                <a:latin typeface="Tahoma" pitchFamily="34" charset="0"/>
              </a:rPr>
              <a:t>Edmond Hesserl</a:t>
            </a:r>
          </a:p>
          <a:p>
            <a:pPr eaLnBrk="1" hangingPunct="1">
              <a:buClr>
                <a:schemeClr val="tx1"/>
              </a:buClr>
            </a:pPr>
            <a:r>
              <a:rPr lang="en-US" sz="3200" b="1" smtClean="0">
                <a:latin typeface="Tahoma" pitchFamily="34" charset="0"/>
                <a:cs typeface="Times New Roman" pitchFamily="18" charset="0"/>
              </a:rPr>
              <a:t>Ludwig Wittgenstein </a:t>
            </a:r>
          </a:p>
          <a:p>
            <a:pPr algn="ctr" eaLnBrk="1" hangingPunct="1">
              <a:buClr>
                <a:schemeClr val="tx1"/>
              </a:buClr>
              <a:buFontTx/>
              <a:buNone/>
            </a:pPr>
            <a:endParaRPr lang="en-US" sz="3600" b="1" smtClean="0">
              <a:latin typeface="Tahoma" pitchFamily="34" charset="0"/>
            </a:endParaRPr>
          </a:p>
          <a:p>
            <a:pPr eaLnBrk="1" hangingPunct="1">
              <a:buClr>
                <a:srgbClr val="CC66FF"/>
              </a:buClr>
              <a:buFont typeface="Wingdings" pitchFamily="2" charset="2"/>
              <a:buChar char="ü"/>
            </a:pPr>
            <a:endParaRPr lang="en-US" sz="3200" b="1" smtClean="0">
              <a:solidFill>
                <a:srgbClr val="FFFF00"/>
              </a:solidFill>
              <a:latin typeface="Tahoma" pitchFamily="34" charset="0"/>
              <a:cs typeface="Times New Roman" pitchFamily="18" charset="0"/>
            </a:endParaRPr>
          </a:p>
          <a:p>
            <a:pPr eaLnBrk="1" hangingPunct="1">
              <a:buClr>
                <a:schemeClr val="accent1"/>
              </a:buClr>
              <a:buFont typeface="Wingdings" pitchFamily="2" charset="2"/>
              <a:buNone/>
            </a:pPr>
            <a:endParaRPr lang="en-US" sz="3200" b="1" smtClean="0">
              <a:solidFill>
                <a:srgbClr val="6699FF"/>
              </a:solidFill>
              <a:latin typeface="Denmark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991600" cy="9906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tx1"/>
                </a:solidFill>
                <a:latin typeface="Tahoma" pitchFamily="34" charset="0"/>
              </a:rPr>
              <a:t>DEUTSCHE WISSENSCHAFTLER: WISSENSCHAFT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066800"/>
            <a:ext cx="4267200" cy="5791200"/>
          </a:xfrm>
        </p:spPr>
        <p:txBody>
          <a:bodyPr/>
          <a:lstStyle/>
          <a:p>
            <a:pPr marL="457200" indent="-457200" eaLnBrk="1" hangingPunct="1">
              <a:buClr>
                <a:schemeClr val="tx1"/>
              </a:buClr>
            </a:pPr>
            <a:r>
              <a:rPr lang="en-US" sz="3600" b="1" smtClean="0">
                <a:latin typeface="Tahoma" pitchFamily="34" charset="0"/>
              </a:rPr>
              <a:t>Albert Einstein</a:t>
            </a:r>
          </a:p>
          <a:p>
            <a:pPr marL="457200" indent="-457200" eaLnBrk="1" hangingPunct="1">
              <a:buClr>
                <a:schemeClr val="tx1"/>
              </a:buClr>
            </a:pPr>
            <a:r>
              <a:rPr lang="en-US" sz="3600" b="1" smtClean="0">
                <a:latin typeface="Tahoma" pitchFamily="34" charset="0"/>
              </a:rPr>
              <a:t>Gabriel Fahrenheit</a:t>
            </a:r>
          </a:p>
          <a:p>
            <a:pPr marL="457200" indent="-457200" eaLnBrk="1" hangingPunct="1">
              <a:buClr>
                <a:schemeClr val="tx1"/>
              </a:buClr>
            </a:pPr>
            <a:r>
              <a:rPr lang="en-US" sz="3600" b="1" smtClean="0">
                <a:latin typeface="Tahoma" pitchFamily="34" charset="0"/>
                <a:cs typeface="Times New Roman" pitchFamily="18" charset="0"/>
              </a:rPr>
              <a:t>Alexander von Humboldt </a:t>
            </a:r>
          </a:p>
          <a:p>
            <a:pPr marL="457200" indent="-457200" eaLnBrk="1" hangingPunct="1">
              <a:buClr>
                <a:schemeClr val="tx1"/>
              </a:buClr>
            </a:pPr>
            <a:r>
              <a:rPr lang="en-US" sz="3600" b="1" smtClean="0">
                <a:latin typeface="Tahoma" pitchFamily="34" charset="0"/>
                <a:cs typeface="Times New Roman" pitchFamily="18" charset="0"/>
              </a:rPr>
              <a:t>Johannes Kepler </a:t>
            </a:r>
          </a:p>
          <a:p>
            <a:pPr marL="457200" indent="-457200" eaLnBrk="1" hangingPunct="1">
              <a:buClr>
                <a:schemeClr val="tx1"/>
              </a:buClr>
            </a:pPr>
            <a:r>
              <a:rPr lang="en-US" sz="3600" b="1" smtClean="0">
                <a:latin typeface="Tahoma" pitchFamily="34" charset="0"/>
              </a:rPr>
              <a:t>Ernst Mach</a:t>
            </a:r>
            <a:r>
              <a:rPr lang="en-US" b="1" smtClean="0">
                <a:latin typeface="Tahoma" pitchFamily="34" charset="0"/>
              </a:rPr>
              <a:t> </a:t>
            </a:r>
          </a:p>
          <a:p>
            <a:pPr marL="457200" indent="-457200" eaLnBrk="1" hangingPunct="1">
              <a:buClr>
                <a:srgbClr val="339966"/>
              </a:buClr>
            </a:pPr>
            <a:endParaRPr lang="en-US" b="1" smtClean="0">
              <a:latin typeface="Tahoma" pitchFamily="34" charset="0"/>
            </a:endParaRPr>
          </a:p>
          <a:p>
            <a:pPr marL="457200" indent="-457200" eaLnBrk="1" hangingPunct="1"/>
            <a:endParaRPr lang="en-US" b="1" smtClean="0">
              <a:solidFill>
                <a:srgbClr val="00FF00"/>
              </a:solidFill>
              <a:latin typeface="Denmark" pitchFamily="2" charset="0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990600"/>
            <a:ext cx="4572000" cy="56388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sz="3600" b="1" smtClean="0">
                <a:latin typeface="Tahoma" pitchFamily="34" charset="0"/>
              </a:rPr>
              <a:t>Theory of relativity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600" b="1" smtClean="0">
                <a:latin typeface="Tahoma" pitchFamily="34" charset="0"/>
              </a:rPr>
              <a:t>Temperature measurement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600" b="1" smtClean="0">
                <a:latin typeface="Tahoma" pitchFamily="34" charset="0"/>
              </a:rPr>
              <a:t>Botany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600" b="1" smtClean="0">
                <a:latin typeface="Tahoma" pitchFamily="34" charset="0"/>
              </a:rPr>
              <a:t>Laws of planetary motion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600" b="1" smtClean="0">
                <a:latin typeface="Tahoma" pitchFamily="34" charset="0"/>
              </a:rPr>
              <a:t>Measuring sound speed</a:t>
            </a:r>
          </a:p>
          <a:p>
            <a:pPr marL="533400" indent="-533400" eaLnBrk="1" hangingPunct="1">
              <a:lnSpc>
                <a:spcPct val="90000"/>
              </a:lnSpc>
            </a:pPr>
            <a:endParaRPr lang="en-US" sz="2400" b="1" smtClean="0">
              <a:latin typeface="Tahoma" pitchFamily="34" charset="0"/>
            </a:endParaRPr>
          </a:p>
          <a:p>
            <a:pPr marL="533400" indent="-533400" eaLnBrk="1" hangingPunct="1">
              <a:lnSpc>
                <a:spcPct val="90000"/>
              </a:lnSpc>
            </a:pPr>
            <a:endParaRPr lang="en-US" sz="2400" b="1" smtClean="0">
              <a:latin typeface="Tahoma" pitchFamily="34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991600" cy="6096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tx1"/>
                </a:solidFill>
                <a:latin typeface="Tahoma" pitchFamily="34" charset="0"/>
              </a:rPr>
              <a:t>DEUTSCHE WISSENSCHAFTLER: WISSENSCHAFT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143000"/>
            <a:ext cx="4114800" cy="54864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en-US" sz="4400" b="1" smtClean="0">
                <a:latin typeface="Tahoma" pitchFamily="34" charset="0"/>
              </a:rPr>
              <a:t>Georg Olm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sz="4400" b="1" smtClean="0">
                <a:latin typeface="Tahoma" pitchFamily="34" charset="0"/>
              </a:rPr>
              <a:t>Charles Steinmetz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sz="4400" b="1" smtClean="0">
                <a:latin typeface="Tahoma" pitchFamily="34" charset="0"/>
              </a:rPr>
              <a:t>Heinrich Hertz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4400" b="1" smtClean="0">
                <a:latin typeface="Tahoma" pitchFamily="34" charset="0"/>
              </a:rPr>
              <a:t>Werner Heisenberg</a:t>
            </a:r>
          </a:p>
          <a:p>
            <a:pPr marL="457200" indent="-457200" algn="ctr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US" sz="3600" b="1" smtClean="0">
              <a:solidFill>
                <a:schemeClr val="folHlink"/>
              </a:solidFill>
              <a:latin typeface="Tahoma" pitchFamily="34" charset="0"/>
            </a:endParaRP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Char char="v"/>
            </a:pPr>
            <a:endParaRPr lang="en-US" sz="4400" b="1" smtClean="0">
              <a:solidFill>
                <a:schemeClr val="folHlink"/>
              </a:solidFill>
              <a:latin typeface="Tahoma" pitchFamily="34" charset="0"/>
            </a:endParaRP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endParaRPr lang="en-US" sz="4400" b="1" smtClean="0">
              <a:solidFill>
                <a:srgbClr val="0000FF"/>
              </a:solidFill>
              <a:latin typeface="Denmark" pitchFamily="2" charset="0"/>
            </a:endParaRPr>
          </a:p>
          <a:p>
            <a:pPr marL="457200" indent="-457200" eaLnBrk="1" hangingPunct="1">
              <a:lnSpc>
                <a:spcPct val="90000"/>
              </a:lnSpc>
            </a:pPr>
            <a:endParaRPr lang="en-US" b="1" smtClean="0">
              <a:solidFill>
                <a:srgbClr val="00FF00"/>
              </a:solidFill>
              <a:latin typeface="Denmark" pitchFamily="2" charset="0"/>
            </a:endParaRPr>
          </a:p>
          <a:p>
            <a:pPr marL="457200" indent="-457200" eaLnBrk="1" hangingPunct="1">
              <a:lnSpc>
                <a:spcPct val="90000"/>
              </a:lnSpc>
            </a:pPr>
            <a:endParaRPr lang="en-US" b="1" smtClean="0">
              <a:solidFill>
                <a:srgbClr val="00FF00"/>
              </a:solidFill>
              <a:latin typeface="Denmark" pitchFamily="2" charset="0"/>
            </a:endParaRPr>
          </a:p>
          <a:p>
            <a:pPr marL="457200" indent="-457200" eaLnBrk="1" hangingPunct="1">
              <a:lnSpc>
                <a:spcPct val="90000"/>
              </a:lnSpc>
              <a:buFontTx/>
              <a:buNone/>
            </a:pPr>
            <a:endParaRPr lang="en-US" b="1" smtClean="0">
              <a:solidFill>
                <a:srgbClr val="00FF00"/>
              </a:solidFill>
              <a:latin typeface="Denmark" pitchFamily="2" charset="0"/>
            </a:endParaRPr>
          </a:p>
          <a:p>
            <a:pPr marL="457200" indent="-457200" eaLnBrk="1" hangingPunct="1">
              <a:lnSpc>
                <a:spcPct val="90000"/>
              </a:lnSpc>
            </a:pPr>
            <a:endParaRPr lang="en-US" b="1" smtClean="0">
              <a:solidFill>
                <a:srgbClr val="00FF00"/>
              </a:solidFill>
              <a:latin typeface="Denmark" pitchFamily="2" charset="0"/>
            </a:endParaRPr>
          </a:p>
          <a:p>
            <a:pPr marL="457200" indent="-457200" eaLnBrk="1" hangingPunct="1">
              <a:lnSpc>
                <a:spcPct val="90000"/>
              </a:lnSpc>
            </a:pPr>
            <a:endParaRPr lang="en-US" b="1" smtClean="0">
              <a:solidFill>
                <a:srgbClr val="00FF00"/>
              </a:solidFill>
              <a:latin typeface="Denmark" pitchFamily="2" charset="0"/>
            </a:endParaRPr>
          </a:p>
          <a:p>
            <a:pPr marL="457200" indent="-457200" eaLnBrk="1" hangingPunct="1">
              <a:lnSpc>
                <a:spcPct val="90000"/>
              </a:lnSpc>
              <a:buFontTx/>
              <a:buNone/>
            </a:pPr>
            <a:endParaRPr lang="en-US" b="1" smtClean="0">
              <a:solidFill>
                <a:srgbClr val="00FF00"/>
              </a:solidFill>
              <a:latin typeface="Denmark" pitchFamily="2" charset="0"/>
            </a:endParaRP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990600"/>
            <a:ext cx="4343400" cy="58674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sz="3600" b="1" smtClean="0">
                <a:latin typeface="Tahoma" pitchFamily="34" charset="0"/>
              </a:rPr>
              <a:t>Laws of electric current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600" b="1" smtClean="0">
                <a:latin typeface="Tahoma" pitchFamily="34" charset="0"/>
              </a:rPr>
              <a:t>Theory of alternating current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600" b="1" smtClean="0">
                <a:latin typeface="Tahoma" pitchFamily="34" charset="0"/>
              </a:rPr>
              <a:t>Radio &amp; TV waves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600" b="1" smtClean="0">
                <a:latin typeface="Tahoma" pitchFamily="34" charset="0"/>
              </a:rPr>
              <a:t>Quantum mechanics &amp; the uncertainty principle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endParaRPr lang="en-US" sz="3600" b="1" smtClean="0">
              <a:latin typeface="Tahoma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915400" cy="10668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chemeClr val="tx1"/>
                </a:solidFill>
                <a:latin typeface="Tahoma" pitchFamily="34" charset="0"/>
              </a:rPr>
              <a:t>DEUTSCHE WISSENSCHAFTLER: MEDIZIN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4800600" cy="5715000"/>
          </a:xfrm>
        </p:spPr>
        <p:txBody>
          <a:bodyPr/>
          <a:lstStyle/>
          <a:p>
            <a:pPr marL="533400" indent="-533400" eaLnBrk="1" hangingPunct="1"/>
            <a:r>
              <a:rPr lang="en-US" sz="4800" b="1" smtClean="0">
                <a:latin typeface="Tahoma" pitchFamily="34" charset="0"/>
              </a:rPr>
              <a:t>August Wassermann</a:t>
            </a:r>
          </a:p>
          <a:p>
            <a:pPr marL="533400" indent="-533400" eaLnBrk="1" hangingPunct="1"/>
            <a:r>
              <a:rPr lang="en-US" sz="4800" b="1" smtClean="0">
                <a:latin typeface="Tahoma" pitchFamily="34" charset="0"/>
              </a:rPr>
              <a:t>Robert Koch</a:t>
            </a:r>
          </a:p>
          <a:p>
            <a:pPr marL="533400" indent="-533400" eaLnBrk="1" hangingPunct="1"/>
            <a:r>
              <a:rPr lang="en-US" sz="4800" b="1" smtClean="0">
                <a:latin typeface="Tahoma" pitchFamily="34" charset="0"/>
              </a:rPr>
              <a:t>Wilhelm Rontgen</a:t>
            </a:r>
          </a:p>
          <a:p>
            <a:pPr marL="533400" indent="-533400" eaLnBrk="1" hangingPunct="1">
              <a:lnSpc>
                <a:spcPct val="90000"/>
              </a:lnSpc>
              <a:buClr>
                <a:srgbClr val="339966"/>
              </a:buClr>
            </a:pPr>
            <a:endParaRPr lang="en-US" sz="4800" b="1" smtClean="0">
              <a:latin typeface="Tahoma" pitchFamily="34" charset="0"/>
            </a:endParaRPr>
          </a:p>
          <a:p>
            <a:pPr marL="533400" indent="-533400" eaLnBrk="1" hangingPunct="1"/>
            <a:endParaRPr lang="en-US" sz="4800" b="1" smtClean="0">
              <a:solidFill>
                <a:srgbClr val="0000FF"/>
              </a:solidFill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143000"/>
            <a:ext cx="4495800" cy="5562600"/>
          </a:xfrm>
        </p:spPr>
        <p:txBody>
          <a:bodyPr/>
          <a:lstStyle/>
          <a:p>
            <a:pPr marL="533400" indent="-533400" eaLnBrk="1" hangingPunct="1"/>
            <a:r>
              <a:rPr lang="en-US" sz="4800" b="1" smtClean="0">
                <a:latin typeface="Tahoma" pitchFamily="34" charset="0"/>
              </a:rPr>
              <a:t>Cure for syphilis</a:t>
            </a:r>
          </a:p>
          <a:p>
            <a:pPr marL="533400" indent="-533400" eaLnBrk="1" hangingPunct="1"/>
            <a:r>
              <a:rPr lang="en-US" sz="4800" b="1" smtClean="0">
                <a:latin typeface="Tahoma" pitchFamily="34" charset="0"/>
              </a:rPr>
              <a:t>Cure for TB</a:t>
            </a:r>
          </a:p>
          <a:p>
            <a:pPr marL="533400" indent="-533400" eaLnBrk="1" hangingPunct="1"/>
            <a:r>
              <a:rPr lang="en-US" sz="4800" b="1" smtClean="0">
                <a:latin typeface="Tahoma" pitchFamily="34" charset="0"/>
              </a:rPr>
              <a:t>Discovery of X-Rays</a:t>
            </a:r>
          </a:p>
          <a:p>
            <a:pPr marL="533400" indent="-533400" eaLnBrk="1" hangingPunct="1">
              <a:buFontTx/>
              <a:buAutoNum type="arabicPeriod"/>
            </a:pPr>
            <a:endParaRPr lang="en-US" sz="4800" b="1" smtClean="0">
              <a:latin typeface="Denmark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991600" cy="7620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chemeClr val="tx1"/>
                </a:solidFill>
                <a:latin typeface="Tahoma" pitchFamily="34" charset="0"/>
              </a:rPr>
              <a:t>DEUTSCHE WISSENSCHAFTLER: PSYCHOLOGIE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4267200" cy="5486400"/>
          </a:xfrm>
        </p:spPr>
        <p:txBody>
          <a:bodyPr/>
          <a:lstStyle/>
          <a:p>
            <a:pPr marL="533400" indent="-533400" eaLnBrk="1" hangingPunct="1"/>
            <a:r>
              <a:rPr lang="en-US" sz="5400" b="1" smtClean="0">
                <a:latin typeface="Tahoma" pitchFamily="34" charset="0"/>
              </a:rPr>
              <a:t>Sigmund Freud</a:t>
            </a:r>
          </a:p>
          <a:p>
            <a:pPr marL="533400" indent="-533400" eaLnBrk="1" hangingPunct="1"/>
            <a:r>
              <a:rPr lang="en-US" sz="5400" b="1" smtClean="0">
                <a:latin typeface="Tahoma" pitchFamily="34" charset="0"/>
              </a:rPr>
              <a:t>Carl Jung</a:t>
            </a:r>
          </a:p>
          <a:p>
            <a:pPr marL="533400" indent="-533400" eaLnBrk="1" hangingPunct="1"/>
            <a:r>
              <a:rPr lang="en-US" sz="5400" b="1" smtClean="0">
                <a:latin typeface="Tahoma" pitchFamily="34" charset="0"/>
              </a:rPr>
              <a:t>Franz Mesmer</a:t>
            </a:r>
          </a:p>
          <a:p>
            <a:pPr marL="533400" indent="-533400" eaLnBrk="1" hangingPunct="1"/>
            <a:endParaRPr lang="en-US" sz="5400" b="1" smtClean="0">
              <a:latin typeface="Tahoma" pitchFamily="34" charset="0"/>
            </a:endParaRP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1143000"/>
            <a:ext cx="4876800" cy="5715000"/>
          </a:xfrm>
        </p:spPr>
        <p:txBody>
          <a:bodyPr/>
          <a:lstStyle/>
          <a:p>
            <a:pPr marL="533400" indent="-533400" eaLnBrk="1" hangingPunct="1"/>
            <a:r>
              <a:rPr lang="en-US" sz="4400" b="1" smtClean="0">
                <a:latin typeface="Tahoma" pitchFamily="34" charset="0"/>
              </a:rPr>
              <a:t>Psychotherapy </a:t>
            </a:r>
          </a:p>
          <a:p>
            <a:pPr marL="533400" indent="-533400" eaLnBrk="1" hangingPunct="1"/>
            <a:r>
              <a:rPr lang="en-US" sz="5400" b="1" smtClean="0">
                <a:latin typeface="Tahoma" pitchFamily="34" charset="0"/>
              </a:rPr>
              <a:t>Theory of dreams</a:t>
            </a:r>
          </a:p>
          <a:p>
            <a:pPr marL="533400" indent="-533400" eaLnBrk="1" hangingPunct="1"/>
            <a:r>
              <a:rPr lang="en-US" sz="5400" b="1" smtClean="0">
                <a:latin typeface="Tahoma" pitchFamily="34" charset="0"/>
              </a:rPr>
              <a:t>Hypnotism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686800" cy="6096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tx1"/>
                </a:solidFill>
                <a:latin typeface="Tahoma" pitchFamily="34" charset="0"/>
              </a:rPr>
              <a:t>Deutsche Wissenschaftler:</a:t>
            </a:r>
            <a:br>
              <a:rPr lang="en-US" sz="3200" b="1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sz="3200" b="1" smtClean="0">
                <a:solidFill>
                  <a:schemeClr val="tx1"/>
                </a:solidFill>
                <a:latin typeface="Tahoma" pitchFamily="34" charset="0"/>
              </a:rPr>
              <a:t> ingenieurwesen</a:t>
            </a:r>
            <a:endParaRPr lang="en-US" sz="3200" smtClean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4876800" cy="5715000"/>
          </a:xfrm>
        </p:spPr>
        <p:txBody>
          <a:bodyPr/>
          <a:lstStyle/>
          <a:p>
            <a:pPr marL="533400" indent="-533400" eaLnBrk="1" hangingPunct="1"/>
            <a:r>
              <a:rPr lang="en-US" sz="3600" b="1" smtClean="0">
                <a:latin typeface="Tahoma" pitchFamily="34" charset="0"/>
              </a:rPr>
              <a:t>Ottmar Mergenthaler</a:t>
            </a:r>
          </a:p>
          <a:p>
            <a:pPr marL="533400" indent="-533400" eaLnBrk="1" hangingPunct="1"/>
            <a:r>
              <a:rPr lang="en-US" sz="3600" b="1" smtClean="0">
                <a:latin typeface="Tahoma" pitchFamily="34" charset="0"/>
              </a:rPr>
              <a:t>Otto Lillienthal</a:t>
            </a:r>
          </a:p>
          <a:p>
            <a:pPr marL="533400" indent="-533400" eaLnBrk="1" hangingPunct="1"/>
            <a:r>
              <a:rPr lang="en-US" sz="3600" b="1" smtClean="0">
                <a:latin typeface="Tahoma" pitchFamily="34" charset="0"/>
              </a:rPr>
              <a:t>Lise Meitner</a:t>
            </a:r>
          </a:p>
          <a:p>
            <a:pPr marL="533400" indent="-533400" eaLnBrk="1" hangingPunct="1"/>
            <a:r>
              <a:rPr lang="en-US" sz="3600" b="1" smtClean="0">
                <a:latin typeface="Tahoma" pitchFamily="34" charset="0"/>
              </a:rPr>
              <a:t>Ferdinand von Zeppelin</a:t>
            </a:r>
          </a:p>
          <a:p>
            <a:pPr marL="533400" indent="-533400" eaLnBrk="1" hangingPunct="1"/>
            <a:r>
              <a:rPr lang="en-US" sz="3600" b="1" smtClean="0">
                <a:latin typeface="Tahoma" pitchFamily="34" charset="0"/>
              </a:rPr>
              <a:t>Carl Zeiss</a:t>
            </a:r>
          </a:p>
          <a:p>
            <a:pPr marL="533400" indent="-533400" eaLnBrk="1" hangingPunct="1"/>
            <a:r>
              <a:rPr lang="en-US" sz="3600" b="1" smtClean="0">
                <a:latin typeface="Tahoma" pitchFamily="34" charset="0"/>
              </a:rPr>
              <a:t>Konrad Zuse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990600"/>
            <a:ext cx="4267200" cy="5867400"/>
          </a:xfrm>
        </p:spPr>
        <p:txBody>
          <a:bodyPr/>
          <a:lstStyle/>
          <a:p>
            <a:pPr marL="533400" indent="-533400" eaLnBrk="1" hangingPunct="1"/>
            <a:r>
              <a:rPr lang="en-US" sz="3200" b="1" smtClean="0">
                <a:latin typeface="Tahoma" pitchFamily="34" charset="0"/>
              </a:rPr>
              <a:t>Linotype printing</a:t>
            </a:r>
          </a:p>
          <a:p>
            <a:pPr marL="533400" indent="-533400" eaLnBrk="1" hangingPunct="1"/>
            <a:r>
              <a:rPr lang="en-US" sz="3200" b="1" smtClean="0">
                <a:latin typeface="Tahoma" pitchFamily="34" charset="0"/>
              </a:rPr>
              <a:t>Aeronautical design</a:t>
            </a:r>
          </a:p>
          <a:p>
            <a:pPr marL="533400" indent="-533400" eaLnBrk="1" hangingPunct="1"/>
            <a:r>
              <a:rPr lang="en-US" sz="3200" b="1" smtClean="0">
                <a:latin typeface="Tahoma" pitchFamily="34" charset="0"/>
              </a:rPr>
              <a:t>Nuclear reactor</a:t>
            </a:r>
          </a:p>
          <a:p>
            <a:pPr marL="533400" indent="-533400" eaLnBrk="1" hangingPunct="1"/>
            <a:r>
              <a:rPr lang="en-US" sz="3200" b="1" smtClean="0">
                <a:latin typeface="Tahoma" pitchFamily="34" charset="0"/>
              </a:rPr>
              <a:t>Hydrogen dirigibles</a:t>
            </a:r>
          </a:p>
          <a:p>
            <a:pPr marL="533400" indent="-533400" eaLnBrk="1" hangingPunct="1"/>
            <a:r>
              <a:rPr lang="en-US" sz="3200" b="1" smtClean="0">
                <a:latin typeface="Tahoma" pitchFamily="34" charset="0"/>
              </a:rPr>
              <a:t>Binoculars &amp; optics</a:t>
            </a:r>
          </a:p>
          <a:p>
            <a:pPr marL="533400" indent="-533400" eaLnBrk="1" hangingPunct="1"/>
            <a:r>
              <a:rPr lang="en-US" b="1" smtClean="0">
                <a:latin typeface="Tahoma" pitchFamily="34" charset="0"/>
              </a:rPr>
              <a:t>Binary computer</a:t>
            </a:r>
          </a:p>
          <a:p>
            <a:pPr marL="533400" indent="-533400" eaLnBrk="1" hangingPunct="1"/>
            <a:endParaRPr lang="en-US" b="1" smtClean="0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8915400" cy="7620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chemeClr val="tx1"/>
                </a:solidFill>
                <a:latin typeface="Tahoma" pitchFamily="34" charset="0"/>
              </a:rPr>
              <a:t>German Culture PRISMs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en-US" sz="3300" b="1" smtClean="0">
                <a:latin typeface="Tahoma" pitchFamily="34" charset="0"/>
              </a:rPr>
              <a:t>To what extent are cultural differences really biological differences?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en-US" sz="3300" b="1" smtClean="0">
                <a:latin typeface="Tahoma" pitchFamily="34" charset="0"/>
              </a:rPr>
              <a:t>Is performance all that counts? 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en-US" sz="3300" b="1" smtClean="0">
                <a:latin typeface="Tahoma" pitchFamily="34" charset="0"/>
              </a:rPr>
              <a:t>To what extent can we control organizations vs. organizations control us?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en-US" sz="3300" b="1" smtClean="0">
                <a:latin typeface="Tahoma" pitchFamily="34" charset="0"/>
              </a:rPr>
              <a:t>Why is German culture the model for business professionalism?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en-US" sz="3300" b="1" smtClean="0">
                <a:latin typeface="Tahoma" pitchFamily="34" charset="0"/>
              </a:rPr>
              <a:t>To what extent should business professionals be expected to serve their organizations ahead of their families?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endParaRPr lang="en-US" b="1" smtClean="0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l" eaLnBrk="1" hangingPunct="1"/>
            <a:r>
              <a:rPr lang="en-US" sz="3200" b="1" smtClean="0">
                <a:solidFill>
                  <a:srgbClr val="6699FF"/>
                </a:solidFill>
                <a:latin typeface="Denmark" pitchFamily="2" charset="0"/>
              </a:rPr>
              <a:t>	</a:t>
            </a:r>
            <a:r>
              <a:rPr lang="en-US" sz="3200" b="1" smtClean="0">
                <a:solidFill>
                  <a:schemeClr val="tx1"/>
                </a:solidFill>
                <a:latin typeface="Tahoma" pitchFamily="34" charset="0"/>
              </a:rPr>
              <a:t>DEUTSCHE WISSENSCHAFTLER:</a:t>
            </a:r>
            <a:br>
              <a:rPr lang="en-US" sz="3200" b="1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sz="3200" b="1" smtClean="0">
                <a:solidFill>
                  <a:schemeClr val="tx1"/>
                </a:solidFill>
                <a:latin typeface="Tahoma" pitchFamily="34" charset="0"/>
              </a:rPr>
              <a:t> 		INGENIEURWESEN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143000"/>
            <a:ext cx="4343400" cy="57150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sz="3600" b="1" smtClean="0">
                <a:latin typeface="Tahoma" pitchFamily="34" charset="0"/>
              </a:rPr>
              <a:t>Karl Benz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600" b="1" smtClean="0">
                <a:latin typeface="Tahoma" pitchFamily="34" charset="0"/>
              </a:rPr>
              <a:t>Gottfried Daimler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600" b="1" smtClean="0">
                <a:latin typeface="Tahoma" pitchFamily="34" charset="0"/>
              </a:rPr>
              <a:t>Werner von Braun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600" b="1" smtClean="0">
                <a:latin typeface="Tahoma" pitchFamily="34" charset="0"/>
              </a:rPr>
              <a:t>Johann Roebling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600" b="1" smtClean="0">
                <a:latin typeface="Tahoma" pitchFamily="34" charset="0"/>
              </a:rPr>
              <a:t>Edward Teller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600" b="1" smtClean="0">
                <a:latin typeface="Tahoma" pitchFamily="34" charset="0"/>
              </a:rPr>
              <a:t>Johannes</a:t>
            </a:r>
            <a:r>
              <a:rPr lang="en-US" smtClean="0">
                <a:latin typeface="Tahoma" pitchFamily="34" charset="0"/>
              </a:rPr>
              <a:t> </a:t>
            </a:r>
            <a:r>
              <a:rPr lang="en-US" sz="3600" b="1" smtClean="0">
                <a:latin typeface="Tahoma" pitchFamily="34" charset="0"/>
              </a:rPr>
              <a:t>Gutenberg</a:t>
            </a:r>
          </a:p>
          <a:p>
            <a:pPr marL="533400" indent="-533400" eaLnBrk="1" hangingPunct="1">
              <a:lnSpc>
                <a:spcPct val="90000"/>
              </a:lnSpc>
            </a:pPr>
            <a:endParaRPr lang="en-US" sz="3600" b="1" smtClean="0">
              <a:latin typeface="Tahoma" pitchFamily="34" charset="0"/>
            </a:endParaRPr>
          </a:p>
          <a:p>
            <a:pPr marL="533400" indent="-533400" eaLnBrk="1" hangingPunct="1">
              <a:lnSpc>
                <a:spcPct val="90000"/>
              </a:lnSpc>
            </a:pPr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86200" y="1066800"/>
            <a:ext cx="4495800" cy="54864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sz="3200" b="1" smtClean="0">
                <a:latin typeface="Tahoma" pitchFamily="34" charset="0"/>
              </a:rPr>
              <a:t>Internal combustion engine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200" b="1" smtClean="0">
                <a:latin typeface="Tahoma" pitchFamily="34" charset="0"/>
              </a:rPr>
              <a:t>Internal combustion engine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200" b="1" smtClean="0">
                <a:latin typeface="Tahoma" pitchFamily="34" charset="0"/>
              </a:rPr>
              <a:t>Rockets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200" b="1" smtClean="0">
                <a:latin typeface="Tahoma" pitchFamily="34" charset="0"/>
              </a:rPr>
              <a:t>Suspension bridges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200" b="1" smtClean="0">
                <a:latin typeface="Tahoma" pitchFamily="34" charset="0"/>
              </a:rPr>
              <a:t>Hydrogen bomb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3200" b="1" smtClean="0">
                <a:latin typeface="Tahoma" pitchFamily="34" charset="0"/>
              </a:rPr>
              <a:t>Printing</a:t>
            </a:r>
            <a:r>
              <a:rPr lang="en-US" b="1" smtClean="0">
                <a:latin typeface="Tahoma" pitchFamily="34" charset="0"/>
              </a:rPr>
              <a:t> press</a:t>
            </a:r>
          </a:p>
          <a:p>
            <a:pPr marL="533400" indent="-533400" eaLnBrk="1" hangingPunct="1">
              <a:lnSpc>
                <a:spcPct val="90000"/>
              </a:lnSpc>
            </a:pPr>
            <a:endParaRPr lang="en-US" b="1" smtClean="0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mercedes profi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04800"/>
            <a:ext cx="6858000" cy="372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7620000" y="5867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304800" y="4114800"/>
            <a:ext cx="8610600" cy="31130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 b="1"/>
              <a:t>The Mercedes (designed to cruise for long distances over 100 MPH) &amp; bullet train are icons of German engineering excellence &amp; craftsmanship.</a:t>
            </a:r>
            <a:endParaRPr lang="en-US" sz="3600" b="1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b="1">
              <a:solidFill>
                <a:srgbClr val="FFCCFF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ger bullet tra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14400"/>
            <a:ext cx="8001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590800" y="5257800"/>
            <a:ext cx="5715000" cy="381000"/>
          </a:xfrm>
          <a:prstGeom prst="rect">
            <a:avLst/>
          </a:prstGeom>
          <a:solidFill>
            <a:srgbClr val="99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tx1"/>
                </a:solidFill>
                <a:latin typeface="Tahoma" pitchFamily="34" charset="0"/>
              </a:rPr>
              <a:t>GOLF: THE SPORT WITH THE GERMAN MINDSET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en-US" sz="4400" b="1" smtClean="0">
                <a:latin typeface="Tahoma" pitchFamily="34" charset="0"/>
              </a:rPr>
              <a:t>Emotional control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en-US" sz="4400" b="1" smtClean="0">
                <a:latin typeface="Tahoma" pitchFamily="34" charset="0"/>
              </a:rPr>
              <a:t>Planning ahead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en-US" sz="4400" b="1" smtClean="0">
                <a:latin typeface="Tahoma" pitchFamily="34" charset="0"/>
              </a:rPr>
              <a:t>Technique &amp; precision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en-US" sz="4400" b="1" smtClean="0">
                <a:latin typeface="Tahoma" pitchFamily="34" charset="0"/>
              </a:rPr>
              <a:t>Micro-management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en-US" sz="4400" b="1" smtClean="0">
                <a:latin typeface="Tahoma" pitchFamily="34" charset="0"/>
              </a:rPr>
              <a:t>Focus &amp; concentration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en-US" sz="4400" b="1" smtClean="0">
                <a:latin typeface="Tahoma" pitchFamily="34" charset="0"/>
              </a:rPr>
              <a:t>Measurable performance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en-US" sz="4400" b="1" smtClean="0">
                <a:latin typeface="Tahoma" pitchFamily="34" charset="0"/>
              </a:rPr>
              <a:t>Course management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4400" b="1" smtClean="0">
              <a:latin typeface="Tahoma" pitchFamily="34" charset="0"/>
            </a:endParaRPr>
          </a:p>
          <a:p>
            <a:pPr marL="609600" indent="-609600" algn="l" eaLnBrk="1" hangingPunct="1">
              <a:lnSpc>
                <a:spcPct val="90000"/>
              </a:lnSpc>
            </a:pPr>
            <a:endParaRPr lang="en-US" sz="4400" b="1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425729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3"/>
          <p:cNvSpPr>
            <a:spLocks noChangeArrowheads="1" noChangeShapeType="1" noTextEdit="1"/>
          </p:cNvSpPr>
          <p:nvPr/>
        </p:nvSpPr>
        <p:spPr bwMode="auto">
          <a:xfrm>
            <a:off x="2133600" y="381000"/>
            <a:ext cx="4572000" cy="563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GERMAN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BUSINESS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CULTURE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0668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tx1"/>
                </a:solidFill>
                <a:latin typeface="Tahoma" pitchFamily="34" charset="0"/>
              </a:rPr>
              <a:t>Geschäft  (Business) Kultur in Deutschland</a:t>
            </a:r>
          </a:p>
        </p:txBody>
      </p:sp>
      <p:pic>
        <p:nvPicPr>
          <p:cNvPr id="28675" name="Picture 3" descr="man face personality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67000" y="1600200"/>
            <a:ext cx="4013200" cy="510540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2867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tx1"/>
                </a:solidFill>
                <a:latin typeface="Tahoma" pitchFamily="34" charset="0"/>
              </a:rPr>
              <a:t>THE SAXON FOUNDATION OF </a:t>
            </a:r>
            <a:br>
              <a:rPr lang="en-US" sz="4000" b="1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sz="4000" b="1" smtClean="0">
                <a:solidFill>
                  <a:schemeClr val="tx1"/>
                </a:solidFill>
                <a:latin typeface="Tahoma" pitchFamily="34" charset="0"/>
              </a:rPr>
              <a:t>WESTERN PROFESSIONALISM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524000"/>
            <a:ext cx="8915400" cy="4953000"/>
          </a:xfrm>
        </p:spPr>
        <p:txBody>
          <a:bodyPr/>
          <a:lstStyle/>
          <a:p>
            <a:pPr eaLnBrk="1" hangingPunct="1">
              <a:buClr>
                <a:srgbClr val="00FFFF"/>
              </a:buClr>
              <a:buFont typeface="Wingdings" pitchFamily="2" charset="2"/>
              <a:buNone/>
            </a:pPr>
            <a:r>
              <a:rPr lang="en-US" sz="5400" b="1" smtClean="0">
                <a:latin typeface="Tahoma" pitchFamily="34" charset="0"/>
              </a:rPr>
              <a:t>1. </a:t>
            </a:r>
            <a:r>
              <a:rPr lang="en-US" sz="6600" b="1" smtClean="0">
                <a:latin typeface="Tahoma" pitchFamily="34" charset="0"/>
              </a:rPr>
              <a:t>Low context</a:t>
            </a:r>
          </a:p>
          <a:p>
            <a:pPr eaLnBrk="1" hangingPunct="1">
              <a:buClr>
                <a:srgbClr val="00FFFF"/>
              </a:buClr>
              <a:buFont typeface="Wingdings" pitchFamily="2" charset="2"/>
              <a:buNone/>
            </a:pPr>
            <a:r>
              <a:rPr lang="en-US" sz="6600" b="1" smtClean="0">
                <a:latin typeface="Tahoma" pitchFamily="34" charset="0"/>
              </a:rPr>
              <a:t>2. Monochronic</a:t>
            </a:r>
          </a:p>
          <a:p>
            <a:pPr eaLnBrk="1" hangingPunct="1">
              <a:buClr>
                <a:srgbClr val="00FFFF"/>
              </a:buClr>
              <a:buFont typeface="Wingdings" pitchFamily="2" charset="2"/>
              <a:buNone/>
            </a:pPr>
            <a:r>
              <a:rPr lang="en-US" sz="6600" b="1" smtClean="0">
                <a:latin typeface="Tahoma" pitchFamily="34" charset="0"/>
              </a:rPr>
              <a:t>3. Emotionally</a:t>
            </a:r>
          </a:p>
          <a:p>
            <a:pPr eaLnBrk="1" hangingPunct="1">
              <a:buClr>
                <a:srgbClr val="00FFFF"/>
              </a:buClr>
              <a:buFont typeface="Wingdings" pitchFamily="2" charset="2"/>
              <a:buNone/>
            </a:pPr>
            <a:r>
              <a:rPr lang="en-US" sz="6600" b="1" smtClean="0">
                <a:latin typeface="Tahoma" pitchFamily="34" charset="0"/>
              </a:rPr>
              <a:t>		neutral</a:t>
            </a:r>
          </a:p>
          <a:p>
            <a:pPr eaLnBrk="1" hangingPunct="1">
              <a:buFont typeface="Wingdings" pitchFamily="2" charset="2"/>
              <a:buChar char="ü"/>
            </a:pPr>
            <a:endParaRPr lang="en-US" sz="5400" b="1" smtClean="0">
              <a:latin typeface="Tahoma" pitchFamily="34" charset="0"/>
            </a:endParaRPr>
          </a:p>
        </p:txBody>
      </p:sp>
      <p:sp>
        <p:nvSpPr>
          <p:cNvPr id="27652" name="AutoShape 5"/>
          <p:cNvSpPr>
            <a:spLocks noChangeArrowheads="1"/>
          </p:cNvSpPr>
          <p:nvPr/>
        </p:nvSpPr>
        <p:spPr bwMode="auto">
          <a:xfrm>
            <a:off x="7467600" y="57912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chemeClr val="hlink"/>
              </a:solidFill>
              <a:latin typeface="Herald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534400" cy="65532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smtClean="0">
                <a:latin typeface="Tahoma" pitchFamily="34" charset="0"/>
              </a:rPr>
              <a:t>4. </a:t>
            </a:r>
            <a:r>
              <a:rPr lang="en-US" sz="5400" b="1" smtClean="0">
                <a:latin typeface="Tahoma" pitchFamily="34" charset="0"/>
              </a:rPr>
              <a:t>Institutions (Bureaucracy)</a:t>
            </a:r>
          </a:p>
          <a:p>
            <a:pPr eaLnBrk="1" hangingPunct="1">
              <a:buFontTx/>
              <a:buNone/>
            </a:pPr>
            <a:r>
              <a:rPr lang="en-US" sz="5400" b="1" smtClean="0">
                <a:latin typeface="Tahoma" pitchFamily="34" charset="0"/>
              </a:rPr>
              <a:t>5. Organizational </a:t>
            </a:r>
          </a:p>
          <a:p>
            <a:pPr eaLnBrk="1" hangingPunct="1">
              <a:buFontTx/>
              <a:buNone/>
            </a:pPr>
            <a:r>
              <a:rPr lang="en-US" sz="5400" b="1" smtClean="0">
                <a:latin typeface="Tahoma" pitchFamily="34" charset="0"/>
              </a:rPr>
              <a:t>systems</a:t>
            </a:r>
          </a:p>
          <a:p>
            <a:pPr eaLnBrk="1" hangingPunct="1">
              <a:buFontTx/>
              <a:buNone/>
            </a:pPr>
            <a:r>
              <a:rPr lang="en-US" sz="5400" b="1" smtClean="0">
                <a:latin typeface="Tahoma" pitchFamily="34" charset="0"/>
              </a:rPr>
              <a:t>6. Impersonal professionalism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chemeClr val="tx1"/>
                </a:solidFill>
                <a:latin typeface="Tahoma" pitchFamily="34" charset="0"/>
              </a:rPr>
              <a:t>SPECIFIC BUSINESS ARTIFACTS OF GERMAN CULTURE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3600" b="1" dirty="0" smtClean="0">
                <a:latin typeface="Tahoma" pitchFamily="34" charset="0"/>
              </a:rPr>
              <a:t>3-piece suits + briefcase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3600" b="1" dirty="0" smtClean="0">
                <a:latin typeface="Tahoma" pitchFamily="34" charset="0"/>
              </a:rPr>
              <a:t>Resumes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3600" b="1" dirty="0" smtClean="0">
                <a:latin typeface="Tahoma" pitchFamily="34" charset="0"/>
              </a:rPr>
              <a:t>Formatted business letters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3600" b="1" dirty="0" smtClean="0">
                <a:latin typeface="Tahoma" pitchFamily="34" charset="0"/>
              </a:rPr>
              <a:t>R&amp;D labs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3600" b="1" dirty="0" smtClean="0">
                <a:latin typeface="Tahoma" pitchFamily="34" charset="0"/>
              </a:rPr>
              <a:t>Performance evaluations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3600" b="1" dirty="0" smtClean="0">
                <a:latin typeface="Tahoma" pitchFamily="34" charset="0"/>
              </a:rPr>
              <a:t>MBAs (“Mighty Business Attitude”)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3600" b="1" dirty="0" smtClean="0">
                <a:latin typeface="Tahoma" pitchFamily="34" charset="0"/>
              </a:rPr>
              <a:t>Organization charts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3600" b="1" dirty="0" smtClean="0">
                <a:latin typeface="Tahoma" pitchFamily="34" charset="0"/>
              </a:rPr>
              <a:t>Accounting audits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3600" b="1" dirty="0" smtClean="0">
                <a:latin typeface="Tahoma" pitchFamily="34" charset="0"/>
              </a:rPr>
              <a:t>Codes of ethics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3600" b="1" dirty="0" smtClean="0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839200" cy="8382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chemeClr val="tx1"/>
                </a:solidFill>
                <a:latin typeface="Tahoma" pitchFamily="34" charset="0"/>
              </a:rPr>
              <a:t>THE GERMAN INFLUENCE ON BUSINESS SCHOOL EDUCATION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b="1" smtClean="0">
                <a:latin typeface="Tahoma" pitchFamily="34" charset="0"/>
              </a:rPr>
              <a:t>1.</a:t>
            </a:r>
            <a:r>
              <a:rPr lang="en-US" sz="3600" b="1" smtClean="0">
                <a:solidFill>
                  <a:srgbClr val="66FFFF"/>
                </a:solidFill>
                <a:latin typeface="Tahoma" pitchFamily="34" charset="0"/>
              </a:rPr>
              <a:t> </a:t>
            </a:r>
            <a:r>
              <a:rPr lang="en-US" b="1" smtClean="0">
                <a:latin typeface="Tahoma" pitchFamily="34" charset="0"/>
              </a:rPr>
              <a:t>Strong stress on abstract analytical systems (accounting, formulas, statistics, technical writing, computer programming) more than on “people” skills </a:t>
            </a:r>
          </a:p>
          <a:p>
            <a:pPr eaLnBrk="1" hangingPunct="1">
              <a:buFontTx/>
              <a:buNone/>
            </a:pPr>
            <a:r>
              <a:rPr lang="en-US" b="1" smtClean="0">
                <a:latin typeface="Tahoma" pitchFamily="34" charset="0"/>
              </a:rPr>
              <a:t>2. Assignments that stress accuracy &amp; “right answers” rather than creativity or innovation</a:t>
            </a:r>
          </a:p>
          <a:p>
            <a:pPr eaLnBrk="1" hangingPunct="1">
              <a:buFontTx/>
              <a:buNone/>
            </a:pPr>
            <a:r>
              <a:rPr lang="en-US" b="1" smtClean="0">
                <a:latin typeface="Tahoma" pitchFamily="34" charset="0"/>
              </a:rPr>
              <a:t>3. Learning via following the system more than individual discovery</a:t>
            </a:r>
          </a:p>
          <a:p>
            <a:pPr eaLnBrk="1" hangingPunct="1">
              <a:buFontTx/>
              <a:buNone/>
            </a:pPr>
            <a:endParaRPr lang="en-US" b="1" smtClean="0">
              <a:latin typeface="Tahoma" pitchFamily="34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7042150" y="6084888"/>
            <a:ext cx="977900" cy="48418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304800"/>
            <a:ext cx="3962400" cy="5821363"/>
          </a:xfrm>
        </p:spPr>
        <p:txBody>
          <a:bodyPr/>
          <a:lstStyle/>
          <a:p>
            <a:pPr eaLnBrk="1" hangingPunct="1">
              <a:buFont typeface="Wingdings" pitchFamily="2" charset="2"/>
              <a:buChar char="ü"/>
            </a:pPr>
            <a:r>
              <a:rPr lang="en-US" sz="3200" b="1" smtClean="0">
                <a:latin typeface="Tahoma" pitchFamily="34" charset="0"/>
              </a:rPr>
              <a:t>Individualism</a:t>
            </a:r>
          </a:p>
          <a:p>
            <a:pPr eaLnBrk="1" hangingPunct="1">
              <a:buFontTx/>
              <a:buNone/>
            </a:pPr>
            <a:r>
              <a:rPr lang="en-US" sz="3200" b="1" smtClean="0">
                <a:latin typeface="Tahoma" pitchFamily="34" charset="0"/>
              </a:rPr>
              <a:t>	Extended family</a:t>
            </a:r>
          </a:p>
          <a:p>
            <a:pPr eaLnBrk="1" hangingPunct="1">
              <a:buFontTx/>
              <a:buNone/>
            </a:pPr>
            <a:r>
              <a:rPr lang="en-US" sz="3200" b="1" smtClean="0">
                <a:latin typeface="Tahoma" pitchFamily="34" charset="0"/>
              </a:rPr>
              <a:t>	Community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3200" b="1" smtClean="0">
                <a:latin typeface="Tahoma" pitchFamily="34" charset="0"/>
              </a:rPr>
              <a:t>Monochronic</a:t>
            </a:r>
          </a:p>
          <a:p>
            <a:pPr eaLnBrk="1" hangingPunct="1">
              <a:buFontTx/>
              <a:buNone/>
            </a:pPr>
            <a:r>
              <a:rPr lang="en-US" sz="3200" b="1" smtClean="0">
                <a:latin typeface="Tahoma" pitchFamily="34" charset="0"/>
              </a:rPr>
              <a:t>	Poychronic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3200" b="1" smtClean="0">
                <a:latin typeface="Tahoma" pitchFamily="34" charset="0"/>
              </a:rPr>
              <a:t>Low Context</a:t>
            </a:r>
          </a:p>
          <a:p>
            <a:pPr eaLnBrk="1" hangingPunct="1">
              <a:buFontTx/>
              <a:buNone/>
            </a:pPr>
            <a:r>
              <a:rPr lang="en-US" sz="3200" b="1" smtClean="0">
                <a:latin typeface="Tahoma" pitchFamily="34" charset="0"/>
              </a:rPr>
              <a:t>	High Context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3200" b="1" smtClean="0">
                <a:latin typeface="Tahoma" pitchFamily="34" charset="0"/>
              </a:rPr>
              <a:t>Social Ambiguity</a:t>
            </a:r>
          </a:p>
          <a:p>
            <a:pPr eaLnBrk="1" hangingPunct="1">
              <a:buFontTx/>
              <a:buNone/>
            </a:pPr>
            <a:r>
              <a:rPr lang="en-US" sz="3200" b="1" smtClean="0">
                <a:latin typeface="Tahoma" pitchFamily="34" charset="0"/>
              </a:rPr>
              <a:t>	Social Certainty</a:t>
            </a:r>
          </a:p>
          <a:p>
            <a:pPr eaLnBrk="1" hangingPunct="1"/>
            <a:endParaRPr lang="en-US" sz="3200" b="1" smtClean="0">
              <a:latin typeface="Tahoma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114800" y="304800"/>
            <a:ext cx="5029200" cy="5821363"/>
          </a:xfrm>
        </p:spPr>
        <p:txBody>
          <a:bodyPr/>
          <a:lstStyle/>
          <a:p>
            <a:pPr eaLnBrk="1" hangingPunct="1">
              <a:buFont typeface="Wingdings" pitchFamily="2" charset="2"/>
              <a:buChar char="ü"/>
            </a:pPr>
            <a:r>
              <a:rPr lang="en-US" sz="3200" b="1" smtClean="0">
                <a:latin typeface="Tahoma" pitchFamily="34" charset="0"/>
              </a:rPr>
              <a:t>Low Power Distance</a:t>
            </a:r>
          </a:p>
          <a:p>
            <a:pPr eaLnBrk="1" hangingPunct="1">
              <a:buFontTx/>
              <a:buNone/>
            </a:pPr>
            <a:r>
              <a:rPr lang="en-US" sz="3200" b="1" smtClean="0">
                <a:latin typeface="Tahoma" pitchFamily="34" charset="0"/>
              </a:rPr>
              <a:t>	High power Distance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3200" b="1" smtClean="0">
                <a:latin typeface="Tahoma" pitchFamily="34" charset="0"/>
              </a:rPr>
              <a:t>Mastery</a:t>
            </a:r>
          </a:p>
          <a:p>
            <a:pPr eaLnBrk="1" hangingPunct="1">
              <a:buFontTx/>
              <a:buNone/>
            </a:pPr>
            <a:r>
              <a:rPr lang="en-US" sz="3200" b="1" smtClean="0">
                <a:latin typeface="Tahoma" pitchFamily="34" charset="0"/>
              </a:rPr>
              <a:t>	Adaptation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3200" b="1" smtClean="0">
                <a:latin typeface="Tahoma" pitchFamily="34" charset="0"/>
              </a:rPr>
              <a:t>Emotionally Neutral</a:t>
            </a:r>
          </a:p>
          <a:p>
            <a:pPr eaLnBrk="1" hangingPunct="1">
              <a:buFontTx/>
              <a:buNone/>
            </a:pPr>
            <a:r>
              <a:rPr lang="en-US" sz="3200" b="1" smtClean="0">
                <a:latin typeface="Tahoma" pitchFamily="34" charset="0"/>
              </a:rPr>
              <a:t>	Emotionally </a:t>
            </a:r>
            <a:r>
              <a:rPr lang="en-US" b="1" smtClean="0">
                <a:latin typeface="Tahoma" pitchFamily="34" charset="0"/>
              </a:rPr>
              <a:t>Expressive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3200" b="1" smtClean="0">
                <a:latin typeface="Tahoma" pitchFamily="34" charset="0"/>
              </a:rPr>
              <a:t>Quantity of Life</a:t>
            </a:r>
          </a:p>
          <a:p>
            <a:pPr eaLnBrk="1" hangingPunct="1">
              <a:buFontTx/>
              <a:buNone/>
            </a:pPr>
            <a:r>
              <a:rPr lang="en-US" sz="3200" b="1" smtClean="0">
                <a:latin typeface="Tahoma" pitchFamily="34" charset="0"/>
              </a:rPr>
              <a:t>	Quality of life</a:t>
            </a:r>
          </a:p>
          <a:p>
            <a:pPr eaLnBrk="1" hangingPunct="1"/>
            <a:endParaRPr lang="en-US" sz="3200" b="1" smtClean="0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14350" indent="-514350" eaLnBrk="1" hangingPunct="1">
              <a:buFontTx/>
              <a:buAutoNum type="arabicPeriod" startAt="4"/>
            </a:pPr>
            <a:r>
              <a:rPr lang="en-US" sz="2800" b="1" smtClean="0">
                <a:latin typeface="Tahoma" pitchFamily="34" charset="0"/>
              </a:rPr>
              <a:t>Germanic-influenced American business schools prepare students to live their future lives around the needs of “</a:t>
            </a:r>
            <a:r>
              <a:rPr lang="en-US" sz="2800" b="1" u="sng" smtClean="0">
                <a:latin typeface="Tahoma" pitchFamily="34" charset="0"/>
              </a:rPr>
              <a:t>conform and perform</a:t>
            </a:r>
            <a:r>
              <a:rPr lang="en-US" sz="2800" b="1" smtClean="0">
                <a:latin typeface="Tahoma" pitchFamily="34" charset="0"/>
              </a:rPr>
              <a:t>” corporations.</a:t>
            </a:r>
          </a:p>
          <a:p>
            <a:pPr marL="514350" indent="-514350" eaLnBrk="1" hangingPunct="1">
              <a:buFontTx/>
              <a:buAutoNum type="arabicPeriod" startAt="4"/>
            </a:pPr>
            <a:r>
              <a:rPr lang="en-US" sz="2800" b="1" smtClean="0">
                <a:latin typeface="Tahoma" pitchFamily="34" charset="0"/>
              </a:rPr>
              <a:t>B-schools program students to conform via analytical courses; routinized instruction that emphasizes right answers &amp; heavy memorization; &amp; strict attention to technical accuracy (accounting problem sets, finance formulas, statistical analysis, perfect resumes, etc.).</a:t>
            </a:r>
          </a:p>
          <a:p>
            <a:pPr marL="514350" indent="-514350" eaLnBrk="1" hangingPunct="1">
              <a:buFontTx/>
              <a:buAutoNum type="arabicPeriod" startAt="4"/>
            </a:pPr>
            <a:r>
              <a:rPr lang="en-US" sz="2800" b="1" smtClean="0">
                <a:latin typeface="Tahoma" pitchFamily="34" charset="0"/>
              </a:rPr>
              <a:t>B-students with high grades (especially in accounting and finance) have already demonstrated their capacity to “score” for profit-driven conform/perform corporations.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WordArt 5"/>
          <p:cNvSpPr>
            <a:spLocks noChangeArrowheads="1" noChangeShapeType="1" noTextEdit="1"/>
          </p:cNvSpPr>
          <p:nvPr/>
        </p:nvSpPr>
        <p:spPr bwMode="auto">
          <a:xfrm>
            <a:off x="1219200" y="533400"/>
            <a:ext cx="6324600" cy="571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THE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GERMAN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ORGANIZATIONAL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MINDSET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tx1"/>
                </a:solidFill>
                <a:latin typeface="Tahoma" pitchFamily="34" charset="0"/>
              </a:rPr>
              <a:t>THE GERMAN ORGANIZATIONAL MINDSET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915400" cy="6172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>
                <a:latin typeface="Tahoma" pitchFamily="34" charset="0"/>
              </a:rPr>
              <a:t>1. </a:t>
            </a:r>
            <a:r>
              <a:rPr lang="en-US" sz="3400" b="1" smtClean="0">
                <a:latin typeface="Tahoma" pitchFamily="34" charset="0"/>
              </a:rPr>
              <a:t>Performance is all that counts</a:t>
            </a:r>
          </a:p>
          <a:p>
            <a:pPr eaLnBrk="1" hangingPunct="1">
              <a:buFontTx/>
              <a:buNone/>
            </a:pPr>
            <a:r>
              <a:rPr lang="en-US" sz="3400" b="1" smtClean="0">
                <a:latin typeface="Tahoma" pitchFamily="34" charset="0"/>
              </a:rPr>
              <a:t>2. Micromanaging the workplace: job descriptions, systems &amp; procedures, deadlines, etc.</a:t>
            </a:r>
          </a:p>
          <a:p>
            <a:pPr eaLnBrk="1" hangingPunct="1">
              <a:buFontTx/>
              <a:buNone/>
            </a:pPr>
            <a:r>
              <a:rPr lang="en-US" sz="3400" b="1" smtClean="0">
                <a:latin typeface="Tahoma" pitchFamily="34" charset="0"/>
              </a:rPr>
              <a:t>3. Technical communication: Formal letters, resumes, memos, analysis reports, statistical reports, etc.</a:t>
            </a:r>
          </a:p>
          <a:p>
            <a:pPr eaLnBrk="1" hangingPunct="1">
              <a:buFontTx/>
              <a:buNone/>
            </a:pPr>
            <a:r>
              <a:rPr lang="en-US" sz="3400" b="1" smtClean="0">
                <a:latin typeface="Tahoma" pitchFamily="34" charset="0"/>
              </a:rPr>
              <a:t>4. Formality: Chain of command, professional dress, punctuality, Use of surnames &amp; titles</a:t>
            </a:r>
          </a:p>
          <a:p>
            <a:pPr eaLnBrk="1" hangingPunct="1">
              <a:buFontTx/>
              <a:buNone/>
            </a:pPr>
            <a:endParaRPr lang="en-US" sz="3400" b="1" smtClean="0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 b="1" smtClean="0">
              <a:latin typeface="Tahoma" pitchFamily="34" charset="0"/>
            </a:endParaRPr>
          </a:p>
        </p:txBody>
      </p:sp>
      <p:sp>
        <p:nvSpPr>
          <p:cNvPr id="33796" name="AutoShape 5"/>
          <p:cNvSpPr>
            <a:spLocks noChangeArrowheads="1"/>
          </p:cNvSpPr>
          <p:nvPr/>
        </p:nvSpPr>
        <p:spPr bwMode="auto">
          <a:xfrm>
            <a:off x="7772400" y="59436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>
                <a:latin typeface="Tahoma" pitchFamily="34" charset="0"/>
              </a:rPr>
              <a:t>5</a:t>
            </a:r>
            <a:r>
              <a:rPr lang="en-US" sz="3800" b="1" smtClean="0">
                <a:latin typeface="Tahoma" pitchFamily="34" charset="0"/>
              </a:rPr>
              <a:t>. “All business” work environment: focus, concentration, efficiency, etc.</a:t>
            </a:r>
          </a:p>
          <a:p>
            <a:pPr eaLnBrk="1" hangingPunct="1">
              <a:buFontTx/>
              <a:buNone/>
            </a:pPr>
            <a:r>
              <a:rPr lang="en-US" sz="3800" b="1" smtClean="0">
                <a:latin typeface="Tahoma" pitchFamily="34" charset="0"/>
              </a:rPr>
              <a:t>6. Compartmentalism: Separation of private life and professional life</a:t>
            </a:r>
          </a:p>
          <a:p>
            <a:pPr eaLnBrk="1" hangingPunct="1">
              <a:buFontTx/>
              <a:buNone/>
            </a:pPr>
            <a:r>
              <a:rPr lang="en-US" sz="3800" b="1" smtClean="0">
                <a:latin typeface="Tahoma" pitchFamily="34" charset="0"/>
              </a:rPr>
              <a:t>7. Strong centralized authority</a:t>
            </a:r>
          </a:p>
          <a:p>
            <a:pPr eaLnBrk="1" hangingPunct="1">
              <a:buFontTx/>
              <a:buNone/>
            </a:pPr>
            <a:r>
              <a:rPr lang="en-US" sz="3800" b="1" smtClean="0">
                <a:latin typeface="Tahoma" pitchFamily="34" charset="0"/>
              </a:rPr>
              <a:t>8. “The system is the solution”: All employees &amp; activities must plug into formal plans and procedures. “Plan your work and work your plan.”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2057400" y="2133600"/>
            <a:ext cx="4648200" cy="4343400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Clr>
                <a:schemeClr val="tx1"/>
              </a:buClr>
              <a:buSzPct val="138000"/>
              <a:buFont typeface="Arial" pitchFamily="34" charset="0"/>
              <a:buChar char="•"/>
            </a:pPr>
            <a:r>
              <a:rPr lang="en-US" sz="4400">
                <a:solidFill>
                  <a:srgbClr val="FFFF99"/>
                </a:solidFill>
                <a:latin typeface="Herald" pitchFamily="2" charset="0"/>
              </a:rPr>
              <a:t> </a:t>
            </a:r>
            <a:r>
              <a:rPr lang="en-US" sz="4400">
                <a:latin typeface="Tahoma" pitchFamily="34" charset="0"/>
              </a:rPr>
              <a:t>Serious</a:t>
            </a:r>
          </a:p>
          <a:p>
            <a:pPr algn="ctr">
              <a:buFontTx/>
              <a:buChar char="•"/>
            </a:pPr>
            <a:r>
              <a:rPr lang="en-US" sz="4400">
                <a:latin typeface="Tahoma" pitchFamily="34" charset="0"/>
              </a:rPr>
              <a:t> Formal</a:t>
            </a:r>
          </a:p>
          <a:p>
            <a:pPr algn="ctr">
              <a:buFontTx/>
              <a:buChar char="•"/>
            </a:pPr>
            <a:r>
              <a:rPr lang="en-US" sz="4400">
                <a:latin typeface="Tahoma" pitchFamily="34" charset="0"/>
              </a:rPr>
              <a:t> Bureaucratic</a:t>
            </a:r>
          </a:p>
          <a:p>
            <a:pPr algn="ctr">
              <a:buFontTx/>
              <a:buChar char="•"/>
            </a:pPr>
            <a:r>
              <a:rPr lang="en-US" sz="4400">
                <a:latin typeface="Tahoma" pitchFamily="34" charset="0"/>
              </a:rPr>
              <a:t> Analytical</a:t>
            </a:r>
          </a:p>
          <a:p>
            <a:pPr algn="ctr"/>
            <a:endParaRPr lang="en-US" sz="4400">
              <a:solidFill>
                <a:srgbClr val="993300"/>
              </a:solidFill>
              <a:latin typeface="Tahoma" pitchFamily="34" charset="0"/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609600" y="457200"/>
            <a:ext cx="8153400" cy="1371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latin typeface="Tahoma" pitchFamily="34" charset="0"/>
              </a:rPr>
              <a:t>What is the organization</a:t>
            </a:r>
          </a:p>
          <a:p>
            <a:pPr algn="ctr"/>
            <a:r>
              <a:rPr lang="en-US" sz="3600" b="1">
                <a:latin typeface="Tahoma" pitchFamily="34" charset="0"/>
              </a:rPr>
              <a:t>culture of the German corporation?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3900" b="1" dirty="0" smtClean="0">
                <a:latin typeface="Tahoma" pitchFamily="34" charset="0"/>
              </a:rPr>
              <a:t>Germans want organizations to be like a machine: so carefully designed &amp; crafted that they almost run themselves (via systems &amp; procedures, chain of command, job descriptions, etc.)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3900" b="1" dirty="0" smtClean="0">
                <a:latin typeface="Tahoma" pitchFamily="34" charset="0"/>
              </a:rPr>
              <a:t>Germans emphasize the system over the people in the system, because people are “messy” (emotional, unpredictable,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3900" b="1" dirty="0" smtClean="0">
                <a:latin typeface="Tahoma" pitchFamily="34" charset="0"/>
              </a:rPr>
              <a:t>	hard to control, etc.).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382000" cy="838200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latin typeface="Tahoma" pitchFamily="34" charset="0"/>
              </a:rPr>
              <a:t>HOW PROFESSIONALIZED ORGANIZATIONS LIMIT OUR FREEDOM &amp; MASTER US: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z="2800" b="1" dirty="0" smtClean="0">
                <a:latin typeface="Tahoma" pitchFamily="34" charset="0"/>
              </a:rPr>
              <a:t>We must run our lives around the interests of the org: work hours, dress code, job descriptions, geographical transfers, etc.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b="1" dirty="0" smtClean="0">
                <a:latin typeface="Tahoma" pitchFamily="34" charset="0"/>
              </a:rPr>
              <a:t>Separation from family &amp; friends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b="1" dirty="0" smtClean="0">
                <a:latin typeface="Tahoma" pitchFamily="34" charset="0"/>
              </a:rPr>
              <a:t> Required college education &amp; professional certifications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b="1" dirty="0" smtClean="0">
                <a:latin typeface="Tahoma" pitchFamily="34" charset="0"/>
              </a:rPr>
              <a:t>Internalizing org goals &amp; mission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b="1" dirty="0" smtClean="0">
                <a:latin typeface="Tahoma" pitchFamily="34" charset="0"/>
              </a:rPr>
              <a:t>Conforming to the org culture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b="1" dirty="0" smtClean="0">
                <a:latin typeface="Tahoma" pitchFamily="34" charset="0"/>
              </a:rPr>
              <a:t>A professional is someone who devotes  his/her life to helping an organization succeed.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WordArt 4"/>
          <p:cNvSpPr>
            <a:spLocks noChangeArrowheads="1" noChangeShapeType="1" noTextEdit="1"/>
          </p:cNvSpPr>
          <p:nvPr/>
        </p:nvSpPr>
        <p:spPr bwMode="auto">
          <a:xfrm>
            <a:off x="1600200" y="1524000"/>
            <a:ext cx="5943600" cy="3009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PERFORMANCE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CULTURE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4572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tx1"/>
                </a:solidFill>
                <a:latin typeface="Tahoma" pitchFamily="34" charset="0"/>
              </a:rPr>
              <a:t>THE PERFORMANCE CULTURE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z="2800" b="1" dirty="0" smtClean="0">
                <a:latin typeface="Tahoma" pitchFamily="34" charset="0"/>
              </a:rPr>
              <a:t>Goals, competition, promotions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b="1" dirty="0" err="1" smtClean="0">
                <a:latin typeface="Tahoma" pitchFamily="34" charset="0"/>
              </a:rPr>
              <a:t>LSAT</a:t>
            </a:r>
            <a:r>
              <a:rPr lang="en-US" sz="2800" b="1" dirty="0" smtClean="0">
                <a:latin typeface="Tahoma" pitchFamily="34" charset="0"/>
              </a:rPr>
              <a:t> &amp; </a:t>
            </a:r>
            <a:r>
              <a:rPr lang="en-US" sz="2800" b="1" dirty="0" err="1" smtClean="0">
                <a:latin typeface="Tahoma" pitchFamily="34" charset="0"/>
              </a:rPr>
              <a:t>GMAT</a:t>
            </a:r>
            <a:r>
              <a:rPr lang="en-US" sz="2800" b="1" dirty="0" smtClean="0">
                <a:latin typeface="Tahoma" pitchFamily="34" charset="0"/>
              </a:rPr>
              <a:t> exams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b="1" dirty="0" smtClean="0">
                <a:latin typeface="Tahoma" pitchFamily="34" charset="0"/>
              </a:rPr>
              <a:t>Commission sales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b="1" dirty="0" smtClean="0">
                <a:latin typeface="Tahoma" pitchFamily="34" charset="0"/>
              </a:rPr>
              <a:t>Football coaches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b="1" dirty="0" smtClean="0">
                <a:latin typeface="Tahoma" pitchFamily="34" charset="0"/>
              </a:rPr>
              <a:t>Job interviews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b="1" dirty="0" err="1" smtClean="0">
                <a:latin typeface="Tahoma" pitchFamily="34" charset="0"/>
              </a:rPr>
              <a:t>Continuoulsy</a:t>
            </a:r>
            <a:r>
              <a:rPr lang="en-US" sz="2800" b="1" dirty="0" smtClean="0">
                <a:latin typeface="Tahoma" pitchFamily="34" charset="0"/>
              </a:rPr>
              <a:t>-updated resumes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b="1" dirty="0" smtClean="0">
                <a:latin typeface="Tahoma" pitchFamily="34" charset="0"/>
              </a:rPr>
              <a:t>Companies hire college graduates because college life (controlled and performance-oriented) “programs” students for similar corporate environments—learning to do what an organization wants you to do</a:t>
            </a:r>
          </a:p>
          <a:p>
            <a:pPr marL="609600" indent="-609600" eaLnBrk="1" hangingPunct="1"/>
            <a:endParaRPr lang="en-US" sz="2800" b="1" dirty="0" smtClean="0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85800"/>
          </a:xfrm>
        </p:spPr>
        <p:txBody>
          <a:bodyPr/>
          <a:lstStyle/>
          <a:p>
            <a:pPr eaLnBrk="1" hangingPunct="1"/>
            <a:r>
              <a:rPr lang="en-US" sz="3200" b="1" smtClean="0">
                <a:latin typeface="Tahoma" pitchFamily="34" charset="0"/>
              </a:rPr>
              <a:t>HOW AMERICANS “CHEAT” TO BEAT GERMANS IN PRODUCTIVITY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89916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500" b="1" dirty="0" smtClean="0">
                <a:latin typeface="Tahoma" pitchFamily="34" charset="0"/>
              </a:rPr>
              <a:t>	Due to German compartmentalizing (separating professional life from personal life), German employees expect to work a fairly rigid 8:00-5:00 schedule &amp; then go home.  More informal, less regimented, American workers are happy to work anytime, anyplace, this boosting their productivity &amp; organizational flexibility &amp; $$$.  </a:t>
            </a:r>
            <a:r>
              <a:rPr lang="en-US" sz="3600" b="1" dirty="0" smtClean="0">
                <a:latin typeface="Tahoma" pitchFamily="34" charset="0"/>
              </a:rPr>
              <a:t>Germans say live by the system, while Americans say beat the system.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500" b="1" dirty="0" smtClean="0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chemeClr val="tx1"/>
                </a:solidFill>
                <a:latin typeface="Tahoma" pitchFamily="34" charset="0"/>
              </a:rPr>
              <a:t>THE SAXON FOUNDATION OF </a:t>
            </a:r>
            <a:br>
              <a:rPr lang="en-US" sz="3600" b="1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sz="3600" b="1" smtClean="0">
                <a:solidFill>
                  <a:schemeClr val="tx1"/>
                </a:solidFill>
                <a:latin typeface="Tahoma" pitchFamily="34" charset="0"/>
              </a:rPr>
              <a:t>WESTERN TEMPERAMENT</a:t>
            </a: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0" y="1219200"/>
            <a:ext cx="9144000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3800" b="1" dirty="0">
                <a:latin typeface="Tahoma" pitchFamily="34" charset="0"/>
              </a:rPr>
              <a:t>Science, technology, </a:t>
            </a:r>
            <a:r>
              <a:rPr lang="en-US" sz="3800" b="1" dirty="0" smtClean="0">
                <a:latin typeface="Tahoma" pitchFamily="34" charset="0"/>
              </a:rPr>
              <a:t>engineering (environmental control)</a:t>
            </a:r>
            <a:endParaRPr lang="en-US" sz="3800" b="1" dirty="0">
              <a:latin typeface="Tahoma" pitchFamily="34" charset="0"/>
            </a:endParaRPr>
          </a:p>
          <a:p>
            <a:pPr marL="342900" indent="-342900"/>
            <a:r>
              <a:rPr lang="en-US" sz="3800" b="1" dirty="0">
                <a:latin typeface="Tahoma" pitchFamily="34" charset="0"/>
              </a:rPr>
              <a:t>	</a:t>
            </a:r>
            <a:r>
              <a:rPr lang="en-US" sz="3800" b="1" dirty="0" smtClean="0">
                <a:latin typeface="Tahoma" pitchFamily="34" charset="0"/>
              </a:rPr>
              <a:t>2</a:t>
            </a:r>
            <a:r>
              <a:rPr lang="en-US" sz="3800" b="1" dirty="0">
                <a:latin typeface="Tahoma" pitchFamily="34" charset="0"/>
              </a:rPr>
              <a:t>. German culture is “heavy/weighty” (theology, philosophy, classical music, theoretical science, etc.) </a:t>
            </a:r>
          </a:p>
          <a:p>
            <a:pPr marL="342900" indent="-342900"/>
            <a:r>
              <a:rPr lang="en-US" sz="3800" b="1" dirty="0">
                <a:latin typeface="Tahoma" pitchFamily="34" charset="0"/>
              </a:rPr>
              <a:t>	in comparison to “lite” U.S. culture</a:t>
            </a:r>
          </a:p>
          <a:p>
            <a:pPr marL="342900" indent="-342900"/>
            <a:r>
              <a:rPr lang="en-US" sz="3800" b="1" dirty="0">
                <a:latin typeface="Tahoma" pitchFamily="34" charset="0"/>
              </a:rPr>
              <a:t>	(pop music, sitcoms, fast food, blue jeans, etc.)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1771" y="0"/>
            <a:ext cx="9144000" cy="1295400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>THE BU </a:t>
            </a:r>
            <a:br>
              <a:rPr lang="en-US" sz="3600" b="1" dirty="0" smtClean="0"/>
            </a:br>
            <a:r>
              <a:rPr lang="en-US" sz="3600" b="1" dirty="0" smtClean="0"/>
              <a:t>PERFORMANCE CULTURE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l" eaLnBrk="1" hangingPunct="1"/>
            <a:r>
              <a:rPr lang="en-US" b="1" dirty="0" smtClean="0">
                <a:latin typeface="Tahoma" pitchFamily="34" charset="0"/>
              </a:rPr>
              <a:t>Performance organizational culture demands that the national culture shapes people to fit into performance cultures.  Baylor says that being a tier 1 institution means it does a better job of preparing students for high performance careers.  Hence, BU has greatly upped its performance culture via tougher grading, escalating classroom workloads, competition between students, &amp; administration strong power centralization.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9144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tx1"/>
                </a:solidFill>
                <a:latin typeface="Tahoma" pitchFamily="34" charset="0"/>
              </a:rPr>
              <a:t>THE MALE BIAS OF GERMAN BUSINESS CULTURE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900" b="1" dirty="0" smtClean="0">
                <a:latin typeface="Tahoma" pitchFamily="34" charset="0"/>
              </a:rPr>
              <a:t>The traditional male bias in Anglo-Saxon business culture was strongly influenced by the German bias for emotional control/neutrality in interpersonal relationships &amp; analytical decision-making (impersonal </a:t>
            </a:r>
          </a:p>
          <a:p>
            <a:pPr eaLnBrk="1" hangingPunct="1">
              <a:buFontTx/>
              <a:buNone/>
            </a:pPr>
            <a:r>
              <a:rPr lang="en-US" sz="3900" b="1" dirty="0" smtClean="0">
                <a:latin typeface="Tahoma" pitchFamily="34" charset="0"/>
              </a:rPr>
              <a:t>	professionalism).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WordArt 5"/>
          <p:cNvSpPr>
            <a:spLocks noChangeArrowheads="1" noChangeShapeType="1" noTextEdit="1"/>
          </p:cNvSpPr>
          <p:nvPr/>
        </p:nvSpPr>
        <p:spPr bwMode="auto">
          <a:xfrm>
            <a:off x="1676400" y="609600"/>
            <a:ext cx="5943600" cy="579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GERMAN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COMMUNICATION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&amp;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PRIVACY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6800" cy="762000"/>
          </a:xfrm>
        </p:spPr>
        <p:txBody>
          <a:bodyPr/>
          <a:lstStyle/>
          <a:p>
            <a:pPr eaLnBrk="1" hangingPunct="1"/>
            <a:r>
              <a:rPr lang="en-US" sz="3400" b="1" smtClean="0">
                <a:solidFill>
                  <a:schemeClr val="tx1"/>
                </a:solidFill>
                <a:latin typeface="Tahoma" pitchFamily="34" charset="0"/>
              </a:rPr>
              <a:t>COMMUNICATION GERMAN STYLE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915400" cy="6019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3400" b="1" smtClean="0">
                <a:latin typeface="Tahoma" pitchFamily="34" charset="0"/>
              </a:rPr>
              <a:t>Clear communication is blunt communication—preferably written. German employees prefer written instructions over verbal because of their increased accuracy &amp; they back-up employee accountability.  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3400" b="1" smtClean="0">
                <a:latin typeface="Tahoma" pitchFamily="34" charset="0"/>
              </a:rPr>
              <a:t>Criticism doesn’t have to be sugar-coated to be constructive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3400" b="1" smtClean="0">
                <a:latin typeface="Tahoma" pitchFamily="34" charset="0"/>
              </a:rPr>
              <a:t>Accuracy is too important to keep quiet about mistakes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3400" b="1" smtClean="0">
                <a:latin typeface="Tahoma" pitchFamily="34" charset="0"/>
              </a:rPr>
              <a:t>Formality maintains professionalism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folHlink"/>
              </a:buClr>
              <a:buFont typeface="Wingdings" pitchFamily="2" charset="2"/>
              <a:buChar char="§"/>
            </a:pPr>
            <a:endParaRPr lang="en-US" b="1" smtClean="0">
              <a:solidFill>
                <a:srgbClr val="0000FF"/>
              </a:solidFill>
              <a:latin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</a:pPr>
            <a:endParaRPr lang="en-US" sz="2400" b="1" smtClean="0">
              <a:solidFill>
                <a:srgbClr val="0000FF"/>
              </a:solidFill>
              <a:latin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</a:pPr>
            <a:endParaRPr lang="en-US" sz="1800" b="1" smtClean="0">
              <a:solidFill>
                <a:srgbClr val="FF00FF"/>
              </a:solidFill>
              <a:latin typeface="Denmark" pitchFamily="2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endParaRPr lang="en-US" b="1" smtClean="0"/>
          </a:p>
          <a:p>
            <a:pPr eaLnBrk="1" hangingPunct="1"/>
            <a:endParaRPr lang="en-US" smtClean="0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0" y="304800"/>
            <a:ext cx="8915400" cy="7863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5300" b="1" dirty="0">
                <a:latin typeface="Tahoma" pitchFamily="34" charset="0"/>
              </a:rPr>
              <a:t>Departments in </a:t>
            </a:r>
          </a:p>
          <a:p>
            <a:pPr algn="ctr"/>
            <a:r>
              <a:rPr lang="en-US" sz="5300" b="1" dirty="0">
                <a:latin typeface="Tahoma" pitchFamily="34" charset="0"/>
              </a:rPr>
              <a:t>German  companies</a:t>
            </a:r>
          </a:p>
          <a:p>
            <a:pPr algn="ctr"/>
            <a:r>
              <a:rPr lang="en-US" sz="5300" b="1" dirty="0">
                <a:latin typeface="Tahoma" pitchFamily="34" charset="0"/>
              </a:rPr>
              <a:t>are so wedded</a:t>
            </a:r>
          </a:p>
          <a:p>
            <a:pPr algn="ctr"/>
            <a:r>
              <a:rPr lang="en-US" sz="5300" b="1" dirty="0">
                <a:latin typeface="Tahoma" pitchFamily="34" charset="0"/>
              </a:rPr>
              <a:t>to </a:t>
            </a:r>
            <a:r>
              <a:rPr lang="en-US" sz="5300" b="1" dirty="0" smtClean="0">
                <a:latin typeface="Tahoma" pitchFamily="34" charset="0"/>
              </a:rPr>
              <a:t>privacy that “silo” departments share little information with employees &amp; between departments. </a:t>
            </a:r>
            <a:endParaRPr lang="en-US" sz="5300" b="1" dirty="0">
              <a:latin typeface="Tahoma" pitchFamily="34" charset="0"/>
            </a:endParaRPr>
          </a:p>
          <a:p>
            <a:pPr algn="ctr">
              <a:spcBef>
                <a:spcPct val="50000"/>
              </a:spcBef>
            </a:pPr>
            <a:endParaRPr lang="en-US" sz="5400" b="1" dirty="0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7200" b="1" smtClean="0">
                <a:latin typeface="Tahoma" pitchFamily="34" charset="0"/>
              </a:rPr>
              <a:t>Privacy is essential for neutralizing nervous stress in in emotionally neutral cultures.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WordArt 5"/>
          <p:cNvSpPr>
            <a:spLocks noChangeArrowheads="1" noChangeShapeType="1" noTextEdit="1"/>
          </p:cNvSpPr>
          <p:nvPr/>
        </p:nvSpPr>
        <p:spPr bwMode="auto">
          <a:xfrm>
            <a:off x="304800" y="838200"/>
            <a:ext cx="8610600" cy="3733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Tahoma"/>
                <a:ea typeface="Tahoma"/>
                <a:cs typeface="Tahoma"/>
              </a:rPr>
              <a:t>GERMAN</a:t>
            </a:r>
          </a:p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Tahoma"/>
                <a:ea typeface="Tahoma"/>
                <a:cs typeface="Tahoma"/>
              </a:rPr>
              <a:t>COMMUNITARIANISM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b="1" smtClean="0">
                <a:latin typeface="Tahoma" pitchFamily="34" charset="0"/>
                <a:cs typeface="Tahoma" pitchFamily="34" charset="0"/>
              </a:rPr>
              <a:t>Similar to Scandinavians, Germans have a strong sense of social justice based on equality of outcomes and protection against insecurity. </a:t>
            </a:r>
          </a:p>
          <a:p>
            <a:pPr marL="514350" indent="-514350">
              <a:buFontTx/>
              <a:buAutoNum type="arabicPeriod"/>
            </a:pPr>
            <a:r>
              <a:rPr lang="en-US" b="1" smtClean="0">
                <a:latin typeface="Tahoma" pitchFamily="34" charset="0"/>
                <a:cs typeface="Tahoma" pitchFamily="34" charset="0"/>
              </a:rPr>
              <a:t>The German government uses a complex legalistic regulatory system to promote equality of hours retailers can be open, cartels (restricting how many new companies may move into an established industry), &amp; bailing out bankrupt companies to avoid unemployment &amp; layoffs.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en-US" sz="3000" b="1" smtClean="0">
                <a:latin typeface="Tahoma" pitchFamily="34" charset="0"/>
                <a:cs typeface="Tahoma" pitchFamily="34" charset="0"/>
              </a:rPr>
              <a:t>3. German companies often work in alliances, even between competitors, to promote stability.</a:t>
            </a:r>
          </a:p>
          <a:p>
            <a:pPr>
              <a:buFontTx/>
              <a:buNone/>
            </a:pPr>
            <a:r>
              <a:rPr lang="en-US" sz="3000" b="1" smtClean="0">
                <a:latin typeface="Tahoma" pitchFamily="34" charset="0"/>
                <a:cs typeface="Tahoma" pitchFamily="34" charset="0"/>
              </a:rPr>
              <a:t>4. Companies are slow to change, since their quest for security and social justice promotes consensus decision-making among wide networks of cooperating alliances. </a:t>
            </a:r>
          </a:p>
          <a:p>
            <a:pPr>
              <a:buFontTx/>
              <a:buNone/>
            </a:pPr>
            <a:r>
              <a:rPr lang="en-US" sz="3000" b="1" smtClean="0">
                <a:latin typeface="Tahoma" pitchFamily="34" charset="0"/>
                <a:cs typeface="Tahoma" pitchFamily="34" charset="0"/>
              </a:rPr>
              <a:t>5. However, the German workplace is  serious business, “low on compassion, high on performance. Error-free, competent performance is the standard against which employees will be judged.  Performance issues are taken up directly and bluntly.” 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839200" cy="7620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tx1"/>
                </a:solidFill>
                <a:latin typeface="Tahoma" pitchFamily="34" charset="0"/>
              </a:rPr>
              <a:t>THE GERMAN </a:t>
            </a:r>
            <a:br>
              <a:rPr lang="en-US" sz="3200" b="1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sz="3200" b="1" smtClean="0">
                <a:solidFill>
                  <a:schemeClr val="tx1"/>
                </a:solidFill>
                <a:latin typeface="Tahoma" pitchFamily="34" charset="0"/>
              </a:rPr>
              <a:t>CO-DETERMINATION SYSTEM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3600" b="1" dirty="0" smtClean="0">
                <a:latin typeface="Tahoma" pitchFamily="34" charset="0"/>
              </a:rPr>
              <a:t>By law, German workers are heavily represented on German boards (in companies with 2,000 or more employees), giving them a pivotal role in shaping corporate policies &amp; strategies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3600" b="1" dirty="0" smtClean="0">
                <a:latin typeface="Tahoma" pitchFamily="34" charset="0"/>
              </a:rPr>
              <a:t>This has greatly lowered the number of strikes &amp; lost work days in the German economy</a:t>
            </a:r>
            <a:r>
              <a:rPr lang="en-US" sz="3600" b="1" dirty="0" smtClean="0">
                <a:solidFill>
                  <a:srgbClr val="66FFFF"/>
                </a:solidFill>
                <a:latin typeface="Tahoma" pitchFamily="34" charset="0"/>
              </a:rPr>
              <a:t> </a:t>
            </a:r>
            <a:r>
              <a:rPr lang="en-US" sz="3600" b="1" dirty="0" smtClean="0">
                <a:latin typeface="Tahoma" pitchFamily="34" charset="0"/>
              </a:rPr>
              <a:t>as well as</a:t>
            </a:r>
            <a:r>
              <a:rPr lang="en-US" sz="3600" b="1" dirty="0" smtClean="0">
                <a:solidFill>
                  <a:srgbClr val="66FFFF"/>
                </a:solidFill>
                <a:latin typeface="Tahoma" pitchFamily="34" charset="0"/>
              </a:rPr>
              <a:t> </a:t>
            </a:r>
            <a:r>
              <a:rPr lang="en-US" sz="3600" b="1" dirty="0" smtClean="0">
                <a:latin typeface="Tahoma" pitchFamily="34" charset="0"/>
              </a:rPr>
              <a:t>union conflict in an emotionally neutral culture </a:t>
            </a:r>
            <a:r>
              <a:rPr lang="en-US" sz="3600" b="1" smtClean="0">
                <a:latin typeface="Tahoma" pitchFamily="34" charset="0"/>
              </a:rPr>
              <a:t>that dislikes </a:t>
            </a:r>
            <a:r>
              <a:rPr lang="en-US" sz="3600" b="1" dirty="0" smtClean="0">
                <a:latin typeface="Tahoma" pitchFamily="34" charset="0"/>
              </a:rPr>
              <a:t>the disorder of organizational conflict.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15400" cy="11430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chemeClr val="tx1"/>
                </a:solidFill>
                <a:latin typeface="Tahoma" pitchFamily="34" charset="0"/>
              </a:rPr>
              <a:t>THE EFFECT OF CLIMATE ON CULTURE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b="1" dirty="0" smtClean="0">
                <a:latin typeface="Tahoma" pitchFamily="34" charset="0"/>
              </a:rPr>
              <a:t>Northern frigid climates demand seriousness of purpose (long hard winters can kill!), lots of planning (dressing properly, winterizing houses, etc.), and high energy (to keep warm).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b="1" dirty="0" smtClean="0">
                <a:latin typeface="Tahoma" pitchFamily="34" charset="0"/>
              </a:rPr>
              <a:t>Frigid climates also promote solitary living since social interaction is limited by the ice, snow, and long periods of darkness.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b="1" dirty="0" smtClean="0">
                <a:latin typeface="Tahoma" pitchFamily="34" charset="0"/>
              </a:rPr>
              <a:t>Anglo-Saxons </a:t>
            </a:r>
            <a:r>
              <a:rPr lang="en-US" b="1" dirty="0" smtClean="0">
                <a:latin typeface="Tahoma" pitchFamily="34" charset="0"/>
              </a:rPr>
              <a:t>are typically privacy-oriented, perhaps due to lengthy indoor </a:t>
            </a:r>
            <a:r>
              <a:rPr lang="en-US" b="1" smtClean="0">
                <a:latin typeface="Tahoma" pitchFamily="34" charset="0"/>
              </a:rPr>
              <a:t>living in a </a:t>
            </a:r>
            <a:r>
              <a:rPr lang="en-US" b="1" dirty="0" smtClean="0">
                <a:latin typeface="Tahoma" pitchFamily="34" charset="0"/>
              </a:rPr>
              <a:t>hostile climate.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GERMANY and borde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5" y="79375"/>
            <a:ext cx="5783263" cy="669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48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en-US" sz="4800" b="1">
              <a:solidFill>
                <a:schemeClr val="hlink"/>
              </a:solidFill>
              <a:latin typeface="Tahoma" pitchFamily="34" charset="0"/>
            </a:endParaRPr>
          </a:p>
          <a:p>
            <a:pPr algn="ctr"/>
            <a:r>
              <a:rPr lang="en-US" sz="4800" b="1">
                <a:latin typeface="Tahoma" pitchFamily="34" charset="0"/>
              </a:rPr>
              <a:t>Does the previous map suggest anything</a:t>
            </a:r>
          </a:p>
          <a:p>
            <a:pPr algn="ctr"/>
            <a:r>
              <a:rPr lang="en-US" sz="4800" b="1">
                <a:latin typeface="Tahoma" pitchFamily="34" charset="0"/>
              </a:rPr>
              <a:t>about why Germany was so </a:t>
            </a:r>
          </a:p>
          <a:p>
            <a:pPr algn="ctr"/>
            <a:r>
              <a:rPr lang="en-US" sz="4800" b="1">
                <a:latin typeface="Tahoma" pitchFamily="34" charset="0"/>
              </a:rPr>
              <a:t>imperialistic in the first half</a:t>
            </a:r>
          </a:p>
          <a:p>
            <a:pPr algn="ctr"/>
            <a:r>
              <a:rPr lang="en-US" sz="4800" b="1">
                <a:latin typeface="Tahoma" pitchFamily="34" charset="0"/>
              </a:rPr>
              <a:t>of the 20th century?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5105400"/>
            <a:ext cx="91440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b="1" smtClean="0">
                <a:latin typeface="Tahoma" pitchFamily="34" charset="0"/>
              </a:rPr>
              <a:t>Aachen, Germany (formerly of the Netherlands): 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b="1" smtClean="0">
                <a:latin typeface="Tahoma" pitchFamily="34" charset="0"/>
              </a:rPr>
              <a:t>Original home of the Van Aukens, which translates, “from Aachen”</a:t>
            </a:r>
          </a:p>
        </p:txBody>
      </p:sp>
      <p:pic>
        <p:nvPicPr>
          <p:cNvPr id="9219" name="Picture 3" descr="aachen church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228600"/>
            <a:ext cx="7848600" cy="48006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sz="8000" b="1" smtClean="0">
                <a:latin typeface="Tahoma" pitchFamily="34" charset="0"/>
                <a:cs typeface="Tahoma" pitchFamily="34" charset="0"/>
              </a:rPr>
              <a:t>GERMAN ABSTRACT THINKING &amp; MASTERY CULTURE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1565</Words>
  <Application>Microsoft Office PowerPoint</Application>
  <PresentationFormat>On-screen Show (4:3)</PresentationFormat>
  <Paragraphs>317</Paragraphs>
  <Slides>49</Slides>
  <Notes>49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Default Design</vt:lpstr>
      <vt:lpstr>CHAPTER 3</vt:lpstr>
      <vt:lpstr>German Culture PRISMs</vt:lpstr>
      <vt:lpstr>PowerPoint Presentation</vt:lpstr>
      <vt:lpstr>THE SAXON FOUNDATION OF  WESTERN TEMPERAMENT</vt:lpstr>
      <vt:lpstr>THE EFFECT OF CLIMATE ON CULTURE</vt:lpstr>
      <vt:lpstr>PowerPoint Presentation</vt:lpstr>
      <vt:lpstr>PowerPoint Presentation</vt:lpstr>
      <vt:lpstr>PowerPoint Presentation</vt:lpstr>
      <vt:lpstr>GERMAN ABSTRACT THINKING &amp; MASTERY CULTURE</vt:lpstr>
      <vt:lpstr>WHAT GERMAN COMPOSERS, PHILOSOPHERS, THEOLOGIANS, &amp; SCIENTISTS SHARE IN COMMON </vt:lpstr>
      <vt:lpstr>DEUTSCHE KOMPONISTEN</vt:lpstr>
      <vt:lpstr>DEUTSCHE THEOLOGIANS</vt:lpstr>
      <vt:lpstr>PowerPoint Presentation</vt:lpstr>
      <vt:lpstr>DEUTSCHE PHILOSOPHEN</vt:lpstr>
      <vt:lpstr>DEUTSCHE WISSENSCHAFTLER: WISSENSCHAFT</vt:lpstr>
      <vt:lpstr>DEUTSCHE WISSENSCHAFTLER: WISSENSCHAFT</vt:lpstr>
      <vt:lpstr>DEUTSCHE WISSENSCHAFTLER: MEDIZIN</vt:lpstr>
      <vt:lpstr>DEUTSCHE WISSENSCHAFTLER: PSYCHOLOGIE</vt:lpstr>
      <vt:lpstr>Deutsche Wissenschaftler:  ingenieurwesen</vt:lpstr>
      <vt:lpstr> DEUTSCHE WISSENSCHAFTLER:    INGENIEURWESEN</vt:lpstr>
      <vt:lpstr>PowerPoint Presentation</vt:lpstr>
      <vt:lpstr>PowerPoint Presentation</vt:lpstr>
      <vt:lpstr>GOLF: THE SPORT WITH THE GERMAN MINDSET</vt:lpstr>
      <vt:lpstr>PowerPoint Presentation</vt:lpstr>
      <vt:lpstr>Geschäft  (Business) Kultur in Deutschland</vt:lpstr>
      <vt:lpstr>THE SAXON FOUNDATION OF  WESTERN PROFESSIONALISM</vt:lpstr>
      <vt:lpstr>PowerPoint Presentation</vt:lpstr>
      <vt:lpstr>SPECIFIC BUSINESS ARTIFACTS OF GERMAN CULTURE</vt:lpstr>
      <vt:lpstr>THE GERMAN INFLUENCE ON BUSINESS SCHOOL EDUCATION</vt:lpstr>
      <vt:lpstr>PowerPoint Presentation</vt:lpstr>
      <vt:lpstr>PowerPoint Presentation</vt:lpstr>
      <vt:lpstr>THE GERMAN ORGANIZATIONAL MINDSET</vt:lpstr>
      <vt:lpstr>PowerPoint Presentation</vt:lpstr>
      <vt:lpstr>PowerPoint Presentation</vt:lpstr>
      <vt:lpstr>PowerPoint Presentation</vt:lpstr>
      <vt:lpstr>HOW PROFESSIONALIZED ORGANIZATIONS LIMIT OUR FREEDOM &amp; MASTER US:</vt:lpstr>
      <vt:lpstr>PowerPoint Presentation</vt:lpstr>
      <vt:lpstr>THE PERFORMANCE CULTURE</vt:lpstr>
      <vt:lpstr>HOW AMERICANS “CHEAT” TO BEAT GERMANS IN PRODUCTIVITY</vt:lpstr>
      <vt:lpstr>THE BU  PERFORMANCE CULTURE</vt:lpstr>
      <vt:lpstr>THE MALE BIAS OF GERMAN BUSINESS CULTURE</vt:lpstr>
      <vt:lpstr>PowerPoint Presentation</vt:lpstr>
      <vt:lpstr>COMMUNICATION GERMAN STYLE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GERMAN  CO-DETERMINATION SYSTEM</vt:lpstr>
    </vt:vector>
  </TitlesOfParts>
  <Company>Baylor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Phil_vanAuken</dc:creator>
  <cp:lastModifiedBy>Phil</cp:lastModifiedBy>
  <cp:revision>64</cp:revision>
  <dcterms:created xsi:type="dcterms:W3CDTF">2005-07-07T14:06:55Z</dcterms:created>
  <dcterms:modified xsi:type="dcterms:W3CDTF">2014-06-18T19:28:45Z</dcterms:modified>
</cp:coreProperties>
</file>