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328" r:id="rId2"/>
    <p:sldId id="346" r:id="rId3"/>
    <p:sldId id="347"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282" r:id="rId18"/>
    <p:sldId id="262" r:id="rId19"/>
    <p:sldId id="362" r:id="rId20"/>
    <p:sldId id="301" r:id="rId21"/>
    <p:sldId id="336" r:id="rId22"/>
    <p:sldId id="337" r:id="rId23"/>
    <p:sldId id="302" r:id="rId24"/>
    <p:sldId id="331" r:id="rId25"/>
    <p:sldId id="338" r:id="rId26"/>
    <p:sldId id="379" r:id="rId27"/>
    <p:sldId id="381" r:id="rId28"/>
    <p:sldId id="316" r:id="rId29"/>
    <p:sldId id="272" r:id="rId30"/>
    <p:sldId id="259" r:id="rId31"/>
    <p:sldId id="314" r:id="rId32"/>
    <p:sldId id="270" r:id="rId33"/>
    <p:sldId id="325" r:id="rId34"/>
    <p:sldId id="275" r:id="rId35"/>
    <p:sldId id="276" r:id="rId36"/>
    <p:sldId id="273" r:id="rId37"/>
    <p:sldId id="326" r:id="rId38"/>
    <p:sldId id="287" r:id="rId39"/>
    <p:sldId id="383" r:id="rId40"/>
    <p:sldId id="333" r:id="rId41"/>
    <p:sldId id="261" r:id="rId42"/>
    <p:sldId id="341" r:id="rId43"/>
    <p:sldId id="332" r:id="rId44"/>
    <p:sldId id="315" r:id="rId45"/>
    <p:sldId id="319" r:id="rId46"/>
    <p:sldId id="361" r:id="rId47"/>
    <p:sldId id="339" r:id="rId48"/>
    <p:sldId id="340" r:id="rId49"/>
    <p:sldId id="384" r:id="rId50"/>
    <p:sldId id="284" r:id="rId51"/>
    <p:sldId id="329" r:id="rId52"/>
    <p:sldId id="378" r:id="rId53"/>
    <p:sldId id="330" r:id="rId54"/>
    <p:sldId id="298" r:id="rId55"/>
    <p:sldId id="291" r:id="rId56"/>
    <p:sldId id="308" r:id="rId57"/>
    <p:sldId id="312" r:id="rId58"/>
    <p:sldId id="342" r:id="rId59"/>
    <p:sldId id="343" r:id="rId60"/>
    <p:sldId id="344" r:id="rId61"/>
    <p:sldId id="345" r:id="rId62"/>
    <p:sldId id="348" r:id="rId63"/>
    <p:sldId id="374" r:id="rId64"/>
    <p:sldId id="377" r:id="rId65"/>
    <p:sldId id="382" r:id="rId66"/>
    <p:sldId id="363" r:id="rId67"/>
    <p:sldId id="385" r:id="rId68"/>
    <p:sldId id="364" r:id="rId69"/>
    <p:sldId id="365" r:id="rId70"/>
    <p:sldId id="375" r:id="rId71"/>
    <p:sldId id="366" r:id="rId72"/>
    <p:sldId id="367" r:id="rId73"/>
    <p:sldId id="368" r:id="rId74"/>
    <p:sldId id="369" r:id="rId75"/>
    <p:sldId id="370" r:id="rId76"/>
    <p:sldId id="371" r:id="rId77"/>
    <p:sldId id="372" r:id="rId78"/>
    <p:sldId id="373" r:id="rId7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Garamond" pitchFamily="18" charset="0"/>
        <a:ea typeface="+mn-ea"/>
        <a:cs typeface="+mn-cs"/>
      </a:defRPr>
    </a:lvl1pPr>
    <a:lvl2pPr marL="457200" algn="l" rtl="0" fontAlgn="base">
      <a:spcBef>
        <a:spcPct val="0"/>
      </a:spcBef>
      <a:spcAft>
        <a:spcPct val="0"/>
      </a:spcAft>
      <a:defRPr sz="2400" b="1" kern="1200">
        <a:solidFill>
          <a:schemeClr val="tx1"/>
        </a:solidFill>
        <a:latin typeface="Garamond" pitchFamily="18" charset="0"/>
        <a:ea typeface="+mn-ea"/>
        <a:cs typeface="+mn-cs"/>
      </a:defRPr>
    </a:lvl2pPr>
    <a:lvl3pPr marL="914400" algn="l" rtl="0" fontAlgn="base">
      <a:spcBef>
        <a:spcPct val="0"/>
      </a:spcBef>
      <a:spcAft>
        <a:spcPct val="0"/>
      </a:spcAft>
      <a:defRPr sz="2400" b="1" kern="1200">
        <a:solidFill>
          <a:schemeClr val="tx1"/>
        </a:solidFill>
        <a:latin typeface="Garamond" pitchFamily="18" charset="0"/>
        <a:ea typeface="+mn-ea"/>
        <a:cs typeface="+mn-cs"/>
      </a:defRPr>
    </a:lvl3pPr>
    <a:lvl4pPr marL="1371600" algn="l" rtl="0" fontAlgn="base">
      <a:spcBef>
        <a:spcPct val="0"/>
      </a:spcBef>
      <a:spcAft>
        <a:spcPct val="0"/>
      </a:spcAft>
      <a:defRPr sz="2400" b="1" kern="1200">
        <a:solidFill>
          <a:schemeClr val="tx1"/>
        </a:solidFill>
        <a:latin typeface="Garamond" pitchFamily="18" charset="0"/>
        <a:ea typeface="+mn-ea"/>
        <a:cs typeface="+mn-cs"/>
      </a:defRPr>
    </a:lvl4pPr>
    <a:lvl5pPr marL="1828800" algn="l" rtl="0" fontAlgn="base">
      <a:spcBef>
        <a:spcPct val="0"/>
      </a:spcBef>
      <a:spcAft>
        <a:spcPct val="0"/>
      </a:spcAft>
      <a:defRPr sz="2400" b="1" kern="1200">
        <a:solidFill>
          <a:schemeClr val="tx1"/>
        </a:solidFill>
        <a:latin typeface="Garamond" pitchFamily="18" charset="0"/>
        <a:ea typeface="+mn-ea"/>
        <a:cs typeface="+mn-cs"/>
      </a:defRPr>
    </a:lvl5pPr>
    <a:lvl6pPr marL="2286000" algn="l" defTabSz="914400" rtl="0" eaLnBrk="1" latinLnBrk="0" hangingPunct="1">
      <a:defRPr sz="2400" b="1" kern="1200">
        <a:solidFill>
          <a:schemeClr val="tx1"/>
        </a:solidFill>
        <a:latin typeface="Garamond" pitchFamily="18" charset="0"/>
        <a:ea typeface="+mn-ea"/>
        <a:cs typeface="+mn-cs"/>
      </a:defRPr>
    </a:lvl6pPr>
    <a:lvl7pPr marL="2743200" algn="l" defTabSz="914400" rtl="0" eaLnBrk="1" latinLnBrk="0" hangingPunct="1">
      <a:defRPr sz="2400" b="1" kern="1200">
        <a:solidFill>
          <a:schemeClr val="tx1"/>
        </a:solidFill>
        <a:latin typeface="Garamond" pitchFamily="18" charset="0"/>
        <a:ea typeface="+mn-ea"/>
        <a:cs typeface="+mn-cs"/>
      </a:defRPr>
    </a:lvl7pPr>
    <a:lvl8pPr marL="3200400" algn="l" defTabSz="914400" rtl="0" eaLnBrk="1" latinLnBrk="0" hangingPunct="1">
      <a:defRPr sz="2400" b="1" kern="1200">
        <a:solidFill>
          <a:schemeClr val="tx1"/>
        </a:solidFill>
        <a:latin typeface="Garamond" pitchFamily="18" charset="0"/>
        <a:ea typeface="+mn-ea"/>
        <a:cs typeface="+mn-cs"/>
      </a:defRPr>
    </a:lvl8pPr>
    <a:lvl9pPr marL="3657600" algn="l" defTabSz="914400" rtl="0" eaLnBrk="1" latinLnBrk="0" hangingPunct="1">
      <a:defRPr sz="2400" b="1"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FFFF00"/>
    <a:srgbClr val="FF0000"/>
    <a:srgbClr val="339966"/>
    <a:srgbClr val="00FF00"/>
    <a:srgbClr val="FF66FF"/>
    <a:srgbClr val="FFCC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62" autoAdjust="0"/>
    <p:restoredTop sz="94581" autoAdjust="0"/>
  </p:normalViewPr>
  <p:slideViewPr>
    <p:cSldViewPr>
      <p:cViewPr>
        <p:scale>
          <a:sx n="28" d="100"/>
          <a:sy n="28" d="100"/>
        </p:scale>
        <p:origin x="-2448"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25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655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655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655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97AA0CF-ADAF-4E56-93DC-8E268DA665FB}" type="slidenum">
              <a:rPr lang="en-US"/>
              <a:pPr>
                <a:defRPr/>
              </a:pPr>
              <a:t>‹#›</a:t>
            </a:fld>
            <a:endParaRPr lang="en-US"/>
          </a:p>
        </p:txBody>
      </p:sp>
    </p:spTree>
    <p:extLst>
      <p:ext uri="{BB962C8B-B14F-4D97-AF65-F5344CB8AC3E}">
        <p14:creationId xmlns:p14="http://schemas.microsoft.com/office/powerpoint/2010/main" val="118547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69D9F82-C631-47CF-AF04-0678F76217DF}" type="datetimeFigureOut">
              <a:rPr lang="en-US"/>
              <a:pPr>
                <a:defRPr/>
              </a:pPr>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C99AD2-2592-431E-BEC4-07723EC82825}" type="slidenum">
              <a:rPr lang="en-US"/>
              <a:pPr>
                <a:defRPr/>
              </a:pPr>
              <a:t>‹#›</a:t>
            </a:fld>
            <a:endParaRPr lang="en-US"/>
          </a:p>
        </p:txBody>
      </p:sp>
    </p:spTree>
    <p:extLst>
      <p:ext uri="{BB962C8B-B14F-4D97-AF65-F5344CB8AC3E}">
        <p14:creationId xmlns:p14="http://schemas.microsoft.com/office/powerpoint/2010/main" val="1181705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D8E9CB2-48F3-49D0-ACEE-59B7DC326789}"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2BBA1BE-4CC1-43BF-B48A-83162031690B}"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9A658B3A-2279-467C-A6AB-C6EA615D7AC6}"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8F64FF4-AB27-4608-B742-02ACC95E4E85}"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B417210C-589B-4D6E-BBC8-EB6B2D3F40A4}"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8BC9DE8-6B10-4F36-8EC0-91BAB54D056D}"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E841AA2B-6A34-4E30-B459-DFE02574C8BD}"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40C2131-B4CA-4611-99B8-4159F42F0702}"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593AFE7-A329-4228-88CA-84032B6760AB}"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5BB886BE-C4A7-4290-99F9-6F2A6F067164}"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B5C54D5-A391-4FAF-B213-FA52C8ED8E87}"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B7F51A7C-60F4-49D7-A676-D29207818587}"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5124E2F-A3DC-470A-9874-F01D9C3C3C81}"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1D550C9B-C36E-4F5C-9D66-FFCAB8DF037B}"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BE3FDE4-B2F4-43B4-B258-5E53D422BE48}"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C3057EAE-0DC5-45BE-AB8B-FF8CB9AE53D9}"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1F382D2B-8E58-476E-8CFF-0BC907AF7632}"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1611B592-795C-4981-A2EF-701F7DE5A299}"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5B956B5-080E-45C3-801A-20F1455FD321}"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0D1093C-A625-4F75-9C18-42973F702F7D}"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E32402F1-AF36-473C-A249-55A8882AD859}"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D0D16493-ABC7-4D22-9875-D1267835578A}"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5AF7653-AE87-49C6-8159-1A7488C585DA}"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17A7A481-4FE8-415F-A3E9-DC0905344D2C}"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66F7AB35-8BC1-42B6-A47E-F415847B37F1}"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B857430-56FE-4C78-BF81-D5827ECD755C}"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9E497B4A-60FD-44FE-8A98-31F138DC24FD}"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7999881B-99CE-4D42-A35A-439F8C1F1159}"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F89757D-F1B4-4031-81A8-EBCD4E2F01DC}" type="slidenum">
              <a:rPr lang="en-US" sz="1200" smtClean="0"/>
              <a:pPr eaLnBrk="1" hangingPunct="1"/>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E10EFEAB-FD4C-4A5E-AD6F-E9948AE3FA0B}" type="slidenum">
              <a:rPr lang="en-US" sz="1200" smtClean="0"/>
              <a:pPr eaLnBrk="1" hangingPunct="1"/>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D97F61D-E22F-4227-9754-15B8FC63476B}" type="slidenum">
              <a:rPr lang="en-US" sz="1200" smtClean="0"/>
              <a:pPr eaLnBrk="1" hangingPunct="1"/>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84DB731-421F-4DC7-BB04-15424D181142}" type="slidenum">
              <a:rPr lang="en-US" sz="1200" smtClean="0"/>
              <a:pPr eaLnBrk="1" hangingPunct="1"/>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A78B4A4-8058-4A5F-AC56-BDEA03657128}" type="slidenum">
              <a:rPr lang="en-US" sz="1200" smtClean="0"/>
              <a:pPr eaLnBrk="1" hangingPunct="1"/>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D3BFE42-AB89-4FCA-B535-895C8D517E2B}" type="slidenum">
              <a:rPr lang="en-US"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102FF13-B30A-4C4D-BE05-C62BC48604F9}" type="slidenum">
              <a:rPr lang="en-US" sz="1200" smtClean="0"/>
              <a:pPr eaLnBrk="1" hangingPunct="1"/>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72509BDF-D240-4EB2-9090-3A69857A2D1C}" type="slidenum">
              <a:rPr lang="en-US" sz="1200" smtClean="0"/>
              <a:pPr eaLnBrk="1" hangingPunct="1"/>
              <a:t>41</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104CF44-5108-40A1-94D5-19E86AB0D804}" type="slidenum">
              <a:rPr lang="en-US" sz="1200" smtClean="0"/>
              <a:pPr eaLnBrk="1" hangingPunct="1"/>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8022560-5BE8-4EC6-B9F1-AAE46770EA4D}" type="slidenum">
              <a:rPr lang="en-US" sz="1200" smtClean="0"/>
              <a:pPr eaLnBrk="1" hangingPunct="1"/>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BB77FA0A-14F3-479E-B124-5D4E05C9DC37}" type="slidenum">
              <a:rPr lang="en-US" sz="1200" smtClean="0"/>
              <a:pPr eaLnBrk="1" hangingPunct="1"/>
              <a:t>44</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75586B2-C463-4EA6-88D7-DFBEC35DB646}" type="slidenum">
              <a:rPr lang="en-US" sz="1200" smtClean="0"/>
              <a:pPr eaLnBrk="1" hangingPunct="1"/>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ED0E04DE-CEE1-470F-B0F6-EAA3845A0FE2}" type="slidenum">
              <a:rPr lang="en-US" sz="1200" smtClean="0"/>
              <a:pPr eaLnBrk="1" hangingPunct="1"/>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5BB52C78-3DF6-4DB7-A3FC-F17B9253F151}" type="slidenum">
              <a:rPr lang="en-US" sz="1200" smtClean="0"/>
              <a:pPr eaLnBrk="1" hangingPunct="1"/>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A445062-E2CC-435D-AEB3-D140AD08D63C}" type="slidenum">
              <a:rPr lang="en-US" sz="1200" smtClean="0"/>
              <a:pPr eaLnBrk="1" hangingPunct="1"/>
              <a:t>48</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11579E52-FCC0-401A-9308-9635F0B55770}" type="slidenum">
              <a:rPr lang="en-US" sz="1200" smtClean="0"/>
              <a:pPr eaLnBrk="1" hangingPunct="1"/>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503E456A-8469-4567-A4D9-1A7EC7AE303F}" type="slidenum">
              <a:rPr lang="en-US" sz="1200" smtClean="0"/>
              <a:pPr eaLnBrk="1" hangingPunct="1"/>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EFA7CAE0-7ABE-445A-92D1-27F3243CD8C8}" type="slidenum">
              <a:rPr lang="en-US" sz="1200" smtClean="0"/>
              <a:pPr eaLnBrk="1" hangingPunct="1"/>
              <a:t>50</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28E2E1F-38D4-46DD-9BCC-D04212529CEE}" type="slidenum">
              <a:rPr lang="en-US" sz="1200" smtClean="0"/>
              <a:pPr eaLnBrk="1" hangingPunct="1"/>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371FB6A-3724-4A72-B183-36E7D496C0A8}" type="slidenum">
              <a:rPr lang="en-US" sz="1200" smtClean="0"/>
              <a:pPr eaLnBrk="1" hangingPunct="1"/>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197E497-308A-4597-84F8-B5B707D2377B}" type="slidenum">
              <a:rPr lang="en-US" sz="1200" smtClean="0"/>
              <a:pPr eaLnBrk="1" hangingPunct="1"/>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72BA3C1-AE60-4B69-B07C-357D162493A7}" type="slidenum">
              <a:rPr lang="en-US" sz="1200" smtClean="0"/>
              <a:pPr eaLnBrk="1" hangingPunct="1"/>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700C98D-65C6-4A4B-A672-36C7C0738767}" type="slidenum">
              <a:rPr lang="en-US" sz="1200" smtClean="0"/>
              <a:pPr eaLnBrk="1" hangingPunct="1"/>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43206228-1686-4F55-BF81-CEB663CE607E}" type="slidenum">
              <a:rPr lang="en-US" sz="1200" smtClean="0"/>
              <a:pPr eaLnBrk="1" hangingPunct="1"/>
              <a:t>56</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2B26DAB-EF88-4822-806F-FCA718257EB6}" type="slidenum">
              <a:rPr lang="en-US" sz="1200" smtClean="0"/>
              <a:pPr eaLnBrk="1" hangingPunct="1"/>
              <a:t>57</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0D9765BC-715E-4936-822D-5E935FF70F9B}" type="slidenum">
              <a:rPr lang="en-US" sz="1200" smtClean="0"/>
              <a:pPr eaLnBrk="1" hangingPunct="1"/>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531026DC-E5E6-491D-9AF9-E6287F6F08D8}" type="slidenum">
              <a:rPr lang="en-US" sz="1200" smtClean="0"/>
              <a:pPr eaLnBrk="1" hangingPunct="1"/>
              <a:t>59</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DEF1CC6-0AE9-41E9-934C-FDEB769F10E0}" type="slidenum">
              <a:rPr lang="en-US" sz="1200" smtClean="0"/>
              <a:pPr eaLnBrk="1" hangingPunct="1"/>
              <a:t>6</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7FE32CBC-0F4A-49FF-9E88-AD92BFEA8F76}" type="slidenum">
              <a:rPr lang="en-US" sz="1200" smtClean="0"/>
              <a:pPr eaLnBrk="1" hangingPunct="1"/>
              <a:t>60</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3D2AE654-EF47-454D-90EA-4A4CEE7D26F1}" type="slidenum">
              <a:rPr lang="en-US" sz="1200" smtClean="0"/>
              <a:pPr eaLnBrk="1" hangingPunct="1"/>
              <a:t>61</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0173F796-BC40-4BC5-86A5-2F32C7A0EA5B}" type="slidenum">
              <a:rPr lang="en-US" sz="1200" smtClean="0"/>
              <a:pPr eaLnBrk="1" hangingPunct="1"/>
              <a:t>62</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84026DEF-6944-4A6E-9D1A-80A6923E666C}" type="slidenum">
              <a:rPr lang="en-US" sz="1200" smtClean="0"/>
              <a:pPr eaLnBrk="1" hangingPunct="1"/>
              <a:t>65</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9936509F-FAFC-4ADB-BD00-64ACDF3D9D53}" type="slidenum">
              <a:rPr lang="en-US" sz="1200" smtClean="0"/>
              <a:pPr eaLnBrk="1" hangingPunct="1"/>
              <a:t>66</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D517F2E9-CB44-4E71-B0EB-45232D7AF944}" type="slidenum">
              <a:rPr lang="en-US" sz="1200" smtClean="0"/>
              <a:pPr eaLnBrk="1" hangingPunct="1"/>
              <a:t>67</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9FE3B962-8BBE-4DD1-935A-AA5982F436AE}" type="slidenum">
              <a:rPr lang="en-US" sz="1200" smtClean="0"/>
              <a:pPr eaLnBrk="1" hangingPunct="1"/>
              <a:t>68</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D02A4FC-C114-47C7-A22F-3790B06BC744}" type="slidenum">
              <a:rPr lang="en-US" sz="1200" smtClean="0"/>
              <a:pPr eaLnBrk="1" hangingPunct="1"/>
              <a:t>69</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053A2908-A6C0-4738-B9CF-F068B8C85368}" type="slidenum">
              <a:rPr lang="en-US" sz="1200" smtClean="0"/>
              <a:pPr eaLnBrk="1" hangingPunct="1"/>
              <a:t>70</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A67BF0F3-79D5-4190-8C23-834439DE3C7E}" type="slidenum">
              <a:rPr lang="en-US" sz="1200" smtClean="0"/>
              <a:pPr eaLnBrk="1" hangingPunct="1"/>
              <a:t>71</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FACA228-3996-43A3-9587-44CC25833483}" type="slidenum">
              <a:rPr lang="en-US" sz="1200" smtClean="0"/>
              <a:pPr eaLnBrk="1" hangingPunct="1"/>
              <a:t>7</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FF3014E-25EB-46CF-94BE-DE2ADE2EDD81}" type="slidenum">
              <a:rPr lang="en-US" sz="1200" smtClean="0"/>
              <a:pPr eaLnBrk="1" hangingPunct="1"/>
              <a:t>72</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FA74D0B4-8E11-4E38-85D3-23AC8CF4EF30}" type="slidenum">
              <a:rPr lang="en-US" sz="1200" smtClean="0"/>
              <a:pPr eaLnBrk="1" hangingPunct="1"/>
              <a:t>73</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6B347E8-E8B6-4D9F-98F5-8190280F3A79}" type="slidenum">
              <a:rPr lang="en-US" sz="1200" smtClean="0"/>
              <a:pPr eaLnBrk="1" hangingPunct="1"/>
              <a:t>74</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D719C2BE-A556-4C19-B7B5-C6CEA77BE5B0}" type="slidenum">
              <a:rPr lang="en-US" sz="1200" smtClean="0"/>
              <a:pPr eaLnBrk="1" hangingPunct="1"/>
              <a:t>75</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40342E00-FAB1-451A-BD71-0A78C6695654}" type="slidenum">
              <a:rPr lang="en-US" sz="1200" smtClean="0"/>
              <a:pPr eaLnBrk="1" hangingPunct="1"/>
              <a:t>76</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B3E5D284-4088-401E-BB05-E434D6D7EFB0}" type="slidenum">
              <a:rPr lang="en-US" sz="1200" smtClean="0"/>
              <a:pPr eaLnBrk="1" hangingPunct="1"/>
              <a:t>77</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48498C60-31B3-4181-9B65-DD27A598812A}" type="slidenum">
              <a:rPr lang="en-US" sz="1200" smtClean="0"/>
              <a:pPr eaLnBrk="1" hangingPunct="1"/>
              <a:t>78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2D56D352-C23D-4DF2-9380-948255206E5E}"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Garamond" pitchFamily="18" charset="0"/>
              </a:defRPr>
            </a:lvl1pPr>
            <a:lvl2pPr marL="742950" indent="-285750" eaLnBrk="0" hangingPunct="0">
              <a:defRPr sz="2400" b="1">
                <a:solidFill>
                  <a:schemeClr val="tx1"/>
                </a:solidFill>
                <a:latin typeface="Garamond" pitchFamily="18" charset="0"/>
              </a:defRPr>
            </a:lvl2pPr>
            <a:lvl3pPr marL="1143000" indent="-228600" eaLnBrk="0" hangingPunct="0">
              <a:defRPr sz="2400" b="1">
                <a:solidFill>
                  <a:schemeClr val="tx1"/>
                </a:solidFill>
                <a:latin typeface="Garamond" pitchFamily="18" charset="0"/>
              </a:defRPr>
            </a:lvl3pPr>
            <a:lvl4pPr marL="1600200" indent="-228600" eaLnBrk="0" hangingPunct="0">
              <a:defRPr sz="2400" b="1">
                <a:solidFill>
                  <a:schemeClr val="tx1"/>
                </a:solidFill>
                <a:latin typeface="Garamond" pitchFamily="18" charset="0"/>
              </a:defRPr>
            </a:lvl4pPr>
            <a:lvl5pPr marL="2057400" indent="-228600" eaLnBrk="0" hangingPunct="0">
              <a:defRPr sz="2400" b="1">
                <a:solidFill>
                  <a:schemeClr val="tx1"/>
                </a:solidFill>
                <a:latin typeface="Garamond" pitchFamily="18" charset="0"/>
              </a:defRPr>
            </a:lvl5pPr>
            <a:lvl6pPr marL="2514600" indent="-228600" eaLnBrk="0" fontAlgn="base" hangingPunct="0">
              <a:spcBef>
                <a:spcPct val="0"/>
              </a:spcBef>
              <a:spcAft>
                <a:spcPct val="0"/>
              </a:spcAft>
              <a:defRPr sz="2400" b="1">
                <a:solidFill>
                  <a:schemeClr val="tx1"/>
                </a:solidFill>
                <a:latin typeface="Garamond" pitchFamily="18" charset="0"/>
              </a:defRPr>
            </a:lvl6pPr>
            <a:lvl7pPr marL="2971800" indent="-228600" eaLnBrk="0" fontAlgn="base" hangingPunct="0">
              <a:spcBef>
                <a:spcPct val="0"/>
              </a:spcBef>
              <a:spcAft>
                <a:spcPct val="0"/>
              </a:spcAft>
              <a:defRPr sz="2400" b="1">
                <a:solidFill>
                  <a:schemeClr val="tx1"/>
                </a:solidFill>
                <a:latin typeface="Garamond" pitchFamily="18" charset="0"/>
              </a:defRPr>
            </a:lvl7pPr>
            <a:lvl8pPr marL="3429000" indent="-228600" eaLnBrk="0" fontAlgn="base" hangingPunct="0">
              <a:spcBef>
                <a:spcPct val="0"/>
              </a:spcBef>
              <a:spcAft>
                <a:spcPct val="0"/>
              </a:spcAft>
              <a:defRPr sz="2400" b="1">
                <a:solidFill>
                  <a:schemeClr val="tx1"/>
                </a:solidFill>
                <a:latin typeface="Garamond" pitchFamily="18" charset="0"/>
              </a:defRPr>
            </a:lvl8pPr>
            <a:lvl9pPr marL="3886200" indent="-228600" eaLnBrk="0" fontAlgn="base" hangingPunct="0">
              <a:spcBef>
                <a:spcPct val="0"/>
              </a:spcBef>
              <a:spcAft>
                <a:spcPct val="0"/>
              </a:spcAft>
              <a:defRPr sz="2400" b="1">
                <a:solidFill>
                  <a:schemeClr val="tx1"/>
                </a:solidFill>
                <a:latin typeface="Garamond" pitchFamily="18" charset="0"/>
              </a:defRPr>
            </a:lvl9pPr>
          </a:lstStyle>
          <a:p>
            <a:pPr eaLnBrk="1" hangingPunct="1"/>
            <a:fld id="{44BF0887-9D19-4CB0-8BC0-64BA456EFF23}"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6BEE2-F0FA-4D4B-90A5-D7EAD18FBADB}" type="slidenum">
              <a:rPr lang="en-US"/>
              <a:pPr>
                <a:defRPr/>
              </a:pPr>
              <a:t>‹#›</a:t>
            </a:fld>
            <a:endParaRPr lang="en-US"/>
          </a:p>
        </p:txBody>
      </p:sp>
    </p:spTree>
    <p:extLst>
      <p:ext uri="{BB962C8B-B14F-4D97-AF65-F5344CB8AC3E}">
        <p14:creationId xmlns:p14="http://schemas.microsoft.com/office/powerpoint/2010/main" val="3385982793"/>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AB3678-9020-418B-A02F-5BBD9A50E4B7}" type="slidenum">
              <a:rPr lang="en-US"/>
              <a:pPr>
                <a:defRPr/>
              </a:pPr>
              <a:t>‹#›</a:t>
            </a:fld>
            <a:endParaRPr lang="en-US"/>
          </a:p>
        </p:txBody>
      </p:sp>
    </p:spTree>
    <p:extLst>
      <p:ext uri="{BB962C8B-B14F-4D97-AF65-F5344CB8AC3E}">
        <p14:creationId xmlns:p14="http://schemas.microsoft.com/office/powerpoint/2010/main" val="1856393277"/>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4F09B2-9C7B-4798-B1EE-FC72792F7643}" type="slidenum">
              <a:rPr lang="en-US"/>
              <a:pPr>
                <a:defRPr/>
              </a:pPr>
              <a:t>‹#›</a:t>
            </a:fld>
            <a:endParaRPr lang="en-US"/>
          </a:p>
        </p:txBody>
      </p:sp>
    </p:spTree>
    <p:extLst>
      <p:ext uri="{BB962C8B-B14F-4D97-AF65-F5344CB8AC3E}">
        <p14:creationId xmlns:p14="http://schemas.microsoft.com/office/powerpoint/2010/main" val="3371666516"/>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CD3F36-E2CD-4327-8CE9-0FA43FA4DA67}" type="slidenum">
              <a:rPr lang="en-US"/>
              <a:pPr>
                <a:defRPr/>
              </a:pPr>
              <a:t>‹#›</a:t>
            </a:fld>
            <a:endParaRPr lang="en-US"/>
          </a:p>
        </p:txBody>
      </p:sp>
    </p:spTree>
    <p:extLst>
      <p:ext uri="{BB962C8B-B14F-4D97-AF65-F5344CB8AC3E}">
        <p14:creationId xmlns:p14="http://schemas.microsoft.com/office/powerpoint/2010/main" val="4198456838"/>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54A56D-29A8-47B9-9AF6-6E7C534E57B3}" type="slidenum">
              <a:rPr lang="en-US"/>
              <a:pPr>
                <a:defRPr/>
              </a:pPr>
              <a:t>‹#›</a:t>
            </a:fld>
            <a:endParaRPr lang="en-US"/>
          </a:p>
        </p:txBody>
      </p:sp>
    </p:spTree>
    <p:extLst>
      <p:ext uri="{BB962C8B-B14F-4D97-AF65-F5344CB8AC3E}">
        <p14:creationId xmlns:p14="http://schemas.microsoft.com/office/powerpoint/2010/main" val="1657009850"/>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5A74AA-6FB6-49D0-A091-EA61965E87CE}" type="slidenum">
              <a:rPr lang="en-US"/>
              <a:pPr>
                <a:defRPr/>
              </a:pPr>
              <a:t>‹#›</a:t>
            </a:fld>
            <a:endParaRPr lang="en-US"/>
          </a:p>
        </p:txBody>
      </p:sp>
    </p:spTree>
    <p:extLst>
      <p:ext uri="{BB962C8B-B14F-4D97-AF65-F5344CB8AC3E}">
        <p14:creationId xmlns:p14="http://schemas.microsoft.com/office/powerpoint/2010/main" val="2990001486"/>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2335F4-E72A-4EE1-B00D-26B77C35518C}" type="slidenum">
              <a:rPr lang="en-US"/>
              <a:pPr>
                <a:defRPr/>
              </a:pPr>
              <a:t>‹#›</a:t>
            </a:fld>
            <a:endParaRPr lang="en-US"/>
          </a:p>
        </p:txBody>
      </p:sp>
    </p:spTree>
    <p:extLst>
      <p:ext uri="{BB962C8B-B14F-4D97-AF65-F5344CB8AC3E}">
        <p14:creationId xmlns:p14="http://schemas.microsoft.com/office/powerpoint/2010/main" val="186445781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F94E43-DBD0-4E62-80B1-018D17B63212}" type="slidenum">
              <a:rPr lang="en-US"/>
              <a:pPr>
                <a:defRPr/>
              </a:pPr>
              <a:t>‹#›</a:t>
            </a:fld>
            <a:endParaRPr lang="en-US"/>
          </a:p>
        </p:txBody>
      </p:sp>
    </p:spTree>
    <p:extLst>
      <p:ext uri="{BB962C8B-B14F-4D97-AF65-F5344CB8AC3E}">
        <p14:creationId xmlns:p14="http://schemas.microsoft.com/office/powerpoint/2010/main" val="3659259923"/>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BAF71A-B4E5-45B9-AB3B-3D5C1F4BC74C}" type="slidenum">
              <a:rPr lang="en-US"/>
              <a:pPr>
                <a:defRPr/>
              </a:pPr>
              <a:t>‹#›</a:t>
            </a:fld>
            <a:endParaRPr lang="en-US"/>
          </a:p>
        </p:txBody>
      </p:sp>
    </p:spTree>
    <p:extLst>
      <p:ext uri="{BB962C8B-B14F-4D97-AF65-F5344CB8AC3E}">
        <p14:creationId xmlns:p14="http://schemas.microsoft.com/office/powerpoint/2010/main" val="2088699857"/>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E19036-4D80-48D6-9AFC-6D402DDDB4F6}" type="slidenum">
              <a:rPr lang="en-US"/>
              <a:pPr>
                <a:defRPr/>
              </a:pPr>
              <a:t>‹#›</a:t>
            </a:fld>
            <a:endParaRPr lang="en-US"/>
          </a:p>
        </p:txBody>
      </p:sp>
    </p:spTree>
    <p:extLst>
      <p:ext uri="{BB962C8B-B14F-4D97-AF65-F5344CB8AC3E}">
        <p14:creationId xmlns:p14="http://schemas.microsoft.com/office/powerpoint/2010/main" val="3723747463"/>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7CEC46-B9B9-45AF-B5CC-271C00471F8A}" type="slidenum">
              <a:rPr lang="en-US"/>
              <a:pPr>
                <a:defRPr/>
              </a:pPr>
              <a:t>‹#›</a:t>
            </a:fld>
            <a:endParaRPr lang="en-US"/>
          </a:p>
        </p:txBody>
      </p:sp>
    </p:spTree>
    <p:extLst>
      <p:ext uri="{BB962C8B-B14F-4D97-AF65-F5344CB8AC3E}">
        <p14:creationId xmlns:p14="http://schemas.microsoft.com/office/powerpoint/2010/main" val="4169697523"/>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28430D-6EFF-4D1E-89F1-C2651DE1D3C8}" type="slidenum">
              <a:rPr lang="en-US"/>
              <a:pPr>
                <a:defRPr/>
              </a:pPr>
              <a:t>‹#›</a:t>
            </a:fld>
            <a:endParaRPr lang="en-US"/>
          </a:p>
        </p:txBody>
      </p:sp>
    </p:spTree>
    <p:extLst>
      <p:ext uri="{BB962C8B-B14F-4D97-AF65-F5344CB8AC3E}">
        <p14:creationId xmlns:p14="http://schemas.microsoft.com/office/powerpoint/2010/main" val="234535153"/>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5CAF4-DDDD-45DC-A841-E536308FDF00}" type="slidenum">
              <a:rPr lang="en-US"/>
              <a:pPr>
                <a:defRPr/>
              </a:pPr>
              <a:t>‹#›</a:t>
            </a:fld>
            <a:endParaRPr lang="en-US"/>
          </a:p>
        </p:txBody>
      </p:sp>
    </p:spTree>
    <p:extLst>
      <p:ext uri="{BB962C8B-B14F-4D97-AF65-F5344CB8AC3E}">
        <p14:creationId xmlns:p14="http://schemas.microsoft.com/office/powerpoint/2010/main" val="353651701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94C4FE-0D28-489F-AF5A-3EA2ADB4D871}" type="slidenum">
              <a:rPr lang="en-US"/>
              <a:pPr>
                <a:defRPr/>
              </a:pPr>
              <a:t>‹#›</a:t>
            </a:fld>
            <a:endParaRPr lang="en-US"/>
          </a:p>
        </p:txBody>
      </p:sp>
    </p:spTree>
    <p:extLst>
      <p:ext uri="{BB962C8B-B14F-4D97-AF65-F5344CB8AC3E}">
        <p14:creationId xmlns:p14="http://schemas.microsoft.com/office/powerpoint/2010/main" val="254065337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B854F3-80BF-4D4D-8796-BFD69D76FCC4}" type="slidenum">
              <a:rPr lang="en-US"/>
              <a:pPr>
                <a:defRPr/>
              </a:pPr>
              <a:t>‹#›</a:t>
            </a:fld>
            <a:endParaRPr lang="en-US"/>
          </a:p>
        </p:txBody>
      </p:sp>
    </p:spTree>
    <p:extLst>
      <p:ext uri="{BB962C8B-B14F-4D97-AF65-F5344CB8AC3E}">
        <p14:creationId xmlns:p14="http://schemas.microsoft.com/office/powerpoint/2010/main" val="924515279"/>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E3A46901-15B1-43CC-8B57-2AFDBFCFDB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WordArt 5"/>
          <p:cNvSpPr>
            <a:spLocks noChangeArrowheads="1" noChangeShapeType="1" noTextEdit="1"/>
          </p:cNvSpPr>
          <p:nvPr/>
        </p:nvSpPr>
        <p:spPr bwMode="auto">
          <a:xfrm>
            <a:off x="0" y="1828800"/>
            <a:ext cx="9144000" cy="5029200"/>
          </a:xfrm>
          <a:prstGeom prst="rect">
            <a:avLst/>
          </a:prstGeom>
        </p:spPr>
        <p:txBody>
          <a:bodyPr wrap="none" fromWordArt="1">
            <a:prstTxWarp prst="textPlain">
              <a:avLst>
                <a:gd name="adj" fmla="val 50000"/>
              </a:avLst>
            </a:prstTxWarp>
          </a:bodyPr>
          <a:lstStyle/>
          <a:p>
            <a:pPr algn="ctr"/>
            <a:endParaRPr lang="en-US" sz="1600" kern="10">
              <a:ln w="9525">
                <a:solidFill>
                  <a:srgbClr val="000000"/>
                </a:solidFill>
                <a:round/>
                <a:headEnd/>
                <a:tailEnd/>
              </a:ln>
              <a:solidFill>
                <a:schemeClr val="tx2"/>
              </a:solidFill>
              <a:latin typeface="Arial Black"/>
            </a:endParaRPr>
          </a:p>
        </p:txBody>
      </p:sp>
      <p:sp>
        <p:nvSpPr>
          <p:cNvPr id="2051" name="Rectangle 6"/>
          <p:cNvSpPr>
            <a:spLocks noChangeArrowheads="1"/>
          </p:cNvSpPr>
          <p:nvPr/>
        </p:nvSpPr>
        <p:spPr bwMode="auto">
          <a:xfrm>
            <a:off x="152400" y="152400"/>
            <a:ext cx="899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u="sng" dirty="0">
                <a:solidFill>
                  <a:srgbClr val="00FFFF"/>
                </a:solidFill>
                <a:latin typeface="Tahoma" pitchFamily="34" charset="0"/>
              </a:rPr>
              <a:t>CHAPTER 9</a:t>
            </a:r>
          </a:p>
        </p:txBody>
      </p:sp>
      <p:sp>
        <p:nvSpPr>
          <p:cNvPr id="2052" name="Text Placeholder 2"/>
          <p:cNvSpPr>
            <a:spLocks noGrp="1"/>
          </p:cNvSpPr>
          <p:nvPr>
            <p:ph type="body" idx="1"/>
          </p:nvPr>
        </p:nvSpPr>
        <p:spPr>
          <a:xfrm>
            <a:off x="152400" y="1365250"/>
            <a:ext cx="8839200" cy="3816350"/>
          </a:xfrm>
        </p:spPr>
        <p:txBody>
          <a:bodyPr/>
          <a:lstStyle/>
          <a:p>
            <a:pPr algn="ctr"/>
            <a:r>
              <a:rPr lang="en-US" sz="13800" b="1" smtClean="0">
                <a:latin typeface="Tahoma" pitchFamily="34" charset="0"/>
                <a:cs typeface="Tahoma" pitchFamily="34" charset="0"/>
              </a:rPr>
              <a:t>FRENCH CULTURE</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57200"/>
            <a:ext cx="7848600" cy="1143000"/>
          </a:xfrm>
        </p:spPr>
        <p:txBody>
          <a:bodyPr/>
          <a:lstStyle/>
          <a:p>
            <a:pPr eaLnBrk="1" hangingPunct="1"/>
            <a:r>
              <a:rPr lang="fr-FR" sz="4800" b="1" smtClean="0">
                <a:solidFill>
                  <a:schemeClr val="tx1"/>
                </a:solidFill>
                <a:latin typeface="Tahoma" pitchFamily="34" charset="0"/>
              </a:rPr>
              <a:t>Deux chefs de Cordon Bleu </a:t>
            </a:r>
            <a:br>
              <a:rPr lang="fr-FR" sz="4800" b="1" smtClean="0">
                <a:solidFill>
                  <a:schemeClr val="tx1"/>
                </a:solidFill>
                <a:latin typeface="Tahoma" pitchFamily="34" charset="0"/>
              </a:rPr>
            </a:br>
            <a:endParaRPr lang="fr-FR" sz="4800" b="1" smtClean="0">
              <a:solidFill>
                <a:schemeClr val="tx1"/>
              </a:solidFill>
              <a:latin typeface="Tahoma" pitchFamily="34" charset="0"/>
            </a:endParaRPr>
          </a:p>
        </p:txBody>
      </p:sp>
      <p:pic>
        <p:nvPicPr>
          <p:cNvPr id="11267" name="Picture 3" descr="fr che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34925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pPr eaLnBrk="1" hangingPunct="1"/>
            <a:r>
              <a:rPr lang="fr-FR" sz="4800" b="1" smtClean="0">
                <a:solidFill>
                  <a:schemeClr val="tx1"/>
                </a:solidFill>
                <a:latin typeface="Tahoma" pitchFamily="34" charset="0"/>
              </a:rPr>
              <a:t>La champagne francais</a:t>
            </a:r>
          </a:p>
        </p:txBody>
      </p:sp>
      <p:pic>
        <p:nvPicPr>
          <p:cNvPr id="12291" name="Picture 3" descr="champ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95400"/>
            <a:ext cx="1981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4800" y="0"/>
            <a:ext cx="8839200" cy="880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200">
                <a:latin typeface="Tahoma" pitchFamily="34" charset="0"/>
              </a:rPr>
              <a:t>FAMOUS FRENCH WINE REGIONS:</a:t>
            </a:r>
          </a:p>
          <a:p>
            <a:pPr algn="ctr">
              <a:buFontTx/>
              <a:buChar char="•"/>
            </a:pPr>
            <a:r>
              <a:rPr lang="en-US" sz="6000">
                <a:latin typeface="Tahoma" pitchFamily="34" charset="0"/>
              </a:rPr>
              <a:t>Burgundy</a:t>
            </a:r>
          </a:p>
          <a:p>
            <a:pPr algn="ctr">
              <a:buFontTx/>
              <a:buChar char="•"/>
            </a:pPr>
            <a:r>
              <a:rPr lang="en-US" sz="6000">
                <a:latin typeface="Tahoma" pitchFamily="34" charset="0"/>
              </a:rPr>
              <a:t>Bordeaux</a:t>
            </a:r>
          </a:p>
          <a:p>
            <a:pPr algn="ctr">
              <a:buFontTx/>
              <a:buChar char="•"/>
            </a:pPr>
            <a:r>
              <a:rPr lang="en-US" sz="6000">
                <a:latin typeface="Tahoma" pitchFamily="34" charset="0"/>
              </a:rPr>
              <a:t>Beaujolais</a:t>
            </a:r>
          </a:p>
          <a:p>
            <a:pPr algn="ctr">
              <a:buFontTx/>
              <a:buChar char="•"/>
            </a:pPr>
            <a:r>
              <a:rPr lang="en-US" sz="6000">
                <a:latin typeface="Tahoma" pitchFamily="34" charset="0"/>
              </a:rPr>
              <a:t>Champagne</a:t>
            </a:r>
          </a:p>
          <a:p>
            <a:pPr algn="ctr">
              <a:buFontTx/>
              <a:buChar char="•"/>
            </a:pPr>
            <a:r>
              <a:rPr lang="en-US" sz="6000">
                <a:latin typeface="Tahoma" pitchFamily="34" charset="0"/>
              </a:rPr>
              <a:t>Chablis</a:t>
            </a:r>
          </a:p>
          <a:p>
            <a:pPr algn="ctr"/>
            <a:endParaRPr lang="en-US" sz="6000">
              <a:latin typeface="Tahoma" pitchFamily="34" charset="0"/>
            </a:endParaRPr>
          </a:p>
          <a:p>
            <a:pPr algn="ctr">
              <a:spcBef>
                <a:spcPct val="50000"/>
              </a:spcBef>
            </a:pPr>
            <a:endParaRPr lang="en-US" sz="7200">
              <a:solidFill>
                <a:srgbClr val="FF3300"/>
              </a:solidFill>
            </a:endParaRP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0"/>
            <a:ext cx="8153400" cy="1447800"/>
          </a:xfrm>
        </p:spPr>
        <p:txBody>
          <a:bodyPr/>
          <a:lstStyle/>
          <a:p>
            <a:pPr eaLnBrk="1" hangingPunct="1"/>
            <a:r>
              <a:rPr lang="fr-FR" b="1" smtClean="0">
                <a:solidFill>
                  <a:schemeClr val="tx1"/>
                </a:solidFill>
                <a:latin typeface="Tahoma" pitchFamily="34" charset="0"/>
              </a:rPr>
              <a:t>Le France est celebre </a:t>
            </a:r>
            <a:br>
              <a:rPr lang="fr-FR" b="1" smtClean="0">
                <a:solidFill>
                  <a:schemeClr val="tx1"/>
                </a:solidFill>
                <a:latin typeface="Tahoma" pitchFamily="34" charset="0"/>
              </a:rPr>
            </a:br>
            <a:r>
              <a:rPr lang="fr-FR" b="1" smtClean="0">
                <a:solidFill>
                  <a:schemeClr val="tx1"/>
                </a:solidFill>
                <a:latin typeface="Tahoma" pitchFamily="34" charset="0"/>
              </a:rPr>
              <a:t>pour son fromage</a:t>
            </a:r>
          </a:p>
        </p:txBody>
      </p:sp>
      <p:pic>
        <p:nvPicPr>
          <p:cNvPr id="14339" name="Picture 3" descr="Chees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4000"/>
            <a:ext cx="634365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09600"/>
            <a:ext cx="9144000" cy="1143000"/>
          </a:xfrm>
        </p:spPr>
        <p:txBody>
          <a:bodyPr/>
          <a:lstStyle/>
          <a:p>
            <a:pPr eaLnBrk="1" hangingPunct="1"/>
            <a:r>
              <a:rPr lang="fr-FR" sz="4800" b="1" smtClean="0">
                <a:solidFill>
                  <a:schemeClr val="tx1"/>
                </a:solidFill>
                <a:latin typeface="Tahoma" pitchFamily="34" charset="0"/>
              </a:rPr>
              <a:t>Sauce lourde et pâtisserie française riche</a:t>
            </a:r>
          </a:p>
        </p:txBody>
      </p:sp>
      <p:pic>
        <p:nvPicPr>
          <p:cNvPr id="15363" name="Picture 3" descr="fr sauces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438400"/>
            <a:ext cx="4419600" cy="3032125"/>
          </a:xfrm>
          <a:noFill/>
        </p:spPr>
      </p:pic>
      <p:pic>
        <p:nvPicPr>
          <p:cNvPr id="15364" name="Picture 4" descr="fr pa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42672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533400"/>
            <a:ext cx="9144000" cy="838200"/>
          </a:xfrm>
        </p:spPr>
        <p:txBody>
          <a:bodyPr/>
          <a:lstStyle/>
          <a:p>
            <a:pPr eaLnBrk="1" hangingPunct="1"/>
            <a:r>
              <a:rPr lang="en-US" sz="3600" b="1" smtClean="0">
                <a:solidFill>
                  <a:schemeClr val="tx1"/>
                </a:solidFill>
                <a:latin typeface="Tahoma" pitchFamily="34" charset="0"/>
              </a:rPr>
              <a:t>La France est célèbre pour</a:t>
            </a:r>
            <a:br>
              <a:rPr lang="en-US" sz="3600" b="1" smtClean="0">
                <a:solidFill>
                  <a:schemeClr val="tx1"/>
                </a:solidFill>
                <a:latin typeface="Tahoma" pitchFamily="34" charset="0"/>
              </a:rPr>
            </a:br>
            <a:r>
              <a:rPr lang="en-US" sz="3600" b="1" smtClean="0">
                <a:solidFill>
                  <a:schemeClr val="tx1"/>
                </a:solidFill>
                <a:latin typeface="Tahoma" pitchFamily="34" charset="0"/>
              </a:rPr>
              <a:t> quel genre de mode? </a:t>
            </a:r>
            <a:r>
              <a:rPr lang="fr-FR" sz="3600" b="1" smtClean="0">
                <a:solidFill>
                  <a:schemeClr val="tx1"/>
                </a:solidFill>
                <a:latin typeface="Tahoma" pitchFamily="34" charset="0"/>
              </a:rPr>
              <a:t/>
            </a:r>
            <a:br>
              <a:rPr lang="fr-FR" sz="3600" b="1" smtClean="0">
                <a:solidFill>
                  <a:schemeClr val="tx1"/>
                </a:solidFill>
                <a:latin typeface="Tahoma" pitchFamily="34" charset="0"/>
              </a:rPr>
            </a:br>
            <a:endParaRPr lang="fr-FR" sz="3600" b="1" smtClean="0">
              <a:solidFill>
                <a:schemeClr val="tx1"/>
              </a:solidFill>
              <a:latin typeface="Tahoma" pitchFamily="34" charset="0"/>
            </a:endParaRPr>
          </a:p>
        </p:txBody>
      </p:sp>
      <p:sp>
        <p:nvSpPr>
          <p:cNvPr id="16387" name="Rectangle 3"/>
          <p:cNvSpPr>
            <a:spLocks noGrp="1" noChangeArrowheads="1"/>
          </p:cNvSpPr>
          <p:nvPr>
            <p:ph type="body" sz="half" idx="2"/>
          </p:nvPr>
        </p:nvSpPr>
        <p:spPr/>
        <p:txBody>
          <a:bodyPr/>
          <a:lstStyle/>
          <a:p>
            <a:pPr eaLnBrk="1" hangingPunct="1"/>
            <a:endParaRPr lang="en-US" sz="2800" smtClean="0"/>
          </a:p>
        </p:txBody>
      </p:sp>
      <p:pic>
        <p:nvPicPr>
          <p:cNvPr id="16388" name="Picture 4" descr="fr fashion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07988" y="1295400"/>
            <a:ext cx="4178300" cy="5334000"/>
          </a:xfrm>
          <a:noFill/>
        </p:spPr>
      </p:pic>
      <p:pic>
        <p:nvPicPr>
          <p:cNvPr id="16389" name="Picture 5" descr="fr fashiol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295400"/>
            <a:ext cx="44862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762000"/>
          </a:xfrm>
        </p:spPr>
        <p:txBody>
          <a:bodyPr/>
          <a:lstStyle/>
          <a:p>
            <a:pPr eaLnBrk="1" hangingPunct="1"/>
            <a:r>
              <a:rPr lang="fr-FR" sz="3600" b="1" smtClean="0">
                <a:solidFill>
                  <a:schemeClr val="tx1"/>
                </a:solidFill>
                <a:latin typeface="Tahoma" pitchFamily="34" charset="0"/>
              </a:rPr>
              <a:t>CÉLÈBRES  ARTISTES FRANÇAIS</a:t>
            </a:r>
          </a:p>
        </p:txBody>
      </p:sp>
      <p:sp>
        <p:nvSpPr>
          <p:cNvPr id="17411" name="Rectangle 3"/>
          <p:cNvSpPr>
            <a:spLocks noGrp="1" noChangeArrowheads="1"/>
          </p:cNvSpPr>
          <p:nvPr>
            <p:ph type="body" sz="half" idx="2"/>
          </p:nvPr>
        </p:nvSpPr>
        <p:spPr>
          <a:xfrm>
            <a:off x="4648200" y="762000"/>
            <a:ext cx="3962400" cy="5791200"/>
          </a:xfrm>
        </p:spPr>
        <p:txBody>
          <a:bodyPr/>
          <a:lstStyle/>
          <a:p>
            <a:pPr eaLnBrk="1" hangingPunct="1">
              <a:lnSpc>
                <a:spcPct val="90000"/>
              </a:lnSpc>
              <a:buFontTx/>
              <a:buNone/>
            </a:pPr>
            <a:r>
              <a:rPr lang="fr-FR" b="1" smtClean="0">
                <a:latin typeface="Tahoma" pitchFamily="34" charset="0"/>
              </a:rPr>
              <a:t>Gauguin (a cutting earful)</a:t>
            </a:r>
          </a:p>
          <a:p>
            <a:pPr eaLnBrk="1" hangingPunct="1">
              <a:lnSpc>
                <a:spcPct val="90000"/>
              </a:lnSpc>
              <a:buFontTx/>
              <a:buNone/>
            </a:pPr>
            <a:r>
              <a:rPr lang="fr-FR" b="1" smtClean="0">
                <a:latin typeface="Tahoma" pitchFamily="34" charset="0"/>
              </a:rPr>
              <a:t>Matisse (fauvism)</a:t>
            </a:r>
          </a:p>
          <a:p>
            <a:pPr eaLnBrk="1" hangingPunct="1">
              <a:lnSpc>
                <a:spcPct val="90000"/>
              </a:lnSpc>
              <a:buFontTx/>
              <a:buNone/>
            </a:pPr>
            <a:r>
              <a:rPr lang="fr-FR" b="1" smtClean="0">
                <a:latin typeface="Tahoma" pitchFamily="34" charset="0"/>
              </a:rPr>
              <a:t>Millet</a:t>
            </a:r>
          </a:p>
          <a:p>
            <a:pPr eaLnBrk="1" hangingPunct="1">
              <a:lnSpc>
                <a:spcPct val="90000"/>
              </a:lnSpc>
              <a:buFontTx/>
              <a:buNone/>
            </a:pPr>
            <a:r>
              <a:rPr lang="fr-FR" b="1" smtClean="0">
                <a:latin typeface="Tahoma" pitchFamily="34" charset="0"/>
              </a:rPr>
              <a:t>Monet</a:t>
            </a:r>
          </a:p>
          <a:p>
            <a:pPr eaLnBrk="1" hangingPunct="1">
              <a:lnSpc>
                <a:spcPct val="90000"/>
              </a:lnSpc>
              <a:buFontTx/>
              <a:buNone/>
            </a:pPr>
            <a:r>
              <a:rPr lang="fr-FR" b="1" smtClean="0">
                <a:latin typeface="Tahoma" pitchFamily="34" charset="0"/>
              </a:rPr>
              <a:t>Pissarro</a:t>
            </a:r>
          </a:p>
          <a:p>
            <a:pPr eaLnBrk="1" hangingPunct="1">
              <a:lnSpc>
                <a:spcPct val="90000"/>
              </a:lnSpc>
              <a:buFontTx/>
              <a:buNone/>
            </a:pPr>
            <a:r>
              <a:rPr lang="fr-FR" b="1" smtClean="0">
                <a:latin typeface="Tahoma" pitchFamily="34" charset="0"/>
              </a:rPr>
              <a:t>Poussin</a:t>
            </a:r>
          </a:p>
          <a:p>
            <a:pPr eaLnBrk="1" hangingPunct="1">
              <a:lnSpc>
                <a:spcPct val="90000"/>
              </a:lnSpc>
              <a:buFontTx/>
              <a:buNone/>
            </a:pPr>
            <a:r>
              <a:rPr lang="fr-FR" b="1" smtClean="0">
                <a:latin typeface="Tahoma" pitchFamily="34" charset="0"/>
              </a:rPr>
              <a:t>Renoir (impressionism)</a:t>
            </a:r>
          </a:p>
          <a:p>
            <a:pPr eaLnBrk="1" hangingPunct="1">
              <a:lnSpc>
                <a:spcPct val="90000"/>
              </a:lnSpc>
              <a:buFontTx/>
              <a:buNone/>
            </a:pPr>
            <a:r>
              <a:rPr lang="fr-FR" b="1" smtClean="0">
                <a:latin typeface="Tahoma" pitchFamily="34" charset="0"/>
              </a:rPr>
              <a:t>Seurat (pointillism)</a:t>
            </a:r>
          </a:p>
          <a:p>
            <a:pPr eaLnBrk="1" hangingPunct="1">
              <a:lnSpc>
                <a:spcPct val="90000"/>
              </a:lnSpc>
              <a:buFontTx/>
              <a:buNone/>
            </a:pPr>
            <a:r>
              <a:rPr lang="fr-FR" b="1" smtClean="0">
                <a:latin typeface="Tahoma" pitchFamily="34" charset="0"/>
              </a:rPr>
              <a:t/>
            </a:r>
            <a:br>
              <a:rPr lang="fr-FR" b="1" smtClean="0">
                <a:latin typeface="Tahoma" pitchFamily="34" charset="0"/>
              </a:rPr>
            </a:br>
            <a:endParaRPr lang="fr-FR" b="1" smtClean="0">
              <a:latin typeface="Tahoma" pitchFamily="34" charset="0"/>
            </a:endParaRPr>
          </a:p>
        </p:txBody>
      </p:sp>
      <p:sp>
        <p:nvSpPr>
          <p:cNvPr id="17412" name="Rectangle 4"/>
          <p:cNvSpPr>
            <a:spLocks noChangeArrowheads="1"/>
          </p:cNvSpPr>
          <p:nvPr/>
        </p:nvSpPr>
        <p:spPr bwMode="auto">
          <a:xfrm>
            <a:off x="228600" y="609600"/>
            <a:ext cx="34290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ahoma" pitchFamily="34" charset="0"/>
              </a:rPr>
              <a:t>Boucher</a:t>
            </a:r>
            <a:br>
              <a:rPr lang="en-US" sz="3200">
                <a:latin typeface="Tahoma" pitchFamily="34" charset="0"/>
              </a:rPr>
            </a:br>
            <a:r>
              <a:rPr lang="en-US" sz="3200">
                <a:latin typeface="Tahoma" pitchFamily="34" charset="0"/>
              </a:rPr>
              <a:t>Braque (cubism)</a:t>
            </a:r>
          </a:p>
          <a:p>
            <a:r>
              <a:rPr lang="en-US" sz="3200">
                <a:latin typeface="Tahoma" pitchFamily="34" charset="0"/>
              </a:rPr>
              <a:t>Cezanne</a:t>
            </a:r>
            <a:br>
              <a:rPr lang="en-US" sz="3200">
                <a:latin typeface="Tahoma" pitchFamily="34" charset="0"/>
              </a:rPr>
            </a:br>
            <a:r>
              <a:rPr lang="en-US" sz="3200">
                <a:latin typeface="Tahoma" pitchFamily="34" charset="0"/>
              </a:rPr>
              <a:t>Corot</a:t>
            </a:r>
            <a:br>
              <a:rPr lang="en-US" sz="3200">
                <a:latin typeface="Tahoma" pitchFamily="34" charset="0"/>
              </a:rPr>
            </a:br>
            <a:r>
              <a:rPr lang="en-US" sz="3200">
                <a:latin typeface="Tahoma" pitchFamily="34" charset="0"/>
              </a:rPr>
              <a:t>Courbet</a:t>
            </a:r>
            <a:br>
              <a:rPr lang="en-US" sz="3200">
                <a:latin typeface="Tahoma" pitchFamily="34" charset="0"/>
              </a:rPr>
            </a:br>
            <a:r>
              <a:rPr lang="en-US" sz="3200">
                <a:latin typeface="Tahoma" pitchFamily="34" charset="0"/>
              </a:rPr>
              <a:t>David</a:t>
            </a:r>
          </a:p>
          <a:p>
            <a:r>
              <a:rPr lang="en-US" sz="3200">
                <a:latin typeface="Tahoma" pitchFamily="34" charset="0"/>
              </a:rPr>
              <a:t>Degas </a:t>
            </a:r>
            <a:br>
              <a:rPr lang="en-US" sz="3200">
                <a:latin typeface="Tahoma" pitchFamily="34" charset="0"/>
              </a:rPr>
            </a:br>
            <a:r>
              <a:rPr lang="en-US" sz="3200">
                <a:latin typeface="Tahoma" pitchFamily="34" charset="0"/>
              </a:rPr>
              <a:t>Delacroix</a:t>
            </a:r>
          </a:p>
          <a:p>
            <a:r>
              <a:rPr lang="en-US" sz="3200">
                <a:latin typeface="Tahoma" pitchFamily="34" charset="0"/>
              </a:rPr>
              <a:t>Toulouse-Lautrec (Moulin Rouge)</a:t>
            </a:r>
            <a:br>
              <a:rPr lang="en-US" sz="3200">
                <a:latin typeface="Tahoma" pitchFamily="34" charset="0"/>
              </a:rPr>
            </a:br>
            <a:endParaRPr lang="en-US" sz="3200">
              <a:latin typeface="Tahom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8434" name="WordArt 3"/>
          <p:cNvSpPr>
            <a:spLocks noChangeArrowheads="1" noChangeShapeType="1" noTextEdit="1"/>
          </p:cNvSpPr>
          <p:nvPr/>
        </p:nvSpPr>
        <p:spPr bwMode="auto">
          <a:xfrm>
            <a:off x="1600200" y="762000"/>
            <a:ext cx="5562600" cy="51054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tx2"/>
                </a:solidFill>
                <a:latin typeface="Arial Black"/>
              </a:rPr>
              <a:t>THE</a:t>
            </a:r>
          </a:p>
          <a:p>
            <a:pPr algn="ctr"/>
            <a:r>
              <a:rPr lang="en-US" sz="3600" kern="10" dirty="0">
                <a:ln w="9525">
                  <a:solidFill>
                    <a:srgbClr val="000000"/>
                  </a:solidFill>
                  <a:round/>
                  <a:headEnd/>
                  <a:tailEnd/>
                </a:ln>
                <a:solidFill>
                  <a:schemeClr val="tx2"/>
                </a:solidFill>
                <a:latin typeface="Arial Black"/>
              </a:rPr>
              <a:t>FRENCH</a:t>
            </a:r>
          </a:p>
          <a:p>
            <a:pPr algn="ctr"/>
            <a:r>
              <a:rPr lang="en-US" sz="3600" kern="10" dirty="0" smtClean="0">
                <a:ln w="9525">
                  <a:solidFill>
                    <a:srgbClr val="000000"/>
                  </a:solidFill>
                  <a:round/>
                  <a:headEnd/>
                  <a:tailEnd/>
                </a:ln>
                <a:solidFill>
                  <a:schemeClr val="tx2"/>
                </a:solidFill>
                <a:latin typeface="Arial Black"/>
              </a:rPr>
              <a:t>DUAL</a:t>
            </a:r>
            <a:endParaRPr lang="en-US" sz="3600" kern="10" dirty="0">
              <a:ln w="9525">
                <a:solidFill>
                  <a:srgbClr val="000000"/>
                </a:solidFill>
                <a:round/>
                <a:headEnd/>
                <a:tailEnd/>
              </a:ln>
              <a:solidFill>
                <a:schemeClr val="tx2"/>
              </a:solidFill>
              <a:latin typeface="Arial Black"/>
            </a:endParaRPr>
          </a:p>
          <a:p>
            <a:pPr algn="ctr"/>
            <a:r>
              <a:rPr lang="en-US" sz="3600" kern="10" dirty="0">
                <a:ln w="9525">
                  <a:solidFill>
                    <a:srgbClr val="000000"/>
                  </a:solidFill>
                  <a:round/>
                  <a:headEnd/>
                  <a:tailEnd/>
                </a:ln>
                <a:solidFill>
                  <a:schemeClr val="tx2"/>
                </a:solidFill>
                <a:latin typeface="Arial Black"/>
              </a:rPr>
              <a:t> </a:t>
            </a:r>
            <a:r>
              <a:rPr lang="en-US" sz="3600" kern="10" dirty="0" smtClean="0">
                <a:ln w="9525">
                  <a:solidFill>
                    <a:srgbClr val="000000"/>
                  </a:solidFill>
                  <a:round/>
                  <a:headEnd/>
                  <a:tailEnd/>
                </a:ln>
                <a:solidFill>
                  <a:schemeClr val="tx2"/>
                </a:solidFill>
                <a:latin typeface="Arial Black"/>
              </a:rPr>
              <a:t>PERSONALITIES</a:t>
            </a:r>
            <a:endParaRPr lang="en-US" sz="3600" kern="10" dirty="0">
              <a:ln w="9525">
                <a:solidFill>
                  <a:srgbClr val="000000"/>
                </a:solidFill>
                <a:round/>
                <a:headEnd/>
                <a:tailEnd/>
              </a:ln>
              <a:solidFill>
                <a:schemeClr val="tx2"/>
              </a:solidFill>
              <a:latin typeface="Arial Black"/>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762000"/>
            <a:ext cx="7924800" cy="2438400"/>
          </a:xfrm>
        </p:spPr>
        <p:txBody>
          <a:bodyPr/>
          <a:lstStyle/>
          <a:p>
            <a:pPr eaLnBrk="1" hangingPunct="1"/>
            <a:r>
              <a:rPr lang="fr-FR" sz="4000" b="1" smtClean="0">
                <a:solidFill>
                  <a:schemeClr val="tx1"/>
                </a:solidFill>
                <a:latin typeface="Tahoma" pitchFamily="34" charset="0"/>
              </a:rPr>
              <a:t>Française fendue (split) la personnalité: </a:t>
            </a:r>
            <a:r>
              <a:rPr lang="fr-FR" sz="3200" b="1" smtClean="0">
                <a:solidFill>
                  <a:schemeClr val="tx1"/>
                </a:solidFill>
                <a:latin typeface="Tahoma" pitchFamily="34" charset="0"/>
              </a:rPr>
              <a:t>LIBERTARIANISM VS. BUREAUCRACY</a:t>
            </a:r>
            <a:br>
              <a:rPr lang="fr-FR" sz="3200" b="1" smtClean="0">
                <a:solidFill>
                  <a:schemeClr val="tx1"/>
                </a:solidFill>
                <a:latin typeface="Tahoma" pitchFamily="34" charset="0"/>
              </a:rPr>
            </a:br>
            <a:r>
              <a:rPr lang="fr-FR" sz="3200" b="1" smtClean="0">
                <a:solidFill>
                  <a:schemeClr val="tx1"/>
                </a:solidFill>
                <a:latin typeface="Tahoma" pitchFamily="34" charset="0"/>
              </a:rPr>
              <a:t>(Latin + Anglo-Saxon mixture)</a:t>
            </a:r>
            <a:br>
              <a:rPr lang="fr-FR" sz="3200" b="1" smtClean="0">
                <a:solidFill>
                  <a:schemeClr val="tx1"/>
                </a:solidFill>
                <a:latin typeface="Tahoma" pitchFamily="34" charset="0"/>
              </a:rPr>
            </a:br>
            <a:r>
              <a:rPr lang="fr-FR" sz="3200" b="1" smtClean="0">
                <a:solidFill>
                  <a:schemeClr val="tx1"/>
                </a:solidFill>
                <a:latin typeface="Tahoma" pitchFamily="34" charset="0"/>
              </a:rPr>
              <a:t/>
            </a:r>
            <a:br>
              <a:rPr lang="fr-FR" sz="3200" b="1" smtClean="0">
                <a:solidFill>
                  <a:schemeClr val="tx1"/>
                </a:solidFill>
                <a:latin typeface="Tahoma" pitchFamily="34" charset="0"/>
              </a:rPr>
            </a:br>
            <a:r>
              <a:rPr lang="fr-FR" sz="4000" b="1" smtClean="0">
                <a:solidFill>
                  <a:srgbClr val="FF0000"/>
                </a:solidFill>
                <a:latin typeface="Garamond" pitchFamily="18" charset="0"/>
              </a:rPr>
              <a:t/>
            </a:r>
            <a:br>
              <a:rPr lang="fr-FR" sz="4000" b="1" smtClean="0">
                <a:solidFill>
                  <a:srgbClr val="FF0000"/>
                </a:solidFill>
                <a:latin typeface="Garamond" pitchFamily="18" charset="0"/>
              </a:rPr>
            </a:br>
            <a:endParaRPr lang="fr-FR" sz="4000" b="1" smtClean="0">
              <a:solidFill>
                <a:srgbClr val="FF0000"/>
              </a:solidFill>
              <a:latin typeface="Garamond" pitchFamily="18" charset="0"/>
            </a:endParaRPr>
          </a:p>
        </p:txBody>
      </p:sp>
      <p:pic>
        <p:nvPicPr>
          <p:cNvPr id="19459" name="Picture 3" descr="SPLIT COLOR F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03463"/>
            <a:ext cx="60198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371600"/>
          </a:xfrm>
        </p:spPr>
        <p:txBody>
          <a:bodyPr/>
          <a:lstStyle/>
          <a:p>
            <a:r>
              <a:rPr lang="en-US" b="1" smtClean="0">
                <a:latin typeface="Tahoma" pitchFamily="34" charset="0"/>
                <a:cs typeface="Tahoma" pitchFamily="34" charset="0"/>
              </a:rPr>
              <a:t>A CULTURAL LEGACY OF TWO INCOMPATIBLE CULTURES</a:t>
            </a:r>
          </a:p>
        </p:txBody>
      </p:sp>
      <p:sp>
        <p:nvSpPr>
          <p:cNvPr id="20483" name="Content Placeholder 2"/>
          <p:cNvSpPr>
            <a:spLocks noGrp="1"/>
          </p:cNvSpPr>
          <p:nvPr>
            <p:ph idx="1"/>
          </p:nvPr>
        </p:nvSpPr>
        <p:spPr>
          <a:xfrm>
            <a:off x="0" y="1371600"/>
            <a:ext cx="9144000" cy="5486400"/>
          </a:xfrm>
        </p:spPr>
        <p:txBody>
          <a:bodyPr/>
          <a:lstStyle/>
          <a:p>
            <a:pPr algn="ctr">
              <a:buFontTx/>
              <a:buNone/>
            </a:pPr>
            <a:r>
              <a:rPr lang="en-US" sz="5400" b="1" dirty="0" smtClean="0">
                <a:latin typeface="Tahoma" pitchFamily="34" charset="0"/>
              </a:rPr>
              <a:t>The French have a dual personality culturally with a volatile Anglo-Saxon/Latin blend—libertarianism + elitism.</a:t>
            </a:r>
          </a:p>
          <a:p>
            <a:endParaRPr lang="en-US" dirty="0" smtClean="0"/>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991600" cy="609600"/>
          </a:xfrm>
        </p:spPr>
        <p:txBody>
          <a:bodyPr/>
          <a:lstStyle/>
          <a:p>
            <a:pPr eaLnBrk="1" hangingPunct="1"/>
            <a:r>
              <a:rPr lang="en-US" sz="3200" b="1" smtClean="0">
                <a:latin typeface="Tahoma" pitchFamily="34" charset="0"/>
              </a:rPr>
              <a:t>French Culture PRISMs</a:t>
            </a:r>
          </a:p>
        </p:txBody>
      </p:sp>
      <p:sp>
        <p:nvSpPr>
          <p:cNvPr id="3075" name="Rectangle 3"/>
          <p:cNvSpPr>
            <a:spLocks noGrp="1" noChangeArrowheads="1"/>
          </p:cNvSpPr>
          <p:nvPr>
            <p:ph type="body" idx="1"/>
          </p:nvPr>
        </p:nvSpPr>
        <p:spPr>
          <a:xfrm>
            <a:off x="0" y="609600"/>
            <a:ext cx="9144000" cy="6248400"/>
          </a:xfrm>
        </p:spPr>
        <p:txBody>
          <a:bodyPr/>
          <a:lstStyle/>
          <a:p>
            <a:pPr marL="609600" indent="-609600" eaLnBrk="1" hangingPunct="1">
              <a:buFontTx/>
              <a:buAutoNum type="arabicPeriod"/>
            </a:pPr>
            <a:r>
              <a:rPr lang="en-US" sz="3400" b="1" smtClean="0">
                <a:latin typeface="Tahoma" pitchFamily="34" charset="0"/>
              </a:rPr>
              <a:t>Is it OK for a culture to be “arrogant”?</a:t>
            </a:r>
          </a:p>
          <a:p>
            <a:pPr marL="609600" indent="-609600" eaLnBrk="1" hangingPunct="1">
              <a:buFontTx/>
              <a:buAutoNum type="arabicPeriod"/>
            </a:pPr>
            <a:r>
              <a:rPr lang="en-US" sz="3400" b="1" smtClean="0">
                <a:latin typeface="Tahoma" pitchFamily="34" charset="0"/>
              </a:rPr>
              <a:t>Is it possible for any culture today to escape the pull of secular modernism?</a:t>
            </a:r>
          </a:p>
          <a:p>
            <a:pPr marL="609600" indent="-609600" eaLnBrk="1" hangingPunct="1">
              <a:buFontTx/>
              <a:buAutoNum type="arabicPeriod"/>
            </a:pPr>
            <a:r>
              <a:rPr lang="en-US" sz="3400" b="1" smtClean="0">
                <a:latin typeface="Tahoma" pitchFamily="34" charset="0"/>
              </a:rPr>
              <a:t>Is existentialism a fount of human freedom or a cultural disease?</a:t>
            </a:r>
          </a:p>
          <a:p>
            <a:pPr marL="609600" indent="-609600" eaLnBrk="1" hangingPunct="1">
              <a:buFontTx/>
              <a:buAutoNum type="arabicPeriod"/>
            </a:pPr>
            <a:r>
              <a:rPr lang="en-US" sz="3400" b="1" smtClean="0">
                <a:latin typeface="Tahoma" pitchFamily="34" charset="0"/>
              </a:rPr>
              <a:t>Is materialism the ultimate priority for nations to pursue?</a:t>
            </a:r>
          </a:p>
          <a:p>
            <a:pPr marL="609600" indent="-609600" eaLnBrk="1" hangingPunct="1">
              <a:buFontTx/>
              <a:buAutoNum type="arabicPeriod"/>
            </a:pPr>
            <a:r>
              <a:rPr lang="en-US" sz="3400" b="1" smtClean="0">
                <a:latin typeface="Tahoma" pitchFamily="34" charset="0"/>
              </a:rPr>
              <a:t>Are there other “split personality” cultures in the world besides the French?</a:t>
            </a: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914400"/>
          </a:xfrm>
        </p:spPr>
        <p:txBody>
          <a:bodyPr/>
          <a:lstStyle/>
          <a:p>
            <a:pPr eaLnBrk="1" hangingPunct="1"/>
            <a:r>
              <a:rPr lang="en-US" b="1" smtClean="0">
                <a:solidFill>
                  <a:srgbClr val="FF0000"/>
                </a:solidFill>
                <a:latin typeface="Garamond" pitchFamily="18" charset="0"/>
              </a:rPr>
              <a:t/>
            </a:r>
            <a:br>
              <a:rPr lang="en-US" b="1" smtClean="0">
                <a:solidFill>
                  <a:srgbClr val="FF0000"/>
                </a:solidFill>
                <a:latin typeface="Garamond" pitchFamily="18" charset="0"/>
              </a:rPr>
            </a:br>
            <a:endParaRPr lang="en-US" b="1" smtClean="0">
              <a:solidFill>
                <a:srgbClr val="FF0000"/>
              </a:solidFill>
              <a:latin typeface="Garamond" pitchFamily="18" charset="0"/>
            </a:endParaRPr>
          </a:p>
        </p:txBody>
      </p:sp>
      <p:sp>
        <p:nvSpPr>
          <p:cNvPr id="21507" name="Rectangle 3"/>
          <p:cNvSpPr>
            <a:spLocks noGrp="1" noChangeArrowheads="1"/>
          </p:cNvSpPr>
          <p:nvPr>
            <p:ph type="body" idx="1"/>
          </p:nvPr>
        </p:nvSpPr>
        <p:spPr>
          <a:xfrm>
            <a:off x="0" y="0"/>
            <a:ext cx="8915400" cy="6858000"/>
          </a:xfrm>
        </p:spPr>
        <p:txBody>
          <a:bodyPr/>
          <a:lstStyle/>
          <a:p>
            <a:pPr algn="ctr" eaLnBrk="1" hangingPunct="1">
              <a:lnSpc>
                <a:spcPct val="90000"/>
              </a:lnSpc>
              <a:buFontTx/>
              <a:buNone/>
            </a:pPr>
            <a:r>
              <a:rPr lang="en-US" sz="4000" b="1" smtClean="0">
                <a:latin typeface="Tahoma" pitchFamily="34" charset="0"/>
              </a:rPr>
              <a:t>Personality 1:</a:t>
            </a:r>
          </a:p>
          <a:p>
            <a:pPr algn="ctr" eaLnBrk="1" hangingPunct="1">
              <a:lnSpc>
                <a:spcPct val="90000"/>
              </a:lnSpc>
              <a:buFontTx/>
              <a:buNone/>
            </a:pPr>
            <a:r>
              <a:rPr lang="en-US" sz="4000" b="1" smtClean="0">
                <a:latin typeface="Tahoma" pitchFamily="34" charset="0"/>
              </a:rPr>
              <a:t>THE FRENCH LIBERTINE</a:t>
            </a:r>
          </a:p>
          <a:p>
            <a:pPr lvl="1" eaLnBrk="1" hangingPunct="1">
              <a:lnSpc>
                <a:spcPct val="90000"/>
              </a:lnSpc>
              <a:buClr>
                <a:srgbClr val="008080"/>
              </a:buClr>
              <a:buFontTx/>
              <a:buNone/>
            </a:pPr>
            <a:r>
              <a:rPr lang="en-US" sz="4000" b="1" smtClean="0">
                <a:latin typeface="Tahoma" pitchFamily="34" charset="0"/>
              </a:rPr>
              <a:t>1. Liberal lifestyles &amp; uninhibited licentiousness (La Moulin Rouge &amp; the infamous “Can-Can” dance &amp; LA FEÉ VERTE (absinthe)</a:t>
            </a:r>
          </a:p>
          <a:p>
            <a:pPr lvl="1" eaLnBrk="1" hangingPunct="1">
              <a:lnSpc>
                <a:spcPct val="90000"/>
              </a:lnSpc>
              <a:buClr>
                <a:srgbClr val="008080"/>
              </a:buClr>
              <a:buFontTx/>
              <a:buNone/>
            </a:pPr>
            <a:r>
              <a:rPr lang="en-US" sz="4000" b="1" smtClean="0">
                <a:latin typeface="Tahoma" pitchFamily="34" charset="0"/>
              </a:rPr>
              <a:t>2. Mardi Gras (vs. Lent)</a:t>
            </a:r>
          </a:p>
          <a:p>
            <a:pPr lvl="1" eaLnBrk="1" hangingPunct="1">
              <a:lnSpc>
                <a:spcPct val="90000"/>
              </a:lnSpc>
              <a:buClr>
                <a:srgbClr val="008080"/>
              </a:buClr>
              <a:buFontTx/>
              <a:buNone/>
            </a:pPr>
            <a:r>
              <a:rPr lang="en-US" sz="4000" b="1" smtClean="0">
                <a:latin typeface="Tahoma" pitchFamily="34" charset="0"/>
              </a:rPr>
              <a:t>3. Self-indulgent sophistication</a:t>
            </a:r>
          </a:p>
          <a:p>
            <a:pPr lvl="1" eaLnBrk="1" hangingPunct="1">
              <a:lnSpc>
                <a:spcPct val="90000"/>
              </a:lnSpc>
              <a:buClr>
                <a:srgbClr val="008080"/>
              </a:buClr>
              <a:buFontTx/>
              <a:buNone/>
            </a:pPr>
            <a:r>
              <a:rPr lang="en-US" sz="4000" b="1" smtClean="0">
                <a:latin typeface="Tahoma" pitchFamily="34" charset="0"/>
              </a:rPr>
              <a:t>4. Political activism, strikes, unionism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81000"/>
            <a:ext cx="9144000" cy="1143000"/>
          </a:xfrm>
        </p:spPr>
        <p:txBody>
          <a:bodyPr/>
          <a:lstStyle/>
          <a:p>
            <a:pPr eaLnBrk="1" hangingPunct="1"/>
            <a:r>
              <a:rPr lang="en-US" sz="3600" b="1" smtClean="0">
                <a:latin typeface="Tahoma" pitchFamily="34" charset="0"/>
              </a:rPr>
              <a:t>HENRI TOULOUSE-LAUTREC</a:t>
            </a:r>
            <a:br>
              <a:rPr lang="en-US" sz="3600" b="1" smtClean="0">
                <a:latin typeface="Tahoma" pitchFamily="34" charset="0"/>
              </a:rPr>
            </a:br>
            <a:r>
              <a:rPr lang="en-US" sz="3600" b="1" smtClean="0">
                <a:latin typeface="Tahoma" pitchFamily="34" charset="0"/>
              </a:rPr>
              <a:t>who painted the habitués of the Moulin Rouge (“red windmill”)</a:t>
            </a:r>
          </a:p>
        </p:txBody>
      </p:sp>
      <p:sp>
        <p:nvSpPr>
          <p:cNvPr id="22531" name="Rectangle 3"/>
          <p:cNvSpPr>
            <a:spLocks noGrp="1" noChangeArrowheads="1"/>
          </p:cNvSpPr>
          <p:nvPr>
            <p:ph type="body" idx="1"/>
          </p:nvPr>
        </p:nvSpPr>
        <p:spPr>
          <a:xfrm>
            <a:off x="0" y="1981200"/>
            <a:ext cx="9144000" cy="4876800"/>
          </a:xfrm>
        </p:spPr>
        <p:txBody>
          <a:bodyPr/>
          <a:lstStyle/>
          <a:p>
            <a:pPr eaLnBrk="1" hangingPunct="1"/>
            <a:endParaRPr lang="en-US" smtClean="0"/>
          </a:p>
        </p:txBody>
      </p:sp>
      <p:pic>
        <p:nvPicPr>
          <p:cNvPr id="22532" name="Picture 7" descr="toulouse_lautr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2493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3" descr="ROU_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590800"/>
            <a:ext cx="49530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15"/>
          <p:cNvSpPr>
            <a:spLocks noChangeArrowheads="1"/>
          </p:cNvSpPr>
          <p:nvPr/>
        </p:nvSpPr>
        <p:spPr bwMode="auto">
          <a:xfrm>
            <a:off x="7543800" y="60960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toulouse-lautrec"/>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81000" y="2438400"/>
            <a:ext cx="2416175" cy="3435350"/>
          </a:xfrm>
          <a:noFill/>
        </p:spPr>
      </p:pic>
      <p:pic>
        <p:nvPicPr>
          <p:cNvPr id="23555" name="Picture 8" descr="Henri de Toulouse-Lautrec. Friends. 1895. Private col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2"/>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3124200" y="228600"/>
            <a:ext cx="4114800" cy="2903538"/>
          </a:xfrm>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9144000" cy="533400"/>
          </a:xfrm>
        </p:spPr>
        <p:txBody>
          <a:bodyPr/>
          <a:lstStyle/>
          <a:p>
            <a:pPr eaLnBrk="1" hangingPunct="1"/>
            <a:r>
              <a:rPr lang="en-US" sz="4000" b="1" smtClean="0">
                <a:solidFill>
                  <a:schemeClr val="tx1"/>
                </a:solidFill>
                <a:latin typeface="Tahoma" pitchFamily="34" charset="0"/>
              </a:rPr>
              <a:t>Personality 2: </a:t>
            </a:r>
            <a:br>
              <a:rPr lang="en-US" sz="4000" b="1" smtClean="0">
                <a:solidFill>
                  <a:schemeClr val="tx1"/>
                </a:solidFill>
                <a:latin typeface="Tahoma" pitchFamily="34" charset="0"/>
              </a:rPr>
            </a:br>
            <a:r>
              <a:rPr lang="en-US" sz="4000" b="1" smtClean="0">
                <a:solidFill>
                  <a:schemeClr val="tx1"/>
                </a:solidFill>
                <a:latin typeface="Tahoma" pitchFamily="34" charset="0"/>
              </a:rPr>
              <a:t>FRANÇAIS LE BUREAUCRATE</a:t>
            </a:r>
          </a:p>
        </p:txBody>
      </p:sp>
      <p:sp>
        <p:nvSpPr>
          <p:cNvPr id="24579" name="Rectangle 3"/>
          <p:cNvSpPr>
            <a:spLocks noGrp="1" noChangeArrowheads="1"/>
          </p:cNvSpPr>
          <p:nvPr>
            <p:ph type="body" idx="1"/>
          </p:nvPr>
        </p:nvSpPr>
        <p:spPr>
          <a:xfrm>
            <a:off x="228600" y="1143000"/>
            <a:ext cx="8686800" cy="5486400"/>
          </a:xfrm>
        </p:spPr>
        <p:txBody>
          <a:bodyPr/>
          <a:lstStyle/>
          <a:p>
            <a:pPr marL="609600" indent="-609600" eaLnBrk="1" hangingPunct="1">
              <a:buClr>
                <a:schemeClr val="tx1"/>
              </a:buClr>
              <a:buFontTx/>
              <a:buAutoNum type="arabicPeriod"/>
            </a:pPr>
            <a:r>
              <a:rPr lang="en-US" sz="3600" b="1" smtClean="0">
                <a:latin typeface="Tahoma" pitchFamily="34" charset="0"/>
              </a:rPr>
              <a:t>Code Napoleon &amp; a pervasive “Civil Service” system of professional employment</a:t>
            </a:r>
          </a:p>
          <a:p>
            <a:pPr marL="609600" indent="-609600" eaLnBrk="1" hangingPunct="1">
              <a:buClr>
                <a:schemeClr val="tx1"/>
              </a:buClr>
              <a:buFontTx/>
              <a:buAutoNum type="arabicPeriod"/>
            </a:pPr>
            <a:r>
              <a:rPr lang="en-US" sz="3600" b="1" smtClean="0">
                <a:latin typeface="Tahoma" pitchFamily="34" charset="0"/>
              </a:rPr>
              <a:t>Competitive examinations</a:t>
            </a:r>
          </a:p>
          <a:p>
            <a:pPr marL="609600" indent="-609600" eaLnBrk="1" hangingPunct="1">
              <a:buClr>
                <a:schemeClr val="tx1"/>
              </a:buClr>
              <a:buFontTx/>
              <a:buAutoNum type="arabicPeriod"/>
            </a:pPr>
            <a:r>
              <a:rPr lang="en-US" sz="3600" b="1" smtClean="0">
                <a:latin typeface="Tahoma" pitchFamily="34" charset="0"/>
              </a:rPr>
              <a:t>Rules for hiring, promotions, raises, etc.</a:t>
            </a:r>
          </a:p>
          <a:p>
            <a:pPr marL="609600" indent="-609600" eaLnBrk="1" hangingPunct="1">
              <a:buClr>
                <a:schemeClr val="tx1"/>
              </a:buClr>
              <a:buFontTx/>
              <a:buAutoNum type="arabicPeriod"/>
            </a:pPr>
            <a:r>
              <a:rPr lang="en-US" sz="3600" b="1" smtClean="0">
                <a:latin typeface="Tahoma" pitchFamily="34" charset="0"/>
              </a:rPr>
              <a:t>The discipline of impersonal organization structure (the strange Anglo Saxon transplant)</a:t>
            </a:r>
          </a:p>
          <a:p>
            <a:pPr marL="609600" indent="-609600" eaLnBrk="1" hangingPunct="1">
              <a:buClr>
                <a:schemeClr val="tx1"/>
              </a:buClr>
            </a:pPr>
            <a:endParaRPr lang="en-US" sz="3600" b="1" smtClean="0">
              <a:latin typeface="Tahoma" pitchFamily="34" charset="0"/>
            </a:endParaRPr>
          </a:p>
        </p:txBody>
      </p:sp>
      <p:sp>
        <p:nvSpPr>
          <p:cNvPr id="24580" name="AutoShape 7"/>
          <p:cNvSpPr>
            <a:spLocks noChangeArrowheads="1"/>
          </p:cNvSpPr>
          <p:nvPr/>
        </p:nvSpPr>
        <p:spPr bwMode="auto">
          <a:xfrm>
            <a:off x="7924800" y="55626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startAt="5"/>
            </a:pPr>
            <a:r>
              <a:rPr lang="en-US" b="1" smtClean="0">
                <a:latin typeface="Tahoma" pitchFamily="34" charset="0"/>
              </a:rPr>
              <a:t>The French show the bureaucratic/control side of their character today in their tough zero-tolerance anti-terrorism policies, often in tension with human rights.</a:t>
            </a:r>
          </a:p>
          <a:p>
            <a:pPr marL="609600" indent="-609600" eaLnBrk="1" hangingPunct="1">
              <a:lnSpc>
                <a:spcPct val="90000"/>
              </a:lnSpc>
              <a:buFontTx/>
              <a:buAutoNum type="arabicPeriod" startAt="5"/>
            </a:pPr>
            <a:r>
              <a:rPr lang="en-US" b="1" smtClean="0">
                <a:latin typeface="Tahoma" pitchFamily="34" charset="0"/>
              </a:rPr>
              <a:t>All religious symbols are banned from public forums.</a:t>
            </a:r>
          </a:p>
          <a:p>
            <a:pPr marL="609600" indent="-609600" eaLnBrk="1" hangingPunct="1">
              <a:lnSpc>
                <a:spcPct val="90000"/>
              </a:lnSpc>
              <a:buFontTx/>
              <a:buAutoNum type="arabicPeriod" startAt="5"/>
            </a:pPr>
            <a:r>
              <a:rPr lang="en-US" b="1" smtClean="0">
                <a:latin typeface="Tahoma" pitchFamily="34" charset="0"/>
              </a:rPr>
              <a:t>Unrestrained surveillance of Muslim activity within France.</a:t>
            </a:r>
          </a:p>
          <a:p>
            <a:pPr marL="609600" indent="-609600" eaLnBrk="1" hangingPunct="1">
              <a:lnSpc>
                <a:spcPct val="90000"/>
              </a:lnSpc>
              <a:buFontTx/>
              <a:buAutoNum type="arabicPeriod" startAt="5"/>
            </a:pPr>
            <a:r>
              <a:rPr lang="en-US" b="1" smtClean="0">
                <a:latin typeface="Tahoma" pitchFamily="34" charset="0"/>
              </a:rPr>
              <a:t>“Offensive harassment” of the Muslin community via unannounced raids on suspected gathering places for terrorists</a:t>
            </a:r>
          </a:p>
          <a:p>
            <a:pPr marL="609600" indent="-609600" eaLnBrk="1" hangingPunct="1">
              <a:lnSpc>
                <a:spcPct val="90000"/>
              </a:lnSpc>
              <a:buFontTx/>
              <a:buAutoNum type="arabicPeriod" startAt="5"/>
            </a:pPr>
            <a:r>
              <a:rPr lang="en-US" b="1" smtClean="0">
                <a:latin typeface="Tahoma" pitchFamily="34" charset="0"/>
              </a:rPr>
              <a:t>Limited human rights privileges for those under arrest or interrogation. </a:t>
            </a:r>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Under the French legal system, the Napoleonic Code, those arrested are “guilty until proven innocent,” &amp; judges serve as rubber stamps for state prosecutors rather than  advocates for impartial jurisprudence. </a:t>
            </a: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a:t>
            </a:r>
            <a:r>
              <a:rPr lang="en-US" sz="3600" b="1" smtClean="0">
                <a:latin typeface="Tahoma" pitchFamily="34" charset="0"/>
              </a:rPr>
              <a:t>The French have no problem of identity. They know who they are and can’t imagine wanting to be anybody else. They are determined to remain a presence on the world scene.  But the material means are lacking, and the world has become negligent in paying what France considers its due deference to moral and intellectual weight. It lives with its contradictions and never stops seeking to make its mark.”</a:t>
            </a:r>
            <a:endParaRPr lang="en-US"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a:t>
            </a:r>
            <a:r>
              <a:rPr lang="en-US" sz="3600" b="1" smtClean="0">
                <a:latin typeface="Tahoma" pitchFamily="34" charset="0"/>
              </a:rPr>
              <a:t>Everyone considers the French to be the most nationalistic people in Europe. The Gallic rooster--proud, independent, self-assured, and mocking--symbolizes France. Other nations choose an eagle, a lion, a unicorn, and elephant, a serpent as their national symbol. The French enshrined a barnyard fowl, but the scrappiest, noisiest, most brilliant. They relish both the bravura and the satire. “</a:t>
            </a:r>
            <a:endParaRPr lang="en-US"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9698" name="WordArt 5"/>
          <p:cNvSpPr>
            <a:spLocks noChangeArrowheads="1" noChangeShapeType="1" noTextEdit="1"/>
          </p:cNvSpPr>
          <p:nvPr/>
        </p:nvSpPr>
        <p:spPr bwMode="auto">
          <a:xfrm>
            <a:off x="381000" y="914400"/>
            <a:ext cx="8001000" cy="441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A </a:t>
            </a:r>
          </a:p>
          <a:p>
            <a:pPr algn="ctr"/>
            <a:r>
              <a:rPr lang="en-US" sz="3600" kern="10">
                <a:ln w="9525">
                  <a:solidFill>
                    <a:srgbClr val="000000"/>
                  </a:solidFill>
                  <a:round/>
                  <a:headEnd/>
                  <a:tailEnd/>
                </a:ln>
                <a:solidFill>
                  <a:schemeClr val="tx2"/>
                </a:solidFill>
                <a:latin typeface="Arial Black"/>
              </a:rPr>
              <a:t>SCHIZOPHRENIC</a:t>
            </a:r>
          </a:p>
          <a:p>
            <a:pPr algn="ctr"/>
            <a:r>
              <a:rPr lang="en-US" sz="3600" kern="10">
                <a:ln w="9525">
                  <a:solidFill>
                    <a:srgbClr val="000000"/>
                  </a:solidFill>
                  <a:round/>
                  <a:headEnd/>
                  <a:tailEnd/>
                </a:ln>
                <a:solidFill>
                  <a:schemeClr val="tx2"/>
                </a:solidFill>
                <a:latin typeface="Arial Black"/>
              </a:rPr>
              <a:t>HISTORY</a:t>
            </a: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3" descr="french rev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3058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None/>
            </a:pPr>
            <a:r>
              <a:rPr lang="en-US" sz="3200" b="1" smtClean="0">
                <a:latin typeface="Tahoma" pitchFamily="34" charset="0"/>
              </a:rPr>
              <a:t>	Individualism</a:t>
            </a:r>
          </a:p>
          <a:p>
            <a:pPr eaLnBrk="1" hangingPunct="1">
              <a:buFont typeface="Wingdings" pitchFamily="2" charset="2"/>
              <a:buChar char="ü"/>
            </a:pPr>
            <a:r>
              <a:rPr lang="en-US" sz="3200" b="1" smtClean="0">
                <a:latin typeface="Tahoma" pitchFamily="34" charset="0"/>
              </a:rPr>
              <a:t>Extended family</a:t>
            </a:r>
          </a:p>
          <a:p>
            <a:pPr eaLnBrk="1" hangingPunct="1">
              <a:buFontTx/>
              <a:buNone/>
            </a:pPr>
            <a:r>
              <a:rPr lang="en-US" sz="3200" b="1" smtClean="0">
                <a:latin typeface="Tahoma" pitchFamily="34" charset="0"/>
              </a:rPr>
              <a:t>	Community</a:t>
            </a:r>
          </a:p>
          <a:p>
            <a:pPr eaLnBrk="1" hangingPunct="1">
              <a:buFont typeface="Wingdings" pitchFamily="2" charset="2"/>
              <a:buNone/>
            </a:pPr>
            <a:r>
              <a:rPr lang="en-US" sz="3200" b="1" smtClean="0">
                <a:latin typeface="Tahoma" pitchFamily="34" charset="0"/>
              </a:rPr>
              <a:t>	Monochronic</a:t>
            </a:r>
          </a:p>
          <a:p>
            <a:pPr eaLnBrk="1" hangingPunct="1">
              <a:buFont typeface="Wingdings" pitchFamily="2" charset="2"/>
              <a:buChar char="ü"/>
            </a:pPr>
            <a:r>
              <a:rPr lang="en-US" sz="3200" b="1" smtClean="0">
                <a:latin typeface="Tahoma" pitchFamily="34" charset="0"/>
              </a:rPr>
              <a:t>Poychronic</a:t>
            </a:r>
          </a:p>
          <a:p>
            <a:pPr eaLnBrk="1" hangingPunct="1">
              <a:buFont typeface="Wingdings" pitchFamily="2" charset="2"/>
              <a:buNone/>
            </a:pPr>
            <a:r>
              <a:rPr lang="en-US" sz="3200" b="1" smtClean="0">
                <a:latin typeface="Tahoma" pitchFamily="34" charset="0"/>
              </a:rPr>
              <a:t>	Low Context</a:t>
            </a:r>
          </a:p>
          <a:p>
            <a:pPr eaLnBrk="1" hangingPunct="1">
              <a:buFont typeface="Wingdings" pitchFamily="2" charset="2"/>
              <a:buChar char="ü"/>
            </a:pPr>
            <a:r>
              <a:rPr lang="en-US" sz="3200" b="1" smtClean="0">
                <a:latin typeface="Tahoma" pitchFamily="34" charset="0"/>
              </a:rPr>
              <a:t>High Context</a:t>
            </a:r>
          </a:p>
          <a:p>
            <a:pPr eaLnBrk="1" hangingPunct="1">
              <a:buFont typeface="Wingdings" pitchFamily="2" charset="2"/>
              <a:buNone/>
            </a:pPr>
            <a:r>
              <a:rPr lang="en-US" sz="3200" b="1" smtClean="0">
                <a:latin typeface="Tahoma" pitchFamily="34" charset="0"/>
              </a:rPr>
              <a:t>	Social Ambiguity</a:t>
            </a:r>
          </a:p>
          <a:p>
            <a:pPr eaLnBrk="1" hangingPunct="1">
              <a:buFont typeface="Wingdings" pitchFamily="2" charset="2"/>
              <a:buChar char="ü"/>
            </a:pPr>
            <a:r>
              <a:rPr lang="en-US" sz="3200" b="1" smtClean="0">
                <a:latin typeface="Tahoma" pitchFamily="34" charset="0"/>
              </a:rPr>
              <a:t>Social Certainty</a:t>
            </a:r>
          </a:p>
          <a:p>
            <a:pPr eaLnBrk="1" hangingPunct="1"/>
            <a:endParaRPr lang="en-US" sz="3200" b="1" smtClean="0">
              <a:latin typeface="Tahoma" pitchFamily="34" charset="0"/>
            </a:endParaRPr>
          </a:p>
        </p:txBody>
      </p:sp>
      <p:sp>
        <p:nvSpPr>
          <p:cNvPr id="4099"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None/>
            </a:pPr>
            <a:r>
              <a:rPr lang="en-US" sz="3200" b="1" smtClean="0">
                <a:latin typeface="Tahoma" pitchFamily="34" charset="0"/>
              </a:rPr>
              <a:t>	Low Power Distance</a:t>
            </a:r>
          </a:p>
          <a:p>
            <a:pPr eaLnBrk="1" hangingPunct="1">
              <a:buFont typeface="Wingdings" pitchFamily="2" charset="2"/>
              <a:buChar char="ü"/>
            </a:pPr>
            <a:r>
              <a:rPr lang="en-US" sz="3200" b="1" smtClean="0">
                <a:latin typeface="Tahoma" pitchFamily="34" charset="0"/>
              </a:rPr>
              <a:t>High power Distance</a:t>
            </a:r>
          </a:p>
          <a:p>
            <a:pPr eaLnBrk="1" hangingPunct="1">
              <a:buFont typeface="Wingdings" pitchFamily="2" charset="2"/>
              <a:buNone/>
            </a:pPr>
            <a:r>
              <a:rPr lang="en-US" sz="3200" b="1" smtClean="0">
                <a:latin typeface="Tahoma" pitchFamily="34" charset="0"/>
              </a:rPr>
              <a:t>	Mastery</a:t>
            </a:r>
          </a:p>
          <a:p>
            <a:pPr eaLnBrk="1" hangingPunct="1">
              <a:buFont typeface="Wingdings" pitchFamily="2" charset="2"/>
              <a:buChar char="ü"/>
            </a:pPr>
            <a:r>
              <a:rPr lang="en-US" sz="3200" b="1" smtClean="0">
                <a:latin typeface="Tahoma" pitchFamily="34" charset="0"/>
              </a:rPr>
              <a:t>Adaptation</a:t>
            </a:r>
          </a:p>
          <a:p>
            <a:pPr eaLnBrk="1" hangingPunct="1">
              <a:buFont typeface="Wingdings" pitchFamily="2" charset="2"/>
              <a:buNone/>
            </a:pPr>
            <a:r>
              <a:rPr lang="en-US" sz="3200" b="1" smtClean="0">
                <a:latin typeface="Tahoma" pitchFamily="34" charset="0"/>
              </a:rPr>
              <a:t>	Emotionally Neutral</a:t>
            </a:r>
          </a:p>
          <a:p>
            <a:pPr eaLnBrk="1" hangingPunct="1">
              <a:buFont typeface="Wingdings" pitchFamily="2" charset="2"/>
              <a:buChar char="ü"/>
            </a:pPr>
            <a:r>
              <a:rPr lang="en-US" sz="3200" b="1" smtClean="0">
                <a:latin typeface="Tahoma" pitchFamily="34" charset="0"/>
              </a:rPr>
              <a:t>Emotionally </a:t>
            </a:r>
            <a:r>
              <a:rPr lang="en-US" b="1" smtClean="0">
                <a:latin typeface="Tahoma" pitchFamily="34" charset="0"/>
              </a:rPr>
              <a:t>Expressive</a:t>
            </a:r>
          </a:p>
          <a:p>
            <a:pPr eaLnBrk="1" hangingPunct="1">
              <a:buFont typeface="Wingdings" pitchFamily="2" charset="2"/>
              <a:buNone/>
            </a:pPr>
            <a:r>
              <a:rPr lang="en-US" sz="3200" b="1" smtClean="0">
                <a:latin typeface="Tahoma" pitchFamily="34" charset="0"/>
              </a:rPr>
              <a:t>	Quantity of Life</a:t>
            </a:r>
          </a:p>
          <a:p>
            <a:pPr eaLnBrk="1" hangingPunct="1">
              <a:buFont typeface="Wingdings" pitchFamily="2" charset="2"/>
              <a:buChar char="ü"/>
            </a:pPr>
            <a:r>
              <a:rPr lang="en-US" sz="3200" b="1" smtClean="0">
                <a:latin typeface="Tahoma" pitchFamily="34" charset="0"/>
              </a:rPr>
              <a:t>Quality of life</a:t>
            </a:r>
          </a:p>
          <a:p>
            <a:pPr eaLnBrk="1" hangingPunct="1"/>
            <a:endParaRPr lang="en-US" sz="3200" b="1" smtClean="0">
              <a:latin typeface="Tahoma" pitchFamily="34" charset="0"/>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28600"/>
            <a:ext cx="9144000" cy="1143000"/>
          </a:xfrm>
        </p:spPr>
        <p:txBody>
          <a:bodyPr/>
          <a:lstStyle/>
          <a:p>
            <a:pPr eaLnBrk="1" hangingPunct="1"/>
            <a:r>
              <a:rPr lang="fr-FR" sz="4800" b="1" smtClean="0">
                <a:solidFill>
                  <a:schemeClr val="tx1"/>
                </a:solidFill>
                <a:latin typeface="Tahoma" pitchFamily="34" charset="0"/>
              </a:rPr>
              <a:t>Versailles: Le palais royal</a:t>
            </a:r>
            <a:r>
              <a:rPr lang="fr-FR" sz="3600" b="1" smtClean="0">
                <a:solidFill>
                  <a:schemeClr val="tx1"/>
                </a:solidFill>
                <a:latin typeface="Tahoma" pitchFamily="34" charset="0"/>
              </a:rPr>
              <a:t> </a:t>
            </a:r>
            <a:br>
              <a:rPr lang="fr-FR" sz="3600" b="1" smtClean="0">
                <a:solidFill>
                  <a:schemeClr val="tx1"/>
                </a:solidFill>
                <a:latin typeface="Tahoma" pitchFamily="34" charset="0"/>
              </a:rPr>
            </a:br>
            <a:r>
              <a:rPr lang="fr-FR" sz="4800" b="1" smtClean="0">
                <a:solidFill>
                  <a:schemeClr val="tx1"/>
                </a:solidFill>
                <a:latin typeface="Tahoma" pitchFamily="34" charset="0"/>
              </a:rPr>
              <a:t>French élitisme</a:t>
            </a:r>
          </a:p>
        </p:txBody>
      </p:sp>
      <p:pic>
        <p:nvPicPr>
          <p:cNvPr id="31747" name="Picture 6" descr="fr royal garde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81200"/>
            <a:ext cx="4267200" cy="2847975"/>
          </a:xfrm>
          <a:noFill/>
        </p:spPr>
      </p:pic>
      <p:pic>
        <p:nvPicPr>
          <p:cNvPr id="31748" name="Picture 3" descr="F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41148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4800"/>
            <a:ext cx="9144000" cy="1905000"/>
          </a:xfrm>
        </p:spPr>
        <p:txBody>
          <a:bodyPr/>
          <a:lstStyle/>
          <a:p>
            <a:pPr eaLnBrk="1" hangingPunct="1"/>
            <a:r>
              <a:rPr lang="en-US" sz="4000" b="1" smtClean="0">
                <a:solidFill>
                  <a:schemeClr val="tx1"/>
                </a:solidFill>
                <a:latin typeface="Tahoma" pitchFamily="34" charset="0"/>
              </a:rPr>
              <a:t>July 14, 1789: Storming of the Bastille (political prison) by the rebelling “commoners” </a:t>
            </a:r>
            <a:br>
              <a:rPr lang="en-US" sz="4000" b="1" smtClean="0">
                <a:solidFill>
                  <a:schemeClr val="tx1"/>
                </a:solidFill>
                <a:latin typeface="Tahoma" pitchFamily="34" charset="0"/>
              </a:rPr>
            </a:br>
            <a:endParaRPr lang="en-US" sz="4000" b="1" smtClean="0">
              <a:solidFill>
                <a:schemeClr val="tx1"/>
              </a:solidFill>
              <a:latin typeface="Tahoma" pitchFamily="34" charset="0"/>
            </a:endParaRPr>
          </a:p>
        </p:txBody>
      </p:sp>
      <p:pic>
        <p:nvPicPr>
          <p:cNvPr id="32771" name="Picture 4" descr="bastil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57400" y="4191000"/>
            <a:ext cx="5257800" cy="2263775"/>
          </a:xfrm>
          <a:noFill/>
        </p:spPr>
      </p:pic>
      <p:pic>
        <p:nvPicPr>
          <p:cNvPr id="32772" name="Picture 6" descr="storming_bastill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124200" y="1905000"/>
            <a:ext cx="2438400" cy="2132013"/>
          </a:xfrm>
          <a:noFill/>
        </p:spPr>
      </p:pic>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0"/>
            <a:ext cx="8991600" cy="762000"/>
          </a:xfrm>
        </p:spPr>
        <p:txBody>
          <a:bodyPr/>
          <a:lstStyle/>
          <a:p>
            <a:pPr eaLnBrk="1" hangingPunct="1"/>
            <a:r>
              <a:rPr lang="en-US" sz="3600" b="1" smtClean="0">
                <a:solidFill>
                  <a:schemeClr val="tx1"/>
                </a:solidFill>
                <a:latin typeface="Tahoma" pitchFamily="34" charset="0"/>
              </a:rPr>
              <a:t>Qu'a causé la révolution française?</a:t>
            </a:r>
            <a:r>
              <a:rPr lang="en-US" sz="3200" b="1" smtClean="0">
                <a:solidFill>
                  <a:srgbClr val="FF0000"/>
                </a:solidFill>
                <a:latin typeface="Arial" pitchFamily="34" charset="0"/>
              </a:rPr>
              <a:t> </a:t>
            </a:r>
            <a:endParaRPr lang="fr-FR" sz="3200" b="1" smtClean="0">
              <a:solidFill>
                <a:srgbClr val="FF0000"/>
              </a:solidFill>
              <a:latin typeface="Arial" pitchFamily="34" charset="0"/>
            </a:endParaRPr>
          </a:p>
        </p:txBody>
      </p:sp>
      <p:pic>
        <p:nvPicPr>
          <p:cNvPr id="33795" name="Picture 3" descr="fr rev cause p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44719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ChangeArrowheads="1"/>
          </p:cNvSpPr>
          <p:nvPr/>
        </p:nvSpPr>
        <p:spPr bwMode="auto">
          <a:xfrm>
            <a:off x="2133600" y="5943600"/>
            <a:ext cx="4572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800">
                <a:latin typeface="Tahoma" pitchFamily="34" charset="0"/>
              </a:rPr>
              <a:t>King Louis</a:t>
            </a:r>
            <a:r>
              <a:rPr lang="en-US">
                <a:latin typeface="Tahoma" pitchFamily="34" charset="0"/>
              </a:rPr>
              <a:t>  </a:t>
            </a:r>
            <a:r>
              <a:rPr lang="en-US" sz="4400">
                <a:latin typeface="Tahoma" pitchFamily="34" charset="0"/>
              </a:rPr>
              <a:t>XVI</a:t>
            </a:r>
          </a:p>
        </p:txBody>
      </p:sp>
      <p:sp>
        <p:nvSpPr>
          <p:cNvPr id="33797" name="AutoShape 6"/>
          <p:cNvSpPr>
            <a:spLocks noChangeArrowheads="1"/>
          </p:cNvSpPr>
          <p:nvPr/>
        </p:nvSpPr>
        <p:spPr bwMode="auto">
          <a:xfrm>
            <a:off x="7696200" y="5715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0" y="0"/>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rabicPeriod"/>
            </a:pPr>
            <a:r>
              <a:rPr lang="en-US" sz="6600">
                <a:latin typeface="Tahoma" pitchFamily="34" charset="0"/>
              </a:rPr>
              <a:t>Poor grain harvests in 1787-88</a:t>
            </a:r>
          </a:p>
          <a:p>
            <a:pPr marL="457200" indent="-457200">
              <a:buFontTx/>
              <a:buAutoNum type="arabicPeriod"/>
            </a:pPr>
            <a:r>
              <a:rPr lang="en-US" sz="6600">
                <a:latin typeface="Tahoma" pitchFamily="34" charset="0"/>
              </a:rPr>
              <a:t>Exorbitant taxation</a:t>
            </a:r>
          </a:p>
          <a:p>
            <a:pPr marL="457200" indent="-457200">
              <a:buFontTx/>
              <a:buAutoNum type="arabicPeriod"/>
            </a:pPr>
            <a:r>
              <a:rPr lang="en-US" sz="6600">
                <a:latin typeface="Tahoma" pitchFamily="34" charset="0"/>
              </a:rPr>
              <a:t>Royal frivolousness</a:t>
            </a: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62000"/>
            <a:ext cx="9144000" cy="1676400"/>
          </a:xfrm>
        </p:spPr>
        <p:txBody>
          <a:bodyPr/>
          <a:lstStyle/>
          <a:p>
            <a:pPr eaLnBrk="1" hangingPunct="1"/>
            <a:r>
              <a:rPr lang="fr-FR" sz="4800" b="1" dirty="0" smtClean="0">
                <a:solidFill>
                  <a:schemeClr val="tx1"/>
                </a:solidFill>
                <a:latin typeface="Tahoma" pitchFamily="34" charset="0"/>
              </a:rPr>
              <a:t>De Reine Marie Antoinette</a:t>
            </a:r>
            <a:r>
              <a:rPr lang="fr-FR" sz="3600" b="1" dirty="0" smtClean="0">
                <a:solidFill>
                  <a:schemeClr val="tx1"/>
                </a:solidFill>
                <a:latin typeface="Tahoma" pitchFamily="34" charset="0"/>
              </a:rPr>
              <a:t> </a:t>
            </a:r>
            <a:br>
              <a:rPr lang="fr-FR" sz="3600" b="1" dirty="0" smtClean="0">
                <a:solidFill>
                  <a:schemeClr val="tx1"/>
                </a:solidFill>
                <a:latin typeface="Tahoma" pitchFamily="34" charset="0"/>
              </a:rPr>
            </a:br>
            <a:r>
              <a:rPr lang="fr-FR" sz="3600" b="1" dirty="0" smtClean="0">
                <a:solidFill>
                  <a:schemeClr val="tx1"/>
                </a:solidFill>
                <a:latin typeface="Tahoma" pitchFamily="34" charset="0"/>
              </a:rPr>
              <a:t>(</a:t>
            </a:r>
            <a:r>
              <a:rPr lang="en-US" b="1" dirty="0" smtClean="0">
                <a:solidFill>
                  <a:schemeClr val="tx1"/>
                </a:solidFill>
                <a:latin typeface="Tahoma" pitchFamily="34" charset="0"/>
              </a:rPr>
              <a:t>“Let them eat cake if they have no bread.”)</a:t>
            </a:r>
            <a:r>
              <a:rPr lang="en-US" dirty="0" smtClean="0">
                <a:solidFill>
                  <a:schemeClr val="tx1"/>
                </a:solidFill>
                <a:latin typeface="Tahoma" pitchFamily="34" charset="0"/>
              </a:rPr>
              <a:t> </a:t>
            </a:r>
            <a:r>
              <a:rPr lang="fr-FR" sz="3600" b="1" dirty="0" smtClean="0">
                <a:solidFill>
                  <a:schemeClr val="tx1"/>
                </a:solidFill>
                <a:latin typeface="Tahoma" pitchFamily="34" charset="0"/>
              </a:rPr>
              <a:t/>
            </a:r>
            <a:br>
              <a:rPr lang="fr-FR" sz="3600" b="1" dirty="0" smtClean="0">
                <a:solidFill>
                  <a:schemeClr val="tx1"/>
                </a:solidFill>
                <a:latin typeface="Tahoma" pitchFamily="34" charset="0"/>
              </a:rPr>
            </a:br>
            <a:r>
              <a:rPr lang="fr-FR" sz="3600" b="1" dirty="0" smtClean="0">
                <a:solidFill>
                  <a:srgbClr val="FF0000"/>
                </a:solidFill>
                <a:latin typeface="Garamond" pitchFamily="18" charset="0"/>
              </a:rPr>
              <a:t/>
            </a:r>
            <a:br>
              <a:rPr lang="fr-FR" sz="3600" b="1" dirty="0" smtClean="0">
                <a:solidFill>
                  <a:srgbClr val="FF0000"/>
                </a:solidFill>
                <a:latin typeface="Garamond" pitchFamily="18" charset="0"/>
              </a:rPr>
            </a:br>
            <a:endParaRPr lang="fr-FR" sz="3600" b="1" dirty="0" smtClean="0">
              <a:solidFill>
                <a:srgbClr val="FF0000"/>
              </a:solidFill>
              <a:latin typeface="Garamond" pitchFamily="18" charset="0"/>
            </a:endParaRPr>
          </a:p>
        </p:txBody>
      </p:sp>
      <p:pic>
        <p:nvPicPr>
          <p:cNvPr id="35843" name="Picture 4" descr="antoinett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0"/>
            <a:ext cx="2986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838200"/>
          </a:xfrm>
        </p:spPr>
        <p:txBody>
          <a:bodyPr/>
          <a:lstStyle/>
          <a:p>
            <a:pPr eaLnBrk="1" hangingPunct="1"/>
            <a:r>
              <a:rPr lang="fr-FR" b="1" smtClean="0">
                <a:solidFill>
                  <a:schemeClr val="tx1"/>
                </a:solidFill>
                <a:latin typeface="Tahoma" pitchFamily="34" charset="0"/>
              </a:rPr>
              <a:t>Sur le guerre des Classes</a:t>
            </a:r>
            <a:br>
              <a:rPr lang="fr-FR" b="1" smtClean="0">
                <a:solidFill>
                  <a:schemeClr val="tx1"/>
                </a:solidFill>
                <a:latin typeface="Tahoma" pitchFamily="34" charset="0"/>
              </a:rPr>
            </a:br>
            <a:r>
              <a:rPr lang="fr-FR" b="1" smtClean="0">
                <a:solidFill>
                  <a:schemeClr val="tx1"/>
                </a:solidFill>
                <a:latin typeface="Tahoma" pitchFamily="34" charset="0"/>
              </a:rPr>
              <a:t>(to the class warfare)</a:t>
            </a:r>
          </a:p>
        </p:txBody>
      </p:sp>
      <p:pic>
        <p:nvPicPr>
          <p:cNvPr id="36867" name="Picture 3" descr="tumbrl in fr 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6962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28600"/>
            <a:ext cx="8686800" cy="1143000"/>
          </a:xfrm>
        </p:spPr>
        <p:txBody>
          <a:bodyPr/>
          <a:lstStyle/>
          <a:p>
            <a:pPr eaLnBrk="1" hangingPunct="1"/>
            <a:r>
              <a:rPr lang="fr-FR" b="1" smtClean="0">
                <a:solidFill>
                  <a:schemeClr val="tx1"/>
                </a:solidFill>
                <a:latin typeface="Tahoma" pitchFamily="34" charset="0"/>
              </a:rPr>
              <a:t>Le massicot (la Guillotine) </a:t>
            </a:r>
            <a:br>
              <a:rPr lang="fr-FR" b="1" smtClean="0">
                <a:solidFill>
                  <a:schemeClr val="tx1"/>
                </a:solidFill>
                <a:latin typeface="Tahoma" pitchFamily="34" charset="0"/>
              </a:rPr>
            </a:br>
            <a:r>
              <a:rPr lang="fr-FR" b="1" smtClean="0">
                <a:solidFill>
                  <a:schemeClr val="tx1"/>
                </a:solidFill>
                <a:latin typeface="Tahoma" pitchFamily="34" charset="0"/>
              </a:rPr>
              <a:t> hier et aujourd‘hui</a:t>
            </a:r>
          </a:p>
        </p:txBody>
      </p:sp>
      <p:pic>
        <p:nvPicPr>
          <p:cNvPr id="37891" name="Picture 6" descr="guillotine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00200"/>
            <a:ext cx="3829050" cy="4876800"/>
          </a:xfrm>
          <a:noFill/>
        </p:spPr>
      </p:pic>
      <p:pic>
        <p:nvPicPr>
          <p:cNvPr id="37892" name="Picture 7" descr="guillit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3760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gophe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04800" y="6096000"/>
            <a:ext cx="381000" cy="381000"/>
          </a:xfrm>
          <a:noFill/>
        </p:spPr>
      </p:pic>
      <p:sp>
        <p:nvSpPr>
          <p:cNvPr id="37894" name="AutoShape 11"/>
          <p:cNvSpPr>
            <a:spLocks noChangeArrowheads="1"/>
          </p:cNvSpPr>
          <p:nvPr/>
        </p:nvSpPr>
        <p:spPr bwMode="auto">
          <a:xfrm>
            <a:off x="7848600" y="6096000"/>
            <a:ext cx="976313" cy="485775"/>
          </a:xfrm>
          <a:prstGeom prst="rightArrow">
            <a:avLst>
              <a:gd name="adj1" fmla="val 50000"/>
              <a:gd name="adj2" fmla="val 50245"/>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ubTitle" idx="1"/>
          </p:nvPr>
        </p:nvSpPr>
        <p:spPr>
          <a:xfrm>
            <a:off x="0" y="304800"/>
            <a:ext cx="9144000" cy="6553200"/>
          </a:xfrm>
        </p:spPr>
        <p:txBody>
          <a:bodyPr/>
          <a:lstStyle/>
          <a:p>
            <a:pPr marL="609600" indent="-609600" algn="l" eaLnBrk="1" hangingPunct="1">
              <a:buFontTx/>
              <a:buAutoNum type="arabicPeriod"/>
            </a:pPr>
            <a:r>
              <a:rPr lang="en-US" b="1" smtClean="0">
                <a:latin typeface="Tahoma" pitchFamily="34" charset="0"/>
              </a:rPr>
              <a:t>“The National Razor”</a:t>
            </a:r>
          </a:p>
          <a:p>
            <a:pPr marL="609600" indent="-609600" algn="l" eaLnBrk="1" hangingPunct="1">
              <a:buFontTx/>
              <a:buAutoNum type="arabicPeriod"/>
            </a:pPr>
            <a:r>
              <a:rPr lang="en-US" b="1" smtClean="0">
                <a:latin typeface="Tahoma" pitchFamily="34" charset="0"/>
              </a:rPr>
              <a:t> 40,000 executed (many set up politically) in the “Reign of Terror”</a:t>
            </a:r>
          </a:p>
          <a:p>
            <a:pPr marL="609600" indent="-609600" algn="l" eaLnBrk="1" hangingPunct="1">
              <a:buFontTx/>
              <a:buAutoNum type="arabicPeriod"/>
            </a:pPr>
            <a:r>
              <a:rPr lang="en-US" b="1" smtClean="0">
                <a:latin typeface="Tahoma" pitchFamily="34" charset="0"/>
              </a:rPr>
              <a:t>Dr. Guillotine didn’t invent the guillotine but championed its use in the revolution on the grounds that it was “quick and painless” (in contrast to manual beheading with an ax)</a:t>
            </a:r>
          </a:p>
          <a:p>
            <a:pPr marL="609600" indent="-609600" algn="l" eaLnBrk="1" hangingPunct="1">
              <a:buFontTx/>
              <a:buAutoNum type="arabicPeriod"/>
            </a:pPr>
            <a:r>
              <a:rPr lang="en-US" b="1" smtClean="0">
                <a:latin typeface="Tahoma" pitchFamily="34" charset="0"/>
              </a:rPr>
              <a:t> 88 lb. beveled blade</a:t>
            </a:r>
          </a:p>
          <a:p>
            <a:pPr marL="609600" indent="-609600" algn="l" eaLnBrk="1" hangingPunct="1">
              <a:buFontTx/>
              <a:buAutoNum type="arabicPeriod"/>
            </a:pPr>
            <a:r>
              <a:rPr lang="en-US" b="1" smtClean="0">
                <a:latin typeface="Tahoma" pitchFamily="34" charset="0"/>
              </a:rPr>
              <a:t> A half second to behead, but is the head still conscious for the next 30 seconds? </a:t>
            </a:r>
          </a:p>
          <a:p>
            <a:pPr marL="609600" indent="-609600" algn="l" eaLnBrk="1" hangingPunct="1">
              <a:buFontTx/>
              <a:buChar char="•"/>
            </a:pPr>
            <a:endParaRPr lang="en-US"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1676400"/>
          </a:xfrm>
        </p:spPr>
        <p:txBody>
          <a:bodyPr/>
          <a:lstStyle/>
          <a:p>
            <a:pPr eaLnBrk="1" hangingPunct="1"/>
            <a:r>
              <a:rPr lang="fr-FR" sz="4000" b="1" smtClean="0">
                <a:solidFill>
                  <a:schemeClr val="tx1"/>
                </a:solidFill>
                <a:latin typeface="Tahoma" pitchFamily="34" charset="0"/>
              </a:rPr>
              <a:t>The French still love to protest, but without the rolling of heads!</a:t>
            </a:r>
            <a:endParaRPr lang="fr-FR" smtClean="0">
              <a:solidFill>
                <a:schemeClr val="tx1"/>
              </a:solidFill>
              <a:latin typeface="Tahoma" pitchFamily="34" charset="0"/>
            </a:endParaRPr>
          </a:p>
        </p:txBody>
      </p:sp>
      <p:pic>
        <p:nvPicPr>
          <p:cNvPr id="39939" name="Picture 3" descr="protestors by bure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92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3"/>
          <p:cNvSpPr>
            <a:spLocks noGrp="1"/>
          </p:cNvSpPr>
          <p:nvPr>
            <p:ph type="subTitle" idx="1"/>
          </p:nvPr>
        </p:nvSpPr>
        <p:spPr>
          <a:xfrm>
            <a:off x="0" y="0"/>
            <a:ext cx="9144000" cy="6858000"/>
          </a:xfrm>
        </p:spPr>
        <p:txBody>
          <a:bodyPr/>
          <a:lstStyle/>
          <a:p>
            <a:pPr algn="l"/>
            <a:r>
              <a:rPr lang="en-US" b="1" dirty="0" smtClean="0">
                <a:latin typeface="Tahoma" pitchFamily="34" charset="0"/>
                <a:cs typeface="Tahoma" pitchFamily="34" charset="0"/>
              </a:rPr>
              <a:t>“</a:t>
            </a:r>
            <a:r>
              <a:rPr lang="en-US" sz="4400" b="1" dirty="0" smtClean="0">
                <a:latin typeface="Tahoma" pitchFamily="34" charset="0"/>
                <a:cs typeface="Tahoma" pitchFamily="34" charset="0"/>
              </a:rPr>
              <a:t>Only the Russian Bolshevik Revolution and the Spanish Civil War tore their countries apart in so great a rage as the French Revolution. Yet only 15 years after the fall of the French Bastille (prison) Napoleon crowned himself emperor.” So why was the revolution even fought? </a:t>
            </a:r>
            <a:endParaRPr lang="en-US" b="1" dirty="0" smtClean="0">
              <a:latin typeface="Tahoma" pitchFamily="34" charset="0"/>
              <a:cs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1066800" y="1371600"/>
            <a:ext cx="6477000" cy="3581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FRENCH</a:t>
            </a:r>
          </a:p>
          <a:p>
            <a:pPr algn="ctr"/>
            <a:r>
              <a:rPr lang="en-US" sz="3600" kern="10">
                <a:ln w="9525">
                  <a:solidFill>
                    <a:srgbClr val="000000"/>
                  </a:solidFill>
                  <a:round/>
                  <a:headEnd/>
                  <a:tailEnd/>
                </a:ln>
                <a:solidFill>
                  <a:schemeClr val="tx2"/>
                </a:solidFill>
                <a:latin typeface="Arial Black"/>
              </a:rPr>
              <a:t>SOPHISTICATION</a:t>
            </a:r>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1986" name="WordArt 4"/>
          <p:cNvSpPr>
            <a:spLocks noChangeArrowheads="1" noChangeShapeType="1" noTextEdit="1"/>
          </p:cNvSpPr>
          <p:nvPr/>
        </p:nvSpPr>
        <p:spPr bwMode="auto">
          <a:xfrm>
            <a:off x="1752600" y="1143000"/>
            <a:ext cx="5638800" cy="441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tx2"/>
                </a:solidFill>
                <a:effectLst>
                  <a:outerShdw dist="35921" dir="2700000" algn="ctr" rotWithShape="0">
                    <a:srgbClr val="C0C0C0">
                      <a:alpha val="79999"/>
                    </a:srgbClr>
                  </a:outerShdw>
                </a:effectLst>
                <a:latin typeface="Impact"/>
              </a:rPr>
              <a:t>NAPOLEON</a:t>
            </a:r>
          </a:p>
          <a:p>
            <a:pPr algn="ctr"/>
            <a:r>
              <a:rPr lang="en-US" sz="3600" kern="10">
                <a:solidFill>
                  <a:schemeClr val="tx2"/>
                </a:solidFill>
                <a:effectLst>
                  <a:outerShdw dist="35921" dir="2700000" algn="ctr" rotWithShape="0">
                    <a:srgbClr val="C0C0C0">
                      <a:alpha val="79999"/>
                    </a:srgbClr>
                  </a:outerShdw>
                </a:effectLst>
                <a:latin typeface="Impact"/>
              </a:rPr>
              <a:t>SPLITAPART</a:t>
            </a: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990600"/>
          </a:xfrm>
        </p:spPr>
        <p:txBody>
          <a:bodyPr/>
          <a:lstStyle/>
          <a:p>
            <a:pPr eaLnBrk="1" hangingPunct="1"/>
            <a:r>
              <a:rPr lang="fr-FR" sz="4800" b="1" smtClean="0">
                <a:solidFill>
                  <a:schemeClr val="tx1"/>
                </a:solidFill>
                <a:latin typeface="Tahoma" pitchFamily="34" charset="0"/>
              </a:rPr>
              <a:t>D'empereur Napoleon:</a:t>
            </a:r>
            <a:br>
              <a:rPr lang="fr-FR" sz="4800" b="1" smtClean="0">
                <a:solidFill>
                  <a:schemeClr val="tx1"/>
                </a:solidFill>
                <a:latin typeface="Tahoma" pitchFamily="34" charset="0"/>
              </a:rPr>
            </a:br>
            <a:r>
              <a:rPr lang="en-US" sz="4800" b="1" smtClean="0">
                <a:solidFill>
                  <a:schemeClr val="tx1"/>
                </a:solidFill>
                <a:latin typeface="Tahoma" pitchFamily="34" charset="0"/>
              </a:rPr>
              <a:t>Domocrat ou dictateur?</a:t>
            </a:r>
            <a:r>
              <a:rPr lang="en-US" sz="4000" smtClean="0"/>
              <a:t> </a:t>
            </a:r>
            <a:endParaRPr lang="fr-FR" sz="4000" smtClean="0"/>
          </a:p>
        </p:txBody>
      </p:sp>
      <p:pic>
        <p:nvPicPr>
          <p:cNvPr id="43011" name="Picture 3" descr="napole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30654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8839200" cy="457200"/>
          </a:xfrm>
        </p:spPr>
        <p:txBody>
          <a:bodyPr/>
          <a:lstStyle/>
          <a:p>
            <a:pPr eaLnBrk="1" hangingPunct="1"/>
            <a:r>
              <a:rPr lang="en-US" sz="2800" b="1" smtClean="0">
                <a:latin typeface="Tahoma" pitchFamily="34" charset="0"/>
              </a:rPr>
              <a:t>THE NAPOLEONIC CODE</a:t>
            </a:r>
          </a:p>
        </p:txBody>
      </p:sp>
      <p:sp>
        <p:nvSpPr>
          <p:cNvPr id="44035" name="Rectangle 3"/>
          <p:cNvSpPr>
            <a:spLocks noGrp="1" noChangeArrowheads="1"/>
          </p:cNvSpPr>
          <p:nvPr>
            <p:ph type="body" idx="1"/>
          </p:nvPr>
        </p:nvSpPr>
        <p:spPr>
          <a:xfrm>
            <a:off x="0" y="457200"/>
            <a:ext cx="9144000" cy="6400800"/>
          </a:xfrm>
        </p:spPr>
        <p:txBody>
          <a:bodyPr/>
          <a:lstStyle/>
          <a:p>
            <a:pPr marL="609600" indent="-609600" eaLnBrk="1" hangingPunct="1">
              <a:buFontTx/>
              <a:buAutoNum type="arabicPeriod"/>
            </a:pPr>
            <a:r>
              <a:rPr lang="en-US" sz="2500" b="1" smtClean="0">
                <a:latin typeface="Tahoma" pitchFamily="34" charset="0"/>
              </a:rPr>
              <a:t>Napoleon wanted to create a uniform code of law for France, which historically had a patchwork legal system based on local customs, special charters applying to only a few, &amp; non-uniform laws across various geographical locales.</a:t>
            </a:r>
          </a:p>
          <a:p>
            <a:pPr marL="609600" indent="-609600" eaLnBrk="1" hangingPunct="1">
              <a:buFontTx/>
              <a:buAutoNum type="arabicPeriod"/>
            </a:pPr>
            <a:r>
              <a:rPr lang="en-US" sz="2500" b="1" smtClean="0">
                <a:latin typeface="Tahoma" pitchFamily="34" charset="0"/>
              </a:rPr>
              <a:t>The resulting Napoleonic Code, completed in 1804 under Napoleon's direction, soon became the 19</a:t>
            </a:r>
            <a:r>
              <a:rPr lang="en-US" sz="2500" b="1" baseline="30000" smtClean="0">
                <a:latin typeface="Tahoma" pitchFamily="34" charset="0"/>
              </a:rPr>
              <a:t>th</a:t>
            </a:r>
            <a:r>
              <a:rPr lang="en-US" sz="2500" b="1" smtClean="0">
                <a:latin typeface="Tahoma" pitchFamily="34" charset="0"/>
              </a:rPr>
              <a:t> century prototype legal system for another 24 nations (&amp; has heavily influenced the laws of Louisiana &amp; Quebec to this day).</a:t>
            </a:r>
          </a:p>
          <a:p>
            <a:pPr marL="609600" indent="-609600" eaLnBrk="1" hangingPunct="1">
              <a:buFontTx/>
              <a:buAutoNum type="arabicPeriod"/>
            </a:pPr>
            <a:r>
              <a:rPr lang="en-US" sz="2500" b="1" smtClean="0">
                <a:latin typeface="Tahoma" pitchFamily="34" charset="0"/>
              </a:rPr>
              <a:t> The Napoleonic Code differs from British common law primarily in the great amount of latitude under the Code extended to judges in interpreting the spirit of the law (vs. the letter of the law under the British system).</a:t>
            </a: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400" b="1" smtClean="0">
                <a:latin typeface="Tahoma" pitchFamily="34" charset="0"/>
              </a:rPr>
              <a:t>General over French army at age 28</a:t>
            </a:r>
            <a:br>
              <a:rPr lang="en-US" sz="3400" b="1" smtClean="0">
                <a:latin typeface="Tahoma" pitchFamily="34" charset="0"/>
              </a:rPr>
            </a:br>
            <a:r>
              <a:rPr lang="en-US" sz="3400" b="1" smtClean="0">
                <a:latin typeface="Tahoma" pitchFamily="34" charset="0"/>
              </a:rPr>
              <a:t>(“Little Emperor”)</a:t>
            </a:r>
          </a:p>
          <a:p>
            <a:pPr marL="609600" indent="-609600" eaLnBrk="1" hangingPunct="1">
              <a:lnSpc>
                <a:spcPct val="90000"/>
              </a:lnSpc>
              <a:buFontTx/>
              <a:buAutoNum type="arabicPeriod"/>
            </a:pPr>
            <a:r>
              <a:rPr lang="en-US" sz="3400" b="1" smtClean="0">
                <a:latin typeface="Tahoma" pitchFamily="34" charset="0"/>
              </a:rPr>
              <a:t>Conquered Italy, Holland, Spain, Austria</a:t>
            </a:r>
          </a:p>
          <a:p>
            <a:pPr marL="609600" indent="-609600" eaLnBrk="1" hangingPunct="1">
              <a:lnSpc>
                <a:spcPct val="90000"/>
              </a:lnSpc>
              <a:buFontTx/>
              <a:buAutoNum type="arabicPeriod"/>
            </a:pPr>
            <a:r>
              <a:rPr lang="en-US" sz="3400" b="1" smtClean="0">
                <a:latin typeface="Tahoma" pitchFamily="34" charset="0"/>
              </a:rPr>
              <a:t>Peaked militarily in 1812</a:t>
            </a:r>
            <a:br>
              <a:rPr lang="en-US" sz="3400" b="1" smtClean="0">
                <a:latin typeface="Tahoma" pitchFamily="34" charset="0"/>
              </a:rPr>
            </a:br>
            <a:r>
              <a:rPr lang="en-US" sz="3400" b="1" smtClean="0">
                <a:latin typeface="Tahoma" pitchFamily="34" charset="0"/>
              </a:rPr>
              <a:t>&amp; then defeated by the Russians &amp; exiled to the island of Elba </a:t>
            </a:r>
          </a:p>
          <a:p>
            <a:pPr marL="609600" indent="-609600" eaLnBrk="1" hangingPunct="1">
              <a:lnSpc>
                <a:spcPct val="90000"/>
              </a:lnSpc>
              <a:buFontTx/>
              <a:buAutoNum type="arabicPeriod"/>
            </a:pPr>
            <a:r>
              <a:rPr lang="en-US" sz="3400" b="1" smtClean="0">
                <a:latin typeface="Tahoma" pitchFamily="34" charset="0"/>
              </a:rPr>
              <a:t>Make a military comeback but defeated by the British at Waterloo, Belgium</a:t>
            </a:r>
          </a:p>
          <a:p>
            <a:pPr marL="609600" indent="-609600" eaLnBrk="1" hangingPunct="1">
              <a:lnSpc>
                <a:spcPct val="90000"/>
              </a:lnSpc>
              <a:buFontTx/>
              <a:buAutoNum type="arabicPeriod"/>
            </a:pPr>
            <a:r>
              <a:rPr lang="en-US" sz="3400" b="1" smtClean="0">
                <a:latin typeface="Tahoma" pitchFamily="34" charset="0"/>
              </a:rPr>
              <a:t>Exiled to the African island of St. Helena &amp; died (by poisoning?)</a:t>
            </a:r>
            <a:br>
              <a:rPr lang="en-US" sz="3400" b="1" smtClean="0">
                <a:latin typeface="Tahoma" pitchFamily="34" charset="0"/>
              </a:rPr>
            </a:br>
            <a:endParaRPr lang="en-US" sz="3400" b="1" smtClean="0">
              <a:latin typeface="Tahoma" pitchFamily="34" charset="0"/>
            </a:endParaRP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915400" cy="685800"/>
          </a:xfrm>
        </p:spPr>
        <p:txBody>
          <a:bodyPr/>
          <a:lstStyle/>
          <a:p>
            <a:pPr eaLnBrk="1" hangingPunct="1"/>
            <a:r>
              <a:rPr lang="en-US" sz="3200" b="1" smtClean="0">
                <a:solidFill>
                  <a:schemeClr val="tx1"/>
                </a:solidFill>
                <a:latin typeface="Tahoma" pitchFamily="34" charset="0"/>
              </a:rPr>
              <a:t>SPLIT (BON)APARTE</a:t>
            </a:r>
          </a:p>
        </p:txBody>
      </p:sp>
      <p:sp>
        <p:nvSpPr>
          <p:cNvPr id="46083" name="Rectangle 3"/>
          <p:cNvSpPr>
            <a:spLocks noGrp="1" noChangeArrowheads="1"/>
          </p:cNvSpPr>
          <p:nvPr>
            <p:ph type="body" idx="1"/>
          </p:nvPr>
        </p:nvSpPr>
        <p:spPr>
          <a:xfrm>
            <a:off x="0" y="533400"/>
            <a:ext cx="9144000" cy="6324600"/>
          </a:xfrm>
        </p:spPr>
        <p:txBody>
          <a:bodyPr/>
          <a:lstStyle/>
          <a:p>
            <a:pPr marL="609600" indent="-609600" eaLnBrk="1" hangingPunct="1">
              <a:buFontTx/>
              <a:buAutoNum type="arabicPeriod"/>
            </a:pPr>
            <a:r>
              <a:rPr lang="en-US" b="1" dirty="0" smtClean="0">
                <a:latin typeface="Tahoma" pitchFamily="34" charset="0"/>
              </a:rPr>
              <a:t>“Liberator vs. “The Little Emperor”</a:t>
            </a:r>
          </a:p>
          <a:p>
            <a:pPr marL="609600" indent="-609600" eaLnBrk="1" hangingPunct="1">
              <a:buFontTx/>
              <a:buNone/>
            </a:pPr>
            <a:r>
              <a:rPr lang="en-US" b="1" dirty="0" smtClean="0">
                <a:latin typeface="Tahoma" pitchFamily="34" charset="0"/>
              </a:rPr>
              <a:t>2. Popular with soldiers  but contempt for the common man (who kissed the severed heads during the revolution)</a:t>
            </a:r>
          </a:p>
          <a:p>
            <a:pPr marL="609600" indent="-609600" eaLnBrk="1" hangingPunct="1">
              <a:buFontTx/>
              <a:buNone/>
            </a:pPr>
            <a:r>
              <a:rPr lang="en-US" b="1" dirty="0" smtClean="0">
                <a:latin typeface="Tahoma" pitchFamily="34" charset="0"/>
              </a:rPr>
              <a:t>3. Dictator sets up impersonal Anglo-Saxon bureaucracy via the Code Napoleon</a:t>
            </a:r>
          </a:p>
          <a:p>
            <a:pPr marL="609600" indent="-609600" eaLnBrk="1" hangingPunct="1">
              <a:buFontTx/>
              <a:buNone/>
            </a:pPr>
            <a:r>
              <a:rPr lang="en-US" b="1" dirty="0" smtClean="0">
                <a:latin typeface="Tahoma" pitchFamily="34" charset="0"/>
              </a:rPr>
              <a:t>4. The French bureaucracy favored the socially elite through guaranteeing entrance to universities that turned out virtually all government &amp; business leaders.</a:t>
            </a:r>
          </a:p>
          <a:p>
            <a:pPr marL="609600" indent="-609600" eaLnBrk="1" hangingPunct="1">
              <a:buFontTx/>
              <a:buNone/>
            </a:pPr>
            <a:endParaRPr lang="en-US" b="1" dirty="0" smtClean="0">
              <a:latin typeface="Tahoma" pitchFamily="34" charset="0"/>
            </a:endParaRPr>
          </a:p>
          <a:p>
            <a:pPr marL="609600" indent="-609600" eaLnBrk="1" hangingPunct="1">
              <a:buFontTx/>
              <a:buNone/>
            </a:pPr>
            <a:endParaRPr lang="en-US" b="1" dirty="0"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304800"/>
            <a:ext cx="91440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4400">
                <a:latin typeface="Tahoma" pitchFamily="34" charset="0"/>
              </a:rPr>
              <a:t>What do you get when a bomb</a:t>
            </a:r>
          </a:p>
          <a:p>
            <a:pPr algn="ctr"/>
            <a:r>
              <a:rPr lang="en-US" sz="4400">
                <a:latin typeface="Tahoma" pitchFamily="34" charset="0"/>
              </a:rPr>
              <a:t> explodes in a French kitchen?</a:t>
            </a:r>
          </a:p>
        </p:txBody>
      </p:sp>
      <p:pic>
        <p:nvPicPr>
          <p:cNvPr id="47107" name="Picture 5" descr="bean_laughing_md_wht"/>
          <p:cNvPicPr>
            <a:picLocks noGrp="1" noChangeAspect="1" noChangeArrowheads="1" noCrop="1"/>
          </p:cNvPicPr>
          <p:nvPr>
            <p:ph/>
          </p:nvPr>
        </p:nvPicPr>
        <p:blipFill>
          <a:blip r:embed="rId3">
            <a:extLst>
              <a:ext uri="{28A0092B-C50C-407E-A947-70E740481C1C}">
                <a14:useLocalDpi xmlns:a14="http://schemas.microsoft.com/office/drawing/2010/main" val="0"/>
              </a:ext>
            </a:extLst>
          </a:blip>
          <a:srcRect/>
          <a:stretch>
            <a:fillRect/>
          </a:stretch>
        </p:blipFill>
        <p:spPr>
          <a:xfrm>
            <a:off x="3505200" y="2209800"/>
            <a:ext cx="1885950" cy="2514600"/>
          </a:xfrm>
          <a:noFill/>
        </p:spPr>
      </p:pic>
      <p:sp>
        <p:nvSpPr>
          <p:cNvPr id="47108" name="Rectangle 7"/>
          <p:cNvSpPr>
            <a:spLocks noChangeArrowheads="1"/>
          </p:cNvSpPr>
          <p:nvPr/>
        </p:nvSpPr>
        <p:spPr bwMode="auto">
          <a:xfrm>
            <a:off x="533400" y="5791200"/>
            <a:ext cx="8305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a:latin typeface="Tahoma" pitchFamily="34" charset="0"/>
              </a:rPr>
              <a:t>(Linoleum Blownapart)</a:t>
            </a:r>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8130" name="WordArt 4"/>
          <p:cNvSpPr>
            <a:spLocks noChangeArrowheads="1" noChangeShapeType="1" noTextEdit="1"/>
          </p:cNvSpPr>
          <p:nvPr/>
        </p:nvSpPr>
        <p:spPr bwMode="auto">
          <a:xfrm>
            <a:off x="1295400" y="-228600"/>
            <a:ext cx="6553200" cy="57912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chemeClr val="tx2"/>
              </a:solidFill>
              <a:latin typeface="Arial Black"/>
            </a:endParaRPr>
          </a:p>
          <a:p>
            <a:pPr algn="ctr"/>
            <a:r>
              <a:rPr lang="en-US" sz="3600" kern="10">
                <a:ln w="9525">
                  <a:solidFill>
                    <a:srgbClr val="000000"/>
                  </a:solidFill>
                  <a:round/>
                  <a:headEnd/>
                  <a:tailEnd/>
                </a:ln>
                <a:solidFill>
                  <a:schemeClr val="tx2"/>
                </a:solidFill>
                <a:latin typeface="Arial Black"/>
              </a:rPr>
              <a:t>FRENCH</a:t>
            </a:r>
          </a:p>
          <a:p>
            <a:pPr algn="ctr"/>
            <a:r>
              <a:rPr lang="en-US" sz="3600" kern="10">
                <a:ln w="9525">
                  <a:solidFill>
                    <a:srgbClr val="000000"/>
                  </a:solidFill>
                  <a:round/>
                  <a:headEnd/>
                  <a:tailEnd/>
                </a:ln>
                <a:solidFill>
                  <a:schemeClr val="tx2"/>
                </a:solidFill>
                <a:latin typeface="Arial Black"/>
              </a:rPr>
              <a:t>SOCIAL</a:t>
            </a:r>
          </a:p>
          <a:p>
            <a:pPr algn="ctr"/>
            <a:r>
              <a:rPr lang="en-US" sz="3600" kern="10">
                <a:ln w="9525">
                  <a:solidFill>
                    <a:srgbClr val="000000"/>
                  </a:solidFill>
                  <a:round/>
                  <a:headEnd/>
                  <a:tailEnd/>
                </a:ln>
                <a:solidFill>
                  <a:schemeClr val="tx2"/>
                </a:solidFill>
                <a:latin typeface="Arial Black"/>
              </a:rPr>
              <a:t>DUALITY</a:t>
            </a: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8915400" cy="838200"/>
          </a:xfrm>
        </p:spPr>
        <p:txBody>
          <a:bodyPr/>
          <a:lstStyle/>
          <a:p>
            <a:pPr eaLnBrk="1" hangingPunct="1"/>
            <a:r>
              <a:rPr lang="en-US" sz="2800" b="1" smtClean="0">
                <a:latin typeface="Tahoma" pitchFamily="34" charset="0"/>
              </a:rPr>
              <a:t>SIGNS THAT FRENCH CULTURE CAN’T ADAPT TO THE MODERN WORLD</a:t>
            </a:r>
          </a:p>
        </p:txBody>
      </p:sp>
      <p:sp>
        <p:nvSpPr>
          <p:cNvPr id="49155" name="Rectangle 3"/>
          <p:cNvSpPr>
            <a:spLocks noGrp="1" noChangeArrowheads="1"/>
          </p:cNvSpPr>
          <p:nvPr>
            <p:ph type="body" idx="1"/>
          </p:nvPr>
        </p:nvSpPr>
        <p:spPr>
          <a:xfrm>
            <a:off x="0" y="1219200"/>
            <a:ext cx="8915400" cy="5638800"/>
          </a:xfrm>
        </p:spPr>
        <p:txBody>
          <a:bodyPr/>
          <a:lstStyle/>
          <a:p>
            <a:pPr marL="609600" indent="-609600" eaLnBrk="1" hangingPunct="1">
              <a:lnSpc>
                <a:spcPct val="90000"/>
              </a:lnSpc>
              <a:buFontTx/>
              <a:buAutoNum type="arabicPeriod"/>
            </a:pPr>
            <a:r>
              <a:rPr lang="en-US" b="1" smtClean="0">
                <a:latin typeface="Tahoma" pitchFamily="34" charset="0"/>
              </a:rPr>
              <a:t>Rioting in 2006 throughout France by Muslim minorities who have been excluded from the French economic system. </a:t>
            </a:r>
          </a:p>
          <a:p>
            <a:pPr marL="609600" indent="-609600" eaLnBrk="1" hangingPunct="1">
              <a:lnSpc>
                <a:spcPct val="90000"/>
              </a:lnSpc>
              <a:buFontTx/>
              <a:buAutoNum type="arabicPeriod"/>
            </a:pPr>
            <a:r>
              <a:rPr lang="en-US" b="1" smtClean="0">
                <a:latin typeface="Tahoma" pitchFamily="34" charset="0"/>
              </a:rPr>
              <a:t>Three-fourth of young French want to become state employees because it ensures lifetime security.</a:t>
            </a:r>
          </a:p>
          <a:p>
            <a:pPr marL="609600" indent="-609600" eaLnBrk="1" hangingPunct="1">
              <a:lnSpc>
                <a:spcPct val="90000"/>
              </a:lnSpc>
              <a:buFontTx/>
              <a:buAutoNum type="arabicPeriod"/>
            </a:pPr>
            <a:r>
              <a:rPr lang="en-US" b="1" smtClean="0">
                <a:latin typeface="Tahoma" pitchFamily="34" charset="0"/>
              </a:rPr>
              <a:t>French unemployment has remained at high levels (around 10%) because companies hesitate to create new jobs because legally-mandated employee benefits are so high.</a:t>
            </a:r>
          </a:p>
          <a:p>
            <a:pPr marL="609600" indent="-609600" eaLnBrk="1" hangingPunct="1">
              <a:lnSpc>
                <a:spcPct val="90000"/>
              </a:lnSpc>
            </a:pPr>
            <a:endParaRPr lang="en-US" b="1" smtClean="0">
              <a:latin typeface="Tahoma" pitchFamily="34" charset="0"/>
            </a:endParaRPr>
          </a:p>
        </p:txBody>
      </p:sp>
      <p:sp>
        <p:nvSpPr>
          <p:cNvPr id="49156" name="AutoShape 4"/>
          <p:cNvSpPr>
            <a:spLocks noChangeArrowheads="1"/>
          </p:cNvSpPr>
          <p:nvPr/>
        </p:nvSpPr>
        <p:spPr bwMode="auto">
          <a:xfrm>
            <a:off x="78486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4"/>
            </a:pPr>
            <a:r>
              <a:rPr lang="en-US" sz="3800" b="1" smtClean="0">
                <a:latin typeface="Tahoma" pitchFamily="34" charset="0"/>
              </a:rPr>
              <a:t>Just 36% of the French agree that capitalism is the world's best economic system.</a:t>
            </a:r>
          </a:p>
          <a:p>
            <a:pPr marL="609600" indent="-609600" eaLnBrk="1" hangingPunct="1">
              <a:buFontTx/>
              <a:buAutoNum type="arabicPeriod" startAt="4"/>
            </a:pPr>
            <a:r>
              <a:rPr lang="en-US" sz="3800" b="1" smtClean="0">
                <a:latin typeface="Tahoma" pitchFamily="34" charset="0"/>
              </a:rPr>
              <a:t>Modern French government has been unwilling to admit that French socialism (reflected by an average tax rate of 44%) has sapped national economic growth.</a:t>
            </a:r>
          </a:p>
          <a:p>
            <a:pPr marL="609600" indent="-609600" eaLnBrk="1" hangingPunct="1">
              <a:buFontTx/>
              <a:buAutoNum type="arabicPeriod" startAt="4"/>
            </a:pPr>
            <a:r>
              <a:rPr lang="en-US" sz="3800" b="1" smtClean="0">
                <a:latin typeface="Tahoma" pitchFamily="34" charset="0"/>
              </a:rPr>
              <a:t>“The French seem to no longer know what they want.”</a:t>
            </a:r>
          </a:p>
          <a:p>
            <a:pPr marL="609600" indent="-609600" eaLnBrk="1" hangingPunct="1"/>
            <a:endParaRPr lang="en-US" sz="3800" b="1" smtClean="0">
              <a:latin typeface="Tahoma" pitchFamily="34" charset="0"/>
            </a:endParaRPr>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z="3600" b="1" dirty="0" smtClean="0">
                <a:latin typeface="Tahoma" pitchFamily="34" charset="0"/>
              </a:rPr>
              <a:t>“The decline of French as a world language, especially as the lingua franca of the world elite, is a source of pain and recrimination to the French. A substantial government budget is dedicated to countering this trend.” As one elderly French patriot puts it: “A thousand years, we have  </a:t>
            </a:r>
            <a:r>
              <a:rPr lang="en-US" sz="3600" b="1" smtClean="0">
                <a:latin typeface="Tahoma" pitchFamily="34" charset="0"/>
              </a:rPr>
              <a:t>a thousand </a:t>
            </a:r>
            <a:r>
              <a:rPr lang="en-US" sz="3600" b="1" dirty="0" smtClean="0">
                <a:latin typeface="Tahoma" pitchFamily="34" charset="0"/>
              </a:rPr>
              <a:t>years of culture to support us. That’s what France represents. That’s why we are so sturdy and so rich in spirit.” </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200">
                <a:latin typeface="Tahoma" pitchFamily="34" charset="0"/>
              </a:rPr>
              <a:t>“Culture, the source of Europe’s ascendancy, is France’s greatest treasure.”</a:t>
            </a:r>
            <a:endParaRPr lang="en-US" sz="8800">
              <a:latin typeface="Tahoma" pitchFamily="34" charset="0"/>
            </a:endParaRPr>
          </a:p>
          <a:p>
            <a:pPr algn="ctr"/>
            <a:endParaRPr lang="en-US" sz="6000">
              <a:latin typeface="Tahoma" pitchFamily="34" charset="0"/>
            </a:endParaRPr>
          </a:p>
          <a:p>
            <a:pPr algn="ctr">
              <a:spcBef>
                <a:spcPct val="50000"/>
              </a:spcBef>
            </a:pPr>
            <a:endParaRPr lang="en-US" sz="7200">
              <a:solidFill>
                <a:srgbClr val="FF3300"/>
              </a:solidFill>
            </a:endParaRPr>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2226" name="WordArt 4"/>
          <p:cNvSpPr>
            <a:spLocks noChangeArrowheads="1" noChangeShapeType="1" noTextEdit="1"/>
          </p:cNvSpPr>
          <p:nvPr/>
        </p:nvSpPr>
        <p:spPr bwMode="auto">
          <a:xfrm>
            <a:off x="1295400" y="-228600"/>
            <a:ext cx="6553200" cy="57912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chemeClr val="tx2"/>
              </a:solidFill>
              <a:latin typeface="Arial Black"/>
            </a:endParaRPr>
          </a:p>
          <a:p>
            <a:pPr algn="ctr"/>
            <a:r>
              <a:rPr lang="en-US" sz="3600" kern="10">
                <a:ln w="9525">
                  <a:solidFill>
                    <a:srgbClr val="000000"/>
                  </a:solidFill>
                  <a:round/>
                  <a:headEnd/>
                  <a:tailEnd/>
                </a:ln>
                <a:solidFill>
                  <a:schemeClr val="tx2"/>
                </a:solidFill>
                <a:latin typeface="Arial Black"/>
              </a:rPr>
              <a:t>FRENCH</a:t>
            </a:r>
          </a:p>
          <a:p>
            <a:pPr algn="ctr"/>
            <a:r>
              <a:rPr lang="en-US" sz="3600" kern="10">
                <a:ln w="9525">
                  <a:solidFill>
                    <a:srgbClr val="000000"/>
                  </a:solidFill>
                  <a:round/>
                  <a:headEnd/>
                  <a:tailEnd/>
                </a:ln>
                <a:solidFill>
                  <a:schemeClr val="tx2"/>
                </a:solidFill>
                <a:latin typeface="Arial Black"/>
              </a:rPr>
              <a:t>BUSINESS</a:t>
            </a:r>
          </a:p>
          <a:p>
            <a:pPr algn="ctr"/>
            <a:r>
              <a:rPr lang="en-US" sz="3600" kern="10">
                <a:ln w="9525">
                  <a:solidFill>
                    <a:srgbClr val="000000"/>
                  </a:solidFill>
                  <a:round/>
                  <a:headEnd/>
                  <a:tailEnd/>
                </a:ln>
                <a:solidFill>
                  <a:schemeClr val="tx2"/>
                </a:solidFill>
                <a:latin typeface="Arial Black"/>
              </a:rPr>
              <a:t>DUALITY</a:t>
            </a:r>
          </a:p>
        </p:txBody>
      </p:sp>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4400" b="1" smtClean="0">
                <a:latin typeface="Tahoma" pitchFamily="34" charset="0"/>
              </a:rPr>
              <a:t>France is the 5</a:t>
            </a:r>
            <a:r>
              <a:rPr lang="en-US" sz="4400" b="1" baseline="30000" smtClean="0">
                <a:latin typeface="Tahoma" pitchFamily="34" charset="0"/>
              </a:rPr>
              <a:t>th</a:t>
            </a:r>
            <a:r>
              <a:rPr lang="en-US" sz="4400" b="1" smtClean="0">
                <a:latin typeface="Tahoma" pitchFamily="34" charset="0"/>
              </a:rPr>
              <a:t> largest economy in the world &amp; 5</a:t>
            </a:r>
            <a:r>
              <a:rPr lang="en-US" sz="4400" b="1" baseline="30000" smtClean="0">
                <a:latin typeface="Tahoma" pitchFamily="34" charset="0"/>
              </a:rPr>
              <a:t>th</a:t>
            </a:r>
            <a:r>
              <a:rPr lang="en-US" sz="4400" b="1" smtClean="0">
                <a:latin typeface="Tahoma" pitchFamily="34" charset="0"/>
              </a:rPr>
              <a:t> largest exporter. </a:t>
            </a:r>
          </a:p>
          <a:p>
            <a:pPr marL="609600" indent="-609600" eaLnBrk="1" hangingPunct="1">
              <a:buFontTx/>
              <a:buAutoNum type="arabicPeriod"/>
            </a:pPr>
            <a:r>
              <a:rPr lang="en-US" sz="4400" b="1" smtClean="0">
                <a:latin typeface="Tahoma" pitchFamily="34" charset="0"/>
              </a:rPr>
              <a:t>Famous French companies include Renault, Peugeot, &amp; L’Oreal</a:t>
            </a:r>
          </a:p>
          <a:p>
            <a:pPr marL="609600" indent="-609600" eaLnBrk="1" hangingPunct="1">
              <a:buFontTx/>
              <a:buAutoNum type="arabicPeriod"/>
            </a:pPr>
            <a:r>
              <a:rPr lang="en-US" sz="4400" b="1" smtClean="0">
                <a:latin typeface="Tahoma" pitchFamily="34" charset="0"/>
              </a:rPr>
              <a:t>The French work fewer hours per week (35) than any other developed nation.</a:t>
            </a:r>
          </a:p>
        </p:txBody>
      </p:sp>
      <p:sp>
        <p:nvSpPr>
          <p:cNvPr id="53251" name="AutoShape 4"/>
          <p:cNvSpPr>
            <a:spLocks noChangeArrowheads="1"/>
          </p:cNvSpPr>
          <p:nvPr/>
        </p:nvSpPr>
        <p:spPr bwMode="auto">
          <a:xfrm>
            <a:off x="73914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0" y="0"/>
            <a:ext cx="9144000" cy="6858000"/>
          </a:xfrm>
        </p:spPr>
        <p:txBody>
          <a:bodyPr/>
          <a:lstStyle/>
          <a:p>
            <a:pPr marL="609600" indent="-609600" eaLnBrk="1" hangingPunct="1">
              <a:lnSpc>
                <a:spcPct val="80000"/>
              </a:lnSpc>
              <a:buFontTx/>
              <a:buAutoNum type="arabicPeriod" startAt="4"/>
            </a:pPr>
            <a:r>
              <a:rPr lang="en-US" b="1" smtClean="0">
                <a:latin typeface="Tahoma" pitchFamily="34" charset="0"/>
              </a:rPr>
              <a:t>The French in general have a negative attitude towards business &amp; corporations &amp; tend to use business as a convenient scapegoat for France’s economic problems.</a:t>
            </a:r>
          </a:p>
          <a:p>
            <a:pPr marL="609600" indent="-609600" eaLnBrk="1" hangingPunct="1">
              <a:lnSpc>
                <a:spcPct val="80000"/>
              </a:lnSpc>
              <a:buFontTx/>
              <a:buAutoNum type="arabicPeriod" startAt="4"/>
            </a:pPr>
            <a:r>
              <a:rPr lang="en-US" b="1" smtClean="0">
                <a:latin typeface="Tahoma" pitchFamily="34" charset="0"/>
              </a:rPr>
              <a:t>In reality, France’s rigid labor laws (35 hour legal workweek, strong union powers, generous guaranteed worker benefits) are behind the nation’s high unemployment &amp; slow growth</a:t>
            </a:r>
          </a:p>
          <a:p>
            <a:pPr marL="609600" indent="-609600" eaLnBrk="1" hangingPunct="1">
              <a:lnSpc>
                <a:spcPct val="80000"/>
              </a:lnSpc>
              <a:buFontTx/>
              <a:buAutoNum type="arabicPeriod" startAt="4"/>
            </a:pPr>
            <a:r>
              <a:rPr lang="en-US" b="1" smtClean="0">
                <a:latin typeface="Tahoma" pitchFamily="34" charset="0"/>
              </a:rPr>
              <a:t>The French voted down the proposed new EU constitution in 2005 in large part because of fear that their employment “comfort  zone” would be compromised by stricter constitutional provisions toward labor.</a:t>
            </a:r>
          </a:p>
        </p:txBody>
      </p:sp>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0" y="0"/>
            <a:ext cx="9144000" cy="6858000"/>
          </a:xfrm>
        </p:spPr>
        <p:txBody>
          <a:bodyPr/>
          <a:lstStyle/>
          <a:p>
            <a:pPr marL="609600" indent="-609600" eaLnBrk="1" hangingPunct="1">
              <a:lnSpc>
                <a:spcPct val="80000"/>
              </a:lnSpc>
              <a:buFontTx/>
              <a:buNone/>
            </a:pPr>
            <a:r>
              <a:rPr lang="en-US" sz="3700" b="1" smtClean="0">
                <a:latin typeface="Tahoma" pitchFamily="34" charset="0"/>
              </a:rPr>
              <a:t>A sarcastic French media commentator summed up France’s future in the 21</a:t>
            </a:r>
            <a:r>
              <a:rPr lang="en-US" sz="3700" b="1" baseline="30000" smtClean="0">
                <a:latin typeface="Tahoma" pitchFamily="34" charset="0"/>
              </a:rPr>
              <a:t>st</a:t>
            </a:r>
            <a:r>
              <a:rPr lang="en-US" sz="3700" b="1" smtClean="0">
                <a:latin typeface="Tahoma" pitchFamily="34" charset="0"/>
              </a:rPr>
              <a:t> century: “France will soon be made up of the old, the Arab, and the creatician,” a slang word he created to refer to computer-driven professionals who are “taking over the world.” Legal and illegal Muslim immigration into France is significantly changing the nation’s population and ethnic profile and becoming a new source of social instability in France (of both religious and ethnic origin).</a:t>
            </a:r>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533400"/>
            <a:ext cx="9144000" cy="762000"/>
          </a:xfrm>
        </p:spPr>
        <p:txBody>
          <a:bodyPr/>
          <a:lstStyle/>
          <a:p>
            <a:pPr eaLnBrk="1" hangingPunct="1"/>
            <a:r>
              <a:rPr lang="en-US" sz="3600" b="1" smtClean="0">
                <a:solidFill>
                  <a:schemeClr val="tx1"/>
                </a:solidFill>
                <a:latin typeface="Tahoma" pitchFamily="34" charset="0"/>
              </a:rPr>
              <a:t>Ils ont le de pure race</a:t>
            </a:r>
            <a:br>
              <a:rPr lang="en-US" sz="3600" b="1" smtClean="0">
                <a:solidFill>
                  <a:schemeClr val="tx1"/>
                </a:solidFill>
                <a:latin typeface="Tahoma" pitchFamily="34" charset="0"/>
              </a:rPr>
            </a:br>
            <a:r>
              <a:rPr lang="en-US" sz="3600" b="1" smtClean="0">
                <a:solidFill>
                  <a:schemeClr val="tx1"/>
                </a:solidFill>
                <a:latin typeface="Tahoma" pitchFamily="34" charset="0"/>
              </a:rPr>
              <a:t>They have the “pedigree” (to be executives)</a:t>
            </a:r>
          </a:p>
        </p:txBody>
      </p:sp>
      <p:pic>
        <p:nvPicPr>
          <p:cNvPr id="56323" name="Picture 9" descr="fr ex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3238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13" descr="fr execs stan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657600" y="2362200"/>
            <a:ext cx="5181600" cy="3844925"/>
          </a:xfrm>
          <a:noFill/>
        </p:spPr>
      </p:pic>
    </p:spTree>
  </p:cSld>
  <p:clrMapOvr>
    <a:masterClrMapping/>
  </p:clrMapOvr>
  <p:transition>
    <p:split orient="ver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990600" y="838200"/>
            <a:ext cx="7772400" cy="914400"/>
          </a:xfrm>
        </p:spPr>
        <p:txBody>
          <a:bodyPr/>
          <a:lstStyle/>
          <a:p>
            <a:pPr eaLnBrk="1" hangingPunct="1"/>
            <a:r>
              <a:rPr lang="fr-FR" sz="3200" b="1" smtClean="0">
                <a:solidFill>
                  <a:schemeClr val="tx1"/>
                </a:solidFill>
                <a:latin typeface="Verdana" pitchFamily="34" charset="0"/>
              </a:rPr>
              <a:t>Un diplome de la haute ecole:</a:t>
            </a:r>
            <a:br>
              <a:rPr lang="fr-FR" sz="3200" b="1" smtClean="0">
                <a:solidFill>
                  <a:schemeClr val="tx1"/>
                </a:solidFill>
                <a:latin typeface="Verdana" pitchFamily="34" charset="0"/>
              </a:rPr>
            </a:br>
            <a:r>
              <a:rPr lang="fr-FR" sz="3200" b="1" smtClean="0">
                <a:solidFill>
                  <a:schemeClr val="tx1"/>
                </a:solidFill>
                <a:latin typeface="Verdana" pitchFamily="34" charset="0"/>
              </a:rPr>
              <a:t> </a:t>
            </a:r>
            <a:r>
              <a:rPr lang="en-US" sz="3200" b="1" smtClean="0">
                <a:solidFill>
                  <a:schemeClr val="tx1"/>
                </a:solidFill>
                <a:latin typeface="Verdana" pitchFamily="34" charset="0"/>
              </a:rPr>
              <a:t>National School for Administration &amp; the Paris Institute of Political Studies</a:t>
            </a:r>
            <a:br>
              <a:rPr lang="en-US" sz="3200" b="1" smtClean="0">
                <a:solidFill>
                  <a:schemeClr val="tx1"/>
                </a:solidFill>
                <a:latin typeface="Verdana" pitchFamily="34" charset="0"/>
              </a:rPr>
            </a:br>
            <a:endParaRPr lang="fr-FR" sz="3200" b="1" smtClean="0">
              <a:solidFill>
                <a:schemeClr val="tx1"/>
              </a:solidFill>
              <a:latin typeface="Verdana" pitchFamily="34" charset="0"/>
            </a:endParaRPr>
          </a:p>
        </p:txBody>
      </p:sp>
      <p:pic>
        <p:nvPicPr>
          <p:cNvPr id="57347" name="Picture 1030" descr="sorbonne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2133600"/>
            <a:ext cx="3232150" cy="4724400"/>
          </a:xfrm>
          <a:noFill/>
        </p:spPr>
      </p:pic>
      <p:pic>
        <p:nvPicPr>
          <p:cNvPr id="57348" name="Picture 1027" descr="fr school dipl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286000"/>
            <a:ext cx="47244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1037"/>
          <p:cNvSpPr>
            <a:spLocks noChangeArrowheads="1"/>
          </p:cNvSpPr>
          <p:nvPr/>
        </p:nvSpPr>
        <p:spPr bwMode="auto">
          <a:xfrm>
            <a:off x="0" y="5670550"/>
            <a:ext cx="9144000"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atin typeface="Tahoma" pitchFamily="34" charset="0"/>
              </a:rPr>
              <a:t>The professional graduate school the French</a:t>
            </a:r>
          </a:p>
          <a:p>
            <a:pPr algn="ctr"/>
            <a:r>
              <a:rPr lang="en-US">
                <a:latin typeface="Tahoma" pitchFamily="34" charset="0"/>
              </a:rPr>
              <a:t>elite have to attend in order to qualify</a:t>
            </a:r>
          </a:p>
          <a:p>
            <a:pPr algn="ctr"/>
            <a:r>
              <a:rPr lang="en-US">
                <a:latin typeface="Tahoma" pitchFamily="34" charset="0"/>
              </a:rPr>
              <a:t>for an executive business career.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1524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600">
                <a:latin typeface="Tahoma" pitchFamily="34" charset="0"/>
              </a:rPr>
              <a:t>How are French government &amp;</a:t>
            </a:r>
          </a:p>
          <a:p>
            <a:pPr algn="ctr"/>
            <a:r>
              <a:rPr lang="en-US" sz="3600">
                <a:latin typeface="Tahoma" pitchFamily="34" charset="0"/>
              </a:rPr>
              <a:t> business leaders different from most </a:t>
            </a:r>
          </a:p>
          <a:p>
            <a:pPr algn="ctr"/>
            <a:r>
              <a:rPr lang="en-US" sz="3600">
                <a:latin typeface="Tahoma" pitchFamily="34" charset="0"/>
              </a:rPr>
              <a:t>other Western leaders?</a:t>
            </a:r>
          </a:p>
        </p:txBody>
      </p:sp>
      <p:sp>
        <p:nvSpPr>
          <p:cNvPr id="58371" name="AutoShape 7"/>
          <p:cNvSpPr>
            <a:spLocks noChangeArrowheads="1"/>
          </p:cNvSpPr>
          <p:nvPr/>
        </p:nvSpPr>
        <p:spPr bwMode="auto">
          <a:xfrm>
            <a:off x="7467600" y="1295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algn="ctr"/>
            <a:endParaRPr lang="en-US">
              <a:solidFill>
                <a:srgbClr val="FFFF00"/>
              </a:solidFill>
            </a:endParaRPr>
          </a:p>
        </p:txBody>
      </p:sp>
      <p:pic>
        <p:nvPicPr>
          <p:cNvPr id="58372" name="Picture 8" descr="chandil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52600"/>
            <a:ext cx="3403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304800" y="228600"/>
            <a:ext cx="8839200" cy="6629400"/>
          </a:xfrm>
        </p:spPr>
        <p:txBody>
          <a:bodyPr/>
          <a:lstStyle/>
          <a:p>
            <a:pPr marL="609600" indent="-609600" eaLnBrk="1" hangingPunct="1">
              <a:buFontTx/>
              <a:buAutoNum type="arabicPeriod"/>
            </a:pPr>
            <a:r>
              <a:rPr lang="en-US" sz="4800" b="1" smtClean="0">
                <a:latin typeface="Tahoma" pitchFamily="34" charset="0"/>
              </a:rPr>
              <a:t>Socially elite--college connections into their executive position</a:t>
            </a:r>
          </a:p>
          <a:p>
            <a:pPr marL="609600" indent="-609600" eaLnBrk="1" hangingPunct="1">
              <a:buFontTx/>
              <a:buAutoNum type="arabicPeriod"/>
            </a:pPr>
            <a:r>
              <a:rPr lang="en-US" sz="4800" b="1" smtClean="0">
                <a:latin typeface="Tahoma" pitchFamily="34" charset="0"/>
              </a:rPr>
              <a:t>Not accountable to the rest of the organization (managerial elites)</a:t>
            </a:r>
          </a:p>
          <a:p>
            <a:pPr marL="609600" indent="-609600" eaLnBrk="1" hangingPunct="1">
              <a:buFontTx/>
              <a:buAutoNum type="arabicPeriod"/>
            </a:pPr>
            <a:r>
              <a:rPr lang="en-US" sz="4800" b="1" smtClean="0">
                <a:latin typeface="Tahoma" pitchFamily="34" charset="0"/>
              </a:rPr>
              <a:t>Formal &amp; ceremonial</a:t>
            </a:r>
          </a:p>
          <a:p>
            <a:pPr marL="609600" indent="-609600" eaLnBrk="1" hangingPunct="1">
              <a:buFontTx/>
              <a:buAutoNum type="arabicPeriod"/>
            </a:pPr>
            <a:r>
              <a:rPr lang="en-US" sz="4800" b="1" smtClean="0">
                <a:latin typeface="Tahoma" pitchFamily="34" charset="0"/>
              </a:rPr>
              <a:t>Outwardly sophisticated</a:t>
            </a:r>
          </a:p>
          <a:p>
            <a:pPr marL="609600" indent="-609600" eaLnBrk="1" hangingPunct="1"/>
            <a:endParaRPr lang="en-US" sz="4800" b="1" smtClean="0">
              <a:latin typeface="Tahoma" pitchFamily="34" charset="0"/>
            </a:endParaRPr>
          </a:p>
          <a:p>
            <a:pPr marL="609600" indent="-609600" eaLnBrk="1" hangingPunct="1"/>
            <a:endParaRPr lang="en-US" sz="4800" smtClean="0"/>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1447800" y="1524000"/>
            <a:ext cx="6477000" cy="411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FRENCH</a:t>
            </a:r>
          </a:p>
          <a:p>
            <a:pPr algn="ctr"/>
            <a:r>
              <a:rPr lang="en-US" sz="3600" kern="10">
                <a:ln w="9525">
                  <a:solidFill>
                    <a:srgbClr val="000000"/>
                  </a:solidFill>
                  <a:round/>
                  <a:headEnd/>
                  <a:tailEnd/>
                </a:ln>
                <a:latin typeface="Arial Black"/>
              </a:rPr>
              <a:t>LIFESTYLE &amp;</a:t>
            </a:r>
          </a:p>
          <a:p>
            <a:pPr algn="ctr"/>
            <a:r>
              <a:rPr lang="en-US" sz="3600" kern="10">
                <a:ln w="9525">
                  <a:solidFill>
                    <a:srgbClr val="000000"/>
                  </a:solidFill>
                  <a:round/>
                  <a:headEnd/>
                  <a:tailEnd/>
                </a:ln>
                <a:latin typeface="Arial Black"/>
              </a:rPr>
              <a:t>PHILOSOPHY</a:t>
            </a:r>
          </a:p>
        </p:txBody>
      </p:sp>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1442" name="WordArt 4"/>
          <p:cNvSpPr>
            <a:spLocks noChangeArrowheads="1" noChangeShapeType="1" noTextEdit="1"/>
          </p:cNvSpPr>
          <p:nvPr/>
        </p:nvSpPr>
        <p:spPr bwMode="auto">
          <a:xfrm>
            <a:off x="914400" y="2590800"/>
            <a:ext cx="7239000" cy="1524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SECULARISM</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0"/>
            <a:ext cx="7772400" cy="1143000"/>
          </a:xfrm>
        </p:spPr>
        <p:txBody>
          <a:bodyPr/>
          <a:lstStyle/>
          <a:p>
            <a:pPr eaLnBrk="1" hangingPunct="1"/>
            <a:r>
              <a:rPr lang="en-US" sz="6000" b="1" smtClean="0">
                <a:solidFill>
                  <a:schemeClr val="tx1"/>
                </a:solidFill>
                <a:latin typeface="Tahoma" pitchFamily="34" charset="0"/>
              </a:rPr>
              <a:t>C’est Si Bon!</a:t>
            </a:r>
          </a:p>
        </p:txBody>
      </p:sp>
      <p:pic>
        <p:nvPicPr>
          <p:cNvPr id="717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95400" y="1219200"/>
            <a:ext cx="6324600" cy="5326063"/>
          </a:xfrm>
        </p:spPr>
      </p:pic>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3"/>
          <p:cNvSpPr>
            <a:spLocks noGrp="1" noChangeArrowheads="1"/>
          </p:cNvSpPr>
          <p:nvPr>
            <p:ph type="ctrTitle"/>
          </p:nvPr>
        </p:nvSpPr>
        <p:spPr>
          <a:xfrm>
            <a:off x="304800" y="381000"/>
            <a:ext cx="8839200" cy="5257800"/>
          </a:xfrm>
        </p:spPr>
        <p:txBody>
          <a:bodyPr/>
          <a:lstStyle/>
          <a:p>
            <a:pPr eaLnBrk="1" hangingPunct="1"/>
            <a:r>
              <a:rPr lang="en-US" b="1" smtClean="0">
                <a:solidFill>
                  <a:srgbClr val="00FFFF"/>
                </a:solidFill>
                <a:latin typeface="Garamond" pitchFamily="18" charset="0"/>
              </a:rPr>
              <a:t/>
            </a:r>
            <a:br>
              <a:rPr lang="en-US" b="1" smtClean="0">
                <a:solidFill>
                  <a:srgbClr val="00FFFF"/>
                </a:solidFill>
                <a:latin typeface="Garamond" pitchFamily="18" charset="0"/>
              </a:rPr>
            </a:br>
            <a:r>
              <a:rPr lang="en-US" sz="6000" b="1" smtClean="0">
                <a:solidFill>
                  <a:schemeClr val="tx1"/>
                </a:solidFill>
                <a:latin typeface="Tahoma" pitchFamily="34" charset="0"/>
              </a:rPr>
              <a:t>Under French law, France is a non-religious, secular culture (which bars religious symbols in public venues) </a:t>
            </a:r>
            <a:br>
              <a:rPr lang="en-US" sz="6000" b="1" smtClean="0">
                <a:solidFill>
                  <a:schemeClr val="tx1"/>
                </a:solidFill>
                <a:latin typeface="Tahoma" pitchFamily="34" charset="0"/>
              </a:rPr>
            </a:br>
            <a:endParaRPr lang="en-US" sz="6000" b="1" smtClean="0">
              <a:solidFill>
                <a:schemeClr val="tx1"/>
              </a:solidFill>
              <a:latin typeface="Tahoma" pitchFamily="34" charset="0"/>
            </a:endParaRPr>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b="1" smtClean="0">
                <a:latin typeface="Tahoma" pitchFamily="34" charset="0"/>
              </a:rPr>
              <a:t>“For many Euro secularists, America’s religiosity is its least attractive characteristic.  They can’t believe that any modern person can be religious unless they are either stupid (Britain’s </a:t>
            </a:r>
            <a:r>
              <a:rPr lang="en-US" b="1" i="1" smtClean="0">
                <a:latin typeface="Tahoma" pitchFamily="34" charset="0"/>
              </a:rPr>
              <a:t>Private Eye</a:t>
            </a:r>
            <a:r>
              <a:rPr lang="en-US" b="1" smtClean="0">
                <a:latin typeface="Tahoma" pitchFamily="34" charset="0"/>
              </a:rPr>
              <a:t> dubs George Bush the leader of the “Latter Day Morons”) or insane (a former German chancellor was known to accuse Bush of ‘hearing voices—namely God’s’).”</a:t>
            </a:r>
          </a:p>
          <a:p>
            <a:pPr marL="609600" indent="-609600" eaLnBrk="1" hangingPunct="1">
              <a:lnSpc>
                <a:spcPct val="90000"/>
              </a:lnSpc>
              <a:buFontTx/>
              <a:buAutoNum type="arabicPeriod"/>
            </a:pPr>
            <a:r>
              <a:rPr lang="en-US" b="1" smtClean="0">
                <a:latin typeface="Tahoma" pitchFamily="34" charset="0"/>
              </a:rPr>
              <a:t>Recent European polls found that most French &amp; Dutch, &amp; a large number of Brits &amp; Germans think Americans are way too religious. </a:t>
            </a:r>
          </a:p>
        </p:txBody>
      </p:sp>
    </p:spTree>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0" y="0"/>
            <a:ext cx="9144000" cy="6553200"/>
          </a:xfrm>
        </p:spPr>
        <p:txBody>
          <a:bodyPr/>
          <a:lstStyle/>
          <a:p>
            <a:pPr algn="ctr" eaLnBrk="1" hangingPunct="1">
              <a:buFontTx/>
              <a:buNone/>
            </a:pPr>
            <a:r>
              <a:rPr lang="en-US" sz="6600" b="1" smtClean="0">
                <a:latin typeface="Tahoma" pitchFamily="34" charset="0"/>
              </a:rPr>
              <a:t>“The French have always been objects of admiration, hatred, pity, or terror, but never indifference.” </a:t>
            </a:r>
          </a:p>
        </p:txBody>
      </p:sp>
    </p:spTree>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5538" name="Subtitle 5"/>
          <p:cNvSpPr>
            <a:spLocks noGrp="1"/>
          </p:cNvSpPr>
          <p:nvPr>
            <p:ph type="subTitle" idx="1"/>
          </p:nvPr>
        </p:nvSpPr>
        <p:spPr>
          <a:xfrm>
            <a:off x="0" y="0"/>
            <a:ext cx="9144000" cy="6858000"/>
          </a:xfrm>
        </p:spPr>
        <p:txBody>
          <a:bodyPr/>
          <a:lstStyle/>
          <a:p>
            <a:r>
              <a:rPr lang="en-US" sz="9600" b="1" smtClean="0">
                <a:latin typeface="Tahoma" pitchFamily="34" charset="0"/>
                <a:cs typeface="Tahoma" pitchFamily="34" charset="0"/>
              </a:rPr>
              <a:t>MODERNES PHILOSOPHIE FRANÇAISE</a:t>
            </a:r>
          </a:p>
          <a:p>
            <a:pPr algn="l"/>
            <a:endParaRPr lang="en-US" sz="3600" b="1" smtClean="0">
              <a:latin typeface="Tahoma" pitchFamily="34" charset="0"/>
              <a:cs typeface="Tahoma" pitchFamily="34" charset="0"/>
            </a:endParaRPr>
          </a:p>
          <a:p>
            <a:pPr algn="l"/>
            <a:endParaRPr lang="en-US" sz="3600" b="1" smtClean="0">
              <a:latin typeface="Tahoma" pitchFamily="34" charset="0"/>
              <a:cs typeface="Tahoma" pitchFamily="34" charset="0"/>
            </a:endParaRPr>
          </a:p>
          <a:p>
            <a:pPr algn="l"/>
            <a:endParaRPr lang="en-US" sz="5400" b="1" smtClean="0">
              <a:solidFill>
                <a:srgbClr val="C00000"/>
              </a:solidFill>
              <a:latin typeface="Tahoma" pitchFamily="34" charset="0"/>
              <a:cs typeface="Tahoma" pitchFamily="34" charset="0"/>
            </a:endParaRPr>
          </a:p>
        </p:txBody>
      </p:sp>
    </p:spTree>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685800" y="0"/>
            <a:ext cx="7772400" cy="914400"/>
          </a:xfrm>
        </p:spPr>
        <p:txBody>
          <a:bodyPr/>
          <a:lstStyle/>
          <a:p>
            <a:r>
              <a:rPr lang="en-US" b="1" smtClean="0">
                <a:latin typeface="Tahoma" pitchFamily="34" charset="0"/>
                <a:cs typeface="Tahoma" pitchFamily="34" charset="0"/>
              </a:rPr>
              <a:t>FRENCH PHILOSOPHERS</a:t>
            </a:r>
          </a:p>
        </p:txBody>
      </p:sp>
      <p:sp>
        <p:nvSpPr>
          <p:cNvPr id="66563" name="Text Placeholder 8"/>
          <p:cNvSpPr>
            <a:spLocks noGrp="1"/>
          </p:cNvSpPr>
          <p:nvPr>
            <p:ph type="body" sz="half" idx="1"/>
          </p:nvPr>
        </p:nvSpPr>
        <p:spPr>
          <a:xfrm>
            <a:off x="609600" y="914400"/>
            <a:ext cx="4038600" cy="5943600"/>
          </a:xfrm>
        </p:spPr>
        <p:txBody>
          <a:bodyPr/>
          <a:lstStyle/>
          <a:p>
            <a:r>
              <a:rPr lang="en-US" smtClean="0"/>
              <a:t> </a:t>
            </a:r>
            <a:r>
              <a:rPr lang="en-US" sz="4000" b="1" smtClean="0">
                <a:latin typeface="Tahoma" pitchFamily="34" charset="0"/>
                <a:cs typeface="Tahoma" pitchFamily="34" charset="0"/>
              </a:rPr>
              <a:t>Bergson</a:t>
            </a:r>
            <a:endParaRPr lang="en-US" sz="4000" smtClean="0">
              <a:latin typeface="Tahoma" pitchFamily="34" charset="0"/>
              <a:cs typeface="Tahoma" pitchFamily="34" charset="0"/>
            </a:endParaRPr>
          </a:p>
          <a:p>
            <a:r>
              <a:rPr lang="en-US" sz="4000" b="1" smtClean="0">
                <a:latin typeface="Tahoma" pitchFamily="34" charset="0"/>
                <a:cs typeface="Tahoma" pitchFamily="34" charset="0"/>
              </a:rPr>
              <a:t>Comte</a:t>
            </a:r>
            <a:endParaRPr lang="en-US" sz="4000" smtClean="0">
              <a:latin typeface="Tahoma" pitchFamily="34" charset="0"/>
              <a:cs typeface="Tahoma" pitchFamily="34" charset="0"/>
            </a:endParaRPr>
          </a:p>
          <a:p>
            <a:r>
              <a:rPr lang="en-US" sz="4000" b="1" smtClean="0">
                <a:latin typeface="Tahoma" pitchFamily="34" charset="0"/>
                <a:cs typeface="Tahoma" pitchFamily="34" charset="0"/>
              </a:rPr>
              <a:t>Descartes</a:t>
            </a:r>
            <a:endParaRPr lang="en-US" sz="4000" smtClean="0">
              <a:latin typeface="Tahoma" pitchFamily="34" charset="0"/>
              <a:cs typeface="Tahoma" pitchFamily="34" charset="0"/>
            </a:endParaRPr>
          </a:p>
          <a:p>
            <a:r>
              <a:rPr lang="en-US" sz="4000" b="1" smtClean="0">
                <a:latin typeface="Tahoma" pitchFamily="34" charset="0"/>
                <a:cs typeface="Tahoma" pitchFamily="34" charset="0"/>
              </a:rPr>
              <a:t>Husser;</a:t>
            </a:r>
            <a:endParaRPr lang="en-US" sz="4000" smtClean="0">
              <a:latin typeface="Tahoma" pitchFamily="34" charset="0"/>
              <a:cs typeface="Tahoma" pitchFamily="34" charset="0"/>
            </a:endParaRPr>
          </a:p>
          <a:p>
            <a:r>
              <a:rPr lang="en-US" sz="4000" b="1" smtClean="0">
                <a:latin typeface="Tahoma" pitchFamily="34" charset="0"/>
                <a:cs typeface="Tahoma" pitchFamily="34" charset="0"/>
              </a:rPr>
              <a:t>Pascal</a:t>
            </a:r>
            <a:endParaRPr lang="en-US" sz="4000" smtClean="0">
              <a:latin typeface="Tahoma" pitchFamily="34" charset="0"/>
              <a:cs typeface="Tahoma" pitchFamily="34" charset="0"/>
            </a:endParaRPr>
          </a:p>
          <a:p>
            <a:r>
              <a:rPr lang="en-US" sz="4000" b="1" smtClean="0">
                <a:latin typeface="Tahoma" pitchFamily="34" charset="0"/>
                <a:cs typeface="Tahoma" pitchFamily="34" charset="0"/>
              </a:rPr>
              <a:t>Poincare </a:t>
            </a:r>
            <a:endParaRPr lang="en-US" sz="4000" smtClean="0">
              <a:latin typeface="Tahoma" pitchFamily="34" charset="0"/>
              <a:cs typeface="Tahoma" pitchFamily="34" charset="0"/>
            </a:endParaRPr>
          </a:p>
          <a:p>
            <a:r>
              <a:rPr lang="en-US" sz="4000" b="1" smtClean="0">
                <a:latin typeface="Tahoma" pitchFamily="34" charset="0"/>
                <a:cs typeface="Tahoma" pitchFamily="34" charset="0"/>
              </a:rPr>
              <a:t>Rousseau</a:t>
            </a:r>
            <a:endParaRPr lang="en-US" sz="4000" smtClean="0">
              <a:latin typeface="Tahoma" pitchFamily="34" charset="0"/>
              <a:cs typeface="Tahoma" pitchFamily="34" charset="0"/>
            </a:endParaRPr>
          </a:p>
          <a:p>
            <a:r>
              <a:rPr lang="en-US" sz="4000" b="1" smtClean="0">
                <a:latin typeface="Tahoma" pitchFamily="34" charset="0"/>
                <a:cs typeface="Tahoma" pitchFamily="34" charset="0"/>
              </a:rPr>
              <a:t>Voltaire</a:t>
            </a:r>
            <a:endParaRPr lang="en-US" sz="4000" smtClean="0">
              <a:latin typeface="Tahoma" pitchFamily="34" charset="0"/>
              <a:cs typeface="Tahoma" pitchFamily="34" charset="0"/>
            </a:endParaRPr>
          </a:p>
          <a:p>
            <a:endParaRPr lang="en-US" b="1" smtClean="0">
              <a:latin typeface="Tahoma" pitchFamily="34" charset="0"/>
              <a:cs typeface="Tahoma" pitchFamily="34" charset="0"/>
            </a:endParaRPr>
          </a:p>
        </p:txBody>
      </p:sp>
      <p:sp>
        <p:nvSpPr>
          <p:cNvPr id="66564" name="Content Placeholder 9"/>
          <p:cNvSpPr>
            <a:spLocks noGrp="1"/>
          </p:cNvSpPr>
          <p:nvPr>
            <p:ph sz="half" idx="2"/>
          </p:nvPr>
        </p:nvSpPr>
        <p:spPr>
          <a:xfrm>
            <a:off x="4724400" y="914400"/>
            <a:ext cx="4419600" cy="5943600"/>
          </a:xfrm>
        </p:spPr>
        <p:txBody>
          <a:bodyPr/>
          <a:lstStyle/>
          <a:p>
            <a:r>
              <a:rPr lang="en-US" sz="3800" b="1" smtClean="0">
                <a:latin typeface="Tahoma" pitchFamily="34" charset="0"/>
                <a:cs typeface="Tahoma" pitchFamily="34" charset="0"/>
              </a:rPr>
              <a:t>Beaudrillard</a:t>
            </a:r>
          </a:p>
          <a:p>
            <a:r>
              <a:rPr lang="en-US" sz="3800" b="1" smtClean="0">
                <a:latin typeface="Tahoma" pitchFamily="34" charset="0"/>
                <a:cs typeface="Tahoma" pitchFamily="34" charset="0"/>
              </a:rPr>
              <a:t>Bergson</a:t>
            </a:r>
          </a:p>
          <a:p>
            <a:r>
              <a:rPr lang="en-US" sz="3800" b="1" smtClean="0">
                <a:latin typeface="Tahoma" pitchFamily="34" charset="0"/>
                <a:cs typeface="Tahoma" pitchFamily="34" charset="0"/>
              </a:rPr>
              <a:t>Derrida</a:t>
            </a:r>
          </a:p>
          <a:p>
            <a:r>
              <a:rPr lang="en-US" sz="3800" b="1" smtClean="0">
                <a:latin typeface="Tahoma" pitchFamily="34" charset="0"/>
                <a:cs typeface="Tahoma" pitchFamily="34" charset="0"/>
              </a:rPr>
              <a:t>Foucault</a:t>
            </a:r>
          </a:p>
          <a:p>
            <a:r>
              <a:rPr lang="en-US" sz="3800" b="1" smtClean="0">
                <a:latin typeface="Tahoma" pitchFamily="34" charset="0"/>
                <a:cs typeface="Tahoma" pitchFamily="34" charset="0"/>
              </a:rPr>
              <a:t>Lyotard	</a:t>
            </a:r>
          </a:p>
          <a:p>
            <a:r>
              <a:rPr lang="en-US" sz="3800" b="1" smtClean="0">
                <a:latin typeface="Tahoma" pitchFamily="34" charset="0"/>
                <a:cs typeface="Tahoma" pitchFamily="34" charset="0"/>
              </a:rPr>
              <a:t>Marcel  </a:t>
            </a:r>
          </a:p>
          <a:p>
            <a:r>
              <a:rPr lang="en-US" sz="3800" b="1" smtClean="0">
                <a:latin typeface="Tahoma" pitchFamily="34" charset="0"/>
                <a:cs typeface="Tahoma" pitchFamily="34" charset="0"/>
              </a:rPr>
              <a:t>Saussure</a:t>
            </a:r>
          </a:p>
          <a:p>
            <a:r>
              <a:rPr lang="en-US" sz="3800" b="1" smtClean="0">
                <a:latin typeface="Tahoma" pitchFamily="34" charset="0"/>
                <a:cs typeface="Tahoma" pitchFamily="34" charset="0"/>
              </a:rPr>
              <a:t>Sartre</a:t>
            </a:r>
          </a:p>
          <a:p>
            <a:endParaRPr lang="en-US" smtClean="0"/>
          </a:p>
        </p:txBody>
      </p:sp>
    </p:spTree>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0" y="0"/>
            <a:ext cx="9144000" cy="6858000"/>
          </a:xfrm>
        </p:spPr>
        <p:txBody>
          <a:bodyPr/>
          <a:lstStyle/>
          <a:p>
            <a:pPr marL="609600" indent="-609600" eaLnBrk="1" hangingPunct="1">
              <a:buFontTx/>
              <a:buNone/>
            </a:pPr>
            <a:r>
              <a:rPr lang="en-US" sz="3000" b="1" smtClean="0">
                <a:latin typeface="Tahoma" pitchFamily="34" charset="0"/>
              </a:rPr>
              <a:t>“ The real political counterpoint in France is held by the intellectuals. They form a vocal class, creating a tension between the great man who claims to embody the nation and the stubborn individuality of the French. The French think of themselves as the most lucid of peoples, their language the true tongue of clarity. The French educational system gives great importance to the capacity to develop abstractions and to present them with elegance.  Nowhere else do intellectuals rule so supreme. No other society bows before them so unquestioningly.”</a:t>
            </a:r>
          </a:p>
        </p:txBody>
      </p:sp>
    </p:spTree>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8610" name="WordArt 4"/>
          <p:cNvSpPr>
            <a:spLocks noChangeArrowheads="1" noChangeShapeType="1" noTextEdit="1"/>
          </p:cNvSpPr>
          <p:nvPr/>
        </p:nvSpPr>
        <p:spPr bwMode="auto">
          <a:xfrm>
            <a:off x="914400" y="2514600"/>
            <a:ext cx="6934200" cy="1371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SKEPTICISM</a:t>
            </a:r>
          </a:p>
        </p:txBody>
      </p:sp>
    </p:spTree>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0" y="0"/>
            <a:ext cx="9144000" cy="6858000"/>
          </a:xfrm>
        </p:spPr>
        <p:txBody>
          <a:bodyPr/>
          <a:lstStyle/>
          <a:p>
            <a:pPr eaLnBrk="1" hangingPunct="1">
              <a:buFontTx/>
              <a:buNone/>
            </a:pPr>
            <a:r>
              <a:rPr lang="en-US" sz="2800" b="1" smtClean="0">
                <a:latin typeface="Tahoma" pitchFamily="34" charset="0"/>
              </a:rPr>
              <a:t>“Cuisine details matter enormously to the French</a:t>
            </a:r>
            <a:r>
              <a:rPr lang="en-US" b="1" smtClean="0">
                <a:latin typeface="Tahoma" pitchFamily="34" charset="0"/>
              </a:rPr>
              <a:t>, and they go to great efforts to make sure they are just right, whether it’s a swirl of cream on a pastry, the color of cloth on an old chair, or the seam of a dress. Parisians are not often hospitable, not because they don’t like inviting  people into their homes, but because its takes so much trouble and expense to assure a perfect menu, with just the right wine, that few can manage very often. They would rather not have guests than entertain in a mediocre style.”</a:t>
            </a:r>
            <a:endParaRPr lang="en-US" sz="28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304800"/>
            <a:ext cx="9144000" cy="914400"/>
          </a:xfrm>
        </p:spPr>
        <p:txBody>
          <a:bodyPr/>
          <a:lstStyle/>
          <a:p>
            <a:r>
              <a:rPr lang="en-US" sz="3200" b="1" smtClean="0">
                <a:solidFill>
                  <a:schemeClr val="tx1"/>
                </a:solidFill>
                <a:latin typeface="Tahoma" pitchFamily="34" charset="0"/>
              </a:rPr>
              <a:t>THE SKEPTICAL MINDSET</a:t>
            </a:r>
            <a:br>
              <a:rPr lang="en-US" sz="3200" b="1" smtClean="0">
                <a:solidFill>
                  <a:schemeClr val="tx1"/>
                </a:solidFill>
                <a:latin typeface="Tahoma" pitchFamily="34" charset="0"/>
              </a:rPr>
            </a:br>
            <a:r>
              <a:rPr lang="en-US" sz="3200" b="1" smtClean="0">
                <a:solidFill>
                  <a:schemeClr val="tx1"/>
                </a:solidFill>
                <a:latin typeface="Tahoma" pitchFamily="34" charset="0"/>
              </a:rPr>
              <a:t>“Prove it” via science</a:t>
            </a:r>
          </a:p>
        </p:txBody>
      </p:sp>
      <p:sp>
        <p:nvSpPr>
          <p:cNvPr id="70659" name="Rectangle 3"/>
          <p:cNvSpPr>
            <a:spLocks noGrp="1" noChangeArrowheads="1"/>
          </p:cNvSpPr>
          <p:nvPr>
            <p:ph type="subTitle" idx="1"/>
          </p:nvPr>
        </p:nvSpPr>
        <p:spPr>
          <a:xfrm>
            <a:off x="304800" y="1524000"/>
            <a:ext cx="8839200" cy="5105400"/>
          </a:xfrm>
        </p:spPr>
        <p:txBody>
          <a:bodyPr/>
          <a:lstStyle/>
          <a:p>
            <a:pPr marL="609600" indent="-609600" algn="l">
              <a:lnSpc>
                <a:spcPct val="80000"/>
              </a:lnSpc>
              <a:buClr>
                <a:schemeClr val="tx1"/>
              </a:buClr>
              <a:buFontTx/>
              <a:buAutoNum type="arabicPeriod"/>
            </a:pPr>
            <a:r>
              <a:rPr lang="en-US" sz="4800" b="1" smtClean="0">
                <a:latin typeface="Tahoma" pitchFamily="34" charset="0"/>
              </a:rPr>
              <a:t>“Reject more than you accept” (focus on reasons not to believe)</a:t>
            </a:r>
          </a:p>
          <a:p>
            <a:pPr marL="609600" indent="-609600" algn="l">
              <a:lnSpc>
                <a:spcPct val="80000"/>
              </a:lnSpc>
              <a:buClr>
                <a:schemeClr val="tx1"/>
              </a:buClr>
              <a:buFontTx/>
              <a:buAutoNum type="arabicPeriod"/>
            </a:pPr>
            <a:r>
              <a:rPr lang="en-US" sz="4800" b="1" smtClean="0">
                <a:latin typeface="Tahoma" pitchFamily="34" charset="0"/>
              </a:rPr>
              <a:t>“Stick a pin in the balloon”</a:t>
            </a:r>
          </a:p>
          <a:p>
            <a:pPr marL="609600" indent="-609600" algn="l">
              <a:lnSpc>
                <a:spcPct val="80000"/>
              </a:lnSpc>
              <a:buClr>
                <a:schemeClr val="tx1"/>
              </a:buClr>
              <a:buFontTx/>
              <a:buAutoNum type="arabicPeriod"/>
            </a:pPr>
            <a:r>
              <a:rPr lang="en-US" sz="4800" b="1" smtClean="0">
                <a:latin typeface="Tahoma" pitchFamily="34" charset="0"/>
              </a:rPr>
              <a:t>Satirize &amp; belittle</a:t>
            </a:r>
          </a:p>
          <a:p>
            <a:pPr marL="609600" indent="-609600" algn="l">
              <a:lnSpc>
                <a:spcPct val="80000"/>
              </a:lnSpc>
              <a:buClr>
                <a:schemeClr val="tx1"/>
              </a:buClr>
              <a:buFontTx/>
              <a:buAutoNum type="arabicPeriod"/>
            </a:pPr>
            <a:r>
              <a:rPr lang="en-US" sz="4800" b="1" smtClean="0">
                <a:latin typeface="Tahoma" pitchFamily="34" charset="0"/>
              </a:rPr>
              <a:t>Intellectualize</a:t>
            </a:r>
          </a:p>
          <a:p>
            <a:pPr marL="609600" indent="-609600">
              <a:lnSpc>
                <a:spcPct val="80000"/>
              </a:lnSpc>
              <a:buClr>
                <a:schemeClr val="tx1"/>
              </a:buClr>
              <a:buFontTx/>
              <a:buChar char="•"/>
            </a:pPr>
            <a:endParaRPr lang="en-US" sz="4800" b="1" smtClean="0">
              <a:latin typeface="Tahoma" pitchFamily="34" charset="0"/>
            </a:endParaRPr>
          </a:p>
        </p:txBody>
      </p:sp>
      <p:sp>
        <p:nvSpPr>
          <p:cNvPr id="70660" name="AutoShape 10"/>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0" y="0"/>
            <a:ext cx="9144000" cy="6858000"/>
          </a:xfrm>
        </p:spPr>
        <p:txBody>
          <a:bodyPr/>
          <a:lstStyle/>
          <a:p>
            <a:pPr marL="609600" indent="-609600">
              <a:lnSpc>
                <a:spcPct val="90000"/>
              </a:lnSpc>
              <a:buFontTx/>
              <a:buAutoNum type="arabicPeriod" startAt="5"/>
            </a:pPr>
            <a:r>
              <a:rPr lang="en-US" sz="3600" b="1" dirty="0" smtClean="0">
                <a:latin typeface="Tahoma" pitchFamily="34" charset="0"/>
              </a:rPr>
              <a:t>Skepticism lies behind why the French love to debate &amp; argue, especially with Americans, whom they perceive as “plastic” and unsophisticated. </a:t>
            </a:r>
          </a:p>
          <a:p>
            <a:pPr marL="609600" indent="-609600">
              <a:lnSpc>
                <a:spcPct val="90000"/>
              </a:lnSpc>
              <a:buFontTx/>
              <a:buAutoNum type="arabicPeriod" startAt="5"/>
            </a:pPr>
            <a:r>
              <a:rPr lang="en-US" sz="3600" b="1" dirty="0" smtClean="0">
                <a:latin typeface="Tahoma" pitchFamily="34" charset="0"/>
              </a:rPr>
              <a:t>Skeptics love to point out where you are uninformed, misinformed, or idealistic. </a:t>
            </a:r>
          </a:p>
          <a:p>
            <a:pPr marL="609600" indent="-609600">
              <a:lnSpc>
                <a:spcPct val="90000"/>
              </a:lnSpc>
              <a:buFontTx/>
              <a:buAutoNum type="arabicPeriod" startAt="5"/>
            </a:pPr>
            <a:r>
              <a:rPr lang="en-US" sz="3600" b="1" dirty="0" smtClean="0">
                <a:latin typeface="Tahoma" pitchFamily="34" charset="0"/>
              </a:rPr>
              <a:t>If pressed to profess what they believe in, skeptics will proudly answer, “I believe in nothing</a:t>
            </a:r>
            <a:r>
              <a:rPr lang="en-US" sz="3600" b="1" smtClean="0">
                <a:latin typeface="Tahoma" pitchFamily="34" charset="0"/>
              </a:rPr>
              <a:t>” (nihilism), </a:t>
            </a:r>
            <a:r>
              <a:rPr lang="en-US" sz="3600" b="1" dirty="0" smtClean="0">
                <a:latin typeface="Tahoma" pitchFamily="34" charset="0"/>
              </a:rPr>
              <a:t>since there is no absolute “truth”. </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0" y="0"/>
            <a:ext cx="9144000" cy="6858000"/>
          </a:xfrm>
        </p:spPr>
        <p:txBody>
          <a:bodyPr/>
          <a:lstStyle/>
          <a:p>
            <a:pPr marL="609600" indent="-609600" eaLnBrk="1" hangingPunct="1">
              <a:lnSpc>
                <a:spcPct val="90000"/>
              </a:lnSpc>
              <a:buFontTx/>
              <a:buAutoNum type="arabicPeriod"/>
            </a:pPr>
            <a:r>
              <a:rPr lang="en-US" sz="3800" b="1" dirty="0" smtClean="0">
                <a:latin typeface="Tahoma" pitchFamily="34" charset="0"/>
              </a:rPr>
              <a:t>France is the lifestyle culture (the outward “worldliness” of sumptuous cuisine, high fashion, &amp; intellectual sophistication) within post-Enlightenment Western culture.</a:t>
            </a:r>
          </a:p>
          <a:p>
            <a:pPr marL="609600" indent="-609600" eaLnBrk="1" hangingPunct="1">
              <a:lnSpc>
                <a:spcPct val="90000"/>
              </a:lnSpc>
              <a:buFontTx/>
              <a:buAutoNum type="arabicPeriod"/>
            </a:pPr>
            <a:r>
              <a:rPr lang="en-US" sz="3800" b="1" dirty="0" smtClean="0">
                <a:latin typeface="Tahoma" pitchFamily="34" charset="0"/>
              </a:rPr>
              <a:t> French cultural tradition is “fancy”: mellifluous language, escargot, snuff boxes, the Moulin Rouge, existentialism, Impressionistic painting, fine wines &amp; cuisine, et. al.</a:t>
            </a:r>
          </a:p>
          <a:p>
            <a:pPr marL="609600" indent="-609600" eaLnBrk="1" hangingPunct="1">
              <a:lnSpc>
                <a:spcPct val="90000"/>
              </a:lnSpc>
            </a:pPr>
            <a:endParaRPr lang="en-US" b="1" dirty="0" smtClean="0">
              <a:latin typeface="Tahoma" pitchFamily="34" charset="0"/>
            </a:endParaRPr>
          </a:p>
          <a:p>
            <a:pPr marL="609600" indent="-609600" eaLnBrk="1" hangingPunct="1">
              <a:lnSpc>
                <a:spcPct val="90000"/>
              </a:lnSpc>
              <a:buFontTx/>
              <a:buNone/>
            </a:pPr>
            <a:endParaRPr lang="en-US" b="1" dirty="0" smtClean="0">
              <a:latin typeface="Tahoma" pitchFamily="34" charset="0"/>
            </a:endParaRPr>
          </a:p>
        </p:txBody>
      </p:sp>
    </p:spTree>
  </p:cSld>
  <p:clrMapOvr>
    <a:masterClrMapping/>
  </p:clrMapOvr>
  <p:transition spd="med">
    <p:random/>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2706" name="WordArt 4"/>
          <p:cNvSpPr>
            <a:spLocks noChangeArrowheads="1" noChangeShapeType="1" noTextEdit="1"/>
          </p:cNvSpPr>
          <p:nvPr/>
        </p:nvSpPr>
        <p:spPr bwMode="auto">
          <a:xfrm>
            <a:off x="685800" y="2438400"/>
            <a:ext cx="7924800" cy="13192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EXISTENTIALISM</a:t>
            </a:r>
          </a:p>
        </p:txBody>
      </p:sp>
    </p:spTree>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0" y="0"/>
            <a:ext cx="9144000" cy="6858000"/>
          </a:xfrm>
        </p:spPr>
        <p:txBody>
          <a:bodyPr/>
          <a:lstStyle/>
          <a:p>
            <a:pPr marL="609600" indent="-609600">
              <a:lnSpc>
                <a:spcPct val="90000"/>
              </a:lnSpc>
              <a:buFontTx/>
              <a:buAutoNum type="arabicPeriod"/>
            </a:pPr>
            <a:r>
              <a:rPr lang="en-US" b="1" smtClean="0">
                <a:latin typeface="Tahoma" pitchFamily="34" charset="0"/>
              </a:rPr>
              <a:t>It’s no accident that the skeptical French popularized the 20</a:t>
            </a:r>
            <a:r>
              <a:rPr lang="en-US" b="1" baseline="30000" smtClean="0">
                <a:latin typeface="Tahoma" pitchFamily="34" charset="0"/>
              </a:rPr>
              <a:t>th</a:t>
            </a:r>
            <a:r>
              <a:rPr lang="en-US" b="1" smtClean="0">
                <a:latin typeface="Tahoma" pitchFamily="34" charset="0"/>
              </a:rPr>
              <a:t> century philosophy of Existentialism which holds that you must define truth for yourself to find some (subjective) meaning in life. Religion or philosophy won’t do because they claim to be based on absolute truth.</a:t>
            </a:r>
          </a:p>
          <a:p>
            <a:pPr marL="609600" indent="-609600">
              <a:lnSpc>
                <a:spcPct val="90000"/>
              </a:lnSpc>
              <a:buFontTx/>
              <a:buAutoNum type="arabicPeriod"/>
            </a:pPr>
            <a:r>
              <a:rPr lang="en-US" b="1" smtClean="0">
                <a:latin typeface="Tahoma" pitchFamily="34" charset="0"/>
              </a:rPr>
              <a:t>For most Existentialists, meaning in life stems from secular lifestyles, social causes, Internet activism, or in just plain partying (“eat, drink, and be merry”—French libertinism)</a:t>
            </a:r>
            <a:br>
              <a:rPr lang="en-US" b="1" smtClean="0">
                <a:latin typeface="Tahoma" pitchFamily="34" charset="0"/>
              </a:rPr>
            </a:br>
            <a:r>
              <a:rPr lang="en-US" b="1" smtClean="0">
                <a:latin typeface="Tahoma" pitchFamily="34" charset="0"/>
              </a:rPr>
              <a:t> </a:t>
            </a:r>
          </a:p>
        </p:txBody>
      </p:sp>
    </p:spTree>
  </p:cSld>
  <p:clrMapOvr>
    <a:masterClrMapping/>
  </p:clrMapOvr>
  <p:transition spd="med">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0" y="0"/>
            <a:ext cx="9144000" cy="6858000"/>
          </a:xfrm>
        </p:spPr>
        <p:txBody>
          <a:bodyPr/>
          <a:lstStyle/>
          <a:p>
            <a:pPr marL="609600" indent="-609600">
              <a:buFontTx/>
              <a:buAutoNum type="arabicPeriod" startAt="3"/>
            </a:pPr>
            <a:r>
              <a:rPr lang="en-US" b="1" smtClean="0">
                <a:latin typeface="Tahoma" pitchFamily="34" charset="0"/>
              </a:rPr>
              <a:t>“Waiting for Godot,” a play by Samuel Beckett, is the quintessential expression of existentialism: a man waits on a street corner for “Godot” (a symbol of absolute truth) to arrive, but he never does.</a:t>
            </a:r>
          </a:p>
          <a:p>
            <a:pPr marL="609600" indent="-609600">
              <a:buFontTx/>
              <a:buAutoNum type="arabicPeriod" startAt="3"/>
            </a:pPr>
            <a:r>
              <a:rPr lang="en-US" b="1" smtClean="0">
                <a:latin typeface="Tahoma" pitchFamily="34" charset="0"/>
              </a:rPr>
              <a:t>If life has no meaning (if “Godot” never arrives), what should we do? French existentialists say we must find something meaningful in life that becomes our own (subjective) truth: a political cause, a lifestyle, “wine, women, &amp; song,” etc.  </a:t>
            </a:r>
          </a:p>
        </p:txBody>
      </p:sp>
    </p:spTree>
  </p:cSld>
  <p:clrMapOvr>
    <a:masterClrMapping/>
  </p:clrMapOvr>
  <p:transition spd="med">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0" y="0"/>
            <a:ext cx="9144000" cy="6858000"/>
          </a:xfrm>
        </p:spPr>
        <p:txBody>
          <a:bodyPr/>
          <a:lstStyle/>
          <a:p>
            <a:pPr eaLnBrk="1" hangingPunct="1">
              <a:buFontTx/>
              <a:buNone/>
            </a:pPr>
            <a:r>
              <a:rPr lang="en-US" sz="3400" b="1" smtClean="0">
                <a:latin typeface="Tahoma" pitchFamily="34" charset="0"/>
              </a:rPr>
              <a:t>In the minds of many, modern corporate consumerism lies at the heart of post-modern illusion. “Consumerism is the myth that the individual will be gratified and integrated by consuming. Self-worth is gauged by buying power.  The public substitutes consumer ideals for the lost cultural traditions of family, religion, and art. The commercial exploitation of culture and duplicity in media and advertising have become threats to the consciousness of objective reality.” </a:t>
            </a:r>
          </a:p>
          <a:p>
            <a:pPr eaLnBrk="1" hangingPunct="1">
              <a:buFontTx/>
              <a:buNone/>
            </a:pPr>
            <a:r>
              <a:rPr lang="en-US" b="1" smtClean="0">
                <a:latin typeface="Tahoma" pitchFamily="34" charset="0"/>
              </a:rPr>
              <a:t>	</a:t>
            </a:r>
          </a:p>
        </p:txBody>
      </p:sp>
    </p:spTree>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6802" name="WordArt 5"/>
          <p:cNvSpPr>
            <a:spLocks noChangeArrowheads="1" noChangeShapeType="1" noTextEdit="1"/>
          </p:cNvSpPr>
          <p:nvPr/>
        </p:nvSpPr>
        <p:spPr bwMode="auto">
          <a:xfrm>
            <a:off x="1066800" y="533400"/>
            <a:ext cx="6705600" cy="3200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POSTMODERNISM </a:t>
            </a:r>
          </a:p>
          <a:p>
            <a:pPr algn="ctr"/>
            <a:r>
              <a:rPr lang="en-US" sz="3600" kern="10">
                <a:ln w="9525">
                  <a:solidFill>
                    <a:srgbClr val="000000"/>
                  </a:solidFill>
                  <a:round/>
                  <a:headEnd/>
                  <a:tailEnd/>
                </a:ln>
                <a:solidFill>
                  <a:schemeClr val="tx2"/>
                </a:solidFill>
                <a:latin typeface="Arial Black"/>
              </a:rPr>
              <a:t>(POMO)</a:t>
            </a:r>
          </a:p>
        </p:txBody>
      </p:sp>
      <p:sp>
        <p:nvSpPr>
          <p:cNvPr id="76803" name="Rectangle 6"/>
          <p:cNvSpPr>
            <a:spLocks noGrp="1" noChangeArrowheads="1"/>
          </p:cNvSpPr>
          <p:nvPr>
            <p:ph type="title"/>
          </p:nvPr>
        </p:nvSpPr>
        <p:spPr>
          <a:xfrm>
            <a:off x="0" y="3810000"/>
            <a:ext cx="9144000" cy="1143000"/>
          </a:xfrm>
        </p:spPr>
        <p:txBody>
          <a:bodyPr/>
          <a:lstStyle/>
          <a:p>
            <a:pPr eaLnBrk="1" hangingPunct="1"/>
            <a:r>
              <a:rPr lang="en-US" sz="4000" b="1" smtClean="0">
                <a:latin typeface="Tahoma" pitchFamily="34" charset="0"/>
              </a:rPr>
              <a:t>Consciously crafting your </a:t>
            </a:r>
            <a:br>
              <a:rPr lang="en-US" sz="4000" b="1" smtClean="0">
                <a:latin typeface="Tahoma" pitchFamily="34" charset="0"/>
              </a:rPr>
            </a:br>
            <a:r>
              <a:rPr lang="en-US" sz="4000" b="1" smtClean="0">
                <a:latin typeface="Tahoma" pitchFamily="34" charset="0"/>
              </a:rPr>
              <a:t>own subjective world</a:t>
            </a:r>
          </a:p>
        </p:txBody>
      </p:sp>
      <p:sp>
        <p:nvSpPr>
          <p:cNvPr id="76804" name="Rectangle 3"/>
          <p:cNvSpPr>
            <a:spLocks noChangeArrowheads="1"/>
          </p:cNvSpPr>
          <p:nvPr/>
        </p:nvSpPr>
        <p:spPr bwMode="auto">
          <a:xfrm>
            <a:off x="1066800" y="5181600"/>
            <a:ext cx="7162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a:latin typeface="Tahoma" pitchFamily="34" charset="0"/>
              </a:rPr>
              <a:t>Medieval </a:t>
            </a:r>
            <a:r>
              <a:rPr lang="en-US" sz="2500">
                <a:latin typeface="Tahoma" pitchFamily="34" charset="0"/>
                <a:cs typeface="Times New Roman" pitchFamily="18" charset="0"/>
              </a:rPr>
              <a:t>→ Enlightenment </a:t>
            </a:r>
            <a:r>
              <a:rPr lang="en-US" sz="2500">
                <a:latin typeface="Tahoma" pitchFamily="34" charset="0"/>
              </a:rPr>
              <a:t>→Modernism →</a:t>
            </a:r>
          </a:p>
          <a:p>
            <a:pPr algn="ctr"/>
            <a:r>
              <a:rPr lang="en-US" sz="2500">
                <a:latin typeface="Tahoma" pitchFamily="34" charset="0"/>
              </a:rPr>
              <a:t>Post-modernism</a:t>
            </a:r>
            <a:endParaRPr lang="en-US" sz="2500"/>
          </a:p>
        </p:txBody>
      </p:sp>
    </p:spTree>
  </p:cSld>
  <p:clrMapOvr>
    <a:masterClrMapping/>
  </p:clrMapOvr>
  <p:transition spd="med">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0" y="0"/>
            <a:ext cx="9144000" cy="6858000"/>
          </a:xfrm>
        </p:spPr>
        <p:txBody>
          <a:bodyPr/>
          <a:lstStyle/>
          <a:p>
            <a:pPr algn="ctr" eaLnBrk="1" hangingPunct="1">
              <a:buFontTx/>
              <a:buNone/>
            </a:pPr>
            <a:r>
              <a:rPr lang="en-US" sz="3600" b="1" smtClean="0">
                <a:latin typeface="Tahoma" pitchFamily="34" charset="0"/>
              </a:rPr>
              <a:t>	</a:t>
            </a:r>
            <a:r>
              <a:rPr lang="en-US" sz="5000" b="1" smtClean="0">
                <a:latin typeface="Tahoma" pitchFamily="34" charset="0"/>
              </a:rPr>
              <a:t>“There’s no such thing as absolute truth.  What you see varies according to what you are looking for.  The story depends on who is listening and watching, as well as who is acting and talking.” </a:t>
            </a:r>
          </a:p>
        </p:txBody>
      </p:sp>
    </p:spTree>
  </p:cSld>
  <p:clrMapOvr>
    <a:masterClrMapping/>
  </p:clrMapOvr>
  <p:transition spd="med">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0" y="228600"/>
            <a:ext cx="9144000" cy="6629400"/>
          </a:xfrm>
        </p:spPr>
        <p:txBody>
          <a:bodyPr/>
          <a:lstStyle/>
          <a:p>
            <a:pPr marL="609600" indent="-609600" eaLnBrk="1" hangingPunct="1">
              <a:buFontTx/>
              <a:buAutoNum type="arabicPeriod"/>
            </a:pPr>
            <a:r>
              <a:rPr lang="en-US" sz="3000" b="1" smtClean="0">
                <a:latin typeface="Tahoma" pitchFamily="34" charset="0"/>
              </a:rPr>
              <a:t>Post-modernism (“after the modern era” of science) is the reigning mindset of the UGEN because of its emphasis on individualized, subjective truth.  “Truth” is shaped by your lifestyle, tribal memberships, &amp; opinions. </a:t>
            </a:r>
          </a:p>
          <a:p>
            <a:pPr marL="609600" indent="-609600" eaLnBrk="1" hangingPunct="1">
              <a:buFontTx/>
              <a:buAutoNum type="arabicPeriod"/>
            </a:pPr>
            <a:r>
              <a:rPr lang="en-US" sz="3000" b="1" smtClean="0">
                <a:latin typeface="Tahoma" pitchFamily="34" charset="0"/>
              </a:rPr>
              <a:t>Truth is what you say it is based on the subjective world you live in.  Other people hold different “truths” because they live in different subjective worlds.</a:t>
            </a:r>
          </a:p>
          <a:p>
            <a:pPr marL="609600" indent="-609600" eaLnBrk="1" hangingPunct="1">
              <a:buFontTx/>
              <a:buAutoNum type="arabicPeriod"/>
            </a:pPr>
            <a:r>
              <a:rPr lang="en-US" sz="3000" b="1" smtClean="0">
                <a:latin typeface="Tahoma" pitchFamily="34" charset="0"/>
              </a:rPr>
              <a:t>There are as many truths as there are people. You’re on your own, which is why tribal support is needed.</a:t>
            </a:r>
          </a:p>
        </p:txBody>
      </p:sp>
    </p:spTree>
  </p:cSld>
  <p:clrMapOvr>
    <a:masterClrMapping/>
  </p:clrMapOvr>
  <p:transition spd="med">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b="1" smtClean="0">
                <a:latin typeface="Tahoma" pitchFamily="34" charset="0"/>
              </a:rPr>
              <a:t>“Postmodernism reduces all significant truth to matters of personal preference and ends in nihilism” (no values at all). </a:t>
            </a:r>
          </a:p>
          <a:p>
            <a:pPr marL="609600" indent="-609600" eaLnBrk="1" hangingPunct="1">
              <a:buFontTx/>
              <a:buAutoNum type="arabicPeriod"/>
            </a:pPr>
            <a:r>
              <a:rPr lang="en-US" b="1" smtClean="0">
                <a:latin typeface="Tahoma" pitchFamily="34" charset="0"/>
              </a:rPr>
              <a:t>“In the post-modern world, where we ask the self to be the sole source of meaning, value and purpose, survival of the self has become problematic.  The self has become increasingly insubstantial and vulnerable.” UGENs need tribes to have a sense of self, so picking personal tribes is as important to UGENs as picking a career.</a:t>
            </a:r>
          </a:p>
          <a:p>
            <a:pPr marL="609600" indent="-609600" algn="ctr" eaLnBrk="1" hangingPunct="1">
              <a:buFontTx/>
              <a:buNone/>
            </a:pPr>
            <a:endParaRPr lang="en-US" b="1" smtClean="0">
              <a:latin typeface="Tahoma" pitchFamily="34" charset="0"/>
            </a:endParaRPr>
          </a:p>
        </p:txBody>
      </p:sp>
    </p:spTree>
  </p:cSld>
  <p:clrMapOvr>
    <a:masterClrMapping/>
  </p:clrMapOvr>
  <p:transition spd="med">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0" y="0"/>
            <a:ext cx="9144000" cy="6858000"/>
          </a:xfrm>
        </p:spPr>
        <p:txBody>
          <a:bodyPr/>
          <a:lstStyle/>
          <a:p>
            <a:pPr eaLnBrk="1" hangingPunct="1">
              <a:buFontTx/>
              <a:buNone/>
            </a:pPr>
            <a:r>
              <a:rPr lang="en-US" sz="3500" b="1" smtClean="0">
                <a:latin typeface="Tahoma" pitchFamily="34" charset="0"/>
              </a:rPr>
              <a:t>MODERNISM says there is no absolute truth.  </a:t>
            </a:r>
          </a:p>
          <a:p>
            <a:pPr eaLnBrk="1" hangingPunct="1">
              <a:buFontTx/>
              <a:buNone/>
            </a:pPr>
            <a:r>
              <a:rPr lang="en-US" sz="3500" b="1" smtClean="0">
                <a:latin typeface="Tahoma" pitchFamily="34" charset="0"/>
              </a:rPr>
              <a:t>POST-MODERNISM holds that there is no objective truth—that I have to (existentially) define what is “truth” for me based on my subjective feelings, tribal groups, &amp; way of seeing reality.</a:t>
            </a:r>
          </a:p>
          <a:p>
            <a:pPr eaLnBrk="1" hangingPunct="1">
              <a:buFontTx/>
              <a:buNone/>
            </a:pPr>
            <a:r>
              <a:rPr lang="en-US" sz="3500" b="1" smtClean="0">
                <a:latin typeface="Tahoma" pitchFamily="34" charset="0"/>
                <a:cs typeface="Tahoma" pitchFamily="34" charset="0"/>
              </a:rPr>
              <a:t>Asked to define truth, high profile postmodern philosopher Richard Rorty replied simply: It’s what my friends let me get away with saying.</a:t>
            </a:r>
          </a:p>
          <a:p>
            <a:pPr algn="ctr" eaLnBrk="1" hangingPunct="1">
              <a:buFontTx/>
              <a:buNone/>
            </a:pPr>
            <a:endParaRPr lang="en-US" sz="4500" b="1" smtClean="0">
              <a:latin typeface="Tahoma" pitchFamily="34" charset="0"/>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048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a:latin typeface="Tahoma" pitchFamily="34" charset="0"/>
              </a:rPr>
              <a:t>COMMENT LA CULTURE FRANÇAISE EST-ELLE </a:t>
            </a:r>
          </a:p>
          <a:p>
            <a:pPr algn="ctr"/>
            <a:r>
              <a:rPr lang="en-US" sz="2800">
                <a:latin typeface="Tahoma" pitchFamily="34" charset="0"/>
              </a:rPr>
              <a:t>SOPHISTIQUÉE?  </a:t>
            </a:r>
          </a:p>
          <a:p>
            <a:pPr algn="ctr"/>
            <a:r>
              <a:rPr lang="en-US" sz="2800">
                <a:latin typeface="Tahoma" pitchFamily="34" charset="0"/>
              </a:rPr>
              <a:t>(HOW IS FRENCH SOPHISTICATED?)</a:t>
            </a:r>
          </a:p>
        </p:txBody>
      </p:sp>
      <p:sp>
        <p:nvSpPr>
          <p:cNvPr id="9219" name="Rectangle 3"/>
          <p:cNvSpPr>
            <a:spLocks noChangeArrowheads="1"/>
          </p:cNvSpPr>
          <p:nvPr/>
        </p:nvSpPr>
        <p:spPr bwMode="auto">
          <a:xfrm>
            <a:off x="228600" y="1676400"/>
            <a:ext cx="89154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latin typeface="Tahoma" pitchFamily="34" charset="0"/>
              </a:rPr>
              <a:t>Moustache wax	    High heel shoes	</a:t>
            </a:r>
          </a:p>
          <a:p>
            <a:pPr algn="ctr"/>
            <a:r>
              <a:rPr lang="en-US" sz="3600">
                <a:latin typeface="Tahoma" pitchFamily="34" charset="0"/>
              </a:rPr>
              <a:t>Lingerie	      Parfume	    Garters</a:t>
            </a:r>
          </a:p>
          <a:p>
            <a:pPr algn="ctr"/>
            <a:r>
              <a:rPr lang="en-US" sz="3600">
                <a:latin typeface="Tahoma" pitchFamily="34" charset="0"/>
              </a:rPr>
              <a:t>	Snuff boxes  French cuffs    Waist coats	</a:t>
            </a:r>
          </a:p>
          <a:p>
            <a:pPr algn="ctr"/>
            <a:r>
              <a:rPr lang="en-US" sz="3600">
                <a:latin typeface="Tahoma" pitchFamily="34" charset="0"/>
              </a:rPr>
              <a:t>Cravats (neckties)	      Hoop skirts</a:t>
            </a:r>
          </a:p>
          <a:p>
            <a:pPr algn="ctr"/>
            <a:r>
              <a:rPr lang="en-US" sz="3600">
                <a:latin typeface="Tahoma" pitchFamily="34" charset="0"/>
              </a:rPr>
              <a:t>	  Brassieres       Hair nets     </a:t>
            </a:r>
          </a:p>
          <a:p>
            <a:pPr algn="ctr"/>
            <a:r>
              <a:rPr lang="en-US" sz="3600">
                <a:latin typeface="Tahoma" pitchFamily="34" charset="0"/>
              </a:rPr>
              <a:t>Pioneered porno photos </a:t>
            </a:r>
          </a:p>
          <a:p>
            <a:pPr algn="ctr">
              <a:spcBef>
                <a:spcPct val="50000"/>
              </a:spcBef>
            </a:pPr>
            <a:endParaRPr lang="en-US" sz="3600">
              <a:latin typeface="Tahom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62000" y="1600200"/>
            <a:ext cx="8382000" cy="5257800"/>
          </a:xfrm>
        </p:spPr>
        <p:txBody>
          <a:bodyPr/>
          <a:lstStyle/>
          <a:p>
            <a:pPr eaLnBrk="1" hangingPunct="1"/>
            <a:r>
              <a:rPr lang="en-US" sz="3600" b="1" smtClean="0">
                <a:solidFill>
                  <a:schemeClr val="tx1"/>
                </a:solidFill>
                <a:latin typeface="Tahoma" pitchFamily="34" charset="0"/>
              </a:rPr>
              <a:t>Why is French so difficult to pronounce? (to make it</a:t>
            </a:r>
            <a:br>
              <a:rPr lang="en-US" sz="3600" b="1" smtClean="0">
                <a:solidFill>
                  <a:schemeClr val="tx1"/>
                </a:solidFill>
                <a:latin typeface="Tahoma" pitchFamily="34" charset="0"/>
              </a:rPr>
            </a:br>
            <a:r>
              <a:rPr lang="en-US" sz="3600" b="1" smtClean="0">
                <a:solidFill>
                  <a:schemeClr val="tx1"/>
                </a:solidFill>
                <a:latin typeface="Tahoma" pitchFamily="34" charset="0"/>
              </a:rPr>
              <a:t>sophisticated)</a:t>
            </a:r>
            <a:br>
              <a:rPr lang="en-US" sz="3600" b="1" smtClean="0">
                <a:solidFill>
                  <a:schemeClr val="tx1"/>
                </a:solidFill>
                <a:latin typeface="Tahoma" pitchFamily="34" charset="0"/>
              </a:rPr>
            </a:br>
            <a:r>
              <a:rPr lang="en-US" sz="3600" b="1" smtClean="0">
                <a:solidFill>
                  <a:schemeClr val="tx1"/>
                </a:solidFill>
                <a:latin typeface="Tahoma" pitchFamily="34" charset="0"/>
              </a:rPr>
              <a:t/>
            </a:r>
            <a:br>
              <a:rPr lang="en-US" sz="3600" b="1" smtClean="0">
                <a:solidFill>
                  <a:schemeClr val="tx1"/>
                </a:solidFill>
                <a:latin typeface="Tahoma" pitchFamily="34" charset="0"/>
              </a:rPr>
            </a:br>
            <a:r>
              <a:rPr lang="en-US" sz="3600" b="1" smtClean="0">
                <a:solidFill>
                  <a:schemeClr val="tx1"/>
                </a:solidFill>
                <a:latin typeface="Tahoma" pitchFamily="34" charset="0"/>
              </a:rPr>
              <a:t>The French government’s language </a:t>
            </a:r>
            <a:br>
              <a:rPr lang="en-US" sz="3600" b="1" smtClean="0">
                <a:solidFill>
                  <a:schemeClr val="tx1"/>
                </a:solidFill>
                <a:latin typeface="Tahoma" pitchFamily="34" charset="0"/>
              </a:rPr>
            </a:br>
            <a:r>
              <a:rPr lang="en-US" sz="3600" b="1" smtClean="0">
                <a:solidFill>
                  <a:schemeClr val="tx1"/>
                </a:solidFill>
                <a:latin typeface="Tahoma" pitchFamily="34" charset="0"/>
              </a:rPr>
              <a:t>commission monitors public TV to make sure the French language remains “pure” (especially from American  technical terms &amp; slang)</a:t>
            </a:r>
            <a:r>
              <a:rPr lang="en-US" sz="3600" b="1" smtClean="0">
                <a:solidFill>
                  <a:srgbClr val="00FF00"/>
                </a:solidFill>
              </a:rPr>
              <a:t/>
            </a:r>
            <a:br>
              <a:rPr lang="en-US" sz="3600" b="1" smtClean="0">
                <a:solidFill>
                  <a:srgbClr val="00FF00"/>
                </a:solidFill>
              </a:rPr>
            </a:br>
            <a:r>
              <a:rPr lang="en-US" sz="3600" b="1" smtClean="0">
                <a:solidFill>
                  <a:schemeClr val="accent2"/>
                </a:solidFill>
              </a:rPr>
              <a:t/>
            </a:r>
            <a:br>
              <a:rPr lang="en-US" sz="3600" b="1" smtClean="0">
                <a:solidFill>
                  <a:schemeClr val="accent2"/>
                </a:solidFill>
              </a:rPr>
            </a:br>
            <a:endParaRPr lang="en-US" sz="3600" b="1" smtClean="0">
              <a:solidFill>
                <a:schemeClr val="accent2"/>
              </a:solidFill>
            </a:endParaRP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2594</Words>
  <Application>Microsoft Office PowerPoint</Application>
  <PresentationFormat>On-screen Show (4:3)</PresentationFormat>
  <Paragraphs>304</Paragraphs>
  <Slides>78</Slides>
  <Notes>76</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Default Design</vt:lpstr>
      <vt:lpstr>PowerPoint Presentation</vt:lpstr>
      <vt:lpstr>French Culture PRISMs</vt:lpstr>
      <vt:lpstr>PowerPoint Presentation</vt:lpstr>
      <vt:lpstr>PowerPoint Presentation</vt:lpstr>
      <vt:lpstr>PowerPoint Presentation</vt:lpstr>
      <vt:lpstr>C’est Si Bon!</vt:lpstr>
      <vt:lpstr>PowerPoint Presentation</vt:lpstr>
      <vt:lpstr>PowerPoint Presentation</vt:lpstr>
      <vt:lpstr>Why is French so difficult to pronounce? (to make it sophisticated)  The French government’s language  commission monitors public TV to make sure the French language remains “pure” (especially from American  technical terms &amp; slang)  </vt:lpstr>
      <vt:lpstr>Deux chefs de Cordon Bleu  </vt:lpstr>
      <vt:lpstr>La champagne francais</vt:lpstr>
      <vt:lpstr>PowerPoint Presentation</vt:lpstr>
      <vt:lpstr>Le France est celebre  pour son fromage</vt:lpstr>
      <vt:lpstr>Sauce lourde et pâtisserie française riche</vt:lpstr>
      <vt:lpstr>La France est célèbre pour  quel genre de mode?  </vt:lpstr>
      <vt:lpstr>CÉLÈBRES  ARTISTES FRANÇAIS</vt:lpstr>
      <vt:lpstr>PowerPoint Presentation</vt:lpstr>
      <vt:lpstr>Française fendue (split) la personnalité: LIBERTARIANISM VS. BUREAUCRACY (Latin + Anglo-Saxon mixture)   </vt:lpstr>
      <vt:lpstr>A CULTURAL LEGACY OF TWO INCOMPATIBLE CULTURES</vt:lpstr>
      <vt:lpstr> </vt:lpstr>
      <vt:lpstr>HENRI TOULOUSE-LAUTREC who painted the habitués of the Moulin Rouge (“red windmill”)</vt:lpstr>
      <vt:lpstr>PowerPoint Presentation</vt:lpstr>
      <vt:lpstr>Personality 2:  FRANÇAIS LE BUREAUCRATE</vt:lpstr>
      <vt:lpstr>PowerPoint Presentation</vt:lpstr>
      <vt:lpstr>PowerPoint Presentation</vt:lpstr>
      <vt:lpstr>PowerPoint Presentation</vt:lpstr>
      <vt:lpstr>PowerPoint Presentation</vt:lpstr>
      <vt:lpstr>PowerPoint Presentation</vt:lpstr>
      <vt:lpstr>PowerPoint Presentation</vt:lpstr>
      <vt:lpstr>Versailles: Le palais royal  French élitisme</vt:lpstr>
      <vt:lpstr>July 14, 1789: Storming of the Bastille (political prison) by the rebelling “commoners”  </vt:lpstr>
      <vt:lpstr>Qu'a causé la révolution française? </vt:lpstr>
      <vt:lpstr>PowerPoint Presentation</vt:lpstr>
      <vt:lpstr>De Reine Marie Antoinette  (“Let them eat cake if they have no bread.”)   </vt:lpstr>
      <vt:lpstr>Sur le guerre des Classes (to the class warfare)</vt:lpstr>
      <vt:lpstr>Le massicot (la Guillotine)   hier et aujourd‘hui</vt:lpstr>
      <vt:lpstr>PowerPoint Presentation</vt:lpstr>
      <vt:lpstr>The French still love to protest, but without the rolling of heads!</vt:lpstr>
      <vt:lpstr>PowerPoint Presentation</vt:lpstr>
      <vt:lpstr>PowerPoint Presentation</vt:lpstr>
      <vt:lpstr>D'empereur Napoleon: Domocrat ou dictateur? </vt:lpstr>
      <vt:lpstr>THE NAPOLEONIC CODE</vt:lpstr>
      <vt:lpstr>PowerPoint Presentation</vt:lpstr>
      <vt:lpstr>SPLIT (BON)APARTE</vt:lpstr>
      <vt:lpstr>PowerPoint Presentation</vt:lpstr>
      <vt:lpstr>PowerPoint Presentation</vt:lpstr>
      <vt:lpstr>SIGNS THAT FRENCH CULTURE CAN’T ADAPT TO THE MODERN WORLD</vt:lpstr>
      <vt:lpstr>PowerPoint Presentation</vt:lpstr>
      <vt:lpstr>PowerPoint Presentation</vt:lpstr>
      <vt:lpstr>PowerPoint Presentation</vt:lpstr>
      <vt:lpstr>PowerPoint Presentation</vt:lpstr>
      <vt:lpstr>PowerPoint Presentation</vt:lpstr>
      <vt:lpstr>PowerPoint Presentation</vt:lpstr>
      <vt:lpstr>Ils ont le de pure race They have the “pedigree” (to be executives)</vt:lpstr>
      <vt:lpstr>Un diplome de la haute ecole:  National School for Administration &amp; the Paris Institute of Political Studies </vt:lpstr>
      <vt:lpstr>PowerPoint Presentation</vt:lpstr>
      <vt:lpstr>PowerPoint Presentation</vt:lpstr>
      <vt:lpstr>PowerPoint Presentation</vt:lpstr>
      <vt:lpstr>PowerPoint Presentation</vt:lpstr>
      <vt:lpstr> Under French law, France is a non-religious, secular culture (which bars religious symbols in public venues)  </vt:lpstr>
      <vt:lpstr>PowerPoint Presentation</vt:lpstr>
      <vt:lpstr>PowerPoint Presentation</vt:lpstr>
      <vt:lpstr>PowerPoint Presentation</vt:lpstr>
      <vt:lpstr>FRENCH PHILOSOPHERS</vt:lpstr>
      <vt:lpstr>PowerPoint Presentation</vt:lpstr>
      <vt:lpstr>PowerPoint Presentation</vt:lpstr>
      <vt:lpstr>PowerPoint Presentation</vt:lpstr>
      <vt:lpstr>THE SKEPTICAL MINDSET “Prove it” via science</vt:lpstr>
      <vt:lpstr>PowerPoint Presentation</vt:lpstr>
      <vt:lpstr>PowerPoint Presentation</vt:lpstr>
      <vt:lpstr>PowerPoint Presentation</vt:lpstr>
      <vt:lpstr>PowerPoint Presentation</vt:lpstr>
      <vt:lpstr>PowerPoint Presentation</vt:lpstr>
      <vt:lpstr>Consciously crafting your  own subjective world</vt:lpstr>
      <vt:lpstr>PowerPoint Presentation</vt:lpstr>
      <vt:lpstr>PowerPoint Presentation</vt:lpstr>
      <vt:lpstr>PowerPoint Presentation</vt:lpstr>
      <vt:lpstr>PowerPoint Presentation</vt:lpstr>
    </vt:vector>
  </TitlesOfParts>
  <Company>Baylor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VanAuken</dc:creator>
  <cp:lastModifiedBy>Phil</cp:lastModifiedBy>
  <cp:revision>393</cp:revision>
  <dcterms:created xsi:type="dcterms:W3CDTF">2002-02-25T21:06:55Z</dcterms:created>
  <dcterms:modified xsi:type="dcterms:W3CDTF">2014-06-08T22:08:45Z</dcterms:modified>
</cp:coreProperties>
</file>