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0"/>
  </p:notesMasterIdLst>
  <p:handoutMasterIdLst>
    <p:handoutMasterId r:id="rId161"/>
  </p:handoutMasterIdLst>
  <p:sldIdLst>
    <p:sldId id="472" r:id="rId2"/>
    <p:sldId id="484" r:id="rId3"/>
    <p:sldId id="483" r:id="rId4"/>
    <p:sldId id="263" r:id="rId5"/>
    <p:sldId id="351" r:id="rId6"/>
    <p:sldId id="306" r:id="rId7"/>
    <p:sldId id="292" r:id="rId8"/>
    <p:sldId id="340" r:id="rId9"/>
    <p:sldId id="301" r:id="rId10"/>
    <p:sldId id="418" r:id="rId11"/>
    <p:sldId id="376" r:id="rId12"/>
    <p:sldId id="486" r:id="rId13"/>
    <p:sldId id="496" r:id="rId14"/>
    <p:sldId id="491" r:id="rId15"/>
    <p:sldId id="490" r:id="rId16"/>
    <p:sldId id="606" r:id="rId17"/>
    <p:sldId id="278" r:id="rId18"/>
    <p:sldId id="450" r:id="rId19"/>
    <p:sldId id="378" r:id="rId20"/>
    <p:sldId id="474" r:id="rId21"/>
    <p:sldId id="380" r:id="rId22"/>
    <p:sldId id="607" r:id="rId23"/>
    <p:sldId id="271" r:id="rId24"/>
    <p:sldId id="379" r:id="rId25"/>
    <p:sldId id="451" r:id="rId26"/>
    <p:sldId id="264" r:id="rId27"/>
    <p:sldId id="488" r:id="rId28"/>
    <p:sldId id="341" r:id="rId29"/>
    <p:sldId id="476" r:id="rId30"/>
    <p:sldId id="489" r:id="rId31"/>
    <p:sldId id="266" r:id="rId32"/>
    <p:sldId id="443" r:id="rId33"/>
    <p:sldId id="479" r:id="rId34"/>
    <p:sldId id="463" r:id="rId35"/>
    <p:sldId id="464" r:id="rId36"/>
    <p:sldId id="465" r:id="rId37"/>
    <p:sldId id="466" r:id="rId38"/>
    <p:sldId id="467" r:id="rId39"/>
    <p:sldId id="468" r:id="rId40"/>
    <p:sldId id="480" r:id="rId41"/>
    <p:sldId id="487" r:id="rId42"/>
    <p:sldId id="375" r:id="rId43"/>
    <p:sldId id="481" r:id="rId44"/>
    <p:sldId id="482" r:id="rId45"/>
    <p:sldId id="477" r:id="rId46"/>
    <p:sldId id="386" r:id="rId47"/>
    <p:sldId id="478" r:id="rId48"/>
    <p:sldId id="446" r:id="rId49"/>
    <p:sldId id="485" r:id="rId50"/>
    <p:sldId id="403" r:id="rId51"/>
    <p:sldId id="342" r:id="rId52"/>
    <p:sldId id="471" r:id="rId53"/>
    <p:sldId id="321" r:id="rId54"/>
    <p:sldId id="360" r:id="rId55"/>
    <p:sldId id="420" r:id="rId56"/>
    <p:sldId id="497" r:id="rId57"/>
    <p:sldId id="498" r:id="rId58"/>
    <p:sldId id="499" r:id="rId59"/>
    <p:sldId id="503" r:id="rId60"/>
    <p:sldId id="504" r:id="rId61"/>
    <p:sldId id="505" r:id="rId62"/>
    <p:sldId id="506" r:id="rId63"/>
    <p:sldId id="508" r:id="rId64"/>
    <p:sldId id="507" r:id="rId65"/>
    <p:sldId id="509" r:id="rId66"/>
    <p:sldId id="510" r:id="rId67"/>
    <p:sldId id="511" r:id="rId68"/>
    <p:sldId id="513" r:id="rId69"/>
    <p:sldId id="514" r:id="rId70"/>
    <p:sldId id="515" r:id="rId71"/>
    <p:sldId id="516" r:id="rId72"/>
    <p:sldId id="517" r:id="rId73"/>
    <p:sldId id="518" r:id="rId74"/>
    <p:sldId id="519" r:id="rId75"/>
    <p:sldId id="520" r:id="rId76"/>
    <p:sldId id="521" r:id="rId77"/>
    <p:sldId id="522" r:id="rId78"/>
    <p:sldId id="523" r:id="rId79"/>
    <p:sldId id="524" r:id="rId80"/>
    <p:sldId id="525" r:id="rId81"/>
    <p:sldId id="526" r:id="rId82"/>
    <p:sldId id="527" r:id="rId83"/>
    <p:sldId id="528" r:id="rId84"/>
    <p:sldId id="604" r:id="rId85"/>
    <p:sldId id="605" r:id="rId86"/>
    <p:sldId id="529" r:id="rId87"/>
    <p:sldId id="530" r:id="rId88"/>
    <p:sldId id="531" r:id="rId89"/>
    <p:sldId id="532" r:id="rId90"/>
    <p:sldId id="533" r:id="rId91"/>
    <p:sldId id="534" r:id="rId92"/>
    <p:sldId id="535" r:id="rId93"/>
    <p:sldId id="536" r:id="rId94"/>
    <p:sldId id="537" r:id="rId95"/>
    <p:sldId id="538" r:id="rId96"/>
    <p:sldId id="539" r:id="rId97"/>
    <p:sldId id="540" r:id="rId98"/>
    <p:sldId id="541" r:id="rId99"/>
    <p:sldId id="542" r:id="rId100"/>
    <p:sldId id="543" r:id="rId101"/>
    <p:sldId id="544" r:id="rId102"/>
    <p:sldId id="545" r:id="rId103"/>
    <p:sldId id="546" r:id="rId104"/>
    <p:sldId id="547" r:id="rId105"/>
    <p:sldId id="548" r:id="rId106"/>
    <p:sldId id="549" r:id="rId107"/>
    <p:sldId id="550" r:id="rId108"/>
    <p:sldId id="551" r:id="rId109"/>
    <p:sldId id="552" r:id="rId110"/>
    <p:sldId id="553" r:id="rId111"/>
    <p:sldId id="556" r:id="rId112"/>
    <p:sldId id="557" r:id="rId113"/>
    <p:sldId id="558" r:id="rId114"/>
    <p:sldId id="560" r:id="rId115"/>
    <p:sldId id="559" r:id="rId116"/>
    <p:sldId id="561" r:id="rId117"/>
    <p:sldId id="562" r:id="rId118"/>
    <p:sldId id="563" r:id="rId119"/>
    <p:sldId id="564" r:id="rId120"/>
    <p:sldId id="565" r:id="rId121"/>
    <p:sldId id="566" r:id="rId122"/>
    <p:sldId id="567" r:id="rId123"/>
    <p:sldId id="568" r:id="rId124"/>
    <p:sldId id="569" r:id="rId125"/>
    <p:sldId id="570" r:id="rId126"/>
    <p:sldId id="571" r:id="rId127"/>
    <p:sldId id="572" r:id="rId128"/>
    <p:sldId id="573" r:id="rId129"/>
    <p:sldId id="574" r:id="rId130"/>
    <p:sldId id="575" r:id="rId131"/>
    <p:sldId id="576" r:id="rId132"/>
    <p:sldId id="577" r:id="rId133"/>
    <p:sldId id="578" r:id="rId134"/>
    <p:sldId id="579" r:id="rId135"/>
    <p:sldId id="580" r:id="rId136"/>
    <p:sldId id="581" r:id="rId137"/>
    <p:sldId id="582" r:id="rId138"/>
    <p:sldId id="583" r:id="rId139"/>
    <p:sldId id="584" r:id="rId140"/>
    <p:sldId id="585" r:id="rId141"/>
    <p:sldId id="586" r:id="rId142"/>
    <p:sldId id="587" r:id="rId143"/>
    <p:sldId id="588" r:id="rId144"/>
    <p:sldId id="589" r:id="rId145"/>
    <p:sldId id="590" r:id="rId146"/>
    <p:sldId id="591" r:id="rId147"/>
    <p:sldId id="592" r:id="rId148"/>
    <p:sldId id="593" r:id="rId149"/>
    <p:sldId id="594" r:id="rId150"/>
    <p:sldId id="595" r:id="rId151"/>
    <p:sldId id="596" r:id="rId152"/>
    <p:sldId id="597" r:id="rId153"/>
    <p:sldId id="598" r:id="rId154"/>
    <p:sldId id="599" r:id="rId155"/>
    <p:sldId id="600" r:id="rId156"/>
    <p:sldId id="601" r:id="rId157"/>
    <p:sldId id="602" r:id="rId158"/>
    <p:sldId id="603" r:id="rId159"/>
  </p:sldIdLst>
  <p:sldSz cx="9144000" cy="6858000" type="screen4x3"/>
  <p:notesSz cx="6858000" cy="9199563"/>
  <p:defaultTextStyle>
    <a:defPPr>
      <a:defRPr lang="en-US"/>
    </a:defPPr>
    <a:lvl1pPr algn="ctr" rtl="0" fontAlgn="base">
      <a:spcBef>
        <a:spcPct val="0"/>
      </a:spcBef>
      <a:spcAft>
        <a:spcPct val="0"/>
      </a:spcAft>
      <a:defRPr sz="4800" b="1" kern="1200">
        <a:solidFill>
          <a:schemeClr val="tx1"/>
        </a:solidFill>
        <a:latin typeface="Times New Roman" pitchFamily="18" charset="0"/>
        <a:ea typeface="+mn-ea"/>
        <a:cs typeface="+mn-cs"/>
      </a:defRPr>
    </a:lvl1pPr>
    <a:lvl2pPr marL="457200" algn="ctr" rtl="0" fontAlgn="base">
      <a:spcBef>
        <a:spcPct val="0"/>
      </a:spcBef>
      <a:spcAft>
        <a:spcPct val="0"/>
      </a:spcAft>
      <a:defRPr sz="4800" b="1" kern="1200">
        <a:solidFill>
          <a:schemeClr val="tx1"/>
        </a:solidFill>
        <a:latin typeface="Times New Roman" pitchFamily="18" charset="0"/>
        <a:ea typeface="+mn-ea"/>
        <a:cs typeface="+mn-cs"/>
      </a:defRPr>
    </a:lvl2pPr>
    <a:lvl3pPr marL="914400" algn="ctr" rtl="0" fontAlgn="base">
      <a:spcBef>
        <a:spcPct val="0"/>
      </a:spcBef>
      <a:spcAft>
        <a:spcPct val="0"/>
      </a:spcAft>
      <a:defRPr sz="4800" b="1" kern="1200">
        <a:solidFill>
          <a:schemeClr val="tx1"/>
        </a:solidFill>
        <a:latin typeface="Times New Roman" pitchFamily="18" charset="0"/>
        <a:ea typeface="+mn-ea"/>
        <a:cs typeface="+mn-cs"/>
      </a:defRPr>
    </a:lvl3pPr>
    <a:lvl4pPr marL="1371600" algn="ctr" rtl="0" fontAlgn="base">
      <a:spcBef>
        <a:spcPct val="0"/>
      </a:spcBef>
      <a:spcAft>
        <a:spcPct val="0"/>
      </a:spcAft>
      <a:defRPr sz="4800" b="1" kern="1200">
        <a:solidFill>
          <a:schemeClr val="tx1"/>
        </a:solidFill>
        <a:latin typeface="Times New Roman" pitchFamily="18" charset="0"/>
        <a:ea typeface="+mn-ea"/>
        <a:cs typeface="+mn-cs"/>
      </a:defRPr>
    </a:lvl4pPr>
    <a:lvl5pPr marL="1828800" algn="ctr" rtl="0" fontAlgn="base">
      <a:spcBef>
        <a:spcPct val="0"/>
      </a:spcBef>
      <a:spcAft>
        <a:spcPct val="0"/>
      </a:spcAft>
      <a:defRPr sz="4800" b="1" kern="1200">
        <a:solidFill>
          <a:schemeClr val="tx1"/>
        </a:solidFill>
        <a:latin typeface="Times New Roman" pitchFamily="18" charset="0"/>
        <a:ea typeface="+mn-ea"/>
        <a:cs typeface="+mn-cs"/>
      </a:defRPr>
    </a:lvl5pPr>
    <a:lvl6pPr marL="2286000" algn="l" defTabSz="914400" rtl="0" eaLnBrk="1" latinLnBrk="0" hangingPunct="1">
      <a:defRPr sz="4800" b="1" kern="1200">
        <a:solidFill>
          <a:schemeClr val="tx1"/>
        </a:solidFill>
        <a:latin typeface="Times New Roman" pitchFamily="18" charset="0"/>
        <a:ea typeface="+mn-ea"/>
        <a:cs typeface="+mn-cs"/>
      </a:defRPr>
    </a:lvl6pPr>
    <a:lvl7pPr marL="2743200" algn="l" defTabSz="914400" rtl="0" eaLnBrk="1" latinLnBrk="0" hangingPunct="1">
      <a:defRPr sz="4800" b="1" kern="1200">
        <a:solidFill>
          <a:schemeClr val="tx1"/>
        </a:solidFill>
        <a:latin typeface="Times New Roman" pitchFamily="18" charset="0"/>
        <a:ea typeface="+mn-ea"/>
        <a:cs typeface="+mn-cs"/>
      </a:defRPr>
    </a:lvl7pPr>
    <a:lvl8pPr marL="3200400" algn="l" defTabSz="914400" rtl="0" eaLnBrk="1" latinLnBrk="0" hangingPunct="1">
      <a:defRPr sz="4800" b="1" kern="1200">
        <a:solidFill>
          <a:schemeClr val="tx1"/>
        </a:solidFill>
        <a:latin typeface="Times New Roman" pitchFamily="18" charset="0"/>
        <a:ea typeface="+mn-ea"/>
        <a:cs typeface="+mn-cs"/>
      </a:defRPr>
    </a:lvl8pPr>
    <a:lvl9pPr marL="3657600" algn="l" defTabSz="914400" rtl="0" eaLnBrk="1" latinLnBrk="0" hangingPunct="1">
      <a:defRPr sz="48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CCFFFF"/>
    <a:srgbClr val="FF0000"/>
    <a:srgbClr val="FFCC00"/>
    <a:srgbClr val="66FF33"/>
    <a:srgbClr val="99FFCC"/>
    <a:srgbClr val="FF66FF"/>
    <a:srgbClr val="9900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06" autoAdjust="0"/>
    <p:restoredTop sz="85648" autoAdjust="0"/>
  </p:normalViewPr>
  <p:slideViewPr>
    <p:cSldViewPr>
      <p:cViewPr>
        <p:scale>
          <a:sx n="35" d="100"/>
          <a:sy n="35" d="100"/>
        </p:scale>
        <p:origin x="-2484" y="-6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829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notesMaster" Target="notesMasters/notesMaster1.xml"/><Relationship Id="rId16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lvl1pPr>
          </a:lstStyle>
          <a:p>
            <a:pPr>
              <a:defRPr/>
            </a:pPr>
            <a:endParaRPr lang="en-US"/>
          </a:p>
        </p:txBody>
      </p:sp>
      <p:sp>
        <p:nvSpPr>
          <p:cNvPr id="75779" name="Rectangle 3"/>
          <p:cNvSpPr>
            <a:spLocks noGrp="1" noChangeArrowheads="1"/>
          </p:cNvSpPr>
          <p:nvPr>
            <p:ph type="dt" sz="quarter" idx="1"/>
          </p:nvPr>
        </p:nvSpPr>
        <p:spPr bwMode="auto">
          <a:xfrm>
            <a:off x="388620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75780" name="Rectangle 4"/>
          <p:cNvSpPr>
            <a:spLocks noGrp="1" noChangeArrowheads="1"/>
          </p:cNvSpPr>
          <p:nvPr>
            <p:ph type="ftr" sz="quarter" idx="2"/>
          </p:nvPr>
        </p:nvSpPr>
        <p:spPr bwMode="auto">
          <a:xfrm>
            <a:off x="0" y="8739188"/>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lvl1pPr>
          </a:lstStyle>
          <a:p>
            <a:pPr>
              <a:defRPr/>
            </a:pPr>
            <a:endParaRPr lang="en-US"/>
          </a:p>
        </p:txBody>
      </p:sp>
      <p:sp>
        <p:nvSpPr>
          <p:cNvPr id="75781" name="Rectangle 5"/>
          <p:cNvSpPr>
            <a:spLocks noGrp="1" noChangeArrowheads="1"/>
          </p:cNvSpPr>
          <p:nvPr>
            <p:ph type="sldNum" sz="quarter" idx="3"/>
          </p:nvPr>
        </p:nvSpPr>
        <p:spPr bwMode="auto">
          <a:xfrm>
            <a:off x="3886200" y="8739188"/>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E674C965-E9E2-4B58-99B2-31A117068174}" type="slidenum">
              <a:rPr lang="en-US"/>
              <a:pPr>
                <a:defRPr/>
              </a:pPr>
              <a:t>‹#›</a:t>
            </a:fld>
            <a:endParaRPr lang="en-US"/>
          </a:p>
        </p:txBody>
      </p:sp>
    </p:spTree>
    <p:extLst>
      <p:ext uri="{BB962C8B-B14F-4D97-AF65-F5344CB8AC3E}">
        <p14:creationId xmlns:p14="http://schemas.microsoft.com/office/powerpoint/2010/main" val="2020050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037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60375"/>
          </a:xfrm>
          <a:prstGeom prst="rect">
            <a:avLst/>
          </a:prstGeom>
        </p:spPr>
        <p:txBody>
          <a:bodyPr vert="horz" lIns="91440" tIns="45720" rIns="91440" bIns="45720" rtlCol="0"/>
          <a:lstStyle>
            <a:lvl1pPr algn="r">
              <a:defRPr sz="1200"/>
            </a:lvl1pPr>
          </a:lstStyle>
          <a:p>
            <a:pPr>
              <a:defRPr/>
            </a:pPr>
            <a:fld id="{BDDC53AA-1B88-444F-9D1D-630D7F99CE80}" type="datetimeFigureOut">
              <a:rPr lang="en-US"/>
              <a:pPr>
                <a:defRPr/>
              </a:pPr>
              <a:t>9/25/2015</a:t>
            </a:fld>
            <a:endParaRPr lang="en-US"/>
          </a:p>
        </p:txBody>
      </p:sp>
      <p:sp>
        <p:nvSpPr>
          <p:cNvPr id="4" name="Slide Image Placeholder 3"/>
          <p:cNvSpPr>
            <a:spLocks noGrp="1" noRot="1" noChangeAspect="1"/>
          </p:cNvSpPr>
          <p:nvPr>
            <p:ph type="sldImg" idx="2"/>
          </p:nvPr>
        </p:nvSpPr>
        <p:spPr>
          <a:xfrm>
            <a:off x="1130300" y="690563"/>
            <a:ext cx="4597400" cy="3449637"/>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70388"/>
            <a:ext cx="5486400" cy="4138612"/>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37600"/>
            <a:ext cx="2971800" cy="460375"/>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737600"/>
            <a:ext cx="2971800" cy="460375"/>
          </a:xfrm>
          <a:prstGeom prst="rect">
            <a:avLst/>
          </a:prstGeom>
        </p:spPr>
        <p:txBody>
          <a:bodyPr vert="horz" lIns="91440" tIns="45720" rIns="91440" bIns="45720" rtlCol="0" anchor="b"/>
          <a:lstStyle>
            <a:lvl1pPr algn="r">
              <a:defRPr sz="1200"/>
            </a:lvl1pPr>
          </a:lstStyle>
          <a:p>
            <a:pPr>
              <a:defRPr/>
            </a:pPr>
            <a:fld id="{7145A1A3-230C-4341-8349-3B23C338F11E}" type="slidenum">
              <a:rPr lang="en-US"/>
              <a:pPr>
                <a:defRPr/>
              </a:pPr>
              <a:t>‹#›</a:t>
            </a:fld>
            <a:endParaRPr lang="en-US"/>
          </a:p>
        </p:txBody>
      </p:sp>
    </p:spTree>
    <p:extLst>
      <p:ext uri="{BB962C8B-B14F-4D97-AF65-F5344CB8AC3E}">
        <p14:creationId xmlns:p14="http://schemas.microsoft.com/office/powerpoint/2010/main" val="30776932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74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154A692F-ED39-4FCF-A42E-FB997B0A07E2}" type="slidenum">
              <a:rPr lang="en-US" sz="1200" smtClean="0"/>
              <a:pPr eaLnBrk="1" hangingPunct="1"/>
              <a:t>1</a:t>
            </a:fld>
            <a:endParaRPr 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83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A77B53C3-EAC2-422A-8D03-AE94654281AF}" type="slidenum">
              <a:rPr lang="en-US" sz="1200" smtClean="0"/>
              <a:pPr eaLnBrk="1" hangingPunct="1"/>
              <a:t>10</a:t>
            </a:fld>
            <a:endParaRPr lang="en-US" sz="1200"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2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2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CA57FC3E-C0FE-4907-8519-9A88D8E0F10A}" type="slidenum">
              <a:rPr lang="en-US" sz="1200" smtClean="0"/>
              <a:pPr eaLnBrk="1" hangingPunct="1"/>
              <a:t>100</a:t>
            </a:fld>
            <a:endParaRPr lang="en-US" sz="1200"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3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3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9291795C-EF9E-4619-8E14-462378B7428B}" type="slidenum">
              <a:rPr lang="en-US" sz="1200" smtClean="0"/>
              <a:pPr eaLnBrk="1" hangingPunct="1"/>
              <a:t>101</a:t>
            </a:fld>
            <a:endParaRPr lang="en-US" sz="1200"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4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BADBFE7C-9A62-4D7C-A6A8-4F0380872893}" type="slidenum">
              <a:rPr lang="en-US" sz="1200" smtClean="0"/>
              <a:pPr eaLnBrk="1" hangingPunct="1"/>
              <a:t>102</a:t>
            </a:fld>
            <a:endParaRPr lang="en-US" sz="1200"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5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5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E82A3B72-0A44-4B1F-BE22-BE9BC3983C01}" type="slidenum">
              <a:rPr lang="en-US" sz="1200" smtClean="0"/>
              <a:pPr eaLnBrk="1" hangingPunct="1"/>
              <a:t>103</a:t>
            </a:fld>
            <a:endParaRPr lang="en-US" sz="1200"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6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A10F0084-B48F-423A-8F23-6A28EB386632}" type="slidenum">
              <a:rPr lang="en-US" sz="1200" smtClean="0"/>
              <a:pPr eaLnBrk="1" hangingPunct="1"/>
              <a:t>104</a:t>
            </a:fld>
            <a:endParaRPr lang="en-US" sz="1200"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7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7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738F1ECB-EA95-4059-8DC6-82434617C739}" type="slidenum">
              <a:rPr lang="en-US" sz="1200" smtClean="0"/>
              <a:pPr eaLnBrk="1" hangingPunct="1"/>
              <a:t>105</a:t>
            </a:fld>
            <a:endParaRPr lang="en-US" sz="1200"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8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8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A9895010-E3C6-470F-806F-9586226D8E72}" type="slidenum">
              <a:rPr lang="en-US" sz="1200" smtClean="0"/>
              <a:pPr eaLnBrk="1" hangingPunct="1"/>
              <a:t>106</a:t>
            </a:fld>
            <a:endParaRPr lang="en-US" sz="1200"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9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9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D16749C9-13C9-4AC8-B2F7-C6A73B2BFC18}" type="slidenum">
              <a:rPr lang="en-US" sz="1200" smtClean="0"/>
              <a:pPr eaLnBrk="1" hangingPunct="1"/>
              <a:t>107</a:t>
            </a:fld>
            <a:endParaRPr lang="en-US" sz="1200"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0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90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3409B757-F90B-4902-AF92-BA248951DE9B}" type="slidenum">
              <a:rPr lang="en-US" sz="1200" smtClean="0"/>
              <a:pPr eaLnBrk="1" hangingPunct="1"/>
              <a:t>108</a:t>
            </a:fld>
            <a:endParaRPr lang="en-US" sz="1200"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1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91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D0ED38BD-5FCF-4340-A47B-FD5CED49A982}" type="slidenum">
              <a:rPr lang="en-US" sz="1200" smtClean="0"/>
              <a:pPr eaLnBrk="1" hangingPunct="1"/>
              <a:t>109</a:t>
            </a:fld>
            <a:endParaRPr 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84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D4BD4E89-8F79-4719-87CA-15236BA7E8EF}" type="slidenum">
              <a:rPr lang="en-US" sz="1200" smtClean="0"/>
              <a:pPr eaLnBrk="1" hangingPunct="1"/>
              <a:t>11</a:t>
            </a:fld>
            <a:endParaRPr lang="en-US" sz="1200"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92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EBC8ED47-7D60-4AFA-A288-28F341A66CA7}" type="slidenum">
              <a:rPr lang="en-US" sz="1200" smtClean="0"/>
              <a:pPr eaLnBrk="1" hangingPunct="1"/>
              <a:t>110</a:t>
            </a:fld>
            <a:endParaRPr lang="en-US" sz="1200"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5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95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A477BF51-3A8D-4556-A35B-1E22AA8BCF38}" type="slidenum">
              <a:rPr lang="en-US" sz="1200" smtClean="0"/>
              <a:pPr eaLnBrk="1" hangingPunct="1"/>
              <a:t>111</a:t>
            </a:fld>
            <a:endParaRPr lang="en-US" sz="1200"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96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E03D0665-A35F-44C0-8F8A-1379182C11DF}" type="slidenum">
              <a:rPr lang="en-US" sz="1200" smtClean="0"/>
              <a:pPr eaLnBrk="1" hangingPunct="1"/>
              <a:t>112</a:t>
            </a:fld>
            <a:endParaRPr lang="en-US" sz="1200"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97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25313A1A-05C3-451C-9F5E-E7B138081DD1}" type="slidenum">
              <a:rPr lang="en-US" sz="1200" smtClean="0"/>
              <a:pPr eaLnBrk="1" hangingPunct="1"/>
              <a:t>113</a:t>
            </a:fld>
            <a:endParaRPr lang="en-US" sz="1200"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9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99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28F7897C-B257-4B8B-9298-85DE8FB29B66}" type="slidenum">
              <a:rPr lang="en-US" sz="1200" smtClean="0"/>
              <a:pPr eaLnBrk="1" hangingPunct="1"/>
              <a:t>114</a:t>
            </a:fld>
            <a:endParaRPr lang="en-US" sz="1200"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0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0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F93B1AD7-62CC-4E38-B4A4-4130C9CBD009}" type="slidenum">
              <a:rPr lang="en-US" sz="1200" smtClean="0"/>
              <a:pPr eaLnBrk="1" hangingPunct="1"/>
              <a:t>115</a:t>
            </a:fld>
            <a:endParaRPr lang="en-US" sz="1200"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1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1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3DDFF710-3F23-4D4D-BC6E-D0A045D748AD}" type="slidenum">
              <a:rPr lang="en-US" sz="1200" smtClean="0"/>
              <a:pPr eaLnBrk="1" hangingPunct="1"/>
              <a:t>116</a:t>
            </a:fld>
            <a:endParaRPr lang="en-US" sz="1200"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2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2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A37E8E06-678D-4BD5-B2AC-DE685BB8AE08}" type="slidenum">
              <a:rPr lang="en-US" sz="1200" smtClean="0"/>
              <a:pPr eaLnBrk="1" hangingPunct="1"/>
              <a:t>117</a:t>
            </a:fld>
            <a:endParaRPr lang="en-US" sz="1200"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3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3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668F792D-FB6D-4675-97D0-DAD24F90DF39}" type="slidenum">
              <a:rPr lang="en-US" sz="1200" smtClean="0"/>
              <a:pPr eaLnBrk="1" hangingPunct="1"/>
              <a:t>118</a:t>
            </a:fld>
            <a:endParaRPr lang="en-US" sz="1200"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4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4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D307F816-68E6-44BE-9B14-B9306360F984}" type="slidenum">
              <a:rPr lang="en-US" sz="1200" smtClean="0"/>
              <a:pPr eaLnBrk="1" hangingPunct="1"/>
              <a:t>119</a:t>
            </a:fld>
            <a:endParaRPr 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85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64450001-F171-426F-A42E-C7DB7CB863E0}" type="slidenum">
              <a:rPr lang="en-US" sz="1200" smtClean="0"/>
              <a:pPr eaLnBrk="1" hangingPunct="1"/>
              <a:t>12</a:t>
            </a:fld>
            <a:endParaRPr lang="en-US" sz="1200"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5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5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AE8E723F-4469-4F1E-8AE3-7D2D7DBD1B6C}" type="slidenum">
              <a:rPr lang="en-US" sz="1200" smtClean="0"/>
              <a:pPr eaLnBrk="1" hangingPunct="1"/>
              <a:t>120</a:t>
            </a:fld>
            <a:endParaRPr lang="en-US" sz="1200"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6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6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233F0091-EC4B-4D6D-A651-02A5A65A3B2C}" type="slidenum">
              <a:rPr lang="en-US" sz="1200" smtClean="0"/>
              <a:pPr eaLnBrk="1" hangingPunct="1"/>
              <a:t>121</a:t>
            </a:fld>
            <a:endParaRPr lang="en-US" sz="1200"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7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C2CFC1B5-D228-4FE4-A594-FCCBB3EADFEA}" type="slidenum">
              <a:rPr lang="en-US" sz="1200" smtClean="0"/>
              <a:pPr eaLnBrk="1" hangingPunct="1"/>
              <a:t>122</a:t>
            </a:fld>
            <a:endParaRPr lang="en-US" sz="1200"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8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8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4A63354F-A067-46A8-ABAF-3B2B907D8C1B}" type="slidenum">
              <a:rPr lang="en-US" sz="1200" smtClean="0"/>
              <a:pPr eaLnBrk="1" hangingPunct="1"/>
              <a:t>123</a:t>
            </a:fld>
            <a:endParaRPr lang="en-US" sz="1200"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9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9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88DB8AC9-6E8F-4EFC-BC96-7499FC9ACE34}" type="slidenum">
              <a:rPr lang="en-US" sz="1200" smtClean="0"/>
              <a:pPr eaLnBrk="1" hangingPunct="1"/>
              <a:t>124</a:t>
            </a:fld>
            <a:endParaRPr lang="en-US" sz="1200"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0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10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AD11A8EB-3BE8-492B-9B4E-828C9E25C10F}" type="slidenum">
              <a:rPr lang="en-US" sz="1200" smtClean="0"/>
              <a:pPr eaLnBrk="1" hangingPunct="1"/>
              <a:t>125</a:t>
            </a:fld>
            <a:endParaRPr lang="en-US" sz="1200"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1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11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FEE95ADE-5202-413F-8372-FE257967A50E}" type="slidenum">
              <a:rPr lang="en-US" sz="1200" smtClean="0"/>
              <a:pPr eaLnBrk="1" hangingPunct="1"/>
              <a:t>126</a:t>
            </a:fld>
            <a:endParaRPr lang="en-US" sz="1200"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2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12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0CD8DE29-C45F-4A87-B20E-29866AB4D58A}" type="slidenum">
              <a:rPr lang="en-US" sz="1200" smtClean="0"/>
              <a:pPr eaLnBrk="1" hangingPunct="1"/>
              <a:t>127</a:t>
            </a:fld>
            <a:endParaRPr lang="en-US" sz="1200"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3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13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31C2B0D2-B7A2-461D-B74D-409265C870C1}" type="slidenum">
              <a:rPr lang="en-US" sz="1200" smtClean="0"/>
              <a:pPr eaLnBrk="1" hangingPunct="1"/>
              <a:t>128</a:t>
            </a:fld>
            <a:endParaRPr lang="en-US" sz="1200" smtClean="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4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14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F19A15C7-9360-4FE9-B2FE-0175AE2EA3D3}" type="slidenum">
              <a:rPr lang="en-US" sz="1200" smtClean="0"/>
              <a:pPr eaLnBrk="1" hangingPunct="1"/>
              <a:t>129</a:t>
            </a:fld>
            <a:endParaRPr 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86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56E7B762-ED25-470F-9146-FE5B9DEC6E25}" type="slidenum">
              <a:rPr lang="en-US" sz="1200" smtClean="0"/>
              <a:pPr eaLnBrk="1" hangingPunct="1"/>
              <a:t>13</a:t>
            </a:fld>
            <a:endParaRPr lang="en-US" sz="1200" smtClean="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5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15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D1FD8528-4726-4A3A-B02F-D9C7E79E6C7F}" type="slidenum">
              <a:rPr lang="en-US" sz="1200" smtClean="0"/>
              <a:pPr eaLnBrk="1" hangingPunct="1"/>
              <a:t>130</a:t>
            </a:fld>
            <a:endParaRPr lang="en-US" sz="1200"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6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16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78A9053D-12E0-4181-B314-5552EC209E41}" type="slidenum">
              <a:rPr lang="en-US" sz="1200" smtClean="0"/>
              <a:pPr eaLnBrk="1" hangingPunct="1"/>
              <a:t>131</a:t>
            </a:fld>
            <a:endParaRPr lang="en-US" sz="1200"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17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0FBC3FB0-596A-4056-A447-30C67B61C1AF}" type="slidenum">
              <a:rPr lang="en-US" sz="1200" smtClean="0"/>
              <a:pPr eaLnBrk="1" hangingPunct="1"/>
              <a:t>132</a:t>
            </a:fld>
            <a:endParaRPr lang="en-US" sz="1200" smtClean="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8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18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2A080564-C60A-4053-80FD-E9F2C79AD0A1}" type="slidenum">
              <a:rPr lang="en-US" sz="1200" smtClean="0"/>
              <a:pPr eaLnBrk="1" hangingPunct="1"/>
              <a:t>133</a:t>
            </a:fld>
            <a:endParaRPr lang="en-US" sz="1200"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9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19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4C5D5325-7C45-4F68-A80C-B8A1DAF6051D}" type="slidenum">
              <a:rPr lang="en-US" sz="1200" smtClean="0"/>
              <a:pPr eaLnBrk="1" hangingPunct="1"/>
              <a:t>134</a:t>
            </a:fld>
            <a:endParaRPr lang="en-US" sz="1200"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0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20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049787D7-4759-443F-B3F9-A37DAC2C328A}" type="slidenum">
              <a:rPr lang="en-US" sz="1200" smtClean="0"/>
              <a:pPr eaLnBrk="1" hangingPunct="1"/>
              <a:t>135</a:t>
            </a:fld>
            <a:endParaRPr lang="en-US" sz="1200" smtClean="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1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21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05B57F3C-5FBF-4678-8E78-FABB55A7390F}" type="slidenum">
              <a:rPr lang="en-US" sz="1200" smtClean="0"/>
              <a:pPr eaLnBrk="1" hangingPunct="1"/>
              <a:t>136</a:t>
            </a:fld>
            <a:endParaRPr lang="en-US" sz="1200" smtClean="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2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22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6C57045A-7D42-40C1-800B-CCEE0CA70532}" type="slidenum">
              <a:rPr lang="en-US" sz="1200" smtClean="0"/>
              <a:pPr eaLnBrk="1" hangingPunct="1"/>
              <a:t>137</a:t>
            </a:fld>
            <a:endParaRPr lang="en-US" sz="1200" smtClean="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3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23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AF658B66-2715-4D49-8EE4-4E91AB9C9557}" type="slidenum">
              <a:rPr lang="en-US" sz="1200" smtClean="0"/>
              <a:pPr eaLnBrk="1" hangingPunct="1"/>
              <a:t>138</a:t>
            </a:fld>
            <a:endParaRPr lang="en-US" sz="1200" smtClean="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4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24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AD2C3DD4-5966-4F9F-AC4C-8E84D19C2288}" type="slidenum">
              <a:rPr lang="en-US" sz="1200" smtClean="0"/>
              <a:pPr eaLnBrk="1" hangingPunct="1"/>
              <a:t>139</a:t>
            </a:fld>
            <a:endParaRPr 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8D1656EB-532D-4291-8C62-68E968A4D4E4}" type="slidenum">
              <a:rPr lang="en-US" sz="1200" smtClean="0"/>
              <a:pPr eaLnBrk="1" hangingPunct="1"/>
              <a:t>14</a:t>
            </a:fld>
            <a:endParaRPr lang="en-US" sz="1200" smtClean="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5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25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201B1EAE-4D38-486B-9794-A03012B7DAB9}" type="slidenum">
              <a:rPr lang="en-US" sz="1200" smtClean="0"/>
              <a:pPr eaLnBrk="1" hangingPunct="1"/>
              <a:t>140</a:t>
            </a:fld>
            <a:endParaRPr lang="en-US" sz="1200" smtClean="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6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26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267C00FC-5283-4C8C-B2D0-6EC0E2911A8D}" type="slidenum">
              <a:rPr lang="en-US" sz="1200" smtClean="0"/>
              <a:pPr eaLnBrk="1" hangingPunct="1"/>
              <a:t>141</a:t>
            </a:fld>
            <a:endParaRPr lang="en-US" sz="1200" smtClean="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27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9DE65E97-2033-4C00-ADD1-DAEB9322A2CD}" type="slidenum">
              <a:rPr lang="en-US" sz="1200" smtClean="0"/>
              <a:pPr eaLnBrk="1" hangingPunct="1"/>
              <a:t>142</a:t>
            </a:fld>
            <a:endParaRPr lang="en-US" sz="1200" smtClean="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8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28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8B6BE152-6BE9-42F8-95EE-F292F2FCCFFE}" type="slidenum">
              <a:rPr lang="en-US" sz="1200" smtClean="0"/>
              <a:pPr eaLnBrk="1" hangingPunct="1"/>
              <a:t>143</a:t>
            </a:fld>
            <a:endParaRPr lang="en-US" sz="1200" smtClean="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9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29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9C3F3F08-2FCC-4743-8728-3ABBF4B72EC2}" type="slidenum">
              <a:rPr lang="en-US" sz="1200" smtClean="0"/>
              <a:pPr eaLnBrk="1" hangingPunct="1"/>
              <a:t>144</a:t>
            </a:fld>
            <a:endParaRPr lang="en-US" sz="1200" smtClean="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0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30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B50F4C8A-2E9F-4CA4-B8DC-827216308CF5}" type="slidenum">
              <a:rPr lang="en-US" sz="1200" smtClean="0"/>
              <a:pPr eaLnBrk="1" hangingPunct="1"/>
              <a:t>145</a:t>
            </a:fld>
            <a:endParaRPr lang="en-US" sz="1200" smtClean="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1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31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D1442618-D35F-4689-B76E-968056FE9959}" type="slidenum">
              <a:rPr lang="en-US" sz="1200" smtClean="0"/>
              <a:pPr eaLnBrk="1" hangingPunct="1"/>
              <a:t>146</a:t>
            </a:fld>
            <a:endParaRPr lang="en-US" sz="1200" smtClean="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2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32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22372173-1A03-496D-8A8B-802202489F15}" type="slidenum">
              <a:rPr lang="en-US" sz="1200" smtClean="0"/>
              <a:pPr eaLnBrk="1" hangingPunct="1"/>
              <a:t>147</a:t>
            </a:fld>
            <a:endParaRPr lang="en-US" sz="1200" smtClean="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3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33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E6708CD7-407C-43CC-9360-329E2995D0B0}" type="slidenum">
              <a:rPr lang="en-US" sz="1200" smtClean="0"/>
              <a:pPr eaLnBrk="1" hangingPunct="1"/>
              <a:t>148</a:t>
            </a:fld>
            <a:endParaRPr lang="en-US" sz="1200" smtClean="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4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34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BB5CD35C-3CC7-4AF7-9A9C-B08C75391A57}" type="slidenum">
              <a:rPr lang="en-US" sz="1200" smtClean="0"/>
              <a:pPr eaLnBrk="1" hangingPunct="1"/>
              <a:t>149</a:t>
            </a:fld>
            <a:endParaRPr 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88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E75B3533-2072-4157-B7DD-1E238E099C5A}" type="slidenum">
              <a:rPr lang="en-US" sz="1200" smtClean="0"/>
              <a:pPr eaLnBrk="1" hangingPunct="1"/>
              <a:t>15</a:t>
            </a:fld>
            <a:endParaRPr lang="en-US" sz="1200" smtClean="0"/>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5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35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A0FB8E40-09FE-4E79-BE39-9AD401692322}" type="slidenum">
              <a:rPr lang="en-US" sz="1200" smtClean="0"/>
              <a:pPr eaLnBrk="1" hangingPunct="1"/>
              <a:t>150</a:t>
            </a:fld>
            <a:endParaRPr lang="en-US" sz="1200" smtClean="0"/>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6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36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58BC60CA-2C6E-45EE-8463-8AD1FCB420A2}" type="slidenum">
              <a:rPr lang="en-US" sz="1200" smtClean="0"/>
              <a:pPr eaLnBrk="1" hangingPunct="1"/>
              <a:t>151</a:t>
            </a:fld>
            <a:endParaRPr lang="en-US" sz="1200" smtClean="0"/>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37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85870230-D964-4AC3-80FA-EFE549098BBA}" type="slidenum">
              <a:rPr lang="en-US" sz="1200" smtClean="0"/>
              <a:pPr eaLnBrk="1" hangingPunct="1"/>
              <a:t>152</a:t>
            </a:fld>
            <a:endParaRPr lang="en-US" sz="1200" smtClean="0"/>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8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38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790A2CD9-A3EA-44EA-8947-8FD68E20BEC0}" type="slidenum">
              <a:rPr lang="en-US" sz="1200" smtClean="0"/>
              <a:pPr eaLnBrk="1" hangingPunct="1"/>
              <a:t>153</a:t>
            </a:fld>
            <a:endParaRPr lang="en-US" sz="1200" smtClean="0"/>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9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39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BCE7621B-4344-4452-982E-C075F9ADAE08}" type="slidenum">
              <a:rPr lang="en-US" sz="1200" smtClean="0"/>
              <a:pPr eaLnBrk="1" hangingPunct="1"/>
              <a:t>154</a:t>
            </a:fld>
            <a:endParaRPr lang="en-US" sz="1200" smtClean="0"/>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0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40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A6B4ECC6-75AB-4AED-9419-17AF13B8B054}" type="slidenum">
              <a:rPr lang="en-US" sz="1200" smtClean="0"/>
              <a:pPr eaLnBrk="1" hangingPunct="1"/>
              <a:t>155</a:t>
            </a:fld>
            <a:endParaRPr lang="en-US" sz="1200" smtClean="0"/>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2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42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0654EC5F-0A10-492E-BF50-552703811CD5}" type="slidenum">
              <a:rPr lang="en-US" sz="1200" smtClean="0"/>
              <a:pPr eaLnBrk="1" hangingPunct="1"/>
              <a:t>156</a:t>
            </a:fld>
            <a:endParaRPr lang="en-US" sz="1200" smtClean="0"/>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3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43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AE1E6FBF-45E3-4510-AEE8-6CE24B9A9330}" type="slidenum">
              <a:rPr lang="en-US" sz="1200" smtClean="0"/>
              <a:pPr eaLnBrk="1" hangingPunct="1"/>
              <a:t>157</a:t>
            </a:fld>
            <a:endParaRPr lang="en-US" sz="1200" smtClean="0"/>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4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44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6FF5F736-E165-465D-B8ED-541E8954F7B1}" type="slidenum">
              <a:rPr lang="en-US" sz="1200" smtClean="0"/>
              <a:pPr eaLnBrk="1" hangingPunct="1"/>
              <a:t>158</a:t>
            </a:fld>
            <a:endParaRPr 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89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6692AA5B-97D3-4A88-8884-B9EA9254664E}" type="slidenum">
              <a:rPr lang="en-US" sz="1200" smtClean="0"/>
              <a:pPr eaLnBrk="1" hangingPunct="1"/>
              <a:t>16</a:t>
            </a:fld>
            <a:endParaRPr 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90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017C4302-4D64-4623-88FE-1708ECCC358F}" type="slidenum">
              <a:rPr lang="en-US" sz="1200" smtClean="0"/>
              <a:pPr eaLnBrk="1" hangingPunct="1"/>
              <a:t>17</a:t>
            </a:fld>
            <a:endParaRPr lang="en-US"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91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03C9B10C-0D32-4448-A9F7-15F6E33D4077}" type="slidenum">
              <a:rPr lang="en-US" sz="1200" smtClean="0"/>
              <a:pPr eaLnBrk="1" hangingPunct="1"/>
              <a:t>18</a:t>
            </a:fld>
            <a:endParaRPr 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92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8D3F8CA8-7C56-4363-93F8-986F0D8DD8C6}" type="slidenum">
              <a:rPr lang="en-US" sz="1200" smtClean="0"/>
              <a:pPr eaLnBrk="1" hangingPunct="1"/>
              <a:t>19</a:t>
            </a:fld>
            <a:endParaRPr 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75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DE9AC5BF-6BDB-4C92-9517-D521B39D2F4C}" type="slidenum">
              <a:rPr lang="en-US" sz="1200" smtClean="0"/>
              <a:pPr eaLnBrk="1" hangingPunct="1"/>
              <a:t>2</a:t>
            </a:fld>
            <a:endParaRPr lang="en-US"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93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E28D71F9-0F6E-4F65-923D-8D5B68B4CB7E}" type="slidenum">
              <a:rPr lang="en-US" sz="1200" smtClean="0"/>
              <a:pPr eaLnBrk="1" hangingPunct="1"/>
              <a:t>20</a:t>
            </a:fld>
            <a:endParaRPr lang="en-US"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94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51CDC1F2-AA46-48EE-A6A4-BC8233BE9D9F}" type="slidenum">
              <a:rPr lang="en-US" sz="1200" smtClean="0"/>
              <a:pPr eaLnBrk="1" hangingPunct="1"/>
              <a:t>21</a:t>
            </a:fld>
            <a:endParaRPr lang="en-US" sz="12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95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170A0112-954E-4678-BBCB-067DBDD1AAA7}" type="slidenum">
              <a:rPr lang="en-US" sz="1200" smtClean="0"/>
              <a:pPr eaLnBrk="1" hangingPunct="1"/>
              <a:t>22</a:t>
            </a:fld>
            <a:endParaRPr lang="en-US" sz="12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96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86AA9E63-19D0-4346-9EA1-5C52B3E98519}" type="slidenum">
              <a:rPr lang="en-US" sz="1200" smtClean="0"/>
              <a:pPr eaLnBrk="1" hangingPunct="1"/>
              <a:t>23</a:t>
            </a:fld>
            <a:endParaRPr lang="en-US" sz="1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97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441D7170-8171-4C25-B5E9-B4D1A91A664D}" type="slidenum">
              <a:rPr lang="en-US" sz="1200" smtClean="0"/>
              <a:pPr eaLnBrk="1" hangingPunct="1"/>
              <a:t>24</a:t>
            </a:fld>
            <a:endParaRPr lang="en-US" sz="12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98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6E336E12-610B-4398-956D-F8AC64DBF81B}" type="slidenum">
              <a:rPr lang="en-US" sz="1200" smtClean="0"/>
              <a:pPr eaLnBrk="1" hangingPunct="1"/>
              <a:t>25</a:t>
            </a:fld>
            <a:endParaRPr lang="en-US" sz="12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99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E2B686AD-3C79-4FE8-A432-ACA38AB1C720}" type="slidenum">
              <a:rPr lang="en-US" sz="1200" smtClean="0"/>
              <a:pPr eaLnBrk="1" hangingPunct="1"/>
              <a:t>26</a:t>
            </a:fld>
            <a:endParaRPr lang="en-US" sz="120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00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914689D3-0084-4F5A-A02F-3AFFA5EB05B3}" type="slidenum">
              <a:rPr lang="en-US" sz="1200" smtClean="0"/>
              <a:pPr eaLnBrk="1" hangingPunct="1"/>
              <a:t>27</a:t>
            </a:fld>
            <a:endParaRPr lang="en-US" sz="12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01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712259F8-3A57-447A-98C6-A7DC14A280A7}" type="slidenum">
              <a:rPr lang="en-US" sz="1200" smtClean="0"/>
              <a:pPr eaLnBrk="1" hangingPunct="1"/>
              <a:t>28</a:t>
            </a:fld>
            <a:endParaRPr lang="en-US" sz="12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02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FB95BE6B-E7E1-45BA-B322-69EE16746042}" type="slidenum">
              <a:rPr lang="en-US" sz="1200" smtClean="0"/>
              <a:pPr eaLnBrk="1" hangingPunct="1"/>
              <a:t>29</a:t>
            </a:fld>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76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E1D816F1-DBA7-4E7B-8A97-FD3CA8B72A72}" type="slidenum">
              <a:rPr lang="en-US" sz="1200" smtClean="0"/>
              <a:pPr eaLnBrk="1" hangingPunct="1"/>
              <a:t>3</a:t>
            </a:fld>
            <a:endParaRPr lang="en-US" sz="12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03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8F4189AA-37D9-43DE-BBB0-BB60EB6B66F8}" type="slidenum">
              <a:rPr lang="en-US" sz="1200" smtClean="0"/>
              <a:pPr eaLnBrk="1" hangingPunct="1"/>
              <a:t>30</a:t>
            </a:fld>
            <a:endParaRPr lang="en-US" sz="120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04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E6921BAF-F149-4553-946B-6A48D1B21AD2}" type="slidenum">
              <a:rPr lang="en-US" sz="1200" smtClean="0"/>
              <a:pPr eaLnBrk="1" hangingPunct="1"/>
              <a:t>31</a:t>
            </a:fld>
            <a:endParaRPr lang="en-US" sz="120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05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D482C47D-3B2B-41B4-8208-9E4B7ABE661B}" type="slidenum">
              <a:rPr lang="en-US" sz="1200" smtClean="0"/>
              <a:pPr eaLnBrk="1" hangingPunct="1"/>
              <a:t>32</a:t>
            </a:fld>
            <a:endParaRPr lang="en-US" sz="120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06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72817771-2D2D-4334-A871-71B0668FA885}" type="slidenum">
              <a:rPr lang="en-US" sz="1200" smtClean="0"/>
              <a:pPr eaLnBrk="1" hangingPunct="1"/>
              <a:t>33</a:t>
            </a:fld>
            <a:endParaRPr lang="en-US" sz="120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07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CEE55771-0335-4DE9-A91F-CB9574CF6CBD}" type="slidenum">
              <a:rPr lang="en-US" sz="1200" smtClean="0"/>
              <a:pPr eaLnBrk="1" hangingPunct="1"/>
              <a:t>34</a:t>
            </a:fld>
            <a:endParaRPr lang="en-US" sz="120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08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104565A7-BE24-48D1-92FE-AB3BFA7776F0}" type="slidenum">
              <a:rPr lang="en-US" sz="1200" smtClean="0"/>
              <a:pPr eaLnBrk="1" hangingPunct="1"/>
              <a:t>35</a:t>
            </a:fld>
            <a:endParaRPr lang="en-US" sz="120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09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8A75EBF9-B015-401E-ABDD-BEBC66769C5B}" type="slidenum">
              <a:rPr lang="en-US" sz="1200" smtClean="0"/>
              <a:pPr eaLnBrk="1" hangingPunct="1"/>
              <a:t>36</a:t>
            </a:fld>
            <a:endParaRPr lang="en-US" sz="120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10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2615A15A-836C-436A-974C-AE9149C13FD7}" type="slidenum">
              <a:rPr lang="en-US" sz="1200" smtClean="0"/>
              <a:pPr eaLnBrk="1" hangingPunct="1"/>
              <a:t>37</a:t>
            </a:fld>
            <a:endParaRPr lang="en-US" sz="120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11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8B60FC2D-9B53-4048-A8C1-C719D1188F14}" type="slidenum">
              <a:rPr lang="en-US" sz="1200" smtClean="0"/>
              <a:pPr eaLnBrk="1" hangingPunct="1"/>
              <a:t>38</a:t>
            </a:fld>
            <a:endParaRPr lang="en-US" sz="120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12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E7CC57F6-2734-4E94-B3B5-BEB9662F8CDA}" type="slidenum">
              <a:rPr lang="en-US" sz="1200" smtClean="0"/>
              <a:pPr eaLnBrk="1" hangingPunct="1"/>
              <a:t>39</a:t>
            </a:fld>
            <a:endParaRPr 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77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0650CAD6-BD4B-4201-8AF4-E85910DB10BA}" type="slidenum">
              <a:rPr lang="en-US" sz="1200" smtClean="0"/>
              <a:pPr eaLnBrk="1" hangingPunct="1"/>
              <a:t>4</a:t>
            </a:fld>
            <a:endParaRPr lang="en-US" sz="120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14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BFD730CD-02F0-4743-B253-B8CC2FA06144}" type="slidenum">
              <a:rPr lang="en-US" sz="1200" smtClean="0"/>
              <a:pPr eaLnBrk="1" hangingPunct="1"/>
              <a:t>40</a:t>
            </a:fld>
            <a:endParaRPr lang="en-US" sz="120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15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FC86AD56-EB01-4535-917D-4397FFFD3F57}" type="slidenum">
              <a:rPr lang="en-US" sz="1200" smtClean="0"/>
              <a:pPr eaLnBrk="1" hangingPunct="1"/>
              <a:t>41</a:t>
            </a:fld>
            <a:endParaRPr lang="en-US" sz="120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16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2A517621-77D0-4D48-8A21-521C179D66E3}" type="slidenum">
              <a:rPr lang="en-US" sz="1200" smtClean="0"/>
              <a:pPr eaLnBrk="1" hangingPunct="1"/>
              <a:t>42</a:t>
            </a:fld>
            <a:endParaRPr lang="en-US" sz="120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17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E35B1466-B9BE-4B76-BDF1-95E2EEFBDCE2}" type="slidenum">
              <a:rPr lang="en-US" sz="1200" smtClean="0"/>
              <a:pPr eaLnBrk="1" hangingPunct="1"/>
              <a:t>43</a:t>
            </a:fld>
            <a:endParaRPr lang="en-US" sz="120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18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EFFEFEDA-A307-42BF-9C9C-7645A6C9C858}" type="slidenum">
              <a:rPr lang="en-US" sz="1200" smtClean="0"/>
              <a:pPr eaLnBrk="1" hangingPunct="1"/>
              <a:t>44</a:t>
            </a:fld>
            <a:endParaRPr lang="en-US" sz="120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19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B718475F-DB37-4853-A84C-7AF0E6DD8E5D}" type="slidenum">
              <a:rPr lang="en-US" sz="1200" smtClean="0"/>
              <a:pPr eaLnBrk="1" hangingPunct="1"/>
              <a:t>45</a:t>
            </a:fld>
            <a:endParaRPr lang="en-US" sz="120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20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EB3D78C1-7F09-406D-BB77-086A893BD0B6}" type="slidenum">
              <a:rPr lang="en-US" sz="1200" smtClean="0"/>
              <a:pPr eaLnBrk="1" hangingPunct="1"/>
              <a:t>46</a:t>
            </a:fld>
            <a:endParaRPr lang="en-US" sz="120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21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00EC3F2A-378E-4DA1-890F-BB61B8D05C04}" type="slidenum">
              <a:rPr lang="en-US" sz="1200" smtClean="0"/>
              <a:pPr eaLnBrk="1" hangingPunct="1"/>
              <a:t>47</a:t>
            </a:fld>
            <a:endParaRPr lang="en-US" sz="120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22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0396EF1C-8975-4240-91F5-EB0CC2B9A7E6}" type="slidenum">
              <a:rPr lang="en-US" sz="1200" smtClean="0"/>
              <a:pPr eaLnBrk="1" hangingPunct="1"/>
              <a:t>48</a:t>
            </a:fld>
            <a:endParaRPr lang="en-US" sz="120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23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9A771430-E0F8-4692-8114-1AF778F985DB}" type="slidenum">
              <a:rPr lang="en-US" sz="1200" smtClean="0"/>
              <a:pPr eaLnBrk="1" hangingPunct="1"/>
              <a:t>49</a:t>
            </a:fld>
            <a:endParaRPr 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78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E48B4862-8296-43B1-AE54-912CC87B4FF7}" type="slidenum">
              <a:rPr lang="en-US" sz="1200" smtClean="0"/>
              <a:pPr eaLnBrk="1" hangingPunct="1"/>
              <a:t>5</a:t>
            </a:fld>
            <a:endParaRPr lang="en-US" sz="120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24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3BFFD2FF-9D84-4703-9EF9-C17D705C542C}" type="slidenum">
              <a:rPr lang="en-US" sz="1200" smtClean="0"/>
              <a:pPr eaLnBrk="1" hangingPunct="1"/>
              <a:t>50</a:t>
            </a:fld>
            <a:endParaRPr lang="en-US" sz="120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25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E3C6E4C2-4BF8-4186-88BE-1F04D7FFD17F}" type="slidenum">
              <a:rPr lang="en-US" sz="1200" smtClean="0"/>
              <a:pPr eaLnBrk="1" hangingPunct="1"/>
              <a:t>51</a:t>
            </a:fld>
            <a:endParaRPr lang="en-US" sz="120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26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0A917C0F-95DE-418F-B0CD-A0CF1DC376A5}" type="slidenum">
              <a:rPr lang="en-US" sz="1200" smtClean="0"/>
              <a:pPr eaLnBrk="1" hangingPunct="1"/>
              <a:t>52</a:t>
            </a:fld>
            <a:endParaRPr lang="en-US" sz="120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27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B1DEF542-3BFE-4AA5-8D79-8B945565AD2B}" type="slidenum">
              <a:rPr lang="en-US" sz="1200" smtClean="0"/>
              <a:pPr eaLnBrk="1" hangingPunct="1"/>
              <a:t>53</a:t>
            </a:fld>
            <a:endParaRPr lang="en-US" sz="120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28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69C3693E-7841-4EC2-93E2-04BE22648D59}" type="slidenum">
              <a:rPr lang="en-US" sz="1200" smtClean="0"/>
              <a:pPr eaLnBrk="1" hangingPunct="1"/>
              <a:t>54</a:t>
            </a:fld>
            <a:endParaRPr lang="en-US" sz="120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29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CA3FF386-17B9-4576-88B5-1AF80E1A668B}" type="slidenum">
              <a:rPr lang="en-US" sz="1200" smtClean="0"/>
              <a:pPr eaLnBrk="1" hangingPunct="1"/>
              <a:t>55</a:t>
            </a:fld>
            <a:endParaRPr lang="en-US" sz="120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7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4A15BF13-69CC-406F-8999-7C67A503BF74}" type="slidenum">
              <a:rPr lang="en-US" sz="1200" smtClean="0"/>
              <a:pPr eaLnBrk="1" hangingPunct="1"/>
              <a:t>56</a:t>
            </a:fld>
            <a:endParaRPr lang="en-US" sz="120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8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05A173EF-486D-4FC7-BC18-73561F7046A7}" type="slidenum">
              <a:rPr lang="en-US" sz="1200" smtClean="0"/>
              <a:pPr eaLnBrk="1" hangingPunct="1"/>
              <a:t>57</a:t>
            </a:fld>
            <a:endParaRPr lang="en-US" sz="120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9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9403E79F-71EB-480F-921F-79009A44CEA7}" type="slidenum">
              <a:rPr lang="en-US" sz="1200" smtClean="0"/>
              <a:pPr eaLnBrk="1" hangingPunct="1"/>
              <a:t>58</a:t>
            </a:fld>
            <a:endParaRPr lang="en-US" sz="120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0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0735703B-F85A-438C-94A7-79C8AAEBC213}" type="slidenum">
              <a:rPr lang="en-US" sz="1200" smtClean="0"/>
              <a:pPr eaLnBrk="1" hangingPunct="1"/>
              <a:t>59</a:t>
            </a:fld>
            <a:endParaRPr 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79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36D36EA4-2424-4DAA-B575-425C6D2D2933}" type="slidenum">
              <a:rPr lang="en-US" sz="1200" smtClean="0"/>
              <a:pPr eaLnBrk="1" hangingPunct="1"/>
              <a:t>6</a:t>
            </a:fld>
            <a:endParaRPr lang="en-US" sz="120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1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312E1DCA-62B0-4E1B-A1CC-F1095DF4FDAF}" type="slidenum">
              <a:rPr lang="en-US" sz="1200" smtClean="0"/>
              <a:pPr eaLnBrk="1" hangingPunct="1"/>
              <a:t>60</a:t>
            </a:fld>
            <a:endParaRPr lang="en-US" sz="120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2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DD86294F-F1FC-468D-AEAC-3194A41EAD54}" type="slidenum">
              <a:rPr lang="en-US" sz="1200" smtClean="0"/>
              <a:pPr eaLnBrk="1" hangingPunct="1"/>
              <a:t>61</a:t>
            </a:fld>
            <a:endParaRPr lang="en-US" sz="120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3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4B3BB2F0-1469-407B-BFCB-7650E6FC7DAF}" type="slidenum">
              <a:rPr lang="en-US" sz="1200" smtClean="0"/>
              <a:pPr eaLnBrk="1" hangingPunct="1"/>
              <a:t>62</a:t>
            </a:fld>
            <a:endParaRPr lang="en-US" sz="120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5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3A31CE64-CADD-4673-9A97-11B3DAEE2335}" type="slidenum">
              <a:rPr lang="en-US" sz="1200" smtClean="0"/>
              <a:pPr eaLnBrk="1" hangingPunct="1"/>
              <a:t>63</a:t>
            </a:fld>
            <a:endParaRPr lang="en-US" sz="120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4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4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D42E3816-F00C-4B9D-A5FB-A7425A05221D}" type="slidenum">
              <a:rPr lang="en-US" sz="1200" smtClean="0"/>
              <a:pPr eaLnBrk="1" hangingPunct="1"/>
              <a:t>64</a:t>
            </a:fld>
            <a:endParaRPr lang="en-US" sz="120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6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6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D2FA118C-4737-4AA7-B49B-F085782ACB0F}" type="slidenum">
              <a:rPr lang="en-US" sz="1200" smtClean="0"/>
              <a:pPr eaLnBrk="1" hangingPunct="1"/>
              <a:t>65</a:t>
            </a:fld>
            <a:endParaRPr lang="en-US" sz="120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7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7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E1078583-A660-4B5C-9419-5BAA57555FE8}" type="slidenum">
              <a:rPr lang="en-US" sz="1200" smtClean="0"/>
              <a:pPr eaLnBrk="1" hangingPunct="1"/>
              <a:t>66</a:t>
            </a:fld>
            <a:endParaRPr lang="en-US" sz="120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8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8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CC8FBB3F-57EF-44B1-8B3F-75E7D50E0339}" type="slidenum">
              <a:rPr lang="en-US" sz="1200" smtClean="0"/>
              <a:pPr eaLnBrk="1" hangingPunct="1"/>
              <a:t>67</a:t>
            </a:fld>
            <a:endParaRPr lang="en-US" sz="120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9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9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6F5544D6-0C8A-4E52-8E50-21499897E662}" type="slidenum">
              <a:rPr lang="en-US" sz="1200" smtClean="0"/>
              <a:pPr eaLnBrk="1" hangingPunct="1"/>
              <a:t>68</a:t>
            </a:fld>
            <a:endParaRPr lang="en-US" sz="120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0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0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51D1927B-0E99-4A8E-A137-01033CB5A24E}" type="slidenum">
              <a:rPr lang="en-US" sz="1200" smtClean="0"/>
              <a:pPr eaLnBrk="1" hangingPunct="1"/>
              <a:t>69</a:t>
            </a:fld>
            <a:endParaRPr 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80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1B10398D-0BB8-481E-AAEA-876D641F2A49}" type="slidenum">
              <a:rPr lang="en-US" sz="1200" smtClean="0"/>
              <a:pPr eaLnBrk="1" hangingPunct="1"/>
              <a:t>7</a:t>
            </a:fld>
            <a:endParaRPr lang="en-US" sz="120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1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1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E6F5815D-CA75-47E7-8495-A5852AED44BD}" type="slidenum">
              <a:rPr lang="en-US" sz="1200" smtClean="0"/>
              <a:pPr eaLnBrk="1" hangingPunct="1"/>
              <a:t>70</a:t>
            </a:fld>
            <a:endParaRPr lang="en-US" sz="120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2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2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F5437D95-6CA3-4C00-9F54-B322C651CD2C}" type="slidenum">
              <a:rPr lang="en-US" sz="1200" smtClean="0"/>
              <a:pPr eaLnBrk="1" hangingPunct="1"/>
              <a:t>71</a:t>
            </a:fld>
            <a:endParaRPr lang="en-US" sz="120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3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3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5B1A56A2-77FF-4840-8955-A46754473F4E}" type="slidenum">
              <a:rPr lang="en-US" sz="1200" smtClean="0"/>
              <a:pPr eaLnBrk="1" hangingPunct="1"/>
              <a:t>72</a:t>
            </a:fld>
            <a:endParaRPr lang="en-US" sz="1200"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4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45F0F422-FB47-4627-8923-12960FD08275}" type="slidenum">
              <a:rPr lang="en-US" sz="1200" smtClean="0"/>
              <a:pPr eaLnBrk="1" hangingPunct="1"/>
              <a:t>73</a:t>
            </a:fld>
            <a:endParaRPr lang="en-US" sz="1200"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6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0FABF700-9B2C-47FA-BCCE-2386982801B1}" type="slidenum">
              <a:rPr lang="en-US" sz="1200" smtClean="0"/>
              <a:pPr eaLnBrk="1" hangingPunct="1"/>
              <a:t>74</a:t>
            </a:fld>
            <a:endParaRPr lang="en-US" sz="1200"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7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7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3053E35F-8484-4BF9-8870-4FE32FD81CF2}" type="slidenum">
              <a:rPr lang="en-US" sz="1200" smtClean="0"/>
              <a:pPr eaLnBrk="1" hangingPunct="1"/>
              <a:t>75</a:t>
            </a:fld>
            <a:endParaRPr lang="en-US" sz="1200"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8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8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8B3B3A1B-AE5D-4B55-A3D0-962E6B601D2E}" type="slidenum">
              <a:rPr lang="en-US" sz="1200" smtClean="0"/>
              <a:pPr eaLnBrk="1" hangingPunct="1"/>
              <a:t>76</a:t>
            </a:fld>
            <a:endParaRPr lang="en-US" sz="1200"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9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9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FB9BD4EE-A3DE-461D-BFA4-F6A2610D5A13}" type="slidenum">
              <a:rPr lang="en-US" sz="1200" smtClean="0"/>
              <a:pPr eaLnBrk="1" hangingPunct="1"/>
              <a:t>77</a:t>
            </a:fld>
            <a:endParaRPr lang="en-US" sz="1200"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0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60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2153F246-F6BB-49E8-9FAC-8B85633F273D}" type="slidenum">
              <a:rPr lang="en-US" sz="1200" smtClean="0"/>
              <a:pPr eaLnBrk="1" hangingPunct="1"/>
              <a:t>78</a:t>
            </a:fld>
            <a:endParaRPr lang="en-US" sz="1200"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1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61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D1146888-0AFA-47B6-9634-0B122574B570}" type="slidenum">
              <a:rPr lang="en-US" sz="1200" smtClean="0"/>
              <a:pPr eaLnBrk="1" hangingPunct="1"/>
              <a:t>79</a:t>
            </a:fld>
            <a:endParaRPr 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81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DF574841-F63F-4473-B62C-E1F3280EB202}" type="slidenum">
              <a:rPr lang="en-US" sz="1200" smtClean="0"/>
              <a:pPr eaLnBrk="1" hangingPunct="1"/>
              <a:t>8</a:t>
            </a:fld>
            <a:endParaRPr lang="en-US" sz="1200"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62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2988D21F-1CDD-4E50-BDE4-4C4F22DB4B45}" type="slidenum">
              <a:rPr lang="en-US" sz="1200" smtClean="0"/>
              <a:pPr eaLnBrk="1" hangingPunct="1"/>
              <a:t>80</a:t>
            </a:fld>
            <a:endParaRPr lang="en-US" sz="1200"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3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63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9FB2AB14-9A4A-4317-8928-C691B83DB9BB}" type="slidenum">
              <a:rPr lang="en-US" sz="1200" smtClean="0"/>
              <a:pPr eaLnBrk="1" hangingPunct="1"/>
              <a:t>81</a:t>
            </a:fld>
            <a:endParaRPr lang="en-US" sz="1200"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4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64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FC87C27A-7DB3-4D4F-ADF4-9A048D2CEDA6}" type="slidenum">
              <a:rPr lang="en-US" sz="1200" smtClean="0"/>
              <a:pPr eaLnBrk="1" hangingPunct="1"/>
              <a:t>82</a:t>
            </a:fld>
            <a:endParaRPr lang="en-US" sz="1200"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5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65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42E5E202-8496-454A-8C88-F0279B8DF7C0}" type="slidenum">
              <a:rPr lang="en-US" sz="1200" smtClean="0"/>
              <a:pPr eaLnBrk="1" hangingPunct="1"/>
              <a:t>83</a:t>
            </a:fld>
            <a:endParaRPr lang="en-US" sz="1200"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66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65B6E3E8-25D0-4FF7-8C61-F8FCB8B662AB}" type="slidenum">
              <a:rPr lang="en-US" sz="1200" smtClean="0"/>
              <a:pPr eaLnBrk="1" hangingPunct="1"/>
              <a:t>84</a:t>
            </a:fld>
            <a:endParaRPr lang="en-US" sz="1200"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7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67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E90665F8-18C4-48D6-BB28-8342E21ABD23}" type="slidenum">
              <a:rPr lang="en-US" sz="1200" smtClean="0"/>
              <a:pPr eaLnBrk="1" hangingPunct="1"/>
              <a:t>85</a:t>
            </a:fld>
            <a:endParaRPr lang="en-US" sz="1200"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8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68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7B4CDDE7-6905-44DA-A108-0DB30451548C}" type="slidenum">
              <a:rPr lang="en-US" sz="1200" smtClean="0"/>
              <a:pPr eaLnBrk="1" hangingPunct="1"/>
              <a:t>86</a:t>
            </a:fld>
            <a:endParaRPr lang="en-US" sz="1200"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9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69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0469B214-1D90-4D9F-A94C-9264F024D612}" type="slidenum">
              <a:rPr lang="en-US" sz="1200" smtClean="0"/>
              <a:pPr eaLnBrk="1" hangingPunct="1"/>
              <a:t>87</a:t>
            </a:fld>
            <a:endParaRPr lang="en-US" sz="1200"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0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70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53BD4420-CE9C-4DB9-ABFB-B843F1E4413A}" type="slidenum">
              <a:rPr lang="en-US" sz="1200" smtClean="0"/>
              <a:pPr eaLnBrk="1" hangingPunct="1"/>
              <a:t>88</a:t>
            </a:fld>
            <a:endParaRPr lang="en-US" sz="1200"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1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71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FE637F04-CB8B-426D-8669-BA54993F59E8}" type="slidenum">
              <a:rPr lang="en-US" sz="1200" smtClean="0"/>
              <a:pPr eaLnBrk="1" hangingPunct="1"/>
              <a:t>89</a:t>
            </a:fld>
            <a:endParaRPr 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82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5F0C0683-1E20-4722-876E-1171FF3121C0}" type="slidenum">
              <a:rPr lang="en-US" sz="1200" smtClean="0"/>
              <a:pPr eaLnBrk="1" hangingPunct="1"/>
              <a:t>9</a:t>
            </a:fld>
            <a:endParaRPr lang="en-US" sz="1200"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2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72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8E6FAFE1-AEF6-4616-9466-F9B4E3183365}" type="slidenum">
              <a:rPr lang="en-US" sz="1200" smtClean="0"/>
              <a:pPr eaLnBrk="1" hangingPunct="1"/>
              <a:t>90</a:t>
            </a:fld>
            <a:endParaRPr lang="en-US" sz="1200"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3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73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3E230210-F2E7-477F-94DB-55778DE56E46}" type="slidenum">
              <a:rPr lang="en-US" sz="1200" smtClean="0"/>
              <a:pPr eaLnBrk="1" hangingPunct="1"/>
              <a:t>91</a:t>
            </a:fld>
            <a:endParaRPr lang="en-US" sz="1200"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4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74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4CA2FBE1-2EF7-4A9E-8044-519700248CFC}" type="slidenum">
              <a:rPr lang="en-US" sz="1200" smtClean="0"/>
              <a:pPr eaLnBrk="1" hangingPunct="1"/>
              <a:t>92</a:t>
            </a:fld>
            <a:endParaRPr lang="en-US" sz="1200"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5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75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DEA43D41-6057-40B2-95F2-BF531E1888C3}" type="slidenum">
              <a:rPr lang="en-US" sz="1200" smtClean="0"/>
              <a:pPr eaLnBrk="1" hangingPunct="1"/>
              <a:t>93</a:t>
            </a:fld>
            <a:endParaRPr lang="en-US" sz="1200"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76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6AEC20FC-D9F9-49E7-99FC-A4356606B205}" type="slidenum">
              <a:rPr lang="en-US" sz="1200" smtClean="0"/>
              <a:pPr eaLnBrk="1" hangingPunct="1"/>
              <a:t>94</a:t>
            </a:fld>
            <a:endParaRPr lang="en-US" sz="1200"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7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77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6CFCD27A-2503-459C-B7FE-06C4A1E998F6}" type="slidenum">
              <a:rPr lang="en-US" sz="1200" smtClean="0"/>
              <a:pPr eaLnBrk="1" hangingPunct="1"/>
              <a:t>95</a:t>
            </a:fld>
            <a:endParaRPr lang="en-US" sz="1200"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8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78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A9385F01-141E-465B-90B0-6C2298AAFEE3}" type="slidenum">
              <a:rPr lang="en-US" sz="1200" smtClean="0"/>
              <a:pPr eaLnBrk="1" hangingPunct="1"/>
              <a:t>96</a:t>
            </a:fld>
            <a:endParaRPr lang="en-US" sz="1200"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9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79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3C1A8EC2-5BC4-4839-B034-FF1A7AECB595}" type="slidenum">
              <a:rPr lang="en-US" sz="1200" smtClean="0"/>
              <a:pPr eaLnBrk="1" hangingPunct="1"/>
              <a:t>97</a:t>
            </a:fld>
            <a:endParaRPr lang="en-US" sz="1200"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0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0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EFD8D404-4543-4319-B899-0A499B72F299}" type="slidenum">
              <a:rPr lang="en-US" sz="1200" smtClean="0"/>
              <a:pPr eaLnBrk="1" hangingPunct="1"/>
              <a:t>98</a:t>
            </a:fld>
            <a:endParaRPr lang="en-US" sz="1200"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1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1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02B73980-8F01-427A-87EE-2C2E6CD3E78A}" type="slidenum">
              <a:rPr lang="en-US" sz="1200" smtClean="0"/>
              <a:pPr eaLnBrk="1" hangingPunct="1"/>
              <a:t>99</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0AF1C9-6EBE-4924-890C-00FBDBE48B0C}" type="slidenum">
              <a:rPr lang="en-US"/>
              <a:pPr>
                <a:defRPr/>
              </a:pPr>
              <a:t>‹#›</a:t>
            </a:fld>
            <a:endParaRPr lang="en-US"/>
          </a:p>
        </p:txBody>
      </p:sp>
    </p:spTree>
    <p:extLst>
      <p:ext uri="{BB962C8B-B14F-4D97-AF65-F5344CB8AC3E}">
        <p14:creationId xmlns:p14="http://schemas.microsoft.com/office/powerpoint/2010/main" val="3177332073"/>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F173AD-2EF4-4E66-8BA9-6E84BDFC74E6}" type="slidenum">
              <a:rPr lang="en-US"/>
              <a:pPr>
                <a:defRPr/>
              </a:pPr>
              <a:t>‹#›</a:t>
            </a:fld>
            <a:endParaRPr lang="en-US"/>
          </a:p>
        </p:txBody>
      </p:sp>
    </p:spTree>
    <p:extLst>
      <p:ext uri="{BB962C8B-B14F-4D97-AF65-F5344CB8AC3E}">
        <p14:creationId xmlns:p14="http://schemas.microsoft.com/office/powerpoint/2010/main" val="2158683124"/>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975C77-8559-4326-80B3-CF38B9A8B2DA}" type="slidenum">
              <a:rPr lang="en-US"/>
              <a:pPr>
                <a:defRPr/>
              </a:pPr>
              <a:t>‹#›</a:t>
            </a:fld>
            <a:endParaRPr lang="en-US"/>
          </a:p>
        </p:txBody>
      </p:sp>
    </p:spTree>
    <p:extLst>
      <p:ext uri="{BB962C8B-B14F-4D97-AF65-F5344CB8AC3E}">
        <p14:creationId xmlns:p14="http://schemas.microsoft.com/office/powerpoint/2010/main" val="1108300256"/>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00BD0B7-79E0-4AE8-A2AD-46F8C0D9ADBD}" type="slidenum">
              <a:rPr lang="en-US"/>
              <a:pPr>
                <a:defRPr/>
              </a:pPr>
              <a:t>‹#›</a:t>
            </a:fld>
            <a:endParaRPr lang="en-US"/>
          </a:p>
        </p:txBody>
      </p:sp>
    </p:spTree>
    <p:extLst>
      <p:ext uri="{BB962C8B-B14F-4D97-AF65-F5344CB8AC3E}">
        <p14:creationId xmlns:p14="http://schemas.microsoft.com/office/powerpoint/2010/main" val="282945435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56EC5BE-286B-4746-BCEB-6E2B44493629}" type="slidenum">
              <a:rPr lang="en-US"/>
              <a:pPr>
                <a:defRPr/>
              </a:pPr>
              <a:t>‹#›</a:t>
            </a:fld>
            <a:endParaRPr lang="en-US"/>
          </a:p>
        </p:txBody>
      </p:sp>
    </p:spTree>
    <p:extLst>
      <p:ext uri="{BB962C8B-B14F-4D97-AF65-F5344CB8AC3E}">
        <p14:creationId xmlns:p14="http://schemas.microsoft.com/office/powerpoint/2010/main" val="3831273765"/>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296FE7-0733-47C4-ADB1-0CAE73DED748}" type="slidenum">
              <a:rPr lang="en-US"/>
              <a:pPr>
                <a:defRPr/>
              </a:pPr>
              <a:t>‹#›</a:t>
            </a:fld>
            <a:endParaRPr lang="en-US"/>
          </a:p>
        </p:txBody>
      </p:sp>
    </p:spTree>
    <p:extLst>
      <p:ext uri="{BB962C8B-B14F-4D97-AF65-F5344CB8AC3E}">
        <p14:creationId xmlns:p14="http://schemas.microsoft.com/office/powerpoint/2010/main" val="342735719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9DBBE6-DB11-43E0-995D-4BEF35E59E8B}" type="slidenum">
              <a:rPr lang="en-US"/>
              <a:pPr>
                <a:defRPr/>
              </a:pPr>
              <a:t>‹#›</a:t>
            </a:fld>
            <a:endParaRPr lang="en-US"/>
          </a:p>
        </p:txBody>
      </p:sp>
    </p:spTree>
    <p:extLst>
      <p:ext uri="{BB962C8B-B14F-4D97-AF65-F5344CB8AC3E}">
        <p14:creationId xmlns:p14="http://schemas.microsoft.com/office/powerpoint/2010/main" val="158821242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BCB47E-18E8-41D6-A9F7-704295DCB0BF}" type="slidenum">
              <a:rPr lang="en-US"/>
              <a:pPr>
                <a:defRPr/>
              </a:pPr>
              <a:t>‹#›</a:t>
            </a:fld>
            <a:endParaRPr lang="en-US"/>
          </a:p>
        </p:txBody>
      </p:sp>
    </p:spTree>
    <p:extLst>
      <p:ext uri="{BB962C8B-B14F-4D97-AF65-F5344CB8AC3E}">
        <p14:creationId xmlns:p14="http://schemas.microsoft.com/office/powerpoint/2010/main" val="137207613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08C85E-1170-4C9B-8275-C67846EE8541}" type="slidenum">
              <a:rPr lang="en-US"/>
              <a:pPr>
                <a:defRPr/>
              </a:pPr>
              <a:t>‹#›</a:t>
            </a:fld>
            <a:endParaRPr lang="en-US"/>
          </a:p>
        </p:txBody>
      </p:sp>
    </p:spTree>
    <p:extLst>
      <p:ext uri="{BB962C8B-B14F-4D97-AF65-F5344CB8AC3E}">
        <p14:creationId xmlns:p14="http://schemas.microsoft.com/office/powerpoint/2010/main" val="321277810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B66B29D-3937-4FAF-98AC-D1FD8CA28411}" type="slidenum">
              <a:rPr lang="en-US"/>
              <a:pPr>
                <a:defRPr/>
              </a:pPr>
              <a:t>‹#›</a:t>
            </a:fld>
            <a:endParaRPr lang="en-US"/>
          </a:p>
        </p:txBody>
      </p:sp>
    </p:spTree>
    <p:extLst>
      <p:ext uri="{BB962C8B-B14F-4D97-AF65-F5344CB8AC3E}">
        <p14:creationId xmlns:p14="http://schemas.microsoft.com/office/powerpoint/2010/main" val="124751262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7FC126-4690-4792-9F42-8A1E419E2E47}" type="slidenum">
              <a:rPr lang="en-US"/>
              <a:pPr>
                <a:defRPr/>
              </a:pPr>
              <a:t>‹#›</a:t>
            </a:fld>
            <a:endParaRPr lang="en-US"/>
          </a:p>
        </p:txBody>
      </p:sp>
    </p:spTree>
    <p:extLst>
      <p:ext uri="{BB962C8B-B14F-4D97-AF65-F5344CB8AC3E}">
        <p14:creationId xmlns:p14="http://schemas.microsoft.com/office/powerpoint/2010/main" val="337762194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E952BC4-6E28-4682-9C3C-8D1B44B516C8}" type="slidenum">
              <a:rPr lang="en-US"/>
              <a:pPr>
                <a:defRPr/>
              </a:pPr>
              <a:t>‹#›</a:t>
            </a:fld>
            <a:endParaRPr lang="en-US"/>
          </a:p>
        </p:txBody>
      </p:sp>
    </p:spTree>
    <p:extLst>
      <p:ext uri="{BB962C8B-B14F-4D97-AF65-F5344CB8AC3E}">
        <p14:creationId xmlns:p14="http://schemas.microsoft.com/office/powerpoint/2010/main" val="212573339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B5074F-0E54-4D95-97E0-B3FF7EE60E01}" type="slidenum">
              <a:rPr lang="en-US"/>
              <a:pPr>
                <a:defRPr/>
              </a:pPr>
              <a:t>‹#›</a:t>
            </a:fld>
            <a:endParaRPr lang="en-US"/>
          </a:p>
        </p:txBody>
      </p:sp>
    </p:spTree>
    <p:extLst>
      <p:ext uri="{BB962C8B-B14F-4D97-AF65-F5344CB8AC3E}">
        <p14:creationId xmlns:p14="http://schemas.microsoft.com/office/powerpoint/2010/main" val="3721803231"/>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5BF17B4-748C-4C90-A399-6365C2F9389D}" type="slidenum">
              <a:rPr lang="en-US"/>
              <a:pPr>
                <a:defRPr/>
              </a:pPr>
              <a:t>‹#›</a:t>
            </a:fld>
            <a:endParaRPr lang="en-US"/>
          </a:p>
        </p:txBody>
      </p:sp>
    </p:spTree>
    <p:extLst>
      <p:ext uri="{BB962C8B-B14F-4D97-AF65-F5344CB8AC3E}">
        <p14:creationId xmlns:p14="http://schemas.microsoft.com/office/powerpoint/2010/main" val="3706378558"/>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0DDF3C74-DC49-4F6B-8CE2-33A13F2941B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2.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6.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1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7.xml"/><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8.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2.jpeg"/></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0.xml"/><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1.xml"/><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2.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1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4.xml"/><Relationship Id="rId1" Type="http://schemas.openxmlformats.org/officeDocument/2006/relationships/slideLayout" Target="../slideLayouts/slideLayout14.xml"/><Relationship Id="rId4" Type="http://schemas.openxmlformats.org/officeDocument/2006/relationships/image" Target="../media/image31.jpeg"/></Relationships>
</file>

<file path=ppt/slides/_rels/slide1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8.xml"/><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2.xml"/><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4.xml"/><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image" Target="../media/image3.jpeg"/></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36.xml"/><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38.xml"/><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7.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4.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e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050" name="WordArt 3"/>
          <p:cNvSpPr>
            <a:spLocks noChangeArrowheads="1" noChangeShapeType="1" noTextEdit="1"/>
          </p:cNvSpPr>
          <p:nvPr/>
        </p:nvSpPr>
        <p:spPr bwMode="auto">
          <a:xfrm>
            <a:off x="1905000" y="1752600"/>
            <a:ext cx="5029200" cy="3962400"/>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latin typeface="Arial Black"/>
              </a:rPr>
              <a:t>CHINESE</a:t>
            </a:r>
          </a:p>
          <a:p>
            <a:r>
              <a:rPr lang="en-US" sz="3600" kern="10">
                <a:ln w="9525">
                  <a:solidFill>
                    <a:srgbClr val="000000"/>
                  </a:solidFill>
                  <a:round/>
                  <a:headEnd/>
                  <a:tailEnd/>
                </a:ln>
                <a:latin typeface="Arial Black"/>
              </a:rPr>
              <a:t>CULTURE</a:t>
            </a:r>
          </a:p>
        </p:txBody>
      </p:sp>
      <p:sp>
        <p:nvSpPr>
          <p:cNvPr id="2051" name="Rectangle 4"/>
          <p:cNvSpPr>
            <a:spLocks noGrp="1" noChangeArrowheads="1"/>
          </p:cNvSpPr>
          <p:nvPr>
            <p:ph type="title"/>
          </p:nvPr>
        </p:nvSpPr>
        <p:spPr>
          <a:xfrm>
            <a:off x="533400" y="228600"/>
            <a:ext cx="7772400" cy="1143000"/>
          </a:xfrm>
        </p:spPr>
        <p:txBody>
          <a:bodyPr/>
          <a:lstStyle/>
          <a:p>
            <a:pPr eaLnBrk="1" hangingPunct="1"/>
            <a:r>
              <a:rPr lang="en-US" sz="6000" b="1" u="sng" dirty="0" smtClean="0">
                <a:solidFill>
                  <a:srgbClr val="CCFFFF"/>
                </a:solidFill>
                <a:latin typeface="Tahoma" pitchFamily="34" charset="0"/>
              </a:rPr>
              <a:t>CHAPTER 10</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0" y="0"/>
            <a:ext cx="9144000" cy="6858000"/>
          </a:xfrm>
        </p:spPr>
        <p:txBody>
          <a:bodyPr/>
          <a:lstStyle/>
          <a:p>
            <a:pPr marL="609600" indent="-609600" eaLnBrk="1" hangingPunct="1">
              <a:buFontTx/>
              <a:buAutoNum type="arabicPeriod"/>
            </a:pPr>
            <a:r>
              <a:rPr lang="en-US" sz="4000" b="1" dirty="0" smtClean="0">
                <a:latin typeface="Tahoma" pitchFamily="34" charset="0"/>
              </a:rPr>
              <a:t>551- 479 BC</a:t>
            </a:r>
          </a:p>
          <a:p>
            <a:pPr marL="609600" indent="-609600" eaLnBrk="1" hangingPunct="1">
              <a:buFontTx/>
              <a:buAutoNum type="arabicPeriod"/>
            </a:pPr>
            <a:r>
              <a:rPr lang="en-US" sz="4000" b="1" dirty="0" smtClean="0">
                <a:latin typeface="Tahoma" pitchFamily="34" charset="0"/>
              </a:rPr>
              <a:t>At age 50 became a very successful city magistrate </a:t>
            </a:r>
          </a:p>
          <a:p>
            <a:pPr marL="609600" indent="-609600" eaLnBrk="1" hangingPunct="1">
              <a:spcBef>
                <a:spcPct val="0"/>
              </a:spcBef>
              <a:buFontTx/>
              <a:buAutoNum type="arabicPeriod" startAt="3"/>
            </a:pPr>
            <a:r>
              <a:rPr lang="en-US" sz="4000" b="1" dirty="0">
                <a:latin typeface="Tahoma" pitchFamily="34" charset="0"/>
              </a:rPr>
              <a:t>A</a:t>
            </a:r>
            <a:r>
              <a:rPr lang="en-US" sz="4000" b="1" dirty="0" smtClean="0">
                <a:latin typeface="Tahoma" pitchFamily="34" charset="0"/>
              </a:rPr>
              <a:t>chieved unprecedented </a:t>
            </a:r>
          </a:p>
          <a:p>
            <a:pPr marL="609600" indent="-609600" eaLnBrk="1" hangingPunct="1">
              <a:spcBef>
                <a:spcPct val="0"/>
              </a:spcBef>
              <a:buFontTx/>
              <a:buNone/>
            </a:pPr>
            <a:r>
              <a:rPr lang="en-US" sz="4000" b="1" dirty="0" smtClean="0">
                <a:latin typeface="Tahoma" pitchFamily="34" charset="0"/>
              </a:rPr>
              <a:t>	administrative success for local</a:t>
            </a:r>
          </a:p>
          <a:p>
            <a:pPr marL="609600" indent="-609600" eaLnBrk="1" hangingPunct="1">
              <a:spcBef>
                <a:spcPct val="0"/>
              </a:spcBef>
              <a:buFontTx/>
              <a:buNone/>
            </a:pPr>
            <a:r>
              <a:rPr lang="en-US" sz="4000" b="1" dirty="0" smtClean="0">
                <a:latin typeface="Tahoma" pitchFamily="34" charset="0"/>
              </a:rPr>
              <a:t>	Chinese civic leaders </a:t>
            </a:r>
          </a:p>
          <a:p>
            <a:pPr marL="609600" indent="-609600" eaLnBrk="1" hangingPunct="1">
              <a:spcBef>
                <a:spcPct val="0"/>
              </a:spcBef>
              <a:buFontTx/>
              <a:buAutoNum type="arabicPeriod" startAt="4"/>
            </a:pPr>
            <a:r>
              <a:rPr lang="en-US" sz="4000" b="1" dirty="0" smtClean="0">
                <a:latin typeface="Tahoma" pitchFamily="34" charset="0"/>
              </a:rPr>
              <a:t>Was the first organizational </a:t>
            </a:r>
          </a:p>
          <a:p>
            <a:pPr marL="609600" indent="-609600" eaLnBrk="1" hangingPunct="1">
              <a:spcBef>
                <a:spcPct val="0"/>
              </a:spcBef>
              <a:buFontTx/>
              <a:buNone/>
            </a:pPr>
            <a:r>
              <a:rPr lang="en-US" sz="4000" b="1" dirty="0" smtClean="0">
                <a:latin typeface="Tahoma" pitchFamily="34" charset="0"/>
              </a:rPr>
              <a:t>	theorist</a:t>
            </a:r>
          </a:p>
          <a:p>
            <a:pPr marL="609600" indent="-609600" eaLnBrk="1" hangingPunct="1">
              <a:buFontTx/>
              <a:buNone/>
            </a:pPr>
            <a:r>
              <a:rPr lang="en-US" sz="4000" b="1" dirty="0" smtClean="0">
                <a:latin typeface="Tahoma" pitchFamily="34" charset="0"/>
              </a:rPr>
              <a:t>5. Died at age 72</a:t>
            </a:r>
          </a:p>
          <a:p>
            <a:pPr marL="609600" indent="-609600" eaLnBrk="1" hangingPunct="1">
              <a:buFontTx/>
              <a:buAutoNum type="arabicPeriod" startAt="3"/>
            </a:pPr>
            <a:endParaRPr lang="en-US" sz="4000" dirty="0" smtClean="0">
              <a:latin typeface="Tahoma" pitchFamily="34" charset="0"/>
            </a:endParaRPr>
          </a:p>
        </p:txBody>
      </p:sp>
    </p:spTree>
  </p:cSld>
  <p:clrMapOvr>
    <a:masterClrMapping/>
  </p:clrMapOvr>
  <p:transition spd="med"/>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ctrTitle"/>
          </p:nvPr>
        </p:nvSpPr>
        <p:spPr>
          <a:xfrm>
            <a:off x="0" y="0"/>
            <a:ext cx="9144000" cy="762000"/>
          </a:xfrm>
        </p:spPr>
        <p:txBody>
          <a:bodyPr/>
          <a:lstStyle/>
          <a:p>
            <a:pPr eaLnBrk="1" hangingPunct="1"/>
            <a:r>
              <a:rPr lang="en-US" sz="3200" b="1" smtClean="0">
                <a:latin typeface="Tahoma" pitchFamily="34" charset="0"/>
              </a:rPr>
              <a:t>UNDERSTANDING BUDDHISM</a:t>
            </a:r>
          </a:p>
        </p:txBody>
      </p:sp>
      <p:sp>
        <p:nvSpPr>
          <p:cNvPr id="110595" name="Rectangle 3"/>
          <p:cNvSpPr>
            <a:spLocks noGrp="1" noChangeArrowheads="1"/>
          </p:cNvSpPr>
          <p:nvPr>
            <p:ph type="subTitle" idx="1"/>
          </p:nvPr>
        </p:nvSpPr>
        <p:spPr>
          <a:xfrm>
            <a:off x="0" y="609600"/>
            <a:ext cx="9144000" cy="6248400"/>
          </a:xfrm>
        </p:spPr>
        <p:txBody>
          <a:bodyPr/>
          <a:lstStyle/>
          <a:p>
            <a:pPr algn="l" eaLnBrk="1" hangingPunct="1"/>
            <a:r>
              <a:rPr lang="en-US" b="1" smtClean="0">
                <a:latin typeface="Tahoma" pitchFamily="34" charset="0"/>
              </a:rPr>
              <a:t>Zen Buddhism says, “be nothing, think nothing.”  Zen involves meditation with an empty mind, achieved by freeing the mind of earthly thoughts and attachments.  This is often achieved by mediating on an object such as a rock, pool, or flower.  Zen teaches nothing and believes that only one essence exists (monism—one mind).  Zen uses meditation as the means of attaining salvation by virtue of inner power.  Zen stresses mental discipline, personal sacrifice, and disregard of physical pain. </a:t>
            </a:r>
          </a:p>
        </p:txBody>
      </p:sp>
      <p:sp>
        <p:nvSpPr>
          <p:cNvPr id="110596" name="AutoShape 4"/>
          <p:cNvSpPr>
            <a:spLocks noChangeArrowheads="1"/>
          </p:cNvSpPr>
          <p:nvPr/>
        </p:nvSpPr>
        <p:spPr bwMode="auto">
          <a:xfrm>
            <a:off x="7543800" y="5715000"/>
            <a:ext cx="976313" cy="485775"/>
          </a:xfrm>
          <a:prstGeom prst="rightArrow">
            <a:avLst>
              <a:gd name="adj1" fmla="val 50000"/>
              <a:gd name="adj2" fmla="val 50245"/>
            </a:avLst>
          </a:prstGeom>
          <a:solidFill>
            <a:srgbClr val="000000"/>
          </a:solidFill>
          <a:ln w="9525">
            <a:solidFill>
              <a:schemeClr val="tx1"/>
            </a:solidFill>
            <a:miter lim="800000"/>
            <a:headEnd/>
            <a:tailEnd/>
          </a:ln>
        </p:spPr>
        <p:txBody>
          <a:bodyPr wrap="none" anchor="ctr"/>
          <a:lstStyle/>
          <a:p>
            <a:endParaRPr lang="en-US"/>
          </a:p>
        </p:txBody>
      </p:sp>
    </p:spTree>
  </p:cSld>
  <p:clrMapOvr>
    <a:masterClrMapping/>
  </p:clrMapOvr>
  <p:transition spd="med"/>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subTitle" idx="1"/>
          </p:nvPr>
        </p:nvSpPr>
        <p:spPr>
          <a:xfrm>
            <a:off x="0" y="0"/>
            <a:ext cx="9144000" cy="6858000"/>
          </a:xfrm>
        </p:spPr>
        <p:txBody>
          <a:bodyPr/>
          <a:lstStyle/>
          <a:p>
            <a:pPr algn="l" eaLnBrk="1" hangingPunct="1"/>
            <a:r>
              <a:rPr lang="en-US" sz="2900" b="1" dirty="0" smtClean="0">
                <a:latin typeface="Tahoma" pitchFamily="34" charset="0"/>
              </a:rPr>
              <a:t>Buddhism seeks to eliminate false belief in individualism expressed as, “I am,” “I have,” “mine,” and “self.”  Buddhism utilizes different mental ways of dissolving individual identity as a means of uniting with the one universal life force (dharma).   The process by which life forces combine and cooperate creates the illusion of a coherent self.  Buddhism, like Hinduism, believes in the process of rebirth (reincarnation).   The death of the enlightened person reincarnates into a different human life or a non-human life form.  A better rebirth can be brought about by good deeds, or a worse one by evil deeds (the Hindu concept of karma).</a:t>
            </a:r>
          </a:p>
        </p:txBody>
      </p:sp>
      <p:sp>
        <p:nvSpPr>
          <p:cNvPr id="111619" name="AutoShape 3"/>
          <p:cNvSpPr>
            <a:spLocks noChangeArrowheads="1"/>
          </p:cNvSpPr>
          <p:nvPr/>
        </p:nvSpPr>
        <p:spPr bwMode="auto">
          <a:xfrm>
            <a:off x="7696200" y="6372225"/>
            <a:ext cx="976313" cy="485775"/>
          </a:xfrm>
          <a:prstGeom prst="rightArrow">
            <a:avLst>
              <a:gd name="adj1" fmla="val 50000"/>
              <a:gd name="adj2" fmla="val 50245"/>
            </a:avLst>
          </a:prstGeom>
          <a:solidFill>
            <a:srgbClr val="000000"/>
          </a:solidFill>
          <a:ln w="9525">
            <a:solidFill>
              <a:schemeClr val="tx1"/>
            </a:solidFill>
            <a:miter lim="800000"/>
            <a:headEnd/>
            <a:tailEnd/>
          </a:ln>
        </p:spPr>
        <p:txBody>
          <a:bodyPr wrap="none" anchor="ctr"/>
          <a:lstStyle/>
          <a:p>
            <a:endParaRPr lang="en-US"/>
          </a:p>
        </p:txBody>
      </p:sp>
    </p:spTree>
  </p:cSld>
  <p:clrMapOvr>
    <a:masterClrMapping/>
  </p:clrMapOvr>
  <p:transition spd="med"/>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subTitle" idx="1"/>
          </p:nvPr>
        </p:nvSpPr>
        <p:spPr>
          <a:xfrm>
            <a:off x="0" y="0"/>
            <a:ext cx="9144000" cy="6858000"/>
          </a:xfrm>
        </p:spPr>
        <p:txBody>
          <a:bodyPr/>
          <a:lstStyle/>
          <a:p>
            <a:pPr algn="l" eaLnBrk="1" hangingPunct="1">
              <a:lnSpc>
                <a:spcPct val="90000"/>
              </a:lnSpc>
            </a:pPr>
            <a:r>
              <a:rPr lang="en-US" sz="3300" b="1" smtClean="0">
                <a:latin typeface="Tahoma" pitchFamily="34" charset="0"/>
              </a:rPr>
              <a:t>Those who attain Buddhahood (enlightened freedom from the illusion of the physical world) will entertain only pure thoughts and be indifferent to wealth, pain, and pleasure. Buddhism teaches that man is at the center of the universe, and we should strive to be “a lamp unto ourselves.”  Buddhists believe that suffering comes from man’s desire to seek pleasure, which produces grief from constant cravings in life.  Buddhism thus has three major premises:  existence is suffering; desire causes suffering; getting rid of all desire ends suffering. </a:t>
            </a:r>
          </a:p>
        </p:txBody>
      </p:sp>
    </p:spTree>
  </p:cSld>
  <p:clrMapOvr>
    <a:masterClrMapping/>
  </p:clrMapOvr>
  <p:transition spd="med"/>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subTitle" idx="1"/>
          </p:nvPr>
        </p:nvSpPr>
        <p:spPr>
          <a:xfrm>
            <a:off x="0" y="0"/>
            <a:ext cx="9144000" cy="6858000"/>
          </a:xfrm>
        </p:spPr>
        <p:txBody>
          <a:bodyPr/>
          <a:lstStyle/>
          <a:p>
            <a:pPr algn="l" eaLnBrk="1" hangingPunct="1"/>
            <a:r>
              <a:rPr lang="en-US" sz="3000" b="1" smtClean="0">
                <a:latin typeface="Tahoma" pitchFamily="34" charset="0"/>
              </a:rPr>
              <a:t>The ideal Taoist personal situation is attainable only through prolonged observation and meditation, resulting in simplicity of life, strong faith in natural processes, and overcoming human cravings. Taoism teaches that when human events and material objects are allowed to exist in natural harmony with the Tao, peace &amp; harmony result.  Thus, enlightened people will order their lives according to the Tao, living passively in tune with an interconnected universe.  The Tao may thus be thought of as “the way the universe works.”  It could also be understood as the universal law or will of “god.” </a:t>
            </a:r>
          </a:p>
        </p:txBody>
      </p:sp>
    </p:spTree>
  </p:cSld>
  <p:clrMapOvr>
    <a:masterClrMapping/>
  </p:clrMapOvr>
  <p:transition spd="med"/>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ctrTitle"/>
          </p:nvPr>
        </p:nvSpPr>
        <p:spPr>
          <a:xfrm>
            <a:off x="0" y="0"/>
            <a:ext cx="9144000" cy="762000"/>
          </a:xfrm>
        </p:spPr>
        <p:txBody>
          <a:bodyPr/>
          <a:lstStyle/>
          <a:p>
            <a:pPr eaLnBrk="1" hangingPunct="1"/>
            <a:r>
              <a:rPr lang="en-US" sz="3200" b="1" smtClean="0">
                <a:latin typeface="Tahoma" pitchFamily="34" charset="0"/>
              </a:rPr>
              <a:t>ANCESTOR WORSHIP</a:t>
            </a:r>
          </a:p>
        </p:txBody>
      </p:sp>
      <p:sp>
        <p:nvSpPr>
          <p:cNvPr id="114691" name="Rectangle 3"/>
          <p:cNvSpPr>
            <a:spLocks noGrp="1" noChangeArrowheads="1"/>
          </p:cNvSpPr>
          <p:nvPr>
            <p:ph type="subTitle" idx="1"/>
          </p:nvPr>
        </p:nvSpPr>
        <p:spPr>
          <a:xfrm>
            <a:off x="0" y="685800"/>
            <a:ext cx="9144000" cy="6172200"/>
          </a:xfrm>
        </p:spPr>
        <p:txBody>
          <a:bodyPr/>
          <a:lstStyle/>
          <a:p>
            <a:pPr algn="l" eaLnBrk="1" hangingPunct="1"/>
            <a:r>
              <a:rPr lang="en-US" sz="3600" b="1" smtClean="0">
                <a:latin typeface="Tahoma" pitchFamily="34" charset="0"/>
              </a:rPr>
              <a:t>Asian society historically revolved around ancestor worship, where the oldest male in each family performed ceremonies to honor dead relatives.  Asian shamanism teaches that the spirits or souls of individuals survive death and continue to influence the welfare of the living, therefore making it necessary to treat the departed with reverence. </a:t>
            </a:r>
          </a:p>
        </p:txBody>
      </p:sp>
    </p:spTree>
  </p:cSld>
  <p:clrMapOvr>
    <a:masterClrMapping/>
  </p:clrMapOvr>
  <p:transition spd="med"/>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p:cNvSpPr>
            <a:spLocks noGrp="1" noChangeArrowheads="1"/>
          </p:cNvSpPr>
          <p:nvPr>
            <p:ph type="body" idx="1"/>
          </p:nvPr>
        </p:nvSpPr>
        <p:spPr>
          <a:xfrm>
            <a:off x="304800" y="0"/>
            <a:ext cx="8610600" cy="6858000"/>
          </a:xfrm>
        </p:spPr>
        <p:txBody>
          <a:bodyPr/>
          <a:lstStyle/>
          <a:p>
            <a:pPr eaLnBrk="1" hangingPunct="1">
              <a:buFontTx/>
              <a:buNone/>
            </a:pPr>
            <a:r>
              <a:rPr lang="en-US" sz="5400" b="1" dirty="0" smtClean="0">
                <a:latin typeface="Tahoma" pitchFamily="34" charset="0"/>
              </a:rPr>
              <a:t>Everything in the</a:t>
            </a:r>
          </a:p>
          <a:p>
            <a:pPr eaLnBrk="1" hangingPunct="1">
              <a:buFontTx/>
              <a:buNone/>
            </a:pPr>
            <a:r>
              <a:rPr lang="en-US" sz="5400" b="1" dirty="0" smtClean="0">
                <a:latin typeface="Tahoma" pitchFamily="34" charset="0"/>
              </a:rPr>
              <a:t>universe is connected,</a:t>
            </a:r>
          </a:p>
          <a:p>
            <a:pPr eaLnBrk="1" hangingPunct="1">
              <a:buFontTx/>
              <a:buNone/>
            </a:pPr>
            <a:r>
              <a:rPr lang="en-US" sz="5400" b="1" dirty="0" smtClean="0">
                <a:latin typeface="Tahoma" pitchFamily="34" charset="0"/>
              </a:rPr>
              <a:t>forming an</a:t>
            </a:r>
          </a:p>
          <a:p>
            <a:pPr eaLnBrk="1" hangingPunct="1">
              <a:buFontTx/>
              <a:buNone/>
            </a:pPr>
            <a:r>
              <a:rPr lang="en-US" sz="5400" b="1" dirty="0" smtClean="0">
                <a:latin typeface="Tahoma" pitchFamily="34" charset="0"/>
              </a:rPr>
              <a:t>interdependent</a:t>
            </a:r>
          </a:p>
          <a:p>
            <a:pPr eaLnBrk="1" hangingPunct="1">
              <a:buFontTx/>
              <a:buNone/>
            </a:pPr>
            <a:r>
              <a:rPr lang="en-US" sz="5400" b="1" dirty="0" smtClean="0">
                <a:latin typeface="Tahoma" pitchFamily="34" charset="0"/>
              </a:rPr>
              <a:t>community (“spider web” of relationships)</a:t>
            </a:r>
          </a:p>
          <a:p>
            <a:pPr eaLnBrk="1" hangingPunct="1"/>
            <a:endParaRPr lang="en-US" sz="5400" b="1" dirty="0" smtClean="0">
              <a:latin typeface="Tahoma" pitchFamily="34" charset="0"/>
            </a:endParaRPr>
          </a:p>
          <a:p>
            <a:pPr eaLnBrk="1" hangingPunct="1"/>
            <a:endParaRPr lang="en-US" sz="4600" b="1" dirty="0" smtClean="0">
              <a:latin typeface="Tahoma" pitchFamily="34" charset="0"/>
            </a:endParaRPr>
          </a:p>
          <a:p>
            <a:pPr eaLnBrk="1" hangingPunct="1"/>
            <a:endParaRPr lang="en-US" sz="4400" b="1" dirty="0" smtClean="0">
              <a:solidFill>
                <a:srgbClr val="FF3300"/>
              </a:solidFill>
              <a:latin typeface="Colonna MT" pitchFamily="82" charset="0"/>
            </a:endParaRPr>
          </a:p>
        </p:txBody>
      </p:sp>
      <p:sp>
        <p:nvSpPr>
          <p:cNvPr id="115715" name="AutoShape 5"/>
          <p:cNvSpPr>
            <a:spLocks noChangeArrowheads="1"/>
          </p:cNvSpPr>
          <p:nvPr/>
        </p:nvSpPr>
        <p:spPr bwMode="auto">
          <a:xfrm>
            <a:off x="7772400" y="5867400"/>
            <a:ext cx="976313" cy="485775"/>
          </a:xfrm>
          <a:prstGeom prst="rightArrow">
            <a:avLst>
              <a:gd name="adj1" fmla="val 50000"/>
              <a:gd name="adj2" fmla="val 50245"/>
            </a:avLst>
          </a:prstGeom>
          <a:solidFill>
            <a:schemeClr val="tx1"/>
          </a:solidFill>
          <a:ln w="9525">
            <a:solidFill>
              <a:schemeClr val="accent2"/>
            </a:solidFill>
            <a:miter lim="800000"/>
            <a:headEnd/>
            <a:tailEnd/>
          </a:ln>
        </p:spPr>
        <p:txBody>
          <a:bodyPr wrap="none" anchor="ctr"/>
          <a:lstStyle/>
          <a:p>
            <a:endParaRPr lang="en-US" b="0">
              <a:solidFill>
                <a:srgbClr val="00FF00"/>
              </a:solidFill>
            </a:endParaRPr>
          </a:p>
        </p:txBody>
      </p:sp>
    </p:spTree>
  </p:cSld>
  <p:clrMapOvr>
    <a:masterClrMapping/>
  </p:clrMapOvr>
  <p:transition spd="med"/>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0" y="0"/>
            <a:ext cx="8915400" cy="1143000"/>
          </a:xfrm>
        </p:spPr>
        <p:txBody>
          <a:bodyPr/>
          <a:lstStyle/>
          <a:p>
            <a:pPr eaLnBrk="1" hangingPunct="1"/>
            <a:r>
              <a:rPr lang="en-US" sz="3200" b="1" smtClean="0">
                <a:solidFill>
                  <a:schemeClr val="tx1"/>
                </a:solidFill>
                <a:latin typeface="Tahoma" pitchFamily="34" charset="0"/>
              </a:rPr>
              <a:t>EASTERN (HINDU + BUDDHIST) METAPHYSICS</a:t>
            </a:r>
          </a:p>
        </p:txBody>
      </p:sp>
      <p:sp>
        <p:nvSpPr>
          <p:cNvPr id="116739" name="Rectangle 3"/>
          <p:cNvSpPr>
            <a:spLocks noGrp="1" noChangeArrowheads="1"/>
          </p:cNvSpPr>
          <p:nvPr>
            <p:ph type="body" idx="1"/>
          </p:nvPr>
        </p:nvSpPr>
        <p:spPr>
          <a:xfrm>
            <a:off x="0" y="1066800"/>
            <a:ext cx="9144000" cy="5791200"/>
          </a:xfrm>
          <a:noFill/>
        </p:spPr>
        <p:txBody>
          <a:bodyPr/>
          <a:lstStyle/>
          <a:p>
            <a:pPr algn="ctr" eaLnBrk="1" hangingPunct="1">
              <a:buFontTx/>
              <a:buNone/>
            </a:pPr>
            <a:r>
              <a:rPr lang="en-US" sz="6000" b="1" dirty="0" smtClean="0">
                <a:latin typeface="Tahoma" pitchFamily="34" charset="0"/>
              </a:rPr>
              <a:t>We absorb communal ideals by staying on the “spider web” (rather than striving to live independent</a:t>
            </a:r>
            <a:r>
              <a:rPr lang="en-US" sz="6000" b="1" dirty="0" smtClean="0">
                <a:solidFill>
                  <a:srgbClr val="00FFFF"/>
                </a:solidFill>
                <a:latin typeface="Tahoma" pitchFamily="34" charset="0"/>
              </a:rPr>
              <a:t> </a:t>
            </a:r>
            <a:r>
              <a:rPr lang="en-US" sz="6000" b="1" dirty="0" smtClean="0">
                <a:latin typeface="Tahoma" pitchFamily="34" charset="0"/>
              </a:rPr>
              <a:t>lives).</a:t>
            </a:r>
            <a:r>
              <a:rPr lang="en-US" sz="6000" b="1" dirty="0" smtClean="0">
                <a:solidFill>
                  <a:srgbClr val="FF0000"/>
                </a:solidFill>
                <a:latin typeface="Tahoma" pitchFamily="34" charset="0"/>
              </a:rPr>
              <a:t> </a:t>
            </a:r>
            <a:endParaRPr lang="en-US" sz="6000" b="1" dirty="0" smtClean="0">
              <a:solidFill>
                <a:srgbClr val="00FF00"/>
              </a:solidFill>
              <a:latin typeface="Tahoma" pitchFamily="34" charset="0"/>
            </a:endParaRPr>
          </a:p>
        </p:txBody>
      </p:sp>
      <p:sp>
        <p:nvSpPr>
          <p:cNvPr id="116740" name="AutoShape 7"/>
          <p:cNvSpPr>
            <a:spLocks noChangeArrowheads="1"/>
          </p:cNvSpPr>
          <p:nvPr/>
        </p:nvSpPr>
        <p:spPr bwMode="auto">
          <a:xfrm>
            <a:off x="6629400" y="60960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spd="med"/>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8"/>
          <p:cNvSpPr>
            <a:spLocks noGrp="1" noChangeArrowheads="1"/>
          </p:cNvSpPr>
          <p:nvPr>
            <p:ph type="ctrTitle"/>
          </p:nvPr>
        </p:nvSpPr>
        <p:spPr>
          <a:xfrm>
            <a:off x="0" y="381000"/>
            <a:ext cx="9144000" cy="685800"/>
          </a:xfrm>
        </p:spPr>
        <p:txBody>
          <a:bodyPr/>
          <a:lstStyle/>
          <a:p>
            <a:pPr eaLnBrk="1" hangingPunct="1"/>
            <a:r>
              <a:rPr lang="en-US" b="1" dirty="0" smtClean="0">
                <a:solidFill>
                  <a:schemeClr val="tx1"/>
                </a:solidFill>
                <a:latin typeface="Tahoma" pitchFamily="34" charset="0"/>
              </a:rPr>
              <a:t>THE GENIUS OF COMMUNAL CULTURE</a:t>
            </a:r>
          </a:p>
        </p:txBody>
      </p:sp>
      <p:sp>
        <p:nvSpPr>
          <p:cNvPr id="117763" name="Rectangle 3"/>
          <p:cNvSpPr>
            <a:spLocks noGrp="1" noChangeArrowheads="1"/>
          </p:cNvSpPr>
          <p:nvPr>
            <p:ph type="subTitle" idx="1"/>
          </p:nvPr>
        </p:nvSpPr>
        <p:spPr>
          <a:xfrm>
            <a:off x="0" y="1295400"/>
            <a:ext cx="9144000" cy="5334000"/>
          </a:xfrm>
        </p:spPr>
        <p:txBody>
          <a:bodyPr/>
          <a:lstStyle/>
          <a:p>
            <a:pPr marL="609600" indent="-609600" algn="l" eaLnBrk="1" hangingPunct="1">
              <a:buFontTx/>
              <a:buAutoNum type="arabicPeriod"/>
            </a:pPr>
            <a:r>
              <a:rPr lang="en-US" sz="5000" b="1" dirty="0" smtClean="0">
                <a:latin typeface="Tahoma" pitchFamily="34" charset="0"/>
              </a:rPr>
              <a:t>You become (embody) the community ideals you absorb (Zen Buddhism). </a:t>
            </a:r>
          </a:p>
          <a:p>
            <a:pPr marL="609600" indent="-609600" algn="l" eaLnBrk="1" hangingPunct="1">
              <a:buFontTx/>
              <a:buAutoNum type="arabicPeriod"/>
            </a:pPr>
            <a:r>
              <a:rPr lang="en-US" sz="5000" b="1" dirty="0" smtClean="0">
                <a:latin typeface="Tahoma" pitchFamily="34" charset="0"/>
              </a:rPr>
              <a:t>Community is the ultimate ideal because it results from all the ideals.</a:t>
            </a:r>
          </a:p>
          <a:p>
            <a:pPr marL="609600" indent="-609600" eaLnBrk="1" hangingPunct="1"/>
            <a:endParaRPr lang="en-US" sz="5100" b="1" dirty="0" smtClean="0">
              <a:latin typeface="Tahoma" pitchFamily="34" charset="0"/>
            </a:endParaRPr>
          </a:p>
        </p:txBody>
      </p:sp>
    </p:spTree>
  </p:cSld>
  <p:clrMapOvr>
    <a:masterClrMapping/>
  </p:clrMapOvr>
  <p:transition spd="med"/>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381000" y="914400"/>
            <a:ext cx="8763000" cy="1143000"/>
          </a:xfrm>
        </p:spPr>
        <p:txBody>
          <a:bodyPr/>
          <a:lstStyle/>
          <a:p>
            <a:pPr eaLnBrk="1" hangingPunct="1"/>
            <a:r>
              <a:rPr lang="en-US" sz="5400" b="1" smtClean="0">
                <a:solidFill>
                  <a:schemeClr val="tx1"/>
                </a:solidFill>
                <a:latin typeface="Tahoma" pitchFamily="34" charset="0"/>
              </a:rPr>
              <a:t>THE BOTTOM LINE ON ASIAN METAPHYSICS:</a:t>
            </a:r>
            <a:r>
              <a:rPr lang="en-US" sz="5400" b="1" smtClean="0">
                <a:solidFill>
                  <a:srgbClr val="FFFF00"/>
                </a:solidFill>
                <a:latin typeface="Tahoma" pitchFamily="34" charset="0"/>
              </a:rPr>
              <a:t/>
            </a:r>
            <a:br>
              <a:rPr lang="en-US" sz="5400" b="1" smtClean="0">
                <a:solidFill>
                  <a:srgbClr val="FFFF00"/>
                </a:solidFill>
                <a:latin typeface="Tahoma" pitchFamily="34" charset="0"/>
              </a:rPr>
            </a:br>
            <a:endParaRPr lang="en-US" sz="5400" b="1" smtClean="0">
              <a:solidFill>
                <a:srgbClr val="FFFF00"/>
              </a:solidFill>
              <a:latin typeface="Tahoma" pitchFamily="34" charset="0"/>
            </a:endParaRPr>
          </a:p>
        </p:txBody>
      </p:sp>
      <p:sp>
        <p:nvSpPr>
          <p:cNvPr id="118787" name="Rectangle 3"/>
          <p:cNvSpPr>
            <a:spLocks noGrp="1" noChangeArrowheads="1"/>
          </p:cNvSpPr>
          <p:nvPr>
            <p:ph type="body" idx="1"/>
          </p:nvPr>
        </p:nvSpPr>
        <p:spPr>
          <a:xfrm>
            <a:off x="228600" y="1219200"/>
            <a:ext cx="8610600" cy="5638800"/>
          </a:xfrm>
        </p:spPr>
        <p:txBody>
          <a:bodyPr/>
          <a:lstStyle/>
          <a:p>
            <a:pPr algn="ctr" eaLnBrk="1" hangingPunct="1"/>
            <a:endParaRPr lang="en-US" sz="4000" b="1" smtClean="0">
              <a:latin typeface="Sylfaen" pitchFamily="18" charset="0"/>
            </a:endParaRPr>
          </a:p>
          <a:p>
            <a:pPr algn="ctr" eaLnBrk="1" hangingPunct="1">
              <a:buFontTx/>
              <a:buNone/>
            </a:pPr>
            <a:r>
              <a:rPr lang="en-US" sz="6000" b="1" smtClean="0">
                <a:latin typeface="Tahoma" pitchFamily="34" charset="0"/>
              </a:rPr>
              <a:t>Reality (like love) is more </a:t>
            </a:r>
            <a:r>
              <a:rPr lang="en-US" sz="6000" b="1" u="sng" smtClean="0">
                <a:latin typeface="Tahoma" pitchFamily="34" charset="0"/>
              </a:rPr>
              <a:t>experienced</a:t>
            </a:r>
            <a:r>
              <a:rPr lang="en-US" sz="6000" b="1" smtClean="0">
                <a:latin typeface="Tahoma" pitchFamily="34" charset="0"/>
              </a:rPr>
              <a:t> than understood.</a:t>
            </a:r>
          </a:p>
        </p:txBody>
      </p:sp>
      <p:sp>
        <p:nvSpPr>
          <p:cNvPr id="118788" name="AutoShape 6"/>
          <p:cNvSpPr>
            <a:spLocks noChangeArrowheads="1"/>
          </p:cNvSpPr>
          <p:nvPr/>
        </p:nvSpPr>
        <p:spPr bwMode="auto">
          <a:xfrm>
            <a:off x="7848600" y="60960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
        <p:nvSpPr>
          <p:cNvPr id="118789" name="Rectangle 9"/>
          <p:cNvSpPr>
            <a:spLocks noChangeArrowheads="1"/>
          </p:cNvSpPr>
          <p:nvPr/>
        </p:nvSpPr>
        <p:spPr bwMode="auto">
          <a:xfrm>
            <a:off x="457200" y="5029200"/>
            <a:ext cx="7924800" cy="1446550"/>
          </a:xfrm>
          <a:prstGeom prst="rect">
            <a:avLst/>
          </a:prstGeom>
          <a:noFill/>
          <a:ln>
            <a:noFill/>
          </a:ln>
          <a:effectLst/>
          <a:extLst/>
        </p:spPr>
        <p:txBody>
          <a:bodyPr>
            <a:spAutoFit/>
          </a:bodyPr>
          <a:lstStyle/>
          <a:p>
            <a:r>
              <a:rPr lang="en-US" sz="4400" dirty="0">
                <a:latin typeface="Tahoma" pitchFamily="34" charset="0"/>
              </a:rPr>
              <a:t>You can’t “fall” into </a:t>
            </a:r>
          </a:p>
          <a:p>
            <a:r>
              <a:rPr lang="en-US" sz="4400" dirty="0">
                <a:latin typeface="Tahoma" pitchFamily="34" charset="0"/>
              </a:rPr>
              <a:t>love by analyzing it. </a:t>
            </a:r>
          </a:p>
        </p:txBody>
      </p:sp>
    </p:spTree>
  </p:cSld>
  <p:clrMapOvr>
    <a:masterClrMapping/>
  </p:clrMapOvr>
  <p:transition spd="med"/>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6"/>
          <p:cNvSpPr>
            <a:spLocks noChangeArrowheads="1"/>
          </p:cNvSpPr>
          <p:nvPr/>
        </p:nvSpPr>
        <p:spPr bwMode="auto">
          <a:xfrm>
            <a:off x="0" y="0"/>
            <a:ext cx="9144000" cy="3111500"/>
          </a:xfrm>
          <a:prstGeom prst="rect">
            <a:avLst/>
          </a:prstGeom>
          <a:noFill/>
          <a:ln>
            <a:noFill/>
          </a:ln>
          <a:effectLst>
            <a:outerShdw dist="35921" dir="2700000" algn="ctr" rotWithShape="0">
              <a:srgbClr val="99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p>
            <a:r>
              <a:rPr lang="en-US" sz="6600">
                <a:latin typeface="Tahoma" pitchFamily="34" charset="0"/>
              </a:rPr>
              <a:t>“Don’t just</a:t>
            </a:r>
          </a:p>
          <a:p>
            <a:r>
              <a:rPr lang="en-US" sz="6600">
                <a:latin typeface="Tahoma" pitchFamily="34" charset="0"/>
              </a:rPr>
              <a:t>do something.</a:t>
            </a:r>
          </a:p>
          <a:p>
            <a:r>
              <a:rPr lang="en-US" sz="6600">
                <a:latin typeface="Tahoma" pitchFamily="34" charset="0"/>
              </a:rPr>
              <a:t>Stand there!”</a:t>
            </a:r>
          </a:p>
        </p:txBody>
      </p:sp>
      <p:sp>
        <p:nvSpPr>
          <p:cNvPr id="119811" name="Rectangle 7"/>
          <p:cNvSpPr>
            <a:spLocks noChangeArrowheads="1"/>
          </p:cNvSpPr>
          <p:nvPr/>
        </p:nvSpPr>
        <p:spPr bwMode="auto">
          <a:xfrm>
            <a:off x="304800" y="3124200"/>
            <a:ext cx="8534400" cy="2838450"/>
          </a:xfrm>
          <a:prstGeom prst="rect">
            <a:avLst/>
          </a:prstGeom>
          <a:noFill/>
          <a:ln>
            <a:noFill/>
          </a:ln>
          <a:effectLst>
            <a:outerShdw dist="35921" dir="2700000" algn="ctr" rotWithShape="0">
              <a:srgbClr val="99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p>
            <a:r>
              <a:rPr lang="en-US" sz="3600">
                <a:latin typeface="Tahoma" pitchFamily="34" charset="0"/>
              </a:rPr>
              <a:t>Community ideals are </a:t>
            </a:r>
          </a:p>
          <a:p>
            <a:r>
              <a:rPr lang="en-US" sz="3600">
                <a:latin typeface="Tahoma" pitchFamily="34" charset="0"/>
              </a:rPr>
              <a:t>absorbed more through quiet meditation</a:t>
            </a:r>
          </a:p>
          <a:p>
            <a:r>
              <a:rPr lang="en-US" sz="3600">
                <a:latin typeface="Tahoma" pitchFamily="34" charset="0"/>
              </a:rPr>
              <a:t>&amp; stillness than through a noisy</a:t>
            </a:r>
          </a:p>
          <a:p>
            <a:r>
              <a:rPr lang="en-US" sz="3600">
                <a:latin typeface="Tahoma" pitchFamily="34" charset="0"/>
              </a:rPr>
              <a:t>environment of restless busyness.</a:t>
            </a: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9144000" cy="1371600"/>
          </a:xfrm>
        </p:spPr>
        <p:txBody>
          <a:bodyPr/>
          <a:lstStyle/>
          <a:p>
            <a:pPr eaLnBrk="1" hangingPunct="1"/>
            <a:r>
              <a:rPr lang="en-US" sz="3600" b="1" smtClean="0">
                <a:solidFill>
                  <a:schemeClr val="tx1"/>
                </a:solidFill>
                <a:latin typeface="Tahoma" pitchFamily="34" charset="0"/>
              </a:rPr>
              <a:t>THE BASICS OF CONFUCIAN PHILOSOPHY</a:t>
            </a:r>
          </a:p>
        </p:txBody>
      </p:sp>
      <p:sp>
        <p:nvSpPr>
          <p:cNvPr id="12291" name="Rectangle 3"/>
          <p:cNvSpPr>
            <a:spLocks noGrp="1" noChangeArrowheads="1"/>
          </p:cNvSpPr>
          <p:nvPr>
            <p:ph type="body" idx="1"/>
          </p:nvPr>
        </p:nvSpPr>
        <p:spPr>
          <a:xfrm>
            <a:off x="228600" y="1219200"/>
            <a:ext cx="8915400" cy="5334000"/>
          </a:xfrm>
        </p:spPr>
        <p:txBody>
          <a:bodyPr/>
          <a:lstStyle/>
          <a:p>
            <a:pPr marL="609600" indent="-609600" eaLnBrk="1" hangingPunct="1">
              <a:buFontTx/>
              <a:buAutoNum type="arabicPeriod"/>
            </a:pPr>
            <a:r>
              <a:rPr lang="en-US" sz="5400" b="1" dirty="0" smtClean="0">
                <a:latin typeface="Tahoma" pitchFamily="34" charset="0"/>
              </a:rPr>
              <a:t>Confucianism is not a “religion.”</a:t>
            </a:r>
          </a:p>
          <a:p>
            <a:pPr marL="609600" indent="-609600" eaLnBrk="1" hangingPunct="1">
              <a:buFontTx/>
              <a:buAutoNum type="arabicPeriod"/>
            </a:pPr>
            <a:r>
              <a:rPr lang="en-US" sz="5400" b="1" dirty="0" smtClean="0">
                <a:latin typeface="Tahoma" pitchFamily="34" charset="0"/>
              </a:rPr>
              <a:t>Addresses the IDEAL </a:t>
            </a:r>
          </a:p>
          <a:p>
            <a:pPr marL="609600" indent="-609600" eaLnBrk="1" hangingPunct="1">
              <a:buFontTx/>
              <a:buNone/>
            </a:pPr>
            <a:r>
              <a:rPr lang="en-US" sz="5400" b="1" dirty="0" smtClean="0">
                <a:latin typeface="Tahoma" pitchFamily="34" charset="0"/>
              </a:rPr>
              <a:t>(community-enhancing) social structure—the ideal model of society</a:t>
            </a:r>
          </a:p>
          <a:p>
            <a:pPr marL="609600" indent="-609600" eaLnBrk="1" hangingPunct="1"/>
            <a:endParaRPr lang="en-US" sz="5400" b="1" dirty="0" smtClean="0">
              <a:latin typeface="Tahoma" pitchFamily="34" charset="0"/>
            </a:endParaRPr>
          </a:p>
          <a:p>
            <a:pPr marL="609600" indent="-609600" eaLnBrk="1" hangingPunct="1"/>
            <a:endParaRPr lang="en-US" sz="5400" b="1" dirty="0" smtClean="0">
              <a:solidFill>
                <a:srgbClr val="990000"/>
              </a:solidFill>
              <a:latin typeface="Tahoma" pitchFamily="34" charset="0"/>
            </a:endParaRPr>
          </a:p>
        </p:txBody>
      </p:sp>
    </p:spTree>
  </p:cSld>
  <p:clrMapOvr>
    <a:masterClrMapping/>
  </p:clrMapOvr>
  <p:transition spd="med"/>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p:cNvSpPr>
            <a:spLocks noGrp="1" noChangeArrowheads="1"/>
          </p:cNvSpPr>
          <p:nvPr>
            <p:ph type="body" idx="1"/>
          </p:nvPr>
        </p:nvSpPr>
        <p:spPr>
          <a:xfrm>
            <a:off x="0" y="0"/>
            <a:ext cx="9144000" cy="6858000"/>
          </a:xfrm>
        </p:spPr>
        <p:txBody>
          <a:bodyPr/>
          <a:lstStyle/>
          <a:p>
            <a:pPr algn="ctr" eaLnBrk="1" hangingPunct="1">
              <a:buFontTx/>
              <a:buNone/>
            </a:pPr>
            <a:r>
              <a:rPr lang="en-US" sz="6600" b="1" smtClean="0">
                <a:latin typeface="Tahoma" pitchFamily="34" charset="0"/>
              </a:rPr>
              <a:t>Western culture focuses on understanding reality, while Asian culture seeks to experience reality.</a:t>
            </a:r>
          </a:p>
        </p:txBody>
      </p:sp>
    </p:spTree>
  </p:cSld>
  <p:clrMapOvr>
    <a:masterClrMapping/>
  </p:clrMapOvr>
  <p:transition spd="med"/>
</p:sld>
</file>

<file path=ppt/slides/slide11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23906" name="WordArt 3"/>
          <p:cNvSpPr>
            <a:spLocks noChangeArrowheads="1" noChangeShapeType="1" noTextEdit="1"/>
          </p:cNvSpPr>
          <p:nvPr/>
        </p:nvSpPr>
        <p:spPr bwMode="auto">
          <a:xfrm>
            <a:off x="685800" y="2438400"/>
            <a:ext cx="7848600" cy="1543050"/>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latin typeface="Arial Black"/>
              </a:rPr>
              <a:t>FACE</a:t>
            </a:r>
          </a:p>
        </p:txBody>
      </p:sp>
    </p:spTree>
  </p:cSld>
  <p:clrMapOvr>
    <a:masterClrMapping/>
  </p:clrMapOvr>
  <p:transition spd="med">
    <p:random/>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0" y="228600"/>
            <a:ext cx="9144000" cy="914400"/>
          </a:xfrm>
        </p:spPr>
        <p:txBody>
          <a:bodyPr/>
          <a:lstStyle/>
          <a:p>
            <a:pPr eaLnBrk="1" hangingPunct="1"/>
            <a:r>
              <a:rPr lang="en-US" sz="7200" b="1" smtClean="0">
                <a:solidFill>
                  <a:schemeClr val="tx1"/>
                </a:solidFill>
                <a:latin typeface="Tahoma" pitchFamily="34" charset="0"/>
              </a:rPr>
              <a:t>Face?</a:t>
            </a:r>
          </a:p>
        </p:txBody>
      </p:sp>
      <p:pic>
        <p:nvPicPr>
          <p:cNvPr id="124931" name="Picture 3" descr="CHI BABY F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219200"/>
            <a:ext cx="650875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381000" y="0"/>
            <a:ext cx="8077200" cy="838200"/>
          </a:xfrm>
        </p:spPr>
        <p:txBody>
          <a:bodyPr/>
          <a:lstStyle/>
          <a:p>
            <a:pPr eaLnBrk="1" hangingPunct="1"/>
            <a:r>
              <a:rPr lang="en-US" sz="5400" b="1" smtClean="0">
                <a:solidFill>
                  <a:schemeClr val="tx1"/>
                </a:solidFill>
                <a:latin typeface="Tahoma" pitchFamily="34" charset="0"/>
              </a:rPr>
              <a:t>FACE IS:</a:t>
            </a:r>
          </a:p>
        </p:txBody>
      </p:sp>
      <p:sp>
        <p:nvSpPr>
          <p:cNvPr id="125955" name="Rectangle 3"/>
          <p:cNvSpPr>
            <a:spLocks noGrp="1" noChangeArrowheads="1"/>
          </p:cNvSpPr>
          <p:nvPr>
            <p:ph type="body" idx="1"/>
          </p:nvPr>
        </p:nvSpPr>
        <p:spPr>
          <a:xfrm>
            <a:off x="0" y="685800"/>
            <a:ext cx="9144000" cy="6172200"/>
          </a:xfrm>
        </p:spPr>
        <p:txBody>
          <a:bodyPr/>
          <a:lstStyle/>
          <a:p>
            <a:pPr marL="609600" indent="-609600" eaLnBrk="1" hangingPunct="1">
              <a:buClr>
                <a:schemeClr val="tx1"/>
              </a:buClr>
              <a:buFontTx/>
              <a:buAutoNum type="arabicPeriod"/>
            </a:pPr>
            <a:r>
              <a:rPr lang="en-US" sz="4800" b="1" smtClean="0">
                <a:latin typeface="Tahoma" pitchFamily="34" charset="0"/>
              </a:rPr>
              <a:t>Respect visibly received from the community </a:t>
            </a:r>
          </a:p>
          <a:p>
            <a:pPr marL="609600" indent="-609600" eaLnBrk="1" hangingPunct="1">
              <a:buClr>
                <a:schemeClr val="tx1"/>
              </a:buClr>
              <a:buFontTx/>
              <a:buAutoNum type="arabicPeriod"/>
            </a:pPr>
            <a:r>
              <a:rPr lang="en-US" sz="4800" b="1" smtClean="0">
                <a:latin typeface="Tahoma" pitchFamily="34" charset="0"/>
              </a:rPr>
              <a:t>Community importance (niche)</a:t>
            </a:r>
          </a:p>
          <a:p>
            <a:pPr marL="609600" indent="-609600" eaLnBrk="1" hangingPunct="1">
              <a:buClr>
                <a:schemeClr val="tx1"/>
              </a:buClr>
              <a:buFontTx/>
              <a:buAutoNum type="arabicPeriod"/>
            </a:pPr>
            <a:r>
              <a:rPr lang="en-US" sz="4800" b="1" smtClean="0">
                <a:latin typeface="Tahoma" pitchFamily="34" charset="0"/>
              </a:rPr>
              <a:t>Fulfilling duty</a:t>
            </a:r>
          </a:p>
          <a:p>
            <a:pPr marL="609600" indent="-609600" eaLnBrk="1" hangingPunct="1">
              <a:buClr>
                <a:schemeClr val="tx1"/>
              </a:buClr>
              <a:buFontTx/>
              <a:buAutoNum type="arabicPeriod"/>
            </a:pPr>
            <a:r>
              <a:rPr lang="en-US" sz="4800" b="1" smtClean="0">
                <a:latin typeface="Tahoma" pitchFamily="34" charset="0"/>
              </a:rPr>
              <a:t>Two-way loyalty</a:t>
            </a:r>
          </a:p>
          <a:p>
            <a:pPr marL="609600" indent="-609600" eaLnBrk="1" hangingPunct="1">
              <a:buClr>
                <a:schemeClr val="tx1"/>
              </a:buClr>
              <a:buFontTx/>
              <a:buAutoNum type="arabicPeriod"/>
            </a:pPr>
            <a:r>
              <a:rPr lang="en-US" sz="4800" b="1" smtClean="0">
                <a:latin typeface="Tahoma" pitchFamily="34" charset="0"/>
              </a:rPr>
              <a:t>Interpersonal etiquette</a:t>
            </a:r>
          </a:p>
          <a:p>
            <a:pPr marL="609600" indent="-609600" eaLnBrk="1" hangingPunct="1">
              <a:buClr>
                <a:srgbClr val="00CCFF"/>
              </a:buClr>
              <a:buFont typeface="Wingdings" pitchFamily="2" charset="2"/>
              <a:buChar char="Ø"/>
            </a:pPr>
            <a:endParaRPr lang="en-US" sz="4800" b="1" smtClean="0">
              <a:latin typeface="Tahoma" pitchFamily="34" charset="0"/>
            </a:endParaRPr>
          </a:p>
        </p:txBody>
      </p:sp>
    </p:spTree>
  </p:cSld>
  <p:clrMapOvr>
    <a:masterClrMapping/>
  </p:clrMapOvr>
  <p:transition spd="med"/>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0" y="0"/>
            <a:ext cx="9144000" cy="990600"/>
          </a:xfrm>
        </p:spPr>
        <p:txBody>
          <a:bodyPr/>
          <a:lstStyle/>
          <a:p>
            <a:pPr eaLnBrk="1" hangingPunct="1"/>
            <a:r>
              <a:rPr lang="en-US" sz="4800" b="1" smtClean="0">
                <a:solidFill>
                  <a:schemeClr val="tx1"/>
                </a:solidFill>
                <a:latin typeface="Tahoma" pitchFamily="34" charset="0"/>
              </a:rPr>
              <a:t>FACE COMES FROM:</a:t>
            </a:r>
          </a:p>
        </p:txBody>
      </p:sp>
      <p:sp>
        <p:nvSpPr>
          <p:cNvPr id="126979" name="Rectangle 3"/>
          <p:cNvSpPr>
            <a:spLocks noGrp="1" noChangeArrowheads="1"/>
          </p:cNvSpPr>
          <p:nvPr>
            <p:ph type="body" idx="1"/>
          </p:nvPr>
        </p:nvSpPr>
        <p:spPr>
          <a:xfrm>
            <a:off x="152400" y="914400"/>
            <a:ext cx="8991600" cy="5943600"/>
          </a:xfrm>
        </p:spPr>
        <p:txBody>
          <a:bodyPr/>
          <a:lstStyle/>
          <a:p>
            <a:pPr marL="609600" indent="-609600" eaLnBrk="1" hangingPunct="1">
              <a:lnSpc>
                <a:spcPct val="90000"/>
              </a:lnSpc>
              <a:buClr>
                <a:schemeClr val="tx1"/>
              </a:buClr>
              <a:buFontTx/>
              <a:buAutoNum type="arabicPeriod"/>
            </a:pPr>
            <a:r>
              <a:rPr lang="en-US" sz="3600" b="1" smtClean="0">
                <a:latin typeface="Tahoma" pitchFamily="34" charset="0"/>
              </a:rPr>
              <a:t>Relationship building within</a:t>
            </a:r>
          </a:p>
          <a:p>
            <a:pPr marL="609600" indent="-609600" eaLnBrk="1" hangingPunct="1">
              <a:lnSpc>
                <a:spcPct val="90000"/>
              </a:lnSpc>
              <a:buClr>
                <a:schemeClr val="tx1"/>
              </a:buClr>
              <a:buFontTx/>
              <a:buNone/>
            </a:pPr>
            <a:r>
              <a:rPr lang="en-US" sz="3600" b="1" smtClean="0">
                <a:latin typeface="Tahoma" pitchFamily="34" charset="0"/>
              </a:rPr>
              <a:t>your community of personal,</a:t>
            </a:r>
          </a:p>
          <a:p>
            <a:pPr marL="609600" indent="-609600" eaLnBrk="1" hangingPunct="1">
              <a:lnSpc>
                <a:spcPct val="90000"/>
              </a:lnSpc>
              <a:buClr>
                <a:schemeClr val="tx1"/>
              </a:buClr>
              <a:buFontTx/>
              <a:buNone/>
            </a:pPr>
            <a:r>
              <a:rPr lang="en-US" sz="3600" b="1" smtClean="0">
                <a:latin typeface="Tahoma" pitchFamily="34" charset="0"/>
              </a:rPr>
              <a:t>long-run relationships</a:t>
            </a:r>
          </a:p>
          <a:p>
            <a:pPr marL="609600" indent="-609600" eaLnBrk="1" hangingPunct="1">
              <a:lnSpc>
                <a:spcPct val="90000"/>
              </a:lnSpc>
              <a:buClr>
                <a:schemeClr val="tx1"/>
              </a:buClr>
              <a:buFontTx/>
              <a:buNone/>
            </a:pPr>
            <a:r>
              <a:rPr lang="en-US" sz="3600" b="1" smtClean="0">
                <a:latin typeface="Tahoma" pitchFamily="34" charset="0"/>
              </a:rPr>
              <a:t>2. Mutual dependencies within your community</a:t>
            </a:r>
          </a:p>
          <a:p>
            <a:pPr marL="609600" indent="-609600" eaLnBrk="1" hangingPunct="1">
              <a:lnSpc>
                <a:spcPct val="90000"/>
              </a:lnSpc>
              <a:buClr>
                <a:schemeClr val="tx1"/>
              </a:buClr>
              <a:buFontTx/>
              <a:buNone/>
            </a:pPr>
            <a:r>
              <a:rPr lang="en-US" sz="3600" b="1" smtClean="0">
                <a:latin typeface="Tahoma" pitchFamily="34" charset="0"/>
              </a:rPr>
              <a:t>3. Accountability for your personal actions &amp; those of your family</a:t>
            </a:r>
          </a:p>
          <a:p>
            <a:pPr marL="609600" indent="-609600" eaLnBrk="1" hangingPunct="1">
              <a:lnSpc>
                <a:spcPct val="90000"/>
              </a:lnSpc>
              <a:buClr>
                <a:schemeClr val="tx1"/>
              </a:buClr>
              <a:buFontTx/>
              <a:buNone/>
            </a:pPr>
            <a:r>
              <a:rPr lang="en-US" sz="3600" b="1" smtClean="0">
                <a:latin typeface="Tahoma" pitchFamily="34" charset="0"/>
              </a:rPr>
              <a:t>4. Exchanging favors only with those who equal you in face (or via a intermediary with connections)</a:t>
            </a:r>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Rectangle 3"/>
          <p:cNvSpPr>
            <a:spLocks noChangeArrowheads="1"/>
          </p:cNvSpPr>
          <p:nvPr/>
        </p:nvSpPr>
        <p:spPr bwMode="auto">
          <a:xfrm>
            <a:off x="0" y="0"/>
            <a:ext cx="91440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6000">
                <a:latin typeface="Tahoma" pitchFamily="34" charset="0"/>
              </a:rPr>
              <a:t>What’s the best way to know if you have face?</a:t>
            </a:r>
          </a:p>
          <a:p>
            <a:r>
              <a:rPr lang="en-US" sz="6000">
                <a:latin typeface="Tahoma" pitchFamily="34" charset="0"/>
              </a:rPr>
              <a:t>By how others treat you and seek to </a:t>
            </a:r>
          </a:p>
          <a:p>
            <a:r>
              <a:rPr lang="en-US" sz="6000">
                <a:latin typeface="Tahoma" pitchFamily="34" charset="0"/>
              </a:rPr>
              <a:t>exchange favors with you.</a:t>
            </a:r>
          </a:p>
        </p:txBody>
      </p:sp>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r>
              <a:rPr lang="en-US" sz="6000" b="1" smtClean="0">
                <a:solidFill>
                  <a:schemeClr val="tx1"/>
                </a:solidFill>
                <a:latin typeface="Tahoma" pitchFamily="34" charset="0"/>
              </a:rPr>
              <a:t>“I am somebody” face</a:t>
            </a:r>
          </a:p>
        </p:txBody>
      </p:sp>
      <p:pic>
        <p:nvPicPr>
          <p:cNvPr id="129027" name="Picture 6" descr="CHI PEROSNALITY WOMAN"/>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990600" y="2133600"/>
            <a:ext cx="3214688" cy="4114800"/>
          </a:xfrm>
          <a:noFill/>
        </p:spPr>
      </p:pic>
      <p:pic>
        <p:nvPicPr>
          <p:cNvPr id="129028" name="Picture 7" descr="CHI RICKSHAW DRIVER"/>
          <p:cNvPicPr>
            <a:picLocks noGrp="1" noChangeAspect="1" noChangeArrowheads="1"/>
          </p:cNvPicPr>
          <p:nvPr>
            <p:ph type="body" sz="half" idx="4294967295"/>
          </p:nvPr>
        </p:nvPicPr>
        <p:blipFill>
          <a:blip r:embed="rId4">
            <a:extLst>
              <a:ext uri="{28A0092B-C50C-407E-A947-70E740481C1C}">
                <a14:useLocalDpi xmlns:a14="http://schemas.microsoft.com/office/drawing/2010/main" val="0"/>
              </a:ext>
            </a:extLst>
          </a:blip>
          <a:srcRect/>
          <a:stretch>
            <a:fillRect/>
          </a:stretch>
        </p:blipFill>
        <p:spPr>
          <a:xfrm>
            <a:off x="4343400" y="2362200"/>
            <a:ext cx="4800600" cy="3484563"/>
          </a:xfrm>
          <a:noFill/>
        </p:spPr>
      </p:pic>
    </p:spTree>
  </p:cSld>
  <p:clrMapOvr>
    <a:masterClrMapping/>
  </p:clrMapOvr>
  <p:transition spd="med">
    <p:random/>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52400" y="152400"/>
            <a:ext cx="8991600" cy="1371600"/>
          </a:xfrm>
        </p:spPr>
        <p:txBody>
          <a:bodyPr/>
          <a:lstStyle/>
          <a:p>
            <a:pPr eaLnBrk="1" hangingPunct="1"/>
            <a:r>
              <a:rPr lang="en-US" sz="5400" b="1" smtClean="0">
                <a:solidFill>
                  <a:schemeClr val="tx1"/>
                </a:solidFill>
                <a:latin typeface="Tahoma" pitchFamily="34" charset="0"/>
              </a:rPr>
              <a:t>The face of age (wisdom)</a:t>
            </a:r>
          </a:p>
        </p:txBody>
      </p:sp>
      <p:pic>
        <p:nvPicPr>
          <p:cNvPr id="130051" name="Picture 3" descr="OLD CHI EX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447800"/>
            <a:ext cx="3595688"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609600" y="228600"/>
            <a:ext cx="7772400" cy="1371600"/>
          </a:xfrm>
        </p:spPr>
        <p:txBody>
          <a:bodyPr/>
          <a:lstStyle/>
          <a:p>
            <a:pPr eaLnBrk="1" hangingPunct="1"/>
            <a:r>
              <a:rPr lang="en-US" sz="5400" b="1" smtClean="0">
                <a:solidFill>
                  <a:schemeClr val="tx1"/>
                </a:solidFill>
                <a:latin typeface="Tahoma" pitchFamily="34" charset="0"/>
              </a:rPr>
              <a:t>How can you get face from a cat?</a:t>
            </a:r>
          </a:p>
        </p:txBody>
      </p:sp>
      <p:pic>
        <p:nvPicPr>
          <p:cNvPr id="131075" name="Picture 3" descr="OLD CHI MEN AND C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636713"/>
            <a:ext cx="5900738" cy="468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6" name="Picture 4" descr="chi char left si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762000"/>
            <a:ext cx="9779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7" name="Picture 5" descr="chi characters right sid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838200"/>
            <a:ext cx="9271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8" name="Rectangle 6"/>
          <p:cNvSpPr>
            <a:spLocks noChangeArrowheads="1"/>
          </p:cNvSpPr>
          <p:nvPr/>
        </p:nvSpPr>
        <p:spPr bwMode="auto">
          <a:xfrm>
            <a:off x="990600" y="4495800"/>
            <a:ext cx="7010400" cy="1752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4000" dirty="0">
                <a:latin typeface="Tahoma" pitchFamily="34" charset="0"/>
              </a:rPr>
              <a:t>Selling the cat gives them </a:t>
            </a:r>
          </a:p>
          <a:p>
            <a:r>
              <a:rPr lang="en-US" sz="4000" dirty="0">
                <a:latin typeface="Tahoma" pitchFamily="34" charset="0"/>
              </a:rPr>
              <a:t>a legitimate “business”</a:t>
            </a:r>
          </a:p>
          <a:p>
            <a:r>
              <a:rPr lang="en-US" sz="4000" dirty="0">
                <a:latin typeface="Tahoma" pitchFamily="34" charset="0"/>
              </a:rPr>
              <a:t>position in the </a:t>
            </a:r>
            <a:r>
              <a:rPr lang="en-US" sz="4000" dirty="0" smtClean="0">
                <a:latin typeface="Tahoma" pitchFamily="34" charset="0"/>
              </a:rPr>
              <a:t>community.</a:t>
            </a:r>
            <a:endParaRPr lang="en-US" sz="4000" dirty="0">
              <a:latin typeface="Tahoma" pitchFamily="34" charset="0"/>
            </a:endParaRPr>
          </a:p>
        </p:txBody>
      </p:sp>
    </p:spTree>
  </p:cSld>
  <p:clrMapOvr>
    <a:masterClrMapping/>
  </p:clrMapOvr>
  <p:transition spd="med">
    <p:random/>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32098" name="WordArt 3"/>
          <p:cNvSpPr>
            <a:spLocks noChangeArrowheads="1" noChangeShapeType="1" noTextEdit="1"/>
          </p:cNvSpPr>
          <p:nvPr/>
        </p:nvSpPr>
        <p:spPr bwMode="auto">
          <a:xfrm>
            <a:off x="1828800" y="609600"/>
            <a:ext cx="5562600" cy="5029200"/>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latin typeface="Arial Black"/>
              </a:rPr>
              <a:t>THE</a:t>
            </a:r>
          </a:p>
          <a:p>
            <a:r>
              <a:rPr lang="en-US" sz="3600" kern="10">
                <a:ln w="9525">
                  <a:solidFill>
                    <a:srgbClr val="000000"/>
                  </a:solidFill>
                  <a:round/>
                  <a:headEnd/>
                  <a:tailEnd/>
                </a:ln>
                <a:latin typeface="Arial Black"/>
              </a:rPr>
              <a:t>CHINESE</a:t>
            </a:r>
          </a:p>
          <a:p>
            <a:r>
              <a:rPr lang="en-US" sz="3600" kern="10">
                <a:ln w="9525">
                  <a:solidFill>
                    <a:srgbClr val="000000"/>
                  </a:solidFill>
                  <a:round/>
                  <a:headEnd/>
                  <a:tailEnd/>
                </a:ln>
                <a:latin typeface="Arial Black"/>
              </a:rPr>
              <a:t>FAMILY</a:t>
            </a:r>
          </a:p>
          <a:p>
            <a:r>
              <a:rPr lang="en-US" sz="3600" kern="10">
                <a:ln w="9525">
                  <a:solidFill>
                    <a:srgbClr val="000000"/>
                  </a:solidFill>
                  <a:round/>
                  <a:headEnd/>
                  <a:tailEnd/>
                </a:ln>
                <a:latin typeface="Arial Black"/>
              </a:rPr>
              <a:t>BUSINESS</a:t>
            </a:r>
          </a:p>
        </p:txBody>
      </p:sp>
    </p:spTree>
  </p:cSld>
  <p:clrMapOvr>
    <a:masterClrMapping/>
  </p:clrMapOvr>
  <p:transition spd="med">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0" y="0"/>
            <a:ext cx="9144000" cy="762000"/>
          </a:xfrm>
        </p:spPr>
        <p:txBody>
          <a:bodyPr/>
          <a:lstStyle/>
          <a:p>
            <a:pPr eaLnBrk="1" hangingPunct="1"/>
            <a:r>
              <a:rPr lang="en-US" b="1" smtClean="0">
                <a:latin typeface="Tahoma" pitchFamily="34" charset="0"/>
              </a:rPr>
              <a:t>CONFUCIAN VIRTUES</a:t>
            </a:r>
          </a:p>
        </p:txBody>
      </p:sp>
      <p:sp>
        <p:nvSpPr>
          <p:cNvPr id="13315" name="Rectangle 3"/>
          <p:cNvSpPr>
            <a:spLocks noGrp="1" noChangeArrowheads="1"/>
          </p:cNvSpPr>
          <p:nvPr>
            <p:ph type="subTitle" idx="1"/>
          </p:nvPr>
        </p:nvSpPr>
        <p:spPr>
          <a:xfrm>
            <a:off x="0" y="990600"/>
            <a:ext cx="9144000" cy="5867400"/>
          </a:xfrm>
        </p:spPr>
        <p:txBody>
          <a:bodyPr/>
          <a:lstStyle/>
          <a:p>
            <a:pPr eaLnBrk="1" hangingPunct="1"/>
            <a:r>
              <a:rPr lang="en-US" sz="4400" b="1" smtClean="0">
                <a:latin typeface="Tahoma" pitchFamily="34" charset="0"/>
              </a:rPr>
              <a:t>The eight traditional Confucian virtues are:  zhong (loyalty), xiao (piety), ren (benevolence), ai (love), zin (trust), yi (justice), he (harmony), and ping (peace). Li is the ideal of courtesy &amp; ceremonial harmony.</a:t>
            </a:r>
          </a:p>
        </p:txBody>
      </p:sp>
    </p:spTree>
  </p:cSld>
  <p:clrMapOvr>
    <a:masterClrMapping/>
  </p:clrMapOvr>
  <p:transition spd="med"/>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990600" y="430306"/>
            <a:ext cx="8153400" cy="990600"/>
          </a:xfrm>
        </p:spPr>
        <p:txBody>
          <a:bodyPr/>
          <a:lstStyle/>
          <a:p>
            <a:pPr eaLnBrk="1" hangingPunct="1"/>
            <a:r>
              <a:rPr lang="en-US" sz="5400" b="1" dirty="0" smtClean="0">
                <a:solidFill>
                  <a:schemeClr val="tx1"/>
                </a:solidFill>
                <a:latin typeface="Tahoma" pitchFamily="34" charset="0"/>
              </a:rPr>
              <a:t>No Wal-Mart in sight.</a:t>
            </a:r>
          </a:p>
        </p:txBody>
      </p:sp>
      <p:pic>
        <p:nvPicPr>
          <p:cNvPr id="133123" name="Picture 3" descr="CHI MARKET STRE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447800"/>
            <a:ext cx="5410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0"/>
            <a:ext cx="8915400" cy="1447800"/>
          </a:xfrm>
        </p:spPr>
        <p:txBody>
          <a:bodyPr/>
          <a:lstStyle/>
          <a:p>
            <a:pPr eaLnBrk="1" hangingPunct="1"/>
            <a:r>
              <a:rPr lang="en-US" sz="4000" b="1" smtClean="0">
                <a:solidFill>
                  <a:schemeClr val="tx1"/>
                </a:solidFill>
                <a:latin typeface="Tahoma" pitchFamily="34" charset="0"/>
              </a:rPr>
              <a:t>The company chain of command</a:t>
            </a:r>
          </a:p>
        </p:txBody>
      </p:sp>
      <p:pic>
        <p:nvPicPr>
          <p:cNvPr id="134147" name="Picture 3" descr="CHI FAMI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752600"/>
            <a:ext cx="693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609600" y="609600"/>
            <a:ext cx="8001000" cy="1600200"/>
          </a:xfrm>
        </p:spPr>
        <p:txBody>
          <a:bodyPr/>
          <a:lstStyle/>
          <a:p>
            <a:pPr eaLnBrk="1" hangingPunct="1"/>
            <a:r>
              <a:rPr lang="en-US" sz="6000" b="1" smtClean="0">
                <a:solidFill>
                  <a:schemeClr val="tx1"/>
                </a:solidFill>
                <a:latin typeface="Tahoma" pitchFamily="34" charset="0"/>
              </a:rPr>
              <a:t>Networking to become an insider</a:t>
            </a:r>
            <a:r>
              <a:rPr lang="en-US" b="1" smtClean="0">
                <a:solidFill>
                  <a:schemeClr val="tx1"/>
                </a:solidFill>
                <a:latin typeface="Tahoma" pitchFamily="34" charset="0"/>
              </a:rPr>
              <a:t/>
            </a:r>
            <a:br>
              <a:rPr lang="en-US" b="1" smtClean="0">
                <a:solidFill>
                  <a:schemeClr val="tx1"/>
                </a:solidFill>
                <a:latin typeface="Tahoma" pitchFamily="34" charset="0"/>
              </a:rPr>
            </a:br>
            <a:endParaRPr lang="en-US" b="1" smtClean="0">
              <a:solidFill>
                <a:schemeClr val="tx1"/>
              </a:solidFill>
              <a:latin typeface="Tahoma" pitchFamily="34" charset="0"/>
            </a:endParaRPr>
          </a:p>
        </p:txBody>
      </p:sp>
      <p:pic>
        <p:nvPicPr>
          <p:cNvPr id="135171" name="Picture 6" descr="TOUGH CHI MEN"/>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81000" y="2057400"/>
            <a:ext cx="4262438" cy="3121025"/>
          </a:xfrm>
          <a:noFill/>
        </p:spPr>
      </p:pic>
      <p:pic>
        <p:nvPicPr>
          <p:cNvPr id="135172" name="Picture 7" descr="AS MAN RURAL CHI PEROANALITY PEOPLE"/>
          <p:cNvPicPr>
            <a:picLocks noGrp="1" noChangeAspect="1" noChangeArrowheads="1"/>
          </p:cNvPicPr>
          <p:nvPr>
            <p:ph type="body" sz="half" idx="4294967295"/>
          </p:nvPr>
        </p:nvPicPr>
        <p:blipFill>
          <a:blip r:embed="rId4">
            <a:extLst>
              <a:ext uri="{28A0092B-C50C-407E-A947-70E740481C1C}">
                <a14:useLocalDpi xmlns:a14="http://schemas.microsoft.com/office/drawing/2010/main" val="0"/>
              </a:ext>
            </a:extLst>
          </a:blip>
          <a:srcRect/>
          <a:stretch>
            <a:fillRect/>
          </a:stretch>
        </p:blipFill>
        <p:spPr>
          <a:xfrm>
            <a:off x="4572000" y="2133600"/>
            <a:ext cx="4572000" cy="3119438"/>
          </a:xfrm>
          <a:noFill/>
        </p:spPr>
      </p:pic>
      <p:sp>
        <p:nvSpPr>
          <p:cNvPr id="135173" name="Rectangle 10"/>
          <p:cNvSpPr>
            <a:spLocks noGrp="1" noChangeArrowheads="1"/>
          </p:cNvSpPr>
          <p:nvPr>
            <p:ph sz="half" idx="2"/>
          </p:nvPr>
        </p:nvSpPr>
        <p:spPr/>
        <p:txBody>
          <a:bodyPr/>
          <a:lstStyle/>
          <a:p>
            <a:pPr eaLnBrk="1" hangingPunct="1"/>
            <a:endParaRPr lang="en-US" smtClean="0"/>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3"/>
          <p:cNvSpPr>
            <a:spLocks noGrp="1" noChangeArrowheads="1"/>
          </p:cNvSpPr>
          <p:nvPr>
            <p:ph type="body" idx="1"/>
          </p:nvPr>
        </p:nvSpPr>
        <p:spPr>
          <a:xfrm>
            <a:off x="0" y="0"/>
            <a:ext cx="9144000" cy="6858000"/>
          </a:xfrm>
        </p:spPr>
        <p:txBody>
          <a:bodyPr/>
          <a:lstStyle/>
          <a:p>
            <a:pPr algn="ctr" eaLnBrk="1" hangingPunct="1">
              <a:buFontTx/>
              <a:buNone/>
            </a:pPr>
            <a:r>
              <a:rPr lang="en-US" b="1" smtClean="0">
                <a:latin typeface="Tahoma" pitchFamily="34" charset="0"/>
              </a:rPr>
              <a:t>Chinese family businesses work exclusively with insiders who cooperate in a common business network called a quanxiwang. They exchange business favors &amp; stay loyal to one another so that business is conducted in a high-trust personalized manner.</a:t>
            </a:r>
          </a:p>
          <a:p>
            <a:pPr algn="ctr" eaLnBrk="1" hangingPunct="1">
              <a:buFontTx/>
              <a:buNone/>
            </a:pPr>
            <a:endParaRPr lang="en-US" b="1" smtClean="0">
              <a:latin typeface="Tahoma" pitchFamily="34" charset="0"/>
            </a:endParaRPr>
          </a:p>
          <a:p>
            <a:pPr algn="ctr" eaLnBrk="1" hangingPunct="1">
              <a:buFontTx/>
              <a:buNone/>
            </a:pPr>
            <a:r>
              <a:rPr lang="en-US" sz="3600" b="1" smtClean="0">
                <a:solidFill>
                  <a:schemeClr val="accent2"/>
                </a:solidFill>
                <a:latin typeface="Tahoma" pitchFamily="34" charset="0"/>
              </a:rPr>
              <a:t> </a:t>
            </a:r>
          </a:p>
        </p:txBody>
      </p:sp>
      <p:pic>
        <p:nvPicPr>
          <p:cNvPr id="136195" name="Picture 19" descr="hallny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505200"/>
            <a:ext cx="3810000"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0" y="304800"/>
            <a:ext cx="8915400" cy="1371600"/>
          </a:xfrm>
        </p:spPr>
        <p:txBody>
          <a:bodyPr/>
          <a:lstStyle/>
          <a:p>
            <a:pPr eaLnBrk="1" hangingPunct="1"/>
            <a:r>
              <a:rPr lang="en-US" sz="3200" b="1" dirty="0" smtClean="0">
                <a:solidFill>
                  <a:schemeClr val="tx1"/>
                </a:solidFill>
                <a:latin typeface="Tahoma" pitchFamily="34" charset="0"/>
              </a:rPr>
              <a:t>Influence &amp; face in their </a:t>
            </a:r>
            <a:r>
              <a:rPr lang="en-US" sz="3200" b="1" dirty="0" err="1" smtClean="0">
                <a:solidFill>
                  <a:schemeClr val="tx1"/>
                </a:solidFill>
                <a:latin typeface="Tahoma" pitchFamily="34" charset="0"/>
              </a:rPr>
              <a:t>guanxiwang</a:t>
            </a:r>
            <a:r>
              <a:rPr lang="en-US" sz="3200" b="1" dirty="0" smtClean="0">
                <a:solidFill>
                  <a:schemeClr val="tx1"/>
                </a:solidFill>
                <a:latin typeface="Tahoma" pitchFamily="34" charset="0"/>
              </a:rPr>
              <a:t> (non-institutional grass-roots relationships business network).</a:t>
            </a:r>
            <a:br>
              <a:rPr lang="en-US" sz="3200" b="1" dirty="0" smtClean="0">
                <a:solidFill>
                  <a:schemeClr val="tx1"/>
                </a:solidFill>
                <a:latin typeface="Tahoma" pitchFamily="34" charset="0"/>
              </a:rPr>
            </a:br>
            <a:endParaRPr lang="en-US" sz="3200" b="1" dirty="0" smtClean="0">
              <a:solidFill>
                <a:schemeClr val="tx1"/>
              </a:solidFill>
              <a:latin typeface="Tahoma" pitchFamily="34" charset="0"/>
            </a:endParaRPr>
          </a:p>
        </p:txBody>
      </p:sp>
      <p:pic>
        <p:nvPicPr>
          <p:cNvPr id="137219" name="Picture 6" descr="OLD CHI MAN"/>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0" y="1752600"/>
            <a:ext cx="4267200" cy="3702050"/>
          </a:xfrm>
          <a:noFill/>
        </p:spPr>
      </p:pic>
      <p:pic>
        <p:nvPicPr>
          <p:cNvPr id="137220" name="Picture 7" descr="CHI PATRIARCHS"/>
          <p:cNvPicPr>
            <a:picLocks noGrp="1" noChangeAspect="1" noChangeArrowheads="1"/>
          </p:cNvPicPr>
          <p:nvPr>
            <p:ph type="body" sz="half" idx="2"/>
          </p:nvPr>
        </p:nvPicPr>
        <p:blipFill>
          <a:blip r:embed="rId4">
            <a:extLst>
              <a:ext uri="{28A0092B-C50C-407E-A947-70E740481C1C}">
                <a14:useLocalDpi xmlns:a14="http://schemas.microsoft.com/office/drawing/2010/main" val="0"/>
              </a:ext>
            </a:extLst>
          </a:blip>
          <a:srcRect/>
          <a:stretch>
            <a:fillRect/>
          </a:stretch>
        </p:blipFill>
        <p:spPr>
          <a:xfrm>
            <a:off x="4343400" y="1828800"/>
            <a:ext cx="4495800" cy="3276600"/>
          </a:xfrm>
          <a:noFill/>
        </p:spPr>
      </p:pic>
      <p:sp>
        <p:nvSpPr>
          <p:cNvPr id="137221" name="AutoShape 9"/>
          <p:cNvSpPr>
            <a:spLocks noChangeArrowheads="1"/>
          </p:cNvSpPr>
          <p:nvPr/>
        </p:nvSpPr>
        <p:spPr bwMode="auto">
          <a:xfrm>
            <a:off x="8001000" y="59436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p:strips dir="rd"/>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228600" y="228600"/>
            <a:ext cx="8229600" cy="1524000"/>
          </a:xfrm>
        </p:spPr>
        <p:txBody>
          <a:bodyPr/>
          <a:lstStyle/>
          <a:p>
            <a:pPr eaLnBrk="1" hangingPunct="1"/>
            <a:r>
              <a:rPr lang="en-US" sz="4800" b="1" smtClean="0">
                <a:solidFill>
                  <a:schemeClr val="tx1"/>
                </a:solidFill>
                <a:latin typeface="Tahoma" pitchFamily="34" charset="0"/>
              </a:rPr>
              <a:t>Work life without a guanxiwang</a:t>
            </a:r>
            <a:r>
              <a:rPr lang="en-US" b="1" smtClean="0">
                <a:latin typeface="Tempus Sans ITC" pitchFamily="82" charset="0"/>
              </a:rPr>
              <a:t> </a:t>
            </a:r>
          </a:p>
        </p:txBody>
      </p:sp>
      <p:pic>
        <p:nvPicPr>
          <p:cNvPr id="138243" name="Picture 3" descr="CHI MEN CHOPSTIC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828800"/>
            <a:ext cx="7239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0" y="0"/>
            <a:ext cx="9144000" cy="1752600"/>
          </a:xfrm>
        </p:spPr>
        <p:txBody>
          <a:bodyPr/>
          <a:lstStyle/>
          <a:p>
            <a:pPr eaLnBrk="1" hangingPunct="1"/>
            <a:r>
              <a:rPr lang="en-US" sz="4000" b="1" dirty="0" smtClean="0">
                <a:solidFill>
                  <a:schemeClr val="tx1"/>
                </a:solidFill>
                <a:latin typeface="Tahoma" pitchFamily="34" charset="0"/>
              </a:rPr>
              <a:t>Using </a:t>
            </a:r>
            <a:r>
              <a:rPr lang="en-US" sz="4000" b="1" dirty="0" err="1" smtClean="0">
                <a:solidFill>
                  <a:schemeClr val="tx1"/>
                </a:solidFill>
                <a:latin typeface="Tahoma" pitchFamily="34" charset="0"/>
              </a:rPr>
              <a:t>guanxi</a:t>
            </a:r>
            <a:r>
              <a:rPr lang="en-US" sz="4000" b="1" dirty="0" smtClean="0">
                <a:solidFill>
                  <a:schemeClr val="tx1"/>
                </a:solidFill>
                <a:latin typeface="Tahoma" pitchFamily="34" charset="0"/>
              </a:rPr>
              <a:t> (“connections”) to expand their deal-making network</a:t>
            </a:r>
          </a:p>
        </p:txBody>
      </p:sp>
      <p:pic>
        <p:nvPicPr>
          <p:cNvPr id="139267" name="Picture 3" descr="CHI MALE FEMALE PR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81200"/>
            <a:ext cx="7848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5"/>
          <p:cNvSpPr>
            <a:spLocks noChangeArrowheads="1"/>
          </p:cNvSpPr>
          <p:nvPr/>
        </p:nvSpPr>
        <p:spPr bwMode="auto">
          <a:xfrm>
            <a:off x="381000" y="0"/>
            <a:ext cx="86106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7200" dirty="0" err="1">
                <a:latin typeface="Tahoma" pitchFamily="34" charset="0"/>
              </a:rPr>
              <a:t>Guanxi</a:t>
            </a:r>
            <a:r>
              <a:rPr lang="en-US" sz="7200" dirty="0">
                <a:latin typeface="Tahoma" pitchFamily="34" charset="0"/>
              </a:rPr>
              <a:t> is your capacity to leverage the resources and power of others for mutual </a:t>
            </a:r>
            <a:r>
              <a:rPr lang="en-US" sz="7200" dirty="0" smtClean="0">
                <a:latin typeface="Tahoma" pitchFamily="34" charset="0"/>
              </a:rPr>
              <a:t>gain.</a:t>
            </a:r>
            <a:endParaRPr lang="en-US" sz="7200" dirty="0">
              <a:latin typeface="Tahoma" pitchFamily="34" charset="0"/>
            </a:endParaRPr>
          </a:p>
        </p:txBody>
      </p:sp>
    </p:spTree>
  </p:cSld>
  <p:clrMapOvr>
    <a:masterClrMapping/>
  </p:clrMapOvr>
  <p:transition spd="med"/>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0" y="152400"/>
            <a:ext cx="9144000" cy="685800"/>
          </a:xfrm>
        </p:spPr>
        <p:txBody>
          <a:bodyPr/>
          <a:lstStyle/>
          <a:p>
            <a:pPr eaLnBrk="1" hangingPunct="1"/>
            <a:r>
              <a:rPr lang="en-US" sz="6600" b="1" smtClean="0">
                <a:solidFill>
                  <a:schemeClr val="tx1"/>
                </a:solidFill>
                <a:latin typeface="Tahoma" pitchFamily="34" charset="0"/>
              </a:rPr>
              <a:t>What do “IOU?”</a:t>
            </a:r>
          </a:p>
        </p:txBody>
      </p:sp>
      <p:pic>
        <p:nvPicPr>
          <p:cNvPr id="141315" name="Picture 3" descr="Chi Food Vend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066800"/>
            <a:ext cx="7772400" cy="511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5"/>
          <p:cNvSpPr>
            <a:spLocks noChangeArrowheads="1"/>
          </p:cNvSpPr>
          <p:nvPr/>
        </p:nvSpPr>
        <p:spPr bwMode="auto">
          <a:xfrm>
            <a:off x="0" y="0"/>
            <a:ext cx="9144000" cy="6956425"/>
          </a:xfrm>
          <a:prstGeom prst="rect">
            <a:avLst/>
          </a:prstGeom>
          <a:noFill/>
          <a:ln w="9525">
            <a:noFill/>
            <a:miter lim="800000"/>
            <a:headEnd/>
            <a:tailEnd/>
          </a:ln>
        </p:spPr>
        <p:txBody>
          <a:bodyPr>
            <a:spAutoFit/>
          </a:bodyPr>
          <a:lstStyle/>
          <a:p>
            <a:pPr marL="457200" indent="-457200">
              <a:defRPr/>
            </a:pPr>
            <a:r>
              <a:rPr lang="en-US" dirty="0" err="1">
                <a:latin typeface="Tahoma" pitchFamily="34" charset="0"/>
              </a:rPr>
              <a:t>GUANXI</a:t>
            </a:r>
            <a:r>
              <a:rPr lang="en-US" dirty="0">
                <a:latin typeface="Tahoma" pitchFamily="34" charset="0"/>
              </a:rPr>
              <a:t> WESTERN </a:t>
            </a:r>
          </a:p>
          <a:p>
            <a:pPr marL="457200" indent="-457200">
              <a:defRPr/>
            </a:pPr>
            <a:r>
              <a:rPr lang="en-US" dirty="0">
                <a:latin typeface="Tahoma" pitchFamily="34" charset="0"/>
              </a:rPr>
              <a:t>(INSTITUTIONAL) STYLE</a:t>
            </a:r>
          </a:p>
          <a:p>
            <a:pPr marL="914400" indent="-914400" algn="l">
              <a:buFont typeface="+mj-lt"/>
              <a:buAutoNum type="arabicPeriod"/>
              <a:defRPr/>
            </a:pPr>
            <a:r>
              <a:rPr lang="en-US" sz="5000" dirty="0">
                <a:latin typeface="Tahoma" pitchFamily="34" charset="0"/>
              </a:rPr>
              <a:t>Politicians, lawyers, bankers</a:t>
            </a:r>
          </a:p>
          <a:p>
            <a:pPr marL="914400" indent="-914400" algn="l">
              <a:buFont typeface="+mj-lt"/>
              <a:buAutoNum type="arabicPeriod"/>
              <a:defRPr/>
            </a:pPr>
            <a:r>
              <a:rPr lang="en-US" sz="5000" dirty="0">
                <a:latin typeface="Tahoma" pitchFamily="34" charset="0"/>
              </a:rPr>
              <a:t>Lobbyists</a:t>
            </a:r>
          </a:p>
          <a:p>
            <a:pPr marL="914400" indent="-914400" algn="l">
              <a:buFont typeface="+mj-lt"/>
              <a:buAutoNum type="arabicPeriod"/>
              <a:defRPr/>
            </a:pPr>
            <a:r>
              <a:rPr lang="en-US" sz="5000" dirty="0">
                <a:latin typeface="Tahoma" pitchFamily="34" charset="0"/>
              </a:rPr>
              <a:t>Boards of directors</a:t>
            </a:r>
          </a:p>
          <a:p>
            <a:pPr marL="914400" indent="-914400" algn="l">
              <a:buFont typeface="+mj-lt"/>
              <a:buAutoNum type="arabicPeriod"/>
              <a:defRPr/>
            </a:pPr>
            <a:r>
              <a:rPr lang="en-US" sz="5000" dirty="0">
                <a:latin typeface="Tahoma" pitchFamily="34" charset="0"/>
              </a:rPr>
              <a:t>Country clubs</a:t>
            </a:r>
          </a:p>
          <a:p>
            <a:pPr marL="914400" indent="-914400" algn="l">
              <a:buFont typeface="+mj-lt"/>
              <a:buAutoNum type="arabicPeriod"/>
              <a:defRPr/>
            </a:pPr>
            <a:r>
              <a:rPr lang="en-US" sz="5000" dirty="0">
                <a:latin typeface="Tahoma" pitchFamily="34" charset="0"/>
              </a:rPr>
              <a:t>Golf</a:t>
            </a:r>
          </a:p>
          <a:p>
            <a:pPr marL="914400" indent="-914400" algn="l">
              <a:buFont typeface="+mj-lt"/>
              <a:buAutoNum type="arabicPeriod"/>
              <a:defRPr/>
            </a:pPr>
            <a:r>
              <a:rPr lang="en-US" sz="5000" dirty="0">
                <a:latin typeface="Tahoma" pitchFamily="34" charset="0"/>
              </a:rPr>
              <a:t>Chambers of commerce</a:t>
            </a: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0" y="0"/>
            <a:ext cx="9144000" cy="6858000"/>
          </a:xfrm>
        </p:spPr>
        <p:txBody>
          <a:bodyPr/>
          <a:lstStyle/>
          <a:p>
            <a:pPr marL="609600" indent="-609600" eaLnBrk="1" hangingPunct="1">
              <a:buFontTx/>
              <a:buNone/>
            </a:pPr>
            <a:r>
              <a:rPr lang="en-US" b="1" smtClean="0">
                <a:latin typeface="Tahoma" pitchFamily="34" charset="0"/>
              </a:rPr>
              <a:t>Confucianism developed into a paternalistic social system of taking care of community members in return for their obedience to the status hierarchy (based largely on age, seniority, and educational attainment.) Being just one year older than someone or graduating from college a semester earlier can determine whether you’re hired or promoted. The tight sense of community promoted by Confucianism produces consensus-based decision-making  and a team mindset.</a:t>
            </a:r>
          </a:p>
        </p:txBody>
      </p:sp>
    </p:spTree>
  </p:cSld>
  <p:clrMapOvr>
    <a:masterClrMapping/>
  </p:clrMapOvr>
  <p:transition spd="med"/>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2" name="Rectangle 10"/>
          <p:cNvSpPr>
            <a:spLocks noGrp="1" noChangeArrowheads="1"/>
          </p:cNvSpPr>
          <p:nvPr>
            <p:ph type="ctrTitle"/>
          </p:nvPr>
        </p:nvSpPr>
        <p:spPr>
          <a:xfrm>
            <a:off x="0" y="228600"/>
            <a:ext cx="8991600" cy="1066800"/>
          </a:xfrm>
        </p:spPr>
        <p:txBody>
          <a:bodyPr/>
          <a:lstStyle/>
          <a:p>
            <a:pPr eaLnBrk="1" hangingPunct="1"/>
            <a:r>
              <a:rPr lang="en-US" sz="4000" b="1" smtClean="0">
                <a:solidFill>
                  <a:schemeClr val="tx1"/>
                </a:solidFill>
                <a:latin typeface="Verdana" pitchFamily="34" charset="0"/>
              </a:rPr>
              <a:t>THE KEYS TO POWER NETWORKING</a:t>
            </a:r>
          </a:p>
        </p:txBody>
      </p:sp>
      <p:sp>
        <p:nvSpPr>
          <p:cNvPr id="143363" name="Rectangle 3"/>
          <p:cNvSpPr>
            <a:spLocks noGrp="1" noChangeArrowheads="1"/>
          </p:cNvSpPr>
          <p:nvPr>
            <p:ph type="subTitle" idx="1"/>
          </p:nvPr>
        </p:nvSpPr>
        <p:spPr>
          <a:xfrm>
            <a:off x="0" y="1219200"/>
            <a:ext cx="9144000" cy="5943600"/>
          </a:xfrm>
        </p:spPr>
        <p:txBody>
          <a:bodyPr/>
          <a:lstStyle/>
          <a:p>
            <a:pPr algn="l" eaLnBrk="1" hangingPunct="1">
              <a:buClr>
                <a:srgbClr val="CC0000"/>
              </a:buClr>
              <a:buFont typeface="Wingdings" pitchFamily="2" charset="2"/>
              <a:buNone/>
            </a:pPr>
            <a:r>
              <a:rPr lang="en-US" sz="4400" b="1" dirty="0" smtClean="0">
                <a:latin typeface="Tahoma" pitchFamily="34" charset="0"/>
              </a:rPr>
              <a:t>1. WHO you know </a:t>
            </a:r>
          </a:p>
          <a:p>
            <a:pPr algn="l" eaLnBrk="1" hangingPunct="1">
              <a:buClr>
                <a:srgbClr val="CC0000"/>
              </a:buClr>
              <a:buFont typeface="Wingdings" pitchFamily="2" charset="2"/>
              <a:buNone/>
            </a:pPr>
            <a:r>
              <a:rPr lang="en-US" sz="4400" b="1" dirty="0" smtClean="0">
                <a:latin typeface="Tahoma" pitchFamily="34" charset="0"/>
              </a:rPr>
              <a:t>2. WHAT you can do for others &amp; what they can do for you</a:t>
            </a:r>
          </a:p>
          <a:p>
            <a:pPr algn="l" eaLnBrk="1" hangingPunct="1">
              <a:buClr>
                <a:srgbClr val="CC0000"/>
              </a:buClr>
              <a:buFont typeface="Wingdings" pitchFamily="2" charset="2"/>
              <a:buNone/>
            </a:pPr>
            <a:r>
              <a:rPr lang="en-US" sz="4400" b="1" dirty="0" smtClean="0">
                <a:latin typeface="Tahoma" pitchFamily="34" charset="0"/>
              </a:rPr>
              <a:t>3. How much FACE you have in your </a:t>
            </a:r>
            <a:r>
              <a:rPr lang="en-US" sz="4400" b="1" dirty="0" err="1" smtClean="0">
                <a:latin typeface="Tahoma" pitchFamily="34" charset="0"/>
              </a:rPr>
              <a:t>guanxiwang</a:t>
            </a:r>
            <a:r>
              <a:rPr lang="en-US" sz="4400" b="1" dirty="0" smtClean="0">
                <a:latin typeface="Tahoma" pitchFamily="34" charset="0"/>
              </a:rPr>
              <a:t> (your group of personal relationships)</a:t>
            </a:r>
          </a:p>
        </p:txBody>
      </p:sp>
    </p:spTree>
  </p:cSld>
  <p:clrMapOvr>
    <a:masterClrMapping/>
  </p:clrMapOvr>
  <p:transition>
    <p:push dir="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0" y="609600"/>
            <a:ext cx="9144000" cy="1143000"/>
          </a:xfrm>
        </p:spPr>
        <p:txBody>
          <a:bodyPr/>
          <a:lstStyle/>
          <a:p>
            <a:pPr eaLnBrk="1" hangingPunct="1"/>
            <a:r>
              <a:rPr lang="en-US" sz="3200" b="1" smtClean="0">
                <a:solidFill>
                  <a:schemeClr val="tx1"/>
                </a:solidFill>
                <a:latin typeface="Tahoma" pitchFamily="34" charset="0"/>
              </a:rPr>
              <a:t>Chinese relationships are nurtured slowly because of the many demands placed on mutual loyalty, exchange of favors, &amp; maintaining face. </a:t>
            </a:r>
          </a:p>
        </p:txBody>
      </p:sp>
      <p:pic>
        <p:nvPicPr>
          <p:cNvPr id="144387" name="Picture 11" descr="DIVERSE CROW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71600" y="2286000"/>
            <a:ext cx="6234113" cy="4114800"/>
          </a:xfrm>
          <a:noFill/>
        </p:spPr>
      </p:pic>
    </p:spTree>
  </p:cSld>
  <p:clrMapOvr>
    <a:masterClrMapping/>
  </p:clrMapOvr>
  <p:transition>
    <p:fade/>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0" y="609600"/>
            <a:ext cx="9144000" cy="990600"/>
          </a:xfrm>
        </p:spPr>
        <p:txBody>
          <a:bodyPr/>
          <a:lstStyle/>
          <a:p>
            <a:pPr eaLnBrk="1" hangingPunct="1"/>
            <a:r>
              <a:rPr lang="en-US" sz="3200" b="1" dirty="0" smtClean="0">
                <a:solidFill>
                  <a:schemeClr val="tx1"/>
                </a:solidFill>
                <a:latin typeface="Tahoma" pitchFamily="34" charset="0"/>
              </a:rPr>
              <a:t>Mao’s attempts to restructure Chinese society  failed because he couldn’t break up the informal grass roots </a:t>
            </a:r>
            <a:r>
              <a:rPr lang="en-US" sz="3200" b="1" dirty="0" err="1" smtClean="0">
                <a:solidFill>
                  <a:schemeClr val="tx1"/>
                </a:solidFill>
                <a:latin typeface="Tahoma" pitchFamily="34" charset="0"/>
              </a:rPr>
              <a:t>guanxiwang</a:t>
            </a:r>
            <a:r>
              <a:rPr lang="en-US" sz="3200" b="1" dirty="0" smtClean="0">
                <a:solidFill>
                  <a:schemeClr val="tx1"/>
                </a:solidFill>
                <a:latin typeface="Tahoma" pitchFamily="34" charset="0"/>
              </a:rPr>
              <a:t> networks.</a:t>
            </a:r>
          </a:p>
        </p:txBody>
      </p:sp>
      <p:pic>
        <p:nvPicPr>
          <p:cNvPr id="145411" name="Picture 6" descr="MAO MURAL"/>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447800" y="2438400"/>
            <a:ext cx="2733675" cy="4114800"/>
          </a:xfrm>
          <a:noFill/>
        </p:spPr>
      </p:pic>
      <p:pic>
        <p:nvPicPr>
          <p:cNvPr id="145412" name="Picture 7" descr="MAO STATUE"/>
          <p:cNvPicPr>
            <a:picLocks noGrp="1" noChangeAspect="1" noChangeArrowheads="1"/>
          </p:cNvPicPr>
          <p:nvPr>
            <p:ph type="body" sz="half" idx="4294967295"/>
          </p:nvPr>
        </p:nvPicPr>
        <p:blipFill>
          <a:blip r:embed="rId4">
            <a:extLst>
              <a:ext uri="{28A0092B-C50C-407E-A947-70E740481C1C}">
                <a14:useLocalDpi xmlns:a14="http://schemas.microsoft.com/office/drawing/2010/main" val="0"/>
              </a:ext>
            </a:extLst>
          </a:blip>
          <a:srcRect/>
          <a:stretch>
            <a:fillRect/>
          </a:stretch>
        </p:blipFill>
        <p:spPr>
          <a:xfrm>
            <a:off x="4495800" y="2286000"/>
            <a:ext cx="3817938" cy="4572000"/>
          </a:xfrm>
          <a:noFill/>
        </p:spPr>
      </p:pic>
    </p:spTree>
  </p:cSld>
  <p:clrMapOvr>
    <a:masterClrMapping/>
  </p:clrMapOvr>
  <p:transition>
    <p:wedge/>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46434" name="Rectangle 3"/>
          <p:cNvSpPr>
            <a:spLocks noChangeArrowheads="1"/>
          </p:cNvSpPr>
          <p:nvPr/>
        </p:nvSpPr>
        <p:spPr bwMode="auto">
          <a:xfrm>
            <a:off x="304800" y="4724400"/>
            <a:ext cx="8458200" cy="1828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3600" dirty="0">
                <a:latin typeface="Tahoma" pitchFamily="34" charset="0"/>
              </a:rPr>
              <a:t>The communal ethic for</a:t>
            </a:r>
          </a:p>
          <a:p>
            <a:r>
              <a:rPr lang="en-US" sz="3600" dirty="0">
                <a:latin typeface="Tahoma" pitchFamily="34" charset="0"/>
              </a:rPr>
              <a:t>conducting business in your</a:t>
            </a:r>
          </a:p>
          <a:p>
            <a:r>
              <a:rPr lang="en-US" sz="3600" dirty="0" err="1">
                <a:latin typeface="Tahoma" pitchFamily="34" charset="0"/>
              </a:rPr>
              <a:t>guanxiwang</a:t>
            </a:r>
            <a:r>
              <a:rPr lang="en-US" sz="3600" dirty="0">
                <a:latin typeface="Tahoma" pitchFamily="34" charset="0"/>
              </a:rPr>
              <a:t>.</a:t>
            </a:r>
            <a:r>
              <a:rPr lang="en-US" b="0" dirty="0"/>
              <a:t> </a:t>
            </a:r>
          </a:p>
        </p:txBody>
      </p:sp>
      <p:sp>
        <p:nvSpPr>
          <p:cNvPr id="146435" name="WordArt 4"/>
          <p:cNvSpPr>
            <a:spLocks noChangeArrowheads="1" noChangeShapeType="1" noTextEdit="1"/>
          </p:cNvSpPr>
          <p:nvPr/>
        </p:nvSpPr>
        <p:spPr bwMode="auto">
          <a:xfrm>
            <a:off x="914400" y="2286000"/>
            <a:ext cx="7086600" cy="1466850"/>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latin typeface="Arial Black"/>
              </a:rPr>
              <a:t>RENGING</a:t>
            </a:r>
          </a:p>
        </p:txBody>
      </p:sp>
    </p:spTree>
  </p:cSld>
  <p:clrMapOvr>
    <a:masterClrMapping/>
  </p:clrMapOvr>
  <p:transition spd="med">
    <p:random/>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1295400" y="304800"/>
            <a:ext cx="7543800" cy="762000"/>
          </a:xfrm>
        </p:spPr>
        <p:txBody>
          <a:bodyPr/>
          <a:lstStyle/>
          <a:p>
            <a:pPr eaLnBrk="1" hangingPunct="1"/>
            <a:r>
              <a:rPr lang="en-US" b="1" smtClean="0">
                <a:solidFill>
                  <a:schemeClr val="tx1"/>
                </a:solidFill>
                <a:latin typeface="Tempus Sans ITC" pitchFamily="82" charset="0"/>
              </a:rPr>
              <a:t>#</a:t>
            </a:r>
            <a:r>
              <a:rPr lang="en-US" b="1" smtClean="0">
                <a:solidFill>
                  <a:schemeClr val="tx1"/>
                </a:solidFill>
                <a:latin typeface="Tahoma" pitchFamily="34" charset="0"/>
              </a:rPr>
              <a:t>1. FAVORS MUST BE RETURNED</a:t>
            </a:r>
          </a:p>
        </p:txBody>
      </p:sp>
      <p:pic>
        <p:nvPicPr>
          <p:cNvPr id="147459" name="Picture 3" descr="CHI CHAR LE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1012825"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60" name="Picture 4" descr="CHI CHARACTERS PAGE SI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0063" y="228600"/>
            <a:ext cx="1023937"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61" name="Picture 5" descr="CHI MEN EMBRA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1371600"/>
            <a:ext cx="5867400" cy="423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5"/>
          <p:cNvSpPr>
            <a:spLocks noChangeArrowheads="1"/>
          </p:cNvSpPr>
          <p:nvPr/>
        </p:nvSpPr>
        <p:spPr bwMode="auto">
          <a:xfrm>
            <a:off x="228600" y="228600"/>
            <a:ext cx="8915400"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5400">
                <a:latin typeface="Tahoma" pitchFamily="34" charset="0"/>
              </a:rPr>
              <a:t>The grassroots nature of Chinese business (exchanging favors in guanxiwangs) makes it difficult to determine who is powerful—guanxi is a process, not a title. </a:t>
            </a:r>
          </a:p>
        </p:txBody>
      </p:sp>
    </p:spTree>
  </p:cSld>
  <p:clrMapOvr>
    <a:masterClrMapping/>
  </p:clrMapOvr>
  <p:transition spd="med"/>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0" y="152400"/>
            <a:ext cx="9144000" cy="1066800"/>
          </a:xfrm>
        </p:spPr>
        <p:txBody>
          <a:bodyPr/>
          <a:lstStyle/>
          <a:p>
            <a:pPr eaLnBrk="1" hangingPunct="1"/>
            <a:r>
              <a:rPr lang="en-US" sz="4800" b="1" dirty="0" smtClean="0">
                <a:solidFill>
                  <a:schemeClr val="tx1"/>
                </a:solidFill>
                <a:latin typeface="Tahoma" pitchFamily="34" charset="0"/>
              </a:rPr>
              <a:t>#2. You must do business only with your </a:t>
            </a:r>
            <a:r>
              <a:rPr lang="en-US" sz="4800" b="1" dirty="0" err="1" smtClean="0">
                <a:solidFill>
                  <a:schemeClr val="tx1"/>
                </a:solidFill>
                <a:latin typeface="Tahoma" pitchFamily="34" charset="0"/>
              </a:rPr>
              <a:t>guanxiwang</a:t>
            </a:r>
            <a:r>
              <a:rPr lang="en-US" sz="4800" b="1" dirty="0" smtClean="0">
                <a:solidFill>
                  <a:schemeClr val="tx1"/>
                </a:solidFill>
                <a:latin typeface="Tahoma" pitchFamily="34" charset="0"/>
              </a:rPr>
              <a:t>.</a:t>
            </a:r>
          </a:p>
        </p:txBody>
      </p:sp>
      <p:pic>
        <p:nvPicPr>
          <p:cNvPr id="149507" name="Picture 3" descr="CHI BAZZ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47800"/>
            <a:ext cx="77152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0" y="304800"/>
            <a:ext cx="9144000" cy="990600"/>
          </a:xfrm>
        </p:spPr>
        <p:txBody>
          <a:bodyPr/>
          <a:lstStyle/>
          <a:p>
            <a:pPr eaLnBrk="1" hangingPunct="1"/>
            <a:r>
              <a:rPr lang="en-US" b="1" dirty="0" smtClean="0">
                <a:solidFill>
                  <a:schemeClr val="tx1"/>
                </a:solidFill>
                <a:latin typeface="Tahoma" pitchFamily="34" charset="0"/>
              </a:rPr>
              <a:t>#3. Mutual trust is mandatory.</a:t>
            </a:r>
          </a:p>
        </p:txBody>
      </p:sp>
      <p:pic>
        <p:nvPicPr>
          <p:cNvPr id="150531" name="Picture 3" descr="RURAL FOOT BRID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0"/>
            <a:ext cx="88392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152400" y="0"/>
            <a:ext cx="8763000" cy="1295400"/>
          </a:xfrm>
        </p:spPr>
        <p:txBody>
          <a:bodyPr/>
          <a:lstStyle/>
          <a:p>
            <a:pPr eaLnBrk="1" hangingPunct="1"/>
            <a:r>
              <a:rPr lang="en-US" b="1" dirty="0" smtClean="0">
                <a:solidFill>
                  <a:schemeClr val="tx1"/>
                </a:solidFill>
                <a:latin typeface="Tahoma" pitchFamily="34" charset="0"/>
              </a:rPr>
              <a:t>#4. You must be available to </a:t>
            </a:r>
            <a:br>
              <a:rPr lang="en-US" b="1" dirty="0" smtClean="0">
                <a:solidFill>
                  <a:schemeClr val="tx1"/>
                </a:solidFill>
                <a:latin typeface="Tahoma" pitchFamily="34" charset="0"/>
              </a:rPr>
            </a:br>
            <a:r>
              <a:rPr lang="en-US" b="1" dirty="0" smtClean="0">
                <a:solidFill>
                  <a:schemeClr val="tx1"/>
                </a:solidFill>
                <a:latin typeface="Tahoma" pitchFamily="34" charset="0"/>
              </a:rPr>
              <a:t>your </a:t>
            </a:r>
            <a:r>
              <a:rPr lang="en-US" b="1" dirty="0" err="1" smtClean="0">
                <a:solidFill>
                  <a:schemeClr val="tx1"/>
                </a:solidFill>
                <a:latin typeface="Tahoma" pitchFamily="34" charset="0"/>
              </a:rPr>
              <a:t>guanxiwang</a:t>
            </a:r>
            <a:r>
              <a:rPr lang="en-US" b="1" dirty="0" smtClean="0">
                <a:solidFill>
                  <a:schemeClr val="tx1"/>
                </a:solidFill>
                <a:latin typeface="Tahoma" pitchFamily="34" charset="0"/>
              </a:rPr>
              <a:t>.</a:t>
            </a:r>
          </a:p>
        </p:txBody>
      </p:sp>
      <p:pic>
        <p:nvPicPr>
          <p:cNvPr id="151555" name="Picture 5" descr="MEN PLAY MAHJ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371600"/>
            <a:ext cx="5219700" cy="51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609600" y="0"/>
            <a:ext cx="7772400" cy="1143000"/>
          </a:xfrm>
        </p:spPr>
        <p:txBody>
          <a:bodyPr/>
          <a:lstStyle/>
          <a:p>
            <a:pPr eaLnBrk="1" hangingPunct="1"/>
            <a:r>
              <a:rPr lang="en-US" sz="3200" b="1" smtClean="0">
                <a:solidFill>
                  <a:schemeClr val="tx1"/>
                </a:solidFill>
                <a:latin typeface="Tahoma" pitchFamily="34" charset="0"/>
              </a:rPr>
              <a:t>THE CULTURAL PROGRAMMING OF CHINESE MANGERS</a:t>
            </a:r>
            <a:r>
              <a:rPr lang="en-US" sz="3600" b="1" smtClean="0">
                <a:solidFill>
                  <a:srgbClr val="FFFF00"/>
                </a:solidFill>
              </a:rPr>
              <a:t>  </a:t>
            </a:r>
          </a:p>
        </p:txBody>
      </p:sp>
      <p:sp>
        <p:nvSpPr>
          <p:cNvPr id="152579" name="Rectangle 3"/>
          <p:cNvSpPr>
            <a:spLocks noGrp="1" noChangeArrowheads="1"/>
          </p:cNvSpPr>
          <p:nvPr>
            <p:ph type="body" idx="1"/>
          </p:nvPr>
        </p:nvSpPr>
        <p:spPr>
          <a:xfrm>
            <a:off x="0" y="1143000"/>
            <a:ext cx="8839200" cy="5334000"/>
          </a:xfrm>
        </p:spPr>
        <p:txBody>
          <a:bodyPr/>
          <a:lstStyle/>
          <a:p>
            <a:pPr marL="609600" indent="-609600" eaLnBrk="1" hangingPunct="1">
              <a:lnSpc>
                <a:spcPct val="90000"/>
              </a:lnSpc>
              <a:buFontTx/>
              <a:buAutoNum type="arabicPeriod"/>
            </a:pPr>
            <a:r>
              <a:rPr lang="en-US" b="1" dirty="0" smtClean="0">
                <a:latin typeface="Tahoma" pitchFamily="34" charset="0"/>
              </a:rPr>
              <a:t>The nation, ethnic ties, &amp; family </a:t>
            </a:r>
          </a:p>
          <a:p>
            <a:pPr marL="609600" indent="-609600" eaLnBrk="1" hangingPunct="1">
              <a:lnSpc>
                <a:spcPct val="90000"/>
              </a:lnSpc>
              <a:buFontTx/>
              <a:buNone/>
            </a:pPr>
            <a:r>
              <a:rPr lang="en-US" b="1" dirty="0" smtClean="0">
                <a:latin typeface="Tahoma" pitchFamily="34" charset="0"/>
              </a:rPr>
              <a:t>have priority over profit </a:t>
            </a:r>
            <a:r>
              <a:rPr lang="en-US" b="1" dirty="0" err="1" smtClean="0">
                <a:latin typeface="Tahoma" pitchFamily="34" charset="0"/>
              </a:rPr>
              <a:t>maximizatio.n</a:t>
            </a:r>
            <a:r>
              <a:rPr lang="en-US" b="1" dirty="0" smtClean="0">
                <a:latin typeface="Tahoma" pitchFamily="34" charset="0"/>
              </a:rPr>
              <a:t> </a:t>
            </a:r>
          </a:p>
          <a:p>
            <a:pPr marL="609600" indent="-609600" eaLnBrk="1" hangingPunct="1">
              <a:lnSpc>
                <a:spcPct val="90000"/>
              </a:lnSpc>
              <a:buFontTx/>
              <a:buNone/>
            </a:pPr>
            <a:r>
              <a:rPr lang="en-US" b="1" dirty="0" smtClean="0">
                <a:latin typeface="Tahoma" pitchFamily="34" charset="0"/>
              </a:rPr>
              <a:t>2. Leaders are chosen more on the basis of commitment to the community than professional competence.</a:t>
            </a:r>
          </a:p>
          <a:p>
            <a:pPr marL="609600" indent="-609600" eaLnBrk="1" hangingPunct="1">
              <a:lnSpc>
                <a:spcPct val="90000"/>
              </a:lnSpc>
              <a:buFontTx/>
              <a:buNone/>
            </a:pPr>
            <a:r>
              <a:rPr lang="en-US" b="1" dirty="0" smtClean="0">
                <a:latin typeface="Tahoma" pitchFamily="34" charset="0"/>
              </a:rPr>
              <a:t>3. Redistributing wealth to the community is more important than accumulating individual wealth.</a:t>
            </a:r>
          </a:p>
          <a:p>
            <a:pPr marL="609600" indent="-609600" eaLnBrk="1" hangingPunct="1">
              <a:lnSpc>
                <a:spcPct val="90000"/>
              </a:lnSpc>
              <a:buFontTx/>
              <a:buNone/>
            </a:pPr>
            <a:r>
              <a:rPr lang="en-US" b="1" dirty="0" smtClean="0">
                <a:latin typeface="Tahoma" pitchFamily="34" charset="0"/>
              </a:rPr>
              <a:t>4. Credit &amp; rewards for performance belong to the group, not the individual.</a:t>
            </a:r>
          </a:p>
          <a:p>
            <a:pPr marL="609600" indent="-609600" eaLnBrk="1" hangingPunct="1">
              <a:lnSpc>
                <a:spcPct val="90000"/>
              </a:lnSpc>
              <a:buFontTx/>
              <a:buNone/>
            </a:pPr>
            <a:endParaRPr lang="en-US" b="1" dirty="0" smtClean="0">
              <a:latin typeface="Tahoma" pitchFamily="34" charset="0"/>
            </a:endParaRPr>
          </a:p>
          <a:p>
            <a:pPr marL="609600" indent="-609600" eaLnBrk="1" hangingPunct="1">
              <a:lnSpc>
                <a:spcPct val="90000"/>
              </a:lnSpc>
              <a:buFontTx/>
              <a:buNone/>
            </a:pPr>
            <a:endParaRPr lang="en-US" b="1" dirty="0" smtClean="0">
              <a:solidFill>
                <a:srgbClr val="6666FF"/>
              </a:solidFill>
              <a:latin typeface="Century" pitchFamily="18" charset="0"/>
            </a:endParaRPr>
          </a:p>
          <a:p>
            <a:pPr marL="609600" indent="-609600" eaLnBrk="1" hangingPunct="1">
              <a:lnSpc>
                <a:spcPct val="90000"/>
              </a:lnSpc>
              <a:buFontTx/>
              <a:buNone/>
            </a:pPr>
            <a:endParaRPr lang="en-US" b="1" dirty="0" smtClean="0">
              <a:solidFill>
                <a:srgbClr val="6666FF"/>
              </a:solidFill>
              <a:latin typeface="Century" pitchFamily="18" charset="0"/>
            </a:endParaRPr>
          </a:p>
        </p:txBody>
      </p:sp>
      <p:sp>
        <p:nvSpPr>
          <p:cNvPr id="152580" name="AutoShape 5"/>
          <p:cNvSpPr>
            <a:spLocks noChangeArrowheads="1"/>
          </p:cNvSpPr>
          <p:nvPr/>
        </p:nvSpPr>
        <p:spPr bwMode="auto">
          <a:xfrm>
            <a:off x="7543800" y="60198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b="0">
              <a:solidFill>
                <a:schemeClr val="accent2"/>
              </a:solidFill>
            </a:endParaRP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0" y="0"/>
            <a:ext cx="9144000" cy="762000"/>
          </a:xfrm>
        </p:spPr>
        <p:txBody>
          <a:bodyPr/>
          <a:lstStyle/>
          <a:p>
            <a:pPr eaLnBrk="1" hangingPunct="1"/>
            <a:r>
              <a:rPr lang="en-US" sz="3200" b="1" smtClean="0">
                <a:latin typeface="Tahoma" pitchFamily="34" charset="0"/>
              </a:rPr>
              <a:t>CONFUCIUS MAKES A COMEBACK</a:t>
            </a:r>
          </a:p>
        </p:txBody>
      </p:sp>
      <p:sp>
        <p:nvSpPr>
          <p:cNvPr id="15363" name="Rectangle 3"/>
          <p:cNvSpPr>
            <a:spLocks noGrp="1" noChangeArrowheads="1"/>
          </p:cNvSpPr>
          <p:nvPr>
            <p:ph type="subTitle" idx="1"/>
          </p:nvPr>
        </p:nvSpPr>
        <p:spPr>
          <a:xfrm>
            <a:off x="0" y="762000"/>
            <a:ext cx="9144000" cy="6096000"/>
          </a:xfrm>
        </p:spPr>
        <p:txBody>
          <a:bodyPr/>
          <a:lstStyle/>
          <a:p>
            <a:pPr eaLnBrk="1" hangingPunct="1"/>
            <a:r>
              <a:rPr lang="en-US" sz="3300" b="1" smtClean="0">
                <a:latin typeface="Tahoma" pitchFamily="34" charset="0"/>
              </a:rPr>
              <a:t>Mid-20</a:t>
            </a:r>
            <a:r>
              <a:rPr lang="en-US" sz="3300" b="1" baseline="30000" smtClean="0">
                <a:latin typeface="Tahoma" pitchFamily="34" charset="0"/>
              </a:rPr>
              <a:t>th</a:t>
            </a:r>
            <a:r>
              <a:rPr lang="en-US" sz="3300" b="1" smtClean="0">
                <a:latin typeface="Tahoma" pitchFamily="34" charset="0"/>
              </a:rPr>
              <a:t> century Chinese Communist leaders sought to erase the age-old legacy of Confucian in favor of secular statism. But more progressive, pro-capitalist  21</a:t>
            </a:r>
            <a:r>
              <a:rPr lang="en-US" sz="3300" b="1" baseline="30000" smtClean="0">
                <a:latin typeface="Tahoma" pitchFamily="34" charset="0"/>
              </a:rPr>
              <a:t>st</a:t>
            </a:r>
            <a:r>
              <a:rPr lang="en-US" sz="3300" b="1" smtClean="0">
                <a:latin typeface="Tahoma" pitchFamily="34" charset="0"/>
              </a:rPr>
              <a:t> century leaders look to the Confucian emphasis on order, harmony, &amp; balance as a potent means for developing new respect among the masses for the modern government--&amp; something to fill the current ideological gap left by the fall of Maoism.</a:t>
            </a:r>
          </a:p>
        </p:txBody>
      </p:sp>
    </p:spTree>
  </p:cSld>
  <p:clrMapOvr>
    <a:masterClrMapping/>
  </p:clrMapOvr>
  <p:transition spd="med"/>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8"/>
          <p:cNvSpPr>
            <a:spLocks noGrp="1" noChangeArrowheads="1"/>
          </p:cNvSpPr>
          <p:nvPr>
            <p:ph sz="half" idx="1"/>
          </p:nvPr>
        </p:nvSpPr>
        <p:spPr>
          <a:xfrm>
            <a:off x="304800" y="0"/>
            <a:ext cx="8305800" cy="6858000"/>
          </a:xfrm>
        </p:spPr>
        <p:txBody>
          <a:bodyPr/>
          <a:lstStyle/>
          <a:p>
            <a:pPr eaLnBrk="1" hangingPunct="1">
              <a:buFontTx/>
              <a:buNone/>
            </a:pPr>
            <a:r>
              <a:rPr lang="en-US" sz="4400" b="1" dirty="0" smtClean="0">
                <a:latin typeface="Tahoma" pitchFamily="34" charset="0"/>
              </a:rPr>
              <a:t>5.</a:t>
            </a:r>
            <a:r>
              <a:rPr lang="en-US" sz="4400" b="1" dirty="0" smtClean="0">
                <a:solidFill>
                  <a:srgbClr val="CC0000"/>
                </a:solidFill>
                <a:latin typeface="Sylfaen" pitchFamily="18" charset="0"/>
              </a:rPr>
              <a:t> </a:t>
            </a:r>
            <a:r>
              <a:rPr lang="en-US" sz="4000" b="1" dirty="0" smtClean="0">
                <a:latin typeface="Tahoma" pitchFamily="34" charset="0"/>
              </a:rPr>
              <a:t>All business decisions must factor in nationalism, corporate success, and work teams.</a:t>
            </a:r>
          </a:p>
          <a:p>
            <a:pPr eaLnBrk="1" hangingPunct="1">
              <a:buFontTx/>
              <a:buNone/>
            </a:pPr>
            <a:r>
              <a:rPr lang="en-US" sz="4000" b="1" dirty="0" smtClean="0">
                <a:latin typeface="Tahoma" pitchFamily="34" charset="0"/>
              </a:rPr>
              <a:t>6. Assets should be used to benefit the community more than the capitalist.</a:t>
            </a:r>
          </a:p>
          <a:p>
            <a:pPr eaLnBrk="1" hangingPunct="1">
              <a:buFontTx/>
              <a:buNone/>
            </a:pPr>
            <a:r>
              <a:rPr lang="en-US" sz="4000" b="1" dirty="0" smtClean="0">
                <a:latin typeface="Tahoma" pitchFamily="34" charset="0"/>
              </a:rPr>
              <a:t>7. Personal duty to the bigger cause is the core of employee motivation.</a:t>
            </a:r>
          </a:p>
          <a:p>
            <a:pPr eaLnBrk="1" hangingPunct="1">
              <a:buFontTx/>
              <a:buNone/>
            </a:pPr>
            <a:endParaRPr lang="en-US" sz="4000" b="1" dirty="0" smtClean="0">
              <a:latin typeface="Tahoma" pitchFamily="34" charset="0"/>
            </a:endParaRPr>
          </a:p>
          <a:p>
            <a:pPr eaLnBrk="1" hangingPunct="1">
              <a:buFontTx/>
              <a:buNone/>
            </a:pPr>
            <a:endParaRPr lang="en-US" sz="4000" b="1" dirty="0" smtClean="0">
              <a:solidFill>
                <a:schemeClr val="accent2"/>
              </a:solidFill>
              <a:latin typeface="Sylfaen" pitchFamily="18" charset="0"/>
            </a:endParaRPr>
          </a:p>
          <a:p>
            <a:pPr eaLnBrk="1" hangingPunct="1"/>
            <a:endParaRPr lang="en-US" b="1" dirty="0" smtClean="0">
              <a:solidFill>
                <a:schemeClr val="accent2"/>
              </a:solidFill>
              <a:latin typeface="Sylfaen" pitchFamily="18" charset="0"/>
            </a:endParaRPr>
          </a:p>
        </p:txBody>
      </p:sp>
    </p:spTree>
  </p:cSld>
  <p:clrMapOvr>
    <a:masterClrMapping/>
  </p:clrMapOvr>
  <p:transition spd="med"/>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0" y="304800"/>
            <a:ext cx="9144000" cy="304800"/>
          </a:xfrm>
        </p:spPr>
        <p:txBody>
          <a:bodyPr/>
          <a:lstStyle/>
          <a:p>
            <a:pPr eaLnBrk="1" hangingPunct="1"/>
            <a:r>
              <a:rPr lang="en-US" sz="2800" b="1" smtClean="0">
                <a:solidFill>
                  <a:schemeClr val="tx1"/>
                </a:solidFill>
                <a:latin typeface="Tahoma" pitchFamily="34" charset="0"/>
              </a:rPr>
              <a:t>CHINESE NEGOTIATING TACTICS</a:t>
            </a:r>
          </a:p>
        </p:txBody>
      </p:sp>
      <p:sp>
        <p:nvSpPr>
          <p:cNvPr id="154627" name="Rectangle 3"/>
          <p:cNvSpPr>
            <a:spLocks noGrp="1" noChangeArrowheads="1"/>
          </p:cNvSpPr>
          <p:nvPr>
            <p:ph type="body" idx="1"/>
          </p:nvPr>
        </p:nvSpPr>
        <p:spPr>
          <a:xfrm>
            <a:off x="0" y="685800"/>
            <a:ext cx="9144000" cy="6172200"/>
          </a:xfrm>
        </p:spPr>
        <p:txBody>
          <a:bodyPr/>
          <a:lstStyle/>
          <a:p>
            <a:pPr marL="609600" indent="-609600" eaLnBrk="1" hangingPunct="1">
              <a:buFontTx/>
              <a:buAutoNum type="arabicPeriod"/>
            </a:pPr>
            <a:r>
              <a:rPr lang="en-US" b="1" smtClean="0">
                <a:latin typeface="Tahoma" pitchFamily="34" charset="0"/>
              </a:rPr>
              <a:t>Using friendships to gain concessions</a:t>
            </a:r>
          </a:p>
          <a:p>
            <a:pPr marL="609600" indent="-609600" eaLnBrk="1" hangingPunct="1">
              <a:buFontTx/>
              <a:buAutoNum type="arabicPeriod"/>
            </a:pPr>
            <a:r>
              <a:rPr lang="en-US" b="1" smtClean="0">
                <a:latin typeface="Tahoma" pitchFamily="34" charset="0"/>
              </a:rPr>
              <a:t>Overwhelming you with hospitality to win your favor</a:t>
            </a:r>
          </a:p>
          <a:p>
            <a:pPr marL="609600" indent="-609600" eaLnBrk="1" hangingPunct="1">
              <a:buFontTx/>
              <a:buAutoNum type="arabicPeriod"/>
            </a:pPr>
            <a:r>
              <a:rPr lang="en-US" b="1" smtClean="0">
                <a:latin typeface="Tahoma" pitchFamily="34" charset="0"/>
              </a:rPr>
              <a:t>Closely studying your behavior when you’re not aware in order to predict your decisions &amp; political moves</a:t>
            </a:r>
          </a:p>
          <a:p>
            <a:pPr marL="609600" indent="-609600" eaLnBrk="1" hangingPunct="1">
              <a:buFontTx/>
              <a:buAutoNum type="arabicPeriod"/>
            </a:pPr>
            <a:r>
              <a:rPr lang="en-US" b="1" smtClean="0">
                <a:latin typeface="Tahoma" pitchFamily="34" charset="0"/>
              </a:rPr>
              <a:t>Asking you to reveal your position on issues first in order to gain an advantage</a:t>
            </a:r>
          </a:p>
          <a:p>
            <a:pPr marL="609600" indent="-609600" eaLnBrk="1" hangingPunct="1">
              <a:buFontTx/>
              <a:buAutoNum type="arabicPeriod"/>
            </a:pPr>
            <a:r>
              <a:rPr lang="en-US" b="1" smtClean="0">
                <a:latin typeface="Tahoma" pitchFamily="34" charset="0"/>
              </a:rPr>
              <a:t>Changing the deal unexpectedly to pressure you to make last minute concessions</a:t>
            </a:r>
          </a:p>
          <a:p>
            <a:pPr marL="609600" indent="-609600" eaLnBrk="1" hangingPunct="1"/>
            <a:endParaRPr lang="en-US" b="1" smtClean="0">
              <a:latin typeface="Tahoma" pitchFamily="34" charset="0"/>
            </a:endParaRPr>
          </a:p>
        </p:txBody>
      </p:sp>
    </p:spTree>
  </p:cSld>
  <p:clrMapOvr>
    <a:masterClrMapping/>
  </p:clrMapOvr>
  <p:transition spd="med"/>
</p:sld>
</file>

<file path=ppt/slides/slide14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55650" name="WordArt 5"/>
          <p:cNvSpPr>
            <a:spLocks noChangeArrowheads="1" noChangeShapeType="1" noTextEdit="1"/>
          </p:cNvSpPr>
          <p:nvPr/>
        </p:nvSpPr>
        <p:spPr bwMode="auto">
          <a:xfrm>
            <a:off x="2667000" y="457200"/>
            <a:ext cx="3657600" cy="5943600"/>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solidFill>
                  <a:schemeClr val="tx2"/>
                </a:solidFill>
                <a:latin typeface="Arial Black"/>
              </a:rPr>
              <a:t>NEW</a:t>
            </a:r>
          </a:p>
          <a:p>
            <a:r>
              <a:rPr lang="en-US" sz="3600" kern="10">
                <a:ln w="9525">
                  <a:solidFill>
                    <a:srgbClr val="000000"/>
                  </a:solidFill>
                  <a:round/>
                  <a:headEnd/>
                  <a:tailEnd/>
                </a:ln>
                <a:solidFill>
                  <a:schemeClr val="tx2"/>
                </a:solidFill>
                <a:latin typeface="Arial Black"/>
              </a:rPr>
              <a:t>SOCIAL</a:t>
            </a:r>
          </a:p>
          <a:p>
            <a:r>
              <a:rPr lang="en-US" sz="3600" kern="10">
                <a:ln w="9525">
                  <a:solidFill>
                    <a:srgbClr val="000000"/>
                  </a:solidFill>
                  <a:round/>
                  <a:headEnd/>
                  <a:tailEnd/>
                </a:ln>
                <a:solidFill>
                  <a:schemeClr val="tx2"/>
                </a:solidFill>
                <a:latin typeface="Arial Black"/>
              </a:rPr>
              <a:t>TRENDS</a:t>
            </a:r>
          </a:p>
          <a:p>
            <a:r>
              <a:rPr lang="en-US" sz="3600" kern="10">
                <a:ln w="9525">
                  <a:solidFill>
                    <a:srgbClr val="000000"/>
                  </a:solidFill>
                  <a:round/>
                  <a:headEnd/>
                  <a:tailEnd/>
                </a:ln>
                <a:solidFill>
                  <a:schemeClr val="tx2"/>
                </a:solidFill>
                <a:latin typeface="Arial Black"/>
              </a:rPr>
              <a:t>IN</a:t>
            </a:r>
          </a:p>
          <a:p>
            <a:r>
              <a:rPr lang="en-US" sz="3600" kern="10">
                <a:ln w="9525">
                  <a:solidFill>
                    <a:srgbClr val="000000"/>
                  </a:solidFill>
                  <a:round/>
                  <a:headEnd/>
                  <a:tailEnd/>
                </a:ln>
                <a:solidFill>
                  <a:schemeClr val="tx2"/>
                </a:solidFill>
                <a:latin typeface="Arial Black"/>
              </a:rPr>
              <a:t>CHINA</a:t>
            </a:r>
          </a:p>
        </p:txBody>
      </p:sp>
    </p:spTree>
  </p:cSld>
  <p:clrMapOvr>
    <a:masterClrMapping/>
  </p:clrMapOvr>
  <p:transition spd="med"/>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4"/>
          <p:cNvSpPr>
            <a:spLocks noGrp="1" noChangeArrowheads="1"/>
          </p:cNvSpPr>
          <p:nvPr>
            <p:ph type="ctrTitle"/>
          </p:nvPr>
        </p:nvSpPr>
        <p:spPr>
          <a:xfrm>
            <a:off x="0" y="304800"/>
            <a:ext cx="9144000" cy="609600"/>
          </a:xfrm>
        </p:spPr>
        <p:txBody>
          <a:bodyPr/>
          <a:lstStyle/>
          <a:p>
            <a:pPr eaLnBrk="1" hangingPunct="1"/>
            <a:r>
              <a:rPr lang="en-US" sz="3200" b="1" smtClean="0">
                <a:latin typeface="Tahoma" pitchFamily="34" charset="0"/>
              </a:rPr>
              <a:t>FROM RACHEL DEWOSKIN, AUTHOR OF </a:t>
            </a:r>
            <a:r>
              <a:rPr lang="en-US" sz="3200" b="1" i="1" smtClean="0">
                <a:latin typeface="Tahoma" pitchFamily="34" charset="0"/>
              </a:rPr>
              <a:t>FOREIGN BABES IN CHINA</a:t>
            </a:r>
          </a:p>
        </p:txBody>
      </p:sp>
      <p:sp>
        <p:nvSpPr>
          <p:cNvPr id="156675" name="Rectangle 3"/>
          <p:cNvSpPr>
            <a:spLocks noGrp="1" noChangeArrowheads="1"/>
          </p:cNvSpPr>
          <p:nvPr>
            <p:ph type="subTitle" idx="1"/>
          </p:nvPr>
        </p:nvSpPr>
        <p:spPr>
          <a:xfrm>
            <a:off x="0" y="990600"/>
            <a:ext cx="9144000" cy="5867400"/>
          </a:xfrm>
        </p:spPr>
        <p:txBody>
          <a:bodyPr/>
          <a:lstStyle/>
          <a:p>
            <a:pPr marL="609600" indent="-609600" algn="l" eaLnBrk="1" hangingPunct="1">
              <a:buFontTx/>
              <a:buAutoNum type="arabicPeriod"/>
            </a:pPr>
            <a:r>
              <a:rPr lang="en-US" b="1" smtClean="0">
                <a:latin typeface="Tahoma" pitchFamily="34" charset="0"/>
              </a:rPr>
              <a:t>“Consumerism became a religion, with companies arriving like missionaries, converting employees, testing advertising strategies, and seducing the average Zhou Schmoe with products he had never known he needed.”</a:t>
            </a:r>
          </a:p>
          <a:p>
            <a:pPr marL="609600" indent="-609600" algn="l" eaLnBrk="1" hangingPunct="1">
              <a:buFontTx/>
              <a:buAutoNum type="arabicPeriod"/>
            </a:pPr>
            <a:r>
              <a:rPr lang="en-US" b="1" smtClean="0">
                <a:latin typeface="Tahoma" pitchFamily="34" charset="0"/>
              </a:rPr>
              <a:t>“New soap operas were offering up previous forbidden products: hard currency, the freedom to travel, liberated sex, international careers, &amp; air-conditioned condominiums.”</a:t>
            </a:r>
          </a:p>
        </p:txBody>
      </p:sp>
      <p:sp>
        <p:nvSpPr>
          <p:cNvPr id="156676" name="AutoShape 5"/>
          <p:cNvSpPr>
            <a:spLocks noChangeArrowheads="1"/>
          </p:cNvSpPr>
          <p:nvPr/>
        </p:nvSpPr>
        <p:spPr bwMode="auto">
          <a:xfrm>
            <a:off x="7772400" y="6019800"/>
            <a:ext cx="976313" cy="485775"/>
          </a:xfrm>
          <a:prstGeom prst="rightArrow">
            <a:avLst>
              <a:gd name="adj1" fmla="val 50000"/>
              <a:gd name="adj2" fmla="val 50245"/>
            </a:avLst>
          </a:prstGeom>
          <a:solidFill>
            <a:schemeClr val="tx1"/>
          </a:solidFill>
          <a:ln w="9525">
            <a:solidFill>
              <a:schemeClr val="tx1"/>
            </a:solidFill>
            <a:miter lim="800000"/>
            <a:headEnd/>
            <a:tailEnd/>
          </a:ln>
        </p:spPr>
        <p:txBody>
          <a:bodyPr wrap="none" anchor="ctr"/>
          <a:lstStyle/>
          <a:p>
            <a:endParaRPr lang="en-US"/>
          </a:p>
        </p:txBody>
      </p:sp>
    </p:spTree>
  </p:cSld>
  <p:clrMapOvr>
    <a:masterClrMapping/>
  </p:clrMapOvr>
  <p:transition spd="med"/>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body" idx="1"/>
          </p:nvPr>
        </p:nvSpPr>
        <p:spPr>
          <a:xfrm>
            <a:off x="0" y="0"/>
            <a:ext cx="9144000" cy="6858000"/>
          </a:xfrm>
        </p:spPr>
        <p:txBody>
          <a:bodyPr/>
          <a:lstStyle/>
          <a:p>
            <a:pPr eaLnBrk="1" hangingPunct="1">
              <a:lnSpc>
                <a:spcPct val="90000"/>
              </a:lnSpc>
              <a:buFontTx/>
              <a:buNone/>
            </a:pPr>
            <a:r>
              <a:rPr lang="en-US" b="1" smtClean="0">
                <a:latin typeface="Tahoma" pitchFamily="34" charset="0"/>
              </a:rPr>
              <a:t>3.</a:t>
            </a:r>
            <a:r>
              <a:rPr lang="en-US" smtClean="0"/>
              <a:t> “</a:t>
            </a:r>
            <a:r>
              <a:rPr lang="en-US" b="1" smtClean="0">
                <a:latin typeface="Tahoma" pitchFamily="34" charset="0"/>
              </a:rPr>
              <a:t>Privilege and its trappings had long been closely associated with Western imports, illicit movies, fancy cars, and frivolities in general. Once considered banes of Western civilization, they have became the new playthings of the politically advantaged Chinese class.  Urban China sparkled; while rural citizens remained poor, its cities were getting rich. Chinese women stalked through China’s cities in miniskirts and heels, cell phones &amp; pagers attached to their leather purses.  They dyed their hair blond and had eyelid lifts to westernize their eyes.”</a:t>
            </a:r>
            <a:endParaRPr lang="en-US" smtClean="0"/>
          </a:p>
        </p:txBody>
      </p:sp>
      <p:sp>
        <p:nvSpPr>
          <p:cNvPr id="157699" name="AutoShape 4"/>
          <p:cNvSpPr>
            <a:spLocks noChangeArrowheads="1"/>
          </p:cNvSpPr>
          <p:nvPr/>
        </p:nvSpPr>
        <p:spPr bwMode="auto">
          <a:xfrm>
            <a:off x="7772400" y="6019800"/>
            <a:ext cx="976313" cy="485775"/>
          </a:xfrm>
          <a:prstGeom prst="rightArrow">
            <a:avLst>
              <a:gd name="adj1" fmla="val 50000"/>
              <a:gd name="adj2" fmla="val 50245"/>
            </a:avLst>
          </a:prstGeom>
          <a:solidFill>
            <a:schemeClr val="tx1"/>
          </a:solidFill>
          <a:ln w="9525">
            <a:solidFill>
              <a:schemeClr val="tx1"/>
            </a:solidFill>
            <a:miter lim="800000"/>
            <a:headEnd/>
            <a:tailEnd/>
          </a:ln>
        </p:spPr>
        <p:txBody>
          <a:bodyPr wrap="none" anchor="ctr"/>
          <a:lstStyle/>
          <a:p>
            <a:endParaRPr lang="en-US"/>
          </a:p>
        </p:txBody>
      </p:sp>
    </p:spTree>
  </p:cSld>
  <p:clrMapOvr>
    <a:masterClrMapping/>
  </p:clrMapOvr>
  <p:transition spd="med"/>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3"/>
          <p:cNvSpPr>
            <a:spLocks noGrp="1" noChangeArrowheads="1"/>
          </p:cNvSpPr>
          <p:nvPr>
            <p:ph type="body" idx="1"/>
          </p:nvPr>
        </p:nvSpPr>
        <p:spPr>
          <a:xfrm>
            <a:off x="0" y="0"/>
            <a:ext cx="9144000" cy="6858000"/>
          </a:xfrm>
        </p:spPr>
        <p:txBody>
          <a:bodyPr/>
          <a:lstStyle/>
          <a:p>
            <a:pPr marL="609600" indent="-609600" eaLnBrk="1" hangingPunct="1">
              <a:lnSpc>
                <a:spcPct val="90000"/>
              </a:lnSpc>
              <a:buFontTx/>
              <a:buAutoNum type="arabicPeriod" startAt="4"/>
            </a:pPr>
            <a:r>
              <a:rPr lang="en-US" b="1" smtClean="0">
                <a:latin typeface="Tahoma" pitchFamily="34" charset="0"/>
              </a:rPr>
              <a:t>“The overall divorce rate in China soared during the 1990’s, beset by the problems of modern love.  There was one divorce in every 9 marriages, 4 times higher than ten years earlier.”</a:t>
            </a:r>
          </a:p>
          <a:p>
            <a:pPr marL="609600" indent="-609600" eaLnBrk="1" hangingPunct="1">
              <a:lnSpc>
                <a:spcPct val="90000"/>
              </a:lnSpc>
              <a:buFontTx/>
              <a:buAutoNum type="arabicPeriod" startAt="4"/>
            </a:pPr>
            <a:r>
              <a:rPr lang="en-US" b="1" smtClean="0">
                <a:latin typeface="Tahoma" pitchFamily="34" charset="0"/>
              </a:rPr>
              <a:t>“Deng Xiaoping’s famous statement, “to get rich is glorious,” took effect, resonating everywhere. But some would get wealth a lot sooner than others.  This was a jarring shift for Chinese of all ages who had been deeply versed in the virtues of a communal society, where advantage and class distinction were largely erased.”</a:t>
            </a:r>
          </a:p>
        </p:txBody>
      </p:sp>
      <p:sp>
        <p:nvSpPr>
          <p:cNvPr id="158723" name="AutoShape 4"/>
          <p:cNvSpPr>
            <a:spLocks noChangeArrowheads="1"/>
          </p:cNvSpPr>
          <p:nvPr/>
        </p:nvSpPr>
        <p:spPr bwMode="auto">
          <a:xfrm>
            <a:off x="7848600" y="60960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spd="med"/>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body" idx="1"/>
          </p:nvPr>
        </p:nvSpPr>
        <p:spPr>
          <a:xfrm>
            <a:off x="0" y="0"/>
            <a:ext cx="9144000" cy="6858000"/>
          </a:xfrm>
        </p:spPr>
        <p:txBody>
          <a:bodyPr/>
          <a:lstStyle/>
          <a:p>
            <a:pPr marL="609600" indent="-609600" eaLnBrk="1" hangingPunct="1">
              <a:lnSpc>
                <a:spcPct val="90000"/>
              </a:lnSpc>
              <a:buFontTx/>
              <a:buAutoNum type="arabicPeriod"/>
            </a:pPr>
            <a:r>
              <a:rPr lang="en-US" sz="3600" b="1" smtClean="0">
                <a:latin typeface="Tahoma" pitchFamily="34" charset="0"/>
              </a:rPr>
              <a:t>“Chinglish,” a hybrid of English and Chinese, is the new lingo used by hip Western foreigners in China today.  Pinyin (“spell sound”) uses Western letters to decode how the speak and understand Chinglish.</a:t>
            </a:r>
          </a:p>
          <a:p>
            <a:pPr marL="609600" indent="-609600" eaLnBrk="1" hangingPunct="1">
              <a:lnSpc>
                <a:spcPct val="90000"/>
              </a:lnSpc>
              <a:buFontTx/>
              <a:buAutoNum type="arabicPeriod"/>
            </a:pPr>
            <a:r>
              <a:rPr lang="en-US" sz="3600" b="1" smtClean="0">
                <a:latin typeface="Tahoma" pitchFamily="34" charset="0"/>
              </a:rPr>
              <a:t>There are 77,000 known characters in traditional written Chinese.</a:t>
            </a:r>
          </a:p>
          <a:p>
            <a:pPr marL="609600" indent="-609600" eaLnBrk="1" hangingPunct="1">
              <a:lnSpc>
                <a:spcPct val="90000"/>
              </a:lnSpc>
              <a:buFontTx/>
              <a:buAutoNum type="arabicPeriod"/>
            </a:pPr>
            <a:r>
              <a:rPr lang="en-US" sz="3600" b="1" smtClean="0">
                <a:latin typeface="Tahoma" pitchFamily="34" charset="0"/>
              </a:rPr>
              <a:t>Chinese small talk is not about weather; it simply acknowledges what has already occurred, such as “You’ve arrived” as you enter the office.</a:t>
            </a:r>
          </a:p>
        </p:txBody>
      </p:sp>
      <p:sp>
        <p:nvSpPr>
          <p:cNvPr id="159747" name="AutoShape 3"/>
          <p:cNvSpPr>
            <a:spLocks noChangeArrowheads="1"/>
          </p:cNvSpPr>
          <p:nvPr/>
        </p:nvSpPr>
        <p:spPr bwMode="auto">
          <a:xfrm>
            <a:off x="7848600" y="60960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spd="med"/>
</p:sld>
</file>

<file path=ppt/slides/slide14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60770" name="WordArt 4"/>
          <p:cNvSpPr>
            <a:spLocks noChangeArrowheads="1" noChangeShapeType="1" noTextEdit="1"/>
          </p:cNvSpPr>
          <p:nvPr/>
        </p:nvSpPr>
        <p:spPr bwMode="auto">
          <a:xfrm>
            <a:off x="1828800" y="990600"/>
            <a:ext cx="5791200" cy="5029200"/>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latin typeface="Arial Black"/>
              </a:rPr>
              <a:t>THE LITTLE</a:t>
            </a:r>
          </a:p>
          <a:p>
            <a:r>
              <a:rPr lang="en-US" sz="3600" kern="10">
                <a:ln w="9525">
                  <a:solidFill>
                    <a:srgbClr val="000000"/>
                  </a:solidFill>
                  <a:round/>
                  <a:headEnd/>
                  <a:tailEnd/>
                </a:ln>
                <a:latin typeface="Arial Black"/>
              </a:rPr>
              <a:t>EMPEROR</a:t>
            </a:r>
          </a:p>
          <a:p>
            <a:r>
              <a:rPr lang="en-US" sz="3600" kern="10">
                <a:ln w="9525">
                  <a:solidFill>
                    <a:srgbClr val="000000"/>
                  </a:solidFill>
                  <a:round/>
                  <a:headEnd/>
                  <a:tailEnd/>
                </a:ln>
                <a:latin typeface="Arial Black"/>
              </a:rPr>
              <a:t>GENERATION</a:t>
            </a:r>
          </a:p>
        </p:txBody>
      </p:sp>
    </p:spTree>
  </p:cSld>
  <p:clrMapOvr>
    <a:masterClrMapping/>
  </p:clrMapOvr>
  <p:transition spd="med"/>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3"/>
          <p:cNvSpPr>
            <a:spLocks noGrp="1" noChangeArrowheads="1"/>
          </p:cNvSpPr>
          <p:nvPr>
            <p:ph type="body" idx="1"/>
          </p:nvPr>
        </p:nvSpPr>
        <p:spPr>
          <a:xfrm>
            <a:off x="0" y="304800"/>
            <a:ext cx="9144000" cy="6553200"/>
          </a:xfrm>
        </p:spPr>
        <p:txBody>
          <a:bodyPr/>
          <a:lstStyle/>
          <a:p>
            <a:pPr marL="609600" indent="-609600" eaLnBrk="1" hangingPunct="1">
              <a:buFontTx/>
              <a:buAutoNum type="arabicPeriod"/>
            </a:pPr>
            <a:r>
              <a:rPr lang="en-US" b="1" smtClean="0">
                <a:latin typeface="Tahoma" pitchFamily="34" charset="0"/>
              </a:rPr>
              <a:t>China’s one-child policy over the last generation prevented 300M births &amp; unbalanced the gender ratio from a normal 105 males to 100 females to 118 males for every 100 females.</a:t>
            </a:r>
          </a:p>
          <a:p>
            <a:pPr marL="609600" indent="-609600" eaLnBrk="1" hangingPunct="1">
              <a:buFontTx/>
              <a:buAutoNum type="arabicPeriod"/>
            </a:pPr>
            <a:r>
              <a:rPr lang="en-US" b="1" smtClean="0">
                <a:latin typeface="Tahoma" pitchFamily="34" charset="0"/>
              </a:rPr>
              <a:t>Boys are valued more than girls because they pass on the family lineage &amp; brides must be paid a large dowry. </a:t>
            </a:r>
          </a:p>
          <a:p>
            <a:pPr marL="609600" indent="-609600" eaLnBrk="1" hangingPunct="1">
              <a:buFontTx/>
              <a:buAutoNum type="arabicPeriod"/>
            </a:pPr>
            <a:r>
              <a:rPr lang="en-US" b="1" smtClean="0">
                <a:latin typeface="Tahoma" pitchFamily="34" charset="0"/>
              </a:rPr>
              <a:t>The “little emperor” generation (of spoiled single children) is producing a new wave of materialistic consumerism in China.</a:t>
            </a:r>
          </a:p>
        </p:txBody>
      </p:sp>
      <p:sp>
        <p:nvSpPr>
          <p:cNvPr id="161795" name="AutoShape 5"/>
          <p:cNvSpPr>
            <a:spLocks noChangeArrowheads="1"/>
          </p:cNvSpPr>
          <p:nvPr/>
        </p:nvSpPr>
        <p:spPr bwMode="auto">
          <a:xfrm>
            <a:off x="7848600" y="60960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spd="med"/>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body" idx="1"/>
          </p:nvPr>
        </p:nvSpPr>
        <p:spPr>
          <a:xfrm>
            <a:off x="0" y="0"/>
            <a:ext cx="9144000" cy="6858000"/>
          </a:xfrm>
        </p:spPr>
        <p:txBody>
          <a:bodyPr/>
          <a:lstStyle/>
          <a:p>
            <a:pPr marL="609600" indent="-609600" eaLnBrk="1" hangingPunct="1">
              <a:buFontTx/>
              <a:buAutoNum type="arabicPeriod" startAt="4"/>
            </a:pPr>
            <a:r>
              <a:rPr lang="en-US" b="1" dirty="0" smtClean="0">
                <a:latin typeface="Tahoma" pitchFamily="34" charset="0"/>
              </a:rPr>
              <a:t>Fertility rate dropped from 2.29 children in 1980 to 1.69 today (2.1 is replacement rate)—300M fewer births in the last 30 years</a:t>
            </a:r>
          </a:p>
          <a:p>
            <a:pPr marL="609600" indent="-609600" eaLnBrk="1" hangingPunct="1">
              <a:buFontTx/>
              <a:buAutoNum type="arabicPeriod" startAt="4"/>
            </a:pPr>
            <a:r>
              <a:rPr lang="en-US" b="1" dirty="0" smtClean="0">
                <a:latin typeface="Tahoma" pitchFamily="34" charset="0"/>
              </a:rPr>
              <a:t>118 males born for every 100 females via selective abortion (vs. the global norm of 105 male births to 100 female)</a:t>
            </a:r>
          </a:p>
          <a:p>
            <a:pPr marL="609600" indent="-609600" eaLnBrk="1" hangingPunct="1">
              <a:buFontTx/>
              <a:buAutoNum type="arabicPeriod" startAt="4"/>
            </a:pPr>
            <a:r>
              <a:rPr lang="en-US" b="1" dirty="0" smtClean="0">
                <a:latin typeface="Tahoma" pitchFamily="34" charset="0"/>
              </a:rPr>
              <a:t>Permitted exceptions to the policy: in rural areas, couples can have a second child is the first is female; in urban areas parents who are only children are allowed 2 children </a:t>
            </a:r>
          </a:p>
          <a:p>
            <a:pPr marL="609600" indent="-609600" eaLnBrk="1" hangingPunct="1">
              <a:buFontTx/>
              <a:buNone/>
            </a:pPr>
            <a:endParaRPr lang="en-US" b="1" dirty="0" smtClean="0">
              <a:latin typeface="Tahoma" pitchFamily="34" charset="0"/>
            </a:endParaRPr>
          </a:p>
          <a:p>
            <a:pPr marL="609600" indent="-609600" eaLnBrk="1" hangingPunct="1">
              <a:buFontTx/>
              <a:buNone/>
            </a:pPr>
            <a:endParaRPr lang="en-US" b="1" dirty="0" smtClean="0">
              <a:latin typeface="Tahoma" pitchFamily="34" charset="0"/>
            </a:endParaRPr>
          </a:p>
          <a:p>
            <a:pPr marL="609600" indent="-609600" eaLnBrk="1" hangingPunct="1">
              <a:buFontTx/>
              <a:buNone/>
            </a:pPr>
            <a:endParaRPr lang="en-US" b="1" dirty="0" smtClean="0">
              <a:latin typeface="Tahoma" pitchFamily="34" charset="0"/>
            </a:endParaRPr>
          </a:p>
          <a:p>
            <a:pPr marL="609600" indent="-609600" algn="ctr" eaLnBrk="1" hangingPunct="1">
              <a:buFontTx/>
              <a:buNone/>
            </a:pPr>
            <a:endParaRPr lang="en-US" b="1" dirty="0" smtClean="0"/>
          </a:p>
        </p:txBody>
      </p:sp>
      <p:sp>
        <p:nvSpPr>
          <p:cNvPr id="162819" name="AutoShape 3"/>
          <p:cNvSpPr>
            <a:spLocks noChangeArrowheads="1"/>
          </p:cNvSpPr>
          <p:nvPr/>
        </p:nvSpPr>
        <p:spPr bwMode="auto">
          <a:xfrm>
            <a:off x="7772400" y="6248400"/>
            <a:ext cx="976313" cy="485775"/>
          </a:xfrm>
          <a:prstGeom prst="rightArrow">
            <a:avLst>
              <a:gd name="adj1" fmla="val 50000"/>
              <a:gd name="adj2" fmla="val 50245"/>
            </a:avLst>
          </a:prstGeom>
          <a:solidFill>
            <a:schemeClr val="tx1"/>
          </a:solidFill>
          <a:ln w="9525">
            <a:solidFill>
              <a:schemeClr val="tx1"/>
            </a:solidFill>
            <a:miter lim="800000"/>
            <a:headEnd/>
            <a:tailEnd/>
          </a:ln>
        </p:spPr>
        <p:txBody>
          <a:bodyPr wrap="none" anchor="ctr"/>
          <a:lstStyle/>
          <a:p>
            <a:endParaRPr lang="en-US"/>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6386" name="WordArt 4"/>
          <p:cNvSpPr>
            <a:spLocks noChangeArrowheads="1" noChangeShapeType="1" noTextEdit="1"/>
          </p:cNvSpPr>
          <p:nvPr/>
        </p:nvSpPr>
        <p:spPr bwMode="auto">
          <a:xfrm>
            <a:off x="1828800" y="1066800"/>
            <a:ext cx="5486400" cy="4572000"/>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latin typeface="Arial Black"/>
              </a:rPr>
              <a:t>COMMUNITY</a:t>
            </a:r>
          </a:p>
          <a:p>
            <a:r>
              <a:rPr lang="en-US" sz="3600" kern="10">
                <a:ln w="9525">
                  <a:solidFill>
                    <a:srgbClr val="000000"/>
                  </a:solidFill>
                  <a:round/>
                  <a:headEnd/>
                  <a:tailEnd/>
                </a:ln>
                <a:latin typeface="Arial Black"/>
              </a:rPr>
              <a:t>COMMUNITY</a:t>
            </a:r>
          </a:p>
          <a:p>
            <a:r>
              <a:rPr lang="en-US" sz="3600" kern="10">
                <a:ln w="9525">
                  <a:solidFill>
                    <a:srgbClr val="000000"/>
                  </a:solidFill>
                  <a:round/>
                  <a:headEnd/>
                  <a:tailEnd/>
                </a:ln>
                <a:latin typeface="Arial Black"/>
              </a:rPr>
              <a:t>COMMUNITY</a:t>
            </a:r>
          </a:p>
        </p:txBody>
      </p:sp>
    </p:spTree>
  </p:cSld>
  <p:clrMapOvr>
    <a:masterClrMapping/>
  </p:clrMapOvr>
  <p:transition spd="med"/>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body" idx="1"/>
          </p:nvPr>
        </p:nvSpPr>
        <p:spPr>
          <a:xfrm>
            <a:off x="0" y="0"/>
            <a:ext cx="9144000" cy="6858000"/>
          </a:xfrm>
        </p:spPr>
        <p:txBody>
          <a:bodyPr/>
          <a:lstStyle/>
          <a:p>
            <a:pPr marL="609600" indent="-609600" eaLnBrk="1" hangingPunct="1">
              <a:lnSpc>
                <a:spcPct val="90000"/>
              </a:lnSpc>
              <a:buFontTx/>
              <a:buAutoNum type="arabicPeriod" startAt="7"/>
            </a:pPr>
            <a:r>
              <a:rPr lang="en-US" sz="2800" b="1" dirty="0" smtClean="0">
                <a:latin typeface="Tahoma" pitchFamily="34" charset="0"/>
              </a:rPr>
              <a:t>Richer Chinese sometimes circumvent the policy by paying assessed fines; using in vitro fertilization as a means of multiple births; having children abroad.</a:t>
            </a:r>
          </a:p>
          <a:p>
            <a:pPr marL="609600" indent="-609600" eaLnBrk="1" hangingPunct="1">
              <a:lnSpc>
                <a:spcPct val="90000"/>
              </a:lnSpc>
              <a:buFontTx/>
              <a:buAutoNum type="arabicPeriod" startAt="7"/>
            </a:pPr>
            <a:r>
              <a:rPr lang="en-US" sz="2800" b="1" dirty="0" smtClean="0">
                <a:latin typeface="Tahoma" pitchFamily="34" charset="0"/>
              </a:rPr>
              <a:t>Penalties for breaking the policy: fines 3-10X annual income; state employees can be demoted of fired; children not allowed into better schools; forced abortion in some </a:t>
            </a:r>
            <a:r>
              <a:rPr lang="en-US" sz="2800" b="1" smtClean="0">
                <a:latin typeface="Tahoma" pitchFamily="34" charset="0"/>
              </a:rPr>
              <a:t>rural areas</a:t>
            </a:r>
            <a:endParaRPr lang="en-US" sz="2800" b="1" dirty="0" smtClean="0">
              <a:latin typeface="Tahoma" pitchFamily="34" charset="0"/>
            </a:endParaRPr>
          </a:p>
          <a:p>
            <a:pPr marL="609600" indent="-609600" eaLnBrk="1" hangingPunct="1">
              <a:lnSpc>
                <a:spcPct val="90000"/>
              </a:lnSpc>
              <a:buFontTx/>
              <a:buAutoNum type="arabicPeriod" startAt="7"/>
            </a:pPr>
            <a:r>
              <a:rPr lang="en-US" sz="2800" b="1" dirty="0" smtClean="0">
                <a:latin typeface="Tahoma" pitchFamily="34" charset="0"/>
              </a:rPr>
              <a:t>The “4-2-1” pending future problem: 4 grandparents + 2 parents must be supported by 1 child</a:t>
            </a:r>
          </a:p>
          <a:p>
            <a:pPr marL="609600" indent="-609600" eaLnBrk="1" hangingPunct="1">
              <a:lnSpc>
                <a:spcPct val="90000"/>
              </a:lnSpc>
              <a:buFontTx/>
              <a:buAutoNum type="arabicPeriod" startAt="7"/>
            </a:pPr>
            <a:r>
              <a:rPr lang="en-US" sz="2800" b="1" dirty="0" smtClean="0">
                <a:latin typeface="Tahoma" pitchFamily="34" charset="0"/>
              </a:rPr>
              <a:t>Other social problems: shortage of brides for men; “incest villages”; the ration of working age people to retirees will fall from 6 today to 2 by 2040</a:t>
            </a:r>
          </a:p>
          <a:p>
            <a:pPr marL="609600" indent="-609600" eaLnBrk="1" hangingPunct="1">
              <a:lnSpc>
                <a:spcPct val="90000"/>
              </a:lnSpc>
              <a:buFontTx/>
              <a:buNone/>
            </a:pPr>
            <a:endParaRPr lang="en-US" sz="2800" b="1" dirty="0" smtClean="0">
              <a:latin typeface="Tahoma" pitchFamily="34" charset="0"/>
            </a:endParaRPr>
          </a:p>
        </p:txBody>
      </p:sp>
    </p:spTree>
  </p:cSld>
  <p:clrMapOvr>
    <a:masterClrMapping/>
  </p:clrMapOvr>
  <p:transition spd="med"/>
</p:sld>
</file>

<file path=ppt/slides/slide15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64866" name="WordArt 2"/>
          <p:cNvSpPr>
            <a:spLocks noChangeArrowheads="1" noChangeShapeType="1" noTextEdit="1"/>
          </p:cNvSpPr>
          <p:nvPr/>
        </p:nvSpPr>
        <p:spPr bwMode="auto">
          <a:xfrm>
            <a:off x="533400" y="609600"/>
            <a:ext cx="7924800" cy="3810000"/>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latin typeface="Arial Black"/>
              </a:rPr>
              <a:t>PRACTICAL ADVICE FOR </a:t>
            </a:r>
          </a:p>
          <a:p>
            <a:r>
              <a:rPr lang="en-US" sz="3600" kern="10">
                <a:ln w="9525">
                  <a:solidFill>
                    <a:srgbClr val="000000"/>
                  </a:solidFill>
                  <a:round/>
                  <a:headEnd/>
                  <a:tailEnd/>
                </a:ln>
                <a:latin typeface="Arial Black"/>
              </a:rPr>
              <a:t>DOING BUSINESS </a:t>
            </a:r>
          </a:p>
          <a:p>
            <a:r>
              <a:rPr lang="en-US" sz="3600" kern="10">
                <a:ln w="9525">
                  <a:solidFill>
                    <a:srgbClr val="000000"/>
                  </a:solidFill>
                  <a:round/>
                  <a:headEnd/>
                  <a:tailEnd/>
                </a:ln>
                <a:latin typeface="Arial Black"/>
              </a:rPr>
              <a:t>IN CHINA</a:t>
            </a:r>
          </a:p>
        </p:txBody>
      </p:sp>
      <p:sp>
        <p:nvSpPr>
          <p:cNvPr id="164867" name="Text Box 3"/>
          <p:cNvSpPr txBox="1">
            <a:spLocks noChangeArrowheads="1"/>
          </p:cNvSpPr>
          <p:nvPr/>
        </p:nvSpPr>
        <p:spPr bwMode="auto">
          <a:xfrm>
            <a:off x="0" y="4800600"/>
            <a:ext cx="9372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r>
              <a:rPr lang="en-US" sz="2800" dirty="0">
                <a:solidFill>
                  <a:srgbClr val="CCFFFF"/>
                </a:solidFill>
                <a:latin typeface="Tahoma" pitchFamily="34" charset="0"/>
              </a:rPr>
              <a:t>From </a:t>
            </a:r>
            <a:r>
              <a:rPr lang="en-US" sz="2800" i="1" dirty="0">
                <a:solidFill>
                  <a:srgbClr val="CCFFFF"/>
                </a:solidFill>
                <a:latin typeface="Tahoma" pitchFamily="34" charset="0"/>
              </a:rPr>
              <a:t>One Billion Customers</a:t>
            </a:r>
            <a:r>
              <a:rPr lang="en-US" sz="2800" dirty="0">
                <a:solidFill>
                  <a:srgbClr val="CCFFFF"/>
                </a:solidFill>
                <a:latin typeface="Tahoma" pitchFamily="34" charset="0"/>
              </a:rPr>
              <a:t>, by James McGregor</a:t>
            </a:r>
          </a:p>
        </p:txBody>
      </p:sp>
    </p:spTree>
  </p:cSld>
  <p:clrMapOvr>
    <a:masterClrMapping/>
  </p:clrMapOvr>
  <p:transition spd="med"/>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body" idx="1"/>
          </p:nvPr>
        </p:nvSpPr>
        <p:spPr>
          <a:xfrm>
            <a:off x="0" y="0"/>
            <a:ext cx="9144000" cy="6858000"/>
          </a:xfrm>
        </p:spPr>
        <p:txBody>
          <a:bodyPr/>
          <a:lstStyle/>
          <a:p>
            <a:pPr marL="609600" indent="-609600" eaLnBrk="1" hangingPunct="1">
              <a:lnSpc>
                <a:spcPct val="90000"/>
              </a:lnSpc>
              <a:buFontTx/>
              <a:buAutoNum type="arabicPeriod"/>
            </a:pPr>
            <a:r>
              <a:rPr lang="en-US" sz="2800" b="1" smtClean="0">
                <a:latin typeface="Tahoma" pitchFamily="34" charset="0"/>
              </a:rPr>
              <a:t>The Chinese government uses competition from foreign companies to reform its own companies and economic system.</a:t>
            </a:r>
          </a:p>
          <a:p>
            <a:pPr marL="609600" indent="-609600" eaLnBrk="1" hangingPunct="1">
              <a:lnSpc>
                <a:spcPct val="90000"/>
              </a:lnSpc>
              <a:buFontTx/>
              <a:buAutoNum type="arabicPeriod"/>
            </a:pPr>
            <a:r>
              <a:rPr lang="en-US" sz="2800" b="1" smtClean="0">
                <a:latin typeface="Tahoma" pitchFamily="34" charset="0"/>
              </a:rPr>
              <a:t>Although China is confident about becoming a world-class competitor, it is also paranoid and insecure about the outside world.</a:t>
            </a:r>
          </a:p>
          <a:p>
            <a:pPr marL="609600" indent="-609600" eaLnBrk="1" hangingPunct="1">
              <a:lnSpc>
                <a:spcPct val="90000"/>
              </a:lnSpc>
              <a:buFontTx/>
              <a:buAutoNum type="arabicPeriod"/>
            </a:pPr>
            <a:r>
              <a:rPr lang="en-US" sz="2800" b="1" smtClean="0">
                <a:latin typeface="Tahoma" pitchFamily="34" charset="0"/>
              </a:rPr>
              <a:t>China is modernizing, not Westernizing.</a:t>
            </a:r>
          </a:p>
          <a:p>
            <a:pPr marL="609600" indent="-609600" eaLnBrk="1" hangingPunct="1">
              <a:lnSpc>
                <a:spcPct val="90000"/>
              </a:lnSpc>
              <a:buFontTx/>
              <a:buAutoNum type="arabicPeriod"/>
            </a:pPr>
            <a:r>
              <a:rPr lang="en-US" sz="2800" b="1" smtClean="0">
                <a:latin typeface="Tahoma" pitchFamily="34" charset="0"/>
              </a:rPr>
              <a:t>China has lots of slogans but no prominent ideology other than to become rich and powerful through international trade and business.</a:t>
            </a:r>
          </a:p>
          <a:p>
            <a:pPr marL="609600" indent="-609600" eaLnBrk="1" hangingPunct="1">
              <a:lnSpc>
                <a:spcPct val="90000"/>
              </a:lnSpc>
              <a:buFontTx/>
              <a:buAutoNum type="arabicPeriod"/>
            </a:pPr>
            <a:r>
              <a:rPr lang="en-US" sz="2800" b="1" smtClean="0">
                <a:latin typeface="Tahoma" pitchFamily="34" charset="0"/>
              </a:rPr>
              <a:t>Chinese negotiators are masters of making you feel that you need them more than they need you.</a:t>
            </a:r>
          </a:p>
          <a:p>
            <a:pPr marL="609600" indent="-609600" eaLnBrk="1" hangingPunct="1">
              <a:lnSpc>
                <a:spcPct val="90000"/>
              </a:lnSpc>
              <a:buFontTx/>
              <a:buAutoNum type="arabicPeriod"/>
            </a:pPr>
            <a:r>
              <a:rPr lang="en-US" sz="2800" b="1" smtClean="0">
                <a:latin typeface="Tahoma" pitchFamily="34" charset="0"/>
              </a:rPr>
              <a:t>The Chinese will ask you for anything because you just may be stupid enough to agree to it.</a:t>
            </a:r>
          </a:p>
        </p:txBody>
      </p:sp>
    </p:spTree>
  </p:cSld>
  <p:clrMapOvr>
    <a:masterClrMapping/>
  </p:clrMapOvr>
  <p:transition spd="med"/>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body" idx="1"/>
          </p:nvPr>
        </p:nvSpPr>
        <p:spPr>
          <a:xfrm>
            <a:off x="0" y="0"/>
            <a:ext cx="9144000" cy="6858000"/>
          </a:xfrm>
        </p:spPr>
        <p:txBody>
          <a:bodyPr/>
          <a:lstStyle/>
          <a:p>
            <a:pPr marL="609600" indent="-609600" eaLnBrk="1" hangingPunct="1">
              <a:lnSpc>
                <a:spcPct val="80000"/>
              </a:lnSpc>
              <a:buFont typeface="+mj-lt"/>
              <a:buAutoNum type="arabicPeriod" startAt="7"/>
            </a:pPr>
            <a:r>
              <a:rPr lang="en-US" b="1" dirty="0" smtClean="0">
                <a:latin typeface="Tahoma" pitchFamily="34" charset="0"/>
              </a:rPr>
              <a:t>The most important thing in conducting business with the Chinese is to know who you are dealing with and what they really want and need.</a:t>
            </a:r>
          </a:p>
          <a:p>
            <a:pPr marL="609600" indent="-609600" eaLnBrk="1" hangingPunct="1">
              <a:lnSpc>
                <a:spcPct val="80000"/>
              </a:lnSpc>
              <a:buFont typeface="+mj-lt"/>
              <a:buAutoNum type="arabicPeriod" startAt="7"/>
            </a:pPr>
            <a:r>
              <a:rPr lang="en-US" b="1" dirty="0" smtClean="0">
                <a:latin typeface="Tahoma" pitchFamily="34" charset="0"/>
              </a:rPr>
              <a:t>The Chinese always strive to get concessions from you.</a:t>
            </a:r>
          </a:p>
          <a:p>
            <a:pPr marL="609600" indent="-609600" eaLnBrk="1" hangingPunct="1">
              <a:lnSpc>
                <a:spcPct val="80000"/>
              </a:lnSpc>
              <a:buFont typeface="+mj-lt"/>
              <a:buAutoNum type="arabicPeriod" startAt="7"/>
            </a:pPr>
            <a:r>
              <a:rPr lang="en-US" b="1" dirty="0" smtClean="0">
                <a:latin typeface="Tahoma" pitchFamily="34" charset="0"/>
              </a:rPr>
              <a:t>Don’t take what Chinese negotiators tell you to be the actual truth.  They often site nonexistent regulations or rules simply to put you in a negotiating bind or box.</a:t>
            </a:r>
          </a:p>
          <a:p>
            <a:pPr marL="609600" indent="-609600" eaLnBrk="1" hangingPunct="1">
              <a:lnSpc>
                <a:spcPct val="80000"/>
              </a:lnSpc>
              <a:buFont typeface="+mj-lt"/>
              <a:buAutoNum type="arabicPeriod" startAt="7"/>
            </a:pPr>
            <a:r>
              <a:rPr lang="en-US" b="1" dirty="0" smtClean="0">
                <a:latin typeface="Tahoma" pitchFamily="34" charset="0"/>
              </a:rPr>
              <a:t>Contracts in China </a:t>
            </a:r>
            <a:r>
              <a:rPr lang="en-US" b="1" smtClean="0">
                <a:latin typeface="Tahoma" pitchFamily="34" charset="0"/>
              </a:rPr>
              <a:t>are </a:t>
            </a:r>
            <a:r>
              <a:rPr lang="en-US" b="1" smtClean="0">
                <a:latin typeface="Tahoma" pitchFamily="34" charset="0"/>
              </a:rPr>
              <a:t>not </a:t>
            </a:r>
            <a:r>
              <a:rPr lang="en-US" b="1" dirty="0" smtClean="0">
                <a:latin typeface="Tahoma" pitchFamily="34" charset="0"/>
              </a:rPr>
              <a:t>a guarantee of anything.  It is the relationship built in negotiating the contract that you build your future on.</a:t>
            </a:r>
          </a:p>
        </p:txBody>
      </p:sp>
    </p:spTree>
  </p:cSld>
  <p:clrMapOvr>
    <a:masterClrMapping/>
  </p:clrMapOvr>
  <p:transition spd="med"/>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body" idx="1"/>
          </p:nvPr>
        </p:nvSpPr>
        <p:spPr>
          <a:xfrm>
            <a:off x="0" y="0"/>
            <a:ext cx="9144000" cy="6858000"/>
          </a:xfrm>
        </p:spPr>
        <p:txBody>
          <a:bodyPr/>
          <a:lstStyle/>
          <a:p>
            <a:pPr marL="609600" indent="-609600" eaLnBrk="1" hangingPunct="1">
              <a:lnSpc>
                <a:spcPct val="80000"/>
              </a:lnSpc>
              <a:buFontTx/>
              <a:buAutoNum type="arabicPeriod" startAt="11"/>
            </a:pPr>
            <a:r>
              <a:rPr lang="en-US" sz="2600" b="1" smtClean="0">
                <a:latin typeface="Tahoma" pitchFamily="34" charset="0"/>
              </a:rPr>
              <a:t>Contract details matter less than personal relationships.</a:t>
            </a:r>
          </a:p>
          <a:p>
            <a:pPr marL="609600" indent="-609600" eaLnBrk="1" hangingPunct="1">
              <a:lnSpc>
                <a:spcPct val="80000"/>
              </a:lnSpc>
              <a:buFontTx/>
              <a:buAutoNum type="arabicPeriod" startAt="11"/>
            </a:pPr>
            <a:r>
              <a:rPr lang="en-US" sz="2600" b="1" smtClean="0">
                <a:latin typeface="Tahoma" pitchFamily="34" charset="0"/>
              </a:rPr>
              <a:t>Treat Chinese partners with great respect and equality, because insults and slights are never forgotten, and retribution is certain.</a:t>
            </a:r>
          </a:p>
          <a:p>
            <a:pPr marL="609600" indent="-609600" eaLnBrk="1" hangingPunct="1">
              <a:lnSpc>
                <a:spcPct val="80000"/>
              </a:lnSpc>
              <a:buFontTx/>
              <a:buAutoNum type="arabicPeriod" startAt="11"/>
            </a:pPr>
            <a:r>
              <a:rPr lang="en-US" sz="2600" b="1" smtClean="0">
                <a:latin typeface="Tahoma" pitchFamily="34" charset="0"/>
              </a:rPr>
              <a:t>Chinese employees want leaders and mentors, not dictators or risk-avoiding bureaucrats.</a:t>
            </a:r>
          </a:p>
          <a:p>
            <a:pPr marL="609600" indent="-609600" eaLnBrk="1" hangingPunct="1">
              <a:lnSpc>
                <a:spcPct val="80000"/>
              </a:lnSpc>
              <a:buFontTx/>
              <a:buAutoNum type="arabicPeriod" startAt="11"/>
            </a:pPr>
            <a:r>
              <a:rPr lang="en-US" sz="2600" b="1" smtClean="0">
                <a:latin typeface="Tahoma" pitchFamily="34" charset="0"/>
              </a:rPr>
              <a:t>Chinese employees and officials are ethically confused due to the culture’s rapid conversion from community wealth to individualized capitalized wealth.</a:t>
            </a:r>
          </a:p>
          <a:p>
            <a:pPr marL="609600" indent="-609600" eaLnBrk="1" hangingPunct="1">
              <a:lnSpc>
                <a:spcPct val="80000"/>
              </a:lnSpc>
              <a:buFontTx/>
              <a:buAutoNum type="arabicPeriod" startAt="11"/>
            </a:pPr>
            <a:r>
              <a:rPr lang="en-US" sz="2600" b="1" smtClean="0">
                <a:latin typeface="Tahoma" pitchFamily="34" charset="0"/>
              </a:rPr>
              <a:t>Officials clear the way for business; business paves the way for Chinese officials to accumulate assets.  Senior Chinese officials seldom engage in direct corruption, preferring instead to use nepotism as the means of building family wealth.  For the ruling elite, gathering family assets quietly is quietly accepted.</a:t>
            </a:r>
          </a:p>
        </p:txBody>
      </p:sp>
    </p:spTree>
  </p:cSld>
  <p:clrMapOvr>
    <a:masterClrMapping/>
  </p:clrMapOvr>
  <p:transition spd="med"/>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body" idx="1"/>
          </p:nvPr>
        </p:nvSpPr>
        <p:spPr>
          <a:xfrm>
            <a:off x="0" y="0"/>
            <a:ext cx="9144000" cy="6858000"/>
          </a:xfrm>
        </p:spPr>
        <p:txBody>
          <a:bodyPr/>
          <a:lstStyle/>
          <a:p>
            <a:pPr marL="609600" indent="-609600" eaLnBrk="1" hangingPunct="1">
              <a:lnSpc>
                <a:spcPct val="80000"/>
              </a:lnSpc>
              <a:buFontTx/>
              <a:buAutoNum type="arabicPeriod" startAt="16"/>
            </a:pPr>
            <a:r>
              <a:rPr lang="en-US" sz="2600" b="1" smtClean="0">
                <a:latin typeface="Tahoma" pitchFamily="34" charset="0"/>
              </a:rPr>
              <a:t>Choose legitimate business agents and consultants to obtain corporate licenses and approvals, and seek as little information as possible about how they are obtained.</a:t>
            </a:r>
          </a:p>
          <a:p>
            <a:pPr marL="609600" indent="-609600" eaLnBrk="1" hangingPunct="1">
              <a:lnSpc>
                <a:spcPct val="80000"/>
              </a:lnSpc>
              <a:buFontTx/>
              <a:buAutoNum type="arabicPeriod" startAt="16"/>
            </a:pPr>
            <a:r>
              <a:rPr lang="en-US" sz="2600" b="1" smtClean="0">
                <a:latin typeface="Tahoma" pitchFamily="34" charset="0"/>
              </a:rPr>
              <a:t>Don’t attempt to bribe the Chinese.  Nobody stays bought and the Chinese know bribery is against American laws.  Instead, build long-term, win-win relationships with your customers through training them, offering them opportunities to travel and engage in recreation.</a:t>
            </a:r>
          </a:p>
          <a:p>
            <a:pPr marL="609600" indent="-609600" eaLnBrk="1" hangingPunct="1">
              <a:lnSpc>
                <a:spcPct val="80000"/>
              </a:lnSpc>
              <a:buFontTx/>
              <a:buAutoNum type="arabicPeriod" startAt="16"/>
            </a:pPr>
            <a:r>
              <a:rPr lang="en-US" sz="2600" b="1" smtClean="0">
                <a:latin typeface="Tahoma" pitchFamily="34" charset="0"/>
              </a:rPr>
              <a:t>At its core, today’s China is all about self-interest.  It is very strong on competition but week on cooperation.</a:t>
            </a:r>
          </a:p>
          <a:p>
            <a:pPr marL="609600" indent="-609600" eaLnBrk="1" hangingPunct="1">
              <a:lnSpc>
                <a:spcPct val="80000"/>
              </a:lnSpc>
              <a:buFontTx/>
              <a:buAutoNum type="arabicPeriod" startAt="16"/>
            </a:pPr>
            <a:r>
              <a:rPr lang="en-US" sz="2600" b="1" smtClean="0">
                <a:latin typeface="Tahoma" pitchFamily="34" charset="0"/>
              </a:rPr>
              <a:t>Never put your business in the position where you are dependent on one individual for access to government officials.</a:t>
            </a:r>
          </a:p>
          <a:p>
            <a:pPr marL="609600" indent="-609600" eaLnBrk="1" hangingPunct="1">
              <a:lnSpc>
                <a:spcPct val="80000"/>
              </a:lnSpc>
              <a:buFontTx/>
              <a:buAutoNum type="arabicPeriod" startAt="16"/>
            </a:pPr>
            <a:r>
              <a:rPr lang="en-US" sz="2600" b="1" smtClean="0">
                <a:latin typeface="Tahoma" pitchFamily="34" charset="0"/>
              </a:rPr>
              <a:t>Inform your suppliers that they will be dropped if they try to bribe your employees.  Suppliers will appreciate being let off the hook.</a:t>
            </a:r>
          </a:p>
        </p:txBody>
      </p:sp>
    </p:spTree>
  </p:cSld>
  <p:clrMapOvr>
    <a:masterClrMapping/>
  </p:clrMapOvr>
  <p:transition spd="med"/>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body" idx="1"/>
          </p:nvPr>
        </p:nvSpPr>
        <p:spPr>
          <a:xfrm>
            <a:off x="0" y="0"/>
            <a:ext cx="9144000" cy="6858000"/>
          </a:xfrm>
        </p:spPr>
        <p:txBody>
          <a:bodyPr/>
          <a:lstStyle/>
          <a:p>
            <a:pPr marL="609600" indent="-609600" eaLnBrk="1" hangingPunct="1">
              <a:lnSpc>
                <a:spcPct val="90000"/>
              </a:lnSpc>
              <a:buFontTx/>
              <a:buAutoNum type="arabicPeriod" startAt="21"/>
            </a:pPr>
            <a:r>
              <a:rPr lang="en-US" sz="3000" b="1" smtClean="0">
                <a:latin typeface="Tahoma" pitchFamily="34" charset="0"/>
              </a:rPr>
              <a:t>Be tough in negotiating.  The Chinese respect it.</a:t>
            </a:r>
          </a:p>
          <a:p>
            <a:pPr marL="609600" indent="-609600" eaLnBrk="1" hangingPunct="1">
              <a:lnSpc>
                <a:spcPct val="90000"/>
              </a:lnSpc>
              <a:buFontTx/>
              <a:buAutoNum type="arabicPeriod" startAt="21"/>
            </a:pPr>
            <a:r>
              <a:rPr lang="en-US" sz="3000" b="1" smtClean="0">
                <a:latin typeface="Tahoma" pitchFamily="34" charset="0"/>
              </a:rPr>
              <a:t>Frame your negotiation arguments to show how your company is good for China, and don’t emphasize what is wrong with the Chinese system or government.  Don’t make the Chinese look bad.</a:t>
            </a:r>
          </a:p>
          <a:p>
            <a:pPr marL="609600" indent="-609600" eaLnBrk="1" hangingPunct="1">
              <a:lnSpc>
                <a:spcPct val="90000"/>
              </a:lnSpc>
              <a:buFontTx/>
              <a:buAutoNum type="arabicPeriod" startAt="21"/>
            </a:pPr>
            <a:r>
              <a:rPr lang="en-US" sz="3000" b="1" smtClean="0">
                <a:latin typeface="Tahoma" pitchFamily="34" charset="0"/>
              </a:rPr>
              <a:t>Enlist the help of your home government in negotiating, as well as relevant international organizations and trade associations.</a:t>
            </a:r>
          </a:p>
          <a:p>
            <a:pPr marL="609600" indent="-609600" eaLnBrk="1" hangingPunct="1">
              <a:lnSpc>
                <a:spcPct val="90000"/>
              </a:lnSpc>
              <a:buFontTx/>
              <a:buAutoNum type="arabicPeriod" startAt="21"/>
            </a:pPr>
            <a:r>
              <a:rPr lang="en-US" sz="3000" b="1" smtClean="0">
                <a:latin typeface="Tahoma" pitchFamily="34" charset="0"/>
              </a:rPr>
              <a:t>Cultivate relationships with Chinese officials but spend more time with the customer than with politicians.</a:t>
            </a:r>
          </a:p>
        </p:txBody>
      </p:sp>
    </p:spTree>
  </p:cSld>
  <p:clrMapOvr>
    <a:masterClrMapping/>
  </p:clrMapOvr>
  <p:transition spd="med"/>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body" idx="1"/>
          </p:nvPr>
        </p:nvSpPr>
        <p:spPr>
          <a:xfrm>
            <a:off x="0" y="0"/>
            <a:ext cx="9144000" cy="6858000"/>
          </a:xfrm>
        </p:spPr>
        <p:txBody>
          <a:bodyPr/>
          <a:lstStyle/>
          <a:p>
            <a:pPr marL="609600" indent="-609600" eaLnBrk="1" hangingPunct="1">
              <a:lnSpc>
                <a:spcPct val="80000"/>
              </a:lnSpc>
              <a:buFontTx/>
              <a:buAutoNum type="arabicPeriod" startAt="25"/>
            </a:pPr>
            <a:r>
              <a:rPr lang="en-US" sz="2800" b="1" smtClean="0">
                <a:latin typeface="Tahoma" pitchFamily="34" charset="0"/>
              </a:rPr>
              <a:t>You don’t win in China by getting only to the top guy.  You win by enlisting supporters at all levels.  The most talented business professionals in China are keen human observers who know what makes people tick.  Lawyers in the West look for legal loopholes; the Chinese find people who can nudge their business interests this way or that way.</a:t>
            </a:r>
          </a:p>
          <a:p>
            <a:pPr marL="609600" indent="-609600" eaLnBrk="1" hangingPunct="1">
              <a:lnSpc>
                <a:spcPct val="80000"/>
              </a:lnSpc>
              <a:buFontTx/>
              <a:buAutoNum type="arabicPeriod" startAt="25"/>
            </a:pPr>
            <a:r>
              <a:rPr lang="en-US" sz="2800" b="1" smtClean="0">
                <a:latin typeface="Tahoma" pitchFamily="34" charset="0"/>
              </a:rPr>
              <a:t>You can’t ignore Chinese government officials but don’t sit and wait for their approval.  The best strategy is to avoid forcing a government decision. </a:t>
            </a:r>
          </a:p>
          <a:p>
            <a:pPr marL="609600" indent="-609600" eaLnBrk="1" hangingPunct="1">
              <a:lnSpc>
                <a:spcPct val="80000"/>
              </a:lnSpc>
              <a:buFontTx/>
              <a:buAutoNum type="arabicPeriod" startAt="25"/>
            </a:pPr>
            <a:r>
              <a:rPr lang="en-US" sz="2800" b="1" smtClean="0">
                <a:latin typeface="Tahoma" pitchFamily="34" charset="0"/>
              </a:rPr>
              <a:t>China is not one market, but rather a collection of many local markets, each with its own practices, traditions, and methods of local protectionism.   The most carefully constructed legal contracts will quickly die when politics or relationships go against them.</a:t>
            </a:r>
            <a:r>
              <a:rPr lang="en-US" sz="2800" smtClean="0">
                <a:latin typeface="Tahoma" pitchFamily="34" charset="0"/>
              </a:rPr>
              <a:t> </a:t>
            </a:r>
          </a:p>
        </p:txBody>
      </p:sp>
    </p:spTree>
  </p:cSld>
  <p:clrMapOvr>
    <a:masterClrMapping/>
  </p:clrMapOvr>
  <p:transition spd="med"/>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body" idx="1"/>
          </p:nvPr>
        </p:nvSpPr>
        <p:spPr>
          <a:xfrm>
            <a:off x="0" y="0"/>
            <a:ext cx="9144000" cy="6858000"/>
          </a:xfrm>
        </p:spPr>
        <p:txBody>
          <a:bodyPr/>
          <a:lstStyle/>
          <a:p>
            <a:pPr marL="609600" indent="-609600" eaLnBrk="1" hangingPunct="1">
              <a:lnSpc>
                <a:spcPct val="80000"/>
              </a:lnSpc>
              <a:buFontTx/>
              <a:buAutoNum type="arabicPeriod" startAt="28"/>
            </a:pPr>
            <a:r>
              <a:rPr lang="en-US" sz="2800" b="1" smtClean="0">
                <a:latin typeface="Tahoma" pitchFamily="34" charset="0"/>
              </a:rPr>
              <a:t>When forced to share your technology in China, isolate any parts of the technology that are not immediately crucial.</a:t>
            </a:r>
          </a:p>
          <a:p>
            <a:pPr marL="609600" indent="-609600" eaLnBrk="1" hangingPunct="1">
              <a:lnSpc>
                <a:spcPct val="80000"/>
              </a:lnSpc>
              <a:buFontTx/>
              <a:buAutoNum type="arabicPeriod" startAt="28"/>
            </a:pPr>
            <a:r>
              <a:rPr lang="en-US" sz="2800" b="1" smtClean="0">
                <a:latin typeface="Tahoma" pitchFamily="34" charset="0"/>
              </a:rPr>
              <a:t>Deep scars from the Cultural Revolution and the sudden upheavals of capitalism have created a get-rich atmosphere in which nobody trusts anybody.  In China business, expect to be cheated.</a:t>
            </a:r>
          </a:p>
          <a:p>
            <a:pPr marL="609600" indent="-609600" eaLnBrk="1" hangingPunct="1">
              <a:lnSpc>
                <a:spcPct val="80000"/>
              </a:lnSpc>
              <a:buFontTx/>
              <a:buAutoNum type="arabicPeriod" startAt="28"/>
            </a:pPr>
            <a:r>
              <a:rPr lang="en-US" sz="2800" b="1" smtClean="0">
                <a:latin typeface="Tahoma" pitchFamily="34" charset="0"/>
              </a:rPr>
              <a:t>The Chinese appear to be a collective society.  They eat together, travel together, and recreate together.  But below that collective surface a dog-eat-dog competitive drive make the Chinese among the most individualistic and selfish people.</a:t>
            </a:r>
          </a:p>
          <a:p>
            <a:pPr marL="609600" indent="-609600" eaLnBrk="1" hangingPunct="1">
              <a:lnSpc>
                <a:spcPct val="80000"/>
              </a:lnSpc>
              <a:buFontTx/>
              <a:buAutoNum type="arabicPeriod" startAt="28"/>
            </a:pPr>
            <a:r>
              <a:rPr lang="en-US" sz="2800" b="1" smtClean="0">
                <a:latin typeface="Tahoma" pitchFamily="34" charset="0"/>
              </a:rPr>
              <a:t>China’s rush to get rich is accompanied by deep distrust of the system, and anyone outside the circle of close acquaintances.  This has created a business environment steeped in dishonesty and lack of transparency.</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0" y="0"/>
            <a:ext cx="9144000" cy="6858000"/>
          </a:xfrm>
        </p:spPr>
        <p:txBody>
          <a:bodyPr/>
          <a:lstStyle/>
          <a:p>
            <a:pPr eaLnBrk="1" hangingPunct="1">
              <a:lnSpc>
                <a:spcPct val="90000"/>
              </a:lnSpc>
              <a:buFontTx/>
              <a:buNone/>
            </a:pPr>
            <a:r>
              <a:rPr lang="en-US" sz="4400" b="1" u="sng" dirty="0" smtClean="0">
                <a:latin typeface="Tahoma" pitchFamily="34" charset="0"/>
              </a:rPr>
              <a:t>Community</a:t>
            </a:r>
            <a:r>
              <a:rPr lang="en-US" sz="4400" b="1" dirty="0" smtClean="0">
                <a:latin typeface="Tahoma" pitchFamily="34" charset="0"/>
              </a:rPr>
              <a:t> = the network of people you and your family depend on most and who depend on you. </a:t>
            </a:r>
          </a:p>
          <a:p>
            <a:pPr eaLnBrk="1" hangingPunct="1">
              <a:lnSpc>
                <a:spcPct val="90000"/>
              </a:lnSpc>
              <a:buFontTx/>
              <a:buNone/>
            </a:pPr>
            <a:r>
              <a:rPr lang="en-US" sz="4400" b="1" dirty="0" smtClean="0">
                <a:latin typeface="Tahoma" pitchFamily="34" charset="0"/>
              </a:rPr>
              <a:t>Something is an IDEAL if it enhances the community (but not necessarily individual members of the community, who are expected to sacrifice for the good of the community).</a:t>
            </a:r>
          </a:p>
        </p:txBody>
      </p:sp>
    </p:spTree>
    <p:extLst>
      <p:ext uri="{BB962C8B-B14F-4D97-AF65-F5344CB8AC3E}">
        <p14:creationId xmlns:p14="http://schemas.microsoft.com/office/powerpoint/2010/main" val="81447081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b="1" smtClean="0">
                <a:solidFill>
                  <a:schemeClr val="tx1"/>
                </a:solidFill>
                <a:latin typeface="Tahoma" pitchFamily="34" charset="0"/>
              </a:rPr>
              <a:t>Forest (community)  </a:t>
            </a:r>
            <a:br>
              <a:rPr lang="en-US" b="1" smtClean="0">
                <a:solidFill>
                  <a:schemeClr val="tx1"/>
                </a:solidFill>
                <a:latin typeface="Tahoma" pitchFamily="34" charset="0"/>
              </a:rPr>
            </a:br>
            <a:r>
              <a:rPr lang="en-US" b="1" smtClean="0">
                <a:solidFill>
                  <a:schemeClr val="tx1"/>
                </a:solidFill>
                <a:latin typeface="Tahoma" pitchFamily="34" charset="0"/>
              </a:rPr>
              <a:t>or trees (individuals)?</a:t>
            </a:r>
          </a:p>
        </p:txBody>
      </p:sp>
      <p:sp>
        <p:nvSpPr>
          <p:cNvPr id="18435" name="Rectangle 6"/>
          <p:cNvSpPr>
            <a:spLocks noChangeArrowheads="1"/>
          </p:cNvSpPr>
          <p:nvPr/>
        </p:nvSpPr>
        <p:spPr bwMode="auto">
          <a:xfrm>
            <a:off x="304800" y="5257800"/>
            <a:ext cx="8534400" cy="1219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3600">
                <a:latin typeface="Tahoma" pitchFamily="34" charset="0"/>
              </a:rPr>
              <a:t>Are people part of their community </a:t>
            </a:r>
          </a:p>
          <a:p>
            <a:r>
              <a:rPr lang="en-US" sz="3600">
                <a:latin typeface="Tahoma" pitchFamily="34" charset="0"/>
              </a:rPr>
              <a:t>or separate from it? </a:t>
            </a:r>
          </a:p>
        </p:txBody>
      </p:sp>
      <p:pic>
        <p:nvPicPr>
          <p:cNvPr id="18436" name="Picture 12" descr="MCj03258320000[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743200" y="1981200"/>
            <a:ext cx="3279775" cy="3279775"/>
          </a:xfrm>
          <a:noFill/>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5"/>
          <p:cNvSpPr>
            <a:spLocks noChangeArrowheads="1"/>
          </p:cNvSpPr>
          <p:nvPr/>
        </p:nvSpPr>
        <p:spPr bwMode="auto">
          <a:xfrm>
            <a:off x="0" y="0"/>
            <a:ext cx="8534400" cy="683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6000" u="sng" dirty="0">
                <a:latin typeface="Tahoma" pitchFamily="34" charset="0"/>
              </a:rPr>
              <a:t>ECOSYSTEM</a:t>
            </a:r>
            <a:r>
              <a:rPr lang="en-US" sz="6000" dirty="0">
                <a:latin typeface="Tahoma" pitchFamily="34" charset="0"/>
              </a:rPr>
              <a:t>:</a:t>
            </a:r>
            <a:r>
              <a:rPr lang="en-US" sz="6000" dirty="0">
                <a:solidFill>
                  <a:srgbClr val="FFFF00"/>
                </a:solidFill>
                <a:latin typeface="Tahoma" pitchFamily="34" charset="0"/>
              </a:rPr>
              <a:t> </a:t>
            </a:r>
          </a:p>
          <a:p>
            <a:pPr algn="l"/>
            <a:r>
              <a:rPr lang="en-US" sz="5400" dirty="0">
                <a:latin typeface="Tahoma" pitchFamily="34" charset="0"/>
              </a:rPr>
              <a:t>1. Life exists interdependently within </a:t>
            </a:r>
          </a:p>
          <a:p>
            <a:pPr algn="l"/>
            <a:r>
              <a:rPr lang="en-US" sz="5400" dirty="0">
                <a:latin typeface="Tahoma" pitchFamily="34" charset="0"/>
              </a:rPr>
              <a:t>the nurturing community, but </a:t>
            </a:r>
          </a:p>
          <a:p>
            <a:pPr algn="l"/>
            <a:r>
              <a:rPr lang="en-US" sz="5400" dirty="0">
                <a:latin typeface="Tahoma" pitchFamily="34" charset="0"/>
              </a:rPr>
              <a:t>never </a:t>
            </a:r>
            <a:r>
              <a:rPr lang="en-US" sz="5400" dirty="0" smtClean="0">
                <a:latin typeface="Tahoma" pitchFamily="34" charset="0"/>
              </a:rPr>
              <a:t>independently.</a:t>
            </a:r>
            <a:endParaRPr lang="en-US" sz="5400" dirty="0">
              <a:latin typeface="Tahoma" pitchFamily="34" charset="0"/>
            </a:endParaRPr>
          </a:p>
          <a:p>
            <a:pPr algn="l"/>
            <a:r>
              <a:rPr lang="en-US" sz="5400" dirty="0">
                <a:latin typeface="Tahoma" pitchFamily="34" charset="0"/>
              </a:rPr>
              <a:t>2. Community is interdependency.</a:t>
            </a:r>
          </a:p>
        </p:txBody>
      </p:sp>
      <p:sp>
        <p:nvSpPr>
          <p:cNvPr id="19459" name="AutoShape 6"/>
          <p:cNvSpPr>
            <a:spLocks noChangeArrowheads="1"/>
          </p:cNvSpPr>
          <p:nvPr/>
        </p:nvSpPr>
        <p:spPr bwMode="auto">
          <a:xfrm>
            <a:off x="7543800" y="6372225"/>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04800" y="228600"/>
            <a:ext cx="8610600" cy="609600"/>
          </a:xfrm>
        </p:spPr>
        <p:txBody>
          <a:bodyPr/>
          <a:lstStyle/>
          <a:p>
            <a:pPr eaLnBrk="1" hangingPunct="1"/>
            <a:r>
              <a:rPr lang="en-US" sz="4000" b="1" smtClean="0">
                <a:solidFill>
                  <a:schemeClr val="tx1"/>
                </a:solidFill>
                <a:latin typeface="Tahoma" pitchFamily="34" charset="0"/>
              </a:rPr>
              <a:t>REJECTING THEIR NICHE</a:t>
            </a:r>
          </a:p>
        </p:txBody>
      </p:sp>
      <p:sp>
        <p:nvSpPr>
          <p:cNvPr id="20483" name="Rectangle 3"/>
          <p:cNvSpPr>
            <a:spLocks noGrp="1" noChangeArrowheads="1"/>
          </p:cNvSpPr>
          <p:nvPr>
            <p:ph type="body" idx="1"/>
          </p:nvPr>
        </p:nvSpPr>
        <p:spPr>
          <a:xfrm>
            <a:off x="228600" y="914400"/>
            <a:ext cx="8915400" cy="5715000"/>
          </a:xfrm>
        </p:spPr>
        <p:txBody>
          <a:bodyPr/>
          <a:lstStyle/>
          <a:p>
            <a:pPr marL="609600" indent="-609600" eaLnBrk="1" hangingPunct="1">
              <a:buFontTx/>
              <a:buAutoNum type="arabicPeriod"/>
            </a:pPr>
            <a:r>
              <a:rPr lang="en-US" sz="3000" b="1" dirty="0" smtClean="0">
                <a:latin typeface="Tahoma" pitchFamily="34" charset="0"/>
              </a:rPr>
              <a:t>The blades of grass want to be bushes; </a:t>
            </a:r>
          </a:p>
          <a:p>
            <a:pPr marL="609600" indent="-609600" eaLnBrk="1" hangingPunct="1">
              <a:buFontTx/>
              <a:buNone/>
            </a:pPr>
            <a:r>
              <a:rPr lang="en-US" sz="3000" b="1" dirty="0" smtClean="0">
                <a:latin typeface="Tahoma" pitchFamily="34" charset="0"/>
              </a:rPr>
              <a:t>	the bushes want to be cedar trees; the cedars want to be Redwoods.</a:t>
            </a:r>
          </a:p>
          <a:p>
            <a:pPr marL="609600" indent="-609600" eaLnBrk="1" hangingPunct="1">
              <a:buFontTx/>
              <a:buAutoNum type="arabicPeriod" startAt="2"/>
            </a:pPr>
            <a:r>
              <a:rPr lang="en-US" sz="3000" b="1" dirty="0" smtClean="0">
                <a:latin typeface="Tahoma" pitchFamily="34" charset="0"/>
              </a:rPr>
              <a:t>The steam is threatening to prosecute the grass for soaking up too much water.</a:t>
            </a:r>
          </a:p>
          <a:p>
            <a:pPr marL="609600" indent="-609600" eaLnBrk="1" hangingPunct="1">
              <a:buFontTx/>
              <a:buAutoNum type="arabicPeriod" startAt="2"/>
            </a:pPr>
            <a:r>
              <a:rPr lang="en-US" sz="3000" b="1" dirty="0" smtClean="0">
                <a:latin typeface="Tahoma" pitchFamily="34" charset="0"/>
              </a:rPr>
              <a:t>The flowers are going on strike to demand their fair share of the bee’s honey profits.</a:t>
            </a:r>
          </a:p>
          <a:p>
            <a:pPr marL="609600" indent="-609600" eaLnBrk="1" hangingPunct="1">
              <a:buFontTx/>
              <a:buAutoNum type="arabicPeriod" startAt="2"/>
            </a:pPr>
            <a:r>
              <a:rPr lang="en-US" sz="3000" b="1" dirty="0" smtClean="0">
                <a:latin typeface="Tahoma" pitchFamily="34" charset="0"/>
              </a:rPr>
              <a:t>The deer &amp; squirrels are suing the trees for hiding hunters.</a:t>
            </a:r>
          </a:p>
          <a:p>
            <a:pPr marL="609600" indent="-609600" eaLnBrk="1" hangingPunct="1">
              <a:buFontTx/>
              <a:buAutoNum type="arabicPeriod" startAt="2"/>
            </a:pPr>
            <a:r>
              <a:rPr lang="en-US" sz="3000" b="1" dirty="0" smtClean="0">
                <a:latin typeface="Tahoma" pitchFamily="34" charset="0"/>
              </a:rPr>
              <a:t>The environmentalists want to ban people from the forest.</a:t>
            </a:r>
          </a:p>
          <a:p>
            <a:pPr marL="609600" indent="-609600" eaLnBrk="1" hangingPunct="1"/>
            <a:endParaRPr lang="en-US" sz="3000" b="1" dirty="0" smtClean="0">
              <a:latin typeface="Tahoma" pitchFamily="34" charset="0"/>
            </a:endParaRPr>
          </a:p>
          <a:p>
            <a:pPr marL="609600" indent="-609600" eaLnBrk="1" hangingPunct="1"/>
            <a:endParaRPr lang="en-US" sz="2800" b="1" dirty="0" smtClean="0">
              <a:solidFill>
                <a:srgbClr val="A50021"/>
              </a:solidFill>
              <a:latin typeface="Tahoma" pitchFamily="34" charset="0"/>
            </a:endParaRPr>
          </a:p>
          <a:p>
            <a:pPr marL="609600" indent="-609600" eaLnBrk="1" hangingPunct="1"/>
            <a:endParaRPr lang="en-US" sz="2800" b="1" dirty="0" smtClean="0">
              <a:solidFill>
                <a:srgbClr val="339933"/>
              </a:solidFill>
              <a:latin typeface="Tahoma" pitchFamily="34" charset="0"/>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609600"/>
          </a:xfrm>
        </p:spPr>
        <p:txBody>
          <a:bodyPr/>
          <a:lstStyle/>
          <a:p>
            <a:pPr eaLnBrk="1" hangingPunct="1"/>
            <a:r>
              <a:rPr lang="en-US" sz="4000" b="1" smtClean="0">
                <a:latin typeface="Tahoma" pitchFamily="34" charset="0"/>
              </a:rPr>
              <a:t>Chinese Culture PRISMs</a:t>
            </a:r>
          </a:p>
        </p:txBody>
      </p:sp>
      <p:sp>
        <p:nvSpPr>
          <p:cNvPr id="3075" name="Rectangle 3"/>
          <p:cNvSpPr>
            <a:spLocks noGrp="1" noChangeArrowheads="1"/>
          </p:cNvSpPr>
          <p:nvPr>
            <p:ph type="body" idx="1"/>
          </p:nvPr>
        </p:nvSpPr>
        <p:spPr>
          <a:xfrm>
            <a:off x="0" y="609600"/>
            <a:ext cx="8915400" cy="6019800"/>
          </a:xfrm>
        </p:spPr>
        <p:txBody>
          <a:bodyPr/>
          <a:lstStyle/>
          <a:p>
            <a:pPr marL="609600" indent="-609600" eaLnBrk="1" hangingPunct="1">
              <a:buFontTx/>
              <a:buAutoNum type="arabicPeriod"/>
            </a:pPr>
            <a:r>
              <a:rPr lang="en-US" sz="3300" b="1" smtClean="0">
                <a:latin typeface="Tahoma" pitchFamily="34" charset="0"/>
              </a:rPr>
              <a:t>Are human needs best satisfied in individualism or community cultures?</a:t>
            </a:r>
          </a:p>
          <a:p>
            <a:pPr marL="609600" indent="-609600" eaLnBrk="1" hangingPunct="1">
              <a:buFontTx/>
              <a:buAutoNum type="arabicPeriod"/>
            </a:pPr>
            <a:r>
              <a:rPr lang="en-US" sz="3300" b="1" smtClean="0">
                <a:latin typeface="Tahoma" pitchFamily="34" charset="0"/>
              </a:rPr>
              <a:t>In the 21</a:t>
            </a:r>
            <a:r>
              <a:rPr lang="en-US" sz="3300" b="1" baseline="30000" smtClean="0">
                <a:latin typeface="Tahoma" pitchFamily="34" charset="0"/>
              </a:rPr>
              <a:t>st</a:t>
            </a:r>
            <a:r>
              <a:rPr lang="en-US" sz="3300" b="1" smtClean="0">
                <a:latin typeface="Tahoma" pitchFamily="34" charset="0"/>
              </a:rPr>
              <a:t> century, can people truly be isolated?</a:t>
            </a:r>
          </a:p>
          <a:p>
            <a:pPr marL="609600" indent="-609600" eaLnBrk="1" hangingPunct="1">
              <a:buFontTx/>
              <a:buAutoNum type="arabicPeriod"/>
            </a:pPr>
            <a:r>
              <a:rPr lang="en-US" sz="3300" b="1" smtClean="0">
                <a:latin typeface="Tahoma" pitchFamily="34" charset="0"/>
              </a:rPr>
              <a:t>Is individualism a human ideal?</a:t>
            </a:r>
          </a:p>
          <a:p>
            <a:pPr marL="609600" indent="-609600" eaLnBrk="1" hangingPunct="1">
              <a:buFontTx/>
              <a:buAutoNum type="arabicPeriod"/>
            </a:pPr>
            <a:r>
              <a:rPr lang="en-US" sz="3300" b="1" smtClean="0">
                <a:latin typeface="Tahoma" pitchFamily="34" charset="0"/>
              </a:rPr>
              <a:t>Which is more important: Why something is done, or how it’s done?</a:t>
            </a:r>
          </a:p>
          <a:p>
            <a:pPr marL="609600" indent="-609600" eaLnBrk="1" hangingPunct="1">
              <a:buFontTx/>
              <a:buAutoNum type="arabicPeriod"/>
            </a:pPr>
            <a:r>
              <a:rPr lang="en-US" sz="3300" b="1" smtClean="0">
                <a:latin typeface="Tahoma" pitchFamily="34" charset="0"/>
              </a:rPr>
              <a:t>Is doing your duty more important than “fulfillment” in life?</a:t>
            </a:r>
          </a:p>
          <a:p>
            <a:pPr marL="609600" indent="-609600" eaLnBrk="1" hangingPunct="1">
              <a:buFontTx/>
              <a:buAutoNum type="arabicPeriod"/>
            </a:pPr>
            <a:r>
              <a:rPr lang="en-US" sz="3300" b="1" smtClean="0">
                <a:latin typeface="Tahoma" pitchFamily="34" charset="0"/>
              </a:rPr>
              <a:t>Is it OK to tell “little white lies”?</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304800"/>
            <a:ext cx="9144000" cy="685800"/>
          </a:xfrm>
        </p:spPr>
        <p:txBody>
          <a:bodyPr/>
          <a:lstStyle/>
          <a:p>
            <a:pPr eaLnBrk="1" hangingPunct="1"/>
            <a:r>
              <a:rPr lang="en-US" sz="3600" b="1" dirty="0" smtClean="0">
                <a:solidFill>
                  <a:schemeClr val="tx1"/>
                </a:solidFill>
                <a:latin typeface="Tahoma" pitchFamily="34" charset="0"/>
              </a:rPr>
              <a:t>THE WESTERN CULTURE OF INDIVIDUALISM</a:t>
            </a:r>
          </a:p>
        </p:txBody>
      </p:sp>
      <p:sp>
        <p:nvSpPr>
          <p:cNvPr id="21507" name="Rectangle 3"/>
          <p:cNvSpPr>
            <a:spLocks noGrp="1" noChangeArrowheads="1"/>
          </p:cNvSpPr>
          <p:nvPr>
            <p:ph type="body" idx="1"/>
          </p:nvPr>
        </p:nvSpPr>
        <p:spPr>
          <a:xfrm>
            <a:off x="0" y="1295400"/>
            <a:ext cx="9144000" cy="5562600"/>
          </a:xfrm>
        </p:spPr>
        <p:txBody>
          <a:bodyPr/>
          <a:lstStyle/>
          <a:p>
            <a:pPr marL="609600" indent="-609600" eaLnBrk="1" hangingPunct="1">
              <a:buFontTx/>
              <a:buAutoNum type="arabicPeriod"/>
            </a:pPr>
            <a:r>
              <a:rPr lang="en-US" sz="3400" b="1" dirty="0" smtClean="0">
                <a:latin typeface="Tahoma" pitchFamily="34" charset="0"/>
              </a:rPr>
              <a:t>About the only community most Westerners ever belong to is the nuclear family.</a:t>
            </a:r>
          </a:p>
          <a:p>
            <a:pPr marL="609600" indent="-609600" eaLnBrk="1" hangingPunct="1">
              <a:buFontTx/>
              <a:buAutoNum type="arabicPeriod"/>
            </a:pPr>
            <a:r>
              <a:rPr lang="en-US" sz="3400" b="1" dirty="0" smtClean="0">
                <a:latin typeface="Tahoma" pitchFamily="34" charset="0"/>
              </a:rPr>
              <a:t>Westerners are culturally “programmed” for PERSONAL success, which requires putting self before community.</a:t>
            </a:r>
          </a:p>
          <a:p>
            <a:pPr marL="609600" indent="-609600" eaLnBrk="1" hangingPunct="1">
              <a:buFontTx/>
              <a:buAutoNum type="arabicPeriod"/>
            </a:pPr>
            <a:r>
              <a:rPr lang="en-US" sz="3400" b="1" dirty="0" smtClean="0">
                <a:latin typeface="Tahoma" pitchFamily="34" charset="0"/>
              </a:rPr>
              <a:t>Western culture does not have a tradition of ideals (which are community enhancers).</a:t>
            </a: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0"/>
            <a:ext cx="8229600" cy="1371600"/>
          </a:xfrm>
        </p:spPr>
        <p:txBody>
          <a:bodyPr/>
          <a:lstStyle/>
          <a:p>
            <a:pPr eaLnBrk="1" hangingPunct="1"/>
            <a:r>
              <a:rPr lang="en-US" sz="3200" b="1" smtClean="0">
                <a:solidFill>
                  <a:schemeClr val="tx1"/>
                </a:solidFill>
                <a:latin typeface="Tahoma" pitchFamily="34" charset="0"/>
              </a:rPr>
              <a:t>THE PRICE PAID FOR INDIVIDUALISM STEPPING ON COMMUNITY</a:t>
            </a:r>
          </a:p>
        </p:txBody>
      </p:sp>
      <p:sp>
        <p:nvSpPr>
          <p:cNvPr id="22531" name="Rectangle 3"/>
          <p:cNvSpPr>
            <a:spLocks noGrp="1" noChangeArrowheads="1"/>
          </p:cNvSpPr>
          <p:nvPr>
            <p:ph type="body" idx="1"/>
          </p:nvPr>
        </p:nvSpPr>
        <p:spPr>
          <a:xfrm>
            <a:off x="0" y="1295400"/>
            <a:ext cx="8610600" cy="5029200"/>
          </a:xfrm>
        </p:spPr>
        <p:txBody>
          <a:bodyPr/>
          <a:lstStyle/>
          <a:p>
            <a:pPr marL="609600" indent="-609600" eaLnBrk="1" hangingPunct="1">
              <a:lnSpc>
                <a:spcPct val="90000"/>
              </a:lnSpc>
              <a:buFontTx/>
              <a:buAutoNum type="arabicPeriod"/>
            </a:pPr>
            <a:r>
              <a:rPr lang="en-US" sz="4400" b="1" smtClean="0">
                <a:latin typeface="Tahoma" pitchFamily="34" charset="0"/>
              </a:rPr>
              <a:t>Crime</a:t>
            </a:r>
          </a:p>
          <a:p>
            <a:pPr marL="609600" indent="-609600" eaLnBrk="1" hangingPunct="1">
              <a:lnSpc>
                <a:spcPct val="90000"/>
              </a:lnSpc>
              <a:buFontTx/>
              <a:buAutoNum type="arabicPeriod"/>
            </a:pPr>
            <a:r>
              <a:rPr lang="en-US" sz="4400" b="1" smtClean="0">
                <a:latin typeface="Tahoma" pitchFamily="34" charset="0"/>
              </a:rPr>
              <a:t>Divorce</a:t>
            </a:r>
          </a:p>
          <a:p>
            <a:pPr marL="609600" indent="-609600" eaLnBrk="1" hangingPunct="1">
              <a:lnSpc>
                <a:spcPct val="90000"/>
              </a:lnSpc>
              <a:buFontTx/>
              <a:buAutoNum type="arabicPeriod"/>
            </a:pPr>
            <a:r>
              <a:rPr lang="en-US" sz="4400" b="1" smtClean="0">
                <a:latin typeface="Tahoma" pitchFamily="34" charset="0"/>
              </a:rPr>
              <a:t>Litigation</a:t>
            </a:r>
          </a:p>
          <a:p>
            <a:pPr marL="609600" indent="-609600" eaLnBrk="1" hangingPunct="1">
              <a:lnSpc>
                <a:spcPct val="90000"/>
              </a:lnSpc>
              <a:buFontTx/>
              <a:buAutoNum type="arabicPeriod"/>
            </a:pPr>
            <a:r>
              <a:rPr lang="en-US" sz="4400" b="1" smtClean="0">
                <a:latin typeface="Tahoma" pitchFamily="34" charset="0"/>
              </a:rPr>
              <a:t>Militant special interest groups</a:t>
            </a:r>
          </a:p>
          <a:p>
            <a:pPr marL="609600" indent="-609600" eaLnBrk="1" hangingPunct="1">
              <a:lnSpc>
                <a:spcPct val="90000"/>
              </a:lnSpc>
              <a:buFontTx/>
              <a:buAutoNum type="arabicPeriod"/>
            </a:pPr>
            <a:r>
              <a:rPr lang="en-US" sz="4400" b="1" smtClean="0">
                <a:latin typeface="Tahoma" pitchFamily="34" charset="0"/>
              </a:rPr>
              <a:t>Pollution</a:t>
            </a:r>
          </a:p>
          <a:p>
            <a:pPr marL="609600" indent="-609600" eaLnBrk="1" hangingPunct="1">
              <a:lnSpc>
                <a:spcPct val="90000"/>
              </a:lnSpc>
              <a:buFontTx/>
              <a:buAutoNum type="arabicPeriod"/>
            </a:pPr>
            <a:r>
              <a:rPr lang="en-US" sz="4400" b="1" smtClean="0">
                <a:latin typeface="Tahoma" pitchFamily="34" charset="0"/>
              </a:rPr>
              <a:t>War</a:t>
            </a: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0"/>
            <a:ext cx="9144000" cy="609600"/>
          </a:xfrm>
        </p:spPr>
        <p:txBody>
          <a:bodyPr/>
          <a:lstStyle/>
          <a:p>
            <a:pPr eaLnBrk="1" hangingPunct="1"/>
            <a:r>
              <a:rPr lang="en-US" sz="3200" b="1" smtClean="0">
                <a:latin typeface="Tahoma" pitchFamily="34" charset="0"/>
                <a:cs typeface="Tahoma" pitchFamily="34" charset="0"/>
              </a:rPr>
              <a:t>COMMUNITY IS:</a:t>
            </a:r>
          </a:p>
        </p:txBody>
      </p:sp>
      <p:sp>
        <p:nvSpPr>
          <p:cNvPr id="23555" name="Content Placeholder 2"/>
          <p:cNvSpPr>
            <a:spLocks noGrp="1"/>
          </p:cNvSpPr>
          <p:nvPr>
            <p:ph idx="1"/>
          </p:nvPr>
        </p:nvSpPr>
        <p:spPr>
          <a:xfrm>
            <a:off x="0" y="609600"/>
            <a:ext cx="9144000" cy="6248400"/>
          </a:xfrm>
        </p:spPr>
        <p:txBody>
          <a:bodyPr/>
          <a:lstStyle/>
          <a:p>
            <a:pPr marL="514350" indent="-514350" eaLnBrk="1" hangingPunct="1">
              <a:buFont typeface="Times New Roman" pitchFamily="18" charset="0"/>
              <a:buAutoNum type="arabicPeriod"/>
            </a:pPr>
            <a:r>
              <a:rPr lang="en-US" sz="4600" b="1" dirty="0" smtClean="0">
                <a:latin typeface="Tahoma" pitchFamily="34" charset="0"/>
                <a:cs typeface="Tahoma" pitchFamily="34" charset="0"/>
              </a:rPr>
              <a:t>Others-before-self ritual etiquette</a:t>
            </a:r>
          </a:p>
          <a:p>
            <a:pPr marL="514350" indent="-514350" eaLnBrk="1" hangingPunct="1">
              <a:buFont typeface="Times New Roman" pitchFamily="18" charset="0"/>
              <a:buAutoNum type="arabicPeriod"/>
            </a:pPr>
            <a:r>
              <a:rPr lang="en-US" sz="4600" b="1" dirty="0" smtClean="0">
                <a:latin typeface="Tahoma" pitchFamily="34" charset="0"/>
                <a:cs typeface="Tahoma" pitchFamily="34" charset="0"/>
              </a:rPr>
              <a:t>We &gt; me</a:t>
            </a:r>
          </a:p>
          <a:p>
            <a:pPr marL="514350" indent="-514350" eaLnBrk="1" hangingPunct="1">
              <a:buFont typeface="Times New Roman" pitchFamily="18" charset="0"/>
              <a:buAutoNum type="arabicPeriod"/>
            </a:pPr>
            <a:r>
              <a:rPr lang="en-US" sz="4600" b="1" dirty="0" smtClean="0">
                <a:latin typeface="Tahoma" pitchFamily="34" charset="0"/>
                <a:cs typeface="Tahoma" pitchFamily="34" charset="0"/>
              </a:rPr>
              <a:t>Occupying your social niche to maintain community stability </a:t>
            </a:r>
          </a:p>
          <a:p>
            <a:pPr marL="514350" indent="-514350" eaLnBrk="1" hangingPunct="1">
              <a:buFont typeface="Times New Roman" pitchFamily="18" charset="0"/>
              <a:buAutoNum type="arabicPeriod"/>
            </a:pPr>
            <a:r>
              <a:rPr lang="en-US" sz="4600" b="1" dirty="0" smtClean="0">
                <a:latin typeface="Tahoma" pitchFamily="34" charset="0"/>
                <a:cs typeface="Tahoma" pitchFamily="34" charset="0"/>
              </a:rPr>
              <a:t>Cooperation &gt; conflict</a:t>
            </a:r>
          </a:p>
          <a:p>
            <a:pPr marL="514350" indent="-514350" eaLnBrk="1" hangingPunct="1">
              <a:buFont typeface="Times New Roman" pitchFamily="18" charset="0"/>
              <a:buAutoNum type="arabicPeriod"/>
            </a:pPr>
            <a:r>
              <a:rPr lang="en-US" sz="4600" b="1" dirty="0" smtClean="0">
                <a:latin typeface="Tahoma" pitchFamily="34" charset="0"/>
                <a:cs typeface="Tahoma" pitchFamily="34" charset="0"/>
              </a:rPr>
              <a:t>Ideals &gt; pragmatism</a:t>
            </a:r>
          </a:p>
        </p:txBody>
      </p:sp>
    </p:spTree>
    <p:extLst>
      <p:ext uri="{BB962C8B-B14F-4D97-AF65-F5344CB8AC3E}">
        <p14:creationId xmlns:p14="http://schemas.microsoft.com/office/powerpoint/2010/main" val="68312178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1066800"/>
          </a:xfrm>
        </p:spPr>
        <p:txBody>
          <a:bodyPr/>
          <a:lstStyle/>
          <a:p>
            <a:pPr eaLnBrk="1" hangingPunct="1"/>
            <a:r>
              <a:rPr lang="en-US" sz="4800" b="1" smtClean="0">
                <a:solidFill>
                  <a:schemeClr val="tx1"/>
                </a:solidFill>
                <a:latin typeface="Tempus Sans ITC" pitchFamily="82" charset="0"/>
              </a:rPr>
              <a:t>SOCIAL NICHES START HERE</a:t>
            </a:r>
          </a:p>
        </p:txBody>
      </p:sp>
      <p:pic>
        <p:nvPicPr>
          <p:cNvPr id="24579" name="Picture 3" descr="CHI FAMILY EAT T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066800"/>
            <a:ext cx="78232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81000" y="0"/>
            <a:ext cx="8534400" cy="838200"/>
          </a:xfrm>
        </p:spPr>
        <p:txBody>
          <a:bodyPr/>
          <a:lstStyle/>
          <a:p>
            <a:pPr eaLnBrk="1" hangingPunct="1"/>
            <a:r>
              <a:rPr lang="en-US" b="1" smtClean="0">
                <a:solidFill>
                  <a:schemeClr val="tx1"/>
                </a:solidFill>
                <a:latin typeface="Tahoma" pitchFamily="34" charset="0"/>
              </a:rPr>
              <a:t>SOCIAL NICHES</a:t>
            </a:r>
          </a:p>
        </p:txBody>
      </p:sp>
      <p:sp>
        <p:nvSpPr>
          <p:cNvPr id="25603" name="Rectangle 3"/>
          <p:cNvSpPr>
            <a:spLocks noGrp="1" noChangeArrowheads="1"/>
          </p:cNvSpPr>
          <p:nvPr>
            <p:ph type="body" idx="1"/>
          </p:nvPr>
        </p:nvSpPr>
        <p:spPr>
          <a:xfrm>
            <a:off x="0" y="762000"/>
            <a:ext cx="9144000" cy="5334000"/>
          </a:xfrm>
        </p:spPr>
        <p:txBody>
          <a:bodyPr/>
          <a:lstStyle/>
          <a:p>
            <a:pPr marL="609600" indent="-609600" eaLnBrk="1" hangingPunct="1">
              <a:buFontTx/>
              <a:buAutoNum type="arabicPeriod"/>
            </a:pPr>
            <a:r>
              <a:rPr lang="en-US" sz="3600" b="1" dirty="0" smtClean="0">
                <a:latin typeface="Tahoma" pitchFamily="34" charset="0"/>
              </a:rPr>
              <a:t>Occupying your social niche is</a:t>
            </a:r>
          </a:p>
          <a:p>
            <a:pPr marL="609600" indent="-609600" eaLnBrk="1" hangingPunct="1">
              <a:buFontTx/>
              <a:buNone/>
            </a:pPr>
            <a:r>
              <a:rPr lang="en-US" sz="3600" b="1" dirty="0" smtClean="0">
                <a:latin typeface="Tahoma" pitchFamily="34" charset="0"/>
              </a:rPr>
              <a:t>	mandatory because niches hold</a:t>
            </a:r>
          </a:p>
          <a:p>
            <a:pPr marL="609600" indent="-609600" eaLnBrk="1" hangingPunct="1">
              <a:buFontTx/>
              <a:buNone/>
            </a:pPr>
            <a:r>
              <a:rPr lang="en-US" sz="3600" b="1" dirty="0" smtClean="0">
                <a:latin typeface="Tahoma" pitchFamily="34" charset="0"/>
              </a:rPr>
              <a:t>	society together., but they vary in importance (status) depending on how dependent the community is on them.</a:t>
            </a:r>
          </a:p>
          <a:p>
            <a:pPr marL="609600" indent="-609600" eaLnBrk="1" hangingPunct="1">
              <a:buFontTx/>
              <a:buNone/>
            </a:pPr>
            <a:r>
              <a:rPr lang="en-US" sz="3600" b="1" dirty="0">
                <a:latin typeface="Tahoma" pitchFamily="34" charset="0"/>
              </a:rPr>
              <a:t>2</a:t>
            </a:r>
            <a:r>
              <a:rPr lang="en-US" sz="3600" b="1" dirty="0" smtClean="0">
                <a:latin typeface="Tahoma" pitchFamily="34" charset="0"/>
              </a:rPr>
              <a:t>. “The prince should rule, the laborer should work, and the servant should be obedient.”</a:t>
            </a:r>
          </a:p>
          <a:p>
            <a:pPr marL="609600" indent="-609600" eaLnBrk="1" hangingPunct="1"/>
            <a:endParaRPr lang="en-US" sz="3600" b="1" dirty="0" smtClean="0">
              <a:latin typeface="Tahoma" pitchFamily="34" charset="0"/>
            </a:endParaRP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5"/>
          <p:cNvSpPr>
            <a:spLocks noChangeArrowheads="1"/>
          </p:cNvSpPr>
          <p:nvPr/>
        </p:nvSpPr>
        <p:spPr bwMode="auto">
          <a:xfrm>
            <a:off x="152400" y="0"/>
            <a:ext cx="8686800" cy="642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5200">
                <a:latin typeface="Tahoma" pitchFamily="34" charset="0"/>
              </a:rPr>
              <a:t>You’re born into a community (extended family &amp; clans) and have a niche in that community (“#1 son,” family patriarch or matriarch, founder of the family business, etc.)</a:t>
            </a: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50" name="Rectangle 9"/>
          <p:cNvSpPr>
            <a:spLocks noGrp="1" noChangeArrowheads="1"/>
          </p:cNvSpPr>
          <p:nvPr>
            <p:ph type="title"/>
          </p:nvPr>
        </p:nvSpPr>
        <p:spPr>
          <a:xfrm>
            <a:off x="0" y="609600"/>
            <a:ext cx="8458200" cy="1143000"/>
          </a:xfrm>
        </p:spPr>
        <p:txBody>
          <a:bodyPr/>
          <a:lstStyle/>
          <a:p>
            <a:pPr algn="l" eaLnBrk="1" hangingPunct="1"/>
            <a:r>
              <a:rPr lang="en-US" sz="4800" b="1" smtClean="0">
                <a:solidFill>
                  <a:schemeClr val="tx1"/>
                </a:solidFill>
                <a:latin typeface="Tahoma" pitchFamily="34" charset="0"/>
              </a:rPr>
              <a:t>Would you like</a:t>
            </a:r>
            <a:br>
              <a:rPr lang="en-US" sz="4800" b="1" smtClean="0">
                <a:solidFill>
                  <a:schemeClr val="tx1"/>
                </a:solidFill>
                <a:latin typeface="Tahoma" pitchFamily="34" charset="0"/>
              </a:rPr>
            </a:br>
            <a:r>
              <a:rPr lang="en-US" sz="4800" b="1" smtClean="0">
                <a:solidFill>
                  <a:schemeClr val="tx1"/>
                </a:solidFill>
                <a:latin typeface="Tahoma" pitchFamily="34" charset="0"/>
              </a:rPr>
              <a:t> to be in their </a:t>
            </a:r>
            <a:br>
              <a:rPr lang="en-US" sz="4800" b="1" smtClean="0">
                <a:solidFill>
                  <a:schemeClr val="tx1"/>
                </a:solidFill>
                <a:latin typeface="Tahoma" pitchFamily="34" charset="0"/>
              </a:rPr>
            </a:br>
            <a:r>
              <a:rPr lang="en-US" sz="4800" b="1" smtClean="0">
                <a:solidFill>
                  <a:schemeClr val="tx1"/>
                </a:solidFill>
                <a:latin typeface="Tahoma" pitchFamily="34" charset="0"/>
              </a:rPr>
              <a:t> shoes?</a:t>
            </a:r>
          </a:p>
        </p:txBody>
      </p:sp>
      <p:pic>
        <p:nvPicPr>
          <p:cNvPr id="27651" name="Picture 7" descr="CHI BOXED BACK"/>
          <p:cNvPicPr>
            <a:picLocks noGrp="1" noChangeAspect="1" noChangeArrowheads="1"/>
          </p:cNvPicPr>
          <p:nvPr>
            <p:ph type="clipArt" sz="half" idx="4294967295"/>
          </p:nvPr>
        </p:nvPicPr>
        <p:blipFill>
          <a:blip r:embed="rId3">
            <a:extLst>
              <a:ext uri="{28A0092B-C50C-407E-A947-70E740481C1C}">
                <a14:useLocalDpi xmlns:a14="http://schemas.microsoft.com/office/drawing/2010/main" val="0"/>
              </a:ext>
            </a:extLst>
          </a:blip>
          <a:srcRect/>
          <a:stretch>
            <a:fillRect/>
          </a:stretch>
        </p:blipFill>
        <p:spPr>
          <a:xfrm>
            <a:off x="381000" y="2209800"/>
            <a:ext cx="4724400" cy="2482850"/>
          </a:xfrm>
          <a:noFill/>
        </p:spPr>
      </p:pic>
      <p:pic>
        <p:nvPicPr>
          <p:cNvPr id="27652" name="Picture 8" descr="CHI COW MAN PLOW"/>
          <p:cNvPicPr>
            <a:picLocks noGrp="1" noChangeAspect="1" noChangeArrowheads="1"/>
          </p:cNvPicPr>
          <p:nvPr>
            <p:ph type="body" sz="half" idx="4294967295"/>
          </p:nvPr>
        </p:nvPicPr>
        <p:blipFill>
          <a:blip r:embed="rId4">
            <a:extLst>
              <a:ext uri="{28A0092B-C50C-407E-A947-70E740481C1C}">
                <a14:useLocalDpi xmlns:a14="http://schemas.microsoft.com/office/drawing/2010/main" val="0"/>
              </a:ext>
            </a:extLst>
          </a:blip>
          <a:srcRect/>
          <a:stretch>
            <a:fillRect/>
          </a:stretch>
        </p:blipFill>
        <p:spPr>
          <a:xfrm>
            <a:off x="5181600" y="381000"/>
            <a:ext cx="3765550" cy="5638800"/>
          </a:xfrm>
          <a:noFill/>
        </p:spPr>
      </p:pic>
      <p:sp>
        <p:nvSpPr>
          <p:cNvPr id="27653" name="Rectangle 12"/>
          <p:cNvSpPr>
            <a:spLocks noChangeArrowheads="1"/>
          </p:cNvSpPr>
          <p:nvPr/>
        </p:nvSpPr>
        <p:spPr bwMode="auto">
          <a:xfrm>
            <a:off x="304800" y="5029200"/>
            <a:ext cx="4495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4000">
                <a:latin typeface="Tahoma" pitchFamily="34" charset="0"/>
              </a:rPr>
              <a:t>Rich in their niche</a:t>
            </a:r>
          </a:p>
        </p:txBody>
      </p:sp>
      <p:sp>
        <p:nvSpPr>
          <p:cNvPr id="27654" name="AutoShape 15"/>
          <p:cNvSpPr>
            <a:spLocks noChangeArrowheads="1"/>
          </p:cNvSpPr>
          <p:nvPr/>
        </p:nvSpPr>
        <p:spPr bwMode="auto">
          <a:xfrm>
            <a:off x="7696200" y="61722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p:comb/>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52400" y="0"/>
            <a:ext cx="8686800" cy="763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4900" dirty="0">
                <a:latin typeface="Tahoma" pitchFamily="34" charset="0"/>
              </a:rPr>
              <a:t>1. View yourself as a member of the community, not an isolated </a:t>
            </a:r>
            <a:r>
              <a:rPr lang="en-US" sz="4900" dirty="0" smtClean="0">
                <a:latin typeface="Tahoma" pitchFamily="34" charset="0"/>
              </a:rPr>
              <a:t>individual.</a:t>
            </a:r>
            <a:endParaRPr lang="en-US" sz="4900" dirty="0">
              <a:latin typeface="Tahoma" pitchFamily="34" charset="0"/>
            </a:endParaRPr>
          </a:p>
          <a:p>
            <a:pPr algn="l"/>
            <a:r>
              <a:rPr lang="en-US" sz="4900" dirty="0">
                <a:latin typeface="Tahoma" pitchFamily="34" charset="0"/>
              </a:rPr>
              <a:t>2. Derive your identity from your community </a:t>
            </a:r>
            <a:r>
              <a:rPr lang="en-US" sz="4900" dirty="0" smtClean="0">
                <a:latin typeface="Tahoma" pitchFamily="34" charset="0"/>
              </a:rPr>
              <a:t>niche.</a:t>
            </a:r>
            <a:endParaRPr lang="en-US" sz="4900" dirty="0">
              <a:latin typeface="Tahoma" pitchFamily="34" charset="0"/>
            </a:endParaRPr>
          </a:p>
          <a:p>
            <a:pPr algn="l"/>
            <a:r>
              <a:rPr lang="en-US" sz="4900" dirty="0">
                <a:latin typeface="Tahoma" pitchFamily="34" charset="0"/>
              </a:rPr>
              <a:t>3. Realize how important you are to the </a:t>
            </a:r>
            <a:r>
              <a:rPr lang="en-US" sz="4900" dirty="0" smtClean="0">
                <a:latin typeface="Tahoma" pitchFamily="34" charset="0"/>
              </a:rPr>
              <a:t>community.</a:t>
            </a:r>
            <a:endParaRPr lang="en-US" sz="4900" dirty="0">
              <a:latin typeface="Tahoma" pitchFamily="34" charset="0"/>
            </a:endParaRPr>
          </a:p>
          <a:p>
            <a:pPr algn="l"/>
            <a:endParaRPr lang="en-US" sz="4900" dirty="0">
              <a:latin typeface="Tahoma" pitchFamily="34" charset="0"/>
            </a:endParaRPr>
          </a:p>
          <a:p>
            <a:pPr algn="l"/>
            <a:endParaRPr lang="en-US" sz="4900" dirty="0">
              <a:latin typeface="Tahoma" pitchFamily="34" charset="0"/>
            </a:endParaRP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9698" name="WordArt 4"/>
          <p:cNvSpPr>
            <a:spLocks noChangeArrowheads="1" noChangeShapeType="1" noTextEdit="1"/>
          </p:cNvSpPr>
          <p:nvPr/>
        </p:nvSpPr>
        <p:spPr bwMode="auto">
          <a:xfrm>
            <a:off x="762000" y="2514600"/>
            <a:ext cx="7391400" cy="1314450"/>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latin typeface="Arial Black"/>
              </a:rPr>
              <a:t>COMMUNALISM</a:t>
            </a:r>
          </a:p>
        </p:txBody>
      </p:sp>
    </p:spTree>
  </p:cSld>
  <p:clrMapOvr>
    <a:masterClrMapping/>
  </p:clrMapOvr>
  <p:transition spd="med">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0" y="0"/>
            <a:ext cx="8839200" cy="6858000"/>
          </a:xfrm>
        </p:spPr>
        <p:txBody>
          <a:bodyPr/>
          <a:lstStyle/>
          <a:p>
            <a:pPr algn="ctr" eaLnBrk="1" hangingPunct="1">
              <a:buFontTx/>
              <a:buNone/>
            </a:pPr>
            <a:r>
              <a:rPr lang="en-US" sz="5400" b="1" smtClean="0">
                <a:latin typeface="Tahoma" pitchFamily="34" charset="0"/>
              </a:rPr>
              <a:t>Asians are as self-centered as Westerners (because that’s human nature), but Asian interpersonal etiquette/expectations force Asians to put the community first.</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sz="half" idx="1"/>
          </p:nvPr>
        </p:nvSpPr>
        <p:spPr>
          <a:xfrm>
            <a:off x="0" y="304800"/>
            <a:ext cx="3962400" cy="5821363"/>
          </a:xfrm>
        </p:spPr>
        <p:txBody>
          <a:bodyPr/>
          <a:lstStyle/>
          <a:p>
            <a:pPr eaLnBrk="1" hangingPunct="1">
              <a:buFont typeface="Wingdings" pitchFamily="2" charset="2"/>
              <a:buNone/>
            </a:pPr>
            <a:r>
              <a:rPr lang="en-US" sz="3200" b="1" smtClean="0">
                <a:latin typeface="Tahoma" pitchFamily="34" charset="0"/>
              </a:rPr>
              <a:t>	Individualism</a:t>
            </a:r>
          </a:p>
          <a:p>
            <a:pPr eaLnBrk="1" hangingPunct="1">
              <a:buFont typeface="Wingdings" pitchFamily="2" charset="2"/>
              <a:buNone/>
            </a:pPr>
            <a:r>
              <a:rPr lang="en-US" sz="3200" b="1" smtClean="0">
                <a:latin typeface="Tahoma" pitchFamily="34" charset="0"/>
              </a:rPr>
              <a:t>	Extended family</a:t>
            </a:r>
          </a:p>
          <a:p>
            <a:pPr eaLnBrk="1" hangingPunct="1">
              <a:buFont typeface="Wingdings" pitchFamily="2" charset="2"/>
              <a:buChar char="ü"/>
            </a:pPr>
            <a:r>
              <a:rPr lang="en-US" sz="3200" b="1" smtClean="0">
                <a:latin typeface="Tahoma" pitchFamily="34" charset="0"/>
              </a:rPr>
              <a:t>Community</a:t>
            </a:r>
          </a:p>
          <a:p>
            <a:pPr eaLnBrk="1" hangingPunct="1">
              <a:buFont typeface="Wingdings" pitchFamily="2" charset="2"/>
              <a:buNone/>
            </a:pPr>
            <a:r>
              <a:rPr lang="en-US" sz="3200" b="1" smtClean="0">
                <a:latin typeface="Tahoma" pitchFamily="34" charset="0"/>
              </a:rPr>
              <a:t>	Monochronic</a:t>
            </a:r>
          </a:p>
          <a:p>
            <a:pPr eaLnBrk="1" hangingPunct="1">
              <a:buFont typeface="Wingdings" pitchFamily="2" charset="2"/>
              <a:buChar char="ü"/>
            </a:pPr>
            <a:r>
              <a:rPr lang="en-US" sz="3200" b="1" smtClean="0">
                <a:latin typeface="Tahoma" pitchFamily="34" charset="0"/>
              </a:rPr>
              <a:t>Poychronic</a:t>
            </a:r>
          </a:p>
          <a:p>
            <a:pPr eaLnBrk="1" hangingPunct="1">
              <a:buFont typeface="Wingdings" pitchFamily="2" charset="2"/>
              <a:buNone/>
            </a:pPr>
            <a:r>
              <a:rPr lang="en-US" sz="3200" b="1" smtClean="0">
                <a:latin typeface="Tahoma" pitchFamily="34" charset="0"/>
              </a:rPr>
              <a:t>	Low Context</a:t>
            </a:r>
          </a:p>
          <a:p>
            <a:pPr eaLnBrk="1" hangingPunct="1">
              <a:buFont typeface="Wingdings" pitchFamily="2" charset="2"/>
              <a:buChar char="ü"/>
            </a:pPr>
            <a:r>
              <a:rPr lang="en-US" sz="3200" b="1" smtClean="0">
                <a:latin typeface="Tahoma" pitchFamily="34" charset="0"/>
              </a:rPr>
              <a:t>High Context</a:t>
            </a:r>
          </a:p>
          <a:p>
            <a:pPr eaLnBrk="1" hangingPunct="1">
              <a:buFont typeface="Wingdings" pitchFamily="2" charset="2"/>
              <a:buNone/>
            </a:pPr>
            <a:r>
              <a:rPr lang="en-US" sz="3200" b="1" smtClean="0">
                <a:latin typeface="Tahoma" pitchFamily="34" charset="0"/>
              </a:rPr>
              <a:t>	Social Ambiguity</a:t>
            </a:r>
          </a:p>
          <a:p>
            <a:pPr eaLnBrk="1" hangingPunct="1">
              <a:buFont typeface="Wingdings" pitchFamily="2" charset="2"/>
              <a:buChar char="ü"/>
            </a:pPr>
            <a:r>
              <a:rPr lang="en-US" sz="3200" b="1" smtClean="0">
                <a:latin typeface="Tahoma" pitchFamily="34" charset="0"/>
              </a:rPr>
              <a:t>Social Certainty</a:t>
            </a:r>
          </a:p>
          <a:p>
            <a:pPr eaLnBrk="1" hangingPunct="1"/>
            <a:endParaRPr lang="en-US" sz="3200" b="1" smtClean="0">
              <a:latin typeface="Tahoma" pitchFamily="34" charset="0"/>
            </a:endParaRPr>
          </a:p>
        </p:txBody>
      </p:sp>
      <p:sp>
        <p:nvSpPr>
          <p:cNvPr id="4099" name="Rectangle 3"/>
          <p:cNvSpPr>
            <a:spLocks noGrp="1" noChangeArrowheads="1"/>
          </p:cNvSpPr>
          <p:nvPr>
            <p:ph type="body" sz="half" idx="2"/>
          </p:nvPr>
        </p:nvSpPr>
        <p:spPr>
          <a:xfrm>
            <a:off x="4114800" y="304800"/>
            <a:ext cx="5029200" cy="5821363"/>
          </a:xfrm>
        </p:spPr>
        <p:txBody>
          <a:bodyPr/>
          <a:lstStyle/>
          <a:p>
            <a:pPr eaLnBrk="1" hangingPunct="1">
              <a:buFont typeface="Wingdings" pitchFamily="2" charset="2"/>
              <a:buNone/>
            </a:pPr>
            <a:r>
              <a:rPr lang="en-US" sz="3200" b="1" smtClean="0">
                <a:latin typeface="Tahoma" pitchFamily="34" charset="0"/>
              </a:rPr>
              <a:t>	Low Power Distance</a:t>
            </a:r>
          </a:p>
          <a:p>
            <a:pPr eaLnBrk="1" hangingPunct="1">
              <a:buFont typeface="Wingdings" pitchFamily="2" charset="2"/>
              <a:buChar char="ü"/>
            </a:pPr>
            <a:r>
              <a:rPr lang="en-US" sz="3200" b="1" smtClean="0">
                <a:latin typeface="Tahoma" pitchFamily="34" charset="0"/>
              </a:rPr>
              <a:t>High power Distance</a:t>
            </a:r>
          </a:p>
          <a:p>
            <a:pPr eaLnBrk="1" hangingPunct="1">
              <a:buFont typeface="Wingdings" pitchFamily="2" charset="2"/>
              <a:buNone/>
            </a:pPr>
            <a:r>
              <a:rPr lang="en-US" sz="3200" b="1" smtClean="0">
                <a:latin typeface="Tahoma" pitchFamily="34" charset="0"/>
              </a:rPr>
              <a:t>	Mastery</a:t>
            </a:r>
          </a:p>
          <a:p>
            <a:pPr eaLnBrk="1" hangingPunct="1">
              <a:buFont typeface="Wingdings" pitchFamily="2" charset="2"/>
              <a:buChar char="ü"/>
            </a:pPr>
            <a:r>
              <a:rPr lang="en-US" sz="3200" b="1" smtClean="0">
                <a:latin typeface="Tahoma" pitchFamily="34" charset="0"/>
              </a:rPr>
              <a:t>Adaptation</a:t>
            </a:r>
          </a:p>
          <a:p>
            <a:pPr eaLnBrk="1" hangingPunct="1">
              <a:buFont typeface="Wingdings" pitchFamily="2" charset="2"/>
              <a:buChar char="ü"/>
            </a:pPr>
            <a:r>
              <a:rPr lang="en-US" sz="3200" b="1" smtClean="0">
                <a:latin typeface="Tahoma" pitchFamily="34" charset="0"/>
              </a:rPr>
              <a:t>Emotionally Neutral</a:t>
            </a:r>
          </a:p>
          <a:p>
            <a:pPr eaLnBrk="1" hangingPunct="1">
              <a:buFont typeface="Wingdings" pitchFamily="2" charset="2"/>
              <a:buNone/>
            </a:pPr>
            <a:r>
              <a:rPr lang="en-US" sz="3200" b="1" smtClean="0">
                <a:latin typeface="Tahoma" pitchFamily="34" charset="0"/>
              </a:rPr>
              <a:t>Emotionally </a:t>
            </a:r>
            <a:r>
              <a:rPr lang="en-US" b="1" smtClean="0">
                <a:latin typeface="Tahoma" pitchFamily="34" charset="0"/>
              </a:rPr>
              <a:t>Expressive</a:t>
            </a:r>
          </a:p>
          <a:p>
            <a:pPr eaLnBrk="1" hangingPunct="1">
              <a:buFont typeface="Wingdings" pitchFamily="2" charset="2"/>
              <a:buNone/>
            </a:pPr>
            <a:r>
              <a:rPr lang="en-US" sz="3200" b="1" smtClean="0">
                <a:latin typeface="Tahoma" pitchFamily="34" charset="0"/>
              </a:rPr>
              <a:t>	Quantity of Life</a:t>
            </a:r>
          </a:p>
          <a:p>
            <a:pPr eaLnBrk="1" hangingPunct="1">
              <a:buFont typeface="Wingdings" pitchFamily="2" charset="2"/>
              <a:buChar char="ü"/>
            </a:pPr>
            <a:r>
              <a:rPr lang="en-US" sz="3200" b="1" smtClean="0">
                <a:latin typeface="Tahoma" pitchFamily="34" charset="0"/>
              </a:rPr>
              <a:t>Quality of life</a:t>
            </a:r>
          </a:p>
          <a:p>
            <a:pPr eaLnBrk="1" hangingPunct="1"/>
            <a:endParaRPr lang="en-US" sz="3200" b="1" smtClean="0">
              <a:latin typeface="Tahoma" pitchFamily="34" charset="0"/>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a:xfrm>
            <a:off x="0" y="0"/>
            <a:ext cx="9144000" cy="6858000"/>
          </a:xfrm>
        </p:spPr>
        <p:txBody>
          <a:bodyPr/>
          <a:lstStyle/>
          <a:p>
            <a:pPr eaLnBrk="1" hangingPunct="1">
              <a:buFontTx/>
              <a:buNone/>
            </a:pPr>
            <a:r>
              <a:rPr lang="en-US" sz="3500" b="1" smtClean="0">
                <a:latin typeface="Tahoma" pitchFamily="34" charset="0"/>
              </a:rPr>
              <a:t>Most behavior in Western culture is governed by laws vs. peer pressure in Asian cultures. Peer pressure is a more powerful human influence than laws because we </a:t>
            </a:r>
            <a:r>
              <a:rPr lang="en-US" sz="3500" b="1" u="sng" smtClean="0">
                <a:latin typeface="Tahoma" pitchFamily="34" charset="0"/>
              </a:rPr>
              <a:t>internalize</a:t>
            </a:r>
            <a:r>
              <a:rPr lang="en-US" sz="3500" b="1" smtClean="0">
                <a:latin typeface="Tahoma" pitchFamily="34" charset="0"/>
              </a:rPr>
              <a:t> the etiquette reinforced by our peers (friends, work associates, etc.), while laws remain largely external to our daily lives.  Laws motivate us through fear, while peer pressure motivates us through the much stronger human desire to be accepted and respected.</a:t>
            </a:r>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3400" y="228600"/>
            <a:ext cx="7924800" cy="1066800"/>
          </a:xfrm>
        </p:spPr>
        <p:txBody>
          <a:bodyPr/>
          <a:lstStyle/>
          <a:p>
            <a:pPr eaLnBrk="1" hangingPunct="1"/>
            <a:r>
              <a:rPr lang="en-US" sz="3600" b="1" smtClean="0">
                <a:solidFill>
                  <a:schemeClr val="tx1"/>
                </a:solidFill>
                <a:latin typeface="Tahoma" pitchFamily="34" charset="0"/>
              </a:rPr>
              <a:t>WHAT IS COMMUNITY CONSCIOUSNESS?</a:t>
            </a:r>
          </a:p>
        </p:txBody>
      </p:sp>
      <p:sp>
        <p:nvSpPr>
          <p:cNvPr id="32771" name="Rectangle 13"/>
          <p:cNvSpPr>
            <a:spLocks noGrp="1" noChangeArrowheads="1"/>
          </p:cNvSpPr>
          <p:nvPr>
            <p:ph sz="half" idx="1"/>
          </p:nvPr>
        </p:nvSpPr>
        <p:spPr>
          <a:xfrm>
            <a:off x="0" y="1524000"/>
            <a:ext cx="9144000" cy="5334000"/>
          </a:xfrm>
        </p:spPr>
        <p:txBody>
          <a:bodyPr/>
          <a:lstStyle/>
          <a:p>
            <a:pPr algn="ctr" eaLnBrk="1" hangingPunct="1">
              <a:buFontTx/>
              <a:buNone/>
            </a:pPr>
            <a:r>
              <a:rPr lang="en-US" sz="4000" b="1" smtClean="0">
                <a:latin typeface="Tahoma" pitchFamily="34" charset="0"/>
              </a:rPr>
              <a:t>Sensitivity toward what </a:t>
            </a:r>
          </a:p>
          <a:p>
            <a:pPr algn="ctr" eaLnBrk="1" hangingPunct="1">
              <a:buFontTx/>
              <a:buNone/>
            </a:pPr>
            <a:r>
              <a:rPr lang="en-US" sz="4000" b="1" smtClean="0">
                <a:latin typeface="Tahoma" pitchFamily="34" charset="0"/>
              </a:rPr>
              <a:t>others expect you to do + What</a:t>
            </a:r>
          </a:p>
          <a:p>
            <a:pPr algn="ctr" eaLnBrk="1" hangingPunct="1">
              <a:buFontTx/>
              <a:buNone/>
            </a:pPr>
            <a:r>
              <a:rPr lang="en-US" sz="4000" b="1" smtClean="0">
                <a:latin typeface="Tahoma" pitchFamily="34" charset="0"/>
              </a:rPr>
              <a:t>traditional social</a:t>
            </a:r>
          </a:p>
          <a:p>
            <a:pPr algn="ctr" eaLnBrk="1" hangingPunct="1">
              <a:buFontTx/>
              <a:buNone/>
            </a:pPr>
            <a:r>
              <a:rPr lang="en-US" sz="4000" b="1" smtClean="0">
                <a:latin typeface="Tahoma" pitchFamily="34" charset="0"/>
              </a:rPr>
              <a:t>etiquette says you must do =</a:t>
            </a:r>
          </a:p>
          <a:p>
            <a:pPr algn="ctr" eaLnBrk="1" hangingPunct="1">
              <a:buFontTx/>
              <a:buNone/>
            </a:pPr>
            <a:r>
              <a:rPr lang="en-US" sz="4000" b="1" smtClean="0">
                <a:latin typeface="Tahoma" pitchFamily="34" charset="0"/>
              </a:rPr>
              <a:t>Built-in etiquette for putting the</a:t>
            </a:r>
          </a:p>
          <a:p>
            <a:pPr algn="ctr" eaLnBrk="1" hangingPunct="1">
              <a:buFontTx/>
              <a:buNone/>
            </a:pPr>
            <a:r>
              <a:rPr lang="en-US" sz="4000" b="1" smtClean="0">
                <a:latin typeface="Tahoma" pitchFamily="34" charset="0"/>
              </a:rPr>
              <a:t>community first</a:t>
            </a:r>
          </a:p>
          <a:p>
            <a:pPr eaLnBrk="1" hangingPunct="1"/>
            <a:endParaRPr lang="en-US" sz="4000" b="1" smtClean="0">
              <a:latin typeface="Tahoma" pitchFamily="34" charset="0"/>
            </a:endParaRPr>
          </a:p>
        </p:txBody>
      </p:sp>
    </p:spTree>
  </p:cSld>
  <p:clrMapOvr>
    <a:masterClrMapping/>
  </p:clrMapOvr>
  <p:transition>
    <p:push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04800" y="457200"/>
            <a:ext cx="8839200" cy="533400"/>
          </a:xfrm>
        </p:spPr>
        <p:txBody>
          <a:bodyPr/>
          <a:lstStyle/>
          <a:p>
            <a:pPr eaLnBrk="1" hangingPunct="1"/>
            <a:r>
              <a:rPr lang="en-US" sz="3200" b="1" smtClean="0">
                <a:solidFill>
                  <a:schemeClr val="tx1"/>
                </a:solidFill>
                <a:latin typeface="Tahoma" pitchFamily="34" charset="0"/>
              </a:rPr>
              <a:t>ETIQUETTE  BUILDS COMMUNITY</a:t>
            </a:r>
            <a:br>
              <a:rPr lang="en-US" sz="3200" b="1" smtClean="0">
                <a:solidFill>
                  <a:schemeClr val="tx1"/>
                </a:solidFill>
                <a:latin typeface="Tahoma" pitchFamily="34" charset="0"/>
              </a:rPr>
            </a:br>
            <a:r>
              <a:rPr lang="en-US" sz="3200" b="1" smtClean="0">
                <a:solidFill>
                  <a:schemeClr val="tx1"/>
                </a:solidFill>
                <a:latin typeface="Tahoma" pitchFamily="34" charset="0"/>
              </a:rPr>
              <a:t>&amp; CHECKS SELFISH HUMAN NATURE</a:t>
            </a:r>
            <a:r>
              <a:rPr lang="en-US" sz="3200" smtClean="0">
                <a:solidFill>
                  <a:schemeClr val="tx1"/>
                </a:solidFill>
                <a:latin typeface="Tahoma" pitchFamily="34" charset="0"/>
              </a:rPr>
              <a:t> </a:t>
            </a:r>
            <a:r>
              <a:rPr lang="en-US" sz="3200" b="1" smtClean="0">
                <a:solidFill>
                  <a:schemeClr val="tx1"/>
                </a:solidFill>
                <a:latin typeface="Tahoma" pitchFamily="34" charset="0"/>
              </a:rPr>
              <a:t/>
            </a:r>
            <a:br>
              <a:rPr lang="en-US" sz="3200" b="1" smtClean="0">
                <a:solidFill>
                  <a:schemeClr val="tx1"/>
                </a:solidFill>
                <a:latin typeface="Tahoma" pitchFamily="34" charset="0"/>
              </a:rPr>
            </a:br>
            <a:endParaRPr lang="en-US" sz="3200" b="1" smtClean="0">
              <a:solidFill>
                <a:schemeClr val="tx1"/>
              </a:solidFill>
              <a:latin typeface="Tahoma" pitchFamily="34" charset="0"/>
            </a:endParaRPr>
          </a:p>
        </p:txBody>
      </p:sp>
      <p:sp>
        <p:nvSpPr>
          <p:cNvPr id="33795" name="Rectangle 3"/>
          <p:cNvSpPr>
            <a:spLocks noGrp="1" noChangeArrowheads="1"/>
          </p:cNvSpPr>
          <p:nvPr>
            <p:ph type="body" idx="1"/>
          </p:nvPr>
        </p:nvSpPr>
        <p:spPr>
          <a:xfrm>
            <a:off x="0" y="1066800"/>
            <a:ext cx="9144000" cy="6096000"/>
          </a:xfrm>
        </p:spPr>
        <p:txBody>
          <a:bodyPr/>
          <a:lstStyle/>
          <a:p>
            <a:pPr marL="609600" indent="-609600" eaLnBrk="1" hangingPunct="1">
              <a:buFontTx/>
              <a:buAutoNum type="arabicPeriod"/>
            </a:pPr>
            <a:r>
              <a:rPr lang="en-US" b="1" dirty="0" smtClean="0">
                <a:latin typeface="Tahoma" pitchFamily="34" charset="0"/>
              </a:rPr>
              <a:t>Surface harmony sustains peaceful interactions (vs. conflict).</a:t>
            </a:r>
          </a:p>
          <a:p>
            <a:pPr marL="609600" indent="-609600" eaLnBrk="1" hangingPunct="1">
              <a:buFontTx/>
              <a:buAutoNum type="arabicPeriod"/>
            </a:pPr>
            <a:r>
              <a:rPr lang="en-US" b="1" dirty="0" smtClean="0">
                <a:latin typeface="Tahoma" pitchFamily="34" charset="0"/>
              </a:rPr>
              <a:t>Putting others first creates cooperation and teamwork (vs. self-serving competitiveness).</a:t>
            </a:r>
          </a:p>
          <a:p>
            <a:pPr marL="609600" indent="-609600" eaLnBrk="1" hangingPunct="1">
              <a:buFontTx/>
              <a:buAutoNum type="arabicPeriod"/>
            </a:pPr>
            <a:r>
              <a:rPr lang="en-US" b="1" dirty="0" smtClean="0">
                <a:latin typeface="Tahoma" pitchFamily="34" charset="0"/>
              </a:rPr>
              <a:t>Accepting your niche and duties promotes  social stability (vs. revolution).</a:t>
            </a:r>
          </a:p>
          <a:p>
            <a:pPr marL="609600" indent="-609600" eaLnBrk="1" hangingPunct="1">
              <a:buFontTx/>
              <a:buAutoNum type="arabicPeriod"/>
            </a:pPr>
            <a:r>
              <a:rPr lang="en-US" b="1" dirty="0" smtClean="0">
                <a:latin typeface="Tahoma" pitchFamily="34" charset="0"/>
              </a:rPr>
              <a:t>Sacrifice brings out the best </a:t>
            </a:r>
          </a:p>
          <a:p>
            <a:pPr marL="609600" indent="-609600" eaLnBrk="1" hangingPunct="1">
              <a:buFontTx/>
              <a:buNone/>
            </a:pPr>
            <a:r>
              <a:rPr lang="en-US" b="1" dirty="0" smtClean="0">
                <a:latin typeface="Tahoma" pitchFamily="34" charset="0"/>
              </a:rPr>
              <a:t>	in others (while selfishness unleashes coarseness). </a:t>
            </a:r>
          </a:p>
          <a:p>
            <a:pPr marL="609600" indent="-609600" eaLnBrk="1" hangingPunct="1"/>
            <a:endParaRPr lang="en-US" b="1" dirty="0" smtClean="0">
              <a:latin typeface="Tahoma" pitchFamily="34" charset="0"/>
            </a:endParaRPr>
          </a:p>
          <a:p>
            <a:pPr marL="609600" indent="-609600" eaLnBrk="1" hangingPunct="1"/>
            <a:endParaRPr lang="en-US" sz="3600" b="1" dirty="0" smtClean="0">
              <a:latin typeface="Tahoma" pitchFamily="34" charset="0"/>
            </a:endParaRPr>
          </a:p>
          <a:p>
            <a:pPr marL="609600" indent="-609600" eaLnBrk="1" hangingPunct="1"/>
            <a:endParaRPr lang="en-US" sz="3600" b="1" dirty="0" smtClean="0">
              <a:latin typeface="Tahoma" pitchFamily="34" charset="0"/>
            </a:endParaRPr>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3"/>
          <p:cNvSpPr>
            <a:spLocks noGrp="1" noChangeArrowheads="1"/>
          </p:cNvSpPr>
          <p:nvPr>
            <p:ph type="body" idx="1"/>
          </p:nvPr>
        </p:nvSpPr>
        <p:spPr>
          <a:xfrm>
            <a:off x="0" y="0"/>
            <a:ext cx="9144000" cy="6858000"/>
          </a:xfrm>
        </p:spPr>
        <p:txBody>
          <a:bodyPr/>
          <a:lstStyle/>
          <a:p>
            <a:pPr algn="ctr" eaLnBrk="1" hangingPunct="1">
              <a:buFontTx/>
              <a:buNone/>
            </a:pPr>
            <a:r>
              <a:rPr lang="en-US" sz="4800" b="1" smtClean="0">
                <a:latin typeface="Tahoma" pitchFamily="34" charset="0"/>
              </a:rPr>
              <a:t>French culture is the most sophisticated in an outward way. Asian culture is the most inwardly sophisticated due to the many nuances of Asian etiquette built upon community ideals. </a:t>
            </a:r>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35842" name="WordArt 4"/>
          <p:cNvSpPr>
            <a:spLocks noChangeArrowheads="1" noChangeShapeType="1" noTextEdit="1"/>
          </p:cNvSpPr>
          <p:nvPr/>
        </p:nvSpPr>
        <p:spPr bwMode="auto">
          <a:xfrm>
            <a:off x="838200" y="1371600"/>
            <a:ext cx="7391400" cy="3962400"/>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latin typeface="Arial Black"/>
              </a:rPr>
              <a:t>ETIQUETTE</a:t>
            </a:r>
          </a:p>
          <a:p>
            <a:r>
              <a:rPr lang="en-US" sz="3600" kern="10">
                <a:ln w="9525">
                  <a:solidFill>
                    <a:srgbClr val="000000"/>
                  </a:solidFill>
                  <a:round/>
                  <a:headEnd/>
                  <a:tailEnd/>
                </a:ln>
                <a:latin typeface="Arial Black"/>
              </a:rPr>
              <a:t>IN ACTION</a:t>
            </a:r>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0" y="304800"/>
            <a:ext cx="9144000" cy="6248400"/>
          </a:xfrm>
        </p:spPr>
        <p:txBody>
          <a:bodyPr/>
          <a:lstStyle/>
          <a:p>
            <a:pPr eaLnBrk="1" hangingPunct="1">
              <a:lnSpc>
                <a:spcPct val="90000"/>
              </a:lnSpc>
              <a:buFont typeface="Wingdings" pitchFamily="2" charset="2"/>
              <a:buNone/>
            </a:pPr>
            <a:r>
              <a:rPr lang="en-US" b="1" smtClean="0">
                <a:latin typeface="Tahoma" pitchFamily="34" charset="0"/>
              </a:rPr>
              <a:t>1. </a:t>
            </a:r>
            <a:r>
              <a:rPr lang="en-US" sz="3300" b="1" smtClean="0">
                <a:latin typeface="Tahoma" pitchFamily="34" charset="0"/>
              </a:rPr>
              <a:t>When receiving a business card from an Asian, never put it away in their presence.  Treat the card as if it were the person who gave it to you.  Neither should you write on the card in their presence (which ruins the formal status of the card). </a:t>
            </a:r>
          </a:p>
          <a:p>
            <a:pPr eaLnBrk="1" hangingPunct="1">
              <a:lnSpc>
                <a:spcPct val="90000"/>
              </a:lnSpc>
              <a:buFont typeface="Wingdings" pitchFamily="2" charset="2"/>
              <a:buNone/>
            </a:pPr>
            <a:r>
              <a:rPr lang="en-US" sz="3300" b="1" smtClean="0">
                <a:latin typeface="Tahoma" pitchFamily="34" charset="0"/>
              </a:rPr>
              <a:t>2. Avoid body contact when meeting</a:t>
            </a:r>
          </a:p>
          <a:p>
            <a:pPr eaLnBrk="1" hangingPunct="1">
              <a:lnSpc>
                <a:spcPct val="90000"/>
              </a:lnSpc>
              <a:buFont typeface="Wingdings" pitchFamily="2" charset="2"/>
              <a:buNone/>
            </a:pPr>
            <a:r>
              <a:rPr lang="en-US" sz="3300" b="1" smtClean="0">
                <a:latin typeface="Tahoma" pitchFamily="34" charset="0"/>
              </a:rPr>
              <a:t>   most Asians.  Use verbal greetings only. </a:t>
            </a:r>
          </a:p>
          <a:p>
            <a:pPr eaLnBrk="1" hangingPunct="1">
              <a:lnSpc>
                <a:spcPct val="90000"/>
              </a:lnSpc>
              <a:buFontTx/>
              <a:buNone/>
            </a:pPr>
            <a:r>
              <a:rPr lang="en-US" sz="3300" b="1" smtClean="0">
                <a:latin typeface="Tahoma" pitchFamily="34" charset="0"/>
              </a:rPr>
              <a:t>3. Koreans are very protective of their boss’s mental harmony and avoid delivering bad news until late in the day.</a:t>
            </a:r>
            <a:r>
              <a:rPr lang="en-US" b="1" smtClean="0">
                <a:latin typeface="Tahoma" pitchFamily="34" charset="0"/>
              </a:rPr>
              <a:t> </a:t>
            </a:r>
          </a:p>
          <a:p>
            <a:pPr eaLnBrk="1" hangingPunct="1">
              <a:lnSpc>
                <a:spcPct val="90000"/>
              </a:lnSpc>
              <a:buFont typeface="Wingdings" pitchFamily="2" charset="2"/>
              <a:buChar char="§"/>
            </a:pPr>
            <a:endParaRPr lang="en-US" b="1" smtClean="0">
              <a:latin typeface="Tahoma" pitchFamily="34" charset="0"/>
            </a:endParaRPr>
          </a:p>
        </p:txBody>
      </p:sp>
      <p:sp>
        <p:nvSpPr>
          <p:cNvPr id="36867" name="AutoShape 4"/>
          <p:cNvSpPr>
            <a:spLocks noChangeArrowheads="1"/>
          </p:cNvSpPr>
          <p:nvPr/>
        </p:nvSpPr>
        <p:spPr bwMode="auto">
          <a:xfrm>
            <a:off x="7848600" y="60960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a:xfrm>
            <a:off x="0" y="228600"/>
            <a:ext cx="9144000" cy="6400800"/>
          </a:xfrm>
        </p:spPr>
        <p:txBody>
          <a:bodyPr/>
          <a:lstStyle/>
          <a:p>
            <a:pPr marL="609600" indent="-609600" eaLnBrk="1" hangingPunct="1">
              <a:buFontTx/>
              <a:buAutoNum type="arabicPeriod" startAt="4"/>
            </a:pPr>
            <a:r>
              <a:rPr lang="en-US" sz="3300" b="1" smtClean="0">
                <a:latin typeface="Tahoma" pitchFamily="34" charset="0"/>
              </a:rPr>
              <a:t>When doing business in a Korean executive’s office, never put anything on his desk (violation of personal space). </a:t>
            </a:r>
          </a:p>
          <a:p>
            <a:pPr marL="609600" indent="-609600" eaLnBrk="1" hangingPunct="1">
              <a:buFontTx/>
              <a:buAutoNum type="arabicPeriod" startAt="4"/>
            </a:pPr>
            <a:r>
              <a:rPr lang="en-US" sz="3300" b="1" smtClean="0">
                <a:latin typeface="Tahoma" pitchFamily="34" charset="0"/>
              </a:rPr>
              <a:t>Many Asians are very uncomfortable receiving personal praise or public notice for fear of showing up others, altering social relationships, or because they wonder if you’re trying to manipulate them.</a:t>
            </a:r>
          </a:p>
          <a:p>
            <a:pPr marL="609600" indent="-609600" eaLnBrk="1" hangingPunct="1">
              <a:buFontTx/>
              <a:buAutoNum type="arabicPeriod" startAt="4"/>
            </a:pPr>
            <a:r>
              <a:rPr lang="en-US" sz="3300" b="1" smtClean="0">
                <a:latin typeface="Tahoma" pitchFamily="34" charset="0"/>
              </a:rPr>
              <a:t>Compliment the group rather than the individual.</a:t>
            </a:r>
          </a:p>
        </p:txBody>
      </p:sp>
      <p:sp>
        <p:nvSpPr>
          <p:cNvPr id="37891" name="AutoShape 4"/>
          <p:cNvSpPr>
            <a:spLocks noChangeArrowheads="1"/>
          </p:cNvSpPr>
          <p:nvPr/>
        </p:nvSpPr>
        <p:spPr bwMode="auto">
          <a:xfrm>
            <a:off x="7848600" y="60960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a:xfrm>
            <a:off x="304800" y="0"/>
            <a:ext cx="8839200" cy="6400800"/>
          </a:xfrm>
        </p:spPr>
        <p:txBody>
          <a:bodyPr/>
          <a:lstStyle/>
          <a:p>
            <a:pPr marL="609600" indent="-609600" eaLnBrk="1" hangingPunct="1">
              <a:buFontTx/>
              <a:buAutoNum type="arabicPeriod" startAt="7"/>
            </a:pPr>
            <a:r>
              <a:rPr lang="en-US" sz="4300" b="1" smtClean="0">
                <a:latin typeface="Tahoma" pitchFamily="34" charset="0"/>
              </a:rPr>
              <a:t>When meeting Chinese, always recognize the oldest person first and inquire about his health. </a:t>
            </a:r>
          </a:p>
          <a:p>
            <a:pPr marL="609600" indent="-609600" eaLnBrk="1" hangingPunct="1">
              <a:buFontTx/>
              <a:buAutoNum type="arabicPeriod" startAt="7"/>
            </a:pPr>
            <a:r>
              <a:rPr lang="en-US" sz="4300" b="1" smtClean="0">
                <a:latin typeface="Tahoma" pitchFamily="34" charset="0"/>
              </a:rPr>
              <a:t>Don’t “clean your plate” at a Chinese banquet, since this may be interpreted to mean that you were not served enough food. </a:t>
            </a:r>
          </a:p>
        </p:txBody>
      </p:sp>
      <p:sp>
        <p:nvSpPr>
          <p:cNvPr id="38915" name="AutoShape 4"/>
          <p:cNvSpPr>
            <a:spLocks noChangeArrowheads="1"/>
          </p:cNvSpPr>
          <p:nvPr/>
        </p:nvSpPr>
        <p:spPr bwMode="auto">
          <a:xfrm>
            <a:off x="7772400" y="59436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xfrm>
            <a:off x="304800" y="0"/>
            <a:ext cx="8839200" cy="6858000"/>
          </a:xfrm>
        </p:spPr>
        <p:txBody>
          <a:bodyPr/>
          <a:lstStyle/>
          <a:p>
            <a:pPr marL="609600" indent="-609600" eaLnBrk="1" hangingPunct="1">
              <a:buFontTx/>
              <a:buAutoNum type="arabicPeriod" startAt="9"/>
            </a:pPr>
            <a:r>
              <a:rPr lang="en-US" b="1" dirty="0" smtClean="0">
                <a:latin typeface="Tahoma" pitchFamily="34" charset="0"/>
              </a:rPr>
              <a:t>To promote harmonious relationships with the Japanese, send negotiating questions well in advance of the meeting and don’t be surprised if executives engage in long pauses of silence </a:t>
            </a:r>
            <a:r>
              <a:rPr lang="en-US" b="1" smtClean="0">
                <a:latin typeface="Tahoma" pitchFamily="34" charset="0"/>
              </a:rPr>
              <a:t>before answering questions. </a:t>
            </a:r>
            <a:r>
              <a:rPr lang="en-US" b="1" dirty="0" smtClean="0">
                <a:latin typeface="Tahoma" pitchFamily="34" charset="0"/>
              </a:rPr>
              <a:t>The Japanese don’t like surprises in social situations.  </a:t>
            </a:r>
          </a:p>
          <a:p>
            <a:pPr marL="609600" indent="-609600" eaLnBrk="1" hangingPunct="1">
              <a:buFontTx/>
              <a:buAutoNum type="arabicPeriod" startAt="9"/>
            </a:pPr>
            <a:r>
              <a:rPr lang="en-US" b="1" dirty="0" smtClean="0">
                <a:latin typeface="Tahoma" pitchFamily="34" charset="0"/>
              </a:rPr>
              <a:t>“Yes, but” means “no” in most </a:t>
            </a:r>
          </a:p>
          <a:p>
            <a:pPr marL="609600" indent="-609600" eaLnBrk="1" hangingPunct="1">
              <a:buFontTx/>
              <a:buNone/>
            </a:pPr>
            <a:r>
              <a:rPr lang="en-US" b="1" dirty="0" smtClean="0">
                <a:latin typeface="Tahoma" pitchFamily="34" charset="0"/>
              </a:rPr>
              <a:t>	Asian cultures. </a:t>
            </a:r>
          </a:p>
          <a:p>
            <a:pPr marL="609600" indent="-609600" eaLnBrk="1" hangingPunct="1">
              <a:buFontTx/>
              <a:buNone/>
            </a:pPr>
            <a:r>
              <a:rPr lang="en-US" b="1" dirty="0" smtClean="0">
                <a:latin typeface="Tahoma" pitchFamily="34" charset="0"/>
              </a:rPr>
              <a:t>11.In Asia , don’t open gifts in the presence of the giver.  Receive and present gifts with both hands. </a:t>
            </a:r>
          </a:p>
          <a:p>
            <a:pPr marL="609600" indent="-609600" eaLnBrk="1" hangingPunct="1"/>
            <a:endParaRPr lang="en-US" b="1" dirty="0" smtClean="0">
              <a:latin typeface="Tahoma" pitchFamily="34" charset="0"/>
            </a:endParaRPr>
          </a:p>
          <a:p>
            <a:pPr marL="609600" indent="-609600" eaLnBrk="1" hangingPunct="1">
              <a:buFont typeface="Wingdings" pitchFamily="2" charset="2"/>
              <a:buChar char="Ø"/>
            </a:pPr>
            <a:endParaRPr lang="en-US" sz="2800" b="1" dirty="0" smtClean="0">
              <a:latin typeface="Tahoma" pitchFamily="34" charset="0"/>
            </a:endParaRPr>
          </a:p>
        </p:txBody>
      </p:sp>
      <p:sp>
        <p:nvSpPr>
          <p:cNvPr id="39939" name="AutoShape 4"/>
          <p:cNvSpPr>
            <a:spLocks noChangeArrowheads="1"/>
          </p:cNvSpPr>
          <p:nvPr/>
        </p:nvSpPr>
        <p:spPr bwMode="auto">
          <a:xfrm>
            <a:off x="7848600" y="60960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304800" y="304800"/>
            <a:ext cx="8839200" cy="6553200"/>
          </a:xfrm>
        </p:spPr>
        <p:txBody>
          <a:bodyPr/>
          <a:lstStyle/>
          <a:p>
            <a:pPr marL="609600" indent="-609600" eaLnBrk="1" hangingPunct="1">
              <a:lnSpc>
                <a:spcPct val="90000"/>
              </a:lnSpc>
              <a:buFontTx/>
              <a:buAutoNum type="arabicPeriod" startAt="12"/>
            </a:pPr>
            <a:r>
              <a:rPr lang="en-US" b="1" smtClean="0">
                <a:latin typeface="Tahoma" pitchFamily="34" charset="0"/>
              </a:rPr>
              <a:t>If you are applauded in China, </a:t>
            </a:r>
          </a:p>
          <a:p>
            <a:pPr marL="609600" indent="-609600" eaLnBrk="1" hangingPunct="1">
              <a:lnSpc>
                <a:spcPct val="90000"/>
              </a:lnSpc>
              <a:buFontTx/>
              <a:buNone/>
            </a:pPr>
            <a:r>
              <a:rPr lang="en-US" b="1" smtClean="0">
                <a:latin typeface="Tahoma" pitchFamily="34" charset="0"/>
              </a:rPr>
              <a:t>	you should applaud back. </a:t>
            </a:r>
          </a:p>
          <a:p>
            <a:pPr marL="609600" indent="-609600" eaLnBrk="1" hangingPunct="1">
              <a:lnSpc>
                <a:spcPct val="90000"/>
              </a:lnSpc>
              <a:buFontTx/>
              <a:buNone/>
            </a:pPr>
            <a:r>
              <a:rPr lang="en-US" b="1" smtClean="0">
                <a:latin typeface="Tahoma" pitchFamily="34" charset="0"/>
              </a:rPr>
              <a:t>13.Seating arrangements are important, whether for business meetings or for dining.  The principal guest sits next to the host when dining.  The Chinese host will lose face is this protocol is not followed.</a:t>
            </a:r>
          </a:p>
          <a:p>
            <a:pPr marL="609600" indent="-609600" eaLnBrk="1" hangingPunct="1">
              <a:lnSpc>
                <a:spcPct val="90000"/>
              </a:lnSpc>
              <a:buFontTx/>
              <a:buNone/>
            </a:pPr>
            <a:r>
              <a:rPr lang="en-US" b="1" smtClean="0">
                <a:latin typeface="Tahoma" pitchFamily="34" charset="0"/>
              </a:rPr>
              <a:t>14.The Japanese may ask you a lot of personal questions.  Don’t be upset, they’re merely trying to determine your social standing so they can address you with proper respect. </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5122" name="Picture 3" descr="CHI BOOK 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066800"/>
            <a:ext cx="5410200" cy="440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4" descr="chi char left si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735013"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5" descr="chi characters right sid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228600"/>
            <a:ext cx="822325"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3"/>
          <p:cNvSpPr>
            <a:spLocks noGrp="1" noChangeArrowheads="1"/>
          </p:cNvSpPr>
          <p:nvPr>
            <p:ph type="body" idx="1"/>
          </p:nvPr>
        </p:nvSpPr>
        <p:spPr>
          <a:xfrm>
            <a:off x="0" y="0"/>
            <a:ext cx="9144000" cy="6858000"/>
          </a:xfrm>
        </p:spPr>
        <p:txBody>
          <a:bodyPr/>
          <a:lstStyle/>
          <a:p>
            <a:pPr marL="609600" indent="-609600" eaLnBrk="1" hangingPunct="1">
              <a:lnSpc>
                <a:spcPct val="90000"/>
              </a:lnSpc>
              <a:buFontTx/>
              <a:buAutoNum type="arabicPeriod"/>
            </a:pPr>
            <a:r>
              <a:rPr lang="en-US" sz="3600" b="1" dirty="0" smtClean="0">
                <a:latin typeface="Tahoma" pitchFamily="34" charset="0"/>
              </a:rPr>
              <a:t>Westerners are individualistic, independent (of community), isolated, &amp; separated. This reflects the Western deterministic scientific mindset of analyzing discrete (separate) objects in isolation of one another (such as the zoological classifications of life). </a:t>
            </a:r>
          </a:p>
          <a:p>
            <a:pPr marL="609600" indent="-609600" eaLnBrk="1" hangingPunct="1">
              <a:lnSpc>
                <a:spcPct val="90000"/>
              </a:lnSpc>
              <a:buFontTx/>
              <a:buAutoNum type="arabicPeriod"/>
            </a:pPr>
            <a:r>
              <a:rPr lang="en-US" sz="3600" b="1" dirty="0" smtClean="0">
                <a:latin typeface="Tahoma" pitchFamily="34" charset="0"/>
              </a:rPr>
              <a:t>Asians are communal, interdependent &amp; connected, reflecting the new scientific tradition of quantum physics ( a “spider web” universe).   </a:t>
            </a:r>
          </a:p>
        </p:txBody>
      </p:sp>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43010" name="WordArt 4"/>
          <p:cNvSpPr>
            <a:spLocks noChangeArrowheads="1" noChangeShapeType="1" noTextEdit="1"/>
          </p:cNvSpPr>
          <p:nvPr/>
        </p:nvSpPr>
        <p:spPr bwMode="auto">
          <a:xfrm>
            <a:off x="533400" y="1905000"/>
            <a:ext cx="8001000" cy="2590800"/>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latin typeface="Arial Black"/>
              </a:rPr>
              <a:t>ASIAN COMMUNITY vs.</a:t>
            </a:r>
          </a:p>
          <a:p>
            <a:r>
              <a:rPr lang="en-US" sz="3600" kern="10">
                <a:ln w="9525">
                  <a:solidFill>
                    <a:srgbClr val="000000"/>
                  </a:solidFill>
                  <a:round/>
                  <a:headEnd/>
                  <a:tailEnd/>
                </a:ln>
                <a:latin typeface="Arial Black"/>
              </a:rPr>
              <a:t>WESTERN INDIVIDUALISM</a:t>
            </a:r>
          </a:p>
        </p:txBody>
      </p:sp>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AutoShape 6"/>
          <p:cNvSpPr>
            <a:spLocks noChangeArrowheads="1"/>
          </p:cNvSpPr>
          <p:nvPr/>
        </p:nvSpPr>
        <p:spPr bwMode="auto">
          <a:xfrm>
            <a:off x="228600" y="304800"/>
            <a:ext cx="3124200" cy="3810000"/>
          </a:xfrm>
          <a:prstGeom prst="octagon">
            <a:avLst>
              <a:gd name="adj" fmla="val 29287"/>
            </a:avLst>
          </a:prstGeom>
          <a:solidFill>
            <a:schemeClr val="bg1"/>
          </a:solidFill>
          <a:ln w="9525">
            <a:solidFill>
              <a:schemeClr val="tx1"/>
            </a:solidFill>
            <a:miter lim="800000"/>
            <a:headEnd/>
            <a:tailEnd/>
          </a:ln>
        </p:spPr>
        <p:txBody>
          <a:bodyPr wrap="none" anchor="ctr"/>
          <a:lstStyle/>
          <a:p>
            <a:endParaRPr lang="en-US" sz="2400" b="0"/>
          </a:p>
        </p:txBody>
      </p:sp>
      <p:sp>
        <p:nvSpPr>
          <p:cNvPr id="44035" name="AutoShape 8"/>
          <p:cNvSpPr>
            <a:spLocks noChangeArrowheads="1"/>
          </p:cNvSpPr>
          <p:nvPr/>
        </p:nvSpPr>
        <p:spPr bwMode="auto">
          <a:xfrm>
            <a:off x="5334000" y="1066800"/>
            <a:ext cx="1981200" cy="1600200"/>
          </a:xfrm>
          <a:prstGeom prst="octagon">
            <a:avLst>
              <a:gd name="adj" fmla="val 29287"/>
            </a:avLst>
          </a:prstGeom>
          <a:solidFill>
            <a:schemeClr val="bg1"/>
          </a:solidFill>
          <a:ln w="9525">
            <a:solidFill>
              <a:schemeClr val="tx1"/>
            </a:solidFill>
            <a:miter lim="800000"/>
            <a:headEnd/>
            <a:tailEnd/>
          </a:ln>
        </p:spPr>
        <p:txBody>
          <a:bodyPr wrap="none" anchor="ctr"/>
          <a:lstStyle/>
          <a:p>
            <a:endParaRPr lang="en-US"/>
          </a:p>
        </p:txBody>
      </p:sp>
      <p:sp>
        <p:nvSpPr>
          <p:cNvPr id="44036" name="Oval 9"/>
          <p:cNvSpPr>
            <a:spLocks noChangeArrowheads="1"/>
          </p:cNvSpPr>
          <p:nvPr/>
        </p:nvSpPr>
        <p:spPr bwMode="auto">
          <a:xfrm>
            <a:off x="762000" y="3657600"/>
            <a:ext cx="2286000" cy="1524000"/>
          </a:xfrm>
          <a:prstGeom prst="ellipse">
            <a:avLst/>
          </a:prstGeom>
          <a:solidFill>
            <a:schemeClr val="bg1"/>
          </a:solidFill>
          <a:ln w="9525">
            <a:solidFill>
              <a:schemeClr val="tx1"/>
            </a:solidFill>
            <a:round/>
            <a:headEnd/>
            <a:tailEnd/>
          </a:ln>
        </p:spPr>
        <p:txBody>
          <a:bodyPr wrap="none" anchor="ctr"/>
          <a:lstStyle/>
          <a:p>
            <a:endParaRPr lang="en-US"/>
          </a:p>
        </p:txBody>
      </p:sp>
      <p:sp>
        <p:nvSpPr>
          <p:cNvPr id="44037" name="Oval 10"/>
          <p:cNvSpPr>
            <a:spLocks noChangeArrowheads="1"/>
          </p:cNvSpPr>
          <p:nvPr/>
        </p:nvSpPr>
        <p:spPr bwMode="auto">
          <a:xfrm>
            <a:off x="5105400" y="3733800"/>
            <a:ext cx="2743200" cy="2819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038" name="Text Box 11"/>
          <p:cNvSpPr txBox="1">
            <a:spLocks noChangeArrowheads="1"/>
          </p:cNvSpPr>
          <p:nvPr/>
        </p:nvSpPr>
        <p:spPr bwMode="auto">
          <a:xfrm>
            <a:off x="304800" y="1981200"/>
            <a:ext cx="3200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spcBef>
                <a:spcPct val="50000"/>
              </a:spcBef>
            </a:pPr>
            <a:r>
              <a:rPr lang="en-US" sz="3600">
                <a:latin typeface="Tahoma" pitchFamily="34" charset="0"/>
              </a:rPr>
              <a:t>Community</a:t>
            </a:r>
          </a:p>
        </p:txBody>
      </p:sp>
      <p:sp>
        <p:nvSpPr>
          <p:cNvPr id="44039" name="Rectangle 12"/>
          <p:cNvSpPr>
            <a:spLocks noChangeArrowheads="1"/>
          </p:cNvSpPr>
          <p:nvPr/>
        </p:nvSpPr>
        <p:spPr bwMode="auto">
          <a:xfrm>
            <a:off x="5562600" y="1600200"/>
            <a:ext cx="152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2400">
                <a:latin typeface="Tahoma" pitchFamily="34" charset="0"/>
              </a:rPr>
              <a:t>Community</a:t>
            </a:r>
          </a:p>
        </p:txBody>
      </p:sp>
      <p:sp>
        <p:nvSpPr>
          <p:cNvPr id="44040" name="Line 14"/>
          <p:cNvSpPr>
            <a:spLocks noChangeShapeType="1"/>
          </p:cNvSpPr>
          <p:nvPr/>
        </p:nvSpPr>
        <p:spPr bwMode="auto">
          <a:xfrm flipV="1">
            <a:off x="6400800" y="2743200"/>
            <a:ext cx="0" cy="838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1" name="Rectangle 15"/>
          <p:cNvSpPr>
            <a:spLocks noChangeArrowheads="1"/>
          </p:cNvSpPr>
          <p:nvPr/>
        </p:nvSpPr>
        <p:spPr bwMode="auto">
          <a:xfrm>
            <a:off x="5410200" y="4495800"/>
            <a:ext cx="220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3200">
                <a:latin typeface="Tahoma" pitchFamily="34" charset="0"/>
              </a:rPr>
              <a:t>Egocentric</a:t>
            </a:r>
          </a:p>
          <a:p>
            <a:r>
              <a:rPr lang="en-US" sz="3200">
                <a:latin typeface="Tahoma" pitchFamily="34" charset="0"/>
              </a:rPr>
              <a:t>Individualism</a:t>
            </a:r>
          </a:p>
        </p:txBody>
      </p:sp>
      <p:sp>
        <p:nvSpPr>
          <p:cNvPr id="44042" name="Rectangle 16"/>
          <p:cNvSpPr>
            <a:spLocks noChangeArrowheads="1"/>
          </p:cNvSpPr>
          <p:nvPr/>
        </p:nvSpPr>
        <p:spPr bwMode="auto">
          <a:xfrm>
            <a:off x="1066800" y="4114800"/>
            <a:ext cx="1600200" cy="685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2400">
                <a:latin typeface="Tahoma" pitchFamily="34" charset="0"/>
              </a:rPr>
              <a:t>Submissive</a:t>
            </a:r>
          </a:p>
          <a:p>
            <a:r>
              <a:rPr lang="en-US" sz="2400">
                <a:latin typeface="Tahoma" pitchFamily="34" charset="0"/>
              </a:rPr>
              <a:t>individualism</a:t>
            </a:r>
          </a:p>
        </p:txBody>
      </p:sp>
      <p:sp>
        <p:nvSpPr>
          <p:cNvPr id="44043" name="Rectangle 18"/>
          <p:cNvSpPr>
            <a:spLocks noChangeArrowheads="1"/>
          </p:cNvSpPr>
          <p:nvPr/>
        </p:nvSpPr>
        <p:spPr bwMode="auto">
          <a:xfrm>
            <a:off x="6705600" y="2971800"/>
            <a:ext cx="2057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2800">
                <a:latin typeface="Tahoma" pitchFamily="34" charset="0"/>
              </a:rPr>
              <a:t>(Separation)</a:t>
            </a:r>
          </a:p>
        </p:txBody>
      </p:sp>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3"/>
          <p:cNvSpPr>
            <a:spLocks noGrp="1" noChangeArrowheads="1"/>
          </p:cNvSpPr>
          <p:nvPr>
            <p:ph type="body" idx="1"/>
          </p:nvPr>
        </p:nvSpPr>
        <p:spPr>
          <a:xfrm>
            <a:off x="0" y="0"/>
            <a:ext cx="9144000" cy="6858000"/>
          </a:xfrm>
        </p:spPr>
        <p:txBody>
          <a:bodyPr/>
          <a:lstStyle/>
          <a:p>
            <a:pPr eaLnBrk="1" hangingPunct="1">
              <a:buFontTx/>
              <a:buNone/>
            </a:pPr>
            <a:r>
              <a:rPr lang="en-US" b="1" dirty="0" smtClean="0">
                <a:latin typeface="Tahoma" pitchFamily="34" charset="0"/>
              </a:rPr>
              <a:t>1. In individualistic Western culture,</a:t>
            </a:r>
          </a:p>
          <a:p>
            <a:pPr eaLnBrk="1" hangingPunct="1">
              <a:buFontTx/>
              <a:buNone/>
            </a:pPr>
            <a:r>
              <a:rPr lang="en-US" b="1" u="sng" dirty="0" smtClean="0">
                <a:latin typeface="Tahoma" pitchFamily="34" charset="0"/>
              </a:rPr>
              <a:t>WHAT</a:t>
            </a:r>
            <a:r>
              <a:rPr lang="en-US" b="1" dirty="0" smtClean="0">
                <a:latin typeface="Tahoma" pitchFamily="34" charset="0"/>
              </a:rPr>
              <a:t> you do is more important than</a:t>
            </a:r>
          </a:p>
          <a:p>
            <a:pPr eaLnBrk="1" hangingPunct="1">
              <a:buFontTx/>
              <a:buNone/>
            </a:pPr>
            <a:r>
              <a:rPr lang="en-US" b="1" u="sng" dirty="0" smtClean="0">
                <a:latin typeface="Tahoma" pitchFamily="34" charset="0"/>
              </a:rPr>
              <a:t>HOW</a:t>
            </a:r>
            <a:r>
              <a:rPr lang="en-US" b="1" dirty="0" smtClean="0">
                <a:latin typeface="Tahoma" pitchFamily="34" charset="0"/>
              </a:rPr>
              <a:t> you do it or </a:t>
            </a:r>
            <a:r>
              <a:rPr lang="en-US" b="1" u="sng" dirty="0" smtClean="0">
                <a:latin typeface="Tahoma" pitchFamily="34" charset="0"/>
              </a:rPr>
              <a:t>WHY</a:t>
            </a:r>
            <a:r>
              <a:rPr lang="en-US" b="1" dirty="0" smtClean="0">
                <a:latin typeface="Tahoma" pitchFamily="34" charset="0"/>
              </a:rPr>
              <a:t> you do it: “Just</a:t>
            </a:r>
          </a:p>
          <a:p>
            <a:pPr eaLnBrk="1" hangingPunct="1">
              <a:buFontTx/>
              <a:buNone/>
            </a:pPr>
            <a:r>
              <a:rPr lang="en-US" b="1" dirty="0" smtClean="0">
                <a:latin typeface="Tahoma" pitchFamily="34" charset="0"/>
              </a:rPr>
              <a:t>do it!”  This is because pragmatic</a:t>
            </a:r>
          </a:p>
          <a:p>
            <a:pPr eaLnBrk="1" hangingPunct="1">
              <a:buFontTx/>
              <a:buNone/>
            </a:pPr>
            <a:r>
              <a:rPr lang="en-US" b="1" dirty="0" smtClean="0">
                <a:latin typeface="Tahoma" pitchFamily="34" charset="0"/>
              </a:rPr>
              <a:t>Westerners usually act on the basis of what</a:t>
            </a:r>
          </a:p>
          <a:p>
            <a:pPr eaLnBrk="1" hangingPunct="1">
              <a:buFontTx/>
              <a:buNone/>
            </a:pPr>
            <a:r>
              <a:rPr lang="en-US" b="1" dirty="0" smtClean="0">
                <a:latin typeface="Tahoma" pitchFamily="34" charset="0"/>
              </a:rPr>
              <a:t>is best for them as individuals rather than</a:t>
            </a:r>
          </a:p>
          <a:p>
            <a:pPr eaLnBrk="1" hangingPunct="1">
              <a:buFontTx/>
              <a:buNone/>
            </a:pPr>
            <a:r>
              <a:rPr lang="en-US" b="1" dirty="0" smtClean="0">
                <a:latin typeface="Tahoma" pitchFamily="34" charset="0"/>
              </a:rPr>
              <a:t>what may be in the best interests of the</a:t>
            </a:r>
          </a:p>
          <a:p>
            <a:pPr eaLnBrk="1" hangingPunct="1">
              <a:buFontTx/>
              <a:buNone/>
            </a:pPr>
            <a:r>
              <a:rPr lang="en-US" b="1" dirty="0" smtClean="0">
                <a:latin typeface="Tahoma" pitchFamily="34" charset="0"/>
              </a:rPr>
              <a:t>community. Hence, how you achieve self </a:t>
            </a:r>
          </a:p>
          <a:p>
            <a:pPr eaLnBrk="1" hangingPunct="1">
              <a:buFontTx/>
              <a:buNone/>
            </a:pPr>
            <a:r>
              <a:rPr lang="en-US" b="1" dirty="0" smtClean="0">
                <a:latin typeface="Tahoma" pitchFamily="34" charset="0"/>
              </a:rPr>
              <a:t>interest is not important, as long as you</a:t>
            </a:r>
          </a:p>
          <a:p>
            <a:pPr eaLnBrk="1" hangingPunct="1">
              <a:buFontTx/>
              <a:buNone/>
            </a:pPr>
            <a:r>
              <a:rPr lang="en-US" b="1" dirty="0" smtClean="0">
                <a:latin typeface="Tahoma" pitchFamily="34" charset="0"/>
              </a:rPr>
              <a:t>achieve it.  Why you do something is also a</a:t>
            </a:r>
          </a:p>
          <a:p>
            <a:pPr eaLnBrk="1" hangingPunct="1">
              <a:buFontTx/>
              <a:buNone/>
            </a:pPr>
            <a:r>
              <a:rPr lang="en-US" b="1" dirty="0" smtClean="0">
                <a:latin typeface="Tahoma" pitchFamily="34" charset="0"/>
              </a:rPr>
              <a:t>given most of the time: to benefit yourself.</a:t>
            </a:r>
          </a:p>
        </p:txBody>
      </p:sp>
      <p:sp>
        <p:nvSpPr>
          <p:cNvPr id="45059" name="AutoShape 4"/>
          <p:cNvSpPr>
            <a:spLocks noChangeArrowheads="1"/>
          </p:cNvSpPr>
          <p:nvPr/>
        </p:nvSpPr>
        <p:spPr bwMode="auto">
          <a:xfrm>
            <a:off x="7772400" y="6372225"/>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3"/>
          <p:cNvSpPr>
            <a:spLocks noGrp="1" noChangeArrowheads="1"/>
          </p:cNvSpPr>
          <p:nvPr>
            <p:ph type="body" idx="1"/>
          </p:nvPr>
        </p:nvSpPr>
        <p:spPr>
          <a:xfrm>
            <a:off x="0" y="0"/>
            <a:ext cx="9144000" cy="6858000"/>
          </a:xfrm>
        </p:spPr>
        <p:txBody>
          <a:bodyPr/>
          <a:lstStyle/>
          <a:p>
            <a:pPr eaLnBrk="1" hangingPunct="1">
              <a:lnSpc>
                <a:spcPct val="90000"/>
              </a:lnSpc>
              <a:buFontTx/>
              <a:buNone/>
            </a:pPr>
            <a:r>
              <a:rPr lang="en-US" sz="3600" b="1" smtClean="0">
                <a:latin typeface="Tahoma" pitchFamily="34" charset="0"/>
              </a:rPr>
              <a:t>2. Asians feel </a:t>
            </a:r>
            <a:r>
              <a:rPr lang="en-US" sz="3600" b="1" u="sng" smtClean="0">
                <a:latin typeface="Tahoma" pitchFamily="34" charset="0"/>
              </a:rPr>
              <a:t>HOW</a:t>
            </a:r>
            <a:r>
              <a:rPr lang="en-US" sz="3600" b="1" smtClean="0">
                <a:latin typeface="Tahoma" pitchFamily="34" charset="0"/>
              </a:rPr>
              <a:t> &amp; </a:t>
            </a:r>
            <a:r>
              <a:rPr lang="en-US" sz="3600" b="1" u="sng" smtClean="0">
                <a:latin typeface="Tahoma" pitchFamily="34" charset="0"/>
              </a:rPr>
              <a:t>WHY</a:t>
            </a:r>
            <a:r>
              <a:rPr lang="en-US" sz="3600" b="1" smtClean="0">
                <a:latin typeface="Tahoma" pitchFamily="34" charset="0"/>
              </a:rPr>
              <a:t> you do something is more important than what you do, because the interests of others (the community) come first. Since how you do things affects others around you, behavioral etiquette is followed in a way that looks out for the interests of others as well as your own interests. Why you do something is also important because things must be done to benefit the community in addition to self.</a:t>
            </a:r>
            <a:endParaRPr lang="en-US" smtClean="0"/>
          </a:p>
        </p:txBody>
      </p:sp>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3"/>
          <p:cNvSpPr>
            <a:spLocks noGrp="1" noChangeArrowheads="1"/>
          </p:cNvSpPr>
          <p:nvPr>
            <p:ph type="body" idx="1"/>
          </p:nvPr>
        </p:nvSpPr>
        <p:spPr>
          <a:xfrm>
            <a:off x="0" y="0"/>
            <a:ext cx="9144000" cy="6858000"/>
          </a:xfrm>
        </p:spPr>
        <p:txBody>
          <a:bodyPr/>
          <a:lstStyle/>
          <a:p>
            <a:pPr algn="ctr" eaLnBrk="1" hangingPunct="1">
              <a:buFontTx/>
              <a:buNone/>
            </a:pPr>
            <a:r>
              <a:rPr lang="en-US" sz="4800" b="1" smtClean="0">
                <a:latin typeface="Tahoma" pitchFamily="34" charset="0"/>
              </a:rPr>
              <a:t>Asians have no personal identity apart from the communities they have interdependencies in—like a street person in the West who is separated from “polite society” &amp; therefore “persona non grata. ”</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0"/>
            <a:ext cx="8915400" cy="838200"/>
          </a:xfrm>
        </p:spPr>
        <p:txBody>
          <a:bodyPr/>
          <a:lstStyle/>
          <a:p>
            <a:pPr eaLnBrk="1" hangingPunct="1"/>
            <a:r>
              <a:rPr lang="en-US" sz="3600" b="1" dirty="0" smtClean="0">
                <a:solidFill>
                  <a:schemeClr val="tx1"/>
                </a:solidFill>
                <a:latin typeface="Tahoma" pitchFamily="34" charset="0"/>
              </a:rPr>
              <a:t>ASIAN SUBMISSIVE INDIVIDUALISM</a:t>
            </a:r>
          </a:p>
        </p:txBody>
      </p:sp>
      <p:sp>
        <p:nvSpPr>
          <p:cNvPr id="48131" name="Rectangle 3"/>
          <p:cNvSpPr>
            <a:spLocks noGrp="1" noChangeArrowheads="1"/>
          </p:cNvSpPr>
          <p:nvPr>
            <p:ph type="body" idx="1"/>
          </p:nvPr>
        </p:nvSpPr>
        <p:spPr>
          <a:xfrm>
            <a:off x="0" y="914400"/>
            <a:ext cx="9144000" cy="5943600"/>
          </a:xfrm>
        </p:spPr>
        <p:txBody>
          <a:bodyPr/>
          <a:lstStyle/>
          <a:p>
            <a:pPr marL="609600" indent="-609600" eaLnBrk="1" hangingPunct="1">
              <a:buFontTx/>
              <a:buAutoNum type="arabicPeriod"/>
            </a:pPr>
            <a:r>
              <a:rPr lang="en-US" sz="4400" b="1" dirty="0" smtClean="0">
                <a:latin typeface="Tahoma" pitchFamily="34" charset="0"/>
              </a:rPr>
              <a:t>Meet the expectations of your community.</a:t>
            </a:r>
          </a:p>
          <a:p>
            <a:pPr marL="609600" indent="-609600" eaLnBrk="1" hangingPunct="1">
              <a:buFontTx/>
              <a:buAutoNum type="arabicPeriod"/>
            </a:pPr>
            <a:r>
              <a:rPr lang="en-US" sz="4400" b="1" dirty="0" smtClean="0">
                <a:latin typeface="Tahoma" pitchFamily="34" charset="0"/>
              </a:rPr>
              <a:t>Humbly submit to your </a:t>
            </a:r>
          </a:p>
          <a:p>
            <a:pPr marL="609600" indent="-609600" eaLnBrk="1" hangingPunct="1">
              <a:buFontTx/>
              <a:buNone/>
            </a:pPr>
            <a:r>
              <a:rPr lang="en-US" sz="4400" b="1" dirty="0" smtClean="0">
                <a:latin typeface="Tahoma" pitchFamily="34" charset="0"/>
              </a:rPr>
              <a:t>social niche. </a:t>
            </a:r>
          </a:p>
          <a:p>
            <a:pPr marL="609600" indent="-609600" eaLnBrk="1" hangingPunct="1">
              <a:buFontTx/>
              <a:buNone/>
            </a:pPr>
            <a:r>
              <a:rPr lang="en-US" sz="4400" b="1" dirty="0" smtClean="0">
                <a:latin typeface="Tahoma" pitchFamily="34" charset="0"/>
              </a:rPr>
              <a:t>3. Give face (to receive face).</a:t>
            </a:r>
          </a:p>
          <a:p>
            <a:pPr marL="609600" indent="-609600" eaLnBrk="1" hangingPunct="1">
              <a:buFontTx/>
              <a:buNone/>
            </a:pPr>
            <a:r>
              <a:rPr lang="en-US" sz="4400" b="1" dirty="0" smtClean="0">
                <a:latin typeface="Tahoma" pitchFamily="34" charset="0"/>
              </a:rPr>
              <a:t>4. Maintain the etiquette  of harmony.</a:t>
            </a:r>
          </a:p>
        </p:txBody>
      </p:sp>
    </p:spTree>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3"/>
          <p:cNvSpPr>
            <a:spLocks noGrp="1" noChangeArrowheads="1"/>
          </p:cNvSpPr>
          <p:nvPr>
            <p:ph type="body" idx="1"/>
          </p:nvPr>
        </p:nvSpPr>
        <p:spPr>
          <a:xfrm>
            <a:off x="0" y="0"/>
            <a:ext cx="9144000" cy="6858000"/>
          </a:xfrm>
        </p:spPr>
        <p:txBody>
          <a:bodyPr/>
          <a:lstStyle/>
          <a:p>
            <a:pPr algn="ctr" eaLnBrk="1" hangingPunct="1">
              <a:buFontTx/>
              <a:buNone/>
            </a:pPr>
            <a:r>
              <a:rPr lang="en-US" sz="4400" b="1" smtClean="0">
                <a:latin typeface="Tahoma" pitchFamily="34" charset="0"/>
              </a:rPr>
              <a:t>Asians aren’t “robot” conformists—community etiquette is built around maintaining a set of idealistic behaviors, such as showing respect for the niche of others, communicating harmoniously even with people you don’t like, etc.</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6"/>
          <p:cNvSpPr>
            <a:spLocks noChangeArrowheads="1"/>
          </p:cNvSpPr>
          <p:nvPr/>
        </p:nvSpPr>
        <p:spPr bwMode="auto">
          <a:xfrm>
            <a:off x="0" y="1143000"/>
            <a:ext cx="9144000" cy="411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6600" dirty="0">
                <a:latin typeface="Tahoma" pitchFamily="34" charset="0"/>
              </a:rPr>
              <a:t>“Do your own </a:t>
            </a:r>
            <a:r>
              <a:rPr lang="en-US" sz="6600" dirty="0" smtClean="0">
                <a:latin typeface="Tahoma" pitchFamily="34" charset="0"/>
              </a:rPr>
              <a:t>thing.”</a:t>
            </a:r>
            <a:endParaRPr lang="en-US" sz="6600" dirty="0">
              <a:latin typeface="Tahoma" pitchFamily="34" charset="0"/>
            </a:endParaRPr>
          </a:p>
          <a:p>
            <a:r>
              <a:rPr lang="en-US" sz="6600" dirty="0">
                <a:latin typeface="Tahoma" pitchFamily="34" charset="0"/>
              </a:rPr>
              <a:t>vs.</a:t>
            </a:r>
          </a:p>
          <a:p>
            <a:r>
              <a:rPr lang="en-US" sz="6600" dirty="0">
                <a:latin typeface="Tahoma" pitchFamily="34" charset="0"/>
              </a:rPr>
              <a:t>Do your duty in the </a:t>
            </a:r>
            <a:r>
              <a:rPr lang="en-US" sz="6600" dirty="0" smtClean="0">
                <a:latin typeface="Tahoma" pitchFamily="34" charset="0"/>
              </a:rPr>
              <a:t>community.</a:t>
            </a:r>
            <a:endParaRPr lang="en-US" sz="6600" dirty="0">
              <a:latin typeface="Tahoma" pitchFamily="34" charset="0"/>
            </a:endParaRPr>
          </a:p>
        </p:txBody>
      </p:sp>
      <p:sp>
        <p:nvSpPr>
          <p:cNvPr id="50179" name="Rectangle 7"/>
          <p:cNvSpPr>
            <a:spLocks noGrp="1" noChangeArrowheads="1"/>
          </p:cNvSpPr>
          <p:nvPr>
            <p:ph type="ctrTitle"/>
          </p:nvPr>
        </p:nvSpPr>
        <p:spPr>
          <a:xfrm>
            <a:off x="0" y="685800"/>
            <a:ext cx="8915400" cy="76200"/>
          </a:xfrm>
        </p:spPr>
        <p:txBody>
          <a:bodyPr/>
          <a:lstStyle/>
          <a:p>
            <a:pPr eaLnBrk="1" hangingPunct="1"/>
            <a:r>
              <a:rPr lang="en-US" sz="4000" b="1" smtClean="0">
                <a:solidFill>
                  <a:schemeClr val="tx1"/>
                </a:solidFill>
                <a:latin typeface="Tahoma" pitchFamily="34" charset="0"/>
              </a:rPr>
              <a:t>WESTERN VS. ASIAN SELF-IDENTITY</a:t>
            </a:r>
          </a:p>
        </p:txBody>
      </p:sp>
    </p:spTree>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0" y="0"/>
            <a:ext cx="9144000" cy="1219200"/>
          </a:xfrm>
        </p:spPr>
        <p:txBody>
          <a:bodyPr/>
          <a:lstStyle/>
          <a:p>
            <a:pPr eaLnBrk="1" hangingPunct="1"/>
            <a:r>
              <a:rPr lang="en-US" sz="3600" b="1" smtClean="0">
                <a:latin typeface="Tahoma" pitchFamily="34" charset="0"/>
              </a:rPr>
              <a:t>ASIAN vs. WESTERN </a:t>
            </a:r>
            <a:br>
              <a:rPr lang="en-US" sz="3600" b="1" smtClean="0">
                <a:latin typeface="Tahoma" pitchFamily="34" charset="0"/>
              </a:rPr>
            </a:br>
            <a:r>
              <a:rPr lang="en-US" sz="3600" b="1" smtClean="0">
                <a:latin typeface="Tahoma" pitchFamily="34" charset="0"/>
              </a:rPr>
              <a:t>VIEWS OF COMMUNITY</a:t>
            </a:r>
          </a:p>
        </p:txBody>
      </p:sp>
      <p:sp>
        <p:nvSpPr>
          <p:cNvPr id="51203" name="Rectangle 3"/>
          <p:cNvSpPr>
            <a:spLocks noGrp="1" noChangeArrowheads="1"/>
          </p:cNvSpPr>
          <p:nvPr>
            <p:ph type="subTitle" idx="1"/>
          </p:nvPr>
        </p:nvSpPr>
        <p:spPr>
          <a:xfrm>
            <a:off x="0" y="1371600"/>
            <a:ext cx="9144000" cy="5486400"/>
          </a:xfrm>
        </p:spPr>
        <p:txBody>
          <a:bodyPr/>
          <a:lstStyle/>
          <a:p>
            <a:pPr marL="533400" indent="-533400" algn="l" eaLnBrk="1" hangingPunct="1">
              <a:lnSpc>
                <a:spcPct val="90000"/>
              </a:lnSpc>
              <a:buFontTx/>
              <a:buAutoNum type="arabicPeriod"/>
            </a:pPr>
            <a:r>
              <a:rPr lang="en-US" b="1" smtClean="0">
                <a:latin typeface="Tahoma" pitchFamily="34" charset="0"/>
              </a:rPr>
              <a:t>Westerners tend to self-define their own identities based on their lifestyle &amp; profession.  Asians draw on the outside community for self-definition, such as family niche &amp; their interdependencies within the larger community . </a:t>
            </a:r>
          </a:p>
          <a:p>
            <a:pPr marL="533400" indent="-533400" algn="l" eaLnBrk="1" hangingPunct="1">
              <a:lnSpc>
                <a:spcPct val="90000"/>
              </a:lnSpc>
              <a:buFontTx/>
              <a:buAutoNum type="arabicPeriod"/>
            </a:pPr>
            <a:r>
              <a:rPr lang="en-US" b="1" smtClean="0">
                <a:latin typeface="Tahoma" pitchFamily="34" charset="0"/>
              </a:rPr>
              <a:t>Thus, Asians are programmed to look for how they can serve the larger community, while Westerners look for how the community can serve them individually.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1027"/>
          <p:cNvSpPr>
            <a:spLocks noGrp="1" noChangeArrowheads="1"/>
          </p:cNvSpPr>
          <p:nvPr>
            <p:ph type="body" sz="half" idx="1"/>
          </p:nvPr>
        </p:nvSpPr>
        <p:spPr>
          <a:xfrm>
            <a:off x="304800" y="0"/>
            <a:ext cx="4114800" cy="6553200"/>
          </a:xfrm>
        </p:spPr>
        <p:txBody>
          <a:bodyPr/>
          <a:lstStyle/>
          <a:p>
            <a:pPr eaLnBrk="1" hangingPunct="1">
              <a:lnSpc>
                <a:spcPct val="90000"/>
              </a:lnSpc>
            </a:pPr>
            <a:r>
              <a:rPr lang="en-US" sz="3600" b="1" smtClean="0">
                <a:latin typeface="Tahoma" pitchFamily="34" charset="0"/>
              </a:rPr>
              <a:t>Paper</a:t>
            </a:r>
          </a:p>
          <a:p>
            <a:pPr eaLnBrk="1" hangingPunct="1">
              <a:lnSpc>
                <a:spcPct val="90000"/>
              </a:lnSpc>
            </a:pPr>
            <a:r>
              <a:rPr lang="en-US" sz="3600" b="1" smtClean="0">
                <a:latin typeface="Tahoma" pitchFamily="34" charset="0"/>
              </a:rPr>
              <a:t>Printing</a:t>
            </a:r>
          </a:p>
          <a:p>
            <a:pPr eaLnBrk="1" hangingPunct="1">
              <a:lnSpc>
                <a:spcPct val="90000"/>
              </a:lnSpc>
            </a:pPr>
            <a:r>
              <a:rPr lang="en-US" sz="3600" b="1" smtClean="0">
                <a:latin typeface="Tahoma" pitchFamily="34" charset="0"/>
              </a:rPr>
              <a:t>Gunpowder</a:t>
            </a:r>
          </a:p>
          <a:p>
            <a:pPr eaLnBrk="1" hangingPunct="1">
              <a:lnSpc>
                <a:spcPct val="90000"/>
              </a:lnSpc>
            </a:pPr>
            <a:r>
              <a:rPr lang="en-US" sz="3600" b="1" smtClean="0">
                <a:latin typeface="Tahoma" pitchFamily="34" charset="0"/>
              </a:rPr>
              <a:t>Matches</a:t>
            </a:r>
          </a:p>
          <a:p>
            <a:pPr eaLnBrk="1" hangingPunct="1">
              <a:lnSpc>
                <a:spcPct val="90000"/>
              </a:lnSpc>
            </a:pPr>
            <a:r>
              <a:rPr lang="en-US" sz="3600" b="1" smtClean="0">
                <a:latin typeface="Tahoma" pitchFamily="34" charset="0"/>
              </a:rPr>
              <a:t>Rudder</a:t>
            </a:r>
          </a:p>
          <a:p>
            <a:pPr eaLnBrk="1" hangingPunct="1">
              <a:lnSpc>
                <a:spcPct val="90000"/>
              </a:lnSpc>
            </a:pPr>
            <a:r>
              <a:rPr lang="en-US" sz="3600" b="1" smtClean="0">
                <a:latin typeface="Tahoma" pitchFamily="34" charset="0"/>
              </a:rPr>
              <a:t>Parachute</a:t>
            </a:r>
          </a:p>
          <a:p>
            <a:pPr eaLnBrk="1" hangingPunct="1">
              <a:lnSpc>
                <a:spcPct val="90000"/>
              </a:lnSpc>
            </a:pPr>
            <a:r>
              <a:rPr lang="en-US" sz="3600" b="1" smtClean="0">
                <a:latin typeface="Tahoma" pitchFamily="34" charset="0"/>
              </a:rPr>
              <a:t>Hot air balloon</a:t>
            </a:r>
          </a:p>
          <a:p>
            <a:pPr eaLnBrk="1" hangingPunct="1">
              <a:lnSpc>
                <a:spcPct val="90000"/>
              </a:lnSpc>
            </a:pPr>
            <a:r>
              <a:rPr lang="en-US" sz="3600" b="1" smtClean="0">
                <a:latin typeface="Tahoma" pitchFamily="34" charset="0"/>
              </a:rPr>
              <a:t>Umbrellas</a:t>
            </a:r>
          </a:p>
          <a:p>
            <a:pPr eaLnBrk="1" hangingPunct="1">
              <a:lnSpc>
                <a:spcPct val="90000"/>
              </a:lnSpc>
            </a:pPr>
            <a:r>
              <a:rPr lang="en-US" sz="3600" b="1" smtClean="0">
                <a:latin typeface="Tahoma" pitchFamily="34" charset="0"/>
              </a:rPr>
              <a:t>Chess</a:t>
            </a:r>
          </a:p>
          <a:p>
            <a:pPr eaLnBrk="1" hangingPunct="1">
              <a:lnSpc>
                <a:spcPct val="90000"/>
              </a:lnSpc>
            </a:pPr>
            <a:r>
              <a:rPr lang="en-US" sz="3600" b="1" smtClean="0">
                <a:latin typeface="Tahoma" pitchFamily="34" charset="0"/>
              </a:rPr>
              <a:t>Seismograph</a:t>
            </a:r>
          </a:p>
        </p:txBody>
      </p:sp>
      <p:sp>
        <p:nvSpPr>
          <p:cNvPr id="6147" name="Rectangle 1028"/>
          <p:cNvSpPr>
            <a:spLocks noGrp="1" noChangeArrowheads="1"/>
          </p:cNvSpPr>
          <p:nvPr>
            <p:ph type="body" sz="half" idx="2"/>
          </p:nvPr>
        </p:nvSpPr>
        <p:spPr>
          <a:xfrm>
            <a:off x="3962400" y="228600"/>
            <a:ext cx="5181600" cy="6629400"/>
          </a:xfrm>
        </p:spPr>
        <p:txBody>
          <a:bodyPr/>
          <a:lstStyle/>
          <a:p>
            <a:pPr eaLnBrk="1" hangingPunct="1">
              <a:lnSpc>
                <a:spcPct val="90000"/>
              </a:lnSpc>
            </a:pPr>
            <a:r>
              <a:rPr lang="en-US" sz="3200" b="1" smtClean="0">
                <a:latin typeface="Tahoma" pitchFamily="34" charset="0"/>
              </a:rPr>
              <a:t>Brandy &amp; whiskey</a:t>
            </a:r>
          </a:p>
          <a:p>
            <a:pPr eaLnBrk="1" hangingPunct="1">
              <a:lnSpc>
                <a:spcPct val="90000"/>
              </a:lnSpc>
            </a:pPr>
            <a:r>
              <a:rPr lang="en-US" sz="3200" b="1" smtClean="0">
                <a:latin typeface="Tahoma" pitchFamily="34" charset="0"/>
              </a:rPr>
              <a:t>Iron plow</a:t>
            </a:r>
          </a:p>
          <a:p>
            <a:pPr eaLnBrk="1" hangingPunct="1">
              <a:lnSpc>
                <a:spcPct val="90000"/>
              </a:lnSpc>
            </a:pPr>
            <a:r>
              <a:rPr lang="en-US" sz="3200" b="1" smtClean="0">
                <a:latin typeface="Tahoma" pitchFamily="34" charset="0"/>
              </a:rPr>
              <a:t>Mechanical clock</a:t>
            </a:r>
          </a:p>
          <a:p>
            <a:pPr eaLnBrk="1" hangingPunct="1">
              <a:lnSpc>
                <a:spcPct val="90000"/>
              </a:lnSpc>
            </a:pPr>
            <a:r>
              <a:rPr lang="en-US" sz="3200" b="1" smtClean="0">
                <a:latin typeface="Tahoma" pitchFamily="34" charset="0"/>
              </a:rPr>
              <a:t>Planting crops in rows</a:t>
            </a:r>
          </a:p>
          <a:p>
            <a:pPr eaLnBrk="1" hangingPunct="1">
              <a:lnSpc>
                <a:spcPct val="90000"/>
              </a:lnSpc>
            </a:pPr>
            <a:r>
              <a:rPr lang="en-US" sz="3200" b="1" smtClean="0">
                <a:latin typeface="Tahoma" pitchFamily="34" charset="0"/>
              </a:rPr>
              <a:t>Dynamite</a:t>
            </a:r>
          </a:p>
          <a:p>
            <a:pPr eaLnBrk="1" hangingPunct="1">
              <a:lnSpc>
                <a:spcPct val="90000"/>
              </a:lnSpc>
            </a:pPr>
            <a:r>
              <a:rPr lang="en-US" sz="3200" b="1" smtClean="0">
                <a:latin typeface="Tahoma" pitchFamily="34" charset="0"/>
              </a:rPr>
              <a:t>Natural gas drilling</a:t>
            </a:r>
          </a:p>
          <a:p>
            <a:pPr eaLnBrk="1" hangingPunct="1">
              <a:lnSpc>
                <a:spcPct val="90000"/>
              </a:lnSpc>
            </a:pPr>
            <a:r>
              <a:rPr lang="en-US" sz="3200" b="1" smtClean="0">
                <a:latin typeface="Tahoma" pitchFamily="34" charset="0"/>
              </a:rPr>
              <a:t>Wheelbarrow</a:t>
            </a:r>
          </a:p>
          <a:p>
            <a:pPr eaLnBrk="1" hangingPunct="1">
              <a:lnSpc>
                <a:spcPct val="90000"/>
              </a:lnSpc>
            </a:pPr>
            <a:r>
              <a:rPr lang="en-US" sz="3200" b="1" smtClean="0">
                <a:latin typeface="Tahoma" pitchFamily="34" charset="0"/>
              </a:rPr>
              <a:t>Rockets</a:t>
            </a:r>
          </a:p>
          <a:p>
            <a:pPr eaLnBrk="1" hangingPunct="1">
              <a:lnSpc>
                <a:spcPct val="90000"/>
              </a:lnSpc>
            </a:pPr>
            <a:r>
              <a:rPr lang="en-US" sz="3200" b="1" smtClean="0">
                <a:latin typeface="Tahoma" pitchFamily="34" charset="0"/>
              </a:rPr>
              <a:t>Major contributions to astronomy, physics, chemistry,engineering</a:t>
            </a:r>
          </a:p>
        </p:txBody>
      </p:sp>
    </p:spTree>
  </p:cSld>
  <p:clrMapOvr>
    <a:masterClrMapping/>
  </p:clrMapOvr>
  <p:transition spd="med">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4"/>
          <p:cNvSpPr>
            <a:spLocks noChangeArrowheads="1"/>
          </p:cNvSpPr>
          <p:nvPr/>
        </p:nvSpPr>
        <p:spPr bwMode="auto">
          <a:xfrm>
            <a:off x="0" y="0"/>
            <a:ext cx="9144000" cy="1295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4000">
                <a:latin typeface="Tahoma" pitchFamily="34" charset="0"/>
              </a:rPr>
              <a:t>AT ONE WITH THE PERFECT</a:t>
            </a:r>
          </a:p>
          <a:p>
            <a:r>
              <a:rPr lang="en-US" sz="4000">
                <a:latin typeface="Tahoma" pitchFamily="34" charset="0"/>
              </a:rPr>
              <a:t>IDEALS OF NATURE</a:t>
            </a:r>
          </a:p>
        </p:txBody>
      </p:sp>
      <p:sp>
        <p:nvSpPr>
          <p:cNvPr id="52227" name="Rectangle 8"/>
          <p:cNvSpPr>
            <a:spLocks noChangeArrowheads="1"/>
          </p:cNvSpPr>
          <p:nvPr/>
        </p:nvSpPr>
        <p:spPr bwMode="auto">
          <a:xfrm>
            <a:off x="0" y="1554163"/>
            <a:ext cx="9144000" cy="411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6600" dirty="0">
                <a:latin typeface="Tahoma" pitchFamily="34" charset="0"/>
              </a:rPr>
              <a:t>Nature has no agenda, no goal, no purpose, except  to exist as </a:t>
            </a:r>
            <a:r>
              <a:rPr lang="en-US" sz="6600" dirty="0" smtClean="0">
                <a:latin typeface="Tahoma" pitchFamily="34" charset="0"/>
              </a:rPr>
              <a:t>community.</a:t>
            </a:r>
            <a:endParaRPr lang="en-US" sz="6600" dirty="0">
              <a:latin typeface="Tahoma" pitchFamily="34" charset="0"/>
            </a:endParaRPr>
          </a:p>
        </p:txBody>
      </p:sp>
    </p:spTree>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53250" name="WordArt 3"/>
          <p:cNvSpPr>
            <a:spLocks noChangeArrowheads="1" noChangeShapeType="1" noTextEdit="1"/>
          </p:cNvSpPr>
          <p:nvPr/>
        </p:nvSpPr>
        <p:spPr bwMode="auto">
          <a:xfrm>
            <a:off x="1295400" y="2057400"/>
            <a:ext cx="6858000" cy="2019300"/>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latin typeface="Arial Black"/>
              </a:rPr>
              <a:t>COMMUNAL</a:t>
            </a:r>
          </a:p>
          <a:p>
            <a:r>
              <a:rPr lang="en-US" sz="3600" kern="10">
                <a:ln w="9525">
                  <a:solidFill>
                    <a:srgbClr val="000000"/>
                  </a:solidFill>
                  <a:round/>
                  <a:headEnd/>
                  <a:tailEnd/>
                </a:ln>
                <a:latin typeface="Arial Black"/>
              </a:rPr>
              <a:t>HARMONY</a:t>
            </a:r>
          </a:p>
        </p:txBody>
      </p:sp>
    </p:spTree>
  </p:cSld>
  <p:clrMapOvr>
    <a:masterClrMapping/>
  </p:clrMapOvr>
  <p:transition spd="med">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3"/>
          <p:cNvSpPr>
            <a:spLocks noGrp="1" noChangeArrowheads="1"/>
          </p:cNvSpPr>
          <p:nvPr>
            <p:ph type="body" idx="1"/>
          </p:nvPr>
        </p:nvSpPr>
        <p:spPr>
          <a:xfrm>
            <a:off x="228600" y="228600"/>
            <a:ext cx="8610600" cy="6629400"/>
          </a:xfrm>
        </p:spPr>
        <p:txBody>
          <a:bodyPr/>
          <a:lstStyle/>
          <a:p>
            <a:pPr marL="609600" indent="-609600" eaLnBrk="1" hangingPunct="1">
              <a:buClr>
                <a:schemeClr val="tx1"/>
              </a:buClr>
              <a:buFontTx/>
              <a:buAutoNum type="arabicPeriod"/>
            </a:pPr>
            <a:r>
              <a:rPr lang="en-US" sz="4400" b="1" dirty="0" smtClean="0">
                <a:latin typeface="Tahoma" pitchFamily="34" charset="0"/>
              </a:rPr>
              <a:t>Asian etiquette is like traffic laws: detailed rules everyone must follow to ensure a safe community.</a:t>
            </a:r>
          </a:p>
          <a:p>
            <a:pPr marL="609600" indent="-609600" eaLnBrk="1" hangingPunct="1">
              <a:buClr>
                <a:schemeClr val="tx1"/>
              </a:buClr>
              <a:buFontTx/>
              <a:buAutoNum type="arabicPeriod"/>
            </a:pPr>
            <a:r>
              <a:rPr lang="en-US" sz="4400" b="1" dirty="0" smtClean="0">
                <a:latin typeface="Tahoma" pitchFamily="34" charset="0"/>
              </a:rPr>
              <a:t>Behavioral etiquette ensures harmony within the community, making it a better place for everyone to live.</a:t>
            </a:r>
          </a:p>
        </p:txBody>
      </p:sp>
    </p:spTree>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5298" name="Rectangle 4"/>
          <p:cNvSpPr>
            <a:spLocks noGrp="1" noChangeArrowheads="1"/>
          </p:cNvSpPr>
          <p:nvPr>
            <p:ph type="subTitle" idx="1"/>
          </p:nvPr>
        </p:nvSpPr>
        <p:spPr>
          <a:xfrm>
            <a:off x="304800" y="5867400"/>
            <a:ext cx="8839200" cy="762000"/>
          </a:xfrm>
        </p:spPr>
        <p:txBody>
          <a:bodyPr/>
          <a:lstStyle/>
          <a:p>
            <a:pPr lvl="1" eaLnBrk="1" hangingPunct="1">
              <a:lnSpc>
                <a:spcPct val="80000"/>
              </a:lnSpc>
            </a:pPr>
            <a:r>
              <a:rPr lang="en-US" sz="3600" b="1" smtClean="0">
                <a:latin typeface="Tahoma" pitchFamily="34" charset="0"/>
              </a:rPr>
              <a:t>Behavioral etiquette starts with surface harmony</a:t>
            </a:r>
          </a:p>
          <a:p>
            <a:pPr lvl="1" eaLnBrk="1" hangingPunct="1">
              <a:lnSpc>
                <a:spcPct val="80000"/>
              </a:lnSpc>
            </a:pPr>
            <a:endParaRPr lang="en-US" sz="2400" b="1" smtClean="0">
              <a:latin typeface="Tahoma" pitchFamily="34" charset="0"/>
            </a:endParaRPr>
          </a:p>
        </p:txBody>
      </p:sp>
      <p:pic>
        <p:nvPicPr>
          <p:cNvPr id="55299" name="Picture 5" descr="TWO CHI HOST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0"/>
            <a:ext cx="6858000" cy="580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AutoShape 6"/>
          <p:cNvSpPr>
            <a:spLocks noChangeArrowheads="1"/>
          </p:cNvSpPr>
          <p:nvPr/>
        </p:nvSpPr>
        <p:spPr bwMode="auto">
          <a:xfrm>
            <a:off x="7315200" y="6372225"/>
            <a:ext cx="976313" cy="485775"/>
          </a:xfrm>
          <a:prstGeom prst="rightArrow">
            <a:avLst>
              <a:gd name="adj1" fmla="val 50000"/>
              <a:gd name="adj2" fmla="val 50245"/>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6322" name="Rectangle 3"/>
          <p:cNvSpPr>
            <a:spLocks noGrp="1" noChangeArrowheads="1"/>
          </p:cNvSpPr>
          <p:nvPr>
            <p:ph type="body" idx="1"/>
          </p:nvPr>
        </p:nvSpPr>
        <p:spPr>
          <a:xfrm>
            <a:off x="228600" y="152400"/>
            <a:ext cx="8686800" cy="6477000"/>
          </a:xfrm>
        </p:spPr>
        <p:txBody>
          <a:bodyPr/>
          <a:lstStyle/>
          <a:p>
            <a:pPr marL="609600" indent="-609600" eaLnBrk="1" hangingPunct="1">
              <a:lnSpc>
                <a:spcPct val="90000"/>
              </a:lnSpc>
              <a:buClr>
                <a:schemeClr val="tx1"/>
              </a:buClr>
              <a:buFont typeface="Wingdings" pitchFamily="2" charset="2"/>
              <a:buAutoNum type="arabicPeriod"/>
            </a:pPr>
            <a:r>
              <a:rPr lang="en-US" sz="4000" b="1" dirty="0" smtClean="0">
                <a:latin typeface="Tahoma" pitchFamily="34" charset="0"/>
              </a:rPr>
              <a:t>Interacting with others in a way that produces positive feelings for everyone.</a:t>
            </a:r>
          </a:p>
          <a:p>
            <a:pPr marL="609600" indent="-609600" eaLnBrk="1" hangingPunct="1">
              <a:lnSpc>
                <a:spcPct val="90000"/>
              </a:lnSpc>
              <a:buClr>
                <a:schemeClr val="tx1"/>
              </a:buClr>
              <a:buFont typeface="Wingdings" pitchFamily="2" charset="2"/>
              <a:buAutoNum type="arabicPeriod"/>
            </a:pPr>
            <a:r>
              <a:rPr lang="en-US" sz="4000" b="1" dirty="0" smtClean="0">
                <a:latin typeface="Tahoma" pitchFamily="34" charset="0"/>
              </a:rPr>
              <a:t>Telling others what they want to</a:t>
            </a:r>
            <a:r>
              <a:rPr lang="en-US" sz="4400" b="1" dirty="0" smtClean="0">
                <a:latin typeface="Tahoma" pitchFamily="34" charset="0"/>
              </a:rPr>
              <a:t> hear (to avoid disturbing interpersonal harmony).</a:t>
            </a:r>
          </a:p>
          <a:p>
            <a:pPr marL="609600" indent="-609600" eaLnBrk="1" hangingPunct="1">
              <a:lnSpc>
                <a:spcPct val="90000"/>
              </a:lnSpc>
              <a:buClr>
                <a:srgbClr val="FFFF00"/>
              </a:buClr>
              <a:buFont typeface="Wingdings" pitchFamily="2" charset="2"/>
              <a:buNone/>
            </a:pPr>
            <a:r>
              <a:rPr lang="en-US" sz="4000" b="1" dirty="0" smtClean="0">
                <a:latin typeface="Tahoma" pitchFamily="34" charset="0"/>
              </a:rPr>
              <a:t>3. Treating others the way they expect to be treated.</a:t>
            </a:r>
          </a:p>
          <a:p>
            <a:pPr marL="609600" indent="-609600" eaLnBrk="1" hangingPunct="1">
              <a:lnSpc>
                <a:spcPct val="90000"/>
              </a:lnSpc>
              <a:buClr>
                <a:srgbClr val="FFFF00"/>
              </a:buClr>
              <a:buFont typeface="Wingdings" pitchFamily="2" charset="2"/>
              <a:buNone/>
            </a:pPr>
            <a:r>
              <a:rPr lang="en-US" sz="4000" b="1" dirty="0" smtClean="0">
                <a:latin typeface="Tahoma" pitchFamily="34" charset="0"/>
              </a:rPr>
              <a:t>4. Read-between-the-lines subtle messages.</a:t>
            </a:r>
          </a:p>
          <a:p>
            <a:pPr marL="609600" indent="-609600" eaLnBrk="1" hangingPunct="1">
              <a:lnSpc>
                <a:spcPct val="90000"/>
              </a:lnSpc>
              <a:buClr>
                <a:schemeClr val="accent1"/>
              </a:buClr>
              <a:buFont typeface="Wingdings" pitchFamily="2" charset="2"/>
              <a:buAutoNum type="arabicPeriod"/>
            </a:pPr>
            <a:endParaRPr lang="en-US" sz="4400" b="1" dirty="0" smtClean="0">
              <a:latin typeface="Tahoma" pitchFamily="34" charset="0"/>
            </a:endParaRPr>
          </a:p>
        </p:txBody>
      </p:sp>
      <p:sp>
        <p:nvSpPr>
          <p:cNvPr id="56323" name="AutoShape 9"/>
          <p:cNvSpPr>
            <a:spLocks noChangeArrowheads="1"/>
          </p:cNvSpPr>
          <p:nvPr/>
        </p:nvSpPr>
        <p:spPr bwMode="auto">
          <a:xfrm>
            <a:off x="7696200" y="6096000"/>
            <a:ext cx="976313" cy="485775"/>
          </a:xfrm>
          <a:prstGeom prst="rightArrow">
            <a:avLst>
              <a:gd name="adj1" fmla="val 50000"/>
              <a:gd name="adj2" fmla="val 50245"/>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1604" name="Rectangle 4"/>
          <p:cNvSpPr>
            <a:spLocks noChangeArrowheads="1"/>
          </p:cNvSpPr>
          <p:nvPr/>
        </p:nvSpPr>
        <p:spPr bwMode="auto">
          <a:xfrm>
            <a:off x="381000" y="228600"/>
            <a:ext cx="8305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4000">
                <a:latin typeface="Tahoma" pitchFamily="34" charset="0"/>
              </a:rPr>
              <a:t>“Your daughter is such a </a:t>
            </a:r>
          </a:p>
          <a:p>
            <a:r>
              <a:rPr lang="en-US" sz="4000">
                <a:latin typeface="Tahoma" pitchFamily="34" charset="0"/>
              </a:rPr>
              <a:t>committed piano student.</a:t>
            </a:r>
          </a:p>
          <a:p>
            <a:r>
              <a:rPr lang="en-US" sz="4000">
                <a:latin typeface="Tahoma" pitchFamily="34" charset="0"/>
              </a:rPr>
              <a:t>Last night I could hear her  </a:t>
            </a:r>
          </a:p>
          <a:p>
            <a:r>
              <a:rPr lang="en-US" sz="4000">
                <a:latin typeface="Tahoma" pitchFamily="34" charset="0"/>
              </a:rPr>
              <a:t>practicing until midnight!”</a:t>
            </a:r>
            <a:r>
              <a:rPr lang="en-US" sz="2400" b="0"/>
              <a:t> </a:t>
            </a:r>
          </a:p>
        </p:txBody>
      </p:sp>
      <p:sp>
        <p:nvSpPr>
          <p:cNvPr id="281605" name="Oval 5"/>
          <p:cNvSpPr>
            <a:spLocks noChangeArrowheads="1"/>
          </p:cNvSpPr>
          <p:nvPr/>
        </p:nvSpPr>
        <p:spPr bwMode="auto">
          <a:xfrm>
            <a:off x="0" y="2971800"/>
            <a:ext cx="9144000" cy="3200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3600">
                <a:latin typeface="Tahoma" pitchFamily="34" charset="0"/>
              </a:rPr>
              <a:t>Positive feelings?</a:t>
            </a:r>
          </a:p>
          <a:p>
            <a:r>
              <a:rPr lang="en-US" sz="3600">
                <a:latin typeface="Tahoma" pitchFamily="34" charset="0"/>
              </a:rPr>
              <a:t>Hear what they wanted to hear?</a:t>
            </a:r>
          </a:p>
          <a:p>
            <a:r>
              <a:rPr lang="en-US" sz="3600">
                <a:latin typeface="Tahoma" pitchFamily="34" charset="0"/>
              </a:rPr>
              <a:t>Treated the way they wanted?</a:t>
            </a:r>
          </a:p>
          <a:p>
            <a:r>
              <a:rPr lang="en-US" sz="3600">
                <a:latin typeface="Tahoma" pitchFamily="34" charset="0"/>
              </a:rPr>
              <a:t>Between-the-lines message?</a:t>
            </a:r>
          </a:p>
          <a:p>
            <a:endParaRPr lang="en-US" sz="3600">
              <a:latin typeface="Tahoma"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81604"/>
                                        </p:tgtEl>
                                        <p:attrNameLst>
                                          <p:attrName>style.visibility</p:attrName>
                                        </p:attrNameLst>
                                      </p:cBhvr>
                                      <p:to>
                                        <p:strVal val="visible"/>
                                      </p:to>
                                    </p:set>
                                    <p:animEffect transition="in" filter="barn(inHorizontal)">
                                      <p:cBhvr>
                                        <p:cTn id="7" dur="1000"/>
                                        <p:tgtEl>
                                          <p:spTgt spid="2816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281605"/>
                                        </p:tgtEl>
                                        <p:attrNameLst>
                                          <p:attrName>style.visibility</p:attrName>
                                        </p:attrNameLst>
                                      </p:cBhvr>
                                      <p:to>
                                        <p:strVal val="visible"/>
                                      </p:to>
                                    </p:set>
                                    <p:animEffect transition="in" filter="plus(in)">
                                      <p:cBhvr>
                                        <p:cTn id="12" dur="1000"/>
                                        <p:tgtEl>
                                          <p:spTgt spid="281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4" grpId="0"/>
      <p:bldP spid="28160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65538" name="WordArt 5"/>
          <p:cNvSpPr>
            <a:spLocks noChangeArrowheads="1" noChangeShapeType="1" noTextEdit="1"/>
          </p:cNvSpPr>
          <p:nvPr/>
        </p:nvSpPr>
        <p:spPr bwMode="auto">
          <a:xfrm>
            <a:off x="914400" y="838200"/>
            <a:ext cx="6858000" cy="5029200"/>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latin typeface="Arial Black"/>
              </a:rPr>
              <a:t>EASTERN</a:t>
            </a:r>
          </a:p>
          <a:p>
            <a:r>
              <a:rPr lang="en-US" sz="3600" kern="10">
                <a:ln w="9525">
                  <a:solidFill>
                    <a:srgbClr val="000000"/>
                  </a:solidFill>
                  <a:round/>
                  <a:headEnd/>
                  <a:tailEnd/>
                </a:ln>
                <a:latin typeface="Arial Black"/>
              </a:rPr>
              <a:t>vs.</a:t>
            </a:r>
          </a:p>
          <a:p>
            <a:r>
              <a:rPr lang="en-US" sz="3600" kern="10">
                <a:ln w="9525">
                  <a:solidFill>
                    <a:srgbClr val="000000"/>
                  </a:solidFill>
                  <a:round/>
                  <a:headEnd/>
                  <a:tailEnd/>
                </a:ln>
                <a:latin typeface="Arial Black"/>
              </a:rPr>
              <a:t>WESTERN</a:t>
            </a:r>
          </a:p>
          <a:p>
            <a:r>
              <a:rPr lang="en-US" sz="3600" kern="10">
                <a:ln w="9525">
                  <a:solidFill>
                    <a:srgbClr val="000000"/>
                  </a:solidFill>
                  <a:round/>
                  <a:headEnd/>
                  <a:tailEnd/>
                </a:ln>
                <a:latin typeface="Arial Black"/>
              </a:rPr>
              <a:t>PERCEPTION</a:t>
            </a:r>
          </a:p>
        </p:txBody>
      </p:sp>
    </p:spTree>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ChangeArrowheads="1"/>
          </p:cNvSpPr>
          <p:nvPr/>
        </p:nvSpPr>
        <p:spPr bwMode="auto">
          <a:xfrm>
            <a:off x="0" y="0"/>
            <a:ext cx="91440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600">
                <a:latin typeface="Tahoma" pitchFamily="34" charset="0"/>
              </a:rPr>
              <a:t>Aristotelian (materialistic) Perception</a:t>
            </a:r>
          </a:p>
          <a:p>
            <a:r>
              <a:rPr lang="en-US" sz="3600">
                <a:latin typeface="Tahoma" pitchFamily="34" charset="0"/>
              </a:rPr>
              <a:t>vs. </a:t>
            </a:r>
          </a:p>
          <a:p>
            <a:r>
              <a:rPr lang="en-US" sz="3600">
                <a:latin typeface="Tahoma" pitchFamily="34" charset="0"/>
              </a:rPr>
              <a:t>Platonic ideal-ism </a:t>
            </a:r>
            <a:r>
              <a:rPr lang="en-US" sz="3200">
                <a:latin typeface="Tahoma" pitchFamily="34" charset="0"/>
              </a:rPr>
              <a:t>(Confucianism)</a:t>
            </a:r>
            <a:r>
              <a:rPr lang="en-US" sz="3600">
                <a:latin typeface="Tahoma" pitchFamily="34" charset="0"/>
              </a:rPr>
              <a:t> </a:t>
            </a:r>
          </a:p>
        </p:txBody>
      </p:sp>
      <p:pic>
        <p:nvPicPr>
          <p:cNvPr id="66563" name="Picture 5" descr="Aris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85800" y="1981200"/>
            <a:ext cx="3470275" cy="4419600"/>
          </a:xfrm>
          <a:noFill/>
        </p:spPr>
      </p:pic>
      <p:pic>
        <p:nvPicPr>
          <p:cNvPr id="66564" name="Picture 12" descr="Plato_7"/>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495800" y="2133600"/>
            <a:ext cx="3003550" cy="4114800"/>
          </a:xfrm>
          <a:noFill/>
        </p:spPr>
      </p:pic>
    </p:spTree>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body" idx="1"/>
          </p:nvPr>
        </p:nvSpPr>
        <p:spPr>
          <a:xfrm>
            <a:off x="0" y="0"/>
            <a:ext cx="9144000" cy="6858000"/>
          </a:xfrm>
        </p:spPr>
        <p:txBody>
          <a:bodyPr/>
          <a:lstStyle/>
          <a:p>
            <a:pPr eaLnBrk="1" hangingPunct="1">
              <a:buFontTx/>
              <a:buNone/>
            </a:pPr>
            <a:r>
              <a:rPr lang="en-US" b="1" smtClean="0">
                <a:latin typeface="Tahoma" pitchFamily="34" charset="0"/>
              </a:rPr>
              <a:t>1. </a:t>
            </a:r>
            <a:r>
              <a:rPr lang="en-US" sz="3400" b="1" smtClean="0">
                <a:latin typeface="Tahoma" pitchFamily="34" charset="0"/>
              </a:rPr>
              <a:t>Ancient Greek philosophers Plato &amp;</a:t>
            </a:r>
          </a:p>
          <a:p>
            <a:pPr eaLnBrk="1" hangingPunct="1">
              <a:buFontTx/>
              <a:buNone/>
            </a:pPr>
            <a:r>
              <a:rPr lang="en-US" sz="3400" b="1" smtClean="0">
                <a:latin typeface="Tahoma" pitchFamily="34" charset="0"/>
              </a:rPr>
              <a:t>Aristotle represent the difference between Western perception of reality (materialism) &amp; the Asian perspective (ideals). </a:t>
            </a:r>
          </a:p>
          <a:p>
            <a:pPr eaLnBrk="1" hangingPunct="1">
              <a:buFontTx/>
              <a:buNone/>
            </a:pPr>
            <a:r>
              <a:rPr lang="en-US" sz="3400" b="1" smtClean="0">
                <a:latin typeface="Tahoma" pitchFamily="34" charset="0"/>
              </a:rPr>
              <a:t>2. Aristotle believed ultimate reality consists of the physical presence of things (such as a chair).  Plato believed the concept (ideal) of something (the concept of a chair as being something you sit on) is its ultimate reality. </a:t>
            </a:r>
          </a:p>
        </p:txBody>
      </p:sp>
      <p:sp>
        <p:nvSpPr>
          <p:cNvPr id="67587" name="AutoShape 4"/>
          <p:cNvSpPr>
            <a:spLocks noChangeArrowheads="1"/>
          </p:cNvSpPr>
          <p:nvPr/>
        </p:nvSpPr>
        <p:spPr bwMode="auto">
          <a:xfrm>
            <a:off x="7848600" y="6172200"/>
            <a:ext cx="914400" cy="409575"/>
          </a:xfrm>
          <a:prstGeom prst="rightArrow">
            <a:avLst>
              <a:gd name="adj1" fmla="val 50000"/>
              <a:gd name="adj2" fmla="val 55814"/>
            </a:avLst>
          </a:prstGeom>
          <a:solidFill>
            <a:schemeClr val="tx2"/>
          </a:solidFill>
          <a:ln w="19050" algn="ctr">
            <a:solidFill>
              <a:srgbClr val="99CCFF"/>
            </a:solidFill>
            <a:miter lim="800000"/>
            <a:headEnd/>
            <a:tailEnd/>
          </a:ln>
          <a:effectLst>
            <a:outerShdw dist="35921" dir="2700000" algn="ctr" rotWithShape="0">
              <a:srgbClr val="990000"/>
            </a:outerShdw>
          </a:effectLst>
        </p:spPr>
        <p:txBody>
          <a:bodyPr wrap="none" anchor="ctr"/>
          <a:lstStyle/>
          <a:p>
            <a:endParaRPr lang="en-US"/>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Grp="1" noChangeArrowheads="1"/>
          </p:cNvSpPr>
          <p:nvPr>
            <p:ph type="ctrTitle"/>
          </p:nvPr>
        </p:nvSpPr>
        <p:spPr>
          <a:xfrm>
            <a:off x="228600" y="0"/>
            <a:ext cx="8534400" cy="1143000"/>
          </a:xfrm>
        </p:spPr>
        <p:txBody>
          <a:bodyPr/>
          <a:lstStyle/>
          <a:p>
            <a:pPr eaLnBrk="1" hangingPunct="1"/>
            <a:r>
              <a:rPr lang="en-US" sz="3200" b="1" smtClean="0">
                <a:solidFill>
                  <a:schemeClr val="tx1"/>
                </a:solidFill>
                <a:latin typeface="Tahoma" pitchFamily="34" charset="0"/>
              </a:rPr>
              <a:t>WESTERN SEPARATENESS vs. EASTERN COMMUNAL INCLUSIVENSS</a:t>
            </a:r>
            <a:r>
              <a:rPr lang="en-US" sz="3200" b="1" smtClean="0">
                <a:solidFill>
                  <a:srgbClr val="006600"/>
                </a:solidFill>
                <a:latin typeface="Tahoma" pitchFamily="34" charset="0"/>
              </a:rPr>
              <a:t> </a:t>
            </a:r>
          </a:p>
        </p:txBody>
      </p:sp>
      <p:sp>
        <p:nvSpPr>
          <p:cNvPr id="68611" name="Rectangle 3"/>
          <p:cNvSpPr>
            <a:spLocks noGrp="1" noChangeArrowheads="1"/>
          </p:cNvSpPr>
          <p:nvPr>
            <p:ph type="subTitle" idx="1"/>
          </p:nvPr>
        </p:nvSpPr>
        <p:spPr>
          <a:xfrm>
            <a:off x="0" y="1066800"/>
            <a:ext cx="9144000" cy="5791200"/>
          </a:xfrm>
        </p:spPr>
        <p:txBody>
          <a:bodyPr/>
          <a:lstStyle/>
          <a:p>
            <a:pPr marL="609600" indent="-609600" algn="l" eaLnBrk="1" hangingPunct="1">
              <a:lnSpc>
                <a:spcPct val="90000"/>
              </a:lnSpc>
              <a:buFontTx/>
              <a:buAutoNum type="arabicPeriod"/>
            </a:pPr>
            <a:r>
              <a:rPr lang="en-US" b="1" smtClean="0">
                <a:latin typeface="Tahoma" pitchFamily="34" charset="0"/>
              </a:rPr>
              <a:t>Western science views the world as a series of isolated, separate objects that must be examined apart from their natural environment (like a butterfly pinned to a display case) in order to “objectively” understand/control them--hence the scientist’s façade of “emotional detachment.”</a:t>
            </a:r>
          </a:p>
          <a:p>
            <a:pPr marL="609600" indent="-609600" algn="l" eaLnBrk="1" hangingPunct="1">
              <a:lnSpc>
                <a:spcPct val="90000"/>
              </a:lnSpc>
              <a:buFontTx/>
              <a:buAutoNum type="arabicPeriod"/>
            </a:pPr>
            <a:r>
              <a:rPr lang="en-US" b="1" smtClean="0">
                <a:latin typeface="Tahoma" pitchFamily="34" charset="0"/>
              </a:rPr>
              <a:t>Eastern communal inclusiveness holds that life can be understood only in its natural community (hence, zoos are no substitute for nature).</a:t>
            </a:r>
          </a:p>
          <a:p>
            <a:pPr marL="609600" indent="-609600" eaLnBrk="1" hangingPunct="1">
              <a:lnSpc>
                <a:spcPct val="90000"/>
              </a:lnSpc>
            </a:pPr>
            <a:endParaRPr lang="en-US" b="1" smtClean="0">
              <a:latin typeface="Tahoma" pitchFamily="34" charset="0"/>
            </a:endParaRPr>
          </a:p>
        </p:txBody>
      </p:sp>
      <p:sp>
        <p:nvSpPr>
          <p:cNvPr id="68612" name="AutoShape 6"/>
          <p:cNvSpPr>
            <a:spLocks noChangeArrowheads="1"/>
          </p:cNvSpPr>
          <p:nvPr/>
        </p:nvSpPr>
        <p:spPr bwMode="auto">
          <a:xfrm>
            <a:off x="7010400" y="60198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7170" name="Picture 3" descr="GIANT DRAGON OVER CROW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057400"/>
            <a:ext cx="6019800" cy="412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4"/>
          <p:cNvSpPr>
            <a:spLocks noGrp="1" noChangeArrowheads="1"/>
          </p:cNvSpPr>
          <p:nvPr>
            <p:ph type="title"/>
          </p:nvPr>
        </p:nvSpPr>
        <p:spPr/>
        <p:txBody>
          <a:bodyPr/>
          <a:lstStyle/>
          <a:p>
            <a:pPr eaLnBrk="1" hangingPunct="1"/>
            <a:r>
              <a:rPr lang="en-US" sz="5400" b="1" smtClean="0">
                <a:solidFill>
                  <a:schemeClr val="tx1"/>
                </a:solidFill>
                <a:latin typeface="Tahoma" pitchFamily="34" charset="0"/>
              </a:rPr>
              <a:t>Does this century </a:t>
            </a:r>
            <a:br>
              <a:rPr lang="en-US" sz="5400" b="1" smtClean="0">
                <a:solidFill>
                  <a:schemeClr val="tx1"/>
                </a:solidFill>
                <a:latin typeface="Tahoma" pitchFamily="34" charset="0"/>
              </a:rPr>
            </a:br>
            <a:r>
              <a:rPr lang="en-US" sz="5400" b="1" smtClean="0">
                <a:solidFill>
                  <a:schemeClr val="tx1"/>
                </a:solidFill>
                <a:latin typeface="Tahoma" pitchFamily="34" charset="0"/>
              </a:rPr>
              <a:t>belong to the dragon?</a:t>
            </a:r>
          </a:p>
        </p:txBody>
      </p:sp>
    </p:spTree>
  </p:cSld>
  <p:clrMapOvr>
    <a:masterClrMapping/>
  </p:clrMapOvr>
  <p:transition spd="med">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body" idx="1"/>
          </p:nvPr>
        </p:nvSpPr>
        <p:spPr>
          <a:xfrm>
            <a:off x="0" y="228600"/>
            <a:ext cx="9144000" cy="6629400"/>
          </a:xfrm>
        </p:spPr>
        <p:txBody>
          <a:bodyPr/>
          <a:lstStyle/>
          <a:p>
            <a:pPr marL="609600" indent="-609600" eaLnBrk="1" hangingPunct="1">
              <a:buFontTx/>
              <a:buAutoNum type="arabicPeriod" startAt="3"/>
            </a:pPr>
            <a:r>
              <a:rPr lang="en-US" sz="4300" b="1" smtClean="0">
                <a:latin typeface="Tahoma" pitchFamily="34" charset="0"/>
              </a:rPr>
              <a:t>Western separateness portrays God as an independent deity in a unknown place called heaven.</a:t>
            </a:r>
          </a:p>
          <a:p>
            <a:pPr marL="609600" indent="-609600" eaLnBrk="1" hangingPunct="1">
              <a:buFontTx/>
              <a:buAutoNum type="arabicPeriod" startAt="3"/>
            </a:pPr>
            <a:r>
              <a:rPr lang="en-US" sz="4300" b="1" smtClean="0">
                <a:latin typeface="Tahoma" pitchFamily="34" charset="0"/>
              </a:rPr>
              <a:t>Eastern communal inclusiveness says God is everywhere and in everything (so man can unite with an impersonal force).</a:t>
            </a:r>
          </a:p>
          <a:p>
            <a:pPr marL="609600" indent="-609600" eaLnBrk="1" hangingPunct="1"/>
            <a:endParaRPr lang="en-US" sz="4400" b="1" smtClean="0"/>
          </a:p>
        </p:txBody>
      </p:sp>
    </p:spTree>
  </p:cSld>
  <p:clrMapOvr>
    <a:masterClrMapping/>
  </p:clrMapOvr>
  <p:transition spd="med"/>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body" idx="1"/>
          </p:nvPr>
        </p:nvSpPr>
        <p:spPr>
          <a:xfrm>
            <a:off x="0" y="304800"/>
            <a:ext cx="8839200" cy="6248400"/>
          </a:xfrm>
        </p:spPr>
        <p:txBody>
          <a:bodyPr/>
          <a:lstStyle/>
          <a:p>
            <a:pPr marL="609600" indent="-609600" eaLnBrk="1" hangingPunct="1">
              <a:lnSpc>
                <a:spcPct val="90000"/>
              </a:lnSpc>
              <a:spcBef>
                <a:spcPct val="0"/>
              </a:spcBef>
              <a:buFontTx/>
              <a:buAutoNum type="arabicPeriod" startAt="5"/>
            </a:pPr>
            <a:r>
              <a:rPr lang="en-US" sz="4400" b="1" smtClean="0">
                <a:latin typeface="Tahoma" pitchFamily="34" charset="0"/>
              </a:rPr>
              <a:t>Westerners tend to see the world as “either/or” (Catholic or Protestant; capitalist or Communist, etc.).</a:t>
            </a:r>
          </a:p>
          <a:p>
            <a:pPr marL="609600" indent="-609600" eaLnBrk="1" hangingPunct="1">
              <a:lnSpc>
                <a:spcPct val="90000"/>
              </a:lnSpc>
              <a:buFontTx/>
              <a:buAutoNum type="arabicPeriod" startAt="5"/>
            </a:pPr>
            <a:r>
              <a:rPr lang="en-US" sz="4400" b="1" smtClean="0">
                <a:latin typeface="Tahoma" pitchFamily="34" charset="0"/>
              </a:rPr>
              <a:t>The Chinese perceive reality as “both/and” (blended religions, blended economic systems, etc.).</a:t>
            </a:r>
          </a:p>
          <a:p>
            <a:pPr marL="609600" indent="-609600" eaLnBrk="1" hangingPunct="1">
              <a:lnSpc>
                <a:spcPct val="90000"/>
              </a:lnSpc>
              <a:spcBef>
                <a:spcPct val="0"/>
              </a:spcBef>
              <a:buFontTx/>
              <a:buNone/>
            </a:pPr>
            <a:endParaRPr lang="en-US" sz="4400" b="1" smtClean="0">
              <a:latin typeface="Tahoma" pitchFamily="34" charset="0"/>
            </a:endParaRPr>
          </a:p>
        </p:txBody>
      </p:sp>
    </p:spTree>
  </p:cSld>
  <p:clrMapOvr>
    <a:masterClrMapping/>
  </p:clrMapOvr>
  <p:transition spd="med"/>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noChangeArrowheads="1"/>
          </p:cNvSpPr>
          <p:nvPr>
            <p:ph type="body" idx="1"/>
          </p:nvPr>
        </p:nvSpPr>
        <p:spPr>
          <a:xfrm>
            <a:off x="0" y="0"/>
            <a:ext cx="9144000" cy="6553200"/>
          </a:xfrm>
        </p:spPr>
        <p:txBody>
          <a:bodyPr/>
          <a:lstStyle/>
          <a:p>
            <a:pPr marL="914400" indent="-914400" eaLnBrk="1" hangingPunct="1">
              <a:buFont typeface="+mj-lt"/>
              <a:buAutoNum type="arabicPeriod" startAt="7"/>
              <a:defRPr/>
            </a:pPr>
            <a:r>
              <a:rPr lang="en-US" sz="5400" b="1" dirty="0" smtClean="0">
                <a:latin typeface="Tahoma" pitchFamily="34" charset="0"/>
              </a:rPr>
              <a:t>The Western musical scale of separate half tones vs. the Chinese continuous tone scale</a:t>
            </a:r>
          </a:p>
          <a:p>
            <a:pPr marL="914400" indent="-914400" eaLnBrk="1" hangingPunct="1">
              <a:buFont typeface="+mj-lt"/>
              <a:buAutoNum type="arabicPeriod" startAt="7"/>
              <a:defRPr/>
            </a:pPr>
            <a:r>
              <a:rPr lang="en-US" sz="5400" b="1" dirty="0" smtClean="0">
                <a:latin typeface="Tahoma" pitchFamily="34" charset="0"/>
              </a:rPr>
              <a:t>Western segmented food vs. Chinese blended food</a:t>
            </a:r>
          </a:p>
          <a:p>
            <a:pPr marL="609600" indent="-609600" eaLnBrk="1" hangingPunct="1">
              <a:buFontTx/>
              <a:buNone/>
              <a:defRPr/>
            </a:pPr>
            <a:endParaRPr lang="en-US" sz="5400" b="1" dirty="0" smtClean="0">
              <a:latin typeface="Tahoma" pitchFamily="34" charset="0"/>
            </a:endParaRPr>
          </a:p>
          <a:p>
            <a:pPr marL="609600" indent="-609600" eaLnBrk="1" hangingPunct="1">
              <a:defRPr/>
            </a:pPr>
            <a:endParaRPr lang="en-US" dirty="0" smtClean="0">
              <a:solidFill>
                <a:schemeClr val="accent2"/>
              </a:solidFill>
            </a:endParaRPr>
          </a:p>
        </p:txBody>
      </p:sp>
      <p:sp>
        <p:nvSpPr>
          <p:cNvPr id="71683" name="AutoShape 11"/>
          <p:cNvSpPr>
            <a:spLocks noChangeArrowheads="1"/>
          </p:cNvSpPr>
          <p:nvPr/>
        </p:nvSpPr>
        <p:spPr bwMode="auto">
          <a:xfrm>
            <a:off x="7391400" y="56388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spd="med"/>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noChangeArrowheads="1"/>
          </p:cNvSpPr>
          <p:nvPr>
            <p:ph type="body" idx="1"/>
          </p:nvPr>
        </p:nvSpPr>
        <p:spPr>
          <a:xfrm>
            <a:off x="0" y="0"/>
            <a:ext cx="9144000" cy="6858000"/>
          </a:xfrm>
        </p:spPr>
        <p:txBody>
          <a:bodyPr/>
          <a:lstStyle/>
          <a:p>
            <a:pPr marL="609600" indent="-609600" eaLnBrk="1" hangingPunct="1">
              <a:lnSpc>
                <a:spcPct val="90000"/>
              </a:lnSpc>
              <a:buFont typeface="+mj-lt"/>
              <a:buAutoNum type="arabicPeriod" startAt="9"/>
            </a:pPr>
            <a:r>
              <a:rPr lang="en-US" sz="3400" b="1" dirty="0" smtClean="0">
                <a:latin typeface="Tahoma" pitchFamily="34" charset="0"/>
              </a:rPr>
              <a:t>Physicists no longer possess a unified theory that can explain how the universe works, as was thought to be true from the time of Isaac Newton until the late 19</a:t>
            </a:r>
            <a:r>
              <a:rPr lang="en-US" sz="3400" b="1" baseline="30000" dirty="0" smtClean="0">
                <a:latin typeface="Tahoma" pitchFamily="34" charset="0"/>
              </a:rPr>
              <a:t>th</a:t>
            </a:r>
            <a:r>
              <a:rPr lang="en-US" sz="3400" b="1" dirty="0" smtClean="0">
                <a:latin typeface="Tahoma" pitchFamily="34" charset="0"/>
              </a:rPr>
              <a:t> century, when the world was viewed as a mechanical clock (“either/or” scientific logic) that worked on its own pre-determined course.  </a:t>
            </a:r>
          </a:p>
          <a:p>
            <a:pPr marL="609600" indent="-609600" eaLnBrk="1" hangingPunct="1">
              <a:lnSpc>
                <a:spcPct val="90000"/>
              </a:lnSpc>
              <a:buFont typeface="+mj-lt"/>
              <a:buAutoNum type="arabicPeriod" startAt="9"/>
            </a:pPr>
            <a:r>
              <a:rPr lang="en-US" sz="3400" b="1" dirty="0" smtClean="0">
                <a:latin typeface="Tahoma" pitchFamily="34" charset="0"/>
              </a:rPr>
              <a:t>“We are now certain that the world is not a deterministic mechanism, but what the world is we cannot truly say. We don’t know how the world ultimately operates.”</a:t>
            </a:r>
          </a:p>
        </p:txBody>
      </p:sp>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noChangeArrowheads="1"/>
          </p:cNvSpPr>
          <p:nvPr>
            <p:ph type="body" idx="1"/>
          </p:nvPr>
        </p:nvSpPr>
        <p:spPr>
          <a:xfrm>
            <a:off x="0" y="152400"/>
            <a:ext cx="9144000" cy="6705600"/>
          </a:xfrm>
        </p:spPr>
        <p:txBody>
          <a:bodyPr/>
          <a:lstStyle/>
          <a:p>
            <a:pPr marL="0" indent="0" eaLnBrk="1" hangingPunct="1">
              <a:buNone/>
              <a:defRPr/>
            </a:pPr>
            <a:r>
              <a:rPr lang="en-US" sz="3800" b="1" dirty="0" smtClean="0">
                <a:latin typeface="Tahoma" pitchFamily="34" charset="0"/>
              </a:rPr>
              <a:t>11. </a:t>
            </a:r>
            <a:r>
              <a:rPr lang="en-US" sz="3900" b="1" dirty="0" smtClean="0">
                <a:latin typeface="Tahoma" pitchFamily="34" charset="0"/>
              </a:rPr>
              <a:t>Quantum physics (the study of unpredictable atomic &amp; subatomic systems) has shown that the universe isn’t mechanistic—it’s unpredictable/unknowable: matter (being) &amp; energy (becoming) at the same time (both/and) = consistent with the Asian  model of reality, &amp; baffling to the traditional Western mechanistic mind set. </a:t>
            </a:r>
          </a:p>
          <a:p>
            <a:pPr marL="0" indent="0" eaLnBrk="1" hangingPunct="1">
              <a:buNone/>
              <a:defRPr/>
            </a:pPr>
            <a:r>
              <a:rPr lang="en-US" sz="3800" b="1" dirty="0" smtClean="0">
                <a:latin typeface="Tahoma" pitchFamily="34" charset="0"/>
              </a:rPr>
              <a:t> </a:t>
            </a:r>
            <a:endParaRPr lang="en-US" sz="3600" b="1" dirty="0" smtClean="0">
              <a:latin typeface="Sylfaen" pitchFamily="18" charset="0"/>
            </a:endParaRPr>
          </a:p>
        </p:txBody>
      </p:sp>
    </p:spTree>
  </p:cSld>
  <p:clrMapOvr>
    <a:masterClrMapping/>
  </p:clrMapOvr>
  <p:transition spd="med"/>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0" y="0"/>
            <a:ext cx="8915400" cy="1143000"/>
          </a:xfrm>
        </p:spPr>
        <p:txBody>
          <a:bodyPr/>
          <a:lstStyle/>
          <a:p>
            <a:pPr eaLnBrk="1" hangingPunct="1"/>
            <a:r>
              <a:rPr lang="en-US" sz="3600" b="1" smtClean="0">
                <a:solidFill>
                  <a:schemeClr val="tx1"/>
                </a:solidFill>
                <a:latin typeface="Tahoma" pitchFamily="34" charset="0"/>
              </a:rPr>
              <a:t>EAST &amp; WEST SEE</a:t>
            </a:r>
            <a:br>
              <a:rPr lang="en-US" sz="3600" b="1" smtClean="0">
                <a:solidFill>
                  <a:schemeClr val="tx1"/>
                </a:solidFill>
                <a:latin typeface="Tahoma" pitchFamily="34" charset="0"/>
              </a:rPr>
            </a:br>
            <a:r>
              <a:rPr lang="en-US" sz="3600" b="1" smtClean="0">
                <a:solidFill>
                  <a:schemeClr val="tx1"/>
                </a:solidFill>
                <a:latin typeface="Tahoma" pitchFamily="34" charset="0"/>
              </a:rPr>
              <a:t> REALITY DIFFERENTLY</a:t>
            </a:r>
          </a:p>
        </p:txBody>
      </p:sp>
      <p:sp>
        <p:nvSpPr>
          <p:cNvPr id="74755" name="Rectangle 3"/>
          <p:cNvSpPr>
            <a:spLocks noGrp="1" noChangeArrowheads="1"/>
          </p:cNvSpPr>
          <p:nvPr>
            <p:ph type="body" idx="1"/>
          </p:nvPr>
        </p:nvSpPr>
        <p:spPr>
          <a:xfrm>
            <a:off x="304800" y="1219200"/>
            <a:ext cx="8839200" cy="5638800"/>
          </a:xfrm>
        </p:spPr>
        <p:txBody>
          <a:bodyPr/>
          <a:lstStyle/>
          <a:p>
            <a:pPr eaLnBrk="1" hangingPunct="1">
              <a:buFontTx/>
              <a:buNone/>
            </a:pPr>
            <a:r>
              <a:rPr lang="en-US" sz="3600" b="1" u="sng" smtClean="0">
                <a:latin typeface="Tahoma" pitchFamily="34" charset="0"/>
              </a:rPr>
              <a:t>WEST</a:t>
            </a:r>
            <a:r>
              <a:rPr lang="en-US" sz="3600" b="1" smtClean="0">
                <a:latin typeface="Tahoma" pitchFamily="34" charset="0"/>
              </a:rPr>
              <a:t>: Focus on separate objects in the environment</a:t>
            </a:r>
          </a:p>
          <a:p>
            <a:pPr eaLnBrk="1" hangingPunct="1">
              <a:buFontTx/>
              <a:buNone/>
            </a:pPr>
            <a:r>
              <a:rPr lang="en-US" sz="3600" b="1" u="sng" smtClean="0">
                <a:latin typeface="Tahoma" pitchFamily="34" charset="0"/>
              </a:rPr>
              <a:t>EAST</a:t>
            </a:r>
            <a:r>
              <a:rPr lang="en-US" sz="3600" b="1" smtClean="0">
                <a:latin typeface="Tahoma" pitchFamily="34" charset="0"/>
              </a:rPr>
              <a:t>:  Focus on the total environment </a:t>
            </a:r>
          </a:p>
          <a:p>
            <a:pPr eaLnBrk="1" hangingPunct="1">
              <a:buFontTx/>
              <a:buNone/>
            </a:pPr>
            <a:r>
              <a:rPr lang="en-US" sz="3600" b="1" u="sng" smtClean="0">
                <a:latin typeface="Tahoma" pitchFamily="34" charset="0"/>
              </a:rPr>
              <a:t>WEST</a:t>
            </a:r>
            <a:r>
              <a:rPr lang="en-US" sz="3600" b="1" smtClean="0">
                <a:latin typeface="Tahoma" pitchFamily="34" charset="0"/>
              </a:rPr>
              <a:t>: The individual shapes society</a:t>
            </a:r>
          </a:p>
          <a:p>
            <a:pPr eaLnBrk="1" hangingPunct="1">
              <a:buFontTx/>
              <a:buNone/>
            </a:pPr>
            <a:r>
              <a:rPr lang="en-US" sz="3600" b="1" u="sng" smtClean="0">
                <a:latin typeface="Tahoma" pitchFamily="34" charset="0"/>
              </a:rPr>
              <a:t>EAST</a:t>
            </a:r>
            <a:r>
              <a:rPr lang="en-US" sz="3600" b="1" smtClean="0">
                <a:latin typeface="Tahoma" pitchFamily="34" charset="0"/>
              </a:rPr>
              <a:t>: Society shapes the individual</a:t>
            </a:r>
          </a:p>
          <a:p>
            <a:pPr eaLnBrk="1" hangingPunct="1">
              <a:buFontTx/>
              <a:buNone/>
            </a:pPr>
            <a:r>
              <a:rPr lang="en-US" sz="3600" b="1" u="sng" smtClean="0">
                <a:latin typeface="Tahoma" pitchFamily="34" charset="0"/>
              </a:rPr>
              <a:t>WEST</a:t>
            </a:r>
            <a:r>
              <a:rPr lang="en-US" sz="3600" b="1" smtClean="0">
                <a:latin typeface="Tahoma" pitchFamily="34" charset="0"/>
              </a:rPr>
              <a:t>: I am always the same person</a:t>
            </a:r>
          </a:p>
          <a:p>
            <a:pPr eaLnBrk="1" hangingPunct="1">
              <a:buFontTx/>
              <a:buNone/>
            </a:pPr>
            <a:r>
              <a:rPr lang="en-US" sz="3600" b="1" u="sng" smtClean="0">
                <a:latin typeface="Tahoma" pitchFamily="34" charset="0"/>
              </a:rPr>
              <a:t>EAST:</a:t>
            </a:r>
            <a:r>
              <a:rPr lang="en-US" sz="3600" b="1" smtClean="0">
                <a:latin typeface="Tahoma" pitchFamily="34" charset="0"/>
              </a:rPr>
              <a:t> I am a different person in different social situations</a:t>
            </a:r>
          </a:p>
          <a:p>
            <a:pPr eaLnBrk="1" hangingPunct="1">
              <a:buFontTx/>
              <a:buNone/>
            </a:pPr>
            <a:endParaRPr lang="en-US" sz="3600" b="1" smtClean="0">
              <a:latin typeface="Tahoma" pitchFamily="34" charset="0"/>
            </a:endParaRPr>
          </a:p>
        </p:txBody>
      </p:sp>
      <p:sp>
        <p:nvSpPr>
          <p:cNvPr id="74756" name="AutoShape 8"/>
          <p:cNvSpPr>
            <a:spLocks noChangeArrowheads="1"/>
          </p:cNvSpPr>
          <p:nvPr/>
        </p:nvSpPr>
        <p:spPr bwMode="auto">
          <a:xfrm>
            <a:off x="7696200" y="6219825"/>
            <a:ext cx="914400" cy="638175"/>
          </a:xfrm>
          <a:prstGeom prst="rightArrow">
            <a:avLst>
              <a:gd name="adj1" fmla="val 50000"/>
              <a:gd name="adj2" fmla="val 35821"/>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spd="med"/>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body" idx="1"/>
          </p:nvPr>
        </p:nvSpPr>
        <p:spPr>
          <a:xfrm>
            <a:off x="304800" y="304800"/>
            <a:ext cx="8839200" cy="6553200"/>
          </a:xfrm>
        </p:spPr>
        <p:txBody>
          <a:bodyPr/>
          <a:lstStyle/>
          <a:p>
            <a:pPr eaLnBrk="1" hangingPunct="1">
              <a:lnSpc>
                <a:spcPct val="90000"/>
              </a:lnSpc>
              <a:buFontTx/>
              <a:buNone/>
            </a:pPr>
            <a:r>
              <a:rPr lang="en-US" sz="4200" b="1" u="sng" smtClean="0">
                <a:latin typeface="Verdana" pitchFamily="34" charset="0"/>
              </a:rPr>
              <a:t>WEST</a:t>
            </a:r>
            <a:r>
              <a:rPr lang="en-US" sz="4200" b="1" smtClean="0">
                <a:latin typeface="Verdana" pitchFamily="34" charset="0"/>
              </a:rPr>
              <a:t>: I strive to be unique in the group</a:t>
            </a:r>
          </a:p>
          <a:p>
            <a:pPr eaLnBrk="1" hangingPunct="1">
              <a:lnSpc>
                <a:spcPct val="90000"/>
              </a:lnSpc>
              <a:buFontTx/>
              <a:buNone/>
            </a:pPr>
            <a:r>
              <a:rPr lang="en-US" sz="4200" b="1" u="sng" smtClean="0">
                <a:latin typeface="Verdana" pitchFamily="34" charset="0"/>
              </a:rPr>
              <a:t>EAST</a:t>
            </a:r>
            <a:r>
              <a:rPr lang="en-US" sz="4200" b="1" smtClean="0">
                <a:latin typeface="Verdana" pitchFamily="34" charset="0"/>
              </a:rPr>
              <a:t>: I strive to fit into the group harmoniously </a:t>
            </a:r>
          </a:p>
          <a:p>
            <a:pPr eaLnBrk="1" hangingPunct="1">
              <a:lnSpc>
                <a:spcPct val="90000"/>
              </a:lnSpc>
              <a:buFontTx/>
              <a:buNone/>
            </a:pPr>
            <a:r>
              <a:rPr lang="en-US" sz="4200" b="1" u="sng" smtClean="0">
                <a:latin typeface="Verdana" pitchFamily="34" charset="0"/>
              </a:rPr>
              <a:t>WEST</a:t>
            </a:r>
            <a:r>
              <a:rPr lang="en-US" sz="4200" b="1" smtClean="0">
                <a:latin typeface="Verdana" pitchFamily="34" charset="0"/>
              </a:rPr>
              <a:t>: I transmit information &amp; must send it clearly </a:t>
            </a:r>
          </a:p>
          <a:p>
            <a:pPr eaLnBrk="1" hangingPunct="1">
              <a:lnSpc>
                <a:spcPct val="90000"/>
              </a:lnSpc>
              <a:buFontTx/>
              <a:buNone/>
            </a:pPr>
            <a:r>
              <a:rPr lang="en-US" sz="4200" b="1" u="sng" smtClean="0">
                <a:latin typeface="Verdana" pitchFamily="34" charset="0"/>
              </a:rPr>
              <a:t>EAST</a:t>
            </a:r>
            <a:r>
              <a:rPr lang="en-US" sz="4200" b="1" smtClean="0">
                <a:latin typeface="Verdana" pitchFamily="34" charset="0"/>
              </a:rPr>
              <a:t>: I receive information &amp; must interpret it situationally</a:t>
            </a:r>
          </a:p>
        </p:txBody>
      </p:sp>
    </p:spTree>
  </p:cSld>
  <p:clrMapOvr>
    <a:masterClrMapping/>
  </p:clrMapOvr>
  <p:transition spd="med"/>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type="body" idx="1"/>
          </p:nvPr>
        </p:nvSpPr>
        <p:spPr>
          <a:xfrm>
            <a:off x="228600" y="304800"/>
            <a:ext cx="8686800" cy="6553200"/>
          </a:xfrm>
        </p:spPr>
        <p:txBody>
          <a:bodyPr/>
          <a:lstStyle/>
          <a:p>
            <a:pPr algn="ctr" eaLnBrk="1" hangingPunct="1">
              <a:buFontTx/>
              <a:buNone/>
            </a:pPr>
            <a:r>
              <a:rPr lang="en-US" sz="9600" b="1" smtClean="0">
                <a:latin typeface="Tahoma" pitchFamily="34" charset="0"/>
              </a:rPr>
              <a:t>ASIAN IDEALISM</a:t>
            </a:r>
          </a:p>
          <a:p>
            <a:pPr algn="ctr" eaLnBrk="1" hangingPunct="1">
              <a:buFontTx/>
              <a:buNone/>
            </a:pPr>
            <a:r>
              <a:rPr lang="en-US" sz="5400" b="1" smtClean="0">
                <a:latin typeface="Tahoma" pitchFamily="34" charset="0"/>
              </a:rPr>
              <a:t>(Using ideals to </a:t>
            </a:r>
          </a:p>
          <a:p>
            <a:pPr algn="ctr" eaLnBrk="1" hangingPunct="1">
              <a:buFontTx/>
              <a:buNone/>
            </a:pPr>
            <a:r>
              <a:rPr lang="en-US" sz="5400" b="1" smtClean="0">
                <a:latin typeface="Tahoma" pitchFamily="34" charset="0"/>
              </a:rPr>
              <a:t>transform us &amp; our communities)</a:t>
            </a:r>
          </a:p>
          <a:p>
            <a:pPr algn="ctr" eaLnBrk="1" hangingPunct="1">
              <a:buFontTx/>
              <a:buNone/>
            </a:pPr>
            <a:endParaRPr lang="en-US" sz="4400" b="1" smtClean="0">
              <a:latin typeface="Tahoma" pitchFamily="34" charset="0"/>
            </a:endParaRPr>
          </a:p>
        </p:txBody>
      </p:sp>
    </p:spTree>
  </p:cSld>
  <p:clrMapOvr>
    <a:masterClrMapping/>
  </p:clrMapOvr>
  <p:transition spd="med"/>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304800" y="-381000"/>
            <a:ext cx="8229600" cy="7239000"/>
          </a:xfrm>
        </p:spPr>
        <p:txBody>
          <a:bodyPr/>
          <a:lstStyle/>
          <a:p>
            <a:pPr eaLnBrk="1" hangingPunct="1"/>
            <a:r>
              <a:rPr lang="en-US" sz="4800" b="1" smtClean="0">
                <a:solidFill>
                  <a:srgbClr val="FFFF00"/>
                </a:solidFill>
                <a:latin typeface="Tahoma" pitchFamily="34" charset="0"/>
              </a:rPr>
              <a:t/>
            </a:r>
            <a:br>
              <a:rPr lang="en-US" sz="4800" b="1" smtClean="0">
                <a:solidFill>
                  <a:srgbClr val="FFFF00"/>
                </a:solidFill>
                <a:latin typeface="Tahoma" pitchFamily="34" charset="0"/>
              </a:rPr>
            </a:br>
            <a:r>
              <a:rPr lang="en-US" sz="4800" b="1" smtClean="0">
                <a:solidFill>
                  <a:schemeClr val="tx1"/>
                </a:solidFill>
                <a:latin typeface="Tahoma" pitchFamily="34" charset="0"/>
              </a:rPr>
              <a:t>HOW IS THE HUMAN MIND STRUCTURED?</a:t>
            </a:r>
            <a:r>
              <a:rPr lang="en-US" b="1" smtClean="0">
                <a:solidFill>
                  <a:schemeClr val="tx1"/>
                </a:solidFill>
                <a:latin typeface="Tahoma" pitchFamily="34" charset="0"/>
              </a:rPr>
              <a:t> </a:t>
            </a:r>
            <a:br>
              <a:rPr lang="en-US" b="1" smtClean="0">
                <a:solidFill>
                  <a:schemeClr val="tx1"/>
                </a:solidFill>
                <a:latin typeface="Tahoma" pitchFamily="34" charset="0"/>
              </a:rPr>
            </a:br>
            <a:r>
              <a:rPr lang="en-US" b="1" smtClean="0">
                <a:solidFill>
                  <a:schemeClr val="tx1"/>
                </a:solidFill>
                <a:latin typeface="Tahoma" pitchFamily="34" charset="0"/>
              </a:rPr>
              <a:t>Frances Bacon &amp; the Western enlightenment's tabla rasa (blank tablet) </a:t>
            </a:r>
            <a:br>
              <a:rPr lang="en-US" b="1" smtClean="0">
                <a:solidFill>
                  <a:schemeClr val="tx1"/>
                </a:solidFill>
                <a:latin typeface="Tahoma" pitchFamily="34" charset="0"/>
              </a:rPr>
            </a:br>
            <a:r>
              <a:rPr lang="en-US" b="1" smtClean="0">
                <a:solidFill>
                  <a:schemeClr val="tx1"/>
                </a:solidFill>
                <a:latin typeface="Tahoma" pitchFamily="34" charset="0"/>
              </a:rPr>
              <a:t>vs.</a:t>
            </a:r>
            <a:br>
              <a:rPr lang="en-US" b="1" smtClean="0">
                <a:solidFill>
                  <a:schemeClr val="tx1"/>
                </a:solidFill>
                <a:latin typeface="Tahoma" pitchFamily="34" charset="0"/>
              </a:rPr>
            </a:br>
            <a:r>
              <a:rPr lang="en-US" b="1" smtClean="0">
                <a:solidFill>
                  <a:schemeClr val="tx1"/>
                </a:solidFill>
                <a:latin typeface="Tahoma" pitchFamily="34" charset="0"/>
              </a:rPr>
              <a:t>Asian transcendental idealism</a:t>
            </a:r>
            <a:br>
              <a:rPr lang="en-US" b="1" smtClean="0">
                <a:solidFill>
                  <a:schemeClr val="tx1"/>
                </a:solidFill>
                <a:latin typeface="Tahoma" pitchFamily="34" charset="0"/>
              </a:rPr>
            </a:br>
            <a:r>
              <a:rPr lang="en-US" b="1" smtClean="0">
                <a:solidFill>
                  <a:schemeClr val="tx1"/>
                </a:solidFill>
                <a:latin typeface="Tahoma" pitchFamily="34" charset="0"/>
              </a:rPr>
              <a:t>(ideals &gt; materialism)</a:t>
            </a:r>
          </a:p>
        </p:txBody>
      </p:sp>
      <p:sp>
        <p:nvSpPr>
          <p:cNvPr id="77827" name="AutoShape 6"/>
          <p:cNvSpPr>
            <a:spLocks noChangeArrowheads="1"/>
          </p:cNvSpPr>
          <p:nvPr/>
        </p:nvSpPr>
        <p:spPr bwMode="auto">
          <a:xfrm>
            <a:off x="7848600" y="5334000"/>
            <a:ext cx="976313" cy="485775"/>
          </a:xfrm>
          <a:prstGeom prst="rightArrow">
            <a:avLst>
              <a:gd name="adj1" fmla="val 50000"/>
              <a:gd name="adj2" fmla="val 50245"/>
            </a:avLst>
          </a:prstGeom>
          <a:solidFill>
            <a:schemeClr val="tx2"/>
          </a:solidFill>
          <a:ln w="19050" algn="ctr">
            <a:solidFill>
              <a:schemeClr val="tx1"/>
            </a:solidFill>
            <a:miter lim="800000"/>
            <a:headEnd/>
            <a:tailEnd/>
          </a:ln>
          <a:effectLst>
            <a:outerShdw dist="35921" dir="2700000" algn="ctr" rotWithShape="0">
              <a:srgbClr val="990000"/>
            </a:outerShdw>
          </a:effectLst>
        </p:spPr>
        <p:txBody>
          <a:bodyPr wrap="none" anchor="ctr"/>
          <a:lstStyle/>
          <a:p>
            <a:endParaRPr lang="en-US"/>
          </a:p>
        </p:txBody>
      </p:sp>
    </p:spTree>
  </p:cSld>
  <p:clrMapOvr>
    <a:masterClrMapping/>
  </p:clrMapOvr>
  <p:transition spd="med"/>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noChangeArrowheads="1"/>
          </p:cNvSpPr>
          <p:nvPr>
            <p:ph type="body" idx="1"/>
          </p:nvPr>
        </p:nvSpPr>
        <p:spPr>
          <a:xfrm>
            <a:off x="0" y="0"/>
            <a:ext cx="9144000" cy="6858000"/>
          </a:xfrm>
        </p:spPr>
        <p:txBody>
          <a:bodyPr/>
          <a:lstStyle/>
          <a:p>
            <a:pPr marL="609600" indent="-609600" eaLnBrk="1" hangingPunct="1">
              <a:buFontTx/>
              <a:buAutoNum type="arabicPeriod"/>
            </a:pPr>
            <a:r>
              <a:rPr lang="en-US" b="1" smtClean="0">
                <a:latin typeface="Tahoma" pitchFamily="34" charset="0"/>
              </a:rPr>
              <a:t>Western science has traditionally assumed that the mind is like a computer—that it knows only the facts that are fed into it. When we’re born, the mind is a “blank tablet” that contains nothing.</a:t>
            </a:r>
          </a:p>
          <a:p>
            <a:pPr marL="609600" indent="-609600" eaLnBrk="1" hangingPunct="1">
              <a:buFontTx/>
              <a:buAutoNum type="arabicPeriod"/>
            </a:pPr>
            <a:r>
              <a:rPr lang="en-US" b="1" smtClean="0">
                <a:latin typeface="Tahoma" pitchFamily="34" charset="0"/>
              </a:rPr>
              <a:t>In contrast, the Asian tradition holds that the mind comes “pre-programmed” with the whole set of human ideals (our “conscience”) and thus we don’t have to learn what beauty, love, &amp; justice are—we instantly know them when we experience them.</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52400" y="0"/>
            <a:ext cx="8305800" cy="914400"/>
          </a:xfrm>
        </p:spPr>
        <p:txBody>
          <a:bodyPr/>
          <a:lstStyle/>
          <a:p>
            <a:pPr eaLnBrk="1" hangingPunct="1"/>
            <a:r>
              <a:rPr lang="en-US" b="1" smtClean="0">
                <a:latin typeface="Tempus Sans ITC" pitchFamily="82" charset="0"/>
              </a:rPr>
              <a:t/>
            </a:r>
            <a:br>
              <a:rPr lang="en-US" b="1" smtClean="0">
                <a:latin typeface="Tempus Sans ITC" pitchFamily="82" charset="0"/>
              </a:rPr>
            </a:br>
            <a:r>
              <a:rPr lang="en-US" sz="6000" b="1" smtClean="0">
                <a:solidFill>
                  <a:schemeClr val="tx1"/>
                </a:solidFill>
                <a:latin typeface="Tahoma" pitchFamily="34" charset="0"/>
              </a:rPr>
              <a:t>Future MBAs?</a:t>
            </a:r>
          </a:p>
        </p:txBody>
      </p:sp>
      <p:pic>
        <p:nvPicPr>
          <p:cNvPr id="8195" name="Picture 3" descr="CHI STUD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19200"/>
            <a:ext cx="751363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type="body" idx="1"/>
          </p:nvPr>
        </p:nvSpPr>
        <p:spPr>
          <a:xfrm>
            <a:off x="0" y="0"/>
            <a:ext cx="9144000" cy="6858000"/>
          </a:xfrm>
        </p:spPr>
        <p:txBody>
          <a:bodyPr/>
          <a:lstStyle/>
          <a:p>
            <a:pPr marL="609600" indent="-609600" eaLnBrk="1" hangingPunct="1">
              <a:buFontTx/>
              <a:buAutoNum type="arabicPeriod"/>
            </a:pPr>
            <a:r>
              <a:rPr lang="en-US" b="1" smtClean="0">
                <a:latin typeface="Tahoma" pitchFamily="34" charset="0"/>
              </a:rPr>
              <a:t>Asian culture holds that ideals are innate in the human mind—built into us from birth. The totality of all these ideals constitute our conscience.</a:t>
            </a:r>
          </a:p>
          <a:p>
            <a:pPr marL="609600" indent="-609600" eaLnBrk="1" hangingPunct="1">
              <a:buFontTx/>
              <a:buAutoNum type="arabicPeriod"/>
            </a:pPr>
            <a:r>
              <a:rPr lang="en-US" b="1" smtClean="0">
                <a:latin typeface="Tahoma" pitchFamily="34" charset="0"/>
              </a:rPr>
              <a:t>The Western scientific tradition doesn’t reject the Asian idealistic model of the mind—it simply ignores it on the grounds that it lies beyond the purview of materialistic science. For the most part, Western culture has traditionally ignored Asian culture because of its non-scientific, non-materialistic bent.</a:t>
            </a:r>
          </a:p>
          <a:p>
            <a:pPr marL="609600" indent="-609600" eaLnBrk="1" hangingPunct="1"/>
            <a:endParaRPr lang="en-US" smtClean="0"/>
          </a:p>
        </p:txBody>
      </p:sp>
    </p:spTree>
  </p:cSld>
  <p:clrMapOvr>
    <a:masterClrMapping/>
  </p:clrMapOvr>
  <p:transition spd="med"/>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a:xfrm>
            <a:off x="381000" y="228600"/>
            <a:ext cx="7772400" cy="1470025"/>
          </a:xfrm>
        </p:spPr>
        <p:txBody>
          <a:bodyPr/>
          <a:lstStyle/>
          <a:p>
            <a:pPr eaLnBrk="1" hangingPunct="1"/>
            <a:r>
              <a:rPr lang="en-US" sz="3200" b="1" smtClean="0">
                <a:solidFill>
                  <a:schemeClr val="tx1"/>
                </a:solidFill>
                <a:latin typeface="Tahoma" pitchFamily="34" charset="0"/>
              </a:rPr>
              <a:t>EASTERN METAPHYSICS &amp; WESTERN POST-MODERN PHILOSOPHY  </a:t>
            </a:r>
            <a:br>
              <a:rPr lang="en-US" sz="3200" b="1" smtClean="0">
                <a:solidFill>
                  <a:schemeClr val="tx1"/>
                </a:solidFill>
                <a:latin typeface="Tahoma" pitchFamily="34" charset="0"/>
              </a:rPr>
            </a:br>
            <a:endParaRPr lang="en-US" sz="4000" smtClean="0">
              <a:solidFill>
                <a:schemeClr val="tx1"/>
              </a:solidFill>
            </a:endParaRPr>
          </a:p>
        </p:txBody>
      </p:sp>
      <p:sp>
        <p:nvSpPr>
          <p:cNvPr id="80899" name="AutoShape 6"/>
          <p:cNvSpPr>
            <a:spLocks noChangeArrowheads="1"/>
          </p:cNvSpPr>
          <p:nvPr/>
        </p:nvSpPr>
        <p:spPr bwMode="auto">
          <a:xfrm>
            <a:off x="7620000" y="6172200"/>
            <a:ext cx="1295400" cy="685800"/>
          </a:xfrm>
          <a:prstGeom prst="rightArrow">
            <a:avLst>
              <a:gd name="adj1" fmla="val 50000"/>
              <a:gd name="adj2" fmla="val 47222"/>
            </a:avLst>
          </a:prstGeom>
          <a:solidFill>
            <a:schemeClr val="tx2"/>
          </a:solidFill>
          <a:ln w="9525">
            <a:solidFill>
              <a:schemeClr val="tx1"/>
            </a:solidFill>
            <a:miter lim="800000"/>
            <a:headEnd/>
            <a:tailEnd/>
          </a:ln>
        </p:spPr>
        <p:txBody>
          <a:bodyPr wrap="none" anchor="ctr"/>
          <a:lstStyle/>
          <a:p>
            <a:endParaRPr lang="en-US">
              <a:solidFill>
                <a:srgbClr val="00FF00"/>
              </a:solidFill>
            </a:endParaRPr>
          </a:p>
        </p:txBody>
      </p:sp>
      <p:pic>
        <p:nvPicPr>
          <p:cNvPr id="80900" name="Picture 9" descr="OES pupp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219200"/>
            <a:ext cx="7086600" cy="494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body" idx="1"/>
          </p:nvPr>
        </p:nvSpPr>
        <p:spPr>
          <a:xfrm>
            <a:off x="0" y="0"/>
            <a:ext cx="9144000" cy="6858000"/>
          </a:xfrm>
        </p:spPr>
        <p:txBody>
          <a:bodyPr/>
          <a:lstStyle/>
          <a:p>
            <a:pPr algn="ctr" eaLnBrk="1" hangingPunct="1">
              <a:buFontTx/>
              <a:buNone/>
            </a:pPr>
            <a:r>
              <a:rPr lang="en-US" sz="4000" b="1" smtClean="0">
                <a:latin typeface="Tahoma" pitchFamily="34" charset="0"/>
              </a:rPr>
              <a:t>Where did you learn that these puppies are “cute”?  In grade school did you have to memorize a list of everything in the universe that is “cute” so you would know are to accurately respond this picture?</a:t>
            </a:r>
          </a:p>
          <a:p>
            <a:pPr algn="ctr" eaLnBrk="1" hangingPunct="1">
              <a:buFontTx/>
              <a:buNone/>
            </a:pPr>
            <a:r>
              <a:rPr lang="en-US" sz="4000" b="1" smtClean="0">
                <a:latin typeface="Tahoma" pitchFamily="34" charset="0"/>
              </a:rPr>
              <a:t>Did you also memorize a list of everything that is beautiful in the universe?</a:t>
            </a:r>
          </a:p>
        </p:txBody>
      </p:sp>
    </p:spTree>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5"/>
          <p:cNvSpPr>
            <a:spLocks noGrp="1" noChangeArrowheads="1"/>
          </p:cNvSpPr>
          <p:nvPr>
            <p:ph type="body" idx="1"/>
          </p:nvPr>
        </p:nvSpPr>
        <p:spPr>
          <a:xfrm>
            <a:off x="0" y="0"/>
            <a:ext cx="9144000" cy="6858000"/>
          </a:xfrm>
        </p:spPr>
        <p:txBody>
          <a:bodyPr/>
          <a:lstStyle/>
          <a:p>
            <a:pPr marL="609600" indent="-609600" eaLnBrk="1" hangingPunct="1">
              <a:buFontTx/>
              <a:buAutoNum type="arabicPeriod"/>
            </a:pPr>
            <a:r>
              <a:rPr lang="en-US" sz="4000" b="1" smtClean="0">
                <a:latin typeface="Tahoma" pitchFamily="34" charset="0"/>
              </a:rPr>
              <a:t>Do we have to be taught what </a:t>
            </a:r>
          </a:p>
          <a:p>
            <a:pPr marL="609600" indent="-609600" eaLnBrk="1" hangingPunct="1">
              <a:buFontTx/>
              <a:buNone/>
            </a:pPr>
            <a:r>
              <a:rPr lang="en-US" sz="4000" b="1" smtClean="0">
                <a:latin typeface="Tahoma" pitchFamily="34" charset="0"/>
              </a:rPr>
              <a:t>beauty is?</a:t>
            </a:r>
          </a:p>
          <a:p>
            <a:pPr marL="609600" indent="-609600" eaLnBrk="1" hangingPunct="1">
              <a:buFontTx/>
              <a:buNone/>
            </a:pPr>
            <a:r>
              <a:rPr lang="en-US" sz="4000" b="1" smtClean="0">
                <a:latin typeface="Tahoma" pitchFamily="34" charset="0"/>
              </a:rPr>
              <a:t>2. Can we recognize justice &amp; injustice when we encounter them?</a:t>
            </a:r>
          </a:p>
          <a:p>
            <a:pPr marL="609600" indent="-609600" eaLnBrk="1" hangingPunct="1">
              <a:buFontTx/>
              <a:buNone/>
            </a:pPr>
            <a:r>
              <a:rPr lang="en-US" sz="4000" b="1" smtClean="0">
                <a:latin typeface="Tahoma" pitchFamily="34" charset="0"/>
              </a:rPr>
              <a:t>3. Don’t we naturally favor health over disease &amp; peace over war?</a:t>
            </a:r>
          </a:p>
          <a:p>
            <a:pPr marL="609600" indent="-609600" eaLnBrk="1" hangingPunct="1">
              <a:buFontTx/>
              <a:buNone/>
            </a:pPr>
            <a:r>
              <a:rPr lang="en-US" sz="4000" b="1" smtClean="0">
                <a:latin typeface="Tahoma" pitchFamily="34" charset="0"/>
              </a:rPr>
              <a:t>4. Do we have to go to school to learn what love is?</a:t>
            </a:r>
          </a:p>
          <a:p>
            <a:pPr marL="609600" indent="-609600" eaLnBrk="1" hangingPunct="1"/>
            <a:endParaRPr lang="en-US" sz="4000" b="1" smtClean="0">
              <a:latin typeface="Tahoma" pitchFamily="34" charset="0"/>
            </a:endParaRPr>
          </a:p>
          <a:p>
            <a:pPr marL="609600" indent="-609600" eaLnBrk="1" hangingPunct="1"/>
            <a:endParaRPr lang="en-US" sz="4000" smtClean="0"/>
          </a:p>
        </p:txBody>
      </p:sp>
      <p:sp>
        <p:nvSpPr>
          <p:cNvPr id="82947" name="AutoShape 6"/>
          <p:cNvSpPr>
            <a:spLocks noChangeArrowheads="1"/>
          </p:cNvSpPr>
          <p:nvPr/>
        </p:nvSpPr>
        <p:spPr bwMode="auto">
          <a:xfrm>
            <a:off x="7848600" y="60960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spd="med"/>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type="body" idx="1"/>
          </p:nvPr>
        </p:nvSpPr>
        <p:spPr>
          <a:xfrm>
            <a:off x="0" y="0"/>
            <a:ext cx="9144000" cy="6858000"/>
          </a:xfrm>
        </p:spPr>
        <p:txBody>
          <a:bodyPr/>
          <a:lstStyle/>
          <a:p>
            <a:pPr marL="609600" indent="-609600" eaLnBrk="1" hangingPunct="1">
              <a:buFontTx/>
              <a:buAutoNum type="arabicPeriod" startAt="5"/>
            </a:pPr>
            <a:r>
              <a:rPr lang="en-US" sz="4000" b="1" smtClean="0">
                <a:latin typeface="Tahoma" pitchFamily="34" charset="0"/>
              </a:rPr>
              <a:t>If someone suffers brain damage from a stroke, do they no longer have any thoughts?</a:t>
            </a:r>
          </a:p>
          <a:p>
            <a:pPr marL="609600" indent="-609600" eaLnBrk="1" hangingPunct="1">
              <a:buFontTx/>
              <a:buAutoNum type="arabicPeriod" startAt="5"/>
            </a:pPr>
            <a:r>
              <a:rPr lang="en-US" sz="4000" b="1" smtClean="0">
                <a:latin typeface="Tahoma" pitchFamily="34" charset="0"/>
              </a:rPr>
              <a:t>If someone has a heart attack, do they lose all of their emotions?</a:t>
            </a:r>
          </a:p>
          <a:p>
            <a:pPr marL="609600" indent="-609600" eaLnBrk="1" hangingPunct="1">
              <a:buFontTx/>
              <a:buAutoNum type="arabicPeriod" startAt="5"/>
            </a:pPr>
            <a:r>
              <a:rPr lang="en-US" sz="4000" b="1" smtClean="0">
                <a:latin typeface="Tahoma" pitchFamily="34" charset="0"/>
              </a:rPr>
              <a:t>Your conscience bothers </a:t>
            </a:r>
          </a:p>
          <a:p>
            <a:pPr marL="609600" indent="-609600" eaLnBrk="1" hangingPunct="1">
              <a:buFontTx/>
              <a:buNone/>
            </a:pPr>
            <a:r>
              <a:rPr lang="en-US" sz="4000" b="1" smtClean="0">
                <a:latin typeface="Tahoma" pitchFamily="34" charset="0"/>
              </a:rPr>
              <a:t>you when you violate certain</a:t>
            </a:r>
          </a:p>
          <a:p>
            <a:pPr marL="609600" indent="-609600" eaLnBrk="1" hangingPunct="1">
              <a:buFontTx/>
              <a:buNone/>
            </a:pPr>
            <a:r>
              <a:rPr lang="en-US" sz="4000" b="1" smtClean="0">
                <a:latin typeface="Tahoma" pitchFamily="34" charset="0"/>
              </a:rPr>
              <a:t>community ideals—where is</a:t>
            </a:r>
          </a:p>
          <a:p>
            <a:pPr marL="609600" indent="-609600" eaLnBrk="1" hangingPunct="1">
              <a:buFontTx/>
              <a:buNone/>
            </a:pPr>
            <a:r>
              <a:rPr lang="en-US" sz="4000" b="1" smtClean="0">
                <a:latin typeface="Tahoma" pitchFamily="34" charset="0"/>
              </a:rPr>
              <a:t>your conscience located?</a:t>
            </a:r>
          </a:p>
          <a:p>
            <a:pPr marL="609600" indent="-609600" eaLnBrk="1" hangingPunct="1"/>
            <a:endParaRPr lang="en-US" sz="4000" b="1" smtClean="0">
              <a:latin typeface="Tahoma" pitchFamily="34" charset="0"/>
            </a:endParaRPr>
          </a:p>
        </p:txBody>
      </p:sp>
      <p:sp>
        <p:nvSpPr>
          <p:cNvPr id="83971" name="AutoShape 7"/>
          <p:cNvSpPr>
            <a:spLocks noChangeArrowheads="1"/>
          </p:cNvSpPr>
          <p:nvPr/>
        </p:nvSpPr>
        <p:spPr bwMode="auto">
          <a:xfrm>
            <a:off x="7848600" y="60960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spd="med"/>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1" name="Rectangle 3"/>
          <p:cNvSpPr>
            <a:spLocks noGrp="1" noChangeArrowheads="1"/>
          </p:cNvSpPr>
          <p:nvPr>
            <p:ph type="body" idx="1"/>
          </p:nvPr>
        </p:nvSpPr>
        <p:spPr>
          <a:xfrm>
            <a:off x="0" y="0"/>
            <a:ext cx="9144000" cy="6858000"/>
          </a:xfrm>
        </p:spPr>
        <p:txBody>
          <a:bodyPr/>
          <a:lstStyle/>
          <a:p>
            <a:pPr marL="609600" indent="-609600" eaLnBrk="1" hangingPunct="1">
              <a:buFontTx/>
              <a:buAutoNum type="arabicPeriod" startAt="8"/>
            </a:pPr>
            <a:r>
              <a:rPr lang="en-US" b="1" smtClean="0">
                <a:latin typeface="Tahoma" pitchFamily="34" charset="0"/>
              </a:rPr>
              <a:t>Ideals are universal and permanent, unlike material objects (including people!) that deteriorate over time.</a:t>
            </a:r>
          </a:p>
          <a:p>
            <a:pPr marL="609600" indent="-609600" eaLnBrk="1" hangingPunct="1">
              <a:buFontTx/>
              <a:buAutoNum type="arabicPeriod" startAt="8"/>
            </a:pPr>
            <a:r>
              <a:rPr lang="en-US" b="1" smtClean="0">
                <a:latin typeface="Tahoma" pitchFamily="34" charset="0"/>
              </a:rPr>
              <a:t>Ideals like beauty, love, and perfection can’t be rationally understood. They can only be experienced via communal living </a:t>
            </a:r>
          </a:p>
          <a:p>
            <a:pPr marL="609600" indent="-609600" eaLnBrk="1" hangingPunct="1">
              <a:buFontTx/>
              <a:buAutoNum type="arabicPeriod" startAt="8"/>
            </a:pPr>
            <a:r>
              <a:rPr lang="en-US" b="1" smtClean="0">
                <a:latin typeface="Tahoma" pitchFamily="34" charset="0"/>
              </a:rPr>
              <a:t>The more they are experienced, the more they transform you &amp; your community into that ideal state.</a:t>
            </a:r>
          </a:p>
          <a:p>
            <a:pPr marL="609600" indent="-609600" eaLnBrk="1" hangingPunct="1">
              <a:buFontTx/>
              <a:buAutoNum type="arabicPeriod" startAt="8"/>
            </a:pPr>
            <a:r>
              <a:rPr lang="en-US" b="1" smtClean="0">
                <a:latin typeface="Tahoma" pitchFamily="34" charset="0"/>
              </a:rPr>
              <a:t>You can merge into the Ideal Mind via meditation in which the false reality of your separated self is dissolved (Hindu Nirvana)</a:t>
            </a:r>
          </a:p>
          <a:p>
            <a:pPr marL="609600" indent="-609600" eaLnBrk="1" hangingPunct="1"/>
            <a:endParaRPr lang="en-US" b="1" smtClean="0">
              <a:latin typeface="Tahoma" pitchFamily="34" charset="0"/>
            </a:endParaRPr>
          </a:p>
          <a:p>
            <a:pPr marL="609600" indent="-609600" eaLnBrk="1" hangingPunct="1"/>
            <a:endParaRPr lang="en-US" b="1" smtClean="0">
              <a:solidFill>
                <a:srgbClr val="006600"/>
              </a:solidFill>
              <a:latin typeface="Tahoma" pitchFamily="34" charset="0"/>
            </a:endParaRPr>
          </a:p>
        </p:txBody>
      </p:sp>
      <p:sp>
        <p:nvSpPr>
          <p:cNvPr id="84995" name="AutoShape 11"/>
          <p:cNvSpPr>
            <a:spLocks noChangeArrowheads="1"/>
          </p:cNvSpPr>
          <p:nvPr/>
        </p:nvSpPr>
        <p:spPr bwMode="auto">
          <a:xfrm>
            <a:off x="7848600" y="60960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96611">
                                            <p:txEl>
                                              <p:pRg st="0" end="0"/>
                                            </p:txEl>
                                          </p:spTgt>
                                        </p:tgtEl>
                                        <p:attrNameLst>
                                          <p:attrName>style.visibility</p:attrName>
                                        </p:attrNameLst>
                                      </p:cBhvr>
                                      <p:to>
                                        <p:strVal val="visible"/>
                                      </p:to>
                                    </p:set>
                                    <p:animEffect transition="in" filter="blinds(horizontal)">
                                      <p:cBhvr>
                                        <p:cTn id="7" dur="1000"/>
                                        <p:tgtEl>
                                          <p:spTgt spid="1966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96611">
                                            <p:txEl>
                                              <p:pRg st="1" end="1"/>
                                            </p:txEl>
                                          </p:spTgt>
                                        </p:tgtEl>
                                        <p:attrNameLst>
                                          <p:attrName>style.visibility</p:attrName>
                                        </p:attrNameLst>
                                      </p:cBhvr>
                                      <p:to>
                                        <p:strVal val="visible"/>
                                      </p:to>
                                    </p:set>
                                    <p:animEffect transition="in" filter="blinds(horizontal)">
                                      <p:cBhvr>
                                        <p:cTn id="12" dur="1000"/>
                                        <p:tgtEl>
                                          <p:spTgt spid="1966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96611">
                                            <p:txEl>
                                              <p:pRg st="2" end="2"/>
                                            </p:txEl>
                                          </p:spTgt>
                                        </p:tgtEl>
                                        <p:attrNameLst>
                                          <p:attrName>style.visibility</p:attrName>
                                        </p:attrNameLst>
                                      </p:cBhvr>
                                      <p:to>
                                        <p:strVal val="visible"/>
                                      </p:to>
                                    </p:set>
                                    <p:animEffect transition="in" filter="blinds(horizontal)">
                                      <p:cBhvr>
                                        <p:cTn id="17" dur="1000"/>
                                        <p:tgtEl>
                                          <p:spTgt spid="1966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96611">
                                            <p:txEl>
                                              <p:pRg st="3" end="3"/>
                                            </p:txEl>
                                          </p:spTgt>
                                        </p:tgtEl>
                                        <p:attrNameLst>
                                          <p:attrName>style.visibility</p:attrName>
                                        </p:attrNameLst>
                                      </p:cBhvr>
                                      <p:to>
                                        <p:strVal val="visible"/>
                                      </p:to>
                                    </p:set>
                                    <p:animEffect transition="in" filter="blinds(horizontal)">
                                      <p:cBhvr>
                                        <p:cTn id="22" dur="1000"/>
                                        <p:tgtEl>
                                          <p:spTgt spid="1966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body" idx="1"/>
          </p:nvPr>
        </p:nvSpPr>
        <p:spPr>
          <a:xfrm>
            <a:off x="0" y="0"/>
            <a:ext cx="9144000" cy="6858000"/>
          </a:xfrm>
        </p:spPr>
        <p:txBody>
          <a:bodyPr/>
          <a:lstStyle/>
          <a:p>
            <a:pPr marL="609600" indent="-609600" eaLnBrk="1" hangingPunct="1">
              <a:lnSpc>
                <a:spcPct val="90000"/>
              </a:lnSpc>
              <a:buFontTx/>
              <a:buAutoNum type="arabicPeriod" startAt="12"/>
            </a:pPr>
            <a:r>
              <a:rPr lang="en-US" sz="3800" b="1" dirty="0" smtClean="0">
                <a:latin typeface="Tahoma" pitchFamily="34" charset="0"/>
              </a:rPr>
              <a:t>How could you explain to someone what an orange tastes like if they’ve never eaten any fruit?  </a:t>
            </a:r>
          </a:p>
          <a:p>
            <a:pPr marL="609600" indent="-609600" eaLnBrk="1" hangingPunct="1">
              <a:lnSpc>
                <a:spcPct val="90000"/>
              </a:lnSpc>
              <a:buFontTx/>
              <a:buAutoNum type="arabicPeriod" startAt="12"/>
            </a:pPr>
            <a:r>
              <a:rPr lang="en-US" sz="3800" b="1" dirty="0" smtClean="0">
                <a:latin typeface="Tahoma" pitchFamily="34" charset="0"/>
              </a:rPr>
              <a:t>Some things are better experienced than explained, such as:</a:t>
            </a:r>
          </a:p>
          <a:p>
            <a:pPr marL="990600" lvl="1" indent="-533400" eaLnBrk="1" hangingPunct="1">
              <a:lnSpc>
                <a:spcPct val="90000"/>
              </a:lnSpc>
            </a:pPr>
            <a:r>
              <a:rPr lang="en-US" sz="3800" b="1" dirty="0" smtClean="0">
                <a:latin typeface="Tahoma" pitchFamily="34" charset="0"/>
              </a:rPr>
              <a:t>What is community?</a:t>
            </a:r>
          </a:p>
          <a:p>
            <a:pPr marL="990600" lvl="1" indent="-533400" eaLnBrk="1" hangingPunct="1">
              <a:lnSpc>
                <a:spcPct val="90000"/>
              </a:lnSpc>
            </a:pPr>
            <a:r>
              <a:rPr lang="en-US" sz="3800" b="1" dirty="0" smtClean="0">
                <a:latin typeface="Tahoma" pitchFamily="34" charset="0"/>
              </a:rPr>
              <a:t>What is harmony?</a:t>
            </a:r>
          </a:p>
          <a:p>
            <a:pPr marL="990600" lvl="1" indent="-533400" eaLnBrk="1" hangingPunct="1">
              <a:lnSpc>
                <a:spcPct val="90000"/>
              </a:lnSpc>
            </a:pPr>
            <a:r>
              <a:rPr lang="en-US" sz="3800" b="1" dirty="0" smtClean="0">
                <a:latin typeface="Tahoma" pitchFamily="34" charset="0"/>
              </a:rPr>
              <a:t>What is duty?</a:t>
            </a:r>
          </a:p>
          <a:p>
            <a:pPr marL="990600" lvl="1" indent="-533400" eaLnBrk="1" hangingPunct="1">
              <a:lnSpc>
                <a:spcPct val="90000"/>
              </a:lnSpc>
            </a:pPr>
            <a:r>
              <a:rPr lang="en-US" sz="3800" b="1" dirty="0" smtClean="0">
                <a:latin typeface="Tahoma" pitchFamily="34" charset="0"/>
              </a:rPr>
              <a:t>What is beauty?</a:t>
            </a:r>
          </a:p>
          <a:p>
            <a:pPr marL="990600" lvl="1" indent="-533400" eaLnBrk="1" hangingPunct="1">
              <a:lnSpc>
                <a:spcPct val="90000"/>
              </a:lnSpc>
              <a:buFontTx/>
              <a:buNone/>
            </a:pPr>
            <a:endParaRPr lang="en-US" sz="3800" b="1" dirty="0" smtClean="0">
              <a:latin typeface="Tahoma" pitchFamily="34" charset="0"/>
            </a:endParaRPr>
          </a:p>
          <a:p>
            <a:pPr marL="990600" lvl="1" indent="-533400" eaLnBrk="1" hangingPunct="1">
              <a:lnSpc>
                <a:spcPct val="90000"/>
              </a:lnSpc>
            </a:pPr>
            <a:endParaRPr lang="en-US" sz="3600" b="1" dirty="0" smtClean="0">
              <a:latin typeface="Tahoma" pitchFamily="34" charset="0"/>
            </a:endParaRPr>
          </a:p>
          <a:p>
            <a:pPr marL="609600" indent="-609600" eaLnBrk="1" hangingPunct="1">
              <a:lnSpc>
                <a:spcPct val="90000"/>
              </a:lnSpc>
            </a:pPr>
            <a:endParaRPr lang="en-US" b="1" dirty="0" smtClean="0">
              <a:solidFill>
                <a:srgbClr val="006600"/>
              </a:solidFill>
              <a:latin typeface="Tahoma" pitchFamily="34" charset="0"/>
            </a:endParaRPr>
          </a:p>
        </p:txBody>
      </p:sp>
    </p:spTree>
  </p:cSld>
  <p:clrMapOvr>
    <a:masterClrMapping/>
  </p:clrMapOvr>
  <p:transition spd="med"/>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701" name="Rectangle 5"/>
          <p:cNvSpPr>
            <a:spLocks noGrp="1" noChangeArrowheads="1"/>
          </p:cNvSpPr>
          <p:nvPr>
            <p:ph type="title"/>
          </p:nvPr>
        </p:nvSpPr>
        <p:spPr>
          <a:xfrm>
            <a:off x="0" y="0"/>
            <a:ext cx="9144000" cy="762000"/>
          </a:xfrm>
        </p:spPr>
        <p:txBody>
          <a:bodyPr/>
          <a:lstStyle/>
          <a:p>
            <a:pPr eaLnBrk="1" hangingPunct="1"/>
            <a:r>
              <a:rPr lang="en-US" sz="4000" b="1" smtClean="0">
                <a:solidFill>
                  <a:schemeClr val="tx1"/>
                </a:solidFill>
                <a:latin typeface="Tahoma" pitchFamily="34" charset="0"/>
              </a:rPr>
              <a:t>IDEALS THAT BUILD COMMUNITY</a:t>
            </a:r>
          </a:p>
        </p:txBody>
      </p:sp>
      <p:sp>
        <p:nvSpPr>
          <p:cNvPr id="87043" name="Rectangle 10"/>
          <p:cNvSpPr>
            <a:spLocks noChangeArrowheads="1"/>
          </p:cNvSpPr>
          <p:nvPr/>
        </p:nvSpPr>
        <p:spPr bwMode="auto">
          <a:xfrm>
            <a:off x="0" y="762000"/>
            <a:ext cx="9144000" cy="4968875"/>
          </a:xfrm>
          <a:prstGeom prst="rect">
            <a:avLst/>
          </a:prstGeom>
          <a:noFill/>
          <a:ln>
            <a:noFill/>
          </a:ln>
          <a:effectLst>
            <a:outerShdw dist="35921" dir="2700000" algn="ctr" rotWithShape="0">
              <a:srgbClr val="99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p>
            <a:pPr marL="457200" indent="-457200" algn="l">
              <a:buFontTx/>
              <a:buAutoNum type="arabicPeriod"/>
            </a:pPr>
            <a:r>
              <a:rPr lang="en-US" sz="4000">
                <a:latin typeface="Tahoma" pitchFamily="34" charset="0"/>
              </a:rPr>
              <a:t>Love (vs. hate)</a:t>
            </a:r>
          </a:p>
          <a:p>
            <a:pPr marL="457200" indent="-457200" algn="l">
              <a:buFontTx/>
              <a:buAutoNum type="arabicPeriod"/>
            </a:pPr>
            <a:r>
              <a:rPr lang="en-US" sz="4000">
                <a:latin typeface="Tahoma" pitchFamily="34" charset="0"/>
              </a:rPr>
              <a:t>Brotherhood (vs. discrimination)</a:t>
            </a:r>
          </a:p>
          <a:p>
            <a:pPr marL="457200" indent="-457200" algn="l">
              <a:buFontTx/>
              <a:buAutoNum type="arabicPeriod"/>
            </a:pPr>
            <a:r>
              <a:rPr lang="en-US" sz="4000">
                <a:latin typeface="Tahoma" pitchFamily="34" charset="0"/>
              </a:rPr>
              <a:t>Unity (vs. chaos)</a:t>
            </a:r>
          </a:p>
          <a:p>
            <a:pPr marL="457200" indent="-457200" algn="l">
              <a:buFontTx/>
              <a:buAutoNum type="arabicPeriod"/>
            </a:pPr>
            <a:r>
              <a:rPr lang="en-US" sz="4000">
                <a:latin typeface="Tahoma" pitchFamily="34" charset="0"/>
              </a:rPr>
              <a:t>Health (vs. disease)</a:t>
            </a:r>
          </a:p>
          <a:p>
            <a:pPr marL="457200" indent="-457200" algn="l">
              <a:buFontTx/>
              <a:buAutoNum type="arabicPeriod"/>
            </a:pPr>
            <a:r>
              <a:rPr lang="en-US" sz="4000">
                <a:latin typeface="Tahoma" pitchFamily="34" charset="0"/>
              </a:rPr>
              <a:t>Balance (vs. perversion)</a:t>
            </a:r>
          </a:p>
          <a:p>
            <a:pPr marL="457200" indent="-457200" algn="l">
              <a:buFontTx/>
              <a:buAutoNum type="arabicPeriod"/>
            </a:pPr>
            <a:r>
              <a:rPr lang="en-US" sz="4000">
                <a:latin typeface="Tahoma" pitchFamily="34" charset="0"/>
              </a:rPr>
              <a:t>Peace (vs. war)</a:t>
            </a:r>
          </a:p>
          <a:p>
            <a:pPr marL="457200" indent="-457200" algn="l">
              <a:buFontTx/>
              <a:buAutoNum type="arabicPeriod"/>
            </a:pPr>
            <a:r>
              <a:rPr lang="en-US" sz="4000">
                <a:latin typeface="Tahoma" pitchFamily="34" charset="0"/>
              </a:rPr>
              <a:t>Justice (vs. unfairness)</a:t>
            </a:r>
          </a:p>
          <a:p>
            <a:pPr marL="457200" indent="-457200" algn="l">
              <a:buFontTx/>
              <a:buAutoNum type="arabicPeriod"/>
            </a:pPr>
            <a:r>
              <a:rPr lang="en-US" sz="4000">
                <a:latin typeface="Tahoma" pitchFamily="34" charset="0"/>
              </a:rPr>
              <a:t>Beauty (vs. ugliness)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5701"/>
                                        </p:tgtEl>
                                        <p:attrNameLst>
                                          <p:attrName>style.visibility</p:attrName>
                                        </p:attrNameLst>
                                      </p:cBhvr>
                                      <p:to>
                                        <p:strVal val="visible"/>
                                      </p:to>
                                    </p:set>
                                    <p:anim calcmode="lin" valueType="num">
                                      <p:cBhvr additive="base">
                                        <p:cTn id="7" dur="1000" fill="hold"/>
                                        <p:tgtEl>
                                          <p:spTgt spid="285701"/>
                                        </p:tgtEl>
                                        <p:attrNameLst>
                                          <p:attrName>ppt_x</p:attrName>
                                        </p:attrNameLst>
                                      </p:cBhvr>
                                      <p:tavLst>
                                        <p:tav tm="0">
                                          <p:val>
                                            <p:strVal val="0-#ppt_w/2"/>
                                          </p:val>
                                        </p:tav>
                                        <p:tav tm="100000">
                                          <p:val>
                                            <p:strVal val="#ppt_x"/>
                                          </p:val>
                                        </p:tav>
                                      </p:tavLst>
                                    </p:anim>
                                    <p:anim calcmode="lin" valueType="num">
                                      <p:cBhvr additive="base">
                                        <p:cTn id="8" dur="1000" fill="hold"/>
                                        <p:tgtEl>
                                          <p:spTgt spid="2857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1"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body" idx="1"/>
          </p:nvPr>
        </p:nvSpPr>
        <p:spPr>
          <a:xfrm>
            <a:off x="0" y="0"/>
            <a:ext cx="9144000" cy="6858000"/>
          </a:xfrm>
        </p:spPr>
        <p:txBody>
          <a:bodyPr/>
          <a:lstStyle/>
          <a:p>
            <a:pPr algn="ctr" eaLnBrk="1" hangingPunct="1">
              <a:buFontTx/>
              <a:buNone/>
            </a:pPr>
            <a:r>
              <a:rPr lang="en-US" sz="4400" b="1" smtClean="0">
                <a:latin typeface="Tahoma" pitchFamily="34" charset="0"/>
              </a:rPr>
              <a:t>COMMUNITY</a:t>
            </a:r>
            <a:r>
              <a:rPr lang="en-US" sz="4400" b="1" smtClean="0">
                <a:solidFill>
                  <a:schemeClr val="accent2"/>
                </a:solidFill>
                <a:latin typeface="Tahoma" pitchFamily="34" charset="0"/>
              </a:rPr>
              <a:t> </a:t>
            </a:r>
          </a:p>
          <a:p>
            <a:pPr algn="ctr" eaLnBrk="1" hangingPunct="1">
              <a:buFontTx/>
              <a:buNone/>
            </a:pPr>
            <a:r>
              <a:rPr lang="en-US" sz="5400" b="1" smtClean="0">
                <a:latin typeface="Tahoma" pitchFamily="34" charset="0"/>
              </a:rPr>
              <a:t>is the supreme ideal because it is the combination of all ideals: cooperation, harmony, sacrifice, teamwork, justice, human dignity, etc.</a:t>
            </a:r>
          </a:p>
        </p:txBody>
      </p:sp>
    </p:spTree>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p:cNvSpPr>
            <a:spLocks noGrp="1" noChangeArrowheads="1"/>
          </p:cNvSpPr>
          <p:nvPr>
            <p:ph type="body" idx="1"/>
          </p:nvPr>
        </p:nvSpPr>
        <p:spPr>
          <a:xfrm>
            <a:off x="0" y="0"/>
            <a:ext cx="9144000" cy="6858000"/>
          </a:xfrm>
        </p:spPr>
        <p:txBody>
          <a:bodyPr/>
          <a:lstStyle/>
          <a:p>
            <a:pPr algn="ctr" eaLnBrk="1" hangingPunct="1">
              <a:lnSpc>
                <a:spcPct val="80000"/>
              </a:lnSpc>
              <a:buFontTx/>
              <a:buNone/>
            </a:pPr>
            <a:r>
              <a:rPr lang="en-US" sz="3600" b="1" dirty="0" smtClean="0">
                <a:latin typeface="Tahoma" pitchFamily="34" charset="0"/>
              </a:rPr>
              <a:t>IDEALISM IN ASIAN</a:t>
            </a:r>
          </a:p>
          <a:p>
            <a:pPr algn="ctr" eaLnBrk="1" hangingPunct="1">
              <a:lnSpc>
                <a:spcPct val="80000"/>
              </a:lnSpc>
              <a:buFontTx/>
              <a:buNone/>
            </a:pPr>
            <a:r>
              <a:rPr lang="en-US" sz="3600" b="1" dirty="0" smtClean="0">
                <a:latin typeface="Tahoma" pitchFamily="34" charset="0"/>
              </a:rPr>
              <a:t>ETIQUETTE:</a:t>
            </a:r>
          </a:p>
          <a:p>
            <a:pPr algn="ctr" eaLnBrk="1" hangingPunct="1">
              <a:lnSpc>
                <a:spcPct val="80000"/>
              </a:lnSpc>
              <a:buFontTx/>
              <a:buNone/>
            </a:pPr>
            <a:r>
              <a:rPr lang="en-US" sz="4400" b="1" dirty="0" smtClean="0">
                <a:latin typeface="Tahoma" pitchFamily="34" charset="0"/>
              </a:rPr>
              <a:t>The means are just as important</a:t>
            </a:r>
          </a:p>
          <a:p>
            <a:pPr algn="ctr" eaLnBrk="1" hangingPunct="1">
              <a:lnSpc>
                <a:spcPct val="80000"/>
              </a:lnSpc>
              <a:buFontTx/>
              <a:buNone/>
            </a:pPr>
            <a:r>
              <a:rPr lang="en-US" sz="4400" b="1" dirty="0" smtClean="0">
                <a:latin typeface="Tahoma" pitchFamily="34" charset="0"/>
              </a:rPr>
              <a:t>as the ends.</a:t>
            </a:r>
          </a:p>
          <a:p>
            <a:pPr algn="ctr" eaLnBrk="1" hangingPunct="1">
              <a:lnSpc>
                <a:spcPct val="80000"/>
              </a:lnSpc>
              <a:buFontTx/>
              <a:buNone/>
            </a:pPr>
            <a:r>
              <a:rPr lang="en-US" sz="4400" b="1" u="sng" dirty="0" smtClean="0">
                <a:latin typeface="Tahoma" pitchFamily="34" charset="0"/>
              </a:rPr>
              <a:t>HOW</a:t>
            </a:r>
            <a:r>
              <a:rPr lang="en-US" sz="4400" b="1" dirty="0" smtClean="0">
                <a:latin typeface="Tahoma" pitchFamily="34" charset="0"/>
              </a:rPr>
              <a:t> you</a:t>
            </a:r>
          </a:p>
          <a:p>
            <a:pPr algn="ctr" eaLnBrk="1" hangingPunct="1">
              <a:lnSpc>
                <a:spcPct val="80000"/>
              </a:lnSpc>
              <a:buFontTx/>
              <a:buNone/>
            </a:pPr>
            <a:r>
              <a:rPr lang="en-US" sz="4400" b="1" dirty="0" smtClean="0">
                <a:latin typeface="Tahoma" pitchFamily="34" charset="0"/>
              </a:rPr>
              <a:t>do something is as much of an ideal as what you do (because how you do things determines whether or not interpersonal harmony is achieved). </a:t>
            </a:r>
          </a:p>
          <a:p>
            <a:pPr eaLnBrk="1" hangingPunct="1">
              <a:lnSpc>
                <a:spcPct val="80000"/>
              </a:lnSpc>
              <a:buFontTx/>
              <a:buNone/>
            </a:pPr>
            <a:endParaRPr lang="en-US" sz="4400" dirty="0" smtClean="0">
              <a:latin typeface="Tahoma" pitchFamily="34" charset="0"/>
            </a:endParaRPr>
          </a:p>
        </p:txBody>
      </p:sp>
      <p:sp>
        <p:nvSpPr>
          <p:cNvPr id="89091" name="AutoShape 4"/>
          <p:cNvSpPr>
            <a:spLocks noChangeArrowheads="1"/>
          </p:cNvSpPr>
          <p:nvPr/>
        </p:nvSpPr>
        <p:spPr bwMode="auto">
          <a:xfrm>
            <a:off x="7772400" y="6372225"/>
            <a:ext cx="976313" cy="485775"/>
          </a:xfrm>
          <a:prstGeom prst="rightArrow">
            <a:avLst>
              <a:gd name="adj1" fmla="val 50000"/>
              <a:gd name="adj2" fmla="val 50245"/>
            </a:avLst>
          </a:prstGeom>
          <a:solidFill>
            <a:schemeClr val="tx1"/>
          </a:solidFill>
          <a:ln w="19050" algn="ctr">
            <a:solidFill>
              <a:srgbClr val="99CCFF"/>
            </a:solidFill>
            <a:miter lim="800000"/>
            <a:headEnd/>
            <a:tailEnd/>
          </a:ln>
          <a:effectLst>
            <a:outerShdw dist="35921" dir="2700000" algn="ctr" rotWithShape="0">
              <a:srgbClr val="990000"/>
            </a:outerShdw>
          </a:effectLst>
        </p:spPr>
        <p:txBody>
          <a:bodyPr wrap="none" anchor="ctr"/>
          <a:lstStyle/>
          <a:p>
            <a:endParaRPr lang="en-US"/>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9218" name="WordArt 5"/>
          <p:cNvSpPr>
            <a:spLocks noChangeArrowheads="1" noChangeShapeType="1" noTextEdit="1"/>
          </p:cNvSpPr>
          <p:nvPr/>
        </p:nvSpPr>
        <p:spPr bwMode="auto">
          <a:xfrm>
            <a:off x="1219200" y="1219200"/>
            <a:ext cx="6248400" cy="5638800"/>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latin typeface="Arial Black"/>
              </a:rPr>
              <a:t>CONFUCIANISM:</a:t>
            </a:r>
          </a:p>
          <a:p>
            <a:r>
              <a:rPr lang="en-US" sz="3600" kern="10">
                <a:ln w="9525">
                  <a:solidFill>
                    <a:srgbClr val="000000"/>
                  </a:solidFill>
                  <a:round/>
                  <a:headEnd/>
                  <a:tailEnd/>
                </a:ln>
                <a:latin typeface="Arial Black"/>
              </a:rPr>
              <a:t>THE ROOTS OF</a:t>
            </a:r>
          </a:p>
          <a:p>
            <a:r>
              <a:rPr lang="en-US" sz="3600" kern="10">
                <a:ln w="9525">
                  <a:solidFill>
                    <a:srgbClr val="000000"/>
                  </a:solidFill>
                  <a:round/>
                  <a:headEnd/>
                  <a:tailEnd/>
                </a:ln>
                <a:latin typeface="Arial Black"/>
              </a:rPr>
              <a:t> CHINESE CULTURE</a:t>
            </a:r>
          </a:p>
          <a:p>
            <a:r>
              <a:rPr lang="en-US" sz="3600" kern="10">
                <a:ln w="9525">
                  <a:solidFill>
                    <a:srgbClr val="000000"/>
                  </a:solidFill>
                  <a:round/>
                  <a:headEnd/>
                  <a:tailEnd/>
                </a:ln>
                <a:latin typeface="Arial Black"/>
              </a:rPr>
              <a:t> </a:t>
            </a:r>
          </a:p>
        </p:txBody>
      </p:sp>
    </p:spTree>
  </p:cSld>
  <p:clrMapOvr>
    <a:masterClrMapping/>
  </p:clrMapOvr>
  <p:transition spd="med">
    <p:random/>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noChangeArrowheads="1"/>
          </p:cNvSpPr>
          <p:nvPr>
            <p:ph type="body" idx="1"/>
          </p:nvPr>
        </p:nvSpPr>
        <p:spPr>
          <a:xfrm>
            <a:off x="0" y="0"/>
            <a:ext cx="9144000" cy="6858000"/>
          </a:xfrm>
        </p:spPr>
        <p:txBody>
          <a:bodyPr/>
          <a:lstStyle/>
          <a:p>
            <a:pPr marL="609600" indent="-609600" eaLnBrk="1" hangingPunct="1">
              <a:buClr>
                <a:schemeClr val="tx1"/>
              </a:buClr>
              <a:buFontTx/>
              <a:buAutoNum type="arabicPeriod"/>
            </a:pPr>
            <a:r>
              <a:rPr lang="en-US" sz="4400" b="1" smtClean="0">
                <a:latin typeface="Tahoma" pitchFamily="34" charset="0"/>
              </a:rPr>
              <a:t>How gifts are wrapped</a:t>
            </a:r>
          </a:p>
          <a:p>
            <a:pPr marL="609600" indent="-609600" eaLnBrk="1" hangingPunct="1">
              <a:buClr>
                <a:schemeClr val="tx1"/>
              </a:buClr>
              <a:buFontTx/>
              <a:buAutoNum type="arabicPeriod"/>
            </a:pPr>
            <a:r>
              <a:rPr lang="en-US" sz="4400" b="1" smtClean="0">
                <a:latin typeface="Tahoma" pitchFamily="34" charset="0"/>
              </a:rPr>
              <a:t>How food is served</a:t>
            </a:r>
          </a:p>
          <a:p>
            <a:pPr marL="609600" indent="-609600" eaLnBrk="1" hangingPunct="1">
              <a:buClr>
                <a:schemeClr val="tx1"/>
              </a:buClr>
              <a:buFontTx/>
              <a:buAutoNum type="arabicPeriod"/>
            </a:pPr>
            <a:r>
              <a:rPr lang="en-US" sz="4400" b="1" smtClean="0">
                <a:latin typeface="Tahoma" pitchFamily="34" charset="0"/>
              </a:rPr>
              <a:t>How respect is shown to authority</a:t>
            </a:r>
          </a:p>
          <a:p>
            <a:pPr marL="609600" indent="-609600" eaLnBrk="1" hangingPunct="1">
              <a:buClr>
                <a:schemeClr val="tx1"/>
              </a:buClr>
              <a:buFontTx/>
              <a:buAutoNum type="arabicPeriod"/>
            </a:pPr>
            <a:r>
              <a:rPr lang="en-US" sz="4400" b="1" smtClean="0">
                <a:latin typeface="Tahoma" pitchFamily="34" charset="0"/>
              </a:rPr>
              <a:t>Self-discipline as a sign of total commitment to a cause</a:t>
            </a:r>
          </a:p>
          <a:p>
            <a:pPr marL="609600" indent="-609600" eaLnBrk="1" hangingPunct="1">
              <a:buClr>
                <a:schemeClr val="tx1"/>
              </a:buClr>
              <a:buFontTx/>
              <a:buAutoNum type="arabicPeriod"/>
            </a:pPr>
            <a:r>
              <a:rPr lang="en-US" sz="4400" b="1" smtClean="0">
                <a:latin typeface="Tahoma" pitchFamily="34" charset="0"/>
              </a:rPr>
              <a:t>Personal sacrifice as a sign of atonement for group failure</a:t>
            </a:r>
            <a:r>
              <a:rPr lang="en-US" sz="4400" b="1" smtClean="0">
                <a:solidFill>
                  <a:srgbClr val="FFCC99"/>
                </a:solidFill>
                <a:latin typeface="Tahoma" pitchFamily="34" charset="0"/>
              </a:rPr>
              <a:t> </a:t>
            </a:r>
          </a:p>
        </p:txBody>
      </p:sp>
    </p:spTree>
  </p:cSld>
  <p:clrMapOvr>
    <a:masterClrMapping/>
  </p:clrMapOvr>
  <p:transition spd="med"/>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a:spLocks noGrp="1" noChangeArrowheads="1"/>
          </p:cNvSpPr>
          <p:nvPr>
            <p:ph type="body" idx="1"/>
          </p:nvPr>
        </p:nvSpPr>
        <p:spPr>
          <a:xfrm>
            <a:off x="0" y="0"/>
            <a:ext cx="9144000" cy="6858000"/>
          </a:xfrm>
        </p:spPr>
        <p:txBody>
          <a:bodyPr/>
          <a:lstStyle/>
          <a:p>
            <a:pPr algn="ctr" eaLnBrk="1" hangingPunct="1">
              <a:buFontTx/>
              <a:buNone/>
            </a:pPr>
            <a:r>
              <a:rPr lang="en-US" sz="4200" b="1" smtClean="0">
                <a:latin typeface="Tahoma" pitchFamily="34" charset="0"/>
              </a:rPr>
              <a:t>Asian culture is built around human ideals based on the logic that if ideals are so important that the human mind if pre-programmed with them, people should give ideals prominence in the way they live and interact with others—hence a community-based society. </a:t>
            </a:r>
          </a:p>
        </p:txBody>
      </p:sp>
    </p:spTree>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92162" name="WordArt 5"/>
          <p:cNvSpPr>
            <a:spLocks noChangeArrowheads="1" noChangeShapeType="1" noTextEdit="1"/>
          </p:cNvSpPr>
          <p:nvPr/>
        </p:nvSpPr>
        <p:spPr bwMode="auto">
          <a:xfrm>
            <a:off x="2895600" y="457200"/>
            <a:ext cx="2895600" cy="3962400"/>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latin typeface="Arial Black"/>
              </a:rPr>
              <a:t>THE</a:t>
            </a:r>
          </a:p>
          <a:p>
            <a:r>
              <a:rPr lang="en-US" sz="3600" kern="10">
                <a:ln w="9525">
                  <a:solidFill>
                    <a:srgbClr val="000000"/>
                  </a:solidFill>
                  <a:round/>
                  <a:headEnd/>
                  <a:tailEnd/>
                </a:ln>
                <a:latin typeface="Arial Black"/>
              </a:rPr>
              <a:t>TAO</a:t>
            </a:r>
          </a:p>
        </p:txBody>
      </p:sp>
      <p:sp>
        <p:nvSpPr>
          <p:cNvPr id="92163" name="Rectangle 2"/>
          <p:cNvSpPr>
            <a:spLocks noChangeArrowheads="1"/>
          </p:cNvSpPr>
          <p:nvPr/>
        </p:nvSpPr>
        <p:spPr bwMode="auto">
          <a:xfrm>
            <a:off x="0" y="4724400"/>
            <a:ext cx="9144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000" dirty="0">
                <a:solidFill>
                  <a:srgbClr val="66FFFF"/>
                </a:solidFill>
                <a:latin typeface="Tahoma" pitchFamily="34" charset="0"/>
                <a:cs typeface="Tahoma" pitchFamily="34" charset="0"/>
              </a:rPr>
              <a:t>“The universe is not just stranger than you think, it is also stranger than you can imagine.” </a:t>
            </a:r>
          </a:p>
        </p:txBody>
      </p:sp>
    </p:spTree>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title"/>
          </p:nvPr>
        </p:nvSpPr>
        <p:spPr>
          <a:xfrm>
            <a:off x="0" y="0"/>
            <a:ext cx="9144000" cy="5943600"/>
          </a:xfrm>
        </p:spPr>
        <p:txBody>
          <a:bodyPr/>
          <a:lstStyle/>
          <a:p>
            <a:pPr eaLnBrk="1" hangingPunct="1"/>
            <a:r>
              <a:rPr lang="en-US" sz="4800" b="1" dirty="0" smtClean="0">
                <a:solidFill>
                  <a:schemeClr val="tx1"/>
                </a:solidFill>
                <a:latin typeface="Tahoma" pitchFamily="34" charset="0"/>
              </a:rPr>
              <a:t>THE TAO:</a:t>
            </a:r>
            <a:br>
              <a:rPr lang="en-US" sz="4800" b="1" dirty="0" smtClean="0">
                <a:solidFill>
                  <a:schemeClr val="tx1"/>
                </a:solidFill>
                <a:latin typeface="Tahoma" pitchFamily="34" charset="0"/>
              </a:rPr>
            </a:br>
            <a:r>
              <a:rPr lang="en-US" sz="4800" b="1" dirty="0" smtClean="0">
                <a:solidFill>
                  <a:schemeClr val="tx1"/>
                </a:solidFill>
                <a:latin typeface="Tahoma" pitchFamily="34" charset="0"/>
              </a:rPr>
              <a:t>(</a:t>
            </a:r>
            <a:r>
              <a:rPr lang="en-US" b="1" dirty="0" smtClean="0">
                <a:solidFill>
                  <a:schemeClr val="tx1"/>
                </a:solidFill>
                <a:latin typeface="Tahoma" pitchFamily="34" charset="0"/>
              </a:rPr>
              <a:t>Lao </a:t>
            </a:r>
            <a:r>
              <a:rPr lang="en-US" b="1" dirty="0" err="1" smtClean="0">
                <a:solidFill>
                  <a:schemeClr val="tx1"/>
                </a:solidFill>
                <a:latin typeface="Tahoma" pitchFamily="34" charset="0"/>
              </a:rPr>
              <a:t>Tsu</a:t>
            </a:r>
            <a:r>
              <a:rPr lang="en-US" b="1" dirty="0" smtClean="0">
                <a:solidFill>
                  <a:schemeClr val="tx1"/>
                </a:solidFill>
                <a:latin typeface="Tahoma" pitchFamily="34" charset="0"/>
              </a:rPr>
              <a:t>, 600 BC)</a:t>
            </a:r>
            <a:br>
              <a:rPr lang="en-US" b="1" dirty="0" smtClean="0">
                <a:solidFill>
                  <a:schemeClr val="tx1"/>
                </a:solidFill>
                <a:latin typeface="Tahoma" pitchFamily="34" charset="0"/>
              </a:rPr>
            </a:br>
            <a:r>
              <a:rPr lang="en-US" b="1" dirty="0" smtClean="0">
                <a:solidFill>
                  <a:schemeClr val="tx1"/>
                </a:solidFill>
                <a:latin typeface="Tahoma" pitchFamily="34" charset="0"/>
              </a:rPr>
              <a:t>A life-enhancing </a:t>
            </a:r>
            <a:br>
              <a:rPr lang="en-US" b="1" dirty="0" smtClean="0">
                <a:solidFill>
                  <a:schemeClr val="tx1"/>
                </a:solidFill>
                <a:latin typeface="Tahoma" pitchFamily="34" charset="0"/>
              </a:rPr>
            </a:br>
            <a:r>
              <a:rPr lang="en-US" b="1" dirty="0" smtClean="0">
                <a:solidFill>
                  <a:schemeClr val="tx1"/>
                </a:solidFill>
                <a:latin typeface="Tahoma" pitchFamily="34" charset="0"/>
              </a:rPr>
              <a:t>energy generated by the</a:t>
            </a:r>
            <a:br>
              <a:rPr lang="en-US" b="1" dirty="0" smtClean="0">
                <a:solidFill>
                  <a:schemeClr val="tx1"/>
                </a:solidFill>
                <a:latin typeface="Tahoma" pitchFamily="34" charset="0"/>
              </a:rPr>
            </a:br>
            <a:r>
              <a:rPr lang="en-US" b="1" dirty="0" smtClean="0">
                <a:solidFill>
                  <a:schemeClr val="tx1"/>
                </a:solidFill>
                <a:latin typeface="Tahoma" pitchFamily="34" charset="0"/>
              </a:rPr>
              <a:t>presence of </a:t>
            </a:r>
            <a:r>
              <a:rPr lang="en-US" b="1" u="sng" dirty="0" smtClean="0">
                <a:solidFill>
                  <a:schemeClr val="tx1"/>
                </a:solidFill>
                <a:latin typeface="Tahoma" pitchFamily="34" charset="0"/>
              </a:rPr>
              <a:t>community ideals</a:t>
            </a:r>
            <a:r>
              <a:rPr lang="en-US" b="1" dirty="0" smtClean="0">
                <a:solidFill>
                  <a:schemeClr val="tx1"/>
                </a:solidFill>
                <a:latin typeface="Tahoma" pitchFamily="34" charset="0"/>
              </a:rPr>
              <a:t/>
            </a:r>
            <a:br>
              <a:rPr lang="en-US" b="1" dirty="0" smtClean="0">
                <a:solidFill>
                  <a:schemeClr val="tx1"/>
                </a:solidFill>
                <a:latin typeface="Tahoma" pitchFamily="34" charset="0"/>
              </a:rPr>
            </a:br>
            <a:r>
              <a:rPr lang="en-US" sz="4800" b="1" dirty="0" smtClean="0">
                <a:solidFill>
                  <a:schemeClr val="tx1"/>
                </a:solidFill>
                <a:latin typeface="Tahoma" pitchFamily="34" charset="0"/>
              </a:rPr>
              <a:t>(Tao means “the way”—the right mix of tradition &amp; situational etiquette.)</a:t>
            </a:r>
          </a:p>
        </p:txBody>
      </p:sp>
    </p:spTree>
  </p:cSld>
  <p:clrMapOvr>
    <a:masterClrMapping/>
  </p:clrMapOvr>
  <p:transition spd="med"/>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Content Placeholder 2"/>
          <p:cNvSpPr>
            <a:spLocks noGrp="1"/>
          </p:cNvSpPr>
          <p:nvPr>
            <p:ph idx="1"/>
          </p:nvPr>
        </p:nvSpPr>
        <p:spPr>
          <a:xfrm>
            <a:off x="0" y="0"/>
            <a:ext cx="9144000" cy="6858000"/>
          </a:xfrm>
        </p:spPr>
        <p:txBody>
          <a:bodyPr/>
          <a:lstStyle/>
          <a:p>
            <a:pPr>
              <a:buFontTx/>
              <a:buNone/>
            </a:pPr>
            <a:r>
              <a:rPr lang="en-US" b="1" smtClean="0">
                <a:latin typeface="Tahoma" pitchFamily="34" charset="0"/>
                <a:cs typeface="Tahoma" pitchFamily="34" charset="0"/>
              </a:rPr>
              <a:t>“The point of Taoism is not to create an ideal society, but to achieve oneness with the Tao (the way), which is understood as a natural principle. The person who is able to blend in the “the way,” who can detach himself from the worries of society, will be happy and healthy and live for a long time.” To stay on “the way,” we-wei (receptivity, acceptance, spontaneity) is required. “To abide by the wu-wei is to accept things as they come, go with the flow, and try not to assert yourself or change the natural course of things.” </a:t>
            </a:r>
          </a:p>
          <a:p>
            <a:pPr>
              <a:buFontTx/>
              <a:buNone/>
            </a:pPr>
            <a:endParaRPr lang="en-US" smtClean="0"/>
          </a:p>
        </p:txBody>
      </p:sp>
    </p:spTree>
  </p:cSld>
  <p:clrMapOvr>
    <a:masterClrMapping/>
  </p:clrMapOvr>
  <p:transition spd="med"/>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p:cNvSpPr>
            <a:spLocks noGrp="1"/>
          </p:cNvSpPr>
          <p:nvPr>
            <p:ph idx="1"/>
          </p:nvPr>
        </p:nvSpPr>
        <p:spPr>
          <a:xfrm>
            <a:off x="0" y="0"/>
            <a:ext cx="9144000" cy="6858000"/>
          </a:xfrm>
        </p:spPr>
        <p:txBody>
          <a:bodyPr/>
          <a:lstStyle/>
          <a:p>
            <a:pPr>
              <a:buFontTx/>
              <a:buNone/>
            </a:pPr>
            <a:r>
              <a:rPr lang="en-US" sz="3100" b="1" smtClean="0">
                <a:latin typeface="Tahoma" pitchFamily="34" charset="0"/>
                <a:cs typeface="Tahoma" pitchFamily="34" charset="0"/>
              </a:rPr>
              <a:t>“A Taoist would consider that, in the grand scheme of things, it really doesn’t matter whether you achieve your goals or not. The important thing is just being part of the process of life. For this reason, Taoists love nature, which works spontaneously. Whatever happens in nature always works out right.  Taoist believe that everything that exists is always in a state of becoming its opposite. Life is turning into death, and death is becoming life. Wet things are becoming dry and dry things wet. Summer and winter keep changing places.”</a:t>
            </a:r>
          </a:p>
          <a:p>
            <a:pPr>
              <a:buFontTx/>
              <a:buNone/>
            </a:pPr>
            <a:endParaRPr lang="en-US" smtClean="0"/>
          </a:p>
        </p:txBody>
      </p:sp>
    </p:spTree>
  </p:cSld>
  <p:clrMapOvr>
    <a:masterClrMapping/>
  </p:clrMapOvr>
  <p:transition spd="med"/>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9"/>
          <p:cNvSpPr>
            <a:spLocks noGrp="1" noChangeArrowheads="1"/>
          </p:cNvSpPr>
          <p:nvPr>
            <p:ph type="subTitle" idx="1"/>
          </p:nvPr>
        </p:nvSpPr>
        <p:spPr>
          <a:xfrm>
            <a:off x="0" y="0"/>
            <a:ext cx="9144000" cy="6858000"/>
          </a:xfrm>
        </p:spPr>
        <p:txBody>
          <a:bodyPr/>
          <a:lstStyle/>
          <a:p>
            <a:pPr marL="609600" indent="-609600" eaLnBrk="1" hangingPunct="1">
              <a:lnSpc>
                <a:spcPct val="80000"/>
              </a:lnSpc>
            </a:pPr>
            <a:r>
              <a:rPr lang="en-US" sz="4000" b="1" smtClean="0">
                <a:latin typeface="Tahoma" pitchFamily="34" charset="0"/>
              </a:rPr>
              <a:t>THE TAO IS AN INVISIBLE FORCE THAT WORKS HARMONIOUSLY LIKE NATURE:</a:t>
            </a:r>
          </a:p>
          <a:p>
            <a:pPr marL="609600" indent="-609600" algn="l" eaLnBrk="1" hangingPunct="1">
              <a:lnSpc>
                <a:spcPct val="80000"/>
              </a:lnSpc>
              <a:buFontTx/>
              <a:buAutoNum type="arabicPeriod"/>
            </a:pPr>
            <a:r>
              <a:rPr lang="en-US" sz="6000" b="1" smtClean="0">
                <a:latin typeface="Tahoma" pitchFamily="34" charset="0"/>
              </a:rPr>
              <a:t>Gravity &amp;</a:t>
            </a:r>
          </a:p>
          <a:p>
            <a:pPr marL="609600" indent="-609600" algn="l" eaLnBrk="1" hangingPunct="1">
              <a:lnSpc>
                <a:spcPct val="80000"/>
              </a:lnSpc>
            </a:pPr>
            <a:r>
              <a:rPr lang="en-US" sz="6000" b="1" smtClean="0">
                <a:latin typeface="Tahoma" pitchFamily="34" charset="0"/>
              </a:rPr>
              <a:t>		centrifugal force</a:t>
            </a:r>
          </a:p>
          <a:p>
            <a:pPr marL="609600" indent="-609600" algn="l" eaLnBrk="1" hangingPunct="1">
              <a:lnSpc>
                <a:spcPct val="80000"/>
              </a:lnSpc>
            </a:pPr>
            <a:r>
              <a:rPr lang="en-US" sz="6000" b="1" smtClean="0">
                <a:latin typeface="Tahoma" pitchFamily="34" charset="0"/>
              </a:rPr>
              <a:t>2. Your nervous 	system</a:t>
            </a:r>
          </a:p>
          <a:p>
            <a:pPr marL="609600" indent="-609600" algn="l" eaLnBrk="1" hangingPunct="1">
              <a:lnSpc>
                <a:spcPct val="80000"/>
              </a:lnSpc>
            </a:pPr>
            <a:r>
              <a:rPr lang="en-US" sz="6000" b="1" smtClean="0">
                <a:latin typeface="Tahoma" pitchFamily="34" charset="0"/>
              </a:rPr>
              <a:t>3. Re-channeling nerve 	flows in acupuncture</a:t>
            </a:r>
          </a:p>
          <a:p>
            <a:pPr marL="609600" indent="-609600" algn="l" eaLnBrk="1" hangingPunct="1">
              <a:lnSpc>
                <a:spcPct val="80000"/>
              </a:lnSpc>
            </a:pPr>
            <a:endParaRPr lang="en-US" sz="6000" b="1" smtClean="0">
              <a:latin typeface="Tahoma" pitchFamily="34" charset="0"/>
            </a:endParaRPr>
          </a:p>
        </p:txBody>
      </p:sp>
    </p:spTree>
  </p:cSld>
  <p:clrMapOvr>
    <a:masterClrMapping/>
  </p:clrMapOvr>
  <p:transition spd="med"/>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Content Placeholder 2"/>
          <p:cNvSpPr>
            <a:spLocks noGrp="1"/>
          </p:cNvSpPr>
          <p:nvPr>
            <p:ph idx="1"/>
          </p:nvPr>
        </p:nvSpPr>
        <p:spPr>
          <a:xfrm>
            <a:off x="0" y="0"/>
            <a:ext cx="9144000" cy="6858000"/>
          </a:xfrm>
        </p:spPr>
        <p:txBody>
          <a:bodyPr/>
          <a:lstStyle/>
          <a:p>
            <a:pPr>
              <a:buFontTx/>
              <a:buNone/>
            </a:pPr>
            <a:r>
              <a:rPr lang="en-US" sz="2800" b="1" smtClean="0">
                <a:latin typeface="Tahoma" pitchFamily="34" charset="0"/>
                <a:cs typeface="Tahoma" pitchFamily="34" charset="0"/>
              </a:rPr>
              <a:t>“A new study indicates that acupuncture is twice as effective as conventional treatment for back pain. Researchers at Germany’s University of Regensburg published their work in the </a:t>
            </a:r>
            <a:r>
              <a:rPr lang="en-US" sz="2800" b="1" i="1" smtClean="0">
                <a:latin typeface="Tahoma" pitchFamily="34" charset="0"/>
                <a:cs typeface="Tahoma" pitchFamily="34" charset="0"/>
              </a:rPr>
              <a:t>Archives of Internal Medicine. </a:t>
            </a:r>
            <a:r>
              <a:rPr lang="en-US" sz="2800" b="1" smtClean="0">
                <a:latin typeface="Tahoma" pitchFamily="34" charset="0"/>
                <a:cs typeface="Tahoma" pitchFamily="34" charset="0"/>
              </a:rPr>
              <a:t>The researchers conducted trials on 1,162 people. One third were treated with genuine acupuncture. Another third got fake acupuncture. The final group received traditional treatment with drugs and physiotherapy. After six months, the patients receiving acupuncture — even the fake acupuncture —reported improvement significantly higher than the traditionally treated group. One thing is certain: The drug companies did not pay for this study.”</a:t>
            </a:r>
          </a:p>
          <a:p>
            <a:pPr>
              <a:buFontTx/>
              <a:buNone/>
            </a:pPr>
            <a:endParaRPr lang="en-US" smtClean="0"/>
          </a:p>
        </p:txBody>
      </p:sp>
    </p:spTree>
  </p:cSld>
  <p:clrMapOvr>
    <a:masterClrMapping/>
  </p:clrMapOvr>
  <p:transition spd="med"/>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a:spLocks noGrp="1" noChangeArrowheads="1"/>
          </p:cNvSpPr>
          <p:nvPr>
            <p:ph type="body" idx="1"/>
          </p:nvPr>
        </p:nvSpPr>
        <p:spPr>
          <a:xfrm>
            <a:off x="0" y="0"/>
            <a:ext cx="9144000" cy="6858000"/>
          </a:xfrm>
        </p:spPr>
        <p:txBody>
          <a:bodyPr/>
          <a:lstStyle/>
          <a:p>
            <a:pPr algn="ctr" eaLnBrk="1" hangingPunct="1">
              <a:buFontTx/>
              <a:buNone/>
            </a:pPr>
            <a:r>
              <a:rPr lang="en-US" sz="6600" b="1" dirty="0" smtClean="0">
                <a:latin typeface="Tahoma" pitchFamily="34" charset="0"/>
              </a:rPr>
              <a:t>The Tao (“</a:t>
            </a:r>
            <a:r>
              <a:rPr lang="en-US" sz="6600" b="1" dirty="0" err="1" smtClean="0">
                <a:latin typeface="Tahoma" pitchFamily="34" charset="0"/>
              </a:rPr>
              <a:t>dow</a:t>
            </a:r>
            <a:r>
              <a:rPr lang="en-US" sz="6600" b="1" dirty="0" smtClean="0">
                <a:latin typeface="Tahoma" pitchFamily="34" charset="0"/>
              </a:rPr>
              <a:t>”) works by combining balanced complements</a:t>
            </a:r>
          </a:p>
          <a:p>
            <a:pPr algn="ctr" eaLnBrk="1" hangingPunct="1">
              <a:buFontTx/>
              <a:buNone/>
            </a:pPr>
            <a:r>
              <a:rPr lang="en-US" sz="6600" b="1" dirty="0" smtClean="0">
                <a:latin typeface="Tahoma" pitchFamily="34" charset="0"/>
              </a:rPr>
              <a:t>that build community.</a:t>
            </a:r>
          </a:p>
        </p:txBody>
      </p:sp>
      <p:sp>
        <p:nvSpPr>
          <p:cNvPr id="98307" name="AutoShape 4"/>
          <p:cNvSpPr>
            <a:spLocks noChangeArrowheads="1"/>
          </p:cNvSpPr>
          <p:nvPr/>
        </p:nvSpPr>
        <p:spPr bwMode="auto">
          <a:xfrm>
            <a:off x="7772400" y="60198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spd="med"/>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0"/>
            <a:ext cx="8686800" cy="2819400"/>
          </a:xfrm>
        </p:spPr>
        <p:txBody>
          <a:bodyPr/>
          <a:lstStyle/>
          <a:p>
            <a:pPr eaLnBrk="1" hangingPunct="1"/>
            <a:r>
              <a:rPr lang="en-US" b="1" dirty="0" smtClean="0">
                <a:solidFill>
                  <a:schemeClr val="tx1"/>
                </a:solidFill>
                <a:latin typeface="Tahoma" pitchFamily="34" charset="0"/>
              </a:rPr>
              <a:t>Yin &amp; Yang are opposite ideals that produce a positive new ideal when combined.</a:t>
            </a:r>
            <a:r>
              <a:rPr lang="en-US" b="1" dirty="0" smtClean="0">
                <a:solidFill>
                  <a:srgbClr val="FF3300"/>
                </a:solidFill>
                <a:latin typeface="Tempus Sans ITC" pitchFamily="82" charset="0"/>
              </a:rPr>
              <a:t> </a:t>
            </a:r>
          </a:p>
        </p:txBody>
      </p:sp>
      <p:pic>
        <p:nvPicPr>
          <p:cNvPr id="99331" name="Picture 3" descr="YIN YANG PAND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740025"/>
            <a:ext cx="5943600" cy="401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2" name="AutoShape 5"/>
          <p:cNvSpPr>
            <a:spLocks noChangeArrowheads="1"/>
          </p:cNvSpPr>
          <p:nvPr/>
        </p:nvSpPr>
        <p:spPr bwMode="auto">
          <a:xfrm>
            <a:off x="7848600" y="5943600"/>
            <a:ext cx="976313" cy="485775"/>
          </a:xfrm>
          <a:prstGeom prst="rightArrow">
            <a:avLst>
              <a:gd name="adj1" fmla="val 50000"/>
              <a:gd name="adj2" fmla="val 50245"/>
            </a:avLst>
          </a:prstGeom>
          <a:solidFill>
            <a:schemeClr val="tx1"/>
          </a:solidFill>
          <a:ln w="9525">
            <a:solidFill>
              <a:schemeClr val="tx1"/>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838200" y="0"/>
            <a:ext cx="7620000" cy="1600200"/>
          </a:xfrm>
        </p:spPr>
        <p:txBody>
          <a:bodyPr/>
          <a:lstStyle/>
          <a:p>
            <a:pPr eaLnBrk="1" hangingPunct="1"/>
            <a:r>
              <a:rPr lang="en-US" sz="4800" b="1" smtClean="0">
                <a:solidFill>
                  <a:schemeClr val="tx1"/>
                </a:solidFill>
                <a:latin typeface="Tempus Sans ITC" pitchFamily="82" charset="0"/>
              </a:rPr>
              <a:t>Confucius </a:t>
            </a:r>
            <a:br>
              <a:rPr lang="en-US" sz="4800" b="1" smtClean="0">
                <a:solidFill>
                  <a:schemeClr val="tx1"/>
                </a:solidFill>
                <a:latin typeface="Tempus Sans ITC" pitchFamily="82" charset="0"/>
              </a:rPr>
            </a:br>
            <a:r>
              <a:rPr lang="en-US" sz="4800" b="1" smtClean="0">
                <a:solidFill>
                  <a:schemeClr val="tx1"/>
                </a:solidFill>
                <a:latin typeface="Tempus Sans ITC" pitchFamily="82" charset="0"/>
              </a:rPr>
              <a:t>Kung (Master) Fu-tse</a:t>
            </a:r>
          </a:p>
        </p:txBody>
      </p:sp>
      <p:pic>
        <p:nvPicPr>
          <p:cNvPr id="10243" name="Picture 3" descr="CONFUCIUS STAT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50" y="1600200"/>
            <a:ext cx="322262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CONFUCIU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371600"/>
            <a:ext cx="445611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14"/>
          <p:cNvSpPr>
            <a:spLocks noGrp="1" noChangeArrowheads="1"/>
          </p:cNvSpPr>
          <p:nvPr>
            <p:ph type="ctrTitle"/>
          </p:nvPr>
        </p:nvSpPr>
        <p:spPr>
          <a:xfrm>
            <a:off x="457200" y="0"/>
            <a:ext cx="8686800" cy="1676400"/>
          </a:xfrm>
        </p:spPr>
        <p:txBody>
          <a:bodyPr/>
          <a:lstStyle/>
          <a:p>
            <a:pPr eaLnBrk="1" hangingPunct="1"/>
            <a:r>
              <a:rPr lang="en-US" sz="3600" b="1" smtClean="0">
                <a:solidFill>
                  <a:schemeClr val="tx1"/>
                </a:solidFill>
                <a:latin typeface="Tahoma" pitchFamily="34" charset="0"/>
              </a:rPr>
              <a:t>COMMUNITY-BUILDING OPPOSITES</a:t>
            </a:r>
            <a:br>
              <a:rPr lang="en-US" sz="3600" b="1" smtClean="0">
                <a:solidFill>
                  <a:schemeClr val="tx1"/>
                </a:solidFill>
                <a:latin typeface="Tahoma" pitchFamily="34" charset="0"/>
              </a:rPr>
            </a:br>
            <a:endParaRPr lang="en-US" sz="3600" b="1" smtClean="0">
              <a:solidFill>
                <a:schemeClr val="tx1"/>
              </a:solidFill>
              <a:latin typeface="Tahoma" pitchFamily="34" charset="0"/>
            </a:endParaRPr>
          </a:p>
        </p:txBody>
      </p:sp>
      <p:sp>
        <p:nvSpPr>
          <p:cNvPr id="100355" name="Rectangle 3"/>
          <p:cNvSpPr>
            <a:spLocks noGrp="1" noChangeArrowheads="1"/>
          </p:cNvSpPr>
          <p:nvPr>
            <p:ph type="subTitle" idx="1"/>
          </p:nvPr>
        </p:nvSpPr>
        <p:spPr>
          <a:xfrm>
            <a:off x="0" y="990600"/>
            <a:ext cx="8686800" cy="5562600"/>
          </a:xfrm>
        </p:spPr>
        <p:txBody>
          <a:bodyPr/>
          <a:lstStyle/>
          <a:p>
            <a:pPr lvl="1" algn="l" eaLnBrk="1" hangingPunct="1">
              <a:buClr>
                <a:srgbClr val="00FF00"/>
              </a:buClr>
              <a:buFont typeface="Wingdings" pitchFamily="2" charset="2"/>
              <a:buNone/>
            </a:pPr>
            <a:r>
              <a:rPr lang="en-US" sz="3600" b="1" smtClean="0">
                <a:latin typeface="Tahoma" pitchFamily="34" charset="0"/>
              </a:rPr>
              <a:t>1. Masculine </a:t>
            </a:r>
            <a:r>
              <a:rPr lang="en-US" sz="4400" b="1" smtClean="0">
                <a:latin typeface="Tahoma" pitchFamily="34" charset="0"/>
              </a:rPr>
              <a:t>+</a:t>
            </a:r>
            <a:r>
              <a:rPr lang="en-US" sz="4000" b="1" smtClean="0">
                <a:latin typeface="Tahoma" pitchFamily="34" charset="0"/>
              </a:rPr>
              <a:t> </a:t>
            </a:r>
            <a:r>
              <a:rPr lang="en-US" sz="3600" b="1" smtClean="0">
                <a:latin typeface="Tahoma" pitchFamily="34" charset="0"/>
              </a:rPr>
              <a:t>Feminine </a:t>
            </a:r>
          </a:p>
          <a:p>
            <a:pPr lvl="1" algn="l" eaLnBrk="1" hangingPunct="1">
              <a:buClr>
                <a:srgbClr val="00FF00"/>
              </a:buClr>
              <a:buFont typeface="Wingdings" pitchFamily="2" charset="2"/>
              <a:buNone/>
            </a:pPr>
            <a:r>
              <a:rPr lang="en-US" sz="3600" b="1" smtClean="0">
                <a:latin typeface="Tahoma" pitchFamily="34" charset="0"/>
              </a:rPr>
              <a:t>			FAMILY </a:t>
            </a:r>
          </a:p>
          <a:p>
            <a:pPr lvl="1" algn="l" eaLnBrk="1" hangingPunct="1">
              <a:buClr>
                <a:srgbClr val="00FF00"/>
              </a:buClr>
              <a:buFont typeface="Wingdings" pitchFamily="2" charset="2"/>
              <a:buNone/>
            </a:pPr>
            <a:r>
              <a:rPr lang="en-US" sz="3600" b="1" smtClean="0">
                <a:latin typeface="Tahoma" pitchFamily="34" charset="0"/>
              </a:rPr>
              <a:t>(Single parent households don’t constitute family because yin/yang aren’t united)</a:t>
            </a:r>
          </a:p>
          <a:p>
            <a:pPr lvl="1" algn="l" eaLnBrk="1" hangingPunct="1">
              <a:buClr>
                <a:srgbClr val="00FF00"/>
              </a:buClr>
              <a:buFont typeface="Wingdings" pitchFamily="2" charset="2"/>
              <a:buNone/>
            </a:pPr>
            <a:r>
              <a:rPr lang="en-US" sz="3600" b="1" smtClean="0">
                <a:latin typeface="Tahoma" pitchFamily="34" charset="0"/>
              </a:rPr>
              <a:t>2. Passive emotional control </a:t>
            </a:r>
            <a:r>
              <a:rPr lang="en-US" sz="4800" b="1" smtClean="0">
                <a:latin typeface="Tahoma" pitchFamily="34" charset="0"/>
              </a:rPr>
              <a:t>+ </a:t>
            </a:r>
            <a:endParaRPr lang="en-US" sz="4400" b="1" smtClean="0">
              <a:latin typeface="Tahoma" pitchFamily="34" charset="0"/>
            </a:endParaRPr>
          </a:p>
          <a:p>
            <a:pPr lvl="1" algn="l" eaLnBrk="1" hangingPunct="1">
              <a:buClr>
                <a:srgbClr val="00FF00"/>
              </a:buClr>
              <a:buFont typeface="Wingdings" pitchFamily="2" charset="2"/>
              <a:buNone/>
            </a:pPr>
            <a:r>
              <a:rPr lang="en-US" sz="3600" b="1" smtClean="0">
                <a:latin typeface="Tahoma" pitchFamily="34" charset="0"/>
              </a:rPr>
              <a:t>Active physical control </a:t>
            </a:r>
          </a:p>
          <a:p>
            <a:pPr lvl="1" algn="l" eaLnBrk="1" hangingPunct="1">
              <a:buClr>
                <a:srgbClr val="00FF00"/>
              </a:buClr>
              <a:buFont typeface="Wingdings" pitchFamily="2" charset="2"/>
              <a:buNone/>
            </a:pPr>
            <a:r>
              <a:rPr lang="en-US" sz="3200" b="1" smtClean="0">
                <a:latin typeface="Tahoma" pitchFamily="34" charset="0"/>
              </a:rPr>
              <a:t>(martial arts)</a:t>
            </a:r>
            <a:r>
              <a:rPr lang="en-US" sz="3600" b="1" smtClean="0">
                <a:latin typeface="Tahoma" pitchFamily="34" charset="0"/>
              </a:rPr>
              <a:t>           </a:t>
            </a:r>
            <a:r>
              <a:rPr lang="en-US" b="1" smtClean="0">
                <a:latin typeface="Tahoma" pitchFamily="34" charset="0"/>
              </a:rPr>
              <a:t>SELF DISCIPLINE</a:t>
            </a:r>
            <a:r>
              <a:rPr lang="en-US" sz="3600" b="1" smtClean="0">
                <a:latin typeface="High Tower Text" pitchFamily="18" charset="0"/>
              </a:rPr>
              <a:t> </a:t>
            </a:r>
          </a:p>
          <a:p>
            <a:pPr eaLnBrk="1" hangingPunct="1">
              <a:buClr>
                <a:schemeClr val="accent2"/>
              </a:buClr>
              <a:buFont typeface="Wingdings" pitchFamily="2" charset="2"/>
              <a:buNone/>
            </a:pPr>
            <a:endParaRPr lang="en-US" sz="3600" b="1" smtClean="0">
              <a:latin typeface="High Tower Text" pitchFamily="18" charset="0"/>
            </a:endParaRPr>
          </a:p>
        </p:txBody>
      </p:sp>
      <p:sp>
        <p:nvSpPr>
          <p:cNvPr id="100356" name="AutoShape 11"/>
          <p:cNvSpPr>
            <a:spLocks noChangeArrowheads="1"/>
          </p:cNvSpPr>
          <p:nvPr/>
        </p:nvSpPr>
        <p:spPr bwMode="auto">
          <a:xfrm>
            <a:off x="6629400" y="1219200"/>
            <a:ext cx="976313" cy="485775"/>
          </a:xfrm>
          <a:prstGeom prst="rightArrow">
            <a:avLst>
              <a:gd name="adj1" fmla="val 50000"/>
              <a:gd name="adj2" fmla="val 50245"/>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0357" name="AutoShape 12"/>
          <p:cNvSpPr>
            <a:spLocks noChangeArrowheads="1"/>
          </p:cNvSpPr>
          <p:nvPr/>
        </p:nvSpPr>
        <p:spPr bwMode="auto">
          <a:xfrm>
            <a:off x="3657600" y="5867400"/>
            <a:ext cx="990600" cy="457200"/>
          </a:xfrm>
          <a:prstGeom prst="rightArrow">
            <a:avLst>
              <a:gd name="adj1" fmla="val 50000"/>
              <a:gd name="adj2" fmla="val 54167"/>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cSld>
  <p:clrMapOvr>
    <a:masterClrMapping/>
  </p:clrMapOvr>
  <p:transition>
    <p:wipe dir="d"/>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6"/>
          <p:cNvSpPr>
            <a:spLocks noGrp="1" noChangeArrowheads="1"/>
          </p:cNvSpPr>
          <p:nvPr>
            <p:ph type="subTitle" idx="1"/>
          </p:nvPr>
        </p:nvSpPr>
        <p:spPr>
          <a:xfrm>
            <a:off x="0" y="0"/>
            <a:ext cx="9144000" cy="6858000"/>
          </a:xfrm>
        </p:spPr>
        <p:txBody>
          <a:bodyPr/>
          <a:lstStyle/>
          <a:p>
            <a:pPr algn="l" eaLnBrk="1" hangingPunct="1"/>
            <a:r>
              <a:rPr lang="en-US" sz="4800" b="1" dirty="0" smtClean="0">
                <a:latin typeface="Tahoma" pitchFamily="34" charset="0"/>
              </a:rPr>
              <a:t>1. Complementary opposites generate qi (“</a:t>
            </a:r>
            <a:r>
              <a:rPr lang="en-US" sz="4800" b="1" dirty="0" err="1" smtClean="0">
                <a:latin typeface="Tahoma" pitchFamily="34" charset="0"/>
              </a:rPr>
              <a:t>chee</a:t>
            </a:r>
            <a:r>
              <a:rPr lang="en-US" sz="4800" b="1" dirty="0" smtClean="0">
                <a:latin typeface="Tahoma" pitchFamily="34" charset="0"/>
              </a:rPr>
              <a:t>”)– the Tao's </a:t>
            </a:r>
            <a:r>
              <a:rPr lang="en-US" sz="4800" b="1" smtClean="0">
                <a:latin typeface="Tahoma" pitchFamily="34" charset="0"/>
              </a:rPr>
              <a:t>positive energy </a:t>
            </a:r>
            <a:r>
              <a:rPr lang="en-US" sz="4800" b="1" dirty="0" smtClean="0">
                <a:latin typeface="Tahoma" pitchFamily="34" charset="0"/>
              </a:rPr>
              <a:t>flow: cooperation, </a:t>
            </a:r>
          </a:p>
          <a:p>
            <a:pPr algn="l" eaLnBrk="1" hangingPunct="1"/>
            <a:r>
              <a:rPr lang="en-US" sz="4800" b="1" dirty="0" smtClean="0">
                <a:latin typeface="Tahoma" pitchFamily="34" charset="0"/>
              </a:rPr>
              <a:t>teamwork, health, etc. </a:t>
            </a:r>
          </a:p>
          <a:p>
            <a:pPr algn="l" eaLnBrk="1" hangingPunct="1"/>
            <a:r>
              <a:rPr lang="en-US" sz="4800" b="1" dirty="0" smtClean="0">
                <a:latin typeface="Tahoma" pitchFamily="34" charset="0"/>
              </a:rPr>
              <a:t>2. These build community.</a:t>
            </a:r>
          </a:p>
          <a:p>
            <a:pPr algn="l" eaLnBrk="1" hangingPunct="1"/>
            <a:r>
              <a:rPr lang="en-US" sz="4800" b="1" dirty="0" smtClean="0">
                <a:latin typeface="Tahoma" pitchFamily="34" charset="0"/>
              </a:rPr>
              <a:t>3. Social niches provide complements to opposites. </a:t>
            </a:r>
          </a:p>
          <a:p>
            <a:pPr algn="l" eaLnBrk="1" hangingPunct="1"/>
            <a:endParaRPr lang="en-US" sz="4800" b="1" dirty="0" smtClean="0">
              <a:latin typeface="Tahoma" pitchFamily="34" charset="0"/>
            </a:endParaRPr>
          </a:p>
        </p:txBody>
      </p:sp>
    </p:spTree>
  </p:cSld>
  <p:clrMapOvr>
    <a:masterClrMapping/>
  </p:clrMapOvr>
  <p:transition spd="med"/>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Grp="1" noChangeArrowheads="1"/>
          </p:cNvSpPr>
          <p:nvPr>
            <p:ph type="body" idx="1"/>
          </p:nvPr>
        </p:nvSpPr>
        <p:spPr>
          <a:xfrm>
            <a:off x="0" y="0"/>
            <a:ext cx="8915400" cy="6858000"/>
          </a:xfrm>
        </p:spPr>
        <p:txBody>
          <a:bodyPr/>
          <a:lstStyle/>
          <a:p>
            <a:pPr marL="609600" indent="-609600" eaLnBrk="1" hangingPunct="1">
              <a:buFontTx/>
              <a:buAutoNum type="arabicPeriod" startAt="4"/>
            </a:pPr>
            <a:r>
              <a:rPr lang="en-US" sz="4000" b="1" smtClean="0">
                <a:latin typeface="Tahoma" pitchFamily="34" charset="0"/>
              </a:rPr>
              <a:t>Absence of complementary opposites produces </a:t>
            </a:r>
            <a:r>
              <a:rPr lang="en-US" sz="4000" b="1" u="sng" smtClean="0">
                <a:latin typeface="Tahoma" pitchFamily="34" charset="0"/>
              </a:rPr>
              <a:t>sha qi</a:t>
            </a:r>
            <a:r>
              <a:rPr lang="en-US" sz="4000" b="1" smtClean="0">
                <a:latin typeface="Tahoma" pitchFamily="34" charset="0"/>
              </a:rPr>
              <a:t>, negative Taoist energy: conflict, selfishness, broken relationships, disease, loneliness, etc.</a:t>
            </a:r>
          </a:p>
          <a:p>
            <a:pPr marL="609600" indent="-609600" eaLnBrk="1" hangingPunct="1">
              <a:buFontTx/>
              <a:buAutoNum type="arabicPeriod" startAt="4"/>
            </a:pPr>
            <a:r>
              <a:rPr lang="en-US" sz="4000" b="1" smtClean="0">
                <a:latin typeface="Tahoma" pitchFamily="34" charset="0"/>
              </a:rPr>
              <a:t>Sha qi damages a society via crime, broken families, militancy, exploitation </a:t>
            </a:r>
          </a:p>
          <a:p>
            <a:pPr marL="609600" indent="-609600" eaLnBrk="1" hangingPunct="1">
              <a:buFontTx/>
              <a:buNone/>
            </a:pPr>
            <a:r>
              <a:rPr lang="en-US" sz="4000" b="1" smtClean="0">
                <a:latin typeface="Tahoma" pitchFamily="34" charset="0"/>
              </a:rPr>
              <a:t>	of others, etc.</a:t>
            </a:r>
          </a:p>
        </p:txBody>
      </p:sp>
    </p:spTree>
  </p:cSld>
  <p:clrMapOvr>
    <a:masterClrMapping/>
  </p:clrMapOvr>
  <p:transition spd="med"/>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
          <p:cNvSpPr>
            <a:spLocks noGrp="1" noChangeArrowheads="1"/>
          </p:cNvSpPr>
          <p:nvPr>
            <p:ph type="subTitle" idx="1"/>
          </p:nvPr>
        </p:nvSpPr>
        <p:spPr>
          <a:xfrm>
            <a:off x="0" y="0"/>
            <a:ext cx="9144000" cy="6858000"/>
          </a:xfrm>
        </p:spPr>
        <p:txBody>
          <a:bodyPr/>
          <a:lstStyle/>
          <a:p>
            <a:pPr algn="l" eaLnBrk="1" hangingPunct="1"/>
            <a:r>
              <a:rPr lang="en-US" sz="3400" b="1" smtClean="0">
                <a:latin typeface="Tahoma" pitchFamily="34" charset="0"/>
              </a:rPr>
              <a:t>The Taoist concept of qi means several things:  (1) Rejection of calculated, restless, goal-oriented effort; (2)  Trusting in the benefits of effortless, spontaneous action free of human striving; (3) Emphasis on the importance of balance between earth, heaven, and human events.  Taoism (“dowism”) places heavy emphasis on the human principles of non-control and non-interference.  To pursue the Tao means to abandon all restless struggling, no matter what form it may take.  </a:t>
            </a:r>
          </a:p>
        </p:txBody>
      </p:sp>
    </p:spTree>
  </p:cSld>
  <p:clrMapOvr>
    <a:masterClrMapping/>
  </p:clrMapOvr>
  <p:transition spd="med"/>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4450" name="Picture 3" descr="FENG SHUI EMBL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0"/>
            <a:ext cx="441960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1" name="Picture 4" descr="FSLIVINGROOMAF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828800"/>
            <a:ext cx="411480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2" name="Picture 5" descr="FSLIVINGROOMBEFO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828800"/>
            <a:ext cx="4164013"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3" name="Rectangle 7"/>
          <p:cNvSpPr>
            <a:spLocks noGrp="1" noChangeArrowheads="1"/>
          </p:cNvSpPr>
          <p:nvPr>
            <p:ph type="subTitle" idx="1"/>
          </p:nvPr>
        </p:nvSpPr>
        <p:spPr>
          <a:xfrm>
            <a:off x="381000" y="4648200"/>
            <a:ext cx="8382000" cy="1143000"/>
          </a:xfrm>
        </p:spPr>
        <p:txBody>
          <a:bodyPr/>
          <a:lstStyle/>
          <a:p>
            <a:pPr eaLnBrk="1" hangingPunct="1"/>
            <a:r>
              <a:rPr lang="en-US" sz="3600" b="1" dirty="0" smtClean="0">
                <a:latin typeface="Tahoma" pitchFamily="34" charset="0"/>
              </a:rPr>
              <a:t>Interior &amp; exterior decorating harmony generates healthful surroundings &amp; living conditions.</a:t>
            </a:r>
          </a:p>
        </p:txBody>
      </p:sp>
    </p:spTree>
  </p:cSld>
  <p:clrMapOvr>
    <a:masterClrMapping/>
  </p:clrMapOvr>
  <p:transition>
    <p:strips dir="rd"/>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381000" y="152400"/>
            <a:ext cx="8229600" cy="685800"/>
          </a:xfrm>
        </p:spPr>
        <p:txBody>
          <a:bodyPr/>
          <a:lstStyle/>
          <a:p>
            <a:pPr eaLnBrk="1" hangingPunct="1"/>
            <a:r>
              <a:rPr lang="en-US" sz="3600" b="1" smtClean="0">
                <a:solidFill>
                  <a:schemeClr val="tx1"/>
                </a:solidFill>
                <a:latin typeface="Tahoma" pitchFamily="34" charset="0"/>
              </a:rPr>
              <a:t>WESTERNIZED TAOISM</a:t>
            </a:r>
          </a:p>
        </p:txBody>
      </p:sp>
      <p:sp>
        <p:nvSpPr>
          <p:cNvPr id="105475" name="Rectangle 3"/>
          <p:cNvSpPr>
            <a:spLocks noGrp="1" noChangeArrowheads="1"/>
          </p:cNvSpPr>
          <p:nvPr>
            <p:ph type="body" sz="half" idx="1"/>
          </p:nvPr>
        </p:nvSpPr>
        <p:spPr>
          <a:xfrm>
            <a:off x="152400" y="762000"/>
            <a:ext cx="8991600" cy="6096000"/>
          </a:xfrm>
        </p:spPr>
        <p:txBody>
          <a:bodyPr/>
          <a:lstStyle/>
          <a:p>
            <a:pPr marL="533400" indent="-533400" eaLnBrk="1" hangingPunct="1">
              <a:buFontTx/>
              <a:buAutoNum type="arabicPeriod"/>
            </a:pPr>
            <a:r>
              <a:rPr lang="en-US" sz="3400" b="1" smtClean="0">
                <a:latin typeface="Tahoma" pitchFamily="34" charset="0"/>
              </a:rPr>
              <a:t>Christian Science (Mary Baker Eddy)</a:t>
            </a:r>
          </a:p>
          <a:p>
            <a:pPr marL="533400" indent="-533400" eaLnBrk="1" hangingPunct="1">
              <a:buFontTx/>
              <a:buAutoNum type="arabicPeriod"/>
            </a:pPr>
            <a:r>
              <a:rPr lang="en-US" sz="3400" b="1" smtClean="0">
                <a:latin typeface="Tahoma" pitchFamily="34" charset="0"/>
              </a:rPr>
              <a:t>Norman Vincent Peale &amp; “positive thinking”</a:t>
            </a:r>
          </a:p>
          <a:p>
            <a:pPr marL="533400" indent="-533400" eaLnBrk="1" hangingPunct="1">
              <a:buFontTx/>
              <a:buAutoNum type="arabicPeriod"/>
            </a:pPr>
            <a:r>
              <a:rPr lang="en-US" sz="3400" b="1" smtClean="0">
                <a:latin typeface="Tahoma" pitchFamily="34" charset="0"/>
              </a:rPr>
              <a:t>Mary Kay Cosmetics, AMWAY sales rallies, &amp; motivational speakers in business &amp; sports</a:t>
            </a:r>
          </a:p>
          <a:p>
            <a:pPr marL="533400" indent="-533400" eaLnBrk="1" hangingPunct="1">
              <a:buFontTx/>
              <a:buAutoNum type="arabicPeriod"/>
            </a:pPr>
            <a:r>
              <a:rPr lang="en-US" sz="3400" b="1" smtClean="0">
                <a:latin typeface="Tahoma" pitchFamily="34" charset="0"/>
              </a:rPr>
              <a:t>Jack Nicklaus “Zen golf”</a:t>
            </a:r>
          </a:p>
          <a:p>
            <a:pPr marL="533400" indent="-533400" eaLnBrk="1" hangingPunct="1">
              <a:buFontTx/>
              <a:buAutoNum type="arabicPeriod"/>
            </a:pPr>
            <a:r>
              <a:rPr lang="en-US" sz="3400" b="1" smtClean="0">
                <a:latin typeface="Tahoma" pitchFamily="34" charset="0"/>
              </a:rPr>
              <a:t>Star Wars (the “Force” &amp; Yoda)</a:t>
            </a:r>
          </a:p>
          <a:p>
            <a:pPr marL="533400" indent="-533400" eaLnBrk="1" hangingPunct="1">
              <a:buFontTx/>
              <a:buAutoNum type="arabicPeriod"/>
            </a:pPr>
            <a:r>
              <a:rPr lang="en-US" sz="3400" b="1" smtClean="0">
                <a:latin typeface="Tahoma" pitchFamily="34" charset="0"/>
              </a:rPr>
              <a:t>Environmentalists &amp; Wicans (Gaians)</a:t>
            </a:r>
          </a:p>
          <a:p>
            <a:pPr marL="533400" indent="-533400" eaLnBrk="1" hangingPunct="1"/>
            <a:endParaRPr lang="en-US" sz="3400" b="1" smtClean="0">
              <a:latin typeface="Tahoma" pitchFamily="34" charset="0"/>
            </a:endParaRPr>
          </a:p>
          <a:p>
            <a:pPr marL="533400" indent="-533400" eaLnBrk="1" hangingPunct="1"/>
            <a:endParaRPr lang="en-US" b="1" smtClean="0">
              <a:latin typeface="Palatino Linotype" pitchFamily="18" charset="0"/>
            </a:endParaRPr>
          </a:p>
        </p:txBody>
      </p:sp>
    </p:spTree>
  </p:cSld>
  <p:clrMapOvr>
    <a:masterClrMapping/>
  </p:clrMapOvr>
  <p:transition spd="med"/>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Content Placeholder 2"/>
          <p:cNvSpPr>
            <a:spLocks noGrp="1"/>
          </p:cNvSpPr>
          <p:nvPr>
            <p:ph idx="1"/>
          </p:nvPr>
        </p:nvSpPr>
        <p:spPr>
          <a:xfrm>
            <a:off x="0" y="0"/>
            <a:ext cx="9144000" cy="6858000"/>
          </a:xfrm>
        </p:spPr>
        <p:txBody>
          <a:bodyPr/>
          <a:lstStyle/>
          <a:p>
            <a:pPr>
              <a:buFontTx/>
              <a:buNone/>
            </a:pPr>
            <a:r>
              <a:rPr lang="en-US" b="1" smtClean="0">
                <a:latin typeface="Tahoma" pitchFamily="34" charset="0"/>
                <a:cs typeface="Tahoma" pitchFamily="34" charset="0"/>
              </a:rPr>
              <a:t>Modern quantum (sub-atomic) physics shows that nature’s fundamental laws are based on probability, not certainty.  Atomic particles can be in two or more states of motion at the same time.  The same particle can interfere with its own path of movement. Two widely separated particles can be entangled.  Such mysterious phenomena have led many physicists to conclude that we don’t really understand the universe very well, contrary to the sometimes naïve, dogmatic assumptions of historical science.</a:t>
            </a:r>
          </a:p>
        </p:txBody>
      </p:sp>
      <p:sp>
        <p:nvSpPr>
          <p:cNvPr id="106499" name="Right Arrow 2"/>
          <p:cNvSpPr>
            <a:spLocks noChangeArrowheads="1"/>
          </p:cNvSpPr>
          <p:nvPr/>
        </p:nvSpPr>
        <p:spPr bwMode="auto">
          <a:xfrm>
            <a:off x="7391400" y="6172200"/>
            <a:ext cx="1282700" cy="712788"/>
          </a:xfrm>
          <a:prstGeom prst="rightArrow">
            <a:avLst>
              <a:gd name="adj1" fmla="val 50000"/>
              <a:gd name="adj2" fmla="val 49996"/>
            </a:avLst>
          </a:prstGeom>
          <a:solidFill>
            <a:schemeClr val="tx1"/>
          </a:solidFill>
          <a:ln w="19050" algn="ctr">
            <a:solidFill>
              <a:srgbClr val="99CCFF"/>
            </a:solidFill>
            <a:round/>
            <a:headEnd/>
            <a:tailEnd/>
          </a:ln>
          <a:effectLst>
            <a:outerShdw dist="35921" dir="2700000" algn="ctr" rotWithShape="0">
              <a:srgbClr val="990000"/>
            </a:outerShdw>
          </a:effectLst>
        </p:spPr>
        <p:txBody>
          <a:bodyPr/>
          <a:lstStyle/>
          <a:p>
            <a:endParaRPr lang="en-US"/>
          </a:p>
        </p:txBody>
      </p:sp>
    </p:spTree>
  </p:cSld>
  <p:clrMapOvr>
    <a:masterClrMapping/>
  </p:clrMapOvr>
  <p:transition spd="med"/>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Content Placeholder 2"/>
          <p:cNvSpPr>
            <a:spLocks noGrp="1"/>
          </p:cNvSpPr>
          <p:nvPr>
            <p:ph idx="1"/>
          </p:nvPr>
        </p:nvSpPr>
        <p:spPr>
          <a:xfrm>
            <a:off x="0" y="0"/>
            <a:ext cx="9144000" cy="6858000"/>
          </a:xfrm>
        </p:spPr>
        <p:txBody>
          <a:bodyPr/>
          <a:lstStyle/>
          <a:p>
            <a:pPr>
              <a:buFontTx/>
              <a:buNone/>
            </a:pPr>
            <a:r>
              <a:rPr lang="en-US" sz="3100" b="1" smtClean="0">
                <a:latin typeface="Tahoma" pitchFamily="34" charset="0"/>
                <a:cs typeface="Tahoma" pitchFamily="34" charset="0"/>
              </a:rPr>
              <a:t>“Physics is not about smaller and smaller billiard balls (electrons, quarks, &amp; neutrinos), it’s about relationships between those objects, which derive their identity from these relations. Since the relationship between two objects is fundamental, it isn’t surprising that a change in that relationship can affect both more than one object at once, even at extreme distances.  The universe is rational because it is relational.  This interconnectedness disclosed by modern quantum mechanics physics reveals the universe as holistic. “</a:t>
            </a:r>
          </a:p>
        </p:txBody>
      </p:sp>
      <p:sp>
        <p:nvSpPr>
          <p:cNvPr id="107523" name="Right Arrow 4"/>
          <p:cNvSpPr>
            <a:spLocks noChangeArrowheads="1"/>
          </p:cNvSpPr>
          <p:nvPr/>
        </p:nvSpPr>
        <p:spPr bwMode="auto">
          <a:xfrm>
            <a:off x="7391400" y="6172200"/>
            <a:ext cx="1282700" cy="712788"/>
          </a:xfrm>
          <a:prstGeom prst="rightArrow">
            <a:avLst>
              <a:gd name="adj1" fmla="val 50000"/>
              <a:gd name="adj2" fmla="val 49996"/>
            </a:avLst>
          </a:prstGeom>
          <a:solidFill>
            <a:schemeClr val="tx1"/>
          </a:solidFill>
          <a:ln w="19050" algn="ctr">
            <a:solidFill>
              <a:srgbClr val="99CCFF"/>
            </a:solidFill>
            <a:round/>
            <a:headEnd/>
            <a:tailEnd/>
          </a:ln>
          <a:effectLst>
            <a:outerShdw dist="35921" dir="2700000" algn="ctr" rotWithShape="0">
              <a:srgbClr val="990000"/>
            </a:outerShdw>
          </a:effectLst>
        </p:spPr>
        <p:txBody>
          <a:bodyPr/>
          <a:lstStyle/>
          <a:p>
            <a:endParaRPr lang="en-US"/>
          </a:p>
        </p:txBody>
      </p:sp>
    </p:spTree>
  </p:cSld>
  <p:clrMapOvr>
    <a:masterClrMapping/>
  </p:clrMapOvr>
  <p:transition spd="med"/>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Grp="1" noChangeArrowheads="1"/>
          </p:cNvSpPr>
          <p:nvPr>
            <p:ph type="body" idx="1"/>
          </p:nvPr>
        </p:nvSpPr>
        <p:spPr>
          <a:xfrm>
            <a:off x="0" y="0"/>
            <a:ext cx="9144000" cy="6858000"/>
          </a:xfrm>
        </p:spPr>
        <p:txBody>
          <a:bodyPr/>
          <a:lstStyle/>
          <a:p>
            <a:pPr eaLnBrk="1" hangingPunct="1">
              <a:lnSpc>
                <a:spcPct val="90000"/>
              </a:lnSpc>
              <a:buFontTx/>
              <a:buNone/>
            </a:pPr>
            <a:r>
              <a:rPr lang="en-US" b="1" smtClean="0">
                <a:latin typeface="Tahoma" pitchFamily="34" charset="0"/>
              </a:rPr>
              <a:t>“Electrically, earth is so finely balanced in positive &amp; negative charge that even if you get yourself charged up by shuffling across a rug on a dry day, you will feel no appreciable electric force pulling you to the ground.  If all the negative charge could be magically stripped away from the earth, you would be instantly crushed to death by the enormous electric pull. If all the positive charge were stripped away, you would be propelled into space faster than a rocket.  This same fine balancing—an almost perfect cancellation of attractive &amp; repulsive forces—prevails throughout the universe.”</a:t>
            </a:r>
          </a:p>
        </p:txBody>
      </p:sp>
    </p:spTree>
  </p:cSld>
  <p:clrMapOvr>
    <a:masterClrMapping/>
  </p:clrMapOvr>
  <p:transition spd="med"/>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09570" name="Content Placeholder 2"/>
          <p:cNvSpPr>
            <a:spLocks noGrp="1"/>
          </p:cNvSpPr>
          <p:nvPr>
            <p:ph idx="1"/>
          </p:nvPr>
        </p:nvSpPr>
        <p:spPr>
          <a:xfrm>
            <a:off x="0" y="0"/>
            <a:ext cx="9144000" cy="6858000"/>
          </a:xfrm>
        </p:spPr>
        <p:txBody>
          <a:bodyPr/>
          <a:lstStyle/>
          <a:p>
            <a:pPr algn="ctr">
              <a:buFontTx/>
              <a:buNone/>
            </a:pPr>
            <a:r>
              <a:rPr lang="en-US" sz="8800" b="1" smtClean="0">
                <a:latin typeface="Tahoma" pitchFamily="34" charset="0"/>
                <a:cs typeface="Tahoma" pitchFamily="34" charset="0"/>
              </a:rPr>
              <a:t>BUDDHISM &amp; ASIAN METAPHYSICS</a:t>
            </a:r>
          </a:p>
        </p:txBody>
      </p:sp>
    </p:spTree>
  </p:cSld>
  <p:clrMapOvr>
    <a:masterClrMapping/>
  </p:clrMapOvr>
  <p:transition spd="med"/>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6546</TotalTime>
  <Words>6567</Words>
  <Application>Microsoft Office PowerPoint</Application>
  <PresentationFormat>On-screen Show (4:3)</PresentationFormat>
  <Paragraphs>679</Paragraphs>
  <Slides>158</Slides>
  <Notes>158</Notes>
  <HiddenSlides>0</HiddenSlides>
  <MMClips>0</MMClips>
  <ScaleCrop>false</ScaleCrop>
  <HeadingPairs>
    <vt:vector size="4" baseType="variant">
      <vt:variant>
        <vt:lpstr>Theme</vt:lpstr>
      </vt:variant>
      <vt:variant>
        <vt:i4>1</vt:i4>
      </vt:variant>
      <vt:variant>
        <vt:lpstr>Slide Titles</vt:lpstr>
      </vt:variant>
      <vt:variant>
        <vt:i4>158</vt:i4>
      </vt:variant>
    </vt:vector>
  </HeadingPairs>
  <TitlesOfParts>
    <vt:vector size="159" baseType="lpstr">
      <vt:lpstr>Default Design</vt:lpstr>
      <vt:lpstr>CHAPTER 10</vt:lpstr>
      <vt:lpstr>Chinese Culture PRISMs</vt:lpstr>
      <vt:lpstr>PowerPoint Presentation</vt:lpstr>
      <vt:lpstr>PowerPoint Presentation</vt:lpstr>
      <vt:lpstr>PowerPoint Presentation</vt:lpstr>
      <vt:lpstr>Does this century  belong to the dragon?</vt:lpstr>
      <vt:lpstr> Future MBAs?</vt:lpstr>
      <vt:lpstr>PowerPoint Presentation</vt:lpstr>
      <vt:lpstr>Confucius  Kung (Master) Fu-tse</vt:lpstr>
      <vt:lpstr>PowerPoint Presentation</vt:lpstr>
      <vt:lpstr>THE BASICS OF CONFUCIAN PHILOSOPHY</vt:lpstr>
      <vt:lpstr>CONFUCIAN VIRTUES</vt:lpstr>
      <vt:lpstr>PowerPoint Presentation</vt:lpstr>
      <vt:lpstr>CONFUCIUS MAKES A COMEBACK</vt:lpstr>
      <vt:lpstr>PowerPoint Presentation</vt:lpstr>
      <vt:lpstr>PowerPoint Presentation</vt:lpstr>
      <vt:lpstr>Forest (community)   or trees (individuals)?</vt:lpstr>
      <vt:lpstr>PowerPoint Presentation</vt:lpstr>
      <vt:lpstr>REJECTING THEIR NICHE</vt:lpstr>
      <vt:lpstr>THE WESTERN CULTURE OF INDIVIDUALISM</vt:lpstr>
      <vt:lpstr>THE PRICE PAID FOR INDIVIDUALISM STEPPING ON COMMUNITY</vt:lpstr>
      <vt:lpstr>COMMUNITY IS:</vt:lpstr>
      <vt:lpstr>SOCIAL NICHES START HERE</vt:lpstr>
      <vt:lpstr>SOCIAL NICHES</vt:lpstr>
      <vt:lpstr>PowerPoint Presentation</vt:lpstr>
      <vt:lpstr>Would you like  to be in their   shoes?</vt:lpstr>
      <vt:lpstr>PowerPoint Presentation</vt:lpstr>
      <vt:lpstr>PowerPoint Presentation</vt:lpstr>
      <vt:lpstr>PowerPoint Presentation</vt:lpstr>
      <vt:lpstr>PowerPoint Presentation</vt:lpstr>
      <vt:lpstr>WHAT IS COMMUNITY CONSCIOUSNESS?</vt:lpstr>
      <vt:lpstr>ETIQUETTE  BUILDS COMMUNITY &amp; CHECKS SELFISH HUMAN NATURE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ASIAN SUBMISSIVE INDIVIDUALISM</vt:lpstr>
      <vt:lpstr>PowerPoint Presentation</vt:lpstr>
      <vt:lpstr>WESTERN VS. ASIAN SELF-IDENTITY</vt:lpstr>
      <vt:lpstr>ASIAN vs. WESTERN  VIEWS OF COMMUNITY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WESTERN SEPARATENESS vs. EASTERN COMMUNAL INCLUSIVENSS </vt:lpstr>
      <vt:lpstr>PowerPoint Presentation</vt:lpstr>
      <vt:lpstr>PowerPoint Presentation</vt:lpstr>
      <vt:lpstr>PowerPoint Presentation</vt:lpstr>
      <vt:lpstr>PowerPoint Presentation</vt:lpstr>
      <vt:lpstr>PowerPoint Presentation</vt:lpstr>
      <vt:lpstr>EAST &amp; WEST SEE  REALITY DIFFERENTLY</vt:lpstr>
      <vt:lpstr>PowerPoint Presentation</vt:lpstr>
      <vt:lpstr>PowerPoint Presentation</vt:lpstr>
      <vt:lpstr> HOW IS THE HUMAN MIND STRUCTURED?  Frances Bacon &amp; the Western enlightenment's tabla rasa (blank tablet)  vs. Asian transcendental idealism (ideals &gt; materialism)</vt:lpstr>
      <vt:lpstr>PowerPoint Presentation</vt:lpstr>
      <vt:lpstr>PowerPoint Presentation</vt:lpstr>
      <vt:lpstr>EASTERN METAPHYSICS &amp; WESTERN POST-MODERN PHILOSOPHY   </vt:lpstr>
      <vt:lpstr>PowerPoint Presentation</vt:lpstr>
      <vt:lpstr>PowerPoint Presentation</vt:lpstr>
      <vt:lpstr>PowerPoint Presentation</vt:lpstr>
      <vt:lpstr>PowerPoint Presentation</vt:lpstr>
      <vt:lpstr>PowerPoint Presentation</vt:lpstr>
      <vt:lpstr>IDEALS THAT BUILD COMMUNITY</vt:lpstr>
      <vt:lpstr>PowerPoint Presentation</vt:lpstr>
      <vt:lpstr>PowerPoint Presentation</vt:lpstr>
      <vt:lpstr>PowerPoint Presentation</vt:lpstr>
      <vt:lpstr>PowerPoint Presentation</vt:lpstr>
      <vt:lpstr>PowerPoint Presentation</vt:lpstr>
      <vt:lpstr>THE TAO: (Lao Tsu, 600 BC) A life-enhancing  energy generated by the presence of community ideals (Tao means “the way”—the right mix of tradition &amp; situational etiquette.)</vt:lpstr>
      <vt:lpstr>PowerPoint Presentation</vt:lpstr>
      <vt:lpstr>PowerPoint Presentation</vt:lpstr>
      <vt:lpstr>PowerPoint Presentation</vt:lpstr>
      <vt:lpstr>PowerPoint Presentation</vt:lpstr>
      <vt:lpstr>PowerPoint Presentation</vt:lpstr>
      <vt:lpstr>Yin &amp; Yang are opposite ideals that produce a positive new ideal when combined. </vt:lpstr>
      <vt:lpstr>COMMUNITY-BUILDING OPPOSITES </vt:lpstr>
      <vt:lpstr>PowerPoint Presentation</vt:lpstr>
      <vt:lpstr>PowerPoint Presentation</vt:lpstr>
      <vt:lpstr>PowerPoint Presentation</vt:lpstr>
      <vt:lpstr>PowerPoint Presentation</vt:lpstr>
      <vt:lpstr>WESTERNIZED TAOISM</vt:lpstr>
      <vt:lpstr>PowerPoint Presentation</vt:lpstr>
      <vt:lpstr>PowerPoint Presentation</vt:lpstr>
      <vt:lpstr>PowerPoint Presentation</vt:lpstr>
      <vt:lpstr>PowerPoint Presentation</vt:lpstr>
      <vt:lpstr>UNDERSTANDING BUDDHISM</vt:lpstr>
      <vt:lpstr>PowerPoint Presentation</vt:lpstr>
      <vt:lpstr>PowerPoint Presentation</vt:lpstr>
      <vt:lpstr>PowerPoint Presentation</vt:lpstr>
      <vt:lpstr>ANCESTOR WORSHIP</vt:lpstr>
      <vt:lpstr>PowerPoint Presentation</vt:lpstr>
      <vt:lpstr>EASTERN (HINDU + BUDDHIST) METAPHYSICS</vt:lpstr>
      <vt:lpstr>THE GENIUS OF COMMUNAL CULTURE</vt:lpstr>
      <vt:lpstr>THE BOTTOM LINE ON ASIAN METAPHYSICS: </vt:lpstr>
      <vt:lpstr>PowerPoint Presentation</vt:lpstr>
      <vt:lpstr>PowerPoint Presentation</vt:lpstr>
      <vt:lpstr>PowerPoint Presentation</vt:lpstr>
      <vt:lpstr>Face?</vt:lpstr>
      <vt:lpstr>FACE IS:</vt:lpstr>
      <vt:lpstr>FACE COMES FROM:</vt:lpstr>
      <vt:lpstr>PowerPoint Presentation</vt:lpstr>
      <vt:lpstr>“I am somebody” face</vt:lpstr>
      <vt:lpstr>The face of age (wisdom)</vt:lpstr>
      <vt:lpstr>How can you get face from a cat?</vt:lpstr>
      <vt:lpstr>PowerPoint Presentation</vt:lpstr>
      <vt:lpstr>No Wal-Mart in sight.</vt:lpstr>
      <vt:lpstr>The company chain of command</vt:lpstr>
      <vt:lpstr>Networking to become an insider </vt:lpstr>
      <vt:lpstr>PowerPoint Presentation</vt:lpstr>
      <vt:lpstr>Influence &amp; face in their guanxiwang (non-institutional grass-roots relationships business network). </vt:lpstr>
      <vt:lpstr>Work life without a guanxiwang </vt:lpstr>
      <vt:lpstr>Using guanxi (“connections”) to expand their deal-making network</vt:lpstr>
      <vt:lpstr>PowerPoint Presentation</vt:lpstr>
      <vt:lpstr>What do “IOU?”</vt:lpstr>
      <vt:lpstr>PowerPoint Presentation</vt:lpstr>
      <vt:lpstr>THE KEYS TO POWER NETWORKING</vt:lpstr>
      <vt:lpstr>Chinese relationships are nurtured slowly because of the many demands placed on mutual loyalty, exchange of favors, &amp; maintaining face. </vt:lpstr>
      <vt:lpstr>Mao’s attempts to restructure Chinese society  failed because he couldn’t break up the informal grass roots guanxiwang networks.</vt:lpstr>
      <vt:lpstr>PowerPoint Presentation</vt:lpstr>
      <vt:lpstr>#1. FAVORS MUST BE RETURNED</vt:lpstr>
      <vt:lpstr>PowerPoint Presentation</vt:lpstr>
      <vt:lpstr>#2. You must do business only with your guanxiwang.</vt:lpstr>
      <vt:lpstr>#3. Mutual trust is mandatory.</vt:lpstr>
      <vt:lpstr>#4. You must be available to  your guanxiwang.</vt:lpstr>
      <vt:lpstr>THE CULTURAL PROGRAMMING OF CHINESE MANGERS  </vt:lpstr>
      <vt:lpstr>PowerPoint Presentation</vt:lpstr>
      <vt:lpstr>CHINESE NEGOTIATING TACTICS</vt:lpstr>
      <vt:lpstr>PowerPoint Presentation</vt:lpstr>
      <vt:lpstr>FROM RACHEL DEWOSKIN, AUTHOR OF FOREIGN BABES IN CHINA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Baylor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 VanAuken</dc:creator>
  <cp:lastModifiedBy>Phil</cp:lastModifiedBy>
  <cp:revision>1034</cp:revision>
  <dcterms:created xsi:type="dcterms:W3CDTF">2002-03-25T16:15:51Z</dcterms:created>
  <dcterms:modified xsi:type="dcterms:W3CDTF">2015-09-25T17:43:52Z</dcterms:modified>
</cp:coreProperties>
</file>