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7" r:id="rId2"/>
    <p:sldId id="289" r:id="rId3"/>
    <p:sldId id="313" r:id="rId4"/>
    <p:sldId id="390" r:id="rId5"/>
    <p:sldId id="391" r:id="rId6"/>
    <p:sldId id="288" r:id="rId7"/>
    <p:sldId id="280" r:id="rId8"/>
    <p:sldId id="259" r:id="rId9"/>
    <p:sldId id="260" r:id="rId10"/>
    <p:sldId id="283" r:id="rId11"/>
    <p:sldId id="277" r:id="rId12"/>
    <p:sldId id="278" r:id="rId13"/>
    <p:sldId id="350" r:id="rId14"/>
    <p:sldId id="261" r:id="rId15"/>
    <p:sldId id="263" r:id="rId16"/>
    <p:sldId id="265" r:id="rId17"/>
    <p:sldId id="266" r:id="rId18"/>
    <p:sldId id="290" r:id="rId19"/>
    <p:sldId id="291" r:id="rId20"/>
    <p:sldId id="358" r:id="rId21"/>
    <p:sldId id="267" r:id="rId22"/>
    <p:sldId id="268" r:id="rId23"/>
    <p:sldId id="357" r:id="rId24"/>
    <p:sldId id="397" r:id="rId25"/>
    <p:sldId id="355" r:id="rId26"/>
    <p:sldId id="356" r:id="rId27"/>
    <p:sldId id="398" r:id="rId28"/>
    <p:sldId id="399" r:id="rId29"/>
    <p:sldId id="284" r:id="rId30"/>
    <p:sldId id="400" r:id="rId31"/>
    <p:sldId id="271" r:id="rId32"/>
    <p:sldId id="272" r:id="rId33"/>
    <p:sldId id="273" r:id="rId34"/>
    <p:sldId id="274" r:id="rId35"/>
    <p:sldId id="282" r:id="rId36"/>
    <p:sldId id="287" r:id="rId37"/>
    <p:sldId id="276" r:id="rId38"/>
    <p:sldId id="275" r:id="rId39"/>
    <p:sldId id="292" r:id="rId40"/>
    <p:sldId id="293" r:id="rId41"/>
    <p:sldId id="294" r:id="rId42"/>
    <p:sldId id="296" r:id="rId43"/>
    <p:sldId id="295" r:id="rId44"/>
    <p:sldId id="396" r:id="rId45"/>
    <p:sldId id="388" r:id="rId46"/>
    <p:sldId id="389" r:id="rId47"/>
    <p:sldId id="392" r:id="rId48"/>
    <p:sldId id="393" r:id="rId49"/>
    <p:sldId id="394" r:id="rId50"/>
    <p:sldId id="395"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66FF"/>
    <a:srgbClr val="3399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3678" autoAdjust="0"/>
    <p:restoredTop sz="94660"/>
  </p:normalViewPr>
  <p:slideViewPr>
    <p:cSldViewPr>
      <p:cViewPr>
        <p:scale>
          <a:sx n="30" d="100"/>
          <a:sy n="30" d="100"/>
        </p:scale>
        <p:origin x="-2292" y="-924"/>
      </p:cViewPr>
      <p:guideLst>
        <p:guide orient="horz" pos="2160"/>
        <p:guide pos="2880"/>
      </p:guideLst>
    </p:cSldViewPr>
  </p:slideViewPr>
  <p:notesTextViewPr>
    <p:cViewPr>
      <p:scale>
        <a:sx n="100" d="100"/>
        <a:sy n="100" d="100"/>
      </p:scale>
      <p:origin x="0" y="0"/>
    </p:cViewPr>
  </p:notesTextViewPr>
  <p:sorterViewPr>
    <p:cViewPr>
      <p:scale>
        <a:sx n="90" d="100"/>
        <a:sy n="90" d="100"/>
      </p:scale>
      <p:origin x="0" y="50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225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225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225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7678F9B-CBAA-4BEE-815B-0E9A149F2E09}" type="slidenum">
              <a:rPr lang="en-US"/>
              <a:pPr>
                <a:defRPr/>
              </a:pPr>
              <a:t>‹#›</a:t>
            </a:fld>
            <a:endParaRPr lang="en-US"/>
          </a:p>
        </p:txBody>
      </p:sp>
    </p:spTree>
    <p:extLst>
      <p:ext uri="{BB962C8B-B14F-4D97-AF65-F5344CB8AC3E}">
        <p14:creationId xmlns:p14="http://schemas.microsoft.com/office/powerpoint/2010/main" val="4113671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2153D9F2-F2D8-4F1B-8CD9-7BAFD9A4AC2A}" type="datetimeFigureOut">
              <a:rPr lang="en-US"/>
              <a:pPr>
                <a:defRPr/>
              </a:pPr>
              <a:t>1/19/2015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pPr>
              <a:defRPr/>
            </a:pPr>
            <a:fld id="{4293FEF1-C09B-40D0-A7F4-BC845A2218EE}" type="slidenum">
              <a:rPr lang="en-US"/>
              <a:pPr>
                <a:defRPr/>
              </a:pPr>
              <a:t>‹#›</a:t>
            </a:fld>
            <a:endParaRPr lang="en-US"/>
          </a:p>
        </p:txBody>
      </p:sp>
    </p:spTree>
    <p:extLst>
      <p:ext uri="{BB962C8B-B14F-4D97-AF65-F5344CB8AC3E}">
        <p14:creationId xmlns:p14="http://schemas.microsoft.com/office/powerpoint/2010/main" val="2672688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19B3488-8748-4A9A-9186-5C5A14D8CDD5}"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CD44A06-01A2-4EF3-BB59-4DE7E5199B14}" type="slidenum">
              <a:rPr lang="en-US" smtClean="0"/>
              <a:pPr eaLnBrk="1" hangingPunct="1"/>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FD9B2FD-FD0A-4D7A-8E7E-6ADA64B52DF0}" type="slidenum">
              <a:rPr lang="en-US" smtClean="0"/>
              <a:pPr eaLnBrk="1" hangingPunct="1"/>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05092EE-9693-4EAF-AF6B-A86C9120ADD3}" type="slidenum">
              <a:rPr lang="en-US" smtClean="0"/>
              <a:pPr eaLnBrk="1" hangingPunct="1"/>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A15BF02-A5F1-4195-A08F-6A8D6C352BC3}" type="slidenum">
              <a:rPr lang="en-US" smtClean="0"/>
              <a:pPr eaLnBrk="1" hangingPunct="1"/>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DF154E7-469A-4DC9-92A7-181C76678454}" type="slidenum">
              <a:rPr lang="en-US" smtClean="0"/>
              <a:pPr eaLnBrk="1" hangingPunct="1"/>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15BBC0E-35B7-4189-AED5-A1197087E387}" type="slidenum">
              <a:rPr lang="en-US" smtClean="0"/>
              <a:pPr eaLnBrk="1" hangingPunct="1"/>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5EAE92-5A9C-4F19-A650-EA1BF82060E0}" type="slidenum">
              <a:rPr lang="en-US" smtClean="0"/>
              <a:pPr eaLnBrk="1" hangingPunct="1"/>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FDC2DCF-9AAB-43EA-B559-332F0BE72231}" type="slidenum">
              <a:rPr lang="en-US" smtClean="0"/>
              <a:pPr eaLnBrk="1" hangingPunct="1"/>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3354999-EA1D-4AF5-8D3A-01C7140A4865}" type="slidenum">
              <a:rPr lang="en-US" smtClean="0"/>
              <a:pPr eaLnBrk="1" hangingPunct="1"/>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72F611F-B756-457C-B413-3E839F5CA515}" type="slidenum">
              <a:rPr lang="en-US" smtClean="0"/>
              <a:pPr eaLnBrk="1" hangingPunct="1"/>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3A673F3-7777-4726-9F52-97F239874CFE}" type="slidenum">
              <a:rPr lang="en-US" smtClean="0"/>
              <a:pPr eaLnBrk="1" hangingPunct="1"/>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FD38853-FCFB-4C6F-BEB6-5BBC1238980A}" type="slidenum">
              <a:rPr lang="en-US" smtClean="0"/>
              <a:pPr eaLnBrk="1" hangingPunct="1"/>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E95831F-897B-41DB-8A06-9410F2C7826B}" type="slidenum">
              <a:rPr lang="en-US" smtClean="0"/>
              <a:pPr eaLnBrk="1" hangingPunct="1"/>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ADED44F-575F-49B0-9EFB-02FC1D100818}" type="slidenum">
              <a:rPr lang="en-US" smtClean="0"/>
              <a:pPr eaLnBrk="1" hangingPunct="1"/>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D1E98C0-F3A7-4087-9AF7-17EDC8C12953}" type="slidenum">
              <a:rPr lang="en-US" smtClean="0"/>
              <a:pPr eaLnBrk="1" hangingPunct="1"/>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5B37EC1-9E26-45A3-949C-69859EE57EE2}" type="slidenum">
              <a:rPr lang="en-US" smtClean="0"/>
              <a:pPr eaLnBrk="1" hangingPunct="1"/>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B40DBAB-B12F-42FC-B807-D8146AD098D8}" type="slidenum">
              <a:rPr lang="en-US" smtClean="0"/>
              <a:pPr eaLnBrk="1" hangingPunct="1"/>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29AFD53-F885-485B-9645-8860E1620877}" type="slidenum">
              <a:rPr lang="en-US" smtClean="0"/>
              <a:pPr eaLnBrk="1" hangingPunct="1"/>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6AFA701-1C58-4C9B-8F00-B9241229E55E}" type="slidenum">
              <a:rPr lang="en-US" smtClean="0"/>
              <a:pPr eaLnBrk="1" hangingPunct="1"/>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67ABEF4-FD8E-478B-B424-7A62C47CDD3A}" type="slidenum">
              <a:rPr lang="en-US" smtClean="0"/>
              <a:pPr eaLnBrk="1" hangingPunct="1"/>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02EB228-7C80-46B4-BA34-9E904945AF64}" type="slidenum">
              <a:rPr lang="en-US" smtClean="0"/>
              <a:pPr eaLnBrk="1" hangingPunct="1"/>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1410843-8F60-42A6-9A4D-E041F71A59BC}" type="slidenum">
              <a:rPr lang="en-US" smtClean="0"/>
              <a:pPr eaLnBrk="1" hangingPunct="1"/>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6C101E1-F27D-4F66-90A3-C2E721E570B9}" type="slidenum">
              <a:rPr lang="en-US" smtClean="0"/>
              <a:pPr eaLnBrk="1" hangingPunct="1"/>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C56D8FE-F167-4DA3-B640-A437ADBD159C}" type="slidenum">
              <a:rPr lang="en-US" smtClean="0"/>
              <a:pPr eaLnBrk="1" hangingPunct="1"/>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F8E3AD0-B1D7-431A-AE4D-0B999B5FB9A2}" type="slidenum">
              <a:rPr lang="en-US" smtClean="0"/>
              <a:pPr eaLnBrk="1" hangingPunct="1"/>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F43E9BD-FF8F-4110-BEE0-88B3C4ACE7B9}" type="slidenum">
              <a:rPr lang="en-US" smtClean="0"/>
              <a:pPr eaLnBrk="1" hangingPunct="1"/>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FA55F4A-1878-4616-8F55-9D1729D05734}" type="slidenum">
              <a:rPr lang="en-US" smtClean="0"/>
              <a:pPr eaLnBrk="1" hangingPunct="1"/>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447A800-2455-4DDF-ACB6-910720E60976}" type="slidenum">
              <a:rPr lang="en-US" smtClean="0"/>
              <a:pPr eaLnBrk="1" hangingPunct="1"/>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7C500DF-944D-4493-B565-AD1D07836C80}" type="slidenum">
              <a:rPr lang="en-US" smtClean="0"/>
              <a:pPr eaLnBrk="1" hangingPunct="1"/>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959A608-AE14-4B37-AF94-2E908AF5CA0B}" type="slidenum">
              <a:rPr lang="en-US" smtClean="0"/>
              <a:pPr eaLnBrk="1" hangingPunct="1"/>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6D8FB6A-5937-4E5D-AC0A-B184780E2CC3}" type="slidenum">
              <a:rPr lang="en-US" smtClean="0"/>
              <a:pPr eaLnBrk="1" hangingPunct="1"/>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90C8F03-F0C6-4762-9DA8-563589D13085}" type="slidenum">
              <a:rPr lang="en-US" smtClean="0"/>
              <a:pPr eaLnBrk="1" hangingPunct="1"/>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9373717-C607-40A4-A2A9-46B45CE82B03}" type="slidenum">
              <a:rPr lang="en-US" smtClean="0"/>
              <a:pPr eaLnBrk="1" hangingPunct="1"/>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B00629A-1A9B-4F53-9CF2-A947191B695B}" type="slidenum">
              <a:rPr lang="en-US" smtClean="0"/>
              <a:pPr eaLnBrk="1" hangingPunct="1"/>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D32B258-4028-4FA4-AA07-A5F0EA677D5D}" type="slidenum">
              <a:rPr lang="en-US" smtClean="0"/>
              <a:pPr eaLnBrk="1" hangingPunct="1"/>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68EC586-05AF-4EEA-8A1B-2CA5BBC569D5}" type="slidenum">
              <a:rPr lang="en-US" smtClean="0"/>
              <a:pPr eaLnBrk="1" hangingPunct="1"/>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69C38B-6B59-4997-BAF4-E3F344FD6DC7}" type="slidenum">
              <a:rPr lang="en-US" smtClean="0"/>
              <a:pPr eaLnBrk="1" hangingPunct="1"/>
              <a:t>43</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3F0B7FF-F868-471A-A9AA-0228BA22022E}" type="slidenum">
              <a:rPr lang="en-US" sz="1200" smtClean="0"/>
              <a:pPr eaLnBrk="1" hangingPunct="1"/>
              <a:t>44</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87549DA-8E39-4A82-A302-32DCE423ABCF}" type="slidenum">
              <a:rPr lang="en-US" smtClean="0"/>
              <a:pPr eaLnBrk="1" hangingPunct="1"/>
              <a:t>45</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C5DEC95-5962-426B-B157-501834AAB3CC}" type="slidenum">
              <a:rPr lang="en-US" smtClean="0"/>
              <a:pPr eaLnBrk="1" hangingPunct="1"/>
              <a:t>46</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F572C7C6-F89D-4525-BCAE-4D0411E94F3D}" type="slidenum">
              <a:rPr lang="en-US" smtClean="0"/>
              <a:pPr eaLnBrk="1" hangingPunct="1"/>
              <a:t>47</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1B31BA9-6889-4CE7-B320-F7C5FA607453}" type="slidenum">
              <a:rPr lang="en-US" smtClean="0"/>
              <a:pPr eaLnBrk="1" hangingPunct="1"/>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493D5B94-F1B0-4EA2-97BE-A2A7249937DB}" type="slidenum">
              <a:rPr lang="en-US" smtClean="0"/>
              <a:pPr eaLnBrk="1" hangingPunct="1"/>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C11C03D-83E8-4060-8E3A-AC770D5F5BAC}" type="slidenum">
              <a:rPr lang="en-US" smtClean="0"/>
              <a:pPr eaLnBrk="1" hangingPunct="1"/>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F8E95E9-A84B-4A0C-9AC5-945D2CBD235E}" type="slidenum">
              <a:rPr lang="en-US" smtClean="0"/>
              <a:pPr eaLnBrk="1" hangingPunct="1"/>
              <a:t>50</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BC4D6A9-BCF6-4AA3-8FB2-7F9071A70B1A}" type="slidenum">
              <a:rPr lang="en-US" smtClean="0"/>
              <a:pPr eaLnBrk="1" hangingPunct="1"/>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6647E022-6421-4B00-91E9-5B005906DCF8}" type="slidenum">
              <a:rPr lang="en-US" smtClean="0"/>
              <a:pPr eaLnBrk="1" hangingPunct="1"/>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9193018-F1C7-4175-98C1-7E7F7A82D385}" type="slidenum">
              <a:rPr lang="en-US" smtClean="0"/>
              <a:pPr eaLnBrk="1" hangingPunct="1"/>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0A5E366-B44A-469F-800D-F9A3F8296610}" type="slidenum">
              <a:rPr lang="en-US" smtClean="0"/>
              <a:pPr eaLnBrk="1" hangingPunct="1"/>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0D193A-B9DA-4CAE-AD46-1BF44778F013}" type="slidenum">
              <a:rPr lang="en-US"/>
              <a:pPr>
                <a:defRPr/>
              </a:pPr>
              <a:t>‹#›</a:t>
            </a:fld>
            <a:endParaRPr lang="en-US"/>
          </a:p>
        </p:txBody>
      </p:sp>
    </p:spTree>
    <p:extLst>
      <p:ext uri="{BB962C8B-B14F-4D97-AF65-F5344CB8AC3E}">
        <p14:creationId xmlns:p14="http://schemas.microsoft.com/office/powerpoint/2010/main" val="4267960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A03BF9-A32F-44F9-B92A-7AAB7A047920}" type="slidenum">
              <a:rPr lang="en-US"/>
              <a:pPr>
                <a:defRPr/>
              </a:pPr>
              <a:t>‹#›</a:t>
            </a:fld>
            <a:endParaRPr lang="en-US"/>
          </a:p>
        </p:txBody>
      </p:sp>
    </p:spTree>
    <p:extLst>
      <p:ext uri="{BB962C8B-B14F-4D97-AF65-F5344CB8AC3E}">
        <p14:creationId xmlns:p14="http://schemas.microsoft.com/office/powerpoint/2010/main" val="2621033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CAF65F-C44C-43D3-AA3E-ED4F0E9DD6E3}" type="slidenum">
              <a:rPr lang="en-US"/>
              <a:pPr>
                <a:defRPr/>
              </a:pPr>
              <a:t>‹#›</a:t>
            </a:fld>
            <a:endParaRPr lang="en-US"/>
          </a:p>
        </p:txBody>
      </p:sp>
    </p:spTree>
    <p:extLst>
      <p:ext uri="{BB962C8B-B14F-4D97-AF65-F5344CB8AC3E}">
        <p14:creationId xmlns:p14="http://schemas.microsoft.com/office/powerpoint/2010/main" val="3083201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5F97BA1-C008-4F7F-A182-6DD176968185}" type="slidenum">
              <a:rPr lang="en-US"/>
              <a:pPr>
                <a:defRPr/>
              </a:pPr>
              <a:t>‹#›</a:t>
            </a:fld>
            <a:endParaRPr lang="en-US"/>
          </a:p>
        </p:txBody>
      </p:sp>
    </p:spTree>
    <p:extLst>
      <p:ext uri="{BB962C8B-B14F-4D97-AF65-F5344CB8AC3E}">
        <p14:creationId xmlns:p14="http://schemas.microsoft.com/office/powerpoint/2010/main" val="3866316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BD59C0-00D5-47BE-B08A-DD5AD8C49B22}" type="slidenum">
              <a:rPr lang="en-US"/>
              <a:pPr>
                <a:defRPr/>
              </a:pPr>
              <a:t>‹#›</a:t>
            </a:fld>
            <a:endParaRPr lang="en-US"/>
          </a:p>
        </p:txBody>
      </p:sp>
    </p:spTree>
    <p:extLst>
      <p:ext uri="{BB962C8B-B14F-4D97-AF65-F5344CB8AC3E}">
        <p14:creationId xmlns:p14="http://schemas.microsoft.com/office/powerpoint/2010/main" val="1263620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D1B7C2-CF95-4B74-93FA-89AB7701C89A}" type="slidenum">
              <a:rPr lang="en-US"/>
              <a:pPr>
                <a:defRPr/>
              </a:pPr>
              <a:t>‹#›</a:t>
            </a:fld>
            <a:endParaRPr lang="en-US"/>
          </a:p>
        </p:txBody>
      </p:sp>
    </p:spTree>
    <p:extLst>
      <p:ext uri="{BB962C8B-B14F-4D97-AF65-F5344CB8AC3E}">
        <p14:creationId xmlns:p14="http://schemas.microsoft.com/office/powerpoint/2010/main" val="2398344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52E8661-F658-4CA1-9546-BFE0B9E6F1D6}" type="slidenum">
              <a:rPr lang="en-US"/>
              <a:pPr>
                <a:defRPr/>
              </a:pPr>
              <a:t>‹#›</a:t>
            </a:fld>
            <a:endParaRPr lang="en-US"/>
          </a:p>
        </p:txBody>
      </p:sp>
    </p:spTree>
    <p:extLst>
      <p:ext uri="{BB962C8B-B14F-4D97-AF65-F5344CB8AC3E}">
        <p14:creationId xmlns:p14="http://schemas.microsoft.com/office/powerpoint/2010/main" val="16141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8D6514-7398-4AFB-B0F2-1C546933D9BE}" type="slidenum">
              <a:rPr lang="en-US"/>
              <a:pPr>
                <a:defRPr/>
              </a:pPr>
              <a:t>‹#›</a:t>
            </a:fld>
            <a:endParaRPr lang="en-US"/>
          </a:p>
        </p:txBody>
      </p:sp>
    </p:spTree>
    <p:extLst>
      <p:ext uri="{BB962C8B-B14F-4D97-AF65-F5344CB8AC3E}">
        <p14:creationId xmlns:p14="http://schemas.microsoft.com/office/powerpoint/2010/main" val="135304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17343BA-AEE4-4A7A-A4B1-595F9D2152A6}" type="slidenum">
              <a:rPr lang="en-US"/>
              <a:pPr>
                <a:defRPr/>
              </a:pPr>
              <a:t>‹#›</a:t>
            </a:fld>
            <a:endParaRPr lang="en-US"/>
          </a:p>
        </p:txBody>
      </p:sp>
    </p:spTree>
    <p:extLst>
      <p:ext uri="{BB962C8B-B14F-4D97-AF65-F5344CB8AC3E}">
        <p14:creationId xmlns:p14="http://schemas.microsoft.com/office/powerpoint/2010/main" val="340942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585ADC-6A9E-491F-B46E-C80869D3B022}" type="slidenum">
              <a:rPr lang="en-US"/>
              <a:pPr>
                <a:defRPr/>
              </a:pPr>
              <a:t>‹#›</a:t>
            </a:fld>
            <a:endParaRPr lang="en-US"/>
          </a:p>
        </p:txBody>
      </p:sp>
    </p:spTree>
    <p:extLst>
      <p:ext uri="{BB962C8B-B14F-4D97-AF65-F5344CB8AC3E}">
        <p14:creationId xmlns:p14="http://schemas.microsoft.com/office/powerpoint/2010/main" val="3943907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62BD7BD-51B0-4B2F-A51F-7D7E753F25F8}" type="slidenum">
              <a:rPr lang="en-US"/>
              <a:pPr>
                <a:defRPr/>
              </a:pPr>
              <a:t>‹#›</a:t>
            </a:fld>
            <a:endParaRPr lang="en-US"/>
          </a:p>
        </p:txBody>
      </p:sp>
    </p:spTree>
    <p:extLst>
      <p:ext uri="{BB962C8B-B14F-4D97-AF65-F5344CB8AC3E}">
        <p14:creationId xmlns:p14="http://schemas.microsoft.com/office/powerpoint/2010/main" val="62276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08D52F-83E2-42DB-9561-243D94E31929}" type="slidenum">
              <a:rPr lang="en-US"/>
              <a:pPr>
                <a:defRPr/>
              </a:pPr>
              <a:t>‹#›</a:t>
            </a:fld>
            <a:endParaRPr lang="en-US"/>
          </a:p>
        </p:txBody>
      </p:sp>
    </p:spTree>
    <p:extLst>
      <p:ext uri="{BB962C8B-B14F-4D97-AF65-F5344CB8AC3E}">
        <p14:creationId xmlns:p14="http://schemas.microsoft.com/office/powerpoint/2010/main" val="514451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0908FD-2197-4346-8181-9D44220D487B}" type="slidenum">
              <a:rPr lang="en-US"/>
              <a:pPr>
                <a:defRPr/>
              </a:pPr>
              <a:t>‹#›</a:t>
            </a:fld>
            <a:endParaRPr lang="en-US"/>
          </a:p>
        </p:txBody>
      </p:sp>
    </p:spTree>
    <p:extLst>
      <p:ext uri="{BB962C8B-B14F-4D97-AF65-F5344CB8AC3E}">
        <p14:creationId xmlns:p14="http://schemas.microsoft.com/office/powerpoint/2010/main" val="116225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0D4577B5-CDBB-4449-BA60-428358EEA2E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Ethnicit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en.wikipedia.org/wiki/List_of_ethnic_groups"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050" name="WordArt 3"/>
          <p:cNvSpPr>
            <a:spLocks noChangeArrowheads="1" noChangeShapeType="1" noTextEdit="1"/>
          </p:cNvSpPr>
          <p:nvPr/>
        </p:nvSpPr>
        <p:spPr bwMode="auto">
          <a:xfrm>
            <a:off x="914400" y="2057400"/>
            <a:ext cx="7239000" cy="3810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CROSS-CULTURE</a:t>
            </a:r>
          </a:p>
          <a:p>
            <a:pPr algn="ctr"/>
            <a:r>
              <a:rPr lang="en-US" sz="3600" b="1" kern="10">
                <a:ln w="9525">
                  <a:solidFill>
                    <a:srgbClr val="000000"/>
                  </a:solidFill>
                  <a:round/>
                  <a:headEnd/>
                  <a:tailEnd/>
                </a:ln>
                <a:solidFill>
                  <a:schemeClr val="tx2"/>
                </a:solidFill>
                <a:latin typeface="Arial Black"/>
              </a:rPr>
              <a:t>INTERACTION</a:t>
            </a:r>
          </a:p>
        </p:txBody>
      </p:sp>
      <p:sp>
        <p:nvSpPr>
          <p:cNvPr id="2051" name="Rectangle 4"/>
          <p:cNvSpPr>
            <a:spLocks noChangeArrowheads="1"/>
          </p:cNvSpPr>
          <p:nvPr/>
        </p:nvSpPr>
        <p:spPr bwMode="auto">
          <a:xfrm>
            <a:off x="533400" y="152400"/>
            <a:ext cx="7543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lgn="ctr"/>
            <a:r>
              <a:rPr lang="en-US" sz="6000" b="1" u="sng" dirty="0">
                <a:solidFill>
                  <a:srgbClr val="66FFFF"/>
                </a:solidFill>
                <a:latin typeface="Tahoma" pitchFamily="34" charset="0"/>
              </a:rPr>
              <a:t>CHAPTER 1</a:t>
            </a:r>
            <a:endParaRPr lang="en-US" sz="4400" dirty="0">
              <a:solidFill>
                <a:srgbClr val="66FFFF"/>
              </a:solidFill>
            </a:endParaRPr>
          </a:p>
        </p:txBody>
      </p:sp>
    </p:spTree>
  </p:cSld>
  <p:clrMapOvr>
    <a:masterClrMapping/>
  </p:clrMapOvr>
  <p:transition spd="med">
    <p:pull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0" y="0"/>
            <a:ext cx="9144000" cy="6858000"/>
          </a:xfrm>
        </p:spPr>
        <p:txBody>
          <a:bodyPr/>
          <a:lstStyle/>
          <a:p>
            <a:pPr algn="ctr" eaLnBrk="1" hangingPunct="1">
              <a:buFontTx/>
              <a:buNone/>
            </a:pPr>
            <a:r>
              <a:rPr lang="en-US" sz="4400" b="1" smtClean="0">
                <a:latin typeface="Tahoma" pitchFamily="34" charset="0"/>
              </a:rPr>
              <a:t>“Americans are artificially isolated from the rest of the world.  Our media simply do not let accurate images of anyone else’s culture in.  The challenge for humanity is figuring out how to live together now that the world is one completely intermeshed culture.”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0" y="0"/>
            <a:ext cx="9144000" cy="6858000"/>
          </a:xfrm>
        </p:spPr>
        <p:txBody>
          <a:bodyPr/>
          <a:lstStyle/>
          <a:p>
            <a:pPr algn="ctr" eaLnBrk="1" hangingPunct="1">
              <a:buFontTx/>
              <a:buNone/>
            </a:pPr>
            <a:r>
              <a:rPr lang="en-US" sz="3600" b="1" smtClean="0">
                <a:latin typeface="Tahoma" pitchFamily="34" charset="0"/>
              </a:rPr>
              <a:t>I see where local firefighters and police are learning to speak Spanish because of calls they get from families that can’t speak English. Whatever nationality you are, if you want to live in the United States you should learn English.  If we go anywhere else in the world, they will expect us to speak their language.  Why shouldn’t they have to speak ours? </a:t>
            </a:r>
          </a:p>
          <a:p>
            <a:pPr algn="ctr" eaLnBrk="1" hangingPunct="1">
              <a:buFontTx/>
              <a:buNone/>
            </a:pPr>
            <a:r>
              <a:rPr lang="en-US" sz="3600" b="1" smtClean="0">
                <a:latin typeface="Tahoma" pitchFamily="34" charset="0"/>
              </a:rPr>
              <a:t>(Letter to the Waco newspaper)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0" y="0"/>
            <a:ext cx="9144000" cy="6629400"/>
          </a:xfrm>
        </p:spPr>
        <p:txBody>
          <a:bodyPr/>
          <a:lstStyle/>
          <a:p>
            <a:pPr algn="ctr" eaLnBrk="1" hangingPunct="1">
              <a:lnSpc>
                <a:spcPct val="90000"/>
              </a:lnSpc>
              <a:buFontTx/>
              <a:buNone/>
            </a:pPr>
            <a:r>
              <a:rPr lang="en-US" sz="4400" b="1" smtClean="0">
                <a:latin typeface="Tahoma" pitchFamily="34" charset="0"/>
              </a:rPr>
              <a:t>“If we were at war with Mexico, could we stop its citizens from crossing our border? Of course we could. So why don’t we do it now? These illegals are crippling our economy. Often they pay no taxes. Yet they get services for free.” </a:t>
            </a:r>
          </a:p>
          <a:p>
            <a:pPr algn="ctr" eaLnBrk="1" hangingPunct="1">
              <a:lnSpc>
                <a:spcPct val="90000"/>
              </a:lnSpc>
              <a:buFontTx/>
              <a:buNone/>
            </a:pPr>
            <a:r>
              <a:rPr lang="en-US" sz="3600" b="1" smtClean="0">
                <a:latin typeface="Tahoma" pitchFamily="34" charset="0"/>
              </a:rPr>
              <a:t>(Letter to the Waco newspaper)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0" y="0"/>
            <a:ext cx="9144000" cy="6858000"/>
          </a:xfrm>
        </p:spPr>
        <p:txBody>
          <a:bodyPr/>
          <a:lstStyle/>
          <a:p>
            <a:pPr>
              <a:buFontTx/>
              <a:buNone/>
            </a:pPr>
            <a:r>
              <a:rPr lang="en-US" sz="3000" b="1" smtClean="0">
                <a:latin typeface="Tahoma" pitchFamily="34" charset="0"/>
                <a:cs typeface="Tahoma" pitchFamily="34" charset="0"/>
              </a:rPr>
              <a:t>America is becoming besieged by the hyphenated American syndrome. Whereas we used to be the melting pot of nations, there exists a conspiracy to “unmelt” the pot and separate Americans from one another by some distinctive and decisive hyphen.  A hyphenated American seems to be a self-serving individual who wants to distinguish himself as one who has special needs or wants special consideration.  No matter how politically correct some of these terms seem to be, I will never accept them nor use them. It would shame me to use some other country to distinguish myself from my fellow Americans.</a:t>
            </a:r>
          </a:p>
          <a:p>
            <a:pPr>
              <a:buFontTx/>
              <a:buNone/>
            </a:pPr>
            <a:endParaRPr lang="en-US" smtClean="0"/>
          </a:p>
        </p:txBody>
      </p:sp>
      <p:sp>
        <p:nvSpPr>
          <p:cNvPr id="4" name="Right Arrow 3"/>
          <p:cNvSpPr/>
          <p:nvPr/>
        </p:nvSpPr>
        <p:spPr>
          <a:xfrm>
            <a:off x="6172200" y="6373813"/>
            <a:ext cx="977900" cy="48418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228600"/>
            <a:ext cx="9144000" cy="685800"/>
          </a:xfrm>
        </p:spPr>
        <p:txBody>
          <a:bodyPr/>
          <a:lstStyle/>
          <a:p>
            <a:pPr eaLnBrk="1" hangingPunct="1"/>
            <a:r>
              <a:rPr lang="en-US" sz="4000" b="1" smtClean="0">
                <a:solidFill>
                  <a:schemeClr val="tx1"/>
                </a:solidFill>
                <a:latin typeface="Tahoma" pitchFamily="34" charset="0"/>
              </a:rPr>
              <a:t>TEMPORARY CULTURAL INSANITY</a:t>
            </a:r>
          </a:p>
        </p:txBody>
      </p:sp>
      <p:sp>
        <p:nvSpPr>
          <p:cNvPr id="18435" name="Rectangle 3"/>
          <p:cNvSpPr>
            <a:spLocks noGrp="1" noChangeArrowheads="1"/>
          </p:cNvSpPr>
          <p:nvPr>
            <p:ph type="body" idx="1"/>
          </p:nvPr>
        </p:nvSpPr>
        <p:spPr>
          <a:xfrm>
            <a:off x="0" y="1066800"/>
            <a:ext cx="8839200" cy="5791200"/>
          </a:xfrm>
        </p:spPr>
        <p:txBody>
          <a:bodyPr/>
          <a:lstStyle/>
          <a:p>
            <a:pPr marL="609600" indent="-609600" eaLnBrk="1" hangingPunct="1">
              <a:buFontTx/>
              <a:buAutoNum type="arabicPeriod"/>
            </a:pPr>
            <a:r>
              <a:rPr lang="en-US" sz="3600" b="1" smtClean="0">
                <a:latin typeface="Tahoma" pitchFamily="34" charset="0"/>
              </a:rPr>
              <a:t>Assuming everyone sees the world the way you do</a:t>
            </a:r>
          </a:p>
          <a:p>
            <a:pPr marL="609600" indent="-609600" eaLnBrk="1" hangingPunct="1">
              <a:buFontTx/>
              <a:buAutoNum type="arabicPeriod"/>
            </a:pPr>
            <a:r>
              <a:rPr lang="en-US" sz="3600" b="1" smtClean="0">
                <a:latin typeface="Tahoma" pitchFamily="34" charset="0"/>
              </a:rPr>
              <a:t>Assuming everyone works the way you do</a:t>
            </a:r>
          </a:p>
          <a:p>
            <a:pPr marL="609600" indent="-609600" eaLnBrk="1" hangingPunct="1">
              <a:buFontTx/>
              <a:buAutoNum type="arabicPeriod"/>
            </a:pPr>
            <a:r>
              <a:rPr lang="en-US" sz="3600" b="1" smtClean="0">
                <a:latin typeface="Tahoma" pitchFamily="34" charset="0"/>
              </a:rPr>
              <a:t>Assuming your way is best</a:t>
            </a:r>
          </a:p>
          <a:p>
            <a:pPr marL="609600" indent="-609600" eaLnBrk="1" hangingPunct="1">
              <a:buFontTx/>
              <a:buAutoNum type="arabicPeriod"/>
            </a:pPr>
            <a:r>
              <a:rPr lang="en-US" sz="3600" b="1" smtClean="0">
                <a:latin typeface="Tahoma" pitchFamily="34" charset="0"/>
              </a:rPr>
              <a:t>Assuming everyone wants what you want</a:t>
            </a:r>
          </a:p>
          <a:p>
            <a:pPr marL="609600" indent="-609600" eaLnBrk="1" hangingPunct="1">
              <a:buFontTx/>
              <a:buAutoNum type="arabicPeriod"/>
            </a:pPr>
            <a:r>
              <a:rPr lang="en-US" sz="3600" b="1" smtClean="0">
                <a:latin typeface="Tahoma" pitchFamily="34" charset="0"/>
              </a:rPr>
              <a:t>Assuming everyone wants to be like you</a:t>
            </a:r>
          </a:p>
          <a:p>
            <a:pPr marL="609600" indent="-609600" eaLnBrk="1" hangingPunct="1">
              <a:buFontTx/>
              <a:buNone/>
            </a:pPr>
            <a:endParaRPr lang="en-US" sz="3600" b="1" smtClean="0">
              <a:latin typeface="Tahoma"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3"/>
          <p:cNvSpPr>
            <a:spLocks noGrp="1" noChangeArrowheads="1"/>
          </p:cNvSpPr>
          <p:nvPr>
            <p:ph type="ctrTitle"/>
          </p:nvPr>
        </p:nvSpPr>
        <p:spPr>
          <a:xfrm>
            <a:off x="0" y="2130425"/>
            <a:ext cx="8458200" cy="4498975"/>
          </a:xfrm>
        </p:spPr>
        <p:txBody>
          <a:bodyPr/>
          <a:lstStyle/>
          <a:p>
            <a:pPr eaLnBrk="1" hangingPunct="1"/>
            <a:r>
              <a:rPr lang="en-US" smtClean="0">
                <a:solidFill>
                  <a:srgbClr val="66FF99"/>
                </a:solidFill>
              </a:rPr>
              <a:t/>
            </a:r>
            <a:br>
              <a:rPr lang="en-US" smtClean="0">
                <a:solidFill>
                  <a:srgbClr val="66FF99"/>
                </a:solidFill>
              </a:rPr>
            </a:br>
            <a:r>
              <a:rPr lang="en-US" smtClean="0">
                <a:solidFill>
                  <a:srgbClr val="66FF99"/>
                </a:solidFill>
              </a:rPr>
              <a:t/>
            </a:r>
            <a:br>
              <a:rPr lang="en-US" smtClean="0">
                <a:solidFill>
                  <a:srgbClr val="66FF99"/>
                </a:solidFill>
              </a:rPr>
            </a:br>
            <a:r>
              <a:rPr lang="en-US" smtClean="0">
                <a:solidFill>
                  <a:srgbClr val="66FF99"/>
                </a:solidFill>
              </a:rPr>
              <a:t/>
            </a:r>
            <a:br>
              <a:rPr lang="en-US" smtClean="0">
                <a:solidFill>
                  <a:srgbClr val="66FF99"/>
                </a:solidFill>
              </a:rPr>
            </a:br>
            <a:r>
              <a:rPr lang="en-US" smtClean="0">
                <a:solidFill>
                  <a:srgbClr val="66FF99"/>
                </a:solidFill>
              </a:rPr>
              <a:t/>
            </a:r>
            <a:br>
              <a:rPr lang="en-US" smtClean="0">
                <a:solidFill>
                  <a:srgbClr val="66FF99"/>
                </a:solidFill>
              </a:rPr>
            </a:br>
            <a:endParaRPr lang="en-US" smtClean="0">
              <a:solidFill>
                <a:srgbClr val="66FF99"/>
              </a:solidFill>
            </a:endParaRPr>
          </a:p>
        </p:txBody>
      </p:sp>
      <p:sp>
        <p:nvSpPr>
          <p:cNvPr id="19459" name="Rectangle 4"/>
          <p:cNvSpPr>
            <a:spLocks noGrp="1" noChangeArrowheads="1"/>
          </p:cNvSpPr>
          <p:nvPr>
            <p:ph type="subTitle" idx="1"/>
          </p:nvPr>
        </p:nvSpPr>
        <p:spPr>
          <a:xfrm>
            <a:off x="304800" y="0"/>
            <a:ext cx="8458200" cy="609600"/>
          </a:xfrm>
        </p:spPr>
        <p:txBody>
          <a:bodyPr/>
          <a:lstStyle/>
          <a:p>
            <a:pPr eaLnBrk="1" hangingPunct="1"/>
            <a:r>
              <a:rPr lang="en-US" sz="4000" b="1" smtClean="0">
                <a:latin typeface="Tahoma" pitchFamily="34" charset="0"/>
              </a:rPr>
              <a:t>THE SUBTLETIES OF CULTURAL BEHAVIOR</a:t>
            </a:r>
          </a:p>
        </p:txBody>
      </p:sp>
      <p:sp>
        <p:nvSpPr>
          <p:cNvPr id="19460" name="Rectangle 5"/>
          <p:cNvSpPr>
            <a:spLocks noChangeArrowheads="1"/>
          </p:cNvSpPr>
          <p:nvPr/>
        </p:nvSpPr>
        <p:spPr bwMode="auto">
          <a:xfrm>
            <a:off x="0" y="1219200"/>
            <a:ext cx="8839200" cy="521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Tx/>
              <a:buAutoNum type="arabicPeriod"/>
            </a:pPr>
            <a:r>
              <a:rPr lang="en-US" sz="4800" b="1">
                <a:latin typeface="Tahoma" pitchFamily="34" charset="0"/>
              </a:rPr>
              <a:t>Reading emotions accurately</a:t>
            </a:r>
          </a:p>
          <a:p>
            <a:pPr marL="342900" indent="-342900">
              <a:buFontTx/>
              <a:buAutoNum type="arabicPeriod"/>
            </a:pPr>
            <a:r>
              <a:rPr lang="en-US" sz="4800" b="1">
                <a:latin typeface="Tahoma" pitchFamily="34" charset="0"/>
              </a:rPr>
              <a:t>Catering to social         status differences</a:t>
            </a:r>
          </a:p>
          <a:p>
            <a:pPr marL="342900" indent="-342900">
              <a:buFontTx/>
              <a:buAutoNum type="arabicPeriod"/>
            </a:pPr>
            <a:r>
              <a:rPr lang="en-US" sz="4800" b="1">
                <a:latin typeface="Tahoma" pitchFamily="34" charset="0"/>
              </a:rPr>
              <a:t>Insiders vs. outsiders</a:t>
            </a:r>
          </a:p>
          <a:p>
            <a:pPr marL="342900" indent="-342900">
              <a:buFontTx/>
              <a:buAutoNum type="arabicPeriod"/>
            </a:pPr>
            <a:r>
              <a:rPr lang="en-US" sz="4800" b="1">
                <a:latin typeface="Tahoma" pitchFamily="34" charset="0"/>
              </a:rPr>
              <a:t>Power vested in your job title vs. who you know</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subTitle" idx="1"/>
          </p:nvPr>
        </p:nvSpPr>
        <p:spPr>
          <a:xfrm>
            <a:off x="0" y="304800"/>
            <a:ext cx="8839200" cy="6324600"/>
          </a:xfrm>
        </p:spPr>
        <p:txBody>
          <a:bodyPr/>
          <a:lstStyle/>
          <a:p>
            <a:pPr marL="609600" indent="-609600" algn="l" eaLnBrk="1" hangingPunct="1">
              <a:lnSpc>
                <a:spcPct val="90000"/>
              </a:lnSpc>
              <a:buClr>
                <a:srgbClr val="00FFFF"/>
              </a:buClr>
            </a:pPr>
            <a:endParaRPr lang="en-US" sz="4000" b="1" smtClean="0">
              <a:latin typeface="Tahoma" pitchFamily="34" charset="0"/>
            </a:endParaRPr>
          </a:p>
          <a:p>
            <a:pPr marL="609600" indent="-609600" algn="l" eaLnBrk="1" hangingPunct="1">
              <a:lnSpc>
                <a:spcPct val="90000"/>
              </a:lnSpc>
              <a:buClr>
                <a:srgbClr val="00FFFF"/>
              </a:buClr>
            </a:pPr>
            <a:r>
              <a:rPr lang="en-US" sz="3600" b="1" smtClean="0">
                <a:latin typeface="Tahoma" pitchFamily="34" charset="0"/>
              </a:rPr>
              <a:t>1.Try to speak their language &amp; eat their food.</a:t>
            </a:r>
          </a:p>
          <a:p>
            <a:pPr marL="609600" indent="-609600" algn="l" eaLnBrk="1" hangingPunct="1">
              <a:lnSpc>
                <a:spcPct val="90000"/>
              </a:lnSpc>
              <a:buClr>
                <a:srgbClr val="00FFFF"/>
              </a:buClr>
            </a:pPr>
            <a:r>
              <a:rPr lang="en-US" sz="3600" b="1" smtClean="0">
                <a:latin typeface="Tahoma" pitchFamily="34" charset="0"/>
              </a:rPr>
              <a:t>2. Don’t judge/evaluate people in the host culture by the standards of your </a:t>
            </a:r>
            <a:r>
              <a:rPr lang="en-US" sz="3600" b="1" u="sng" smtClean="0">
                <a:latin typeface="Tahoma" pitchFamily="34" charset="0"/>
              </a:rPr>
              <a:t>own</a:t>
            </a:r>
            <a:r>
              <a:rPr lang="en-US" sz="3600" b="1" smtClean="0">
                <a:latin typeface="Tahoma" pitchFamily="34" charset="0"/>
              </a:rPr>
              <a:t> culture.</a:t>
            </a:r>
          </a:p>
          <a:p>
            <a:pPr marL="609600" indent="-609600" algn="l" eaLnBrk="1" hangingPunct="1">
              <a:lnSpc>
                <a:spcPct val="90000"/>
              </a:lnSpc>
              <a:buClr>
                <a:srgbClr val="00FFFF"/>
              </a:buClr>
            </a:pPr>
            <a:r>
              <a:rPr lang="en-US" sz="3600" b="1" smtClean="0">
                <a:latin typeface="Tahoma" pitchFamily="34" charset="0"/>
              </a:rPr>
              <a:t>3. Don’t refer to others as “aliens” or “foreigners.” </a:t>
            </a:r>
          </a:p>
          <a:p>
            <a:pPr marL="609600" indent="-609600" algn="l" eaLnBrk="1" hangingPunct="1">
              <a:lnSpc>
                <a:spcPct val="90000"/>
              </a:lnSpc>
              <a:buClr>
                <a:srgbClr val="00FFFF"/>
              </a:buClr>
            </a:pPr>
            <a:r>
              <a:rPr lang="en-US" sz="3600" b="1" smtClean="0">
                <a:latin typeface="Tahoma" pitchFamily="34" charset="0"/>
              </a:rPr>
              <a:t>4. Resist the urge to “go native” in dress &amp; manners, losing your genuineness in the process. </a:t>
            </a:r>
          </a:p>
          <a:p>
            <a:pPr marL="609600" indent="-609600" eaLnBrk="1" hangingPunct="1">
              <a:lnSpc>
                <a:spcPct val="90000"/>
              </a:lnSpc>
              <a:buClr>
                <a:srgbClr val="00FFFF"/>
              </a:buClr>
            </a:pPr>
            <a:endParaRPr lang="en-US" sz="3600" b="1" smtClean="0">
              <a:latin typeface="Tahoma" pitchFamily="34" charset="0"/>
            </a:endParaRPr>
          </a:p>
          <a:p>
            <a:pPr marL="609600" indent="-609600" eaLnBrk="1" hangingPunct="1">
              <a:lnSpc>
                <a:spcPct val="90000"/>
              </a:lnSpc>
              <a:buClr>
                <a:srgbClr val="FFFF00"/>
              </a:buClr>
            </a:pPr>
            <a:endParaRPr lang="en-US" b="1" smtClean="0">
              <a:solidFill>
                <a:srgbClr val="FFFF00"/>
              </a:solidFill>
              <a:latin typeface="Comic Sans MS" pitchFamily="66" charset="0"/>
            </a:endParaRPr>
          </a:p>
          <a:p>
            <a:pPr marL="609600" indent="-609600" eaLnBrk="1" hangingPunct="1">
              <a:lnSpc>
                <a:spcPct val="90000"/>
              </a:lnSpc>
            </a:pPr>
            <a:endParaRPr lang="en-US" sz="4000" b="1" smtClean="0">
              <a:solidFill>
                <a:srgbClr val="66FF99"/>
              </a:solidFill>
              <a:latin typeface="Comic Sans MS" pitchFamily="66" charset="0"/>
            </a:endParaRPr>
          </a:p>
          <a:p>
            <a:pPr marL="609600" indent="-609600" eaLnBrk="1" hangingPunct="1">
              <a:lnSpc>
                <a:spcPct val="90000"/>
              </a:lnSpc>
            </a:pPr>
            <a:endParaRPr lang="en-US" sz="2400" b="1" smtClean="0">
              <a:solidFill>
                <a:srgbClr val="66FF99"/>
              </a:solidFill>
              <a:latin typeface="Comic Sans MS" pitchFamily="66" charset="0"/>
            </a:endParaRPr>
          </a:p>
        </p:txBody>
      </p:sp>
      <p:sp>
        <p:nvSpPr>
          <p:cNvPr id="20483" name="Rectangle 4"/>
          <p:cNvSpPr>
            <a:spLocks noGrp="1" noChangeArrowheads="1"/>
          </p:cNvSpPr>
          <p:nvPr>
            <p:ph type="ctrTitle"/>
          </p:nvPr>
        </p:nvSpPr>
        <p:spPr>
          <a:xfrm>
            <a:off x="0" y="228600"/>
            <a:ext cx="8839200" cy="762000"/>
          </a:xfrm>
        </p:spPr>
        <p:txBody>
          <a:bodyPr/>
          <a:lstStyle/>
          <a:p>
            <a:pPr eaLnBrk="1" hangingPunct="1"/>
            <a:r>
              <a:rPr lang="en-US" b="1" smtClean="0">
                <a:latin typeface="Tahoma" pitchFamily="34" charset="0"/>
              </a:rPr>
              <a:t>CULTURAL BRIDGE-BUILDING</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228600"/>
            <a:ext cx="9144000" cy="2438400"/>
          </a:xfrm>
        </p:spPr>
        <p:txBody>
          <a:bodyPr/>
          <a:lstStyle/>
          <a:p>
            <a:pPr eaLnBrk="1" hangingPunct="1"/>
            <a:r>
              <a:rPr lang="en-US" sz="3600" b="1" smtClean="0">
                <a:solidFill>
                  <a:schemeClr val="tx1"/>
                </a:solidFill>
                <a:latin typeface="Tahoma" pitchFamily="34" charset="0"/>
              </a:rPr>
              <a:t>Cross-cultural deals often start slowly</a:t>
            </a:r>
            <a:br>
              <a:rPr lang="en-US" sz="3600" b="1" smtClean="0">
                <a:solidFill>
                  <a:schemeClr val="tx1"/>
                </a:solidFill>
                <a:latin typeface="Tahoma" pitchFamily="34" charset="0"/>
              </a:rPr>
            </a:br>
            <a:r>
              <a:rPr lang="en-US" sz="3600" b="1" smtClean="0">
                <a:solidFill>
                  <a:schemeClr val="tx1"/>
                </a:solidFill>
                <a:latin typeface="Tahoma" pitchFamily="34" charset="0"/>
              </a:rPr>
              <a:t>because most cultures do business in a personalized manner, which requires relationship-building.</a:t>
            </a:r>
          </a:p>
        </p:txBody>
      </p:sp>
      <p:sp>
        <p:nvSpPr>
          <p:cNvPr id="21507" name="Rectangle 3"/>
          <p:cNvSpPr>
            <a:spLocks noGrp="1" noChangeArrowheads="1"/>
          </p:cNvSpPr>
          <p:nvPr>
            <p:ph type="body" idx="1"/>
          </p:nvPr>
        </p:nvSpPr>
        <p:spPr/>
        <p:txBody>
          <a:bodyPr/>
          <a:lstStyle/>
          <a:p>
            <a:pPr algn="ctr" eaLnBrk="1" hangingPunct="1">
              <a:buFontTx/>
              <a:buNone/>
            </a:pPr>
            <a:endParaRPr lang="en-US" sz="4800" b="1" smtClean="0">
              <a:solidFill>
                <a:srgbClr val="FFCC00"/>
              </a:solidFill>
              <a:latin typeface="Comic Sans MS" pitchFamily="66" charset="0"/>
            </a:endParaRPr>
          </a:p>
          <a:p>
            <a:pPr algn="ctr" eaLnBrk="1" hangingPunct="1">
              <a:buClr>
                <a:srgbClr val="3366CC"/>
              </a:buClr>
              <a:buFont typeface="Wingdings" pitchFamily="2" charset="2"/>
              <a:buNone/>
            </a:pPr>
            <a:r>
              <a:rPr lang="en-US" sz="4800" b="1" smtClean="0">
                <a:solidFill>
                  <a:srgbClr val="FF00FF"/>
                </a:solidFill>
                <a:latin typeface="Comic Sans MS" pitchFamily="66" charset="0"/>
              </a:rPr>
              <a:t>		</a:t>
            </a:r>
          </a:p>
        </p:txBody>
      </p:sp>
      <p:pic>
        <p:nvPicPr>
          <p:cNvPr id="21508" name="Picture 4" descr="BUYERS FA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667000"/>
            <a:ext cx="5334000" cy="385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274638"/>
            <a:ext cx="9144000" cy="334962"/>
          </a:xfrm>
        </p:spPr>
        <p:txBody>
          <a:bodyPr/>
          <a:lstStyle/>
          <a:p>
            <a:pPr eaLnBrk="1" hangingPunct="1"/>
            <a:r>
              <a:rPr lang="en-US" sz="3600" b="1" smtClean="0">
                <a:latin typeface="Tahoma" pitchFamily="34" charset="0"/>
              </a:rPr>
              <a:t>GUESS WHO?</a:t>
            </a:r>
          </a:p>
        </p:txBody>
      </p:sp>
      <p:sp>
        <p:nvSpPr>
          <p:cNvPr id="22531" name="Rectangle 3"/>
          <p:cNvSpPr>
            <a:spLocks noGrp="1" noChangeArrowheads="1"/>
          </p:cNvSpPr>
          <p:nvPr>
            <p:ph type="body" idx="1"/>
          </p:nvPr>
        </p:nvSpPr>
        <p:spPr>
          <a:xfrm>
            <a:off x="0" y="685800"/>
            <a:ext cx="9144000" cy="5943600"/>
          </a:xfrm>
        </p:spPr>
        <p:txBody>
          <a:bodyPr/>
          <a:lstStyle/>
          <a:p>
            <a:pPr marL="609600" indent="-609600" eaLnBrk="1" hangingPunct="1">
              <a:lnSpc>
                <a:spcPct val="90000"/>
              </a:lnSpc>
              <a:buFontTx/>
              <a:buAutoNum type="arabicPeriod"/>
            </a:pPr>
            <a:r>
              <a:rPr lang="en-US" sz="3600" b="1" dirty="0" smtClean="0">
                <a:latin typeface="Tahoma" pitchFamily="34" charset="0"/>
              </a:rPr>
              <a:t>The vast majority of the nation’s public school students never study a foreign language at any grade level.</a:t>
            </a:r>
          </a:p>
          <a:p>
            <a:pPr marL="609600" indent="-609600" eaLnBrk="1" hangingPunct="1">
              <a:lnSpc>
                <a:spcPct val="90000"/>
              </a:lnSpc>
              <a:buFontTx/>
              <a:buAutoNum type="arabicPeriod"/>
            </a:pPr>
            <a:r>
              <a:rPr lang="en-US" sz="3600" b="1" dirty="0" smtClean="0">
                <a:latin typeface="Tahoma" pitchFamily="34" charset="0"/>
              </a:rPr>
              <a:t>Less than 8% of undergrad college students are taking a foreign language in a given year &amp; only 2% are studying aboard.</a:t>
            </a:r>
          </a:p>
          <a:p>
            <a:pPr marL="609600" indent="-609600" eaLnBrk="1" hangingPunct="1">
              <a:lnSpc>
                <a:spcPct val="90000"/>
              </a:lnSpc>
              <a:buFontTx/>
              <a:buAutoNum type="arabicPeriod"/>
            </a:pPr>
            <a:r>
              <a:rPr lang="en-US" sz="3600" b="1" dirty="0" smtClean="0">
                <a:latin typeface="Tahoma" pitchFamily="34" charset="0"/>
              </a:rPr>
              <a:t>Business, engineering &amp; science majors never have to take a foreign language.</a:t>
            </a:r>
          </a:p>
          <a:p>
            <a:pPr marL="609600" indent="-609600" eaLnBrk="1" hangingPunct="1">
              <a:lnSpc>
                <a:spcPct val="90000"/>
              </a:lnSpc>
            </a:pPr>
            <a:endParaRPr lang="en-US" sz="3600" b="1" dirty="0" smtClean="0">
              <a:latin typeface="Tahoma" pitchFamily="34" charset="0"/>
            </a:endParaRPr>
          </a:p>
          <a:p>
            <a:pPr marL="609600" indent="-609600" eaLnBrk="1" hangingPunct="1">
              <a:lnSpc>
                <a:spcPct val="90000"/>
              </a:lnSpc>
            </a:pPr>
            <a:endParaRPr lang="en-US" sz="3600" b="1" dirty="0" smtClean="0">
              <a:latin typeface="Tahoma" pitchFamily="34" charset="0"/>
            </a:endParaRPr>
          </a:p>
        </p:txBody>
      </p:sp>
      <p:sp>
        <p:nvSpPr>
          <p:cNvPr id="22532" name="AutoShape 4"/>
          <p:cNvSpPr>
            <a:spLocks noChangeArrowheads="1"/>
          </p:cNvSpPr>
          <p:nvPr/>
        </p:nvSpPr>
        <p:spPr bwMode="auto">
          <a:xfrm>
            <a:off x="68580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4"/>
            </a:pPr>
            <a:r>
              <a:rPr lang="en-US" sz="2800" b="1" smtClean="0">
                <a:latin typeface="Tahoma" pitchFamily="34" charset="0"/>
              </a:rPr>
              <a:t>“Without speaking a second language, it’s not possible to have any sophisticated understanding of another culture.”</a:t>
            </a:r>
          </a:p>
          <a:p>
            <a:pPr marL="609600" indent="-609600" eaLnBrk="1" hangingPunct="1">
              <a:buFontTx/>
              <a:buAutoNum type="arabicPeriod" startAt="4"/>
            </a:pPr>
            <a:r>
              <a:rPr lang="en-US" sz="2800" b="1" smtClean="0">
                <a:latin typeface="Tahoma" pitchFamily="34" charset="0"/>
              </a:rPr>
              <a:t>“Many students in other nations begin learning another language before the age of 10. They will have an edge over monolingual Americans in developing business relationships &amp; connections outside their home turf.”</a:t>
            </a:r>
          </a:p>
          <a:p>
            <a:pPr marL="609600" indent="-609600" eaLnBrk="1" hangingPunct="1">
              <a:buFontTx/>
              <a:buAutoNum type="arabicPeriod" startAt="4"/>
            </a:pPr>
            <a:r>
              <a:rPr lang="en-US" sz="2800" b="1" smtClean="0">
                <a:latin typeface="Tahoma" pitchFamily="34" charset="0"/>
              </a:rPr>
              <a:t>A special commission of the U.S. Department of Education has called for a sweeping overhaul of the core curriculum of all public schools &amp; in higher education to prepare American students for the global world of the 21</a:t>
            </a:r>
            <a:r>
              <a:rPr lang="en-US" sz="2800" b="1" baseline="30000" smtClean="0">
                <a:latin typeface="Tahoma" pitchFamily="34" charset="0"/>
              </a:rPr>
              <a:t>st</a:t>
            </a:r>
            <a:r>
              <a:rPr lang="en-US" sz="2800" b="1" smtClean="0">
                <a:latin typeface="Tahoma" pitchFamily="34" charset="0"/>
              </a:rPr>
              <a:t> century.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28600"/>
            <a:ext cx="8915400" cy="762000"/>
          </a:xfrm>
        </p:spPr>
        <p:txBody>
          <a:bodyPr/>
          <a:lstStyle/>
          <a:p>
            <a:pPr eaLnBrk="1" hangingPunct="1"/>
            <a:r>
              <a:rPr lang="en-US" sz="4000" b="1" smtClean="0">
                <a:solidFill>
                  <a:schemeClr val="tx1"/>
                </a:solidFill>
                <a:latin typeface="Tahoma" pitchFamily="34" charset="0"/>
              </a:rPr>
              <a:t>Cross-Culture Interaction PRISMs</a:t>
            </a:r>
          </a:p>
        </p:txBody>
      </p:sp>
      <p:sp>
        <p:nvSpPr>
          <p:cNvPr id="3075" name="Rectangle 3"/>
          <p:cNvSpPr>
            <a:spLocks noGrp="1" noChangeArrowheads="1"/>
          </p:cNvSpPr>
          <p:nvPr>
            <p:ph type="subTitle" idx="1"/>
          </p:nvPr>
        </p:nvSpPr>
        <p:spPr>
          <a:xfrm>
            <a:off x="0" y="914400"/>
            <a:ext cx="9144000" cy="5943600"/>
          </a:xfrm>
        </p:spPr>
        <p:txBody>
          <a:bodyPr/>
          <a:lstStyle/>
          <a:p>
            <a:pPr marL="609600" indent="-609600" algn="l" eaLnBrk="1" hangingPunct="1">
              <a:lnSpc>
                <a:spcPct val="90000"/>
              </a:lnSpc>
              <a:buFontTx/>
              <a:buAutoNum type="arabicPeriod"/>
            </a:pPr>
            <a:r>
              <a:rPr lang="en-US" sz="4000" b="1" smtClean="0">
                <a:latin typeface="Tahoma" pitchFamily="34" charset="0"/>
              </a:rPr>
              <a:t>Are some cultures “better” than others?</a:t>
            </a:r>
          </a:p>
          <a:p>
            <a:pPr marL="609600" indent="-609600" algn="l" eaLnBrk="1" hangingPunct="1">
              <a:lnSpc>
                <a:spcPct val="90000"/>
              </a:lnSpc>
              <a:buFontTx/>
              <a:buAutoNum type="arabicPeriod"/>
            </a:pPr>
            <a:r>
              <a:rPr lang="en-US" sz="4000" b="1" smtClean="0">
                <a:latin typeface="Tahoma" pitchFamily="34" charset="0"/>
              </a:rPr>
              <a:t>Do you have to dislike other  cultures in order to like your own culture?</a:t>
            </a:r>
          </a:p>
          <a:p>
            <a:pPr marL="609600" indent="-609600" algn="l" eaLnBrk="1" hangingPunct="1">
              <a:lnSpc>
                <a:spcPct val="90000"/>
              </a:lnSpc>
              <a:buFontTx/>
              <a:buAutoNum type="arabicPeriod"/>
            </a:pPr>
            <a:r>
              <a:rPr lang="en-US" sz="4000" b="1" smtClean="0">
                <a:latin typeface="Tahoma" pitchFamily="34" charset="0"/>
              </a:rPr>
              <a:t>To what extent do most people accurately understand their own culture?</a:t>
            </a:r>
          </a:p>
          <a:p>
            <a:pPr marL="609600" indent="-609600" algn="l" eaLnBrk="1" hangingPunct="1">
              <a:lnSpc>
                <a:spcPct val="90000"/>
              </a:lnSpc>
              <a:buFontTx/>
              <a:buAutoNum type="arabicPeriod"/>
            </a:pPr>
            <a:r>
              <a:rPr lang="en-US" sz="4000" b="1" smtClean="0">
                <a:latin typeface="Tahoma" pitchFamily="34" charset="0"/>
              </a:rPr>
              <a:t>Why are cultures rapidly disappearing?</a:t>
            </a:r>
          </a:p>
          <a:p>
            <a:pPr marL="609600" indent="-609600" algn="l" eaLnBrk="1" hangingPunct="1">
              <a:lnSpc>
                <a:spcPct val="90000"/>
              </a:lnSpc>
              <a:buFontTx/>
              <a:buAutoNum type="arabicPeriod"/>
            </a:pPr>
            <a:endParaRPr lang="en-US" sz="4400" b="1" smtClean="0">
              <a:latin typeface="Tahoma" pitchFamily="34" charset="0"/>
            </a:endParaRPr>
          </a:p>
          <a:p>
            <a:pPr marL="609600" indent="-609600" algn="l" eaLnBrk="1" hangingPunct="1">
              <a:lnSpc>
                <a:spcPct val="90000"/>
              </a:lnSpc>
              <a:buFontTx/>
              <a:buAutoNum type="arabicPeriod"/>
            </a:pPr>
            <a:endParaRPr lang="en-US" sz="4800" b="1" smtClean="0">
              <a:latin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0" y="0"/>
            <a:ext cx="9144000" cy="6858000"/>
          </a:xfrm>
        </p:spPr>
        <p:txBody>
          <a:bodyPr/>
          <a:lstStyle/>
          <a:p>
            <a:pPr>
              <a:buFontTx/>
              <a:buNone/>
            </a:pPr>
            <a:r>
              <a:rPr lang="en-US" sz="4200" b="1" smtClean="0">
                <a:latin typeface="Tahoma" pitchFamily="34" charset="0"/>
                <a:cs typeface="Tahoma" pitchFamily="34" charset="0"/>
              </a:rPr>
              <a:t>One of the most humbling experiences in life is learning another nation’s language while living in that nation.  The inability to communicate clearly and competently can play havoc with ones confidence and sense of sophistication. Enduring this experience is often the ideal “cure” for ethnocentric people.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bg>
      <p:bgPr>
        <a:solidFill>
          <a:srgbClr val="FF0000"/>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body" sz="half" idx="4294967295"/>
          </p:nvPr>
        </p:nvSpPr>
        <p:spPr>
          <a:xfrm>
            <a:off x="228600" y="152400"/>
            <a:ext cx="8686800" cy="6553200"/>
          </a:xfrm>
        </p:spPr>
        <p:txBody>
          <a:bodyPr/>
          <a:lstStyle/>
          <a:p>
            <a:pPr algn="ctr" eaLnBrk="1" hangingPunct="1">
              <a:buFontTx/>
              <a:buNone/>
            </a:pPr>
            <a:endParaRPr lang="en-US" sz="4400" b="1" smtClean="0">
              <a:solidFill>
                <a:srgbClr val="66FF99"/>
              </a:solidFill>
              <a:latin typeface="Comic Sans MS" pitchFamily="66" charset="0"/>
            </a:endParaRPr>
          </a:p>
          <a:p>
            <a:pPr algn="ctr" eaLnBrk="1" hangingPunct="1">
              <a:buClr>
                <a:srgbClr val="0066FF"/>
              </a:buClr>
              <a:buFont typeface="Wingdings" pitchFamily="2" charset="2"/>
              <a:buNone/>
            </a:pPr>
            <a:r>
              <a:rPr lang="en-US" sz="8000" b="1" smtClean="0">
                <a:latin typeface="Tahoma" pitchFamily="34" charset="0"/>
              </a:rPr>
              <a:t>MACRO FACTORS THAT SHAPE CULTURES</a:t>
            </a:r>
            <a:r>
              <a:rPr lang="en-US" sz="7200" b="1" smtClean="0">
                <a:solidFill>
                  <a:srgbClr val="66FF99"/>
                </a:solidFill>
                <a:latin typeface="Comic Sans MS" pitchFamily="66" charset="0"/>
              </a:rPr>
              <a:t> </a:t>
            </a:r>
          </a:p>
          <a:p>
            <a:pPr algn="r" eaLnBrk="1" hangingPunct="1">
              <a:buFont typeface="Wingdings" pitchFamily="2" charset="2"/>
              <a:buNone/>
            </a:pPr>
            <a:endParaRPr lang="en-US" sz="7200" b="1" smtClean="0">
              <a:solidFill>
                <a:srgbClr val="66FF99"/>
              </a:solidFill>
              <a:latin typeface="Comic Sans MS" pitchFamily="66" charset="0"/>
            </a:endParaRPr>
          </a:p>
          <a:p>
            <a:pPr eaLnBrk="1" hangingPunct="1">
              <a:buFont typeface="Wingdings" pitchFamily="2" charset="2"/>
              <a:buNone/>
            </a:pPr>
            <a:endParaRPr lang="en-US" sz="4000" b="1" smtClean="0">
              <a:solidFill>
                <a:srgbClr val="66FF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685800" y="0"/>
            <a:ext cx="8153400" cy="6629400"/>
          </a:xfrm>
        </p:spPr>
        <p:txBody>
          <a:bodyPr/>
          <a:lstStyle/>
          <a:p>
            <a:pPr marL="609600" indent="-609600" algn="ctr" eaLnBrk="1" hangingPunct="1">
              <a:lnSpc>
                <a:spcPct val="90000"/>
              </a:lnSpc>
              <a:buFontTx/>
              <a:buAutoNum type="arabicPeriod"/>
            </a:pPr>
            <a:r>
              <a:rPr lang="en-US" sz="4000" b="1" smtClean="0">
                <a:latin typeface="Tahoma" pitchFamily="34" charset="0"/>
              </a:rPr>
              <a:t>The nation’s culture</a:t>
            </a:r>
          </a:p>
          <a:p>
            <a:pPr marL="609600" indent="-609600" algn="ctr" eaLnBrk="1" hangingPunct="1">
              <a:lnSpc>
                <a:spcPct val="90000"/>
              </a:lnSpc>
              <a:buFontTx/>
              <a:buNone/>
            </a:pPr>
            <a:endParaRPr lang="en-US" sz="4000" b="1" smtClean="0">
              <a:latin typeface="Tahoma" pitchFamily="34" charset="0"/>
            </a:endParaRPr>
          </a:p>
          <a:p>
            <a:pPr marL="609600" indent="-609600" algn="ctr" eaLnBrk="1" hangingPunct="1">
              <a:lnSpc>
                <a:spcPct val="90000"/>
              </a:lnSpc>
              <a:buFontTx/>
              <a:buAutoNum type="arabicPeriod"/>
            </a:pPr>
            <a:endParaRPr lang="en-US" sz="4000" b="1" smtClean="0">
              <a:latin typeface="Tahoma" pitchFamily="34" charset="0"/>
            </a:endParaRPr>
          </a:p>
          <a:p>
            <a:pPr marL="609600" indent="-609600" algn="ctr" eaLnBrk="1" hangingPunct="1">
              <a:lnSpc>
                <a:spcPct val="90000"/>
              </a:lnSpc>
              <a:buFontTx/>
              <a:buAutoNum type="arabicPeriod" startAt="2"/>
            </a:pPr>
            <a:r>
              <a:rPr lang="en-US" sz="4000" b="1" smtClean="0">
                <a:latin typeface="Tahoma" pitchFamily="34" charset="0"/>
              </a:rPr>
              <a:t>Its governmental system</a:t>
            </a:r>
          </a:p>
          <a:p>
            <a:pPr marL="609600" indent="-609600" algn="ctr" eaLnBrk="1" hangingPunct="1">
              <a:lnSpc>
                <a:spcPct val="90000"/>
              </a:lnSpc>
              <a:buFontTx/>
              <a:buNone/>
            </a:pPr>
            <a:endParaRPr lang="en-US" sz="4000" b="1" smtClean="0">
              <a:latin typeface="Tahoma" pitchFamily="34" charset="0"/>
            </a:endParaRPr>
          </a:p>
          <a:p>
            <a:pPr marL="609600" indent="-609600" algn="ctr" eaLnBrk="1" hangingPunct="1">
              <a:lnSpc>
                <a:spcPct val="90000"/>
              </a:lnSpc>
              <a:buFontTx/>
              <a:buNone/>
            </a:pPr>
            <a:endParaRPr lang="en-US" sz="4000" b="1" smtClean="0">
              <a:latin typeface="Tahoma" pitchFamily="34" charset="0"/>
            </a:endParaRPr>
          </a:p>
          <a:p>
            <a:pPr marL="609600" indent="-609600" algn="ctr" eaLnBrk="1" hangingPunct="1">
              <a:lnSpc>
                <a:spcPct val="90000"/>
              </a:lnSpc>
              <a:buFontTx/>
              <a:buAutoNum type="arabicPeriod" startAt="3"/>
            </a:pPr>
            <a:r>
              <a:rPr lang="en-US" sz="4000" b="1" smtClean="0">
                <a:latin typeface="Tahoma" pitchFamily="34" charset="0"/>
              </a:rPr>
              <a:t>Its institutions</a:t>
            </a:r>
          </a:p>
          <a:p>
            <a:pPr marL="609600" indent="-609600" algn="ctr" eaLnBrk="1" hangingPunct="1">
              <a:lnSpc>
                <a:spcPct val="90000"/>
              </a:lnSpc>
              <a:buFontTx/>
              <a:buNone/>
            </a:pPr>
            <a:endParaRPr lang="en-US" sz="4000" b="1" smtClean="0">
              <a:latin typeface="Tahoma" pitchFamily="34" charset="0"/>
            </a:endParaRPr>
          </a:p>
          <a:p>
            <a:pPr marL="609600" indent="-609600" algn="ctr" eaLnBrk="1" hangingPunct="1">
              <a:lnSpc>
                <a:spcPct val="90000"/>
              </a:lnSpc>
              <a:buFontTx/>
              <a:buAutoNum type="arabicPeriod" startAt="4"/>
            </a:pPr>
            <a:r>
              <a:rPr lang="en-US" sz="4000" b="1" smtClean="0">
                <a:latin typeface="Tahoma" pitchFamily="34" charset="0"/>
              </a:rPr>
              <a:t>Whether business practices are personal or impersonal</a:t>
            </a:r>
            <a:r>
              <a:rPr lang="en-US" sz="4000" b="1" smtClean="0">
                <a:solidFill>
                  <a:srgbClr val="339933"/>
                </a:solidFill>
                <a:latin typeface="Comic Sans MS" pitchFamily="66" charset="0"/>
              </a:rPr>
              <a:t> </a:t>
            </a:r>
          </a:p>
          <a:p>
            <a:pPr marL="609600" indent="-609600" algn="ctr" eaLnBrk="1" hangingPunct="1">
              <a:lnSpc>
                <a:spcPct val="90000"/>
              </a:lnSpc>
              <a:buFontTx/>
              <a:buNone/>
            </a:pPr>
            <a:endParaRPr lang="en-US" sz="4000" b="1" smtClean="0">
              <a:solidFill>
                <a:srgbClr val="339933"/>
              </a:solidFill>
              <a:latin typeface="Comic Sans MS" pitchFamily="66" charset="0"/>
            </a:endParaRPr>
          </a:p>
        </p:txBody>
      </p:sp>
      <p:sp>
        <p:nvSpPr>
          <p:cNvPr id="29699" name="AutoShape 3"/>
          <p:cNvSpPr>
            <a:spLocks noChangeArrowheads="1"/>
          </p:cNvSpPr>
          <p:nvPr/>
        </p:nvSpPr>
        <p:spPr bwMode="auto">
          <a:xfrm>
            <a:off x="4329113" y="762000"/>
            <a:ext cx="485775" cy="976313"/>
          </a:xfrm>
          <a:prstGeom prst="down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
        <p:nvSpPr>
          <p:cNvPr id="29700" name="AutoShape 4"/>
          <p:cNvSpPr>
            <a:spLocks noChangeArrowheads="1"/>
          </p:cNvSpPr>
          <p:nvPr/>
        </p:nvSpPr>
        <p:spPr bwMode="auto">
          <a:xfrm>
            <a:off x="4329113" y="4572000"/>
            <a:ext cx="485775" cy="976313"/>
          </a:xfrm>
          <a:prstGeom prst="down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
        <p:nvSpPr>
          <p:cNvPr id="29701" name="AutoShape 5"/>
          <p:cNvSpPr>
            <a:spLocks noChangeArrowheads="1"/>
          </p:cNvSpPr>
          <p:nvPr/>
        </p:nvSpPr>
        <p:spPr bwMode="auto">
          <a:xfrm>
            <a:off x="4329113" y="2743200"/>
            <a:ext cx="485775" cy="976313"/>
          </a:xfrm>
          <a:prstGeom prst="down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push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381000" y="0"/>
            <a:ext cx="8763000" cy="1143000"/>
          </a:xfrm>
        </p:spPr>
        <p:txBody>
          <a:bodyPr/>
          <a:lstStyle/>
          <a:p>
            <a:r>
              <a:rPr lang="en-US" sz="3200" b="1" smtClean="0">
                <a:latin typeface="Tahoma" pitchFamily="34" charset="0"/>
                <a:cs typeface="Tahoma" pitchFamily="34" charset="0"/>
              </a:rPr>
              <a:t>YOU KNOW YOU ARE IN AN INSTITUTIONALIZED CULTURE WHEN:</a:t>
            </a:r>
          </a:p>
        </p:txBody>
      </p:sp>
      <p:sp>
        <p:nvSpPr>
          <p:cNvPr id="30723" name="Content Placeholder 2"/>
          <p:cNvSpPr>
            <a:spLocks noGrp="1"/>
          </p:cNvSpPr>
          <p:nvPr>
            <p:ph idx="1"/>
          </p:nvPr>
        </p:nvSpPr>
        <p:spPr>
          <a:xfrm>
            <a:off x="0" y="1143000"/>
            <a:ext cx="9144000" cy="5715000"/>
          </a:xfrm>
        </p:spPr>
        <p:txBody>
          <a:bodyPr/>
          <a:lstStyle/>
          <a:p>
            <a:pPr marL="514350" indent="-514350">
              <a:buFontTx/>
              <a:buAutoNum type="arabicPeriod"/>
            </a:pPr>
            <a:r>
              <a:rPr lang="en-US" b="1" smtClean="0">
                <a:latin typeface="Tahoma" pitchFamily="34" charset="0"/>
                <a:cs typeface="Tahoma" pitchFamily="34" charset="0"/>
              </a:rPr>
              <a:t>There are numerous laws, regulations, &amp; lawyers.</a:t>
            </a:r>
          </a:p>
          <a:p>
            <a:pPr marL="514350" indent="-514350">
              <a:buFontTx/>
              <a:buAutoNum type="arabicPeriod"/>
            </a:pPr>
            <a:r>
              <a:rPr lang="en-US" b="1" smtClean="0">
                <a:latin typeface="Tahoma" pitchFamily="34" charset="0"/>
                <a:cs typeface="Tahoma" pitchFamily="34" charset="0"/>
              </a:rPr>
              <a:t>People depend on institutions (public schools, hospitals, banks, etc.) more than family.</a:t>
            </a:r>
          </a:p>
          <a:p>
            <a:pPr marL="514350" indent="-514350">
              <a:buFontTx/>
              <a:buAutoNum type="arabicPeriod"/>
            </a:pPr>
            <a:r>
              <a:rPr lang="en-US" b="1" smtClean="0">
                <a:latin typeface="Tahoma" pitchFamily="34" charset="0"/>
                <a:cs typeface="Tahoma" pitchFamily="34" charset="0"/>
              </a:rPr>
              <a:t>Most things are organized &amp; efficient.</a:t>
            </a:r>
          </a:p>
          <a:p>
            <a:pPr marL="514350" indent="-514350">
              <a:buFontTx/>
              <a:buAutoNum type="arabicPeriod"/>
            </a:pPr>
            <a:r>
              <a:rPr lang="en-US" b="1" smtClean="0">
                <a:latin typeface="Tahoma" pitchFamily="34" charset="0"/>
                <a:cs typeface="Tahoma" pitchFamily="34" charset="0"/>
              </a:rPr>
              <a:t>The main building blocks of society are singles &amp; small nuclear families.</a:t>
            </a:r>
          </a:p>
          <a:p>
            <a:pPr marL="514350" indent="-514350">
              <a:buFontTx/>
              <a:buAutoNum type="arabicPeriod"/>
            </a:pPr>
            <a:r>
              <a:rPr lang="en-US" b="1" smtClean="0">
                <a:latin typeface="Tahoma" pitchFamily="34" charset="0"/>
                <a:cs typeface="Tahoma" pitchFamily="34" charset="0"/>
              </a:rPr>
              <a:t>People are independent &amp; self-sufficient.</a:t>
            </a:r>
          </a:p>
          <a:p>
            <a:pPr marL="514350" indent="-514350">
              <a:buFontTx/>
              <a:buAutoNum type="arabicPeriod"/>
            </a:pPr>
            <a:r>
              <a:rPr lang="en-US" b="1" smtClean="0">
                <a:latin typeface="Tahoma" pitchFamily="34" charset="0"/>
                <a:cs typeface="Tahoma" pitchFamily="34" charset="0"/>
              </a:rPr>
              <a:t>Power is widely shared. </a:t>
            </a:r>
          </a:p>
          <a:p>
            <a:pPr marL="514350" indent="-514350">
              <a:buFontTx/>
              <a:buNone/>
            </a:pPr>
            <a:endParaRPr lang="en-US" b="1" smtClean="0">
              <a:latin typeface="Tahoma" pitchFamily="34" charset="0"/>
              <a:cs typeface="Tahoma" pitchFamily="34" charset="0"/>
            </a:endParaRPr>
          </a:p>
          <a:p>
            <a:pPr marL="514350" indent="-514350">
              <a:buFontTx/>
              <a:buNone/>
            </a:pPr>
            <a:endParaRPr lang="en-US" b="1" smtClean="0">
              <a:latin typeface="Tahoma" pitchFamily="34" charset="0"/>
              <a:cs typeface="Tahoma" pitchFamily="34" charset="0"/>
            </a:endParaRPr>
          </a:p>
          <a:p>
            <a:pPr marL="514350" indent="-514350">
              <a:buFontTx/>
              <a:buNone/>
            </a:pPr>
            <a:endParaRPr lang="en-US" b="1" smtClean="0">
              <a:latin typeface="Tahoma" pitchFamily="34" charset="0"/>
              <a:cs typeface="Tahoma" pitchFamily="34" charset="0"/>
            </a:endParaRPr>
          </a:p>
          <a:p>
            <a:pPr marL="514350" indent="-514350">
              <a:buFontTx/>
              <a:buNone/>
            </a:pPr>
            <a:endParaRPr lang="en-US" b="1" smtClean="0">
              <a:latin typeface="Tahoma" pitchFamily="34" charset="0"/>
              <a:cs typeface="Tahoma" pitchFamily="34" charset="0"/>
            </a:endParaRPr>
          </a:p>
        </p:txBody>
      </p:sp>
      <p:sp>
        <p:nvSpPr>
          <p:cNvPr id="4" name="Right Arrow 3"/>
          <p:cNvSpPr/>
          <p:nvPr/>
        </p:nvSpPr>
        <p:spPr>
          <a:xfrm flipV="1">
            <a:off x="7315200" y="6019800"/>
            <a:ext cx="1143000" cy="4572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0" y="0"/>
            <a:ext cx="9144000" cy="6858000"/>
          </a:xfrm>
        </p:spPr>
        <p:txBody>
          <a:bodyPr/>
          <a:lstStyle/>
          <a:p>
            <a:pPr marL="514350" indent="-514350">
              <a:buFontTx/>
              <a:buAutoNum type="arabicPeriod" startAt="7"/>
            </a:pPr>
            <a:r>
              <a:rPr lang="en-US" sz="3600" b="1" dirty="0" smtClean="0">
                <a:latin typeface="Tahoma" pitchFamily="34" charset="0"/>
                <a:cs typeface="Tahoma" pitchFamily="34" charset="0"/>
              </a:rPr>
              <a:t> Many </a:t>
            </a:r>
            <a:r>
              <a:rPr lang="en-US" sz="3600" b="1" dirty="0" smtClean="0">
                <a:latin typeface="Tahoma" pitchFamily="34" charset="0"/>
                <a:cs typeface="Tahoma" pitchFamily="34" charset="0"/>
              </a:rPr>
              <a:t>people are high achievers, are at work more than with family, &amp; have career-centered identifies. </a:t>
            </a:r>
          </a:p>
          <a:p>
            <a:pPr marL="514350" indent="-514350">
              <a:buFontTx/>
              <a:buAutoNum type="arabicPeriod" startAt="7"/>
            </a:pPr>
            <a:r>
              <a:rPr lang="en-US" sz="3600" b="1" dirty="0" smtClean="0">
                <a:latin typeface="Tahoma" pitchFamily="34" charset="0"/>
                <a:cs typeface="Tahoma" pitchFamily="34" charset="0"/>
              </a:rPr>
              <a:t> Life </a:t>
            </a:r>
            <a:r>
              <a:rPr lang="en-US" sz="3600" b="1" dirty="0" smtClean="0">
                <a:latin typeface="Tahoma" pitchFamily="34" charset="0"/>
                <a:cs typeface="Tahoma" pitchFamily="34" charset="0"/>
              </a:rPr>
              <a:t>is fast-paced, competitive, &amp; often stressful.</a:t>
            </a:r>
          </a:p>
          <a:p>
            <a:pPr marL="514350" indent="-514350">
              <a:buFontTx/>
              <a:buAutoNum type="arabicPeriod" startAt="7"/>
            </a:pPr>
            <a:r>
              <a:rPr lang="en-US" sz="3600" b="1" dirty="0" smtClean="0">
                <a:latin typeface="Tahoma" pitchFamily="34" charset="0"/>
                <a:cs typeface="Tahoma" pitchFamily="34" charset="0"/>
              </a:rPr>
              <a:t> Governments </a:t>
            </a:r>
            <a:r>
              <a:rPr lang="en-US" sz="3600" b="1" dirty="0" smtClean="0">
                <a:latin typeface="Tahoma" pitchFamily="34" charset="0"/>
                <a:cs typeface="Tahoma" pitchFamily="34" charset="0"/>
              </a:rPr>
              <a:t>are relatively stable.</a:t>
            </a:r>
          </a:p>
          <a:p>
            <a:pPr marL="514350" indent="-514350">
              <a:buFontTx/>
              <a:buAutoNum type="arabicPeriod" startAt="7"/>
            </a:pPr>
            <a:r>
              <a:rPr lang="en-US" sz="3600" b="1" dirty="0" smtClean="0">
                <a:latin typeface="Tahoma" pitchFamily="34" charset="0"/>
                <a:cs typeface="Tahoma" pitchFamily="34" charset="0"/>
              </a:rPr>
              <a:t> Status </a:t>
            </a:r>
            <a:r>
              <a:rPr lang="en-US" sz="3600" b="1" dirty="0" smtClean="0">
                <a:latin typeface="Tahoma" pitchFamily="34" charset="0"/>
                <a:cs typeface="Tahoma" pitchFamily="34" charset="0"/>
              </a:rPr>
              <a:t>is earned &amp; based in large part on money/material wealth.</a:t>
            </a:r>
          </a:p>
          <a:p>
            <a:pPr marL="514350" indent="-514350">
              <a:buFontTx/>
              <a:buAutoNum type="arabicPeriod" startAt="7"/>
            </a:pPr>
            <a:r>
              <a:rPr lang="en-US" sz="3600" b="1" dirty="0" smtClean="0">
                <a:latin typeface="Tahoma" pitchFamily="34" charset="0"/>
                <a:cs typeface="Tahoma" pitchFamily="34" charset="0"/>
              </a:rPr>
              <a:t> People </a:t>
            </a:r>
            <a:r>
              <a:rPr lang="en-US" sz="3600" b="1" dirty="0" smtClean="0">
                <a:latin typeface="Tahoma" pitchFamily="34" charset="0"/>
                <a:cs typeface="Tahoma" pitchFamily="34" charset="0"/>
              </a:rPr>
              <a:t>are </a:t>
            </a:r>
            <a:r>
              <a:rPr lang="en-US" sz="3600" b="1" dirty="0" smtClean="0">
                <a:latin typeface="Tahoma" pitchFamily="34" charset="0"/>
                <a:cs typeface="Tahoma" pitchFamily="34" charset="0"/>
              </a:rPr>
              <a:t>agenda-driven.</a:t>
            </a:r>
            <a:endParaRPr lang="en-US" sz="3600" b="1" dirty="0" smtClean="0">
              <a:latin typeface="Tahoma" pitchFamily="34" charset="0"/>
              <a:cs typeface="Tahoma" pitchFamily="34" charset="0"/>
            </a:endParaRPr>
          </a:p>
          <a:p>
            <a:pPr marL="514350" indent="-514350">
              <a:buFontTx/>
              <a:buAutoNum type="arabicPeriod" startAt="7"/>
            </a:pPr>
            <a:r>
              <a:rPr lang="en-US" sz="3600" b="1" u="sng" dirty="0" smtClean="0">
                <a:latin typeface="Tahoma" pitchFamily="34" charset="0"/>
                <a:cs typeface="Tahoma" pitchFamily="34" charset="0"/>
              </a:rPr>
              <a:t> Big </a:t>
            </a:r>
            <a:r>
              <a:rPr lang="en-US" sz="3600" b="1" dirty="0" smtClean="0">
                <a:latin typeface="Tahoma" pitchFamily="34" charset="0"/>
                <a:cs typeface="Tahoma" pitchFamily="34" charset="0"/>
              </a:rPr>
              <a:t>business dominates.</a:t>
            </a:r>
          </a:p>
        </p:txBody>
      </p:sp>
    </p:spTree>
    <p:extLst>
      <p:ext uri="{BB962C8B-B14F-4D97-AF65-F5344CB8AC3E}">
        <p14:creationId xmlns:p14="http://schemas.microsoft.com/office/powerpoint/2010/main" val="1057273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0" y="0"/>
            <a:ext cx="9144000" cy="1295400"/>
          </a:xfrm>
        </p:spPr>
        <p:txBody>
          <a:bodyPr/>
          <a:lstStyle/>
          <a:p>
            <a:r>
              <a:rPr lang="en-US" sz="3200" b="1" smtClean="0">
                <a:latin typeface="Tahoma" pitchFamily="34" charset="0"/>
                <a:cs typeface="Tahoma" pitchFamily="34" charset="0"/>
              </a:rPr>
              <a:t>YOU KNOW YOU ARE IN A PERSONALIZED CULTURE WHEN:</a:t>
            </a:r>
          </a:p>
        </p:txBody>
      </p:sp>
      <p:sp>
        <p:nvSpPr>
          <p:cNvPr id="32771" name="Content Placeholder 2"/>
          <p:cNvSpPr>
            <a:spLocks noGrp="1"/>
          </p:cNvSpPr>
          <p:nvPr>
            <p:ph idx="1"/>
          </p:nvPr>
        </p:nvSpPr>
        <p:spPr>
          <a:xfrm>
            <a:off x="0" y="1295400"/>
            <a:ext cx="9144000" cy="5562600"/>
          </a:xfrm>
        </p:spPr>
        <p:txBody>
          <a:bodyPr/>
          <a:lstStyle/>
          <a:p>
            <a:pPr marL="514350" indent="-514350">
              <a:buFontTx/>
              <a:buAutoNum type="arabicPeriod"/>
            </a:pPr>
            <a:r>
              <a:rPr lang="en-US" sz="3000" b="1" dirty="0" smtClean="0">
                <a:latin typeface="Tahoma" pitchFamily="34" charset="0"/>
                <a:cs typeface="Tahoma" pitchFamily="34" charset="0"/>
              </a:rPr>
              <a:t>Large extended families are the main source of power &amp; personal identity.</a:t>
            </a:r>
          </a:p>
          <a:p>
            <a:pPr marL="514350" indent="-514350">
              <a:buFontTx/>
              <a:buAutoNum type="arabicPeriod"/>
            </a:pPr>
            <a:r>
              <a:rPr lang="en-US" sz="3000" b="1" dirty="0" smtClean="0">
                <a:latin typeface="Tahoma" pitchFamily="34" charset="0"/>
                <a:cs typeface="Tahoma" pitchFamily="34" charset="0"/>
              </a:rPr>
              <a:t>Most people have jobs rather than careers.</a:t>
            </a:r>
          </a:p>
          <a:p>
            <a:pPr marL="514350" indent="-514350">
              <a:buFontTx/>
              <a:buAutoNum type="arabicPeriod"/>
            </a:pPr>
            <a:r>
              <a:rPr lang="en-US" sz="3000" b="1" dirty="0" smtClean="0">
                <a:latin typeface="Tahoma" pitchFamily="34" charset="0"/>
                <a:cs typeface="Tahoma" pitchFamily="34" charset="0"/>
              </a:rPr>
              <a:t>Relationships are more important than personal productivity.</a:t>
            </a:r>
          </a:p>
          <a:p>
            <a:pPr marL="514350" indent="-514350">
              <a:buFontTx/>
              <a:buAutoNum type="arabicPeriod"/>
            </a:pPr>
            <a:r>
              <a:rPr lang="en-US" sz="3000" b="1" dirty="0" smtClean="0">
                <a:latin typeface="Tahoma" pitchFamily="34" charset="0"/>
                <a:cs typeface="Tahoma" pitchFamily="34" charset="0"/>
              </a:rPr>
              <a:t>Organizations aren’t efficient &amp; reliable.</a:t>
            </a:r>
          </a:p>
          <a:p>
            <a:pPr marL="514350" indent="-514350">
              <a:buFontTx/>
              <a:buAutoNum type="arabicPeriod"/>
            </a:pPr>
            <a:r>
              <a:rPr lang="en-US" sz="3000" b="1" dirty="0" smtClean="0">
                <a:latin typeface="Tahoma" pitchFamily="34" charset="0"/>
                <a:cs typeface="Tahoma" pitchFamily="34" charset="0"/>
              </a:rPr>
              <a:t>“Bribes” are a way of life, since people control assets more than institutions.</a:t>
            </a:r>
          </a:p>
          <a:p>
            <a:pPr marL="514350" indent="-514350">
              <a:buFontTx/>
              <a:buAutoNum type="arabicPeriod"/>
            </a:pPr>
            <a:r>
              <a:rPr lang="en-US" sz="3000" b="1" dirty="0" smtClean="0">
                <a:latin typeface="Tahoma" pitchFamily="34" charset="0"/>
                <a:cs typeface="Tahoma" pitchFamily="34" charset="0"/>
              </a:rPr>
              <a:t>People exchange favors &amp; network to get ahead.</a:t>
            </a:r>
          </a:p>
        </p:txBody>
      </p:sp>
      <p:sp>
        <p:nvSpPr>
          <p:cNvPr id="4" name="Right Arrow 3"/>
          <p:cNvSpPr/>
          <p:nvPr/>
        </p:nvSpPr>
        <p:spPr>
          <a:xfrm flipV="1">
            <a:off x="7315200" y="6019800"/>
            <a:ext cx="1143000" cy="4572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0" y="0"/>
            <a:ext cx="9144000" cy="6858000"/>
          </a:xfrm>
        </p:spPr>
        <p:txBody>
          <a:bodyPr/>
          <a:lstStyle/>
          <a:p>
            <a:pPr>
              <a:buFontTx/>
              <a:buNone/>
            </a:pPr>
            <a:r>
              <a:rPr lang="en-US" sz="3100" b="1" smtClean="0">
                <a:latin typeface="Tahoma" pitchFamily="34" charset="0"/>
                <a:cs typeface="Tahoma" pitchFamily="34" charset="0"/>
              </a:rPr>
              <a:t>7</a:t>
            </a:r>
            <a:r>
              <a:rPr lang="en-US" b="1" smtClean="0">
                <a:latin typeface="Tahoma" pitchFamily="34" charset="0"/>
                <a:cs typeface="Tahoma" pitchFamily="34" charset="0"/>
              </a:rPr>
              <a:t>. </a:t>
            </a:r>
            <a:r>
              <a:rPr lang="en-US" sz="3400" b="1" smtClean="0">
                <a:latin typeface="Tahoma" pitchFamily="34" charset="0"/>
                <a:cs typeface="Tahoma" pitchFamily="34" charset="0"/>
              </a:rPr>
              <a:t>People enjoy the free things of life (relationships, leisure, religion, celebrations, etc.) more than the bought things.</a:t>
            </a:r>
          </a:p>
          <a:p>
            <a:pPr>
              <a:buFontTx/>
              <a:buNone/>
            </a:pPr>
            <a:r>
              <a:rPr lang="en-US" sz="3400" b="1" smtClean="0">
                <a:latin typeface="Tahoma" pitchFamily="34" charset="0"/>
                <a:cs typeface="Tahoma" pitchFamily="34" charset="0"/>
              </a:rPr>
              <a:t>8. Most businesses are small &amp; family-operated.</a:t>
            </a:r>
          </a:p>
          <a:p>
            <a:pPr>
              <a:buFontTx/>
              <a:buNone/>
            </a:pPr>
            <a:r>
              <a:rPr lang="en-US" sz="3400" b="1" smtClean="0">
                <a:latin typeface="Tahoma" pitchFamily="34" charset="0"/>
                <a:cs typeface="Tahoma" pitchFamily="34" charset="0"/>
              </a:rPr>
              <a:t>9. Women have a different social role than men.</a:t>
            </a:r>
          </a:p>
          <a:p>
            <a:pPr>
              <a:buFontTx/>
              <a:buNone/>
            </a:pPr>
            <a:r>
              <a:rPr lang="en-US" sz="3400" b="1" smtClean="0">
                <a:latin typeface="Tahoma" pitchFamily="34" charset="0"/>
                <a:cs typeface="Tahoma" pitchFamily="34" charset="0"/>
              </a:rPr>
              <a:t>10.Govenments &amp; politics are unstable.</a:t>
            </a:r>
          </a:p>
          <a:p>
            <a:pPr>
              <a:buFontTx/>
              <a:buNone/>
            </a:pPr>
            <a:r>
              <a:rPr lang="en-US" sz="3400" b="1" smtClean="0">
                <a:latin typeface="Tahoma" pitchFamily="34" charset="0"/>
                <a:cs typeface="Tahoma" pitchFamily="34" charset="0"/>
              </a:rPr>
              <a:t>11. Who you know is more important than what you know.</a:t>
            </a:r>
          </a:p>
          <a:p>
            <a:pPr>
              <a:buFontTx/>
              <a:buNone/>
            </a:pPr>
            <a:endParaRPr lang="en-US" b="1" smtClean="0">
              <a:latin typeface="Tahoma" pitchFamily="34" charset="0"/>
              <a:cs typeface="Tahoma"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subTitle" idx="1"/>
          </p:nvPr>
        </p:nvSpPr>
        <p:spPr>
          <a:xfrm>
            <a:off x="0" y="0"/>
            <a:ext cx="9144000" cy="6858000"/>
          </a:xfrm>
        </p:spPr>
        <p:txBody>
          <a:bodyPr>
            <a:normAutofit fontScale="92500" lnSpcReduction="10000"/>
          </a:bodyPr>
          <a:lstStyle/>
          <a:p>
            <a:pPr algn="l" eaLnBrk="1" hangingPunct="1"/>
            <a:r>
              <a:rPr lang="en-US" sz="4800" b="1" dirty="0" smtClean="0">
                <a:solidFill>
                  <a:schemeClr val="tx1"/>
                </a:solidFill>
                <a:latin typeface="Tahoma" pitchFamily="34" charset="0"/>
              </a:rPr>
              <a:t>Why do business operations on the grass roots level make or break foreign joint ventures?</a:t>
            </a:r>
          </a:p>
          <a:p>
            <a:pPr algn="l" eaLnBrk="1" hangingPunct="1"/>
            <a:r>
              <a:rPr lang="en-US" sz="4800" b="1" dirty="0" smtClean="0">
                <a:solidFill>
                  <a:schemeClr val="tx1"/>
                </a:solidFill>
                <a:latin typeface="Tahoma" pitchFamily="34" charset="0"/>
              </a:rPr>
              <a:t>Because most </a:t>
            </a:r>
            <a:r>
              <a:rPr lang="en-US" sz="4800" b="1" dirty="0" smtClean="0">
                <a:solidFill>
                  <a:schemeClr val="tx1"/>
                </a:solidFill>
                <a:latin typeface="Tahoma" pitchFamily="34" charset="0"/>
              </a:rPr>
              <a:t>cultures (especially those with a modern </a:t>
            </a:r>
            <a:r>
              <a:rPr lang="en-US" sz="4800" b="1" dirty="0" smtClean="0">
                <a:solidFill>
                  <a:srgbClr val="FF0000"/>
                </a:solidFill>
                <a:latin typeface="Tahoma" pitchFamily="34" charset="0"/>
              </a:rPr>
              <a:t>colonial history </a:t>
            </a:r>
            <a:r>
              <a:rPr lang="en-US" sz="4800" b="1" dirty="0" smtClean="0">
                <a:solidFill>
                  <a:schemeClr val="tx1"/>
                </a:solidFill>
                <a:latin typeface="Tahoma" pitchFamily="34" charset="0"/>
              </a:rPr>
              <a:t>= Africa, Latin, America, SE Asia, &amp; Middle East) </a:t>
            </a:r>
            <a:r>
              <a:rPr lang="en-US" sz="4800" b="1" dirty="0" smtClean="0">
                <a:solidFill>
                  <a:schemeClr val="tx1"/>
                </a:solidFill>
                <a:latin typeface="Tahoma" pitchFamily="34" charset="0"/>
              </a:rPr>
              <a:t>aren’t equipped with a strong institutional infrastructure.</a:t>
            </a:r>
            <a:endParaRPr lang="en-US" sz="5400" b="1" dirty="0" smtClean="0">
              <a:solidFill>
                <a:schemeClr val="tx1"/>
              </a:solidFill>
              <a:latin typeface="Tahoma" pitchFamily="34" charset="0"/>
            </a:endParaRPr>
          </a:p>
        </p:txBody>
      </p:sp>
    </p:spTree>
    <p:extLst>
      <p:ext uri="{BB962C8B-B14F-4D97-AF65-F5344CB8AC3E}">
        <p14:creationId xmlns:p14="http://schemas.microsoft.com/office/powerpoint/2010/main" val="3007614001"/>
      </p:ext>
    </p:extLst>
  </p:cSld>
  <p:clrMapOvr>
    <a:masterClrMapping/>
  </p:clrMapOvr>
  <p:transition>
    <p:push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143000" y="152400"/>
            <a:ext cx="7315200" cy="990600"/>
          </a:xfrm>
        </p:spPr>
        <p:txBody>
          <a:bodyPr>
            <a:normAutofit fontScale="90000"/>
          </a:bodyPr>
          <a:lstStyle/>
          <a:p>
            <a:pPr eaLnBrk="1" hangingPunct="1"/>
            <a:r>
              <a:rPr lang="en-US" b="1" smtClean="0">
                <a:solidFill>
                  <a:schemeClr val="tx1"/>
                </a:solidFill>
                <a:latin typeface="Tahoma" pitchFamily="34" charset="0"/>
              </a:rPr>
              <a:t>GRASS ROOTS BUSINESS THRIVES ON:</a:t>
            </a:r>
            <a:r>
              <a:rPr lang="en-US" smtClean="0"/>
              <a:t> </a:t>
            </a:r>
          </a:p>
        </p:txBody>
      </p:sp>
      <p:sp>
        <p:nvSpPr>
          <p:cNvPr id="35843" name="Rectangle 3"/>
          <p:cNvSpPr>
            <a:spLocks noGrp="1" noChangeArrowheads="1"/>
          </p:cNvSpPr>
          <p:nvPr>
            <p:ph type="body" idx="1"/>
          </p:nvPr>
        </p:nvSpPr>
        <p:spPr>
          <a:xfrm>
            <a:off x="381000" y="1219200"/>
            <a:ext cx="8534400" cy="5334000"/>
          </a:xfrm>
        </p:spPr>
        <p:txBody>
          <a:bodyPr>
            <a:normAutofit/>
          </a:bodyPr>
          <a:lstStyle/>
          <a:p>
            <a:pPr marL="533400" indent="-533400" eaLnBrk="1" hangingPunct="1">
              <a:lnSpc>
                <a:spcPct val="90000"/>
              </a:lnSpc>
              <a:buFontTx/>
              <a:buAutoNum type="arabicPeriod"/>
            </a:pPr>
            <a:r>
              <a:rPr lang="en-US" sz="5400" b="1" dirty="0" smtClean="0">
                <a:latin typeface="Tahoma" pitchFamily="34" charset="0"/>
              </a:rPr>
              <a:t>Personal relationships vs. </a:t>
            </a:r>
            <a:r>
              <a:rPr lang="en-US" sz="5400" b="1" dirty="0" smtClean="0">
                <a:latin typeface="Tahoma" pitchFamily="34" charset="0"/>
              </a:rPr>
              <a:t>contracting (“savoir faire” skills)</a:t>
            </a:r>
            <a:endParaRPr lang="en-US" sz="5400" b="1" dirty="0" smtClean="0">
              <a:latin typeface="Tahoma" pitchFamily="34" charset="0"/>
            </a:endParaRPr>
          </a:p>
          <a:p>
            <a:pPr marL="533400" indent="-533400" eaLnBrk="1" hangingPunct="1">
              <a:lnSpc>
                <a:spcPct val="90000"/>
              </a:lnSpc>
              <a:buFontTx/>
              <a:buAutoNum type="arabicPeriod"/>
            </a:pPr>
            <a:r>
              <a:rPr lang="en-US" sz="5400" b="1" dirty="0" smtClean="0">
                <a:latin typeface="Tahoma" pitchFamily="34" charset="0"/>
              </a:rPr>
              <a:t>Hospitality (bonding)</a:t>
            </a:r>
          </a:p>
          <a:p>
            <a:pPr marL="533400" indent="-533400" eaLnBrk="1" hangingPunct="1">
              <a:lnSpc>
                <a:spcPct val="90000"/>
              </a:lnSpc>
              <a:buFontTx/>
              <a:buAutoNum type="arabicPeriod"/>
            </a:pPr>
            <a:r>
              <a:rPr lang="en-US" sz="5400" b="1" dirty="0" smtClean="0">
                <a:latin typeface="Tahoma" pitchFamily="34" charset="0"/>
              </a:rPr>
              <a:t>Exchanging favors to build a resource base</a:t>
            </a:r>
          </a:p>
        </p:txBody>
      </p:sp>
    </p:spTree>
    <p:extLst>
      <p:ext uri="{BB962C8B-B14F-4D97-AF65-F5344CB8AC3E}">
        <p14:creationId xmlns:p14="http://schemas.microsoft.com/office/powerpoint/2010/main" val="4065206055"/>
      </p:ext>
    </p:extLst>
  </p:cSld>
  <p:clrMapOvr>
    <a:masterClrMapping/>
  </p:clrMapOvr>
  <p:transition spd="slow">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609600"/>
          </a:xfrm>
        </p:spPr>
        <p:txBody>
          <a:bodyPr/>
          <a:lstStyle/>
          <a:p>
            <a:pPr eaLnBrk="1" hangingPunct="1"/>
            <a:r>
              <a:rPr lang="en-US" sz="2400" b="1" smtClean="0">
                <a:latin typeface="Tahoma" pitchFamily="34" charset="0"/>
              </a:rPr>
              <a:t>THE PERSONALIZED APPROACH TO DOING BUSINESS</a:t>
            </a:r>
            <a:r>
              <a:rPr lang="en-US" smtClean="0"/>
              <a:t> </a:t>
            </a:r>
          </a:p>
        </p:txBody>
      </p:sp>
      <p:sp>
        <p:nvSpPr>
          <p:cNvPr id="36867" name="Rectangle 3"/>
          <p:cNvSpPr>
            <a:spLocks noGrp="1" noChangeArrowheads="1"/>
          </p:cNvSpPr>
          <p:nvPr>
            <p:ph type="body" idx="1"/>
          </p:nvPr>
        </p:nvSpPr>
        <p:spPr>
          <a:xfrm>
            <a:off x="228600" y="685800"/>
            <a:ext cx="8686800" cy="5867400"/>
          </a:xfrm>
        </p:spPr>
        <p:txBody>
          <a:bodyPr/>
          <a:lstStyle/>
          <a:p>
            <a:pPr marL="533400" indent="-533400" eaLnBrk="1" hangingPunct="1">
              <a:buFontTx/>
              <a:buAutoNum type="arabicPeriod"/>
            </a:pPr>
            <a:r>
              <a:rPr lang="en-US" b="1" dirty="0" smtClean="0">
                <a:latin typeface="Tahoma" pitchFamily="34" charset="0"/>
              </a:rPr>
              <a:t>Doing business more on the basis of who you know rather than what you know</a:t>
            </a:r>
          </a:p>
          <a:p>
            <a:pPr marL="533400" indent="-533400" eaLnBrk="1" hangingPunct="1">
              <a:buFontTx/>
              <a:buAutoNum type="arabicPeriod"/>
            </a:pPr>
            <a:r>
              <a:rPr lang="en-US" b="1" dirty="0" smtClean="0">
                <a:latin typeface="Tahoma" pitchFamily="34" charset="0"/>
              </a:rPr>
              <a:t>Continuing networking &amp; relationship-building</a:t>
            </a:r>
          </a:p>
          <a:p>
            <a:pPr marL="533400" indent="-533400" eaLnBrk="1" hangingPunct="1">
              <a:buFontTx/>
              <a:buAutoNum type="arabicPeriod"/>
            </a:pPr>
            <a:r>
              <a:rPr lang="en-US" b="1" dirty="0" smtClean="0">
                <a:latin typeface="Tahoma" pitchFamily="34" charset="0"/>
              </a:rPr>
              <a:t>Associational power—based on your boss, family members, &amp; others you are closely networked with</a:t>
            </a:r>
          </a:p>
          <a:p>
            <a:pPr marL="533400" indent="-533400" eaLnBrk="1" hangingPunct="1">
              <a:buFontTx/>
              <a:buAutoNum type="arabicPeriod"/>
            </a:pPr>
            <a:r>
              <a:rPr lang="en-US" b="1" dirty="0" smtClean="0">
                <a:latin typeface="Tahoma" pitchFamily="34" charset="0"/>
              </a:rPr>
              <a:t>Hospitality (bonding)</a:t>
            </a:r>
          </a:p>
          <a:p>
            <a:pPr marL="533400" indent="-533400" eaLnBrk="1" hangingPunct="1">
              <a:buFontTx/>
              <a:buAutoNum type="arabicPeriod"/>
            </a:pPr>
            <a:r>
              <a:rPr lang="en-US" b="1" dirty="0" smtClean="0">
                <a:latin typeface="Tahoma" pitchFamily="34" charset="0"/>
              </a:rPr>
              <a:t>Patience (</a:t>
            </a:r>
            <a:r>
              <a:rPr lang="en-US" b="1" smtClean="0">
                <a:latin typeface="Tahoma" pitchFamily="34" charset="0"/>
              </a:rPr>
              <a:t>people accommodated </a:t>
            </a:r>
            <a:r>
              <a:rPr lang="en-US" b="1" dirty="0" smtClean="0">
                <a:latin typeface="Tahoma" pitchFamily="34" charset="0"/>
              </a:rPr>
              <a:t>over performance)</a:t>
            </a:r>
          </a:p>
        </p:txBody>
      </p:sp>
    </p:spTree>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4" name="Rectangle 3"/>
          <p:cNvSpPr/>
          <p:nvPr/>
        </p:nvSpPr>
        <p:spPr>
          <a:xfrm>
            <a:off x="1" y="0"/>
            <a:ext cx="9143999" cy="4708981"/>
          </a:xfrm>
          <a:prstGeom prst="rect">
            <a:avLst/>
          </a:prstGeom>
          <a:noFill/>
        </p:spPr>
        <p:txBody>
          <a:bodyPr>
            <a:spAutoFit/>
          </a:bodyPr>
          <a:lstStyle/>
          <a:p>
            <a:pPr algn="ctr">
              <a:defRPr/>
            </a:pPr>
            <a:r>
              <a:rPr lang="en-US" sz="10000" b="1"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CULTURES</a:t>
            </a:r>
          </a:p>
          <a:p>
            <a:pPr algn="ctr">
              <a:defRPr/>
            </a:pPr>
            <a:r>
              <a:rPr lang="en-US" sz="10000" b="1"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COMPLETE</a:t>
            </a:r>
          </a:p>
          <a:p>
            <a:pPr algn="ctr">
              <a:defRPr/>
            </a:pPr>
            <a:r>
              <a:rPr lang="en-US" sz="10000" b="1"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HUMANITY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304800"/>
            <a:ext cx="9144000" cy="609600"/>
          </a:xfrm>
        </p:spPr>
        <p:txBody>
          <a:bodyPr>
            <a:normAutofit fontScale="90000"/>
          </a:bodyPr>
          <a:lstStyle/>
          <a:p>
            <a:pPr eaLnBrk="1" hangingPunct="1"/>
            <a:r>
              <a:rPr lang="en-US" sz="3200" b="1" smtClean="0">
                <a:latin typeface="Tahoma" pitchFamily="34" charset="0"/>
              </a:rPr>
              <a:t>THE FOOTPRINTS OF </a:t>
            </a:r>
            <a:br>
              <a:rPr lang="en-US" sz="3200" b="1" smtClean="0">
                <a:latin typeface="Tahoma" pitchFamily="34" charset="0"/>
              </a:rPr>
            </a:br>
            <a:r>
              <a:rPr lang="en-US" sz="3200" b="1" smtClean="0">
                <a:latin typeface="Tahoma" pitchFamily="34" charset="0"/>
              </a:rPr>
              <a:t>IMPERSONAL BUSINESS</a:t>
            </a:r>
            <a:r>
              <a:rPr lang="en-US" smtClean="0"/>
              <a:t> </a:t>
            </a:r>
          </a:p>
        </p:txBody>
      </p:sp>
      <p:sp>
        <p:nvSpPr>
          <p:cNvPr id="37891" name="Rectangle 3"/>
          <p:cNvSpPr>
            <a:spLocks noGrp="1" noChangeArrowheads="1"/>
          </p:cNvSpPr>
          <p:nvPr>
            <p:ph type="body" idx="1"/>
          </p:nvPr>
        </p:nvSpPr>
        <p:spPr>
          <a:xfrm>
            <a:off x="228600" y="1143000"/>
            <a:ext cx="8686800" cy="5410200"/>
          </a:xfrm>
        </p:spPr>
        <p:txBody>
          <a:bodyPr/>
          <a:lstStyle/>
          <a:p>
            <a:pPr marL="533400" indent="-533400" eaLnBrk="1" hangingPunct="1">
              <a:buFontTx/>
              <a:buAutoNum type="arabicPeriod"/>
            </a:pPr>
            <a:r>
              <a:rPr lang="en-US" sz="3400" b="1" dirty="0" smtClean="0">
                <a:latin typeface="Tahoma" pitchFamily="34" charset="0"/>
              </a:rPr>
              <a:t>Legalization of business deals via contracts rather than friendships</a:t>
            </a:r>
          </a:p>
          <a:p>
            <a:pPr marL="533400" indent="-533400" eaLnBrk="1" hangingPunct="1">
              <a:buFontTx/>
              <a:buAutoNum type="arabicPeriod"/>
            </a:pPr>
            <a:r>
              <a:rPr lang="en-US" sz="3400" b="1" dirty="0" smtClean="0">
                <a:latin typeface="Tahoma" pitchFamily="34" charset="0"/>
              </a:rPr>
              <a:t>Professionalism: no favoritism, anti-nepotism policies, bidding for contracts, etc.</a:t>
            </a:r>
          </a:p>
          <a:p>
            <a:pPr marL="533400" indent="-533400" eaLnBrk="1" hangingPunct="1">
              <a:buFontTx/>
              <a:buAutoNum type="arabicPeriod"/>
            </a:pPr>
            <a:r>
              <a:rPr lang="en-US" sz="3400" b="1" dirty="0" smtClean="0">
                <a:latin typeface="Tahoma" pitchFamily="34" charset="0"/>
              </a:rPr>
              <a:t>Accountability via codes of professional ethics, performance reviews, financial audits, &amp; </a:t>
            </a:r>
            <a:r>
              <a:rPr lang="en-US" sz="3400" b="1" dirty="0" smtClean="0">
                <a:latin typeface="Tahoma" pitchFamily="34" charset="0"/>
              </a:rPr>
              <a:t>govt. regulation.  </a:t>
            </a:r>
            <a:endParaRPr lang="en-US" sz="3400" b="1" dirty="0" smtClean="0">
              <a:latin typeface="Tahoma" pitchFamily="34" charset="0"/>
            </a:endParaRPr>
          </a:p>
        </p:txBody>
      </p:sp>
    </p:spTree>
    <p:extLst>
      <p:ext uri="{BB962C8B-B14F-4D97-AF65-F5344CB8AC3E}">
        <p14:creationId xmlns:p14="http://schemas.microsoft.com/office/powerpoint/2010/main" val="4169792474"/>
      </p:ext>
    </p:extLst>
  </p:cSld>
  <p:clrMapOvr>
    <a:masterClrMapping/>
  </p:clrMapOvr>
  <p:transition spd="slow">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body" sz="half" idx="2"/>
          </p:nvPr>
        </p:nvSpPr>
        <p:spPr>
          <a:xfrm>
            <a:off x="4114800" y="304800"/>
            <a:ext cx="4648200" cy="3505200"/>
          </a:xfrm>
        </p:spPr>
        <p:txBody>
          <a:bodyPr/>
          <a:lstStyle/>
          <a:p>
            <a:pPr algn="ctr" eaLnBrk="1" hangingPunct="1">
              <a:lnSpc>
                <a:spcPct val="90000"/>
              </a:lnSpc>
              <a:buFontTx/>
              <a:buNone/>
            </a:pPr>
            <a:r>
              <a:rPr lang="en-US" sz="3600" b="1" smtClean="0">
                <a:latin typeface="Tahoma" pitchFamily="34" charset="0"/>
              </a:rPr>
              <a:t>In most cultures, it’s smart for women to pursue career success via cutting-edge technical jobs because they are so much in demand that’s it’s hard for companies to bypass women.</a:t>
            </a:r>
            <a:r>
              <a:rPr lang="en-US" sz="3600" b="1" smtClean="0">
                <a:solidFill>
                  <a:srgbClr val="0000FF"/>
                </a:solidFill>
                <a:latin typeface="Comic Sans MS" pitchFamily="66" charset="0"/>
              </a:rPr>
              <a:t> </a:t>
            </a:r>
          </a:p>
        </p:txBody>
      </p:sp>
      <p:pic>
        <p:nvPicPr>
          <p:cNvPr id="38915" name="Picture 3" descr="asian cellular model"/>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533400" y="762000"/>
            <a:ext cx="3813175" cy="5181600"/>
          </a:xfrm>
          <a:noFill/>
        </p:spPr>
      </p:pic>
    </p:spTree>
  </p:cSld>
  <p:clrMapOvr>
    <a:masterClrMapping/>
  </p:clrMapOvr>
  <p:transition>
    <p:cover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000" b="1" smtClean="0">
                <a:latin typeface="Tahoma" pitchFamily="34" charset="0"/>
              </a:rPr>
              <a:t>In most male-dominated cultures, foreign professional women are treated as a “third gender” (neither male nor female).  They are not treated as a culturally-traditional woman is treated in that culture, nor as a man is treated.  </a:t>
            </a:r>
          </a:p>
          <a:p>
            <a:pPr marL="609600" indent="-609600" eaLnBrk="1" hangingPunct="1">
              <a:buFontTx/>
              <a:buAutoNum type="arabicPeriod"/>
            </a:pPr>
            <a:r>
              <a:rPr lang="en-US" sz="3000" b="1" smtClean="0">
                <a:latin typeface="Tahoma" pitchFamily="34" charset="0"/>
              </a:rPr>
              <a:t>Instead, women professionals are treated with a special code of etiquette that takes  males “off the hook” for complying with traditional cultural expectations for treating women.</a:t>
            </a:r>
          </a:p>
          <a:p>
            <a:pPr marL="609600" indent="-609600" eaLnBrk="1" hangingPunct="1">
              <a:buFontTx/>
              <a:buAutoNum type="arabicPeriod"/>
            </a:pPr>
            <a:r>
              <a:rPr lang="en-US" sz="3000" b="1" smtClean="0">
                <a:latin typeface="Tahoma" pitchFamily="34" charset="0"/>
              </a:rPr>
              <a:t>Thus, traditional (paternalistic) cultures need 3 genders for conducting business, while unisex cultures need only one. </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body" sz="half" idx="1"/>
          </p:nvPr>
        </p:nvSpPr>
        <p:spPr>
          <a:xfrm>
            <a:off x="0" y="228600"/>
            <a:ext cx="4724400" cy="6629400"/>
          </a:xfrm>
        </p:spPr>
        <p:txBody>
          <a:bodyPr/>
          <a:lstStyle/>
          <a:p>
            <a:pPr marL="457200" indent="-457200" algn="ctr" eaLnBrk="1" hangingPunct="1">
              <a:lnSpc>
                <a:spcPct val="90000"/>
              </a:lnSpc>
              <a:buFontTx/>
              <a:buNone/>
            </a:pPr>
            <a:r>
              <a:rPr lang="en-US" sz="3600" b="1" smtClean="0">
                <a:latin typeface="Tahoma" pitchFamily="34" charset="0"/>
              </a:rPr>
              <a:t>Cross-cultural business relationships should be more cooperative than competitive:</a:t>
            </a:r>
          </a:p>
          <a:p>
            <a:pPr marL="457200" indent="-457200" algn="ctr" eaLnBrk="1" hangingPunct="1">
              <a:lnSpc>
                <a:spcPct val="90000"/>
              </a:lnSpc>
              <a:buClr>
                <a:schemeClr val="tx1"/>
              </a:buClr>
            </a:pPr>
            <a:r>
              <a:rPr lang="en-US" sz="4000" b="1" smtClean="0">
                <a:latin typeface="Tahoma" pitchFamily="34" charset="0"/>
              </a:rPr>
              <a:t>Win-win</a:t>
            </a:r>
          </a:p>
          <a:p>
            <a:pPr marL="457200" indent="-457200" algn="ctr" eaLnBrk="1" hangingPunct="1">
              <a:lnSpc>
                <a:spcPct val="90000"/>
              </a:lnSpc>
              <a:buClr>
                <a:schemeClr val="tx1"/>
              </a:buClr>
            </a:pPr>
            <a:r>
              <a:rPr lang="en-US" sz="4000" b="1" smtClean="0">
                <a:latin typeface="Tahoma" pitchFamily="34" charset="0"/>
              </a:rPr>
              <a:t>Give &amp; take</a:t>
            </a:r>
          </a:p>
          <a:p>
            <a:pPr marL="457200" indent="-457200" algn="ctr" eaLnBrk="1" hangingPunct="1">
              <a:lnSpc>
                <a:spcPct val="90000"/>
              </a:lnSpc>
              <a:buClr>
                <a:schemeClr val="tx1"/>
              </a:buClr>
            </a:pPr>
            <a:r>
              <a:rPr lang="en-US" sz="4000" b="1" smtClean="0">
                <a:latin typeface="Tahoma" pitchFamily="34" charset="0"/>
              </a:rPr>
              <a:t>Personalized rather than bureaucratic</a:t>
            </a:r>
          </a:p>
        </p:txBody>
      </p:sp>
      <p:pic>
        <p:nvPicPr>
          <p:cNvPr id="40963" name="Picture 3" descr="stk traders on floo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4572000" y="381000"/>
            <a:ext cx="4572000" cy="5867400"/>
          </a:xfrm>
          <a:noFill/>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0"/>
            <a:ext cx="9144000" cy="1752600"/>
          </a:xfrm>
        </p:spPr>
        <p:txBody>
          <a:bodyPr/>
          <a:lstStyle/>
          <a:p>
            <a:pPr eaLnBrk="1" hangingPunct="1"/>
            <a:r>
              <a:rPr lang="en-US" sz="4000" b="1" smtClean="0">
                <a:solidFill>
                  <a:schemeClr val="tx1"/>
                </a:solidFill>
                <a:latin typeface="Tahoma" pitchFamily="34" charset="0"/>
              </a:rPr>
              <a:t>Why are there multiple bottom lines in global business?</a:t>
            </a:r>
          </a:p>
        </p:txBody>
      </p:sp>
      <p:pic>
        <p:nvPicPr>
          <p:cNvPr id="41987" name="Picture 4" descr="reichstag dome d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01788"/>
            <a:ext cx="7620000" cy="473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Rectangle 5"/>
          <p:cNvSpPr>
            <a:spLocks noChangeArrowheads="1"/>
          </p:cNvSpPr>
          <p:nvPr/>
        </p:nvSpPr>
        <p:spPr bwMode="auto">
          <a:xfrm>
            <a:off x="533400" y="4953000"/>
            <a:ext cx="8305800" cy="1600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3200" b="1">
                <a:latin typeface="Tahoma" pitchFamily="34" charset="0"/>
              </a:rPr>
              <a:t>Because most cultures expect more out </a:t>
            </a:r>
          </a:p>
          <a:p>
            <a:r>
              <a:rPr lang="en-US" sz="3200" b="1">
                <a:latin typeface="Tahoma" pitchFamily="34" charset="0"/>
              </a:rPr>
              <a:t>of business than profit: jobs, </a:t>
            </a:r>
          </a:p>
          <a:p>
            <a:r>
              <a:rPr lang="en-US" sz="3200" b="1">
                <a:latin typeface="Tahoma" pitchFamily="34" charset="0"/>
              </a:rPr>
              <a:t>community service, health care, etc.</a:t>
            </a:r>
          </a:p>
        </p:txBody>
      </p:sp>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43010" name="WordArt 5"/>
          <p:cNvSpPr>
            <a:spLocks noChangeArrowheads="1" noChangeShapeType="1" noTextEdit="1"/>
          </p:cNvSpPr>
          <p:nvPr/>
        </p:nvSpPr>
        <p:spPr bwMode="auto">
          <a:xfrm>
            <a:off x="1676400" y="457200"/>
            <a:ext cx="5334000" cy="59436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SEEING</a:t>
            </a:r>
          </a:p>
          <a:p>
            <a:pPr algn="ctr"/>
            <a:r>
              <a:rPr lang="en-US" sz="3600" b="1" kern="10">
                <a:ln w="9525">
                  <a:solidFill>
                    <a:srgbClr val="000000"/>
                  </a:solidFill>
                  <a:round/>
                  <a:headEnd/>
                  <a:tailEnd/>
                </a:ln>
                <a:solidFill>
                  <a:schemeClr val="tx2"/>
                </a:solidFill>
                <a:latin typeface="Arial Black"/>
              </a:rPr>
              <a:t>A NEW</a:t>
            </a:r>
          </a:p>
          <a:p>
            <a:pPr algn="ctr"/>
            <a:r>
              <a:rPr lang="en-US" sz="3600" b="1" kern="10">
                <a:ln w="9525">
                  <a:solidFill>
                    <a:srgbClr val="000000"/>
                  </a:solidFill>
                  <a:round/>
                  <a:headEnd/>
                  <a:tailEnd/>
                </a:ln>
                <a:solidFill>
                  <a:schemeClr val="tx2"/>
                </a:solidFill>
                <a:latin typeface="Arial Black"/>
              </a:rPr>
              <a:t>REALITY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body" idx="1"/>
          </p:nvPr>
        </p:nvSpPr>
        <p:spPr>
          <a:xfrm>
            <a:off x="0" y="0"/>
            <a:ext cx="9144000" cy="6858000"/>
          </a:xfrm>
        </p:spPr>
        <p:txBody>
          <a:bodyPr/>
          <a:lstStyle/>
          <a:p>
            <a:pPr marL="609600" indent="-609600" algn="ctr" eaLnBrk="1" hangingPunct="1">
              <a:lnSpc>
                <a:spcPct val="90000"/>
              </a:lnSpc>
              <a:buFontTx/>
              <a:buNone/>
            </a:pPr>
            <a:r>
              <a:rPr lang="en-US" b="1" smtClean="0">
                <a:latin typeface="Tahoma" pitchFamily="34" charset="0"/>
              </a:rPr>
              <a:t>UNDERSTANDING vs. </a:t>
            </a:r>
          </a:p>
          <a:p>
            <a:pPr marL="609600" indent="-609600" algn="ctr" eaLnBrk="1" hangingPunct="1">
              <a:lnSpc>
                <a:spcPct val="90000"/>
              </a:lnSpc>
              <a:buFontTx/>
              <a:buNone/>
            </a:pPr>
            <a:r>
              <a:rPr lang="en-US" b="1" smtClean="0">
                <a:latin typeface="Tahoma" pitchFamily="34" charset="0"/>
              </a:rPr>
              <a:t>EXPERIENCING REALITY </a:t>
            </a:r>
          </a:p>
          <a:p>
            <a:pPr marL="609600" indent="-609600" eaLnBrk="1" hangingPunct="1">
              <a:lnSpc>
                <a:spcPct val="90000"/>
              </a:lnSpc>
              <a:buFontTx/>
              <a:buAutoNum type="arabicPeriod"/>
            </a:pPr>
            <a:r>
              <a:rPr lang="en-US" b="1" smtClean="0">
                <a:latin typeface="Tahoma" pitchFamily="34" charset="0"/>
              </a:rPr>
              <a:t>Ultimately you can’t understand a culture by studying it, but only through experiencing it, first as an outsider, then as an insider.</a:t>
            </a:r>
          </a:p>
          <a:p>
            <a:pPr marL="609600" indent="-609600" eaLnBrk="1" hangingPunct="1">
              <a:lnSpc>
                <a:spcPct val="90000"/>
              </a:lnSpc>
              <a:buFontTx/>
              <a:buAutoNum type="arabicPeriod"/>
            </a:pPr>
            <a:r>
              <a:rPr lang="en-US" b="1" smtClean="0">
                <a:latin typeface="Tahoma" pitchFamily="34" charset="0"/>
              </a:rPr>
              <a:t>Ironically, it is only as you experience other cultures inside out that you begin to understand your own home culture.</a:t>
            </a:r>
          </a:p>
          <a:p>
            <a:pPr marL="609600" indent="-609600" eaLnBrk="1" hangingPunct="1">
              <a:lnSpc>
                <a:spcPct val="90000"/>
              </a:lnSpc>
              <a:buFontTx/>
              <a:buAutoNum type="arabicPeriod"/>
            </a:pPr>
            <a:r>
              <a:rPr lang="en-US" b="1" smtClean="0">
                <a:latin typeface="Tahoma" pitchFamily="34" charset="0"/>
              </a:rPr>
              <a:t>You can tell you’ve been assimilated into another culture when you dream in their language &amp; start seeing a “stranger” everytime you look in the mirror!   </a:t>
            </a:r>
          </a:p>
          <a:p>
            <a:pPr marL="609600" indent="-609600" eaLnBrk="1" hangingPunct="1">
              <a:lnSpc>
                <a:spcPct val="90000"/>
              </a:lnSpc>
              <a:buFontTx/>
              <a:buNone/>
            </a:pPr>
            <a:r>
              <a:rPr lang="en-US" b="1" smtClean="0">
                <a:latin typeface="Tahoma" pitchFamily="34" charset="0"/>
              </a:rPr>
              <a:t>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229600" cy="334962"/>
          </a:xfrm>
        </p:spPr>
        <p:txBody>
          <a:bodyPr/>
          <a:lstStyle/>
          <a:p>
            <a:pPr eaLnBrk="1" hangingPunct="1"/>
            <a:r>
              <a:rPr lang="en-US" sz="3200" b="1" smtClean="0">
                <a:solidFill>
                  <a:schemeClr val="tx1"/>
                </a:solidFill>
                <a:latin typeface="Tahoma" pitchFamily="34" charset="0"/>
              </a:rPr>
              <a:t>CHANGE THE EYES THAT SEE REALITY</a:t>
            </a:r>
          </a:p>
        </p:txBody>
      </p:sp>
      <p:sp>
        <p:nvSpPr>
          <p:cNvPr id="45059" name="Rectangle 3"/>
          <p:cNvSpPr>
            <a:spLocks noGrp="1" noChangeArrowheads="1"/>
          </p:cNvSpPr>
          <p:nvPr>
            <p:ph type="body" idx="1"/>
          </p:nvPr>
        </p:nvSpPr>
        <p:spPr>
          <a:xfrm>
            <a:off x="0" y="762000"/>
            <a:ext cx="9144000" cy="6096000"/>
          </a:xfrm>
        </p:spPr>
        <p:txBody>
          <a:bodyPr/>
          <a:lstStyle/>
          <a:p>
            <a:pPr marL="381000" indent="-381000" eaLnBrk="1" hangingPunct="1">
              <a:lnSpc>
                <a:spcPct val="80000"/>
              </a:lnSpc>
              <a:buFontTx/>
              <a:buNone/>
            </a:pPr>
            <a:r>
              <a:rPr lang="en-US" sz="2200" b="1" smtClean="0">
                <a:latin typeface="Tahoma" pitchFamily="34" charset="0"/>
              </a:rPr>
              <a:t>1. "Profit is the bottom line of business."  (What about market share? Stable employment? Loyalty to business partners?)</a:t>
            </a:r>
          </a:p>
          <a:p>
            <a:pPr marL="381000" indent="-381000" eaLnBrk="1" hangingPunct="1">
              <a:lnSpc>
                <a:spcPct val="80000"/>
              </a:lnSpc>
              <a:buFontTx/>
              <a:buNone/>
            </a:pPr>
            <a:r>
              <a:rPr lang="en-US" sz="2200" b="1" smtClean="0">
                <a:latin typeface="Tahoma" pitchFamily="34" charset="0"/>
              </a:rPr>
              <a:t>2. "Time is money." (Time might be viewed as competitive advantage or as as a matter of fate.) </a:t>
            </a:r>
          </a:p>
          <a:p>
            <a:pPr marL="381000" indent="-381000" eaLnBrk="1" hangingPunct="1">
              <a:lnSpc>
                <a:spcPct val="80000"/>
              </a:lnSpc>
              <a:buFontTx/>
              <a:buNone/>
            </a:pPr>
            <a:r>
              <a:rPr lang="en-US" sz="2200" b="1" smtClean="0">
                <a:latin typeface="Tahoma" pitchFamily="34" charset="0"/>
              </a:rPr>
              <a:t>3. "The way to get ahead is through hard work." (Maybe success comes through contacts, or personal characteristics, or family background). </a:t>
            </a:r>
          </a:p>
          <a:p>
            <a:pPr marL="381000" indent="-381000" eaLnBrk="1" hangingPunct="1">
              <a:lnSpc>
                <a:spcPct val="80000"/>
              </a:lnSpc>
              <a:buFontTx/>
              <a:buNone/>
            </a:pPr>
            <a:r>
              <a:rPr lang="en-US" sz="2200" b="1" smtClean="0">
                <a:latin typeface="Tahoma" pitchFamily="34" charset="0"/>
              </a:rPr>
              <a:t>4. "Plan your work and work your plan." (What if God wills otherwise? What if your low social position denies you economic opportunity?) </a:t>
            </a:r>
          </a:p>
          <a:p>
            <a:pPr marL="381000" indent="-381000" eaLnBrk="1" hangingPunct="1">
              <a:lnSpc>
                <a:spcPct val="80000"/>
              </a:lnSpc>
              <a:buFontTx/>
              <a:buNone/>
            </a:pPr>
            <a:r>
              <a:rPr lang="en-US" sz="2200" b="1" smtClean="0">
                <a:latin typeface="Tahoma" pitchFamily="34" charset="0"/>
              </a:rPr>
              <a:t>5. "We're an equal opportunity employer." (Not in hierachical societies). </a:t>
            </a:r>
          </a:p>
          <a:p>
            <a:pPr marL="381000" indent="-381000" eaLnBrk="1" hangingPunct="1">
              <a:lnSpc>
                <a:spcPct val="80000"/>
              </a:lnSpc>
              <a:buFontTx/>
              <a:buNone/>
            </a:pPr>
            <a:r>
              <a:rPr lang="en-US" sz="2200" b="1" smtClean="0">
                <a:latin typeface="Tahoma" pitchFamily="34" charset="0"/>
              </a:rPr>
              <a:t>6. "Let's be practical and come up with a compromise." (What--and sell out your values and ideals?!) </a:t>
            </a:r>
          </a:p>
          <a:p>
            <a:pPr marL="381000" indent="-381000" eaLnBrk="1" hangingPunct="1">
              <a:lnSpc>
                <a:spcPct val="80000"/>
              </a:lnSpc>
              <a:buFontTx/>
              <a:buNone/>
            </a:pPr>
            <a:r>
              <a:rPr lang="en-US" sz="2200" b="1" smtClean="0">
                <a:latin typeface="Tahoma" pitchFamily="34" charset="0"/>
              </a:rPr>
              <a:t>7. "We hire on the basis of competence." (We hire on the basis of who you know, who you're related to, or based on your ethnic background). </a:t>
            </a:r>
          </a:p>
          <a:p>
            <a:pPr marL="381000" indent="-381000" eaLnBrk="1" hangingPunct="1">
              <a:lnSpc>
                <a:spcPct val="80000"/>
              </a:lnSpc>
              <a:buFontTx/>
              <a:buNone/>
            </a:pPr>
            <a:r>
              <a:rPr lang="en-US" sz="2200" b="1" smtClean="0">
                <a:latin typeface="Tahoma" pitchFamily="34" charset="0"/>
              </a:rPr>
              <a:t>8. "Professionals are punctual."  (Not if they are at the top of the hierarchy or in a relational culture).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b="1" dirty="0" smtClean="0">
                <a:latin typeface="Tahoma" pitchFamily="34" charset="0"/>
              </a:rPr>
              <a:t>	CONCLUSIONS	</a:t>
            </a:r>
            <a:r>
              <a:rPr lang="en-US" sz="2000" b="1" dirty="0" smtClean="0">
                <a:latin typeface="Tahoma" pitchFamily="34" charset="0"/>
              </a:rPr>
              <a:t>	</a:t>
            </a:r>
          </a:p>
          <a:p>
            <a:pPr marL="609600" indent="-609600" eaLnBrk="1" hangingPunct="1">
              <a:buClr>
                <a:schemeClr val="tx1"/>
              </a:buClr>
              <a:buFontTx/>
              <a:buAutoNum type="arabicPeriod"/>
            </a:pPr>
            <a:r>
              <a:rPr lang="en-US" b="1" dirty="0" smtClean="0">
                <a:latin typeface="Tahoma" pitchFamily="34" charset="0"/>
              </a:rPr>
              <a:t>Ethnocentrism is the toughest problem </a:t>
            </a:r>
            <a:r>
              <a:rPr lang="en-US" sz="3300" b="1" dirty="0" smtClean="0">
                <a:latin typeface="Tahoma" pitchFamily="34" charset="0"/>
              </a:rPr>
              <a:t>to deal with in cross-cultural interaction.</a:t>
            </a:r>
          </a:p>
          <a:p>
            <a:pPr marL="609600" indent="-609600" eaLnBrk="1" hangingPunct="1">
              <a:buClr>
                <a:schemeClr val="tx1"/>
              </a:buClr>
              <a:buFontTx/>
              <a:buAutoNum type="arabicPeriod"/>
            </a:pPr>
            <a:r>
              <a:rPr lang="en-US" sz="3300" b="1" dirty="0" smtClean="0">
                <a:latin typeface="Tahoma" pitchFamily="34" charset="0"/>
              </a:rPr>
              <a:t>The best way to overcome ethnocentrism is to avoid evaluating others by the standards of your own culture.</a:t>
            </a:r>
          </a:p>
          <a:p>
            <a:pPr marL="609600" indent="-609600" eaLnBrk="1" hangingPunct="1">
              <a:buClr>
                <a:schemeClr val="tx1"/>
              </a:buClr>
              <a:buFontTx/>
              <a:buAutoNum type="arabicPeriod"/>
            </a:pPr>
            <a:r>
              <a:rPr lang="en-US" sz="3300" b="1" dirty="0" smtClean="0">
                <a:latin typeface="Tahoma" pitchFamily="34" charset="0"/>
              </a:rPr>
              <a:t>The capacity to read others is the key to mastering cross-cultural interaction.</a:t>
            </a:r>
          </a:p>
          <a:p>
            <a:pPr marL="609600" indent="-609600" eaLnBrk="1" hangingPunct="1">
              <a:buClr>
                <a:schemeClr val="tx1"/>
              </a:buClr>
              <a:buFontTx/>
              <a:buAutoNum type="arabicPeriod"/>
            </a:pPr>
            <a:r>
              <a:rPr lang="en-US" sz="3300" b="1" dirty="0" smtClean="0">
                <a:latin typeface="Tahoma" pitchFamily="34" charset="0"/>
              </a:rPr>
              <a:t>In most of the world, business in conducted on a </a:t>
            </a:r>
            <a:r>
              <a:rPr lang="en-US" sz="3300" b="1" u="sng" dirty="0" smtClean="0">
                <a:latin typeface="Tahoma" pitchFamily="34" charset="0"/>
              </a:rPr>
              <a:t>personal</a:t>
            </a:r>
            <a:r>
              <a:rPr lang="en-US" sz="3300" b="1" dirty="0" smtClean="0">
                <a:latin typeface="Tahoma" pitchFamily="34" charset="0"/>
              </a:rPr>
              <a:t> basis.</a:t>
            </a:r>
          </a:p>
          <a:p>
            <a:pPr marL="609600" indent="-609600" eaLnBrk="1" hangingPunct="1">
              <a:buClr>
                <a:schemeClr val="tx1"/>
              </a:buClr>
            </a:pPr>
            <a:endParaRPr lang="en-US" b="1"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48130" name="WordArt 4"/>
          <p:cNvSpPr>
            <a:spLocks noChangeArrowheads="1" noChangeShapeType="1" noTextEdit="1"/>
          </p:cNvSpPr>
          <p:nvPr/>
        </p:nvSpPr>
        <p:spPr bwMode="auto">
          <a:xfrm>
            <a:off x="685800" y="1219200"/>
            <a:ext cx="7772400" cy="4495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Tahoma"/>
                <a:ea typeface="Tahoma"/>
                <a:cs typeface="Tahoma"/>
              </a:rPr>
              <a:t>THE EROSION OF</a:t>
            </a:r>
          </a:p>
          <a:p>
            <a:pPr algn="ctr"/>
            <a:r>
              <a:rPr lang="en-US" sz="3600" b="1" kern="10">
                <a:ln w="9525">
                  <a:solidFill>
                    <a:srgbClr val="000000"/>
                  </a:solidFill>
                  <a:round/>
                  <a:headEnd/>
                  <a:tailEnd/>
                </a:ln>
                <a:solidFill>
                  <a:schemeClr val="tx2"/>
                </a:solidFill>
                <a:latin typeface="Tahoma"/>
                <a:ea typeface="Tahoma"/>
                <a:cs typeface="Tahoma"/>
              </a:rPr>
              <a:t>NON-INSTITUTIONAL</a:t>
            </a:r>
          </a:p>
          <a:p>
            <a:pPr algn="ctr"/>
            <a:r>
              <a:rPr lang="en-US" sz="3600" b="1" kern="10">
                <a:ln w="9525">
                  <a:solidFill>
                    <a:srgbClr val="000000"/>
                  </a:solidFill>
                  <a:round/>
                  <a:headEnd/>
                  <a:tailEnd/>
                </a:ln>
                <a:solidFill>
                  <a:schemeClr val="tx2"/>
                </a:solidFill>
                <a:latin typeface="Tahoma"/>
                <a:ea typeface="Tahoma"/>
                <a:cs typeface="Tahoma"/>
              </a:rPr>
              <a:t>CULTURES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533400"/>
            <a:ext cx="8915400" cy="304800"/>
          </a:xfrm>
        </p:spPr>
        <p:txBody>
          <a:bodyPr/>
          <a:lstStyle/>
          <a:p>
            <a:pPr eaLnBrk="1" hangingPunct="1"/>
            <a:r>
              <a:rPr lang="en-US" sz="4000" b="1" smtClean="0">
                <a:solidFill>
                  <a:schemeClr val="tx1"/>
                </a:solidFill>
                <a:latin typeface="Tahoma" pitchFamily="34" charset="0"/>
              </a:rPr>
              <a:t>WHAT DO CULTURES CONTRIBUTE TO HUMANITY?</a:t>
            </a:r>
            <a:r>
              <a:rPr lang="en-US" sz="4000" smtClean="0"/>
              <a:t> </a:t>
            </a:r>
          </a:p>
        </p:txBody>
      </p:sp>
      <p:sp>
        <p:nvSpPr>
          <p:cNvPr id="5123" name="Rectangle 3"/>
          <p:cNvSpPr>
            <a:spLocks noGrp="1" noChangeArrowheads="1"/>
          </p:cNvSpPr>
          <p:nvPr>
            <p:ph type="body" idx="1"/>
          </p:nvPr>
        </p:nvSpPr>
        <p:spPr>
          <a:xfrm>
            <a:off x="0" y="1219200"/>
            <a:ext cx="8991600" cy="5638800"/>
          </a:xfrm>
        </p:spPr>
        <p:txBody>
          <a:bodyPr/>
          <a:lstStyle/>
          <a:p>
            <a:pPr marL="609600" indent="-609600" eaLnBrk="1" hangingPunct="1">
              <a:lnSpc>
                <a:spcPct val="90000"/>
              </a:lnSpc>
              <a:buClr>
                <a:schemeClr val="tx1"/>
              </a:buClr>
              <a:buFontTx/>
              <a:buAutoNum type="arabicPeriod"/>
            </a:pPr>
            <a:r>
              <a:rPr lang="en-US" b="1" smtClean="0">
                <a:latin typeface="Tahoma" pitchFamily="34" charset="0"/>
              </a:rPr>
              <a:t>Every culture in the world contributes something unique to humanity—a certain “section” in the circle of humanity and life.  </a:t>
            </a:r>
          </a:p>
          <a:p>
            <a:pPr marL="609600" indent="-609600" eaLnBrk="1" hangingPunct="1">
              <a:lnSpc>
                <a:spcPct val="90000"/>
              </a:lnSpc>
              <a:buClr>
                <a:schemeClr val="tx1"/>
              </a:buClr>
              <a:buFontTx/>
              <a:buAutoNum type="arabicPeriod"/>
            </a:pPr>
            <a:r>
              <a:rPr lang="en-US" b="1" smtClean="0">
                <a:latin typeface="Tahoma" pitchFamily="34" charset="0"/>
              </a:rPr>
              <a:t>Put all cultures together and you have all 360 degrees in the human circle.  Without every culture, humanity would be worse off.</a:t>
            </a:r>
          </a:p>
          <a:p>
            <a:pPr marL="609600" indent="-609600" eaLnBrk="1" hangingPunct="1">
              <a:lnSpc>
                <a:spcPct val="90000"/>
              </a:lnSpc>
              <a:buClr>
                <a:schemeClr val="tx1"/>
              </a:buClr>
              <a:buFontTx/>
              <a:buAutoNum type="arabicPeriod"/>
            </a:pPr>
            <a:r>
              <a:rPr lang="en-US" b="1" smtClean="0">
                <a:latin typeface="Tahoma" pitchFamily="34" charset="0"/>
              </a:rPr>
              <a:t>The more you understand and appreciate cultures, the more you know and appreciate about human beings—and being alive.</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sz="2800" b="1" smtClean="0">
                <a:latin typeface="Tahoma" pitchFamily="34" charset="0"/>
              </a:rPr>
              <a:t>As explained in chapter 2, there are 3 basic families of cultures in the world: individualistic cultures based on capitalist institutions; extended family cultures based on multi-generation relationships; &amp; community cultures based on placing the interests of the larger community (family, company, neighborhood, etc.) ahead of personal interests.</a:t>
            </a:r>
          </a:p>
          <a:p>
            <a:pPr marL="609600" indent="-609600" eaLnBrk="1" hangingPunct="1">
              <a:lnSpc>
                <a:spcPct val="90000"/>
              </a:lnSpc>
              <a:buFontTx/>
              <a:buAutoNum type="arabicPeriod"/>
            </a:pPr>
            <a:r>
              <a:rPr lang="en-US" sz="2800" b="1" smtClean="0">
                <a:latin typeface="Tahoma" pitchFamily="34" charset="0"/>
              </a:rPr>
              <a:t>With the phenomenal rise &amp; spread of capitalism around the world since the second half of the 20</a:t>
            </a:r>
            <a:r>
              <a:rPr lang="en-US" sz="2800" b="1" baseline="30000" smtClean="0">
                <a:latin typeface="Tahoma" pitchFamily="34" charset="0"/>
              </a:rPr>
              <a:t>th</a:t>
            </a:r>
            <a:r>
              <a:rPr lang="en-US" sz="2800" b="1" smtClean="0">
                <a:latin typeface="Tahoma" pitchFamily="34" charset="0"/>
              </a:rPr>
              <a:t> century, extended family &amp; community cultures have been transitioning toward institutionalism with its ideal infrastructure for efficient, profit-maximizing business activity.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3"/>
            </a:pPr>
            <a:r>
              <a:rPr lang="en-US" sz="2800" b="1" dirty="0" smtClean="0">
                <a:latin typeface="Tahoma" pitchFamily="34" charset="0"/>
              </a:rPr>
              <a:t>Corporate careers demand individualism so business professionals can work when &amp; where they are needed by corporations.  Careerists are wedded to their corporate institution, spending more time at work than with the family unit or within the larger social community. </a:t>
            </a:r>
          </a:p>
          <a:p>
            <a:pPr marL="609600" indent="-609600" eaLnBrk="1" hangingPunct="1">
              <a:lnSpc>
                <a:spcPct val="90000"/>
              </a:lnSpc>
              <a:buFontTx/>
              <a:buAutoNum type="arabicPeriod" startAt="3"/>
            </a:pPr>
            <a:r>
              <a:rPr lang="en-US" sz="2800" b="1" dirty="0" smtClean="0">
                <a:latin typeface="Tahoma" pitchFamily="34" charset="0"/>
              </a:rPr>
              <a:t>Thus, loyalty to the corporation, rather than to the family or community, is generating increased cultural institutionalism &amp; producing a new universal culture (the “</a:t>
            </a:r>
            <a:r>
              <a:rPr lang="en-US" sz="2800" b="1" dirty="0" err="1" smtClean="0">
                <a:latin typeface="Tahoma" pitchFamily="34" charset="0"/>
              </a:rPr>
              <a:t>UGEN</a:t>
            </a:r>
            <a:r>
              <a:rPr lang="en-US" sz="2800" b="1" dirty="0" smtClean="0">
                <a:latin typeface="Tahoma" pitchFamily="34" charset="0"/>
              </a:rPr>
              <a:t>”  culture (discussed in chapter 14) of bi-cultural professionals at home in both their traditional home culture as well as corporate culture. Over time, the institutional pull of capitalism spawns a greater degree of individualism in all industrialized cultures.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body" idx="1"/>
          </p:nvPr>
        </p:nvSpPr>
        <p:spPr>
          <a:xfrm>
            <a:off x="0" y="0"/>
            <a:ext cx="9144000" cy="6858000"/>
          </a:xfrm>
        </p:spPr>
        <p:txBody>
          <a:bodyPr/>
          <a:lstStyle/>
          <a:p>
            <a:pPr marL="609600" indent="-609600" eaLnBrk="1" hangingPunct="1">
              <a:buFont typeface="+mj-lt"/>
              <a:buAutoNum type="arabicPeriod" startAt="5"/>
            </a:pPr>
            <a:r>
              <a:rPr lang="en-US" sz="2900" b="1" dirty="0" smtClean="0">
                <a:latin typeface="Tahoma" pitchFamily="34" charset="0"/>
              </a:rPr>
              <a:t>The U.S. had to go through a cataclysmic civil war to establish that institutions would rule America. Until mid-19</a:t>
            </a:r>
            <a:r>
              <a:rPr lang="en-US" sz="2900" b="1" baseline="30000" dirty="0" smtClean="0">
                <a:latin typeface="Tahoma" pitchFamily="34" charset="0"/>
              </a:rPr>
              <a:t>th</a:t>
            </a:r>
            <a:r>
              <a:rPr lang="en-US" sz="2900" b="1" dirty="0" smtClean="0">
                <a:latin typeface="Tahoma" pitchFamily="34" charset="0"/>
              </a:rPr>
              <a:t> century, American culture was divided over: (1) The pull of agrarian, extended family, states-rights ideal of Thomas Jefferson, and: (2) The institutional federalism (big government + big business) espoused by Alexander Hamilton.</a:t>
            </a:r>
          </a:p>
          <a:p>
            <a:pPr marL="609600" indent="-609600" eaLnBrk="1" hangingPunct="1">
              <a:buFont typeface="+mj-lt"/>
              <a:buAutoNum type="arabicPeriod" startAt="5"/>
            </a:pPr>
            <a:r>
              <a:rPr lang="en-US" sz="2900" b="1" dirty="0" smtClean="0">
                <a:latin typeface="Tahoma" pitchFamily="34" charset="0"/>
              </a:rPr>
              <a:t>By mid-20</a:t>
            </a:r>
            <a:r>
              <a:rPr lang="en-US" sz="2900" b="1" baseline="30000" dirty="0" smtClean="0">
                <a:latin typeface="Tahoma" pitchFamily="34" charset="0"/>
              </a:rPr>
              <a:t>th</a:t>
            </a:r>
            <a:r>
              <a:rPr lang="en-US" sz="2900" b="1" dirty="0" smtClean="0">
                <a:latin typeface="Tahoma" pitchFamily="34" charset="0"/>
              </a:rPr>
              <a:t> century, America’s institution-driven culture dominated the world commercially to such an extent that extended family &amp; communal cultures were forced to Westernize (institutionalize) to keep pace in economic growth.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idx="1"/>
          </p:nvPr>
        </p:nvSpPr>
        <p:spPr>
          <a:xfrm>
            <a:off x="0" y="0"/>
            <a:ext cx="9144000" cy="6858000"/>
          </a:xfrm>
        </p:spPr>
        <p:txBody>
          <a:bodyPr/>
          <a:lstStyle/>
          <a:p>
            <a:pPr marL="514350" indent="-514350" eaLnBrk="1" hangingPunct="1">
              <a:lnSpc>
                <a:spcPct val="90000"/>
              </a:lnSpc>
              <a:buFont typeface="+mj-lt"/>
              <a:buAutoNum type="arabicPeriod" startAt="7"/>
            </a:pPr>
            <a:r>
              <a:rPr lang="en-US" sz="3000" b="1" dirty="0" smtClean="0">
                <a:latin typeface="Tahoma" pitchFamily="34" charset="0"/>
              </a:rPr>
              <a:t>Muslim cultures are an exception to the trend towards capitalistic institutionalism/individualism because of Islam’s historical emphasis on theocratic law over secular law.</a:t>
            </a:r>
          </a:p>
          <a:p>
            <a:pPr marL="514350" indent="-514350" eaLnBrk="1" hangingPunct="1">
              <a:lnSpc>
                <a:spcPct val="90000"/>
              </a:lnSpc>
              <a:buFont typeface="+mj-lt"/>
              <a:buAutoNum type="arabicPeriod" startAt="7"/>
            </a:pPr>
            <a:r>
              <a:rPr lang="en-US" sz="3000" b="1" dirty="0" smtClean="0">
                <a:latin typeface="Tahoma" pitchFamily="34" charset="0"/>
              </a:rPr>
              <a:t>Capitalist cultures tend to marginalize the cultural role of religion, making it a compartmentalized private matter that doesn’t interfere with corporate professionalism. Muslims practice a public religion &amp; historically have favored a non-secularized social system that is in tension with the capitalist culture of corporations—hence the recent “culture wars” between Westernized secular cultures &amp; many Muslim cultures.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0" y="0"/>
            <a:ext cx="9144000" cy="609600"/>
          </a:xfrm>
        </p:spPr>
        <p:txBody>
          <a:bodyPr/>
          <a:lstStyle/>
          <a:p>
            <a:pPr eaLnBrk="1" hangingPunct="1">
              <a:defRPr/>
            </a:pPr>
            <a:r>
              <a:rPr lang="en-US" sz="3600" b="1" dirty="0" smtClean="0">
                <a:solidFill>
                  <a:schemeClr val="tx1"/>
                </a:solidFill>
                <a:latin typeface="Tahoma" pitchFamily="34" charset="0"/>
              </a:rPr>
              <a:t>21C HYBRID CULTURES</a:t>
            </a:r>
          </a:p>
        </p:txBody>
      </p:sp>
      <p:sp>
        <p:nvSpPr>
          <p:cNvPr id="62467" name="Rectangle 3"/>
          <p:cNvSpPr>
            <a:spLocks noGrp="1" noChangeArrowheads="1"/>
          </p:cNvSpPr>
          <p:nvPr>
            <p:ph type="subTitle" idx="1"/>
          </p:nvPr>
        </p:nvSpPr>
        <p:spPr>
          <a:xfrm>
            <a:off x="0" y="533400"/>
            <a:ext cx="9144000" cy="6324600"/>
          </a:xfrm>
          <a:ln/>
        </p:spPr>
        <p:txBody>
          <a:bodyPr/>
          <a:lstStyle/>
          <a:p>
            <a:pPr marL="609600" indent="-609600" algn="l" eaLnBrk="1" hangingPunct="1">
              <a:lnSpc>
                <a:spcPct val="90000"/>
              </a:lnSpc>
              <a:buClrTx/>
              <a:buFontTx/>
              <a:buAutoNum type="arabicPeriod"/>
            </a:pPr>
            <a:r>
              <a:rPr lang="en-US" sz="3600" b="1" smtClean="0">
                <a:solidFill>
                  <a:schemeClr val="tx1"/>
                </a:solidFill>
                <a:latin typeface="Tahoma" pitchFamily="34" charset="0"/>
              </a:rPr>
              <a:t>Illegal immigrants with a permanent, though unofficial, role in local economies around the world.</a:t>
            </a:r>
          </a:p>
          <a:p>
            <a:pPr marL="609600" indent="-609600" algn="l" eaLnBrk="1" hangingPunct="1">
              <a:lnSpc>
                <a:spcPct val="90000"/>
              </a:lnSpc>
              <a:buClrTx/>
              <a:buFontTx/>
              <a:buAutoNum type="arabicPeriod"/>
            </a:pPr>
            <a:r>
              <a:rPr lang="en-US" sz="3600" b="1" smtClean="0">
                <a:solidFill>
                  <a:schemeClr val="tx1"/>
                </a:solidFill>
                <a:latin typeface="Tahoma" pitchFamily="34" charset="0"/>
              </a:rPr>
              <a:t>People of multilingual, multicultural backgrounds who are at home in more than one culture.</a:t>
            </a:r>
          </a:p>
          <a:p>
            <a:pPr marL="609600" indent="-609600" algn="l" eaLnBrk="1" hangingPunct="1">
              <a:lnSpc>
                <a:spcPct val="90000"/>
              </a:lnSpc>
              <a:buClrTx/>
              <a:buFontTx/>
              <a:buAutoNum type="arabicPeriod"/>
            </a:pPr>
            <a:r>
              <a:rPr lang="en-US" sz="3600" b="1" smtClean="0">
                <a:solidFill>
                  <a:schemeClr val="tx1"/>
                </a:solidFill>
                <a:latin typeface="Tahoma" pitchFamily="34" charset="0"/>
              </a:rPr>
              <a:t>Professional working mothers who split their time between professional &amp; family cultural responsibilities</a:t>
            </a:r>
          </a:p>
        </p:txBody>
      </p:sp>
    </p:spTree>
    <p:extLst>
      <p:ext uri="{BB962C8B-B14F-4D97-AF65-F5344CB8AC3E}">
        <p14:creationId xmlns:p14="http://schemas.microsoft.com/office/powerpoint/2010/main" val="1076177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4" name="Rectangle 3"/>
          <p:cNvSpPr/>
          <p:nvPr/>
        </p:nvSpPr>
        <p:spPr>
          <a:xfrm>
            <a:off x="1" y="0"/>
            <a:ext cx="9143999" cy="6247864"/>
          </a:xfrm>
          <a:prstGeom prst="rect">
            <a:avLst/>
          </a:prstGeom>
          <a:noFill/>
        </p:spPr>
        <p:txBody>
          <a:bodyPr>
            <a:spAutoFit/>
          </a:bodyPr>
          <a:lstStyle/>
          <a:p>
            <a:pPr algn="ctr">
              <a:defRPr/>
            </a:pPr>
            <a:r>
              <a:rPr lang="en-US" sz="10000" b="1"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THE 21</a:t>
            </a:r>
            <a:r>
              <a:rPr lang="en-US" sz="10000" b="1" baseline="30000"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st</a:t>
            </a:r>
            <a:r>
              <a:rPr lang="en-US" sz="10000" b="1" dirty="0">
                <a:ln w="12700">
                  <a:solidFill>
                    <a:schemeClr val="tx2">
                      <a:satMod val="155000"/>
                    </a:schemeClr>
                  </a:solidFill>
                  <a:prstDash val="solid"/>
                </a:ln>
                <a:effectLst>
                  <a:outerShdw blurRad="41275" dist="20320" dir="1800000" algn="tl" rotWithShape="0">
                    <a:srgbClr val="000000">
                      <a:alpha val="40000"/>
                    </a:srgbClr>
                  </a:outerShdw>
                </a:effectLst>
                <a:latin typeface="Tahoma" pitchFamily="34" charset="0"/>
                <a:cs typeface="Tahoma" pitchFamily="34" charset="0"/>
              </a:rPr>
              <a:t> CENTURY MUSEUM OF CULTURES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0" y="0"/>
            <a:ext cx="9144000" cy="6858000"/>
          </a:xfrm>
        </p:spPr>
        <p:txBody>
          <a:bodyPr/>
          <a:lstStyle/>
          <a:p>
            <a:pPr marL="514350" indent="-514350">
              <a:buFontTx/>
              <a:buNone/>
            </a:pPr>
            <a:r>
              <a:rPr lang="en-US" b="1" dirty="0" smtClean="0">
                <a:latin typeface="Tahoma" pitchFamily="34" charset="0"/>
                <a:cs typeface="Tahoma" pitchFamily="34" charset="0"/>
              </a:rPr>
              <a:t>As highlighted in chapter 14 (the universal generation), cultural differences are rapidly eroding in the 21</a:t>
            </a:r>
            <a:r>
              <a:rPr lang="en-US" b="1" baseline="30000" dirty="0" smtClean="0">
                <a:latin typeface="Tahoma" pitchFamily="34" charset="0"/>
                <a:cs typeface="Tahoma" pitchFamily="34" charset="0"/>
              </a:rPr>
              <a:t>st</a:t>
            </a:r>
            <a:r>
              <a:rPr lang="en-US" b="1" dirty="0" smtClean="0">
                <a:latin typeface="Tahoma" pitchFamily="34" charset="0"/>
                <a:cs typeface="Tahoma" pitchFamily="34" charset="0"/>
              </a:rPr>
              <a:t> century as the emerging “universal” generation develops a culture of its own. Cultural differences have been in decline for a long time due to the unavoidable &amp; pervasive influence of the digital revolution (Internet, pop culture icons, etc.) In the 21</a:t>
            </a:r>
            <a:r>
              <a:rPr lang="en-US" b="1" baseline="30000" dirty="0" smtClean="0">
                <a:latin typeface="Tahoma" pitchFamily="34" charset="0"/>
                <a:cs typeface="Tahoma" pitchFamily="34" charset="0"/>
              </a:rPr>
              <a:t>st</a:t>
            </a:r>
            <a:r>
              <a:rPr lang="en-US" b="1" dirty="0" smtClean="0">
                <a:latin typeface="Tahoma" pitchFamily="34" charset="0"/>
                <a:cs typeface="Tahoma" pitchFamily="34" charset="0"/>
              </a:rPr>
              <a:t> century, cultural differences are most pronounced among middle-age people , but their 20</a:t>
            </a:r>
            <a:r>
              <a:rPr lang="en-US" b="1" baseline="30000" dirty="0" smtClean="0">
                <a:latin typeface="Tahoma" pitchFamily="34" charset="0"/>
                <a:cs typeface="Tahoma" pitchFamily="34" charset="0"/>
              </a:rPr>
              <a:t>th</a:t>
            </a:r>
            <a:r>
              <a:rPr lang="en-US" b="1" dirty="0" smtClean="0">
                <a:latin typeface="Tahoma" pitchFamily="34" charset="0"/>
                <a:cs typeface="Tahoma" pitchFamily="34" charset="0"/>
              </a:rPr>
              <a:t> </a:t>
            </a:r>
            <a:r>
              <a:rPr lang="en-US" b="1" smtClean="0">
                <a:latin typeface="Tahoma" pitchFamily="34" charset="0"/>
                <a:cs typeface="Tahoma" pitchFamily="34" charset="0"/>
              </a:rPr>
              <a:t>century influence is </a:t>
            </a:r>
            <a:r>
              <a:rPr lang="en-US" b="1" dirty="0" smtClean="0">
                <a:latin typeface="Tahoma" pitchFamily="34" charset="0"/>
                <a:cs typeface="Tahoma" pitchFamily="34" charset="0"/>
              </a:rPr>
              <a:t>fast disappearing. </a:t>
            </a:r>
            <a:endParaRPr lang="en-US" sz="3700" b="1" dirty="0" smtClean="0">
              <a:latin typeface="Tahoma" pitchFamily="34" charset="0"/>
              <a:cs typeface="Tahoma" pitchFamily="34" charset="0"/>
            </a:endParaRPr>
          </a:p>
          <a:p>
            <a:pPr marL="514350" indent="-514350">
              <a:buFontTx/>
              <a:buNone/>
            </a:pPr>
            <a:endParaRPr lang="en-US" b="1" dirty="0" smtClean="0">
              <a:latin typeface="Tahoma" pitchFamily="34" charset="0"/>
              <a:cs typeface="Tahoma" pitchFamily="34" charset="0"/>
            </a:endParaRPr>
          </a:p>
          <a:p>
            <a:pPr marL="514350" indent="-514350">
              <a:buFontTx/>
              <a:buNone/>
            </a:pPr>
            <a:endParaRPr lang="en-US" b="1" dirty="0" smtClean="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CULTURAL ASPECTS OF GLOBALIZATION </a:t>
            </a:r>
          </a:p>
        </p:txBody>
      </p:sp>
      <p:sp>
        <p:nvSpPr>
          <p:cNvPr id="55299" name="Rectangle 3"/>
          <p:cNvSpPr>
            <a:spLocks noGrp="1" noChangeArrowheads="1"/>
          </p:cNvSpPr>
          <p:nvPr>
            <p:ph type="body" idx="1"/>
          </p:nvPr>
        </p:nvSpPr>
        <p:spPr>
          <a:xfrm>
            <a:off x="0" y="914400"/>
            <a:ext cx="9144000" cy="5943600"/>
          </a:xfrm>
        </p:spPr>
        <p:txBody>
          <a:bodyPr/>
          <a:lstStyle/>
          <a:p>
            <a:pPr marL="609600" indent="-609600" eaLnBrk="1" hangingPunct="1">
              <a:buFontTx/>
              <a:buAutoNum type="arabicPeriod"/>
            </a:pPr>
            <a:r>
              <a:rPr lang="en-US" b="1" smtClean="0">
                <a:latin typeface="Tahoma" pitchFamily="34" charset="0"/>
              </a:rPr>
              <a:t>Global consumerism spurred by the spread of capitalism and the advertising of global brand names</a:t>
            </a:r>
          </a:p>
          <a:p>
            <a:pPr marL="609600" indent="-609600" eaLnBrk="1" hangingPunct="1">
              <a:buFontTx/>
              <a:buAutoNum type="arabicPeriod"/>
            </a:pPr>
            <a:r>
              <a:rPr lang="en-US" b="1" smtClean="0">
                <a:latin typeface="Tahoma" pitchFamily="34" charset="0"/>
              </a:rPr>
              <a:t>Emergence of middle class social structure in a growing number of developing nations</a:t>
            </a:r>
          </a:p>
          <a:p>
            <a:pPr marL="609600" indent="-609600" eaLnBrk="1" hangingPunct="1">
              <a:buFontTx/>
              <a:buAutoNum type="arabicPeriod"/>
            </a:pPr>
            <a:r>
              <a:rPr lang="en-US" b="1" smtClean="0">
                <a:latin typeface="Tahoma" pitchFamily="34" charset="0"/>
              </a:rPr>
              <a:t>Greater international tourism &amp; immigration</a:t>
            </a:r>
          </a:p>
          <a:p>
            <a:pPr marL="609600" indent="-609600" eaLnBrk="1" hangingPunct="1">
              <a:buFontTx/>
              <a:buAutoNum type="arabicPeriod"/>
            </a:pPr>
            <a:r>
              <a:rPr lang="en-US" b="1" smtClean="0">
                <a:latin typeface="Tahoma" pitchFamily="34" charset="0"/>
              </a:rPr>
              <a:t>The emergence of a universal generation of young people who share more cultural similarities than differences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0"/>
            <a:ext cx="9144000" cy="1143000"/>
          </a:xfrm>
        </p:spPr>
        <p:txBody>
          <a:bodyPr/>
          <a:lstStyle/>
          <a:p>
            <a:pPr eaLnBrk="1" hangingPunct="1"/>
            <a:r>
              <a:rPr lang="en-US" sz="3200" b="1" smtClean="0">
                <a:latin typeface="Tahoma" pitchFamily="34" charset="0"/>
              </a:rPr>
              <a:t>INDIVIDUALISM CULTURE SPREAD BY CAPITALISM</a:t>
            </a:r>
          </a:p>
        </p:txBody>
      </p:sp>
      <p:sp>
        <p:nvSpPr>
          <p:cNvPr id="14339" name="Rectangle 3"/>
          <p:cNvSpPr>
            <a:spLocks noGrp="1" noChangeArrowheads="1"/>
          </p:cNvSpPr>
          <p:nvPr>
            <p:ph type="body" idx="1"/>
          </p:nvPr>
        </p:nvSpPr>
        <p:spPr>
          <a:xfrm>
            <a:off x="-3175" y="1066800"/>
            <a:ext cx="9144000" cy="5791200"/>
          </a:xfrm>
        </p:spPr>
        <p:txBody>
          <a:bodyPr/>
          <a:lstStyle/>
          <a:p>
            <a:pPr eaLnBrk="1" hangingPunct="1">
              <a:defRPr/>
            </a:pPr>
            <a:r>
              <a:rPr lang="en-US" sz="3400" b="1" dirty="0" smtClean="0">
                <a:latin typeface="Tahoma" pitchFamily="34" charset="0"/>
              </a:rPr>
              <a:t>Capitalism, the pursuit of wealth via private companies, thrives on individualism (pursuit of self-gain): entrepreneurs; investors; advertisers and public relations professionals; financial brokers, etc. </a:t>
            </a:r>
          </a:p>
          <a:p>
            <a:pPr eaLnBrk="1" hangingPunct="1">
              <a:defRPr/>
            </a:pPr>
            <a:r>
              <a:rPr lang="en-US" sz="3400" b="1" dirty="0" smtClean="0">
                <a:latin typeface="Tahoma" pitchFamily="34" charset="0"/>
              </a:rPr>
              <a:t>Capitalism erodes community via job mobility; employee layoffs;  foreign off-shoring; mergers/acquisitions;  economic swings; dual-career marriages.</a:t>
            </a:r>
          </a:p>
          <a:p>
            <a:pPr marL="0" indent="0" eaLnBrk="1" hangingPunct="1">
              <a:buFontTx/>
              <a:buNone/>
              <a:defRPr/>
            </a:pPr>
            <a:endParaRPr lang="en-US" b="1" dirty="0" smtClean="0">
              <a:latin typeface="Tahoma" pitchFamily="34" charset="0"/>
            </a:endParaRPr>
          </a:p>
          <a:p>
            <a:pPr marL="0" indent="0" eaLnBrk="1" hangingPunct="1">
              <a:buFontTx/>
              <a:buNone/>
              <a:defRPr/>
            </a:pPr>
            <a:endParaRPr lang="en-US" b="1" dirty="0" smtClean="0">
              <a:latin typeface="Tahoma" pitchFamily="34"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0"/>
            <a:ext cx="9144000" cy="990600"/>
          </a:xfrm>
        </p:spPr>
        <p:txBody>
          <a:bodyPr/>
          <a:lstStyle/>
          <a:p>
            <a:pPr eaLnBrk="1" hangingPunct="1"/>
            <a:r>
              <a:rPr lang="en-US" sz="3200" b="1" smtClean="0">
                <a:latin typeface="Tahoma" pitchFamily="34" charset="0"/>
              </a:rPr>
              <a:t>EXAMPLES OF CAPITALISM-BASED CULTURAL CHANGE </a:t>
            </a:r>
          </a:p>
        </p:txBody>
      </p:sp>
      <p:sp>
        <p:nvSpPr>
          <p:cNvPr id="57347" name="Rectangle 3"/>
          <p:cNvSpPr>
            <a:spLocks noGrp="1" noChangeArrowheads="1"/>
          </p:cNvSpPr>
          <p:nvPr>
            <p:ph type="body" idx="1"/>
          </p:nvPr>
        </p:nvSpPr>
        <p:spPr>
          <a:xfrm>
            <a:off x="0" y="1066800"/>
            <a:ext cx="9144000" cy="5791200"/>
          </a:xfrm>
        </p:spPr>
        <p:txBody>
          <a:bodyPr/>
          <a:lstStyle/>
          <a:p>
            <a:pPr eaLnBrk="1" hangingPunct="1"/>
            <a:r>
              <a:rPr lang="en-US" b="1" smtClean="0">
                <a:latin typeface="Tahoma" pitchFamily="34" charset="0"/>
              </a:rPr>
              <a:t>China, ancient bastion of community culture, is currently undergoing a jarring shift to individualism spawned by its rapid shift to capitalism.</a:t>
            </a:r>
          </a:p>
          <a:p>
            <a:pPr eaLnBrk="1" hangingPunct="1"/>
            <a:r>
              <a:rPr lang="en-US" b="1" smtClean="0">
                <a:latin typeface="Tahoma" pitchFamily="34" charset="0"/>
              </a:rPr>
              <a:t>Exporting to individualist cultures in the West has long been Japan’s national economic strategy.</a:t>
            </a:r>
          </a:p>
          <a:p>
            <a:pPr eaLnBrk="1" hangingPunct="1"/>
            <a:r>
              <a:rPr lang="en-US" b="1" smtClean="0">
                <a:latin typeface="Tahoma" pitchFamily="34" charset="0"/>
              </a:rPr>
              <a:t>India’s thousands of call-center workers must learn English &amp; use English first names while working.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533400"/>
            <a:ext cx="8915400" cy="304800"/>
          </a:xfrm>
        </p:spPr>
        <p:txBody>
          <a:bodyPr/>
          <a:lstStyle/>
          <a:p>
            <a:pPr eaLnBrk="1" hangingPunct="1"/>
            <a:r>
              <a:rPr lang="en-US" sz="4000" b="1" smtClean="0">
                <a:solidFill>
                  <a:schemeClr val="tx1"/>
                </a:solidFill>
                <a:latin typeface="Tahoma" pitchFamily="34" charset="0"/>
              </a:rPr>
              <a:t>INTERESTED IN HUMAN DIVERSITY?</a:t>
            </a:r>
            <a:r>
              <a:rPr lang="en-US" sz="4000" smtClean="0"/>
              <a:t> </a:t>
            </a:r>
          </a:p>
        </p:txBody>
      </p:sp>
      <p:sp>
        <p:nvSpPr>
          <p:cNvPr id="6147" name="Rectangle 3"/>
          <p:cNvSpPr>
            <a:spLocks noGrp="1" noChangeArrowheads="1"/>
          </p:cNvSpPr>
          <p:nvPr>
            <p:ph type="body" idx="1"/>
          </p:nvPr>
        </p:nvSpPr>
        <p:spPr>
          <a:xfrm>
            <a:off x="0" y="1447800"/>
            <a:ext cx="8991600" cy="5410200"/>
          </a:xfrm>
        </p:spPr>
        <p:txBody>
          <a:bodyPr/>
          <a:lstStyle/>
          <a:p>
            <a:pPr marL="609600" indent="-609600" algn="ctr" eaLnBrk="1" hangingPunct="1">
              <a:buClr>
                <a:schemeClr val="tx1"/>
              </a:buClr>
              <a:buFontTx/>
              <a:buNone/>
            </a:pPr>
            <a:r>
              <a:rPr lang="en-US" b="1" dirty="0" smtClean="0">
                <a:latin typeface="Tahoma" pitchFamily="34" charset="0"/>
              </a:rPr>
              <a:t>For a look at the amazing depth &amp; breadth of human diversity, check out the following web sites:</a:t>
            </a:r>
          </a:p>
          <a:p>
            <a:pPr marL="609600" indent="-609600" algn="ctr" eaLnBrk="1" hangingPunct="1">
              <a:buClr>
                <a:schemeClr val="tx1"/>
              </a:buClr>
              <a:buFontTx/>
              <a:buNone/>
            </a:pPr>
            <a:endParaRPr lang="en-US" b="1" dirty="0" smtClean="0">
              <a:latin typeface="Tahoma" pitchFamily="34" charset="0"/>
            </a:endParaRPr>
          </a:p>
          <a:p>
            <a:pPr marL="609600" indent="-609600" algn="ctr" eaLnBrk="1" hangingPunct="1">
              <a:buClr>
                <a:schemeClr val="tx1"/>
              </a:buClr>
              <a:buFontTx/>
              <a:buNone/>
            </a:pPr>
            <a:r>
              <a:rPr lang="en-US" sz="2800" b="1" dirty="0" smtClean="0">
                <a:solidFill>
                  <a:schemeClr val="accent2"/>
                </a:solidFill>
                <a:latin typeface="Tahoma" pitchFamily="34" charset="0"/>
                <a:hlinkClick r:id="rId3"/>
              </a:rPr>
              <a:t>http://en.wikipedia.org/wiki/Ethnicity</a:t>
            </a:r>
            <a:endParaRPr lang="en-US" sz="2800" b="1" dirty="0" smtClean="0">
              <a:solidFill>
                <a:schemeClr val="accent2"/>
              </a:solidFill>
              <a:latin typeface="Tahoma" pitchFamily="34" charset="0"/>
            </a:endParaRPr>
          </a:p>
          <a:p>
            <a:pPr marL="609600" indent="-609600" algn="ctr" eaLnBrk="1" hangingPunct="1">
              <a:buClr>
                <a:schemeClr val="tx1"/>
              </a:buClr>
              <a:buFontTx/>
              <a:buNone/>
            </a:pPr>
            <a:endParaRPr lang="en-US" sz="2800" b="1" dirty="0" smtClean="0">
              <a:solidFill>
                <a:schemeClr val="accent2"/>
              </a:solidFill>
              <a:latin typeface="Tahoma" pitchFamily="34" charset="0"/>
            </a:endParaRPr>
          </a:p>
          <a:p>
            <a:pPr marL="609600" indent="-609600" algn="ctr" eaLnBrk="1" hangingPunct="1">
              <a:buClr>
                <a:schemeClr val="tx1"/>
              </a:buClr>
              <a:buFontTx/>
              <a:buNone/>
            </a:pPr>
            <a:r>
              <a:rPr lang="en-US" sz="2400" b="1" dirty="0" smtClean="0">
                <a:solidFill>
                  <a:schemeClr val="accent2"/>
                </a:solidFill>
                <a:latin typeface="Tahoma" pitchFamily="34" charset="0"/>
                <a:hlinkClick r:id="rId4"/>
              </a:rPr>
              <a:t>http://en.wikipedia.org/wiki/List_of_ethnic_groups</a:t>
            </a:r>
            <a:endParaRPr lang="en-US" sz="2400" b="1" dirty="0" smtClean="0">
              <a:solidFill>
                <a:schemeClr val="accent2"/>
              </a:solidFill>
              <a:latin typeface="Tahoma" pitchFamily="34" charset="0"/>
            </a:endParaRPr>
          </a:p>
          <a:p>
            <a:pPr marL="609600" indent="-609600" algn="ctr" eaLnBrk="1" hangingPunct="1">
              <a:buClr>
                <a:schemeClr val="tx1"/>
              </a:buClr>
              <a:buFontTx/>
              <a:buNone/>
            </a:pPr>
            <a:endParaRPr lang="en-US" sz="2400" b="1"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0" y="0"/>
            <a:ext cx="9144000" cy="6858000"/>
          </a:xfrm>
        </p:spPr>
        <p:txBody>
          <a:bodyPr/>
          <a:lstStyle/>
          <a:p>
            <a:pPr eaLnBrk="1" hangingPunct="1"/>
            <a:r>
              <a:rPr lang="en-US" sz="3600" b="1" smtClean="0">
                <a:latin typeface="Tahoma" pitchFamily="34" charset="0"/>
              </a:rPr>
              <a:t>English is the international language </a:t>
            </a:r>
            <a:r>
              <a:rPr lang="en-US" sz="3600" b="1" dirty="0" smtClean="0">
                <a:latin typeface="Tahoma" pitchFamily="34" charset="0"/>
              </a:rPr>
              <a:t>because capitalism is the international economic system.</a:t>
            </a:r>
          </a:p>
          <a:p>
            <a:pPr eaLnBrk="1" hangingPunct="1"/>
            <a:r>
              <a:rPr lang="en-US" sz="3600" b="1" dirty="0" smtClean="0">
                <a:latin typeface="Tahoma" pitchFamily="34" charset="0"/>
              </a:rPr>
              <a:t>To a large extent, global consumerism thrives on promoting self-identity consumerism and individualistic lifestyles: fashion;  women professionals; pop culture &amp; entertainment icons; social websites; birth control; target marketing, etc.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0" y="0"/>
            <a:ext cx="9144000" cy="6858000"/>
          </a:xfrm>
        </p:spPr>
        <p:txBody>
          <a:bodyPr/>
          <a:lstStyle/>
          <a:p>
            <a:pPr algn="ctr" eaLnBrk="1" hangingPunct="1">
              <a:buFontTx/>
              <a:buNone/>
            </a:pPr>
            <a:r>
              <a:rPr lang="en-US" sz="8000" b="1" smtClean="0">
                <a:latin typeface="Tahoma" pitchFamily="34" charset="0"/>
              </a:rPr>
              <a:t>The only way to really understand your culture is to get outside 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8194" name="WordArt 5"/>
          <p:cNvSpPr>
            <a:spLocks noChangeArrowheads="1" noChangeShapeType="1" noTextEdit="1"/>
          </p:cNvSpPr>
          <p:nvPr/>
        </p:nvSpPr>
        <p:spPr bwMode="auto">
          <a:xfrm>
            <a:off x="1066800" y="2362200"/>
            <a:ext cx="7239000" cy="139065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ETHNOCENTRISM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914400" y="152400"/>
            <a:ext cx="8001000" cy="6553200"/>
          </a:xfrm>
        </p:spPr>
        <p:txBody>
          <a:bodyPr/>
          <a:lstStyle/>
          <a:p>
            <a:pPr algn="ctr" eaLnBrk="1" hangingPunct="1">
              <a:buFontTx/>
              <a:buNone/>
            </a:pPr>
            <a:r>
              <a:rPr lang="en-US" b="1" smtClean="0">
                <a:latin typeface="Tahoma" pitchFamily="34" charset="0"/>
              </a:rPr>
              <a:t>Why do parents always think </a:t>
            </a:r>
          </a:p>
          <a:p>
            <a:pPr algn="ctr" eaLnBrk="1" hangingPunct="1">
              <a:buFontTx/>
              <a:buNone/>
            </a:pPr>
            <a:r>
              <a:rPr lang="en-US" b="1" smtClean="0">
                <a:latin typeface="Tahoma" pitchFamily="34" charset="0"/>
              </a:rPr>
              <a:t>their children are good looking?</a:t>
            </a:r>
          </a:p>
          <a:p>
            <a:pPr algn="ctr" eaLnBrk="1" hangingPunct="1">
              <a:buFontTx/>
              <a:buNone/>
            </a:pPr>
            <a:endParaRPr lang="en-US" b="1" smtClean="0">
              <a:latin typeface="Tahoma" pitchFamily="34" charset="0"/>
            </a:endParaRPr>
          </a:p>
          <a:p>
            <a:pPr algn="ctr" eaLnBrk="1" hangingPunct="1">
              <a:buFont typeface="Wingdings" pitchFamily="2" charset="2"/>
              <a:buNone/>
            </a:pPr>
            <a:endParaRPr lang="en-US" sz="3600" b="1" smtClean="0">
              <a:solidFill>
                <a:srgbClr val="66FF99"/>
              </a:solidFill>
              <a:latin typeface="Comic Sans MS" pitchFamily="66" charset="0"/>
            </a:endParaRPr>
          </a:p>
          <a:p>
            <a:pPr algn="ctr" eaLnBrk="1" hangingPunct="1">
              <a:buFont typeface="Wingdings" pitchFamily="2" charset="2"/>
              <a:buChar char="ü"/>
            </a:pPr>
            <a:endParaRPr lang="en-US" sz="3600" b="1" smtClean="0">
              <a:solidFill>
                <a:srgbClr val="66FF99"/>
              </a:solidFill>
              <a:latin typeface="Comic Sans MS" pitchFamily="66" charset="0"/>
            </a:endParaRPr>
          </a:p>
          <a:p>
            <a:pPr algn="ctr" eaLnBrk="1" hangingPunct="1">
              <a:buFont typeface="Wingdings" pitchFamily="2" charset="2"/>
              <a:buNone/>
            </a:pPr>
            <a:endParaRPr lang="en-US" b="1" smtClean="0">
              <a:solidFill>
                <a:srgbClr val="66FF99"/>
              </a:solidFill>
              <a:latin typeface="Comic Sans MS" pitchFamily="66" charset="0"/>
            </a:endParaRPr>
          </a:p>
          <a:p>
            <a:pPr algn="ctr" eaLnBrk="1" hangingPunct="1">
              <a:buFont typeface="Wingdings" pitchFamily="2" charset="2"/>
              <a:buNone/>
            </a:pPr>
            <a:endParaRPr lang="en-US" b="1" smtClean="0">
              <a:solidFill>
                <a:srgbClr val="66FF99"/>
              </a:solidFill>
              <a:latin typeface="Comic Sans MS" pitchFamily="66" charset="0"/>
            </a:endParaRPr>
          </a:p>
          <a:p>
            <a:pPr algn="ctr" eaLnBrk="1" hangingPunct="1">
              <a:buFont typeface="Wingdings" pitchFamily="2" charset="2"/>
              <a:buNone/>
            </a:pPr>
            <a:endParaRPr lang="en-US" b="1" smtClean="0">
              <a:solidFill>
                <a:srgbClr val="66FF99"/>
              </a:solidFill>
              <a:latin typeface="Comic Sans MS" pitchFamily="66" charset="0"/>
            </a:endParaRPr>
          </a:p>
          <a:p>
            <a:pPr algn="ctr" eaLnBrk="1" hangingPunct="1">
              <a:buFont typeface="Wingdings" pitchFamily="2" charset="2"/>
              <a:buNone/>
            </a:pPr>
            <a:endParaRPr lang="en-US" b="1" smtClean="0">
              <a:solidFill>
                <a:srgbClr val="FF00FF"/>
              </a:solidFill>
              <a:latin typeface="Comic Sans MS" pitchFamily="66" charset="0"/>
            </a:endParaRPr>
          </a:p>
          <a:p>
            <a:pPr algn="ctr" eaLnBrk="1" hangingPunct="1">
              <a:buFont typeface="Wingdings" pitchFamily="2" charset="2"/>
              <a:buNone/>
            </a:pPr>
            <a:r>
              <a:rPr lang="en-US" b="1" smtClean="0">
                <a:latin typeface="Tahoma" pitchFamily="34" charset="0"/>
              </a:rPr>
              <a:t>Because we favor what we are most familiar with.</a:t>
            </a:r>
          </a:p>
        </p:txBody>
      </p:sp>
      <p:pic>
        <p:nvPicPr>
          <p:cNvPr id="9219" name="Picture 3" descr="FR FAMILY D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295400"/>
            <a:ext cx="5105400" cy="419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304800"/>
            <a:ext cx="8763000" cy="1676400"/>
          </a:xfrm>
        </p:spPr>
        <p:txBody>
          <a:bodyPr/>
          <a:lstStyle/>
          <a:p>
            <a:pPr eaLnBrk="1" hangingPunct="1">
              <a:buClr>
                <a:srgbClr val="0066FF"/>
              </a:buClr>
              <a:buFont typeface="Wingdings" pitchFamily="2" charset="2"/>
              <a:buNone/>
            </a:pPr>
            <a:r>
              <a:rPr lang="en-US" sz="4800" b="1" smtClean="0">
                <a:solidFill>
                  <a:schemeClr val="tx1"/>
                </a:solidFill>
                <a:latin typeface="Tahoma" pitchFamily="34" charset="0"/>
              </a:rPr>
              <a:t>Ethnocentrism: Wearing </a:t>
            </a:r>
            <a:br>
              <a:rPr lang="en-US" sz="4800" b="1" smtClean="0">
                <a:solidFill>
                  <a:schemeClr val="tx1"/>
                </a:solidFill>
                <a:latin typeface="Tahoma" pitchFamily="34" charset="0"/>
              </a:rPr>
            </a:br>
            <a:r>
              <a:rPr lang="en-US" sz="4800" b="1" smtClean="0">
                <a:solidFill>
                  <a:schemeClr val="tx1"/>
                </a:solidFill>
                <a:latin typeface="Tahoma" pitchFamily="34" charset="0"/>
              </a:rPr>
              <a:t>the wrong pair of </a:t>
            </a:r>
            <a:br>
              <a:rPr lang="en-US" sz="4800" b="1" smtClean="0">
                <a:solidFill>
                  <a:schemeClr val="tx1"/>
                </a:solidFill>
                <a:latin typeface="Tahoma" pitchFamily="34" charset="0"/>
              </a:rPr>
            </a:br>
            <a:r>
              <a:rPr lang="en-US" sz="4800" b="1" smtClean="0">
                <a:solidFill>
                  <a:schemeClr val="tx1"/>
                </a:solidFill>
                <a:latin typeface="Tahoma" pitchFamily="34" charset="0"/>
              </a:rPr>
              <a:t>cultural glasses</a:t>
            </a:r>
          </a:p>
        </p:txBody>
      </p:sp>
      <p:pic>
        <p:nvPicPr>
          <p:cNvPr id="10243" name="Picture 3" descr="AS EXEC REMOVES GLASS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209800"/>
            <a:ext cx="4724400"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2386</Words>
  <Application>Microsoft Office PowerPoint</Application>
  <PresentationFormat>On-screen Show (4:3)</PresentationFormat>
  <Paragraphs>241</Paragraphs>
  <Slides>50</Slides>
  <Notes>50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Default Design</vt:lpstr>
      <vt:lpstr>PowerPoint Presentation</vt:lpstr>
      <vt:lpstr>Cross-Culture Interaction PRISMs</vt:lpstr>
      <vt:lpstr>PowerPoint Presentation</vt:lpstr>
      <vt:lpstr>WHAT DO CULTURES CONTRIBUTE TO HUMANITY? </vt:lpstr>
      <vt:lpstr>INTERESTED IN HUMAN DIVERSITY? </vt:lpstr>
      <vt:lpstr>PowerPoint Presentation</vt:lpstr>
      <vt:lpstr>PowerPoint Presentation</vt:lpstr>
      <vt:lpstr>PowerPoint Presentation</vt:lpstr>
      <vt:lpstr>Ethnocentrism: Wearing  the wrong pair of  cultural glasses</vt:lpstr>
      <vt:lpstr>PowerPoint Presentation</vt:lpstr>
      <vt:lpstr>PowerPoint Presentation</vt:lpstr>
      <vt:lpstr>PowerPoint Presentation</vt:lpstr>
      <vt:lpstr>PowerPoint Presentation</vt:lpstr>
      <vt:lpstr>TEMPORARY CULTURAL INSANITY</vt:lpstr>
      <vt:lpstr>    </vt:lpstr>
      <vt:lpstr>CULTURAL BRIDGE-BUILDING</vt:lpstr>
      <vt:lpstr>Cross-cultural deals often start slowly because most cultures do business in a personalized manner, which requires relationship-building.</vt:lpstr>
      <vt:lpstr>GUESS WHO?</vt:lpstr>
      <vt:lpstr>PowerPoint Presentation</vt:lpstr>
      <vt:lpstr>PowerPoint Presentation</vt:lpstr>
      <vt:lpstr>PowerPoint Presentation</vt:lpstr>
      <vt:lpstr>PowerPoint Presentation</vt:lpstr>
      <vt:lpstr>YOU KNOW YOU ARE IN AN INSTITUTIONALIZED CULTURE WHEN:</vt:lpstr>
      <vt:lpstr>PowerPoint Presentation</vt:lpstr>
      <vt:lpstr>YOU KNOW YOU ARE IN A PERSONALIZED CULTURE WHEN:</vt:lpstr>
      <vt:lpstr>PowerPoint Presentation</vt:lpstr>
      <vt:lpstr>PowerPoint Presentation</vt:lpstr>
      <vt:lpstr>GRASS ROOTS BUSINESS THRIVES ON: </vt:lpstr>
      <vt:lpstr>THE PERSONALIZED APPROACH TO DOING BUSINESS </vt:lpstr>
      <vt:lpstr>THE FOOTPRINTS OF  IMPERSONAL BUSINESS </vt:lpstr>
      <vt:lpstr>PowerPoint Presentation</vt:lpstr>
      <vt:lpstr>PowerPoint Presentation</vt:lpstr>
      <vt:lpstr>PowerPoint Presentation</vt:lpstr>
      <vt:lpstr>Why are there multiple bottom lines in global business?</vt:lpstr>
      <vt:lpstr>PowerPoint Presentation</vt:lpstr>
      <vt:lpstr>PowerPoint Presentation</vt:lpstr>
      <vt:lpstr>CHANGE THE EYES THAT SEE REALITY</vt:lpstr>
      <vt:lpstr>PowerPoint Presentation</vt:lpstr>
      <vt:lpstr>PowerPoint Presentation</vt:lpstr>
      <vt:lpstr>PowerPoint Presentation</vt:lpstr>
      <vt:lpstr>PowerPoint Presentation</vt:lpstr>
      <vt:lpstr>PowerPoint Presentation</vt:lpstr>
      <vt:lpstr>PowerPoint Presentation</vt:lpstr>
      <vt:lpstr>21C HYBRID CULTURES</vt:lpstr>
      <vt:lpstr>PowerPoint Presentation</vt:lpstr>
      <vt:lpstr>PowerPoint Presentation</vt:lpstr>
      <vt:lpstr>CULTURAL ASPECTS OF GLOBALIZATION </vt:lpstr>
      <vt:lpstr>INDIVIDUALISM CULTURE SPREAD BY CAPITALISM</vt:lpstr>
      <vt:lpstr>EXAMPLES OF CAPITALISM-BASED CULTURAL CHANGE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 &amp; Carolyn</dc:creator>
  <cp:lastModifiedBy>Phil</cp:lastModifiedBy>
  <cp:revision>147</cp:revision>
  <dcterms:created xsi:type="dcterms:W3CDTF">2004-08-20T17:09:20Z</dcterms:created>
  <dcterms:modified xsi:type="dcterms:W3CDTF">2015-01-19T16:06:54Z</dcterms:modified>
</cp:coreProperties>
</file>