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6" r:id="rId1"/>
    <p:sldMasterId id="2147483657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7" r:id="rId11"/>
    <p:sldId id="264" r:id="rId12"/>
    <p:sldId id="265" r:id="rId13"/>
    <p:sldId id="266" r:id="rId14"/>
    <p:sldId id="276" r:id="rId15"/>
    <p:sldId id="269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0"/>
  </p:normalViewPr>
  <p:slideViewPr>
    <p:cSldViewPr snapToGrid="0" snapToObjects="1">
      <p:cViewPr>
        <p:scale>
          <a:sx n="88" d="100"/>
          <a:sy n="88" d="100"/>
        </p:scale>
        <p:origin x="-1032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1018609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29462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81994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82202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857335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857335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20466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30667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32903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9738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011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0900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029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46748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6654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6241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254059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071442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07144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ct val="1400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ct val="1400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/>
          <p:nvPr/>
        </p:nvSpPr>
        <p:spPr>
          <a:xfrm>
            <a:off x="0" y="789677"/>
            <a:ext cx="9144000" cy="70915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25000"/>
              <a:buFont typeface="Arial Black"/>
              <a:buNone/>
            </a:pPr>
            <a:r>
              <a:rPr lang="en-US" sz="3500" b="0" i="0" u="none" strike="noStrike" cap="none">
                <a:solidFill>
                  <a:srgbClr val="6CB255"/>
                </a:solidFill>
                <a:latin typeface="Arial Black"/>
                <a:ea typeface="Arial Black"/>
                <a:cs typeface="Arial Black"/>
                <a:sym typeface="Arial Black"/>
              </a:rPr>
              <a:t>COLLEGE PHYSICS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25000"/>
              <a:buFont typeface="Arial Black"/>
              <a:buNone/>
            </a:pPr>
            <a:endParaRPr sz="1800" b="0" i="0" u="none" strike="noStrike" cap="none">
              <a:solidFill>
                <a:srgbClr val="EAF1D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212F62"/>
              </a:buClr>
              <a:buSzPct val="25000"/>
              <a:buFont typeface="Arial"/>
              <a:buNone/>
            </a:pPr>
            <a:r>
              <a:rPr lang="en-US" sz="2000" b="1" i="0" u="none" strike="noStrike" cap="none">
                <a:solidFill>
                  <a:srgbClr val="212F62"/>
                </a:solidFill>
                <a:latin typeface="Arial"/>
                <a:ea typeface="Arial"/>
                <a:cs typeface="Arial"/>
                <a:sym typeface="Arial"/>
              </a:rPr>
              <a:t>Chapter # Chapter Title</a:t>
            </a: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PowerPoint Image Slideshow</a:t>
            </a:r>
          </a:p>
        </p:txBody>
      </p:sp>
      <p:pic>
        <p:nvPicPr>
          <p:cNvPr id="15" name="Shape 15" descr="medium_covers_Page_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562758" y="2517424"/>
            <a:ext cx="2009660" cy="2603511"/>
          </a:xfrm>
          <a:prstGeom prst="rect">
            <a:avLst/>
          </a:prstGeom>
          <a:noFill/>
          <a:ln>
            <a:noFill/>
          </a:ln>
          <a:effectLst>
            <a:reflection stA="52000" endA="300" endPos="35000" sy="-100000" algn="bl" rotWithShape="0"/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ct val="1400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ct val="1400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 rot="-5400000">
            <a:off x="8044814" y="683895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41326"/>
            <a:ext cx="8062912" cy="65953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6CB255"/>
              </a:buClr>
              <a:buSzPct val="58333"/>
              <a:buFont typeface="Arial Black"/>
              <a:buNone/>
              <a:defRPr sz="2400" b="0" i="0" u="none" strike="noStrike" cap="none">
                <a:solidFill>
                  <a:srgbClr val="6CB255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pic" idx="2"/>
          </p:nvPr>
        </p:nvSpPr>
        <p:spPr>
          <a:xfrm>
            <a:off x="457199" y="1122386"/>
            <a:ext cx="8062913" cy="350007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rgbClr val="6CB255"/>
              </a:buClr>
              <a:buSzPct val="7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63500" algn="l" rtl="0">
              <a:spcBef>
                <a:spcPts val="400"/>
              </a:spcBef>
              <a:buClr>
                <a:srgbClr val="6CB255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843982"/>
            <a:ext cx="8062912" cy="116638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rgbClr val="6CB255"/>
              </a:buClr>
              <a:buSzPct val="700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31520" marR="0" lvl="1" indent="-337819" algn="l" rtl="0">
              <a:spcBef>
                <a:spcPts val="40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57300" marR="0" lvl="2" indent="-2286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14500" marR="0" lvl="3" indent="-2286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71700" marR="0" lvl="4" indent="-2286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wo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241326"/>
            <a:ext cx="8062912" cy="65953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6CB255"/>
              </a:buClr>
              <a:buSzPct val="58333"/>
              <a:buFont typeface="Arial Black"/>
              <a:buNone/>
              <a:defRPr sz="2400" b="0" i="0" u="none" strike="noStrike" cap="none">
                <a:solidFill>
                  <a:srgbClr val="6CB255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ct val="1400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ct val="1400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 rot="-5400000">
            <a:off x="8044814" y="683895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Shape 28"/>
          <p:cNvSpPr>
            <a:spLocks noGrp="1"/>
          </p:cNvSpPr>
          <p:nvPr>
            <p:ph type="pic" idx="2"/>
          </p:nvPr>
        </p:nvSpPr>
        <p:spPr>
          <a:xfrm>
            <a:off x="457199" y="1107618"/>
            <a:ext cx="4031619" cy="460768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rgbClr val="6CB255"/>
              </a:buClr>
              <a:buSzPct val="7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63500" algn="l" rtl="0">
              <a:spcBef>
                <a:spcPts val="400"/>
              </a:spcBef>
              <a:buClr>
                <a:srgbClr val="6CB255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606925" y="1107618"/>
            <a:ext cx="3913188" cy="460738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rgbClr val="6CB255"/>
              </a:buClr>
              <a:buSzPct val="70000"/>
              <a:buFont typeface="Arial"/>
              <a:buNone/>
              <a:defRPr sz="2000" b="0" i="0" u="none" strike="noStrike" cap="none">
                <a:solidFill>
                  <a:srgbClr val="212F6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31520" marR="0" lvl="1" indent="-337819" algn="l" rtl="0">
              <a:spcBef>
                <a:spcPts val="40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57300" marR="0" lvl="2" indent="-2286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14500" marR="0" lvl="3" indent="-2286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71700" marR="0" lvl="4" indent="-2286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ontent with Captio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575050" y="1600200"/>
            <a:ext cx="5111750" cy="448056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600"/>
              </a:spcAft>
              <a:buClr>
                <a:srgbClr val="6CB255"/>
              </a:buClr>
              <a:buSzPct val="4375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88670" marR="0" lvl="1" indent="-344169" algn="l" rtl="0">
              <a:spcBef>
                <a:spcPts val="56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spcBef>
                <a:spcPts val="48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40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40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57200" y="1600200"/>
            <a:ext cx="3008313" cy="448056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320"/>
              </a:spcBef>
              <a:spcAft>
                <a:spcPts val="600"/>
              </a:spcAft>
              <a:buClr>
                <a:srgbClr val="6CB255"/>
              </a:buClr>
              <a:buSzPct val="875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buClr>
                <a:srgbClr val="6CB255"/>
              </a:buClr>
              <a:buSzPct val="166666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buClr>
                <a:srgbClr val="6CB255"/>
              </a:buClr>
              <a:buSzPct val="180000"/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buClr>
                <a:srgbClr val="6CB255"/>
              </a:buClr>
              <a:buSzPct val="2000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buClr>
                <a:srgbClr val="6CB255"/>
              </a:buClr>
              <a:buSzPct val="2000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2"/>
              </a:buClr>
              <a:buSzPct val="177777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2"/>
              </a:buClr>
              <a:buSzPct val="177777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2"/>
              </a:buClr>
              <a:buSzPct val="177777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2"/>
              </a:buClr>
              <a:buSzPct val="177777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ct val="1400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ct val="1400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 rot="-5400000">
            <a:off x="8044814" y="683895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41326"/>
            <a:ext cx="8062912" cy="65953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6CB255"/>
              </a:buClr>
              <a:buSzPct val="58333"/>
              <a:buFont typeface="Arial Black"/>
              <a:buNone/>
              <a:defRPr sz="2400" b="0" i="0" u="none" strike="noStrike" cap="none">
                <a:solidFill>
                  <a:srgbClr val="6CB255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ct val="1400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457200" y="6492875"/>
            <a:ext cx="3429000" cy="283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ct val="1400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/>
          <p:nvPr/>
        </p:nvSpPr>
        <p:spPr>
          <a:xfrm>
            <a:off x="0" y="789677"/>
            <a:ext cx="9144000" cy="709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25000"/>
              <a:buFont typeface="Arial Black"/>
              <a:buNone/>
            </a:pPr>
            <a:r>
              <a:rPr lang="en-US" sz="3500" b="0" i="0" u="none" strike="noStrike" cap="none">
                <a:solidFill>
                  <a:srgbClr val="6CB255"/>
                </a:solidFill>
                <a:latin typeface="Arial Black"/>
                <a:ea typeface="Arial Black"/>
                <a:cs typeface="Arial Black"/>
                <a:sym typeface="Arial Black"/>
              </a:rPr>
              <a:t>COLLEGE PHYSICS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25000"/>
              <a:buFont typeface="Arial Black"/>
              <a:buNone/>
            </a:pPr>
            <a:endParaRPr sz="1800" b="0" i="0" u="none" strike="noStrike" cap="none">
              <a:solidFill>
                <a:srgbClr val="EAF1D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212F62"/>
              </a:buClr>
              <a:buSzPct val="25000"/>
              <a:buFont typeface="Arial"/>
              <a:buNone/>
            </a:pPr>
            <a:r>
              <a:rPr lang="en-US" sz="2000" b="1" i="0" u="none" strike="noStrike" cap="none">
                <a:solidFill>
                  <a:srgbClr val="212F62"/>
                </a:solidFill>
                <a:latin typeface="Arial"/>
                <a:ea typeface="Arial"/>
                <a:cs typeface="Arial"/>
                <a:sym typeface="Arial"/>
              </a:rPr>
              <a:t>Chapter # Chapter Title</a:t>
            </a: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PowerPoint Image Slideshow</a:t>
            </a:r>
          </a:p>
        </p:txBody>
      </p:sp>
      <p:pic>
        <p:nvPicPr>
          <p:cNvPr id="47" name="Shape 47" descr="medium_covers_Page_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562758" y="2517424"/>
            <a:ext cx="2010600" cy="2603700"/>
          </a:xfrm>
          <a:prstGeom prst="rect">
            <a:avLst/>
          </a:prstGeom>
          <a:noFill/>
          <a:ln>
            <a:noFill/>
          </a:ln>
          <a:effectLst>
            <a:reflection stA="52000" endA="300" endPos="35000" fadeDir="5400012" sy="-100000" algn="bl" rotWithShape="0"/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and Conte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ct val="1400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457200" y="6492875"/>
            <a:ext cx="3429000" cy="283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ct val="1400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 rot="-5400000">
            <a:off x="8044762" y="683868"/>
            <a:ext cx="13158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41326"/>
            <a:ext cx="8062800" cy="659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6CB255"/>
              </a:buClr>
              <a:buSzPct val="58333"/>
              <a:buFont typeface="Arial Black"/>
              <a:buNone/>
              <a:defRPr sz="2400" b="0" i="0" u="none" strike="noStrike" cap="none">
                <a:solidFill>
                  <a:srgbClr val="6CB255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indent="0" rtl="0">
              <a:spcBef>
                <a:spcPts val="0"/>
              </a:spcBef>
              <a:buSzPct val="77777"/>
              <a:buNone/>
              <a:defRPr sz="1800"/>
            </a:lvl2pPr>
            <a:lvl3pPr lvl="2" indent="0" rtl="0">
              <a:spcBef>
                <a:spcPts val="0"/>
              </a:spcBef>
              <a:buSzPct val="77777"/>
              <a:buNone/>
              <a:defRPr sz="1800"/>
            </a:lvl3pPr>
            <a:lvl4pPr lvl="3" indent="0" rtl="0">
              <a:spcBef>
                <a:spcPts val="0"/>
              </a:spcBef>
              <a:buSzPct val="77777"/>
              <a:buNone/>
              <a:defRPr sz="1800"/>
            </a:lvl4pPr>
            <a:lvl5pPr lvl="4" indent="0" rtl="0">
              <a:spcBef>
                <a:spcPts val="0"/>
              </a:spcBef>
              <a:buSzPct val="77777"/>
              <a:buNone/>
              <a:defRPr sz="1800"/>
            </a:lvl5pPr>
            <a:lvl6pPr lvl="5" indent="0" rtl="0">
              <a:spcBef>
                <a:spcPts val="0"/>
              </a:spcBef>
              <a:buSzPct val="77777"/>
              <a:buNone/>
              <a:defRPr sz="1800"/>
            </a:lvl6pPr>
            <a:lvl7pPr lvl="6" indent="0" rtl="0">
              <a:spcBef>
                <a:spcPts val="0"/>
              </a:spcBef>
              <a:buSzPct val="77777"/>
              <a:buNone/>
              <a:defRPr sz="1800"/>
            </a:lvl7pPr>
            <a:lvl8pPr lvl="7" indent="0" rtl="0">
              <a:spcBef>
                <a:spcPts val="0"/>
              </a:spcBef>
              <a:buSzPct val="77777"/>
              <a:buNone/>
              <a:defRPr sz="1800"/>
            </a:lvl8pPr>
            <a:lvl9pPr lvl="8" indent="0" rtl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pic" idx="2"/>
          </p:nvPr>
        </p:nvSpPr>
        <p:spPr>
          <a:xfrm>
            <a:off x="457199" y="1122386"/>
            <a:ext cx="8062800" cy="3500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rgbClr val="6CB255"/>
              </a:buClr>
              <a:buSzPct val="7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63500" algn="l" rtl="0">
              <a:spcBef>
                <a:spcPts val="400"/>
              </a:spcBef>
              <a:buClr>
                <a:srgbClr val="6CB255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4843982"/>
            <a:ext cx="8062800" cy="116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rgbClr val="6CB255"/>
              </a:buClr>
              <a:buSzPct val="700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31520" marR="0" lvl="1" indent="-337819" algn="l" rtl="0">
              <a:spcBef>
                <a:spcPts val="40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57300" marR="0" lvl="2" indent="-2286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14500" marR="0" lvl="3" indent="-2286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71700" marR="0" lvl="4" indent="-2286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wo Conten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41326"/>
            <a:ext cx="8062800" cy="659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6CB255"/>
              </a:buClr>
              <a:buSzPct val="58333"/>
              <a:buFont typeface="Arial Black"/>
              <a:buNone/>
              <a:defRPr sz="2400" b="0" i="0" u="none" strike="noStrike" cap="none">
                <a:solidFill>
                  <a:srgbClr val="6CB255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indent="0" rtl="0">
              <a:spcBef>
                <a:spcPts val="0"/>
              </a:spcBef>
              <a:buSzPct val="77777"/>
              <a:buNone/>
              <a:defRPr sz="1800"/>
            </a:lvl2pPr>
            <a:lvl3pPr lvl="2" indent="0" rtl="0">
              <a:spcBef>
                <a:spcPts val="0"/>
              </a:spcBef>
              <a:buSzPct val="77777"/>
              <a:buNone/>
              <a:defRPr sz="1800"/>
            </a:lvl3pPr>
            <a:lvl4pPr lvl="3" indent="0" rtl="0">
              <a:spcBef>
                <a:spcPts val="0"/>
              </a:spcBef>
              <a:buSzPct val="77777"/>
              <a:buNone/>
              <a:defRPr sz="1800"/>
            </a:lvl4pPr>
            <a:lvl5pPr lvl="4" indent="0" rtl="0">
              <a:spcBef>
                <a:spcPts val="0"/>
              </a:spcBef>
              <a:buSzPct val="77777"/>
              <a:buNone/>
              <a:defRPr sz="1800"/>
            </a:lvl5pPr>
            <a:lvl6pPr lvl="5" indent="0" rtl="0">
              <a:spcBef>
                <a:spcPts val="0"/>
              </a:spcBef>
              <a:buSzPct val="77777"/>
              <a:buNone/>
              <a:defRPr sz="1800"/>
            </a:lvl6pPr>
            <a:lvl7pPr lvl="6" indent="0" rtl="0">
              <a:spcBef>
                <a:spcPts val="0"/>
              </a:spcBef>
              <a:buSzPct val="77777"/>
              <a:buNone/>
              <a:defRPr sz="1800"/>
            </a:lvl7pPr>
            <a:lvl8pPr lvl="7" indent="0" rtl="0">
              <a:spcBef>
                <a:spcPts val="0"/>
              </a:spcBef>
              <a:buSzPct val="77777"/>
              <a:buNone/>
              <a:defRPr sz="1800"/>
            </a:lvl8pPr>
            <a:lvl9pPr lvl="8" indent="0" rtl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ct val="1400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457200" y="6492875"/>
            <a:ext cx="3429000" cy="283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ct val="1400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 rot="-5400000">
            <a:off x="8044762" y="683868"/>
            <a:ext cx="13158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Shape 60"/>
          <p:cNvSpPr>
            <a:spLocks noGrp="1"/>
          </p:cNvSpPr>
          <p:nvPr>
            <p:ph type="pic" idx="2"/>
          </p:nvPr>
        </p:nvSpPr>
        <p:spPr>
          <a:xfrm>
            <a:off x="457199" y="1107618"/>
            <a:ext cx="4031700" cy="4607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rgbClr val="6CB255"/>
              </a:buClr>
              <a:buSzPct val="7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63500" algn="l" rtl="0">
              <a:spcBef>
                <a:spcPts val="400"/>
              </a:spcBef>
              <a:buClr>
                <a:srgbClr val="6CB255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606925" y="1107618"/>
            <a:ext cx="3913200" cy="460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rgbClr val="6CB255"/>
              </a:buClr>
              <a:buSzPct val="70000"/>
              <a:buFont typeface="Arial"/>
              <a:buNone/>
              <a:defRPr sz="2000" b="0" i="0" u="none" strike="noStrike" cap="none">
                <a:solidFill>
                  <a:srgbClr val="212F6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31520" marR="0" lvl="1" indent="-337819" algn="l" rtl="0">
              <a:spcBef>
                <a:spcPts val="40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57300" marR="0" lvl="2" indent="-2286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14500" marR="0" lvl="3" indent="-2286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71700" marR="0" lvl="4" indent="-2286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ontent with Caption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575050" y="1600200"/>
            <a:ext cx="5111700" cy="4480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600"/>
              </a:spcAft>
              <a:buClr>
                <a:srgbClr val="6CB255"/>
              </a:buClr>
              <a:buSzPct val="4375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88670" marR="0" lvl="1" indent="-344169" algn="l" rtl="0">
              <a:spcBef>
                <a:spcPts val="56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spcBef>
                <a:spcPts val="48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40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40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57200" y="1600200"/>
            <a:ext cx="3008400" cy="4480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320"/>
              </a:spcBef>
              <a:spcAft>
                <a:spcPts val="600"/>
              </a:spcAft>
              <a:buClr>
                <a:srgbClr val="6CB255"/>
              </a:buClr>
              <a:buSzPct val="875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buClr>
                <a:srgbClr val="6CB255"/>
              </a:buClr>
              <a:buSzPct val="166666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buClr>
                <a:srgbClr val="6CB255"/>
              </a:buClr>
              <a:buSzPct val="180000"/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buClr>
                <a:srgbClr val="6CB255"/>
              </a:buClr>
              <a:buSzPct val="2000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buClr>
                <a:srgbClr val="6CB255"/>
              </a:buClr>
              <a:buSzPct val="2000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2"/>
              </a:buClr>
              <a:buSzPct val="177777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2"/>
              </a:buClr>
              <a:buSzPct val="177777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2"/>
              </a:buClr>
              <a:buSzPct val="177777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2"/>
              </a:buClr>
              <a:buSzPct val="177777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ct val="1400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57200" y="6492875"/>
            <a:ext cx="3429000" cy="283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ct val="1400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 rot="-5400000">
            <a:off x="8044762" y="683868"/>
            <a:ext cx="13158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41326"/>
            <a:ext cx="8062800" cy="659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6CB255"/>
              </a:buClr>
              <a:buSzPct val="58333"/>
              <a:buFont typeface="Arial Black"/>
              <a:buNone/>
              <a:defRPr sz="2400" b="0" i="0" u="none" strike="noStrike" cap="none">
                <a:solidFill>
                  <a:srgbClr val="6CB255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indent="0" rtl="0">
              <a:spcBef>
                <a:spcPts val="0"/>
              </a:spcBef>
              <a:buSzPct val="77777"/>
              <a:buNone/>
              <a:defRPr sz="1800"/>
            </a:lvl2pPr>
            <a:lvl3pPr lvl="2" indent="0" rtl="0">
              <a:spcBef>
                <a:spcPts val="0"/>
              </a:spcBef>
              <a:buSzPct val="77777"/>
              <a:buNone/>
              <a:defRPr sz="1800"/>
            </a:lvl3pPr>
            <a:lvl4pPr lvl="3" indent="0" rtl="0">
              <a:spcBef>
                <a:spcPts val="0"/>
              </a:spcBef>
              <a:buSzPct val="77777"/>
              <a:buNone/>
              <a:defRPr sz="1800"/>
            </a:lvl4pPr>
            <a:lvl5pPr lvl="4" indent="0" rtl="0">
              <a:spcBef>
                <a:spcPts val="0"/>
              </a:spcBef>
              <a:buSzPct val="77777"/>
              <a:buNone/>
              <a:defRPr sz="1800"/>
            </a:lvl5pPr>
            <a:lvl6pPr lvl="5" indent="0" rtl="0">
              <a:spcBef>
                <a:spcPts val="0"/>
              </a:spcBef>
              <a:buSzPct val="77777"/>
              <a:buNone/>
              <a:defRPr sz="1800"/>
            </a:lvl6pPr>
            <a:lvl7pPr lvl="6" indent="0" rtl="0">
              <a:spcBef>
                <a:spcPts val="0"/>
              </a:spcBef>
              <a:buSzPct val="77777"/>
              <a:buNone/>
              <a:defRPr sz="1800"/>
            </a:lvl7pPr>
            <a:lvl8pPr lvl="7" indent="0" rtl="0">
              <a:spcBef>
                <a:spcPts val="0"/>
              </a:spcBef>
              <a:buSzPct val="77777"/>
              <a:buNone/>
              <a:defRPr sz="1800"/>
            </a:lvl8pPr>
            <a:lvl9pPr lvl="8" indent="0" rtl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jp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6CB255"/>
              </a:buClr>
              <a:buSzPct val="58333"/>
              <a:buFont typeface="Arial Black"/>
              <a:buNone/>
              <a:defRPr sz="2400" b="0" i="0" u="none" strike="noStrike" cap="none">
                <a:solidFill>
                  <a:srgbClr val="6CB255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rgbClr val="6CB255"/>
              </a:buClr>
              <a:buSzPct val="700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63500" algn="l" rtl="0">
              <a:spcBef>
                <a:spcPts val="400"/>
              </a:spcBef>
              <a:buClr>
                <a:srgbClr val="6CB255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ct val="1400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ct val="1400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 rot="-5400000">
            <a:off x="8044814" y="683895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>
            <a:alphaModFix/>
          </a:blip>
          <a:stretch>
            <a:fillRect/>
          </a:stretch>
        </a:blip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6CB255"/>
              </a:buClr>
              <a:buSzPct val="58333"/>
              <a:buFont typeface="Arial Black"/>
              <a:buNone/>
              <a:defRPr sz="2400" b="0" i="0" u="none" strike="noStrike" cap="none">
                <a:solidFill>
                  <a:srgbClr val="6CB255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indent="0" rtl="0">
              <a:spcBef>
                <a:spcPts val="0"/>
              </a:spcBef>
              <a:buSzPct val="77777"/>
              <a:buNone/>
              <a:defRPr sz="1800"/>
            </a:lvl2pPr>
            <a:lvl3pPr lvl="2" indent="0" rtl="0">
              <a:spcBef>
                <a:spcPts val="0"/>
              </a:spcBef>
              <a:buSzPct val="77777"/>
              <a:buNone/>
              <a:defRPr sz="1800"/>
            </a:lvl3pPr>
            <a:lvl4pPr lvl="3" indent="0" rtl="0">
              <a:spcBef>
                <a:spcPts val="0"/>
              </a:spcBef>
              <a:buSzPct val="77777"/>
              <a:buNone/>
              <a:defRPr sz="1800"/>
            </a:lvl4pPr>
            <a:lvl5pPr lvl="4" indent="0" rtl="0">
              <a:spcBef>
                <a:spcPts val="0"/>
              </a:spcBef>
              <a:buSzPct val="77777"/>
              <a:buNone/>
              <a:defRPr sz="1800"/>
            </a:lvl5pPr>
            <a:lvl6pPr lvl="5" indent="0" rtl="0">
              <a:spcBef>
                <a:spcPts val="0"/>
              </a:spcBef>
              <a:buSzPct val="77777"/>
              <a:buNone/>
              <a:defRPr sz="1800"/>
            </a:lvl6pPr>
            <a:lvl7pPr lvl="6" indent="0" rtl="0">
              <a:spcBef>
                <a:spcPts val="0"/>
              </a:spcBef>
              <a:buSzPct val="77777"/>
              <a:buNone/>
              <a:defRPr sz="1800"/>
            </a:lvl7pPr>
            <a:lvl8pPr lvl="7" indent="0" rtl="0">
              <a:spcBef>
                <a:spcPts val="0"/>
              </a:spcBef>
              <a:buSzPct val="77777"/>
              <a:buNone/>
              <a:defRPr sz="1800"/>
            </a:lvl8pPr>
            <a:lvl9pPr lvl="8" indent="0" rtl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7620000" cy="4373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rgbClr val="6CB255"/>
              </a:buClr>
              <a:buSzPct val="700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63500" algn="l" rtl="0">
              <a:spcBef>
                <a:spcPts val="400"/>
              </a:spcBef>
              <a:buClr>
                <a:srgbClr val="6CB255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ct val="1400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457200" y="6492875"/>
            <a:ext cx="3429000" cy="283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ct val="1400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 rot="-5400000">
            <a:off x="8044762" y="683868"/>
            <a:ext cx="13158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/>
        </p:nvSpPr>
        <p:spPr>
          <a:xfrm>
            <a:off x="0" y="789677"/>
            <a:ext cx="9144000" cy="70915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25000"/>
              <a:buFont typeface="Arial Black"/>
              <a:buNone/>
            </a:pPr>
            <a:r>
              <a:rPr lang="en-US" sz="3600" b="0" i="0" u="none" strike="noStrike" cap="none" dirty="0">
                <a:solidFill>
                  <a:srgbClr val="6CB255"/>
                </a:solidFill>
                <a:latin typeface="Arial Black"/>
                <a:ea typeface="Arial Black"/>
                <a:cs typeface="Arial Black"/>
                <a:sym typeface="Arial Black"/>
              </a:rPr>
              <a:t>PRINCIPLES OF </a:t>
            </a:r>
            <a:r>
              <a:rPr lang="en-US" sz="3600" b="0" i="0" u="none" strike="noStrike" cap="none" dirty="0" smtClean="0">
                <a:solidFill>
                  <a:srgbClr val="6CB255"/>
                </a:solidFill>
                <a:latin typeface="Arial Black"/>
                <a:ea typeface="Arial Black"/>
                <a:cs typeface="Arial Black"/>
                <a:sym typeface="Arial Black"/>
              </a:rPr>
              <a:t>MACROECONOMICS 2e</a:t>
            </a:r>
            <a:endParaRPr lang="en-US" sz="3600" b="0" i="0" u="none" strike="noStrike" cap="none" dirty="0">
              <a:solidFill>
                <a:srgbClr val="6CB255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212F62"/>
              </a:buClr>
              <a:buSzPct val="25000"/>
              <a:buFont typeface="Arial"/>
              <a:buNone/>
            </a:pPr>
            <a:r>
              <a:rPr lang="en-US" sz="2000" b="1" i="0" u="none" strike="noStrike" cap="none" dirty="0">
                <a:solidFill>
                  <a:srgbClr val="212F62"/>
                </a:solidFill>
                <a:latin typeface="Arial"/>
                <a:ea typeface="Arial"/>
                <a:cs typeface="Arial"/>
                <a:sym typeface="Arial"/>
              </a:rPr>
              <a:t>Chapter </a:t>
            </a:r>
            <a:r>
              <a:rPr lang="en-US" sz="2000" b="1" dirty="0">
                <a:solidFill>
                  <a:srgbClr val="212F62"/>
                </a:solidFill>
              </a:rPr>
              <a:t>10</a:t>
            </a:r>
            <a:r>
              <a:rPr lang="en-US" sz="2000" b="1" i="0" u="none" strike="noStrike" cap="none" dirty="0">
                <a:solidFill>
                  <a:srgbClr val="212F62"/>
                </a:solidFill>
                <a:latin typeface="Arial"/>
                <a:ea typeface="Arial"/>
                <a:cs typeface="Arial"/>
                <a:sym typeface="Arial"/>
              </a:rPr>
              <a:t> The International Trade and Capital Flows</a:t>
            </a: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PowerPoint Image Slideshow</a:t>
            </a:r>
          </a:p>
        </p:txBody>
      </p:sp>
      <p:pic>
        <p:nvPicPr>
          <p:cNvPr id="75" name="Shape 75" descr="OSX-Stacked-TM-RGB-300dpi-2016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10087" y="5512681"/>
            <a:ext cx="1222295" cy="83320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492" y="2546251"/>
            <a:ext cx="2071016" cy="2679895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57200" y="241325"/>
            <a:ext cx="8062800" cy="881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10.3 Trade Balances and Flows of 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Financial Capital</a:t>
            </a:r>
          </a:p>
        </p:txBody>
      </p:sp>
      <p:sp>
        <p:nvSpPr>
          <p:cNvPr id="133" name="Shape 133"/>
          <p:cNvSpPr>
            <a:spLocks noGrp="1"/>
          </p:cNvSpPr>
          <p:nvPr>
            <p:ph type="pic" idx="2"/>
          </p:nvPr>
        </p:nvSpPr>
        <p:spPr>
          <a:xfrm>
            <a:off x="457199" y="1122386"/>
            <a:ext cx="8062800" cy="3500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SzPct val="70000"/>
              <a:buChar char="●"/>
            </a:pPr>
            <a:r>
              <a:rPr lang="en-US" b="1"/>
              <a:t>Financial capital</a:t>
            </a:r>
            <a:r>
              <a:rPr lang="en-US"/>
              <a:t> - the international flows of money that facilitates trade and investment.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317500" rtl="0">
              <a:spcBef>
                <a:spcPts val="0"/>
              </a:spcBef>
              <a:buSzPct val="70000"/>
              <a:buChar char="●"/>
            </a:pPr>
            <a:r>
              <a:rPr lang="en-US"/>
              <a:t>The connection between trade balances and international flows of financial capital is so close that economists sometimes describe the </a:t>
            </a:r>
            <a:r>
              <a:rPr lang="en-US" u="sng"/>
              <a:t>balance of trade</a:t>
            </a:r>
            <a:r>
              <a:rPr lang="en-US"/>
              <a:t> as the </a:t>
            </a:r>
            <a:r>
              <a:rPr lang="en-US" u="sng"/>
              <a:t>balance of payments</a:t>
            </a:r>
            <a:r>
              <a:rPr lang="en-US"/>
              <a:t>.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317500">
              <a:spcBef>
                <a:spcPts val="0"/>
              </a:spcBef>
              <a:buSzPct val="70000"/>
              <a:buChar char="●"/>
            </a:pPr>
            <a:r>
              <a:rPr lang="en-US"/>
              <a:t>Each category of the current account balance involves a corresponding flow of payments between a given country and the rest of the world economy.</a:t>
            </a:r>
          </a:p>
        </p:txBody>
      </p:sp>
      <p:pic>
        <p:nvPicPr>
          <p:cNvPr id="134" name="Shape 134" descr="OSX-Stacked-TM-RGB-300dpi-2016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10087" y="227959"/>
            <a:ext cx="1226400" cy="83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57200" y="241326"/>
            <a:ext cx="8062912" cy="65953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6CB255"/>
              </a:buClr>
              <a:buSzPct val="25000"/>
              <a:buFont typeface="Arial Black"/>
              <a:buNone/>
            </a:pPr>
            <a:r>
              <a:rPr lang="en-US"/>
              <a:t>Flow of Investment Goods and Capital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4434675"/>
            <a:ext cx="8062800" cy="2187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SzPct val="82352"/>
              <a:buChar char="●"/>
            </a:pPr>
            <a:r>
              <a:rPr lang="en-US" sz="1700"/>
              <a:t>Each element of the current account balance involves a flow of financial payments between countries. </a:t>
            </a:r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SzPct val="82352"/>
              <a:buChar char="●"/>
            </a:pPr>
            <a:r>
              <a:rPr lang="en-US" sz="1700"/>
              <a:t>The top line shows exports of goods and services leaving the home country.</a:t>
            </a:r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SzPct val="82352"/>
              <a:buChar char="●"/>
            </a:pPr>
            <a:r>
              <a:rPr lang="en-US" sz="1700"/>
              <a:t>The second line shows the money that the home country receives for those exports. </a:t>
            </a:r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SzPct val="82352"/>
              <a:buChar char="●"/>
            </a:pPr>
            <a:r>
              <a:rPr lang="en-US" sz="1700"/>
              <a:t>The third line shows imports that the home country receives. </a:t>
            </a:r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SzPct val="82352"/>
              <a:buChar char="●"/>
            </a:pPr>
            <a:r>
              <a:rPr lang="en-US" sz="1700"/>
              <a:t>The fourth line shows the payments that the home country sent abroad in exchange for these imports.</a:t>
            </a:r>
          </a:p>
        </p:txBody>
      </p:sp>
      <p:pic>
        <p:nvPicPr>
          <p:cNvPr id="141" name="Shape 141" descr="CNX_Econ_C23_003.jpg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386325" y="1046175"/>
            <a:ext cx="6006900" cy="338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Shape 142" descr="OSX-Stacked-TM-RGB-300dpi-2016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10087" y="227959"/>
            <a:ext cx="1222295" cy="8332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457200" y="241325"/>
            <a:ext cx="8062800" cy="8286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The Balance of Trade as the Balance of Payments</a:t>
            </a:r>
          </a:p>
        </p:txBody>
      </p:sp>
      <p:sp>
        <p:nvSpPr>
          <p:cNvPr id="148" name="Shape 148"/>
          <p:cNvSpPr>
            <a:spLocks noGrp="1"/>
          </p:cNvSpPr>
          <p:nvPr>
            <p:ph type="pic" idx="2"/>
          </p:nvPr>
        </p:nvSpPr>
        <p:spPr>
          <a:xfrm>
            <a:off x="457200" y="1122375"/>
            <a:ext cx="8062800" cy="5532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SzPct val="70000"/>
              <a:buChar char="●"/>
            </a:pPr>
            <a:r>
              <a:rPr lang="en-US"/>
              <a:t>A current account deficit means that the country is a net borrower from abroad.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317500" rtl="0">
              <a:spcBef>
                <a:spcPts val="0"/>
              </a:spcBef>
              <a:buSzPct val="70000"/>
              <a:buChar char="●"/>
            </a:pPr>
            <a:r>
              <a:rPr lang="en-US"/>
              <a:t>Conversely, a positive current account balance means a country is a net lender to the rest of the world.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317500" rtl="0">
              <a:spcBef>
                <a:spcPts val="0"/>
              </a:spcBef>
              <a:buSzPct val="70000"/>
              <a:buChar char="●"/>
            </a:pPr>
            <a:r>
              <a:rPr lang="en-US"/>
              <a:t>An inflow and outflow of foreign capital does not necessarily refer to a debt that governments owe to other governments (although government debt may be part of the picture).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70000"/>
              <a:buChar char="●"/>
            </a:pPr>
            <a:r>
              <a:rPr lang="en-US"/>
              <a:t>These international flows of financial capital refer to all of the ways in which private investors in one country may invest in another country.</a:t>
            </a:r>
          </a:p>
          <a:p>
            <a:pPr marL="914400" lvl="1" indent="-3556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/>
              <a:t>Buying real estate</a:t>
            </a:r>
          </a:p>
          <a:p>
            <a:pPr marL="914400" lvl="1" indent="-3556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/>
              <a:t>Buying companies</a:t>
            </a:r>
          </a:p>
          <a:p>
            <a:pPr marL="914400" lvl="1" indent="-355600" rtl="0">
              <a:spcBef>
                <a:spcPts val="0"/>
              </a:spcBef>
              <a:buSzPct val="100000"/>
            </a:pPr>
            <a:r>
              <a:rPr lang="en-US"/>
              <a:t>Financial investments like stocks and bonds</a:t>
            </a:r>
          </a:p>
        </p:txBody>
      </p:sp>
      <p:pic>
        <p:nvPicPr>
          <p:cNvPr id="149" name="Shape 149" descr="OSX-Stacked-TM-RGB-300dpi-2016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10087" y="227959"/>
            <a:ext cx="1226400" cy="83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457200" y="241325"/>
            <a:ext cx="8062800" cy="8286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The U.S. Balance of Payments</a:t>
            </a:r>
            <a:endParaRPr lang="en-US" dirty="0"/>
          </a:p>
        </p:txBody>
      </p:sp>
      <p:pic>
        <p:nvPicPr>
          <p:cNvPr id="149" name="Shape 149" descr="OSX-Stacked-TM-RGB-300dpi-2016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10087" y="227959"/>
            <a:ext cx="1226400" cy="83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079" y="1144708"/>
            <a:ext cx="6026710" cy="5463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5512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457200" y="241325"/>
            <a:ext cx="8062800" cy="785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Domestic Saving and Investment 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Determine the Trade Balance</a:t>
            </a:r>
          </a:p>
        </p:txBody>
      </p:sp>
      <p:sp>
        <p:nvSpPr>
          <p:cNvPr id="169" name="Shape 169"/>
          <p:cNvSpPr>
            <a:spLocks noGrp="1"/>
          </p:cNvSpPr>
          <p:nvPr>
            <p:ph type="pic" idx="2"/>
          </p:nvPr>
        </p:nvSpPr>
        <p:spPr>
          <a:xfrm>
            <a:off x="457200" y="1122375"/>
            <a:ext cx="8262300" cy="5436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SzPct val="70000"/>
              <a:buChar char="●"/>
            </a:pPr>
            <a:r>
              <a:rPr lang="en-US" dirty="0"/>
              <a:t>The connection of domestic saving and investment to the trade balance explains why economists view the balance of trade as a fundamentally macroeconomic phenomenon</a:t>
            </a:r>
            <a:r>
              <a:rPr lang="en-US" dirty="0" smtClean="0"/>
              <a:t>.</a:t>
            </a:r>
          </a:p>
          <a:p>
            <a:pPr marL="457200" indent="-317500">
              <a:spcBef>
                <a:spcPts val="0"/>
              </a:spcBef>
              <a:buFont typeface="Arial"/>
              <a:buChar char="●"/>
            </a:pPr>
            <a:r>
              <a:rPr lang="en-US" dirty="0"/>
              <a:t>GDP = C + I + G + (X – M)</a:t>
            </a:r>
            <a:br>
              <a:rPr lang="en-US" dirty="0"/>
            </a:br>
            <a:r>
              <a:rPr lang="en-US" dirty="0"/>
              <a:t>GDP – C = I + G + (X-M)</a:t>
            </a:r>
            <a:br>
              <a:rPr lang="en-US" dirty="0"/>
            </a:br>
            <a:r>
              <a:rPr lang="en-US" dirty="0"/>
              <a:t>S + T = I + G + (X-M)</a:t>
            </a:r>
          </a:p>
          <a:p>
            <a:pPr marL="457200" indent="-317500">
              <a:spcBef>
                <a:spcPts val="0"/>
              </a:spcBef>
              <a:buFont typeface="Arial"/>
              <a:buChar char="●"/>
            </a:pPr>
            <a:r>
              <a:rPr lang="en-US" dirty="0"/>
              <a:t>So:  (X – M) = </a:t>
            </a:r>
            <a:r>
              <a:rPr lang="en-US" dirty="0" smtClean="0"/>
              <a:t>(S – I) + </a:t>
            </a:r>
            <a:r>
              <a:rPr lang="en-US" dirty="0"/>
              <a:t>(T – G) </a:t>
            </a:r>
          </a:p>
          <a:p>
            <a:pPr marL="457200" lvl="0" indent="-317500" rtl="0">
              <a:spcBef>
                <a:spcPts val="0"/>
              </a:spcBef>
              <a:buSzPct val="70000"/>
              <a:buChar char="●"/>
            </a:pPr>
            <a:r>
              <a:rPr lang="en-US" dirty="0" smtClean="0"/>
              <a:t>A country that saves more than it invests and runs governmental budget surpluses will have a positive trade balance, and it will lend capital to other countries.  </a:t>
            </a:r>
          </a:p>
          <a:p>
            <a:pPr marL="457200" lvl="0" indent="-317500" rtl="0">
              <a:spcBef>
                <a:spcPts val="0"/>
              </a:spcBef>
              <a:buSzPct val="70000"/>
              <a:buChar char="●"/>
            </a:pPr>
            <a:r>
              <a:rPr lang="en-US" dirty="0" smtClean="0"/>
              <a:t>A </a:t>
            </a:r>
            <a:r>
              <a:rPr lang="en-US" dirty="0" smtClean="0"/>
              <a:t>country (such as the U.S.) that has a low savings rate and that runs large budget deficits will have trade deficits, and capital will flow in from abroad</a:t>
            </a:r>
          </a:p>
        </p:txBody>
      </p:sp>
      <p:pic>
        <p:nvPicPr>
          <p:cNvPr id="170" name="Shape 170" descr="OSX-Stacked-TM-RGB-300dpi-2016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10087" y="227959"/>
            <a:ext cx="1226400" cy="83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457200" y="241325"/>
            <a:ext cx="8062800" cy="9249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Short-Term Movements in the 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Business Cycle and the Trade Balance</a:t>
            </a:r>
          </a:p>
        </p:txBody>
      </p:sp>
      <p:sp>
        <p:nvSpPr>
          <p:cNvPr id="191" name="Shape 191"/>
          <p:cNvSpPr>
            <a:spLocks noGrp="1"/>
          </p:cNvSpPr>
          <p:nvPr>
            <p:ph type="pic" idx="2"/>
          </p:nvPr>
        </p:nvSpPr>
        <p:spPr>
          <a:xfrm>
            <a:off x="457199" y="1343886"/>
            <a:ext cx="8062800" cy="3500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  <a:p>
            <a:pPr marL="457200" lvl="0" indent="-317500" rtl="0">
              <a:spcBef>
                <a:spcPts val="0"/>
              </a:spcBef>
              <a:buSzPct val="70000"/>
              <a:buChar char="●"/>
            </a:pPr>
            <a:r>
              <a:rPr lang="en-US" dirty="0"/>
              <a:t>A recession tends to make a trade deficit smaller, or a trade surplus larger. 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marL="457200" lvl="0" indent="-317500">
              <a:spcBef>
                <a:spcPts val="0"/>
              </a:spcBef>
              <a:buSzPct val="70000"/>
              <a:buChar char="●"/>
            </a:pPr>
            <a:r>
              <a:rPr lang="en-US" dirty="0" smtClean="0"/>
              <a:t>A period </a:t>
            </a:r>
            <a:r>
              <a:rPr lang="en-US" dirty="0"/>
              <a:t>of strong economic growth tends to make a trade deficit larger, or a trade surplus smaller.</a:t>
            </a:r>
          </a:p>
        </p:txBody>
      </p:sp>
      <p:pic>
        <p:nvPicPr>
          <p:cNvPr id="192" name="Shape 192" descr="OSX-Stacked-TM-RGB-300dpi-2016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10087" y="227959"/>
            <a:ext cx="1226400" cy="83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457200" y="241325"/>
            <a:ext cx="8062800" cy="881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10.5 The Pros and Cons of Trade Deficits 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and Surpluses</a:t>
            </a:r>
          </a:p>
        </p:txBody>
      </p:sp>
      <p:sp>
        <p:nvSpPr>
          <p:cNvPr id="198" name="Shape 198"/>
          <p:cNvSpPr>
            <a:spLocks noGrp="1"/>
          </p:cNvSpPr>
          <p:nvPr>
            <p:ph type="pic" idx="2"/>
          </p:nvPr>
        </p:nvSpPr>
        <p:spPr>
          <a:xfrm>
            <a:off x="457200" y="1122376"/>
            <a:ext cx="8062800" cy="5617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SzPct val="70000"/>
              <a:buChar char="●"/>
            </a:pPr>
            <a:r>
              <a:rPr lang="en-US"/>
              <a:t>For countries, there is no economic merit in a policy of abstaining from participation in financial capital markets.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70000"/>
              <a:buChar char="●"/>
            </a:pPr>
            <a:r>
              <a:rPr lang="en-US"/>
              <a:t>It can make economic sense for a national economy to borrow from abroad, as long as it wisely invests the money in ways that will tend to raise the nation’s economic growth over time.</a:t>
            </a:r>
          </a:p>
          <a:p>
            <a:pPr marL="914400" lvl="1" indent="-355600" rtl="0">
              <a:spcBef>
                <a:spcPts val="0"/>
              </a:spcBef>
              <a:buSzPct val="100000"/>
            </a:pPr>
            <a:r>
              <a:rPr lang="en-US"/>
              <a:t>Examples: U.S. in mid-1800s and South Korea in 1970s.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70000"/>
              <a:buChar char="●"/>
            </a:pPr>
            <a:r>
              <a:rPr lang="en-US"/>
              <a:t>A borrower nation can find itself in trouble if it does not invest the incoming funds from abroad in a way that leads to increased productivity.</a:t>
            </a:r>
          </a:p>
          <a:p>
            <a:pPr marL="914400" lvl="1" indent="-355600" rtl="0">
              <a:spcBef>
                <a:spcPts val="0"/>
              </a:spcBef>
              <a:buSzPct val="100000"/>
            </a:pPr>
            <a:r>
              <a:rPr lang="en-US"/>
              <a:t>Examples: Mexico, Brazil, and some African nations in the 1970s and 1980s.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99" name="Shape 199" descr="OSX-Stacked-TM-RGB-300dpi-2016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10087" y="227959"/>
            <a:ext cx="1226400" cy="83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457200" y="241325"/>
            <a:ext cx="8062800" cy="7965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10.6 The Difference between Level of 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Trade and the Trade Balance</a:t>
            </a:r>
          </a:p>
        </p:txBody>
      </p:sp>
      <p:sp>
        <p:nvSpPr>
          <p:cNvPr id="205" name="Shape 205"/>
          <p:cNvSpPr>
            <a:spLocks noGrp="1"/>
          </p:cNvSpPr>
          <p:nvPr>
            <p:ph type="pic" idx="2"/>
          </p:nvPr>
        </p:nvSpPr>
        <p:spPr>
          <a:xfrm>
            <a:off x="457200" y="1122375"/>
            <a:ext cx="8062800" cy="5329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70000"/>
              <a:buChar char="●"/>
            </a:pPr>
            <a:r>
              <a:rPr lang="en-US" dirty="0"/>
              <a:t>A country’s </a:t>
            </a:r>
            <a:r>
              <a:rPr lang="en-US" u="sng" dirty="0"/>
              <a:t>level</a:t>
            </a:r>
            <a:r>
              <a:rPr lang="en-US" dirty="0"/>
              <a:t> of trade tells how much of its production it exports.</a:t>
            </a:r>
          </a:p>
          <a:p>
            <a:pPr marL="914400" lvl="1" indent="-3556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dirty="0"/>
              <a:t>Separate term than the </a:t>
            </a:r>
            <a:r>
              <a:rPr lang="en-US" u="sng" dirty="0"/>
              <a:t>balance</a:t>
            </a:r>
            <a:r>
              <a:rPr lang="en-US" dirty="0"/>
              <a:t> of trade.</a:t>
            </a:r>
          </a:p>
          <a:p>
            <a:pPr marL="914400" lvl="1" indent="-355600" rtl="0">
              <a:spcBef>
                <a:spcPts val="0"/>
              </a:spcBef>
              <a:buSzPct val="100000"/>
            </a:pPr>
            <a:r>
              <a:rPr lang="en-US" dirty="0"/>
              <a:t>Measured as the percent of exports out of GDP.</a:t>
            </a:r>
          </a:p>
          <a:p>
            <a:pPr lvl="0" indent="457200" rtl="0">
              <a:spcBef>
                <a:spcPts val="0"/>
              </a:spcBef>
              <a:buNone/>
            </a:pPr>
            <a:endParaRPr dirty="0"/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70000"/>
              <a:buChar char="●"/>
            </a:pPr>
            <a:r>
              <a:rPr lang="en-US" dirty="0"/>
              <a:t>Three factors strongly influence a nation’s level of trade: </a:t>
            </a:r>
          </a:p>
          <a:p>
            <a:pPr marL="914400" lvl="1" indent="-3556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dirty="0"/>
              <a:t>the size of its economy, </a:t>
            </a:r>
          </a:p>
          <a:p>
            <a:pPr marL="914400" lvl="1" indent="-3556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dirty="0"/>
              <a:t>its geographic location, </a:t>
            </a:r>
          </a:p>
          <a:p>
            <a: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100000"/>
              <a:buFont typeface="Arial"/>
            </a:pPr>
            <a:r>
              <a:rPr lang="en-US" dirty="0"/>
              <a:t>its history of trade.</a:t>
            </a:r>
          </a:p>
          <a:p>
            <a:pPr marR="0" lvl="0" indent="457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206" name="Shape 206" descr="OSX-Stacked-TM-RGB-300dpi-2016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10087" y="227959"/>
            <a:ext cx="1226400" cy="83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457200" y="241326"/>
            <a:ext cx="8062800" cy="659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Final Thoughts about Trade Balances</a:t>
            </a:r>
          </a:p>
        </p:txBody>
      </p:sp>
      <p:sp>
        <p:nvSpPr>
          <p:cNvPr id="212" name="Shape 212"/>
          <p:cNvSpPr>
            <a:spLocks noGrp="1"/>
          </p:cNvSpPr>
          <p:nvPr>
            <p:ph type="pic" idx="2"/>
          </p:nvPr>
        </p:nvSpPr>
        <p:spPr>
          <a:xfrm>
            <a:off x="457200" y="1122369"/>
            <a:ext cx="8062800" cy="5307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SzPct val="70000"/>
              <a:buChar char="●"/>
            </a:pPr>
            <a:r>
              <a:rPr lang="en-US"/>
              <a:t>Trade </a:t>
            </a:r>
            <a:r>
              <a:rPr lang="en-US" u="sng"/>
              <a:t>deficits</a:t>
            </a:r>
            <a:r>
              <a:rPr lang="en-US"/>
              <a:t> can be a good or a bad sign for an economy, and trade </a:t>
            </a:r>
            <a:r>
              <a:rPr lang="en-US" u="sng"/>
              <a:t>surpluses</a:t>
            </a:r>
            <a:r>
              <a:rPr lang="en-US"/>
              <a:t> can be a good or a bad sign also.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317500" rtl="0">
              <a:spcBef>
                <a:spcPts val="0"/>
              </a:spcBef>
              <a:buSzPct val="70000"/>
              <a:buChar char="●"/>
            </a:pPr>
            <a:r>
              <a:rPr lang="en-US"/>
              <a:t>Even a trade balance of zero - which just means that a nation is neither a net borrower nor lender in the international economy - can be either a good or bad sign.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317500">
              <a:spcBef>
                <a:spcPts val="0"/>
              </a:spcBef>
              <a:buSzPct val="70000"/>
              <a:buChar char="●"/>
            </a:pPr>
            <a:r>
              <a:rPr lang="en-US"/>
              <a:t>The fundamental economic question is not whether a nation’s economy is borrowing or lending at all, but whether the particular borrowing or lending in the particular economic conditions of that country </a:t>
            </a:r>
            <a:r>
              <a:rPr lang="en-US" u="sng"/>
              <a:t>makes sense</a:t>
            </a:r>
            <a:r>
              <a:rPr lang="en-US"/>
              <a:t>.</a:t>
            </a:r>
          </a:p>
        </p:txBody>
      </p:sp>
      <p:pic>
        <p:nvPicPr>
          <p:cNvPr id="213" name="Shape 213" descr="OSX-Stacked-TM-RGB-300dpi-2016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10087" y="227959"/>
            <a:ext cx="1226400" cy="83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241326"/>
            <a:ext cx="8062800" cy="659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CH.10 OUTLINE</a:t>
            </a:r>
          </a:p>
        </p:txBody>
      </p:sp>
      <p:sp>
        <p:nvSpPr>
          <p:cNvPr id="81" name="Shape 81"/>
          <p:cNvSpPr>
            <a:spLocks noGrp="1"/>
          </p:cNvSpPr>
          <p:nvPr>
            <p:ph type="pic" idx="2"/>
          </p:nvPr>
        </p:nvSpPr>
        <p:spPr>
          <a:xfrm>
            <a:off x="457200" y="1122376"/>
            <a:ext cx="8062800" cy="5232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600"/>
              <a:t>10.1: Measuring Trade Balances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/>
              <a:t>10.2: Trade Balances in Historical and International </a:t>
            </a:r>
          </a:p>
          <a:p>
            <a:pPr lvl="0" indent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600"/>
              <a:t>    Context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600"/>
              <a:t>10.3: Trade Balances and Flows of Financial Capital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600"/>
              <a:t>10.4: The National Saving and Investment Identity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/>
              <a:t>10.5: The Pros and Cons of Trade Deficits and </a:t>
            </a: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600"/>
              <a:t>    Surpluses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/>
              <a:t>10.6: The Difference between Level of Trade and the </a:t>
            </a:r>
          </a:p>
          <a:p>
            <a:pPr lvl="0" indent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600"/>
              <a:t>    Trade Balance</a:t>
            </a:r>
          </a:p>
        </p:txBody>
      </p:sp>
      <p:pic>
        <p:nvPicPr>
          <p:cNvPr id="82" name="Shape 82" descr="OSX-Stacked-TM-RGB-300dpi-2016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10087" y="227959"/>
            <a:ext cx="1226400" cy="83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241326"/>
            <a:ext cx="8062912" cy="65953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6CB255"/>
              </a:buClr>
              <a:buSzPct val="25000"/>
              <a:buFont typeface="Arial Black"/>
              <a:buNone/>
            </a:pPr>
            <a:r>
              <a:rPr lang="en-US"/>
              <a:t>A World of Money</a:t>
            </a:r>
          </a:p>
        </p:txBody>
      </p:sp>
      <p:pic>
        <p:nvPicPr>
          <p:cNvPr id="88" name="Shape 88" descr="CNX_Econ_C23_000.jpg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363592" y="1122386"/>
            <a:ext cx="6250126" cy="3500071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4843982"/>
            <a:ext cx="8062912" cy="116638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77777"/>
              <a:buFont typeface="Arial"/>
              <a:buChar char="●"/>
            </a:pPr>
            <a:r>
              <a:rPr lang="en-US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 are all part of the global financial system, which includes many different currencies. </a:t>
            </a: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(Credit: modification of work by epSos.de/Flickr Creative Commons)</a:t>
            </a:r>
          </a:p>
        </p:txBody>
      </p:sp>
      <p:pic>
        <p:nvPicPr>
          <p:cNvPr id="90" name="Shape 90" descr="OSX-Stacked-TM-RGB-300dpi-2016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10087" y="227959"/>
            <a:ext cx="1222295" cy="8332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41326"/>
            <a:ext cx="8062800" cy="659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10.1 Measuring Trade Balances</a:t>
            </a:r>
          </a:p>
        </p:txBody>
      </p:sp>
      <p:sp>
        <p:nvSpPr>
          <p:cNvPr id="96" name="Shape 96"/>
          <p:cNvSpPr>
            <a:spLocks noGrp="1"/>
          </p:cNvSpPr>
          <p:nvPr>
            <p:ph type="pic" idx="2"/>
          </p:nvPr>
        </p:nvSpPr>
        <p:spPr>
          <a:xfrm>
            <a:off x="457200" y="1122370"/>
            <a:ext cx="8062800" cy="5190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SzPct val="70000"/>
              <a:buChar char="●"/>
            </a:pPr>
            <a:r>
              <a:rPr lang="en-US" b="1"/>
              <a:t>Balance of trade</a:t>
            </a:r>
            <a:r>
              <a:rPr lang="en-US"/>
              <a:t> (or </a:t>
            </a:r>
            <a:r>
              <a:rPr lang="en-US" b="1"/>
              <a:t>trade balance</a:t>
            </a:r>
            <a:r>
              <a:rPr lang="en-US"/>
              <a:t>) - the gap, if any, between a nation’s exports and imports.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317500" rtl="0">
              <a:spcBef>
                <a:spcPts val="0"/>
              </a:spcBef>
              <a:buSzPct val="70000"/>
              <a:buChar char="●"/>
            </a:pPr>
            <a:r>
              <a:rPr lang="en-US"/>
              <a:t>In high-income economies, including the U.S., </a:t>
            </a:r>
            <a:r>
              <a:rPr lang="en-US" u="sng"/>
              <a:t>goods </a:t>
            </a:r>
            <a:r>
              <a:rPr lang="en-US"/>
              <a:t>comprise less than half of a country’s total production, while </a:t>
            </a:r>
            <a:r>
              <a:rPr lang="en-US" u="sng"/>
              <a:t>services</a:t>
            </a:r>
            <a:r>
              <a:rPr lang="en-US"/>
              <a:t> comprise more than half.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97" name="Shape 97" descr="OSX-Stacked-TM-RGB-300dpi-2016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10087" y="227959"/>
            <a:ext cx="1226400" cy="83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41325"/>
            <a:ext cx="8062800" cy="7965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Merchandise Trade Balance vs. Current Account Balance</a:t>
            </a:r>
          </a:p>
        </p:txBody>
      </p:sp>
      <p:sp>
        <p:nvSpPr>
          <p:cNvPr id="103" name="Shape 103"/>
          <p:cNvSpPr>
            <a:spLocks noGrp="1"/>
          </p:cNvSpPr>
          <p:nvPr>
            <p:ph type="pic" idx="2"/>
          </p:nvPr>
        </p:nvSpPr>
        <p:spPr>
          <a:xfrm>
            <a:off x="457200" y="1122370"/>
            <a:ext cx="8062800" cy="5190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SzPct val="70000"/>
              <a:buChar char="●"/>
            </a:pPr>
            <a:r>
              <a:rPr lang="en-US" b="1"/>
              <a:t>Merchandise trade balance</a:t>
            </a:r>
            <a:r>
              <a:rPr lang="en-US"/>
              <a:t> - the balance of trade looking only at goods.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317500" rtl="0">
              <a:spcBef>
                <a:spcPts val="0"/>
              </a:spcBef>
              <a:buSzPct val="70000"/>
              <a:buChar char="●"/>
            </a:pPr>
            <a:r>
              <a:rPr lang="en-US" b="1"/>
              <a:t>Current account balance</a:t>
            </a:r>
            <a:r>
              <a:rPr lang="en-US"/>
              <a:t> - a broad measure of the balance of trade that includes trade in goods and services, as well as international flows of income and foreign aid.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317500" rtl="0">
              <a:spcBef>
                <a:spcPts val="0"/>
              </a:spcBef>
              <a:buSzPct val="70000"/>
              <a:buChar char="●"/>
            </a:pPr>
            <a:r>
              <a:rPr lang="en-US" b="1"/>
              <a:t>Unilateral transfers</a:t>
            </a:r>
            <a:r>
              <a:rPr lang="en-US"/>
              <a:t> - payments that government, private charities, or individuals make in which they send money abroad without receiving any direct good or service.</a:t>
            </a:r>
          </a:p>
        </p:txBody>
      </p:sp>
      <p:pic>
        <p:nvPicPr>
          <p:cNvPr id="104" name="Shape 104" descr="OSX-Stacked-TM-RGB-300dpi-2016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10087" y="227959"/>
            <a:ext cx="1226400" cy="83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41326"/>
            <a:ext cx="8062912" cy="65953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/>
              <a:t>10.2 Trade Balances in Historical and International Context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107617"/>
            <a:ext cx="3913188" cy="525697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30200" algn="l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70000"/>
              <a:buFont typeface="Arial"/>
              <a:buChar char="●"/>
            </a:pPr>
            <a:r>
              <a:rPr lang="en-US">
                <a:solidFill>
                  <a:srgbClr val="000000"/>
                </a:solidFill>
              </a:rPr>
              <a:t>Graph (a), shows t</a:t>
            </a:r>
            <a:r>
              <a:rPr lang="en-US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 current account balance and the merchandise trade balance in billions of dollars from 1960 to 2013. </a:t>
            </a:r>
          </a:p>
          <a:p>
            <a:pPr marL="342900" marR="0" lvl="0" indent="-330200" algn="l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70000"/>
              <a:buFont typeface="Arial"/>
              <a:buChar char="●"/>
            </a:pPr>
            <a:r>
              <a:rPr lang="en-US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the lines are above zero dollars, the United States was running a positive trade balance and current account balance. </a:t>
            </a:r>
          </a:p>
          <a:p>
            <a:pPr marL="342900" marR="0" lvl="0" indent="-330200" algn="l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70000"/>
              <a:buFont typeface="Arial"/>
              <a:buChar char="●"/>
            </a:pPr>
            <a:r>
              <a:rPr lang="en-US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the lines fall below zero dollars, the United States is running a trade deficit and a deficit in its current account balance. </a:t>
            </a:r>
          </a:p>
        </p:txBody>
      </p:sp>
      <p:pic>
        <p:nvPicPr>
          <p:cNvPr id="111" name="Shape 111" descr="OSX-Stacked-TM-RGB-300dpi-2016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10087" y="227959"/>
            <a:ext cx="1222295" cy="8332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 descr="CNX_Econ2e_C23_02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56188" y="1137362"/>
            <a:ext cx="3591919" cy="54920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241325"/>
            <a:ext cx="8062800" cy="76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/>
              <a:t>10.2 Trade Balances in Historical and International Context, Continued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57200" y="1107617"/>
            <a:ext cx="3913200" cy="5256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30200" algn="l" rtl="0">
              <a:spcBef>
                <a:spcPts val="920"/>
              </a:spcBef>
              <a:spcAft>
                <a:spcPts val="0"/>
              </a:spcAft>
              <a:buClr>
                <a:srgbClr val="6CB255"/>
              </a:buClr>
              <a:buSzPct val="70000"/>
              <a:buFont typeface="Arial"/>
              <a:buChar char="●"/>
            </a:pPr>
            <a:r>
              <a:rPr lang="en-US">
                <a:solidFill>
                  <a:srgbClr val="000000"/>
                </a:solidFill>
              </a:rPr>
              <a:t>Graph (b)  shows the same items - trade balance and current account balance - in relationship to the size of the U.S. economy, or GDP, from 1960 to 2015.</a:t>
            </a:r>
          </a:p>
        </p:txBody>
      </p:sp>
      <p:pic>
        <p:nvPicPr>
          <p:cNvPr id="119" name="Shape 119" descr="OSX-Stacked-TM-RGB-300dpi-2016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10087" y="227959"/>
            <a:ext cx="1222295" cy="8332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Shape 120" descr="CNX_Econ2e_C23_02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56188" y="1137362"/>
            <a:ext cx="3591919" cy="54920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457200" y="241326"/>
            <a:ext cx="8062800" cy="659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 Measure of an Economy's Globalization</a:t>
            </a:r>
          </a:p>
        </p:txBody>
      </p:sp>
      <p:sp>
        <p:nvSpPr>
          <p:cNvPr id="126" name="Shape 126"/>
          <p:cNvSpPr>
            <a:spLocks noGrp="1"/>
          </p:cNvSpPr>
          <p:nvPr>
            <p:ph type="pic" idx="2"/>
          </p:nvPr>
        </p:nvSpPr>
        <p:spPr>
          <a:xfrm>
            <a:off x="5736566" y="1347061"/>
            <a:ext cx="2783432" cy="1663558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SzPct val="70000"/>
              <a:buChar char="●"/>
            </a:pPr>
            <a:r>
              <a:rPr lang="en-US" b="1" dirty="0"/>
              <a:t>Exports of goods and services as a percentage of GDP</a:t>
            </a:r>
            <a:r>
              <a:rPr lang="en-US" dirty="0"/>
              <a:t> - the dollar value of exports divided by the dollar value of a country’s GDP.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127" name="Shape 127" descr="OSX-Stacked-TM-RGB-300dpi-2016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10087" y="227959"/>
            <a:ext cx="1226400" cy="83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43" y="900726"/>
            <a:ext cx="5171445" cy="581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109151" y="6185140"/>
            <a:ext cx="311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World Bank, World Development Indicators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457200" y="241326"/>
            <a:ext cx="8062800" cy="659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 Measure of an Economy's Globalization</a:t>
            </a:r>
          </a:p>
        </p:txBody>
      </p:sp>
      <p:pic>
        <p:nvPicPr>
          <p:cNvPr id="127" name="Shape 127" descr="OSX-Stacked-TM-RGB-300dpi-2016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10087" y="227959"/>
            <a:ext cx="1226400" cy="8337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5109151" y="6185140"/>
            <a:ext cx="311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World Bank, World Development Indicators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900726"/>
            <a:ext cx="8200181" cy="5233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2377953"/>
      </p:ext>
    </p:extLst>
  </p:cSld>
  <p:clrMapOvr>
    <a:masterClrMapping/>
  </p:clrMapOvr>
</p:sld>
</file>

<file path=ppt/theme/theme1.xml><?xml version="1.0" encoding="utf-8"?>
<a:theme xmlns:a="http://schemas.openxmlformats.org/drawingml/2006/main" name="Essential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ssential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1068</Words>
  <Application>Microsoft Office PowerPoint</Application>
  <PresentationFormat>On-screen Show (4:3)</PresentationFormat>
  <Paragraphs>99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Essential</vt:lpstr>
      <vt:lpstr>Essential</vt:lpstr>
      <vt:lpstr>PowerPoint Presentation</vt:lpstr>
      <vt:lpstr>CH.10 OUTLINE</vt:lpstr>
      <vt:lpstr>A World of Money</vt:lpstr>
      <vt:lpstr>10.1 Measuring Trade Balances</vt:lpstr>
      <vt:lpstr>Merchandise Trade Balance vs. Current Account Balance</vt:lpstr>
      <vt:lpstr>10.2 Trade Balances in Historical and International Context</vt:lpstr>
      <vt:lpstr>10.2 Trade Balances in Historical and International Context, Continued</vt:lpstr>
      <vt:lpstr>A Measure of an Economy's Globalization</vt:lpstr>
      <vt:lpstr>A Measure of an Economy's Globalization</vt:lpstr>
      <vt:lpstr>10.3 Trade Balances and Flows of  Financial Capital</vt:lpstr>
      <vt:lpstr>Flow of Investment Goods and Capital</vt:lpstr>
      <vt:lpstr>The Balance of Trade as the Balance of Payments</vt:lpstr>
      <vt:lpstr>The U.S. Balance of Payments</vt:lpstr>
      <vt:lpstr>Domestic Saving and Investment  Determine the Trade Balance</vt:lpstr>
      <vt:lpstr>Short-Term Movements in the  Business Cycle and the Trade Balance</vt:lpstr>
      <vt:lpstr>10.5 The Pros and Cons of Trade Deficits  and Surpluses</vt:lpstr>
      <vt:lpstr>10.6 The Difference between Level of  Trade and the Trade Balance</vt:lpstr>
      <vt:lpstr>Final Thoughts about Trade Balances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</dc:creator>
  <cp:lastModifiedBy>Steve</cp:lastModifiedBy>
  <cp:revision>9</cp:revision>
  <dcterms:modified xsi:type="dcterms:W3CDTF">2020-02-06T09:51:10Z</dcterms:modified>
</cp:coreProperties>
</file>